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111"/>
  </p:notesMasterIdLst>
  <p:handoutMasterIdLst>
    <p:handoutMasterId r:id="rId112"/>
  </p:handoutMasterIdLst>
  <p:sldIdLst>
    <p:sldId id="418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4" r:id="rId46"/>
    <p:sldId id="465" r:id="rId47"/>
    <p:sldId id="466" r:id="rId48"/>
    <p:sldId id="467" r:id="rId49"/>
    <p:sldId id="468" r:id="rId50"/>
    <p:sldId id="469" r:id="rId51"/>
    <p:sldId id="470" r:id="rId52"/>
    <p:sldId id="471" r:id="rId53"/>
    <p:sldId id="472" r:id="rId54"/>
    <p:sldId id="473" r:id="rId55"/>
    <p:sldId id="474" r:id="rId56"/>
    <p:sldId id="475" r:id="rId57"/>
    <p:sldId id="476" r:id="rId58"/>
    <p:sldId id="477" r:id="rId59"/>
    <p:sldId id="478" r:id="rId60"/>
    <p:sldId id="479" r:id="rId61"/>
    <p:sldId id="480" r:id="rId62"/>
    <p:sldId id="481" r:id="rId63"/>
    <p:sldId id="482" r:id="rId64"/>
    <p:sldId id="483" r:id="rId65"/>
    <p:sldId id="484" r:id="rId66"/>
    <p:sldId id="485" r:id="rId67"/>
    <p:sldId id="486" r:id="rId68"/>
    <p:sldId id="487" r:id="rId69"/>
    <p:sldId id="488" r:id="rId70"/>
    <p:sldId id="489" r:id="rId71"/>
    <p:sldId id="490" r:id="rId72"/>
    <p:sldId id="491" r:id="rId73"/>
    <p:sldId id="492" r:id="rId74"/>
    <p:sldId id="493" r:id="rId75"/>
    <p:sldId id="494" r:id="rId76"/>
    <p:sldId id="495" r:id="rId77"/>
    <p:sldId id="496" r:id="rId78"/>
    <p:sldId id="497" r:id="rId79"/>
    <p:sldId id="498" r:id="rId80"/>
    <p:sldId id="499" r:id="rId81"/>
    <p:sldId id="500" r:id="rId82"/>
    <p:sldId id="501" r:id="rId83"/>
    <p:sldId id="502" r:id="rId84"/>
    <p:sldId id="503" r:id="rId85"/>
    <p:sldId id="504" r:id="rId86"/>
    <p:sldId id="505" r:id="rId87"/>
    <p:sldId id="506" r:id="rId88"/>
    <p:sldId id="507" r:id="rId89"/>
    <p:sldId id="508" r:id="rId90"/>
    <p:sldId id="509" r:id="rId91"/>
    <p:sldId id="510" r:id="rId92"/>
    <p:sldId id="511" r:id="rId93"/>
    <p:sldId id="512" r:id="rId94"/>
    <p:sldId id="513" r:id="rId95"/>
    <p:sldId id="514" r:id="rId96"/>
    <p:sldId id="515" r:id="rId97"/>
    <p:sldId id="516" r:id="rId98"/>
    <p:sldId id="517" r:id="rId99"/>
    <p:sldId id="518" r:id="rId100"/>
    <p:sldId id="519" r:id="rId101"/>
    <p:sldId id="520" r:id="rId102"/>
    <p:sldId id="521" r:id="rId103"/>
    <p:sldId id="522" r:id="rId104"/>
    <p:sldId id="523" r:id="rId105"/>
    <p:sldId id="524" r:id="rId106"/>
    <p:sldId id="525" r:id="rId107"/>
    <p:sldId id="526" r:id="rId108"/>
    <p:sldId id="527" r:id="rId109"/>
    <p:sldId id="528" r:id="rId110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EFFC70"/>
    <a:srgbClr val="99FF66"/>
    <a:srgbClr val="FF5050"/>
    <a:srgbClr val="FAE2EC"/>
    <a:srgbClr val="CC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9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presProps" Target="pres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1668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1391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3/29/2020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27050" y="35083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4" imgW="4785480" imgH="4894560" progId="">
                  <p:embed/>
                </p:oleObj>
              </mc:Choice>
              <mc:Fallback>
                <p:oleObj r:id="rId4" imgW="4785480" imgH="489456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0838"/>
                        <a:ext cx="862013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	ФАКУЛТЕТ „МЕДИЦИНА“</a:t>
            </a:r>
            <a:endParaRPr lang="en-US" altLang="en-US" sz="2000" b="1" dirty="0" smtClean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 smtClean="0">
              <a:solidFill>
                <a:schemeClr val="accent2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16075"/>
            <a:ext cx="1968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Лекция №</a:t>
            </a:r>
            <a:r>
              <a:rPr lang="en-US" altLang="bg-BG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10</a:t>
            </a: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Проф. Д-р Цеца Дойчинова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452927" y="2960688"/>
            <a:ext cx="7716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bg-BG" sz="2800">
                <a:solidFill>
                  <a:srgbClr val="C00000"/>
                </a:solidFill>
                <a:latin typeface="Arial Black" panose="020B0A04020102020204" pitchFamily="34" charset="0"/>
              </a:rPr>
              <a:t>Рикетсиози</a:t>
            </a:r>
            <a:r>
              <a:rPr lang="ru-RU" altLang="bg-BG" sz="280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bg-BG" altLang="bg-BG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eaLnBrk="1" hangingPunct="1"/>
            <a:r>
              <a:rPr lang="bg-BG" sz="2100" b="1" smtClean="0"/>
              <a:t>РИКЕТСИИ – КРАТКО ОБОБЩЕНО ПРЕДСТАВЯНЕ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956550" cy="4462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Повечето рикетсии са първично асоциирани с членестоноги преносители-вектори, в които могат да съществуват коменсално.В определен етап от естествения си цикъл на развитие всички видове рикетсии са асоциирани с бозайников гостоприемник, до когото се пренасят чрез насекоми или артроподи.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smtClean="0"/>
              <a:t>ПЕТНИСТ ТИФ – клинични форми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Леки</a:t>
            </a:r>
          </a:p>
          <a:p>
            <a:pPr eaLnBrk="1" hangingPunct="1"/>
            <a:r>
              <a:rPr lang="bg-BG" smtClean="0"/>
              <a:t>Средно-тежки</a:t>
            </a:r>
          </a:p>
          <a:p>
            <a:pPr eaLnBrk="1" hangingPunct="1"/>
            <a:r>
              <a:rPr lang="bg-BG" smtClean="0"/>
              <a:t>Тежки</a:t>
            </a:r>
          </a:p>
          <a:p>
            <a:pPr eaLnBrk="1" hangingPunct="1"/>
            <a:r>
              <a:rPr lang="bg-BG" smtClean="0"/>
              <a:t>Мълниеносни(</a:t>
            </a:r>
            <a:r>
              <a:rPr lang="en-US" smtClean="0"/>
              <a:t>typhus siderans)</a:t>
            </a:r>
          </a:p>
          <a:p>
            <a:pPr eaLnBrk="1" hangingPunct="1"/>
            <a:r>
              <a:rPr lang="en-US" smtClean="0"/>
              <a:t>Typhus exanthematicus sine exante-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mate </a:t>
            </a:r>
            <a:r>
              <a:rPr lang="bg-BG" smtClean="0"/>
              <a:t>– при децата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smtClean="0"/>
              <a:t>ПЕТНИСТ ТИФ – клинични форми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2600" u="sng" smtClean="0"/>
              <a:t>Спорадичен петнист тиф</a:t>
            </a:r>
            <a:r>
              <a:rPr lang="bg-BG" sz="2600" smtClean="0"/>
              <a:t>(болест 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Брил-Цинсер): при преболедували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от петнист тиф в миналото → активи-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 рана латентна инфекция → почти като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 при първото заболяване, но засягането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 на ЦНС и ССС са по-леко изразени, лип-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 сват епидемиологични данни, интоксика-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 цията е по-краткотрайна, обривът е ро-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 зеолен.</a:t>
            </a:r>
          </a:p>
          <a:p>
            <a:pPr eaLnBrk="1" hangingPunct="1">
              <a:lnSpc>
                <a:spcPct val="90000"/>
              </a:lnSpc>
            </a:pPr>
            <a:endParaRPr lang="bg-BG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– усложнения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Бронхопневминия, паротит, отит, енце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фалит, менингоенцефалит, хемипаре-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зи, парези на ЧМН, психози, слепота,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миокардит, флебит, съдови тромбози,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хеморагичен синдром, декубитуси,ган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грени,миозит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диагноза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916113"/>
            <a:ext cx="7778750" cy="402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mtClean="0"/>
              <a:t>ПКК-левкоцитоза,олевяваве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Тромбоцитопения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Умерено ускорена СУЕ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Серологични изследвания-РА, РСК (титър 1:160), РХА(титър 1:1000); минимален диагностичен титър на РА е 1:200,но достига до 1:600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Имунофлуоресцентен метод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smtClean="0"/>
              <a:t>ПЕТНИСТ ТИФ-диференциална      диагноза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mtClean="0"/>
              <a:t>Марсилска треска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Ку-треска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Брусница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Коремен тиф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КХТ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Грип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Лептоспирози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Менингококов сепсис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лечение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mtClean="0"/>
              <a:t>Хоспитализация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Санитарен пост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Диета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Тетрациклинови антибиотици за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 10-12 дни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Хлорамфеникол,хинолони,макролид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Патогенетична терапия-ВСР,ГК,био-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 продукти-плазма, хемотрасфузии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прогноза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При децата-благоприятна</a:t>
            </a:r>
          </a:p>
          <a:p>
            <a:pPr eaLnBrk="1" hangingPunct="1"/>
            <a:r>
              <a:rPr lang="bg-BG" smtClean="0"/>
              <a:t>При тежки форми-сериозна</a:t>
            </a:r>
          </a:p>
          <a:p>
            <a:pPr eaLnBrk="1" hangingPunct="1"/>
            <a:r>
              <a:rPr lang="bg-BG" smtClean="0"/>
              <a:t>При възрастни-неблагоприятна</a:t>
            </a:r>
          </a:p>
          <a:p>
            <a:pPr eaLnBrk="1" hangingPunct="1"/>
            <a:r>
              <a:rPr lang="bg-BG" smtClean="0"/>
              <a:t>През последните 10 години преобла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дават леките форми и поради при-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лагането на антибиотици прогноза-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та е по-добра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профилактика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изписване на болните след пълно клинич-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но оздравяване,но не по-рано от 12 ден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след спадане на температурата;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диспансеризиране на преболедуралите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за 1 година;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термометриране на контактните 21 дни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и двукратно серологично изследване през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10-15 дни;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здравна просвета;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профилактика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убита ваксина-трикратно мускулно през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6-10 дни съответно 0,5 – 1 – 2 мл;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приготвена е и жива ваксина(САЩ);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◄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ваксиниране на определени контингенти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при епидемична обстановка поради вло-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щаване на санитарно-хигиенните и бито-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вите условия и увеличаване на въшли-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востта.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100" b="1" smtClean="0"/>
              <a:t>РИКЕТСИИ – КРАТКО ОБОБЩЕНО ПРЕДСТАВЯНЕ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2324100"/>
            <a:ext cx="7780338" cy="3695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Често последните са и вектор, и резервоар на рикетсиите, предавайки ги трансовариално на поколенията си. В повечето случаи рикетсиите само инцидентно инфектират човека.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smtClean="0"/>
              <a:t>РИКЕТСИИ – КРАТКО ОБОБЩЕНО ПРЕДСТАВЯНЕ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bg-BG" smtClean="0"/>
              <a:t>Съвременната класификация включва три фамилии в клас </a:t>
            </a:r>
            <a:r>
              <a:rPr lang="en-US" smtClean="0"/>
              <a:t>Rickettsiales: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Rickettsiaceae, Bartonellaceae 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Anaplasmataceae.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bg-BG" smtClean="0"/>
              <a:t>Семейство </a:t>
            </a:r>
            <a:r>
              <a:rPr lang="en-US" smtClean="0"/>
              <a:t>Rickettsiaceae</a:t>
            </a:r>
            <a:r>
              <a:rPr lang="bg-BG" smtClean="0"/>
              <a:t> има три субфамилии:</a:t>
            </a:r>
            <a:r>
              <a:rPr lang="en-US" smtClean="0"/>
              <a:t>Rickettsia</a:t>
            </a:r>
            <a:r>
              <a:rPr lang="bg-BG" smtClean="0"/>
              <a:t>е</a:t>
            </a:r>
            <a:r>
              <a:rPr lang="en-US" smtClean="0"/>
              <a:t>,Ehrlichiae  </a:t>
            </a:r>
            <a:r>
              <a:rPr lang="bg-BG" smtClean="0"/>
              <a:t>и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</a:t>
            </a:r>
            <a:r>
              <a:rPr lang="bg-BG" smtClean="0"/>
              <a:t>    </a:t>
            </a:r>
            <a:r>
              <a:rPr lang="en-US" smtClean="0"/>
              <a:t>Wolbachiae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bg-BG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smtClean="0"/>
              <a:t>РИКЕТСИИ – КРАТКО ОБОБЩЕНО ПРЕДСТАВЯНЕ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91512" cy="4210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Субфамилията </a:t>
            </a:r>
            <a:r>
              <a:rPr lang="en-US" smtClean="0"/>
              <a:t>Rickettsia</a:t>
            </a:r>
            <a:r>
              <a:rPr lang="bg-BG" smtClean="0"/>
              <a:t>е включва родовете </a:t>
            </a:r>
            <a:r>
              <a:rPr lang="en-US" smtClean="0"/>
              <a:t>Rickettsia</a:t>
            </a:r>
            <a:r>
              <a:rPr lang="bg-BG" smtClean="0"/>
              <a:t>,</a:t>
            </a:r>
            <a:r>
              <a:rPr lang="en-US" smtClean="0"/>
              <a:t>Orientia  </a:t>
            </a:r>
            <a:r>
              <a:rPr lang="bg-BG" smtClean="0"/>
              <a:t>и</a:t>
            </a:r>
            <a:r>
              <a:rPr lang="en-US" smtClean="0"/>
              <a:t> Coxiella.</a:t>
            </a:r>
            <a:r>
              <a:rPr lang="bg-BG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	Всички рикетсии имат малък геном, във висока степен адаптиран към интрацелуларния стил на съществуване.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smtClean="0"/>
              <a:t>РИКЕТСИИ – КРАТКО ОБОБЩЕНО ПРЕДСТАВЯНЕ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982788"/>
            <a:ext cx="7920038" cy="40370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Въз основа особеностите на липополизахаридните антигени видовете в род </a:t>
            </a:r>
            <a:r>
              <a:rPr lang="en-US" smtClean="0"/>
              <a:t>Rickettsia</a:t>
            </a:r>
            <a:r>
              <a:rPr lang="bg-BG" smtClean="0"/>
              <a:t> се разделят на две серологични групи: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I</a:t>
            </a:r>
            <a:r>
              <a:rPr lang="bg-BG" smtClean="0"/>
              <a:t> група-на Петнистите тифове и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II</a:t>
            </a:r>
            <a:r>
              <a:rPr lang="bg-BG" smtClean="0"/>
              <a:t> група- на Кърлежовите петнисти трески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smtClean="0"/>
              <a:t>РИКЕТСИИ – КРАТКО ОБОБЩЕНО ПРЕДСТАВЯНЕ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bg-BG" smtClean="0"/>
              <a:t>Скоро бе отделена трета група-на </a:t>
            </a:r>
            <a:r>
              <a:rPr lang="en-US" smtClean="0"/>
              <a:t>Scrub typhus, </a:t>
            </a:r>
            <a:r>
              <a:rPr lang="bg-BG" smtClean="0"/>
              <a:t>с представител </a:t>
            </a:r>
            <a:r>
              <a:rPr lang="en-US" smtClean="0"/>
              <a:t>Orientia tsutsugamushi.</a:t>
            </a:r>
            <a:endParaRPr 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	Идентификацията на видовете вътре в групите често е много трудна и може да се базира на съвременни тестове с моноклонални антитела към специфични рикетсийни епитопи.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smtClean="0"/>
              <a:t>РИКЕТСИИ – КРАТКО ОБОБЩЕНО ПРЕДСТАВЯНЕ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779588"/>
            <a:ext cx="7710488" cy="42402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Рикетсиите атакуват предимно ендотелните клетки, но могат да засегнат и съдовата гладка мускулатура, и макрофагите. В тази среда, снабдена с богат ресурс от биосинтетични прекурсори, рикетсиите са развили механизми за вътреклетъчна репликация.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smtClean="0"/>
              <a:t>РИКЕТСИИ – КРАТКО ОБОБЩЕНО ПРЕДСТАВЯНЕ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Инфектираните ендотелни клетки експресират интерлевкини, хемокини,адхезионни молекули Е-селектин и проявяват прокоагулантна активност.Струпват се възпалителни инфилтрати от лимфоцити,хистиоцити и неутрофилни клетки:развива се характерен възпалителен процес-васкулит.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smtClean="0"/>
              <a:t>РИКЕТСИИ – КРАТКО ОБОБЩЕНО ПРЕДСТАВЯНЕ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1846263"/>
            <a:ext cx="7920038" cy="4106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	Понякога ендотелните клетки показват характерни белези на апоптоза, което подсказва съучастието на човешките имунни механизми в патогенезата.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	</a:t>
            </a:r>
            <a:r>
              <a:rPr lang="bg-BG" sz="2600" smtClean="0"/>
              <a:t>Продуцира се комплекс от проинфлама-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	</a:t>
            </a:r>
            <a:r>
              <a:rPr lang="bg-BG" sz="2600" smtClean="0"/>
              <a:t>торни и регулаторни цитокини:</a:t>
            </a:r>
            <a:r>
              <a:rPr lang="en-US" sz="2600" smtClean="0"/>
              <a:t>IL-1,IL-2,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	IL-3,IL-4,IL-6,IL-8,IL-10,IL-12,INF-</a:t>
            </a:r>
            <a:r>
              <a:rPr lang="el-GR" sz="2600" smtClean="0">
                <a:cs typeface="Arial" charset="0"/>
              </a:rPr>
              <a:t>γ</a:t>
            </a:r>
            <a:r>
              <a:rPr lang="en-US" sz="2600" smtClean="0">
                <a:cs typeface="Arial" charset="0"/>
              </a:rPr>
              <a:t>,TNF-</a:t>
            </a:r>
            <a:r>
              <a:rPr lang="el-GR" sz="2600" smtClean="0">
                <a:cs typeface="Arial" charset="0"/>
              </a:rPr>
              <a:t>α</a:t>
            </a:r>
            <a:r>
              <a:rPr lang="bg-BG" sz="2600" smtClean="0"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>
                <a:cs typeface="Arial" charset="0"/>
              </a:rPr>
              <a:t>	</a:t>
            </a:r>
            <a:r>
              <a:rPr lang="bg-BG" sz="2600" smtClean="0">
                <a:cs typeface="Arial" charset="0"/>
              </a:rPr>
              <a:t>др.,които допринасят за оздравителния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>
                <a:cs typeface="Arial" charset="0"/>
              </a:rPr>
              <a:t>	</a:t>
            </a:r>
            <a:r>
              <a:rPr lang="bg-BG" sz="2600" smtClean="0">
                <a:cs typeface="Arial" charset="0"/>
              </a:rPr>
              <a:t>процес.</a:t>
            </a:r>
            <a:endParaRPr lang="el-GR" sz="260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smtClean="0"/>
              <a:t>РИКЕТСИИ – КРАТКО ОБОБЩЕНО ПРЕДСТАВЯНЕ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u="sng" smtClean="0"/>
              <a:t>	</a:t>
            </a:r>
            <a:r>
              <a:rPr lang="bg-BG" u="sng" smtClean="0"/>
              <a:t>Имуногенеза</a:t>
            </a:r>
            <a:r>
              <a:rPr lang="bg-BG" smtClean="0"/>
              <a:t>-след преболедуване се доказват аглутинини, преципитини, комплементосвързващи и токсиннеутрализиращи специфични антитела.Изработва се траен, но недостатъчно напрегнат антиинфекциозен и антитоксичен имунитет.</a:t>
            </a:r>
            <a:endParaRPr lang="bg-BG" u="sng" smtClean="0"/>
          </a:p>
          <a:p>
            <a:pPr eaLnBrk="1" hangingPunct="1">
              <a:buFont typeface="Wingdings" pitchFamily="2" charset="2"/>
              <a:buNone/>
            </a:pPr>
            <a:endParaRPr lang="bg-BG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100" b="1" smtClean="0"/>
              <a:t>РИКЕТСИИ – КРАТКО ОБОБЩЕНО ПРЕДСТАВЯНЕ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869238" cy="4670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Рикетсиозите са инфекциозни заболява-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ния с предимно трансмисивен характер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на предаване - чрез кръвосмучещи насеко-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ми и членестоноги:въшки, бълхи, кърлежи.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Отличават се с остро протичане и разно-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образна клинична картина, включваща: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фебрилно състояние, токсиинфекциозен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синдром, обриви и увреда на множество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органи и системи.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smtClean="0"/>
              <a:t>РИКЕТСИИ – КРАТКО ОБОБЩЕНО ПРЕДСТАВЯНЕ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372475" cy="4381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	Рикетсиозите са сериозни заболявания, потенциално летални даже за млади и здрави хора.Инцидентите на заразяване не се очакват да намалеят поради тенденцията за извъндомашен стил на живот с нарастващ шанс за контакт с векторите.Условията на бедност ще улеснят трансмисията на преносимите с въшки и бълхи рикетсиози в близко бъдеще.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smtClean="0"/>
              <a:t>РИКЕТСИИ – КРАТКО ОБОБЩЕНО ПРЕДСТАВЯНЕ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bg-BG" smtClean="0"/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	Не бива да се забравя и потенциалния спектър на </a:t>
            </a:r>
            <a:r>
              <a:rPr lang="bg-BG" b="1" smtClean="0"/>
              <a:t>биотероризъм</a:t>
            </a:r>
            <a:r>
              <a:rPr lang="bg-BG" smtClean="0"/>
              <a:t>, използващ генетично-инженерно манипулирани рикетсии, резистентни към всички антибиотици.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smtClean="0"/>
              <a:t>РИКЕТСИИ – КРАТКО ОБОБЩЕНО ПРЕДСТАВЯНЕ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8075612" cy="4497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Според П.Ф.Здродовски рикетсиозите при хората са следните нозологично обособени заболявания: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въшков(епидемичен) петнист тиф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плъхов(ендемичен) петнист тиф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петниста треск на Скалистите планини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марсилска треска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южноафрикански тиф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smtClean="0"/>
              <a:t>РИКЕТСИИ – КРАТКО ОБОБЩЕНО ПРЕДСТАВЯНЕ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северноавстралийски тиф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везикулозна рикетсиоза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треска Цуцугамуши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Ку- треска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волинска треска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кърлежова пароксизмална рикетсиоза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smtClean="0"/>
              <a:t>РИКЕТСИИ – КРАТКО ОБОБЩЕНО ПРЕДСТАВЯНЕ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От известните 12 заболявания в България са установени само пет: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		</a:t>
            </a:r>
            <a:r>
              <a:rPr lang="bg-BG" smtClean="0">
                <a:cs typeface="Arial" charset="0"/>
              </a:rPr>
              <a:t>♦ епидемичен петнист тиф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		♦ ендемичен петнист тиф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		♦ Марсилска треска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		♦ Ку- треска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		♦ Волинска треска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smtClean="0"/>
              <a:t>РИКЕТСИИ – КРАТКО ОБОБЩЕНО ПРЕДСТАВЯНЕ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027988" cy="4535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Рикетсиозите се срещат във всички части на Земята.Ендемичният петнист тиф и Волинската треска са антропонози, а останалите-зоонози с природна огнищност(човек се включва инцидентно).Повечето рикетсиози се предават посредством ектопаразити, по трансмисивен път или чрез кожата и лигавиците.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smtClean="0"/>
              <a:t>МАРСИЛСКА ТРЕСКА- ЕТИОЛОГИЯ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-</a:t>
            </a:r>
            <a:r>
              <a:rPr lang="bg-BG" smtClean="0"/>
              <a:t> </a:t>
            </a:r>
            <a:r>
              <a:rPr lang="en-US" smtClean="0"/>
              <a:t>Rickettsia conori- G</a:t>
            </a:r>
            <a:r>
              <a:rPr lang="bg-BG" smtClean="0"/>
              <a:t>(-) кокобацил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- два специфични антигена: (</a:t>
            </a:r>
            <a:r>
              <a:rPr lang="en-US" smtClean="0"/>
              <a:t>rickettsia Outer membran protein</a:t>
            </a:r>
            <a:r>
              <a:rPr lang="bg-BG" smtClean="0"/>
              <a:t>)</a:t>
            </a:r>
            <a:r>
              <a:rPr lang="en-US" smtClean="0"/>
              <a:t>- rOmpA </a:t>
            </a:r>
            <a:r>
              <a:rPr lang="bg-BG" smtClean="0"/>
              <a:t>и</a:t>
            </a:r>
            <a:r>
              <a:rPr lang="en-US" smtClean="0"/>
              <a:t>  rOmpB</a:t>
            </a:r>
            <a:endParaRPr lang="bg-BG" smtClean="0"/>
          </a:p>
          <a:p>
            <a:pPr eaLnBrk="1" hangingPunct="1">
              <a:buFontTx/>
              <a:buChar char="-"/>
            </a:pPr>
            <a:r>
              <a:rPr lang="bg-BG" smtClean="0"/>
              <a:t>слабо устойчива</a:t>
            </a:r>
          </a:p>
          <a:p>
            <a:pPr eaLnBrk="1" hangingPunct="1">
              <a:buFontTx/>
              <a:buChar char="-"/>
            </a:pPr>
            <a:r>
              <a:rPr lang="bg-BG" smtClean="0"/>
              <a:t>вътреклетъчно паразитиране-по-добре в ядрото отколкото в цитоплазмата</a:t>
            </a:r>
          </a:p>
          <a:p>
            <a:pPr eaLnBrk="1" hangingPunct="1">
              <a:buFontTx/>
              <a:buChar char="-"/>
            </a:pPr>
            <a:endParaRPr lang="bg-BG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000" smtClean="0"/>
              <a:t>МАРСИЛСКА ТРЕСКА- епидемиология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►Естествен резервоар-кучешкият кърлеж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 (</a:t>
            </a:r>
            <a:r>
              <a:rPr lang="en-US" smtClean="0">
                <a:cs typeface="Arial" charset="0"/>
              </a:rPr>
              <a:t>Rhipicephalus sanguineus</a:t>
            </a:r>
            <a:r>
              <a:rPr lang="bg-BG" smtClean="0">
                <a:cs typeface="Arial" charset="0"/>
              </a:rPr>
              <a:t>),в който се предава трансовариално около 18 мес.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►заразяването става при ухапване от кърлежа или през конюнктивата със замърсени ръце след смачкване на кърлежа;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►лятна сезонност</a:t>
            </a:r>
          </a:p>
          <a:p>
            <a:pPr eaLnBrk="1" hangingPunct="1">
              <a:buFont typeface="Wingdings" pitchFamily="2" charset="2"/>
              <a:buNone/>
            </a:pPr>
            <a:endParaRPr lang="bg-BG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bg-BG" smtClean="0"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Резултат с изображение за марсилска треска сним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857375"/>
            <a:ext cx="5715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000" smtClean="0"/>
              <a:t>МАРСИЛСКА ТРЕСКА- епидемиология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►спорадични заболявания или малки огнищни епидемии (вкл.семейни)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►боледуват всички възрасти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►по-често селскостопански работници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►ендемично заболяване-южна България и Черноморието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►нова вълна на заболяването през посл. 20 години със засягане и на градското население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100" b="1" smtClean="0"/>
              <a:t>РИКЕТСИИ – КРАТКО ОБОБЩЕНО ПРЕДСТАВЯНЕ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   Причиняват се от особени микроорганизми, наречени рикетсии в чест на загиналия при проучването на петнисттифна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епидемия в Мексико американски изследовател </a:t>
            </a:r>
            <a:r>
              <a:rPr lang="en-US" smtClean="0"/>
              <a:t>Haward Taylor Ricketts</a:t>
            </a:r>
            <a:r>
              <a:rPr lang="bg-BG" smtClean="0"/>
              <a:t> (1910г).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езултат с изображение за марсилска треска сним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357438"/>
            <a:ext cx="41433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smtClean="0"/>
              <a:t>МАРСИЛСКА ТРЕСКА-патогенеза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	Ухапване от кърлеж—локален възпалителен процес с ексудация и клетъчна инфилтрация около поразените съдове—оформяне в центъра на мехурче—то се разязвява и се покрива с черна коричка—това е т.н.първичен афект,патогномоничен за марсилската треска и наречен </a:t>
            </a:r>
            <a:r>
              <a:rPr lang="en-US" sz="2600" smtClean="0"/>
              <a:t>“tashe noire de Pieri”</a:t>
            </a:r>
            <a:r>
              <a:rPr lang="bg-BG" sz="2600" smtClean="0"/>
              <a:t>,от който чрез биопсия може да се изолира </a:t>
            </a:r>
            <a:r>
              <a:rPr lang="en-US" sz="2600" smtClean="0"/>
              <a:t>R.conori.</a:t>
            </a:r>
            <a:endParaRPr lang="bg-BG" sz="2600" smtClean="0"/>
          </a:p>
          <a:p>
            <a:pPr eaLnBrk="1" hangingPunct="1">
              <a:buFont typeface="Wingdings" pitchFamily="2" charset="2"/>
              <a:buNone/>
            </a:pPr>
            <a:endParaRPr lang="bg-BG" sz="26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Резултат с изображение за марсилска треска сним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4819" name="AutoShape 4" descr="Резултат с изображение за марсилска треска сним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4820" name="AutoShape 6" descr="Резултат с изображение за марсилска треска сним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pic>
        <p:nvPicPr>
          <p:cNvPr id="34821" name="Picture 8" descr="Резултат с изображение за марсилска треска сним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928813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" descr="Резултат с изображение за марсилска треска сним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857375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2" descr="Резултат с изображение за марсилска треска сним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429125"/>
            <a:ext cx="41529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AutoShape 14" descr="Резултат с изображение за марсилска треска сним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4825" name="AutoShape 16" descr="Резултат с изображение за марсилска треска сним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4826" name="AutoShape 18" descr="Резултат с изображение за марсилска треска сним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smtClean="0"/>
              <a:t>МАРСИЛСКА ТРЕСКА-патогенеза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Предполага се,че в основата на образуване на некрозата на първичния афект стои фосфолипазна активност-на рикетсията и на макроорганизма.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	Рикетсиите имат подчертан вазотропизъм. Те преминават от клетка в клетка без да излизат в екстрацелуларното пространство.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smtClean="0"/>
              <a:t>МАРСИЛСКА ТРЕСКА-патогенеза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Към края на инкубационния период рикетсията преодолява местната бариера и тази на регионалните лимфни възли и чрез кръвното русло достига до всички органи и системи, инвазирайки ендотела на </a:t>
            </a:r>
            <a:r>
              <a:rPr lang="bg-BG" u="sng" smtClean="0"/>
              <a:t>капиляри, прекапиляри, венули и артериоли</a:t>
            </a:r>
            <a:r>
              <a:rPr lang="bg-BG" smtClean="0"/>
              <a:t>.</a:t>
            </a:r>
            <a:endParaRPr lang="bg-BG" u="sng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smtClean="0"/>
              <a:t>МАРСИЛСКА ТРЕСКА-патогенеза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1779588"/>
            <a:ext cx="7778750" cy="4022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Ендотелните увреждания при рикетсиозите са отдавани на различни механизми: директно цитопатично действие; токсично въздействие; имунологични механизми; оксидативен стрес. Ендотелните лезии са в центъра на патогенезата на хемостазните промени,свързани с марсилската треска.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964487" cy="1520825"/>
          </a:xfrm>
        </p:spPr>
        <p:txBody>
          <a:bodyPr/>
          <a:lstStyle/>
          <a:p>
            <a:pPr eaLnBrk="1" hangingPunct="1"/>
            <a:r>
              <a:rPr lang="bg-BG" sz="3400" smtClean="0"/>
              <a:t>МАРСИЛСКА ТРЕСКА-патогенеза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099425" cy="4462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В кръвоносните съдове се развива продуктивен и деструктивен васкулит и тромбоваскулит. Ефлоресценциите са израз на локално набъбване на съдовия ендотел и периваскуларна инфилтрация на лимфо- и моноцити. В кръвта рикетсиите се задържат през целия фебрилен период.След боледуване-траен хуморален имунитет.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smtClean="0"/>
              <a:t>МАРСИЛСКА ТРЕСКА-патология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Основните изменения в малките кръвоносни съдове-продуктивен и деструктивен васкулит до тромбоваскулит. Засягат се кожа, бял дроб, миокард, бъбреци, черен дроб, ЦНС, слезка, стомашно-чревен тракт, надбъбреци, лимфни възли.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МАРСИЛСКА ТРЕСКА-клиника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846263"/>
            <a:ext cx="7710488" cy="4173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2600" smtClean="0"/>
              <a:t>Инкубационен период- 3-7 дни</a:t>
            </a:r>
          </a:p>
          <a:p>
            <a:pPr eaLnBrk="1" hangingPunct="1">
              <a:lnSpc>
                <a:spcPct val="90000"/>
              </a:lnSpc>
            </a:pPr>
            <a:r>
              <a:rPr lang="bg-BG" sz="2600" smtClean="0"/>
              <a:t>Начало – внезапно</a:t>
            </a:r>
          </a:p>
          <a:p>
            <a:pPr eaLnBrk="1" hangingPunct="1">
              <a:lnSpc>
                <a:spcPct val="90000"/>
              </a:lnSpc>
            </a:pPr>
            <a:r>
              <a:rPr lang="bg-BG" sz="2600" smtClean="0"/>
              <a:t>Предобривен стадий-3-5 дни</a:t>
            </a:r>
          </a:p>
          <a:p>
            <a:pPr eaLnBrk="1" hangingPunct="1">
              <a:lnSpc>
                <a:spcPct val="90000"/>
              </a:lnSpc>
            </a:pPr>
            <a:r>
              <a:rPr lang="bg-BG" sz="2600" smtClean="0"/>
              <a:t>Токсиинфекциозен синдром</a:t>
            </a:r>
          </a:p>
          <a:p>
            <a:pPr eaLnBrk="1" hangingPunct="1">
              <a:lnSpc>
                <a:spcPct val="90000"/>
              </a:lnSpc>
            </a:pPr>
            <a:r>
              <a:rPr lang="bg-BG" sz="2600" smtClean="0"/>
              <a:t>Краниофарингеален синдром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t</a:t>
            </a:r>
            <a:r>
              <a:rPr lang="bg-BG" sz="2600" smtClean="0"/>
              <a:t> крива тип континуа или ремитираща</a:t>
            </a:r>
          </a:p>
          <a:p>
            <a:pPr eaLnBrk="1" hangingPunct="1">
              <a:lnSpc>
                <a:spcPct val="90000"/>
              </a:lnSpc>
            </a:pPr>
            <a:r>
              <a:rPr lang="bg-BG" sz="2600" smtClean="0"/>
              <a:t>Пъпчест обрив(</a:t>
            </a:r>
            <a:r>
              <a:rPr lang="en-US" sz="2600" smtClean="0"/>
              <a:t>Fievre boutoneuse</a:t>
            </a:r>
            <a:r>
              <a:rPr lang="bg-BG" sz="2600" smtClean="0"/>
              <a:t>) на 3-4 ден</a:t>
            </a:r>
          </a:p>
          <a:p>
            <a:pPr eaLnBrk="1" hangingPunct="1">
              <a:lnSpc>
                <a:spcPct val="90000"/>
              </a:lnSpc>
            </a:pPr>
            <a:r>
              <a:rPr lang="bg-BG" sz="2600" smtClean="0"/>
              <a:t>Първичен афект</a:t>
            </a:r>
          </a:p>
          <a:p>
            <a:pPr eaLnBrk="1" hangingPunct="1">
              <a:lnSpc>
                <a:spcPct val="90000"/>
              </a:lnSpc>
            </a:pPr>
            <a:endParaRPr lang="bg-BG" sz="2600" smtClean="0"/>
          </a:p>
          <a:p>
            <a:pPr eaLnBrk="1" hangingPunct="1">
              <a:lnSpc>
                <a:spcPct val="90000"/>
              </a:lnSpc>
            </a:pPr>
            <a:endParaRPr lang="bg-BG" sz="2600" smtClean="0"/>
          </a:p>
          <a:p>
            <a:pPr eaLnBrk="1" hangingPunct="1">
              <a:lnSpc>
                <a:spcPct val="90000"/>
              </a:lnSpc>
            </a:pPr>
            <a:endParaRPr lang="bg-BG" sz="260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Резултат с изображение за марсилска треска сним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286000"/>
            <a:ext cx="32146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100" b="1" smtClean="0"/>
              <a:t>РИКЕТСИИ – КРАТКО ОБОБЩЕНО ПРЕДСТАВЯНЕ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   Рикетсиите са Грам негативни облигатно интрацелуларни бактерии,</a:t>
            </a:r>
            <a:r>
              <a:rPr lang="en-US" smtClean="0"/>
              <a:t> </a:t>
            </a:r>
            <a:r>
              <a:rPr lang="bg-BG" smtClean="0"/>
              <a:t>които първично инфектират ендотелните клетки и причиняват остри, нерядко летални заболявания със системни мултиорганни увреждания.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МАРСИЛСКА ТРЕСКА-клиника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18487" cy="4065587"/>
          </a:xfrm>
        </p:spPr>
        <p:txBody>
          <a:bodyPr/>
          <a:lstStyle/>
          <a:p>
            <a:pPr eaLnBrk="1" hangingPunct="1"/>
            <a:r>
              <a:rPr lang="bg-BG" sz="2600" smtClean="0"/>
              <a:t>Температурата,обривът и </a:t>
            </a:r>
            <a:r>
              <a:rPr lang="en-US" sz="2600" smtClean="0"/>
              <a:t>“tashe noire</a:t>
            </a:r>
            <a:r>
              <a:rPr lang="bg-BG" sz="2600" smtClean="0"/>
              <a:t>” формират инициалната триада при марсилската треска, която е много характерна и позволява поставяне на диагнозата по клинични данни</a:t>
            </a:r>
            <a:r>
              <a:rPr lang="en-US" sz="2600" smtClean="0"/>
              <a:t> </a:t>
            </a:r>
            <a:r>
              <a:rPr lang="bg-BG" sz="2600" smtClean="0"/>
              <a:t>.</a:t>
            </a:r>
          </a:p>
          <a:p>
            <a:pPr eaLnBrk="1" hangingPunct="1"/>
            <a:r>
              <a:rPr lang="bg-BG" sz="2600" smtClean="0"/>
              <a:t>Обривът е с известна центрифугалност, рядко обхваща лицето, но винаги крайниците,вкл. дланите и стъпалата.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719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060575"/>
            <a:ext cx="481965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5888"/>
            <a:ext cx="7343775" cy="65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799306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МАРСИЛСКА ТРЕСКА-клиника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600" smtClean="0"/>
              <a:t>Температурата и токсиинфекциозните прояви персистират 10-14 дни и са съпроводени с редица органни увреждания;</a:t>
            </a:r>
          </a:p>
          <a:p>
            <a:pPr eaLnBrk="1" hangingPunct="1"/>
            <a:r>
              <a:rPr lang="bg-BG" sz="2600" smtClean="0"/>
              <a:t>Обривът е в разцвет 3-4дни-потъмнява-завяхва и изчезва без лющене или следи;</a:t>
            </a:r>
          </a:p>
          <a:p>
            <a:pPr eaLnBrk="1" hangingPunct="1"/>
            <a:r>
              <a:rPr lang="bg-BG" sz="2600" smtClean="0"/>
              <a:t>Еволюцията на първичния афект е същата като на обрива.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000" smtClean="0"/>
              <a:t>МАРСИЛСКА ТРЕСКА-клиника</a:t>
            </a:r>
            <a:br>
              <a:rPr lang="bg-BG" sz="3000" smtClean="0"/>
            </a:br>
            <a:r>
              <a:rPr lang="bg-BG" sz="3000" smtClean="0"/>
              <a:t>органни и системни нарушения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u="sng" smtClean="0"/>
              <a:t>Респираторна система:</a:t>
            </a:r>
            <a:r>
              <a:rPr lang="bg-BG" smtClean="0"/>
              <a:t>интерстици -ални периваскуларни инфилтрати с характерен Рьо образ-ивици,подобни на ветрило или “четка на художник”; кашлица, хрипова находка-диагностицират се като бронхити, бронхопневмонии, плевропневмонии,интерстициални пневмонити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Резултат с изображение за марсилска треска сним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214563"/>
            <a:ext cx="4000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2438"/>
            <a:ext cx="91440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000" smtClean="0"/>
              <a:t>МАРСИЛСКА ТРЕСКА-клиника</a:t>
            </a:r>
            <a:br>
              <a:rPr lang="bg-BG" sz="3000" smtClean="0"/>
            </a:br>
            <a:r>
              <a:rPr lang="bg-BG" sz="3000" smtClean="0"/>
              <a:t>органни и системни нарушения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eaLnBrk="1" hangingPunct="1"/>
            <a:r>
              <a:rPr lang="bg-BG" u="sng" smtClean="0"/>
              <a:t>Кардиоваскуларна система</a:t>
            </a:r>
            <a:r>
              <a:rPr lang="bg-BG" smtClean="0"/>
              <a:t>: тахикардия или релативна брадикардия, аритмия, глухи тонове; миокардит, дилатативна кардиомиопатия; ЕКГ промени, бедрен блок; понижено АКН; флебит; рядко периартериитис нодоза; още по-рядко мезентериална тромбоза.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000" smtClean="0"/>
              <a:t>МАРСИЛСКА ТРЕСКА-клиника</a:t>
            </a:r>
            <a:br>
              <a:rPr lang="bg-BG" sz="3000" smtClean="0"/>
            </a:br>
            <a:r>
              <a:rPr lang="bg-BG" sz="3000" smtClean="0"/>
              <a:t>органни и системни нарушения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158163" cy="4452937"/>
          </a:xfrm>
        </p:spPr>
        <p:txBody>
          <a:bodyPr/>
          <a:lstStyle/>
          <a:p>
            <a:pPr eaLnBrk="1" hangingPunct="1"/>
            <a:r>
              <a:rPr lang="bg-BG" u="sng" smtClean="0"/>
              <a:t>Гастро-интестинална система</a:t>
            </a:r>
            <a:r>
              <a:rPr lang="bg-BG" smtClean="0"/>
              <a:t>: бързопреходна диария, болка в корема, гадене, повръщане; хеморагии- хематемеза,мелена-рядко; необичайно е въвличането на панкреаса.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100" b="1" smtClean="0"/>
              <a:t>РИКЕТСИИ – КРАТКО ОБОБЩЕНО ПРЕДСТАВЯНЕ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316913" cy="43195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/>
              <a:t>	За рикетсиите бе разпространено схващането, че са повече от вируси и по-малко от бактерии, т.е. заемат промеждутъчно място между вируси и бактерии.Подобно на вирусите те са вътреклетъчни микроорганизми, но подобно на бактериите имат клетъчна организация с цитоплазма,ядрени структури,органели и цитоплазмена мембрана;съдържат двете нуклеинови киселини-ДНК и РНК;размножават се чрез двойно деление и се повлияват от антибиотици.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000" smtClean="0"/>
              <a:t>МАРСИЛСКА ТРЕСКА-клиника</a:t>
            </a:r>
            <a:br>
              <a:rPr lang="bg-BG" sz="3000" smtClean="0"/>
            </a:br>
            <a:r>
              <a:rPr lang="bg-BG" sz="3000" smtClean="0"/>
              <a:t>органни и системни нарушения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846263"/>
            <a:ext cx="7920038" cy="4173537"/>
          </a:xfrm>
        </p:spPr>
        <p:txBody>
          <a:bodyPr/>
          <a:lstStyle/>
          <a:p>
            <a:pPr eaLnBrk="1" hangingPunct="1"/>
            <a:r>
              <a:rPr lang="bg-BG" u="sng" smtClean="0"/>
              <a:t>Черен дроб</a:t>
            </a:r>
            <a:r>
              <a:rPr lang="bg-BG" smtClean="0"/>
              <a:t>: хепатомегалия, повишена аминотрансферазна активност, повишени стойности на холестазните ензими; развитие на т.н.”грануломатозен хепатит”; мултифокални хепатоцелуларни некрози; хипербилирубинемия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000" smtClean="0"/>
              <a:t>МАРСИЛСКА ТРЕСКА-клиника</a:t>
            </a:r>
            <a:br>
              <a:rPr lang="bg-BG" sz="3000" smtClean="0"/>
            </a:br>
            <a:r>
              <a:rPr lang="bg-BG" sz="3000" smtClean="0"/>
              <a:t>органни и системни нарушения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8147050" cy="4352925"/>
          </a:xfrm>
        </p:spPr>
        <p:txBody>
          <a:bodyPr/>
          <a:lstStyle/>
          <a:p>
            <a:pPr eaLnBrk="1" hangingPunct="1"/>
            <a:r>
              <a:rPr lang="bg-BG" u="sng" smtClean="0"/>
              <a:t>Нервна система</a:t>
            </a:r>
            <a:r>
              <a:rPr lang="bg-BG" smtClean="0"/>
              <a:t>: менингизъм; обнубилацио до кома; МРД; лимфоцитарен менингит; енцефалит; съдови лезии ; енцефало-менинго-миелит; периферна нервна система-субакутна прогресивна сензорна атаксия, полирадикулоневрит, фациална парализа.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МАРСИЛСКА ТРЕСКА-клиника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29600" cy="4525962"/>
          </a:xfrm>
        </p:spPr>
        <p:txBody>
          <a:bodyPr/>
          <a:lstStyle/>
          <a:p>
            <a:pPr eaLnBrk="1" hangingPunct="1"/>
            <a:r>
              <a:rPr lang="bg-BG" smtClean="0"/>
              <a:t>Особености на протичането на марсилската треска в</a:t>
            </a:r>
            <a:r>
              <a:rPr lang="bg-BG" u="sng" smtClean="0"/>
              <a:t> България</a:t>
            </a:r>
            <a:r>
              <a:rPr lang="bg-BG" smtClean="0"/>
              <a:t>: често полиорганно засягане, по-тежко протичане с честота на тежките форми до 25%, наличие на леталитет главно сред възрастни с възрастова или лекарствена имуносупресия и предшестващи и хронични органни и системни увреждания.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МАРСИЛСКА ТРЕСКА-клиника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Форми на протичане: леки, средно-тежки, тежки, малигнени;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типични и атипични;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--при деца-по-леко протичане с по-малко висцерални увреждания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--при бременни- редки единични описани случаи, благоприятно излекувани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smtClean="0"/>
              <a:t>МАРСИЛСКА ТРЕСКА-параклиника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779588"/>
            <a:ext cx="7710488" cy="42402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♦ хемограма-нормоцитоза или левкоцитоза,силно олевяване,умерена тромбоцитопения,леко ускорена СУЕ;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♦ урина-белтък, жл.пигменти, Диацо р-ция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♦ </a:t>
            </a:r>
            <a:r>
              <a:rPr lang="en-US" sz="2600" smtClean="0">
                <a:cs typeface="Arial" charset="0"/>
              </a:rPr>
              <a:t>AST</a:t>
            </a:r>
            <a:r>
              <a:rPr lang="bg-BG" sz="2600" smtClean="0">
                <a:cs typeface="Arial" charset="0"/>
              </a:rPr>
              <a:t> и</a:t>
            </a:r>
            <a:r>
              <a:rPr lang="en-US" sz="2600" smtClean="0">
                <a:cs typeface="Arial" charset="0"/>
              </a:rPr>
              <a:t> ALT</a:t>
            </a:r>
            <a:r>
              <a:rPr lang="bg-BG" sz="2600" smtClean="0">
                <a:cs typeface="Arial" charset="0"/>
              </a:rPr>
              <a:t> повишени; урея и креатинин при тежки форми са повишени;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♦ ликвор - бистър, </a:t>
            </a:r>
            <a:r>
              <a:rPr lang="en-US" sz="2600" smtClean="0">
                <a:cs typeface="Arial" charset="0"/>
              </a:rPr>
              <a:t>N</a:t>
            </a:r>
            <a:r>
              <a:rPr lang="bg-BG" sz="2600" smtClean="0">
                <a:cs typeface="Arial" charset="0"/>
              </a:rPr>
              <a:t> или леко ↑ белтък,невисока лимфоцитна плеоцитоза,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    </a:t>
            </a:r>
            <a:r>
              <a:rPr lang="en-US" sz="2600" smtClean="0">
                <a:cs typeface="Arial" charset="0"/>
              </a:rPr>
              <a:t>N</a:t>
            </a:r>
            <a:r>
              <a:rPr lang="bg-BG" sz="2600" smtClean="0">
                <a:cs typeface="Arial" charset="0"/>
              </a:rPr>
              <a:t> или леко↓ ликворна захар.</a:t>
            </a:r>
          </a:p>
          <a:p>
            <a:pPr eaLnBrk="1" hangingPunct="1">
              <a:buFont typeface="Wingdings" pitchFamily="2" charset="2"/>
              <a:buNone/>
            </a:pPr>
            <a:endParaRPr lang="bg-BG" sz="260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bg-BG" sz="260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МАРСИЛСКА ТРЕСКА- диагноза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208962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mtClean="0"/>
              <a:t>Контакт с кучета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Токсоинфекциозен синдром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Краниофарингеален синдром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Пъпчест обрив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Първичен афект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Серологични реакции-микроимунофлуоресцентен метод(МИФТ),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ELISA, PCR,</a:t>
            </a:r>
            <a:r>
              <a:rPr lang="bg-BG" smtClean="0"/>
              <a:t> РСК, РА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МАРСИЛСКА ТРЕСКА-лечение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79588"/>
            <a:ext cx="7920038" cy="4240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u="sng" smtClean="0"/>
              <a:t>Етиологично лечение</a:t>
            </a:r>
            <a:r>
              <a:rPr lang="bg-BG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- </a:t>
            </a:r>
            <a:r>
              <a:rPr lang="en-US" smtClean="0"/>
              <a:t>Doxycycline- 200mg/24h per os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-</a:t>
            </a:r>
            <a:r>
              <a:rPr lang="bg-BG" smtClean="0"/>
              <a:t> </a:t>
            </a:r>
            <a:r>
              <a:rPr lang="en-US" smtClean="0"/>
              <a:t>Chlornitromycin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-</a:t>
            </a:r>
            <a:r>
              <a:rPr lang="bg-BG" smtClean="0"/>
              <a:t> </a:t>
            </a:r>
            <a:r>
              <a:rPr lang="en-US" smtClean="0"/>
              <a:t>Rifampicin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-</a:t>
            </a:r>
            <a:r>
              <a:rPr lang="bg-BG" smtClean="0"/>
              <a:t> </a:t>
            </a:r>
            <a:r>
              <a:rPr lang="en-US" smtClean="0"/>
              <a:t>Erythromycin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-</a:t>
            </a:r>
            <a:r>
              <a:rPr lang="bg-BG" smtClean="0"/>
              <a:t> </a:t>
            </a:r>
            <a:r>
              <a:rPr lang="en-US" smtClean="0"/>
              <a:t>Clarithromycin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-</a:t>
            </a:r>
            <a:r>
              <a:rPr lang="bg-BG" smtClean="0"/>
              <a:t> </a:t>
            </a:r>
            <a:r>
              <a:rPr lang="en-US" smtClean="0"/>
              <a:t>Azithromycin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-</a:t>
            </a:r>
            <a:r>
              <a:rPr lang="bg-BG" smtClean="0"/>
              <a:t> флуорохинолони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bg-BG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МАРСИЛСКА ТРЕСКА-лечение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846263"/>
            <a:ext cx="7920038" cy="4173537"/>
          </a:xfrm>
        </p:spPr>
        <p:txBody>
          <a:bodyPr/>
          <a:lstStyle/>
          <a:p>
            <a:pPr eaLnBrk="1" hangingPunct="1"/>
            <a:r>
              <a:rPr lang="bg-BG" u="sng" smtClean="0"/>
              <a:t>Патогенетично лечение</a:t>
            </a:r>
            <a:r>
              <a:rPr lang="bg-BG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- ВСР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- съдоуплътняващи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- противоедемни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- коригиращи КАС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- субституиращи и кръвоспиращи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- ГКС и хепарин- спорен въпрос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- симптоматични средства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МАРСИЛСКА ТРЕСКА- прогноза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Зависи от навременното и адекватно АБ лечение;</a:t>
            </a:r>
          </a:p>
          <a:p>
            <a:pPr eaLnBrk="1" hangingPunct="1"/>
            <a:r>
              <a:rPr lang="bg-BG" smtClean="0"/>
              <a:t>Ревизира се становището за бенигнения характер на заболяването;</a:t>
            </a:r>
          </a:p>
          <a:p>
            <a:pPr eaLnBrk="1" hangingPunct="1"/>
            <a:r>
              <a:rPr lang="bg-BG" smtClean="0"/>
              <a:t>При тежки и малигнени форми леталитетът е до 50%;</a:t>
            </a:r>
          </a:p>
          <a:p>
            <a:pPr eaLnBrk="1" hangingPunct="1"/>
            <a:r>
              <a:rPr lang="bg-BG" smtClean="0"/>
              <a:t>Средно леталитетът се отчита между 2,5% и 5 %.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smtClean="0"/>
              <a:t>МАРСИЛСКА ТРЕСКА-профилактика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Дератизация</a:t>
            </a:r>
          </a:p>
          <a:p>
            <a:pPr eaLnBrk="1" hangingPunct="1"/>
            <a:r>
              <a:rPr lang="bg-BG" smtClean="0"/>
              <a:t>Работа с предпазни ръкавици и очила</a:t>
            </a:r>
          </a:p>
          <a:p>
            <a:pPr eaLnBrk="1" hangingPunct="1"/>
            <a:r>
              <a:rPr lang="bg-BG" smtClean="0"/>
              <a:t>Просвета на населението</a:t>
            </a:r>
          </a:p>
          <a:p>
            <a:pPr eaLnBrk="1" hangingPunct="1"/>
            <a:r>
              <a:rPr lang="bg-BG" smtClean="0"/>
              <a:t>Тетрациклинова профилактика на ухапаните</a:t>
            </a:r>
          </a:p>
          <a:p>
            <a:pPr eaLnBrk="1" hangingPunct="1"/>
            <a:r>
              <a:rPr lang="bg-BG" smtClean="0"/>
              <a:t>Ваксина в процес на разработка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100" b="1" smtClean="0"/>
              <a:t>РИКЕТСИИ – КРАТКО ОБОБЩЕНО ПРЕДСТАВЯНЕ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316913" cy="43195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	Рикетсиите са бактерии със задължителен вътреклетъчен паразитизъм,вариращи от безобидна ендосимбиоза до етиологични агенти на някои от най-опустошителните заболявания на човечеството.Тези прототипни облигатни вътреклетъчни микроорганизми в продължение на милиони години са се развивали в клетъчната цитоплазма на гостоприемника и са изгубили способност да преживяват в екстрацелуларни условия.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b="1" smtClean="0"/>
              <a:t>Q </a:t>
            </a:r>
            <a:r>
              <a:rPr lang="bg-BG" sz="4200" b="1" smtClean="0"/>
              <a:t>– т р е с к 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Открита в Австралия- Брисбейн 1933-35г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Неясно температурно състояние сред работници в кланниците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b="1" smtClean="0"/>
              <a:t>Q</a:t>
            </a:r>
            <a:r>
              <a:rPr lang="en-US" sz="2600" smtClean="0"/>
              <a:t>uerry fever – </a:t>
            </a:r>
            <a:r>
              <a:rPr lang="bg-BG" sz="2600" smtClean="0"/>
              <a:t>неясна треска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    ↓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b="1" smtClean="0"/>
              <a:t>Q</a:t>
            </a:r>
            <a:r>
              <a:rPr lang="en-US" sz="2600" smtClean="0"/>
              <a:t>uerry</a:t>
            </a:r>
            <a:r>
              <a:rPr lang="bg-BG" sz="2600" smtClean="0"/>
              <a:t>– неясен,неопределен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Burnet et Freeman </a:t>
            </a:r>
            <a:r>
              <a:rPr lang="bg-BG" sz="2600" smtClean="0"/>
              <a:t>– рикетсия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1939г-дават името </a:t>
            </a:r>
            <a:r>
              <a:rPr lang="en-US" sz="2600" smtClean="0"/>
              <a:t>Coxiella burneti</a:t>
            </a:r>
            <a:endParaRPr lang="bg-BG" sz="260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 </a:t>
            </a:r>
            <a:r>
              <a:rPr lang="bg-BG" smtClean="0"/>
              <a:t>– т р е с к а</a:t>
            </a:r>
            <a:r>
              <a:rPr lang="en-US" smtClean="0"/>
              <a:t>-</a:t>
            </a:r>
            <a:r>
              <a:rPr lang="bg-BG" smtClean="0"/>
              <a:t> етиология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♦ малка рикетсия – 0,25-0,5мм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♦ преминава през филтъра на Мандлер, поради което се нарича още </a:t>
            </a:r>
            <a:r>
              <a:rPr lang="en-US" sz="2600" smtClean="0">
                <a:cs typeface="Arial" charset="0"/>
              </a:rPr>
              <a:t>R.diaporica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♦</a:t>
            </a:r>
            <a:r>
              <a:rPr lang="en-US" sz="2600" smtClean="0">
                <a:cs typeface="Arial" charset="0"/>
              </a:rPr>
              <a:t> </a:t>
            </a:r>
            <a:r>
              <a:rPr lang="bg-BG" sz="2600" smtClean="0">
                <a:cs typeface="Arial" charset="0"/>
              </a:rPr>
              <a:t>паразитира в млекопитаещи и кърлежи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♦ лабораторно- в морско свинче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♦ по Грам е /+/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♦ устойчива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♦ два антигена-корпускулярен (силно имуногенен) и повърхностен (слабо имуногенен)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Резултат с изображение за ку тре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pic>
        <p:nvPicPr>
          <p:cNvPr id="67587" name="Picture 3" descr="C:\Users\Staff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5175" y="2524125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 </a:t>
            </a:r>
            <a:r>
              <a:rPr lang="bg-BG" smtClean="0"/>
              <a:t>– т р е с к а</a:t>
            </a:r>
            <a:r>
              <a:rPr lang="en-US" smtClean="0"/>
              <a:t>-</a:t>
            </a:r>
            <a:r>
              <a:rPr lang="bg-BG" smtClean="0"/>
              <a:t> етиология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001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600" smtClean="0"/>
              <a:t>Неприсъща за останалите рикетсии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/>
              <a:t>    антигеннофазова вариабилност,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/>
              <a:t>    като има две фази – </a:t>
            </a:r>
            <a:r>
              <a:rPr lang="en-US" sz="2600" smtClean="0"/>
              <a:t>I </a:t>
            </a:r>
            <a:r>
              <a:rPr lang="bg-BG" sz="2600" smtClean="0"/>
              <a:t>и</a:t>
            </a:r>
            <a:r>
              <a:rPr lang="en-US" sz="2600" smtClean="0"/>
              <a:t> II</a:t>
            </a:r>
            <a:r>
              <a:rPr lang="bg-BG" sz="2600" smtClean="0"/>
              <a:t>, което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/>
              <a:t>    има значение за определяне каква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/>
              <a:t>    форма е заболяването – остра или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/>
              <a:t>    хронична: в острия стадий превали-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/>
              <a:t>    рат антитела към </a:t>
            </a:r>
            <a:r>
              <a:rPr lang="en-US" sz="2600" smtClean="0"/>
              <a:t>II</a:t>
            </a:r>
            <a:r>
              <a:rPr lang="bg-BG" sz="2600" smtClean="0"/>
              <a:t> фаза, а в хроничния-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/>
              <a:t>    тези към </a:t>
            </a:r>
            <a:r>
              <a:rPr lang="en-US" sz="2600" smtClean="0"/>
              <a:t>I</a:t>
            </a:r>
            <a:r>
              <a:rPr lang="bg-BG" sz="2600" smtClean="0"/>
              <a:t>-ва.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sz="260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- епидемиология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◙ резервоар-над 60 вида топлокръвни животни и птици и над 40 вида кърлежи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◙ заразяване на животните- от инфектирани кърлежи или болни животни-боледуват леко или се стига до аборт;от тях заразата се пренася чрез мляко,вълна,урина, козина,изпражнения или околоплодни води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- епидемиология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◙ заразяване при хората- по алиментарен, аспирационен и пряк контакт със заразеното животно; много рядко по трансмисивен път от заразен кърлеж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◙ спорадично или епидемични взривове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◙ сезонност- пролет и есен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◙ професии-животновъди,кланични, фабрични и транспортни работници</a:t>
            </a:r>
          </a:p>
          <a:p>
            <a:pPr eaLnBrk="1" hangingPunct="1">
              <a:buFont typeface="Wingdings" pitchFamily="2" charset="2"/>
              <a:buNone/>
            </a:pPr>
            <a:endParaRPr lang="bg-BG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- патогенеза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входни врати-кожа, очни лигавици, дихателни пътища, устна кухина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няма локални възпалителни реакции на входната врата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в кръвта част от рикетсиите се поселяват и размножават в ретикулоендотелните клетки на вътрешните органи-бели дробове, ссс, ч. дроб, слезка, бъбреци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- патогенеза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28775"/>
            <a:ext cx="8577262" cy="439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поселяват се и в лимфните възли, където могат да останат с години-това е доказано хистологично и електронномикроскопски;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тропизъм към ендотелните клетки 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кръвоносните съдове и ендокарда;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засяга почти всички органи- основно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микроваскулити и тромбоваскулити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bg-BG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- патогенеза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лизираните рикетсии освобождават продукти-част от тях имат токсичен характер→интоксикация, а друга част →алергични реакции;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траен хуморален имунитет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– клинична картина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☛</a:t>
            </a: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инкубационен период- 3-30 (8-10)дни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☛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остро начало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☛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токсиинфекциозен синдром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☛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краниофарингеален синдром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☛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ретробулбарни болки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☛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болки в прасците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☛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висока температура-39-40гр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☛</a:t>
            </a:r>
            <a:r>
              <a:rPr lang="bg-BG" smtClean="0">
                <a:ea typeface="Arial Unicode MS" pitchFamily="34" charset="-128"/>
                <a:cs typeface="Arial Unicode MS" pitchFamily="34" charset="-128"/>
              </a:rPr>
              <a:t> сравнително запазено общо състояние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100" b="1" smtClean="0"/>
              <a:t>РИКЕТСИИ – КРАТКО ОБОБЩЕНО ПРЕДСТАВЯНЕ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Цитозолът на рикетсиите съдържа нуклеарни структури,рибозоми и други субцелуларни органели, типични за повечето бактерии.Рикетсиите притежават метаболитен апарат, включващ пълноценен цикъл на трикарбоновите киселини, както и необходимите за този процес ензими.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– клинична картина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☛</a:t>
            </a: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температура вълнообразна или ремити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 раща- 1-2 седмици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☛</a:t>
            </a: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розеолен обрив по гърдите, корема 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гърба-в 4-6% от болните на 3-13 ден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☛</a:t>
            </a: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белодробни промени при 5-10% от бол-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ните-на 3-4 ден болки зад гр.кост, боде-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жи, кашлица с оскъдни слузни храчки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понякога със жилки кръв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– клинична картина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☛</a:t>
            </a: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оскъдна физикална находка- скъсен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перкуторен тон, пръснати сухи и влаж-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ни хрипове;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☛</a:t>
            </a: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богата и характерна Рьо находка- пери-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хилерно или в долните дялове, едно-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странно или двустранно единични или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множествени малки облаковидни сенки-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рикетсиозна пневмония от интерстициа-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лен тип с продължителност </a:t>
            </a:r>
            <a:r>
              <a:rPr lang="en-US" sz="2600" smtClean="0">
                <a:cs typeface="Arial" charset="0"/>
              </a:rPr>
              <a:t>~</a:t>
            </a:r>
            <a:r>
              <a:rPr lang="bg-BG" sz="2600" smtClean="0">
                <a:cs typeface="Arial" charset="0"/>
              </a:rPr>
              <a:t> 2 седмици;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    понякога и плевропневмония</a:t>
            </a:r>
            <a:endParaRPr lang="en-US" sz="26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 descr="Резултат с изображение за ку тре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pic>
        <p:nvPicPr>
          <p:cNvPr id="77827" name="Picture 3" descr="C:\Users\Staff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3574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 descr="C:\Users\Staff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14563"/>
            <a:ext cx="16478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– клинична картина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хепатоспленомегалия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брадикардия, хипотония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при тежки форми</a:t>
            </a: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ЦНС</a:t>
            </a: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вяли,сънливи,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неспокойни,възбудени; полиневритни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болки, понякога МРС, огнищна симпто-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матика- ларингеални парализи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реконвалесцентен период - астения, гла-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   воболие, изпотяване,↓работоспособност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➢</a:t>
            </a: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рядко рецидиви-по-леки и по-кратки</a:t>
            </a:r>
            <a:endParaRPr lang="bg-BG" sz="26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600" smtClean="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- параклиника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Леки форми - левкопения, олевяване,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еозинопения, лимфомононуклеоза</a:t>
            </a:r>
          </a:p>
          <a:p>
            <a:pPr eaLnBrk="1" hangingPunct="1">
              <a:buFont typeface="Wingdings" pitchFamily="2" charset="2"/>
              <a:buNone/>
            </a:pPr>
            <a:endParaRPr lang="bg-BG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◘ Тежки форми – левкоцитоза, ускорена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   СУЕ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– клинични форми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1846263"/>
            <a:ext cx="7780338" cy="4173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◄ грипоподобна - ”Балкански грип”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◄ остра бронхопневмонична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◄ подостра белодробна - наподобява ТВС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◄ септична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◄ псевдобруцелозна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◄ нервна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◄ субфебрилна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◄ латентна или безсимптомна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cs typeface="Arial" charset="0"/>
              </a:rPr>
              <a:t>◄ атипични</a:t>
            </a:r>
            <a:endParaRPr lang="ar-SA" sz="26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– клинични форми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cs typeface="Arial" charset="0"/>
              </a:rPr>
              <a:t>◙ Хронична форма – предполага се дефек-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cs typeface="Arial" charset="0"/>
              </a:rPr>
              <a:t>   тен клетъчен имунен отговор към </a:t>
            </a:r>
            <a:r>
              <a:rPr lang="en-US" smtClean="0">
                <a:latin typeface="Arial" charset="0"/>
                <a:cs typeface="Arial" charset="0"/>
              </a:rPr>
              <a:t>C.burne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Arial" charset="0"/>
                <a:cs typeface="Arial" charset="0"/>
              </a:rPr>
              <a:t>   ti.</a:t>
            </a:r>
            <a:r>
              <a:rPr lang="bg-BG" smtClean="0">
                <a:latin typeface="Arial" charset="0"/>
                <a:cs typeface="Arial" charset="0"/>
              </a:rPr>
              <a:t> Продължава с месеци и години и има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cs typeface="Arial" charset="0"/>
              </a:rPr>
              <a:t>   характер на органни поражения: субаку-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cs typeface="Arial" charset="0"/>
              </a:rPr>
              <a:t>   тен ендокардит, панкреатит, хроничен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cs typeface="Arial" charset="0"/>
              </a:rPr>
              <a:t>   хепатит, хроничен бронхит и пневмония.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cs typeface="Arial" charset="0"/>
              </a:rPr>
              <a:t>   Много рядко- хр.миокардит, остеомиелит,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cs typeface="Arial" charset="0"/>
              </a:rPr>
              <a:t>   подостър тиреоидит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- диагноза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301037" cy="4167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РА и РСК – специфични, но се позитиви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рат късно - в началото на </a:t>
            </a:r>
            <a:r>
              <a:rPr lang="en-US" smtClean="0"/>
              <a:t>II</a:t>
            </a:r>
            <a:r>
              <a:rPr lang="bg-BG" smtClean="0"/>
              <a:t> седмица.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Най-нисък диагностичен титър -1:8 – 1:10,но по-убедителен е 1:32. По-сигурни резултати- при РСК. При започнато АБ лечение реакциите се позитивират по-късно.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Q</a:t>
            </a:r>
            <a:r>
              <a:rPr lang="bg-BG" sz="3400" smtClean="0"/>
              <a:t>–треска – диференциална диагноза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8229600" cy="4525962"/>
          </a:xfrm>
        </p:spPr>
        <p:txBody>
          <a:bodyPr/>
          <a:lstStyle/>
          <a:p>
            <a:pPr eaLnBrk="1" hangingPunct="1"/>
            <a:r>
              <a:rPr lang="bg-BG" sz="2600" smtClean="0"/>
              <a:t>Грип</a:t>
            </a:r>
          </a:p>
          <a:p>
            <a:pPr eaLnBrk="1" hangingPunct="1"/>
            <a:r>
              <a:rPr lang="bg-BG" sz="2600" smtClean="0"/>
              <a:t>Лептоспирози</a:t>
            </a:r>
          </a:p>
          <a:p>
            <a:pPr eaLnBrk="1" hangingPunct="1"/>
            <a:r>
              <a:rPr lang="bg-BG" sz="2600" smtClean="0"/>
              <a:t>Банални пневмонии</a:t>
            </a:r>
          </a:p>
          <a:p>
            <a:pPr eaLnBrk="1" hangingPunct="1"/>
            <a:r>
              <a:rPr lang="bg-BG" sz="2600" smtClean="0"/>
              <a:t>Микоплазмени пневмонии</a:t>
            </a:r>
          </a:p>
          <a:p>
            <a:pPr eaLnBrk="1" hangingPunct="1"/>
            <a:r>
              <a:rPr lang="bg-BG" sz="2600" smtClean="0"/>
              <a:t>Атипични пневмонии</a:t>
            </a:r>
          </a:p>
          <a:p>
            <a:pPr eaLnBrk="1" hangingPunct="1"/>
            <a:r>
              <a:rPr lang="bg-BG" sz="2600" smtClean="0"/>
              <a:t>Сепсис</a:t>
            </a:r>
          </a:p>
          <a:p>
            <a:pPr eaLnBrk="1" hangingPunct="1"/>
            <a:r>
              <a:rPr lang="bg-BG" sz="2600" smtClean="0"/>
              <a:t>Петнист тиф</a:t>
            </a:r>
          </a:p>
          <a:p>
            <a:pPr eaLnBrk="1" hangingPunct="1"/>
            <a:r>
              <a:rPr lang="bg-BG" sz="2600" smtClean="0"/>
              <a:t>Бруцелоза</a:t>
            </a:r>
          </a:p>
          <a:p>
            <a:pPr eaLnBrk="1" hangingPunct="1"/>
            <a:r>
              <a:rPr lang="bg-BG" sz="2600" smtClean="0"/>
              <a:t>Туберкулоза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- лечение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844675"/>
            <a:ext cx="8229600" cy="4381500"/>
          </a:xfrm>
        </p:spPr>
        <p:txBody>
          <a:bodyPr/>
          <a:lstStyle/>
          <a:p>
            <a:pPr eaLnBrk="1" hangingPunct="1"/>
            <a:r>
              <a:rPr lang="bg-BG" smtClean="0"/>
              <a:t>Хоспитализация</a:t>
            </a:r>
          </a:p>
          <a:p>
            <a:pPr eaLnBrk="1" hangingPunct="1"/>
            <a:r>
              <a:rPr lang="bg-BG" smtClean="0"/>
              <a:t>Тетрациклин - 1-2г/24ч</a:t>
            </a:r>
          </a:p>
          <a:p>
            <a:pPr eaLnBrk="1" hangingPunct="1"/>
            <a:r>
              <a:rPr lang="bg-BG" smtClean="0"/>
              <a:t>Доксициклин – 200мг/24ч</a:t>
            </a:r>
          </a:p>
          <a:p>
            <a:pPr eaLnBrk="1" hangingPunct="1"/>
            <a:r>
              <a:rPr lang="bg-BG" smtClean="0"/>
              <a:t>Флуорохинолони</a:t>
            </a:r>
          </a:p>
          <a:p>
            <a:pPr eaLnBrk="1" hangingPunct="1"/>
            <a:r>
              <a:rPr lang="bg-BG" smtClean="0"/>
              <a:t>Рифампицин</a:t>
            </a:r>
          </a:p>
          <a:p>
            <a:pPr eaLnBrk="1" hangingPunct="1"/>
            <a:r>
              <a:rPr lang="bg-BG" smtClean="0"/>
              <a:t>Патогенетична терапия</a:t>
            </a:r>
          </a:p>
          <a:p>
            <a:pPr eaLnBrk="1" hangingPunct="1"/>
            <a:r>
              <a:rPr lang="bg-BG" smtClean="0"/>
              <a:t>Симптоматични средства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100" b="1" smtClean="0"/>
              <a:t>РИКЕТСИИ – КРАТКО ОБОБЩЕНО ПРЕДСТАВЯНЕ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	Това ги прави способни на самостоятелна енергопродуцираща и синтезираща метаболитна активност. Съдържат и транспортни системи, които им позволяват да използват наличните метаболити в клетките на гостоприемника, напр. АТФ/АДФ транспортната система,включваща високо енергетични фосфатни молекули.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- прогноза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374063" cy="4021138"/>
          </a:xfrm>
        </p:spPr>
        <p:txBody>
          <a:bodyPr/>
          <a:lstStyle/>
          <a:p>
            <a:pPr eaLnBrk="1" hangingPunct="1"/>
            <a:r>
              <a:rPr lang="bg-BG" smtClean="0"/>
              <a:t>Благоприятно протичане</a:t>
            </a:r>
          </a:p>
          <a:p>
            <a:pPr eaLnBrk="1" hangingPunct="1"/>
            <a:r>
              <a:rPr lang="bg-BG" smtClean="0"/>
              <a:t>При септични и бронхопневмонични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форми по-тежко протичане с висок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литалитет.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</a:t>
            </a:r>
            <a:r>
              <a:rPr lang="bg-BG" smtClean="0"/>
              <a:t>–треска - профилактика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600" smtClean="0"/>
              <a:t>Специфична – с убита ваксина-трикрат-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   но- по 0,25 - 0,50 и 1 мл субкутанно през 7 дни в областта на скапулата; реакто-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   генна.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   Ваксинират се застрашени професии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   и работещите във вирусологични лабо-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   ратории.</a:t>
            </a:r>
          </a:p>
          <a:p>
            <a:pPr eaLnBrk="1" hangingPunct="1">
              <a:buFont typeface="Wingdings" pitchFamily="2" charset="2"/>
              <a:buNone/>
            </a:pPr>
            <a:endParaRPr lang="bg-BG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b="1" smtClean="0"/>
              <a:t>ПЕТНИСТ ТИФ</a:t>
            </a:r>
            <a:br>
              <a:rPr lang="bg-BG" sz="3400" b="1" smtClean="0"/>
            </a:br>
            <a:r>
              <a:rPr lang="bg-BG" sz="3400" smtClean="0"/>
              <a:t>(</a:t>
            </a:r>
            <a:r>
              <a:rPr lang="en-US" sz="3400" smtClean="0"/>
              <a:t>Typhus exanthematicus</a:t>
            </a:r>
            <a:r>
              <a:rPr lang="bg-BG" sz="3400" smtClean="0"/>
              <a:t>)</a:t>
            </a:r>
            <a:endParaRPr lang="bg-BG" sz="3400" b="1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812088" cy="4246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u="sng" smtClean="0"/>
              <a:t>Определение</a:t>
            </a:r>
            <a:endParaRPr lang="bg-BG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Остро особено опасно трансмисивно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антропонозно заболяване, протичащо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с токсиинфекциозен и краниофарин-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геален синдроми, розеоло-петехиален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обрив, васкулит и тромбоваскулит 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малките кръвоносни съдове, уврежда-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не на вътрешните органи, особено 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ССС и ЦНС.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етиология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051050"/>
            <a:ext cx="7804150" cy="3868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bg-BG" sz="21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Rickettsia prowazeki, </a:t>
            </a:r>
            <a:r>
              <a:rPr lang="bg-BG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открит от </a:t>
            </a:r>
            <a:r>
              <a:rPr lang="en-US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Ricketts</a:t>
            </a:r>
            <a:endParaRPr lang="bg-BG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(1910) и Р</a:t>
            </a:r>
            <a:r>
              <a:rPr lang="en-US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rowazek</a:t>
            </a:r>
            <a:r>
              <a:rPr lang="bg-BG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(1914);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bg-BG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Грам /-/ неподвижен аероб;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bg-BG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вътреклетъчен паразит;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bg-BG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с подчертан полиморфизъм;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bg-BG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патогенен само за човека;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bg-BG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ендотоксин - типовоспецифичен,термола-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билен белтък </a:t>
            </a:r>
            <a:r>
              <a:rPr lang="bg-BG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bg-BG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специфични антитела;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⇨</a:t>
            </a:r>
            <a:r>
              <a:rPr lang="bg-BG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при висока </a:t>
            </a:r>
            <a:r>
              <a:rPr lang="en-US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bg-BG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и формалин губи токсичните, но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запазва имуногенните си свойства;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bg-BG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smtClean="0"/>
              <a:t>ПЕТНИСТ ТИФ - епидемиология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mtClean="0"/>
              <a:t>Източник на зараза – болния</a:t>
            </a:r>
            <a:r>
              <a:rPr lang="en-US" smtClean="0"/>
              <a:t> </a:t>
            </a:r>
            <a:r>
              <a:rPr lang="bg-BG" smtClean="0"/>
              <a:t>човек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Фактор за предаване на заразата-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 дрешна въшка– </a:t>
            </a:r>
            <a:r>
              <a:rPr lang="en-US" smtClean="0"/>
              <a:t>Pediculus vestimenti</a:t>
            </a:r>
            <a:endParaRPr lang="bg-BG" smtClean="0"/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Възприемчивост – всеобща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Сезонност – зимна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Път на предаване – трансмисивен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/>
              <a:t>По-рядко – аерогенен, при хемо-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 трансфузии, трансконюнктивално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smtClean="0"/>
              <a:t>ПЕТНИСТ ТИФ - епидемиология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1846263"/>
            <a:ext cx="7778750" cy="4024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Заразяване на въшката - при смучене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на кръв от болен → на 4-5 ден отделя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патогените чрез фекалиите си → ухапване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на здрав човек  → сърбеж  → разчесване  →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втриване на отделените при ухапването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фекалии в кожата. Въшката остава заразе-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на през целия си живот-30 дни. Аерогенен и трансконюнктивален път  → от изсъхнали фекалии.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400" smtClean="0"/>
              <a:t>ПЕТНИСТ ТИФ - епидемиология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119313"/>
            <a:ext cx="7804150" cy="3800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" charset="0"/>
                <a:cs typeface="Arial" charset="0"/>
              </a:rPr>
              <a:t>► заболяване, свързано с лоши социални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" charset="0"/>
                <a:cs typeface="Arial" charset="0"/>
              </a:rPr>
              <a:t>     и икономически условия;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" charset="0"/>
                <a:cs typeface="Arial" charset="0"/>
              </a:rPr>
              <a:t>► в България – често срещано по време на </a:t>
            </a:r>
            <a:r>
              <a:rPr lang="en-US" smtClean="0">
                <a:latin typeface="Arial" charset="0"/>
                <a:cs typeface="Arial" charset="0"/>
              </a:rPr>
              <a:t>I </a:t>
            </a:r>
            <a:r>
              <a:rPr lang="bg-BG" smtClean="0">
                <a:latin typeface="Arial" charset="0"/>
                <a:cs typeface="Arial" charset="0"/>
              </a:rPr>
              <a:t>и</a:t>
            </a:r>
            <a:r>
              <a:rPr lang="en-US" smtClean="0">
                <a:latin typeface="Arial" charset="0"/>
                <a:cs typeface="Arial" charset="0"/>
              </a:rPr>
              <a:t> II </a:t>
            </a:r>
            <a:r>
              <a:rPr lang="bg-BG" smtClean="0">
                <a:latin typeface="Arial" charset="0"/>
                <a:cs typeface="Arial" charset="0"/>
              </a:rPr>
              <a:t>световни войни; днес не се среща;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" charset="0"/>
                <a:cs typeface="Arial" charset="0"/>
              </a:rPr>
              <a:t>► разпространено в определени райони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" charset="0"/>
                <a:cs typeface="Arial" charset="0"/>
              </a:rPr>
              <a:t>     на Африка, Азия и Латинска Америка.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01000" cy="1216025"/>
          </a:xfrm>
        </p:spPr>
        <p:txBody>
          <a:bodyPr/>
          <a:lstStyle/>
          <a:p>
            <a:pPr eaLnBrk="1" hangingPunct="1"/>
            <a:r>
              <a:rPr lang="bg-BG" smtClean="0"/>
              <a:t>ПЕТНИСТ ТИФ - патогенеза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628775"/>
            <a:ext cx="8567737" cy="439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2600" smtClean="0"/>
              <a:t>Рикетсии→кожа и конюнктиви →кръв →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 вазотропизъм →ендотел на малки кръ-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 воносни съдове →размножаване →ток-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 сини →изменения най-силно в кожа,ЦНС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 и надбъбреци.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▢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Ендотоксин </a:t>
            </a:r>
            <a:r>
              <a:rPr lang="bg-BG" sz="2600" smtClean="0"/>
              <a:t>→пареза на съдове →дилата-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ция,стаза и формиране на хиалинни тром-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би →на 7-8 ден набъбване и олющване на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ендотелните клетки в лумена на артериоли,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/>
              <a:t>    венули и капиляри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патогенеза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mtClean="0"/>
              <a:t>Този цикъл се повтаря многократно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 и се формират петнистотифните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 грануломи на Попов-Френкел. С тях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 се свързват болестните признаци-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 те са пръснати най-много в ЦНС(в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 продълговатия мозък),кожа,конюнк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 тиви,бъбреци и надбъбреци(хипото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/>
              <a:t>    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патогенеза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Причини за екзитус през І и ІІ сед-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мица на заболяването- обща специ-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фична интоксикация →тежки наруше-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ния в мозъчното кръвообращение,осо-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бено в мозъчния ствол →хиперемия,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стаза, капилярна тромбоза + тежки ув-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/>
              <a:t>     реждания на ВНС и надбъбреците.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100" b="1" smtClean="0"/>
              <a:t>РИКЕТСИИ – КРАТКО ОБОБЩЕНО ПРЕДСТАВЯНЕ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2120900"/>
            <a:ext cx="7989888" cy="3898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/>
              <a:t>	Рикетсиите са дребни кокобацили с ширина 0,3-0,5 </a:t>
            </a:r>
            <a:r>
              <a:rPr lang="el-GR" smtClean="0">
                <a:cs typeface="Arial" charset="0"/>
              </a:rPr>
              <a:t>μ</a:t>
            </a:r>
            <a:r>
              <a:rPr lang="en-US" smtClean="0">
                <a:cs typeface="Arial" charset="0"/>
              </a:rPr>
              <a:t>m</a:t>
            </a:r>
            <a:r>
              <a:rPr lang="bg-BG" smtClean="0">
                <a:cs typeface="Arial" charset="0"/>
              </a:rPr>
              <a:t> и дължина 0,7-2 </a:t>
            </a:r>
            <a:r>
              <a:rPr lang="el-GR" smtClean="0">
                <a:cs typeface="Arial" charset="0"/>
              </a:rPr>
              <a:t>μ</a:t>
            </a:r>
            <a:r>
              <a:rPr lang="en-US" smtClean="0">
                <a:cs typeface="Arial" charset="0"/>
              </a:rPr>
              <a:t>m</a:t>
            </a:r>
            <a:r>
              <a:rPr lang="bg-BG" smtClean="0">
                <a:cs typeface="Arial" charset="0"/>
              </a:rPr>
              <a:t> Не притежават камшичета или ресни.Придвижването им се основава на насочени актин-базирани движения. Не са стабилни при външни условия.</a:t>
            </a:r>
            <a:endParaRPr lang="en-US" smtClean="0">
              <a:cs typeface="Arial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патогенеза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172450" cy="4824413"/>
          </a:xfrm>
        </p:spPr>
        <p:txBody>
          <a:bodyPr/>
          <a:lstStyle/>
          <a:p>
            <a:pPr eaLnBrk="1" hangingPunct="1"/>
            <a:r>
              <a:rPr lang="bg-BG" sz="2600" smtClean="0"/>
              <a:t>Имунитет- хуморален -аглутинини,комплементосвързващи и токсиннеутрализиращи   антитела;</a:t>
            </a:r>
          </a:p>
          <a:p>
            <a:pPr eaLnBrk="1" hangingPunct="1"/>
            <a:r>
              <a:rPr lang="bg-BG" sz="2600" smtClean="0"/>
              <a:t>Имунитетът е траен, но нестерилен-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   рикетсиите могат да останат някъде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   в организма и при имуносупресия да пре-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   дизвикат клинични прояви,напр.болест 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   Брил-Цинсер.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endParaRPr lang="bg-BG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929562" cy="1071563"/>
          </a:xfrm>
        </p:spPr>
        <p:txBody>
          <a:bodyPr/>
          <a:lstStyle/>
          <a:p>
            <a:pPr eaLnBrk="1" hangingPunct="1"/>
            <a:r>
              <a:rPr lang="bg-BG" smtClean="0"/>
              <a:t>ПЕТНИСТ ТИФ - клиника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инкубационен период - 6-23 (10-14) дни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три периоди в протичането: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 І – начален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ІІ – разгар на болестта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ІІІ </a:t>
            </a:r>
            <a:r>
              <a:rPr 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--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реконвалесцентен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клиника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13436600" cy="6715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u="sn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Начален период:</a:t>
            </a:r>
            <a:endParaRPr lang="bg-BG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остро начало;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токсиинфекциозен синдром;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възбуда и раздразнителност;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безсъние;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краниофарингеален синдром;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синдром на Розенберг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 енантем на мекото небце;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клиника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симптом на Киари-Авцин – патогномони-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чен-петехии на преходната гънка на конюнктивата между клепачната и бубл-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барната й част;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език – бяло обложен;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поглед втренчен – като пиян;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масковидно небце;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симптом на Говоров-Годелие-тремор на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езика;</a:t>
            </a:r>
          </a:p>
          <a:p>
            <a:pPr eaLnBrk="1" hangingPunct="1">
              <a:buFont typeface="Wingdings" pitchFamily="2" charset="2"/>
              <a:buNone/>
            </a:pPr>
            <a:endParaRPr lang="bg-BG" sz="26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клиника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u="sng" smtClean="0"/>
              <a:t>Разгар на болестта:</a:t>
            </a:r>
            <a:endParaRPr lang="bg-B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на 5-я ден обрив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характер на обрива-розеолоподобен 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розов фон,появява се едномоментно,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локализиран по страничните повърхнос-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ти на тялото,шията,гърдите,корема,край-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ниците,понякога по длани и ходила,но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никога по лицето;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клиника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част от розеолите преминават в петехии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които персистират 12-15 дни;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след преминаването на останалите като розеоли остава лека пигментация;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обривните елементи са на нивото на ко-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жата, с неравни фестонирани краища 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с големина 1-3 см;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симптом на Брауер – олющване на епидермиса при триене с влажен пръст;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z="2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z="26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Кончаловски-Румпел-Лееде и Хехт са /+/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клиника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мъчително безсъние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адинамия и главоболие – засилени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постоянно висока температура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затруднено гълтане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гъгнив и сакадиран говор(дизартрия)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език обложен със сивомръсен(фулигино-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зен) налеп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status typhosus</a:t>
            </a:r>
            <a:endParaRPr lang="bg-BG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клиника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болните са възбудени, дори агресивни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халюцинации и делири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фациални парези и парализи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МРС, но менингизъм-нормален ликвор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брадикардия,аритмия,хипотония;глухи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сърдечни тонове,разширени сърдечни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граници,възможен е тежък шок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клиника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дишане учестено, понякога тип Чейн-Стокс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хепатоспленомегалия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метеоризъм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олигурия или парадоксална анурия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(</a:t>
            </a:r>
            <a:r>
              <a:rPr lang="en-U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ischuria paradoxa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при пълна кома- инконтиненция на урина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и изпражнения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ПЕТНИСТ ТИФ - клиника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u="sng" smtClean="0"/>
              <a:t>Реконвалесцентен период:</a:t>
            </a:r>
            <a:endParaRPr lang="bg-B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започва около 13-14 ден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продължителен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адинамия,психастения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намалена памет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забавен говор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ретроградна амнезия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☞</a:t>
            </a:r>
            <a:r>
              <a:rPr lang="bg-BG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болка по нервните стволове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9185</TotalTime>
  <Words>4051</Words>
  <Application>Microsoft Office PowerPoint</Application>
  <PresentationFormat>On-screen Show (4:3)</PresentationFormat>
  <Paragraphs>581</Paragraphs>
  <Slides>108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108</vt:i4>
      </vt:variant>
    </vt:vector>
  </HeadingPairs>
  <TitlesOfParts>
    <vt:vector size="116" baseType="lpstr">
      <vt:lpstr>Arial Unicode MS</vt:lpstr>
      <vt:lpstr>Arial</vt:lpstr>
      <vt:lpstr>Arial Black</vt:lpstr>
      <vt:lpstr>Garamond</vt:lpstr>
      <vt:lpstr>Times New Roman</vt:lpstr>
      <vt:lpstr>Wingdings</vt:lpstr>
      <vt:lpstr>Default Design</vt:lpstr>
      <vt:lpstr>2_Edge</vt:lpstr>
      <vt:lpstr>PowerPoint Presentation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РИКЕТСИИ – КРАТКО ОБОБЩЕНО ПРЕДСТАВЯНЕ</vt:lpstr>
      <vt:lpstr>МАРСИЛСКА ТРЕСКА- ЕТИОЛОГИЯ</vt:lpstr>
      <vt:lpstr>МАРСИЛСКА ТРЕСКА- епидемиология</vt:lpstr>
      <vt:lpstr>PowerPoint Presentation</vt:lpstr>
      <vt:lpstr>МАРСИЛСКА ТРЕСКА- епидемиология</vt:lpstr>
      <vt:lpstr>PowerPoint Presentation</vt:lpstr>
      <vt:lpstr>МАРСИЛСКА ТРЕСКА-патогенеза</vt:lpstr>
      <vt:lpstr>PowerPoint Presentation</vt:lpstr>
      <vt:lpstr>МАРСИЛСКА ТРЕСКА-патогенеза</vt:lpstr>
      <vt:lpstr>МАРСИЛСКА ТРЕСКА-патогенеза</vt:lpstr>
      <vt:lpstr>МАРСИЛСКА ТРЕСКА-патогенеза</vt:lpstr>
      <vt:lpstr>МАРСИЛСКА ТРЕСКА-патогенеза</vt:lpstr>
      <vt:lpstr>МАРСИЛСКА ТРЕСКА-патология</vt:lpstr>
      <vt:lpstr>МАРСИЛСКА ТРЕСКА-клиника</vt:lpstr>
      <vt:lpstr>PowerPoint Presentation</vt:lpstr>
      <vt:lpstr>МАРСИЛСКА ТРЕСКА-клиника</vt:lpstr>
      <vt:lpstr>PowerPoint Presentation</vt:lpstr>
      <vt:lpstr>PowerPoint Presentation</vt:lpstr>
      <vt:lpstr>PowerPoint Presentation</vt:lpstr>
      <vt:lpstr>МАРСИЛСКА ТРЕСКА-клиника</vt:lpstr>
      <vt:lpstr>МАРСИЛСКА ТРЕСКА-клиника органни и системни нарушения</vt:lpstr>
      <vt:lpstr>PowerPoint Presentation</vt:lpstr>
      <vt:lpstr>PowerPoint Presentation</vt:lpstr>
      <vt:lpstr>МАРСИЛСКА ТРЕСКА-клиника органни и системни нарушения</vt:lpstr>
      <vt:lpstr>МАРСИЛСКА ТРЕСКА-клиника органни и системни нарушения</vt:lpstr>
      <vt:lpstr>МАРСИЛСКА ТРЕСКА-клиника органни и системни нарушения</vt:lpstr>
      <vt:lpstr>МАРСИЛСКА ТРЕСКА-клиника органни и системни нарушения</vt:lpstr>
      <vt:lpstr>МАРСИЛСКА ТРЕСКА-клиника</vt:lpstr>
      <vt:lpstr>МАРСИЛСКА ТРЕСКА-клиника</vt:lpstr>
      <vt:lpstr>МАРСИЛСКА ТРЕСКА-параклиника</vt:lpstr>
      <vt:lpstr>МАРСИЛСКА ТРЕСКА- диагноза</vt:lpstr>
      <vt:lpstr>МАРСИЛСКА ТРЕСКА-лечение</vt:lpstr>
      <vt:lpstr>МАРСИЛСКА ТРЕСКА-лечение</vt:lpstr>
      <vt:lpstr>МАРСИЛСКА ТРЕСКА- прогноза</vt:lpstr>
      <vt:lpstr>МАРСИЛСКА ТРЕСКА-профилактика</vt:lpstr>
      <vt:lpstr>Q – т р е с к а</vt:lpstr>
      <vt:lpstr>Q – т р е с к а- етиология</vt:lpstr>
      <vt:lpstr>PowerPoint Presentation</vt:lpstr>
      <vt:lpstr>Q – т р е с к а- етиология</vt:lpstr>
      <vt:lpstr>Q–треска - епидемиология</vt:lpstr>
      <vt:lpstr>Q–треска - епидемиология</vt:lpstr>
      <vt:lpstr>Q–треска - патогенеза</vt:lpstr>
      <vt:lpstr>Q–треска - патогенеза</vt:lpstr>
      <vt:lpstr>Q–треска - патогенеза</vt:lpstr>
      <vt:lpstr>Q–треска – клинична картина</vt:lpstr>
      <vt:lpstr>Q–треска – клинична картина</vt:lpstr>
      <vt:lpstr>Q–треска – клинична картина</vt:lpstr>
      <vt:lpstr>PowerPoint Presentation</vt:lpstr>
      <vt:lpstr>Q–треска – клинична картина</vt:lpstr>
      <vt:lpstr>Q–треска - параклиника</vt:lpstr>
      <vt:lpstr>Q–треска – клинични форми</vt:lpstr>
      <vt:lpstr>Q–треска – клинични форми</vt:lpstr>
      <vt:lpstr>Q–треска - диагноза</vt:lpstr>
      <vt:lpstr>Q–треска – диференциална диагноза</vt:lpstr>
      <vt:lpstr>Q–треска - лечение</vt:lpstr>
      <vt:lpstr>Q–треска - прогноза</vt:lpstr>
      <vt:lpstr>Q–треска - профилактика</vt:lpstr>
      <vt:lpstr>ПЕТНИСТ ТИФ (Typhus exanthematicus)</vt:lpstr>
      <vt:lpstr>ПЕТНИСТ ТИФ - етиология</vt:lpstr>
      <vt:lpstr>ПЕТНИСТ ТИФ - епидемиология</vt:lpstr>
      <vt:lpstr>ПЕТНИСТ ТИФ - епидемиология</vt:lpstr>
      <vt:lpstr>ПЕТНИСТ ТИФ - епидемиология</vt:lpstr>
      <vt:lpstr>ПЕТНИСТ ТИФ - патогенеза</vt:lpstr>
      <vt:lpstr>ПЕТНИСТ ТИФ - патогенеза</vt:lpstr>
      <vt:lpstr>ПЕТНИСТ ТИФ - патогенеза</vt:lpstr>
      <vt:lpstr>ПЕТНИСТ ТИФ - патогенеза</vt:lpstr>
      <vt:lpstr>ПЕТНИСТ ТИФ - клиника</vt:lpstr>
      <vt:lpstr>ПЕТНИСТ ТИФ - клиника</vt:lpstr>
      <vt:lpstr>ПЕТНИСТ ТИФ - клиника</vt:lpstr>
      <vt:lpstr>ПЕТНИСТ ТИФ - клиника</vt:lpstr>
      <vt:lpstr>ПЕТНИСТ ТИФ - клиника</vt:lpstr>
      <vt:lpstr>ПЕТНИСТ ТИФ - клиника</vt:lpstr>
      <vt:lpstr>ПЕТНИСТ ТИФ - клиника</vt:lpstr>
      <vt:lpstr>ПЕТНИСТ ТИФ - клиника</vt:lpstr>
      <vt:lpstr>ПЕТНИСТ ТИФ - клиника</vt:lpstr>
      <vt:lpstr>ПЕТНИСТ ТИФ – клинични форми</vt:lpstr>
      <vt:lpstr>ПЕТНИСТ ТИФ – клинични форми</vt:lpstr>
      <vt:lpstr>ПЕТНИСТ ТИФ – усложнения</vt:lpstr>
      <vt:lpstr>ПЕТНИСТ ТИФ - диагноза</vt:lpstr>
      <vt:lpstr>ПЕТНИСТ ТИФ-диференциална      диагноза</vt:lpstr>
      <vt:lpstr>ПЕТНИСТ ТИФ - лечение</vt:lpstr>
      <vt:lpstr>ПЕТНИСТ ТИФ - прогноза</vt:lpstr>
      <vt:lpstr>ПЕТНИСТ ТИФ - профилактика</vt:lpstr>
      <vt:lpstr>ПЕТНИСТ ТИФ - профилактика</vt:lpstr>
    </vt:vector>
  </TitlesOfParts>
  <Company>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Tzanev-Home</cp:lastModifiedBy>
  <cp:revision>477</cp:revision>
  <dcterms:created xsi:type="dcterms:W3CDTF">2003-03-08T12:58:53Z</dcterms:created>
  <dcterms:modified xsi:type="dcterms:W3CDTF">2020-03-29T15:12:34Z</dcterms:modified>
</cp:coreProperties>
</file>