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  <p:sldMasterId id="2147484101" r:id="rId2"/>
  </p:sldMasterIdLst>
  <p:notesMasterIdLst>
    <p:notesMasterId r:id="rId69"/>
  </p:notesMasterIdLst>
  <p:handoutMasterIdLst>
    <p:handoutMasterId r:id="rId70"/>
  </p:handoutMasterIdLst>
  <p:sldIdLst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166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39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0E475-5367-4FE6-B966-17D18F501EF0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486C1-207B-4900-8635-A3A4C2962D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B05BF-9558-4E4E-AB3A-C694E89691FA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ADD3F-BFBC-43DC-9FDB-73AE6D2E8E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AA10C-F615-487B-8268-AD8756675251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D0FAD-1C47-413B-BC85-82B6C52E24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1FD70-AC6E-4613-BBDB-AC047553FEE2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85AAE-8EEF-4C9F-934B-EAB865FBD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7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4CFB7-5897-420E-8359-2B3AD50997D9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FB53-1AD7-4F0A-A761-57801D23F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1C3A0-9BB9-4758-AC70-E5AAA7567E94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0C58-8371-49C3-91F1-DB9BA8FE1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6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CD252-1D31-4832-A3C2-B906504740FC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5E62-D273-4A15-9590-1EA0ABA212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6E96B-FF83-4676-B61D-C191E3D16AD6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D0FC-DBA9-44DF-8B33-8A5E3BF18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2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D0B4F-E378-4072-AB38-8BA26406DE6B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F6A3-DEEC-42D7-823C-5CD3C5F64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3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86AF2-C6FF-4794-B4D4-39F754F2C729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39D05-1CAB-41C0-918B-86758F29A2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16D48C-1354-467C-B88B-03FC20C8C2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 smtClean="0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4" imgW="4785480" imgH="4894560" progId="">
                  <p:embed/>
                </p:oleObj>
              </mc:Choice>
              <mc:Fallback>
                <p:oleObj r:id="rId4" imgW="4785480" imgH="48945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„МЕДИЦИНА“</a:t>
            </a:r>
            <a:endParaRPr lang="en-US" altLang="en-US" sz="2000" b="1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12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Проф. Д-р Цеца Дойчинова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443802" y="2960688"/>
            <a:ext cx="7716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bg-BG" sz="2800">
                <a:solidFill>
                  <a:srgbClr val="C00000"/>
                </a:solidFill>
                <a:latin typeface="Arial Black" panose="020B0A04020102020204" pitchFamily="34" charset="0"/>
              </a:rPr>
              <a:t>Лаймска болест.</a:t>
            </a:r>
            <a:endParaRPr lang="bg-BG" altLang="bg-BG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/>
              <a:t> Борелиите се намират в чревния тракт      на паразита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заразяване на човека-трансмисивно,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като причинителят се инокулира при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ухапването от кърлеж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директно заразяване от човек е възможно по време на бременност 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крайно рядко при кръвопреливане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болест-етиология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Заболяването обикновено се среща в умерените пояси в райони, в които относителната влажност на земно ниво е висока и има богата растителност. </a:t>
            </a:r>
            <a:br>
              <a:rPr lang="bg-BG" altLang="bg-BG" smtClean="0"/>
            </a:br>
            <a:r>
              <a:rPr lang="bg-BG" altLang="bg-BG" smtClean="0"/>
              <a:t>Естествен резервоар на инфекцията са мишевидни гризачи, елени, катерици, а от домашните животни - коне, крави, кози, кучета и др.</a:t>
            </a:r>
            <a:br>
              <a:rPr lang="bg-BG" altLang="bg-BG" smtClean="0"/>
            </a:b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Най-често боледуват ловци, животновъди, горски работници. Заболяването се среща предимно от юни до октомври-лятно-есанна сезонност.</a:t>
            </a:r>
            <a:br>
              <a:rPr lang="bg-BG" altLang="bg-BG" smtClean="0"/>
            </a:br>
            <a:r>
              <a:rPr lang="bg-BG" altLang="bg-BG" smtClean="0"/>
              <a:t>Среща се в различни страни по света, но главно в САЩ и Европа.</a:t>
            </a:r>
            <a:br>
              <a:rPr lang="bg-BG" altLang="bg-BG" smtClean="0"/>
            </a:br>
            <a:r>
              <a:rPr lang="bg-BG" altLang="bg-BG" smtClean="0"/>
              <a:t>Тя се среща още в  Австралия, Китай, Япония, Русия и Канада. 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bg-BG" b="1" smtClean="0"/>
              <a:t>   </a:t>
            </a:r>
            <a:r>
              <a:rPr lang="bg-BG" altLang="bg-BG" smtClean="0"/>
              <a:t>Други насекоми, като мухи, комари и бълхи, могат да бъдат включени в пренасянето. Малко вероятно е предаването на болестта да се осъществи преди кърлежът да е бил прикрепен за най-малко 24 часа.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75150" y="32464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>
                <a:latin typeface="Arial" charset="0"/>
              </a:rPr>
              <a:t>➢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75150" y="32464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>
                <a:latin typeface="Arial" charset="0"/>
              </a:rPr>
              <a:t>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869237" cy="4094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без ухапване няма заболяване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20-50% от болните си спомнят за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 ухапването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оскъдни данни относно % заболели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след ухапване- </a:t>
            </a:r>
            <a:r>
              <a:rPr lang="en-US" altLang="bg-BG" sz="2800" smtClean="0">
                <a:cs typeface="Arial" charset="0"/>
              </a:rPr>
              <a:t>~</a:t>
            </a:r>
            <a:r>
              <a:rPr lang="bg-BG" altLang="bg-BG" sz="2800" smtClean="0">
                <a:cs typeface="Arial" charset="0"/>
              </a:rPr>
              <a:t> 10-15%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пропуски в регистрацията,непознаване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 на болестта, ограничена лабораторна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 диагностика</a:t>
            </a:r>
            <a:endParaRPr lang="en-US" altLang="bg-BG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bg-BG" sz="28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75150" y="32464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>
                <a:latin typeface="Arial" charset="0"/>
              </a:rPr>
              <a:t>➢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75150" y="32464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>
                <a:latin typeface="Arial" charset="0"/>
              </a:rPr>
              <a:t>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2062163"/>
            <a:ext cx="3238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8/88/Ixodes_scapularis.png/250px-Ixodes_scapular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2381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643313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57188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Еленов твърд кърлеж (на латински: Ixodes scapulari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57563"/>
            <a:ext cx="2381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aff\Desktop\Мои снимки\viber snimki 07.2019\IMG-9f3cb92e97f2531eaa1a061ec61c80b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Резултат с изображение за лаймска болест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20483" name="AutoShape 4" descr="Резултат с изображение за лаймска болест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20484" name="AutoShape 6" descr="Резултат с изображение за лаймска болест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20485" name="Picture 8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28625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9289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500563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Най-голям брой болни с лабораторно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потвърдено заболяване има в Благоев-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градски, Великотърновски, Варненски,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Габровски, Шуменски и Разградски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райони и в София-град.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На латински език: Lyme borreliosis,      Borreliosis.</a:t>
            </a:r>
            <a:br>
              <a:rPr lang="bg-BG" altLang="bg-BG" smtClean="0"/>
            </a:b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На английски език: Lyme disease. </a:t>
            </a:r>
            <a:br>
              <a:rPr lang="bg-BG" altLang="bg-BG" smtClean="0"/>
            </a:b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3963"/>
          </a:xfrm>
          <a:noFill/>
        </p:spPr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8156575" cy="459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mtClean="0">
                <a:ea typeface="Arial Unicode MS" pitchFamily="34" charset="-128"/>
                <a:cs typeface="Arial Unicode MS" pitchFamily="34" charset="-128"/>
              </a:rPr>
              <a:t>не напълно изяснена </a:t>
            </a:r>
            <a:endParaRPr lang="en-US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mtClean="0"/>
              <a:t>B</a:t>
            </a:r>
            <a:r>
              <a:rPr lang="bg-BG" altLang="bg-BG" smtClean="0"/>
              <a:t>. </a:t>
            </a:r>
            <a:r>
              <a:rPr lang="en-US" altLang="bg-BG" smtClean="0"/>
              <a:t>Burgdorferi</a:t>
            </a:r>
            <a:r>
              <a:rPr lang="bg-BG" altLang="bg-BG" smtClean="0"/>
              <a:t> е високо инвазивен екс-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трацелуларен антиген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mtClean="0">
                <a:ea typeface="Arial Unicode MS" pitchFamily="34" charset="-128"/>
                <a:cs typeface="Arial Unicode MS" pitchFamily="34" charset="-128"/>
              </a:rPr>
              <a:t> може да взаимодейства директно 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ea typeface="Arial Unicode MS" pitchFamily="34" charset="-128"/>
                <a:cs typeface="Arial Unicode MS" pitchFamily="34" charset="-128"/>
              </a:rPr>
              <a:t>    клетките на съдовата стена и във въз-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ea typeface="Arial Unicode MS" pitchFamily="34" charset="-128"/>
                <a:cs typeface="Arial Unicode MS" pitchFamily="34" charset="-128"/>
              </a:rPr>
              <a:t>    палителните огнища, “изплъзвайки” се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ea typeface="Arial Unicode MS" pitchFamily="34" charset="-128"/>
                <a:cs typeface="Arial Unicode MS" pitchFamily="34" charset="-128"/>
              </a:rPr>
              <a:t>    от имунната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z="2800" smtClean="0"/>
              <a:t>B</a:t>
            </a:r>
            <a:r>
              <a:rPr lang="bg-BG" altLang="bg-BG" sz="2800" smtClean="0"/>
              <a:t>. </a:t>
            </a:r>
            <a:r>
              <a:rPr lang="en-US" altLang="bg-BG" sz="2800" smtClean="0"/>
              <a:t>Burgdorferi</a:t>
            </a:r>
            <a:r>
              <a:rPr lang="bg-BG" altLang="bg-BG" sz="2800" smtClean="0"/>
              <a:t> </a:t>
            </a:r>
            <a:r>
              <a:rPr lang="en-US" altLang="bg-BG" sz="2800" smtClean="0"/>
              <a:t> </a:t>
            </a:r>
            <a:r>
              <a:rPr lang="bg-BG" altLang="bg-BG" sz="2800" smtClean="0"/>
              <a:t>попада в дермата от ин-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фектирани кърлежи, нимфи или ларви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(нимфите са с най-голямо значение)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по време на кръвосмучене и се пред-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вижва центрипедално → образува се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/>
              <a:t>    характерно кожно петно – </a:t>
            </a:r>
            <a:r>
              <a:rPr lang="en-US" altLang="bg-BG" sz="2800" smtClean="0"/>
              <a:t>Erythema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800" smtClean="0"/>
              <a:t>    chronicum migrans(ECM).</a:t>
            </a:r>
            <a:endParaRPr lang="bg-BG" altLang="bg-BG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en-US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разпространението в кожата и тъканите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се подпомага чрез свързване с човеш-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кия плазминоген, който се превръща в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плазмин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увеличава се пенетриращата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способност на борелиите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макрофагите залавят бактериите и ги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пренасят чрез Лангерхансовите ден-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дритни клетки до дрениращите лимфни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възли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първа среща с Т- и В-лимфоци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тите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оттам борелиите се включват в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циркулацията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в тъканите спирохетите активират кле-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тъчните популации: моноцити, макрофа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ги и полиморфоядрени левкоцити 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медиатори на възпалението </a:t>
            </a: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IL-1, IL-6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и</a:t>
            </a:r>
            <a:endParaRPr lang="el-GR" altLang="bg-BG" sz="28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   TNF-</a:t>
            </a:r>
            <a:r>
              <a:rPr lang="el-GR" altLang="bg-BG" sz="2800" smtClean="0">
                <a:cs typeface="Arial" charset="0"/>
              </a:rPr>
              <a:t>α</a:t>
            </a:r>
            <a:r>
              <a:rPr lang="bg-BG" altLang="bg-BG" sz="2800" smtClean="0">
                <a:cs typeface="Arial" charset="0"/>
              </a:rPr>
              <a:t> → те стимулират производството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на вторични медиатори – протеолитич-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ни ензими и простагландини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болест-патогенеза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активиране на В лимфоцити </a:t>
            </a: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образува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не на поликлонални </a:t>
            </a: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IgM 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 IgG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антитела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изплъзването от имунната система,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свързването на борелиите с компонен-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тите на екстрацелуларния матрикс 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участието на </a:t>
            </a: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OspA 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en-US" altLang="bg-BG" sz="2800" smtClean="0">
                <a:ea typeface="Arial Unicode MS" pitchFamily="34" charset="-128"/>
                <a:cs typeface="Arial Unicode MS" pitchFamily="34" charset="-128"/>
              </a:rPr>
              <a:t>  OspC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са предпола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гаемите механизми за развитиета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персистираща инфекция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болест-патоморфология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786687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100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100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възпалителни инфилтрати от моноядре-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ни клетки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в периферията на ЕСМ-васкулит: оток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на ендотела, дилатация на капилярите,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в които се наблюдава лимфохистиоци-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тарна пролиферация и фибринови отлагания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в центъра на ЕСМ - еозинофилни и плаз-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матични клетки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400" smtClean="0">
                <a:ea typeface="Arial Unicode MS" pitchFamily="34" charset="-128"/>
                <a:cs typeface="Arial Unicode MS" pitchFamily="34" charset="-128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болест-патоморфология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ранно засягане на нервната система: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-възпалителни инфилтрати, обхващащи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епи- пери- и ендоневралните кръвонос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ни съдове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-исхемия и загуба на нервни влакна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-съдови некрози и демиелинизация-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 липсват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болест-патоморфология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в мускулатурата – некротизиращи мио-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патии и фасциити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в биопсични материали от кожа,  сино-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вия, миокард (от фетус, заразен интра-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ea typeface="Arial Unicode MS" pitchFamily="34" charset="-128"/>
                <a:cs typeface="Arial Unicode MS" pitchFamily="34" charset="-128"/>
              </a:rPr>
              <a:t>   утеринно) се визуализира </a:t>
            </a:r>
            <a:r>
              <a:rPr lang="en-US" altLang="bg-BG" sz="2800" smtClean="0"/>
              <a:t>B</a:t>
            </a:r>
            <a:r>
              <a:rPr lang="bg-BG" altLang="bg-BG" sz="2800" smtClean="0"/>
              <a:t>. </a:t>
            </a:r>
            <a:r>
              <a:rPr lang="en-US" altLang="bg-BG" sz="2800" smtClean="0"/>
              <a:t>Burgdorferi</a:t>
            </a:r>
            <a:r>
              <a:rPr lang="bg-BG" altLang="bg-BG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♦</a:t>
            </a:r>
            <a:r>
              <a:rPr lang="bg-BG" altLang="bg-BG" sz="2400" smtClean="0">
                <a:cs typeface="Arial" charset="0"/>
              </a:rPr>
              <a:t> </a:t>
            </a:r>
            <a:r>
              <a:rPr lang="bg-BG" altLang="bg-BG" sz="2800" smtClean="0">
                <a:cs typeface="Arial" charset="0"/>
              </a:rPr>
              <a:t>инкубационен период – 1-3 седмици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(с вариации от 3 до 30 дни)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♦ стадии на протичане – три, но те са ус-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ловни – понякога преминаването от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един стадий в друг е плавно, друг път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са налице едновременно симптоми от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различните стадии; всеки стадий може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  да е начало на болестта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7772400" cy="38258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bg-BG" altLang="bg-BG" smtClean="0"/>
              <a:t>                       </a:t>
            </a:r>
            <a:r>
              <a:rPr lang="bg-BG" altLang="bg-BG" u="sng" smtClean="0"/>
              <a:t>Определение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bg-BG" altLang="bg-BG" smtClean="0"/>
              <a:t>   Трансмисивно инфекциозно заболяване, с хронично – циклично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bg-BG" altLang="bg-BG" smtClean="0"/>
              <a:t>   протичане, при което се засягат кожата, ставите, нервната система, сърцето и други органи.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u="sng" smtClean="0"/>
              <a:t>Първи стадий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еритемно петно – ЕСМ- </a:t>
            </a:r>
            <a:r>
              <a:rPr lang="en-US" altLang="bg-BG" sz="2800" smtClean="0"/>
              <a:t>Erythema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bg-BG" sz="2800" smtClean="0"/>
              <a:t>    chronicum migrans</a:t>
            </a:r>
            <a:r>
              <a:rPr lang="bg-BG" altLang="bg-BG" sz="2800" smtClean="0"/>
              <a:t> – патогномоничен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/>
              <a:t>    синдром – най-честата и типична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/>
              <a:t>    проява на болестта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вариации на ЕСМ - хомогенна,тип “би-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волско око, пръстеновидна, серпиги-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нозна, мултифокална, единична, множес-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</a:rPr>
              <a:t>    твена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bg-BG" sz="2800" u="sn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Първи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форми на ЕСМ – линеарна, триъгъл-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на, географска карта, кръгла, овална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изменения в ЕСМ – хеморагии, вези-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кули, некроза, индурация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субективни оплаквания – лека болка,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парене, парестезии, сърбеж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33563"/>
            <a:ext cx="5715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thumb/0/01/Erythema_migrans_-_erythematous_rash_in_Lyme_disease_-_PHIL_9875.jpg/25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2381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2520950"/>
            <a:ext cx="241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s://upload.wikimedia.org/wikipedia/commons/thumb/c/c3/Borrelial_lymphocytoma.jpg/250px-Borrelial_lymphocyt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7188"/>
            <a:ext cx="2381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37433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959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Първи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други прояви: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Alopecia areata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регионална лимфонодуломегалия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Erythema nodosum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грипоподобна 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7921625" cy="4214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Първи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продължителност на ЕСМ – 3-4 сед-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мици и преминава спонтанно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неспецифични токсоинфекциозни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симптоми- температура, главоболие,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мускулни и ставни болки,отпадналост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US" altLang="bg-BG" smtClean="0">
                <a:latin typeface="Arial" charset="0"/>
                <a:cs typeface="Arial" charset="0"/>
              </a:rPr>
              <a:t>~</a:t>
            </a:r>
            <a:r>
              <a:rPr lang="bg-BG" altLang="bg-BG" smtClean="0">
                <a:latin typeface="Arial" charset="0"/>
                <a:cs typeface="Arial" charset="0"/>
              </a:rPr>
              <a:t> 90% от случаите заболяването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може да протече абортивно</a:t>
            </a:r>
            <a:endParaRPr lang="en-US" altLang="bg-BG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8128000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Втори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започва няколко седмици или месеца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след началото на заболяването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прояви от страна на сърцето, очите,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нервната система, много рядко черен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дроб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Втори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сърдечни прояви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ендо-, мио-, пери-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или панкардит - в 4-8 % от болните;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засяга се предимно проводната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система </a:t>
            </a: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пълен А-V блок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700213"/>
            <a:ext cx="7839075" cy="4432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Първите случаи на заболяването са описани през 1975 г. в град Лайм, щат Кънектикът, САЩ, откъдето произлиза и името му. При проучване се установява връзка между </a:t>
            </a:r>
            <a:r>
              <a:rPr lang="en-US" altLang="bg-BG" smtClean="0"/>
              <a:t>Erythema chronicum migrans </a:t>
            </a:r>
            <a:r>
              <a:rPr lang="bg-BG" altLang="bg-BG" smtClean="0"/>
              <a:t>и хронични кожни страдания като </a:t>
            </a:r>
            <a:r>
              <a:rPr lang="en-US" altLang="bg-BG" smtClean="0"/>
              <a:t>Lymphadenosis cutis benigna   </a:t>
            </a:r>
            <a:r>
              <a:rPr lang="bg-BG" altLang="bg-BG" smtClean="0"/>
              <a:t>и</a:t>
            </a:r>
            <a:r>
              <a:rPr lang="en-US" altLang="bg-BG" smtClean="0"/>
              <a:t> Acrodermatitis chronica atroficans</a:t>
            </a:r>
            <a:r>
              <a:rPr lang="bg-BG" altLang="bg-BG" smtClean="0"/>
              <a:t>, свързани с ухапване от кърлеж.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Втори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очи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кератити, увеити, оток на маку-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лата, панофталмит-изолиране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борелията от стъкловидното тяло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черен дроб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хепатит с леко увеличе-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ни аминотрансферази и серумен би-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лирубин - без трайни увреждания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Втори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нервна система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асептичен менингит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 периферни неврити - менингополи-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неврит- синдром на 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Garin-Boujadoux-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Bennwarth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; миелитни прояви с ди- 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тетрапарези; 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n.facialis- 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50%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от слу-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чаите;неврит на зрителния нерв и 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89138"/>
            <a:ext cx="7983538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u="sng" smtClean="0"/>
              <a:t>Трети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развива се след </a:t>
            </a:r>
            <a:r>
              <a:rPr lang="en-US" altLang="bg-BG" smtClean="0">
                <a:latin typeface="Arial" charset="0"/>
                <a:cs typeface="Arial" charset="0"/>
              </a:rPr>
              <a:t>~</a:t>
            </a:r>
            <a:r>
              <a:rPr lang="bg-BG" altLang="bg-BG" smtClean="0">
                <a:latin typeface="Arial" charset="0"/>
                <a:cs typeface="Arial" charset="0"/>
              </a:rPr>
              <a:t> 3 месеца до някол-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години след ухапването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наблюдава се : лайм – артрит, невро-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борелиоза, кожни прояви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800" u="sng" smtClean="0"/>
              <a:t>Трети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Лайм- артрит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болки и оток на големите стави- в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80% се засягат коленните стави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две форми – антибиотикочувстви-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телна и антибиотикорезистентна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по-често се среща в САЩ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високи титри на антитела с/у 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OspA</a:t>
            </a:r>
            <a:endParaRPr lang="bg-BG" altLang="bg-BG" sz="28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езултат с изображение за лаймска бол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9289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u="sng" smtClean="0"/>
              <a:t>Трети стадий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bg-BG" altLang="bg-BG" sz="2800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евроборелиоза: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енцефалопатия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нарушения в паметта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дистални парестезии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ЕМГ промени-генерализирана аксо-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нална полирадикулоневропатия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КАТ – кортикални и субкортикални исхе-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мични огнища с фронтална локализация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800" u="sng" smtClean="0"/>
              <a:t>Трети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Кожни прояви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- АСА-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Acrodermatitis chronica atrophicans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- LCB- Lymphadenosis cutis benigna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Lichen atroficans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склеродермия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невроборелиозата и хроничните</a:t>
            </a:r>
            <a:r>
              <a:rPr lang="en-US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altLang="bg-BG" sz="2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кожни прояви доминират в Европа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болест-клиника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773238"/>
            <a:ext cx="7767638" cy="4359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Вродена лаймска болест: аборти,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мъртвораждания на увреден плод с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хидроцефалия, сърдечни малформации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спина бифида и др., като не винаги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има анамнестични, клинични и сероло-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гични данни за ухапване и заболяване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у майката. Откриват се борелии във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феталните тъкани.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болест-диагноза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♦ </a:t>
            </a:r>
            <a:r>
              <a:rPr lang="bg-BG" altLang="bg-BG" sz="2800" smtClean="0"/>
              <a:t>Неспецифични лабораторни показатели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♦ в ранния стадий – клиникоепидемиоло-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   гичните данни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♦ доказване на борелията-в кръв,лик-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   вор,синовия,биопсия на ЕСМ-чрез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   хистохимични методи,електронна</a:t>
            </a:r>
          </a:p>
          <a:p>
            <a:pPr eaLnBrk="1" hangingPunct="1">
              <a:buFontTx/>
              <a:buNone/>
            </a:pPr>
            <a:r>
              <a:rPr lang="bg-BG" altLang="bg-BG" sz="2800" smtClean="0">
                <a:latin typeface="Arial" charset="0"/>
                <a:cs typeface="Arial" charset="0"/>
              </a:rPr>
              <a:t>   микроскопия,</a:t>
            </a:r>
            <a:r>
              <a:rPr lang="en-US" altLang="bg-BG" sz="2800" smtClean="0">
                <a:latin typeface="Arial" charset="0"/>
                <a:cs typeface="Arial" charset="0"/>
              </a:rPr>
              <a:t>PCR –  </a:t>
            </a:r>
            <a:r>
              <a:rPr lang="bg-BG" altLang="bg-BG" sz="2800" smtClean="0">
                <a:latin typeface="Arial" charset="0"/>
                <a:cs typeface="Arial" charset="0"/>
              </a:rPr>
              <a:t>в специални лабора-</a:t>
            </a:r>
          </a:p>
          <a:p>
            <a:pPr eaLnBrk="1" hangingPunct="1">
              <a:buFontTx/>
              <a:buNone/>
            </a:pPr>
            <a:r>
              <a:rPr lang="bg-BG" altLang="bg-BG" sz="2800" smtClean="0"/>
              <a:t>   тории</a:t>
            </a:r>
          </a:p>
          <a:p>
            <a:pPr eaLnBrk="1" hangingPunct="1">
              <a:buFontTx/>
              <a:buChar char="•"/>
            </a:pPr>
            <a:endParaRPr lang="bg-BG" altLang="bg-BG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болест-диагноза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Основни диагностични методи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  </a:t>
            </a:r>
            <a:r>
              <a:rPr lang="bg-BG" altLang="bg-BG" u="sng" smtClean="0"/>
              <a:t>серологичните: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имунофлуоресценция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ELISA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Western blott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Immunoblot</a:t>
            </a:r>
            <a:endParaRPr lang="bg-BG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bg-BG" altLang="bg-BG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Множествените прояви оформили разбирането за системно заболяване с инфекциозен причинител. Същият е открит от</a:t>
            </a:r>
            <a:r>
              <a:rPr lang="en-US" altLang="bg-BG" smtClean="0"/>
              <a:t> </a:t>
            </a:r>
            <a:r>
              <a:rPr lang="bg-BG" altLang="bg-BG" smtClean="0"/>
              <a:t> </a:t>
            </a:r>
            <a:r>
              <a:rPr lang="en-US" altLang="bg-BG" smtClean="0"/>
              <a:t>W.Burgdorfer </a:t>
            </a:r>
            <a:r>
              <a:rPr lang="bg-BG" altLang="bg-BG" smtClean="0"/>
              <a:t>през 1981г в храносмилателния тракт на кърлежи и по-късно доказан в човешки биологични материали.</a:t>
            </a:r>
            <a:r>
              <a:rPr lang="en-US" altLang="bg-BG" smtClean="0"/>
              <a:t> R.Johnson</a:t>
            </a:r>
            <a:r>
              <a:rPr lang="bg-BG" altLang="bg-BG" smtClean="0"/>
              <a:t> го идентифицира като нов вид борелия, която е наречена в чест на откриватела </a:t>
            </a:r>
            <a:r>
              <a:rPr lang="en-US" altLang="bg-BG" smtClean="0"/>
              <a:t>B</a:t>
            </a:r>
            <a:r>
              <a:rPr lang="bg-BG" altLang="bg-BG" smtClean="0"/>
              <a:t>. </a:t>
            </a:r>
            <a:r>
              <a:rPr lang="en-US" altLang="bg-BG" smtClean="0"/>
              <a:t>Burgdorferi</a:t>
            </a:r>
            <a:r>
              <a:rPr lang="bg-BG" altLang="bg-BG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болест-диагноза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С тези методи се доказват антитела: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 </a:t>
            </a:r>
            <a:r>
              <a:rPr lang="en-US" altLang="bg-BG" smtClean="0"/>
              <a:t>IgM –</a:t>
            </a:r>
            <a:r>
              <a:rPr lang="bg-BG" altLang="bg-BG" smtClean="0"/>
              <a:t> в първия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 </a:t>
            </a:r>
            <a:r>
              <a:rPr lang="en-US" altLang="bg-BG" smtClean="0"/>
              <a:t>IgG - </a:t>
            </a:r>
            <a:r>
              <a:rPr lang="bg-BG" altLang="bg-BG" smtClean="0"/>
              <a:t> във втори и трети стадий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срещу флагелина или срещу </a:t>
            </a:r>
            <a:r>
              <a:rPr lang="en-US" altLang="bg-BG" smtClean="0"/>
              <a:t>OspA </a:t>
            </a:r>
            <a:r>
              <a:rPr lang="bg-BG" altLang="bg-BG" smtClean="0"/>
              <a:t>и</a:t>
            </a:r>
            <a:endParaRPr lang="en-US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bg-BG" smtClean="0"/>
              <a:t>OspB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При лайм-артрита - циркулиращи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имунни комплекси във високи нива.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болест-диагноза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73238"/>
            <a:ext cx="7912100" cy="4359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забавено развитие на антитялоотго-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вора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отрицателният серологичен резултат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не отхвърля диагнозата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продължително персистиране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специфичните антитела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серологията няма пряко отношение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към антибиотичното лечение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диференциална диагноза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Еризипел</a:t>
            </a:r>
          </a:p>
          <a:p>
            <a:pPr eaLnBrk="1" hangingPunct="1"/>
            <a:r>
              <a:rPr lang="bg-BG" altLang="bg-BG" smtClean="0"/>
              <a:t>Еризипелоид</a:t>
            </a:r>
          </a:p>
          <a:p>
            <a:pPr eaLnBrk="1" hangingPunct="1"/>
            <a:r>
              <a:rPr lang="bg-BG" altLang="bg-BG" smtClean="0"/>
              <a:t>Алергични отоци при ухапване</a:t>
            </a:r>
          </a:p>
          <a:p>
            <a:pPr eaLnBrk="1" hangingPunct="1"/>
            <a:r>
              <a:rPr lang="bg-BG" altLang="bg-BG" smtClean="0"/>
              <a:t>Абсцес</a:t>
            </a:r>
          </a:p>
          <a:p>
            <a:pPr eaLnBrk="1" hangingPunct="1"/>
            <a:r>
              <a:rPr lang="bg-BG" altLang="bg-BG" smtClean="0"/>
              <a:t>Флегмон</a:t>
            </a:r>
          </a:p>
          <a:p>
            <a:pPr eaLnBrk="1" hangingPunct="1"/>
            <a:r>
              <a:rPr lang="en-US" altLang="bg-BG" smtClean="0"/>
              <a:t>“tache noire”</a:t>
            </a:r>
            <a:endParaRPr lang="bg-BG" altLang="bg-BG" smtClean="0"/>
          </a:p>
          <a:p>
            <a:pPr eaLnBrk="1" hangingPunct="1"/>
            <a:r>
              <a:rPr lang="bg-BG" altLang="bg-BG" smtClean="0"/>
              <a:t>Лупус еритематодес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диференциална диагноза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16113"/>
            <a:ext cx="7983538" cy="4216400"/>
          </a:xfrm>
        </p:spPr>
        <p:txBody>
          <a:bodyPr/>
          <a:lstStyle/>
          <a:p>
            <a:pPr eaLnBrk="1" hangingPunct="1"/>
            <a:r>
              <a:rPr lang="bg-BG" altLang="bg-BG" smtClean="0"/>
              <a:t>Реактивни артрити (при хламидиози,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микоплазмоза, салмонелози, бруцело-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за, псориазис)</a:t>
            </a:r>
          </a:p>
          <a:p>
            <a:pPr eaLnBrk="1" hangingPunct="1"/>
            <a:r>
              <a:rPr lang="bg-BG" altLang="bg-BG" smtClean="0"/>
              <a:t>ТВК-артрит</a:t>
            </a:r>
          </a:p>
          <a:p>
            <a:pPr eaLnBrk="1" hangingPunct="1"/>
            <a:r>
              <a:rPr lang="bg-BG" altLang="bg-BG" smtClean="0"/>
              <a:t>Остър ставен ревматизъм</a:t>
            </a:r>
          </a:p>
          <a:p>
            <a:pPr eaLnBrk="1" hangingPunct="1"/>
            <a:r>
              <a:rPr lang="bg-BG" altLang="bg-BG" smtClean="0"/>
              <a:t>Ювенилен ревматоиден артрит</a:t>
            </a:r>
          </a:p>
          <a:p>
            <a:pPr eaLnBrk="1" hangingPunct="1"/>
            <a:r>
              <a:rPr lang="bg-BG" altLang="bg-BG" smtClean="0"/>
              <a:t>Синдром на Райтер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диференциална диагноза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Вирусни невроинфекции (ентеро- ар-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бо- Е.Бар-вируси и др.)</a:t>
            </a:r>
          </a:p>
          <a:p>
            <a:pPr eaLnBrk="1" hangingPunct="1"/>
            <a:r>
              <a:rPr lang="bg-BG" altLang="bg-BG" smtClean="0"/>
              <a:t>Кърлежов енцефалит</a:t>
            </a:r>
          </a:p>
          <a:p>
            <a:pPr eaLnBrk="1" hangingPunct="1"/>
            <a:r>
              <a:rPr lang="bg-BG" altLang="bg-BG" smtClean="0"/>
              <a:t>Други борелиози</a:t>
            </a:r>
          </a:p>
          <a:p>
            <a:pPr eaLnBrk="1" hangingPunct="1"/>
            <a:r>
              <a:rPr lang="bg-BG" altLang="bg-BG" smtClean="0"/>
              <a:t>Трихинелоза</a:t>
            </a:r>
          </a:p>
          <a:p>
            <a:pPr eaLnBrk="1" hangingPunct="1"/>
            <a:r>
              <a:rPr lang="bg-BG" altLang="bg-BG" smtClean="0"/>
              <a:t>Сепсис</a:t>
            </a:r>
          </a:p>
          <a:p>
            <a:pPr eaLnBrk="1" hangingPunct="1"/>
            <a:r>
              <a:rPr lang="bg-BG" altLang="bg-BG" smtClean="0"/>
              <a:t>Колагенози</a:t>
            </a:r>
          </a:p>
          <a:p>
            <a:pPr eaLnBrk="1" hangingPunct="1"/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диференциална диагноза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НІV – инфекция</a:t>
            </a:r>
          </a:p>
          <a:p>
            <a:pPr eaLnBrk="1" hangingPunct="1"/>
            <a:r>
              <a:rPr lang="bg-BG" altLang="bg-BG" smtClean="0"/>
              <a:t>Мултиплена склероза</a:t>
            </a:r>
          </a:p>
          <a:p>
            <a:pPr eaLnBrk="1" hangingPunct="1"/>
            <a:r>
              <a:rPr lang="bg-BG" altLang="bg-BG" smtClean="0"/>
              <a:t>Невролуес</a:t>
            </a:r>
          </a:p>
          <a:p>
            <a:pPr eaLnBrk="1" hangingPunct="1"/>
            <a:r>
              <a:rPr lang="en-US" altLang="bg-BG" smtClean="0"/>
              <a:t>Herpes zoster</a:t>
            </a:r>
          </a:p>
          <a:p>
            <a:pPr eaLnBrk="1" hangingPunct="1"/>
            <a:r>
              <a:rPr lang="bg-BG" altLang="bg-BG" smtClean="0"/>
              <a:t>Парализа на </a:t>
            </a:r>
            <a:r>
              <a:rPr lang="en-US" altLang="bg-BG" smtClean="0"/>
              <a:t>Bell</a:t>
            </a:r>
          </a:p>
          <a:p>
            <a:pPr eaLnBrk="1" hangingPunct="1"/>
            <a:r>
              <a:rPr lang="en-US" altLang="bg-BG" smtClean="0"/>
              <a:t>Guillain-Barre</a:t>
            </a:r>
            <a:r>
              <a:rPr lang="bg-BG" altLang="bg-BG" smtClean="0"/>
              <a:t> синдром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u="sng" smtClean="0"/>
              <a:t>Ранна Лаймска болест - възрастни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Doxycycline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- 2х100мг/дн- 10-21 дни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Amoxicillin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-3х500мг/дн- 14-21дни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Cefuroxime axetil(Zinnat)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- 2х500мг/дн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14-21дни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u="sng" smtClean="0"/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u="sng" smtClean="0"/>
              <a:t>Ранна Лаймска болест – деца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Amoxicillin- 50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мг/кг т 2хдневно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Zinnat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- 30мг/кг т 2хдневно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Doxycycline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при деца 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8г- 4мг/кг 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2хдневно</a:t>
            </a:r>
            <a:endParaRPr lang="en-US" alt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При непоносимост към посочените АБ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може да се прилагат Макролиди, но те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не са първа линия АБ:</a:t>
            </a:r>
          </a:p>
          <a:p>
            <a:pPr eaLnBrk="1" hangingPunct="1">
              <a:buFontTx/>
              <a:buNone/>
            </a:pP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</a:t>
            </a:r>
            <a:r>
              <a:rPr lang="en-US" altLang="bg-BG" smtClean="0"/>
              <a:t>Azithromycin</a:t>
            </a:r>
            <a:r>
              <a:rPr lang="bg-BG" altLang="bg-BG" smtClean="0"/>
              <a:t>- 500мг/дн- 7-10 дни</a:t>
            </a:r>
            <a:endParaRPr lang="en-US" altLang="bg-BG" smtClean="0"/>
          </a:p>
          <a:p>
            <a:pPr eaLnBrk="1" hangingPunct="1">
              <a:buFontTx/>
              <a:buNone/>
            </a:pP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✔Clarithromycin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- 500мг/2х дн -14-21 дни</a:t>
            </a:r>
          </a:p>
          <a:p>
            <a:pPr eaLnBrk="1" hangingPunct="1">
              <a:buFontTx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І генерация цефалоспорини са неефек-</a:t>
            </a:r>
          </a:p>
          <a:p>
            <a:pPr eaLnBrk="1" hangingPunct="1">
              <a:buFontTx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тивни, а ІІІ –не се препоръчват през </a:t>
            </a:r>
          </a:p>
          <a:p>
            <a:pPr eaLnBrk="1" hangingPunct="1">
              <a:buFontTx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І фаза на лаймската борелиоза</a:t>
            </a:r>
            <a:endParaRPr lang="en-US" altLang="bg-BG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► </a:t>
            </a:r>
            <a:r>
              <a:rPr lang="bg-BG" altLang="bg-BG" u="sng" smtClean="0">
                <a:latin typeface="Arial" charset="0"/>
                <a:cs typeface="Arial" charset="0"/>
              </a:rPr>
              <a:t>При дисеминирани форми-</a:t>
            </a:r>
            <a:r>
              <a:rPr lang="bg-BG" altLang="bg-BG" smtClean="0">
                <a:latin typeface="Arial" charset="0"/>
                <a:cs typeface="Arial" charset="0"/>
              </a:rPr>
              <a:t> цефало-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 спорини ІІІ генерация; Пеницилин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 като алтернатива;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 Може да се започне от І линия АБ,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 но при всички случаи продължител-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 ността на лечението е до 28-30 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болест-етиология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700213"/>
            <a:ext cx="7767638" cy="4287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   Причинител на заболяването е Borrelia burgdorferi от род Borrelia, семейство Spirochaetaceae с три основни представители за човека: B</a:t>
            </a:r>
            <a:r>
              <a:rPr lang="en-US" altLang="bg-BG" smtClean="0"/>
              <a:t>. </a:t>
            </a:r>
            <a:r>
              <a:rPr lang="bg-BG" altLang="bg-BG" smtClean="0"/>
              <a:t>Burgdorferi</a:t>
            </a:r>
            <a:r>
              <a:rPr lang="en-US" altLang="bg-BG" smtClean="0"/>
              <a:t> sensu lato, </a:t>
            </a:r>
            <a:r>
              <a:rPr lang="bg-BG" altLang="bg-BG" smtClean="0"/>
              <a:t>B</a:t>
            </a:r>
            <a:r>
              <a:rPr lang="en-US" altLang="bg-BG" smtClean="0"/>
              <a:t>.garini, </a:t>
            </a:r>
            <a:r>
              <a:rPr lang="bg-BG" altLang="bg-BG" smtClean="0"/>
              <a:t>B</a:t>
            </a:r>
            <a:r>
              <a:rPr lang="en-US" altLang="bg-BG" smtClean="0"/>
              <a:t>.afzelii. </a:t>
            </a:r>
            <a:r>
              <a:rPr lang="bg-BG" altLang="bg-BG" smtClean="0"/>
              <a:t> Представлява подвижна, спираловидна, Gram (–) спирохета с камшичета, разположени по остта й. Те определят ротационното и постъпателно движение на борелиите.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16113"/>
            <a:ext cx="7983538" cy="4216400"/>
          </a:xfrm>
        </p:spPr>
        <p:txBody>
          <a:bodyPr/>
          <a:lstStyle/>
          <a:p>
            <a:pPr eaLnBrk="1" hangingPunct="1"/>
            <a:r>
              <a:rPr lang="bg-BG" altLang="bg-BG" smtClean="0"/>
              <a:t>При необходимост се прилагат симп-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томатични средства: нестероидни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противовъзпалителни, кортикостерои-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ди интраартикуларно, физиотерапев-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тични процедури, </a:t>
            </a:r>
            <a:r>
              <a:rPr lang="en-US" altLang="bg-BG" smtClean="0"/>
              <a:t>pacemaker,</a:t>
            </a:r>
            <a:r>
              <a:rPr lang="bg-BG" altLang="bg-BG" smtClean="0"/>
              <a:t> консул-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тации с различни специалисти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лечение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Бременни и кърмещи пациентки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с болестни прояви се лекуват 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конвенционални средства с изкл.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на </a:t>
            </a:r>
            <a:r>
              <a:rPr lang="en-US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Doxycycline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bg-BG" altLang="bg-BG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профилактика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♦ борба срещу вектора на заразата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♦ правилно отстраняване на забития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кърлеж, при нужда хирургично;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изгаряне или поставяне в спирт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кърлежа;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cs typeface="Arial" charset="0"/>
              </a:rPr>
              <a:t>   дезинфекция на мястото на ухапване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профилактика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850" y="2635250"/>
            <a:ext cx="26543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профилактика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714625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профилактика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89138"/>
            <a:ext cx="7912100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не е решен окончателно въпроса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да се прави ли задължителна анти-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биотична профилактика (с Доксицик-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лин) на всички ухапани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ако не е ясно откога датира ухапване-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то е препоръчително АБ лечение до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получаване на серологичния резултат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 профилактика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844675"/>
            <a:ext cx="7839075" cy="4287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 САЩ е създадена рекомбинантна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ваксина, която не намира практичес-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ко приложение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някъде Лайм-борелиозата е призната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за професионално заболяване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❢</a:t>
            </a: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болните не са контагиозни и срещу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тях не се прилагат противоепидемич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ни мерки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1/15/Borrelia_burgdorferi-cropped.jpg/250px-Borrelia_burgdorferi-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214563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Лаймска болест-етиология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800" smtClean="0"/>
              <a:t>   B</a:t>
            </a:r>
            <a:r>
              <a:rPr lang="en-US" altLang="bg-BG" sz="2800" smtClean="0"/>
              <a:t>. </a:t>
            </a:r>
            <a:r>
              <a:rPr lang="bg-BG" altLang="bg-BG" sz="2800" smtClean="0"/>
              <a:t>Burgdorferi притежава следните антигени: камшичест, неспецифичен, мембранен и специфични протеини на външната обвивка </a:t>
            </a:r>
            <a:r>
              <a:rPr lang="en-US" altLang="bg-BG" sz="2800" smtClean="0"/>
              <a:t>OspA, OspB </a:t>
            </a:r>
            <a:r>
              <a:rPr lang="bg-BG" altLang="bg-BG" sz="2800" smtClean="0"/>
              <a:t>и</a:t>
            </a:r>
            <a:r>
              <a:rPr lang="en-US" altLang="bg-BG" sz="2800" smtClean="0"/>
              <a:t>  OspC</a:t>
            </a:r>
            <a:r>
              <a:rPr lang="bg-BG" altLang="bg-BG" sz="2800" smtClean="0"/>
              <a:t> (</a:t>
            </a:r>
            <a:r>
              <a:rPr lang="en-US" altLang="bg-BG" sz="2800" smtClean="0"/>
              <a:t>outer surface proteins)</a:t>
            </a:r>
            <a:r>
              <a:rPr lang="bg-BG" altLang="bg-BG" sz="280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800" smtClean="0"/>
              <a:t>   Характерен геном – линеарни хромозоми и циркулярни и линеарни плазмиди. Не продуцира ендотоксин. Трудно се култивира. Кръстосани серологични р-ции с други борелии.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Лаймска болест-епидемиология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♦ антропозооноза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800" smtClean="0">
                <a:cs typeface="Arial" charset="0"/>
              </a:rPr>
              <a:t>♦</a:t>
            </a:r>
            <a:r>
              <a:rPr lang="bg-BG" altLang="bg-BG" sz="2800" smtClean="0"/>
              <a:t> естествен резервоар и преносител на инфекцията са кърлежите от род Ixodes – Ixodes ricinus (за Европа), Ixodes dammini (за САЩ) ,</a:t>
            </a:r>
            <a:r>
              <a:rPr lang="en-US" altLang="bg-BG" sz="2800" smtClean="0"/>
              <a:t>Ixodes persulcatus </a:t>
            </a:r>
            <a:r>
              <a:rPr lang="bg-BG" altLang="bg-BG" sz="2800" smtClean="0"/>
              <a:t>и др. Те се заразяват с Borrelia burgdorferi при смучене на кръв от заразено животно. Кърлежите предават инфекцията на потомството си.</a:t>
            </a:r>
            <a:br>
              <a:rPr lang="bg-BG" altLang="bg-BG" sz="2800" smtClean="0"/>
            </a:br>
            <a:r>
              <a:rPr lang="bg-BG" altLang="bg-BG" sz="2800" smtClean="0"/>
              <a:t>Естествената инфицираност на кърлежите с борелии е от 20 до 60%.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9185</TotalTime>
  <Words>2203</Words>
  <Application>Microsoft Office PowerPoint</Application>
  <PresentationFormat>On-screen Show (4:3)</PresentationFormat>
  <Paragraphs>379</Paragraphs>
  <Slides>66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 Unicode MS</vt:lpstr>
      <vt:lpstr>Arial</vt:lpstr>
      <vt:lpstr>Arial Black</vt:lpstr>
      <vt:lpstr>Calibri</vt:lpstr>
      <vt:lpstr>Calibri Light</vt:lpstr>
      <vt:lpstr>Garamond</vt:lpstr>
      <vt:lpstr>Times New Roman</vt:lpstr>
      <vt:lpstr>Wingdings</vt:lpstr>
      <vt:lpstr>2_Edge</vt:lpstr>
      <vt:lpstr>Retrospect</vt:lpstr>
      <vt:lpstr>PowerPoint Presentation</vt:lpstr>
      <vt:lpstr>Лаймска болест</vt:lpstr>
      <vt:lpstr>Лаймска болест</vt:lpstr>
      <vt:lpstr>Лаймска болест</vt:lpstr>
      <vt:lpstr>Лаймска болест</vt:lpstr>
      <vt:lpstr>Лаймска болест-етиология</vt:lpstr>
      <vt:lpstr>PowerPoint Presentation</vt:lpstr>
      <vt:lpstr>Лаймска болест-етиология</vt:lpstr>
      <vt:lpstr>Лаймска болест-епидемиология</vt:lpstr>
      <vt:lpstr>Лаймска болест-епидемиология</vt:lpstr>
      <vt:lpstr>Лаймска болест-етиология</vt:lpstr>
      <vt:lpstr>Лаймска болест-епидемиология</vt:lpstr>
      <vt:lpstr>Лаймска болест-епидемиология</vt:lpstr>
      <vt:lpstr>Лаймска болест-епидемиология</vt:lpstr>
      <vt:lpstr>Лаймска болест-епидемиология</vt:lpstr>
      <vt:lpstr>PowerPoint Presentation</vt:lpstr>
      <vt:lpstr>PowerPoint Presentation</vt:lpstr>
      <vt:lpstr>PowerPoint Presentation</vt:lpstr>
      <vt:lpstr>Лаймска болест-епидемиология</vt:lpstr>
      <vt:lpstr>Лаймска болест-патогенеза</vt:lpstr>
      <vt:lpstr>Лаймска болест-патогенеза</vt:lpstr>
      <vt:lpstr>Лаймска болест-патогенеза</vt:lpstr>
      <vt:lpstr>Лаймска болест-патогенеза</vt:lpstr>
      <vt:lpstr>Лаймска болест-патогенеза</vt:lpstr>
      <vt:lpstr>Лаймска болест-патогенеза</vt:lpstr>
      <vt:lpstr>Лаймска болест-патоморфология</vt:lpstr>
      <vt:lpstr>Лаймска болест-патоморфология</vt:lpstr>
      <vt:lpstr>Лаймска болест-патоморфология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PowerPoint Presentation</vt:lpstr>
      <vt:lpstr>PowerPoint Presentation</vt:lpstr>
      <vt:lpstr>PowerPoint Presentation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Лаймска болест-клиника</vt:lpstr>
      <vt:lpstr>PowerPoint Presentation</vt:lpstr>
      <vt:lpstr>Лаймска болест-клиника</vt:lpstr>
      <vt:lpstr>Лаймска болест-клиника</vt:lpstr>
      <vt:lpstr>Лаймска болест-клиника</vt:lpstr>
      <vt:lpstr>Лаймска болест-диагноза</vt:lpstr>
      <vt:lpstr>Лаймска болест-диагноза</vt:lpstr>
      <vt:lpstr>Лаймска болест-диагноза</vt:lpstr>
      <vt:lpstr>Лаймска болест-диагноза</vt:lpstr>
      <vt:lpstr>Лаймска болест- диференциална диагноза</vt:lpstr>
      <vt:lpstr>Лаймска болест- диференциална диагноза</vt:lpstr>
      <vt:lpstr>Лаймска болест- диференциална диагноза</vt:lpstr>
      <vt:lpstr>Лаймска болест- диференциална диагноза</vt:lpstr>
      <vt:lpstr>Лаймска болест- лечение</vt:lpstr>
      <vt:lpstr>Лаймска болест- лечение</vt:lpstr>
      <vt:lpstr>Лаймска болест- лечение</vt:lpstr>
      <vt:lpstr>Лаймска болест- лечение</vt:lpstr>
      <vt:lpstr>Лаймска болест- лечение</vt:lpstr>
      <vt:lpstr>Лаймска болест- лечение</vt:lpstr>
      <vt:lpstr>Лаймска болест- профилактика</vt:lpstr>
      <vt:lpstr>Лаймска болест- профилактика</vt:lpstr>
      <vt:lpstr>Лаймска болест- профилактика</vt:lpstr>
      <vt:lpstr>Лаймска болест- профилактика</vt:lpstr>
      <vt:lpstr>Лаймска болест- профилактика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478</cp:revision>
  <dcterms:created xsi:type="dcterms:W3CDTF">2003-03-08T12:58:53Z</dcterms:created>
  <dcterms:modified xsi:type="dcterms:W3CDTF">2020-03-29T15:13:45Z</dcterms:modified>
</cp:coreProperties>
</file>