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1" r:id="rId26"/>
    <p:sldId id="280" r:id="rId27"/>
    <p:sldId id="282" r:id="rId2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2" autoAdjust="0"/>
  </p:normalViewPr>
  <p:slideViewPr>
    <p:cSldViewPr>
      <p:cViewPr varScale="1">
        <p:scale>
          <a:sx n="66" d="100"/>
          <a:sy n="66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D5212-C750-4368-BB61-246EE3C36C9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98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77B11-0A41-49E2-9000-315E54E05EB0}" type="slidenum">
              <a:rPr lang="bg-BG"/>
              <a:pPr/>
              <a:t>3</a:t>
            </a:fld>
            <a:endParaRPr lang="bg-BG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This is probably because adults are more likely to have developed sensitization from a prior wasp sting.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B8466-62FA-4F1B-B452-C5E637CA3EF4}" type="slidenum">
              <a:rPr lang="bg-BG"/>
              <a:pPr/>
              <a:t>10</a:t>
            </a:fld>
            <a:endParaRPr lang="bg-BG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Bee venom is a complex mixture of proteins, peptides and low molecular components. Nowadays its</a:t>
            </a:r>
            <a:r>
              <a:rPr lang="en-US"/>
              <a:t> </a:t>
            </a:r>
            <a:r>
              <a:rPr lang="bg-BG"/>
              <a:t>components have been characterised. The main components are proteins and peptides. The composition of fresh and dried BV differs mainly in regards to the</a:t>
            </a:r>
            <a:r>
              <a:rPr lang="en-US"/>
              <a:t> </a:t>
            </a:r>
            <a:r>
              <a:rPr lang="bg-BG"/>
              <a:t>volatile components; the overall biological activity is similar. The enzymes are proteins catalyzing specific reactions. There are 5 enzymes in BV. Polypeptides are smaller in molecular weight than enzymes, made of 2 or more amino acids. BV has</a:t>
            </a:r>
            <a:r>
              <a:rPr lang="en-US"/>
              <a:t> </a:t>
            </a:r>
            <a:r>
              <a:rPr lang="bg-BG"/>
              <a:t>numerous polypeptides</a:t>
            </a:r>
            <a:r>
              <a:rPr lang="en-US"/>
              <a:t> </a:t>
            </a:r>
            <a:r>
              <a:rPr lang="bg-BG"/>
              <a:t>the main one being melittin, which is also the main component of BV.</a:t>
            </a:r>
          </a:p>
          <a:p>
            <a:r>
              <a:rPr lang="bg-BG"/>
              <a:t>Melittin has a MW of 2840 daltons but it can reach 12 500 daltons because it can be also in a tetrameric</a:t>
            </a:r>
            <a:r>
              <a:rPr lang="en-US"/>
              <a:t> </a:t>
            </a:r>
            <a:r>
              <a:rPr lang="bg-BG"/>
              <a:t>form</a:t>
            </a:r>
            <a:r>
              <a:rPr lang="en-US"/>
              <a:t>.</a:t>
            </a:r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07917-6A13-40A0-B3FA-DC62B5E81981}" type="slidenum">
              <a:rPr lang="bg-BG"/>
              <a:pPr/>
              <a:t>11</a:t>
            </a:fld>
            <a:endParaRPr lang="bg-BG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More than 25,000 species of wasps exist worldwide. They include yellow jackets, which are members of the genus </a:t>
            </a:r>
            <a:r>
              <a:rPr lang="bg-BG" i="1"/>
              <a:t>Vespula</a:t>
            </a:r>
            <a:r>
              <a:rPr lang="bg-BG"/>
              <a:t> and are large and aggressive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104DB-8A00-47E0-935D-D17B4234D881}" type="slidenum">
              <a:rPr lang="bg-BG"/>
              <a:pPr/>
              <a:t>13</a:t>
            </a:fld>
            <a:endParaRPr lang="bg-BG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 reaction-erythema, oedema and pain at the sting place.Several hours and resolves spontaneously without treatment</a:t>
            </a:r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D4013-B2CE-42EF-B2BF-1DE265A104CD}" type="slidenum">
              <a:rPr lang="bg-BG"/>
              <a:pPr/>
              <a:t>21</a:t>
            </a:fld>
            <a:endParaRPr lang="bg-BG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When a human is stung by a bee, the sting with the sting apparatus remains stuck in the</a:t>
            </a:r>
          </a:p>
          <a:p>
            <a:r>
              <a:rPr lang="bg-BG"/>
              <a:t>skin. </a:t>
            </a:r>
            <a:r>
              <a:rPr lang="bg-BG" i="1"/>
              <a:t>First the stung should be removed as soon as possible</a:t>
            </a:r>
            <a:r>
              <a:rPr lang="bg-BG"/>
              <a:t>, for that purpose in should be pushed away from</a:t>
            </a:r>
          </a:p>
          <a:p>
            <a:r>
              <a:rPr lang="bg-BG"/>
              <a:t>the side with the finger nail. Be aware that pressing the sting with both fingers will cause emptying of the bee</a:t>
            </a:r>
            <a:r>
              <a:rPr lang="en-US"/>
              <a:t> </a:t>
            </a:r>
            <a:r>
              <a:rPr lang="bg-BG"/>
              <a:t>venom into the tissue.</a:t>
            </a:r>
            <a:r>
              <a:rPr lang="en-US"/>
              <a:t> C</a:t>
            </a:r>
            <a:r>
              <a:rPr lang="bg-BG"/>
              <a:t>old compress with acid water (1 part of</a:t>
            </a:r>
            <a:r>
              <a:rPr lang="en-US"/>
              <a:t> </a:t>
            </a:r>
            <a:r>
              <a:rPr lang="bg-BG"/>
              <a:t>vinegar and 2 parts of water) , ice cubes, cold spray or alcohol.</a:t>
            </a:r>
            <a:r>
              <a:rPr lang="en-US"/>
              <a:t> A</a:t>
            </a:r>
            <a:r>
              <a:rPr lang="bg-BG"/>
              <a:t>nti-allergic gel if available.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3E80A-FFF3-4AE0-8C76-6A36B70FFDD2}" type="slidenum">
              <a:rPr lang="bg-BG"/>
              <a:pPr/>
              <a:t>24</a:t>
            </a:fld>
            <a:endParaRPr lang="bg-BG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Antihistamine therapy thus is considered adjunctive to epinephrine.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A908-DB0D-4CCA-B978-5A6CAEBBD6C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1011-8AE4-4437-A779-9F025572CC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438B-A0A4-4829-A3B9-871BFAF298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CAADB8-3D94-4606-9794-08462DF66D4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0913-BFB5-441F-AAC5-02302EC5308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B98-E8F1-4FA1-9043-D5E58EB7243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F7355-4392-4FF3-A0F9-F1408C15E71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299C-336E-4A7B-809A-68D1F50CB8B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0AA9-2E57-493A-81B5-AA660A6154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084B-2A13-4143-9D7C-355754BA4B2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965C-E082-4DED-B22A-CF738A72D83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22E10-9621-4421-9B44-622393D809B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533F6-11C6-45F2-81A9-3FD553634A7F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INSECT ALLERGY</a:t>
            </a:r>
            <a:endParaRPr lang="bg-BG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Vanya </a:t>
            </a:r>
            <a:r>
              <a:rPr lang="en-US" dirty="0" err="1"/>
              <a:t>Tsvetkova</a:t>
            </a:r>
            <a:r>
              <a:rPr lang="en-US" dirty="0"/>
              <a:t> PhD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Pharmacological Agents and Allergens</a:t>
            </a:r>
            <a:br>
              <a:rPr lang="en-US" sz="2800"/>
            </a:br>
            <a:r>
              <a:rPr lang="en-US" sz="2800"/>
              <a:t> Bee venom</a:t>
            </a:r>
            <a:endParaRPr lang="bg-BG" sz="28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i="1"/>
              <a:t>Proteins (enzymes)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Phospholipase A2</a:t>
            </a:r>
            <a:endParaRPr lang="en-US" sz="1600"/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Hyaluronidase</a:t>
            </a:r>
            <a:endParaRPr lang="en-US" sz="160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600"/>
              <a:t>Phospholipase B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600"/>
              <a:t>Phosphatase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600"/>
              <a:t>a - Glucosidase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i="1"/>
              <a:t>Peptides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Melittin</a:t>
            </a:r>
            <a:endParaRPr lang="en-US" sz="1600"/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Apamine</a:t>
            </a: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i="1"/>
              <a:t>Biogenic amines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800"/>
              <a:t>Histamine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800"/>
              <a:t>Dopamine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800"/>
              <a:t>Noradrenalin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b="1" i="1"/>
              <a:t>Phospholipids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/>
              <a:t>Amino acids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/>
              <a:t>Volatiles (pheromones)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b="1" i="1"/>
              <a:t>Sugars</a:t>
            </a:r>
            <a:r>
              <a:rPr lang="en-US" sz="1800" b="1" i="1"/>
              <a:t> and </a:t>
            </a:r>
            <a:r>
              <a:rPr lang="bg-BG" sz="1800" b="1" i="1"/>
              <a:t>Minerals</a:t>
            </a:r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205038"/>
            <a:ext cx="3600450" cy="331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Wasp venom</a:t>
            </a:r>
            <a:endParaRPr lang="bg-BG" sz="28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bg-BG" sz="1800"/>
              <a:t>Phospholipase A2</a:t>
            </a: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Serotonin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bg-BG" sz="1800"/>
              <a:t>Hyaluronidase</a:t>
            </a: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A</a:t>
            </a:r>
            <a:r>
              <a:rPr lang="bg-BG" sz="1800"/>
              <a:t>cetylcholine </a:t>
            </a: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Phospholipase B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bg-BG" sz="180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bg-BG" sz="2800"/>
          </a:p>
        </p:txBody>
      </p:sp>
      <p:pic>
        <p:nvPicPr>
          <p:cNvPr id="18439" name="Picture 7" descr="A paper wasp (Randy Park, MD)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3619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bg-BG" sz="1800"/>
              <a:t>Phospholipase A</a:t>
            </a:r>
            <a:r>
              <a:rPr lang="en-US" sz="1800"/>
              <a:t>1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2000"/>
              <a:t>Dopamine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Histamine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1800"/>
              <a:t>Serotonin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bg-BG" sz="1800"/>
              <a:t>Hyaluronidase</a:t>
            </a: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bg-BG" sz="2800"/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bg-BG" sz="2800"/>
          </a:p>
        </p:txBody>
      </p:sp>
      <p:pic>
        <p:nvPicPr>
          <p:cNvPr id="22536" name="Picture 8" descr="Hornet 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Clinical Manifestation</a:t>
            </a:r>
            <a:endParaRPr lang="bg-BG" sz="2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i="1"/>
              <a:t>Normal reaction</a:t>
            </a:r>
          </a:p>
          <a:p>
            <a:pPr>
              <a:buFontTx/>
              <a:buNone/>
            </a:pPr>
            <a:endParaRPr lang="en-US" sz="2000" i="1"/>
          </a:p>
          <a:p>
            <a:pPr>
              <a:buFontTx/>
              <a:buNone/>
            </a:pPr>
            <a:r>
              <a:rPr lang="en-US" sz="2000" i="1"/>
              <a:t>IgE mediated</a:t>
            </a:r>
          </a:p>
          <a:p>
            <a:pPr>
              <a:buFontTx/>
              <a:buNone/>
            </a:pPr>
            <a:r>
              <a:rPr lang="en-US" sz="2000"/>
              <a:t>Local reaction</a:t>
            </a:r>
          </a:p>
          <a:p>
            <a:pPr>
              <a:buFontTx/>
              <a:buNone/>
            </a:pPr>
            <a:r>
              <a:rPr lang="en-US" sz="2000"/>
              <a:t>Systemic reaction</a:t>
            </a:r>
          </a:p>
          <a:p>
            <a:pPr>
              <a:buFontTx/>
              <a:buNone/>
            </a:pPr>
            <a:r>
              <a:rPr lang="en-US" sz="2000"/>
              <a:t>Severe systemic or anaphylactic reaction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 i="1"/>
              <a:t>Non-</a:t>
            </a:r>
            <a:r>
              <a:rPr lang="en-US" sz="2000"/>
              <a:t> </a:t>
            </a:r>
            <a:r>
              <a:rPr lang="en-US" sz="2000" i="1"/>
              <a:t>IgE mediated (immunocomplex)</a:t>
            </a:r>
          </a:p>
          <a:p>
            <a:pPr>
              <a:buFontTx/>
              <a:buNone/>
            </a:pPr>
            <a:r>
              <a:rPr lang="en-US" sz="2000"/>
              <a:t>Vasculitis</a:t>
            </a:r>
          </a:p>
          <a:p>
            <a:pPr>
              <a:buFontTx/>
              <a:buNone/>
            </a:pPr>
            <a:r>
              <a:rPr lang="en-US" sz="2000"/>
              <a:t>Arthritis</a:t>
            </a:r>
          </a:p>
          <a:p>
            <a:pPr>
              <a:buFontTx/>
              <a:buNone/>
            </a:pPr>
            <a:r>
              <a:rPr lang="en-US" sz="2000"/>
              <a:t>Encephalitis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Heavy Local Reaction</a:t>
            </a:r>
            <a:endParaRPr lang="bg-BG" sz="2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3884612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     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    </a:t>
            </a:r>
            <a:r>
              <a:rPr lang="bg-BG" sz="1800" dirty="0"/>
              <a:t>After </a:t>
            </a:r>
            <a:r>
              <a:rPr lang="en-US" sz="1800" dirty="0" smtClean="0"/>
              <a:t> </a:t>
            </a:r>
            <a:r>
              <a:rPr lang="bg-BG" sz="1800" dirty="0" smtClean="0"/>
              <a:t>a </a:t>
            </a:r>
            <a:r>
              <a:rPr lang="bg-BG" sz="1800" dirty="0"/>
              <a:t>sting the redness does not remain local, but expands over the</a:t>
            </a:r>
            <a:r>
              <a:rPr lang="en-US" sz="1800" dirty="0"/>
              <a:t> </a:t>
            </a:r>
            <a:r>
              <a:rPr lang="bg-BG" sz="1800" dirty="0"/>
              <a:t>extremities. The swellings can be very</a:t>
            </a:r>
            <a:r>
              <a:rPr lang="en-US" sz="1800" dirty="0"/>
              <a:t> </a:t>
            </a:r>
            <a:r>
              <a:rPr lang="bg-BG" sz="1800" dirty="0"/>
              <a:t>painful and can persist for a longer period of time</a:t>
            </a:r>
            <a:r>
              <a:rPr lang="en-US" sz="1800" dirty="0"/>
              <a:t> (24-48 hours) even a week.</a:t>
            </a:r>
            <a:endParaRPr lang="bg-BG" sz="2800" dirty="0"/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0" y="2720181"/>
            <a:ext cx="3048000" cy="228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Systemic </a:t>
            </a:r>
            <a:r>
              <a:rPr lang="en-US" sz="2800"/>
              <a:t>R</a:t>
            </a:r>
            <a:r>
              <a:rPr lang="bg-BG" sz="2800"/>
              <a:t>eaction</a:t>
            </a:r>
            <a:br>
              <a:rPr lang="bg-BG" sz="2800"/>
            </a:br>
            <a:endParaRPr lang="bg-BG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bg-BG" sz="2000"/>
              <a:t>The first symptoms arise a few minutes after the sting</a:t>
            </a:r>
            <a:endParaRPr lang="en-US" sz="2000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bg-BG" sz="2000"/>
              <a:t>The main symptoms are redness, swelling and itching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They can be accompanied</a:t>
            </a:r>
            <a:r>
              <a:rPr lang="en-US" sz="2000"/>
              <a:t> </a:t>
            </a:r>
            <a:r>
              <a:rPr lang="bg-BG" sz="2000"/>
              <a:t>by strong swelling of the face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S</a:t>
            </a:r>
            <a:r>
              <a:rPr lang="bg-BG" sz="2000"/>
              <a:t>hivering, vomiting,</a:t>
            </a:r>
            <a:r>
              <a:rPr lang="en-US" sz="2000"/>
              <a:t> </a:t>
            </a:r>
            <a:r>
              <a:rPr lang="bg-BG" sz="2000"/>
              <a:t>nausea, shortage of breath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life endangering collapse of blood circulation can occur –</a:t>
            </a:r>
            <a:r>
              <a:rPr lang="en-US" sz="2000"/>
              <a:t> </a:t>
            </a:r>
            <a:r>
              <a:rPr lang="bg-BG" sz="2000"/>
              <a:t>the anaphylactic shock.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Unusual Reactions</a:t>
            </a:r>
            <a:endParaRPr lang="bg-BG" sz="2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Vasculitis</a:t>
            </a:r>
          </a:p>
          <a:p>
            <a:pPr>
              <a:buFontTx/>
              <a:buNone/>
            </a:pPr>
            <a:r>
              <a:rPr lang="en-US" sz="2000"/>
              <a:t>Arthritis</a:t>
            </a:r>
          </a:p>
          <a:p>
            <a:pPr>
              <a:buFontTx/>
              <a:buNone/>
            </a:pPr>
            <a:r>
              <a:rPr lang="en-US" sz="2000"/>
              <a:t>Encephalitis</a:t>
            </a:r>
          </a:p>
          <a:p>
            <a:pPr>
              <a:buFontTx/>
              <a:buNone/>
            </a:pPr>
            <a:r>
              <a:rPr lang="en-US" sz="2000"/>
              <a:t>Guillian-Barre syndrome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Immunotherapy is not recommended!!!!</a:t>
            </a: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Diagnosis</a:t>
            </a:r>
            <a:br>
              <a:rPr lang="en-US" sz="2800"/>
            </a:br>
            <a:endParaRPr lang="bg-BG" sz="2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Medical history</a:t>
            </a:r>
          </a:p>
          <a:p>
            <a:pPr>
              <a:buFontTx/>
              <a:buNone/>
            </a:pPr>
            <a:r>
              <a:rPr lang="en-US" sz="2000"/>
              <a:t>Type of insect</a:t>
            </a:r>
          </a:p>
          <a:p>
            <a:pPr>
              <a:buFontTx/>
              <a:buNone/>
            </a:pPr>
            <a:r>
              <a:rPr lang="bg-BG" sz="2000"/>
              <a:t>Physical signs</a:t>
            </a:r>
            <a:r>
              <a:rPr lang="bg-BG"/>
              <a:t> </a:t>
            </a:r>
            <a:endParaRPr lang="en-US"/>
          </a:p>
          <a:p>
            <a:pPr>
              <a:buFontTx/>
              <a:buNone/>
            </a:pPr>
            <a:r>
              <a:rPr lang="en-US" sz="2000"/>
              <a:t>- </a:t>
            </a:r>
            <a:r>
              <a:rPr lang="bg-BG" sz="2000"/>
              <a:t>Local reaction</a:t>
            </a:r>
            <a:endParaRPr lang="en-US" sz="2000"/>
          </a:p>
          <a:p>
            <a:pPr>
              <a:buFontTx/>
              <a:buChar char="-"/>
            </a:pPr>
            <a:r>
              <a:rPr lang="bg-BG" sz="2000"/>
              <a:t>Generalized urticarial reaction</a:t>
            </a:r>
            <a:endParaRPr lang="en-US" sz="2000"/>
          </a:p>
          <a:p>
            <a:pPr>
              <a:buFontTx/>
              <a:buChar char="-"/>
            </a:pPr>
            <a:r>
              <a:rPr lang="bg-BG" sz="2000"/>
              <a:t>Angioedema</a:t>
            </a:r>
          </a:p>
          <a:p>
            <a:pPr>
              <a:buFontTx/>
              <a:buChar char="-"/>
            </a:pPr>
            <a:r>
              <a:rPr lang="bg-BG" sz="2000"/>
              <a:t>Anaphylaxis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endParaRPr lang="bg-BG" sz="2000"/>
          </a:p>
          <a:p>
            <a:pPr>
              <a:buFontTx/>
              <a:buChar char="-"/>
            </a:pPr>
            <a:endParaRPr lang="bg-BG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Laboratory Tests</a:t>
            </a:r>
            <a:br>
              <a:rPr lang="en-US" sz="2800"/>
            </a:br>
            <a:endParaRPr lang="bg-BG" sz="2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Skin prick test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Specific IgE test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Patients with negative SPT 6 weeks after the sting and history for systemic reaction should be tested again for specific IgE (SPT or in vitro test or both)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Laboratory Tests</a:t>
            </a:r>
            <a:endParaRPr lang="bg-BG" sz="2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CBC count, electrolytes, BUN and creatinine, glucose, and liver function studies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Patients may have mild leukocytosis related to demargination from catecholamine release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Arterial blood gas values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C</a:t>
            </a:r>
            <a:r>
              <a:rPr lang="bg-BG" sz="2000"/>
              <a:t>hest radiography in patients who present with dyspnea or chest tightness or who have an anaphylactic episode after a sting</a:t>
            </a:r>
            <a:r>
              <a:rPr lang="bg-BG"/>
              <a:t> </a:t>
            </a:r>
            <a:endParaRPr lang="en-US" sz="2000"/>
          </a:p>
          <a:p>
            <a:pPr>
              <a:buFontTx/>
              <a:buNone/>
            </a:pP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Definition</a:t>
            </a:r>
            <a:endParaRPr lang="bg-BG" sz="2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An immunological reaction occurring  in contact with insects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IgE mediated reaction after insect bite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Respiratory and contact allergies to insects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Allergy to the bites of blood-sucking insects</a:t>
            </a:r>
            <a:endParaRPr lang="bg-BG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Laboratory Tests</a:t>
            </a:r>
            <a:endParaRPr lang="bg-BG" sz="28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bg-BG" sz="2000"/>
              <a:t>ECG on patients who experience palpitations, chest tightness, dyspnea, or lightheadedness after a sting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A baseline peak flow measurement in patients who present with wheezing, dyspnea, or prolongation of the expiratory phase of respiration after a sting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Flexible fiberoptic visualization of the larynx and vocal chords  to exclude laryngeal edema or spasm</a:t>
            </a:r>
            <a:r>
              <a:rPr lang="bg-B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Treatment</a:t>
            </a:r>
            <a:endParaRPr lang="bg-BG" sz="28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bg-BG" sz="2000"/>
              <a:t>Prehospital care</a:t>
            </a:r>
            <a:r>
              <a:rPr lang="bg-BG"/>
              <a:t> </a:t>
            </a:r>
            <a:endParaRPr lang="en-US"/>
          </a:p>
          <a:p>
            <a:pPr>
              <a:buFontTx/>
              <a:buChar char="-"/>
            </a:pPr>
            <a:r>
              <a:rPr lang="bg-BG" sz="2000"/>
              <a:t>Removal of sting</a:t>
            </a:r>
            <a:endParaRPr lang="en-US" sz="2000"/>
          </a:p>
          <a:p>
            <a:pPr>
              <a:buFontTx/>
              <a:buChar char="-"/>
            </a:pPr>
            <a:r>
              <a:rPr lang="bg-BG" sz="2000"/>
              <a:t>Cooling</a:t>
            </a:r>
            <a:endParaRPr lang="en-US" sz="2000"/>
          </a:p>
          <a:p>
            <a:pPr>
              <a:buFontTx/>
              <a:buChar char="-"/>
            </a:pPr>
            <a:r>
              <a:rPr lang="bg-BG" sz="2000"/>
              <a:t>А</a:t>
            </a:r>
            <a:r>
              <a:rPr lang="en-US" sz="2000"/>
              <a:t>drenaline</a:t>
            </a:r>
            <a:r>
              <a:rPr lang="bg-BG" sz="2000"/>
              <a:t> </a:t>
            </a:r>
            <a:r>
              <a:rPr lang="en-US" sz="2000" i="1"/>
              <a:t>s.c</a:t>
            </a:r>
            <a:r>
              <a:rPr lang="en-US" sz="2000"/>
              <a:t>. or autoinjector with 300 </a:t>
            </a:r>
            <a:r>
              <a:rPr lang="en-US" sz="2000">
                <a:cs typeface="Arial" charset="0"/>
              </a:rPr>
              <a:t>µcg, 150 µcg (Anapen, Epipen)</a:t>
            </a:r>
          </a:p>
          <a:p>
            <a:pPr>
              <a:buFontTx/>
              <a:buChar char="-"/>
            </a:pPr>
            <a:r>
              <a:rPr lang="en-US" sz="2000"/>
              <a:t>Oral H1 blocker</a:t>
            </a: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Airway </a:t>
            </a:r>
            <a:r>
              <a:rPr lang="en-US" sz="2800"/>
              <a:t>M</a:t>
            </a:r>
            <a:r>
              <a:rPr lang="bg-BG" sz="2800"/>
              <a:t>anagement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C</a:t>
            </a:r>
            <a:r>
              <a:rPr lang="bg-BG" sz="2000"/>
              <a:t>heck the airway</a:t>
            </a:r>
            <a:r>
              <a:rPr lang="bg-BG"/>
              <a:t> 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bg-BG" sz="2000"/>
              <a:t>Assess the level of consciousness and obtain blood pressure, pulse, and oximetry values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bg-BG" sz="2000"/>
              <a:t>Place the patient in the supine position with legs elevated, and begin supplemental oxygen </a:t>
            </a:r>
            <a:endParaRPr lang="en-US" sz="2000"/>
          </a:p>
          <a:p>
            <a:pPr>
              <a:buFontTx/>
              <a:buNone/>
            </a:pPr>
            <a:endParaRPr lang="bg-BG" sz="2000"/>
          </a:p>
          <a:p>
            <a:pPr>
              <a:buFontTx/>
              <a:buNone/>
            </a:pPr>
            <a:r>
              <a:rPr lang="en-US" sz="2000"/>
              <a:t>C</a:t>
            </a:r>
            <a:r>
              <a:rPr lang="bg-BG" sz="2000"/>
              <a:t>ricothyrotomy </a:t>
            </a:r>
            <a:endParaRPr lang="en-US" sz="2000"/>
          </a:p>
          <a:p>
            <a:pPr>
              <a:buFontTx/>
              <a:buNone/>
            </a:pP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Hospital Care</a:t>
            </a:r>
            <a:endParaRPr lang="bg-BG" sz="28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i="1"/>
              <a:t>Systemic reaction</a:t>
            </a:r>
          </a:p>
          <a:p>
            <a:pPr>
              <a:buFontTx/>
              <a:buNone/>
            </a:pPr>
            <a:r>
              <a:rPr lang="bg-BG" sz="2000"/>
              <a:t>Epinephrine</a:t>
            </a:r>
            <a:r>
              <a:rPr lang="en-US" sz="2000"/>
              <a:t>:</a:t>
            </a:r>
            <a:r>
              <a:rPr lang="bg-BG" sz="2000"/>
              <a:t> 0.3-0.5 mL subcutaneously in a 1:1000 solution</a:t>
            </a:r>
            <a:r>
              <a:rPr lang="en-US" sz="2000"/>
              <a:t>. The procedure should be repeated several times in 15 min.</a:t>
            </a:r>
          </a:p>
          <a:p>
            <a:pPr>
              <a:buFontTx/>
              <a:buNone/>
            </a:pPr>
            <a:r>
              <a:rPr lang="en-US" sz="2000"/>
              <a:t>Dose for children: 0,01 ml/kg</a:t>
            </a:r>
          </a:p>
          <a:p>
            <a:pPr>
              <a:buFontTx/>
              <a:buNone/>
            </a:pPr>
            <a:r>
              <a:rPr lang="bg-BG" sz="2000"/>
              <a:t>Epinephrine</a:t>
            </a:r>
            <a:r>
              <a:rPr lang="en-US" sz="2000"/>
              <a:t> – i.m. or i.v.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F</a:t>
            </a:r>
            <a:r>
              <a:rPr lang="bg-BG" sz="2000"/>
              <a:t>luid resuscitation </a:t>
            </a:r>
            <a:r>
              <a:rPr lang="en-US" sz="2000"/>
              <a:t>with </a:t>
            </a:r>
            <a:r>
              <a:rPr lang="bg-BG" sz="2000"/>
              <a:t>Isotonic crystalloid solutions (ie, normal saline, Ringer lactate)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Hospitalization for 24 hours (risk of biphasic anaphylaxis)</a:t>
            </a: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A</a:t>
            </a:r>
            <a:r>
              <a:rPr lang="bg-BG" sz="2000"/>
              <a:t>ntihistamines </a:t>
            </a:r>
            <a:r>
              <a:rPr lang="en-US" sz="2000"/>
              <a:t>- </a:t>
            </a:r>
            <a:r>
              <a:rPr lang="bg-BG" sz="2000"/>
              <a:t>much slower onset of action than epinephrine</a:t>
            </a:r>
            <a:r>
              <a:rPr lang="en-US" sz="2000"/>
              <a:t>. </a:t>
            </a:r>
            <a:r>
              <a:rPr lang="bg-BG" sz="2000"/>
              <a:t>Мinimal effect on blood pressure, and they should not be administered alone </a:t>
            </a:r>
            <a:r>
              <a:rPr lang="bg-BG"/>
              <a:t> </a:t>
            </a:r>
            <a:endParaRPr lang="en-US" sz="2000"/>
          </a:p>
          <a:p>
            <a:pPr>
              <a:buFontTx/>
              <a:buNone/>
            </a:pPr>
            <a:r>
              <a:rPr lang="en-US" sz="2000"/>
              <a:t>C</a:t>
            </a:r>
            <a:r>
              <a:rPr lang="bg-BG" sz="2000"/>
              <a:t>orticosteroids</a:t>
            </a:r>
            <a:r>
              <a:rPr lang="en-US" sz="2000"/>
              <a:t> - </a:t>
            </a:r>
            <a:r>
              <a:rPr lang="bg-BG" sz="2000"/>
              <a:t>no immediate effect on anaphylaxis</a:t>
            </a:r>
            <a:r>
              <a:rPr lang="en-US"/>
              <a:t>. </a:t>
            </a:r>
            <a:r>
              <a:rPr lang="en-US" sz="2000"/>
              <a:t>A</a:t>
            </a:r>
            <a:r>
              <a:rPr lang="bg-BG" sz="2000"/>
              <a:t>dminister them early to try to prevent a potential late-phase reaction (biphasic anaphylaxis).</a:t>
            </a:r>
            <a:r>
              <a:rPr lang="bg-B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Desensitisation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4656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Desensitisation is absolutely recommended from three to five years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S</a:t>
            </a:r>
            <a:r>
              <a:rPr lang="bg-BG" sz="2000"/>
              <a:t>uccess of the desensitisation</a:t>
            </a:r>
            <a:r>
              <a:rPr lang="en-US" sz="2000"/>
              <a:t> </a:t>
            </a:r>
            <a:r>
              <a:rPr lang="bg-BG" sz="2000"/>
              <a:t>against bee venom is</a:t>
            </a:r>
            <a:r>
              <a:rPr lang="en-US" sz="2000"/>
              <a:t> </a:t>
            </a:r>
            <a:r>
              <a:rPr lang="bg-BG" sz="2000"/>
              <a:t>about 80 %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S</a:t>
            </a:r>
            <a:r>
              <a:rPr lang="bg-BG" sz="2000"/>
              <a:t>uccess</a:t>
            </a:r>
            <a:r>
              <a:rPr lang="en-US" sz="2000"/>
              <a:t> </a:t>
            </a:r>
            <a:r>
              <a:rPr lang="bg-BG" sz="2000"/>
              <a:t>against wasp venom allergy is approx. 95 %</a:t>
            </a:r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3267" y="1656152"/>
            <a:ext cx="3308465" cy="441405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</a:t>
            </a:r>
            <a:r>
              <a:rPr lang="bg-BG" sz="2800"/>
              <a:t>rophylaxis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/>
              <a:t>Avoid contact with insects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Education about behavior in case of insect sting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Always with auto-injector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Avoidance of bright colored clothes, strong perfumes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Recommended color clothes: khaki, tobacco, green, white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Bracelet, necklace indicating allergy</a:t>
            </a:r>
          </a:p>
          <a:p>
            <a:pPr>
              <a:buFontTx/>
              <a:buNone/>
            </a:pPr>
            <a:endParaRPr lang="bg-BG" sz="1800"/>
          </a:p>
        </p:txBody>
      </p:sp>
      <p:pic>
        <p:nvPicPr>
          <p:cNvPr id="430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5163"/>
            <a:ext cx="619268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Prevalence</a:t>
            </a:r>
            <a:endParaRPr lang="bg-BG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/>
              <a:t>Adults 2-20%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Char char="Ø"/>
            </a:pPr>
            <a:r>
              <a:rPr lang="en-US" sz="2000"/>
              <a:t> Medical history for anaphylactic reactions – 1-5%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Char char="Ø"/>
            </a:pPr>
            <a:r>
              <a:rPr lang="bg-BG" sz="2000"/>
              <a:t>In the general population, 3% of adults and less than 1% of children have systemic reactions </a:t>
            </a: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Char char="Ø"/>
            </a:pPr>
            <a:r>
              <a:rPr lang="bg-BG" sz="2000"/>
              <a:t>Wasp stings are more common in males than in females, likely because of increased occupational and recreational exposure in men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bg-BG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Etiology</a:t>
            </a:r>
            <a:endParaRPr lang="bg-BG" sz="2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Severe and life-treatening allergic reactions are caused by insects from Hymenoptera: honeybee (Apis mellifera); Axes (Polistes, Wasps), Hornet (Vespula)</a:t>
            </a:r>
          </a:p>
          <a:p>
            <a:pPr>
              <a:buFontTx/>
              <a:buNone/>
            </a:pPr>
            <a:r>
              <a:rPr lang="en-US" sz="2000"/>
              <a:t>In USA: Yellow jacket, Fire ants</a:t>
            </a:r>
          </a:p>
          <a:p>
            <a:pPr>
              <a:buFontTx/>
              <a:buNone/>
            </a:pPr>
            <a:endParaRPr lang="bg-BG" sz="200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14800"/>
            <a:ext cx="849788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Etiology</a:t>
            </a:r>
            <a:endParaRPr lang="bg-BG" sz="280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Allergy to</a:t>
            </a:r>
            <a:r>
              <a:rPr lang="en-US" sz="2800"/>
              <a:t> </a:t>
            </a:r>
            <a:r>
              <a:rPr lang="en-US" sz="2000"/>
              <a:t>bites of blood-sucking insects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Ticks, mosquitoes, fleas, blood-sucking flies</a:t>
            </a:r>
            <a:endParaRPr lang="bg-BG" sz="2000"/>
          </a:p>
        </p:txBody>
      </p:sp>
      <p:pic>
        <p:nvPicPr>
          <p:cNvPr id="61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6" y="1600200"/>
            <a:ext cx="301730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Respiratory and Contact Allergies to Insects</a:t>
            </a:r>
            <a:endParaRPr lang="bg-BG" sz="28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Moths</a:t>
            </a:r>
          </a:p>
          <a:p>
            <a:pPr>
              <a:buFontTx/>
              <a:buNone/>
            </a:pPr>
            <a:r>
              <a:rPr lang="en-US" sz="2000" dirty="0"/>
              <a:t>Bees</a:t>
            </a:r>
          </a:p>
          <a:p>
            <a:pPr>
              <a:buFontTx/>
              <a:buNone/>
            </a:pPr>
            <a:r>
              <a:rPr lang="en-US" sz="2000" dirty="0"/>
              <a:t>Cockroaches</a:t>
            </a:r>
          </a:p>
          <a:p>
            <a:pPr>
              <a:buFontTx/>
              <a:buNone/>
            </a:pPr>
            <a:endParaRPr lang="bg-BG" sz="2000" dirty="0"/>
          </a:p>
        </p:txBody>
      </p:sp>
      <p:pic>
        <p:nvPicPr>
          <p:cNvPr id="81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4587" y="1600200"/>
            <a:ext cx="34058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Pathophysiology</a:t>
            </a:r>
            <a:endParaRPr lang="bg-BG" sz="2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Hypersensitivity of </a:t>
            </a:r>
            <a:r>
              <a:rPr lang="bg-BG" sz="2000"/>
              <a:t>І</a:t>
            </a:r>
            <a:r>
              <a:rPr lang="en-US" sz="2000"/>
              <a:t>-st type  – IgE mediated</a:t>
            </a:r>
            <a:endParaRPr lang="bg-BG" sz="2000"/>
          </a:p>
        </p:txBody>
      </p:sp>
      <p:pic>
        <p:nvPicPr>
          <p:cNvPr id="1024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9665"/>
            <a:ext cx="4038600" cy="256703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Pathophysiology</a:t>
            </a:r>
            <a:endParaRPr lang="bg-BG" sz="28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Hypersensitivity of </a:t>
            </a:r>
            <a:r>
              <a:rPr lang="bg-BG" sz="2000"/>
              <a:t>ІІІ</a:t>
            </a:r>
            <a:r>
              <a:rPr lang="en-US" sz="2000"/>
              <a:t> type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Atypical clinical manifestations may occur – arthritis, encephalitis, vasculitis</a:t>
            </a:r>
            <a:endParaRPr lang="bg-BG" sz="2000"/>
          </a:p>
        </p:txBody>
      </p:sp>
      <p:pic>
        <p:nvPicPr>
          <p:cNvPr id="12294" name="Picture 6" descr="Възпаление, медиирано от имунни комплекси -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2534"/>
            <a:ext cx="4038600" cy="254129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18488" cy="779463"/>
          </a:xfrm>
        </p:spPr>
        <p:txBody>
          <a:bodyPr lIns="0" rIns="0" bIns="0" anchor="b"/>
          <a:lstStyle/>
          <a:p>
            <a:r>
              <a:rPr lang="en-US" sz="2800"/>
              <a:t>Pathophysiology</a:t>
            </a:r>
            <a:endParaRPr lang="bg-BG" sz="2800"/>
          </a:p>
        </p:txBody>
      </p:sp>
      <p:sp>
        <p:nvSpPr>
          <p:cNvPr id="14339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5903913" cy="1873250"/>
          </a:xfrm>
        </p:spPr>
        <p:txBody>
          <a:bodyPr lIns="18288" rIns="18288"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/>
              <a:t>Hypersensitivity of </a:t>
            </a:r>
            <a:r>
              <a:rPr lang="bg-BG" sz="2000"/>
              <a:t>І</a:t>
            </a:r>
            <a:r>
              <a:rPr lang="en-US" sz="2000"/>
              <a:t>V type- cell mediated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/>
              <a:t>Clinical Manifestation- Dermatitis Contacta</a:t>
            </a:r>
          </a:p>
        </p:txBody>
      </p:sp>
      <p:pic>
        <p:nvPicPr>
          <p:cNvPr id="14340" name="Picture 6" descr="361-1399202996-4fa20e647c8c65abfd24279987f0f5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68638"/>
            <a:ext cx="6400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1092</Words>
  <Application>Microsoft Office PowerPoint</Application>
  <PresentationFormat>On-screen Show (4:3)</PresentationFormat>
  <Paragraphs>208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INSECT ALLERGY</vt:lpstr>
      <vt:lpstr>Definition</vt:lpstr>
      <vt:lpstr>Prevalence</vt:lpstr>
      <vt:lpstr>Etiology</vt:lpstr>
      <vt:lpstr>Etiology</vt:lpstr>
      <vt:lpstr>Respiratory and Contact Allergies to Insects</vt:lpstr>
      <vt:lpstr>Pathophysiology</vt:lpstr>
      <vt:lpstr>Pathophysiology</vt:lpstr>
      <vt:lpstr>Pathophysiology</vt:lpstr>
      <vt:lpstr>Pharmacological Agents and Allergens  Bee venom</vt:lpstr>
      <vt:lpstr>Wasp venom</vt:lpstr>
      <vt:lpstr>PowerPoint Presentation</vt:lpstr>
      <vt:lpstr>Clinical Manifestation</vt:lpstr>
      <vt:lpstr>Heavy Local Reaction</vt:lpstr>
      <vt:lpstr>Systemic Reaction </vt:lpstr>
      <vt:lpstr>Unusual Reactions</vt:lpstr>
      <vt:lpstr>Diagnosis </vt:lpstr>
      <vt:lpstr>Laboratory Tests </vt:lpstr>
      <vt:lpstr>Laboratory Tests</vt:lpstr>
      <vt:lpstr>Laboratory Tests</vt:lpstr>
      <vt:lpstr>Treatment</vt:lpstr>
      <vt:lpstr>Airway Management</vt:lpstr>
      <vt:lpstr>Hospital Care</vt:lpstr>
      <vt:lpstr>PowerPoint Presentation</vt:lpstr>
      <vt:lpstr>Desensitisation</vt:lpstr>
      <vt:lpstr>Prophylaxis </vt:lpstr>
      <vt:lpstr>PowerPoint Presentation</vt:lpstr>
    </vt:vector>
  </TitlesOfParts>
  <Company>UMBAL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 ALLERGY</dc:title>
  <dc:creator>GC</dc:creator>
  <cp:lastModifiedBy>D-r Vanya Tsvetkova</cp:lastModifiedBy>
  <cp:revision>18</cp:revision>
  <dcterms:created xsi:type="dcterms:W3CDTF">2016-04-27T05:34:48Z</dcterms:created>
  <dcterms:modified xsi:type="dcterms:W3CDTF">2019-04-29T17:06:28Z</dcterms:modified>
</cp:coreProperties>
</file>