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9" r:id="rId24"/>
    <p:sldId id="280" r:id="rId25"/>
    <p:sldId id="281" r:id="rId26"/>
    <p:sldId id="277" r:id="rId27"/>
    <p:sldId id="284" r:id="rId28"/>
    <p:sldId id="282" r:id="rId29"/>
    <p:sldId id="283" r:id="rId30"/>
  </p:sldIdLst>
  <p:sldSz cx="9144000" cy="6858000" type="screen4x3"/>
  <p:notesSz cx="6858000" cy="9144000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66"/>
    <a:srgbClr val="000000"/>
    <a:srgbClr val="FF3300"/>
    <a:srgbClr val="4D99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080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922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bg-BG"/>
              <a:t>Click to edit Master subtitle style</a:t>
            </a:r>
          </a:p>
        </p:txBody>
      </p:sp>
      <p:sp>
        <p:nvSpPr>
          <p:cNvPr id="922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bg-BG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9B2D55C4-53F7-4746-8EE8-6259ADCEC00F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380554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43334-6991-4414-8B84-F74BC96416F6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2307413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57EF8-D79C-44A3-8E4E-9AA9AD1B260B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408303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626E3C-7AF6-4F66-885E-4187E2983CCC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2254467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B1AAB5-550D-4E36-A090-6A55897B38F3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11692261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230C-6B13-47BE-8C25-EC39456933F8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26252434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82CE4-69A6-41AE-814C-45B84A164E49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05723226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8FCD9-D543-4BE4-AEAE-1479AFD72A69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03850663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956F6-10D8-41E4-90C1-8B3F1AD0C6DE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6380569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2E1FCA-FB47-427A-AA76-C46AA07FB7B5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96832989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B3310-51EE-49AE-8C92-25FB169FEFAC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06756135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819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9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8199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00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8201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Click to edit Master title style</a:t>
            </a:r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Click to edit Master text styles</a:t>
            </a:r>
          </a:p>
          <a:p>
            <a:pPr lvl="1"/>
            <a:r>
              <a:rPr lang="bg-BG" smtClean="0"/>
              <a:t>Second level</a:t>
            </a:r>
          </a:p>
          <a:p>
            <a:pPr lvl="2"/>
            <a:r>
              <a:rPr lang="bg-BG" smtClean="0"/>
              <a:t>Third level</a:t>
            </a:r>
          </a:p>
          <a:p>
            <a:pPr lvl="3"/>
            <a:r>
              <a:rPr lang="bg-BG" smtClean="0"/>
              <a:t>Fourth level</a:t>
            </a:r>
          </a:p>
          <a:p>
            <a:pPr lvl="4"/>
            <a:r>
              <a:rPr lang="bg-BG" smtClean="0"/>
              <a:t>Fifth level</a:t>
            </a:r>
          </a:p>
        </p:txBody>
      </p:sp>
      <p:sp>
        <p:nvSpPr>
          <p:cNvPr id="820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820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820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4CAFD7E-0715-4BE2-A008-E677021B0ADE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1" grpId="0"/>
      <p:bldP spid="8202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2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202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820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820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2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202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820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820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2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202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820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820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2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202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820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820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2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202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820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820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ctrTitle"/>
          </p:nvPr>
        </p:nvSpPr>
        <p:spPr>
          <a:xfrm>
            <a:off x="0" y="990600"/>
            <a:ext cx="8915400" cy="2725738"/>
          </a:xfrm>
        </p:spPr>
        <p:txBody>
          <a:bodyPr/>
          <a:lstStyle/>
          <a:p>
            <a:pPr eaLnBrk="1" hangingPunct="1"/>
            <a:r>
              <a:rPr lang="bg-BG" sz="3200" dirty="0" smtClean="0"/>
              <a:t/>
            </a:r>
            <a:br>
              <a:rPr lang="bg-BG" sz="3200" dirty="0" smtClean="0"/>
            </a:br>
            <a:r>
              <a:rPr lang="bg-BG" sz="3200" dirty="0" smtClean="0"/>
              <a:t/>
            </a:r>
            <a:br>
              <a:rPr lang="bg-BG" sz="3200" dirty="0" smtClean="0"/>
            </a:br>
            <a:r>
              <a:rPr lang="bg-BG" sz="3200" dirty="0" smtClean="0"/>
              <a:t/>
            </a:r>
            <a:br>
              <a:rPr lang="bg-BG" sz="3200" dirty="0" smtClean="0"/>
            </a:br>
            <a:r>
              <a:rPr lang="bg-BG" sz="3200" dirty="0" smtClean="0"/>
              <a:t/>
            </a:r>
            <a:br>
              <a:rPr lang="bg-BG" sz="3200" dirty="0" smtClean="0"/>
            </a:br>
            <a:r>
              <a:rPr lang="bg-BG" sz="3200" dirty="0" smtClean="0"/>
              <a:t/>
            </a:r>
            <a:br>
              <a:rPr lang="bg-BG" sz="3200" dirty="0" smtClean="0"/>
            </a:br>
            <a:r>
              <a:rPr lang="bg-BG" sz="3200" dirty="0" smtClean="0"/>
              <a:t>ВЪВЕДЕНИЕ В ДИСЦИПЛИНАТА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2852739"/>
            <a:ext cx="8003232" cy="3456582"/>
          </a:xfrm>
        </p:spPr>
        <p:txBody>
          <a:bodyPr/>
          <a:lstStyle/>
          <a:p>
            <a:pPr algn="ctr" eaLnBrk="1" hangingPunct="1"/>
            <a:r>
              <a:rPr lang="bg-BG" dirty="0" smtClean="0">
                <a:solidFill>
                  <a:schemeClr val="tx1"/>
                </a:solidFill>
              </a:rPr>
              <a:t>“</a:t>
            </a:r>
            <a:r>
              <a:rPr lang="bg-BG" b="1" dirty="0" smtClean="0">
                <a:solidFill>
                  <a:schemeClr val="tx1"/>
                </a:solidFill>
              </a:rPr>
              <a:t>МЕДИЦНА </a:t>
            </a:r>
            <a:r>
              <a:rPr lang="bg-BG" b="1" dirty="0" smtClean="0">
                <a:solidFill>
                  <a:schemeClr val="tx1"/>
                </a:solidFill>
              </a:rPr>
              <a:t>НА БЕДСТВЕНИТЕ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bg-BG" b="1" dirty="0" smtClean="0">
                <a:solidFill>
                  <a:schemeClr val="tx1"/>
                </a:solidFill>
              </a:rPr>
              <a:t>СИТУАЦИИ” </a:t>
            </a:r>
          </a:p>
        </p:txBody>
      </p:sp>
      <p:pic>
        <p:nvPicPr>
          <p:cNvPr id="3076" name="Picture 4" descr="emblema-mu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476250"/>
            <a:ext cx="2447925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2362200"/>
            <a:ext cx="7704137" cy="3946525"/>
          </a:xfrm>
          <a:solidFill>
            <a:schemeClr val="accent2"/>
          </a:solidFill>
        </p:spPr>
        <p:txBody>
          <a:bodyPr/>
          <a:lstStyle/>
          <a:p>
            <a:pPr marL="533400" indent="-533400" eaLnBrk="1" hangingPunct="1">
              <a:buFont typeface="Wingdings" pitchFamily="2" charset="2"/>
              <a:buNone/>
            </a:pPr>
            <a:r>
              <a:rPr lang="bg-BG" b="1" smtClean="0"/>
              <a:t>І. МЕДИЦИНСКИ ПРОБЛЕМИ:</a:t>
            </a:r>
          </a:p>
          <a:p>
            <a:pPr marL="914400" lvl="1" indent="-457200" eaLnBrk="1" hangingPunct="1">
              <a:buFont typeface="Wingdings" pitchFamily="2" charset="2"/>
              <a:buNone/>
            </a:pPr>
            <a:r>
              <a:rPr lang="bg-BG" smtClean="0"/>
              <a:t>4. </a:t>
            </a:r>
            <a:r>
              <a:rPr lang="bg-BG" b="1" smtClean="0"/>
              <a:t>Спешна реанимация и анестезиология</a:t>
            </a:r>
            <a:r>
              <a:rPr lang="bg-BG" smtClean="0"/>
              <a:t>.</a:t>
            </a:r>
          </a:p>
          <a:p>
            <a:pPr marL="914400" lvl="1" indent="-457200" eaLnBrk="1" hangingPunct="1">
              <a:buFont typeface="Wingdings" pitchFamily="2" charset="2"/>
              <a:buNone/>
            </a:pPr>
            <a:r>
              <a:rPr lang="bg-BG" smtClean="0"/>
              <a:t>5. </a:t>
            </a:r>
            <a:r>
              <a:rPr lang="bg-BG" b="1" smtClean="0"/>
              <a:t>Специфични увреждания</a:t>
            </a:r>
            <a:r>
              <a:rPr lang="bg-BG" smtClean="0"/>
              <a:t> – </a:t>
            </a:r>
            <a:r>
              <a:rPr lang="bg-BG" b="1" smtClean="0"/>
              <a:t>химични</a:t>
            </a:r>
            <a:r>
              <a:rPr lang="bg-BG" smtClean="0"/>
              <a:t>, </a:t>
            </a:r>
            <a:r>
              <a:rPr lang="bg-BG" b="1" smtClean="0"/>
              <a:t>радиационни</a:t>
            </a:r>
            <a:r>
              <a:rPr lang="bg-BG" smtClean="0"/>
              <a:t>, термични, инфекциозни.</a:t>
            </a:r>
          </a:p>
          <a:p>
            <a:pPr marL="914400" lvl="1" indent="-457200" eaLnBrk="1" hangingPunct="1">
              <a:buFont typeface="Wingdings" pitchFamily="2" charset="2"/>
              <a:buNone/>
            </a:pPr>
            <a:r>
              <a:rPr lang="bg-BG" smtClean="0"/>
              <a:t>6. </a:t>
            </a:r>
            <a:r>
              <a:rPr lang="bg-BG" b="1" smtClean="0"/>
              <a:t>Проблеми на изхранването.</a:t>
            </a:r>
          </a:p>
          <a:p>
            <a:pPr marL="914400" lvl="1" indent="-457200" eaLnBrk="1" hangingPunct="1">
              <a:buFont typeface="Wingdings" pitchFamily="2" charset="2"/>
              <a:buNone/>
            </a:pPr>
            <a:r>
              <a:rPr lang="bg-BG" smtClean="0"/>
              <a:t>7.</a:t>
            </a:r>
            <a:r>
              <a:rPr lang="bg-BG" b="1" smtClean="0"/>
              <a:t> Психологични проблеми.</a:t>
            </a:r>
            <a:endParaRPr lang="en-US" b="1" smtClean="0"/>
          </a:p>
          <a:p>
            <a:pPr marL="914400" lvl="1" indent="-457200" eaLnBrk="1" hangingPunct="1">
              <a:buFont typeface="Wingdings" pitchFamily="2" charset="2"/>
              <a:buNone/>
            </a:pPr>
            <a:r>
              <a:rPr lang="en-US" smtClean="0"/>
              <a:t>8</a:t>
            </a:r>
            <a:r>
              <a:rPr lang="en-US" b="1" smtClean="0"/>
              <a:t>.</a:t>
            </a:r>
            <a:r>
              <a:rPr lang="bg-BG" b="1" smtClean="0"/>
              <a:t> Хигиенни проблеми.</a:t>
            </a:r>
          </a:p>
          <a:p>
            <a:pPr marL="914400" lvl="1" indent="-457200" eaLnBrk="1" hangingPunct="1">
              <a:buFont typeface="Wingdings" pitchFamily="2" charset="2"/>
              <a:buNone/>
            </a:pPr>
            <a:r>
              <a:rPr lang="bg-BG" smtClean="0"/>
              <a:t>9.</a:t>
            </a:r>
            <a:r>
              <a:rPr lang="bg-BG" b="1" smtClean="0"/>
              <a:t> Рехабилитация на пострадалите.</a:t>
            </a:r>
          </a:p>
          <a:p>
            <a:pPr marL="533400" indent="-533400" eaLnBrk="1" hangingPunct="1">
              <a:buFont typeface="Wingdings" pitchFamily="2" charset="2"/>
              <a:buNone/>
            </a:pPr>
            <a:endParaRPr lang="bg-BG" b="1" smtClean="0"/>
          </a:p>
        </p:txBody>
      </p:sp>
      <p:sp>
        <p:nvSpPr>
          <p:cNvPr id="12291" name="AutoShape 4"/>
          <p:cNvSpPr>
            <a:spLocks noGrp="1" noChangeArrowheads="1"/>
          </p:cNvSpPr>
          <p:nvPr>
            <p:ph type="title"/>
          </p:nvPr>
        </p:nvSpPr>
        <p:spPr>
          <a:xfrm>
            <a:off x="1116013" y="404813"/>
            <a:ext cx="7777162" cy="1500187"/>
          </a:xfrm>
          <a:solidFill>
            <a:schemeClr val="accent2"/>
          </a:solidFill>
        </p:spPr>
        <p:txBody>
          <a:bodyPr/>
          <a:lstStyle/>
          <a:p>
            <a:pPr algn="ctr" eaLnBrk="1" hangingPunct="1"/>
            <a:r>
              <a:rPr lang="bg-BG" sz="2800" smtClean="0">
                <a:solidFill>
                  <a:schemeClr val="tx1"/>
                </a:solidFill>
              </a:rPr>
              <a:t>Здравните проблеми, които са предмет на изучаване от МБС могат да бъдат разпределени в две големи групи: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054975" cy="4090988"/>
          </a:xfrm>
          <a:solidFill>
            <a:schemeClr val="accent2"/>
          </a:solidFill>
        </p:spPr>
        <p:txBody>
          <a:bodyPr/>
          <a:lstStyle/>
          <a:p>
            <a:pPr marL="533400" indent="-533400" eaLnBrk="1" hangingPunct="1">
              <a:buFont typeface="Wingdings" pitchFamily="2" charset="2"/>
              <a:buNone/>
            </a:pPr>
            <a:r>
              <a:rPr lang="bg-BG" b="1" smtClean="0"/>
              <a:t>ІІ. МЕДИКО-ОРГАНИЗАЦИОННИ ПРОБЛЕМИ:</a:t>
            </a:r>
          </a:p>
          <a:p>
            <a:pPr marL="914400" lvl="1" indent="-457200" eaLnBrk="1" hangingPunct="1">
              <a:buFont typeface="Wingdings" pitchFamily="2" charset="2"/>
              <a:buNone/>
            </a:pPr>
            <a:r>
              <a:rPr lang="bg-BG" smtClean="0"/>
              <a:t>1.</a:t>
            </a:r>
            <a:r>
              <a:rPr lang="bg-BG" b="1" smtClean="0"/>
              <a:t> Организация </a:t>
            </a:r>
            <a:r>
              <a:rPr lang="bg-BG" smtClean="0"/>
              <a:t>на медицинската помощ в зоната на бедствието.</a:t>
            </a:r>
          </a:p>
          <a:p>
            <a:pPr marL="914400" lvl="1" indent="-457200" eaLnBrk="1" hangingPunct="1">
              <a:buFont typeface="Wingdings" pitchFamily="2" charset="2"/>
              <a:buNone/>
            </a:pPr>
            <a:r>
              <a:rPr lang="bg-BG" smtClean="0"/>
              <a:t>2.</a:t>
            </a:r>
            <a:r>
              <a:rPr lang="bg-BG" b="1" smtClean="0"/>
              <a:t> Организация </a:t>
            </a:r>
            <a:r>
              <a:rPr lang="bg-BG" smtClean="0"/>
              <a:t>на медицинската помощ в болничното заведение.</a:t>
            </a:r>
          </a:p>
          <a:p>
            <a:pPr marL="914400" lvl="1" indent="-457200" eaLnBrk="1" hangingPunct="1">
              <a:buFont typeface="Wingdings" pitchFamily="2" charset="2"/>
              <a:buNone/>
            </a:pPr>
            <a:r>
              <a:rPr lang="bg-BG" smtClean="0"/>
              <a:t>3. Дейност на</a:t>
            </a:r>
            <a:r>
              <a:rPr lang="bg-BG" b="1" smtClean="0"/>
              <a:t> спасителните медицински екипи.</a:t>
            </a:r>
          </a:p>
          <a:p>
            <a:pPr marL="914400" lvl="1" indent="-457200" eaLnBrk="1" hangingPunct="1">
              <a:buFont typeface="Wingdings" pitchFamily="2" charset="2"/>
              <a:buNone/>
            </a:pPr>
            <a:r>
              <a:rPr lang="bg-BG" smtClean="0"/>
              <a:t>4.</a:t>
            </a:r>
            <a:r>
              <a:rPr lang="bg-BG" b="1" smtClean="0"/>
              <a:t> Транспортиране </a:t>
            </a:r>
            <a:r>
              <a:rPr lang="bg-BG" smtClean="0"/>
              <a:t>на пострадалите до</a:t>
            </a:r>
            <a:r>
              <a:rPr lang="bg-BG" b="1" smtClean="0"/>
              <a:t> болничните заведения.</a:t>
            </a:r>
          </a:p>
          <a:p>
            <a:pPr marL="914400" lvl="1" indent="-457200" eaLnBrk="1" hangingPunct="1">
              <a:buFont typeface="Wingdings" pitchFamily="2" charset="2"/>
              <a:buNone/>
            </a:pPr>
            <a:endParaRPr lang="bg-BG" b="1" smtClean="0"/>
          </a:p>
        </p:txBody>
      </p:sp>
      <p:sp>
        <p:nvSpPr>
          <p:cNvPr id="13315" name="AutoShape 3"/>
          <p:cNvSpPr>
            <a:spLocks noGrp="1" noChangeArrowheads="1"/>
          </p:cNvSpPr>
          <p:nvPr>
            <p:ph type="title"/>
          </p:nvPr>
        </p:nvSpPr>
        <p:spPr>
          <a:xfrm>
            <a:off x="1116013" y="404813"/>
            <a:ext cx="7777162" cy="1500187"/>
          </a:xfrm>
          <a:solidFill>
            <a:schemeClr val="accent2"/>
          </a:solidFill>
        </p:spPr>
        <p:txBody>
          <a:bodyPr/>
          <a:lstStyle/>
          <a:p>
            <a:pPr algn="ctr" eaLnBrk="1" hangingPunct="1"/>
            <a:r>
              <a:rPr lang="bg-BG" sz="2800" smtClean="0">
                <a:solidFill>
                  <a:schemeClr val="tx1"/>
                </a:solidFill>
              </a:rPr>
              <a:t>Здравните проблеми, които са предмет на изучаване от МБС могат да бъдат разпределени в две големи групи: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054975" cy="4090988"/>
          </a:xfrm>
          <a:solidFill>
            <a:schemeClr val="accent2"/>
          </a:solidFill>
        </p:spPr>
        <p:txBody>
          <a:bodyPr/>
          <a:lstStyle/>
          <a:p>
            <a:pPr marL="533400" indent="-533400" eaLnBrk="1" hangingPunct="1">
              <a:buFont typeface="Wingdings" pitchFamily="2" charset="2"/>
              <a:buNone/>
            </a:pPr>
            <a:r>
              <a:rPr lang="bg-BG" b="1" smtClean="0"/>
              <a:t>ІІ. МЕДИКО-ОРГАНИЗАЦИОННИ ПРОБЛЕМИ:</a:t>
            </a:r>
          </a:p>
          <a:p>
            <a:pPr marL="914400" lvl="1" indent="-457200" eaLnBrk="1" hangingPunct="1">
              <a:buFont typeface="Wingdings" pitchFamily="2" charset="2"/>
              <a:buNone/>
            </a:pPr>
            <a:r>
              <a:rPr lang="bg-BG" smtClean="0"/>
              <a:t>5.</a:t>
            </a:r>
            <a:r>
              <a:rPr lang="bg-BG" b="1" smtClean="0"/>
              <a:t> Евакуация на пострадалите и населението.</a:t>
            </a:r>
            <a:r>
              <a:rPr lang="bg-BG" smtClean="0"/>
              <a:t>.</a:t>
            </a:r>
          </a:p>
          <a:p>
            <a:pPr marL="914400" lvl="1" indent="-457200" eaLnBrk="1" hangingPunct="1">
              <a:buFont typeface="Wingdings" pitchFamily="2" charset="2"/>
              <a:buNone/>
            </a:pPr>
            <a:r>
              <a:rPr lang="bg-BG" smtClean="0"/>
              <a:t>6. </a:t>
            </a:r>
            <a:r>
              <a:rPr lang="bg-BG" b="1" smtClean="0"/>
              <a:t>Организация </a:t>
            </a:r>
            <a:r>
              <a:rPr lang="bg-BG" smtClean="0"/>
              <a:t>на противоепидемичната дейност.</a:t>
            </a:r>
          </a:p>
          <a:p>
            <a:pPr marL="914400" lvl="1" indent="-457200" eaLnBrk="1" hangingPunct="1">
              <a:buFont typeface="Wingdings" pitchFamily="2" charset="2"/>
              <a:buNone/>
            </a:pPr>
            <a:r>
              <a:rPr lang="bg-BG" smtClean="0"/>
              <a:t>7. </a:t>
            </a:r>
            <a:r>
              <a:rPr lang="bg-BG" b="1" smtClean="0"/>
              <a:t>Юридически проблеми на бедствията.</a:t>
            </a:r>
          </a:p>
          <a:p>
            <a:pPr marL="914400" lvl="1" indent="-457200" eaLnBrk="1" hangingPunct="1">
              <a:buFont typeface="Wingdings" pitchFamily="2" charset="2"/>
              <a:buNone/>
            </a:pPr>
            <a:r>
              <a:rPr lang="bg-BG" smtClean="0"/>
              <a:t>8.</a:t>
            </a:r>
            <a:r>
              <a:rPr lang="bg-BG" b="1" smtClean="0"/>
              <a:t> Управленски проблеми </a:t>
            </a:r>
            <a:r>
              <a:rPr lang="bg-BG" smtClean="0"/>
              <a:t>на бедствията (мениджмънт на бедствията).</a:t>
            </a:r>
          </a:p>
          <a:p>
            <a:pPr marL="914400" lvl="1" indent="-457200" eaLnBrk="1" hangingPunct="1">
              <a:buFont typeface="Wingdings" pitchFamily="2" charset="2"/>
              <a:buNone/>
            </a:pPr>
            <a:r>
              <a:rPr lang="bg-BG" smtClean="0"/>
              <a:t>9. </a:t>
            </a:r>
            <a:r>
              <a:rPr lang="bg-BG" b="1" smtClean="0"/>
              <a:t>Идентификация на жертвите.</a:t>
            </a:r>
            <a:r>
              <a:rPr lang="bg-BG" smtClean="0"/>
              <a:t> </a:t>
            </a:r>
          </a:p>
          <a:p>
            <a:pPr marL="914400" lvl="1" indent="-457200" eaLnBrk="1" hangingPunct="1">
              <a:buFont typeface="Wingdings" pitchFamily="2" charset="2"/>
              <a:buNone/>
            </a:pPr>
            <a:endParaRPr lang="bg-BG" smtClean="0"/>
          </a:p>
        </p:txBody>
      </p:sp>
      <p:sp>
        <p:nvSpPr>
          <p:cNvPr id="14339" name="AutoShape 3"/>
          <p:cNvSpPr>
            <a:spLocks noGrp="1" noChangeArrowheads="1"/>
          </p:cNvSpPr>
          <p:nvPr>
            <p:ph type="title"/>
          </p:nvPr>
        </p:nvSpPr>
        <p:spPr>
          <a:xfrm>
            <a:off x="1116013" y="404813"/>
            <a:ext cx="7777162" cy="1500187"/>
          </a:xfrm>
          <a:solidFill>
            <a:schemeClr val="accent2"/>
          </a:solidFill>
        </p:spPr>
        <p:txBody>
          <a:bodyPr/>
          <a:lstStyle/>
          <a:p>
            <a:pPr algn="ctr" eaLnBrk="1" hangingPunct="1"/>
            <a:r>
              <a:rPr lang="bg-BG" sz="2800" smtClean="0">
                <a:solidFill>
                  <a:schemeClr val="tx1"/>
                </a:solidFill>
              </a:rPr>
              <a:t>Здравните проблеми, които са предмет на изучаване от МБС могат да бъдат разпределени в две големи групи: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>
          <a:xfrm>
            <a:off x="971550" y="762000"/>
            <a:ext cx="7715250" cy="1143000"/>
          </a:xfrm>
          <a:solidFill>
            <a:schemeClr val="accent2"/>
          </a:solidFill>
        </p:spPr>
        <p:txBody>
          <a:bodyPr/>
          <a:lstStyle/>
          <a:p>
            <a:pPr algn="ctr" eaLnBrk="1" hangingPunct="1"/>
            <a:r>
              <a:rPr lang="bg-BG" smtClean="0">
                <a:solidFill>
                  <a:schemeClr val="tx1"/>
                </a:solidFill>
              </a:rPr>
              <a:t>Основни понятия в МБС:</a:t>
            </a:r>
          </a:p>
        </p:txBody>
      </p:sp>
      <p:sp>
        <p:nvSpPr>
          <p:cNvPr id="15363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2362200"/>
            <a:ext cx="3816350" cy="4162425"/>
          </a:xfrm>
          <a:ln>
            <a:solidFill>
              <a:srgbClr val="339966"/>
            </a:solidFill>
            <a:miter lim="800000"/>
            <a:headEnd/>
            <a:tailEnd/>
          </a:ln>
        </p:spPr>
        <p:txBody>
          <a:bodyPr/>
          <a:lstStyle/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sz="2000" smtClean="0"/>
              <a:t> 1. </a:t>
            </a:r>
            <a:r>
              <a:rPr lang="bg-BG" sz="2400" smtClean="0">
                <a:solidFill>
                  <a:srgbClr val="FF3300"/>
                </a:solidFill>
              </a:rPr>
              <a:t>Бедствие</a:t>
            </a:r>
            <a:r>
              <a:rPr lang="bg-BG" sz="2400" smtClean="0"/>
              <a:t> – определя се въз основа на </a:t>
            </a:r>
            <a:r>
              <a:rPr lang="bg-BG" sz="2400" b="1" smtClean="0"/>
              <a:t>количествени критерии</a:t>
            </a:r>
            <a:r>
              <a:rPr lang="bg-BG" sz="2400" smtClean="0"/>
              <a:t>: </a:t>
            </a:r>
          </a:p>
          <a:p>
            <a:pPr marL="838200" lvl="1" indent="-381000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bg-BG" smtClean="0"/>
              <a:t>Степен на поражение на населението</a:t>
            </a:r>
          </a:p>
          <a:p>
            <a:pPr marL="838200" lvl="1" indent="-381000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bg-BG" smtClean="0"/>
              <a:t>Обем на използваните сили и средства на здравеопазването. (ЗО)</a:t>
            </a:r>
          </a:p>
        </p:txBody>
      </p:sp>
      <p:sp>
        <p:nvSpPr>
          <p:cNvPr id="15364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284663" y="2362200"/>
            <a:ext cx="4535487" cy="4162425"/>
          </a:xfrm>
          <a:solidFill>
            <a:schemeClr val="accent2"/>
          </a:solidFill>
        </p:spPr>
        <p:txBody>
          <a:bodyPr/>
          <a:lstStyle/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sz="2000" b="1" smtClean="0"/>
              <a:t>Бедствие се нарича извънредна ситуация, при която настъпва разрушение на материални ценности и масово поражение на хора, за ликвидирането на която е необходимо да бъдат мобилизирани локални, регионални или национални сили и средства на ЗО и др. ведомства с използване на особени форми и методи на работа.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>
          <a:xfrm>
            <a:off x="971550" y="762000"/>
            <a:ext cx="7715250" cy="1143000"/>
          </a:xfrm>
          <a:solidFill>
            <a:schemeClr val="accent2"/>
          </a:solidFill>
        </p:spPr>
        <p:txBody>
          <a:bodyPr/>
          <a:lstStyle/>
          <a:p>
            <a:pPr algn="ctr" eaLnBrk="1" hangingPunct="1"/>
            <a:r>
              <a:rPr lang="bg-BG" smtClean="0">
                <a:solidFill>
                  <a:schemeClr val="tx1"/>
                </a:solidFill>
              </a:rPr>
              <a:t>Основни понятия в МБС: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42988" y="2362200"/>
            <a:ext cx="7705725" cy="4162425"/>
          </a:xfrm>
          <a:solidFill>
            <a:schemeClr val="accent2"/>
          </a:solidFill>
          <a:ln>
            <a:solidFill>
              <a:srgbClr val="339966"/>
            </a:solidFill>
            <a:miter lim="800000"/>
            <a:headEnd/>
            <a:tailEnd/>
          </a:ln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sz="2400" smtClean="0"/>
              <a:t> </a:t>
            </a:r>
            <a:r>
              <a:rPr lang="en-US" sz="2000" smtClean="0"/>
              <a:t>2.</a:t>
            </a:r>
            <a:r>
              <a:rPr lang="en-US" sz="2400" smtClean="0"/>
              <a:t> </a:t>
            </a:r>
            <a:r>
              <a:rPr lang="bg-BG" sz="2400" smtClean="0"/>
              <a:t> </a:t>
            </a:r>
            <a:r>
              <a:rPr lang="bg-BG" smtClean="0">
                <a:solidFill>
                  <a:srgbClr val="FF3300"/>
                </a:solidFill>
              </a:rPr>
              <a:t>Авария</a:t>
            </a:r>
            <a:r>
              <a:rPr lang="bg-BG" smtClean="0"/>
              <a:t> (</a:t>
            </a:r>
            <a:r>
              <a:rPr lang="bg-BG" b="1" smtClean="0"/>
              <a:t>технологично бедствие; антропогенно бедствие</a:t>
            </a:r>
            <a:r>
              <a:rPr lang="bg-BG" smtClean="0"/>
              <a:t>) – </a:t>
            </a:r>
            <a:r>
              <a:rPr lang="bg-BG" b="1" smtClean="0"/>
              <a:t>внезапна технологична повреда на машини, съоръжения и агрегати, съпроводена с взривове, пожари, токсични изхвърляния в околната среда, разрушения, жертви или заплаха за живота и здравето на населението.</a:t>
            </a:r>
            <a:r>
              <a:rPr lang="bg-BG" smtClean="0"/>
              <a:t> Често се изп. словосъчетанието </a:t>
            </a:r>
            <a:r>
              <a:rPr lang="bg-BG" b="1" smtClean="0"/>
              <a:t>“крупни промишлени аварии” (КПА)</a:t>
            </a:r>
            <a:endParaRPr lang="bg-BG" sz="3200" b="1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>
          <a:xfrm>
            <a:off x="1116013" y="762000"/>
            <a:ext cx="7570787" cy="1143000"/>
          </a:xfrm>
          <a:solidFill>
            <a:schemeClr val="accent2"/>
          </a:solidFill>
        </p:spPr>
        <p:txBody>
          <a:bodyPr/>
          <a:lstStyle/>
          <a:p>
            <a:pPr algn="ctr" eaLnBrk="1" hangingPunct="1"/>
            <a:r>
              <a:rPr lang="bg-BG" smtClean="0">
                <a:solidFill>
                  <a:schemeClr val="tx1"/>
                </a:solidFill>
              </a:rPr>
              <a:t>Основни понятия в МБС: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42988" y="2362200"/>
            <a:ext cx="7705725" cy="4162425"/>
          </a:xfrm>
          <a:solidFill>
            <a:schemeClr val="accent2"/>
          </a:solidFill>
          <a:ln>
            <a:solidFill>
              <a:srgbClr val="339966"/>
            </a:solidFill>
            <a:miter lim="800000"/>
            <a:headEnd/>
            <a:tailEnd/>
          </a:ln>
        </p:spPr>
        <p:txBody>
          <a:bodyPr/>
          <a:lstStyle/>
          <a:p>
            <a:pPr marL="457200" indent="-457200" eaLnBrk="1" hangingPunct="1">
              <a:buFont typeface="Wingdings" pitchFamily="2" charset="2"/>
              <a:buNone/>
            </a:pPr>
            <a:r>
              <a:rPr lang="bg-BG" sz="2400" smtClean="0"/>
              <a:t> </a:t>
            </a:r>
            <a:r>
              <a:rPr lang="en-US" sz="2000" smtClean="0"/>
              <a:t>3.</a:t>
            </a:r>
            <a:r>
              <a:rPr lang="en-US" sz="2400" smtClean="0"/>
              <a:t> </a:t>
            </a:r>
            <a:r>
              <a:rPr lang="bg-BG" sz="2400" smtClean="0"/>
              <a:t> </a:t>
            </a:r>
            <a:r>
              <a:rPr lang="bg-BG" smtClean="0">
                <a:solidFill>
                  <a:srgbClr val="FF3300"/>
                </a:solidFill>
              </a:rPr>
              <a:t>Извънредно положение</a:t>
            </a:r>
            <a:r>
              <a:rPr lang="bg-BG" smtClean="0"/>
              <a:t> – </a:t>
            </a:r>
            <a:r>
              <a:rPr lang="bg-BG" b="1" smtClean="0"/>
              <a:t>особено състояние на повишена готовност, което се въвежда на територията, на която е възникнало бедствието.</a:t>
            </a:r>
            <a:r>
              <a:rPr lang="bg-BG" smtClean="0"/>
              <a:t> Извънредното положение е свързано с провеждане на </a:t>
            </a:r>
            <a:r>
              <a:rPr lang="bg-BG" b="1" smtClean="0"/>
              <a:t>комплексни защитни и спасителни дейности</a:t>
            </a:r>
            <a:r>
              <a:rPr lang="bg-BG" smtClean="0"/>
              <a:t> с цел спасяване на населението.</a:t>
            </a:r>
            <a:endParaRPr lang="bg-BG" sz="3200" b="1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>
          <a:xfrm>
            <a:off x="1042988" y="762000"/>
            <a:ext cx="7643812" cy="1143000"/>
          </a:xfrm>
          <a:solidFill>
            <a:schemeClr val="accent2"/>
          </a:solidFill>
        </p:spPr>
        <p:txBody>
          <a:bodyPr/>
          <a:lstStyle/>
          <a:p>
            <a:pPr algn="ctr" eaLnBrk="1" hangingPunct="1"/>
            <a:r>
              <a:rPr lang="bg-BG" smtClean="0">
                <a:solidFill>
                  <a:schemeClr val="tx1"/>
                </a:solidFill>
              </a:rPr>
              <a:t>Основни понятия в МБС: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42988" y="2362200"/>
            <a:ext cx="7705725" cy="4162425"/>
          </a:xfrm>
          <a:solidFill>
            <a:schemeClr val="accent2"/>
          </a:solidFill>
          <a:ln>
            <a:solidFill>
              <a:srgbClr val="339966"/>
            </a:solidFill>
            <a:miter lim="800000"/>
            <a:headEnd/>
            <a:tailEnd/>
          </a:ln>
        </p:spPr>
        <p:txBody>
          <a:bodyPr/>
          <a:lstStyle/>
          <a:p>
            <a:pPr marL="457200" indent="-457200" eaLnBrk="1" hangingPunct="1">
              <a:buFont typeface="Wingdings" pitchFamily="2" charset="2"/>
              <a:buNone/>
            </a:pPr>
            <a:r>
              <a:rPr lang="bg-BG" sz="2400" smtClean="0"/>
              <a:t> </a:t>
            </a:r>
            <a:r>
              <a:rPr lang="en-US" sz="2000" smtClean="0"/>
              <a:t>4</a:t>
            </a:r>
            <a:r>
              <a:rPr lang="bg-BG" sz="2000" smtClean="0"/>
              <a:t>.</a:t>
            </a:r>
            <a:r>
              <a:rPr lang="bg-BG" sz="2400" smtClean="0"/>
              <a:t> </a:t>
            </a:r>
            <a:r>
              <a:rPr lang="bg-BG" smtClean="0">
                <a:solidFill>
                  <a:srgbClr val="FF3300"/>
                </a:solidFill>
              </a:rPr>
              <a:t>Рискови обекти</a:t>
            </a:r>
            <a:r>
              <a:rPr lang="bg-BG" smtClean="0"/>
              <a:t> – </a:t>
            </a:r>
            <a:r>
              <a:rPr lang="bg-BG" b="1" smtClean="0"/>
              <a:t>местата, в които се съхраняват, използват, преработват или получават рискови вещества – високотехнични, радиоактивни, патогенни, пожароопасни и взривоопасни. </a:t>
            </a:r>
            <a:r>
              <a:rPr lang="bg-BG" smtClean="0"/>
              <a:t>Рисковите обекти и рисковите вещества представляват</a:t>
            </a:r>
            <a:r>
              <a:rPr lang="bg-BG" b="1" smtClean="0"/>
              <a:t> реална или потенциална опасност </a:t>
            </a:r>
            <a:r>
              <a:rPr lang="bg-BG" smtClean="0"/>
              <a:t>за населението и околната среда.</a:t>
            </a:r>
            <a:endParaRPr lang="bg-BG" sz="320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>
          <a:xfrm>
            <a:off x="971550" y="762000"/>
            <a:ext cx="7715250" cy="1143000"/>
          </a:xfrm>
          <a:solidFill>
            <a:schemeClr val="accent2"/>
          </a:solidFill>
        </p:spPr>
        <p:txBody>
          <a:bodyPr/>
          <a:lstStyle/>
          <a:p>
            <a:pPr algn="ctr" eaLnBrk="1" hangingPunct="1"/>
            <a:r>
              <a:rPr lang="bg-BG" sz="3200" smtClean="0">
                <a:solidFill>
                  <a:schemeClr val="tx1"/>
                </a:solidFill>
              </a:rPr>
              <a:t>Основни елементи </a:t>
            </a:r>
            <a:r>
              <a:rPr lang="bg-BG" sz="3200" b="0" smtClean="0">
                <a:solidFill>
                  <a:schemeClr val="tx1"/>
                </a:solidFill>
              </a:rPr>
              <a:t>на всички</a:t>
            </a:r>
            <a:r>
              <a:rPr lang="bg-BG" sz="3200" smtClean="0">
                <a:solidFill>
                  <a:schemeClr val="tx1"/>
                </a:solidFill>
              </a:rPr>
              <a:t> бедствия и аварии </a:t>
            </a:r>
            <a:r>
              <a:rPr lang="bg-BG" sz="3200" b="0" smtClean="0">
                <a:solidFill>
                  <a:schemeClr val="tx1"/>
                </a:solidFill>
              </a:rPr>
              <a:t>са: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42988" y="2362200"/>
            <a:ext cx="7705725" cy="4162425"/>
          </a:xfrm>
          <a:solidFill>
            <a:schemeClr val="accent2"/>
          </a:solidFill>
          <a:ln>
            <a:solidFill>
              <a:srgbClr val="339966"/>
            </a:solidFill>
            <a:miter lim="800000"/>
            <a:headEnd/>
            <a:tailEnd/>
          </a:ln>
        </p:spPr>
        <p:txBody>
          <a:bodyPr/>
          <a:lstStyle/>
          <a:p>
            <a:pPr marL="457200" indent="-457200" eaLnBrk="1" hangingPunct="1">
              <a:buFont typeface="Wingdings" pitchFamily="2" charset="2"/>
              <a:buAutoNum type="alphaLcParenR"/>
            </a:pPr>
            <a:r>
              <a:rPr lang="bg-BG" sz="2400" smtClean="0"/>
              <a:t> </a:t>
            </a:r>
            <a:r>
              <a:rPr lang="bg-BG" sz="2400" b="1" smtClean="0"/>
              <a:t>внезапност на събитието</a:t>
            </a:r>
            <a:r>
              <a:rPr lang="bg-BG" sz="2400" smtClean="0"/>
              <a:t>;</a:t>
            </a:r>
          </a:p>
          <a:p>
            <a:pPr marL="457200" indent="-457200" eaLnBrk="1" hangingPunct="1">
              <a:buFont typeface="Wingdings" pitchFamily="2" charset="2"/>
              <a:buAutoNum type="alphaLcParenR"/>
            </a:pPr>
            <a:r>
              <a:rPr lang="bg-BG" sz="2400" b="1" smtClean="0"/>
              <a:t>изключително тежка и обща медицинска обстановка</a:t>
            </a:r>
            <a:r>
              <a:rPr lang="bg-BG" sz="2400" smtClean="0"/>
              <a:t> с поражения и заплаха за живота и здравето на населението;</a:t>
            </a:r>
          </a:p>
          <a:p>
            <a:pPr marL="457200" indent="-457200" eaLnBrk="1" hangingPunct="1">
              <a:buFont typeface="Wingdings" pitchFamily="2" charset="2"/>
              <a:buAutoNum type="alphaLcParenR"/>
            </a:pPr>
            <a:r>
              <a:rPr lang="bg-BG" sz="2400" b="1" smtClean="0"/>
              <a:t>рязко несъответствие между необходимите и налични сили и средства за ликвидиране на възникналите последствия</a:t>
            </a:r>
            <a:r>
              <a:rPr lang="bg-BG" sz="2400" smtClean="0"/>
              <a:t> в т.ч. оказване на мед. помощ, евакуация и лечение на пострадалите.</a:t>
            </a:r>
            <a:endParaRPr lang="bg-BG" sz="320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>
          <a:xfrm>
            <a:off x="1187450" y="404813"/>
            <a:ext cx="7705725" cy="1500187"/>
          </a:xfrm>
          <a:solidFill>
            <a:schemeClr val="accent2"/>
          </a:solidFill>
        </p:spPr>
        <p:txBody>
          <a:bodyPr/>
          <a:lstStyle/>
          <a:p>
            <a:pPr algn="ctr" eaLnBrk="1" hangingPunct="1"/>
            <a:r>
              <a:rPr lang="bg-BG" sz="3200" smtClean="0">
                <a:solidFill>
                  <a:schemeClr val="tx1"/>
                </a:solidFill>
              </a:rPr>
              <a:t>Видове поразяващи фактори, </a:t>
            </a:r>
            <a:r>
              <a:rPr lang="bg-BG" sz="3200" b="0" smtClean="0">
                <a:solidFill>
                  <a:schemeClr val="tx1"/>
                </a:solidFill>
              </a:rPr>
              <a:t>предизвикващи бедствие, аварии и катастрофи: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42988" y="2362200"/>
            <a:ext cx="7705725" cy="4162425"/>
          </a:xfrm>
          <a:solidFill>
            <a:schemeClr val="accent2"/>
          </a:solidFill>
          <a:ln>
            <a:solidFill>
              <a:srgbClr val="339966"/>
            </a:solidFill>
            <a:miter lim="800000"/>
            <a:headEnd/>
            <a:tailEnd/>
          </a:ln>
        </p:spPr>
        <p:txBody>
          <a:bodyPr/>
          <a:lstStyle/>
          <a:p>
            <a:pPr marL="457200" indent="-457200" eaLnBrk="1" hangingPunct="1">
              <a:buFont typeface="Wingdings" pitchFamily="2" charset="2"/>
              <a:buAutoNum type="alphaLcParenR"/>
            </a:pPr>
            <a:r>
              <a:rPr lang="bg-BG" sz="2400" smtClean="0"/>
              <a:t> </a:t>
            </a:r>
            <a:r>
              <a:rPr lang="bg-BG" sz="2400" b="1" smtClean="0"/>
              <a:t>механични </a:t>
            </a:r>
            <a:r>
              <a:rPr lang="bg-BG" sz="2400" smtClean="0"/>
              <a:t>– циклони, урагани, торнадо, взривни вълни, наводнения, вулкани, лавини, свличания на земни маси;</a:t>
            </a:r>
          </a:p>
          <a:p>
            <a:pPr marL="457200" indent="-457200" eaLnBrk="1" hangingPunct="1">
              <a:buFont typeface="Wingdings" pitchFamily="2" charset="2"/>
              <a:buAutoNum type="alphaLcParenR"/>
            </a:pPr>
            <a:endParaRPr lang="en-US" sz="2400" b="1" smtClean="0"/>
          </a:p>
          <a:p>
            <a:pPr marL="457200" indent="-457200" eaLnBrk="1" hangingPunct="1">
              <a:buFont typeface="Wingdings" pitchFamily="2" charset="2"/>
              <a:buAutoNum type="alphaLcParenR"/>
            </a:pPr>
            <a:r>
              <a:rPr lang="bg-BG" sz="2400" b="1" smtClean="0"/>
              <a:t>химични – отровни вещества (амоняк, хлор, фосген, цианиди, органични разтворители </a:t>
            </a:r>
            <a:r>
              <a:rPr lang="bg-BG" sz="2400" smtClean="0"/>
              <a:t>и др.), постъпващи в атмосферата, водата и хранителните продукти;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>
          <a:xfrm>
            <a:off x="1187450" y="404813"/>
            <a:ext cx="7705725" cy="1500187"/>
          </a:xfrm>
          <a:solidFill>
            <a:schemeClr val="accent2"/>
          </a:solidFill>
        </p:spPr>
        <p:txBody>
          <a:bodyPr/>
          <a:lstStyle/>
          <a:p>
            <a:pPr algn="ctr" eaLnBrk="1" hangingPunct="1"/>
            <a:r>
              <a:rPr lang="bg-BG" sz="3200" smtClean="0">
                <a:solidFill>
                  <a:schemeClr val="tx1"/>
                </a:solidFill>
              </a:rPr>
              <a:t>Видове поразяващи фактори, </a:t>
            </a:r>
            <a:r>
              <a:rPr lang="bg-BG" sz="3200" b="0" smtClean="0">
                <a:solidFill>
                  <a:schemeClr val="tx1"/>
                </a:solidFill>
              </a:rPr>
              <a:t>предизвикващи бедствие, аварии и катастрофи: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42988" y="2362200"/>
            <a:ext cx="7705725" cy="4162425"/>
          </a:xfrm>
          <a:solidFill>
            <a:schemeClr val="accent2"/>
          </a:solidFill>
          <a:ln>
            <a:solidFill>
              <a:srgbClr val="339966"/>
            </a:solidFill>
            <a:miter lim="800000"/>
            <a:headEnd/>
            <a:tailEnd/>
          </a:ln>
        </p:spPr>
        <p:txBody>
          <a:bodyPr/>
          <a:lstStyle/>
          <a:p>
            <a:pPr marL="457200" indent="-457200" eaLnBrk="1" hangingPunct="1">
              <a:buFont typeface="Wingdings" pitchFamily="2" charset="2"/>
              <a:buNone/>
            </a:pPr>
            <a:r>
              <a:rPr lang="en-US" sz="2000" smtClean="0"/>
              <a:t>c)</a:t>
            </a:r>
            <a:r>
              <a:rPr lang="bg-BG" sz="2400" smtClean="0"/>
              <a:t> </a:t>
            </a:r>
            <a:r>
              <a:rPr lang="bg-BG" sz="2400" b="1" smtClean="0"/>
              <a:t>радиационни </a:t>
            </a:r>
            <a:r>
              <a:rPr lang="bg-BG" sz="2400" smtClean="0"/>
              <a:t>– </a:t>
            </a:r>
            <a:r>
              <a:rPr lang="bg-BG" sz="2400" b="1" smtClean="0"/>
              <a:t>външно облъчване с йонизиращи лъчения (гама, рентгеново, бета лъчения и неутрони)</a:t>
            </a:r>
            <a:r>
              <a:rPr lang="bg-BG" sz="2400" smtClean="0"/>
              <a:t> или инкорпорация на радиоактивни изотопи</a:t>
            </a:r>
            <a:endParaRPr lang="en-US" sz="2400" b="1" smtClean="0"/>
          </a:p>
          <a:p>
            <a:pPr marL="457200" indent="-457200" eaLnBrk="1" hangingPunct="1">
              <a:buFont typeface="Wingdings" pitchFamily="2" charset="2"/>
              <a:buNone/>
            </a:pPr>
            <a:r>
              <a:rPr lang="en-US" sz="2000" smtClean="0"/>
              <a:t>d)</a:t>
            </a:r>
            <a:r>
              <a:rPr lang="en-US" sz="2400" b="1" smtClean="0"/>
              <a:t> </a:t>
            </a:r>
            <a:r>
              <a:rPr lang="bg-BG" sz="2400" b="1" smtClean="0"/>
              <a:t>термични </a:t>
            </a:r>
            <a:r>
              <a:rPr lang="bg-BG" sz="2400" smtClean="0"/>
              <a:t>– много високи и много ниски температури;</a:t>
            </a:r>
          </a:p>
          <a:p>
            <a:pPr marL="457200" indent="-457200" eaLnBrk="1" hangingPunct="1">
              <a:buFont typeface="Wingdings" pitchFamily="2" charset="2"/>
              <a:buNone/>
            </a:pPr>
            <a:r>
              <a:rPr lang="bg-BG" sz="2000" smtClean="0"/>
              <a:t>е</a:t>
            </a:r>
            <a:r>
              <a:rPr lang="bg-BG" sz="2400" smtClean="0"/>
              <a:t>)</a:t>
            </a:r>
            <a:r>
              <a:rPr lang="bg-BG" sz="2400" b="1" smtClean="0"/>
              <a:t> биологични </a:t>
            </a:r>
            <a:r>
              <a:rPr lang="bg-BG" sz="2400" smtClean="0"/>
              <a:t>– патогенни микроорганизми, бактериални ендотоксини.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8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924800" cy="5330825"/>
          </a:xfrm>
        </p:spPr>
        <p:txBody>
          <a:bodyPr/>
          <a:lstStyle/>
          <a:p>
            <a:pPr eaLnBrk="1" hangingPunct="1"/>
            <a:r>
              <a:rPr lang="bg-BG" smtClean="0"/>
              <a:t>Първите катедри по МБС в Западна Европа и САЩ са разкрити в началото на 80-те години. В България – през 1990 г. на базата на бившите катедри по медико-социална защита.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5"/>
          <p:cNvSpPr>
            <a:spLocks noGrp="1" noChangeArrowheads="1"/>
          </p:cNvSpPr>
          <p:nvPr>
            <p:ph type="title"/>
          </p:nvPr>
        </p:nvSpPr>
        <p:spPr>
          <a:xfrm>
            <a:off x="1042988" y="762000"/>
            <a:ext cx="7643812" cy="1143000"/>
          </a:xfrm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bg-BG" sz="3200" smtClean="0">
                <a:solidFill>
                  <a:schemeClr val="tx1"/>
                </a:solidFill>
              </a:rPr>
              <a:t>Тези фактори могат да действат: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981950" cy="4235450"/>
          </a:xfrm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bg-BG" b="1" smtClean="0"/>
              <a:t>едновременно</a:t>
            </a:r>
            <a:r>
              <a:rPr lang="bg-BG" smtClean="0"/>
              <a:t>, напр. механични и химични при взривове;</a:t>
            </a:r>
          </a:p>
          <a:p>
            <a:pPr eaLnBrk="1" hangingPunct="1"/>
            <a:r>
              <a:rPr lang="bg-BG" smtClean="0"/>
              <a:t> </a:t>
            </a:r>
            <a:r>
              <a:rPr lang="bg-BG" b="1" smtClean="0"/>
              <a:t>последователно</a:t>
            </a:r>
            <a:r>
              <a:rPr lang="bg-BG" smtClean="0"/>
              <a:t>;</a:t>
            </a:r>
          </a:p>
          <a:p>
            <a:pPr eaLnBrk="1" hangingPunct="1"/>
            <a:r>
              <a:rPr lang="bg-BG" b="1" smtClean="0"/>
              <a:t>изолирано</a:t>
            </a:r>
            <a:r>
              <a:rPr lang="bg-BG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/>
              <a:t>В случай на едновременно въздействие върху организма на 2 и повече поразяващи фактори възникват </a:t>
            </a:r>
            <a:r>
              <a:rPr lang="bg-BG" b="1" smtClean="0"/>
              <a:t>комбинирани увреждания</a:t>
            </a:r>
            <a:r>
              <a:rPr lang="bg-BG" smtClean="0"/>
              <a:t> на организма. Те протичат по – тежко в сравнение с изолираните.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>
          <a:xfrm>
            <a:off x="1042988" y="762000"/>
            <a:ext cx="7643812" cy="1143000"/>
          </a:xfrm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bg-BG" smtClean="0">
                <a:solidFill>
                  <a:schemeClr val="tx1"/>
                </a:solidFill>
              </a:rPr>
              <a:t>Класификация</a:t>
            </a:r>
            <a:r>
              <a:rPr lang="bg-BG" smtClean="0"/>
              <a:t> </a:t>
            </a:r>
            <a:r>
              <a:rPr lang="bg-BG" smtClean="0">
                <a:solidFill>
                  <a:schemeClr val="tx1"/>
                </a:solidFill>
              </a:rPr>
              <a:t>на бедствията: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2349500"/>
            <a:ext cx="7921625" cy="4248150"/>
          </a:xfrm>
          <a:solidFill>
            <a:schemeClr val="accent2"/>
          </a:solidFill>
        </p:spPr>
        <p:txBody>
          <a:bodyPr/>
          <a:lstStyle/>
          <a:p>
            <a:pPr marL="533400" indent="-533400" eaLnBrk="1" hangingPunct="1">
              <a:buFont typeface="Wingdings" pitchFamily="2" charset="2"/>
              <a:buNone/>
            </a:pPr>
            <a:r>
              <a:rPr lang="bg-BG" b="1" smtClean="0"/>
              <a:t>І. ПРИРОДНИ БЕДСТВИЯ:</a:t>
            </a:r>
          </a:p>
          <a:p>
            <a:pPr marL="914400" lvl="1" indent="-457200" eaLnBrk="1" hangingPunct="1">
              <a:buFont typeface="Wingdings" pitchFamily="2" charset="2"/>
              <a:buAutoNum type="arabicPeriod"/>
            </a:pPr>
            <a:r>
              <a:rPr lang="bg-BG" b="1" smtClean="0"/>
              <a:t>Бури, циклони, урагани, торнадо;</a:t>
            </a:r>
          </a:p>
          <a:p>
            <a:pPr marL="914400" lvl="1" indent="-457200" eaLnBrk="1" hangingPunct="1">
              <a:buFont typeface="Wingdings" pitchFamily="2" charset="2"/>
              <a:buAutoNum type="arabicPeriod"/>
            </a:pPr>
            <a:r>
              <a:rPr lang="bg-BG" b="1" smtClean="0"/>
              <a:t>Земетресения;</a:t>
            </a:r>
          </a:p>
          <a:p>
            <a:pPr marL="914400" lvl="1" indent="-457200" eaLnBrk="1" hangingPunct="1">
              <a:buFont typeface="Wingdings" pitchFamily="2" charset="2"/>
              <a:buAutoNum type="arabicPeriod"/>
            </a:pPr>
            <a:r>
              <a:rPr lang="bg-BG" b="1" smtClean="0"/>
              <a:t>Наводнения;</a:t>
            </a:r>
          </a:p>
          <a:p>
            <a:pPr marL="914400" lvl="1" indent="-457200" eaLnBrk="1" hangingPunct="1">
              <a:buFont typeface="Wingdings" pitchFamily="2" charset="2"/>
              <a:buAutoNum type="arabicPeriod"/>
            </a:pPr>
            <a:r>
              <a:rPr lang="bg-BG" b="1" smtClean="0"/>
              <a:t>Пожари;</a:t>
            </a:r>
          </a:p>
          <a:p>
            <a:pPr marL="914400" lvl="1" indent="-457200" eaLnBrk="1" hangingPunct="1">
              <a:buFont typeface="Wingdings" pitchFamily="2" charset="2"/>
              <a:buAutoNum type="arabicPeriod"/>
            </a:pPr>
            <a:r>
              <a:rPr lang="bg-BG" b="1" smtClean="0"/>
              <a:t>Свличания на земни пластове;</a:t>
            </a:r>
          </a:p>
          <a:p>
            <a:pPr marL="914400" lvl="1" indent="-457200" eaLnBrk="1" hangingPunct="1">
              <a:buFont typeface="Wingdings" pitchFamily="2" charset="2"/>
              <a:buAutoNum type="arabicPeriod"/>
            </a:pPr>
            <a:r>
              <a:rPr lang="bg-BG" b="1" smtClean="0"/>
              <a:t>Необичайно ниски или високи температури;</a:t>
            </a:r>
          </a:p>
          <a:p>
            <a:pPr marL="914400" lvl="1" indent="-457200" eaLnBrk="1" hangingPunct="1">
              <a:buFont typeface="Wingdings" pitchFamily="2" charset="2"/>
              <a:buAutoNum type="arabicPeriod"/>
            </a:pPr>
            <a:r>
              <a:rPr lang="bg-BG" b="1" smtClean="0"/>
              <a:t>Вулканични изригвания;</a:t>
            </a:r>
          </a:p>
          <a:p>
            <a:pPr marL="914400" lvl="1" indent="-457200" eaLnBrk="1" hangingPunct="1">
              <a:buFont typeface="Wingdings" pitchFamily="2" charset="2"/>
              <a:buAutoNum type="arabicPeriod"/>
            </a:pPr>
            <a:r>
              <a:rPr lang="bg-BG" b="1" smtClean="0"/>
              <a:t>Цунами.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924800" cy="579438"/>
          </a:xfrm>
        </p:spPr>
        <p:txBody>
          <a:bodyPr/>
          <a:lstStyle/>
          <a:p>
            <a:pPr algn="r" eaLnBrk="1" hangingPunct="1"/>
            <a:r>
              <a:rPr lang="bg-BG" sz="2400" smtClean="0">
                <a:solidFill>
                  <a:srgbClr val="000000"/>
                </a:solidFill>
              </a:rPr>
              <a:t>Фиг. 1 Торнадо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4580" name="Picture 4" descr="800px-Occluded_mesocyclone_tornado2_-_NOA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2349500"/>
            <a:ext cx="7993062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bg-BG" sz="2400" smtClean="0">
                <a:solidFill>
                  <a:srgbClr val="000000"/>
                </a:solidFill>
              </a:rPr>
              <a:t>Фиг. 2</a:t>
            </a:r>
            <a:r>
              <a:rPr lang="en-US" sz="2400" smtClean="0">
                <a:solidFill>
                  <a:srgbClr val="000000"/>
                </a:solidFill>
              </a:rPr>
              <a:t> </a:t>
            </a:r>
            <a:r>
              <a:rPr lang="bg-BG" sz="2400" smtClean="0">
                <a:solidFill>
                  <a:srgbClr val="000000"/>
                </a:solidFill>
              </a:rPr>
              <a:t>и</a:t>
            </a:r>
            <a:r>
              <a:rPr lang="en-US" sz="2400" smtClean="0">
                <a:solidFill>
                  <a:srgbClr val="000000"/>
                </a:solidFill>
              </a:rPr>
              <a:t> 3</a:t>
            </a:r>
            <a:r>
              <a:rPr lang="bg-BG" sz="2400" smtClean="0">
                <a:solidFill>
                  <a:srgbClr val="000000"/>
                </a:solidFill>
              </a:rPr>
              <a:t> Наводнения</a:t>
            </a:r>
          </a:p>
        </p:txBody>
      </p:sp>
      <p:pic>
        <p:nvPicPr>
          <p:cNvPr id="25603" name="Picture 7" descr="photo06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" y="2492375"/>
            <a:ext cx="3770313" cy="3960813"/>
          </a:xfrm>
          <a:noFill/>
        </p:spPr>
      </p:pic>
      <p:pic>
        <p:nvPicPr>
          <p:cNvPr id="25604" name="Picture 8" descr="photo10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60913" y="2492375"/>
            <a:ext cx="3770312" cy="3960813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1"/>
          <p:cNvSpPr>
            <a:spLocks noGrp="1" noChangeArrowheads="1"/>
          </p:cNvSpPr>
          <p:nvPr>
            <p:ph type="title"/>
          </p:nvPr>
        </p:nvSpPr>
        <p:spPr>
          <a:ln>
            <a:solidFill>
              <a:srgbClr val="4D994D"/>
            </a:solidFill>
            <a:round/>
            <a:headEnd/>
            <a:tailEnd/>
          </a:ln>
        </p:spPr>
        <p:txBody>
          <a:bodyPr/>
          <a:lstStyle/>
          <a:p>
            <a:pPr algn="ctr" eaLnBrk="1" hangingPunct="1"/>
            <a:r>
              <a:rPr lang="bg-BG" sz="2400" smtClean="0">
                <a:solidFill>
                  <a:srgbClr val="000000"/>
                </a:solidFill>
              </a:rPr>
              <a:t>Фиг. 4 Резултати от проведено статистическо проучване  от НСИ у нас – 2003 г.</a:t>
            </a:r>
          </a:p>
        </p:txBody>
      </p:sp>
      <p:pic>
        <p:nvPicPr>
          <p:cNvPr id="26627" name="Picture 20" descr="Crises03_01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1550" y="2492375"/>
            <a:ext cx="7848600" cy="3960813"/>
          </a:xfrm>
          <a:noFill/>
          <a:ln>
            <a:solidFill>
              <a:srgbClr val="4D994D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17" descr="Crises03_05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2420938"/>
            <a:ext cx="7632700" cy="4032250"/>
          </a:xfrm>
          <a:noFill/>
          <a:ln>
            <a:solidFill>
              <a:srgbClr val="4D994D"/>
            </a:solidFill>
            <a:miter lim="800000"/>
            <a:headEnd/>
            <a:tailEnd/>
          </a:ln>
        </p:spPr>
      </p:pic>
      <p:sp>
        <p:nvSpPr>
          <p:cNvPr id="27651" name="AutoShape 19"/>
          <p:cNvSpPr>
            <a:spLocks noGrp="1" noChangeArrowheads="1"/>
          </p:cNvSpPr>
          <p:nvPr>
            <p:ph type="title"/>
          </p:nvPr>
        </p:nvSpPr>
        <p:spPr>
          <a:noFill/>
          <a:ln>
            <a:solidFill>
              <a:srgbClr val="4D994D"/>
            </a:solidFill>
            <a:round/>
            <a:headEnd/>
            <a:tailEnd/>
          </a:ln>
        </p:spPr>
        <p:txBody>
          <a:bodyPr/>
          <a:lstStyle/>
          <a:p>
            <a:pPr algn="ctr" eaLnBrk="1" hangingPunct="1"/>
            <a:r>
              <a:rPr lang="bg-BG" sz="2400" smtClean="0">
                <a:solidFill>
                  <a:srgbClr val="000000"/>
                </a:solidFill>
              </a:rPr>
              <a:t>Фиг. 5 Резултати от проведено статистическо проучване  от НСИ у нас – 2003 г.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Grp="1" noChangeArrowheads="1"/>
          </p:cNvSpPr>
          <p:nvPr>
            <p:ph type="title"/>
          </p:nvPr>
        </p:nvSpPr>
        <p:spPr>
          <a:xfrm>
            <a:off x="1042988" y="762000"/>
            <a:ext cx="7643812" cy="1143000"/>
          </a:xfrm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bg-BG" smtClean="0">
                <a:solidFill>
                  <a:schemeClr val="tx1"/>
                </a:solidFill>
              </a:rPr>
              <a:t>Класификация</a:t>
            </a:r>
            <a:r>
              <a:rPr lang="bg-BG" smtClean="0"/>
              <a:t> </a:t>
            </a:r>
            <a:r>
              <a:rPr lang="bg-BG" smtClean="0">
                <a:solidFill>
                  <a:schemeClr val="tx1"/>
                </a:solidFill>
              </a:rPr>
              <a:t>на бедствията: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2349500"/>
            <a:ext cx="7921625" cy="4248150"/>
          </a:xfrm>
          <a:solidFill>
            <a:schemeClr val="accent2"/>
          </a:solidFill>
        </p:spPr>
        <p:txBody>
          <a:bodyPr/>
          <a:lstStyle/>
          <a:p>
            <a:pPr marL="533400" indent="-533400" eaLnBrk="1" hangingPunct="1">
              <a:buFont typeface="Wingdings" pitchFamily="2" charset="2"/>
              <a:buNone/>
            </a:pPr>
            <a:r>
              <a:rPr lang="bg-BG" b="1" smtClean="0"/>
              <a:t>І. ТЕХНОЛОГИЧНИ БЕДСТВИЯ</a:t>
            </a:r>
            <a:r>
              <a:rPr lang="bg-BG" smtClean="0"/>
              <a:t> </a:t>
            </a:r>
            <a:r>
              <a:rPr lang="bg-BG" b="1" smtClean="0"/>
              <a:t>(антропогенни бедствия или аварии)</a:t>
            </a:r>
          </a:p>
          <a:p>
            <a:pPr marL="914400" lvl="1" indent="-457200" eaLnBrk="1" hangingPunct="1">
              <a:buFont typeface="Wingdings" pitchFamily="2" charset="2"/>
              <a:buAutoNum type="arabicPeriod"/>
            </a:pPr>
            <a:r>
              <a:rPr lang="bg-BG" b="1" smtClean="0"/>
              <a:t>Производствени</a:t>
            </a:r>
            <a:r>
              <a:rPr lang="bg-BG" smtClean="0"/>
              <a:t> – химични, физични, радиационни, бактериологични;;</a:t>
            </a:r>
          </a:p>
          <a:p>
            <a:pPr marL="914400" lvl="1" indent="-457200" eaLnBrk="1" hangingPunct="1">
              <a:buFont typeface="Wingdings" pitchFamily="2" charset="2"/>
              <a:buAutoNum type="arabicPeriod"/>
            </a:pPr>
            <a:r>
              <a:rPr lang="bg-BG" b="1" smtClean="0"/>
              <a:t>Транспортни</a:t>
            </a:r>
            <a:r>
              <a:rPr lang="bg-BG" smtClean="0"/>
              <a:t> – автомобилни, въздушни, железопътни, морски и речни;</a:t>
            </a:r>
          </a:p>
          <a:p>
            <a:pPr marL="914400" lvl="1" indent="-457200" eaLnBrk="1" hangingPunct="1">
              <a:buFont typeface="Wingdings" pitchFamily="2" charset="2"/>
              <a:buAutoNum type="arabicPeriod"/>
            </a:pPr>
            <a:r>
              <a:rPr lang="bg-BG" b="1" smtClean="0"/>
              <a:t>Социални</a:t>
            </a:r>
            <a:r>
              <a:rPr lang="bg-BG" smtClean="0"/>
              <a:t> – войни, тероризъм, глад, наркомании.;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bg-BG" sz="2400" smtClean="0">
                <a:solidFill>
                  <a:srgbClr val="000000"/>
                </a:solidFill>
              </a:rPr>
              <a:t>Фиг. </a:t>
            </a:r>
            <a:r>
              <a:rPr lang="en-US" sz="2400" smtClean="0">
                <a:solidFill>
                  <a:srgbClr val="000000"/>
                </a:solidFill>
              </a:rPr>
              <a:t>6 </a:t>
            </a:r>
            <a:r>
              <a:rPr lang="bg-BG" sz="2400" smtClean="0">
                <a:solidFill>
                  <a:srgbClr val="000000"/>
                </a:solidFill>
              </a:rPr>
              <a:t>Аварията в Чернобил – 1986 г.</a:t>
            </a:r>
          </a:p>
        </p:txBody>
      </p:sp>
      <p:pic>
        <p:nvPicPr>
          <p:cNvPr id="29699" name="Picture 6" descr="Chernobil 3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42988" y="2362200"/>
            <a:ext cx="7777162" cy="4162425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6" descr="Crises03_07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1550" y="2349500"/>
            <a:ext cx="7777163" cy="4248150"/>
          </a:xfrm>
          <a:noFill/>
          <a:ln>
            <a:solidFill>
              <a:srgbClr val="4D994D"/>
            </a:solidFill>
            <a:miter lim="800000"/>
            <a:headEnd/>
            <a:tailEnd/>
          </a:ln>
        </p:spPr>
      </p:pic>
      <p:sp>
        <p:nvSpPr>
          <p:cNvPr id="30723" name="AutoShape 8"/>
          <p:cNvSpPr>
            <a:spLocks noGrp="1" noChangeArrowheads="1"/>
          </p:cNvSpPr>
          <p:nvPr>
            <p:ph type="title"/>
          </p:nvPr>
        </p:nvSpPr>
        <p:spPr>
          <a:xfrm>
            <a:off x="762000" y="692150"/>
            <a:ext cx="7924800" cy="1081088"/>
          </a:xfrm>
          <a:noFill/>
          <a:ln>
            <a:solidFill>
              <a:srgbClr val="4D994D"/>
            </a:solidFill>
            <a:round/>
            <a:headEnd/>
            <a:tailEnd/>
          </a:ln>
        </p:spPr>
        <p:txBody>
          <a:bodyPr/>
          <a:lstStyle/>
          <a:p>
            <a:pPr algn="ctr" eaLnBrk="1" hangingPunct="1"/>
            <a:r>
              <a:rPr lang="bg-BG" sz="2400" smtClean="0">
                <a:solidFill>
                  <a:srgbClr val="000000"/>
                </a:solidFill>
              </a:rPr>
              <a:t>Фиг. </a:t>
            </a:r>
            <a:r>
              <a:rPr lang="en-US" sz="2400" smtClean="0">
                <a:solidFill>
                  <a:srgbClr val="000000"/>
                </a:solidFill>
              </a:rPr>
              <a:t>7</a:t>
            </a:r>
            <a:r>
              <a:rPr lang="bg-BG" sz="2400" smtClean="0">
                <a:solidFill>
                  <a:srgbClr val="000000"/>
                </a:solidFill>
              </a:rPr>
              <a:t> Резултати от проведено статистическо проучване  от НСИ у нас – 2003 г.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5" descr="Crises03_09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0113" y="2349500"/>
            <a:ext cx="7993062" cy="4103688"/>
          </a:xfrm>
          <a:noFill/>
          <a:ln>
            <a:solidFill>
              <a:srgbClr val="4D994D"/>
            </a:solidFill>
            <a:miter lim="800000"/>
            <a:headEnd/>
            <a:tailEnd/>
          </a:ln>
        </p:spPr>
      </p:pic>
      <p:sp>
        <p:nvSpPr>
          <p:cNvPr id="31747" name="AutoShape 7"/>
          <p:cNvSpPr>
            <a:spLocks noGrp="1" noChangeArrowheads="1"/>
          </p:cNvSpPr>
          <p:nvPr>
            <p:ph type="title"/>
          </p:nvPr>
        </p:nvSpPr>
        <p:spPr>
          <a:xfrm>
            <a:off x="762000" y="620713"/>
            <a:ext cx="7924800" cy="1152525"/>
          </a:xfrm>
          <a:noFill/>
          <a:ln>
            <a:solidFill>
              <a:srgbClr val="4D994D"/>
            </a:solidFill>
            <a:round/>
            <a:headEnd/>
            <a:tailEnd/>
          </a:ln>
        </p:spPr>
        <p:txBody>
          <a:bodyPr/>
          <a:lstStyle/>
          <a:p>
            <a:pPr algn="ctr" eaLnBrk="1" hangingPunct="1"/>
            <a:r>
              <a:rPr lang="bg-BG" sz="2400" smtClean="0">
                <a:solidFill>
                  <a:srgbClr val="000000"/>
                </a:solidFill>
              </a:rPr>
              <a:t>Фиг. </a:t>
            </a:r>
            <a:r>
              <a:rPr lang="en-US" sz="2400" smtClean="0">
                <a:solidFill>
                  <a:srgbClr val="000000"/>
                </a:solidFill>
              </a:rPr>
              <a:t>8</a:t>
            </a:r>
            <a:r>
              <a:rPr lang="bg-BG" sz="2400" smtClean="0">
                <a:solidFill>
                  <a:srgbClr val="000000"/>
                </a:solidFill>
              </a:rPr>
              <a:t> Резултати от проведено статистическо проучване  от НСИ у нас – 2003 г.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>
          <a:xfrm>
            <a:off x="1476375" y="0"/>
            <a:ext cx="7667625" cy="1905000"/>
          </a:xfrm>
          <a:solidFill>
            <a:schemeClr val="accent2"/>
          </a:solidFill>
        </p:spPr>
        <p:txBody>
          <a:bodyPr/>
          <a:lstStyle/>
          <a:p>
            <a:pPr algn="ctr" eaLnBrk="1" hangingPunct="1"/>
            <a:r>
              <a:rPr lang="bg-BG" sz="2400" smtClean="0">
                <a:solidFill>
                  <a:schemeClr val="tx1"/>
                </a:solidFill>
              </a:rPr>
              <a:t>МБС се основава главно на </a:t>
            </a:r>
            <a:r>
              <a:rPr lang="bg-BG" sz="2400" smtClean="0">
                <a:solidFill>
                  <a:srgbClr val="FF3300"/>
                </a:solidFill>
              </a:rPr>
              <a:t>спешната</a:t>
            </a:r>
            <a:r>
              <a:rPr lang="bg-BG" sz="2400" smtClean="0">
                <a:solidFill>
                  <a:schemeClr val="tx1"/>
                </a:solidFill>
              </a:rPr>
              <a:t> и </a:t>
            </a:r>
            <a:r>
              <a:rPr lang="bg-BG" sz="2400" smtClean="0">
                <a:solidFill>
                  <a:srgbClr val="FF3300"/>
                </a:solidFill>
              </a:rPr>
              <a:t>военната</a:t>
            </a:r>
            <a:r>
              <a:rPr lang="bg-BG" sz="2400" smtClean="0">
                <a:solidFill>
                  <a:schemeClr val="tx1"/>
                </a:solidFill>
              </a:rPr>
              <a:t> медицина. Тя е интердисциплинарна медицинска специалност, вкл. знания и практически умения от мн. други мед. специалности: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Blip>
                <a:blip r:embed="rId2"/>
              </a:buBlip>
            </a:pPr>
            <a:r>
              <a:rPr lang="bg-BG" sz="2400" b="1" smtClean="0"/>
              <a:t>Хирургия и травматология;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Blip>
                <a:blip r:embed="rId2"/>
              </a:buBlip>
            </a:pPr>
            <a:r>
              <a:rPr lang="bg-BG" sz="2400" b="1" smtClean="0"/>
              <a:t>Анестезиология и реанимация;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Blip>
                <a:blip r:embed="rId2"/>
              </a:buBlip>
            </a:pPr>
            <a:r>
              <a:rPr lang="bg-BG" sz="2400" b="1" smtClean="0"/>
              <a:t>Токсикология;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Blip>
                <a:blip r:embed="rId2"/>
              </a:buBlip>
            </a:pPr>
            <a:r>
              <a:rPr lang="bg-BG" sz="2400" b="1" smtClean="0"/>
              <a:t>Радиобиология;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Blip>
                <a:blip r:embed="rId2"/>
              </a:buBlip>
            </a:pPr>
            <a:r>
              <a:rPr lang="bg-BG" sz="2400" b="1" smtClean="0"/>
              <a:t>Инфекциозни болести;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Blip>
                <a:blip r:embed="rId2"/>
              </a:buBlip>
            </a:pPr>
            <a:r>
              <a:rPr lang="bg-BG" sz="2400" b="1" smtClean="0"/>
              <a:t>Епидемиология;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Blip>
                <a:blip r:embed="rId2"/>
              </a:buBlip>
            </a:pPr>
            <a:r>
              <a:rPr lang="bg-BG" sz="2400" b="1" smtClean="0"/>
              <a:t>Медицинска психология;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Blip>
                <a:blip r:embed="rId2"/>
              </a:buBlip>
            </a:pPr>
            <a:r>
              <a:rPr lang="bg-BG" sz="2400" b="1" smtClean="0"/>
              <a:t>Медицински мениджмънт;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Blip>
                <a:blip r:embed="rId2"/>
              </a:buBlip>
            </a:pPr>
            <a:r>
              <a:rPr lang="bg-BG" sz="2400" b="1" smtClean="0"/>
              <a:t>Социална медицина и др.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2349500"/>
            <a:ext cx="4284663" cy="3743325"/>
          </a:xfrm>
          <a:noFill/>
          <a:ln>
            <a:solidFill>
              <a:srgbClr val="339966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sz="2000" smtClean="0"/>
              <a:t>    В Западна Европа и САЩ МБС се преподава на три нива: </a:t>
            </a:r>
          </a:p>
          <a:p>
            <a:pPr eaLnBrk="1" hangingPunct="1"/>
            <a:r>
              <a:rPr lang="bg-BG" sz="2000" smtClean="0">
                <a:solidFill>
                  <a:srgbClr val="FF3300"/>
                </a:solidFill>
              </a:rPr>
              <a:t>Академично ниво</a:t>
            </a:r>
            <a:r>
              <a:rPr lang="bg-BG" sz="2000" smtClean="0"/>
              <a:t> – за студенти – медици; </a:t>
            </a:r>
          </a:p>
          <a:p>
            <a:pPr eaLnBrk="1" hangingPunct="1"/>
            <a:r>
              <a:rPr lang="bg-BG" sz="2000" smtClean="0">
                <a:solidFill>
                  <a:srgbClr val="FF3300"/>
                </a:solidFill>
              </a:rPr>
              <a:t>Постакадемично ниво (СДК)</a:t>
            </a:r>
            <a:r>
              <a:rPr lang="bg-BG" sz="2000" smtClean="0"/>
              <a:t> – за лекари без специалност и лекари – специалисти;</a:t>
            </a:r>
          </a:p>
          <a:p>
            <a:pPr eaLnBrk="1" hangingPunct="1"/>
            <a:r>
              <a:rPr lang="bg-BG" sz="2000" smtClean="0">
                <a:solidFill>
                  <a:srgbClr val="FF3300"/>
                </a:solidFill>
              </a:rPr>
              <a:t>Параакадемично ниво</a:t>
            </a:r>
            <a:r>
              <a:rPr lang="bg-BG" sz="2000" smtClean="0"/>
              <a:t> – за медицински сестри, екипажи на линейки и пожарникари</a:t>
            </a:r>
          </a:p>
        </p:txBody>
      </p:sp>
      <p:sp>
        <p:nvSpPr>
          <p:cNvPr id="17419" name="Rectangle 11"/>
          <p:cNvSpPr>
            <a:spLocks noGrp="1" noChangeArrowheads="1"/>
          </p:cNvSpPr>
          <p:nvPr>
            <p:ph type="body" sz="half" idx="2"/>
          </p:nvPr>
        </p:nvSpPr>
        <p:spPr>
          <a:xfrm>
            <a:off x="4760913" y="2362200"/>
            <a:ext cx="4132262" cy="3724275"/>
          </a:xfrm>
          <a:solidFill>
            <a:schemeClr val="accent2"/>
          </a:solidFill>
          <a:ln>
            <a:solidFill>
              <a:srgbClr val="008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bg-BG" sz="2000" smtClean="0"/>
              <a:t>В Холандия е въведено задължително </a:t>
            </a:r>
            <a:r>
              <a:rPr lang="bg-BG" sz="2000" smtClean="0">
                <a:solidFill>
                  <a:srgbClr val="FF3300"/>
                </a:solidFill>
              </a:rPr>
              <a:t>седемстепенно</a:t>
            </a:r>
            <a:r>
              <a:rPr lang="bg-BG" sz="2000" smtClean="0"/>
              <a:t> обучение по МБС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741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8" grpId="0"/>
      <p:bldP spid="174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838200" y="2420938"/>
            <a:ext cx="7693025" cy="3665537"/>
          </a:xfrm>
          <a:solidFill>
            <a:schemeClr val="accent2"/>
          </a:solidFill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u="sng" smtClean="0"/>
              <a:t>Международната организация по медицина на бедствията (</a:t>
            </a:r>
            <a:r>
              <a:rPr lang="en-US" u="sng" smtClean="0"/>
              <a:t>International Society of Disaster Medicine - ISDM</a:t>
            </a:r>
            <a:r>
              <a:rPr lang="bg-BG" u="sng" smtClean="0"/>
              <a:t>)</a:t>
            </a:r>
            <a:r>
              <a:rPr lang="en-US" smtClean="0"/>
              <a:t> </a:t>
            </a:r>
            <a:r>
              <a:rPr lang="bg-BG" smtClean="0"/>
              <a:t>е със седалище в Женева, като координира и подпомага научно-изследователската и учебна дейност на колективните и индивидуални членове на организацията.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2"/>
          </a:solidFill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smtClean="0"/>
              <a:t>        </a:t>
            </a:r>
            <a:r>
              <a:rPr lang="bg-BG" u="sng" smtClean="0"/>
              <a:t>Необходимостта от създаването на специалността МБС</a:t>
            </a:r>
            <a:r>
              <a:rPr lang="bg-BG" smtClean="0"/>
              <a:t> се наложи от рязкото </a:t>
            </a:r>
            <a:r>
              <a:rPr lang="bg-BG" u="sng" smtClean="0"/>
              <a:t>увеличение броя на технологичните бедствия</a:t>
            </a:r>
            <a:r>
              <a:rPr lang="bg-BG" smtClean="0"/>
              <a:t> (авариите) и големия брой жертви при стихийни природни бедствия.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2362200"/>
            <a:ext cx="7129462" cy="3724275"/>
          </a:xfrm>
          <a:solidFill>
            <a:schemeClr val="accent2"/>
          </a:solidFill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sz="2400" b="1" smtClean="0"/>
              <a:t>    Ролята на лекаря</a:t>
            </a:r>
            <a:r>
              <a:rPr lang="bg-BG" sz="2400" smtClean="0"/>
              <a:t> в условия на бедствие е ключова. Ефикасността от оказаната медицинска помощ при бедствия и аварии зависи до голяма степен от предварително </a:t>
            </a:r>
            <a:r>
              <a:rPr lang="bg-BG" sz="2400" b="1" smtClean="0"/>
              <a:t>изградените структури</a:t>
            </a:r>
            <a:r>
              <a:rPr lang="bg-BG" sz="2400" smtClean="0"/>
              <a:t> и </a:t>
            </a:r>
            <a:r>
              <a:rPr lang="bg-BG" sz="2400" b="1" smtClean="0"/>
              <a:t>създадената организация</a:t>
            </a:r>
            <a:r>
              <a:rPr lang="bg-BG" sz="2400" smtClean="0"/>
              <a:t>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827088" y="2362200"/>
            <a:ext cx="8066087" cy="3803650"/>
          </a:xfrm>
          <a:solidFill>
            <a:schemeClr val="accent2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sz="2000" smtClean="0"/>
              <a:t>             В условията на бедствие лекарят работи при много специфични условия:</a:t>
            </a:r>
          </a:p>
          <a:p>
            <a:pPr eaLnBrk="1" hangingPunct="1">
              <a:lnSpc>
                <a:spcPct val="90000"/>
              </a:lnSpc>
            </a:pPr>
            <a:r>
              <a:rPr lang="bg-BG" sz="2000" b="1" smtClean="0"/>
              <a:t>изключителна спешност;</a:t>
            </a:r>
          </a:p>
          <a:p>
            <a:pPr eaLnBrk="1" hangingPunct="1">
              <a:lnSpc>
                <a:spcPct val="90000"/>
              </a:lnSpc>
            </a:pPr>
            <a:r>
              <a:rPr lang="bg-BG" sz="2000" b="1" smtClean="0"/>
              <a:t>внезапен приток на голям брой тежко пострадали;</a:t>
            </a:r>
          </a:p>
          <a:p>
            <a:pPr eaLnBrk="1" hangingPunct="1">
              <a:lnSpc>
                <a:spcPct val="90000"/>
              </a:lnSpc>
            </a:pPr>
            <a:r>
              <a:rPr lang="bg-BG" sz="2000" b="1" smtClean="0"/>
              <a:t>наличност на специфична за бедствени условия патология;</a:t>
            </a:r>
          </a:p>
          <a:p>
            <a:pPr eaLnBrk="1" hangingPunct="1">
              <a:lnSpc>
                <a:spcPct val="90000"/>
              </a:lnSpc>
            </a:pPr>
            <a:r>
              <a:rPr lang="bg-BG" sz="2000" b="1" smtClean="0"/>
              <a:t>недостиг на медицински персонал – лекари-специалисти, медицинско оборудване, медикаменти;</a:t>
            </a:r>
          </a:p>
          <a:p>
            <a:pPr eaLnBrk="1" hangingPunct="1">
              <a:lnSpc>
                <a:spcPct val="90000"/>
              </a:lnSpc>
            </a:pPr>
            <a:r>
              <a:rPr lang="bg-BG" sz="2000" b="1" smtClean="0"/>
              <a:t>екстремни ситуации, заплашващи живота на спасителните екипи.</a:t>
            </a:r>
          </a:p>
          <a:p>
            <a:pPr eaLnBrk="1" hangingPunct="1">
              <a:lnSpc>
                <a:spcPct val="90000"/>
              </a:lnSpc>
            </a:pPr>
            <a:endParaRPr lang="bg-BG" sz="2000" b="1" smtClean="0"/>
          </a:p>
          <a:p>
            <a:pPr eaLnBrk="1" hangingPunct="1">
              <a:lnSpc>
                <a:spcPct val="90000"/>
              </a:lnSpc>
            </a:pPr>
            <a:endParaRPr lang="bg-BG" sz="2000" smtClean="0"/>
          </a:p>
          <a:p>
            <a:pPr eaLnBrk="1" hangingPunct="1">
              <a:lnSpc>
                <a:spcPct val="90000"/>
              </a:lnSpc>
            </a:pPr>
            <a:endParaRPr lang="bg-BG" sz="2000" smtClean="0"/>
          </a:p>
          <a:p>
            <a:pPr eaLnBrk="1" hangingPunct="1">
              <a:lnSpc>
                <a:spcPct val="90000"/>
              </a:lnSpc>
            </a:pPr>
            <a:endParaRPr lang="bg-BG" sz="16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>
          <a:xfrm>
            <a:off x="1619250" y="333375"/>
            <a:ext cx="7524750" cy="1571625"/>
          </a:xfrm>
          <a:solidFill>
            <a:schemeClr val="accent2"/>
          </a:solidFill>
        </p:spPr>
        <p:txBody>
          <a:bodyPr/>
          <a:lstStyle/>
          <a:p>
            <a:pPr algn="ctr" eaLnBrk="1" hangingPunct="1"/>
            <a:r>
              <a:rPr lang="bg-BG" sz="2800" smtClean="0">
                <a:solidFill>
                  <a:schemeClr val="tx1"/>
                </a:solidFill>
              </a:rPr>
              <a:t>Здравните проблеми, които са предмет на изучаване от МБС могат да бъдат разпределени в две големи групи: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2"/>
          </a:solidFill>
        </p:spPr>
        <p:txBody>
          <a:bodyPr/>
          <a:lstStyle/>
          <a:p>
            <a:pPr marL="533400" indent="-533400" eaLnBrk="1" hangingPunct="1">
              <a:buFont typeface="Wingdings" pitchFamily="2" charset="2"/>
              <a:buNone/>
            </a:pPr>
            <a:r>
              <a:rPr lang="bg-BG" b="1" smtClean="0"/>
              <a:t>І. МЕДИЦИНСКИ ПРОБЛЕМИ:</a:t>
            </a:r>
          </a:p>
          <a:p>
            <a:pPr marL="914400" lvl="1" indent="-457200" eaLnBrk="1" hangingPunct="1">
              <a:buFont typeface="Wingdings" pitchFamily="2" charset="2"/>
              <a:buNone/>
            </a:pPr>
            <a:r>
              <a:rPr lang="bg-BG" smtClean="0"/>
              <a:t>1.</a:t>
            </a:r>
            <a:r>
              <a:rPr lang="bg-BG" b="1" smtClean="0"/>
              <a:t> Медицинска сортировка</a:t>
            </a:r>
            <a:r>
              <a:rPr lang="bg-BG" smtClean="0"/>
              <a:t> на пострадалите.</a:t>
            </a:r>
          </a:p>
          <a:p>
            <a:pPr marL="914400" lvl="1" indent="-457200" eaLnBrk="1" hangingPunct="1">
              <a:buFont typeface="Wingdings" pitchFamily="2" charset="2"/>
              <a:buNone/>
            </a:pPr>
            <a:r>
              <a:rPr lang="bg-BG" smtClean="0"/>
              <a:t>2.</a:t>
            </a:r>
            <a:r>
              <a:rPr lang="bg-BG" b="1" smtClean="0"/>
              <a:t> Поддържане на жизнено важни функции</a:t>
            </a:r>
            <a:r>
              <a:rPr lang="bg-BG" smtClean="0"/>
              <a:t> (сърдечна дейност, дишане) – в зоната на бедствието, по време на транспортиране и в болничните заведения.</a:t>
            </a:r>
          </a:p>
          <a:p>
            <a:pPr marL="914400" lvl="1" indent="-457200" eaLnBrk="1" hangingPunct="1">
              <a:buFont typeface="Wingdings" pitchFamily="2" charset="2"/>
              <a:buNone/>
            </a:pPr>
            <a:r>
              <a:rPr lang="bg-BG" smtClean="0"/>
              <a:t>3.</a:t>
            </a:r>
            <a:r>
              <a:rPr lang="bg-BG" b="1" smtClean="0"/>
              <a:t> Спешна хирургия</a:t>
            </a:r>
            <a:r>
              <a:rPr lang="bg-BG" smtClean="0"/>
              <a:t>.</a:t>
            </a:r>
          </a:p>
          <a:p>
            <a:pPr marL="914400" lvl="1" indent="-457200" eaLnBrk="1" hangingPunct="1">
              <a:buFont typeface="Wingdings" pitchFamily="2" charset="2"/>
              <a:buNone/>
            </a:pPr>
            <a:endParaRPr lang="bg-BG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306</TotalTime>
  <Words>1204</Words>
  <Application>Microsoft Office PowerPoint</Application>
  <PresentationFormat>On-screen Show (4:3)</PresentationFormat>
  <Paragraphs>105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Wingdings</vt:lpstr>
      <vt:lpstr>Calibri</vt:lpstr>
      <vt:lpstr>Times New Roman</vt:lpstr>
      <vt:lpstr>Capsules</vt:lpstr>
      <vt:lpstr>     ВЪВЕДЕНИЕ В ДИСЦИПЛИНАТА</vt:lpstr>
      <vt:lpstr>Първите катедри по МБС в Западна Европа и САЩ са разкрити в началото на 80-те години. В България – през 1990 г. на базата на бившите катедри по медико-социална защита.</vt:lpstr>
      <vt:lpstr>МБС се основава главно на спешната и военната медицина. Тя е интердисциплинарна медицинска специалност, вкл. знания и практически умения от мн. други мед. специалности: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Здравните проблеми, които са предмет на изучаване от МБС могат да бъдат разпределени в две големи групи:</vt:lpstr>
      <vt:lpstr>Здравните проблеми, които са предмет на изучаване от МБС могат да бъдат разпределени в две големи групи:</vt:lpstr>
      <vt:lpstr>Здравните проблеми, които са предмет на изучаване от МБС могат да бъдат разпределени в две големи групи:</vt:lpstr>
      <vt:lpstr>Здравните проблеми, които са предмет на изучаване от МБС могат да бъдат разпределени в две големи групи:</vt:lpstr>
      <vt:lpstr>Основни понятия в МБС:</vt:lpstr>
      <vt:lpstr>Основни понятия в МБС:</vt:lpstr>
      <vt:lpstr>Основни понятия в МБС:</vt:lpstr>
      <vt:lpstr>Основни понятия в МБС:</vt:lpstr>
      <vt:lpstr>Основни елементи на всички бедствия и аварии са:</vt:lpstr>
      <vt:lpstr>Видове поразяващи фактори, предизвикващи бедствие, аварии и катастрофи:</vt:lpstr>
      <vt:lpstr>Видове поразяващи фактори, предизвикващи бедствие, аварии и катастрофи:</vt:lpstr>
      <vt:lpstr>Тези фактори могат да действат:</vt:lpstr>
      <vt:lpstr>Класификация на бедствията:</vt:lpstr>
      <vt:lpstr>Фиг. 1 Торнадо</vt:lpstr>
      <vt:lpstr>Фиг. 2 и 3 Наводнения</vt:lpstr>
      <vt:lpstr>Фиг. 4 Резултати от проведено статистическо проучване  от НСИ у нас – 2003 г.</vt:lpstr>
      <vt:lpstr>Фиг. 5 Резултати от проведено статистическо проучване  от НСИ у нас – 2003 г.</vt:lpstr>
      <vt:lpstr>Класификация на бедствията:</vt:lpstr>
      <vt:lpstr>Фиг. 6 Аварията в Чернобил – 1986 г.</vt:lpstr>
      <vt:lpstr>Фиг. 7 Резултати от проведено статистическо проучване  от НСИ у нас – 2003 г.</vt:lpstr>
      <vt:lpstr>Фиг. 8 Резултати от проведено статистическо проучване  от НСИ у нас – 2003 г.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User1</cp:lastModifiedBy>
  <cp:revision>35</cp:revision>
  <dcterms:created xsi:type="dcterms:W3CDTF">2007-02-06T12:51:30Z</dcterms:created>
  <dcterms:modified xsi:type="dcterms:W3CDTF">2020-06-04T06:42:31Z</dcterms:modified>
</cp:coreProperties>
</file>