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7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7" r:id="rId21"/>
  </p:sldIdLst>
  <p:sldSz cx="9144000" cy="6858000" type="screen4x3"/>
  <p:notesSz cx="6858000" cy="914400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00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080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127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bg-BG"/>
              <a:t>Click to edit Master title style</a:t>
            </a:r>
          </a:p>
        </p:txBody>
      </p:sp>
      <p:sp>
        <p:nvSpPr>
          <p:cNvPr id="1127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bg-BG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B6E0E-2540-4B98-9F7C-DA5BC6B4930B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8135757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A2B25-0785-4B48-9A6E-506F0B9B1929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24831263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F5B63-287B-4C29-A99F-78032113D05E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43569768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14400" y="277813"/>
            <a:ext cx="77724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F2351-5CC9-4213-97BB-43971402F718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8885651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6C1A5-CF3A-4354-9367-A399D3FD842B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7935604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41BFC0-A662-46C6-B3A0-600390A72C44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8622444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E60EA6-946F-47EE-9B9F-983EDE825694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044234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EC690-2AEF-4659-9C44-009EAA4C5FC5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5315951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F76F58-9BC6-4F4D-98BA-F65AE5D76B09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0869619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E70C3-3F11-46DB-BB87-2556BF4A8B26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00501309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54D3D-CD1F-48E8-9B6A-68AD26E449FE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1070048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07B87-092A-4A28-8C9F-13BD429DFA8E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46587575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24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24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24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4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Click to edit Master title style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Click to edit Master text styles</a:t>
            </a:r>
          </a:p>
          <a:p>
            <a:pPr lvl="1"/>
            <a:r>
              <a:rPr lang="bg-BG" smtClean="0"/>
              <a:t>Second level</a:t>
            </a:r>
          </a:p>
          <a:p>
            <a:pPr lvl="2"/>
            <a:r>
              <a:rPr lang="bg-BG" smtClean="0"/>
              <a:t>Third level</a:t>
            </a:r>
          </a:p>
          <a:p>
            <a:pPr lvl="3"/>
            <a:r>
              <a:rPr lang="bg-BG" smtClean="0"/>
              <a:t>Fourth level</a:t>
            </a:r>
          </a:p>
          <a:p>
            <a:pPr lvl="4"/>
            <a:r>
              <a:rPr lang="bg-BG" smtClean="0"/>
              <a:t>Fifth level</a:t>
            </a:r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025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E1256A6F-C216-4D7D-8A19-E2A1B365400A}" type="slidenum">
              <a:rPr lang="bg-BG"/>
              <a:pPr>
                <a:defRPr/>
              </a:pPr>
              <a:t>‹#›</a:t>
            </a:fld>
            <a:endParaRPr lang="bg-BG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/>
      <p:bldP spid="10248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4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4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4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4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4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4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4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4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4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4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4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4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4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4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4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8175" y="908050"/>
            <a:ext cx="6550025" cy="2233613"/>
          </a:xfrm>
        </p:spPr>
        <p:txBody>
          <a:bodyPr/>
          <a:lstStyle/>
          <a:p>
            <a:pPr algn="ctr" eaLnBrk="1" hangingPunct="1"/>
            <a:r>
              <a:rPr lang="bg-BG" sz="4000" smtClean="0">
                <a:solidFill>
                  <a:schemeClr val="tx1"/>
                </a:solidFill>
              </a:rPr>
              <a:t>Технологични (антропогенни) бедствия (аварии, крупни производствени аварии)</a:t>
            </a:r>
          </a:p>
        </p:txBody>
      </p:sp>
      <p:pic>
        <p:nvPicPr>
          <p:cNvPr id="3076" name="Picture 4" descr="emblema-mu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981075"/>
            <a:ext cx="2016125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z="2400" b="1" smtClean="0"/>
              <a:t>Способността за разсейване</a:t>
            </a:r>
            <a:r>
              <a:rPr lang="bg-BG" sz="2400" smtClean="0"/>
              <a:t> зависи от някои физически свойства на химическите съединения, като:</a:t>
            </a:r>
          </a:p>
          <a:p>
            <a:pPr eaLnBrk="1" hangingPunct="1">
              <a:buClr>
                <a:schemeClr val="tx2"/>
              </a:buClr>
              <a:buFont typeface="Wingdings" pitchFamily="2" charset="2"/>
              <a:buChar char="r"/>
            </a:pPr>
            <a:r>
              <a:rPr lang="bg-BG" sz="2400" smtClean="0">
                <a:sym typeface="Wingdings" pitchFamily="2" charset="2"/>
              </a:rPr>
              <a:t>Налягането на парите;</a:t>
            </a:r>
          </a:p>
          <a:p>
            <a:pPr eaLnBrk="1" hangingPunct="1">
              <a:buClr>
                <a:schemeClr val="tx2"/>
              </a:buClr>
              <a:buFont typeface="Wingdings" pitchFamily="2" charset="2"/>
              <a:buChar char="r"/>
            </a:pPr>
            <a:r>
              <a:rPr lang="bg-BG" sz="2400" smtClean="0">
                <a:sym typeface="Wingdings" pitchFamily="2" charset="2"/>
              </a:rPr>
              <a:t>Температура на изпарение</a:t>
            </a:r>
          </a:p>
          <a:p>
            <a:pPr eaLnBrk="1" hangingPunct="1">
              <a:buClr>
                <a:schemeClr val="tx2"/>
              </a:buClr>
              <a:buFont typeface="Wingdings" pitchFamily="2" charset="2"/>
              <a:buNone/>
            </a:pPr>
            <a:r>
              <a:rPr lang="bg-BG" sz="2400" smtClean="0">
                <a:sym typeface="Wingdings" pitchFamily="2" charset="2"/>
              </a:rPr>
              <a:t>и т.н.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sz="half" idx="2"/>
          </p:nvPr>
        </p:nvSpPr>
        <p:spPr>
          <a:solidFill>
            <a:srgbClr val="FFFF99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z="2400" smtClean="0"/>
              <a:t>Тези свойства от своя страна </a:t>
            </a:r>
            <a:r>
              <a:rPr lang="bg-BG" sz="2400" b="1" smtClean="0"/>
              <a:t>определят бързината</a:t>
            </a:r>
            <a:r>
              <a:rPr lang="bg-BG" sz="2400" smtClean="0"/>
              <a:t>, с която се развива </a:t>
            </a:r>
            <a:r>
              <a:rPr lang="bg-BG" sz="2400" b="1" smtClean="0"/>
              <a:t>отравянето</a:t>
            </a:r>
            <a:r>
              <a:rPr lang="bg-BG" sz="2400" smtClean="0"/>
              <a:t> след аварията. </a:t>
            </a:r>
          </a:p>
          <a:p>
            <a:pPr eaLnBrk="1" hangingPunct="1">
              <a:buFont typeface="Wingdings" pitchFamily="2" charset="2"/>
              <a:buNone/>
            </a:pPr>
            <a:endParaRPr lang="bg-BG" sz="2400" smtClean="0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bg-BG" sz="2800" b="1" smtClean="0">
                <a:solidFill>
                  <a:schemeClr val="tx1"/>
                </a:solidFill>
              </a:rPr>
              <a:t>1. Способност за разсейване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70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969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970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/>
      <p:bldP spid="29701" grpId="0"/>
      <p:bldP spid="2970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600200"/>
            <a:ext cx="3959225" cy="4530725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Clr>
                <a:schemeClr val="tx2"/>
              </a:buClr>
              <a:buFont typeface="Wingdings" pitchFamily="2" charset="2"/>
              <a:buChar char="r"/>
            </a:pPr>
            <a:r>
              <a:rPr lang="bg-BG" sz="2400" smtClean="0"/>
              <a:t>Висока степен на разсейване имат някои </a:t>
            </a:r>
            <a:r>
              <a:rPr lang="bg-BG" sz="2400" smtClean="0">
                <a:solidFill>
                  <a:schemeClr val="accent2"/>
                </a:solidFill>
              </a:rPr>
              <a:t>втечнени газове – хлор, амоняк и др.</a:t>
            </a:r>
          </a:p>
          <a:p>
            <a:pPr eaLnBrk="1" hangingPunct="1">
              <a:buClr>
                <a:schemeClr val="tx2"/>
              </a:buClr>
              <a:buFont typeface="Wingdings" pitchFamily="2" charset="2"/>
              <a:buChar char="r"/>
            </a:pPr>
            <a:r>
              <a:rPr lang="bg-BG" sz="2400" smtClean="0">
                <a:solidFill>
                  <a:schemeClr val="accent2"/>
                </a:solidFill>
              </a:rPr>
              <a:t>Фосгенът</a:t>
            </a:r>
            <a:r>
              <a:rPr lang="bg-BG" sz="2400" smtClean="0"/>
              <a:t> притежава </a:t>
            </a:r>
            <a:r>
              <a:rPr lang="bg-BG" sz="2400" b="1" smtClean="0"/>
              <a:t>ниска способност</a:t>
            </a:r>
            <a:r>
              <a:rPr lang="bg-BG" sz="2400" smtClean="0"/>
              <a:t> за разсейване при една и съща температура (поради по – ниския си парен натиск).</a:t>
            </a:r>
          </a:p>
          <a:p>
            <a:pPr eaLnBrk="1" hangingPunct="1">
              <a:buFont typeface="Wingdings" pitchFamily="2" charset="2"/>
              <a:buNone/>
            </a:pPr>
            <a:endParaRPr lang="bg-BG" sz="2400" smtClean="0">
              <a:sym typeface="Wingdings" pitchFamily="2" charset="2"/>
            </a:endParaRP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876800" y="1600200"/>
            <a:ext cx="4016375" cy="4530725"/>
          </a:xfrm>
          <a:solidFill>
            <a:srgbClr val="FFFF99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Clr>
                <a:schemeClr val="tx2"/>
              </a:buClr>
              <a:buFont typeface="Wingdings" pitchFamily="2" charset="2"/>
              <a:buChar char="r"/>
            </a:pPr>
            <a:r>
              <a:rPr lang="bg-BG" sz="2400" smtClean="0">
                <a:solidFill>
                  <a:schemeClr val="accent2"/>
                </a:solidFill>
              </a:rPr>
              <a:t>Слаболетливите течности</a:t>
            </a:r>
            <a:r>
              <a:rPr lang="bg-BG" sz="2400" smtClean="0"/>
              <a:t> и твърдите вещества имат ниска способност за разсейване. За тяхното </a:t>
            </a:r>
            <a:r>
              <a:rPr lang="bg-BG" sz="2400" b="1" smtClean="0"/>
              <a:t>диспергиране</a:t>
            </a:r>
            <a:r>
              <a:rPr lang="bg-BG" sz="2400" smtClean="0"/>
              <a:t> са необходими </a:t>
            </a:r>
            <a:r>
              <a:rPr lang="bg-BG" sz="2400" b="1" smtClean="0"/>
              <a:t>външни сили – взрив или поток от пари</a:t>
            </a:r>
            <a:r>
              <a:rPr lang="bg-BG" sz="2400" smtClean="0"/>
              <a:t>, които активно взаимодействат с тях.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65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765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  <p:bldP spid="2765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bg-BG" sz="2800" b="1" smtClean="0"/>
              <a:t>2.</a:t>
            </a:r>
            <a:r>
              <a:rPr lang="bg-BG" sz="2800" smtClean="0"/>
              <a:t> </a:t>
            </a:r>
            <a:r>
              <a:rPr lang="bg-BG" sz="2800" b="1" smtClean="0"/>
              <a:t>Устойчивост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430712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mtClean="0"/>
              <a:t>Тя зависи главно от </a:t>
            </a:r>
            <a:r>
              <a:rPr lang="bg-BG" b="1" smtClean="0"/>
              <a:t>молекулното тегло – по – леките</a:t>
            </a:r>
            <a:r>
              <a:rPr lang="bg-BG" smtClean="0"/>
              <a:t> от въздуха газове са по – неустойчиви. 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u="sng" smtClean="0"/>
              <a:t>Примери за неустойчиви ОВ:</a:t>
            </a:r>
            <a:r>
              <a:rPr lang="bg-BG" smtClean="0"/>
              <a:t> въглероден окис, циановодородна киселина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74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174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bg-BG" sz="2800" b="1" smtClean="0">
                <a:solidFill>
                  <a:schemeClr val="tx1"/>
                </a:solidFill>
              </a:rPr>
              <a:t>Биологичният ефект</a:t>
            </a:r>
            <a:r>
              <a:rPr lang="bg-BG" sz="2800" smtClean="0">
                <a:solidFill>
                  <a:schemeClr val="tx1"/>
                </a:solidFill>
              </a:rPr>
              <a:t> на токсичните вещества се определя от: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844675"/>
            <a:ext cx="7772400" cy="4286250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Clr>
                <a:schemeClr val="tx2"/>
              </a:buClr>
            </a:pPr>
            <a:r>
              <a:rPr lang="bg-BG" sz="2400" smtClean="0"/>
              <a:t>тяхната </a:t>
            </a:r>
            <a:r>
              <a:rPr lang="bg-BG" sz="2400" b="1" smtClean="0"/>
              <a:t>токсичност</a:t>
            </a:r>
          </a:p>
          <a:p>
            <a:pPr eaLnBrk="1" hangingPunct="1">
              <a:buClr>
                <a:schemeClr val="tx2"/>
              </a:buClr>
              <a:buFont typeface="Wingdings" pitchFamily="2" charset="2"/>
              <a:buNone/>
            </a:pPr>
            <a:endParaRPr lang="bg-BG" sz="2400" smtClean="0"/>
          </a:p>
          <a:p>
            <a:pPr eaLnBrk="1" hangingPunct="1">
              <a:buClr>
                <a:schemeClr val="tx2"/>
              </a:buClr>
            </a:pPr>
            <a:r>
              <a:rPr lang="bg-BG" sz="2400" b="1" smtClean="0"/>
              <a:t>способност за проникване в организма</a:t>
            </a:r>
          </a:p>
          <a:p>
            <a:pPr eaLnBrk="1" hangingPunct="1">
              <a:buClr>
                <a:schemeClr val="tx2"/>
              </a:buClr>
              <a:buFont typeface="Wingdings" pitchFamily="2" charset="2"/>
              <a:buNone/>
            </a:pPr>
            <a:endParaRPr lang="bg-BG" sz="2400" b="1" smtClean="0"/>
          </a:p>
          <a:p>
            <a:pPr eaLnBrk="1" hangingPunct="1">
              <a:buClr>
                <a:schemeClr val="tx2"/>
              </a:buClr>
            </a:pPr>
            <a:r>
              <a:rPr lang="bg-BG" sz="2400" b="1" smtClean="0"/>
              <a:t>наличие на отдалечени ефекти </a:t>
            </a:r>
          </a:p>
          <a:p>
            <a:pPr eaLnBrk="1" hangingPunct="1">
              <a:buClr>
                <a:schemeClr val="tx2"/>
              </a:buClr>
              <a:buFont typeface="Wingdings" pitchFamily="2" charset="2"/>
              <a:buNone/>
            </a:pPr>
            <a:endParaRPr lang="bg-BG" sz="2400" b="1" smtClean="0"/>
          </a:p>
          <a:p>
            <a:pPr eaLnBrk="1" hangingPunct="1">
              <a:buClr>
                <a:schemeClr val="tx2"/>
              </a:buClr>
            </a:pPr>
            <a:r>
              <a:rPr lang="bg-BG" sz="2400" b="1" smtClean="0"/>
              <a:t>от отношението (коефициента):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z="2400" u="sng" smtClean="0"/>
              <a:t>Брой на пострадалите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z="2400" smtClean="0"/>
              <a:t>Броя на загиналите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77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277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z="2400" b="1" smtClean="0"/>
              <a:t>Маршал</a:t>
            </a:r>
            <a:r>
              <a:rPr lang="bg-BG" sz="2400" smtClean="0"/>
              <a:t> предлага метод за определяне на </a:t>
            </a:r>
            <a:r>
              <a:rPr lang="bg-BG" sz="2400" b="1" smtClean="0"/>
              <a:t>токсичната опасност на промишлените отрови</a:t>
            </a:r>
            <a:r>
              <a:rPr lang="bg-BG" sz="2400" smtClean="0"/>
              <a:t> при </a:t>
            </a:r>
            <a:r>
              <a:rPr lang="bg-BG" sz="2400" b="1" smtClean="0"/>
              <a:t>аварийни условия</a:t>
            </a:r>
            <a:r>
              <a:rPr lang="bg-BG" sz="2400" smtClean="0"/>
              <a:t> въз основа на изброените физични и биологични показатели.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sz="half" idx="2"/>
          </p:nvPr>
        </p:nvSpPr>
        <p:spPr>
          <a:solidFill>
            <a:srgbClr val="FFFF99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z="2400" b="1" smtClean="0"/>
              <a:t>Максималното значение</a:t>
            </a:r>
            <a:r>
              <a:rPr lang="bg-BG" sz="2400" smtClean="0"/>
              <a:t> на тези 7 фактора се оценява така:</a:t>
            </a:r>
          </a:p>
          <a:p>
            <a:pPr eaLnBrk="1" hangingPunct="1">
              <a:buClr>
                <a:schemeClr val="tx1"/>
              </a:buClr>
            </a:pPr>
            <a:r>
              <a:rPr lang="bg-BG" sz="2400" smtClean="0"/>
              <a:t>Токсичност – до 8 т.</a:t>
            </a:r>
          </a:p>
          <a:p>
            <a:pPr eaLnBrk="1" hangingPunct="1">
              <a:buClr>
                <a:schemeClr val="tx1"/>
              </a:buClr>
            </a:pPr>
            <a:r>
              <a:rPr lang="bg-BG" sz="2400" smtClean="0"/>
              <a:t>Приложение в стопанската дейност – до 4 т.</a:t>
            </a:r>
          </a:p>
          <a:p>
            <a:pPr eaLnBrk="1" hangingPunct="1">
              <a:buClr>
                <a:schemeClr val="tx1"/>
              </a:buClr>
            </a:pPr>
            <a:r>
              <a:rPr lang="bg-BG" sz="2400" smtClean="0"/>
              <a:t>Останалите 5 фактора – до 2 т.</a:t>
            </a:r>
          </a:p>
          <a:p>
            <a:pPr eaLnBrk="1" hangingPunct="1">
              <a:buClr>
                <a:schemeClr val="tx1"/>
              </a:buClr>
            </a:pPr>
            <a:endParaRPr lang="bg-BG" sz="2400" smtClean="0"/>
          </a:p>
          <a:p>
            <a:pPr eaLnBrk="1" hangingPunct="1"/>
            <a:endParaRPr lang="bg-BG" sz="24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379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379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/>
      <p:bldP spid="3379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bg-BG" sz="2800" b="1" smtClean="0">
                <a:solidFill>
                  <a:schemeClr val="tx1"/>
                </a:solidFill>
              </a:rPr>
              <a:t>Класификация на ОВ с аварийно значение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sz="half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z="2400" smtClean="0"/>
              <a:t>За целите на диагнозата и терапията на острите отравяния при аварийни условия, успешно могат да се прилагат класификациите, използвани в клиничната токсикология.</a:t>
            </a:r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body" sz="half" idx="2"/>
          </p:nvPr>
        </p:nvSpPr>
        <p:spPr>
          <a:solidFill>
            <a:srgbClr val="FFFF99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z="2400" smtClean="0"/>
              <a:t>Те са изградени на 2 основни принципа:</a:t>
            </a:r>
          </a:p>
          <a:p>
            <a:pPr eaLnBrk="1" hangingPunct="1">
              <a:buClr>
                <a:schemeClr val="tx2"/>
              </a:buClr>
              <a:buFont typeface="Wingdings" pitchFamily="2" charset="2"/>
              <a:buChar char="v"/>
            </a:pPr>
            <a:r>
              <a:rPr lang="bg-BG" sz="2400" smtClean="0"/>
              <a:t>Класификации на токсичните съединения според химичната им структура </a:t>
            </a:r>
          </a:p>
          <a:p>
            <a:pPr eaLnBrk="1" hangingPunct="1">
              <a:buClr>
                <a:schemeClr val="tx2"/>
              </a:buClr>
              <a:buFont typeface="Wingdings" pitchFamily="2" charset="2"/>
              <a:buChar char="v"/>
            </a:pPr>
            <a:r>
              <a:rPr lang="bg-BG" sz="2400" smtClean="0"/>
              <a:t>Класификации на отравянията по клиничната картина</a:t>
            </a:r>
          </a:p>
          <a:p>
            <a:pPr eaLnBrk="1" hangingPunct="1">
              <a:buFont typeface="Wingdings" pitchFamily="2" charset="2"/>
              <a:buChar char="v"/>
            </a:pPr>
            <a:endParaRPr lang="bg-BG" sz="24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584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584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4" grpId="0"/>
      <p:bldP spid="3584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77813"/>
            <a:ext cx="8002587" cy="1063625"/>
          </a:xfrm>
        </p:spPr>
        <p:txBody>
          <a:bodyPr/>
          <a:lstStyle/>
          <a:p>
            <a:pPr eaLnBrk="1" hangingPunct="1"/>
            <a:r>
              <a:rPr lang="bg-BG" sz="2400" smtClean="0"/>
              <a:t>За целите на МБС е удобна класификацията на </a:t>
            </a:r>
            <a:r>
              <a:rPr lang="bg-BG" sz="2400" b="1" smtClean="0"/>
              <a:t>Лужников и Костомарова</a:t>
            </a:r>
            <a:r>
              <a:rPr lang="bg-BG" sz="2400" smtClean="0"/>
              <a:t>. В нея отровните съединения са групирани по най – характерните им клинични прояви в </a:t>
            </a:r>
            <a:r>
              <a:rPr lang="bg-BG" sz="2400" b="1" smtClean="0"/>
              <a:t>6 групи: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844675"/>
            <a:ext cx="7772400" cy="42862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z="2400" smtClean="0"/>
              <a:t>І. </a:t>
            </a:r>
            <a:r>
              <a:rPr lang="bg-BG" sz="2400" b="1" smtClean="0"/>
              <a:t>Отровни вещества с нервно-паралитично действие</a:t>
            </a:r>
            <a:r>
              <a:rPr lang="bg-BG" sz="2400" smtClean="0"/>
              <a:t> – фосфорорганични съединения, карбамати и др.</a:t>
            </a:r>
          </a:p>
          <a:p>
            <a:pPr eaLnBrk="1" hangingPunct="1">
              <a:buFont typeface="Wingdings" pitchFamily="2" charset="2"/>
              <a:buNone/>
            </a:pPr>
            <a:endParaRPr lang="bg-BG" sz="2400" smtClean="0"/>
          </a:p>
          <a:p>
            <a:pPr eaLnBrk="1" hangingPunct="1">
              <a:buFont typeface="Wingdings" pitchFamily="2" charset="2"/>
              <a:buNone/>
            </a:pPr>
            <a:r>
              <a:rPr lang="bg-BG" sz="2400" smtClean="0"/>
              <a:t>ІІ. </a:t>
            </a:r>
            <a:r>
              <a:rPr lang="bg-BG" sz="2400" b="1" smtClean="0"/>
              <a:t>Отровни вещества с общотоксично действие</a:t>
            </a:r>
            <a:r>
              <a:rPr lang="bg-BG" sz="2400" smtClean="0"/>
              <a:t> – въглероден окис, цианиди и др.</a:t>
            </a:r>
          </a:p>
          <a:p>
            <a:pPr eaLnBrk="1" hangingPunct="1">
              <a:buFont typeface="Wingdings" pitchFamily="2" charset="2"/>
              <a:buNone/>
            </a:pPr>
            <a:endParaRPr lang="bg-BG" sz="2400" smtClean="0"/>
          </a:p>
          <a:p>
            <a:pPr eaLnBrk="1" hangingPunct="1">
              <a:buFont typeface="Wingdings" pitchFamily="2" charset="2"/>
              <a:buNone/>
            </a:pPr>
            <a:r>
              <a:rPr lang="bg-BG" sz="2400" smtClean="0"/>
              <a:t>ІІІ. </a:t>
            </a:r>
            <a:r>
              <a:rPr lang="bg-BG" sz="2400" b="1" smtClean="0"/>
              <a:t>Отровни вещества със задушливо действие </a:t>
            </a:r>
            <a:r>
              <a:rPr lang="bg-BG" sz="2400" smtClean="0"/>
              <a:t>– амоняк, хлор, фосген, азотни окиси и др.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77813"/>
            <a:ext cx="8002587" cy="1063625"/>
          </a:xfrm>
        </p:spPr>
        <p:txBody>
          <a:bodyPr/>
          <a:lstStyle/>
          <a:p>
            <a:pPr eaLnBrk="1" hangingPunct="1"/>
            <a:r>
              <a:rPr lang="bg-BG" sz="2400" smtClean="0"/>
              <a:t>За целите на МБС е удобна класификацията на </a:t>
            </a:r>
            <a:r>
              <a:rPr lang="bg-BG" sz="2400" b="1" smtClean="0"/>
              <a:t>Лужников и Костомарова</a:t>
            </a:r>
            <a:r>
              <a:rPr lang="bg-BG" sz="2400" smtClean="0"/>
              <a:t>. В нея отровните съединения са групирани по най – характерните им клинични прояви в </a:t>
            </a:r>
            <a:r>
              <a:rPr lang="bg-BG" sz="2400" b="1" smtClean="0"/>
              <a:t>6 групи: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844675"/>
            <a:ext cx="7772400" cy="42862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z="2400" smtClean="0"/>
              <a:t>ІV. </a:t>
            </a:r>
            <a:r>
              <a:rPr lang="bg-BG" sz="2400" b="1" smtClean="0"/>
              <a:t>Отровни вещества с наркотично (кожно-резорбционно) действие</a:t>
            </a:r>
            <a:r>
              <a:rPr lang="bg-BG" sz="2400" smtClean="0"/>
              <a:t> – алифатни въглеводороди, ароматни въглеводороди, сяроводород и др.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bg-BG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z="2400" smtClean="0"/>
              <a:t>V. </a:t>
            </a:r>
            <a:r>
              <a:rPr lang="bg-BG" sz="2400" b="1" smtClean="0"/>
              <a:t>Отровни вещества с раздразващо действие (иританти)</a:t>
            </a:r>
            <a:r>
              <a:rPr lang="bg-BG" sz="2400" smtClean="0"/>
              <a:t> – неорганични киселини (</a:t>
            </a:r>
            <a:r>
              <a:rPr lang="en-US" sz="2400" smtClean="0"/>
              <a:t>H</a:t>
            </a:r>
            <a:r>
              <a:rPr lang="en-US" sz="2400" baseline="-25000" smtClean="0"/>
              <a:t>2</a:t>
            </a:r>
            <a:r>
              <a:rPr lang="en-US" sz="2400" smtClean="0"/>
              <a:t>SO</a:t>
            </a:r>
            <a:r>
              <a:rPr lang="en-US" sz="2400" baseline="-25000" smtClean="0"/>
              <a:t>4</a:t>
            </a:r>
            <a:r>
              <a:rPr lang="en-US" sz="2400" smtClean="0"/>
              <a:t>, HCl, HNO</a:t>
            </a:r>
            <a:r>
              <a:rPr lang="en-US" sz="2400" baseline="-25000" smtClean="0"/>
              <a:t>3</a:t>
            </a:r>
            <a:r>
              <a:rPr lang="bg-BG" sz="2400" smtClean="0"/>
              <a:t>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bg-BG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bg-BG" sz="2400" smtClean="0"/>
              <a:t>VІ. </a:t>
            </a:r>
            <a:r>
              <a:rPr lang="bg-BG" sz="2400" b="1" smtClean="0"/>
              <a:t>Отровни вещества с психотропно действие </a:t>
            </a:r>
            <a:r>
              <a:rPr lang="bg-BG" sz="2400" smtClean="0"/>
              <a:t>– </a:t>
            </a:r>
            <a:r>
              <a:rPr lang="en-US" sz="2400" smtClean="0"/>
              <a:t>LCD, BZ</a:t>
            </a:r>
            <a:r>
              <a:rPr lang="bg-BG" sz="2400" smtClean="0"/>
              <a:t>, хашиш и др.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60350"/>
            <a:ext cx="7772400" cy="58705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mtClean="0"/>
              <a:t>Отравянията при аварийни условия се делят условно на:</a:t>
            </a:r>
          </a:p>
          <a:p>
            <a:pPr eaLnBrk="1" hangingPunct="1">
              <a:buFont typeface="Wingdings" pitchFamily="2" charset="2"/>
              <a:buNone/>
            </a:pPr>
            <a:endParaRPr lang="bg-BG" smtClean="0">
              <a:sym typeface="Wingdings" pitchFamily="2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sym typeface="Wingdings" pitchFamily="2" charset="2"/>
              </a:rPr>
              <a:t> леки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sym typeface="Wingdings" pitchFamily="2" charset="2"/>
              </a:rPr>
              <a:t>средно тежки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sym typeface="Wingdings" pitchFamily="2" charset="2"/>
              </a:rPr>
              <a:t> тежки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sym typeface="Wingdings" pitchFamily="2" charset="2"/>
              </a:rPr>
              <a:t> мълниеносни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sym typeface="Wingdings" pitchFamily="2" charset="2"/>
              </a:rPr>
              <a:t>Отравянията, които протичат с </a:t>
            </a:r>
            <a:r>
              <a:rPr lang="bg-BG" b="1" smtClean="0">
                <a:sym typeface="Wingdings" pitchFamily="2" charset="2"/>
              </a:rPr>
              <a:t>усложнения – пневмонии, чернодробна и бъбречна недостатъчност</a:t>
            </a:r>
            <a:r>
              <a:rPr lang="bg-BG" smtClean="0">
                <a:sym typeface="Wingdings" pitchFamily="2" charset="2"/>
              </a:rPr>
              <a:t> и др. се класифицират към тежките форми на отравяне.</a:t>
            </a:r>
          </a:p>
          <a:p>
            <a:pPr eaLnBrk="1" hangingPunct="1"/>
            <a:endParaRPr lang="bg-BG" smtClean="0">
              <a:sym typeface="Wingdings" pitchFamily="2" charset="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60350"/>
            <a:ext cx="7772400" cy="62642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mtClean="0">
                <a:sym typeface="Wingdings" pitchFamily="2" charset="2"/>
              </a:rPr>
              <a:t></a:t>
            </a:r>
            <a:r>
              <a:rPr lang="bg-BG" b="1" smtClean="0"/>
              <a:t>Пожарите</a:t>
            </a:r>
            <a:r>
              <a:rPr lang="bg-BG" smtClean="0"/>
              <a:t>, придружаващи често промишлените аварии, са причина за </a:t>
            </a:r>
            <a:r>
              <a:rPr lang="bg-BG" b="1" smtClean="0"/>
              <a:t>масови тежки изгаряния</a:t>
            </a:r>
            <a:r>
              <a:rPr lang="bg-BG" smtClean="0"/>
              <a:t>. 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sym typeface="Wingdings" pitchFamily="2" charset="2"/>
              </a:rPr>
              <a:t></a:t>
            </a:r>
            <a:r>
              <a:rPr lang="bg-BG" smtClean="0"/>
              <a:t> </a:t>
            </a:r>
            <a:r>
              <a:rPr lang="bg-BG" b="1" smtClean="0"/>
              <a:t>Крупните пожари</a:t>
            </a:r>
            <a:r>
              <a:rPr lang="bg-BG" smtClean="0"/>
              <a:t> се различават от обикновените по </a:t>
            </a:r>
            <a:r>
              <a:rPr lang="bg-BG" b="1" smtClean="0"/>
              <a:t>високата интензивност на горене и голямата скорост</a:t>
            </a:r>
            <a:r>
              <a:rPr lang="bg-BG" smtClean="0"/>
              <a:t>, с която се разпространяват.</a:t>
            </a:r>
          </a:p>
          <a:p>
            <a:pPr eaLnBrk="1" hangingPunct="1">
              <a:buFont typeface="Wingdings" pitchFamily="2" charset="2"/>
              <a:buNone/>
            </a:pPr>
            <a:r>
              <a:rPr lang="bg-BG" smtClean="0">
                <a:sym typeface="Wingdings" pitchFamily="2" charset="2"/>
              </a:rPr>
              <a:t></a:t>
            </a:r>
            <a:r>
              <a:rPr lang="bg-BG" smtClean="0"/>
              <a:t> При тях изгарят големи количества вещества, използвани като </a:t>
            </a:r>
            <a:r>
              <a:rPr lang="bg-BG" b="1" smtClean="0"/>
              <a:t>изходни суровини</a:t>
            </a:r>
            <a:r>
              <a:rPr lang="bg-BG" smtClean="0"/>
              <a:t> или получавани в производствения процес като </a:t>
            </a:r>
            <a:r>
              <a:rPr lang="bg-BG" b="1" smtClean="0"/>
              <a:t>междинни и крайни продукти и газове.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1258888" y="260350"/>
            <a:ext cx="7561262" cy="187325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bg-BG" sz="2400" smtClean="0">
                <a:solidFill>
                  <a:schemeClr val="tx1"/>
                </a:solidFill>
              </a:rPr>
              <a:t>След Втората световна война в България бяха изградени много предприятия на химическата и фармацевтичната промишленост, металургията, машиностроенето и т.н. Характерни за много от тях са:</a:t>
            </a:r>
            <a:br>
              <a:rPr lang="bg-BG" sz="2400" smtClean="0">
                <a:solidFill>
                  <a:schemeClr val="tx1"/>
                </a:solidFill>
              </a:rPr>
            </a:br>
            <a:endParaRPr lang="bg-BG" sz="2400" smtClean="0">
              <a:solidFill>
                <a:schemeClr val="tx1"/>
              </a:solidFill>
            </a:endParaRP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331913" y="2636838"/>
            <a:ext cx="7488237" cy="3744912"/>
          </a:xfrm>
          <a:solidFill>
            <a:schemeClr val="bg1"/>
          </a:solidFill>
          <a:ln w="76200"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pPr marL="533400" indent="-533400" eaLnBrk="1" hangingPunct="1">
              <a:buClr>
                <a:schemeClr val="hlink"/>
              </a:buClr>
              <a:buFont typeface="Wingdings" pitchFamily="2" charset="2"/>
              <a:buChar char="ü"/>
            </a:pPr>
            <a:r>
              <a:rPr lang="bg-BG" smtClean="0"/>
              <a:t>Ниско технологично ниво;</a:t>
            </a:r>
          </a:p>
          <a:p>
            <a:pPr marL="533400" indent="-533400" eaLnBrk="1" hangingPunct="1">
              <a:buClr>
                <a:schemeClr val="hlink"/>
              </a:buClr>
              <a:buFont typeface="Wingdings" pitchFamily="2" charset="2"/>
              <a:buChar char="ü"/>
            </a:pPr>
            <a:r>
              <a:rPr lang="bg-BG" smtClean="0"/>
              <a:t>Висока степен на амортизация;</a:t>
            </a:r>
          </a:p>
          <a:p>
            <a:pPr marL="533400" indent="-533400" eaLnBrk="1" hangingPunct="1">
              <a:buClr>
                <a:schemeClr val="hlink"/>
              </a:buClr>
              <a:buFont typeface="Wingdings" pitchFamily="2" charset="2"/>
              <a:buChar char="ü"/>
            </a:pPr>
            <a:r>
              <a:rPr lang="bg-BG" smtClean="0"/>
              <a:t>Неефективна организация на производствения процес;</a:t>
            </a:r>
          </a:p>
          <a:p>
            <a:pPr marL="533400" indent="-533400" eaLnBrk="1" hangingPunct="1">
              <a:buClr>
                <a:schemeClr val="hlink"/>
              </a:buClr>
              <a:buFont typeface="Wingdings" pitchFamily="2" charset="2"/>
              <a:buChar char="ü"/>
            </a:pPr>
            <a:r>
              <a:rPr lang="bg-BG" smtClean="0"/>
              <a:t>Увеличение на рисковите ситуации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bg-BG" sz="2400" b="1" smtClean="0">
                <a:solidFill>
                  <a:schemeClr val="tx1"/>
                </a:solidFill>
              </a:rPr>
              <a:t>Комбинирани увреждания на организма</a:t>
            </a:r>
            <a:r>
              <a:rPr lang="bg-BG" sz="2400" smtClean="0">
                <a:solidFill>
                  <a:schemeClr val="tx1"/>
                </a:solidFill>
              </a:rPr>
              <a:t> вследствие на КПВ,  протичащи </a:t>
            </a:r>
            <a:r>
              <a:rPr lang="bg-BG" sz="2400" b="1" smtClean="0">
                <a:solidFill>
                  <a:schemeClr val="tx1"/>
                </a:solidFill>
              </a:rPr>
              <a:t>едновременно с токсични изхвърляния, пожари и взривове: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sz="half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Char char="Ø"/>
            </a:pPr>
            <a:r>
              <a:rPr lang="bg-BG" sz="2400" b="1" smtClean="0"/>
              <a:t>отравяния с изгаряния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Ø"/>
            </a:pPr>
            <a:endParaRPr lang="bg-BG" sz="2400" b="1" smtClean="0"/>
          </a:p>
          <a:p>
            <a:pPr eaLnBrk="1" hangingPunct="1">
              <a:buClr>
                <a:schemeClr val="tx1"/>
              </a:buClr>
              <a:buFont typeface="Wingdings" pitchFamily="2" charset="2"/>
              <a:buChar char="Ø"/>
            </a:pPr>
            <a:r>
              <a:rPr lang="bg-BG" sz="2400" b="1" smtClean="0"/>
              <a:t>отравяния с механична травма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Ø"/>
            </a:pPr>
            <a:endParaRPr lang="bg-BG" sz="2400" b="1" smtClean="0"/>
          </a:p>
          <a:p>
            <a:pPr eaLnBrk="1" hangingPunct="1">
              <a:buClr>
                <a:schemeClr val="tx1"/>
              </a:buClr>
              <a:buFont typeface="Wingdings" pitchFamily="2" charset="2"/>
              <a:buChar char="Ø"/>
            </a:pPr>
            <a:r>
              <a:rPr lang="bg-BG" sz="2400" b="1" smtClean="0"/>
              <a:t>отравяния с изгаряния и механични травми</a:t>
            </a:r>
          </a:p>
          <a:p>
            <a:pPr eaLnBrk="1" hangingPunct="1">
              <a:buFont typeface="Wingdings" pitchFamily="2" charset="2"/>
              <a:buNone/>
            </a:pPr>
            <a:endParaRPr lang="bg-BG" sz="2400" smtClean="0"/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body" sz="half" idx="2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bg-BG" sz="2400" smtClean="0"/>
              <a:t>Те протичат </a:t>
            </a:r>
            <a:r>
              <a:rPr lang="bg-BG" sz="2400" b="1" smtClean="0"/>
              <a:t>по – тежко</a:t>
            </a:r>
            <a:r>
              <a:rPr lang="bg-BG" sz="2400" smtClean="0"/>
              <a:t> от чистите увреждания и изискват </a:t>
            </a:r>
            <a:r>
              <a:rPr lang="bg-BG" sz="2400" b="1" smtClean="0"/>
              <a:t>специален подход</a:t>
            </a:r>
            <a:r>
              <a:rPr lang="bg-BG" sz="2400" smtClean="0"/>
              <a:t> при решаване на въпроса на </a:t>
            </a:r>
            <a:r>
              <a:rPr lang="bg-BG" sz="2400" b="1" smtClean="0"/>
              <a:t>медицинското осигуряване в комбинирани огнища на поражения</a:t>
            </a:r>
            <a:r>
              <a:rPr lang="bg-BG" sz="2400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bg-BG" sz="24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529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530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/>
      <p:bldP spid="5530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solidFill>
            <a:schemeClr val="bg1"/>
          </a:solidFill>
          <a:ln w="76200"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pPr marL="533400" indent="-533400" eaLnBrk="1" hangingPunct="1">
              <a:buClr>
                <a:schemeClr val="hlink"/>
              </a:buClr>
              <a:buFont typeface="Wingdings" pitchFamily="2" charset="2"/>
              <a:buNone/>
            </a:pPr>
            <a:r>
              <a:rPr lang="bg-BG" sz="2400" b="1" smtClean="0">
                <a:solidFill>
                  <a:schemeClr val="tx2"/>
                </a:solidFill>
              </a:rPr>
              <a:t>Крупните промишлени аварии </a:t>
            </a:r>
            <a:r>
              <a:rPr lang="bg-BG" sz="2400" smtClean="0">
                <a:solidFill>
                  <a:schemeClr val="tx2"/>
                </a:solidFill>
              </a:rPr>
              <a:t>протичат като:</a:t>
            </a:r>
          </a:p>
          <a:p>
            <a:pPr marL="533400" indent="-533400" eaLnBrk="1" hangingPunct="1">
              <a:buClr>
                <a:schemeClr val="hlink"/>
              </a:buClr>
              <a:buFont typeface="Wingdings" pitchFamily="2" charset="2"/>
              <a:buChar char="ü"/>
            </a:pPr>
            <a:r>
              <a:rPr lang="bg-BG" sz="2400" b="1" smtClean="0">
                <a:solidFill>
                  <a:schemeClr val="bg2"/>
                </a:solidFill>
              </a:rPr>
              <a:t>токсични изхвърляния;</a:t>
            </a:r>
          </a:p>
          <a:p>
            <a:pPr marL="533400" indent="-533400" eaLnBrk="1" hangingPunct="1">
              <a:buClr>
                <a:schemeClr val="hlink"/>
              </a:buClr>
              <a:buFont typeface="Wingdings" pitchFamily="2" charset="2"/>
              <a:buChar char="ü"/>
            </a:pPr>
            <a:r>
              <a:rPr lang="bg-BG" sz="2400" b="1" smtClean="0">
                <a:solidFill>
                  <a:schemeClr val="bg2"/>
                </a:solidFill>
              </a:rPr>
              <a:t>пожари;</a:t>
            </a:r>
          </a:p>
          <a:p>
            <a:pPr marL="533400" indent="-533400" eaLnBrk="1" hangingPunct="1">
              <a:buClr>
                <a:schemeClr val="hlink"/>
              </a:buClr>
              <a:buFont typeface="Wingdings" pitchFamily="2" charset="2"/>
              <a:buChar char="ü"/>
            </a:pPr>
            <a:r>
              <a:rPr lang="bg-BG" sz="2400" b="1" smtClean="0">
                <a:solidFill>
                  <a:schemeClr val="bg2"/>
                </a:solidFill>
              </a:rPr>
              <a:t>взривове;</a:t>
            </a:r>
          </a:p>
          <a:p>
            <a:pPr marL="533400" indent="-533400" eaLnBrk="1" hangingPunct="1">
              <a:buClr>
                <a:schemeClr val="hlink"/>
              </a:buClr>
              <a:buFont typeface="Wingdings" pitchFamily="2" charset="2"/>
              <a:buNone/>
            </a:pPr>
            <a:endParaRPr lang="bg-BG" sz="2400" smtClean="0">
              <a:solidFill>
                <a:schemeClr val="bg2"/>
              </a:solidFill>
            </a:endParaRP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03800" y="1628775"/>
            <a:ext cx="3683000" cy="4464050"/>
          </a:xfrm>
          <a:solidFill>
            <a:schemeClr val="bg1"/>
          </a:solidFill>
          <a:ln w="76200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sz="2400" smtClean="0">
                <a:solidFill>
                  <a:schemeClr val="tx2"/>
                </a:solidFill>
              </a:rPr>
              <a:t>Много често те са </a:t>
            </a:r>
            <a:r>
              <a:rPr lang="bg-BG" sz="2400" b="1" smtClean="0">
                <a:solidFill>
                  <a:schemeClr val="tx2"/>
                </a:solidFill>
              </a:rPr>
              <a:t>комбинирани</a:t>
            </a:r>
            <a:r>
              <a:rPr lang="bg-BG" sz="2400" smtClean="0">
                <a:solidFill>
                  <a:schemeClr val="tx2"/>
                </a:solidFill>
              </a:rPr>
              <a:t>: </a:t>
            </a:r>
          </a:p>
          <a:p>
            <a:pPr eaLnBrk="1" hangingPunct="1">
              <a:buClr>
                <a:schemeClr val="hlink"/>
              </a:buClr>
            </a:pPr>
            <a:r>
              <a:rPr lang="bg-BG" sz="2400" b="1" smtClean="0">
                <a:solidFill>
                  <a:schemeClr val="tx2"/>
                </a:solidFill>
              </a:rPr>
              <a:t>Пожари с токсични изхвърляния;</a:t>
            </a:r>
          </a:p>
          <a:p>
            <a:pPr eaLnBrk="1" hangingPunct="1">
              <a:buClr>
                <a:schemeClr val="hlink"/>
              </a:buClr>
            </a:pPr>
            <a:r>
              <a:rPr lang="bg-BG" sz="2400" b="1" smtClean="0">
                <a:solidFill>
                  <a:schemeClr val="tx2"/>
                </a:solidFill>
              </a:rPr>
              <a:t>Взривове с токсични изхвърляния;</a:t>
            </a:r>
          </a:p>
          <a:p>
            <a:pPr eaLnBrk="1" hangingPunct="1">
              <a:buClr>
                <a:schemeClr val="hlink"/>
              </a:buClr>
            </a:pPr>
            <a:r>
              <a:rPr lang="bg-BG" sz="2400" b="1" smtClean="0">
                <a:solidFill>
                  <a:schemeClr val="tx2"/>
                </a:solidFill>
              </a:rPr>
              <a:t>Пожари с взривове.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36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  <p:bldP spid="1536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b="1" smtClean="0"/>
              <a:t>Авариите</a:t>
            </a:r>
            <a:r>
              <a:rPr lang="bg-BG" smtClean="0"/>
              <a:t>, възникнали в резултат на </a:t>
            </a:r>
            <a:r>
              <a:rPr lang="bg-BG" b="1" smtClean="0"/>
              <a:t>стихийни природни бедствия</a:t>
            </a:r>
            <a:r>
              <a:rPr lang="bg-BG" smtClean="0"/>
              <a:t> (земетресения, наводнения), протичат по – тежко. </a:t>
            </a:r>
            <a:r>
              <a:rPr lang="bg-BG" b="1" smtClean="0"/>
              <a:t>Разрушават се цели промишлени обекти, резервоари, цистерни, създаващи обширни огнища на химическо замърсяване.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85" name="Group 53"/>
          <p:cNvGraphicFramePr>
            <a:graphicFrameLocks noGrp="1"/>
          </p:cNvGraphicFramePr>
          <p:nvPr>
            <p:ph/>
          </p:nvPr>
        </p:nvGraphicFramePr>
        <p:xfrm>
          <a:off x="900113" y="333375"/>
          <a:ext cx="7920037" cy="6437313"/>
        </p:xfrm>
        <a:graphic>
          <a:graphicData uri="http://schemas.openxmlformats.org/drawingml/2006/table">
            <a:tbl>
              <a:tblPr/>
              <a:tblGrid>
                <a:gridCol w="3600450"/>
                <a:gridCol w="4319587"/>
              </a:tblGrid>
              <a:tr h="13415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bg-BG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Вид промишленост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Токсични съединения, изхвърляни в атмосферата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5676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Химическа индустрия, вкл. фармацевтична и парфюмерийна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Неорганични киселини, хлор, амоняк, фосген, нефт и нефтопродукти, органични разтворители, хлорирани въглеводороди, СО, СО</a:t>
                      </a:r>
                      <a:r>
                        <a:rPr kumimoji="0" lang="bg-BG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 </a:t>
                      </a: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цианиди, азотни окиси, серни окиси и др.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9298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 Металургия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Доменен газ (СО-30 %, СО</a:t>
                      </a:r>
                      <a:r>
                        <a:rPr kumimoji="0" lang="bg-BG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-30% , СН</a:t>
                      </a:r>
                      <a:r>
                        <a:rPr kumimoji="0" lang="bg-BG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-10% и др.); Н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азотни окиси, сяроводород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07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 Текстилна индустрия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Продукти на горене на синтетични влакна и пластмаси – цианиди, акрилвинил, азотни окиси, СО, СО</a:t>
                      </a:r>
                      <a:r>
                        <a:rPr kumimoji="0" lang="bg-BG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 </a:t>
                      </a:r>
                      <a:r>
                        <a:rPr kumimoji="0" lang="bg-BG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фосген, формалдехид и др</a:t>
                      </a:r>
                      <a:r>
                        <a:rPr kumimoji="0" lang="bg-BG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31" name="Group 51"/>
          <p:cNvGraphicFramePr>
            <a:graphicFrameLocks noGrp="1"/>
          </p:cNvGraphicFramePr>
          <p:nvPr>
            <p:ph type="body" idx="1"/>
          </p:nvPr>
        </p:nvGraphicFramePr>
        <p:xfrm>
          <a:off x="914400" y="404813"/>
          <a:ext cx="7905750" cy="4589463"/>
        </p:xfrm>
        <a:graphic>
          <a:graphicData uri="http://schemas.openxmlformats.org/drawingml/2006/table">
            <a:tbl>
              <a:tblPr/>
              <a:tblGrid>
                <a:gridCol w="3594100"/>
                <a:gridCol w="4311650"/>
              </a:tblGrid>
              <a:tr h="152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bg-BG" sz="20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Вид промишленост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Токсични съединения, изхвърляни в атмосферата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1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 Хранително-вкусова промишленост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Амоняк, фреони (фосген) и др.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 Пречиствателни станции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СН</a:t>
                      </a:r>
                      <a:r>
                        <a:rPr kumimoji="0" lang="bg-BG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bg-BG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СО</a:t>
                      </a:r>
                      <a:r>
                        <a:rPr kumimoji="0" lang="bg-BG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bg-BG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Н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bg-BG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bg-BG" sz="2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57" name="Group 29"/>
          <p:cNvGraphicFramePr>
            <a:graphicFrameLocks noGrp="1"/>
          </p:cNvGraphicFramePr>
          <p:nvPr>
            <p:ph type="body" idx="1"/>
          </p:nvPr>
        </p:nvGraphicFramePr>
        <p:xfrm>
          <a:off x="914400" y="1700213"/>
          <a:ext cx="7905750" cy="4752976"/>
        </p:xfrm>
        <a:graphic>
          <a:graphicData uri="http://schemas.openxmlformats.org/drawingml/2006/table">
            <a:tbl>
              <a:tblPr/>
              <a:tblGrid>
                <a:gridCol w="3594100"/>
                <a:gridCol w="4311650"/>
              </a:tblGrid>
              <a:tr h="153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bg-BG" sz="20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Вид промишленост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Токсични съединения, изхвърляни в атмосферата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 Земеделие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Пестициди (фосфорорганични, хлорорганични, тиокарбамати и др.), изкуствени торове, цианиди и др.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8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 Транспорт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Хлор, амоняк, киселини и основи, органични разтворители, нефт и нефтопродукти, цианиди и др.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bg-BG" sz="2800" b="1" smtClean="0"/>
              <a:t>Химическите вещества</a:t>
            </a:r>
            <a:r>
              <a:rPr lang="bg-BG" sz="2800" smtClean="0"/>
              <a:t>, постъпващи в биосферата при промишлени аварии могат да бъдат обособени в </a:t>
            </a:r>
            <a:r>
              <a:rPr lang="bg-BG" sz="2800" b="1" smtClean="0"/>
              <a:t>3 групи</a:t>
            </a:r>
            <a:r>
              <a:rPr lang="bg-BG" sz="2800" smtClean="0"/>
              <a:t>:</a:t>
            </a:r>
          </a:p>
        </p:txBody>
      </p:sp>
      <p:graphicFrame>
        <p:nvGraphicFramePr>
          <p:cNvPr id="23583" name="Group 31"/>
          <p:cNvGraphicFramePr>
            <a:graphicFrameLocks noGrp="1"/>
          </p:cNvGraphicFramePr>
          <p:nvPr>
            <p:ph idx="1"/>
          </p:nvPr>
        </p:nvGraphicFramePr>
        <p:xfrm>
          <a:off x="914400" y="1773238"/>
          <a:ext cx="7772400" cy="4561296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1554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bg-BG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 Силно токсични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Циановодородна киселина, фосген, хлор, амоняк, азотни окиси и др.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4523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bg-BG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 Леснозапалими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Нефт и нефтопродукти, органични разтворители и др.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554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bg-BG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 Взривоопасни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bg-BG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Сяроводород, дихлоретан, винилхлорид, нефтопродукти и др.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8002587" cy="1420813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bg-BG" sz="2400" b="1" smtClean="0"/>
              <a:t>Токсичната опасност</a:t>
            </a:r>
            <a:r>
              <a:rPr lang="bg-BG" sz="2400" smtClean="0"/>
              <a:t> от химическите вещества, отделяни в биосферата при промишлени аварии зависи от някои физически свойства и от тяхната биологическа активност:</a:t>
            </a:r>
            <a:r>
              <a:rPr lang="bg-BG" sz="3800" smtClean="0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430712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Clr>
                <a:schemeClr val="hlink"/>
              </a:buClr>
            </a:pPr>
            <a:r>
              <a:rPr lang="bg-BG" sz="2400" smtClean="0">
                <a:solidFill>
                  <a:schemeClr val="tx2"/>
                </a:solidFill>
              </a:rPr>
              <a:t>Способност за разсейване;</a:t>
            </a:r>
          </a:p>
          <a:p>
            <a:pPr eaLnBrk="1" hangingPunct="1">
              <a:buClr>
                <a:schemeClr val="hlink"/>
              </a:buClr>
            </a:pPr>
            <a:r>
              <a:rPr lang="bg-BG" sz="2400" smtClean="0">
                <a:solidFill>
                  <a:schemeClr val="tx2"/>
                </a:solidFill>
              </a:rPr>
              <a:t>Устойчивост в околната среда;</a:t>
            </a:r>
          </a:p>
          <a:p>
            <a:pPr eaLnBrk="1" hangingPunct="1">
              <a:buClr>
                <a:schemeClr val="hlink"/>
              </a:buClr>
            </a:pPr>
            <a:r>
              <a:rPr lang="bg-BG" sz="2400" smtClean="0">
                <a:solidFill>
                  <a:schemeClr val="tx2"/>
                </a:solidFill>
              </a:rPr>
              <a:t>Степен на приложение в промишлеността; </a:t>
            </a:r>
            <a:endParaRPr lang="en-US" sz="2400" smtClean="0">
              <a:solidFill>
                <a:schemeClr val="tx2"/>
              </a:solidFill>
            </a:endParaRPr>
          </a:p>
          <a:p>
            <a:pPr eaLnBrk="1" hangingPunct="1">
              <a:buClr>
                <a:schemeClr val="hlink"/>
              </a:buClr>
            </a:pPr>
            <a:r>
              <a:rPr lang="bg-BG" sz="2400" smtClean="0">
                <a:solidFill>
                  <a:schemeClr val="tx2"/>
                </a:solidFill>
              </a:rPr>
              <a:t>Токсичност;</a:t>
            </a:r>
          </a:p>
          <a:p>
            <a:pPr eaLnBrk="1" hangingPunct="1">
              <a:buClr>
                <a:schemeClr val="hlink"/>
              </a:buClr>
            </a:pPr>
            <a:r>
              <a:rPr lang="bg-BG" sz="2400" smtClean="0">
                <a:solidFill>
                  <a:schemeClr val="tx2"/>
                </a:solidFill>
              </a:rPr>
              <a:t>Способност за проникване в организма;</a:t>
            </a:r>
          </a:p>
          <a:p>
            <a:pPr eaLnBrk="1" hangingPunct="1">
              <a:buClr>
                <a:schemeClr val="hlink"/>
              </a:buClr>
            </a:pPr>
            <a:r>
              <a:rPr lang="bg-BG" sz="2400" smtClean="0">
                <a:solidFill>
                  <a:schemeClr val="tx2"/>
                </a:solidFill>
              </a:rPr>
              <a:t>Наличие на отдалечени ефекти (канцерогенен, мутагенен, тератогенен, ембриотоксичен);</a:t>
            </a:r>
          </a:p>
          <a:p>
            <a:pPr eaLnBrk="1" hangingPunct="1">
              <a:buClr>
                <a:schemeClr val="hlink"/>
              </a:buClr>
            </a:pPr>
            <a:r>
              <a:rPr lang="bg-BG" sz="2400" smtClean="0">
                <a:solidFill>
                  <a:schemeClr val="tx2"/>
                </a:solidFill>
              </a:rPr>
              <a:t>Отношение на броя на пострадалите към броя на починалите в случаи на авария;</a:t>
            </a:r>
          </a:p>
          <a:p>
            <a:pPr eaLnBrk="1" hangingPunct="1"/>
            <a:endParaRPr lang="bg-BG" sz="24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62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662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/>
    </p:bldLst>
  </p:timing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369</TotalTime>
  <Words>1052</Words>
  <Application>Microsoft Office PowerPoint</Application>
  <PresentationFormat>On-screen Show (4:3)</PresentationFormat>
  <Paragraphs>117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Times New Roman</vt:lpstr>
      <vt:lpstr>Wingdings</vt:lpstr>
      <vt:lpstr>Calibri</vt:lpstr>
      <vt:lpstr>Layers</vt:lpstr>
      <vt:lpstr>Технологични (антропогенни) бедствия (аварии, крупни производствени аварии)</vt:lpstr>
      <vt:lpstr>След Втората световна война в България бяха изградени много предприятия на химическата и фармацевтичната промишленост, металургията, машиностроенето и т.н. Характерни за много от тях са: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Химическите вещества, постъпващи в биосферата при промишлени аварии могат да бъдат обособени в 3 групи:</vt:lpstr>
      <vt:lpstr>Токсичната опасност от химическите вещества, отделяни в биосферата при промишлени аварии зависи от някои физически свойства и от тяхната биологическа активност: </vt:lpstr>
      <vt:lpstr>1. Способност за разсейване</vt:lpstr>
      <vt:lpstr>PowerPoint Presentation</vt:lpstr>
      <vt:lpstr>2. Устойчивост</vt:lpstr>
      <vt:lpstr>Биологичният ефект на токсичните вещества се определя от:</vt:lpstr>
      <vt:lpstr>PowerPoint Presentation</vt:lpstr>
      <vt:lpstr>Класификация на ОВ с аварийно значение</vt:lpstr>
      <vt:lpstr>За целите на МБС е удобна класификацията на Лужников и Костомарова. В нея отровните съединения са групирани по най – характерните им клинични прояви в 6 групи:</vt:lpstr>
      <vt:lpstr>За целите на МБС е удобна класификацията на Лужников и Костомарова. В нея отровните съединения са групирани по най – характерните им клинични прояви в 6 групи:</vt:lpstr>
      <vt:lpstr>PowerPoint Presentation</vt:lpstr>
      <vt:lpstr>PowerPoint Presentation</vt:lpstr>
      <vt:lpstr>Комбинирани увреждания на организма вследствие на КПВ,  протичащи едновременно с токсични изхвърляния, пожари и взривове: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User1</cp:lastModifiedBy>
  <cp:revision>25</cp:revision>
  <dcterms:created xsi:type="dcterms:W3CDTF">2007-02-07T06:33:14Z</dcterms:created>
  <dcterms:modified xsi:type="dcterms:W3CDTF">2020-06-04T06:45:02Z</dcterms:modified>
</cp:coreProperties>
</file>