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9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303" r:id="rId20"/>
    <p:sldId id="273" r:id="rId21"/>
    <p:sldId id="294" r:id="rId22"/>
    <p:sldId id="274" r:id="rId23"/>
    <p:sldId id="295" r:id="rId24"/>
    <p:sldId id="275" r:id="rId25"/>
    <p:sldId id="302" r:id="rId26"/>
    <p:sldId id="298" r:id="rId27"/>
    <p:sldId id="299" r:id="rId28"/>
    <p:sldId id="300" r:id="rId29"/>
    <p:sldId id="301" r:id="rId30"/>
    <p:sldId id="276" r:id="rId31"/>
    <p:sldId id="277" r:id="rId32"/>
    <p:sldId id="288" r:id="rId33"/>
    <p:sldId id="289" r:id="rId34"/>
    <p:sldId id="290" r:id="rId35"/>
    <p:sldId id="291" r:id="rId36"/>
    <p:sldId id="292" r:id="rId37"/>
    <p:sldId id="279" r:id="rId38"/>
    <p:sldId id="293" r:id="rId39"/>
    <p:sldId id="280" r:id="rId40"/>
    <p:sldId id="281" r:id="rId41"/>
    <p:sldId id="282" r:id="rId42"/>
    <p:sldId id="283" r:id="rId43"/>
    <p:sldId id="284" r:id="rId44"/>
    <p:sldId id="285" r:id="rId45"/>
    <p:sldId id="297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0"/>
    <p:restoredTop sz="94600"/>
  </p:normalViewPr>
  <p:slideViewPr>
    <p:cSldViewPr>
      <p:cViewPr>
        <p:scale>
          <a:sx n="77" d="100"/>
          <a:sy n="77" d="100"/>
        </p:scale>
        <p:origin x="-1536" y="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DAA0772-263A-419C-801B-1142FC14DA20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88527C-039B-4688-A548-21931018D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9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bg-BG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0F0D0EC-9131-4F5B-8F52-E45FC51200A4}" type="slidenum">
              <a:rPr lang="en-US" altLang="bg-BG" smtClean="0">
                <a:latin typeface="Times New Roman" pitchFamily="18" charset="0"/>
              </a:rPr>
              <a:pPr/>
              <a:t>44</a:t>
            </a:fld>
            <a:endParaRPr lang="en-US" altLang="bg-BG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bg-BG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bg-BG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93C03355-F758-4305-9069-B7436C396C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3428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8DBC-EF2F-41F5-8D6D-AEFC2722770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599517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8D802-7299-4BD5-AE78-06D64331DEC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667856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8DCCC-6D55-425F-AF09-80C537B3473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4131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6F18D-E899-45DA-BBDF-2AED3BC44B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85670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6812-66E9-4981-B0E7-3247516F7CB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787407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425DE-DC26-41FF-AAAD-6C09F5161E6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721482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9D40-21F1-4447-9F8F-8058DDD126B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48054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7D52F-7136-43A4-AFF1-558480D4C6A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43054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C376-35A1-4055-9830-6399AB3ACFC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918067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F234F-7A28-4A8D-BA41-58BFA03A889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987286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DDDF-2919-4476-8B39-CCC33793213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07527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AE97A7AA-F67F-40DC-88DD-211AA5BD6AF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bg-BG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55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mj.bmjjournals.com/content/vol328/issue7439/images/large/turi95372.f2l.jpeg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bmj.bmjjournals.com/content/vol328/issue7439/images/large/turi95372.f2r.jpeg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rmis.net/bilder/CD071/550px/img0072.jp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dermis.net/bilder/CD071/550px/img0071.jpg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eg"/><Relationship Id="rId4" Type="http://schemas.openxmlformats.org/officeDocument/2006/relationships/hyperlink" Target="http://www.dermis.net/bilder/CD076/550px/img0050.jpg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dermis.net/bilder/CD006/550px/img0059.jpg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hyperlink" Target="http://www.dermis.net/bilder/CD025/550px/img0093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dermis.net/bilder/CD036/550px/img0077.jpg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68413"/>
            <a:ext cx="6835775" cy="2087562"/>
          </a:xfrm>
        </p:spPr>
        <p:txBody>
          <a:bodyPr/>
          <a:lstStyle/>
          <a:p>
            <a:pPr eaLnBrk="1" hangingPunct="1">
              <a:defRPr/>
            </a:pPr>
            <a:r>
              <a:rPr lang="bg-BG" smtClean="0"/>
              <a:t>ХРОНИЧНА ЛЪЧЕВА БОЛЕСТ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FFFFFF"/>
            </a:solidFill>
          </a:ln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Tx/>
              <a:buNone/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Tx/>
              <a:buAutoNum type="arabicPeriod"/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Тежки необратими изменения в целия организъм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Tx/>
              <a:buNone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	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Пълна загуба на регенетивна способност на тъканите.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bg-BG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Рязко потискане на хемопоезат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bg-BG" sz="2400" b="1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Влошаване на общото състояние на организма</a:t>
            </a:r>
          </a:p>
          <a:p>
            <a:pPr marL="381000" indent="-381000" eaLnBrk="1" hangingPunct="1">
              <a:lnSpc>
                <a:spcPct val="80000"/>
              </a:lnSpc>
              <a:defRPr/>
            </a:pPr>
            <a:endParaRPr lang="bg-BG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15012988" y="765175"/>
            <a:ext cx="576262" cy="503238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49275"/>
            <a:ext cx="8496300" cy="5546725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Симптоматика: </a:t>
            </a:r>
            <a:r>
              <a:rPr lang="bg-BG" sz="2000" dirty="0" smtClean="0">
                <a:solidFill>
                  <a:srgbClr val="FF0000"/>
                </a:solidFill>
              </a:rPr>
              <a:t>слабост, задух, сърцебиене, болки в сърдечната</a:t>
            </a:r>
            <a:br>
              <a:rPr lang="bg-BG" sz="2000" dirty="0" smtClean="0">
                <a:solidFill>
                  <a:srgbClr val="FF0000"/>
                </a:solidFill>
              </a:rPr>
            </a:br>
            <a:r>
              <a:rPr lang="bg-BG" sz="2000" dirty="0" smtClean="0">
                <a:solidFill>
                  <a:srgbClr val="FF0000"/>
                </a:solidFill>
              </a:rPr>
              <a:t>област, забавен неритмичен пулс, трайна хипотония.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 Черен дроб – </a:t>
            </a:r>
            <a:r>
              <a:rPr lang="bg-BG" sz="2000" dirty="0" smtClean="0">
                <a:solidFill>
                  <a:srgbClr val="FF0000"/>
                </a:solidFill>
              </a:rPr>
              <a:t>увеличен, със силно нарушени функции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0000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0000"/>
                </a:solidFill>
              </a:rPr>
              <a:t>Хипофункция на надбъбреците, щитовидна жлеза, хипофиза,</a:t>
            </a:r>
            <a:br>
              <a:rPr lang="bg-BG" sz="2000" dirty="0" smtClean="0">
                <a:solidFill>
                  <a:srgbClr val="FF0000"/>
                </a:solidFill>
              </a:rPr>
            </a:br>
            <a:r>
              <a:rPr lang="bg-BG" sz="2000" dirty="0" smtClean="0">
                <a:solidFill>
                  <a:srgbClr val="FF0000"/>
                </a:solidFill>
              </a:rPr>
              <a:t>полови жлези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  <a:sym typeface="Wingdings" pitchFamily="2" charset="2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Хеморагични прояви - </a:t>
            </a:r>
            <a:r>
              <a:rPr lang="bg-BG" sz="2000" dirty="0" smtClean="0">
                <a:solidFill>
                  <a:srgbClr val="FF0000"/>
                </a:solidFill>
              </a:rPr>
              <a:t>тежки външни и вътрешни кръвоизливи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  <a:sym typeface="Wingdings" pitchFamily="2" charset="2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0000"/>
                </a:solidFill>
              </a:rPr>
              <a:t>Инфекциозни усложнения</a:t>
            </a:r>
            <a:r>
              <a:rPr lang="bg-BG" sz="2000" dirty="0" smtClean="0">
                <a:solidFill>
                  <a:srgbClr val="FFFFFF"/>
                </a:solidFill>
              </a:rPr>
              <a:t> - на горните дихателни пътища, белите дробове, червата. </a:t>
            </a:r>
            <a:r>
              <a:rPr lang="bg-BG" sz="2000" dirty="0" smtClean="0">
                <a:solidFill>
                  <a:srgbClr val="FF0000"/>
                </a:solidFill>
              </a:rPr>
              <a:t>В терминалните фази - общи гнойни инфекции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 Кръвотворни органи:</a:t>
            </a:r>
            <a:endParaRPr lang="en-US" sz="2000" dirty="0" smtClean="0">
              <a:solidFill>
                <a:srgbClr val="FFFFFF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marL="800100" lvl="1" indent="-3429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dirty="0" smtClean="0">
                <a:solidFill>
                  <a:srgbClr val="FF0000"/>
                </a:solidFill>
              </a:rPr>
              <a:t>Костен мозък - намален брой клетки до опустошаване на костния мозък</a:t>
            </a:r>
          </a:p>
          <a:p>
            <a:pPr marL="800100" lvl="1" indent="-342900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Циркулираща кръв - </a:t>
            </a:r>
            <a:r>
              <a:rPr lang="bg-BG" sz="2000" dirty="0" smtClean="0">
                <a:solidFill>
                  <a:srgbClr val="FF0000"/>
                </a:solidFill>
              </a:rPr>
              <a:t>левкопения до 1</a:t>
            </a:r>
            <a:r>
              <a:rPr lang="en-US" sz="2000" dirty="0" smtClean="0">
                <a:solidFill>
                  <a:srgbClr val="FF0000"/>
                </a:solidFill>
              </a:rPr>
              <a:t>x</a:t>
            </a:r>
            <a:r>
              <a:rPr lang="bg-BG" sz="2000" dirty="0" smtClean="0">
                <a:solidFill>
                  <a:srgbClr val="FF0000"/>
                </a:solidFill>
              </a:rPr>
              <a:t>10</a:t>
            </a:r>
            <a:r>
              <a:rPr lang="bg-BG" sz="2000" baseline="30000" dirty="0" smtClean="0">
                <a:solidFill>
                  <a:srgbClr val="FF0000"/>
                </a:solidFill>
              </a:rPr>
              <a:t>9</a:t>
            </a:r>
            <a:r>
              <a:rPr lang="bg-BG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smtClean="0">
                <a:solidFill>
                  <a:srgbClr val="FF0000"/>
                </a:solidFill>
              </a:rPr>
              <a:t>L</a:t>
            </a:r>
            <a:r>
              <a:rPr lang="bg-BG" sz="2000" dirty="0" smtClean="0">
                <a:solidFill>
                  <a:srgbClr val="FF0000"/>
                </a:solidFill>
              </a:rPr>
              <a:t>, тромбоцитопения, анемия</a:t>
            </a:r>
            <a:endParaRPr lang="bg-BG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Диагноза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Трудна диагноза</a:t>
            </a:r>
            <a:r>
              <a:rPr lang="bg-BG" sz="2400" dirty="0" smtClean="0">
                <a:solidFill>
                  <a:srgbClr val="FFFFFF"/>
                </a:solidFill>
              </a:rPr>
              <a:t>, особено на първа степен.	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Диференциална диагноза - неврози с битов характер, непълноценно хранене, професионални отравяния с олово, живак, бензол), кръвни заболявания.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772400" cy="865188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Лечение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Извеждане на болните от сферата на йонизираща радиация.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При леки форми - общоукрепващи мероприятия и хигиенно-диетичен режим.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Втора и трета степен - възстановяване на хемопоезата, борба с инфекциозните усложнения, лечение на хеморагичния синдром.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5972175" cy="1295400"/>
          </a:xfrm>
        </p:spPr>
        <p:txBody>
          <a:bodyPr/>
          <a:lstStyle/>
          <a:p>
            <a:pPr eaLnBrk="1" hangingPunct="1">
              <a:defRPr/>
            </a:pPr>
            <a:r>
              <a:rPr lang="bg-BG" smtClean="0"/>
              <a:t>РАДИОДЕРМАТИТИ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8958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Лъчевите изгаряния възникват при външно облъчване с йонизираща радиация и при въздействие върху кожата на радиоактивни отлагания.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</a:t>
            </a:r>
            <a:r>
              <a:rPr lang="bg-BG" sz="2400" b="1" dirty="0" smtClean="0">
                <a:solidFill>
                  <a:srgbClr val="FFFFFF"/>
                </a:solidFill>
              </a:rPr>
              <a:t>Бета частиците </a:t>
            </a:r>
            <a:r>
              <a:rPr lang="bg-BG" sz="2400" dirty="0" smtClean="0">
                <a:solidFill>
                  <a:srgbClr val="FFFFFF"/>
                </a:solidFill>
              </a:rPr>
              <a:t>на радиоактивните отлагания предизвикват главно кожни увреждания, аналогични на термичните изгаряния на кожата.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Гама лъчите </a:t>
            </a:r>
            <a:r>
              <a:rPr lang="bg-BG" sz="2400" dirty="0" smtClean="0">
                <a:solidFill>
                  <a:srgbClr val="FFFFFF"/>
                </a:solidFill>
              </a:rPr>
              <a:t>на радиоактивните отлагания предизвикват </a:t>
            </a:r>
            <a:r>
              <a:rPr lang="bg-BG" sz="2400" b="1" dirty="0" smtClean="0">
                <a:solidFill>
                  <a:srgbClr val="FFFFFF"/>
                </a:solidFill>
              </a:rPr>
              <a:t>общо облъчване на целия организъм,</a:t>
            </a:r>
            <a:r>
              <a:rPr lang="bg-BG" sz="2400" dirty="0" smtClean="0">
                <a:solidFill>
                  <a:srgbClr val="FFFFFF"/>
                </a:solidFill>
              </a:rPr>
              <a:t> с прояви на остър радиационен синдром.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114800"/>
          </a:xfrm>
          <a:ln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Има  </a:t>
            </a:r>
            <a:r>
              <a:rPr lang="bg-BG" sz="2400" b="1" dirty="0" smtClean="0">
                <a:solidFill>
                  <a:srgbClr val="FFFFFF"/>
                </a:solidFill>
              </a:rPr>
              <a:t> 4   </a:t>
            </a:r>
            <a:r>
              <a:rPr lang="bg-BG" sz="2400" dirty="0" smtClean="0">
                <a:solidFill>
                  <a:srgbClr val="FFFFFF"/>
                </a:solidFill>
              </a:rPr>
              <a:t>степени   на   кожни   поражения,   предизвикани   от йонизираща радиация:</a:t>
            </a:r>
          </a:p>
          <a:p>
            <a:pPr marL="609600" indent="-609600" eaLnBrk="1" hangingPunct="1">
              <a:buClr>
                <a:srgbClr val="FFFFFF"/>
              </a:buClr>
              <a:buFont typeface="Wingdings" pitchFamily="2" charset="2"/>
              <a:buAutoNum type="arabicPeriod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Първа степен (</a:t>
            </a:r>
            <a:r>
              <a:rPr lang="en-US" sz="2400" b="1" dirty="0" smtClean="0">
                <a:solidFill>
                  <a:srgbClr val="FFFFFF"/>
                </a:solidFill>
              </a:rPr>
              <a:t>Dermatitis </a:t>
            </a:r>
            <a:r>
              <a:rPr lang="en-US" sz="2400" b="1" dirty="0" err="1" smtClean="0">
                <a:solidFill>
                  <a:srgbClr val="FFFFFF"/>
                </a:solidFill>
              </a:rPr>
              <a:t>suberythematosa</a:t>
            </a:r>
            <a:r>
              <a:rPr lang="bg-BG" sz="2400" b="1" dirty="0" smtClean="0">
                <a:solidFill>
                  <a:srgbClr val="FFFFFF"/>
                </a:solidFill>
              </a:rPr>
              <a:t>).</a:t>
            </a:r>
          </a:p>
          <a:p>
            <a:pPr marL="609600" indent="-609600" eaLnBrk="1" hangingPunct="1">
              <a:buClr>
                <a:srgbClr val="FFFFFF"/>
              </a:buClr>
              <a:buFont typeface="Wingdings" pitchFamily="2" charset="2"/>
              <a:buAutoNum type="arabicPeriod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Втора степен (</a:t>
            </a:r>
            <a:r>
              <a:rPr lang="en-US" sz="2400" b="1" dirty="0" smtClean="0">
                <a:solidFill>
                  <a:srgbClr val="FFFFFF"/>
                </a:solidFill>
              </a:rPr>
              <a:t>Dermatitis </a:t>
            </a:r>
            <a:r>
              <a:rPr lang="en-US" sz="2400" b="1" dirty="0" err="1" smtClean="0">
                <a:solidFill>
                  <a:srgbClr val="FFFFFF"/>
                </a:solidFill>
              </a:rPr>
              <a:t>erythematosa</a:t>
            </a:r>
            <a:r>
              <a:rPr lang="bg-BG" sz="2400" b="1" dirty="0" smtClean="0">
                <a:solidFill>
                  <a:srgbClr val="FFFFFF"/>
                </a:solidFill>
              </a:rPr>
              <a:t>) </a:t>
            </a:r>
          </a:p>
          <a:p>
            <a:pPr marL="609600" indent="-609600" eaLnBrk="1" hangingPunct="1">
              <a:buClr>
                <a:srgbClr val="FFFFFF"/>
              </a:buClr>
              <a:buFont typeface="Wingdings" pitchFamily="2" charset="2"/>
              <a:buAutoNum type="arabicPeriod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Трета степен (</a:t>
            </a:r>
            <a:r>
              <a:rPr lang="en-US" sz="2400" b="1" dirty="0" smtClean="0">
                <a:solidFill>
                  <a:srgbClr val="FFFFFF"/>
                </a:solidFill>
              </a:rPr>
              <a:t>Dermatitis </a:t>
            </a:r>
            <a:r>
              <a:rPr lang="en-US" sz="2400" b="1" dirty="0" err="1" smtClean="0">
                <a:solidFill>
                  <a:srgbClr val="FFFFFF"/>
                </a:solidFill>
              </a:rPr>
              <a:t>bullosa</a:t>
            </a:r>
            <a:r>
              <a:rPr lang="bg-BG" sz="2400" b="1" dirty="0" smtClean="0">
                <a:solidFill>
                  <a:srgbClr val="FFFFFF"/>
                </a:solidFill>
              </a:rPr>
              <a:t>) </a:t>
            </a:r>
          </a:p>
          <a:p>
            <a:pPr marL="609600" indent="-609600" eaLnBrk="1" hangingPunct="1">
              <a:buClr>
                <a:srgbClr val="FFFFFF"/>
              </a:buClr>
              <a:buFont typeface="Wingdings" pitchFamily="2" charset="2"/>
              <a:buAutoNum type="arabicPeriod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Четвърта степен (</a:t>
            </a:r>
            <a:r>
              <a:rPr lang="en-US" sz="2400" b="1" dirty="0" smtClean="0">
                <a:solidFill>
                  <a:srgbClr val="FFFFFF"/>
                </a:solidFill>
              </a:rPr>
              <a:t>Dermatitis </a:t>
            </a:r>
            <a:r>
              <a:rPr lang="en-US" sz="2400" b="1" dirty="0" err="1" smtClean="0">
                <a:solidFill>
                  <a:srgbClr val="FFFFFF"/>
                </a:solidFill>
              </a:rPr>
              <a:t>ulcerosa</a:t>
            </a:r>
            <a:r>
              <a:rPr lang="bg-BG" sz="2400" b="1" dirty="0" smtClean="0">
                <a:solidFill>
                  <a:srgbClr val="FFFFFF"/>
                </a:solidFill>
              </a:rPr>
              <a:t>)</a:t>
            </a: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често тези степени преминават от една в друга форма, без резки граници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Първа степен </a:t>
            </a:r>
            <a:br>
              <a:rPr lang="bg-BG" sz="3200" smtClean="0">
                <a:solidFill>
                  <a:srgbClr val="FFFFFF"/>
                </a:solidFill>
              </a:rPr>
            </a:br>
            <a:r>
              <a:rPr lang="bg-BG" sz="3200" smtClean="0">
                <a:solidFill>
                  <a:srgbClr val="FFFFFF"/>
                </a:solidFill>
              </a:rPr>
              <a:t>(</a:t>
            </a:r>
            <a:r>
              <a:rPr lang="en-US" sz="3200" smtClean="0">
                <a:solidFill>
                  <a:srgbClr val="FFFFFF"/>
                </a:solidFill>
              </a:rPr>
              <a:t>Dermatitis suberythematosa)</a:t>
            </a:r>
            <a:endParaRPr lang="bg-BG" sz="3200" smtClean="0">
              <a:solidFill>
                <a:srgbClr val="FFFFFF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800" dirty="0" smtClean="0">
                <a:solidFill>
                  <a:srgbClr val="FFFFFF"/>
                </a:solidFill>
              </a:rPr>
              <a:t> </a:t>
            </a:r>
            <a:r>
              <a:rPr lang="bg-BG" sz="2400" dirty="0" smtClean="0">
                <a:solidFill>
                  <a:srgbClr val="FFFFFF"/>
                </a:solidFill>
              </a:rPr>
              <a:t>Възниква след облъчването </a:t>
            </a:r>
            <a:r>
              <a:rPr lang="bg-BG" sz="2400" b="1" dirty="0" smtClean="0">
                <a:solidFill>
                  <a:srgbClr val="FFFFFF"/>
                </a:solidFill>
              </a:rPr>
              <a:t>с 8 </a:t>
            </a:r>
            <a:r>
              <a:rPr lang="en-US" sz="2400" b="1" dirty="0" smtClean="0">
                <a:solidFill>
                  <a:srgbClr val="FFFFFF"/>
                </a:solidFill>
              </a:rPr>
              <a:t>G</a:t>
            </a:r>
            <a:r>
              <a:rPr lang="bg-BG" sz="2400" b="1" dirty="0" smtClean="0">
                <a:solidFill>
                  <a:srgbClr val="FFFFFF"/>
                </a:solidFill>
              </a:rPr>
              <a:t>у (800 рада)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Появява се </a:t>
            </a:r>
            <a:r>
              <a:rPr lang="bg-BG" sz="2400" b="1" dirty="0" smtClean="0">
                <a:solidFill>
                  <a:srgbClr val="FFFFFF"/>
                </a:solidFill>
              </a:rPr>
              <a:t>временна епилация и лющене на кожата.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	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</a:t>
            </a:r>
            <a:r>
              <a:rPr lang="bg-BG" sz="2400" b="1" dirty="0" smtClean="0">
                <a:solidFill>
                  <a:srgbClr val="FFFFFF"/>
                </a:solidFill>
              </a:rPr>
              <a:t>Възстановяване до края на З</a:t>
            </a:r>
            <a:r>
              <a:rPr lang="bg-BG" sz="24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400" b="1" dirty="0" smtClean="0">
                <a:solidFill>
                  <a:srgbClr val="FFFFFF"/>
                </a:solidFill>
              </a:rPr>
              <a:t> месец.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724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Втора степен </a:t>
            </a:r>
            <a:br>
              <a:rPr lang="bg-BG" sz="3200" smtClean="0">
                <a:solidFill>
                  <a:srgbClr val="FFFFFF"/>
                </a:solidFill>
              </a:rPr>
            </a:br>
            <a:r>
              <a:rPr lang="bg-BG" sz="3200" smtClean="0">
                <a:solidFill>
                  <a:srgbClr val="FFFFFF"/>
                </a:solidFill>
              </a:rPr>
              <a:t>(</a:t>
            </a:r>
            <a:r>
              <a:rPr lang="en-US" sz="3200" smtClean="0">
                <a:solidFill>
                  <a:srgbClr val="FFFFFF"/>
                </a:solidFill>
              </a:rPr>
              <a:t>Dermatitis erythematosa</a:t>
            </a:r>
            <a:r>
              <a:rPr lang="bg-BG" sz="320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497888" cy="4114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</a:t>
            </a:r>
            <a:r>
              <a:rPr lang="bg-BG" sz="2000" dirty="0" smtClean="0">
                <a:solidFill>
                  <a:srgbClr val="FFFFFF"/>
                </a:solidFill>
              </a:rPr>
              <a:t>Възниква при облъчване с </a:t>
            </a:r>
            <a:r>
              <a:rPr lang="bg-BG" sz="2000" b="1" dirty="0" smtClean="0">
                <a:solidFill>
                  <a:srgbClr val="FFFFFF"/>
                </a:solidFill>
              </a:rPr>
              <a:t>доза 8 - 10 </a:t>
            </a:r>
            <a:r>
              <a:rPr lang="en-US" sz="2000" b="1" dirty="0" smtClean="0">
                <a:solidFill>
                  <a:srgbClr val="FFFFFF"/>
                </a:solidFill>
              </a:rPr>
              <a:t>G</a:t>
            </a:r>
            <a:r>
              <a:rPr lang="bg-BG" sz="2000" b="1" dirty="0" smtClean="0">
                <a:solidFill>
                  <a:srgbClr val="FFFFFF"/>
                </a:solidFill>
              </a:rPr>
              <a:t>у (800 - 1000 рада)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Поява на </a:t>
            </a:r>
            <a:r>
              <a:rPr lang="bg-BG" sz="2000" b="1" dirty="0" smtClean="0">
                <a:solidFill>
                  <a:srgbClr val="FFFFFF"/>
                </a:solidFill>
              </a:rPr>
              <a:t>еритем</a:t>
            </a:r>
            <a:r>
              <a:rPr lang="en-US" sz="2000" b="1" dirty="0" smtClean="0">
                <a:solidFill>
                  <a:srgbClr val="FFFFFF"/>
                </a:solidFill>
              </a:rPr>
              <a:t>a</a:t>
            </a:r>
            <a:r>
              <a:rPr lang="bg-BG" sz="2000" b="1" dirty="0" smtClean="0">
                <a:solidFill>
                  <a:srgbClr val="FFFFFF"/>
                </a:solidFill>
              </a:rPr>
              <a:t> към 14</a:t>
            </a:r>
            <a:r>
              <a:rPr lang="bg-BG" sz="20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000" b="1" dirty="0" smtClean="0">
                <a:solidFill>
                  <a:srgbClr val="FFFFFF"/>
                </a:solidFill>
              </a:rPr>
              <a:t> ден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Оток на кожата и инфилтрация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Парене и сърбеж </a:t>
            </a:r>
            <a:r>
              <a:rPr lang="bg-BG" sz="2000" dirty="0" smtClean="0">
                <a:solidFill>
                  <a:srgbClr val="FFFFFF"/>
                </a:solidFill>
              </a:rPr>
              <a:t>в засегнатия участък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Временна епилация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След острата фаза - продължителна десквамация на</a:t>
            </a:r>
            <a:br>
              <a:rPr lang="bg-BG" sz="2000" dirty="0" smtClean="0">
                <a:solidFill>
                  <a:srgbClr val="FFFFFF"/>
                </a:solidFill>
              </a:rPr>
            </a:br>
            <a:r>
              <a:rPr lang="bg-BG" sz="2000" dirty="0" smtClean="0">
                <a:solidFill>
                  <a:srgbClr val="FFFFFF"/>
                </a:solidFill>
              </a:rPr>
              <a:t>епидермиса и хиперпигментация.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dirty="0" smtClean="0"/>
              <a:t>Радиодерматит след продължително облъчване</a:t>
            </a:r>
            <a:endParaRPr lang="en-US" sz="3600" dirty="0"/>
          </a:p>
        </p:txBody>
      </p:sp>
      <p:pic>
        <p:nvPicPr>
          <p:cNvPr id="21507" name="Table Placeholder 5" descr="220px-Fluoroscopy_burn.jpg"/>
          <p:cNvPicPr>
            <a:picLocks noGrp="1" noChangeAspect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149475"/>
            <a:ext cx="7775575" cy="4232275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4813"/>
            <a:ext cx="4537075" cy="561657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bg-BG" sz="2400" u="sng" smtClean="0">
                <a:solidFill>
                  <a:srgbClr val="FFFFFF"/>
                </a:solidFill>
              </a:rPr>
              <a:t>Възникване:</a:t>
            </a:r>
            <a:r>
              <a:rPr lang="bg-BG" sz="2400" smtClean="0">
                <a:solidFill>
                  <a:srgbClr val="FFFFFF"/>
                </a:solidFill>
              </a:rPr>
              <a:t> 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FFFF"/>
                </a:solidFill>
              </a:rPr>
              <a:t>в професионални условия, </a:t>
            </a:r>
            <a:r>
              <a:rPr lang="bg-BG" sz="2400" smtClean="0">
                <a:solidFill>
                  <a:srgbClr val="FF0000"/>
                </a:solidFill>
              </a:rPr>
              <a:t>при хора</a:t>
            </a:r>
            <a:r>
              <a:rPr lang="bg-BG" sz="2400" smtClean="0">
                <a:solidFill>
                  <a:srgbClr val="FFFFFF"/>
                </a:solidFill>
              </a:rPr>
              <a:t>, подложени на </a:t>
            </a:r>
            <a:r>
              <a:rPr lang="bg-BG" sz="2400" smtClean="0">
                <a:solidFill>
                  <a:srgbClr val="FF0000"/>
                </a:solidFill>
              </a:rPr>
              <a:t>често повтарящи се облъчвания с малки дози йонизираща радиация</a:t>
            </a:r>
            <a:r>
              <a:rPr lang="bg-BG" sz="2400" smtClean="0">
                <a:solidFill>
                  <a:srgbClr val="FFFFFF"/>
                </a:solidFill>
              </a:rPr>
              <a:t>, най-често при </a:t>
            </a:r>
            <a:r>
              <a:rPr lang="bg-BG" sz="2400" smtClean="0">
                <a:solidFill>
                  <a:srgbClr val="FF0000"/>
                </a:solidFill>
              </a:rPr>
              <a:t>неспазване на правилата за работа</a:t>
            </a:r>
            <a:r>
              <a:rPr lang="bg-BG" sz="2400" smtClean="0">
                <a:solidFill>
                  <a:srgbClr val="FFFFFF"/>
                </a:solidFill>
              </a:rPr>
              <a:t> в сфера на йонизираща радиация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FFFF"/>
                </a:solidFill>
              </a:rPr>
              <a:t>по време на </a:t>
            </a:r>
            <a:r>
              <a:rPr lang="bg-BG" sz="2400" smtClean="0">
                <a:solidFill>
                  <a:srgbClr val="FF0000"/>
                </a:solidFill>
              </a:rPr>
              <a:t>лъчетерапия</a:t>
            </a:r>
            <a:r>
              <a:rPr lang="bg-BG" sz="2400" smtClean="0">
                <a:solidFill>
                  <a:srgbClr val="FFFFFF"/>
                </a:solidFill>
              </a:rPr>
              <a:t> при </a:t>
            </a:r>
            <a:r>
              <a:rPr lang="bg-BG" sz="2400" smtClean="0">
                <a:solidFill>
                  <a:srgbClr val="FF0000"/>
                </a:solidFill>
              </a:rPr>
              <a:t>лечение на злокачествени новообразувания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1844675"/>
            <a:ext cx="4067175" cy="50133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кумулирана доза в диапазона </a:t>
            </a:r>
            <a:r>
              <a:rPr lang="bg-BG" sz="2400" dirty="0" smtClean="0">
                <a:solidFill>
                  <a:srgbClr val="FF0000"/>
                </a:solidFill>
              </a:rPr>
              <a:t>150-400 рада</a:t>
            </a:r>
            <a:r>
              <a:rPr lang="bg-BG" sz="2400" dirty="0" smtClean="0">
                <a:solidFill>
                  <a:srgbClr val="FFFFFF"/>
                </a:solidFill>
              </a:rPr>
              <a:t> (</a:t>
            </a:r>
            <a:r>
              <a:rPr lang="bg-BG" sz="2400" dirty="0" smtClean="0">
                <a:solidFill>
                  <a:srgbClr val="FF0000"/>
                </a:solidFill>
              </a:rPr>
              <a:t>1,5</a:t>
            </a:r>
            <a:r>
              <a:rPr lang="en-US" sz="2400" dirty="0" smtClean="0">
                <a:solidFill>
                  <a:srgbClr val="FF0000"/>
                </a:solidFill>
              </a:rPr>
              <a:t>-4Gy</a:t>
            </a:r>
            <a:r>
              <a:rPr lang="bg-BG" sz="2400" dirty="0" smtClean="0">
                <a:solidFill>
                  <a:srgbClr val="FFFFFF"/>
                </a:solidFill>
              </a:rPr>
              <a:t>)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увреждане на всички органи и тъкани, </a:t>
            </a:r>
            <a:r>
              <a:rPr lang="bg-BG" sz="2400" dirty="0" smtClean="0">
                <a:solidFill>
                  <a:srgbClr val="FF0000"/>
                </a:solidFill>
              </a:rPr>
              <a:t>най-тежко се засягат хемопоезата, нервната система, стомашно-чревния тракт, ендокринните жлези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протича бавно, с разнообразна симптоматика</a:t>
            </a:r>
          </a:p>
          <a:p>
            <a:pPr eaLnBrk="1" hangingPunct="1">
              <a:defRPr/>
            </a:pPr>
            <a:endParaRPr lang="bg-BG" sz="24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772400" cy="9366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800" smtClean="0">
                <a:solidFill>
                  <a:srgbClr val="FFFFFF"/>
                </a:solidFill>
              </a:rPr>
              <a:t>Трета степен </a:t>
            </a:r>
            <a:br>
              <a:rPr lang="bg-BG" sz="2800" smtClean="0">
                <a:solidFill>
                  <a:srgbClr val="FFFFFF"/>
                </a:solidFill>
              </a:rPr>
            </a:br>
            <a:r>
              <a:rPr lang="bg-BG" sz="2800" smtClean="0">
                <a:solidFill>
                  <a:srgbClr val="FFFFFF"/>
                </a:solidFill>
              </a:rPr>
              <a:t>(</a:t>
            </a:r>
            <a:r>
              <a:rPr lang="en-US" sz="2800" smtClean="0">
                <a:solidFill>
                  <a:srgbClr val="FFFFFF"/>
                </a:solidFill>
              </a:rPr>
              <a:t>Dermatitis bullosa</a:t>
            </a:r>
            <a:r>
              <a:rPr lang="bg-BG" sz="280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918450" cy="48958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7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Развива се след облъчване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bg-BG" sz="2000" dirty="0" smtClean="0">
                <a:solidFill>
                  <a:srgbClr val="FFFFFF"/>
                </a:solidFill>
              </a:rPr>
              <a:t> с </a:t>
            </a:r>
            <a:r>
              <a:rPr lang="bg-BG" sz="2000" b="1" dirty="0" smtClean="0">
                <a:solidFill>
                  <a:srgbClr val="FFFFFF"/>
                </a:solidFill>
              </a:rPr>
              <a:t>10-15 </a:t>
            </a:r>
            <a:r>
              <a:rPr lang="en-US" sz="2000" b="1" dirty="0" smtClean="0">
                <a:solidFill>
                  <a:srgbClr val="FFFFFF"/>
                </a:solidFill>
              </a:rPr>
              <a:t>G</a:t>
            </a:r>
            <a:r>
              <a:rPr lang="bg-BG" sz="2000" b="1" dirty="0" smtClean="0">
                <a:solidFill>
                  <a:srgbClr val="FFFFFF"/>
                </a:solidFill>
              </a:rPr>
              <a:t>у (1000-1500 рада)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 Появяват се </a:t>
            </a:r>
            <a:r>
              <a:rPr lang="bg-BG" sz="2000" b="1" dirty="0" smtClean="0">
                <a:solidFill>
                  <a:srgbClr val="FFFFFF"/>
                </a:solidFill>
              </a:rPr>
              <a:t>везикули и були</a:t>
            </a:r>
            <a:r>
              <a:rPr lang="bg-BG" sz="2000" dirty="0" smtClean="0">
                <a:solidFill>
                  <a:srgbClr val="FFFFFF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rgbClr val="FFFFFF"/>
                </a:solidFill>
              </a:rPr>
              <a:t> </a:t>
            </a:r>
            <a:r>
              <a:rPr lang="bg-BG" sz="2000" dirty="0" smtClean="0">
                <a:solidFill>
                  <a:srgbClr val="FFFFFF"/>
                </a:solidFill>
              </a:rPr>
              <a:t>Манифестира се на </a:t>
            </a:r>
            <a:r>
              <a:rPr lang="bg-BG" sz="2000" b="1" dirty="0" smtClean="0">
                <a:solidFill>
                  <a:srgbClr val="FFFFFF"/>
                </a:solidFill>
              </a:rPr>
              <a:t>6</a:t>
            </a:r>
            <a:r>
              <a:rPr lang="bg-BG" sz="20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000" b="1" dirty="0" smtClean="0">
                <a:solidFill>
                  <a:srgbClr val="FFFFFF"/>
                </a:solidFill>
              </a:rPr>
              <a:t> - 10</a:t>
            </a:r>
            <a:r>
              <a:rPr lang="bg-BG" sz="20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000" b="1" dirty="0" smtClean="0">
                <a:solidFill>
                  <a:srgbClr val="FFFFFF"/>
                </a:solidFill>
              </a:rPr>
              <a:t> ден след облъчването</a:t>
            </a:r>
            <a:r>
              <a:rPr lang="bg-BG" sz="2000" dirty="0" smtClean="0">
                <a:solidFill>
                  <a:srgbClr val="FFFFFF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Везикулите в началото съдържат серозна течност, по-късно с гнойно съдържание.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Наблюдава се още: </a:t>
            </a:r>
            <a:r>
              <a:rPr lang="bg-BG" sz="2000" b="1" dirty="0" smtClean="0">
                <a:solidFill>
                  <a:srgbClr val="FFFFFF"/>
                </a:solidFill>
              </a:rPr>
              <a:t>оток на кожата, инфилтрация, силна болезненост, повишена температура, лимфаденит.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Продължителен период на заздравяване.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Кожата остава суха, атрофична, с </a:t>
            </a:r>
            <a:r>
              <a:rPr lang="bg-BG" sz="2000" b="1" dirty="0" smtClean="0">
                <a:solidFill>
                  <a:srgbClr val="FFFFFF"/>
                </a:solidFill>
              </a:rPr>
              <a:t>хиперпигментация и депигментация.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Трета степен </a:t>
            </a:r>
            <a:br>
              <a:rPr lang="bg-BG" sz="3200" smtClean="0">
                <a:solidFill>
                  <a:srgbClr val="FFFFFF"/>
                </a:solidFill>
              </a:rPr>
            </a:br>
            <a:r>
              <a:rPr lang="bg-BG" sz="3200" smtClean="0">
                <a:solidFill>
                  <a:srgbClr val="FFFFFF"/>
                </a:solidFill>
              </a:rPr>
              <a:t>(</a:t>
            </a:r>
            <a:r>
              <a:rPr lang="en-US" sz="3200" smtClean="0">
                <a:solidFill>
                  <a:srgbClr val="FFFFFF"/>
                </a:solidFill>
              </a:rPr>
              <a:t>Dermatitis bullosa</a:t>
            </a:r>
            <a:r>
              <a:rPr lang="bg-BG" sz="3200" smtClean="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23555" name="Picture 4" descr=" ">
            <a:hlinkClick r:id="rId2"/>
          </p:cNvPr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163763"/>
            <a:ext cx="5470525" cy="4144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443663" y="1916113"/>
            <a:ext cx="2520950" cy="2808287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§"/>
              <a:defRPr/>
            </a:pPr>
            <a:r>
              <a:rPr lang="bg-BG" sz="2000" dirty="0" smtClean="0"/>
              <a:t>Мехур с еритема на задната част на дясното бедро след локално облъчване с </a:t>
            </a:r>
            <a:r>
              <a:rPr lang="en-US" sz="2000" dirty="0" smtClean="0"/>
              <a:t>Ir-192</a:t>
            </a:r>
            <a:r>
              <a:rPr lang="bg-BG" sz="2000" dirty="0" smtClean="0"/>
              <a:t> с (активност 26 </a:t>
            </a:r>
            <a:r>
              <a:rPr lang="en-US" sz="2000" dirty="0" err="1" smtClean="0">
                <a:latin typeface="Times New Roman" pitchFamily="18" charset="0"/>
              </a:rPr>
              <a:t>Ci</a:t>
            </a:r>
            <a:r>
              <a:rPr lang="en-US" sz="2000" dirty="0" smtClean="0">
                <a:latin typeface="Times New Roman" pitchFamily="18" charset="0"/>
              </a:rPr>
              <a:t>)</a:t>
            </a:r>
            <a:endParaRPr lang="bg-BG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772400" cy="9366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800" smtClean="0">
                <a:solidFill>
                  <a:srgbClr val="FFFFFF"/>
                </a:solidFill>
              </a:rPr>
              <a:t>Четвърта степен </a:t>
            </a:r>
            <a:br>
              <a:rPr lang="bg-BG" sz="2800" smtClean="0">
                <a:solidFill>
                  <a:srgbClr val="FFFFFF"/>
                </a:solidFill>
              </a:rPr>
            </a:br>
            <a:r>
              <a:rPr lang="bg-BG" sz="2800" smtClean="0">
                <a:solidFill>
                  <a:srgbClr val="FFFFFF"/>
                </a:solidFill>
              </a:rPr>
              <a:t>(</a:t>
            </a:r>
            <a:r>
              <a:rPr lang="en-US" sz="2800" smtClean="0">
                <a:solidFill>
                  <a:srgbClr val="FFFFFF"/>
                </a:solidFill>
              </a:rPr>
              <a:t>Dermatitis ulcerosa</a:t>
            </a:r>
            <a:r>
              <a:rPr lang="bg-BG" sz="280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569325" cy="51847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8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Възниква при облъчване </a:t>
            </a:r>
            <a:r>
              <a:rPr lang="bg-BG" sz="2400" b="1" dirty="0" smtClean="0">
                <a:solidFill>
                  <a:srgbClr val="FFFFFF"/>
                </a:solidFill>
              </a:rPr>
              <a:t>над 15 </a:t>
            </a:r>
            <a:r>
              <a:rPr lang="en-US" sz="2400" b="1" dirty="0" smtClean="0">
                <a:solidFill>
                  <a:srgbClr val="FFFFFF"/>
                </a:solidFill>
              </a:rPr>
              <a:t>G</a:t>
            </a:r>
            <a:r>
              <a:rPr lang="bg-BG" sz="2400" b="1" dirty="0" smtClean="0">
                <a:solidFill>
                  <a:srgbClr val="FFFFFF"/>
                </a:solidFill>
              </a:rPr>
              <a:t>у (1500 рада</a:t>
            </a:r>
            <a:r>
              <a:rPr lang="bg-BG" sz="2400" dirty="0" smtClean="0">
                <a:solidFill>
                  <a:srgbClr val="FFFFFF"/>
                </a:solidFill>
              </a:rPr>
              <a:t>).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Образуване на везикули на </a:t>
            </a:r>
            <a:r>
              <a:rPr lang="bg-BG" sz="2400" b="1" dirty="0" smtClean="0">
                <a:solidFill>
                  <a:srgbClr val="FFFFFF"/>
                </a:solidFill>
              </a:rPr>
              <a:t>З</a:t>
            </a:r>
            <a:r>
              <a:rPr lang="bg-BG" sz="24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400" b="1" dirty="0" smtClean="0">
                <a:solidFill>
                  <a:srgbClr val="FFFFFF"/>
                </a:solidFill>
              </a:rPr>
              <a:t> – 4</a:t>
            </a:r>
            <a:r>
              <a:rPr lang="bg-BG" sz="2400" b="1" baseline="30000" dirty="0" smtClean="0">
                <a:solidFill>
                  <a:srgbClr val="FFFFFF"/>
                </a:solidFill>
              </a:rPr>
              <a:t>ия</a:t>
            </a:r>
            <a:r>
              <a:rPr lang="bg-BG" sz="2400" b="1" dirty="0" smtClean="0">
                <a:solidFill>
                  <a:srgbClr val="FFFFFF"/>
                </a:solidFill>
              </a:rPr>
              <a:t> ден.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Бързо развитие на </a:t>
            </a:r>
            <a:r>
              <a:rPr lang="bg-BG" sz="2400" b="1" dirty="0" smtClean="0">
                <a:solidFill>
                  <a:srgbClr val="FFFFFF"/>
                </a:solidFill>
              </a:rPr>
              <a:t>дегенеративни процеси и некроза във всички кожни слоеве.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Увреждане на подлежащите тъкани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Субективно: </a:t>
            </a:r>
            <a:r>
              <a:rPr lang="bg-BG" sz="2400" b="1" dirty="0" smtClean="0">
                <a:solidFill>
                  <a:srgbClr val="FFFFFF"/>
                </a:solidFill>
              </a:rPr>
              <a:t>силни болки, смутено общо състояние, повишена температура, регионален лимфаденит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Четвърта степен </a:t>
            </a:r>
            <a:br>
              <a:rPr lang="bg-BG" sz="3200" smtClean="0">
                <a:solidFill>
                  <a:srgbClr val="FFFFFF"/>
                </a:solidFill>
              </a:rPr>
            </a:br>
            <a:r>
              <a:rPr lang="bg-BG" sz="3200" smtClean="0">
                <a:solidFill>
                  <a:srgbClr val="FFFFFF"/>
                </a:solidFill>
              </a:rPr>
              <a:t>(</a:t>
            </a:r>
            <a:r>
              <a:rPr lang="en-US" sz="3200" smtClean="0">
                <a:solidFill>
                  <a:srgbClr val="FFFFFF"/>
                </a:solidFill>
              </a:rPr>
              <a:t>Dermatitis ulcerosa</a:t>
            </a:r>
            <a:r>
              <a:rPr lang="bg-BG" sz="3200" smtClean="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25603" name="Picture 4" descr=" ">
            <a:hlinkClick r:id="rId2"/>
          </p:cNvPr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916113"/>
            <a:ext cx="4822825" cy="424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795963" y="1628775"/>
            <a:ext cx="2952750" cy="4467225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§"/>
              <a:defRPr/>
            </a:pPr>
            <a:endParaRPr lang="bg-BG" sz="2400" dirty="0" smtClean="0">
              <a:latin typeface="Times New Roman" pitchFamily="18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§"/>
              <a:defRPr/>
            </a:pPr>
            <a:r>
              <a:rPr lang="bg-BG" sz="2400" dirty="0" smtClean="0"/>
              <a:t>Поражения на кожата от 6.5 часово локално въздействие на иридий-192 с активност 26</a:t>
            </a:r>
            <a:r>
              <a:rPr lang="en-US" sz="2400" dirty="0" smtClean="0"/>
              <a:t> </a:t>
            </a:r>
            <a:r>
              <a:rPr lang="en-US" sz="2400" dirty="0" err="1" smtClean="0"/>
              <a:t>Ci</a:t>
            </a:r>
            <a:r>
              <a:rPr lang="bg-BG" sz="2400" dirty="0" smtClean="0"/>
              <a:t> на 9-ия ден след въздействието</a:t>
            </a:r>
            <a:r>
              <a:rPr lang="bg-BG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§"/>
              <a:defRPr/>
            </a:pPr>
            <a:endParaRPr lang="bg-BG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772400" cy="9366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800" smtClean="0">
                <a:solidFill>
                  <a:srgbClr val="FFFFFF"/>
                </a:solidFill>
              </a:rPr>
              <a:t>Четвърта степен </a:t>
            </a:r>
            <a:br>
              <a:rPr lang="bg-BG" sz="2800" smtClean="0">
                <a:solidFill>
                  <a:srgbClr val="FFFFFF"/>
                </a:solidFill>
              </a:rPr>
            </a:br>
            <a:r>
              <a:rPr lang="bg-BG" sz="2800" smtClean="0">
                <a:solidFill>
                  <a:srgbClr val="FFFFFF"/>
                </a:solidFill>
              </a:rPr>
              <a:t>(</a:t>
            </a:r>
            <a:r>
              <a:rPr lang="en-US" sz="2800" smtClean="0">
                <a:solidFill>
                  <a:srgbClr val="FFFFFF"/>
                </a:solidFill>
              </a:rPr>
              <a:t>Dermatitis ulcerosa</a:t>
            </a:r>
            <a:r>
              <a:rPr lang="bg-BG" sz="280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569325" cy="48958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16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Образуваната </a:t>
            </a:r>
            <a:r>
              <a:rPr lang="bg-BG" sz="2200" b="1" dirty="0" smtClean="0">
                <a:solidFill>
                  <a:srgbClr val="FFFFFF"/>
                </a:solidFill>
              </a:rPr>
              <a:t>язва </a:t>
            </a:r>
            <a:r>
              <a:rPr lang="bg-BG" sz="2200" dirty="0" smtClean="0">
                <a:solidFill>
                  <a:srgbClr val="FFFFFF"/>
                </a:solidFill>
              </a:rPr>
              <a:t>е заобиколена от </a:t>
            </a:r>
            <a:r>
              <a:rPr lang="bg-BG" sz="2200" b="1" dirty="0" smtClean="0">
                <a:solidFill>
                  <a:srgbClr val="FFFFFF"/>
                </a:solidFill>
              </a:rPr>
              <a:t>цианотична, оточна кожа, с неравномерно пигментиране.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b="1" dirty="0" smtClean="0">
                <a:solidFill>
                  <a:srgbClr val="FFFFFF"/>
                </a:solidFill>
              </a:rPr>
              <a:t>3аздравяването е бавно</a:t>
            </a:r>
            <a:r>
              <a:rPr lang="bg-BG" sz="2200" dirty="0" smtClean="0">
                <a:solidFill>
                  <a:srgbClr val="FFFFFF"/>
                </a:solidFill>
              </a:rPr>
              <a:t>, понякога язвите не заздравяват.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В някои случаи </a:t>
            </a:r>
            <a:r>
              <a:rPr lang="bg-BG" sz="2200" b="1" dirty="0" smtClean="0">
                <a:solidFill>
                  <a:srgbClr val="FFFFFF"/>
                </a:solidFill>
              </a:rPr>
              <a:t>– късни язви – </a:t>
            </a:r>
            <a:r>
              <a:rPr lang="bg-BG" sz="2200" dirty="0" smtClean="0">
                <a:solidFill>
                  <a:srgbClr val="FFFFFF"/>
                </a:solidFill>
              </a:rPr>
              <a:t>месеци и години след облъчването.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При </a:t>
            </a:r>
            <a:r>
              <a:rPr lang="bg-BG" sz="2200" b="1" dirty="0" smtClean="0">
                <a:solidFill>
                  <a:srgbClr val="FFFFFF"/>
                </a:solidFill>
              </a:rPr>
              <a:t>много високи дози </a:t>
            </a:r>
            <a:r>
              <a:rPr lang="bg-BG" sz="2200" dirty="0" smtClean="0">
                <a:solidFill>
                  <a:srgbClr val="FFFFFF"/>
                </a:solidFill>
              </a:rPr>
              <a:t>- развиване на </a:t>
            </a:r>
            <a:r>
              <a:rPr lang="bg-BG" sz="2200" b="1" dirty="0" smtClean="0">
                <a:solidFill>
                  <a:srgbClr val="FFFFFF"/>
                </a:solidFill>
              </a:rPr>
              <a:t>суха гангрена.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С увеличаване на дозата пораженията на кожата не се увеличават по площ, а в дълбочина и може да достигне до костите.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Радиационен дерматит и стоматит</a:t>
            </a:r>
            <a:endParaRPr lang="en-US" dirty="0"/>
          </a:p>
        </p:txBody>
      </p:sp>
      <p:pic>
        <p:nvPicPr>
          <p:cNvPr id="27651" name="Picture 2" descr="C:\Users\user\Desktop\radiation-dermatitis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205038"/>
            <a:ext cx="4032250" cy="4427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2" name="Picture 4" descr="radiation-stomatiti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2165350"/>
            <a:ext cx="39814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Хроничен радиодерматит</a:t>
            </a:r>
            <a:endParaRPr lang="en-US" dirty="0"/>
          </a:p>
        </p:txBody>
      </p:sp>
      <p:pic>
        <p:nvPicPr>
          <p:cNvPr id="28675" name="Picture 2" descr="http://www.gesundheit.de/sites/default/files/images/roche/pics/a32381.000-1_big.gif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713" y="1773238"/>
            <a:ext cx="4583112" cy="3311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localisation: upper chest&#10;diagnosis: Radiodermatitis, Chronic&#10;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781300"/>
            <a:ext cx="3673475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884238"/>
          </a:xfrm>
        </p:spPr>
        <p:txBody>
          <a:bodyPr/>
          <a:lstStyle/>
          <a:p>
            <a:pPr>
              <a:defRPr/>
            </a:pPr>
            <a:r>
              <a:rPr lang="bg-BG" sz="2800" dirty="0" smtClean="0"/>
              <a:t>ХРОНИЧЕН РАДИОДЕРМАТИТ</a:t>
            </a:r>
            <a:endParaRPr lang="en-US" sz="2800" dirty="0"/>
          </a:p>
        </p:txBody>
      </p:sp>
      <p:pic>
        <p:nvPicPr>
          <p:cNvPr id="29699" name="Picture 2" descr="localisation: face&#10;diagnosis: Radiodermatitis, Chronic&#10;">
            <a:hlinkClick r:id="rId2"/>
          </p:cNvPr>
          <p:cNvPicPr>
            <a:picLocks noGrp="1" noChangeAspect="1" noChangeArrowheads="1"/>
          </p:cNvPicPr>
          <p:nvPr>
            <p:ph type="tbl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628775"/>
            <a:ext cx="3859212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diagnosis: Radiodermatitis, Chronic&#10;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675"/>
            <a:ext cx="4411663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bg-BG" sz="2800" dirty="0" smtClean="0"/>
              <a:t>Хроничен 			Сквамозен Са след</a:t>
            </a:r>
            <a:br>
              <a:rPr lang="bg-BG" sz="2800" dirty="0" smtClean="0"/>
            </a:br>
            <a:r>
              <a:rPr lang="bg-BG" sz="2800" dirty="0" smtClean="0"/>
              <a:t>радиодерматит		лъчетерапия</a:t>
            </a:r>
            <a:endParaRPr lang="en-US" sz="2800" dirty="0"/>
          </a:p>
        </p:txBody>
      </p:sp>
      <p:sp>
        <p:nvSpPr>
          <p:cNvPr id="30723" name="Table Placeholder 2"/>
          <p:cNvSpPr>
            <a:spLocks noGrp="1" noTextEdit="1"/>
          </p:cNvSpPr>
          <p:nvPr>
            <p:ph type="tbl" idx="1"/>
          </p:nvPr>
        </p:nvSpPr>
        <p:spPr>
          <a:xfrm>
            <a:off x="323850" y="1916113"/>
            <a:ext cx="8424863" cy="4321175"/>
          </a:xfrm>
        </p:spPr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1476375" y="256540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kumimoji="0" lang="en-US" altLang="bg-BG" sz="1800">
              <a:latin typeface="Times New Roman" pitchFamily="18" charset="0"/>
            </a:endParaRPr>
          </a:p>
        </p:txBody>
      </p:sp>
      <p:pic>
        <p:nvPicPr>
          <p:cNvPr id="30725" name="Picture 4" descr="localisation: chest&#10;diagnosis: Radiodermatitis, Chronic&#10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0538"/>
            <a:ext cx="4665663" cy="303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84888" y="2492375"/>
            <a:ext cx="44450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27" name="Picture 6" descr="localisation: eyelids&#10;lower eyelid&#10;diagnosis: Radiodermatitis, Chronic&#10;Squamous Cell Carcinoma&#10;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2565400"/>
            <a:ext cx="4243388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55675"/>
          </a:xfrm>
        </p:spPr>
        <p:txBody>
          <a:bodyPr/>
          <a:lstStyle/>
          <a:p>
            <a:pPr>
              <a:defRPr/>
            </a:pPr>
            <a:r>
              <a:rPr lang="bg-BG" sz="3600" dirty="0" smtClean="0"/>
              <a:t>Лимфангиосаркома след лъчетерапия </a:t>
            </a:r>
            <a:endParaRPr lang="en-US" sz="3600" dirty="0"/>
          </a:p>
        </p:txBody>
      </p:sp>
      <p:pic>
        <p:nvPicPr>
          <p:cNvPr id="31747" name="Picture 2" descr="localisation: shoulder region&#10;diagnosis: Radiodermatitis, Chronic&#10;Lymphangiosarcoma&#10;">
            <a:hlinkClick r:id="rId2"/>
          </p:cNvPr>
          <p:cNvPicPr>
            <a:picLocks noGrp="1" noChangeAspect="1" noChangeArrowheads="1"/>
          </p:cNvPicPr>
          <p:nvPr>
            <p:ph type="tbl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844675"/>
            <a:ext cx="7489825" cy="4683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981075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Три клинични форми на ХЛБ</a:t>
            </a:r>
            <a:r>
              <a:rPr lang="bg-BG" sz="2400" dirty="0" smtClean="0">
                <a:solidFill>
                  <a:srgbClr val="FFFFFF"/>
                </a:solidFill>
              </a:rPr>
              <a:t>:</a:t>
            </a:r>
          </a:p>
          <a:p>
            <a:pPr marL="609600" indent="-609600" eaLnBrk="1" hangingPunct="1"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marL="990600" lvl="1" indent="-533400" eaLnBrk="1" hangingPunct="1">
              <a:buClr>
                <a:schemeClr val="bg2"/>
              </a:buClr>
              <a:buFontTx/>
              <a:buAutoNum type="alphaUcPeriod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Първа степен (лека форма)</a:t>
            </a:r>
            <a:endParaRPr lang="en-US" sz="2400" dirty="0" smtClean="0">
              <a:solidFill>
                <a:srgbClr val="FFFFFF"/>
              </a:solidFill>
            </a:endParaRPr>
          </a:p>
          <a:p>
            <a:pPr marL="457200" lvl="1" indent="0" eaLnBrk="1" hangingPunct="1"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marL="990600" lvl="1" indent="-533400" eaLnBrk="1" hangingPunct="1">
              <a:buClr>
                <a:schemeClr val="bg2"/>
              </a:buClr>
              <a:buFontTx/>
              <a:buAutoNum type="alphaUcPeriod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Втора степен (средно-тежка форма)</a:t>
            </a:r>
            <a:endParaRPr lang="en-US" sz="2400" dirty="0" smtClean="0">
              <a:solidFill>
                <a:srgbClr val="FFFFFF"/>
              </a:solidFill>
            </a:endParaRPr>
          </a:p>
          <a:p>
            <a:pPr marL="457200" lvl="1" indent="0" eaLnBrk="1" hangingPunct="1">
              <a:buClr>
                <a:schemeClr val="bg2"/>
              </a:buClr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marL="990600" lvl="1" indent="-533400" eaLnBrk="1" hangingPunct="1">
              <a:buClr>
                <a:schemeClr val="bg2"/>
              </a:buClr>
              <a:buFontTx/>
              <a:buAutoNum type="alphaUcPeriod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Трета степен (тежка форма)</a:t>
            </a:r>
            <a:r>
              <a:rPr lang="bg-BG" sz="2000" dirty="0" smtClean="0">
                <a:solidFill>
                  <a:srgbClr val="FFFFFF"/>
                </a:solidFill>
              </a:rPr>
              <a:t> </a:t>
            </a:r>
          </a:p>
          <a:p>
            <a:pPr marL="990600" lvl="1" indent="-533400" eaLnBrk="1" hangingPunct="1">
              <a:buClr>
                <a:schemeClr val="bg2"/>
              </a:buClr>
              <a:buFontTx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FFFF"/>
                </a:solidFill>
              </a:rPr>
              <a:t>Описаните кожни увреждания при еднократно облъчване са сходни с тези при многократно облъчване с по-малки дози.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bg-BG" sz="2400" smtClean="0">
                <a:solidFill>
                  <a:srgbClr val="FFFFFF"/>
                </a:solidFill>
              </a:rPr>
              <a:t>	</a:t>
            </a:r>
            <a:endParaRPr lang="bg-BG" sz="240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FFFF"/>
                </a:solidFill>
              </a:rPr>
              <a:t>При заздравяване на язвите се образуват атрофични белези, които се разязвяват лесно.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FFFF"/>
                </a:solidFill>
              </a:rPr>
              <a:t> След   преминаване  на  острите   процеси   в   късните  фази (особено след 5</a:t>
            </a:r>
            <a:r>
              <a:rPr lang="bg-BG" sz="2400" baseline="30000" smtClean="0">
                <a:solidFill>
                  <a:srgbClr val="FFFFFF"/>
                </a:solidFill>
              </a:rPr>
              <a:t>та</a:t>
            </a:r>
            <a:r>
              <a:rPr lang="bg-BG" sz="2400" smtClean="0">
                <a:solidFill>
                  <a:srgbClr val="FFFFFF"/>
                </a:solidFill>
              </a:rPr>
              <a:t> година) - увеличена честота на кожен рак, главно сквамозен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772400" cy="792163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smtClean="0">
                <a:solidFill>
                  <a:srgbClr val="FFFFFF"/>
                </a:solidFill>
              </a:rPr>
              <a:t>Лечение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751387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FFFF"/>
                </a:solidFill>
              </a:rPr>
              <a:t>Проявите на общото облъчване с гама лъчи, придружаващи дерматитите, се лекуват като острите радиационни синдроми.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FFFF"/>
                </a:solidFill>
              </a:rPr>
              <a:t>Лечението на радиодерматите е труден и бавен процес.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smtClean="0">
                <a:solidFill>
                  <a:srgbClr val="FFFFFF"/>
                </a:solidFill>
              </a:rPr>
              <a:t>Локално лечение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Отстраняване на радиоактивните вещества от кожата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Хирургични методи при показания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Превръзки с масла, емулсии, мази т.н., използвани при кожни изгаряния, съдържащи антибиотици, сулфонамиди, витамини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Новокаинови блокади, анестезин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Вътрешно - аналагетици, транквилизатори, седатива	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000" smtClean="0">
                <a:solidFill>
                  <a:srgbClr val="FFFFFF"/>
                </a:solidFill>
              </a:rPr>
              <a:t>Физиотерапевтични процедури – ултравиолетови лъчи, солукс, УКВ, йонофореза, ултразвук и т.н.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93" name="Group 89"/>
          <p:cNvGraphicFramePr>
            <a:graphicFrameLocks noGrp="1"/>
          </p:cNvGraphicFramePr>
          <p:nvPr>
            <p:ph type="tbl" idx="1"/>
          </p:nvPr>
        </p:nvGraphicFramePr>
        <p:xfrm>
          <a:off x="611188" y="1773238"/>
          <a:ext cx="7575550" cy="3944937"/>
        </p:xfrm>
        <a:graphic>
          <a:graphicData uri="http://schemas.openxmlformats.org/drawingml/2006/table">
            <a:tbl>
              <a:tblPr/>
              <a:tblGrid>
                <a:gridCol w="3689350"/>
                <a:gridCol w="3886200"/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Период на КРС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Лечение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8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Продромален период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Основна терапия с линолинова киселина или </a:t>
                      </a: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lotio alba</a:t>
                      </a: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, стероиди, антихистамини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47" name="Group 23"/>
          <p:cNvGraphicFramePr>
            <a:graphicFrameLocks noGrp="1"/>
          </p:cNvGraphicFramePr>
          <p:nvPr>
            <p:ph type="tbl" idx="1"/>
          </p:nvPr>
        </p:nvGraphicFramePr>
        <p:xfrm>
          <a:off x="900113" y="692150"/>
          <a:ext cx="7772400" cy="55626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Период на КРС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endParaRPr kumimoji="1" lang="bg-BG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Лечение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Манифестен период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Локално/системно стероиди, тетрахлордекаоксид, хидроколоид за намазване, профилактиктика с антибиотици, аналгезия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93" name="Group 21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144000" cy="6842125"/>
        </p:xfrm>
        <a:graphic>
          <a:graphicData uri="http://schemas.openxmlformats.org/drawingml/2006/table">
            <a:tbl>
              <a:tblPr/>
              <a:tblGrid>
                <a:gridCol w="2987675"/>
                <a:gridCol w="6156325"/>
              </a:tblGrid>
              <a:tr h="2056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Период на КРС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Лечение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5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Хроничен период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Основна терапия с линолинова киселина, локално/системно ретиноиди, γ-интерферон, системно/локално приложение на супероксиддисмутаза (</a:t>
                      </a: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SOD</a:t>
                      </a: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), системно приложение на пентоксифилин и α-токоферол, тетрахлородекаоксид, тромбоцитен растежен фактор, покриване с хидроколоид, полусиснтетични мази </a:t>
                      </a:r>
                      <a:r>
                        <a:rPr kumimoji="1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(</a:t>
                      </a: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Integra</a:t>
                      </a:r>
                      <a:r>
                        <a:rPr kumimoji="1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)</a:t>
                      </a: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, аналгезия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36" name="Group 16"/>
          <p:cNvGraphicFramePr>
            <a:graphicFrameLocks noGrp="1"/>
          </p:cNvGraphicFramePr>
          <p:nvPr>
            <p:ph type="tbl" idx="1"/>
          </p:nvPr>
        </p:nvGraphicFramePr>
        <p:xfrm>
          <a:off x="684213" y="1341438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Период на КРС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Лечение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Късен период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bg-BG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Същото, както през време на хроничния период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36838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smtClean="0"/>
              <a:t>ЙОДНА ПРОФИЛАКТИКА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8134350" cy="58324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Най-ефикасният  метод   за   защита   на   щитовидната   жлеза </a:t>
            </a:r>
            <a:r>
              <a:rPr lang="bg-BG" sz="2400" dirty="0" smtClean="0">
                <a:solidFill>
                  <a:srgbClr val="FFFFFF"/>
                </a:solidFill>
              </a:rPr>
              <a:t>от радиоактивните изотопи на йода в ранните фази след ядрени аварии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Блокира или редуцира натрупването на радиоактивен йод в щитовидната   жлеза</a:t>
            </a:r>
            <a:r>
              <a:rPr lang="bg-BG" sz="2400" dirty="0" smtClean="0">
                <a:solidFill>
                  <a:srgbClr val="FFFFFF"/>
                </a:solidFill>
              </a:rPr>
              <a:t>,   чрез   разреждане   на   атомите   му   в   голямото количество нерадиоактивен йод </a:t>
            </a:r>
            <a:br>
              <a:rPr lang="bg-BG" sz="2400" dirty="0" smtClean="0">
                <a:solidFill>
                  <a:srgbClr val="FFFFFF"/>
                </a:solidFill>
              </a:rPr>
            </a:br>
            <a:endParaRPr lang="bg-BG" sz="2400" dirty="0" smtClean="0">
              <a:solidFill>
                <a:srgbClr val="FFFFFF"/>
              </a:solidFill>
            </a:endParaRP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Йодният  излишък  може да  блокира  частично  механизмите  на йодния транспорт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Предизвиква ефекта на Волф-Чайков – силно понижение на нивото на циркулиращите тиреоидни хормони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Йодната профилактика няма защитен ефект при външно облъчване на щитовидната жлеза или инкорпорация на други радиоизотопи.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7377113" cy="863600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smtClean="0"/>
              <a:t>Поражения на радиацията върху щитовидната жлеза</a:t>
            </a:r>
          </a:p>
        </p:txBody>
      </p:sp>
      <p:pic>
        <p:nvPicPr>
          <p:cNvPr id="40963" name="Picture 5" descr="th_32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060575"/>
            <a:ext cx="3743325" cy="41751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84313"/>
            <a:ext cx="3810000" cy="48244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СЗО</a:t>
            </a:r>
            <a:r>
              <a:rPr lang="bg-BG" sz="2000" i="1" dirty="0" smtClean="0">
                <a:solidFill>
                  <a:srgbClr val="FFFFFF"/>
                </a:solidFill>
              </a:rPr>
              <a:t> </a:t>
            </a:r>
            <a:r>
              <a:rPr lang="bg-BG" sz="2000" dirty="0" smtClean="0">
                <a:solidFill>
                  <a:srgbClr val="FFFFFF"/>
                </a:solidFill>
              </a:rPr>
              <a:t>предлага</a:t>
            </a:r>
            <a:r>
              <a:rPr lang="bg-BG" sz="2000" i="1" dirty="0" smtClean="0">
                <a:solidFill>
                  <a:srgbClr val="FFFFFF"/>
                </a:solidFill>
              </a:rPr>
              <a:t> </a:t>
            </a:r>
            <a:r>
              <a:rPr lang="bg-BG" sz="2000" dirty="0" smtClean="0">
                <a:solidFill>
                  <a:srgbClr val="FFFFFF"/>
                </a:solidFill>
              </a:rPr>
              <a:t>следната дозировка на стабилен йод (еднократен прием) според възрастта: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Новородени до 1 месец – 12.5 мг йод 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20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Деца от 1 месец до 3 години - 25 мг йод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20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Деца от 3 до 15 години - 50 мг йод</a:t>
            </a:r>
          </a:p>
          <a:p>
            <a:pPr eaLnBrk="1" hangingPunct="1">
              <a:lnSpc>
                <a:spcPct val="80000"/>
              </a:lnSpc>
              <a:defRPr/>
            </a:pPr>
            <a:endParaRPr lang="bg-BG" sz="20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000" b="1" dirty="0" smtClean="0">
                <a:solidFill>
                  <a:srgbClr val="FFFFFF"/>
                </a:solidFill>
              </a:rPr>
              <a:t>Възрастни (вкл. бременни и кърмачета) - 100 мг йод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260350"/>
            <a:ext cx="3810000" cy="4114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Тази дозировка осигурява почти пълен блокаж на щитовидната </a:t>
            </a:r>
            <a:r>
              <a:rPr lang="bg-BG" sz="2000" b="1" dirty="0" smtClean="0">
                <a:solidFill>
                  <a:srgbClr val="FFFFFF"/>
                </a:solidFill>
              </a:rPr>
              <a:t>жлеза 30 мин. след перорално приемане. Ефектът продължава 24 часа.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Приемането на по-високи дози не подобрява ефекта.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0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000" dirty="0" smtClean="0">
                <a:solidFill>
                  <a:srgbClr val="FFFFFF"/>
                </a:solidFill>
              </a:rPr>
              <a:t>Пълен блокаж може да се получи и с по-ниски дози, но времето на настъпването се  удължава значително.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989138"/>
            <a:ext cx="6408737" cy="23749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mtClean="0">
                <a:solidFill>
                  <a:srgbClr val="FFFFFF"/>
                </a:solidFill>
              </a:rPr>
              <a:t>Първа степен </a:t>
            </a:r>
            <a:br>
              <a:rPr lang="bg-BG" smtClean="0">
                <a:solidFill>
                  <a:srgbClr val="FFFFFF"/>
                </a:solidFill>
              </a:rPr>
            </a:br>
            <a:r>
              <a:rPr lang="bg-BG" smtClean="0">
                <a:solidFill>
                  <a:srgbClr val="FFFFFF"/>
                </a:solidFill>
              </a:rPr>
              <a:t>(лека форма)</a:t>
            </a:r>
            <a:br>
              <a:rPr lang="bg-BG" smtClean="0">
                <a:solidFill>
                  <a:srgbClr val="FFFFFF"/>
                </a:solidFill>
              </a:rPr>
            </a:br>
            <a:endParaRPr lang="bg-BG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400" smtClean="0">
                <a:solidFill>
                  <a:srgbClr val="FFFFFF"/>
                </a:solidFill>
              </a:rPr>
              <a:t>Решение за провеждане на йодна профилактика се взима въз основа  на данните  от  оценката  на   радиационната  обстановка  след ядрена авария.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5434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bg-BG" sz="2200" b="1" dirty="0" smtClean="0">
                <a:solidFill>
                  <a:srgbClr val="FFFFFF"/>
                </a:solidFill>
              </a:rPr>
              <a:t>Основен критерий е прогнозираната доза от радиоактивен йод да превишава определените норми за различните възрастови групи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 Йодната профилактика се прилага колкото е възможно по-рано след аварията и по възможност преди нея.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b="1" dirty="0" smtClean="0">
                <a:solidFill>
                  <a:srgbClr val="FFFFFF"/>
                </a:solidFill>
              </a:rPr>
              <a:t>Ранното приложение </a:t>
            </a:r>
            <a:r>
              <a:rPr lang="bg-BG" sz="2200" dirty="0" smtClean="0">
                <a:solidFill>
                  <a:srgbClr val="FFFFFF"/>
                </a:solidFill>
              </a:rPr>
              <a:t>е особено важно за </a:t>
            </a:r>
            <a:r>
              <a:rPr lang="bg-BG" sz="2200" b="1" dirty="0" smtClean="0">
                <a:solidFill>
                  <a:srgbClr val="FFFFFF"/>
                </a:solidFill>
              </a:rPr>
              <a:t>прилежащите райони</a:t>
            </a:r>
            <a:r>
              <a:rPr lang="bg-BG" sz="2200" dirty="0" smtClean="0">
                <a:solidFill>
                  <a:srgbClr val="FFFFFF"/>
                </a:solidFill>
              </a:rPr>
              <a:t>, където радиоактивния йод се инхалира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b="1" dirty="0" smtClean="0">
                <a:solidFill>
                  <a:srgbClr val="FFFFFF"/>
                </a:solidFill>
              </a:rPr>
              <a:t>Късното приложение </a:t>
            </a:r>
            <a:r>
              <a:rPr lang="bg-BG" sz="2200" dirty="0" smtClean="0">
                <a:solidFill>
                  <a:srgbClr val="FFFFFF"/>
                </a:solidFill>
              </a:rPr>
              <a:t>на йодната профилактика има </a:t>
            </a:r>
            <a:r>
              <a:rPr lang="bg-BG" sz="2200" b="1" dirty="0" smtClean="0">
                <a:solidFill>
                  <a:srgbClr val="FFFFFF"/>
                </a:solidFill>
              </a:rPr>
              <a:t>по-малък ефект</a:t>
            </a:r>
            <a:r>
              <a:rPr lang="bg-BG" sz="2200" dirty="0" smtClean="0">
                <a:solidFill>
                  <a:srgbClr val="FFFFFF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sz="2200" u="sng" dirty="0" smtClean="0">
                <a:solidFill>
                  <a:srgbClr val="FFFFFF"/>
                </a:solidFill>
              </a:rPr>
              <a:t>Например:</a:t>
            </a:r>
            <a:r>
              <a:rPr lang="bg-BG" sz="2200" dirty="0" smtClean="0">
                <a:solidFill>
                  <a:srgbClr val="FFFFFF"/>
                </a:solidFill>
              </a:rPr>
              <a:t> закъснение с 5 часа осигурява около 50% защита.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В случай на продължителна експозиция на радиоактивен йод, полза от даването на стабилен йод има даже няколко дена от началото на експозицията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520113" cy="739775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smtClean="0">
                <a:solidFill>
                  <a:srgbClr val="FFFFFF"/>
                </a:solidFill>
              </a:rPr>
              <a:t>Продължителността на йодната профилактика зависи от:</a:t>
            </a:r>
            <a:r>
              <a:rPr lang="bg-BG" sz="4000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Продължителност на инцидента и на експозицията.</a:t>
            </a:r>
          </a:p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Метереологични условия.</a:t>
            </a:r>
          </a:p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Ефикасност на другите защитни мерки.</a:t>
            </a:r>
          </a:p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Прилежащ или отдалечен район. </a:t>
            </a:r>
          </a:p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Възрастова група. </a:t>
            </a:r>
          </a:p>
          <a:p>
            <a:pPr marL="609600" indent="-60960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bg-BG" sz="2400" smtClean="0">
                <a:solidFill>
                  <a:srgbClr val="FFFFFF"/>
                </a:solidFill>
              </a:rPr>
              <a:t>Експозиция чрез инхалиране или по хранителните вериги.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5434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В прилежащите райони се прилагат повтарящи се равни дози стабилен йод – през 24 часа</a:t>
            </a:r>
          </a:p>
          <a:p>
            <a:pPr lvl="1" eaLnBrk="1" hangingPunct="1">
              <a:lnSpc>
                <a:spcPct val="9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бременни и кърмачки получават максимум две дози </a:t>
            </a:r>
          </a:p>
          <a:p>
            <a:pPr lvl="1" eaLnBrk="1" hangingPunct="1">
              <a:lnSpc>
                <a:spcPct val="9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b="1" dirty="0" smtClean="0">
                <a:solidFill>
                  <a:srgbClr val="FFFFFF"/>
                </a:solidFill>
              </a:rPr>
              <a:t>новородени получават една доза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В отдалечените райони количеството на радиоактивния йод се редуцира   чрез    контрол    и    ограничено    използване    на    замърсени хранителни продукти.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СЗО препоръчва йодна профилактика в отдалечените райони за някои възрастови групи – еднократно приложение при деца.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908050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dirty="0" smtClean="0">
                <a:solidFill>
                  <a:srgbClr val="FFFFFF"/>
                </a:solidFill>
              </a:rPr>
              <a:t>Химични форми на стабилен йод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5386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Прилага се като калиев йодид </a:t>
            </a:r>
            <a:r>
              <a:rPr lang="en-US" sz="2400" dirty="0" smtClean="0">
                <a:solidFill>
                  <a:srgbClr val="FFFFFF"/>
                </a:solidFill>
              </a:rPr>
              <a:t>(KI)</a:t>
            </a:r>
            <a:r>
              <a:rPr lang="bg-BG" sz="2400" dirty="0" smtClean="0">
                <a:solidFill>
                  <a:srgbClr val="FFFFFF"/>
                </a:solidFill>
              </a:rPr>
              <a:t>, калиев йодад, </a:t>
            </a:r>
            <a:r>
              <a:rPr lang="en-US" sz="2400" dirty="0" smtClean="0">
                <a:solidFill>
                  <a:srgbClr val="FFFFFF"/>
                </a:solidFill>
              </a:rPr>
              <a:t>(KIO</a:t>
            </a:r>
            <a:r>
              <a:rPr lang="en-US" sz="2400" baseline="-25000" dirty="0" smtClean="0">
                <a:solidFill>
                  <a:srgbClr val="FFFFFF"/>
                </a:solidFill>
              </a:rPr>
              <a:t>3</a:t>
            </a:r>
            <a:r>
              <a:rPr lang="en-US" sz="2400" dirty="0" smtClean="0">
                <a:solidFill>
                  <a:srgbClr val="FFFFFF"/>
                </a:solidFill>
              </a:rPr>
              <a:t>) </a:t>
            </a:r>
            <a:r>
              <a:rPr lang="bg-BG" sz="2400" dirty="0" smtClean="0">
                <a:solidFill>
                  <a:srgbClr val="FFFFFF"/>
                </a:solidFill>
              </a:rPr>
              <a:t>в краен случай като йодна тинктура (5% спиртен разтвор).</a:t>
            </a:r>
          </a:p>
          <a:p>
            <a:pPr eaLnBrk="1" hangingPunct="1"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Калиевият   йодид   има   някои   предимства   -   по-дълъг   срок на съхранение</a:t>
            </a:r>
          </a:p>
          <a:p>
            <a:pPr eaLnBrk="1" hangingPunct="1"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100 мг йод са еквивалентни на 130 мг. калиев йодид и 170 мг калиев йодад.</a:t>
            </a: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Табл. </a:t>
            </a:r>
            <a:r>
              <a:rPr lang="en-US" sz="2400" dirty="0" smtClean="0">
                <a:solidFill>
                  <a:srgbClr val="FFFFFF"/>
                </a:solidFill>
              </a:rPr>
              <a:t>KI</a:t>
            </a:r>
            <a:r>
              <a:rPr lang="bg-BG" sz="2400" dirty="0" smtClean="0">
                <a:solidFill>
                  <a:srgbClr val="FFFFFF"/>
                </a:solidFill>
              </a:rPr>
              <a:t> от 0.250</a:t>
            </a:r>
            <a:r>
              <a:rPr lang="en-US" sz="2400" dirty="0" smtClean="0">
                <a:solidFill>
                  <a:srgbClr val="FFFFFF"/>
                </a:solidFill>
              </a:rPr>
              <a:t> g</a:t>
            </a:r>
            <a:r>
              <a:rPr lang="bg-BG" sz="2400" dirty="0" smtClean="0">
                <a:solidFill>
                  <a:srgbClr val="FFFFFF"/>
                </a:solidFill>
              </a:rPr>
              <a:t>; табл. </a:t>
            </a:r>
            <a:r>
              <a:rPr lang="en-US" sz="2400" dirty="0" smtClean="0">
                <a:solidFill>
                  <a:srgbClr val="FFFFFF"/>
                </a:solidFill>
              </a:rPr>
              <a:t>KI</a:t>
            </a:r>
            <a:r>
              <a:rPr lang="bg-BG" sz="2400" dirty="0" smtClean="0">
                <a:solidFill>
                  <a:srgbClr val="FFFFFF"/>
                </a:solidFill>
              </a:rPr>
              <a:t> от 0.065</a:t>
            </a:r>
            <a:r>
              <a:rPr lang="en-US" sz="2400" dirty="0" smtClean="0">
                <a:solidFill>
                  <a:srgbClr val="FFFFFF"/>
                </a:solidFill>
              </a:rPr>
              <a:t> g</a:t>
            </a:r>
            <a:endParaRPr lang="bg-BG" sz="24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65175"/>
            <a:ext cx="5472112" cy="668338"/>
          </a:xfrm>
        </p:spPr>
        <p:txBody>
          <a:bodyPr/>
          <a:lstStyle/>
          <a:p>
            <a:pPr eaLnBrk="1" hangingPunct="1">
              <a:defRPr/>
            </a:pPr>
            <a:r>
              <a:rPr lang="bg-BG" sz="4000" smtClean="0"/>
              <a:t> </a:t>
            </a:r>
            <a:r>
              <a:rPr lang="bg-BG" sz="3200" smtClean="0">
                <a:solidFill>
                  <a:srgbClr val="FFFFFF"/>
                </a:solidFill>
              </a:rPr>
              <a:t>Странични ефекти</a:t>
            </a:r>
            <a:r>
              <a:rPr lang="bg-BG" sz="4000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8064500" cy="47529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Твърде нисък риск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Два вида странични  ефекти: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а)	ефекти от щитовидната жлеза - тиреоидит, хипертиреоидна или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bg-BG" sz="2400" dirty="0" smtClean="0">
                <a:solidFill>
                  <a:srgbClr val="FFFFFF"/>
                </a:solidFill>
              </a:rPr>
              <a:t>еутиреоидна струма, тиреотоксикоза, хипотиреоидизъм;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б)	ефекти на други органи - кожни прояви, свръхчувствителност,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bg-BG" sz="2400" dirty="0" smtClean="0">
                <a:solidFill>
                  <a:srgbClr val="FFFFFF"/>
                </a:solidFill>
              </a:rPr>
              <a:t>конюнктивити, стомашно-чревни оплаквания - </a:t>
            </a:r>
            <a:r>
              <a:rPr lang="en-US" sz="2400" dirty="0" smtClean="0">
                <a:solidFill>
                  <a:srgbClr val="FFFFFF"/>
                </a:solidFill>
              </a:rPr>
              <a:t>;</a:t>
            </a:r>
            <a:r>
              <a:rPr lang="bg-BG" sz="2400" dirty="0" smtClean="0">
                <a:solidFill>
                  <a:srgbClr val="FFFFFF"/>
                </a:solidFill>
              </a:rPr>
              <a:t>метален вкус в устата, тежест, повръщане,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bg-BG" sz="2400" dirty="0" smtClean="0">
                <a:solidFill>
                  <a:srgbClr val="FFFFFF"/>
                </a:solidFill>
              </a:rPr>
              <a:t>диария;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Табл. се приемат след хранене, натрошени с много течности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8913"/>
            <a:ext cx="8447088" cy="1223962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b="1" dirty="0" smtClean="0"/>
              <a:t>Деца, от Беларус, с Са на щитовидната жлеза, след Чернобил</a:t>
            </a:r>
            <a:endParaRPr lang="en-US" sz="3200" b="1" dirty="0" smtClean="0"/>
          </a:p>
        </p:txBody>
      </p:sp>
      <p:pic>
        <p:nvPicPr>
          <p:cNvPr id="48131" name="Picture 7" descr="Chernobyl childr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981200"/>
            <a:ext cx="7273925" cy="4543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33600"/>
            <a:ext cx="7772400" cy="1655763"/>
          </a:xfrm>
        </p:spPr>
        <p:txBody>
          <a:bodyPr/>
          <a:lstStyle/>
          <a:p>
            <a:pPr>
              <a:defRPr/>
            </a:pPr>
            <a:r>
              <a:rPr lang="bg-BG" sz="3600" b="1" dirty="0" smtClean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МЕТОДИ ЗА ДЕКОРПОРАЦИЯ НА РАДИОАКТИВНИ ВЕЩЕСТВ</a:t>
            </a:r>
            <a:r>
              <a:rPr lang="bg-BG" sz="36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395288" y="612775"/>
            <a:ext cx="81375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228600">
              <a:buFontTx/>
              <a:buChar char="•"/>
              <a:tabLst>
                <a:tab pos="831850" algn="l"/>
              </a:tabLst>
            </a:pPr>
            <a:r>
              <a:rPr lang="bg-BG" altLang="bg-BG" sz="2400">
                <a:latin typeface="Tahoma" pitchFamily="34" charset="0"/>
                <a:cs typeface="Times New Roman" pitchFamily="18" charset="0"/>
              </a:rPr>
              <a:t>Декорпорация</a:t>
            </a:r>
            <a:r>
              <a:rPr lang="bg-BG" altLang="bg-BG" sz="2400">
                <a:latin typeface="Tahoma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се прилага само </a:t>
            </a: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ако постъпилите в организма радионуклиди превишават съответните пределно допустими норми</a:t>
            </a:r>
            <a:r>
              <a:rPr lang="bg-BG" altLang="bg-BG" sz="2400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или </a:t>
            </a: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се очаква инкорпорацията да бъде над установените норми</a:t>
            </a:r>
            <a:r>
              <a:rPr lang="bg-BG" altLang="bg-BG" sz="2400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;</a:t>
            </a:r>
            <a:endParaRPr lang="en-US" altLang="bg-BG" sz="2400">
              <a:solidFill>
                <a:srgbClr val="FF0000"/>
              </a:solidFill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>
                <a:latin typeface="Tahoma" pitchFamily="34" charset="0"/>
                <a:cs typeface="Times New Roman" pitchFamily="18" charset="0"/>
              </a:rPr>
              <a:t>Декорпорация може да се проведе, ако е събрана следната инфорамция: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вид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на радионуклида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количество</a:t>
            </a:r>
            <a:r>
              <a:rPr lang="bg-BG" altLang="bg-BG" sz="2400" b="1">
                <a:latin typeface="Tahoma" pitchFamily="34" charset="0"/>
                <a:cs typeface="Times New Roman" pitchFamily="18" charset="0"/>
              </a:rPr>
              <a:t>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на радиоактивните вещества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път </a:t>
            </a:r>
            <a:r>
              <a:rPr lang="bg-BG" altLang="bg-BG" sz="2400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на </a:t>
            </a: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постъпване</a:t>
            </a:r>
            <a:endParaRPr lang="en-US" altLang="bg-BG" sz="2400">
              <a:solidFill>
                <a:srgbClr val="FF0000"/>
              </a:solidFill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начало и край</a:t>
            </a:r>
            <a:r>
              <a:rPr lang="bg-BG" altLang="bg-BG" sz="2400" b="1">
                <a:latin typeface="Tahoma" pitchFamily="34" charset="0"/>
                <a:cs typeface="Times New Roman" pitchFamily="18" charset="0"/>
              </a:rPr>
              <a:t>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на постъпването в организма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общо състояние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на пострадалия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дозата</a:t>
            </a:r>
            <a:r>
              <a:rPr lang="bg-BG" altLang="bg-BG" sz="2400" b="1">
                <a:latin typeface="Tahoma" pitchFamily="34" charset="0"/>
                <a:cs typeface="Times New Roman" pitchFamily="18" charset="0"/>
              </a:rPr>
              <a:t>,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получена от външно облъчване</a:t>
            </a:r>
            <a:endParaRPr lang="en-US" altLang="bg-BG" sz="2400">
              <a:latin typeface="Tahoma" pitchFamily="34" charset="0"/>
              <a:cs typeface="Arial" charset="0"/>
            </a:endParaRPr>
          </a:p>
          <a:p>
            <a:pPr indent="228600" eaLnBrk="0" hangingPunct="0">
              <a:buFontTx/>
              <a:buChar char="•"/>
              <a:tabLst>
                <a:tab pos="831850" algn="l"/>
              </a:tabLst>
            </a:pPr>
            <a:r>
              <a:rPr lang="bg-BG" altLang="bg-BG" sz="2400" b="1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съпътстващи   нерадиационни   въздействия </a:t>
            </a:r>
            <a:r>
              <a:rPr lang="bg-BG" altLang="bg-BG" sz="2400">
                <a:latin typeface="Tahoma" pitchFamily="34" charset="0"/>
                <a:cs typeface="Times New Roman" pitchFamily="18" charset="0"/>
              </a:rPr>
              <a:t>(отравяне, изгаряне, механична травма и т.н)</a:t>
            </a:r>
            <a:endParaRPr lang="bg-BG" altLang="bg-BG" sz="240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827088" y="1997075"/>
            <a:ext cx="6985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bg-BG" altLang="bg-BG" sz="2400" b="1" dirty="0" smtClean="0">
                <a:solidFill>
                  <a:srgbClr val="FF0000"/>
                </a:solidFill>
                <a:latin typeface="+mn-lt"/>
                <a:cs typeface="Arial" charset="0"/>
              </a:rPr>
              <a:t>При големи аварии</a:t>
            </a:r>
            <a:r>
              <a:rPr lang="bg-BG" altLang="bg-BG" sz="2400" b="1" dirty="0" smtClean="0">
                <a:latin typeface="+mn-lt"/>
                <a:cs typeface="Arial" charset="0"/>
              </a:rPr>
              <a:t>, </a:t>
            </a:r>
            <a:r>
              <a:rPr lang="bg-BG" altLang="bg-BG" sz="2400" dirty="0" smtClean="0">
                <a:latin typeface="+mn-lt"/>
                <a:cs typeface="Arial" charset="0"/>
              </a:rPr>
              <a:t>с освобождаване и изхвърляне на радионуклиди в околната среда или само подозрения за това, </a:t>
            </a:r>
            <a:r>
              <a:rPr lang="bg-BG" altLang="bg-BG" sz="2400" b="1" dirty="0" smtClean="0">
                <a:solidFill>
                  <a:srgbClr val="FF0000"/>
                </a:solidFill>
                <a:latin typeface="+mn-lt"/>
                <a:cs typeface="Arial" charset="0"/>
              </a:rPr>
              <a:t>декорпорацията се провежда, без да се изчаква събирането на пълна информация</a:t>
            </a:r>
            <a:r>
              <a:rPr lang="bg-BG" altLang="bg-BG" sz="2400" b="1" dirty="0" smtClean="0">
                <a:latin typeface="+mn-lt"/>
                <a:cs typeface="Arial" charset="0"/>
              </a:rPr>
              <a:t>. </a:t>
            </a:r>
            <a:r>
              <a:rPr lang="bg-BG" altLang="bg-BG" sz="2400" dirty="0" smtClean="0">
                <a:latin typeface="+mn-lt"/>
                <a:cs typeface="Arial" charset="0"/>
              </a:rPr>
              <a:t>В тези случаи на декорпорация се подлагат само непосредствено застрашения контингент - </a:t>
            </a:r>
            <a:r>
              <a:rPr lang="bg-BG" altLang="bg-BG" sz="2400" b="1" dirty="0" smtClean="0">
                <a:latin typeface="+mn-lt"/>
                <a:cs typeface="Arial" charset="0"/>
              </a:rPr>
              <a:t>работещите в ядрения обект;</a:t>
            </a:r>
            <a:endParaRPr lang="en-US" altLang="bg-BG" sz="2400" dirty="0" smtClean="0">
              <a:latin typeface="+mn-lt"/>
              <a:cs typeface="Arial" charset="0"/>
            </a:endParaRPr>
          </a:p>
          <a:p>
            <a:pPr eaLnBrk="1" hangingPunct="1">
              <a:defRPr/>
            </a:pPr>
            <a:endParaRPr lang="en-US" altLang="bg-B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на </a:t>
            </a:r>
            <a:r>
              <a:rPr lang="bg-BG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радионуклиди:</a:t>
            </a:r>
            <a:r>
              <a:rPr lang="bg-BG" sz="28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bg-BG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неспецифични и специфични</a:t>
            </a:r>
            <a:endParaRPr lang="bg-BG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7989887" cy="4824413"/>
          </a:xfrm>
        </p:spPr>
        <p:txBody>
          <a:bodyPr/>
          <a:lstStyle/>
          <a:p>
            <a:pPr>
              <a:defRPr/>
            </a:pP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Първа група - неспецифични методи</a:t>
            </a:r>
            <a:r>
              <a:rPr lang="bg-BG" sz="2000" b="1" dirty="0" smtClean="0">
                <a:cs typeface="Arial" panose="020B0604020202020204" pitchFamily="34" charset="0"/>
              </a:rPr>
              <a:t>. </a:t>
            </a:r>
            <a:r>
              <a:rPr lang="bg-BG" sz="2000" dirty="0" smtClean="0">
                <a:cs typeface="Arial" panose="020B0604020202020204" pitchFamily="34" charset="0"/>
              </a:rPr>
              <a:t>Те са общи за всички радионуклиди и целят </a:t>
            </a:r>
            <a:r>
              <a:rPr lang="bg-BG" sz="2000" b="1" dirty="0" smtClean="0">
                <a:cs typeface="Arial" panose="020B0604020202020204" pitchFamily="34" charset="0"/>
              </a:rPr>
              <a:t>механичното отделяне от входната врата: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 а</a:t>
            </a: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) Дермален път</a:t>
            </a:r>
            <a:endParaRPr lang="en-US" sz="2000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bg-BG" sz="2000" dirty="0" smtClean="0">
                <a:cs typeface="Arial" panose="020B0604020202020204" pitchFamily="34" charset="0"/>
              </a:rPr>
              <a:t>Радиоактивно </a:t>
            </a:r>
            <a:r>
              <a:rPr lang="bg-BG" sz="2000" b="1" dirty="0" smtClean="0">
                <a:cs typeface="Arial" panose="020B0604020202020204" pitchFamily="34" charset="0"/>
              </a:rPr>
              <a:t>замърсените	кожни повърхности се измиват обилно със струя течаща вода </a:t>
            </a:r>
            <a:r>
              <a:rPr lang="bg-BG" sz="2000" dirty="0" smtClean="0">
                <a:cs typeface="Arial" panose="020B0604020202020204" pitchFamily="34" charset="0"/>
              </a:rPr>
              <a:t>и течни миещи препарати.</a:t>
            </a:r>
            <a:endParaRPr lang="en-US" sz="2000" dirty="0" smtClean="0"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bg-BG" sz="2000" dirty="0" smtClean="0">
                <a:cs typeface="Arial" panose="020B0604020202020204" pitchFamily="34" charset="0"/>
              </a:rPr>
              <a:t>Не се допуска търкане и втриване в кожата и травматизирането на кожата; </a:t>
            </a:r>
            <a:endParaRPr lang="en-US" sz="2000" dirty="0" smtClean="0"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bg-BG" sz="2000" dirty="0" smtClean="0">
                <a:cs typeface="Arial" panose="020B0604020202020204" pitchFamily="34" charset="0"/>
              </a:rPr>
              <a:t>Тази процедура се последва от </a:t>
            </a:r>
            <a:r>
              <a:rPr lang="bg-BG" sz="2000" b="1" dirty="0" smtClean="0">
                <a:cs typeface="Arial" panose="020B0604020202020204" pitchFamily="34" charset="0"/>
              </a:rPr>
              <a:t>дозиметричен контрол;</a:t>
            </a:r>
            <a:endParaRPr lang="en-US" sz="2000" dirty="0" smtClean="0"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bg-BG" sz="2000" dirty="0" smtClean="0">
                <a:cs typeface="Arial" panose="020B0604020202020204" pitchFamily="34" charset="0"/>
              </a:rPr>
              <a:t>При невъзможност за дозиметричен контрол </a:t>
            </a:r>
            <a:r>
              <a:rPr lang="bg-BG" sz="2000" b="1" dirty="0" smtClean="0">
                <a:cs typeface="Arial" panose="020B0604020202020204" pitchFamily="34" charset="0"/>
              </a:rPr>
              <a:t>миенето </a:t>
            </a:r>
            <a:r>
              <a:rPr lang="bg-BG" sz="2000" dirty="0" smtClean="0">
                <a:cs typeface="Arial" panose="020B0604020202020204" pitchFamily="34" charset="0"/>
              </a:rPr>
              <a:t>продължава </a:t>
            </a:r>
            <a:r>
              <a:rPr lang="bg-BG" sz="2000" b="1" dirty="0" smtClean="0">
                <a:cs typeface="Arial" panose="020B0604020202020204" pitchFamily="34" charset="0"/>
              </a:rPr>
              <a:t>15-20 мин.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	</a:t>
            </a: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б)Устната кухина</a:t>
            </a:r>
            <a:r>
              <a:rPr lang="bg-BG" sz="2000" i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bg-BG" sz="2000" dirty="0" smtClean="0">
                <a:cs typeface="Arial" panose="020B0604020202020204" pitchFamily="34" charset="0"/>
              </a:rPr>
              <a:t>се промива неколкократно с 1–2% разтвор на натриев бикарбонат или с обикновена вода.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bg-BG" sz="2400" dirty="0" smtClean="0"/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Нервно-регулаторни нарушения в дейността на различни органи и системи.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Слабо изразени, неспецифични оплаквания, с преходен характер.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0000"/>
                </a:solidFill>
              </a:rPr>
              <a:t>Бързо възстановяване</a:t>
            </a:r>
            <a:r>
              <a:rPr lang="bg-BG" sz="2200" dirty="0" smtClean="0">
                <a:solidFill>
                  <a:srgbClr val="FFFFFF"/>
                </a:solidFill>
              </a:rPr>
              <a:t>, след отстраняване от сферата на йонизиращата радиация.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Най-чести симптоми: </a:t>
            </a:r>
            <a:r>
              <a:rPr lang="bg-BG" sz="2200" dirty="0" smtClean="0">
                <a:solidFill>
                  <a:srgbClr val="FF0000"/>
                </a:solidFill>
              </a:rPr>
              <a:t>обща слабост, намаляване на апетита, сънливост през деня, безсъние нощем, променлив пулс и кръвно налягане, изпотяване, траен дермографизъм, спазми на червата</a:t>
            </a:r>
            <a:r>
              <a:rPr lang="bg-BG" sz="2200" dirty="0" smtClean="0">
                <a:solidFill>
                  <a:srgbClr val="FFFFFF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2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Кръвна картина: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solidFill>
                  <a:srgbClr val="FFFFFF"/>
                </a:solidFill>
              </a:rPr>
              <a:t>нехарактерни промени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200" b="1" dirty="0" smtClean="0">
                <a:solidFill>
                  <a:srgbClr val="FF0000"/>
                </a:solidFill>
              </a:rPr>
              <a:t>левкопения с релативна лимфоцитоза</a:t>
            </a:r>
            <a:r>
              <a:rPr lang="bg-BG" sz="2200" b="1" dirty="0" smtClean="0">
                <a:solidFill>
                  <a:srgbClr val="FFFFFF"/>
                </a:solidFill>
              </a:rPr>
              <a:t>,</a:t>
            </a:r>
            <a:r>
              <a:rPr lang="bg-BG" sz="2200" dirty="0" smtClean="0">
                <a:solidFill>
                  <a:srgbClr val="FFFFFF"/>
                </a:solidFill>
              </a:rPr>
              <a:t> до умерена левкоцитоза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solidFill>
                  <a:srgbClr val="FF0000"/>
                </a:solidFill>
              </a:rPr>
              <a:t>костен мозък - признаци на раздразване:</a:t>
            </a:r>
            <a:r>
              <a:rPr lang="bg-BG" sz="2200" dirty="0" smtClean="0">
                <a:solidFill>
                  <a:srgbClr val="FFFFFF"/>
                </a:solidFill>
              </a:rPr>
              <a:t> увеличен брой </a:t>
            </a:r>
            <a:r>
              <a:rPr lang="ru-RU" sz="2200" dirty="0" smtClean="0">
                <a:solidFill>
                  <a:srgbClr val="FFFFFF"/>
                </a:solidFill>
              </a:rPr>
              <a:t> </a:t>
            </a:r>
            <a:r>
              <a:rPr lang="bg-BG" sz="2200" dirty="0" smtClean="0">
                <a:solidFill>
                  <a:srgbClr val="FFFFFF"/>
                </a:solidFill>
              </a:rPr>
              <a:t>ретикулоцити, слабо увеличение броя на незрелите клетки от  миелоидния</a:t>
            </a:r>
            <a:r>
              <a:rPr lang="ru-RU" sz="2200" dirty="0" smtClean="0">
                <a:solidFill>
                  <a:srgbClr val="FFFFFF"/>
                </a:solidFill>
              </a:rPr>
              <a:t> </a:t>
            </a:r>
            <a:r>
              <a:rPr lang="bg-BG" sz="2200" dirty="0" smtClean="0">
                <a:solidFill>
                  <a:srgbClr val="FFFFFF"/>
                </a:solidFill>
              </a:rPr>
              <a:t>ред и на плазмоцитите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Две групи методи за декорпорация на радионуклиди: неспецифични и специфични</a:t>
            </a:r>
            <a:endParaRPr lang="bg-BG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8424862" cy="4824412"/>
          </a:xfrm>
        </p:spPr>
        <p:txBody>
          <a:bodyPr/>
          <a:lstStyle/>
          <a:p>
            <a:pPr>
              <a:defRPr/>
            </a:pP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Очните лигавици </a:t>
            </a:r>
            <a:r>
              <a:rPr lang="bg-BG" sz="2000" b="1" dirty="0" smtClean="0">
                <a:cs typeface="Arial" panose="020B0604020202020204" pitchFamily="34" charset="0"/>
              </a:rPr>
              <a:t>и</a:t>
            </a:r>
            <a:r>
              <a:rPr lang="bg-BG" sz="2000" dirty="0" smtClean="0">
                <a:cs typeface="Arial" panose="020B0604020202020204" pitchFamily="34" charset="0"/>
              </a:rPr>
              <a:t> носа се промиват с помощта на </a:t>
            </a:r>
            <a:r>
              <a:rPr lang="bg-BG" sz="2000" b="1" dirty="0" smtClean="0">
                <a:cs typeface="Arial" panose="020B0604020202020204" pitchFamily="34" charset="0"/>
              </a:rPr>
              <a:t>пипета, </a:t>
            </a:r>
            <a:r>
              <a:rPr lang="bg-BG" sz="2000" dirty="0" smtClean="0">
                <a:cs typeface="Arial" panose="020B0604020202020204" pitchFamily="34" charset="0"/>
              </a:rPr>
              <a:t>а струята е насочена </a:t>
            </a:r>
            <a:r>
              <a:rPr lang="bg-BG" sz="2000" b="1" dirty="0" smtClean="0">
                <a:cs typeface="Arial" panose="020B0604020202020204" pitchFamily="34" charset="0"/>
              </a:rPr>
              <a:t>от вътрешния към външния ъгъл </a:t>
            </a:r>
            <a:r>
              <a:rPr lang="bg-BG" sz="2000" dirty="0" smtClean="0">
                <a:cs typeface="Arial" panose="020B0604020202020204" pitchFamily="34" charset="0"/>
              </a:rPr>
              <a:t>на окото. 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Ушите</a:t>
            </a:r>
            <a:r>
              <a:rPr lang="bg-BG" sz="2000" dirty="0" smtClean="0">
                <a:cs typeface="Arial" panose="020B0604020202020204" pitchFamily="34" charset="0"/>
              </a:rPr>
              <a:t> се промиват с шприц.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	в)</a:t>
            </a: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Стомашно-чревен     път</a:t>
            </a:r>
            <a:endParaRPr lang="en-US" sz="2000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стомашна промивка </a:t>
            </a:r>
            <a:r>
              <a:rPr lang="bg-BG" sz="2000" dirty="0" smtClean="0">
                <a:cs typeface="Arial" panose="020B0604020202020204" pitchFamily="34" charset="0"/>
              </a:rPr>
              <a:t>с 2 - 3 л обикновена вода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повръщане   </a:t>
            </a:r>
            <a:r>
              <a:rPr lang="bg-BG" sz="2000" b="1" dirty="0" smtClean="0">
                <a:cs typeface="Arial" panose="020B0604020202020204" pitchFamily="34" charset="0"/>
              </a:rPr>
              <a:t>по   </a:t>
            </a:r>
            <a:r>
              <a:rPr lang="bg-BG" sz="2000" dirty="0" smtClean="0">
                <a:cs typeface="Arial" panose="020B0604020202020204" pitchFamily="34" charset="0"/>
              </a:rPr>
              <a:t>механичен   </a:t>
            </a:r>
            <a:r>
              <a:rPr lang="bg-BG" sz="2000" b="1" dirty="0" smtClean="0">
                <a:cs typeface="Arial" panose="020B0604020202020204" pitchFamily="34" charset="0"/>
              </a:rPr>
              <a:t>път   или   с медикаменти (апоморфин)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 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след промивката </a:t>
            </a:r>
            <a:r>
              <a:rPr lang="bg-BG" sz="2000" dirty="0" smtClean="0">
                <a:cs typeface="Arial" panose="020B0604020202020204" pitchFamily="34" charset="0"/>
              </a:rPr>
              <a:t>се прилагат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адсорбенти</a:t>
            </a:r>
            <a:r>
              <a:rPr lang="bg-BG" sz="2000" b="1" dirty="0" smtClean="0">
                <a:cs typeface="Arial" panose="020B0604020202020204" pitchFamily="34" charset="0"/>
              </a:rPr>
              <a:t>: медицински въглища, пектин, антидотум  металорум </a:t>
            </a:r>
            <a:r>
              <a:rPr lang="bg-BG" sz="2000" dirty="0" smtClean="0">
                <a:cs typeface="Arial" panose="020B0604020202020204" pitchFamily="34" charset="0"/>
              </a:rPr>
              <a:t>и др.; рициновото масло е противопоказано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прилагане на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слабителни средства </a:t>
            </a:r>
            <a:r>
              <a:rPr lang="bg-BG" sz="2000" b="1" dirty="0" smtClean="0">
                <a:cs typeface="Arial" panose="020B0604020202020204" pitchFamily="34" charset="0"/>
              </a:rPr>
              <a:t>-магнезиев или натриев сулфат </a:t>
            </a:r>
            <a:r>
              <a:rPr lang="bg-BG" sz="2000" dirty="0" smtClean="0">
                <a:cs typeface="Arial" panose="020B0604020202020204" pitchFamily="34" charset="0"/>
              </a:rPr>
              <a:t>- 20 - 30 г в 200 мл топла вода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очистителни клизми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bg-BG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Две групи методи за декорпорация на радионуклиди: неспецифични и специфични</a:t>
            </a:r>
            <a:endParaRPr lang="bg-BG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 </a:t>
            </a:r>
            <a:r>
              <a:rPr lang="bg-BG" sz="2400" b="1" dirty="0" smtClean="0"/>
              <a:t>г) </a:t>
            </a:r>
            <a:r>
              <a:rPr lang="bg-BG" sz="24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Дихателен път</a:t>
            </a:r>
            <a:endParaRPr lang="en-US" sz="2400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промивка на устната кухина</a:t>
            </a:r>
            <a:r>
              <a:rPr lang="bg-BG" sz="2400" dirty="0" smtClean="0">
                <a:cs typeface="Arial" panose="020B0604020202020204" pitchFamily="34" charset="0"/>
              </a:rPr>
              <a:t>, назофаринкса с 2% разтвор на натриев бикарбонат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dirty="0" smtClean="0">
                <a:cs typeface="Arial" panose="020B0604020202020204" pitchFamily="34" charset="0"/>
              </a:rPr>
              <a:t>прилагане на </a:t>
            </a:r>
            <a:r>
              <a:rPr lang="bg-BG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отхрачващи средства</a:t>
            </a:r>
            <a:endParaRPr lang="en-US" sz="24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dirty="0" smtClean="0">
                <a:cs typeface="Arial" panose="020B0604020202020204" pitchFamily="34" charset="0"/>
              </a:rPr>
              <a:t> 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solidFill>
                  <a:srgbClr val="FF0000"/>
                </a:solidFill>
                <a:latin typeface="+mn-lt"/>
              </a:rPr>
              <a:t>Две групи методи за декорпорация на радионуклиди: неспецифични и специфични</a:t>
            </a:r>
            <a:endParaRPr lang="bg-BG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062912" cy="4751387"/>
          </a:xfrm>
        </p:spPr>
        <p:txBody>
          <a:bodyPr/>
          <a:lstStyle/>
          <a:p>
            <a:pPr>
              <a:defRPr/>
            </a:pPr>
            <a:r>
              <a:rPr lang="bg-BG" sz="20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Втора група – специфични средства</a:t>
            </a:r>
            <a:endParaRPr lang="en-US" sz="2000" b="1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/>
            </a:r>
            <a:br>
              <a:rPr lang="bg-BG" sz="2000" b="1" dirty="0" smtClean="0">
                <a:cs typeface="Arial" panose="020B0604020202020204" pitchFamily="34" charset="0"/>
              </a:rPr>
            </a:br>
            <a:r>
              <a:rPr lang="bg-BG" sz="2000" b="1" dirty="0" smtClean="0">
                <a:cs typeface="Arial" panose="020B0604020202020204" pitchFamily="34" charset="0"/>
              </a:rPr>
              <a:t>а)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Комплексообразователи (хелатообразователи)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Образуват с инкорпорираните радионуклиди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хелати</a:t>
            </a:r>
            <a:r>
              <a:rPr lang="bg-BG" sz="2000" b="1" dirty="0" smtClean="0">
                <a:cs typeface="Arial" panose="020B0604020202020204" pitchFamily="34" charset="0"/>
              </a:rPr>
              <a:t>, </a:t>
            </a:r>
            <a:r>
              <a:rPr lang="bg-BG" sz="2000" dirty="0" smtClean="0">
                <a:cs typeface="Arial" panose="020B0604020202020204" pitchFamily="34" charset="0"/>
              </a:rPr>
              <a:t>които са разтворими и лесно се отделят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през бъбреците</a:t>
            </a:r>
            <a:r>
              <a:rPr lang="bg-BG" sz="2000" b="1" dirty="0" smtClean="0">
                <a:cs typeface="Arial" panose="020B0604020202020204" pitchFamily="34" charset="0"/>
              </a:rPr>
              <a:t>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Радионуклидите,</a:t>
            </a:r>
            <a:r>
              <a:rPr lang="bg-BG" sz="2000" b="1" dirty="0" smtClean="0">
                <a:cs typeface="Arial" panose="020B0604020202020204" pitchFamily="34" charset="0"/>
              </a:rPr>
              <a:t> </a:t>
            </a:r>
            <a:r>
              <a:rPr lang="bg-BG" sz="2000" dirty="0" smtClean="0">
                <a:cs typeface="Arial" panose="020B0604020202020204" pitchFamily="34" charset="0"/>
              </a:rPr>
              <a:t>свързани в хелати губят част от своите физико-химични свойства, напр. способността да хидролизират, да взаимодействат с други вещества в организма и т.н.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Комплексообразователите </a:t>
            </a:r>
            <a:r>
              <a:rPr lang="bg-BG" sz="2000" dirty="0" smtClean="0">
                <a:cs typeface="Arial" panose="020B0604020202020204" pitchFamily="34" charset="0"/>
              </a:rPr>
              <a:t>трябва да се въвеждат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рано, </a:t>
            </a:r>
            <a:r>
              <a:rPr lang="bg-BG" sz="2000" dirty="0" smtClean="0">
                <a:cs typeface="Arial" panose="020B0604020202020204" pitchFamily="34" charset="0"/>
              </a:rPr>
              <a:t>преди радионуклидите да са влезли в трайни химични връзки в тъканите.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Най-достъпни за хелатообразуване са радионуклидите </a:t>
            </a:r>
            <a:r>
              <a:rPr lang="bg-BG" sz="2000" b="1" dirty="0" smtClean="0">
                <a:cs typeface="Arial" panose="020B0604020202020204" pitchFamily="34" charset="0"/>
              </a:rPr>
              <a:t>в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кръвта и междуклетъчната течност.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884238"/>
          </a:xfrm>
        </p:spPr>
        <p:txBody>
          <a:bodyPr/>
          <a:lstStyle/>
          <a:p>
            <a:pPr>
              <a:defRPr/>
            </a:pPr>
            <a:r>
              <a:rPr lang="bg-BG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Комплексообразователи</a:t>
            </a:r>
            <a:endParaRPr lang="bg-BG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3"/>
            <a:ext cx="8351838" cy="4752975"/>
          </a:xfrm>
        </p:spPr>
        <p:txBody>
          <a:bodyPr/>
          <a:lstStyle/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Използват се няколко групи комплексообразуватели: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Производни на полиаминополикарбоновите киселини: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1.1. </a:t>
            </a:r>
            <a:r>
              <a:rPr lang="bg-BG" sz="2000" dirty="0" smtClean="0">
                <a:cs typeface="Arial" panose="020B0604020202020204" pitchFamily="34" charset="0"/>
              </a:rPr>
              <a:t>двунатриева сол на етилендиаминотетраоцетна киселина (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трилон В</a:t>
            </a:r>
            <a:r>
              <a:rPr lang="bg-BG" sz="2000" dirty="0" smtClean="0">
                <a:cs typeface="Arial" panose="020B0604020202020204" pitchFamily="34" charset="0"/>
              </a:rPr>
              <a:t>)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1.2.</a:t>
            </a:r>
            <a:r>
              <a:rPr lang="bg-BG" sz="2000" dirty="0" smtClean="0">
                <a:cs typeface="Arial" panose="020B0604020202020204" pitchFamily="34" charset="0"/>
              </a:rPr>
              <a:t> двунатриево-калциева сол на етилендиаминотетраоцетна   киселина  (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тетацин-калций)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1.3.</a:t>
            </a:r>
            <a:r>
              <a:rPr lang="bg-BG" sz="2000" dirty="0" smtClean="0">
                <a:cs typeface="Arial" panose="020B0604020202020204" pitchFamily="34" charset="0"/>
              </a:rPr>
              <a:t> тринатриево-калциева сол на диетилентриаминопентаоцетната киселина – 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пентацин</a:t>
            </a:r>
            <a:r>
              <a:rPr lang="bg-BG" sz="2000" dirty="0" smtClean="0">
                <a:cs typeface="Arial" panose="020B0604020202020204" pitchFamily="34" charset="0"/>
              </a:rPr>
              <a:t> и др.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Пентацинът</a:t>
            </a:r>
            <a:r>
              <a:rPr lang="bg-BG" sz="2000" b="1" dirty="0" smtClean="0">
                <a:cs typeface="Arial" panose="020B0604020202020204" pitchFamily="34" charset="0"/>
              </a:rPr>
              <a:t> </a:t>
            </a:r>
            <a:r>
              <a:rPr lang="bg-BG" sz="2000" dirty="0" smtClean="0">
                <a:cs typeface="Arial" panose="020B0604020202020204" pitchFamily="34" charset="0"/>
              </a:rPr>
              <a:t>намира широко приложение в практиката при инкорпориране на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хром, манган, желязо, цинк, кадии, олово, плутоний, рутений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Пентацинът се всмуква 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лошо </a:t>
            </a:r>
            <a:r>
              <a:rPr lang="bg-BG" sz="2000" dirty="0" smtClean="0">
                <a:cs typeface="Arial" panose="020B0604020202020204" pitchFamily="34" charset="0"/>
              </a:rPr>
              <a:t>в стомашно-чревния тракт и затова се въвежда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венозно</a:t>
            </a:r>
            <a:r>
              <a:rPr lang="bg-BG" sz="2000" b="1" dirty="0" smtClean="0">
                <a:cs typeface="Arial" panose="020B0604020202020204" pitchFamily="34" charset="0"/>
              </a:rPr>
              <a:t> </a:t>
            </a:r>
            <a:r>
              <a:rPr lang="bg-BG" sz="2000" dirty="0" smtClean="0">
                <a:cs typeface="Arial" panose="020B0604020202020204" pitchFamily="34" charset="0"/>
              </a:rPr>
              <a:t>във високи дози: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0,25 г 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- </a:t>
            </a:r>
            <a:r>
              <a:rPr lang="bg-BG" sz="2000" dirty="0" smtClean="0">
                <a:cs typeface="Arial" panose="020B0604020202020204" pitchFamily="34" charset="0"/>
              </a:rPr>
              <a:t>еднократна доза;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1,5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г </a:t>
            </a:r>
            <a:r>
              <a:rPr lang="bg-BG" sz="2000" dirty="0" smtClean="0">
                <a:cs typeface="Arial" panose="020B0604020202020204" pitchFamily="34" charset="0"/>
              </a:rPr>
              <a:t>- максимална дневна доза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Комплексообразователи</a:t>
            </a:r>
            <a:endParaRPr lang="bg-BG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4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Дитиолови съединения</a:t>
            </a:r>
            <a:endParaRPr lang="en-US" sz="2400" b="1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b="1" dirty="0" smtClean="0">
                <a:cs typeface="Arial" panose="020B0604020202020204" pitchFamily="34" charset="0"/>
              </a:rPr>
              <a:t>2.1. </a:t>
            </a:r>
            <a:r>
              <a:rPr lang="bg-BG" sz="2400" dirty="0" smtClean="0">
                <a:cs typeface="Arial" panose="020B0604020202020204" pitchFamily="34" charset="0"/>
              </a:rPr>
              <a:t>2,3 димеркоптопропанол </a:t>
            </a:r>
            <a:r>
              <a:rPr lang="bg-BG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(БАЛ</a:t>
            </a:r>
            <a:r>
              <a:rPr lang="bg-BG" sz="2400" dirty="0" smtClean="0">
                <a:cs typeface="Arial" panose="020B0604020202020204" pitchFamily="34" charset="0"/>
              </a:rPr>
              <a:t>)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b="1" dirty="0" smtClean="0">
                <a:cs typeface="Arial" panose="020B0604020202020204" pitchFamily="34" charset="0"/>
              </a:rPr>
              <a:t>2.2. </a:t>
            </a:r>
            <a:r>
              <a:rPr lang="bg-BG" sz="2400" dirty="0" smtClean="0">
                <a:cs typeface="Arial" panose="020B0604020202020204" pitchFamily="34" charset="0"/>
              </a:rPr>
              <a:t>димеркоптопропансулфонат (</a:t>
            </a:r>
            <a:r>
              <a:rPr lang="bg-BG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унитиол</a:t>
            </a:r>
            <a:r>
              <a:rPr lang="bg-BG" sz="2400" dirty="0" smtClean="0">
                <a:cs typeface="Arial" panose="020B0604020202020204" pitchFamily="34" charset="0"/>
              </a:rPr>
              <a:t>)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Естествено</a:t>
            </a:r>
            <a:r>
              <a:rPr lang="bg-BG" sz="2400" b="1" dirty="0" smtClean="0">
                <a:cs typeface="Arial" panose="020B0604020202020204" pitchFamily="34" charset="0"/>
              </a:rPr>
              <a:t> </a:t>
            </a:r>
            <a:r>
              <a:rPr lang="bg-BG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съдържащи</a:t>
            </a:r>
            <a:r>
              <a:rPr lang="bg-BG" sz="2400" b="1" dirty="0" smtClean="0">
                <a:cs typeface="Arial" panose="020B0604020202020204" pitchFamily="34" charset="0"/>
              </a:rPr>
              <a:t> </a:t>
            </a:r>
            <a:r>
              <a:rPr lang="bg-BG" sz="2400" dirty="0" smtClean="0">
                <a:cs typeface="Arial" panose="020B0604020202020204" pitchFamily="34" charset="0"/>
              </a:rPr>
              <a:t>се в организма </a:t>
            </a:r>
            <a:r>
              <a:rPr lang="bg-BG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комплексообразователи</a:t>
            </a:r>
            <a:r>
              <a:rPr lang="bg-BG" sz="2400" b="1" dirty="0" smtClean="0">
                <a:cs typeface="Arial" panose="020B0604020202020204" pitchFamily="34" charset="0"/>
              </a:rPr>
              <a:t> - бикарбонати, натриев цитрат, </a:t>
            </a:r>
            <a:r>
              <a:rPr lang="bg-BG" sz="2400" dirty="0" smtClean="0">
                <a:cs typeface="Arial" panose="020B0604020202020204" pitchFamily="34" charset="0"/>
              </a:rPr>
              <a:t>соли на глутаминовата киселина.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Специфични методи за декорпорация</a:t>
            </a:r>
            <a:endParaRPr lang="bg-BG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81200"/>
            <a:ext cx="8424863" cy="4114800"/>
          </a:xfrm>
        </p:spPr>
        <p:txBody>
          <a:bodyPr/>
          <a:lstStyle/>
          <a:p>
            <a:pPr>
              <a:defRPr/>
            </a:pPr>
            <a:r>
              <a:rPr lang="bg-BG" sz="2800" b="1" dirty="0" smtClean="0">
                <a:cs typeface="Arial" panose="020B0604020202020204" pitchFamily="34" charset="0"/>
              </a:rPr>
              <a:t>3.1. </a:t>
            </a:r>
            <a:r>
              <a:rPr lang="bg-BG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Метод на изотопното разреждане</a:t>
            </a:r>
            <a:endParaRPr lang="en-US" sz="28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800" dirty="0" smtClean="0">
                <a:cs typeface="Arial" panose="020B0604020202020204" pitchFamily="34" charset="0"/>
              </a:rPr>
              <a:t>Състои се във въвеждане на големи количества на съответния </a:t>
            </a:r>
            <a:r>
              <a:rPr lang="bg-BG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стабилен изотоп или аналог</a:t>
            </a:r>
            <a:r>
              <a:rPr lang="bg-BG" sz="2800" b="1" dirty="0" smtClean="0">
                <a:cs typeface="Arial" panose="020B0604020202020204" pitchFamily="34" charset="0"/>
              </a:rPr>
              <a:t>, </a:t>
            </a:r>
            <a:r>
              <a:rPr lang="bg-BG" sz="2800" dirty="0" smtClean="0">
                <a:cs typeface="Arial" panose="020B0604020202020204" pitchFamily="34" charset="0"/>
              </a:rPr>
              <a:t>с което тъканите се насищат с нерадиоактивния изотоп – това ограничава отлагането на радиоактивните елементи.</a:t>
            </a:r>
            <a:endParaRPr lang="en-US" sz="28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800" dirty="0" smtClean="0">
                <a:cs typeface="Arial" panose="020B0604020202020204" pitchFamily="34" charset="0"/>
              </a:rPr>
              <a:t>Този метод се прилага успешно при замърсяване с </a:t>
            </a:r>
            <a:r>
              <a:rPr lang="bg-BG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йод-131, т.н. йодна профилактика</a:t>
            </a:r>
            <a:endParaRPr lang="en-US" sz="28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8913"/>
            <a:ext cx="7772400" cy="1223962"/>
          </a:xfrm>
        </p:spPr>
        <p:txBody>
          <a:bodyPr/>
          <a:lstStyle/>
          <a:p>
            <a:pPr>
              <a:defRPr/>
            </a:pPr>
            <a:r>
              <a:rPr lang="bg-BG" sz="32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Специфични методи за декорпорация</a:t>
            </a:r>
            <a:endParaRPr lang="bg-BG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569325" cy="4683125"/>
          </a:xfrm>
        </p:spPr>
        <p:txBody>
          <a:bodyPr/>
          <a:lstStyle/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3.2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. Хемодиализа </a:t>
            </a:r>
            <a:r>
              <a:rPr lang="bg-BG" sz="2000" dirty="0" smtClean="0">
                <a:cs typeface="Arial" panose="020B0604020202020204" pitchFamily="34" charset="0"/>
              </a:rPr>
              <a:t>– за очистване на кръвта от</a:t>
            </a:r>
            <a:br>
              <a:rPr lang="bg-BG" sz="2000" dirty="0" smtClean="0">
                <a:cs typeface="Arial" panose="020B0604020202020204" pitchFamily="34" charset="0"/>
              </a:rPr>
            </a:br>
            <a:r>
              <a:rPr lang="bg-BG" sz="2000" dirty="0" smtClean="0">
                <a:cs typeface="Arial" panose="020B0604020202020204" pitchFamily="34" charset="0"/>
              </a:rPr>
              <a:t>инкорпорираните радионуклиди.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Прилага се в </a:t>
            </a:r>
            <a:r>
              <a:rPr lang="bg-BG" sz="2000" b="1" dirty="0" smtClean="0">
                <a:cs typeface="Arial" panose="020B0604020202020204" pitchFamily="34" charset="0"/>
              </a:rPr>
              <a:t>първите 4 часа.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3.3.	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Стимулиране на отделянето през бъбреците с</a:t>
            </a:r>
            <a:b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диуретици.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b="1" dirty="0" smtClean="0">
                <a:cs typeface="Arial" panose="020B0604020202020204" pitchFamily="34" charset="0"/>
              </a:rPr>
              <a:t>3.4.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	Метод на декалцинация</a:t>
            </a:r>
            <a:endParaRPr lang="en-US" sz="200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Прилага се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специална диета с ниско</a:t>
            </a:r>
            <a:b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съдържание на калций </a:t>
            </a:r>
            <a:r>
              <a:rPr lang="bg-BG" sz="2000" dirty="0" smtClean="0">
                <a:cs typeface="Arial" panose="020B0604020202020204" pitchFamily="34" charset="0"/>
              </a:rPr>
              <a:t>- ефектът се изразява в </a:t>
            </a:r>
            <a:r>
              <a:rPr lang="bg-BG" sz="2000" b="1" dirty="0" smtClean="0">
                <a:cs typeface="Arial" panose="020B0604020202020204" pitchFamily="34" charset="0"/>
              </a:rPr>
              <a:t>освобождаване на радионуклида от костната тъкан,</a:t>
            </a:r>
            <a:r>
              <a:rPr lang="bg-BG" sz="2000" dirty="0" smtClean="0">
                <a:cs typeface="Arial" panose="020B0604020202020204" pitchFamily="34" charset="0"/>
              </a:rPr>
              <a:t> а след това главно през бъбреците се излъчват извън организма.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sz="2000" dirty="0" smtClean="0">
                <a:cs typeface="Arial" panose="020B0604020202020204" pitchFamily="34" charset="0"/>
              </a:rPr>
              <a:t>За целите на декалцинацията се използва</a:t>
            </a:r>
            <a:br>
              <a:rPr lang="bg-BG" sz="2000" dirty="0" smtClean="0">
                <a:cs typeface="Arial" panose="020B0604020202020204" pitchFamily="34" charset="0"/>
              </a:rPr>
            </a:b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паратиреоиден хормон, 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но неговото </a:t>
            </a: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дозиране </a:t>
            </a:r>
            <a: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  <a:t>е</a:t>
            </a:r>
            <a:br>
              <a:rPr lang="bg-BG" sz="2000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bg-BG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много трудно</a:t>
            </a:r>
            <a:r>
              <a:rPr lang="bg-BG" sz="2000" b="1" dirty="0" smtClean="0">
                <a:cs typeface="Arial" panose="020B0604020202020204" pitchFamily="34" charset="0"/>
              </a:rPr>
              <a:t>.</a:t>
            </a:r>
            <a:endParaRPr lang="en-US" sz="20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bg-BG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989138"/>
            <a:ext cx="6408737" cy="23749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mtClean="0">
                <a:solidFill>
                  <a:srgbClr val="FFFFFF"/>
                </a:solidFill>
              </a:rPr>
              <a:t>Втора степен </a:t>
            </a:r>
            <a:br>
              <a:rPr lang="bg-BG" smtClean="0">
                <a:solidFill>
                  <a:srgbClr val="FFFFFF"/>
                </a:solidFill>
              </a:rPr>
            </a:br>
            <a:r>
              <a:rPr lang="bg-BG" smtClean="0">
                <a:solidFill>
                  <a:srgbClr val="FFFFFF"/>
                </a:solidFill>
              </a:rPr>
              <a:t>(средно тежка форма)</a:t>
            </a:r>
            <a:br>
              <a:rPr lang="bg-BG" smtClean="0">
                <a:solidFill>
                  <a:srgbClr val="FFFFFF"/>
                </a:solidFill>
              </a:rPr>
            </a:br>
            <a:endParaRPr lang="bg-BG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Задълбочаване на астено-вегетативните нарушения и </a:t>
            </a:r>
            <a:r>
              <a:rPr lang="bg-BG" sz="2400" b="1" dirty="0" smtClean="0">
                <a:solidFill>
                  <a:srgbClr val="FF0000"/>
                </a:solidFill>
              </a:rPr>
              <a:t>по-тежко увреждане на кръвотворните органи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b="1" dirty="0" smtClean="0">
                <a:solidFill>
                  <a:srgbClr val="FF0000"/>
                </a:solidFill>
              </a:rPr>
              <a:t>Преобладава неврологичната симптоматика</a:t>
            </a:r>
            <a:r>
              <a:rPr lang="bg-BG" sz="2400" dirty="0" smtClean="0">
                <a:solidFill>
                  <a:srgbClr val="FF0000"/>
                </a:solidFill>
              </a:rPr>
              <a:t>: силно главоболие (поради съдови спазми), световъртеж, отслабване на паметта 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bg-BG" sz="2400" dirty="0" smtClean="0">
                <a:solidFill>
                  <a:srgbClr val="FF0000"/>
                </a:solidFill>
              </a:rPr>
              <a:t>вниманието.</a:t>
            </a:r>
          </a:p>
          <a:p>
            <a:pPr lvl="1" eaLnBrk="1" hangingPunct="1">
              <a:lnSpc>
                <a:spcPct val="9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по-късни неврологични прояви: леки органични поражения на ЦНС</a:t>
            </a:r>
          </a:p>
          <a:p>
            <a:pPr lvl="1" eaLnBrk="1" hangingPunct="1">
              <a:lnSpc>
                <a:spcPct val="9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0000"/>
                </a:solidFill>
              </a:rPr>
              <a:t>усилени сухожилни рефлекси, трайно снижение на кожните (коремни) рефлекси, нарушения в равновесието, тремор, нистагъм</a:t>
            </a:r>
          </a:p>
          <a:p>
            <a:pPr lvl="1" eaLnBrk="1" hangingPunct="1">
              <a:lnSpc>
                <a:spcPct val="9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Кожа – суха, с намалена еластичност; нокти</a:t>
            </a:r>
            <a:r>
              <a:rPr lang="bg-BG" sz="2400" i="1" dirty="0" smtClean="0">
                <a:solidFill>
                  <a:srgbClr val="FFFFFF"/>
                </a:solidFill>
              </a:rPr>
              <a:t> - </a:t>
            </a:r>
            <a:r>
              <a:rPr lang="bg-BG" sz="2400" dirty="0" smtClean="0">
                <a:solidFill>
                  <a:srgbClr val="FFFFFF"/>
                </a:solidFill>
              </a:rPr>
              <a:t>чупливи; поява на алопеция.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Сърдечно-съдова система – </a:t>
            </a:r>
            <a:r>
              <a:rPr lang="bg-BG" sz="2400" dirty="0" smtClean="0">
                <a:solidFill>
                  <a:srgbClr val="FF0000"/>
                </a:solidFill>
              </a:rPr>
              <a:t>пристъпн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bg-BG" sz="2400" dirty="0" smtClean="0">
                <a:solidFill>
                  <a:srgbClr val="FF0000"/>
                </a:solidFill>
              </a:rPr>
              <a:t> тахикардия, трайна хипотония, промени в ЕКГ.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endParaRPr lang="bg-BG" sz="2400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Храносмилателна система - </a:t>
            </a:r>
            <a:r>
              <a:rPr lang="bg-BG" sz="2400" dirty="0" smtClean="0">
                <a:solidFill>
                  <a:srgbClr val="FF0000"/>
                </a:solidFill>
              </a:rPr>
              <a:t>болки в корема, чревни колики (спазми), гадене, повръщане.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Ендокринни жлези:</a:t>
            </a:r>
            <a:r>
              <a:rPr lang="bg-BG" sz="2400" i="1" dirty="0" smtClean="0">
                <a:solidFill>
                  <a:srgbClr val="FFFFFF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0000"/>
                </a:solidFill>
              </a:rPr>
              <a:t>хипофункция на надбъбреците</a:t>
            </a:r>
            <a:r>
              <a:rPr lang="bg-BG" sz="2400" dirty="0" smtClean="0">
                <a:solidFill>
                  <a:srgbClr val="FFFFFF"/>
                </a:solidFill>
              </a:rPr>
              <a:t> - отпадналост, вялост, потъмняване на кожата и лигавиците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у жените - </a:t>
            </a:r>
            <a:r>
              <a:rPr lang="bg-BG" sz="2400" dirty="0" smtClean="0">
                <a:solidFill>
                  <a:srgbClr val="FF0000"/>
                </a:solidFill>
              </a:rPr>
              <a:t>нарушен менструален</a:t>
            </a:r>
            <a:r>
              <a:rPr lang="bg-BG" sz="2400" u="sng" dirty="0" smtClean="0">
                <a:solidFill>
                  <a:srgbClr val="FF0000"/>
                </a:solidFill>
              </a:rPr>
              <a:t> </a:t>
            </a:r>
            <a:r>
              <a:rPr lang="bg-BG" sz="2400" dirty="0" smtClean="0">
                <a:solidFill>
                  <a:srgbClr val="FF0000"/>
                </a:solidFill>
              </a:rPr>
              <a:t>цикъл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у мъжете - </a:t>
            </a:r>
            <a:r>
              <a:rPr lang="bg-BG" sz="2400" dirty="0" smtClean="0">
                <a:solidFill>
                  <a:srgbClr val="FF0000"/>
                </a:solidFill>
              </a:rPr>
              <a:t>понижено либидо и потентност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Хеморагични  прояви:  </a:t>
            </a:r>
            <a:r>
              <a:rPr lang="bg-BG" sz="2400" dirty="0" smtClean="0">
                <a:solidFill>
                  <a:srgbClr val="FF0000"/>
                </a:solidFill>
              </a:rPr>
              <a:t>подкожни кръвоизливи по лигавиците,   от носа</a:t>
            </a:r>
            <a:r>
              <a:rPr lang="bg-BG" sz="2400" dirty="0" smtClean="0">
                <a:solidFill>
                  <a:srgbClr val="FFFFFF"/>
                </a:solidFill>
              </a:rPr>
              <a:t> и по-рядко от вътрешните органи.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FFFF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 Хемопоеза: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0000"/>
                </a:solidFill>
              </a:rPr>
              <a:t>Намален брой левкоцити</a:t>
            </a:r>
            <a:r>
              <a:rPr lang="bg-BG" sz="2400" dirty="0" smtClean="0">
                <a:solidFill>
                  <a:srgbClr val="FFFFFF"/>
                </a:solidFill>
              </a:rPr>
              <a:t> (до 2</a:t>
            </a:r>
            <a:r>
              <a:rPr lang="en-US" sz="2400" dirty="0" smtClean="0">
                <a:solidFill>
                  <a:srgbClr val="FFFFFF"/>
                </a:solidFill>
              </a:rPr>
              <a:t>x</a:t>
            </a:r>
            <a:r>
              <a:rPr lang="bg-BG" sz="2400" dirty="0" smtClean="0">
                <a:solidFill>
                  <a:srgbClr val="FFFFFF"/>
                </a:solidFill>
              </a:rPr>
              <a:t>10</a:t>
            </a:r>
            <a:r>
              <a:rPr lang="bg-BG" sz="2400" baseline="30000" dirty="0" smtClean="0">
                <a:solidFill>
                  <a:srgbClr val="FFFFFF"/>
                </a:solidFill>
              </a:rPr>
              <a:t>9</a:t>
            </a:r>
            <a:r>
              <a:rPr lang="bg-BG" sz="2400" dirty="0" smtClean="0">
                <a:solidFill>
                  <a:srgbClr val="FFFFFF"/>
                </a:solidFill>
              </a:rPr>
              <a:t>/</a:t>
            </a:r>
            <a:r>
              <a:rPr lang="en-US" sz="2400" dirty="0" smtClean="0">
                <a:solidFill>
                  <a:srgbClr val="FFFFFF"/>
                </a:solidFill>
              </a:rPr>
              <a:t>L</a:t>
            </a:r>
            <a:r>
              <a:rPr lang="bg-BG" sz="2400" dirty="0" smtClean="0">
                <a:solidFill>
                  <a:srgbClr val="FFFFFF"/>
                </a:solidFill>
              </a:rPr>
              <a:t>) </a:t>
            </a:r>
            <a:r>
              <a:rPr lang="bg-BG" sz="2400" dirty="0" smtClean="0">
                <a:solidFill>
                  <a:srgbClr val="FF0000"/>
                </a:solidFill>
              </a:rPr>
              <a:t>и тромбоцити</a:t>
            </a:r>
            <a:r>
              <a:rPr lang="bg-BG" sz="2400" dirty="0" smtClean="0">
                <a:solidFill>
                  <a:srgbClr val="FFFFFF"/>
                </a:solidFill>
              </a:rPr>
              <a:t> в</a:t>
            </a:r>
            <a:br>
              <a:rPr lang="bg-BG" sz="2400" dirty="0" smtClean="0">
                <a:solidFill>
                  <a:srgbClr val="FFFFFF"/>
                </a:solidFill>
              </a:rPr>
            </a:br>
            <a:r>
              <a:rPr lang="bg-BG" sz="2400" dirty="0" smtClean="0">
                <a:solidFill>
                  <a:srgbClr val="FFFFFF"/>
                </a:solidFill>
              </a:rPr>
              <a:t>циркулиращата кръв.	</a:t>
            </a:r>
          </a:p>
          <a:p>
            <a:pPr lvl="1" eaLnBrk="1" hangingPunct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rgbClr val="FFFFFF"/>
                </a:solidFill>
              </a:rPr>
              <a:t>Костен мозък - </a:t>
            </a:r>
            <a:r>
              <a:rPr lang="bg-BG" sz="2400" dirty="0" smtClean="0">
                <a:solidFill>
                  <a:srgbClr val="FF0000"/>
                </a:solidFill>
              </a:rPr>
              <a:t>понижен брой на клетъчните елементи, със забавено съзряване.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989138"/>
            <a:ext cx="6408737" cy="23749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bg-BG" smtClean="0">
                <a:solidFill>
                  <a:srgbClr val="FFFFFF"/>
                </a:solidFill>
              </a:rPr>
              <a:t>Трета степен </a:t>
            </a:r>
            <a:br>
              <a:rPr lang="bg-BG" smtClean="0">
                <a:solidFill>
                  <a:srgbClr val="FFFFFF"/>
                </a:solidFill>
              </a:rPr>
            </a:br>
            <a:r>
              <a:rPr lang="bg-BG" smtClean="0">
                <a:solidFill>
                  <a:srgbClr val="FFFFFF"/>
                </a:solidFill>
              </a:rPr>
              <a:t>(тежка форма)</a:t>
            </a:r>
            <a:br>
              <a:rPr lang="bg-BG" smtClean="0">
                <a:solidFill>
                  <a:srgbClr val="FFFFFF"/>
                </a:solidFill>
              </a:rPr>
            </a:br>
            <a:endParaRPr lang="bg-BG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theme/theme1.xml><?xml version="1.0" encoding="utf-8"?>
<a:theme xmlns:a="http://schemas.openxmlformats.org/drawingml/2006/main" name="01069098">
  <a:themeElements>
    <a:clrScheme name="01069098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01069098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069098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9098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9098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01069098</Template>
  <TotalTime>435</TotalTime>
  <Words>1950</Words>
  <Application>Microsoft Office PowerPoint</Application>
  <PresentationFormat>On-screen Show (4:3)</PresentationFormat>
  <Paragraphs>328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01069098</vt:lpstr>
      <vt:lpstr>ХРОНИЧНА ЛЪЧЕВА БОЛЕСТ</vt:lpstr>
      <vt:lpstr>PowerPoint Presentation</vt:lpstr>
      <vt:lpstr>PowerPoint Presentation</vt:lpstr>
      <vt:lpstr>Първа степен  (лека форма) </vt:lpstr>
      <vt:lpstr>PowerPoint Presentation</vt:lpstr>
      <vt:lpstr>Втора степен  (средно тежка форма) </vt:lpstr>
      <vt:lpstr>PowerPoint Presentation</vt:lpstr>
      <vt:lpstr>PowerPoint Presentation</vt:lpstr>
      <vt:lpstr>Трета степен  (тежка форма) </vt:lpstr>
      <vt:lpstr>PowerPoint Presentation</vt:lpstr>
      <vt:lpstr>PowerPoint Presentation</vt:lpstr>
      <vt:lpstr>Диагноза</vt:lpstr>
      <vt:lpstr>Лечение</vt:lpstr>
      <vt:lpstr>РАДИОДЕРМАТИТИ</vt:lpstr>
      <vt:lpstr>PowerPoint Presentation</vt:lpstr>
      <vt:lpstr>PowerPoint Presentation</vt:lpstr>
      <vt:lpstr>Първа степен  (Dermatitis suberythematosa)</vt:lpstr>
      <vt:lpstr>Втора степен  (Dermatitis erythematosa)</vt:lpstr>
      <vt:lpstr>Радиодерматит след продължително облъчване</vt:lpstr>
      <vt:lpstr>Трета степен  (Dermatitis bullosa)</vt:lpstr>
      <vt:lpstr>Трета степен  (Dermatitis bullosa)</vt:lpstr>
      <vt:lpstr>Четвърта степен  (Dermatitis ulcerosa)</vt:lpstr>
      <vt:lpstr>Четвърта степен  (Dermatitis ulcerosa)</vt:lpstr>
      <vt:lpstr>Четвърта степен  (Dermatitis ulcerosa)</vt:lpstr>
      <vt:lpstr>Радиационен дерматит и стоматит</vt:lpstr>
      <vt:lpstr>Хроничен радиодерматит</vt:lpstr>
      <vt:lpstr>ХРОНИЧЕН РАДИОДЕРМАТИТ</vt:lpstr>
      <vt:lpstr>Хроничен    Сквамозен Са след радиодерматит  лъчетерапия</vt:lpstr>
      <vt:lpstr>Лимфангиосаркома след лъчетерапия </vt:lpstr>
      <vt:lpstr>PowerPoint Presentation</vt:lpstr>
      <vt:lpstr>Лечение</vt:lpstr>
      <vt:lpstr>PowerPoint Presentation</vt:lpstr>
      <vt:lpstr>PowerPoint Presentation</vt:lpstr>
      <vt:lpstr>PowerPoint Presentation</vt:lpstr>
      <vt:lpstr>PowerPoint Presentation</vt:lpstr>
      <vt:lpstr>ЙОДНА ПРОФИЛАКТИКА</vt:lpstr>
      <vt:lpstr>PowerPoint Presentation</vt:lpstr>
      <vt:lpstr>Поражения на радиацията върху щитовидната жлеза</vt:lpstr>
      <vt:lpstr>PowerPoint Presentation</vt:lpstr>
      <vt:lpstr>Решение за провеждане на йодна профилактика се взима въз основа  на данните  от  оценката  на   радиационната  обстановка  след ядрена авария.</vt:lpstr>
      <vt:lpstr>Продължителността на йодната профилактика зависи от: </vt:lpstr>
      <vt:lpstr>PowerPoint Presentation</vt:lpstr>
      <vt:lpstr>Химични форми на стабилен йод</vt:lpstr>
      <vt:lpstr> Странични ефекти </vt:lpstr>
      <vt:lpstr>Деца, от Беларус, с Са на щитовидната жлеза, след Чернобил</vt:lpstr>
      <vt:lpstr>МЕТОДИ ЗА ДЕКОРПОРАЦИЯ НА РАДИОАКТИВНИ ВЕЩЕСТВА</vt:lpstr>
      <vt:lpstr>PowerPoint Presentation</vt:lpstr>
      <vt:lpstr>PowerPoint Presentation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Комплексообразователи</vt:lpstr>
      <vt:lpstr>Комплексообразователи</vt:lpstr>
      <vt:lpstr>Специфични методи за декорпорация</vt:lpstr>
      <vt:lpstr>Специфични методи за декорпорация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113</cp:revision>
  <dcterms:created xsi:type="dcterms:W3CDTF">2007-04-10T09:49:36Z</dcterms:created>
  <dcterms:modified xsi:type="dcterms:W3CDTF">2020-06-03T05:47:56Z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TC010690981026</vt:lpwstr>
  </property>
</Properties>
</file>