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292" r:id="rId3"/>
    <p:sldId id="257" r:id="rId4"/>
    <p:sldId id="258" r:id="rId5"/>
    <p:sldId id="259" r:id="rId6"/>
    <p:sldId id="302" r:id="rId7"/>
    <p:sldId id="260" r:id="rId8"/>
    <p:sldId id="295" r:id="rId9"/>
    <p:sldId id="261" r:id="rId10"/>
    <p:sldId id="262" r:id="rId11"/>
    <p:sldId id="29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9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79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303" r:id="rId41"/>
    <p:sldId id="298" r:id="rId42"/>
    <p:sldId id="306" r:id="rId43"/>
    <p:sldId id="300" r:id="rId44"/>
    <p:sldId id="297" r:id="rId45"/>
    <p:sldId id="307" r:id="rId46"/>
    <p:sldId id="317" r:id="rId47"/>
    <p:sldId id="318" r:id="rId48"/>
    <p:sldId id="308" r:id="rId49"/>
    <p:sldId id="309" r:id="rId50"/>
    <p:sldId id="310" r:id="rId51"/>
    <p:sldId id="311" r:id="rId52"/>
    <p:sldId id="312" r:id="rId53"/>
    <p:sldId id="313" r:id="rId54"/>
    <p:sldId id="316" r:id="rId55"/>
    <p:sldId id="320" r:id="rId56"/>
    <p:sldId id="315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299" r:id="rId6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10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0A11DF-3072-4337-94E9-708AA8064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394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3933825"/>
            <a:ext cx="5724525" cy="1223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3721100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45815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38244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4461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3907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416175"/>
            <a:ext cx="65532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6338" y="2997200"/>
            <a:ext cx="3744912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73650" y="2997200"/>
            <a:ext cx="37465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176338" y="4800600"/>
            <a:ext cx="7643812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7560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416175"/>
            <a:ext cx="65532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7643812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338" y="4800600"/>
            <a:ext cx="7643812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176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2416175"/>
            <a:ext cx="65532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757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94570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453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108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3725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6522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9970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2034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bg/url?sa=i&amp;rct=j&amp;q=&amp;esrc=s&amp;source=images&amp;cd=&amp;cad=rja&amp;uact=8&amp;ved=0CAcQjRw&amp;url=http%3A%2F%2Fwww.districtenergy.org%2Fblog%2F2012%2F07%2F08%2Fcommission-concludes-fukushima-accident-was-manmade%2F&amp;ei=LccGVd-yOoO3PJuTgZAF&amp;bvm=bv.88198703,d.ZWU&amp;psig=AFQjCNGku4GxnaTgkBL5tvHajVbMzWcnbQ&amp;ust=142659406531917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bg/url?sa=i&amp;rct=j&amp;q=&amp;esrc=s&amp;source=images&amp;cd=&amp;cad=rja&amp;uact=8&amp;ved=0CAcQjRw&amp;url=http%3A%2F%2Fwww.districtenergy.org%2Fblog%2F2012%2F07%2F08%2Fcommission-concludes-fukushima-accident-was-manmade%2F&amp;ei=18cGVfaqO4b6PJTIgKgK&amp;bvm=bv.88198703,d.ZWU&amp;psig=AFQjCNGku4GxnaTgkBL5tvHajVbMzWcnbQ&amp;ust=1426594065319175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bg/url?sa=i&amp;rct=j&amp;q=&amp;esrc=s&amp;source=images&amp;cd=&amp;cad=rja&amp;uact=8&amp;ved=0CAcQjRw&amp;url=http%3A%2F%2Fwww.newclearvision.com%2Ftag%2Foccupation%2F&amp;ei=p8cGVfHjN4O5Pa2mgOgC&amp;bvm=bv.88198703,d.ZWU&amp;psig=AFQjCNGku4GxnaTgkBL5tvHajVbMzWcnbQ&amp;ust=1426594065319175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vk.com/photo-1745700_302057741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573463"/>
            <a:ext cx="5761037" cy="2016125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ru-RU" sz="2400" smtClean="0">
                <a:latin typeface="Tahoma" pitchFamily="34" charset="0"/>
              </a:rPr>
              <a:t>ОСОБЕНОСТИ НА РАДИОАКТИВНОТО ЗАМЪРСЯВАНЕ НА БИОСФЕРАТА ПРИ НОРМАЛНА ЕКСПЛОАТАЦИЯ НА ЯДРЕНИ РЕАКТОРИ</a:t>
            </a:r>
            <a:endParaRPr lang="uk-UA" sz="2400" smtClean="0">
              <a:latin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700213"/>
            <a:ext cx="6840537" cy="720725"/>
          </a:xfrm>
        </p:spPr>
        <p:txBody>
          <a:bodyPr/>
          <a:lstStyle/>
          <a:p>
            <a:pPr eaLnBrk="1" hangingPunct="1"/>
            <a:r>
              <a:rPr lang="bg-BG" sz="2400" smtClean="0">
                <a:solidFill>
                  <a:srgbClr val="000000"/>
                </a:solidFill>
              </a:rPr>
              <a:t>Други видове реактори: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20938"/>
            <a:ext cx="8280400" cy="4030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Реакторите с кипяща вода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наподобяват водно-водните, но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горивните елементи превръщат </a:t>
            </a:r>
            <a:r>
              <a:rPr lang="bg-BG" sz="2000" smtClean="0">
                <a:solidFill>
                  <a:schemeClr val="accent1"/>
                </a:solidFill>
              </a:rPr>
              <a:t>водата директно в пара,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която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движи </a:t>
            </a:r>
            <a:r>
              <a:rPr lang="bg-BG" sz="2000" smtClean="0">
                <a:solidFill>
                  <a:schemeClr val="accent1"/>
                </a:solidFill>
              </a:rPr>
              <a:t>турбината.</a:t>
            </a:r>
          </a:p>
          <a:p>
            <a:pPr eaLnBrk="1" hangingPunct="1">
              <a:lnSpc>
                <a:spcPct val="80000"/>
              </a:lnSpc>
            </a:pPr>
            <a:endParaRPr lang="bg-BG" sz="20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В реакторите с </a:t>
            </a:r>
            <a:r>
              <a:rPr lang="bg-BG" sz="2000" smtClean="0">
                <a:solidFill>
                  <a:schemeClr val="accent1"/>
                </a:solidFill>
              </a:rPr>
              <a:t>газово охлаждане,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като забавител на неутрони се използва </a:t>
            </a:r>
            <a:r>
              <a:rPr lang="bg-BG" sz="2000" b="1" smtClean="0">
                <a:solidFill>
                  <a:srgbClr val="000000"/>
                </a:solidFill>
              </a:rPr>
              <a:t>графит, </a:t>
            </a:r>
            <a:r>
              <a:rPr lang="bg-BG" sz="2000" smtClean="0">
                <a:solidFill>
                  <a:srgbClr val="000000"/>
                </a:solidFill>
              </a:rPr>
              <a:t>а като топлоносител -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chemeClr val="accent1"/>
                </a:solidFill>
              </a:rPr>
              <a:t>въглероден двуокис.</a:t>
            </a:r>
          </a:p>
          <a:p>
            <a:pPr eaLnBrk="1" hangingPunct="1">
              <a:lnSpc>
                <a:spcPct val="80000"/>
              </a:lnSpc>
            </a:pPr>
            <a:endParaRPr lang="bg-BG" sz="20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В </a:t>
            </a:r>
            <a:r>
              <a:rPr lang="bg-BG" sz="2000" smtClean="0">
                <a:solidFill>
                  <a:schemeClr val="accent1"/>
                </a:solidFill>
              </a:rPr>
              <a:t>уран-графитения реактор (КРМК),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ядреното гориво под формата на </a:t>
            </a:r>
            <a:r>
              <a:rPr lang="bg-BG" sz="2000" smtClean="0">
                <a:solidFill>
                  <a:schemeClr val="accent1"/>
                </a:solidFill>
              </a:rPr>
              <a:t>уранови пръти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е поставено в </a:t>
            </a:r>
            <a:r>
              <a:rPr lang="bg-BG" sz="2000" smtClean="0">
                <a:solidFill>
                  <a:schemeClr val="accent1"/>
                </a:solidFill>
              </a:rPr>
              <a:t>графитен блок</a:t>
            </a:r>
            <a:r>
              <a:rPr lang="bg-BG" sz="2000" b="1" smtClean="0">
                <a:solidFill>
                  <a:srgbClr val="000000"/>
                </a:solidFill>
              </a:rPr>
              <a:t>, </a:t>
            </a:r>
            <a:r>
              <a:rPr lang="bg-BG" sz="2000" smtClean="0">
                <a:solidFill>
                  <a:srgbClr val="000000"/>
                </a:solidFill>
              </a:rPr>
              <a:t>който изпълнява ролята на забавител на неутроните. </a:t>
            </a:r>
            <a:r>
              <a:rPr lang="bg-BG" sz="2000" smtClean="0">
                <a:solidFill>
                  <a:schemeClr val="accent1"/>
                </a:solidFill>
              </a:rPr>
              <a:t>Регулиращите скоростта на реакцията пръти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от кадмий </a:t>
            </a:r>
            <a:r>
              <a:rPr lang="bg-BG" sz="2000" smtClean="0">
                <a:solidFill>
                  <a:schemeClr val="accent1"/>
                </a:solidFill>
              </a:rPr>
              <a:t>са разположени перпендикулярно на урановите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и преминават също през графитения блок.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9" name="Rectangle 5"/>
          <p:cNvSpPr>
            <a:spLocks noGrp="1" noChangeArrowheads="1"/>
          </p:cNvSpPr>
          <p:nvPr>
            <p:ph type="title"/>
          </p:nvPr>
        </p:nvSpPr>
        <p:spPr>
          <a:xfrm>
            <a:off x="1692275" y="2060575"/>
            <a:ext cx="5545138" cy="508000"/>
          </a:xfrm>
        </p:spPr>
        <p:txBody>
          <a:bodyPr/>
          <a:lstStyle/>
          <a:p>
            <a:pPr algn="ctr" eaLnBrk="1" hangingPunct="1"/>
            <a:r>
              <a:rPr lang="bg-BG" sz="2000" smtClean="0"/>
              <a:t>Фиг. 6 Уранови пръти в уранграфитов реактор</a:t>
            </a:r>
            <a:endParaRPr lang="en-US" sz="2000" smtClean="0"/>
          </a:p>
        </p:txBody>
      </p:sp>
      <p:pic>
        <p:nvPicPr>
          <p:cNvPr id="154628" name="Picture 4" descr="Nuclear Reactor Fuel Rod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708275"/>
            <a:ext cx="5545138" cy="3862388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000" smtClean="0">
                <a:solidFill>
                  <a:srgbClr val="000000"/>
                </a:solidFill>
              </a:rPr>
              <a:t>В конструктивно </a:t>
            </a:r>
            <a:r>
              <a:rPr lang="bg-BG" sz="2000" smtClean="0">
                <a:solidFill>
                  <a:schemeClr val="accent1"/>
                </a:solidFill>
              </a:rPr>
              <a:t>безопасните реактори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ядреното гориво е смесено със стабилен торий,  под формата  на  </a:t>
            </a:r>
            <a:r>
              <a:rPr lang="bg-BG" sz="2000" smtClean="0">
                <a:solidFill>
                  <a:schemeClr val="accent1"/>
                </a:solidFill>
              </a:rPr>
              <a:t>малки  сфери.   </a:t>
            </a:r>
          </a:p>
          <a:p>
            <a:pPr eaLnBrk="1" hangingPunct="1"/>
            <a:r>
              <a:rPr lang="bg-BG" sz="2000" smtClean="0">
                <a:solidFill>
                  <a:srgbClr val="000000"/>
                </a:solidFill>
              </a:rPr>
              <a:t>При изпускане контрола на верижната реакция и повишаване на температурата, стабилният торий </a:t>
            </a:r>
            <a:r>
              <a:rPr lang="bg-BG" sz="2000" smtClean="0">
                <a:solidFill>
                  <a:schemeClr val="accent1"/>
                </a:solidFill>
              </a:rPr>
              <a:t>поглъща неутроните и верижната реакция спира.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bg-BG" sz="2000" smtClean="0">
                <a:solidFill>
                  <a:srgbClr val="000000"/>
                </a:solidFill>
              </a:rPr>
              <a:t>Вместо вода в този тип реактори като </a:t>
            </a:r>
            <a:r>
              <a:rPr lang="bg-BG" sz="2000" smtClean="0">
                <a:solidFill>
                  <a:schemeClr val="accent1"/>
                </a:solidFill>
              </a:rPr>
              <a:t>топлоносител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се използва </a:t>
            </a:r>
            <a:r>
              <a:rPr lang="bg-BG" sz="2000" smtClean="0">
                <a:solidFill>
                  <a:schemeClr val="accent1"/>
                </a:solidFill>
              </a:rPr>
              <a:t>течен хелий.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В резултат на верижната реакция,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в ядрените реактори се образуват </a:t>
            </a:r>
            <a:r>
              <a:rPr lang="bg-BG" sz="2000" smtClean="0">
                <a:solidFill>
                  <a:schemeClr val="accent1"/>
                </a:solidFill>
              </a:rPr>
              <a:t>голям брой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изкуствени </a:t>
            </a:r>
            <a:r>
              <a:rPr lang="bg-BG" sz="2000" smtClean="0">
                <a:solidFill>
                  <a:schemeClr val="accent1"/>
                </a:solidFill>
              </a:rPr>
              <a:t>радионуклиди – продукти на деление</a:t>
            </a:r>
            <a:r>
              <a:rPr lang="bg-BG" sz="2000" smtClean="0">
                <a:solidFill>
                  <a:srgbClr val="000000"/>
                </a:solidFill>
              </a:rPr>
              <a:t>, елементи, образувани в резултат на радиоактивните превръщания и на ядрените реакции на радиоактивните и стабилни продукти на деление.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В </a:t>
            </a:r>
            <a:r>
              <a:rPr lang="bg-BG" sz="2000" smtClean="0">
                <a:solidFill>
                  <a:schemeClr val="accent1"/>
                </a:solidFill>
              </a:rPr>
              <a:t>ядрените реактори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се образуват около 600 радионуклиди, с </a:t>
            </a:r>
            <a:r>
              <a:rPr lang="bg-BG" sz="2000" smtClean="0">
                <a:solidFill>
                  <a:schemeClr val="accent1"/>
                </a:solidFill>
              </a:rPr>
              <a:t>масово число от 72 до 166 и 60 актиниди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– трансуранови и трансплутонови елементи;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8424862" cy="3814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Освен продуктите на деление, в резултат на облъчване на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въздуха в зоната на реактора с неутрони, се образуват радиоактивни газове и аерозоли - </a:t>
            </a:r>
            <a:r>
              <a:rPr lang="bg-BG" sz="2000" smtClean="0">
                <a:solidFill>
                  <a:schemeClr val="accent1"/>
                </a:solidFill>
              </a:rPr>
              <a:t>аргон-41, кислород-19, желязо-59, силиций-31</a:t>
            </a:r>
            <a:r>
              <a:rPr lang="bg-BG" sz="2000" smtClean="0">
                <a:solidFill>
                  <a:srgbClr val="000000"/>
                </a:solidFill>
              </a:rPr>
              <a:t> и др.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Продуктите </a:t>
            </a:r>
            <a:r>
              <a:rPr lang="bg-BG" sz="2000" smtClean="0">
                <a:solidFill>
                  <a:schemeClr val="accent1"/>
                </a:solidFill>
              </a:rPr>
              <a:t>на корозия на стоманата</a:t>
            </a:r>
            <a:r>
              <a:rPr lang="bg-BG" sz="2000" smtClean="0">
                <a:solidFill>
                  <a:srgbClr val="000000"/>
                </a:solidFill>
              </a:rPr>
              <a:t>, както и примесите и замърсяванията на </a:t>
            </a:r>
            <a:r>
              <a:rPr lang="bg-BG" sz="2000" smtClean="0">
                <a:solidFill>
                  <a:schemeClr val="accent1"/>
                </a:solidFill>
              </a:rPr>
              <a:t>течния топлоносител,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при преминаване в активната зона също се </a:t>
            </a:r>
            <a:r>
              <a:rPr lang="bg-BG" sz="2000" smtClean="0">
                <a:solidFill>
                  <a:schemeClr val="accent1"/>
                </a:solidFill>
              </a:rPr>
              <a:t>облъчват с неутрони и стават вторично радиоактивни.</a:t>
            </a:r>
            <a:r>
              <a:rPr lang="bg-BG" sz="2000" smtClean="0">
                <a:solidFill>
                  <a:srgbClr val="000000"/>
                </a:solidFill>
              </a:rPr>
              <a:t> Поради това в топлоносителя от първи контур могат да се открият: </a:t>
            </a:r>
            <a:r>
              <a:rPr lang="bg-BG" sz="2000" smtClean="0">
                <a:solidFill>
                  <a:schemeClr val="accent1"/>
                </a:solidFill>
              </a:rPr>
              <a:t>кобалт-60, кобалт-58, желязо-59, хром-51, манган-54, манган-56, волфрам-185, молибден-99, натрий-24.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Облъчването </a:t>
            </a:r>
            <a:r>
              <a:rPr lang="bg-BG" sz="2000" smtClean="0">
                <a:solidFill>
                  <a:schemeClr val="accent1"/>
                </a:solidFill>
              </a:rPr>
              <a:t>на обикновена вода</a:t>
            </a:r>
            <a:r>
              <a:rPr lang="bg-BG" sz="2000" smtClean="0">
                <a:solidFill>
                  <a:srgbClr val="000000"/>
                </a:solidFill>
              </a:rPr>
              <a:t> с неутрони дава: </a:t>
            </a:r>
            <a:r>
              <a:rPr lang="bg-BG" sz="2000" smtClean="0">
                <a:solidFill>
                  <a:schemeClr val="accent1"/>
                </a:solidFill>
              </a:rPr>
              <a:t>тритий</a:t>
            </a:r>
            <a:r>
              <a:rPr lang="bg-BG" sz="2000" smtClean="0">
                <a:solidFill>
                  <a:srgbClr val="000000"/>
                </a:solidFill>
              </a:rPr>
              <a:t>,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азот-16, азот-17, </a:t>
            </a:r>
            <a:r>
              <a:rPr lang="bg-BG" sz="2000" smtClean="0">
                <a:solidFill>
                  <a:schemeClr val="accent1"/>
                </a:solidFill>
              </a:rPr>
              <a:t>натрий-24, хлор-38, калций-45.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97200"/>
            <a:ext cx="8351837" cy="345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000" smtClean="0">
                <a:solidFill>
                  <a:srgbClr val="C00000"/>
                </a:solidFill>
              </a:rPr>
              <a:t>Водата от първия контур на водно-водните реактори</a:t>
            </a:r>
            <a:r>
              <a:rPr lang="bg-BG" sz="2000" b="1" smtClean="0">
                <a:solidFill>
                  <a:srgbClr val="C00000"/>
                </a:solidFill>
              </a:rPr>
              <a:t> </a:t>
            </a:r>
            <a:r>
              <a:rPr lang="bg-BG" sz="2000" smtClean="0">
                <a:solidFill>
                  <a:srgbClr val="C00000"/>
                </a:solidFill>
              </a:rPr>
              <a:t>е винаги замърсена с радиоактивни вещества.</a:t>
            </a:r>
            <a:endParaRPr lang="bg-BG" sz="2000" b="1" smtClean="0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bg-BG" sz="2000" b="0" smtClean="0">
                <a:solidFill>
                  <a:srgbClr val="000000"/>
                </a:solidFill>
              </a:rPr>
              <a:t>поради корозия </a:t>
            </a:r>
            <a:r>
              <a:rPr lang="bg-BG" sz="2000" b="0" smtClean="0">
                <a:solidFill>
                  <a:schemeClr val="accent1"/>
                </a:solidFill>
              </a:rPr>
              <a:t>и нарушена херметичност радиоактивните елементи могат да замърсят водата </a:t>
            </a:r>
            <a:r>
              <a:rPr lang="bg-BG" sz="2000" b="0" smtClean="0">
                <a:solidFill>
                  <a:srgbClr val="000000"/>
                </a:solidFill>
              </a:rPr>
              <a:t>и на втория контур;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bg-BG" sz="2000" b="0" smtClean="0">
                <a:solidFill>
                  <a:srgbClr val="000000"/>
                </a:solidFill>
              </a:rPr>
              <a:t>водата в третия контур </a:t>
            </a:r>
            <a:r>
              <a:rPr lang="bg-BG" sz="2000" b="0" smtClean="0">
                <a:solidFill>
                  <a:schemeClr val="accent1"/>
                </a:solidFill>
              </a:rPr>
              <a:t>е винаги чиста и  може да бъде изпускана в откритите водоеми - реки, езера и т.н.;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997200"/>
            <a:ext cx="8569325" cy="345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accent1"/>
                </a:solidFill>
              </a:rPr>
              <a:t>Замърсената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 радиоактивни вещества вода от </a:t>
            </a:r>
            <a:r>
              <a:rPr lang="bg-BG" sz="2000" smtClean="0">
                <a:solidFill>
                  <a:schemeClr val="accent1"/>
                </a:solidFill>
              </a:rPr>
              <a:t>първия контур</a:t>
            </a:r>
            <a:r>
              <a:rPr lang="bg-BG" sz="2000" b="1" smtClean="0">
                <a:solidFill>
                  <a:srgbClr val="000000"/>
                </a:solidFill>
              </a:rPr>
              <a:t/>
            </a:r>
            <a:br>
              <a:rPr lang="bg-BG" sz="2000" b="1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подлежи на </a:t>
            </a:r>
            <a:r>
              <a:rPr lang="bg-BG" sz="2000" smtClean="0">
                <a:solidFill>
                  <a:schemeClr val="accent1"/>
                </a:solidFill>
              </a:rPr>
              <a:t>деконтаминация</a:t>
            </a:r>
            <a:r>
              <a:rPr lang="bg-BG" sz="2000" b="1" smtClean="0">
                <a:solidFill>
                  <a:srgbClr val="000000"/>
                </a:solidFill>
              </a:rPr>
              <a:t> с </a:t>
            </a:r>
            <a:r>
              <a:rPr lang="bg-BG" sz="2000" smtClean="0">
                <a:solidFill>
                  <a:srgbClr val="000000"/>
                </a:solidFill>
              </a:rPr>
              <a:t>помощта на </a:t>
            </a:r>
            <a:r>
              <a:rPr lang="bg-BG" sz="2000" smtClean="0">
                <a:solidFill>
                  <a:schemeClr val="accent1"/>
                </a:solidFill>
              </a:rPr>
              <a:t>йонообменни филтри.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в </a:t>
            </a:r>
            <a:r>
              <a:rPr lang="bg-BG" sz="2000" smtClean="0">
                <a:solidFill>
                  <a:schemeClr val="accent1"/>
                </a:solidFill>
              </a:rPr>
              <a:t>съвременните АЕЦ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такова очистване е предвидено и за водата от втория </a:t>
            </a:r>
            <a:r>
              <a:rPr lang="bg-BG" sz="2000" smtClean="0">
                <a:solidFill>
                  <a:schemeClr val="accent1"/>
                </a:solidFill>
              </a:rPr>
              <a:t>контур;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отделените от топлоносителя </a:t>
            </a:r>
            <a:r>
              <a:rPr lang="bg-BG" sz="2000" smtClean="0">
                <a:solidFill>
                  <a:schemeClr val="accent1"/>
                </a:solidFill>
              </a:rPr>
              <a:t>радиоактивни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елементи се отвеждат в </a:t>
            </a:r>
            <a:r>
              <a:rPr lang="bg-BG" sz="2000" smtClean="0">
                <a:solidFill>
                  <a:schemeClr val="accent1"/>
                </a:solidFill>
              </a:rPr>
              <a:t>атмосферата през високи комини,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където се разреждат в големия обем  </a:t>
            </a:r>
            <a:r>
              <a:rPr lang="bg-BG" sz="2000" smtClean="0">
                <a:solidFill>
                  <a:schemeClr val="accent1"/>
                </a:solidFill>
              </a:rPr>
              <a:t>атмосферен  въздух;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тези радиоактивни </a:t>
            </a:r>
            <a:r>
              <a:rPr lang="bg-BG" sz="2000" smtClean="0">
                <a:solidFill>
                  <a:schemeClr val="accent1"/>
                </a:solidFill>
              </a:rPr>
              <a:t>изхвърляния при нормална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експлоатация на АЕЦ, т.к. контролирани изхвърляния </a:t>
            </a:r>
            <a:r>
              <a:rPr lang="bg-BG" sz="2000" smtClean="0">
                <a:solidFill>
                  <a:schemeClr val="accent1"/>
                </a:solidFill>
              </a:rPr>
              <a:t>не представляват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опасност за замърсяване </a:t>
            </a:r>
            <a:r>
              <a:rPr lang="bg-BG" sz="2000" smtClean="0">
                <a:solidFill>
                  <a:schemeClr val="accent1"/>
                </a:solidFill>
              </a:rPr>
              <a:t>на околната среда.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Този процес е технически овладян и получените напълно безопасни разреждания не довеждат до увеличаване </a:t>
            </a:r>
            <a:r>
              <a:rPr lang="bg-BG" sz="2000" smtClean="0">
                <a:solidFill>
                  <a:schemeClr val="accent1"/>
                </a:solidFill>
              </a:rPr>
              <a:t>на радиационния фон;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492375"/>
            <a:ext cx="8640762" cy="3959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accent1"/>
                </a:solidFill>
              </a:rPr>
              <a:t>Нормалната експлоатация на АЕЦ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все пак е </a:t>
            </a:r>
            <a:r>
              <a:rPr lang="bg-BG" sz="2000" smtClean="0">
                <a:solidFill>
                  <a:schemeClr val="accent1"/>
                </a:solidFill>
              </a:rPr>
              <a:t>свързана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 невисоко </a:t>
            </a:r>
            <a:r>
              <a:rPr lang="bg-BG" sz="2000" smtClean="0">
                <a:solidFill>
                  <a:schemeClr val="accent1"/>
                </a:solidFill>
              </a:rPr>
              <a:t>замърсяване на околната среда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 радиоактивни вещества.</a:t>
            </a:r>
            <a:endParaRPr lang="bg-BG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За водно-водните реактори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основните замърсители са радиоактивните </a:t>
            </a:r>
            <a:r>
              <a:rPr lang="bg-BG" sz="2000" smtClean="0">
                <a:solidFill>
                  <a:schemeClr val="accent1"/>
                </a:solidFill>
              </a:rPr>
              <a:t>изотопи на благородните газове и йода.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в радиоактивната смес на ядреното гориво се установяват: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2000" b="0" smtClean="0">
                <a:solidFill>
                  <a:schemeClr val="accent1"/>
                </a:solidFill>
              </a:rPr>
              <a:t>18 изотопа на криптона </a:t>
            </a:r>
            <a:r>
              <a:rPr lang="en-US" sz="2000" b="0" smtClean="0">
                <a:solidFill>
                  <a:schemeClr val="accent1"/>
                </a:solidFill>
              </a:rPr>
              <a:t>(Kr)</a:t>
            </a:r>
            <a:endParaRPr lang="bg-BG" sz="2000" b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2000" b="0" smtClean="0">
                <a:solidFill>
                  <a:schemeClr val="accent1"/>
                </a:solidFill>
              </a:rPr>
              <a:t>15 изотопа на ксенона </a:t>
            </a:r>
            <a:r>
              <a:rPr lang="en-US" sz="2000" b="0" smtClean="0">
                <a:solidFill>
                  <a:schemeClr val="accent1"/>
                </a:solidFill>
              </a:rPr>
              <a:t>(Xe)</a:t>
            </a:r>
            <a:endParaRPr lang="bg-BG" sz="2000" b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2000" b="0" smtClean="0">
                <a:solidFill>
                  <a:schemeClr val="accent1"/>
                </a:solidFill>
              </a:rPr>
              <a:t>20 изотопа на йода</a:t>
            </a:r>
            <a:r>
              <a:rPr lang="en-US" sz="2000" b="0" smtClean="0">
                <a:solidFill>
                  <a:schemeClr val="accent1"/>
                </a:solidFill>
              </a:rPr>
              <a:t> (I)</a:t>
            </a:r>
            <a:endParaRPr lang="bg-BG" sz="2000" b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поради много малкият период на полуразпад и незначителните количества повечето от тези изотопи имат малък относителен дял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в сумарната активност;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351837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По-съществено значение за формиране на радиоактивната</a:t>
            </a:r>
            <a:br>
              <a:rPr lang="bg-BG" sz="2000" smtClean="0">
                <a:solidFill>
                  <a:schemeClr val="accent1"/>
                </a:solidFill>
              </a:rPr>
            </a:br>
            <a:r>
              <a:rPr lang="bg-BG" sz="2000" smtClean="0">
                <a:solidFill>
                  <a:schemeClr val="accent1"/>
                </a:solidFill>
              </a:rPr>
              <a:t>обстановка</a:t>
            </a:r>
            <a:r>
              <a:rPr lang="bg-BG" sz="2000" smtClean="0">
                <a:solidFill>
                  <a:srgbClr val="000000"/>
                </a:solidFill>
              </a:rPr>
              <a:t> около АЕЦ имат:</a:t>
            </a:r>
            <a:endParaRPr lang="bg-BG" sz="2000" b="1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tx2"/>
                </a:solidFill>
              </a:rPr>
              <a:t>Криптон-85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tx2"/>
                </a:solidFill>
              </a:rPr>
              <a:t>Ксенон-133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tx2"/>
                </a:solidFill>
              </a:rPr>
              <a:t>Ксенон-135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tx2"/>
                </a:solidFill>
              </a:rPr>
              <a:t>Йод-131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tx2"/>
                </a:solidFill>
              </a:rPr>
              <a:t>Йод-133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Делът на </a:t>
            </a:r>
            <a:r>
              <a:rPr lang="bg-BG" sz="2000" smtClean="0">
                <a:solidFill>
                  <a:schemeClr val="accent1"/>
                </a:solidFill>
              </a:rPr>
              <a:t>радиоелементите - продукти на ядрено деление</a:t>
            </a:r>
            <a:r>
              <a:rPr lang="bg-BG" sz="2000" smtClean="0">
                <a:solidFill>
                  <a:srgbClr val="000000"/>
                </a:solidFill>
              </a:rPr>
              <a:t> (стронций-89</a:t>
            </a:r>
            <a:r>
              <a:rPr lang="en-US" sz="2000" smtClean="0">
                <a:solidFill>
                  <a:srgbClr val="000000"/>
                </a:solidFill>
              </a:rPr>
              <a:t>,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chemeClr val="accent1"/>
                </a:solidFill>
              </a:rPr>
              <a:t>стронций-90, цезий-134, цезий-137)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както и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изотопите, получени в резултат на </a:t>
            </a:r>
            <a:r>
              <a:rPr lang="bg-BG" sz="2000" smtClean="0">
                <a:solidFill>
                  <a:schemeClr val="accent1"/>
                </a:solidFill>
              </a:rPr>
              <a:t>облъчването</a:t>
            </a:r>
            <a:r>
              <a:rPr lang="bg-BG" sz="2000" smtClean="0">
                <a:solidFill>
                  <a:srgbClr val="000000"/>
                </a:solidFill>
              </a:rPr>
              <a:t> с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неутрони на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корозионните материали (</a:t>
            </a:r>
            <a:r>
              <a:rPr lang="bg-BG" sz="2000" smtClean="0">
                <a:solidFill>
                  <a:schemeClr val="accent1"/>
                </a:solidFill>
              </a:rPr>
              <a:t>кобалт-58, кобалт-60, манган-54</a:t>
            </a:r>
            <a:r>
              <a:rPr lang="bg-BG" sz="2000" smtClean="0">
                <a:solidFill>
                  <a:srgbClr val="000000"/>
                </a:solidFill>
              </a:rPr>
              <a:t> и т.н.) е също много малък.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4149725"/>
            <a:ext cx="6842125" cy="2519363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bg-BG" sz="3200" b="1" smtClean="0">
                <a:solidFill>
                  <a:schemeClr val="bg1"/>
                </a:solidFill>
              </a:rPr>
              <a:t>ОСОБЕНОСТИ НА РАДИОАКТИВНОТО ЗАМЪРСЯВАНЕ НА БИОСФЕРАТА ПРИ АВАРИИ В ЯДРЕНИ РЕАКТОРИ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7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Enrico Fermi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133600"/>
            <a:ext cx="3455988" cy="4437063"/>
          </a:xfrm>
          <a:noFill/>
        </p:spPr>
      </p:pic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3500438"/>
            <a:ext cx="4537075" cy="22320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bg-BG" altLang="ko-KR" sz="2400" smtClean="0"/>
              <a:t>Първият експериментален ядрен реактор</a:t>
            </a:r>
            <a:r>
              <a:rPr lang="bg-BG" altLang="ko-KR" sz="2400" b="1" smtClean="0">
                <a:solidFill>
                  <a:srgbClr val="000000"/>
                </a:solidFill>
              </a:rPr>
              <a:t> </a:t>
            </a:r>
            <a:r>
              <a:rPr lang="bg-BG" altLang="ko-KR" sz="2400" smtClean="0">
                <a:solidFill>
                  <a:srgbClr val="000000"/>
                </a:solidFill>
              </a:rPr>
              <a:t>е конструиран през 1</a:t>
            </a:r>
            <a:r>
              <a:rPr lang="en-US" altLang="ko-KR" sz="2400" smtClean="0">
                <a:solidFill>
                  <a:srgbClr val="000000"/>
                </a:solidFill>
                <a:ea typeface="굴림" pitchFamily="34" charset="-127"/>
              </a:rPr>
              <a:t>9</a:t>
            </a:r>
            <a:r>
              <a:rPr lang="bg-BG" altLang="ko-KR" sz="2400" smtClean="0">
                <a:solidFill>
                  <a:srgbClr val="000000"/>
                </a:solidFill>
              </a:rPr>
              <a:t>42 г. в Чикаго от италианския физик </a:t>
            </a:r>
            <a:r>
              <a:rPr lang="bg-BG" altLang="ko-KR" sz="2400" smtClean="0"/>
              <a:t>Енрико Ферми.</a:t>
            </a:r>
            <a:endParaRPr lang="bg-BG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7538" y="2205038"/>
            <a:ext cx="4248150" cy="363537"/>
          </a:xfrm>
        </p:spPr>
        <p:txBody>
          <a:bodyPr/>
          <a:lstStyle/>
          <a:p>
            <a:pPr eaLnBrk="1" hangingPunct="1"/>
            <a:r>
              <a:rPr lang="bg-BG" sz="2400" smtClean="0"/>
              <a:t>Понятието </a:t>
            </a:r>
            <a:r>
              <a:rPr lang="bg-BG" sz="2400" b="1" smtClean="0"/>
              <a:t>ядрена авария</a:t>
            </a:r>
            <a:r>
              <a:rPr lang="bg-BG" sz="320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852738"/>
            <a:ext cx="8569325" cy="3598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Илин</a:t>
            </a:r>
            <a:r>
              <a:rPr lang="bg-BG" sz="2000" smtClean="0">
                <a:solidFill>
                  <a:srgbClr val="000000"/>
                </a:solidFill>
              </a:rPr>
              <a:t> и съавт</a:t>
            </a:r>
            <a:r>
              <a:rPr lang="en-US" sz="2000" smtClean="0">
                <a:solidFill>
                  <a:srgbClr val="000000"/>
                </a:solidFill>
              </a:rPr>
              <a:t>.</a:t>
            </a:r>
            <a:r>
              <a:rPr lang="bg-BG" sz="2000" smtClean="0">
                <a:solidFill>
                  <a:srgbClr val="000000"/>
                </a:solidFill>
              </a:rPr>
              <a:t> приемат, че </a:t>
            </a:r>
            <a:r>
              <a:rPr lang="bg-BG" sz="2000" smtClean="0">
                <a:solidFill>
                  <a:schemeClr val="accent1"/>
                </a:solidFill>
              </a:rPr>
              <a:t>авария е всяко краткотрайно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или продължително </a:t>
            </a:r>
            <a:r>
              <a:rPr lang="bg-BG" sz="2000" smtClean="0">
                <a:solidFill>
                  <a:schemeClr val="accent1"/>
                </a:solidFill>
              </a:rPr>
              <a:t>ненормално изхвърляне в околната среда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голямо </a:t>
            </a:r>
            <a:r>
              <a:rPr lang="bg-BG" sz="2000" smtClean="0">
                <a:solidFill>
                  <a:schemeClr val="accent1"/>
                </a:solidFill>
              </a:rPr>
              <a:t>количество радиоактивни вещества.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Гусев и Беля</a:t>
            </a:r>
            <a:r>
              <a:rPr lang="en-US" sz="2000" smtClean="0">
                <a:solidFill>
                  <a:schemeClr val="accent1"/>
                </a:solidFill>
              </a:rPr>
              <a:t>e</a:t>
            </a:r>
            <a:r>
              <a:rPr lang="bg-BG" sz="2000" smtClean="0">
                <a:solidFill>
                  <a:schemeClr val="accent1"/>
                </a:solidFill>
              </a:rPr>
              <a:t>в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дават строго количествена дефиниция на ядрена авария, </a:t>
            </a:r>
            <a:r>
              <a:rPr lang="bg-BG" sz="2000" smtClean="0">
                <a:solidFill>
                  <a:schemeClr val="accent1"/>
                </a:solidFill>
              </a:rPr>
              <a:t>в зависимост от степента на</a:t>
            </a:r>
            <a:r>
              <a:rPr lang="bg-BG" sz="2000" b="1" smtClean="0">
                <a:solidFill>
                  <a:schemeClr val="accent1"/>
                </a:solidFill>
              </a:rPr>
              <a:t> </a:t>
            </a:r>
            <a:r>
              <a:rPr lang="bg-BG" sz="2000" smtClean="0">
                <a:solidFill>
                  <a:schemeClr val="accent1"/>
                </a:solidFill>
              </a:rPr>
              <a:t>дехерметизация</a:t>
            </a:r>
            <a:r>
              <a:rPr lang="bg-BG" sz="2000" smtClean="0">
                <a:solidFill>
                  <a:srgbClr val="000000"/>
                </a:solidFill>
              </a:rPr>
              <a:t> на облицовката </a:t>
            </a:r>
            <a:r>
              <a:rPr lang="bg-BG" sz="2000" smtClean="0">
                <a:solidFill>
                  <a:schemeClr val="accent1"/>
                </a:solidFill>
              </a:rPr>
              <a:t>на горивните елементи.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1800" smtClean="0">
                <a:solidFill>
                  <a:srgbClr val="000000"/>
                </a:solidFill>
              </a:rPr>
              <a:t>-	</a:t>
            </a:r>
            <a:r>
              <a:rPr lang="bg-BG" sz="2000" b="0" smtClean="0">
                <a:solidFill>
                  <a:srgbClr val="000000"/>
                </a:solidFill>
              </a:rPr>
              <a:t>според тях ядрена авария има когато </a:t>
            </a:r>
            <a:r>
              <a:rPr lang="bg-BG" sz="2000" b="0" smtClean="0">
                <a:solidFill>
                  <a:schemeClr val="accent1"/>
                </a:solidFill>
              </a:rPr>
              <a:t>над 1% от</a:t>
            </a:r>
            <a:r>
              <a:rPr lang="bg-BG" sz="2000" b="0" smtClean="0">
                <a:solidFill>
                  <a:srgbClr val="000000"/>
                </a:solidFill>
              </a:rPr>
              <a:t> повърхността</a:t>
            </a:r>
            <a:br>
              <a:rPr lang="bg-BG" sz="2000" b="0" smtClean="0">
                <a:solidFill>
                  <a:srgbClr val="000000"/>
                </a:solidFill>
              </a:rPr>
            </a:br>
            <a:r>
              <a:rPr lang="bg-BG" sz="2000" b="0" smtClean="0">
                <a:solidFill>
                  <a:srgbClr val="000000"/>
                </a:solidFill>
              </a:rPr>
              <a:t>на горивните елементи </a:t>
            </a:r>
            <a:r>
              <a:rPr lang="bg-BG" sz="2000" b="0" smtClean="0">
                <a:solidFill>
                  <a:schemeClr val="accent1"/>
                </a:solidFill>
              </a:rPr>
              <a:t>имат газова нехерметичност</a:t>
            </a:r>
            <a:r>
              <a:rPr lang="bg-BG" sz="2000" b="0" smtClean="0">
                <a:solidFill>
                  <a:srgbClr val="000000"/>
                </a:solidFill>
              </a:rPr>
              <a:t> за изотопите</a:t>
            </a:r>
            <a:r>
              <a:rPr lang="en-US" sz="2000" b="0" smtClean="0">
                <a:solidFill>
                  <a:srgbClr val="000000"/>
                </a:solidFill>
              </a:rPr>
              <a:t> </a:t>
            </a:r>
            <a:r>
              <a:rPr lang="bg-BG" sz="2000" b="0" smtClean="0">
                <a:solidFill>
                  <a:srgbClr val="000000"/>
                </a:solidFill>
              </a:rPr>
              <a:t>на </a:t>
            </a:r>
            <a:r>
              <a:rPr lang="bg-BG" sz="2000" b="0" smtClean="0">
                <a:solidFill>
                  <a:srgbClr val="C00000"/>
                </a:solidFill>
              </a:rPr>
              <a:t>криптона, ксенона и йода и </a:t>
            </a:r>
            <a:r>
              <a:rPr lang="bg-BG" sz="2000" b="0" smtClean="0">
                <a:solidFill>
                  <a:schemeClr val="accent1"/>
                </a:solidFill>
              </a:rPr>
              <a:t>над 0,1% нехерметичност</a:t>
            </a:r>
            <a:r>
              <a:rPr lang="bg-BG" sz="2000" b="0" smtClean="0">
                <a:solidFill>
                  <a:srgbClr val="000000"/>
                </a:solidFill>
              </a:rPr>
              <a:t>,</a:t>
            </a:r>
            <a:r>
              <a:rPr lang="en-US" sz="2000" b="0" smtClean="0">
                <a:solidFill>
                  <a:srgbClr val="000000"/>
                </a:solidFill>
              </a:rPr>
              <a:t> </a:t>
            </a:r>
            <a:r>
              <a:rPr lang="bg-BG" sz="2000" b="0" smtClean="0">
                <a:solidFill>
                  <a:srgbClr val="000000"/>
                </a:solidFill>
              </a:rPr>
              <a:t>допускаща </a:t>
            </a:r>
            <a:r>
              <a:rPr lang="bg-BG" sz="2000" b="0" smtClean="0">
                <a:solidFill>
                  <a:schemeClr val="accent1"/>
                </a:solidFill>
              </a:rPr>
              <a:t>контакт на топлоносителя с ядреното гориво;</a:t>
            </a:r>
            <a:endParaRPr lang="ru-RU" sz="2000" b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ru-RU" sz="2000" b="0" smtClean="0">
                <a:solidFill>
                  <a:srgbClr val="000000"/>
                </a:solidFill>
              </a:rPr>
              <a:t>- </a:t>
            </a:r>
            <a:r>
              <a:rPr lang="bg-BG" sz="2000" b="0" smtClean="0">
                <a:solidFill>
                  <a:schemeClr val="accent1"/>
                </a:solidFill>
              </a:rPr>
              <a:t>нехерметичност под горните проценти</a:t>
            </a:r>
            <a:r>
              <a:rPr lang="bg-BG" sz="2000" b="0" smtClean="0">
                <a:solidFill>
                  <a:srgbClr val="000000"/>
                </a:solidFill>
              </a:rPr>
              <a:t> е в рамките на нормалната </a:t>
            </a:r>
            <a:r>
              <a:rPr lang="bg-BG" sz="2000" b="0" smtClean="0">
                <a:solidFill>
                  <a:schemeClr val="accent1"/>
                </a:solidFill>
              </a:rPr>
              <a:t>експлоатация</a:t>
            </a:r>
            <a:r>
              <a:rPr lang="bg-BG" sz="2000" b="0" smtClean="0">
                <a:solidFill>
                  <a:srgbClr val="000000"/>
                </a:solidFill>
              </a:rPr>
              <a:t> на реакторите;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Chernobil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060575"/>
            <a:ext cx="7272338" cy="4608513"/>
          </a:xfr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1341438"/>
            <a:ext cx="7272338" cy="1011237"/>
          </a:xfrm>
        </p:spPr>
        <p:txBody>
          <a:bodyPr/>
          <a:lstStyle/>
          <a:p>
            <a:pPr eaLnBrk="1" hangingPunct="1"/>
            <a:r>
              <a:rPr lang="bg-BG" sz="2000" smtClean="0"/>
              <a:t>Фиг. 7</a:t>
            </a:r>
            <a:r>
              <a:rPr lang="en-US" sz="2000" smtClean="0"/>
              <a:t> </a:t>
            </a:r>
            <a:r>
              <a:rPr lang="bg-BG" sz="2000" smtClean="0"/>
              <a:t>Аварията в Чернобилската АЕЦ – 1986 г.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16113"/>
            <a:ext cx="8280400" cy="792162"/>
          </a:xfrm>
        </p:spPr>
        <p:txBody>
          <a:bodyPr/>
          <a:lstStyle/>
          <a:p>
            <a:pPr eaLnBrk="1" hangingPunct="1"/>
            <a:r>
              <a:rPr lang="bg-BG" sz="2400" smtClean="0"/>
              <a:t>Мащабите </a:t>
            </a:r>
            <a:r>
              <a:rPr lang="bg-BG" sz="2400" smtClean="0">
                <a:solidFill>
                  <a:schemeClr val="tx2"/>
                </a:solidFill>
              </a:rPr>
              <a:t>на аварията</a:t>
            </a:r>
            <a:r>
              <a:rPr lang="bg-BG" sz="2400" b="1" smtClean="0"/>
              <a:t> </a:t>
            </a:r>
            <a:r>
              <a:rPr lang="bg-BG" sz="2400" smtClean="0"/>
              <a:t>и последствията за околната среда варират в широки граници.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781300"/>
            <a:ext cx="8642350" cy="3887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Преобладаващата част от авариите, станали до сега са </a:t>
            </a:r>
            <a:r>
              <a:rPr lang="bg-BG" sz="2000" smtClean="0">
                <a:solidFill>
                  <a:schemeClr val="accent1"/>
                </a:solidFill>
              </a:rPr>
              <a:t>малки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и са предизвикали </a:t>
            </a:r>
            <a:r>
              <a:rPr lang="bg-BG" sz="2000" smtClean="0">
                <a:solidFill>
                  <a:schemeClr val="accent1"/>
                </a:solidFill>
              </a:rPr>
              <a:t>радиоактивно замърсяване на малки територии</a:t>
            </a:r>
            <a:r>
              <a:rPr lang="en-US" sz="2000" smtClean="0">
                <a:solidFill>
                  <a:schemeClr val="accent1"/>
                </a:solidFill>
              </a:rPr>
              <a:t>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в близост </a:t>
            </a:r>
            <a:r>
              <a:rPr lang="bg-BG" sz="2000" smtClean="0">
                <a:solidFill>
                  <a:schemeClr val="accent1"/>
                </a:solidFill>
              </a:rPr>
              <a:t>до реактора.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Най-тежките и най-опасни аварии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в АЕЦ се дължат на загуба на  контрол  </a:t>
            </a:r>
            <a:r>
              <a:rPr lang="bg-BG" sz="2000" smtClean="0">
                <a:solidFill>
                  <a:schemeClr val="accent1"/>
                </a:solidFill>
              </a:rPr>
              <a:t>над  верижната  реакция</a:t>
            </a:r>
            <a:r>
              <a:rPr lang="bg-BG" sz="2000" b="1" smtClean="0">
                <a:solidFill>
                  <a:srgbClr val="000000"/>
                </a:solidFill>
              </a:rPr>
              <a:t>  </a:t>
            </a:r>
            <a:r>
              <a:rPr lang="bg-BG" sz="2000" smtClean="0">
                <a:solidFill>
                  <a:srgbClr val="000000"/>
                </a:solidFill>
              </a:rPr>
              <a:t>и  </a:t>
            </a:r>
            <a:r>
              <a:rPr lang="bg-BG" sz="2000" smtClean="0">
                <a:solidFill>
                  <a:schemeClr val="accent1"/>
                </a:solidFill>
              </a:rPr>
              <a:t>прегряване  на  горивните</a:t>
            </a:r>
            <a:r>
              <a:rPr lang="ru-RU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елементи, което може да завърши с </a:t>
            </a:r>
            <a:r>
              <a:rPr lang="bg-BG" sz="2000" smtClean="0">
                <a:solidFill>
                  <a:schemeClr val="accent1"/>
                </a:solidFill>
              </a:rPr>
              <a:t>парна или химическа експлозия.</a:t>
            </a:r>
          </a:p>
          <a:p>
            <a:pPr lvl="1" eaLnBrk="1" hangingPunct="1">
              <a:lnSpc>
                <a:spcPct val="80000"/>
              </a:lnSpc>
            </a:pPr>
            <a:r>
              <a:rPr lang="bg-BG" sz="2000" b="0" smtClean="0">
                <a:solidFill>
                  <a:schemeClr val="accent1"/>
                </a:solidFill>
              </a:rPr>
              <a:t>парната експлозия</a:t>
            </a:r>
            <a:r>
              <a:rPr lang="bg-BG" sz="2000" b="0" smtClean="0">
                <a:solidFill>
                  <a:srgbClr val="000000"/>
                </a:solidFill>
              </a:rPr>
              <a:t> се дължи на </a:t>
            </a:r>
            <a:r>
              <a:rPr lang="bg-BG" sz="2000" b="0" smtClean="0">
                <a:solidFill>
                  <a:schemeClr val="accent1"/>
                </a:solidFill>
              </a:rPr>
              <a:t>прегряване на водата в първи</a:t>
            </a:r>
            <a:r>
              <a:rPr lang="bg-BG" sz="2000" b="0" smtClean="0">
                <a:solidFill>
                  <a:srgbClr val="000000"/>
                </a:solidFill>
              </a:rPr>
              <a:t> контур и може да предизвика </a:t>
            </a:r>
            <a:r>
              <a:rPr lang="bg-BG" sz="2000" b="0" smtClean="0">
                <a:solidFill>
                  <a:schemeClr val="accent1"/>
                </a:solidFill>
              </a:rPr>
              <a:t>разрушаване на част от инсталацията,</a:t>
            </a:r>
            <a:r>
              <a:rPr lang="bg-BG" sz="2000" b="0" smtClean="0">
                <a:solidFill>
                  <a:srgbClr val="000000"/>
                </a:solidFill>
              </a:rPr>
              <a:t> включително и </a:t>
            </a:r>
            <a:r>
              <a:rPr lang="bg-BG" sz="2000" b="0" smtClean="0">
                <a:solidFill>
                  <a:schemeClr val="accent1"/>
                </a:solidFill>
              </a:rPr>
              <a:t>активната зона;</a:t>
            </a:r>
          </a:p>
          <a:p>
            <a:pPr lvl="1" eaLnBrk="1" hangingPunct="1">
              <a:lnSpc>
                <a:spcPct val="80000"/>
              </a:lnSpc>
            </a:pPr>
            <a:r>
              <a:rPr lang="bg-BG" sz="2000" b="0" smtClean="0">
                <a:solidFill>
                  <a:schemeClr val="accent1"/>
                </a:solidFill>
              </a:rPr>
              <a:t>химическа експлозия</a:t>
            </a:r>
            <a:r>
              <a:rPr lang="bg-BG" sz="2000" b="0" smtClean="0">
                <a:solidFill>
                  <a:srgbClr val="000000"/>
                </a:solidFill>
              </a:rPr>
              <a:t> настъпва при прегряване на водата в първи контур до </a:t>
            </a:r>
            <a:r>
              <a:rPr lang="bg-BG" sz="2000" b="0" smtClean="0">
                <a:solidFill>
                  <a:schemeClr val="accent1"/>
                </a:solidFill>
              </a:rPr>
              <a:t>много висока температура</a:t>
            </a:r>
            <a:r>
              <a:rPr lang="bg-BG" sz="2000" b="0" smtClean="0">
                <a:solidFill>
                  <a:srgbClr val="000000"/>
                </a:solidFill>
              </a:rPr>
              <a:t> и деструкция на водата до водород и кислород. В такъв случай </a:t>
            </a:r>
            <a:r>
              <a:rPr lang="bg-BG" sz="2000" b="0" smtClean="0">
                <a:solidFill>
                  <a:srgbClr val="C00000"/>
                </a:solidFill>
              </a:rPr>
              <a:t>водородът</a:t>
            </a:r>
            <a:r>
              <a:rPr lang="bg-BG" sz="2000" b="0" smtClean="0">
                <a:solidFill>
                  <a:srgbClr val="000000"/>
                </a:solidFill>
              </a:rPr>
              <a:t> може да се запали и да предизвика </a:t>
            </a:r>
            <a:r>
              <a:rPr lang="bg-BG" sz="2000" b="0" smtClean="0">
                <a:solidFill>
                  <a:schemeClr val="accent1"/>
                </a:solidFill>
              </a:rPr>
              <a:t>експлозия</a:t>
            </a:r>
            <a:r>
              <a:rPr lang="bg-BG" sz="2000" b="0" smtClean="0">
                <a:solidFill>
                  <a:srgbClr val="000000"/>
                </a:solidFill>
              </a:rPr>
              <a:t>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997200"/>
            <a:ext cx="8280400" cy="345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Прегряването на водата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може да се дължи на различни причини: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000" b="1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bg-BG" sz="2000" b="0" smtClean="0">
                <a:solidFill>
                  <a:schemeClr val="accent1"/>
                </a:solidFill>
              </a:rPr>
              <a:t>повреда в системата за регулиране</a:t>
            </a:r>
            <a:r>
              <a:rPr lang="bg-BG" sz="2000" b="0" smtClean="0">
                <a:solidFill>
                  <a:srgbClr val="000000"/>
                </a:solidFill>
              </a:rPr>
              <a:t> на верижната реакция;</a:t>
            </a:r>
          </a:p>
          <a:p>
            <a:pPr lvl="1" eaLnBrk="1" hangingPunct="1">
              <a:lnSpc>
                <a:spcPct val="80000"/>
              </a:lnSpc>
            </a:pPr>
            <a:r>
              <a:rPr lang="bg-BG" sz="2000" b="0" smtClean="0">
                <a:solidFill>
                  <a:schemeClr val="accent1"/>
                </a:solidFill>
              </a:rPr>
              <a:t>повреда /отказ </a:t>
            </a:r>
            <a:r>
              <a:rPr lang="bg-BG" sz="2000" b="0" smtClean="0">
                <a:solidFill>
                  <a:srgbClr val="000000"/>
                </a:solidFill>
              </a:rPr>
              <a:t>на помпите, които осигуряват </a:t>
            </a:r>
            <a:r>
              <a:rPr lang="bg-BG" sz="2000" b="0" smtClean="0">
                <a:solidFill>
                  <a:schemeClr val="accent1"/>
                </a:solidFill>
              </a:rPr>
              <a:t>циркулацията</a:t>
            </a:r>
            <a:r>
              <a:rPr lang="bg-BG" sz="2000" b="0" smtClean="0">
                <a:solidFill>
                  <a:srgbClr val="000000"/>
                </a:solidFill>
              </a:rPr>
              <a:t> на топлоносителя (водата) в системата;</a:t>
            </a:r>
          </a:p>
          <a:p>
            <a:pPr lvl="1" eaLnBrk="1" hangingPunct="1">
              <a:lnSpc>
                <a:spcPct val="80000"/>
              </a:lnSpc>
            </a:pPr>
            <a:r>
              <a:rPr lang="bg-BG" sz="2000" b="0" smtClean="0">
                <a:solidFill>
                  <a:srgbClr val="000000"/>
                </a:solidFill>
              </a:rPr>
              <a:t>внезапно </a:t>
            </a:r>
            <a:r>
              <a:rPr lang="bg-BG" sz="2000" b="0" smtClean="0">
                <a:solidFill>
                  <a:schemeClr val="accent1"/>
                </a:solidFill>
              </a:rPr>
              <a:t>спиране на енергозахранването</a:t>
            </a:r>
            <a:r>
              <a:rPr lang="bg-BG" sz="2000" b="0" smtClean="0">
                <a:solidFill>
                  <a:srgbClr val="000000"/>
                </a:solidFill>
              </a:rPr>
              <a:t> и др 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bg-BG" sz="2000" b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Ядрен взрив</a:t>
            </a:r>
            <a:r>
              <a:rPr lang="bg-BG" sz="2000" smtClean="0">
                <a:solidFill>
                  <a:srgbClr val="000000"/>
                </a:solidFill>
              </a:rPr>
              <a:t>, аналогичен на експлозия на </a:t>
            </a:r>
            <a:r>
              <a:rPr lang="bg-BG" sz="2000" smtClean="0">
                <a:solidFill>
                  <a:schemeClr val="accent1"/>
                </a:solidFill>
              </a:rPr>
              <a:t>атомна бомба</a:t>
            </a:r>
            <a:r>
              <a:rPr lang="bg-BG" sz="2000" smtClean="0">
                <a:solidFill>
                  <a:srgbClr val="000000"/>
                </a:solidFill>
              </a:rPr>
              <a:t>, е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невъзможен, поради различния състав на ядреното гориво и различната конфигурация на горивните елементи в реактора.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smtClean="0">
                <a:solidFill>
                  <a:schemeClr val="tx2"/>
                </a:solidFill>
              </a:rPr>
              <a:t>Причини</a:t>
            </a:r>
            <a:r>
              <a:rPr lang="bg-BG" sz="2400" b="1" smtClean="0"/>
              <a:t> </a:t>
            </a:r>
            <a:r>
              <a:rPr lang="bg-BG" sz="2400" smtClean="0"/>
              <a:t>за ядрените аварии</a:t>
            </a:r>
            <a:r>
              <a:rPr lang="bg-BG" sz="3200" smtClean="0"/>
              <a:t>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sz="2400" smtClean="0">
                <a:solidFill>
                  <a:srgbClr val="000000"/>
                </a:solidFill>
              </a:rPr>
              <a:t>грешки</a:t>
            </a:r>
            <a:r>
              <a:rPr lang="bg-BG" sz="2400" smtClean="0"/>
              <a:t> </a:t>
            </a:r>
            <a:r>
              <a:rPr lang="bg-BG" sz="2400" smtClean="0">
                <a:solidFill>
                  <a:schemeClr val="accent1"/>
                </a:solidFill>
              </a:rPr>
              <a:t>на оператора</a:t>
            </a:r>
            <a:r>
              <a:rPr lang="bg-BG" sz="2400" b="1" smtClean="0"/>
              <a:t> </a:t>
            </a:r>
            <a:endParaRPr lang="ru-RU" sz="2400" smtClean="0"/>
          </a:p>
          <a:p>
            <a:pPr eaLnBrk="1" hangingPunct="1"/>
            <a:r>
              <a:rPr lang="bg-BG" sz="2400" smtClean="0">
                <a:solidFill>
                  <a:srgbClr val="000000"/>
                </a:solidFill>
              </a:rPr>
              <a:t>отказ</a:t>
            </a:r>
            <a:r>
              <a:rPr lang="bg-BG" sz="2400" smtClean="0"/>
              <a:t> </a:t>
            </a:r>
            <a:r>
              <a:rPr lang="bg-BG" sz="2400" smtClean="0">
                <a:solidFill>
                  <a:schemeClr val="accent1"/>
                </a:solidFill>
              </a:rPr>
              <a:t>на оборудването</a:t>
            </a:r>
            <a:endParaRPr lang="en-US" sz="2400" smtClean="0">
              <a:solidFill>
                <a:schemeClr val="accent1"/>
              </a:solidFill>
            </a:endParaRPr>
          </a:p>
          <a:p>
            <a:pPr eaLnBrk="1" hangingPunct="1"/>
            <a:r>
              <a:rPr lang="bg-BG" sz="2400" smtClean="0">
                <a:solidFill>
                  <a:srgbClr val="000000"/>
                </a:solidFill>
              </a:rPr>
              <a:t>недостатъци</a:t>
            </a:r>
            <a:r>
              <a:rPr lang="bg-BG" sz="2400" smtClean="0"/>
              <a:t> </a:t>
            </a:r>
            <a:r>
              <a:rPr lang="bg-BG" sz="2400" smtClean="0">
                <a:solidFill>
                  <a:schemeClr val="accent1"/>
                </a:solidFill>
              </a:rPr>
              <a:t>в конструкцията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451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bg-BG" sz="2000" smtClean="0">
                <a:solidFill>
                  <a:schemeClr val="accent1"/>
                </a:solidFill>
              </a:rPr>
              <a:t>Най-честата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причина за досегашните аварии в АЕЦ са </a:t>
            </a:r>
            <a:r>
              <a:rPr lang="bg-BG" sz="2000" smtClean="0">
                <a:solidFill>
                  <a:schemeClr val="accent1"/>
                </a:solidFill>
              </a:rPr>
              <a:t>грешките на персонала.</a:t>
            </a:r>
          </a:p>
          <a:p>
            <a:pPr eaLnBrk="1" hangingPunct="1">
              <a:buFontTx/>
              <a:buNone/>
            </a:pPr>
            <a:endParaRPr lang="bg-BG" sz="2000" smtClean="0">
              <a:solidFill>
                <a:schemeClr val="accent1"/>
              </a:solidFill>
            </a:endParaRPr>
          </a:p>
          <a:p>
            <a:pPr eaLnBrk="1" hangingPunct="1"/>
            <a:r>
              <a:rPr lang="bg-BG" sz="2000" smtClean="0">
                <a:solidFill>
                  <a:srgbClr val="000000"/>
                </a:solidFill>
              </a:rPr>
              <a:t>Една от най-големите аварии, станала </a:t>
            </a:r>
            <a:r>
              <a:rPr lang="bg-BG" sz="2000" smtClean="0">
                <a:solidFill>
                  <a:schemeClr val="accent1"/>
                </a:solidFill>
              </a:rPr>
              <a:t>в Чок Ривър, САЩ,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е предизвикана от </a:t>
            </a:r>
            <a:r>
              <a:rPr lang="bg-BG" sz="2000" smtClean="0">
                <a:solidFill>
                  <a:schemeClr val="accent1"/>
                </a:solidFill>
              </a:rPr>
              <a:t>две грешки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оператора:</a:t>
            </a:r>
          </a:p>
          <a:p>
            <a:pPr lvl="1" eaLnBrk="1" hangingPunct="1"/>
            <a:r>
              <a:rPr lang="bg-BG" sz="2000" b="0" smtClean="0">
                <a:solidFill>
                  <a:srgbClr val="000000"/>
                </a:solidFill>
              </a:rPr>
              <a:t>вместо да подаде </a:t>
            </a:r>
            <a:r>
              <a:rPr lang="bg-BG" sz="2000" b="0" smtClean="0">
                <a:solidFill>
                  <a:schemeClr val="accent1"/>
                </a:solidFill>
              </a:rPr>
              <a:t>забавител на неутрони</a:t>
            </a:r>
            <a:r>
              <a:rPr lang="bg-BG" sz="2000" b="0" smtClean="0">
                <a:solidFill>
                  <a:srgbClr val="000000"/>
                </a:solidFill>
              </a:rPr>
              <a:t> (деутериева вода) операторът е </a:t>
            </a:r>
            <a:r>
              <a:rPr lang="bg-BG" sz="2000" b="0" smtClean="0">
                <a:solidFill>
                  <a:schemeClr val="accent1"/>
                </a:solidFill>
              </a:rPr>
              <a:t>прекратил</a:t>
            </a:r>
            <a:r>
              <a:rPr lang="bg-BG" sz="2000" b="0" smtClean="0">
                <a:solidFill>
                  <a:srgbClr val="000000"/>
                </a:solidFill>
              </a:rPr>
              <a:t> постъпването на </a:t>
            </a:r>
            <a:r>
              <a:rPr lang="bg-BG" sz="2000" b="0" smtClean="0">
                <a:solidFill>
                  <a:schemeClr val="accent1"/>
                </a:solidFill>
              </a:rPr>
              <a:t>обикновена</a:t>
            </a:r>
            <a:r>
              <a:rPr lang="bg-BG" sz="2000" b="0" smtClean="0">
                <a:solidFill>
                  <a:srgbClr val="000000"/>
                </a:solidFill>
              </a:rPr>
              <a:t> вода, използвана като </a:t>
            </a:r>
            <a:r>
              <a:rPr lang="bg-BG" sz="2000" b="0" smtClean="0">
                <a:solidFill>
                  <a:schemeClr val="accent1"/>
                </a:solidFill>
              </a:rPr>
              <a:t>топлоносител;</a:t>
            </a:r>
          </a:p>
          <a:p>
            <a:pPr lvl="1" eaLnBrk="1" hangingPunct="1"/>
            <a:r>
              <a:rPr lang="bg-BG" sz="2000" b="0" smtClean="0">
                <a:solidFill>
                  <a:srgbClr val="000000"/>
                </a:solidFill>
              </a:rPr>
              <a:t>старши </a:t>
            </a:r>
            <a:r>
              <a:rPr lang="bg-BG" sz="2000" b="0" smtClean="0">
                <a:solidFill>
                  <a:schemeClr val="accent1"/>
                </a:solidFill>
              </a:rPr>
              <a:t>операторът</a:t>
            </a:r>
            <a:r>
              <a:rPr lang="bg-BG" sz="2000" b="0" smtClean="0">
                <a:solidFill>
                  <a:srgbClr val="000000"/>
                </a:solidFill>
              </a:rPr>
              <a:t> забелязва тази грешка и </a:t>
            </a:r>
            <a:r>
              <a:rPr lang="bg-BG" sz="2000" b="0" smtClean="0">
                <a:solidFill>
                  <a:schemeClr val="accent1"/>
                </a:solidFill>
              </a:rPr>
              <a:t>наредил</a:t>
            </a:r>
            <a:r>
              <a:rPr lang="bg-BG" sz="2000" b="0" smtClean="0">
                <a:solidFill>
                  <a:srgbClr val="000000"/>
                </a:solidFill>
              </a:rPr>
              <a:t> да бъдат въведени </a:t>
            </a:r>
            <a:r>
              <a:rPr lang="bg-BG" sz="2000" b="0" smtClean="0">
                <a:solidFill>
                  <a:schemeClr val="accent1"/>
                </a:solidFill>
              </a:rPr>
              <a:t>регулиращите (кадмиеви) пръти в активната зона,</a:t>
            </a:r>
            <a:r>
              <a:rPr lang="bg-BG" sz="2000" b="0" smtClean="0">
                <a:solidFill>
                  <a:srgbClr val="000000"/>
                </a:solidFill>
              </a:rPr>
              <a:t> но операторът прави втора грешка, като извършва друга, ненужна операция;</a:t>
            </a:r>
          </a:p>
          <a:p>
            <a:pPr lvl="1" eaLnBrk="1" hangingPunct="1"/>
            <a:r>
              <a:rPr lang="bg-BG" sz="2000" b="0" smtClean="0">
                <a:solidFill>
                  <a:srgbClr val="000000"/>
                </a:solidFill>
              </a:rPr>
              <a:t>в резултат на тези грешки </a:t>
            </a:r>
            <a:r>
              <a:rPr lang="bg-BG" sz="2000" b="0" smtClean="0">
                <a:solidFill>
                  <a:schemeClr val="accent1"/>
                </a:solidFill>
              </a:rPr>
              <a:t>активната зона</a:t>
            </a:r>
            <a:r>
              <a:rPr lang="bg-BG" sz="2000" b="0" smtClean="0">
                <a:solidFill>
                  <a:srgbClr val="000000"/>
                </a:solidFill>
              </a:rPr>
              <a:t> бързо се прегрява и започва да се </a:t>
            </a:r>
            <a:r>
              <a:rPr lang="bg-BG" sz="2000" b="0" smtClean="0">
                <a:solidFill>
                  <a:schemeClr val="accent1"/>
                </a:solidFill>
              </a:rPr>
              <a:t>стопява.</a:t>
            </a:r>
            <a:r>
              <a:rPr lang="bg-BG" sz="2000" b="0" smtClean="0">
                <a:solidFill>
                  <a:srgbClr val="000000"/>
                </a:solidFill>
              </a:rPr>
              <a:t> Образувал се </a:t>
            </a:r>
            <a:r>
              <a:rPr lang="bg-BG" sz="2000" b="0" smtClean="0">
                <a:solidFill>
                  <a:schemeClr val="accent1"/>
                </a:solidFill>
              </a:rPr>
              <a:t>водород</a:t>
            </a:r>
            <a:r>
              <a:rPr lang="bg-BG" sz="2000" b="0" smtClean="0">
                <a:solidFill>
                  <a:srgbClr val="000000"/>
                </a:solidFill>
              </a:rPr>
              <a:t>, който се запалил и предизвикал тежка </a:t>
            </a:r>
            <a:r>
              <a:rPr lang="bg-BG" sz="2000" b="0" smtClean="0">
                <a:solidFill>
                  <a:schemeClr val="accent1"/>
                </a:solidFill>
              </a:rPr>
              <a:t>химическа експлозия</a:t>
            </a:r>
            <a:r>
              <a:rPr lang="bg-BG" sz="2000" b="0" smtClean="0">
                <a:solidFill>
                  <a:srgbClr val="000000"/>
                </a:solidFill>
              </a:rPr>
              <a:t> с разрушаване на активната зона;</a:t>
            </a:r>
          </a:p>
          <a:p>
            <a:pPr lvl="1" eaLnBrk="1" hangingPunct="1">
              <a:buFontTx/>
              <a:buNone/>
            </a:pPr>
            <a:endParaRPr lang="bg-BG" sz="2000" b="0" smtClean="0">
              <a:solidFill>
                <a:srgbClr val="000000"/>
              </a:solidFill>
            </a:endParaRPr>
          </a:p>
          <a:p>
            <a:pPr eaLnBrk="1" hangingPunct="1"/>
            <a:r>
              <a:rPr lang="bg-BG" sz="2000" smtClean="0">
                <a:solidFill>
                  <a:srgbClr val="000000"/>
                </a:solidFill>
              </a:rPr>
              <a:t>С изключение на няколко тежки аварии, при всички останали е имало изхвърляне на изотопи през комина на централата.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3744912" cy="17272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bg-BG" sz="2000" smtClean="0">
                <a:solidFill>
                  <a:schemeClr val="accent1"/>
                </a:solidFill>
              </a:rPr>
              <a:t>Радиоактивното изхвърляне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може да бъде под формата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chemeClr val="accent1"/>
                </a:solidFill>
              </a:rPr>
              <a:t>струя</a:t>
            </a:r>
            <a:r>
              <a:rPr lang="bg-BG" sz="2000" smtClean="0">
                <a:solidFill>
                  <a:srgbClr val="000000"/>
                </a:solidFill>
              </a:rPr>
              <a:t> или </a:t>
            </a:r>
            <a:r>
              <a:rPr lang="bg-BG" sz="2000" smtClean="0">
                <a:solidFill>
                  <a:schemeClr val="accent1"/>
                </a:solidFill>
              </a:rPr>
              <a:t>радиоактивен облак. 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2924175"/>
            <a:ext cx="8713788" cy="36004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Факторите,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от които зависи степента на </a:t>
            </a:r>
            <a:r>
              <a:rPr lang="bg-BG" sz="2000" smtClean="0">
                <a:solidFill>
                  <a:schemeClr val="accent1"/>
                </a:solidFill>
              </a:rPr>
              <a:t>радиоактивното</a:t>
            </a:r>
            <a:br>
              <a:rPr lang="bg-BG" sz="2000" smtClean="0">
                <a:solidFill>
                  <a:schemeClr val="accent1"/>
                </a:solidFill>
              </a:rPr>
            </a:br>
            <a:r>
              <a:rPr lang="bg-BG" sz="2000" smtClean="0">
                <a:solidFill>
                  <a:schemeClr val="accent1"/>
                </a:solidFill>
              </a:rPr>
              <a:t>замърсяване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са:</a:t>
            </a: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0000"/>
                </a:solidFill>
              </a:rPr>
              <a:t>-  </a:t>
            </a:r>
            <a:r>
              <a:rPr lang="bg-BG" sz="2000" smtClean="0">
                <a:solidFill>
                  <a:srgbClr val="000000"/>
                </a:solidFill>
              </a:rPr>
              <a:t>метереологични условия </a:t>
            </a:r>
            <a:endParaRPr lang="en-US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000" smtClean="0">
                <a:solidFill>
                  <a:srgbClr val="000000"/>
                </a:solidFill>
              </a:rPr>
              <a:t>географски условия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000" smtClean="0">
                <a:solidFill>
                  <a:srgbClr val="000000"/>
                </a:solidFill>
              </a:rPr>
              <a:t>височина </a:t>
            </a:r>
            <a:r>
              <a:rPr lang="bg-BG" sz="2000" smtClean="0">
                <a:solidFill>
                  <a:schemeClr val="accent1"/>
                </a:solidFill>
              </a:rPr>
              <a:t>на комина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000" smtClean="0">
                <a:solidFill>
                  <a:srgbClr val="000000"/>
                </a:solidFill>
              </a:rPr>
              <a:t>продължителеност на изхвърлянето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000" smtClean="0">
                <a:solidFill>
                  <a:srgbClr val="000000"/>
                </a:solidFill>
              </a:rPr>
              <a:t>физико-химически </a:t>
            </a:r>
            <a:r>
              <a:rPr lang="bg-BG" sz="2000" smtClean="0">
                <a:solidFill>
                  <a:schemeClr val="accent1"/>
                </a:solidFill>
              </a:rPr>
              <a:t>свойства на аерозолите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и др.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000" smtClean="0">
                <a:solidFill>
                  <a:srgbClr val="000000"/>
                </a:solidFill>
              </a:rPr>
              <a:t>При </a:t>
            </a:r>
            <a:r>
              <a:rPr lang="bg-BG" sz="2000" smtClean="0">
                <a:solidFill>
                  <a:schemeClr val="accent1"/>
                </a:solidFill>
              </a:rPr>
              <a:t>наличие на вятър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изхвърлянето от комина 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под </a:t>
            </a:r>
            <a:r>
              <a:rPr lang="bg-BG" sz="2000" smtClean="0">
                <a:solidFill>
                  <a:schemeClr val="accent1"/>
                </a:solidFill>
              </a:rPr>
              <a:t>формата на струя.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bg-BG" sz="2000" smtClean="0">
                <a:solidFill>
                  <a:srgbClr val="000000"/>
                </a:solidFill>
              </a:rPr>
              <a:t>При </a:t>
            </a:r>
            <a:r>
              <a:rPr lang="bg-BG" sz="2000" smtClean="0">
                <a:solidFill>
                  <a:schemeClr val="accent1"/>
                </a:solidFill>
              </a:rPr>
              <a:t>слаб вятър или пълно безветрие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се образува радиоактивен </a:t>
            </a:r>
            <a:r>
              <a:rPr lang="bg-BG" sz="2000" smtClean="0">
                <a:solidFill>
                  <a:schemeClr val="accent1"/>
                </a:solidFill>
              </a:rPr>
              <a:t>облак,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който се разпространява </a:t>
            </a:r>
            <a:r>
              <a:rPr lang="bg-BG" sz="2000" smtClean="0">
                <a:solidFill>
                  <a:schemeClr val="accent1"/>
                </a:solidFill>
              </a:rPr>
              <a:t>около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централата </a:t>
            </a:r>
            <a:r>
              <a:rPr lang="bg-BG" sz="2000" smtClean="0">
                <a:solidFill>
                  <a:schemeClr val="accent1"/>
                </a:solidFill>
              </a:rPr>
              <a:t>чрез дифузия.</a:t>
            </a:r>
          </a:p>
          <a:p>
            <a:pPr eaLnBrk="1" hangingPunct="1">
              <a:lnSpc>
                <a:spcPct val="90000"/>
              </a:lnSpc>
            </a:pPr>
            <a:endParaRPr lang="bg-BG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7777163" cy="935037"/>
          </a:xfrm>
        </p:spPr>
        <p:txBody>
          <a:bodyPr/>
          <a:lstStyle/>
          <a:p>
            <a:pPr eaLnBrk="1" hangingPunct="1"/>
            <a:r>
              <a:rPr lang="bg-BG" sz="2000" smtClean="0">
                <a:solidFill>
                  <a:srgbClr val="000000"/>
                </a:solidFill>
              </a:rPr>
              <a:t>Формирането </a:t>
            </a:r>
            <a:r>
              <a:rPr lang="bg-BG" sz="2000" smtClean="0"/>
              <a:t>на погълнатата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/>
              <a:t>доза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от </a:t>
            </a:r>
            <a:r>
              <a:rPr lang="bg-BG" sz="2000" smtClean="0"/>
              <a:t>гама и бета лъчения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при аварии в АЕЦ става </a:t>
            </a:r>
            <a:r>
              <a:rPr lang="bg-BG" sz="2000" smtClean="0"/>
              <a:t>по пряк и непряк начин.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997200"/>
            <a:ext cx="8496300" cy="36004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rgbClr val="FF0000"/>
                </a:solidFill>
              </a:rPr>
              <a:t>А) </a:t>
            </a:r>
            <a:r>
              <a:rPr lang="bg-BG" sz="2000" b="1" smtClean="0">
                <a:solidFill>
                  <a:srgbClr val="FF0000"/>
                </a:solidFill>
              </a:rPr>
              <a:t>Пряк път (</a:t>
            </a:r>
            <a:r>
              <a:rPr lang="bg-BG" sz="2000" smtClean="0">
                <a:solidFill>
                  <a:srgbClr val="FF0000"/>
                </a:solidFill>
              </a:rPr>
              <a:t>начин</a:t>
            </a:r>
            <a:r>
              <a:rPr lang="bg-BG" sz="2000" smtClean="0">
                <a:solidFill>
                  <a:schemeClr val="tx2"/>
                </a:solidFill>
              </a:rPr>
              <a:t>)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-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b="1" smtClean="0">
                <a:solidFill>
                  <a:schemeClr val="accent1"/>
                </a:solidFill>
              </a:rPr>
              <a:t>външно облъчване с гама кванти и бета</a:t>
            </a:r>
            <a:br>
              <a:rPr lang="bg-BG" sz="2000" b="1" smtClean="0">
                <a:solidFill>
                  <a:schemeClr val="accent1"/>
                </a:solidFill>
              </a:rPr>
            </a:br>
            <a:r>
              <a:rPr lang="bg-BG" sz="2000" b="1" smtClean="0">
                <a:solidFill>
                  <a:schemeClr val="accent1"/>
                </a:solidFill>
              </a:rPr>
              <a:t>частици от изотопи</a:t>
            </a:r>
            <a:r>
              <a:rPr lang="bg-BG" sz="2000" smtClean="0">
                <a:solidFill>
                  <a:srgbClr val="000000"/>
                </a:solidFill>
              </a:rPr>
              <a:t>, съдържащи се в </a:t>
            </a:r>
            <a:r>
              <a:rPr lang="bg-BG" sz="2000" b="1" smtClean="0">
                <a:solidFill>
                  <a:srgbClr val="000000"/>
                </a:solidFill>
              </a:rPr>
              <a:t>а</a:t>
            </a:r>
            <a:r>
              <a:rPr lang="bg-BG" sz="2000" smtClean="0">
                <a:solidFill>
                  <a:schemeClr val="accent1"/>
                </a:solidFill>
              </a:rPr>
              <a:t>тмосферата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или отложени на </a:t>
            </a:r>
            <a:r>
              <a:rPr lang="bg-BG" sz="2000" smtClean="0">
                <a:solidFill>
                  <a:schemeClr val="accent1"/>
                </a:solidFill>
              </a:rPr>
              <a:t>земната повърхност.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b="1" smtClean="0">
                <a:solidFill>
                  <a:schemeClr val="accent1"/>
                </a:solidFill>
              </a:rPr>
              <a:t>вътрешно облъчване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(пряк път) се дължи на радиоизотопи, постъпващи в организма чрез </a:t>
            </a:r>
            <a:r>
              <a:rPr lang="bg-BG" sz="2000" b="1" smtClean="0">
                <a:solidFill>
                  <a:schemeClr val="accent1"/>
                </a:solidFill>
              </a:rPr>
              <a:t>вдишвания въздух;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радиоактивните изотопи на благородните газове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предизвикват само външно облъчване или облъчване на дихателните пътища. Те не се инкорпорират в организма, тъй като са </a:t>
            </a:r>
            <a:r>
              <a:rPr lang="bg-BG" sz="2000" smtClean="0">
                <a:solidFill>
                  <a:schemeClr val="accent1"/>
                </a:solidFill>
              </a:rPr>
              <a:t>инертни в химическо отношение и не участват в обменните процеси;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прекият път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формиране на погълнатата доза се наблюдава в зоната на </a:t>
            </a:r>
            <a:r>
              <a:rPr lang="bg-BG" sz="2000" smtClean="0">
                <a:solidFill>
                  <a:schemeClr val="accent1"/>
                </a:solidFill>
              </a:rPr>
              <a:t>локалните отлагания;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bg-BG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rgbClr val="FF0000"/>
                </a:solidFill>
              </a:rPr>
              <a:t>Б) </a:t>
            </a:r>
            <a:r>
              <a:rPr lang="bg-BG" sz="2000" b="1" smtClean="0">
                <a:solidFill>
                  <a:srgbClr val="FF0000"/>
                </a:solidFill>
              </a:rPr>
              <a:t>Непрекият път </a:t>
            </a:r>
            <a:r>
              <a:rPr lang="bg-BG" sz="2000" smtClean="0">
                <a:solidFill>
                  <a:srgbClr val="000000"/>
                </a:solidFill>
              </a:rPr>
              <a:t>на формиране на абсорбираната доза се дължи на </a:t>
            </a:r>
            <a:r>
              <a:rPr lang="bg-BG" sz="2000" smtClean="0">
                <a:solidFill>
                  <a:schemeClr val="accent1"/>
                </a:solidFill>
              </a:rPr>
              <a:t>вътрешно облъчване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 радиониклиди, които постъпват в организма в резулатат на </a:t>
            </a:r>
            <a:r>
              <a:rPr lang="bg-BG" sz="2000" smtClean="0">
                <a:solidFill>
                  <a:schemeClr val="accent1"/>
                </a:solidFill>
              </a:rPr>
              <a:t>миграцията по хранителните или биологичните вериги.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Този </a:t>
            </a:r>
            <a:r>
              <a:rPr lang="bg-BG" sz="2000" smtClean="0">
                <a:solidFill>
                  <a:schemeClr val="accent1"/>
                </a:solidFill>
              </a:rPr>
              <a:t>начин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облъчване на организма се наблюдава при хора, живеещи в по-отдалечените от АЕЦ райони, т.е. в </a:t>
            </a:r>
            <a:r>
              <a:rPr lang="bg-BG" sz="2000" smtClean="0">
                <a:solidFill>
                  <a:srgbClr val="FF0000"/>
                </a:solidFill>
              </a:rPr>
              <a:t>зоната на</a:t>
            </a:r>
            <a:r>
              <a:rPr lang="bg-BG" sz="2000" b="1" smtClean="0">
                <a:solidFill>
                  <a:srgbClr val="FF0000"/>
                </a:solidFill>
              </a:rPr>
              <a:t> </a:t>
            </a:r>
            <a:r>
              <a:rPr lang="bg-BG" sz="2000" smtClean="0">
                <a:solidFill>
                  <a:srgbClr val="FF0000"/>
                </a:solidFill>
              </a:rPr>
              <a:t>тропосферните отлагания</a:t>
            </a:r>
            <a:r>
              <a:rPr lang="bg-BG" sz="2000" smtClean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76338" y="2997200"/>
            <a:ext cx="7643812" cy="2808288"/>
          </a:xfrm>
          <a:noFill/>
        </p:spPr>
        <p:txBody>
          <a:bodyPr/>
          <a:lstStyle/>
          <a:p>
            <a:pPr eaLnBrk="1" hangingPunct="1"/>
            <a:r>
              <a:rPr lang="bg-BG" sz="2400" smtClean="0">
                <a:solidFill>
                  <a:schemeClr val="accent1"/>
                </a:solidFill>
              </a:rPr>
              <a:t>Радиоактивното замърсяване при аварии в АЕЦ</a:t>
            </a:r>
            <a:r>
              <a:rPr lang="bg-BG" sz="2400" b="1" smtClean="0">
                <a:solidFill>
                  <a:srgbClr val="000000"/>
                </a:solidFill>
              </a:rPr>
              <a:t> </a:t>
            </a:r>
            <a:r>
              <a:rPr lang="bg-BG" sz="2400" smtClean="0">
                <a:solidFill>
                  <a:srgbClr val="000000"/>
                </a:solidFill>
              </a:rPr>
              <a:t>наподобява на това </a:t>
            </a:r>
            <a:r>
              <a:rPr lang="bg-BG" sz="2400" smtClean="0">
                <a:solidFill>
                  <a:schemeClr val="accent1"/>
                </a:solidFill>
              </a:rPr>
              <a:t>при ядрени взривове,</a:t>
            </a:r>
            <a:r>
              <a:rPr lang="bg-BG" sz="2400" b="1" smtClean="0">
                <a:solidFill>
                  <a:srgbClr val="000000"/>
                </a:solidFill>
              </a:rPr>
              <a:t> </a:t>
            </a:r>
            <a:r>
              <a:rPr lang="bg-BG" sz="2400" smtClean="0">
                <a:solidFill>
                  <a:srgbClr val="000000"/>
                </a:solidFill>
              </a:rPr>
              <a:t>но съществуват и </a:t>
            </a:r>
            <a:r>
              <a:rPr lang="bg-BG" sz="2400" smtClean="0">
                <a:solidFill>
                  <a:schemeClr val="accent1"/>
                </a:solidFill>
              </a:rPr>
              <a:t>разлики,</a:t>
            </a:r>
            <a:r>
              <a:rPr lang="bg-BG" sz="2400" b="1" smtClean="0">
                <a:solidFill>
                  <a:srgbClr val="000000"/>
                </a:solidFill>
              </a:rPr>
              <a:t> </a:t>
            </a:r>
            <a:r>
              <a:rPr lang="bg-BG" sz="2400" smtClean="0">
                <a:solidFill>
                  <a:srgbClr val="000000"/>
                </a:solidFill>
              </a:rPr>
              <a:t>които се дължат да различните условия, при които се формира радиоактивния</a:t>
            </a:r>
            <a:r>
              <a:rPr lang="ru-RU" sz="2400" smtClean="0">
                <a:solidFill>
                  <a:srgbClr val="000000"/>
                </a:solidFill>
              </a:rPr>
              <a:t> </a:t>
            </a:r>
            <a:r>
              <a:rPr lang="bg-BG" sz="2400" smtClean="0">
                <a:solidFill>
                  <a:srgbClr val="000000"/>
                </a:solidFill>
              </a:rPr>
              <a:t>блок.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642350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altLang="ko-KR" sz="2000" smtClean="0">
                <a:solidFill>
                  <a:srgbClr val="000000"/>
                </a:solidFill>
              </a:rPr>
              <a:t>През 1954 г. в бившия </a:t>
            </a:r>
            <a:r>
              <a:rPr lang="bg-BG" altLang="ko-KR" sz="2000" smtClean="0">
                <a:solidFill>
                  <a:schemeClr val="accent1"/>
                </a:solidFill>
              </a:rPr>
              <a:t>Съветският съюз</a:t>
            </a:r>
            <a:r>
              <a:rPr lang="bg-BG" altLang="ko-KR" sz="2000" b="1" smtClean="0">
                <a:solidFill>
                  <a:srgbClr val="000000"/>
                </a:solidFill>
              </a:rPr>
              <a:t> </a:t>
            </a:r>
            <a:r>
              <a:rPr lang="bg-BG" altLang="ko-KR" sz="2000" smtClean="0">
                <a:solidFill>
                  <a:srgbClr val="000000"/>
                </a:solidFill>
              </a:rPr>
              <a:t>пускат в експлоатация </a:t>
            </a:r>
            <a:r>
              <a:rPr lang="bg-BG" altLang="ko-KR" sz="2000" smtClean="0">
                <a:solidFill>
                  <a:schemeClr val="accent1"/>
                </a:solidFill>
              </a:rPr>
              <a:t>първата в света атомна електроцентрала</a:t>
            </a:r>
            <a:r>
              <a:rPr lang="bg-BG" altLang="ko-KR" sz="2000" b="1" smtClean="0">
                <a:solidFill>
                  <a:schemeClr val="accent1"/>
                </a:solidFill>
              </a:rPr>
              <a:t>.</a:t>
            </a:r>
            <a:endParaRPr lang="bg-BG" altLang="ko-KR" sz="20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altLang="ko-KR" sz="2000" smtClean="0">
                <a:solidFill>
                  <a:srgbClr val="000000"/>
                </a:solidFill>
              </a:rPr>
              <a:t>По-късно много страни в Европа, Америка и Азия построиха енергетични и експериментални ядрени реактори. </a:t>
            </a:r>
            <a:r>
              <a:rPr lang="bg-BG" altLang="ko-KR" sz="2000" smtClean="0">
                <a:solidFill>
                  <a:schemeClr val="accent1"/>
                </a:solidFill>
              </a:rPr>
              <a:t>Общият им брой</a:t>
            </a:r>
            <a:r>
              <a:rPr lang="bg-BG" altLang="ko-KR" sz="2000" smtClean="0">
                <a:solidFill>
                  <a:srgbClr val="000000"/>
                </a:solidFill>
              </a:rPr>
              <a:t> в света </a:t>
            </a:r>
            <a:r>
              <a:rPr lang="bg-BG" altLang="ko-KR" sz="2000" smtClean="0">
                <a:solidFill>
                  <a:schemeClr val="accent1"/>
                </a:solidFill>
              </a:rPr>
              <a:t>надхвърля 400.</a:t>
            </a:r>
          </a:p>
          <a:p>
            <a:pPr eaLnBrk="1" hangingPunct="1">
              <a:lnSpc>
                <a:spcPct val="80000"/>
              </a:lnSpc>
            </a:pPr>
            <a:r>
              <a:rPr lang="bg-BG" altLang="ko-KR" sz="2000" smtClean="0">
                <a:solidFill>
                  <a:srgbClr val="000000"/>
                </a:solidFill>
              </a:rPr>
              <a:t>През 1974 </a:t>
            </a:r>
            <a:r>
              <a:rPr lang="bg-BG" altLang="ko-KR" sz="2000" b="1" smtClean="0">
                <a:solidFill>
                  <a:srgbClr val="000000"/>
                </a:solidFill>
              </a:rPr>
              <a:t>г. </a:t>
            </a:r>
            <a:r>
              <a:rPr lang="bg-BG" altLang="ko-KR" sz="2000" smtClean="0">
                <a:solidFill>
                  <a:schemeClr val="accent1"/>
                </a:solidFill>
              </a:rPr>
              <a:t>България</a:t>
            </a:r>
            <a:r>
              <a:rPr lang="bg-BG" altLang="ko-KR" sz="2000" b="1" smtClean="0">
                <a:solidFill>
                  <a:srgbClr val="000000"/>
                </a:solidFill>
              </a:rPr>
              <a:t> </a:t>
            </a:r>
            <a:r>
              <a:rPr lang="bg-BG" altLang="ko-KR" sz="2000" smtClean="0">
                <a:solidFill>
                  <a:srgbClr val="000000"/>
                </a:solidFill>
              </a:rPr>
              <a:t>пуска в експлоатация Козлодуйската атомна централа. Днес тя разполага с </a:t>
            </a:r>
            <a:r>
              <a:rPr lang="en-US" altLang="ko-KR" sz="2000" b="1" smtClean="0">
                <a:solidFill>
                  <a:srgbClr val="000000"/>
                </a:solidFill>
                <a:ea typeface="굴림" pitchFamily="34" charset="-127"/>
              </a:rPr>
              <a:t>2</a:t>
            </a:r>
            <a:r>
              <a:rPr lang="bg-BG" altLang="ko-KR" sz="2000" b="1" smtClean="0">
                <a:solidFill>
                  <a:srgbClr val="000000"/>
                </a:solidFill>
              </a:rPr>
              <a:t> реактора с мощност по </a:t>
            </a:r>
            <a:r>
              <a:rPr lang="en-US" altLang="ko-KR" sz="2000" b="1" smtClean="0">
                <a:solidFill>
                  <a:srgbClr val="000000"/>
                </a:solidFill>
                <a:ea typeface="굴림" pitchFamily="34" charset="-127"/>
              </a:rPr>
              <a:t>1000 </a:t>
            </a:r>
            <a:r>
              <a:rPr lang="bg-BG" altLang="ko-KR" sz="2000" b="1" smtClean="0">
                <a:solidFill>
                  <a:srgbClr val="000000"/>
                </a:solidFill>
              </a:rPr>
              <a:t>Мвт </a:t>
            </a:r>
            <a:r>
              <a:rPr lang="bg-BG" altLang="ko-KR" sz="2000" smtClean="0">
                <a:solidFill>
                  <a:srgbClr val="000000"/>
                </a:solidFill>
              </a:rPr>
              <a:t> всеки, а четирите от по 440 Мвт понастоящем са затворени</a:t>
            </a:r>
            <a:r>
              <a:rPr lang="bg-BG" altLang="ko-KR" sz="2000" b="1" smtClean="0">
                <a:solidFill>
                  <a:srgbClr val="000000"/>
                </a:solidFill>
              </a:rPr>
              <a:t>.</a:t>
            </a:r>
            <a:endParaRPr lang="bg-BG" altLang="ko-KR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altLang="ko-KR" sz="2000" smtClean="0">
                <a:solidFill>
                  <a:srgbClr val="000000"/>
                </a:solidFill>
              </a:rPr>
              <a:t>Около 40% </a:t>
            </a:r>
            <a:r>
              <a:rPr lang="bg-BG" altLang="ko-KR" sz="2000" b="1" smtClean="0">
                <a:solidFill>
                  <a:srgbClr val="000000"/>
                </a:solidFill>
              </a:rPr>
              <a:t>от добиваната в България </a:t>
            </a:r>
            <a:r>
              <a:rPr lang="bg-BG" altLang="ko-KR" sz="2000" smtClean="0">
                <a:solidFill>
                  <a:srgbClr val="000000"/>
                </a:solidFill>
              </a:rPr>
              <a:t>електроенергия се</a:t>
            </a:r>
            <a:br>
              <a:rPr lang="bg-BG" altLang="ko-KR" sz="2000" smtClean="0">
                <a:solidFill>
                  <a:srgbClr val="000000"/>
                </a:solidFill>
              </a:rPr>
            </a:br>
            <a:r>
              <a:rPr lang="bg-BG" altLang="ko-KR" sz="2000" smtClean="0">
                <a:solidFill>
                  <a:srgbClr val="000000"/>
                </a:solidFill>
              </a:rPr>
              <a:t>произвежда от атомната електроцентрала. Този процент за Франция е</a:t>
            </a:r>
            <a:r>
              <a:rPr lang="en-US" altLang="ko-KR" sz="2000" smtClean="0">
                <a:solidFill>
                  <a:srgbClr val="000000"/>
                </a:solidFill>
                <a:ea typeface="굴림" pitchFamily="34" charset="-127"/>
              </a:rPr>
              <a:t> </a:t>
            </a:r>
            <a:r>
              <a:rPr lang="bg-BG" altLang="ko-KR" sz="2000" smtClean="0">
                <a:solidFill>
                  <a:srgbClr val="000000"/>
                </a:solidFill>
              </a:rPr>
              <a:t>почти 80.</a:t>
            </a:r>
          </a:p>
          <a:p>
            <a:pPr eaLnBrk="1" hangingPunct="1">
              <a:lnSpc>
                <a:spcPct val="80000"/>
              </a:lnSpc>
            </a:pPr>
            <a:r>
              <a:rPr lang="bg-BG" altLang="ko-KR" sz="2000" smtClean="0">
                <a:solidFill>
                  <a:srgbClr val="000000"/>
                </a:solidFill>
              </a:rPr>
              <a:t>Много от атомните </a:t>
            </a:r>
            <a:r>
              <a:rPr lang="bg-BG" altLang="ko-KR" sz="2000" b="1" smtClean="0">
                <a:solidFill>
                  <a:srgbClr val="000000"/>
                </a:solidFill>
              </a:rPr>
              <a:t>централи </a:t>
            </a:r>
            <a:r>
              <a:rPr lang="bg-BG" altLang="ko-KR" sz="2000" smtClean="0">
                <a:solidFill>
                  <a:srgbClr val="000000"/>
                </a:solidFill>
              </a:rPr>
              <a:t>в света са разположени в гъсто населени </a:t>
            </a:r>
            <a:r>
              <a:rPr lang="bg-BG" altLang="ko-KR" sz="2000" b="1" smtClean="0">
                <a:solidFill>
                  <a:srgbClr val="000000"/>
                </a:solidFill>
              </a:rPr>
              <a:t>райони. </a:t>
            </a:r>
            <a:r>
              <a:rPr lang="bg-BG" altLang="ko-KR" sz="2000" smtClean="0">
                <a:solidFill>
                  <a:srgbClr val="000000"/>
                </a:solidFill>
              </a:rPr>
              <a:t>Това налага ефективно решение на всички проблеми на </a:t>
            </a:r>
            <a:r>
              <a:rPr lang="bg-BG" altLang="ko-KR" sz="2000" b="1" smtClean="0">
                <a:solidFill>
                  <a:srgbClr val="000000"/>
                </a:solidFill>
              </a:rPr>
              <a:t>радиационната безопасност </a:t>
            </a:r>
            <a:r>
              <a:rPr lang="bg-BG" altLang="ko-KR" sz="2000" smtClean="0">
                <a:solidFill>
                  <a:srgbClr val="000000"/>
                </a:solidFill>
              </a:rPr>
              <a:t>на персонала и цялото население и </a:t>
            </a:r>
            <a:r>
              <a:rPr lang="bg-BG" altLang="ko-KR" sz="2000" b="1" smtClean="0">
                <a:solidFill>
                  <a:srgbClr val="000000"/>
                </a:solidFill>
              </a:rPr>
              <a:t>опазване на природната среда </a:t>
            </a:r>
            <a:r>
              <a:rPr lang="bg-BG" altLang="ko-KR" sz="2000" smtClean="0">
                <a:solidFill>
                  <a:srgbClr val="000000"/>
                </a:solidFill>
              </a:rPr>
              <a:t>от замърсяване с радиоактивни вещества.</a:t>
            </a:r>
            <a:endParaRPr lang="uk-UA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125538"/>
            <a:ext cx="4752975" cy="53260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Съществува </a:t>
            </a:r>
            <a:r>
              <a:rPr lang="bg-BG" sz="2000" smtClean="0">
                <a:solidFill>
                  <a:schemeClr val="accent1"/>
                </a:solidFill>
              </a:rPr>
              <a:t>разлика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при различните </a:t>
            </a:r>
            <a:r>
              <a:rPr lang="bg-BG" sz="2000" b="1" smtClean="0">
                <a:solidFill>
                  <a:schemeClr val="accent1"/>
                </a:solidFill>
              </a:rPr>
              <a:t>типове реактори: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при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chemeClr val="accent1"/>
                </a:solidFill>
              </a:rPr>
              <a:t>урано-графитените    реактори   температурите   са    по-високи,</a:t>
            </a:r>
            <a:r>
              <a:rPr lang="bg-BG" sz="2000" b="1" smtClean="0">
                <a:solidFill>
                  <a:srgbClr val="000000"/>
                </a:solidFill>
              </a:rPr>
              <a:t>    </a:t>
            </a:r>
            <a:r>
              <a:rPr lang="bg-BG" sz="2000" smtClean="0">
                <a:solidFill>
                  <a:srgbClr val="000000"/>
                </a:solidFill>
              </a:rPr>
              <a:t>в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сравнение с водно-водните и издигането на радиоактивните аерозоли е по-високо.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Освен това голямото количество графит в тези реактори обуславя възникване на </a:t>
            </a:r>
            <a:r>
              <a:rPr lang="bg-BG" sz="2000" smtClean="0">
                <a:solidFill>
                  <a:schemeClr val="accent1"/>
                </a:solidFill>
              </a:rPr>
              <a:t>крупни пожари</a:t>
            </a:r>
            <a:r>
              <a:rPr lang="bg-BG" sz="2000" b="1" smtClean="0">
                <a:solidFill>
                  <a:srgbClr val="000000"/>
                </a:solidFill>
              </a:rPr>
              <a:t>, </a:t>
            </a:r>
            <a:r>
              <a:rPr lang="bg-BG" sz="2000" smtClean="0">
                <a:solidFill>
                  <a:srgbClr val="000000"/>
                </a:solidFill>
              </a:rPr>
              <a:t>с изхвърляне на големи количества радиоактивни вещества.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В резултат на тези особености </a:t>
            </a:r>
            <a:r>
              <a:rPr lang="bg-BG" sz="2000" smtClean="0">
                <a:solidFill>
                  <a:schemeClr val="accent1"/>
                </a:solidFill>
              </a:rPr>
              <a:t>уран-графитните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chemeClr val="accent1"/>
                </a:solidFill>
              </a:rPr>
              <a:t>реактори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формират тропосферни (континентални) отлагания.</a:t>
            </a:r>
          </a:p>
          <a:p>
            <a:pPr eaLnBrk="1" hangingPunct="1">
              <a:lnSpc>
                <a:spcPct val="80000"/>
              </a:lnSpc>
            </a:pPr>
            <a:endParaRPr lang="bg-BG" sz="2000" smtClean="0">
              <a:solidFill>
                <a:srgbClr val="000000"/>
              </a:solidFill>
            </a:endParaRPr>
          </a:p>
        </p:txBody>
      </p:sp>
      <p:sp>
        <p:nvSpPr>
          <p:cNvPr id="12903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068638"/>
            <a:ext cx="3455987" cy="20161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accent1"/>
                </a:solidFill>
              </a:rPr>
              <a:t>1. При аварии</a:t>
            </a:r>
            <a:r>
              <a:rPr lang="ru-RU" sz="2000" smtClean="0">
                <a:solidFill>
                  <a:schemeClr val="accent1"/>
                </a:solidFill>
              </a:rPr>
              <a:t> </a:t>
            </a:r>
            <a:r>
              <a:rPr lang="bg-BG" sz="2000" smtClean="0">
                <a:solidFill>
                  <a:schemeClr val="accent1"/>
                </a:solidFill>
              </a:rPr>
              <a:t>в АЕЦ температурата не е много висока</a:t>
            </a:r>
            <a:r>
              <a:rPr lang="bg-BG" sz="2000" b="1" smtClean="0">
                <a:solidFill>
                  <a:srgbClr val="000000"/>
                </a:solidFill>
              </a:rPr>
              <a:t>, </a:t>
            </a:r>
            <a:r>
              <a:rPr lang="bg-BG" sz="2000" smtClean="0">
                <a:solidFill>
                  <a:srgbClr val="000000"/>
                </a:solidFill>
              </a:rPr>
              <a:t>поради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което радиоактивните аерозоли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и газове </a:t>
            </a:r>
            <a:r>
              <a:rPr lang="bg-BG" sz="2000" smtClean="0">
                <a:solidFill>
                  <a:schemeClr val="accent1"/>
                </a:solidFill>
              </a:rPr>
              <a:t>не се издигат на голяма</a:t>
            </a:r>
            <a:r>
              <a:rPr lang="ru-RU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височина.</a:t>
            </a:r>
          </a:p>
          <a:p>
            <a:pPr eaLnBrk="1" hangingPunct="1">
              <a:lnSpc>
                <a:spcPct val="80000"/>
              </a:lnSpc>
            </a:pPr>
            <a:endParaRPr lang="bg-BG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9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90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9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build="p" animBg="1"/>
      <p:bldP spid="12903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924175"/>
            <a:ext cx="3744913" cy="208915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accent1"/>
                </a:solidFill>
              </a:rPr>
              <a:t>2. По-ниските температури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при аварии в АЕЦ обуславят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образуване на </a:t>
            </a:r>
            <a:r>
              <a:rPr lang="bg-BG" sz="2000" smtClean="0">
                <a:solidFill>
                  <a:schemeClr val="accent1"/>
                </a:solidFill>
              </a:rPr>
              <a:t>по-големи аерозолни частици, включително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"горещи частици".</a:t>
            </a:r>
          </a:p>
          <a:p>
            <a:pPr marL="457200" indent="-457200"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rgbClr val="000000"/>
                </a:solidFill>
              </a:rPr>
              <a:t> </a:t>
            </a:r>
            <a:endParaRPr lang="bg-BG" sz="2000" b="1" smtClean="0">
              <a:solidFill>
                <a:srgbClr val="000000"/>
              </a:solidFill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28775"/>
            <a:ext cx="4608512" cy="496887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accent1"/>
                </a:solidFill>
              </a:rPr>
              <a:t>Горещите частици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са два вида:</a:t>
            </a:r>
            <a:endParaRPr lang="bg-BG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accent1"/>
                </a:solidFill>
              </a:rPr>
              <a:t>а)	стандартни,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 относително </a:t>
            </a:r>
            <a:r>
              <a:rPr lang="bg-BG" sz="2000" smtClean="0">
                <a:solidFill>
                  <a:schemeClr val="accent1"/>
                </a:solidFill>
              </a:rPr>
              <a:t>постоянен състав – </a:t>
            </a:r>
            <a:r>
              <a:rPr lang="bg-BG" sz="2000" smtClean="0">
                <a:solidFill>
                  <a:schemeClr val="tx2"/>
                </a:solidFill>
              </a:rPr>
              <a:t>цирконий</a:t>
            </a:r>
            <a:r>
              <a:rPr lang="en-US" sz="2000" smtClean="0">
                <a:solidFill>
                  <a:schemeClr val="tx2"/>
                </a:solidFill>
              </a:rPr>
              <a:t> (Zr)</a:t>
            </a:r>
            <a:r>
              <a:rPr lang="bg-BG" sz="2000" smtClean="0">
                <a:solidFill>
                  <a:schemeClr val="tx2"/>
                </a:solidFill>
              </a:rPr>
              <a:t> </a:t>
            </a:r>
            <a:r>
              <a:rPr lang="bg-BG" sz="2000" b="1" smtClean="0">
                <a:solidFill>
                  <a:schemeClr val="tx2"/>
                </a:solidFill>
              </a:rPr>
              <a:t/>
            </a:r>
            <a:br>
              <a:rPr lang="bg-BG" sz="2000" b="1" smtClean="0">
                <a:solidFill>
                  <a:schemeClr val="tx2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ниобий</a:t>
            </a:r>
            <a:r>
              <a:rPr lang="en-US" sz="2000" smtClean="0">
                <a:solidFill>
                  <a:srgbClr val="000000"/>
                </a:solidFill>
              </a:rPr>
              <a:t> (Nb)</a:t>
            </a:r>
            <a:r>
              <a:rPr lang="bg-BG" sz="2000" smtClean="0">
                <a:solidFill>
                  <a:srgbClr val="000000"/>
                </a:solidFill>
              </a:rPr>
              <a:t>, </a:t>
            </a:r>
            <a:r>
              <a:rPr lang="bg-BG" sz="2000" smtClean="0">
                <a:solidFill>
                  <a:schemeClr val="tx2"/>
                </a:solidFill>
              </a:rPr>
              <a:t>рутений</a:t>
            </a:r>
            <a:r>
              <a:rPr lang="en-US" sz="2000" smtClean="0">
                <a:solidFill>
                  <a:schemeClr val="tx2"/>
                </a:solidFill>
              </a:rPr>
              <a:t> (Ru)</a:t>
            </a:r>
            <a:r>
              <a:rPr lang="bg-BG" sz="2000" smtClean="0">
                <a:solidFill>
                  <a:schemeClr val="tx2"/>
                </a:solidFill>
              </a:rPr>
              <a:t>, бор</a:t>
            </a:r>
            <a:r>
              <a:rPr lang="en-US" sz="2000" smtClean="0">
                <a:solidFill>
                  <a:schemeClr val="tx2"/>
                </a:solidFill>
              </a:rPr>
              <a:t> (B)</a:t>
            </a:r>
            <a:r>
              <a:rPr lang="bg-BG" sz="2000" smtClean="0">
                <a:solidFill>
                  <a:schemeClr val="tx2"/>
                </a:solidFill>
              </a:rPr>
              <a:t>, церий</a:t>
            </a:r>
            <a:r>
              <a:rPr lang="en-US" sz="2000" smtClean="0">
                <a:solidFill>
                  <a:schemeClr val="tx2"/>
                </a:solidFill>
              </a:rPr>
              <a:t> (Ce)</a:t>
            </a:r>
            <a:r>
              <a:rPr lang="bg-BG" sz="2000" smtClean="0">
                <a:solidFill>
                  <a:schemeClr val="tx2"/>
                </a:solidFill>
              </a:rPr>
              <a:t>, уран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en-US" sz="2000" b="1" smtClean="0">
                <a:solidFill>
                  <a:srgbClr val="000000"/>
                </a:solidFill>
              </a:rPr>
              <a:t> (U)</a:t>
            </a:r>
            <a:r>
              <a:rPr lang="bg-BG" sz="2000" smtClean="0">
                <a:solidFill>
                  <a:srgbClr val="000000"/>
                </a:solidFill>
              </a:rPr>
              <a:t>и др.</a:t>
            </a:r>
            <a:endParaRPr lang="bg-BG" sz="20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b="1" smtClean="0">
                <a:solidFill>
                  <a:schemeClr val="accent1"/>
                </a:solidFill>
              </a:rPr>
              <a:t>б)</a:t>
            </a:r>
            <a:r>
              <a:rPr lang="bg-BG" sz="2000" b="1" smtClean="0">
                <a:solidFill>
                  <a:srgbClr val="000000"/>
                </a:solidFill>
              </a:rPr>
              <a:t>	</a:t>
            </a:r>
            <a:r>
              <a:rPr lang="bg-BG" sz="2000" smtClean="0">
                <a:solidFill>
                  <a:schemeClr val="accent1"/>
                </a:solidFill>
              </a:rPr>
              <a:t>моноелементи,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в които преобладава един </a:t>
            </a:r>
            <a:r>
              <a:rPr lang="bg-BG" sz="2000" smtClean="0">
                <a:solidFill>
                  <a:schemeClr val="accent1"/>
                </a:solidFill>
              </a:rPr>
              <a:t>радионуклид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-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рутений </a:t>
            </a:r>
            <a:r>
              <a:rPr lang="en-US" sz="2000" smtClean="0">
                <a:solidFill>
                  <a:srgbClr val="000000"/>
                </a:solidFill>
              </a:rPr>
              <a:t>(Ru) </a:t>
            </a:r>
            <a:r>
              <a:rPr lang="bg-BG" sz="2000" smtClean="0">
                <a:solidFill>
                  <a:schemeClr val="tx2"/>
                </a:solidFill>
              </a:rPr>
              <a:t>или бор</a:t>
            </a:r>
            <a:r>
              <a:rPr lang="en-US" sz="2000" smtClean="0">
                <a:solidFill>
                  <a:schemeClr val="tx2"/>
                </a:solidFill>
              </a:rPr>
              <a:t> (B)</a:t>
            </a:r>
            <a:r>
              <a:rPr lang="bg-BG" sz="2000" smtClean="0">
                <a:solidFill>
                  <a:schemeClr val="tx2"/>
                </a:solidFill>
              </a:rPr>
              <a:t> или церий </a:t>
            </a:r>
            <a:r>
              <a:rPr lang="en-US" sz="2000" smtClean="0">
                <a:solidFill>
                  <a:schemeClr val="tx2"/>
                </a:solidFill>
              </a:rPr>
              <a:t> (Ce) </a:t>
            </a:r>
            <a:r>
              <a:rPr lang="bg-BG" sz="2000" smtClean="0">
                <a:solidFill>
                  <a:schemeClr val="tx2"/>
                </a:solidFill>
              </a:rPr>
              <a:t>и т.н.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Една частица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en-US" sz="2000" b="1" smtClean="0">
                <a:solidFill>
                  <a:srgbClr val="000000"/>
                </a:solidFill>
              </a:rPr>
              <a:t>Ru </a:t>
            </a:r>
            <a:r>
              <a:rPr lang="bg-BG" sz="2000" smtClean="0">
                <a:solidFill>
                  <a:srgbClr val="000000"/>
                </a:solidFill>
              </a:rPr>
              <a:t>с активност </a:t>
            </a:r>
            <a:r>
              <a:rPr lang="bg-BG" sz="2000" smtClean="0">
                <a:solidFill>
                  <a:schemeClr val="accent1"/>
                </a:solidFill>
              </a:rPr>
              <a:t>40 - 50 кБк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образува </a:t>
            </a:r>
            <a:r>
              <a:rPr lang="bg-BG" sz="2000" smtClean="0">
                <a:solidFill>
                  <a:schemeClr val="accent1"/>
                </a:solidFill>
              </a:rPr>
              <a:t>две зони</a:t>
            </a:r>
            <a:r>
              <a:rPr lang="bg-BG" sz="2000" smtClean="0">
                <a:solidFill>
                  <a:srgbClr val="000000"/>
                </a:solidFill>
              </a:rPr>
              <a:t> в тъканите: летална – на разстояние </a:t>
            </a:r>
            <a:r>
              <a:rPr lang="bg-BG" sz="2000" smtClean="0">
                <a:solidFill>
                  <a:schemeClr val="accent1"/>
                </a:solidFill>
              </a:rPr>
              <a:t>1 мм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от частицата, където причинява </a:t>
            </a:r>
            <a:r>
              <a:rPr lang="bg-BG" sz="2000" smtClean="0">
                <a:solidFill>
                  <a:schemeClr val="accent1"/>
                </a:solidFill>
              </a:rPr>
              <a:t>абсолютна клетъчна смърт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и </a:t>
            </a:r>
            <a:r>
              <a:rPr lang="bg-BG" sz="2000" smtClean="0">
                <a:solidFill>
                  <a:schemeClr val="accent1"/>
                </a:solidFill>
              </a:rPr>
              <a:t>сублетална зона</a:t>
            </a:r>
            <a:r>
              <a:rPr lang="bg-BG" sz="2000" b="1" smtClean="0">
                <a:solidFill>
                  <a:srgbClr val="000000"/>
                </a:solidFill>
              </a:rPr>
              <a:t>, </a:t>
            </a:r>
            <a:r>
              <a:rPr lang="bg-BG" sz="2000" smtClean="0">
                <a:solidFill>
                  <a:srgbClr val="000000"/>
                </a:solidFill>
              </a:rPr>
              <a:t>в която се развива </a:t>
            </a:r>
            <a:r>
              <a:rPr lang="bg-BG" sz="2000" smtClean="0">
                <a:solidFill>
                  <a:schemeClr val="accent1"/>
                </a:solidFill>
              </a:rPr>
              <a:t>злокачествена дегенерация.</a:t>
            </a:r>
          </a:p>
          <a:p>
            <a:pPr eaLnBrk="1" hangingPunct="1">
              <a:lnSpc>
                <a:spcPct val="80000"/>
              </a:lnSpc>
            </a:pPr>
            <a:endParaRPr lang="bg-BG" sz="20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2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4176713" cy="263683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685800" indent="-685800" eaLnBrk="1" hangingPunct="1"/>
            <a:r>
              <a:rPr lang="bg-BG" sz="2000" smtClean="0">
                <a:solidFill>
                  <a:schemeClr val="bg1"/>
                </a:solidFill>
              </a:rPr>
              <a:t>3. При </a:t>
            </a:r>
            <a:r>
              <a:rPr lang="bg-BG" sz="2000" b="1" smtClean="0">
                <a:solidFill>
                  <a:schemeClr val="bg1"/>
                </a:solidFill>
              </a:rPr>
              <a:t>аварии в </a:t>
            </a:r>
            <a:r>
              <a:rPr lang="bg-BG" sz="2000" smtClean="0">
                <a:solidFill>
                  <a:schemeClr val="bg1"/>
                </a:solidFill>
              </a:rPr>
              <a:t>ядрени реактори </a:t>
            </a:r>
            <a:r>
              <a:rPr lang="bg-BG" sz="2000" smtClean="0">
                <a:solidFill>
                  <a:schemeClr val="tx2"/>
                </a:solidFill>
              </a:rPr>
              <a:t>радиоактивното замърсяване</a:t>
            </a:r>
            <a:r>
              <a:rPr lang="bg-BG" sz="2000" b="1" smtClean="0">
                <a:solidFill>
                  <a:schemeClr val="bg1"/>
                </a:solidFill>
              </a:rPr>
              <a:t> </a:t>
            </a:r>
            <a:r>
              <a:rPr lang="bg-BG" sz="2000" smtClean="0">
                <a:solidFill>
                  <a:schemeClr val="bg1"/>
                </a:solidFill>
              </a:rPr>
              <a:t>е</a:t>
            </a:r>
            <a:br>
              <a:rPr lang="bg-BG" sz="2000" smtClean="0">
                <a:solidFill>
                  <a:schemeClr val="bg1"/>
                </a:solidFill>
              </a:rPr>
            </a:br>
            <a:r>
              <a:rPr lang="bg-BG" sz="2000" smtClean="0">
                <a:solidFill>
                  <a:schemeClr val="bg1"/>
                </a:solidFill>
              </a:rPr>
              <a:t>много </a:t>
            </a:r>
            <a:r>
              <a:rPr lang="bg-BG" sz="2000" smtClean="0">
                <a:solidFill>
                  <a:schemeClr val="tx2"/>
                </a:solidFill>
              </a:rPr>
              <a:t>по-продължителн</a:t>
            </a:r>
            <a:r>
              <a:rPr lang="bg-BG" sz="2000" b="1" smtClean="0">
                <a:solidFill>
                  <a:schemeClr val="tx2"/>
                </a:solidFill>
              </a:rPr>
              <a:t>о</a:t>
            </a:r>
            <a:r>
              <a:rPr lang="bg-BG" sz="2000" b="1" smtClean="0">
                <a:solidFill>
                  <a:schemeClr val="bg1"/>
                </a:solidFill>
              </a:rPr>
              <a:t> </a:t>
            </a:r>
            <a:r>
              <a:rPr lang="bg-BG" sz="2000" smtClean="0">
                <a:solidFill>
                  <a:schemeClr val="bg1"/>
                </a:solidFill>
              </a:rPr>
              <a:t>в сравнение с ядрените взривове.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852738"/>
            <a:ext cx="4165600" cy="35988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bg-BG" sz="2000" smtClean="0">
                <a:solidFill>
                  <a:srgbClr val="000000"/>
                </a:solidFill>
              </a:rPr>
              <a:t>4. При </a:t>
            </a:r>
            <a:r>
              <a:rPr lang="bg-BG" sz="2000" b="1" smtClean="0">
                <a:solidFill>
                  <a:schemeClr val="accent1"/>
                </a:solidFill>
              </a:rPr>
              <a:t>ядрените аварии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съставът на радиоактивните изхвърляния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зависи от времето на </a:t>
            </a:r>
            <a:r>
              <a:rPr lang="bg-BG" sz="2000" smtClean="0">
                <a:solidFill>
                  <a:schemeClr val="accent1"/>
                </a:solidFill>
              </a:rPr>
              <a:t>презареждане на реактора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 ядрено гориво С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течение на </a:t>
            </a:r>
            <a:r>
              <a:rPr lang="bg-BG" sz="2000" smtClean="0">
                <a:solidFill>
                  <a:schemeClr val="accent1"/>
                </a:solidFill>
              </a:rPr>
              <a:t>времето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в горивните елементи се натрупват повече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chemeClr val="accent1"/>
                </a:solidFill>
              </a:rPr>
              <a:t>дългоживеещи изотопи,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а делът на краткоживеещите намалява непрекъснато.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852738"/>
            <a:ext cx="4032250" cy="35988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000" smtClean="0">
                <a:solidFill>
                  <a:srgbClr val="000000"/>
                </a:solidFill>
              </a:rPr>
              <a:t>5. При </a:t>
            </a:r>
            <a:r>
              <a:rPr lang="bg-BG" sz="2000" smtClean="0">
                <a:solidFill>
                  <a:schemeClr val="accent1"/>
                </a:solidFill>
              </a:rPr>
              <a:t>ядрени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аварии в околната среда се изхвърля сравнително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малка част </a:t>
            </a:r>
            <a:r>
              <a:rPr lang="bg-BG" sz="2000" smtClean="0">
                <a:solidFill>
                  <a:schemeClr val="accent1"/>
                </a:solidFill>
              </a:rPr>
              <a:t>от общата радиоактивност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в реактора, докато при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ядрени взривове </a:t>
            </a:r>
            <a:r>
              <a:rPr lang="bg-BG" sz="2000" smtClean="0">
                <a:solidFill>
                  <a:schemeClr val="accent1"/>
                </a:solidFill>
              </a:rPr>
              <a:t>почти 100%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от образуваните изотопи. Напр. при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аварията в </a:t>
            </a:r>
            <a:r>
              <a:rPr lang="bg-BG" sz="2000" smtClean="0">
                <a:solidFill>
                  <a:schemeClr val="accent1"/>
                </a:solidFill>
              </a:rPr>
              <a:t>Чернобил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са изхвърлени </a:t>
            </a:r>
            <a:r>
              <a:rPr lang="bg-BG" sz="2000" smtClean="0">
                <a:solidFill>
                  <a:schemeClr val="accent1"/>
                </a:solidFill>
              </a:rPr>
              <a:t>само 3% от радионуклидите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в реактора.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4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  <p:bldP spid="134149" grpId="0" build="p" animBg="1"/>
      <p:bldP spid="134150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221163"/>
            <a:ext cx="6553200" cy="2160587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bg-BG" b="1" smtClean="0">
                <a:solidFill>
                  <a:schemeClr val="bg1"/>
                </a:solidFill>
              </a:rPr>
              <a:t>ВИДОВЕ РАДИОАКТИВНИ ОТЛАГАНИЯ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1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497888" cy="1079500"/>
          </a:xfrm>
        </p:spPr>
        <p:txBody>
          <a:bodyPr/>
          <a:lstStyle/>
          <a:p>
            <a:pPr eaLnBrk="1" hangingPunct="1"/>
            <a:r>
              <a:rPr lang="bg-BG" sz="2000" smtClean="0"/>
              <a:t>При аварии в АЕЦ се образуват главно </a:t>
            </a:r>
            <a:r>
              <a:rPr lang="bg-BG" sz="2000" smtClean="0">
                <a:solidFill>
                  <a:schemeClr val="tx2"/>
                </a:solidFill>
              </a:rPr>
              <a:t>локални и тропосферни</a:t>
            </a:r>
            <a:r>
              <a:rPr lang="bg-BG" sz="2000" b="1" smtClean="0"/>
              <a:t> </a:t>
            </a:r>
            <a:r>
              <a:rPr lang="bg-BG" sz="2000" smtClean="0"/>
              <a:t>отлагания, докато при </a:t>
            </a:r>
            <a:r>
              <a:rPr lang="bg-BG" sz="2000" smtClean="0">
                <a:solidFill>
                  <a:schemeClr val="tx2"/>
                </a:solidFill>
              </a:rPr>
              <a:t>въздушни ядрени взривове</a:t>
            </a:r>
            <a:r>
              <a:rPr lang="bg-BG" sz="2000" b="1" smtClean="0"/>
              <a:t> </a:t>
            </a:r>
            <a:r>
              <a:rPr lang="bg-BG" sz="2000" smtClean="0"/>
              <a:t>– предимно </a:t>
            </a:r>
            <a:r>
              <a:rPr lang="bg-BG" sz="2000" smtClean="0">
                <a:solidFill>
                  <a:schemeClr val="tx2"/>
                </a:solidFill>
              </a:rPr>
              <a:t>стратосферни.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997200"/>
            <a:ext cx="8351837" cy="34544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bg-BG" sz="2000" smtClean="0">
                <a:solidFill>
                  <a:schemeClr val="tx2"/>
                </a:solidFill>
              </a:rPr>
              <a:t>Локални отлагания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се образуват от </a:t>
            </a:r>
            <a:r>
              <a:rPr lang="bg-BG" sz="2000" smtClean="0">
                <a:solidFill>
                  <a:schemeClr val="accent1"/>
                </a:solidFill>
              </a:rPr>
              <a:t>едри частици,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които падат в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близост </a:t>
            </a:r>
            <a:r>
              <a:rPr lang="bg-BG" sz="2000" smtClean="0">
                <a:solidFill>
                  <a:schemeClr val="accent1"/>
                </a:solidFill>
              </a:rPr>
              <a:t>до реактора,</a:t>
            </a:r>
            <a:r>
              <a:rPr lang="en-US" sz="2000" smtClean="0">
                <a:solidFill>
                  <a:schemeClr val="accent1"/>
                </a:solidFill>
              </a:rPr>
              <a:t> </a:t>
            </a:r>
            <a:r>
              <a:rPr lang="bg-BG" sz="2000" smtClean="0">
                <a:solidFill>
                  <a:schemeClr val="accent1"/>
                </a:solidFill>
              </a:rPr>
              <a:t>за 24 часа,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под влияние на </a:t>
            </a:r>
            <a:r>
              <a:rPr lang="bg-BG" sz="2000" smtClean="0">
                <a:solidFill>
                  <a:schemeClr val="accent1"/>
                </a:solidFill>
              </a:rPr>
              <a:t>гравитацията.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по-дребните частици</a:t>
            </a:r>
            <a:r>
              <a:rPr lang="bg-BG" sz="2000" smtClean="0">
                <a:solidFill>
                  <a:srgbClr val="000000"/>
                </a:solidFill>
              </a:rPr>
              <a:t> се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преместват под влияние на </a:t>
            </a:r>
            <a:r>
              <a:rPr lang="bg-BG" sz="2000" smtClean="0">
                <a:solidFill>
                  <a:schemeClr val="accent1"/>
                </a:solidFill>
              </a:rPr>
              <a:t>хоризонталните въздушни течения;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увеличено локално отлагане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радиоактивни частици се наблюдава при </a:t>
            </a:r>
            <a:r>
              <a:rPr lang="bg-BG" sz="2000" smtClean="0">
                <a:solidFill>
                  <a:schemeClr val="accent1"/>
                </a:solidFill>
              </a:rPr>
              <a:t>неблагоприятни метереологични условия: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напр. при силна облачност, радиоактивните частици стават </a:t>
            </a:r>
            <a:r>
              <a:rPr lang="bg-BG" sz="2000" smtClean="0">
                <a:solidFill>
                  <a:schemeClr val="accent1"/>
                </a:solidFill>
              </a:rPr>
              <a:t>центрове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кондензация и предизвикват </a:t>
            </a:r>
            <a:r>
              <a:rPr lang="bg-BG" sz="2000" smtClean="0">
                <a:solidFill>
                  <a:schemeClr val="accent1"/>
                </a:solidFill>
              </a:rPr>
              <a:t>валежи,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които свалят върху земната повърхност значителни количества радиоактивни вещества;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24862" cy="4822825"/>
          </a:xfrm>
          <a:solidFill>
            <a:schemeClr val="bg1"/>
          </a:solidFill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tx2"/>
                </a:solidFill>
              </a:rPr>
              <a:t>2. Тропосферните (континентални)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отлагания се състоят от малки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частици (под 1 мм), които остават в </a:t>
            </a:r>
            <a:r>
              <a:rPr lang="bg-BG" sz="2000" smtClean="0">
                <a:solidFill>
                  <a:schemeClr val="accent1"/>
                </a:solidFill>
              </a:rPr>
              <a:t>горната част на атмосферата</a:t>
            </a:r>
            <a:r>
              <a:rPr lang="bg-BG" sz="2000" smtClean="0">
                <a:solidFill>
                  <a:srgbClr val="000000"/>
                </a:solidFill>
              </a:rPr>
              <a:t> в дисперсно </a:t>
            </a:r>
            <a:r>
              <a:rPr lang="bg-BG" sz="2000" smtClean="0">
                <a:solidFill>
                  <a:schemeClr val="accent1"/>
                </a:solidFill>
              </a:rPr>
              <a:t>състояние.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радиоактивният облак,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от който се образуват тропосферните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отлагания </a:t>
            </a:r>
            <a:r>
              <a:rPr lang="bg-BG" sz="2000" b="1" smtClean="0">
                <a:solidFill>
                  <a:srgbClr val="000000"/>
                </a:solidFill>
              </a:rPr>
              <a:t>се разкъсва </a:t>
            </a:r>
            <a:r>
              <a:rPr lang="bg-BG" sz="2000" smtClean="0">
                <a:solidFill>
                  <a:srgbClr val="000000"/>
                </a:solidFill>
              </a:rPr>
              <a:t>под влияние на </a:t>
            </a:r>
            <a:r>
              <a:rPr lang="bg-BG" sz="2000" smtClean="0">
                <a:solidFill>
                  <a:schemeClr val="accent1"/>
                </a:solidFill>
              </a:rPr>
              <a:t>въздушните течения;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вертикалното разместване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атмосферните слоеве може да доведе до </a:t>
            </a:r>
            <a:r>
              <a:rPr lang="bg-BG" sz="2000" smtClean="0">
                <a:solidFill>
                  <a:schemeClr val="accent1"/>
                </a:solidFill>
              </a:rPr>
              <a:t>интензивно отлагане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радиоактивни вещества в отделни райони на земната повърхност;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доминиращите за района </a:t>
            </a:r>
            <a:r>
              <a:rPr lang="bg-BG" sz="2000" smtClean="0">
                <a:solidFill>
                  <a:schemeClr val="accent1"/>
                </a:solidFill>
              </a:rPr>
              <a:t>хоризонтални въздушни течения,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чиято скорост може да стигне до 100 км/ч. може да</a:t>
            </a:r>
            <a:r>
              <a:rPr lang="bg-BG" sz="2000" smtClean="0">
                <a:solidFill>
                  <a:schemeClr val="accent1"/>
                </a:solidFill>
              </a:rPr>
              <a:t> пренесат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радиоактивните </a:t>
            </a:r>
            <a:r>
              <a:rPr lang="bg-BG" sz="2000" smtClean="0">
                <a:solidFill>
                  <a:schemeClr val="accent1"/>
                </a:solidFill>
              </a:rPr>
              <a:t>частици на огромни разстояния за кратко време;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тропосферните отлагания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остават във въздуха за сравнително кратко време. Средният им престой там е </a:t>
            </a:r>
            <a:r>
              <a:rPr lang="bg-BG" sz="2000" smtClean="0">
                <a:solidFill>
                  <a:schemeClr val="accent1"/>
                </a:solidFill>
              </a:rPr>
              <a:t>30 дни</a:t>
            </a:r>
            <a:r>
              <a:rPr lang="bg-BG" sz="2000" smtClean="0">
                <a:solidFill>
                  <a:srgbClr val="000000"/>
                </a:solidFill>
              </a:rPr>
              <a:t>.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В сравнение с локалните, тропосферните отлагания създават ниска </a:t>
            </a:r>
            <a:r>
              <a:rPr lang="bg-BG" sz="2000" smtClean="0">
                <a:solidFill>
                  <a:schemeClr val="accent1"/>
                </a:solidFill>
              </a:rPr>
              <a:t>плътност на замърсяване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</a:t>
            </a:r>
            <a:r>
              <a:rPr lang="bg-BG" sz="2000" b="1" smtClean="0">
                <a:solidFill>
                  <a:srgbClr val="000000"/>
                </a:solidFill>
              </a:rPr>
              <a:t>земната </a:t>
            </a:r>
            <a:r>
              <a:rPr lang="bg-BG" sz="2000" smtClean="0">
                <a:solidFill>
                  <a:srgbClr val="000000"/>
                </a:solidFill>
              </a:rPr>
              <a:t>повърхност;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69325" cy="58324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bg-BG" sz="20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Дребнодисперсните частици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тропосферните отлагания падат на </a:t>
            </a:r>
            <a:r>
              <a:rPr lang="bg-BG" sz="2000" smtClean="0">
                <a:solidFill>
                  <a:schemeClr val="accent1"/>
                </a:solidFill>
              </a:rPr>
              <a:t>земята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много </a:t>
            </a:r>
            <a:r>
              <a:rPr lang="bg-BG" sz="2000" smtClean="0">
                <a:solidFill>
                  <a:schemeClr val="accent1"/>
                </a:solidFill>
              </a:rPr>
              <a:t>бавно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по следните </a:t>
            </a:r>
            <a:r>
              <a:rPr lang="bg-BG" sz="2000" smtClean="0">
                <a:solidFill>
                  <a:schemeClr val="accent1"/>
                </a:solidFill>
              </a:rPr>
              <a:t>няколко механизма: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2000" b="0" smtClean="0">
                <a:solidFill>
                  <a:schemeClr val="tx2"/>
                </a:solidFill>
              </a:rPr>
              <a:t>а)	Влажният способ</a:t>
            </a:r>
            <a:r>
              <a:rPr lang="bg-BG" sz="2000" b="0" smtClean="0">
                <a:solidFill>
                  <a:srgbClr val="000000"/>
                </a:solidFill>
              </a:rPr>
              <a:t> има най-голямо значение за очистване на</a:t>
            </a:r>
            <a:br>
              <a:rPr lang="bg-BG" sz="2000" b="0" smtClean="0">
                <a:solidFill>
                  <a:srgbClr val="000000"/>
                </a:solidFill>
              </a:rPr>
            </a:br>
            <a:r>
              <a:rPr lang="bg-BG" sz="2000" b="0" smtClean="0">
                <a:solidFill>
                  <a:srgbClr val="000000"/>
                </a:solidFill>
              </a:rPr>
              <a:t>тропосферата от радиоактивни частици – те стават </a:t>
            </a:r>
            <a:r>
              <a:rPr lang="bg-BG" sz="2000" b="0" smtClean="0">
                <a:solidFill>
                  <a:schemeClr val="accent1"/>
                </a:solidFill>
              </a:rPr>
              <a:t>центрове</a:t>
            </a:r>
            <a:r>
              <a:rPr lang="bg-BG" sz="2000" b="0" smtClean="0">
                <a:solidFill>
                  <a:srgbClr val="000000"/>
                </a:solidFill>
              </a:rPr>
              <a:t> </a:t>
            </a:r>
            <a:r>
              <a:rPr lang="bg-BG" sz="2000" b="0" smtClean="0">
                <a:solidFill>
                  <a:schemeClr val="accent1"/>
                </a:solidFill>
              </a:rPr>
              <a:t>на кондензация и ледообразуване</a:t>
            </a:r>
            <a:r>
              <a:rPr lang="bg-BG" sz="2000" b="0" smtClean="0">
                <a:solidFill>
                  <a:srgbClr val="000000"/>
                </a:solidFill>
              </a:rPr>
              <a:t> и падат на земята под формата на дъжд или сняг.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2000" b="0" smtClean="0">
                <a:solidFill>
                  <a:schemeClr val="tx2"/>
                </a:solidFill>
              </a:rPr>
              <a:t>б)	гравитационният способ</a:t>
            </a:r>
            <a:r>
              <a:rPr lang="bg-BG" sz="2000" b="0" smtClean="0">
                <a:solidFill>
                  <a:srgbClr val="000000"/>
                </a:solidFill>
              </a:rPr>
              <a:t> има малко значение за тропосферните</a:t>
            </a:r>
            <a:br>
              <a:rPr lang="bg-BG" sz="2000" b="0" smtClean="0">
                <a:solidFill>
                  <a:srgbClr val="000000"/>
                </a:solidFill>
              </a:rPr>
            </a:br>
            <a:r>
              <a:rPr lang="bg-BG" sz="2000" b="0" smtClean="0">
                <a:solidFill>
                  <a:srgbClr val="000000"/>
                </a:solidFill>
              </a:rPr>
              <a:t>отлагания - поради </a:t>
            </a:r>
            <a:r>
              <a:rPr lang="bg-BG" sz="2000" b="0" smtClean="0">
                <a:solidFill>
                  <a:schemeClr val="accent1"/>
                </a:solidFill>
              </a:rPr>
              <a:t>малките размери на частиците.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2000" b="0" smtClean="0">
                <a:solidFill>
                  <a:schemeClr val="tx2"/>
                </a:solidFill>
              </a:rPr>
              <a:t>в)	коагулационен способ</a:t>
            </a:r>
            <a:r>
              <a:rPr lang="bg-BG" sz="2000" b="0" smtClean="0">
                <a:solidFill>
                  <a:srgbClr val="000000"/>
                </a:solidFill>
              </a:rPr>
              <a:t> – при съчетание на </a:t>
            </a:r>
            <a:r>
              <a:rPr lang="bg-BG" sz="2000" b="0" smtClean="0">
                <a:solidFill>
                  <a:schemeClr val="accent1"/>
                </a:solidFill>
              </a:rPr>
              <a:t>сухо време</a:t>
            </a:r>
            <a:r>
              <a:rPr lang="bg-BG" sz="2000" b="0" smtClean="0">
                <a:solidFill>
                  <a:srgbClr val="000000"/>
                </a:solidFill>
              </a:rPr>
              <a:t> и </a:t>
            </a:r>
            <a:r>
              <a:rPr lang="bg-BG" sz="2000" b="0" smtClean="0">
                <a:solidFill>
                  <a:schemeClr val="accent1"/>
                </a:solidFill>
              </a:rPr>
              <a:t>пълно</a:t>
            </a:r>
            <a:br>
              <a:rPr lang="bg-BG" sz="2000" b="0" smtClean="0">
                <a:solidFill>
                  <a:schemeClr val="accent1"/>
                </a:solidFill>
              </a:rPr>
            </a:br>
            <a:r>
              <a:rPr lang="bg-BG" sz="2000" b="0" smtClean="0">
                <a:solidFill>
                  <a:schemeClr val="accent1"/>
                </a:solidFill>
              </a:rPr>
              <a:t>безветрие</a:t>
            </a:r>
            <a:r>
              <a:rPr lang="bg-BG" sz="2000" b="0" smtClean="0">
                <a:solidFill>
                  <a:srgbClr val="000000"/>
                </a:solidFill>
              </a:rPr>
              <a:t> радиоактивните частици </a:t>
            </a:r>
            <a:r>
              <a:rPr lang="bg-BG" sz="2000" b="0" smtClean="0">
                <a:solidFill>
                  <a:schemeClr val="accent1"/>
                </a:solidFill>
              </a:rPr>
              <a:t>коагулират</a:t>
            </a:r>
            <a:r>
              <a:rPr lang="bg-BG" sz="2000" b="0" smtClean="0">
                <a:solidFill>
                  <a:srgbClr val="000000"/>
                </a:solidFill>
              </a:rPr>
              <a:t> с локалните аерозоли (нерадиоактивен прах). В резултат на удрянето им една в друга те </a:t>
            </a:r>
            <a:r>
              <a:rPr lang="bg-BG" sz="2000" b="0" smtClean="0">
                <a:solidFill>
                  <a:schemeClr val="accent1"/>
                </a:solidFill>
              </a:rPr>
              <a:t>полепват</a:t>
            </a:r>
            <a:r>
              <a:rPr lang="bg-BG" sz="2000" b="0" smtClean="0">
                <a:solidFill>
                  <a:srgbClr val="000000"/>
                </a:solidFill>
              </a:rPr>
              <a:t> помежду си като </a:t>
            </a:r>
            <a:r>
              <a:rPr lang="bg-BG" sz="2000" b="0" smtClean="0">
                <a:solidFill>
                  <a:schemeClr val="accent1"/>
                </a:solidFill>
              </a:rPr>
              <a:t>формират по-едри частици</a:t>
            </a:r>
            <a:r>
              <a:rPr lang="bg-BG" sz="2000" b="0" smtClean="0">
                <a:solidFill>
                  <a:srgbClr val="000000"/>
                </a:solidFill>
              </a:rPr>
              <a:t>, които </a:t>
            </a:r>
            <a:r>
              <a:rPr lang="bg-BG" sz="2000" b="0" smtClean="0">
                <a:solidFill>
                  <a:schemeClr val="accent1"/>
                </a:solidFill>
              </a:rPr>
              <a:t>падат на земята</a:t>
            </a:r>
            <a:r>
              <a:rPr lang="bg-BG" sz="2000" b="0" smtClean="0">
                <a:solidFill>
                  <a:srgbClr val="000000"/>
                </a:solidFill>
              </a:rPr>
              <a:t> под влияние на гравитацията.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bg-BG" sz="2000" b="0" smtClean="0">
                <a:solidFill>
                  <a:srgbClr val="000000"/>
                </a:solidFill>
              </a:rPr>
              <a:t>г)	при наличие </a:t>
            </a:r>
            <a:r>
              <a:rPr lang="bg-BG" sz="2000" b="0" smtClean="0">
                <a:solidFill>
                  <a:schemeClr val="accent1"/>
                </a:solidFill>
              </a:rPr>
              <a:t>на вятър и сухо време</a:t>
            </a:r>
            <a:r>
              <a:rPr lang="bg-BG" sz="2000" b="0" smtClean="0">
                <a:solidFill>
                  <a:srgbClr val="000000"/>
                </a:solidFill>
              </a:rPr>
              <a:t> радиоактивните частици</a:t>
            </a:r>
            <a:br>
              <a:rPr lang="bg-BG" sz="2000" b="0" smtClean="0">
                <a:solidFill>
                  <a:srgbClr val="000000"/>
                </a:solidFill>
              </a:rPr>
            </a:br>
            <a:r>
              <a:rPr lang="bg-BG" sz="2000" b="0" smtClean="0">
                <a:solidFill>
                  <a:srgbClr val="000000"/>
                </a:solidFill>
              </a:rPr>
              <a:t>полепват по почвата, предметите и главно по растенията. Това се дължи на </a:t>
            </a:r>
            <a:r>
              <a:rPr lang="bg-BG" sz="2000" b="0" smtClean="0">
                <a:solidFill>
                  <a:schemeClr val="accent1"/>
                </a:solidFill>
              </a:rPr>
              <a:t>ламинарното движение</a:t>
            </a:r>
            <a:r>
              <a:rPr lang="bg-BG" sz="2000" b="0" smtClean="0">
                <a:solidFill>
                  <a:srgbClr val="000000"/>
                </a:solidFill>
              </a:rPr>
              <a:t> на въздушния поток около растенията и предметите и </a:t>
            </a:r>
            <a:r>
              <a:rPr lang="bg-BG" sz="2000" b="0" smtClean="0">
                <a:solidFill>
                  <a:schemeClr val="accent1"/>
                </a:solidFill>
              </a:rPr>
              <a:t>рязката промяна</a:t>
            </a:r>
            <a:r>
              <a:rPr lang="bg-BG" sz="2000" b="0" smtClean="0">
                <a:solidFill>
                  <a:srgbClr val="000000"/>
                </a:solidFill>
              </a:rPr>
              <a:t> в посоката на въздушната струя.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bg-BG" sz="2000" smtClean="0">
                <a:solidFill>
                  <a:schemeClr val="tx2"/>
                </a:solidFill>
              </a:rPr>
              <a:t>3. Стратосферните отлагания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се формират главно при </a:t>
            </a:r>
            <a:r>
              <a:rPr lang="bg-BG" sz="2000" smtClean="0">
                <a:solidFill>
                  <a:schemeClr val="accent1"/>
                </a:solidFill>
              </a:rPr>
              <a:t>опити с ядрено оръжие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(особено при експлозии в атмосферата). Радиоактивните частици престояват в атмосферата с години. Могат да се отложат във </a:t>
            </a:r>
            <a:r>
              <a:rPr lang="bg-BG" sz="2000" smtClean="0">
                <a:solidFill>
                  <a:schemeClr val="accent1"/>
                </a:solidFill>
              </a:rPr>
              <a:t>всяка точка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chemeClr val="accent1"/>
                </a:solidFill>
              </a:rPr>
              <a:t>на земната повърхност,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поради което се наричат </a:t>
            </a:r>
            <a:r>
              <a:rPr lang="bg-BG" sz="2000" smtClean="0">
                <a:solidFill>
                  <a:schemeClr val="accent1"/>
                </a:solidFill>
              </a:rPr>
              <a:t>глобални.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6553200" cy="11525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bg-BG" sz="2000" smtClean="0">
                <a:solidFill>
                  <a:schemeClr val="tx2"/>
                </a:solidFill>
              </a:rPr>
              <a:t>Изотопният състав</a:t>
            </a:r>
            <a:r>
              <a:rPr lang="bg-BG" sz="2000" b="1" smtClean="0"/>
              <a:t> </a:t>
            </a:r>
            <a:r>
              <a:rPr lang="bg-BG" sz="2000" smtClean="0"/>
              <a:t>на радиоактивните частици (аерозоли), образувани при </a:t>
            </a:r>
            <a:r>
              <a:rPr lang="bg-BG" sz="2000" smtClean="0">
                <a:solidFill>
                  <a:schemeClr val="tx2"/>
                </a:solidFill>
              </a:rPr>
              <a:t>аварии</a:t>
            </a:r>
            <a:r>
              <a:rPr lang="bg-BG" sz="2000" b="1" smtClean="0"/>
              <a:t> </a:t>
            </a:r>
            <a:r>
              <a:rPr lang="bg-BG" sz="2000" smtClean="0"/>
              <a:t>в АЕЦ и при опити с </a:t>
            </a:r>
            <a:r>
              <a:rPr lang="bg-BG" sz="2000" smtClean="0">
                <a:solidFill>
                  <a:schemeClr val="tx2"/>
                </a:solidFill>
              </a:rPr>
              <a:t>ядрено оръжие</a:t>
            </a:r>
            <a:r>
              <a:rPr lang="bg-BG" sz="2000" b="1" smtClean="0"/>
              <a:t> </a:t>
            </a:r>
            <a:r>
              <a:rPr lang="bg-BG" sz="2000" smtClean="0"/>
              <a:t>зависи от много фактори и </a:t>
            </a:r>
            <a:r>
              <a:rPr lang="bg-BG" sz="2000" smtClean="0">
                <a:solidFill>
                  <a:schemeClr val="tx2"/>
                </a:solidFill>
              </a:rPr>
              <a:t>варира в широки граници.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5292725" cy="5373687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bg-BG" sz="2000" smtClean="0">
                <a:solidFill>
                  <a:schemeClr val="accent1"/>
                </a:solidFill>
              </a:rPr>
              <a:t>В ранните срокове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след постъпване на радиоактивните смеси в атмосферата главната радиационна опасност е </a:t>
            </a:r>
            <a:r>
              <a:rPr lang="bg-BG" sz="2000" smtClean="0">
                <a:solidFill>
                  <a:schemeClr val="accent1"/>
                </a:solidFill>
              </a:rPr>
              <a:t>радиоактивният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йод.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bg-BG" sz="2000" smtClean="0">
                <a:solidFill>
                  <a:srgbClr val="000000"/>
                </a:solidFill>
              </a:rPr>
              <a:t>Най-опасни  са  </a:t>
            </a:r>
            <a:r>
              <a:rPr lang="bg-BG" sz="2000" smtClean="0">
                <a:solidFill>
                  <a:schemeClr val="accent1"/>
                </a:solidFill>
              </a:rPr>
              <a:t>изотопите  с  масово  число  131  до  135</a:t>
            </a:r>
            <a:r>
              <a:rPr lang="bg-BG" sz="2000" b="1" smtClean="0">
                <a:solidFill>
                  <a:srgbClr val="000000"/>
                </a:solidFill>
              </a:rPr>
              <a:t>  </a:t>
            </a:r>
            <a:r>
              <a:rPr lang="bg-BG" sz="2000" smtClean="0">
                <a:solidFill>
                  <a:srgbClr val="000000"/>
                </a:solidFill>
              </a:rPr>
              <a:t>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период на </a:t>
            </a:r>
            <a:r>
              <a:rPr lang="bg-BG" sz="2000" smtClean="0">
                <a:solidFill>
                  <a:schemeClr val="accent1"/>
                </a:solidFill>
              </a:rPr>
              <a:t>полуразпад от 1 час до 8 дни.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bg-BG" sz="2000" smtClean="0">
                <a:solidFill>
                  <a:srgbClr val="000000"/>
                </a:solidFill>
              </a:rPr>
              <a:t>От петте изотопа на йода най-голямо значение има</a:t>
            </a:r>
            <a:r>
              <a:rPr lang="bg-BG" sz="2000" i="1" smtClean="0">
                <a:solidFill>
                  <a:srgbClr val="000000"/>
                </a:solidFill>
              </a:rPr>
              <a:t> </a:t>
            </a:r>
            <a:r>
              <a:rPr lang="bg-BG" sz="2000" i="1" smtClean="0">
                <a:solidFill>
                  <a:schemeClr val="accent1"/>
                </a:solidFill>
              </a:rPr>
              <a:t>йод-131</a:t>
            </a:r>
            <a:r>
              <a:rPr lang="bg-BG" sz="2000" smtClean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bg-BG" sz="2000" smtClean="0">
                <a:solidFill>
                  <a:srgbClr val="000000"/>
                </a:solidFill>
              </a:rPr>
              <a:t>Той има период на полуразпад </a:t>
            </a:r>
            <a:r>
              <a:rPr lang="bg-BG" sz="2000" smtClean="0">
                <a:solidFill>
                  <a:schemeClr val="accent1"/>
                </a:solidFill>
              </a:rPr>
              <a:t>8.06 дни</a:t>
            </a:r>
            <a:r>
              <a:rPr lang="bg-BG" sz="200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bg-BG" sz="2000" smtClean="0">
                <a:solidFill>
                  <a:srgbClr val="000000"/>
                </a:solidFill>
              </a:rPr>
              <a:t>Разпада се като </a:t>
            </a:r>
            <a:r>
              <a:rPr lang="bg-BG" sz="2000" smtClean="0">
                <a:solidFill>
                  <a:schemeClr val="accent1"/>
                </a:solidFill>
              </a:rPr>
              <a:t>излъчва гама кванти и бета частици;</a:t>
            </a:r>
          </a:p>
          <a:p>
            <a:pPr eaLnBrk="1" hangingPunct="1">
              <a:lnSpc>
                <a:spcPct val="90000"/>
              </a:lnSpc>
            </a:pPr>
            <a:r>
              <a:rPr lang="bg-BG" sz="2000" smtClean="0">
                <a:solidFill>
                  <a:srgbClr val="000000"/>
                </a:solidFill>
              </a:rPr>
              <a:t>Независимо от пътя на постъпванеотлага се почти изцяло в </a:t>
            </a:r>
            <a:r>
              <a:rPr lang="bg-BG" sz="2000" smtClean="0">
                <a:solidFill>
                  <a:schemeClr val="accent1"/>
                </a:solidFill>
              </a:rPr>
              <a:t>щитовидната жлеза (критичен орган);</a:t>
            </a:r>
          </a:p>
          <a:p>
            <a:pPr eaLnBrk="1" hangingPunct="1">
              <a:lnSpc>
                <a:spcPct val="9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Отделя се чрез всички органи, отделящи вода.Преминава плацентата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580063" y="2060575"/>
            <a:ext cx="3384550" cy="35988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Трайното радиоактивно замърсяване на атмосферата след ядрени аварии обаче се дължи на изотопите с относително голям период на полуразпад. Това са </a:t>
            </a:r>
            <a:r>
              <a:rPr lang="bg-BG" sz="2000" smtClean="0">
                <a:solidFill>
                  <a:schemeClr val="accent1"/>
                </a:solidFill>
              </a:rPr>
              <a:t>продуктите на деление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</a:t>
            </a:r>
            <a:r>
              <a:rPr lang="bg-BG" sz="2000" smtClean="0">
                <a:solidFill>
                  <a:schemeClr val="accent1"/>
                </a:solidFill>
              </a:rPr>
              <a:t>урана -</a:t>
            </a:r>
            <a:r>
              <a:rPr lang="bg-BG" sz="2000" smtClean="0">
                <a:solidFill>
                  <a:srgbClr val="000000"/>
                </a:solidFill>
              </a:rPr>
              <a:t> цезий-137, </a:t>
            </a:r>
            <a:r>
              <a:rPr lang="bg-BG" sz="2000" smtClean="0">
                <a:solidFill>
                  <a:schemeClr val="accent1"/>
                </a:solidFill>
              </a:rPr>
              <a:t>стронций-90, итрий-90, церий-144, барий-140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и др.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1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1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13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/>
      <p:bldP spid="141316" grpId="0" build="p" animBg="1"/>
      <p:bldP spid="141317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424862" cy="4462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bg-BG" sz="2000" i="1" smtClean="0">
                <a:solidFill>
                  <a:schemeClr val="accent1"/>
                </a:solidFill>
              </a:rPr>
              <a:t>Цезий-137</a:t>
            </a:r>
            <a:r>
              <a:rPr lang="bg-BG" sz="2000" i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е високотоксичен изотоп и има изключителна способност </a:t>
            </a:r>
            <a:r>
              <a:rPr lang="bg-BG" sz="2000" smtClean="0">
                <a:solidFill>
                  <a:schemeClr val="accent1"/>
                </a:solidFill>
              </a:rPr>
              <a:t>да се включва в биологичните вериги и </a:t>
            </a:r>
            <a:r>
              <a:rPr lang="bg-BG" sz="2000" smtClean="0">
                <a:solidFill>
                  <a:srgbClr val="000000"/>
                </a:solidFill>
              </a:rPr>
              <a:t>попада в човешкия организъм след консумация на контаминирани продукти, основно</a:t>
            </a:r>
            <a:r>
              <a:rPr lang="bg-BG" sz="2000" smtClean="0">
                <a:solidFill>
                  <a:schemeClr val="accent1"/>
                </a:solidFill>
              </a:rPr>
              <a:t> месо. Резорбира се отлично в храносмилателния тракт.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Стабилният изотоп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цезия по химични свойства е много близък до </a:t>
            </a:r>
            <a:r>
              <a:rPr lang="bg-BG" sz="2000" smtClean="0">
                <a:solidFill>
                  <a:schemeClr val="accent1"/>
                </a:solidFill>
              </a:rPr>
              <a:t>калия и рубидия.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Освен цезий-137 по-малко значение като замърсител има </a:t>
            </a:r>
            <a:r>
              <a:rPr lang="bg-BG" sz="2000" smtClean="0">
                <a:solidFill>
                  <a:schemeClr val="accent1"/>
                </a:solidFill>
              </a:rPr>
              <a:t>цезий-134.</a:t>
            </a:r>
            <a:endParaRPr lang="bg-BG" sz="2000" i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bg-BG" sz="2000" i="1" smtClean="0">
                <a:solidFill>
                  <a:schemeClr val="accent1"/>
                </a:solidFill>
              </a:rPr>
              <a:t>Цезий-137</a:t>
            </a:r>
            <a:r>
              <a:rPr lang="bg-BG" sz="2000" i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е </a:t>
            </a:r>
            <a:r>
              <a:rPr lang="bg-BG" sz="2000" smtClean="0">
                <a:solidFill>
                  <a:schemeClr val="accent1"/>
                </a:solidFill>
              </a:rPr>
              <a:t>бета и гама излъчващ изотоп.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Периодът на </a:t>
            </a:r>
            <a:r>
              <a:rPr lang="bg-BG" sz="2000" smtClean="0">
                <a:solidFill>
                  <a:schemeClr val="accent1"/>
                </a:solidFill>
              </a:rPr>
              <a:t>полуразпад е 30 години.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Дъщерният му продукт барий-137 излъчва гама кванти и има много </a:t>
            </a:r>
            <a:r>
              <a:rPr lang="bg-BG" sz="2000" smtClean="0">
                <a:solidFill>
                  <a:schemeClr val="accent1"/>
                </a:solidFill>
              </a:rPr>
              <a:t>кратък период на полуразпад (2</a:t>
            </a:r>
            <a:r>
              <a:rPr lang="en-US" sz="2000" smtClean="0">
                <a:solidFill>
                  <a:schemeClr val="accent1"/>
                </a:solidFill>
              </a:rPr>
              <a:t>.</a:t>
            </a:r>
            <a:r>
              <a:rPr lang="bg-BG" sz="2000" smtClean="0">
                <a:solidFill>
                  <a:schemeClr val="accent1"/>
                </a:solidFill>
              </a:rPr>
              <a:t>55 мин).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i="1" smtClean="0">
                <a:solidFill>
                  <a:schemeClr val="accent1"/>
                </a:solidFill>
              </a:rPr>
              <a:t>Цезий-137</a:t>
            </a:r>
            <a:r>
              <a:rPr lang="bg-BG" sz="2000" b="1" i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се разпределя равномерно в организма – мускули, тъкани. 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Отделя</a:t>
            </a:r>
            <a:r>
              <a:rPr lang="bg-BG" sz="2000" smtClean="0">
                <a:solidFill>
                  <a:srgbClr val="000000"/>
                </a:solidFill>
              </a:rPr>
              <a:t> се главно чрез </a:t>
            </a:r>
            <a:r>
              <a:rPr lang="bg-BG" sz="2000" smtClean="0">
                <a:solidFill>
                  <a:schemeClr val="accent1"/>
                </a:solidFill>
              </a:rPr>
              <a:t>бъбреци и храносмилателен тракт</a:t>
            </a:r>
            <a:r>
              <a:rPr lang="bg-BG" sz="2000" smtClean="0">
                <a:solidFill>
                  <a:srgbClr val="000000"/>
                </a:solidFill>
              </a:rPr>
              <a:t>.</a:t>
            </a:r>
            <a:endParaRPr lang="bg-BG" sz="20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133600"/>
            <a:ext cx="8569325" cy="936625"/>
          </a:xfrm>
        </p:spPr>
        <p:txBody>
          <a:bodyPr/>
          <a:lstStyle/>
          <a:p>
            <a:pPr eaLnBrk="1" hangingPunct="1"/>
            <a:r>
              <a:rPr lang="bg-BG" sz="2400" smtClean="0"/>
              <a:t>Атомните реактори</a:t>
            </a:r>
            <a:r>
              <a:rPr lang="bg-BG" sz="2400" smtClean="0">
                <a:solidFill>
                  <a:srgbClr val="000000"/>
                </a:solidFill>
              </a:rPr>
              <a:t>, енергетични и експериментални,</a:t>
            </a:r>
            <a:r>
              <a:rPr lang="bg-BG" sz="2400" b="1" smtClean="0">
                <a:solidFill>
                  <a:srgbClr val="000000"/>
                </a:solidFill>
              </a:rPr>
              <a:t> </a:t>
            </a:r>
            <a:r>
              <a:rPr lang="bg-BG" sz="2400" smtClean="0">
                <a:solidFill>
                  <a:srgbClr val="000000"/>
                </a:solidFill>
              </a:rPr>
              <a:t>представляват </a:t>
            </a:r>
            <a:r>
              <a:rPr lang="bg-BG" sz="2400" smtClean="0"/>
              <a:t>сложни съоръжения за поддържане</a:t>
            </a:r>
            <a:r>
              <a:rPr lang="bg-BG" sz="2400" b="1" smtClean="0">
                <a:solidFill>
                  <a:srgbClr val="000000"/>
                </a:solidFill>
              </a:rPr>
              <a:t> </a:t>
            </a:r>
            <a:r>
              <a:rPr lang="bg-BG" sz="2400" smtClean="0">
                <a:solidFill>
                  <a:srgbClr val="000000"/>
                </a:solidFill>
              </a:rPr>
              <a:t>на управляема верижна реакция.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13100"/>
            <a:ext cx="8351837" cy="345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sz="2000" smtClean="0">
                <a:solidFill>
                  <a:srgbClr val="000000"/>
                </a:solidFill>
              </a:rPr>
              <a:t>От атомната физика е известно, че </a:t>
            </a:r>
            <a:r>
              <a:rPr lang="bg-BG" sz="2000" smtClean="0">
                <a:solidFill>
                  <a:schemeClr val="accent1"/>
                </a:solidFill>
              </a:rPr>
              <a:t>облъчването на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ядрата на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някои тежки </a:t>
            </a:r>
            <a:r>
              <a:rPr lang="bg-BG" sz="2000" smtClean="0">
                <a:solidFill>
                  <a:schemeClr val="accent1"/>
                </a:solidFill>
              </a:rPr>
              <a:t>елементи (уран, плутоний) с неутрони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предизвиква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верижна реакция на </a:t>
            </a:r>
            <a:r>
              <a:rPr lang="bg-BG" sz="2000" smtClean="0">
                <a:solidFill>
                  <a:schemeClr val="accent1"/>
                </a:solidFill>
              </a:rPr>
              <a:t>деление</a:t>
            </a:r>
            <a:r>
              <a:rPr lang="bg-BG" sz="2000" b="1" smtClean="0">
                <a:solidFill>
                  <a:srgbClr val="000000"/>
                </a:solidFill>
              </a:rPr>
              <a:t>.</a:t>
            </a:r>
            <a:endParaRPr lang="bg-BG" sz="20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bg-BG" sz="2000" smtClean="0">
                <a:solidFill>
                  <a:srgbClr val="000000"/>
                </a:solidFill>
              </a:rPr>
              <a:t>съдържащият се в естествения уран </a:t>
            </a:r>
            <a:r>
              <a:rPr lang="bg-BG" sz="2000" baseline="30000" smtClean="0">
                <a:solidFill>
                  <a:schemeClr val="accent1"/>
                </a:solidFill>
              </a:rPr>
              <a:t>235</a:t>
            </a:r>
            <a:r>
              <a:rPr lang="en-US" sz="2000" smtClean="0">
                <a:solidFill>
                  <a:srgbClr val="000000"/>
                </a:solidFill>
              </a:rPr>
              <a:t>U </a:t>
            </a:r>
            <a:r>
              <a:rPr lang="bg-BG" sz="2000" smtClean="0">
                <a:solidFill>
                  <a:srgbClr val="000000"/>
                </a:solidFill>
              </a:rPr>
              <a:t>се </a:t>
            </a:r>
            <a:r>
              <a:rPr lang="bg-BG" sz="2000" smtClean="0">
                <a:solidFill>
                  <a:schemeClr val="accent1"/>
                </a:solidFill>
              </a:rPr>
              <a:t>разделя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на два по-леки </a:t>
            </a:r>
            <a:r>
              <a:rPr lang="bg-BG" sz="2000" smtClean="0">
                <a:solidFill>
                  <a:schemeClr val="accent1"/>
                </a:solidFill>
              </a:rPr>
              <a:t>елементи от средната част на Менделеевата таблица;</a:t>
            </a:r>
          </a:p>
          <a:p>
            <a:pPr eaLnBrk="1" hangingPunct="1">
              <a:lnSpc>
                <a:spcPct val="90000"/>
              </a:lnSpc>
            </a:pPr>
            <a:r>
              <a:rPr lang="bg-BG" sz="2000" smtClean="0">
                <a:solidFill>
                  <a:srgbClr val="000000"/>
                </a:solidFill>
              </a:rPr>
              <a:t>в хода </a:t>
            </a:r>
            <a:r>
              <a:rPr lang="bg-BG" sz="2000" smtClean="0">
                <a:solidFill>
                  <a:schemeClr val="accent1"/>
                </a:solidFill>
              </a:rPr>
              <a:t>на верижната реакция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се отделя голямо количество енергия и се излъчват </a:t>
            </a:r>
            <a:r>
              <a:rPr lang="bg-BG" sz="2000" smtClean="0">
                <a:solidFill>
                  <a:schemeClr val="accent1"/>
                </a:solidFill>
              </a:rPr>
              <a:t>2 - 3 неутрона и гама лъчи;</a:t>
            </a:r>
          </a:p>
          <a:p>
            <a:pPr eaLnBrk="1" hangingPunct="1">
              <a:lnSpc>
                <a:spcPct val="90000"/>
              </a:lnSpc>
            </a:pPr>
            <a:r>
              <a:rPr lang="bg-BG" sz="2000" smtClean="0">
                <a:solidFill>
                  <a:srgbClr val="000000"/>
                </a:solidFill>
              </a:rPr>
              <a:t>при </a:t>
            </a:r>
            <a:r>
              <a:rPr lang="bg-BG" sz="2000" smtClean="0">
                <a:solidFill>
                  <a:schemeClr val="accent1"/>
                </a:solidFill>
              </a:rPr>
              <a:t>определени условия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може да започне лавинообразна верижна реакция и да възникне </a:t>
            </a:r>
            <a:r>
              <a:rPr lang="bg-BG" sz="2000" smtClean="0">
                <a:solidFill>
                  <a:schemeClr val="accent1"/>
                </a:solidFill>
              </a:rPr>
              <a:t>ядрен взрив;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q"/>
            </a:pPr>
            <a:r>
              <a:rPr lang="en-US" sz="2000" smtClean="0">
                <a:solidFill>
                  <a:schemeClr val="accent1"/>
                </a:solidFill>
              </a:rPr>
              <a:t>Sr</a:t>
            </a:r>
            <a:r>
              <a:rPr lang="bg-BG" sz="2000" smtClean="0">
                <a:solidFill>
                  <a:schemeClr val="accent1"/>
                </a:solidFill>
              </a:rPr>
              <a:t>-90</a:t>
            </a:r>
            <a:r>
              <a:rPr lang="bg-BG" sz="2000" smtClean="0"/>
              <a:t> е важен радиоизотоп, формиращ радиационната обстановка след ядрена авария.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/>
              <a:t>Той е </a:t>
            </a:r>
            <a:r>
              <a:rPr lang="bg-BG" sz="2000" smtClean="0">
                <a:solidFill>
                  <a:schemeClr val="accent1"/>
                </a:solidFill>
              </a:rPr>
              <a:t>чист бета излъчващ изотоп</a:t>
            </a:r>
            <a:r>
              <a:rPr lang="bg-BG" sz="2000" smtClean="0"/>
              <a:t>, с висока енергия на бета 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/>
              <a:t>частиците (средно 1 МеВ).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/>
              <a:t>Има </a:t>
            </a:r>
            <a:r>
              <a:rPr lang="bg-BG" sz="2000" smtClean="0">
                <a:solidFill>
                  <a:schemeClr val="accent1"/>
                </a:solidFill>
              </a:rPr>
              <a:t>период на полуразпад 28.6 години</a:t>
            </a:r>
            <a:r>
              <a:rPr lang="bg-BG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/>
              <a:t>Разпадният му продукт е </a:t>
            </a:r>
            <a:r>
              <a:rPr lang="bg-BG" sz="2000" smtClean="0">
                <a:solidFill>
                  <a:schemeClr val="accent1"/>
                </a:solidFill>
              </a:rPr>
              <a:t>итрий-91</a:t>
            </a:r>
            <a:r>
              <a:rPr lang="en-US" sz="2000" smtClean="0">
                <a:solidFill>
                  <a:schemeClr val="accent1"/>
                </a:solidFill>
              </a:rPr>
              <a:t> (Y</a:t>
            </a:r>
            <a:r>
              <a:rPr lang="en-US" sz="2000" baseline="30000" smtClean="0">
                <a:solidFill>
                  <a:schemeClr val="accent1"/>
                </a:solidFill>
              </a:rPr>
              <a:t>91</a:t>
            </a:r>
            <a:r>
              <a:rPr lang="en-US" sz="2000" smtClean="0">
                <a:solidFill>
                  <a:schemeClr val="accent1"/>
                </a:solidFill>
              </a:rPr>
              <a:t>)</a:t>
            </a:r>
            <a:r>
              <a:rPr lang="bg-BG" sz="2000" smtClean="0"/>
              <a:t>, с период на полуразпад 58 дни.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/>
              <a:t>Отлага се в </a:t>
            </a:r>
            <a:r>
              <a:rPr lang="bg-BG" sz="2000" smtClean="0">
                <a:solidFill>
                  <a:schemeClr val="accent1"/>
                </a:solidFill>
              </a:rPr>
              <a:t>скелета</a:t>
            </a:r>
            <a:r>
              <a:rPr lang="bg-BG" sz="20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Отделя се главно чрез бъбреците</a:t>
            </a:r>
            <a:r>
              <a:rPr lang="bg-BG" sz="2000" smtClean="0">
                <a:solidFill>
                  <a:srgbClr val="000000"/>
                </a:solidFill>
              </a:rPr>
              <a:t> и </a:t>
            </a:r>
            <a:r>
              <a:rPr lang="bg-BG" sz="2000" smtClean="0">
                <a:solidFill>
                  <a:schemeClr val="accent1"/>
                </a:solidFill>
              </a:rPr>
              <a:t>храносмилателния</a:t>
            </a:r>
            <a:r>
              <a:rPr lang="bg-BG" sz="2000" smtClean="0">
                <a:solidFill>
                  <a:srgbClr val="000000"/>
                </a:solidFill>
              </a:rPr>
              <a:t> тракт, но и чрез </a:t>
            </a:r>
            <a:r>
              <a:rPr lang="bg-BG" sz="2000" smtClean="0">
                <a:solidFill>
                  <a:schemeClr val="accent1"/>
                </a:solidFill>
              </a:rPr>
              <a:t>млякото.</a:t>
            </a:r>
            <a:br>
              <a:rPr lang="bg-BG" sz="2000" smtClean="0">
                <a:solidFill>
                  <a:schemeClr val="accent1"/>
                </a:solidFill>
              </a:rPr>
            </a:br>
            <a:endParaRPr lang="bg-BG" sz="200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bg-BG" sz="2000" smtClean="0"/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9" name="Rectangle 15"/>
          <p:cNvSpPr>
            <a:spLocks noGrp="1" noChangeArrowheads="1"/>
          </p:cNvSpPr>
          <p:nvPr>
            <p:ph type="title"/>
          </p:nvPr>
        </p:nvSpPr>
        <p:spPr>
          <a:xfrm>
            <a:off x="1692275" y="1844675"/>
            <a:ext cx="6480175" cy="652463"/>
          </a:xfrm>
        </p:spPr>
        <p:txBody>
          <a:bodyPr/>
          <a:lstStyle/>
          <a:p>
            <a:pPr algn="ctr" eaLnBrk="1" hangingPunct="1"/>
            <a:r>
              <a:rPr lang="bg-BG" sz="2000" smtClean="0"/>
              <a:t>Фиг. 8 Поглед от сателит върху Чернобил – 1986 г. </a:t>
            </a:r>
          </a:p>
        </p:txBody>
      </p:sp>
      <p:pic>
        <p:nvPicPr>
          <p:cNvPr id="44035" name="Picture 4" descr="[a Landsat 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87450" y="1844675"/>
            <a:ext cx="6408738" cy="4984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chemeClr val="accent1"/>
                </a:solidFill>
              </a:rPr>
              <a:t>Фиг. 9 Поглед от сателит върху Чернобил – 1992 г.</a:t>
            </a:r>
          </a:p>
        </p:txBody>
      </p:sp>
      <p:pic>
        <p:nvPicPr>
          <p:cNvPr id="45059" name="Picture 5" descr="[a Landsat 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Rectangle 9"/>
          <p:cNvSpPr>
            <a:spLocks noGrp="1" noChangeArrowheads="1"/>
          </p:cNvSpPr>
          <p:nvPr>
            <p:ph type="title"/>
          </p:nvPr>
        </p:nvSpPr>
        <p:spPr>
          <a:xfrm>
            <a:off x="4643438" y="2416175"/>
            <a:ext cx="4105275" cy="508000"/>
          </a:xfrm>
        </p:spPr>
        <p:txBody>
          <a:bodyPr/>
          <a:lstStyle/>
          <a:p>
            <a:pPr eaLnBrk="1" hangingPunct="1"/>
            <a:r>
              <a:rPr lang="bg-BG" sz="2000" smtClean="0"/>
              <a:t>Фиг. 10 Поглед от сателит върху Чернобил – 1986 г.</a:t>
            </a:r>
          </a:p>
        </p:txBody>
      </p:sp>
      <p:sp>
        <p:nvSpPr>
          <p:cNvPr id="1679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565400"/>
            <a:ext cx="3962400" cy="34544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bg-BG" sz="2000" smtClean="0">
                <a:solidFill>
                  <a:srgbClr val="000000"/>
                </a:solidFill>
              </a:rPr>
              <a:t>Земеделските райони около Чернобил изглеждат  </a:t>
            </a:r>
            <a:r>
              <a:rPr lang="bg-BG" sz="2000" smtClean="0">
                <a:solidFill>
                  <a:schemeClr val="accent1"/>
                </a:solidFill>
              </a:rPr>
              <a:t>като колаж от тъмно-червено (растящи култури) и бяло (високо изпъкнали оголени участъци)</a:t>
            </a:r>
          </a:p>
        </p:txBody>
      </p:sp>
      <p:pic>
        <p:nvPicPr>
          <p:cNvPr id="46084" name="Picture 8" descr="[a Landsat image]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068638"/>
            <a:ext cx="4248150" cy="3313112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5" grpId="0"/>
      <p:bldP spid="167946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4" name="Rectangle 8"/>
          <p:cNvSpPr>
            <a:spLocks noGrp="1" noChangeArrowheads="1"/>
          </p:cNvSpPr>
          <p:nvPr>
            <p:ph type="title"/>
          </p:nvPr>
        </p:nvSpPr>
        <p:spPr>
          <a:xfrm>
            <a:off x="4211638" y="2060575"/>
            <a:ext cx="4752975" cy="508000"/>
          </a:xfrm>
        </p:spPr>
        <p:txBody>
          <a:bodyPr/>
          <a:lstStyle/>
          <a:p>
            <a:pPr eaLnBrk="1" hangingPunct="1"/>
            <a:r>
              <a:rPr lang="bg-BG" sz="2000" smtClean="0"/>
              <a:t>Фиг. 11 Поглед от сателит върху Чернобил – 1992 г.</a:t>
            </a:r>
            <a:br>
              <a:rPr lang="bg-BG" sz="2000" smtClean="0"/>
            </a:br>
            <a:endParaRPr lang="bg-BG" sz="2000" smtClean="0"/>
          </a:p>
        </p:txBody>
      </p:sp>
      <p:sp>
        <p:nvSpPr>
          <p:cNvPr id="1628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781300"/>
            <a:ext cx="3960812" cy="36703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>
                <a:solidFill>
                  <a:srgbClr val="000000"/>
                </a:solidFill>
              </a:rPr>
              <a:t>През 1992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г. много от тези полета изглеждат </a:t>
            </a:r>
            <a:r>
              <a:rPr lang="bg-BG" sz="2000" smtClean="0">
                <a:solidFill>
                  <a:schemeClr val="accent1"/>
                </a:solidFill>
              </a:rPr>
              <a:t>равни, жълто-кафяво-зелени</a:t>
            </a:r>
            <a:r>
              <a:rPr lang="bg-BG" sz="2000" smtClean="0">
                <a:solidFill>
                  <a:srgbClr val="000000"/>
                </a:solidFill>
              </a:rPr>
              <a:t>, което показва </a:t>
            </a:r>
            <a:r>
              <a:rPr lang="bg-BG" sz="2000" smtClean="0">
                <a:solidFill>
                  <a:schemeClr val="accent1"/>
                </a:solidFill>
              </a:rPr>
              <a:t>естествена вегетация</a:t>
            </a:r>
            <a:r>
              <a:rPr lang="bg-BG" sz="2000" smtClean="0">
                <a:solidFill>
                  <a:srgbClr val="000000"/>
                </a:solidFill>
              </a:rPr>
              <a:t>. Когато реакторът още е бил в пламъци, всички жители в </a:t>
            </a:r>
            <a:r>
              <a:rPr lang="bg-BG" sz="2000" smtClean="0">
                <a:solidFill>
                  <a:schemeClr val="accent1"/>
                </a:solidFill>
              </a:rPr>
              <a:t>30 км зона</a:t>
            </a:r>
            <a:r>
              <a:rPr lang="bg-BG" sz="2000" smtClean="0">
                <a:solidFill>
                  <a:srgbClr val="000000"/>
                </a:solidFill>
              </a:rPr>
              <a:t> са евакуирани, в т.ч.</a:t>
            </a:r>
            <a:r>
              <a:rPr lang="en-US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и</a:t>
            </a:r>
            <a:r>
              <a:rPr lang="en-US" sz="2000" smtClean="0">
                <a:solidFill>
                  <a:srgbClr val="000000"/>
                </a:solidFill>
              </a:rPr>
              <a:t>:</a:t>
            </a:r>
            <a:r>
              <a:rPr lang="bg-BG" sz="2000" smtClean="0">
                <a:solidFill>
                  <a:srgbClr val="000000"/>
                </a:solidFill>
              </a:rPr>
              <a:t>  </a:t>
            </a:r>
            <a:r>
              <a:rPr lang="bg-BG" sz="2000" smtClean="0">
                <a:solidFill>
                  <a:schemeClr val="accent1"/>
                </a:solidFill>
              </a:rPr>
              <a:t>Припят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chemeClr val="tx2"/>
                </a:solidFill>
              </a:rPr>
              <a:t>(45 хил. жители през 1986 г.), </a:t>
            </a:r>
            <a:r>
              <a:rPr lang="bg-BG" sz="2000" smtClean="0">
                <a:solidFill>
                  <a:schemeClr val="accent1"/>
                </a:solidFill>
              </a:rPr>
              <a:t>Чернобил</a:t>
            </a:r>
            <a:r>
              <a:rPr lang="bg-BG" sz="2000" smtClean="0">
                <a:solidFill>
                  <a:schemeClr val="tx2"/>
                </a:solidFill>
              </a:rPr>
              <a:t> (12 хил. жители) и </a:t>
            </a:r>
            <a:r>
              <a:rPr lang="bg-BG" sz="2000" smtClean="0">
                <a:solidFill>
                  <a:schemeClr val="accent1"/>
                </a:solidFill>
              </a:rPr>
              <a:t>96 села</a:t>
            </a:r>
            <a:r>
              <a:rPr lang="bg-BG" sz="2000" smtClean="0">
                <a:solidFill>
                  <a:schemeClr val="tx2"/>
                </a:solidFill>
              </a:rPr>
              <a:t> (46 хил. жители общо).</a:t>
            </a:r>
            <a:r>
              <a:rPr lang="bg-BG" sz="2000" smtClean="0">
                <a:solidFill>
                  <a:srgbClr val="000000"/>
                </a:solidFill>
              </a:rPr>
              <a:t> До 1992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г. тази област остава почти </a:t>
            </a:r>
            <a:r>
              <a:rPr lang="bg-BG" sz="2000" smtClean="0">
                <a:solidFill>
                  <a:schemeClr val="accent1"/>
                </a:solidFill>
              </a:rPr>
              <a:t>напълно безлюдна.</a:t>
            </a:r>
          </a:p>
        </p:txBody>
      </p:sp>
      <p:pic>
        <p:nvPicPr>
          <p:cNvPr id="47108" name="Picture 7" descr="[a Landsat image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1300"/>
            <a:ext cx="4176712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28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2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4" grpId="0"/>
      <p:bldP spid="162825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6338" y="1773238"/>
            <a:ext cx="7643812" cy="46783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Радиационното замърсяване по-късно засилва </a:t>
            </a:r>
            <a:r>
              <a:rPr lang="bg-BG" sz="2000" smtClean="0">
                <a:solidFill>
                  <a:srgbClr val="FF0000"/>
                </a:solidFill>
              </a:rPr>
              <a:t>обезлюдяването даже извън 30 км зона. 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FF0000"/>
                </a:solidFill>
              </a:rPr>
              <a:t>Снимка от 1992 г</a:t>
            </a:r>
            <a:r>
              <a:rPr lang="bg-BG" sz="2000" smtClean="0">
                <a:solidFill>
                  <a:schemeClr val="tx2"/>
                </a:solidFill>
              </a:rPr>
              <a:t>.</a:t>
            </a:r>
            <a:r>
              <a:rPr lang="bg-BG" sz="2000" smtClean="0">
                <a:solidFill>
                  <a:srgbClr val="000000"/>
                </a:solidFill>
              </a:rPr>
              <a:t> показва замърсяването с </a:t>
            </a:r>
            <a:r>
              <a:rPr lang="ru-RU" sz="2000" b="1" baseline="30000" smtClean="0">
                <a:solidFill>
                  <a:srgbClr val="FF0000"/>
                </a:solidFill>
              </a:rPr>
              <a:t>137</a:t>
            </a:r>
            <a:r>
              <a:rPr lang="en-US" sz="2000" b="1" smtClean="0">
                <a:solidFill>
                  <a:srgbClr val="FF0000"/>
                </a:solidFill>
              </a:rPr>
              <a:t>Cs</a:t>
            </a:r>
            <a:r>
              <a:rPr lang="bg-BG" sz="2000" b="1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Районите, </a:t>
            </a:r>
            <a:r>
              <a:rPr lang="bg-BG" sz="2000" smtClean="0">
                <a:solidFill>
                  <a:srgbClr val="FF0000"/>
                </a:solidFill>
              </a:rPr>
              <a:t>с </a:t>
            </a:r>
            <a:r>
              <a:rPr lang="ru-RU" sz="2000" smtClean="0">
                <a:solidFill>
                  <a:srgbClr val="FF0000"/>
                </a:solidFill>
              </a:rPr>
              <a:t>&gt;</a:t>
            </a:r>
            <a:r>
              <a:rPr lang="bg-BG" sz="2000" smtClean="0">
                <a:solidFill>
                  <a:srgbClr val="FF0000"/>
                </a:solidFill>
              </a:rPr>
              <a:t> 40 </a:t>
            </a:r>
            <a:r>
              <a:rPr lang="en-US" sz="2000" smtClean="0">
                <a:solidFill>
                  <a:srgbClr val="FF0000"/>
                </a:solidFill>
              </a:rPr>
              <a:t>Ci</a:t>
            </a:r>
            <a:r>
              <a:rPr lang="ru-RU" sz="2000" smtClean="0">
                <a:solidFill>
                  <a:srgbClr val="FF0000"/>
                </a:solidFill>
              </a:rPr>
              <a:t>/</a:t>
            </a:r>
            <a:r>
              <a:rPr lang="en-US" sz="2000" smtClean="0">
                <a:solidFill>
                  <a:srgbClr val="FF0000"/>
                </a:solidFill>
              </a:rPr>
              <a:t>km</a:t>
            </a:r>
            <a:r>
              <a:rPr lang="ru-RU" sz="2000" baseline="30000" smtClean="0">
                <a:solidFill>
                  <a:srgbClr val="FF0000"/>
                </a:solidFill>
              </a:rPr>
              <a:t>2</a:t>
            </a:r>
            <a:r>
              <a:rPr lang="ru-RU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са почти напълно </a:t>
            </a:r>
            <a:r>
              <a:rPr lang="bg-BG" sz="2000" smtClean="0">
                <a:solidFill>
                  <a:srgbClr val="FF0000"/>
                </a:solidFill>
              </a:rPr>
              <a:t>безлюдни</a:t>
            </a:r>
            <a:r>
              <a:rPr lang="bg-BG" sz="2000" smtClean="0">
                <a:solidFill>
                  <a:srgbClr val="000000"/>
                </a:solidFill>
              </a:rPr>
              <a:t>, но напускането на местата </a:t>
            </a:r>
            <a:r>
              <a:rPr lang="bg-BG" sz="2000" smtClean="0">
                <a:solidFill>
                  <a:srgbClr val="FF0000"/>
                </a:solidFill>
              </a:rPr>
              <a:t>с 15-40</a:t>
            </a:r>
            <a:r>
              <a:rPr lang="en-US" sz="2000" smtClean="0">
                <a:solidFill>
                  <a:srgbClr val="FF0000"/>
                </a:solidFill>
              </a:rPr>
              <a:t>Ci</a:t>
            </a:r>
            <a:r>
              <a:rPr lang="ru-RU" sz="2000" smtClean="0">
                <a:solidFill>
                  <a:srgbClr val="FF0000"/>
                </a:solidFill>
              </a:rPr>
              <a:t>/</a:t>
            </a:r>
            <a:r>
              <a:rPr lang="en-US" sz="2000" smtClean="0">
                <a:solidFill>
                  <a:srgbClr val="FF0000"/>
                </a:solidFill>
              </a:rPr>
              <a:t>km</a:t>
            </a:r>
            <a:r>
              <a:rPr lang="ru-RU" sz="2000" baseline="30000" smtClean="0">
                <a:solidFill>
                  <a:srgbClr val="FF0000"/>
                </a:solidFill>
              </a:rPr>
              <a:t>2</a:t>
            </a:r>
            <a:r>
              <a:rPr lang="ru-RU" sz="2000" smtClean="0">
                <a:solidFill>
                  <a:srgbClr val="000000"/>
                </a:solidFill>
              </a:rPr>
              <a:t> е силно </a:t>
            </a:r>
            <a:r>
              <a:rPr lang="ru-RU" sz="2000" smtClean="0">
                <a:solidFill>
                  <a:srgbClr val="FF0000"/>
                </a:solidFill>
              </a:rPr>
              <a:t>вариабилно</a:t>
            </a:r>
            <a:r>
              <a:rPr lang="ru-RU" sz="2000" smtClean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solidFill>
                  <a:srgbClr val="FF0000"/>
                </a:solidFill>
              </a:rPr>
              <a:t>Общо &gt;</a:t>
            </a:r>
            <a:r>
              <a:rPr lang="bg-BG" sz="2000" smtClean="0">
                <a:solidFill>
                  <a:srgbClr val="FF0000"/>
                </a:solidFill>
              </a:rPr>
              <a:t>120 хил. души от 213 села и градове</a:t>
            </a:r>
            <a:r>
              <a:rPr lang="bg-BG" sz="2000" smtClean="0">
                <a:solidFill>
                  <a:srgbClr val="000000"/>
                </a:solidFill>
              </a:rPr>
              <a:t>, са преместени извън замърсените области.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Радиацията засегна </a:t>
            </a:r>
            <a:r>
              <a:rPr lang="bg-BG" sz="2000" smtClean="0">
                <a:solidFill>
                  <a:srgbClr val="FF0000"/>
                </a:solidFill>
              </a:rPr>
              <a:t>дивите растения и животни</a:t>
            </a:r>
            <a:r>
              <a:rPr lang="bg-BG" sz="2000" smtClean="0">
                <a:solidFill>
                  <a:srgbClr val="000000"/>
                </a:solidFill>
              </a:rPr>
              <a:t> около Чернобил: Боровите </a:t>
            </a:r>
            <a:r>
              <a:rPr lang="bg-BG" sz="2000" smtClean="0">
                <a:solidFill>
                  <a:srgbClr val="FF0000"/>
                </a:solidFill>
              </a:rPr>
              <a:t>гори </a:t>
            </a:r>
            <a:r>
              <a:rPr lang="bg-BG" sz="2000" smtClean="0">
                <a:solidFill>
                  <a:srgbClr val="000000"/>
                </a:solidFill>
              </a:rPr>
              <a:t>скоро </a:t>
            </a:r>
            <a:r>
              <a:rPr lang="bg-BG" sz="2000" smtClean="0">
                <a:solidFill>
                  <a:srgbClr val="FF0000"/>
                </a:solidFill>
              </a:rPr>
              <a:t>умират</a:t>
            </a:r>
            <a:r>
              <a:rPr lang="bg-BG" sz="2000" smtClean="0">
                <a:solidFill>
                  <a:srgbClr val="000000"/>
                </a:solidFill>
              </a:rPr>
              <a:t>. Раждат се животни с </a:t>
            </a:r>
            <a:r>
              <a:rPr lang="bg-BG" sz="2000" smtClean="0">
                <a:solidFill>
                  <a:srgbClr val="FF0000"/>
                </a:solidFill>
              </a:rPr>
              <a:t>три глави</a:t>
            </a:r>
            <a:r>
              <a:rPr lang="bg-BG" sz="2000" smtClean="0">
                <a:solidFill>
                  <a:srgbClr val="000000"/>
                </a:solidFill>
              </a:rPr>
              <a:t>. Намалява броят на дивите животни. 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В следващите години краткоживеещите изотопи се разпадат, а дългоживеещите проникват дълбоко в почвата. Дивите животни се завръщат, поради липсата на хора. Популациите нарастват, въпреки </a:t>
            </a:r>
            <a:r>
              <a:rPr lang="bg-BG" sz="2000" smtClean="0">
                <a:solidFill>
                  <a:srgbClr val="FF0000"/>
                </a:solidFill>
              </a:rPr>
              <a:t>извънредно високата честота на мутации, причинени от замърсяването на хранителната верига от едни от най-високите фонови нива на радиация в света.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187450" y="0"/>
            <a:ext cx="6553200" cy="908050"/>
          </a:xfrm>
        </p:spPr>
        <p:txBody>
          <a:bodyPr/>
          <a:lstStyle/>
          <a:p>
            <a:r>
              <a:rPr lang="bg-BG" smtClean="0">
                <a:solidFill>
                  <a:srgbClr val="002060"/>
                </a:solidFill>
              </a:rPr>
              <a:t>Аварията във Фукушима</a:t>
            </a: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49155" name="AutoShape 2" descr="Image result for fukushima disaster pictures"/>
          <p:cNvSpPr>
            <a:spLocks noChangeAspect="1" noChangeArrowheads="1"/>
          </p:cNvSpPr>
          <p:nvPr/>
        </p:nvSpPr>
        <p:spPr bwMode="auto">
          <a:xfrm>
            <a:off x="0" y="-136525"/>
            <a:ext cx="1847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AutoShape 4" descr="Image result for fukushima disaster pictures"/>
          <p:cNvSpPr>
            <a:spLocks noChangeAspect="1" noChangeArrowheads="1"/>
          </p:cNvSpPr>
          <p:nvPr/>
        </p:nvSpPr>
        <p:spPr bwMode="auto">
          <a:xfrm>
            <a:off x="0" y="-136525"/>
            <a:ext cx="1847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AutoShape 6" descr="Image result for fukushima disaster pictures"/>
          <p:cNvSpPr>
            <a:spLocks noChangeAspect="1" noChangeArrowheads="1"/>
          </p:cNvSpPr>
          <p:nvPr/>
        </p:nvSpPr>
        <p:spPr bwMode="auto">
          <a:xfrm>
            <a:off x="0" y="-136525"/>
            <a:ext cx="18478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58" name="Picture 8" descr="https://encrypted-tbn3.gstatic.com/images?q=tbn:ANd9GcScqPkwdgboDcmT_xP6egnRQYttVZE72FawVVmos5Vcl1FbxqlKV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3195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0" descr="https://encrypted-tbn2.gstatic.com/images?q=tbn:ANd9GcTSPJTUvBfdqEqR0-aE2XGDJqqHIHodlBJQiuZAtMkZE3ML_iC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57200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12" descr="https://encrypted-tbn1.gstatic.com/images?q=tbn:ANd9GcThVqllLJlyqf6UyzH_nqehiLluVBPIJez6vmQSQeu4MrrOwHZ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45005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4" descr="Image result for fukushima disaster pictur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652963"/>
            <a:ext cx="424815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553200" cy="936625"/>
          </a:xfrm>
        </p:spPr>
        <p:txBody>
          <a:bodyPr/>
          <a:lstStyle/>
          <a:p>
            <a:r>
              <a:rPr lang="bg-BG" smtClean="0">
                <a:solidFill>
                  <a:srgbClr val="002060"/>
                </a:solidFill>
              </a:rPr>
              <a:t>Аварията във Фукушима</a:t>
            </a:r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50179" name="Picture 2" descr="Image result for fukushima disaster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1036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Image result for fukushima disaster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41036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Image result for fukushima disaster pic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403225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8" descr="Image result for fukushima disaster pictu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76700"/>
            <a:ext cx="374491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37449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c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62175"/>
            <a:ext cx="40322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78486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133600"/>
            <a:ext cx="7848600" cy="790575"/>
          </a:xfrm>
        </p:spPr>
        <p:txBody>
          <a:bodyPr/>
          <a:lstStyle/>
          <a:p>
            <a:pPr eaLnBrk="1" hangingPunct="1"/>
            <a:r>
              <a:rPr lang="bg-BG" sz="2400" smtClean="0">
                <a:solidFill>
                  <a:srgbClr val="000000"/>
                </a:solidFill>
              </a:rPr>
              <a:t>За разлика </a:t>
            </a:r>
            <a:r>
              <a:rPr lang="bg-BG" sz="2400" smtClean="0"/>
              <a:t>от атомната бомба,</a:t>
            </a:r>
            <a:r>
              <a:rPr lang="bg-BG" sz="2400" b="1" smtClean="0">
                <a:solidFill>
                  <a:srgbClr val="000000"/>
                </a:solidFill>
              </a:rPr>
              <a:t> </a:t>
            </a:r>
            <a:r>
              <a:rPr lang="bg-BG" sz="2400" smtClean="0">
                <a:solidFill>
                  <a:srgbClr val="000000"/>
                </a:solidFill>
              </a:rPr>
              <a:t>в </a:t>
            </a:r>
            <a:r>
              <a:rPr lang="bg-BG" sz="2400" smtClean="0"/>
              <a:t>ядрените</a:t>
            </a:r>
            <a:r>
              <a:rPr lang="bg-BG" sz="2400" b="1" smtClean="0">
                <a:solidFill>
                  <a:srgbClr val="000000"/>
                </a:solidFill>
              </a:rPr>
              <a:t> </a:t>
            </a:r>
            <a:r>
              <a:rPr lang="bg-BG" sz="2400" smtClean="0">
                <a:solidFill>
                  <a:srgbClr val="000000"/>
                </a:solidFill>
              </a:rPr>
              <a:t>реактори делението </a:t>
            </a:r>
            <a:r>
              <a:rPr lang="bg-BG" sz="2400" smtClean="0"/>
              <a:t>на ядрата</a:t>
            </a:r>
            <a:r>
              <a:rPr lang="bg-BG" sz="2400" b="1" smtClean="0">
                <a:solidFill>
                  <a:srgbClr val="000000"/>
                </a:solidFill>
              </a:rPr>
              <a:t> </a:t>
            </a:r>
            <a:r>
              <a:rPr lang="bg-BG" sz="2400" smtClean="0">
                <a:solidFill>
                  <a:srgbClr val="000000"/>
                </a:solidFill>
              </a:rPr>
              <a:t>на тежките елементи е </a:t>
            </a:r>
            <a:r>
              <a:rPr lang="bg-BG" sz="2400" smtClean="0"/>
              <a:t>под контрол.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213100"/>
            <a:ext cx="8640763" cy="3455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В тях се осъществява </a:t>
            </a:r>
            <a:r>
              <a:rPr lang="bg-BG" sz="2000" smtClean="0">
                <a:solidFill>
                  <a:schemeClr val="accent1"/>
                </a:solidFill>
              </a:rPr>
              <a:t>стационарна, самоподдържаща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се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верижна реакция и се осигурява т.н. критичен режим, при който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chemeClr val="accent1"/>
                </a:solidFill>
              </a:rPr>
              <a:t>коефициентът на размножение на неутроните (К</a:t>
            </a:r>
            <a:r>
              <a:rPr lang="bg-BG" sz="2000" b="1" smtClean="0">
                <a:solidFill>
                  <a:schemeClr val="accent1"/>
                </a:solidFill>
              </a:rPr>
              <a:t>)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е </a:t>
            </a:r>
            <a:r>
              <a:rPr lang="bg-BG" sz="2000" smtClean="0">
                <a:solidFill>
                  <a:schemeClr val="accent1"/>
                </a:solidFill>
              </a:rPr>
              <a:t>равен</a:t>
            </a:r>
            <a:r>
              <a:rPr lang="bg-BG" sz="2000" b="1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000000"/>
                </a:solidFill>
              </a:rPr>
              <a:t>точно на</a:t>
            </a:r>
            <a:br>
              <a:rPr lang="bg-BG" sz="2000" smtClean="0">
                <a:solidFill>
                  <a:srgbClr val="000000"/>
                </a:solidFill>
              </a:rPr>
            </a:br>
            <a:r>
              <a:rPr lang="bg-BG" sz="2000" smtClean="0">
                <a:solidFill>
                  <a:srgbClr val="000000"/>
                </a:solidFill>
              </a:rPr>
              <a:t>единица.</a:t>
            </a:r>
            <a:endParaRPr lang="ru-RU" sz="20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bg-BG" sz="2000" b="0" smtClean="0">
                <a:solidFill>
                  <a:schemeClr val="accent1"/>
                </a:solidFill>
              </a:rPr>
              <a:t>коефициентът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  <a:r>
              <a:rPr lang="bg-BG" sz="2000" b="0" smtClean="0">
                <a:solidFill>
                  <a:srgbClr val="000000"/>
                </a:solidFill>
              </a:rPr>
              <a:t>е равен на </a:t>
            </a:r>
            <a:r>
              <a:rPr lang="bg-BG" sz="2000" b="0" smtClean="0">
                <a:solidFill>
                  <a:schemeClr val="accent1"/>
                </a:solidFill>
              </a:rPr>
              <a:t>1, когато един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  <a:r>
              <a:rPr lang="bg-BG" sz="2000" b="0" smtClean="0">
                <a:solidFill>
                  <a:srgbClr val="000000"/>
                </a:solidFill>
              </a:rPr>
              <a:t>неутрон </a:t>
            </a:r>
            <a:r>
              <a:rPr lang="bg-BG" sz="2000" b="0" smtClean="0">
                <a:solidFill>
                  <a:schemeClr val="accent1"/>
                </a:solidFill>
              </a:rPr>
              <a:t>от първия акт на деление (първото поколение)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  <a:r>
              <a:rPr lang="bg-BG" sz="2000" b="0" smtClean="0">
                <a:solidFill>
                  <a:srgbClr val="000000"/>
                </a:solidFill>
              </a:rPr>
              <a:t>предизвиква второ </a:t>
            </a:r>
            <a:r>
              <a:rPr lang="bg-BG" sz="2000" b="0" smtClean="0">
                <a:solidFill>
                  <a:schemeClr val="accent1"/>
                </a:solidFill>
              </a:rPr>
              <a:t>деление и най- малко един неутрон от второто деление, предизвиква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  <a:r>
              <a:rPr lang="bg-BG" sz="2000" b="0" smtClean="0">
                <a:solidFill>
                  <a:srgbClr val="000000"/>
                </a:solidFill>
              </a:rPr>
              <a:t>трето деление </a:t>
            </a:r>
            <a:r>
              <a:rPr lang="bg-BG" sz="2000" b="0" smtClean="0">
                <a:solidFill>
                  <a:schemeClr val="accent1"/>
                </a:solidFill>
              </a:rPr>
              <a:t>и т.н.;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bg-BG" sz="2000" b="0" smtClean="0">
                <a:solidFill>
                  <a:schemeClr val="accent1"/>
                </a:solidFill>
              </a:rPr>
              <a:t>когато К&lt;1 настъпва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  <a:r>
              <a:rPr lang="bg-BG" sz="2000" b="0" smtClean="0">
                <a:solidFill>
                  <a:srgbClr val="000000"/>
                </a:solidFill>
              </a:rPr>
              <a:t>подкритичен режим - броят на </a:t>
            </a:r>
            <a:r>
              <a:rPr lang="bg-BG" sz="2000" b="0" smtClean="0">
                <a:solidFill>
                  <a:schemeClr val="accent1"/>
                </a:solidFill>
              </a:rPr>
              <a:t>деленията постепенно намалява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  <a:r>
              <a:rPr lang="bg-BG" sz="2000" b="0" smtClean="0">
                <a:solidFill>
                  <a:srgbClr val="000000"/>
                </a:solidFill>
              </a:rPr>
              <a:t>и реакцията спира;</a:t>
            </a:r>
            <a:endParaRPr lang="bg-BG" sz="200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bg-BG" sz="2000" b="0" smtClean="0">
                <a:solidFill>
                  <a:schemeClr val="accent1"/>
                </a:solidFill>
              </a:rPr>
              <a:t>когато К&gt;1 броят на делящите се ядра се увеличава и верижната реакция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  <a:r>
              <a:rPr lang="bg-BG" sz="2000" b="0" smtClean="0">
                <a:solidFill>
                  <a:srgbClr val="000000"/>
                </a:solidFill>
              </a:rPr>
              <a:t>се усилва;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081512_hn_butterflies_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8424863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mutant%20butterf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856932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urreal &amp; fucked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83518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i5 - Fotos de f a n i e 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83518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mydocs\My Documents\SHOPOVA\lektzii\Fotosi\1ca2fb61dfa13199a854893452355c087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77041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http://cs7005.vk.me/v7005428/8d1a/KWOgVOXhVV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14475"/>
            <a:ext cx="7345362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1773238"/>
            <a:ext cx="6553200" cy="508000"/>
          </a:xfrm>
        </p:spPr>
        <p:txBody>
          <a:bodyPr/>
          <a:lstStyle/>
          <a:p>
            <a:pPr eaLnBrk="1" hangingPunct="1"/>
            <a:r>
              <a:rPr lang="bg-BG" sz="2000" smtClean="0"/>
              <a:t>Последици от аварията в АЕЦ Чернобил върху птици</a:t>
            </a:r>
          </a:p>
        </p:txBody>
      </p:sp>
      <p:pic>
        <p:nvPicPr>
          <p:cNvPr id="59395" name="Picture 2" descr="Chernobyl power consequence 1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141663"/>
            <a:ext cx="6553200" cy="3455987"/>
          </a:xfrm>
          <a:noFill/>
        </p:spPr>
      </p:pic>
      <p:sp>
        <p:nvSpPr>
          <p:cNvPr id="59396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331913" y="2492375"/>
            <a:ext cx="6911975" cy="43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000" smtClean="0">
                <a:solidFill>
                  <a:schemeClr val="accent1"/>
                </a:solidFill>
              </a:rPr>
              <a:t>Фиг. </a:t>
            </a:r>
            <a:r>
              <a:rPr lang="en-US" sz="2000" smtClean="0">
                <a:solidFill>
                  <a:schemeClr val="accent1"/>
                </a:solidFill>
              </a:rPr>
              <a:t>14 </a:t>
            </a:r>
            <a:r>
              <a:rPr lang="bg-BG" sz="2000" smtClean="0">
                <a:solidFill>
                  <a:schemeClr val="accent1"/>
                </a:solidFill>
              </a:rPr>
              <a:t>Преди аварията      Фиг. </a:t>
            </a:r>
            <a:r>
              <a:rPr lang="en-US" sz="2000" smtClean="0">
                <a:solidFill>
                  <a:schemeClr val="accent1"/>
                </a:solidFill>
              </a:rPr>
              <a:t>15 </a:t>
            </a:r>
            <a:r>
              <a:rPr lang="bg-BG" sz="2000" smtClean="0">
                <a:solidFill>
                  <a:schemeClr val="accent1"/>
                </a:solidFill>
              </a:rPr>
              <a:t>След аварията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187450" y="1412875"/>
            <a:ext cx="6553200" cy="1079500"/>
          </a:xfrm>
        </p:spPr>
        <p:txBody>
          <a:bodyPr/>
          <a:lstStyle/>
          <a:p>
            <a:pPr algn="ctr"/>
            <a:r>
              <a:rPr lang="bg-BG" sz="3200" smtClean="0"/>
              <a:t>Последици от аварията в АЕЦ Чернобил</a:t>
            </a:r>
            <a:endParaRPr lang="en-US" sz="3200" smtClean="0"/>
          </a:p>
        </p:txBody>
      </p:sp>
      <p:pic>
        <p:nvPicPr>
          <p:cNvPr id="60419" name="Picture 2" descr="C:\Users\user\Pictures\Chernobil-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267075"/>
            <a:ext cx="3746500" cy="2914650"/>
          </a:xfrm>
          <a:noFill/>
        </p:spPr>
      </p:pic>
      <p:pic>
        <p:nvPicPr>
          <p:cNvPr id="60420" name="Picture 3" descr="C:\Users\user\Pictures\Chernobil-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213100"/>
            <a:ext cx="3382963" cy="2344738"/>
          </a:xfrm>
          <a:noFill/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187450" y="1557338"/>
            <a:ext cx="6553200" cy="935037"/>
          </a:xfrm>
        </p:spPr>
        <p:txBody>
          <a:bodyPr/>
          <a:lstStyle/>
          <a:p>
            <a:pPr algn="ctr"/>
            <a:r>
              <a:rPr lang="bg-BG" sz="3200" smtClean="0"/>
              <a:t>Последици от аварията в АЕЦ Чернобил</a:t>
            </a:r>
            <a:endParaRPr lang="en-US" sz="3200" smtClean="0"/>
          </a:p>
        </p:txBody>
      </p:sp>
      <p:pic>
        <p:nvPicPr>
          <p:cNvPr id="61443" name="Picture 2" descr="C:\Users\user\Pictures\Chernobil-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708275"/>
            <a:ext cx="3629025" cy="3168650"/>
          </a:xfrm>
          <a:noFill/>
        </p:spPr>
      </p:pic>
      <p:pic>
        <p:nvPicPr>
          <p:cNvPr id="61444" name="Picture 3" descr="C:\Users\user\Pictures\Chernobil-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141663"/>
            <a:ext cx="3313113" cy="2735262"/>
          </a:xfrm>
          <a:noFill/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187450" y="1125538"/>
            <a:ext cx="6553200" cy="1150937"/>
          </a:xfrm>
        </p:spPr>
        <p:txBody>
          <a:bodyPr/>
          <a:lstStyle/>
          <a:p>
            <a:pPr algn="ctr"/>
            <a:r>
              <a:rPr lang="bg-BG" smtClean="0"/>
              <a:t>Последици от аварията в АЕЦ Чернобил</a:t>
            </a:r>
            <a:endParaRPr lang="en-US" smtClean="0"/>
          </a:p>
        </p:txBody>
      </p:sp>
      <p:pic>
        <p:nvPicPr>
          <p:cNvPr id="62467" name="Picture 2" descr="C:\Users\user\Pictures\Chernobil-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200400"/>
            <a:ext cx="3176588" cy="3048000"/>
          </a:xfrm>
          <a:noFill/>
        </p:spPr>
      </p:pic>
      <p:pic>
        <p:nvPicPr>
          <p:cNvPr id="62468" name="Picture 3" descr="C:\Users\user\Pictures\Chernobil-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068638"/>
            <a:ext cx="3611562" cy="3024187"/>
          </a:xfrm>
          <a:noFill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2276475"/>
            <a:ext cx="4176713" cy="508000"/>
          </a:xfrm>
        </p:spPr>
        <p:txBody>
          <a:bodyPr/>
          <a:lstStyle/>
          <a:p>
            <a:pPr algn="ctr" eaLnBrk="1" hangingPunct="1"/>
            <a:r>
              <a:rPr lang="bg-BG" sz="2000" smtClean="0"/>
              <a:t>Фиг. 2 Взрив на атомна бомба</a:t>
            </a:r>
          </a:p>
        </p:txBody>
      </p:sp>
      <p:pic>
        <p:nvPicPr>
          <p:cNvPr id="169987" name="Picture 3" descr="Nuclear bomb-explosy-French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997200"/>
            <a:ext cx="3887788" cy="3527425"/>
          </a:xfrm>
          <a:noFill/>
        </p:spPr>
      </p:pic>
      <p:pic>
        <p:nvPicPr>
          <p:cNvPr id="169988" name="Picture 4" descr="Nuclear crown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997200"/>
            <a:ext cx="3889375" cy="3527425"/>
          </a:xfrm>
          <a:noFill/>
        </p:spPr>
      </p:pic>
      <p:sp>
        <p:nvSpPr>
          <p:cNvPr id="169990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5076825" y="2276475"/>
            <a:ext cx="3887788" cy="5762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bg-BG" sz="2000" smtClean="0">
                <a:solidFill>
                  <a:schemeClr val="accent1"/>
                </a:solidFill>
              </a:rPr>
              <a:t>Фиг. 3 Взрив на водородна</a:t>
            </a:r>
            <a:r>
              <a:rPr lang="bg-BG" sz="2000" smtClean="0"/>
              <a:t> </a:t>
            </a:r>
            <a:r>
              <a:rPr lang="bg-BG" sz="2000" smtClean="0">
                <a:solidFill>
                  <a:schemeClr val="accent1"/>
                </a:solidFill>
              </a:rPr>
              <a:t>бомба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6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/>
      <p:bldP spid="169990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187450" y="1125538"/>
            <a:ext cx="6553200" cy="1008062"/>
          </a:xfrm>
        </p:spPr>
        <p:txBody>
          <a:bodyPr/>
          <a:lstStyle/>
          <a:p>
            <a:pPr algn="ctr"/>
            <a:r>
              <a:rPr lang="bg-BG" smtClean="0"/>
              <a:t>Последици от аварията в АЕЦ Чернобил</a:t>
            </a:r>
            <a:endParaRPr lang="en-US" smtClean="0"/>
          </a:p>
        </p:txBody>
      </p:sp>
      <p:pic>
        <p:nvPicPr>
          <p:cNvPr id="63491" name="Picture 2" descr="C:\Users\user\Pictures\chernobil 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3068638"/>
            <a:ext cx="3209925" cy="1584325"/>
          </a:xfrm>
          <a:noFill/>
        </p:spPr>
      </p:pic>
      <p:pic>
        <p:nvPicPr>
          <p:cNvPr id="63492" name="Picture 3" descr="C:\Users\user\Pictures\Chernobil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08500"/>
            <a:ext cx="25193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4" descr="C:\Users\user\Pictures\Chernobil-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3650" y="3203575"/>
            <a:ext cx="3746500" cy="3041650"/>
          </a:xfrm>
          <a:noFill/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547813" y="1268413"/>
            <a:ext cx="6553200" cy="936625"/>
          </a:xfrm>
        </p:spPr>
        <p:txBody>
          <a:bodyPr/>
          <a:lstStyle/>
          <a:p>
            <a:pPr algn="ctr"/>
            <a:r>
              <a:rPr lang="bg-BG" smtClean="0"/>
              <a:t>Последици от аварията в АЕЦ Чернобил</a:t>
            </a:r>
            <a:endParaRPr lang="en-US" smtClean="0"/>
          </a:p>
        </p:txBody>
      </p:sp>
      <p:pic>
        <p:nvPicPr>
          <p:cNvPr id="64515" name="Picture 2" descr="C:\Users\user\Pictures\Radiation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3141663"/>
            <a:ext cx="3744912" cy="3024187"/>
          </a:xfrm>
          <a:noFill/>
        </p:spPr>
      </p:pic>
      <p:pic>
        <p:nvPicPr>
          <p:cNvPr id="64516" name="Picture 3" descr="C:\Users\user\Pictures\Radition-3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141663"/>
            <a:ext cx="3455988" cy="3024187"/>
          </a:xfrm>
          <a:noFill/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187450" y="549275"/>
            <a:ext cx="6553200" cy="1008063"/>
          </a:xfrm>
        </p:spPr>
        <p:txBody>
          <a:bodyPr/>
          <a:lstStyle/>
          <a:p>
            <a:r>
              <a:rPr lang="bg-BG" smtClean="0"/>
              <a:t>Мутации след рад. авария</a:t>
            </a:r>
            <a:endParaRPr lang="en-US" smtClean="0"/>
          </a:p>
        </p:txBody>
      </p:sp>
      <p:pic>
        <p:nvPicPr>
          <p:cNvPr id="65539" name="Picture 2" descr="C:\Users\user\Pictures\Chernobil-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2879725" cy="2592387"/>
          </a:xfrm>
          <a:noFill/>
        </p:spPr>
      </p:pic>
      <p:pic>
        <p:nvPicPr>
          <p:cNvPr id="65540" name="Picture 3" descr="C:\Users\user\Pictures\Chernobil-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00213"/>
            <a:ext cx="3587750" cy="2376487"/>
          </a:xfrm>
          <a:noFill/>
        </p:spPr>
      </p:pic>
      <p:pic>
        <p:nvPicPr>
          <p:cNvPr id="65541" name="Picture 4" descr="C:\Users\user\Pictures\Radiation-mu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21163"/>
            <a:ext cx="36004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5" descr="C:\Users\user\Pictures\Radiation-mutatio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508500"/>
            <a:ext cx="26638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553200" cy="1079500"/>
          </a:xfrm>
        </p:spPr>
        <p:txBody>
          <a:bodyPr/>
          <a:lstStyle/>
          <a:p>
            <a:pPr algn="ctr"/>
            <a:r>
              <a:rPr lang="bg-BG" smtClean="0"/>
              <a:t>Малформации след рад. авария</a:t>
            </a:r>
            <a:endParaRPr lang="en-US" smtClean="0"/>
          </a:p>
        </p:txBody>
      </p:sp>
      <p:pic>
        <p:nvPicPr>
          <p:cNvPr id="66563" name="Picture 2" descr="C:\Users\user\Pictures\iradiation effec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3600450" cy="2951162"/>
          </a:xfrm>
          <a:noFill/>
        </p:spPr>
      </p:pic>
      <p:pic>
        <p:nvPicPr>
          <p:cNvPr id="66564" name="Picture 3" descr="C:\Users\user\Pictures\radiation exposu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3650" y="2420938"/>
            <a:ext cx="3746500" cy="3024187"/>
          </a:xfrm>
          <a:noFill/>
        </p:spPr>
      </p:pic>
      <p:pic>
        <p:nvPicPr>
          <p:cNvPr id="66565" name="Picture 5" descr="C:\Users\user\Pictures\Chernobil 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581525"/>
            <a:ext cx="3168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187450" y="1484313"/>
            <a:ext cx="6553200" cy="1008062"/>
          </a:xfrm>
        </p:spPr>
        <p:txBody>
          <a:bodyPr/>
          <a:lstStyle/>
          <a:p>
            <a:pPr algn="ctr"/>
            <a:r>
              <a:rPr lang="bg-BG" smtClean="0"/>
              <a:t>Малформации след рад. авария</a:t>
            </a:r>
            <a:endParaRPr lang="en-US" smtClean="0"/>
          </a:p>
        </p:txBody>
      </p:sp>
      <p:pic>
        <p:nvPicPr>
          <p:cNvPr id="67587" name="Content Placeholder 4" descr="C:\Users\user\Pictures\radiation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6338" y="3141663"/>
            <a:ext cx="3744912" cy="2725737"/>
          </a:xfrm>
          <a:noFill/>
        </p:spPr>
      </p:pic>
      <p:pic>
        <p:nvPicPr>
          <p:cNvPr id="67588" name="Picture 2" descr="C:\Users\user\Pictures\208660-ectopia-cord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3650" y="3068638"/>
            <a:ext cx="3746500" cy="2995612"/>
          </a:xfrm>
          <a:noFill/>
        </p:spPr>
      </p:pic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1412875"/>
            <a:ext cx="6553200" cy="720725"/>
          </a:xfrm>
        </p:spPr>
        <p:txBody>
          <a:bodyPr/>
          <a:lstStyle/>
          <a:p>
            <a:pPr algn="ctr"/>
            <a:r>
              <a:rPr lang="bg-BG" sz="2800" smtClean="0"/>
              <a:t>Фиг. 12 и 13 Замърсявания на почвата с </a:t>
            </a:r>
            <a:r>
              <a:rPr lang="en-US" sz="2800" smtClean="0"/>
              <a:t>137Cs – </a:t>
            </a:r>
            <a:r>
              <a:rPr lang="bg-BG" sz="2800" smtClean="0"/>
              <a:t>1986 и </a:t>
            </a:r>
            <a:r>
              <a:rPr lang="en-US" sz="2800" smtClean="0"/>
              <a:t>1992 </a:t>
            </a:r>
            <a:r>
              <a:rPr lang="bg-BG" sz="2800" smtClean="0"/>
              <a:t>г.</a:t>
            </a:r>
          </a:p>
        </p:txBody>
      </p:sp>
      <p:pic>
        <p:nvPicPr>
          <p:cNvPr id="68611" name="Picture 2" descr="Soil_deposition Cs13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349500"/>
            <a:ext cx="3921125" cy="3384550"/>
          </a:xfrm>
        </p:spPr>
      </p:pic>
      <p:pic>
        <p:nvPicPr>
          <p:cNvPr id="68612" name="Picture 3" descr="[a Landsat image]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852738"/>
            <a:ext cx="4103687" cy="374491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628775"/>
            <a:ext cx="8351838" cy="936625"/>
          </a:xfrm>
        </p:spPr>
        <p:txBody>
          <a:bodyPr/>
          <a:lstStyle/>
          <a:p>
            <a:pPr eaLnBrk="1" hangingPunct="1"/>
            <a:r>
              <a:rPr lang="bg-BG" sz="2400" smtClean="0">
                <a:solidFill>
                  <a:srgbClr val="000000"/>
                </a:solidFill>
              </a:rPr>
              <a:t>Всички </a:t>
            </a:r>
            <a:r>
              <a:rPr lang="bg-BG" sz="2400" smtClean="0"/>
              <a:t>типове ядрени реактори</a:t>
            </a:r>
            <a:r>
              <a:rPr lang="bg-BG" sz="2400" b="1" smtClean="0">
                <a:solidFill>
                  <a:srgbClr val="000000"/>
                </a:solidFill>
              </a:rPr>
              <a:t> </a:t>
            </a:r>
            <a:r>
              <a:rPr lang="bg-BG" sz="2400" smtClean="0">
                <a:solidFill>
                  <a:srgbClr val="000000"/>
                </a:solidFill>
              </a:rPr>
              <a:t>са конструирани на горните теоретични принципи и се състоят от: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65400"/>
            <a:ext cx="8424863" cy="4103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активна зона</a:t>
            </a:r>
            <a:r>
              <a:rPr lang="bg-BG" sz="2000" smtClean="0">
                <a:solidFill>
                  <a:srgbClr val="000000"/>
                </a:solidFill>
              </a:rPr>
              <a:t>, в която се намират </a:t>
            </a:r>
            <a:r>
              <a:rPr lang="bg-BG" sz="2000" smtClean="0">
                <a:solidFill>
                  <a:schemeClr val="accent1"/>
                </a:solidFill>
              </a:rPr>
              <a:t>горивните</a:t>
            </a:r>
            <a:r>
              <a:rPr lang="bg-BG" sz="2000" smtClean="0">
                <a:solidFill>
                  <a:srgbClr val="000000"/>
                </a:solidFill>
              </a:rPr>
              <a:t> елементи. Те съдържат уранов </a:t>
            </a:r>
            <a:r>
              <a:rPr lang="bg-BG" sz="2000" smtClean="0">
                <a:solidFill>
                  <a:schemeClr val="accent1"/>
                </a:solidFill>
              </a:rPr>
              <a:t>окис или метален уран, херметически </a:t>
            </a:r>
            <a:r>
              <a:rPr lang="bg-BG" sz="2000" smtClean="0">
                <a:solidFill>
                  <a:srgbClr val="000000"/>
                </a:solidFill>
              </a:rPr>
              <a:t>затворен в метални обвивки;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chemeClr val="accent1"/>
                </a:solidFill>
              </a:rPr>
              <a:t>забавители на неутроните</a:t>
            </a:r>
            <a:r>
              <a:rPr lang="bg-BG" sz="2000" smtClean="0">
                <a:solidFill>
                  <a:srgbClr val="000000"/>
                </a:solidFill>
              </a:rPr>
              <a:t> - използват се: </a:t>
            </a:r>
            <a:r>
              <a:rPr lang="bg-BG" sz="2000" smtClean="0">
                <a:solidFill>
                  <a:schemeClr val="accent1"/>
                </a:solidFill>
              </a:rPr>
              <a:t>графит, тежка вода,</a:t>
            </a:r>
            <a:r>
              <a:rPr lang="bg-BG" sz="2000" smtClean="0">
                <a:solidFill>
                  <a:srgbClr val="000000"/>
                </a:solidFill>
              </a:rPr>
              <a:t> обикновена </a:t>
            </a:r>
            <a:r>
              <a:rPr lang="bg-BG" sz="2000" smtClean="0">
                <a:solidFill>
                  <a:schemeClr val="accent1"/>
                </a:solidFill>
              </a:rPr>
              <a:t>вода</a:t>
            </a:r>
            <a:r>
              <a:rPr lang="bg-BG" sz="2000" smtClean="0">
                <a:solidFill>
                  <a:srgbClr val="000000"/>
                </a:solidFill>
              </a:rPr>
              <a:t> и др.;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топлоносител </a:t>
            </a:r>
            <a:r>
              <a:rPr lang="bg-BG" sz="2000" smtClean="0">
                <a:solidFill>
                  <a:schemeClr val="accent1"/>
                </a:solidFill>
              </a:rPr>
              <a:t>или охладител - вода, тежка вода</a:t>
            </a:r>
            <a:r>
              <a:rPr lang="bg-BG" sz="2000" smtClean="0">
                <a:solidFill>
                  <a:srgbClr val="000000"/>
                </a:solidFill>
              </a:rPr>
              <a:t>, течен натрий, азот, </a:t>
            </a:r>
            <a:r>
              <a:rPr lang="bg-BG" sz="2000" smtClean="0">
                <a:solidFill>
                  <a:schemeClr val="accent1"/>
                </a:solidFill>
              </a:rPr>
              <a:t>специални течности</a:t>
            </a:r>
            <a:r>
              <a:rPr lang="bg-BG" sz="2000" smtClean="0">
                <a:solidFill>
                  <a:srgbClr val="000000"/>
                </a:solidFill>
              </a:rPr>
              <a:t> и др.;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система за </a:t>
            </a:r>
            <a:r>
              <a:rPr lang="bg-BG" sz="2000" smtClean="0">
                <a:solidFill>
                  <a:schemeClr val="accent1"/>
                </a:solidFill>
              </a:rPr>
              <a:t>регулиране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C00000"/>
                </a:solidFill>
              </a:rPr>
              <a:t>скоростта на реакцията- </a:t>
            </a:r>
            <a:r>
              <a:rPr lang="bg-BG" sz="2000" smtClean="0">
                <a:solidFill>
                  <a:srgbClr val="000000"/>
                </a:solidFill>
              </a:rPr>
              <a:t>състои се от </a:t>
            </a:r>
            <a:r>
              <a:rPr lang="bg-BG" sz="2000" smtClean="0">
                <a:solidFill>
                  <a:schemeClr val="accent1"/>
                </a:solidFill>
              </a:rPr>
              <a:t>пръти от кадмий,</a:t>
            </a:r>
            <a:r>
              <a:rPr lang="bg-BG" sz="2000" smtClean="0">
                <a:solidFill>
                  <a:srgbClr val="000000"/>
                </a:solidFill>
              </a:rPr>
              <a:t> </a:t>
            </a:r>
            <a:r>
              <a:rPr lang="bg-BG" sz="2000" smtClean="0">
                <a:solidFill>
                  <a:srgbClr val="C00000"/>
                </a:solidFill>
              </a:rPr>
              <a:t>бор</a:t>
            </a:r>
            <a:r>
              <a:rPr lang="bg-BG" sz="2000" smtClean="0">
                <a:solidFill>
                  <a:srgbClr val="000000"/>
                </a:solidFill>
              </a:rPr>
              <a:t> и др. леки елементи, </a:t>
            </a:r>
            <a:r>
              <a:rPr lang="bg-BG" sz="2000" smtClean="0">
                <a:solidFill>
                  <a:schemeClr val="accent1"/>
                </a:solidFill>
              </a:rPr>
              <a:t>които поглъщат неутрони.</a:t>
            </a:r>
            <a:r>
              <a:rPr lang="bg-BG" sz="2000" smtClean="0">
                <a:solidFill>
                  <a:srgbClr val="000000"/>
                </a:solidFill>
              </a:rPr>
              <a:t> С тях се поддържа критичен режим на верижната реакция или тя може да бъде спряна;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други конструктивни елементи: защитни съоръжения, които намаляват дозата гама лъчи и неутрони;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smtClean="0">
                <a:solidFill>
                  <a:srgbClr val="000000"/>
                </a:solidFill>
              </a:rPr>
              <a:t> пулт за дистанционно управление;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8" name="Rectangle 10"/>
          <p:cNvSpPr>
            <a:spLocks noGrp="1" noChangeArrowheads="1"/>
          </p:cNvSpPr>
          <p:nvPr>
            <p:ph type="title"/>
          </p:nvPr>
        </p:nvSpPr>
        <p:spPr>
          <a:xfrm>
            <a:off x="250825" y="1989138"/>
            <a:ext cx="3457575" cy="508000"/>
          </a:xfrm>
        </p:spPr>
        <p:txBody>
          <a:bodyPr/>
          <a:lstStyle/>
          <a:p>
            <a:pPr algn="ctr" eaLnBrk="1" hangingPunct="1"/>
            <a:r>
              <a:rPr lang="bg-BG" sz="2000" smtClean="0"/>
              <a:t>Фиг. 4 Командна зала в АЕЦ</a:t>
            </a:r>
          </a:p>
        </p:txBody>
      </p:sp>
      <p:pic>
        <p:nvPicPr>
          <p:cNvPr id="155652" name="Picture 4" descr="Nuclear power plant-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708275"/>
            <a:ext cx="3816350" cy="3889375"/>
          </a:xfrm>
          <a:noFill/>
        </p:spPr>
      </p:pic>
      <p:sp>
        <p:nvSpPr>
          <p:cNvPr id="155659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916113"/>
            <a:ext cx="4187825" cy="5730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bg-BG" sz="2000" smtClean="0">
                <a:solidFill>
                  <a:schemeClr val="accent1"/>
                </a:solidFill>
              </a:rPr>
              <a:t>Фиг. 5 Поглед отвътре – АЕЦ </a:t>
            </a:r>
          </a:p>
        </p:txBody>
      </p:sp>
      <p:pic>
        <p:nvPicPr>
          <p:cNvPr id="155655" name="Picture 7" descr="Nuclear power plant-interior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708275"/>
            <a:ext cx="4103687" cy="3889375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8" grpId="0"/>
      <p:bldP spid="155658" grpId="1"/>
      <p:bldP spid="155659" grpId="0" build="p"/>
      <p:bldP spid="155659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700213"/>
            <a:ext cx="8569325" cy="865187"/>
          </a:xfrm>
        </p:spPr>
        <p:txBody>
          <a:bodyPr/>
          <a:lstStyle/>
          <a:p>
            <a:pPr algn="ctr" eaLnBrk="1" hangingPunct="1"/>
            <a:r>
              <a:rPr lang="bg-BG" sz="2400" smtClean="0"/>
              <a:t>Българските ядрени реактори</a:t>
            </a:r>
            <a:r>
              <a:rPr lang="bg-BG" sz="2400" b="1" smtClean="0">
                <a:solidFill>
                  <a:srgbClr val="000000"/>
                </a:solidFill>
              </a:rPr>
              <a:t> </a:t>
            </a:r>
            <a:r>
              <a:rPr lang="bg-BG" sz="2400" smtClean="0">
                <a:solidFill>
                  <a:srgbClr val="000000"/>
                </a:solidFill>
              </a:rPr>
              <a:t>са от т.н. </a:t>
            </a:r>
            <a:r>
              <a:rPr lang="bg-BG" sz="2400" smtClean="0"/>
              <a:t>водно-воден</a:t>
            </a:r>
            <a:r>
              <a:rPr lang="bg-BG" sz="2400" b="1" smtClean="0">
                <a:solidFill>
                  <a:srgbClr val="000000"/>
                </a:solidFill>
              </a:rPr>
              <a:t> </a:t>
            </a:r>
            <a:r>
              <a:rPr lang="bg-BG" sz="2400" smtClean="0">
                <a:solidFill>
                  <a:srgbClr val="000000"/>
                </a:solidFill>
              </a:rPr>
              <a:t>тип - ВВЕР-440 и </a:t>
            </a:r>
            <a:r>
              <a:rPr lang="bg-BG" sz="2400" smtClean="0"/>
              <a:t>ВВЕР-1000 </a:t>
            </a:r>
            <a:r>
              <a:rPr lang="bg-BG" sz="2400" smtClean="0">
                <a:solidFill>
                  <a:srgbClr val="000000"/>
                </a:solidFill>
              </a:rPr>
              <a:t>и т.н.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565400"/>
            <a:ext cx="8496300" cy="40322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Char char=""/>
            </a:pPr>
            <a:r>
              <a:rPr lang="bg-BG" sz="2000" b="0" smtClean="0">
                <a:solidFill>
                  <a:srgbClr val="000000"/>
                </a:solidFill>
              </a:rPr>
              <a:t>При </a:t>
            </a:r>
            <a:r>
              <a:rPr lang="bg-BG" sz="2000" b="0" smtClean="0">
                <a:solidFill>
                  <a:schemeClr val="accent1"/>
                </a:solidFill>
              </a:rPr>
              <a:t>този модел</a:t>
            </a:r>
            <a:r>
              <a:rPr lang="bg-BG" sz="2000" b="0" smtClean="0">
                <a:solidFill>
                  <a:srgbClr val="000000"/>
                </a:solidFill>
              </a:rPr>
              <a:t> ядреното гориво е поставено в стоманен</a:t>
            </a:r>
            <a:br>
              <a:rPr lang="bg-BG" sz="2000" b="0" smtClean="0">
                <a:solidFill>
                  <a:srgbClr val="000000"/>
                </a:solidFill>
              </a:rPr>
            </a:br>
            <a:r>
              <a:rPr lang="bg-BG" sz="2000" b="0" smtClean="0">
                <a:solidFill>
                  <a:srgbClr val="000000"/>
                </a:solidFill>
              </a:rPr>
              <a:t>корпус, който е монтиран в </a:t>
            </a:r>
            <a:r>
              <a:rPr lang="bg-BG" sz="2000" b="0" smtClean="0">
                <a:solidFill>
                  <a:schemeClr val="accent1"/>
                </a:solidFill>
              </a:rPr>
              <a:t>бетонна шахта.</a:t>
            </a:r>
            <a:r>
              <a:rPr lang="bg-BG" sz="2000" b="0" smtClean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"/>
            </a:pPr>
            <a:endParaRPr lang="bg-BG" sz="2000" b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"/>
            </a:pPr>
            <a:r>
              <a:rPr lang="bg-BG" sz="2000" b="0" smtClean="0">
                <a:solidFill>
                  <a:srgbClr val="000000"/>
                </a:solidFill>
              </a:rPr>
              <a:t>Водата от т.н. първи контур служи и като </a:t>
            </a:r>
            <a:r>
              <a:rPr lang="bg-BG" sz="2000" b="0" smtClean="0">
                <a:solidFill>
                  <a:schemeClr val="accent1"/>
                </a:solidFill>
              </a:rPr>
              <a:t>забавител на неутрони</a:t>
            </a:r>
            <a:r>
              <a:rPr lang="bg-BG" sz="2000" b="0" smtClean="0">
                <a:solidFill>
                  <a:srgbClr val="000000"/>
                </a:solidFill>
              </a:rPr>
              <a:t> и като </a:t>
            </a:r>
            <a:r>
              <a:rPr lang="bg-BG" sz="2000" b="0" smtClean="0">
                <a:solidFill>
                  <a:schemeClr val="accent1"/>
                </a:solidFill>
              </a:rPr>
              <a:t>топлоносител.</a:t>
            </a:r>
            <a:r>
              <a:rPr lang="bg-BG" sz="2000" b="0" smtClean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bg-BG" sz="2000" b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"/>
            </a:pPr>
            <a:r>
              <a:rPr lang="bg-BG" sz="2000" b="0" smtClean="0">
                <a:solidFill>
                  <a:srgbClr val="000000"/>
                </a:solidFill>
              </a:rPr>
              <a:t>Тя се загрява от горивните елементи до висока температура и се намира под високо </a:t>
            </a:r>
            <a:r>
              <a:rPr lang="bg-BG" sz="2000" b="0" smtClean="0">
                <a:solidFill>
                  <a:schemeClr val="accent1"/>
                </a:solidFill>
              </a:rPr>
              <a:t>налягане.</a:t>
            </a:r>
            <a:r>
              <a:rPr lang="bg-BG" sz="2000" b="0" smtClean="0">
                <a:solidFill>
                  <a:srgbClr val="0000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bg-BG" sz="2000" b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"/>
            </a:pPr>
            <a:r>
              <a:rPr lang="bg-BG" sz="2000" b="0" smtClean="0">
                <a:solidFill>
                  <a:srgbClr val="000000"/>
                </a:solidFill>
              </a:rPr>
              <a:t>Чрез нея топлината се предава на водата от втория контур, която се превръща в пара, задвижваща в турбината.</a:t>
            </a:r>
            <a:br>
              <a:rPr lang="bg-BG" sz="2000" b="0" smtClean="0">
                <a:solidFill>
                  <a:srgbClr val="000000"/>
                </a:solidFill>
              </a:rPr>
            </a:br>
            <a:endParaRPr lang="bg-BG" sz="2000" b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"/>
            </a:pPr>
            <a:r>
              <a:rPr lang="bg-BG" sz="2000" b="0" smtClean="0">
                <a:solidFill>
                  <a:srgbClr val="000000"/>
                </a:solidFill>
              </a:rPr>
              <a:t>След отработване парата се охлажда с вода от трети контур и след кондензация отново се превръща в </a:t>
            </a:r>
            <a:r>
              <a:rPr lang="bg-BG" sz="2000" b="0" smtClean="0">
                <a:solidFill>
                  <a:schemeClr val="accent1"/>
                </a:solidFill>
              </a:rPr>
              <a:t>пара.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3">
      <a:dk1>
        <a:srgbClr val="4D4D4D"/>
      </a:dk1>
      <a:lt1>
        <a:srgbClr val="FFFFFF"/>
      </a:lt1>
      <a:dk2>
        <a:srgbClr val="666633"/>
      </a:dk2>
      <a:lt2>
        <a:srgbClr val="660033"/>
      </a:lt2>
      <a:accent1>
        <a:srgbClr val="990033"/>
      </a:accent1>
      <a:accent2>
        <a:srgbClr val="FF6699"/>
      </a:accent2>
      <a:accent3>
        <a:srgbClr val="FFFFFF"/>
      </a:accent3>
      <a:accent4>
        <a:srgbClr val="404040"/>
      </a:accent4>
      <a:accent5>
        <a:srgbClr val="CAAAAD"/>
      </a:accent5>
      <a:accent6>
        <a:srgbClr val="E75C8A"/>
      </a:accent6>
      <a:hlink>
        <a:srgbClr val="FF99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666633"/>
        </a:dk2>
        <a:lt2>
          <a:srgbClr val="CCCC00"/>
        </a:lt2>
        <a:accent1>
          <a:srgbClr val="FF9933"/>
        </a:accent1>
        <a:accent2>
          <a:srgbClr val="6633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5C2D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666633"/>
        </a:dk2>
        <a:lt2>
          <a:srgbClr val="660033"/>
        </a:lt2>
        <a:accent1>
          <a:srgbClr val="990033"/>
        </a:accent1>
        <a:accent2>
          <a:srgbClr val="FF6699"/>
        </a:accent2>
        <a:accent3>
          <a:srgbClr val="FFFFFF"/>
        </a:accent3>
        <a:accent4>
          <a:srgbClr val="404040"/>
        </a:accent4>
        <a:accent5>
          <a:srgbClr val="CAAAAD"/>
        </a:accent5>
        <a:accent6>
          <a:srgbClr val="E75C8A"/>
        </a:accent6>
        <a:hlink>
          <a:srgbClr val="FF99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682</TotalTime>
  <Words>2121</Words>
  <Application>Microsoft Office PowerPoint</Application>
  <PresentationFormat>On-screen Show (4:3)</PresentationFormat>
  <Paragraphs>205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Tahoma</vt:lpstr>
      <vt:lpstr>굴림</vt:lpstr>
      <vt:lpstr>Wingdings</vt:lpstr>
      <vt:lpstr>template</vt:lpstr>
      <vt:lpstr>ОСОБЕНОСТИ НА РАДИОАКТИВНОТО ЗАМЪРСЯВАНЕ НА БИОСФЕРАТА ПРИ НОРМАЛНА ЕКСПЛОАТАЦИЯ НА ЯДРЕНИ РЕАКТОРИ</vt:lpstr>
      <vt:lpstr>Първият експериментален ядрен реактор е конструиран през 1942 г. в Чикаго от италианския физик Енрико Ферми.</vt:lpstr>
      <vt:lpstr>PowerPoint Presentation</vt:lpstr>
      <vt:lpstr>Атомните реактори, енергетични и експериментални, представляват сложни съоръжения за поддържане на управляема верижна реакция.</vt:lpstr>
      <vt:lpstr>За разлика от атомната бомба, в ядрените реактори делението на ядрата на тежките елементи е под контрол.</vt:lpstr>
      <vt:lpstr>Фиг. 2 Взрив на атомна бомба</vt:lpstr>
      <vt:lpstr>Всички типове ядрени реактори са конструирани на горните теоретични принципи и се състоят от:</vt:lpstr>
      <vt:lpstr>Фиг. 4 Командна зала в АЕЦ</vt:lpstr>
      <vt:lpstr>Българските ядрени реактори са от т.н. водно-воден тип - ВВЕР-440 и ВВЕР-1000 и т.н.</vt:lpstr>
      <vt:lpstr>Други видове реактори:</vt:lpstr>
      <vt:lpstr>Фиг. 6 Уранови пръти в уранграфитов реактор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ОСОБЕНОСТИ НА РАДИОАКТИВНОТО ЗАМЪРСЯВАНЕ НА БИОСФЕРАТА ПРИ АВАРИИ В ЯДРЕНИ РЕАКТОРИ</vt:lpstr>
      <vt:lpstr>Понятието ядрена авария </vt:lpstr>
      <vt:lpstr>Фиг. 7 Аварията в Чернобилската АЕЦ – 1986 г. </vt:lpstr>
      <vt:lpstr>Мащабите на аварията и последствията за околната среда варират в широки граници.</vt:lpstr>
      <vt:lpstr>PowerPoint Presentation</vt:lpstr>
      <vt:lpstr>Причини за ядрените аварии </vt:lpstr>
      <vt:lpstr>PowerPoint Presentation</vt:lpstr>
      <vt:lpstr>PowerPoint Presentation</vt:lpstr>
      <vt:lpstr>Формирането на погълнатата доза от гама и бета лъчения при аварии в АЕЦ става по пряк и непряк начин.</vt:lpstr>
      <vt:lpstr>PowerPoint Presentation</vt:lpstr>
      <vt:lpstr>PowerPoint Presentation</vt:lpstr>
      <vt:lpstr>PowerPoint Presentation</vt:lpstr>
      <vt:lpstr>PowerPoint Presentation</vt:lpstr>
      <vt:lpstr>3. При аварии в ядрени реактори радиоактивното замърсяване е много по-продължително в сравнение с ядрените взривове.</vt:lpstr>
      <vt:lpstr>ВИДОВЕ РАДИОАКТИВНИ ОТЛАГАНИЯ</vt:lpstr>
      <vt:lpstr>При аварии в АЕЦ се образуват главно локални и тропосферни отлагания, докато при въздушни ядрени взривове – предимно стратосферни.</vt:lpstr>
      <vt:lpstr>PowerPoint Presentation</vt:lpstr>
      <vt:lpstr>PowerPoint Presentation</vt:lpstr>
      <vt:lpstr>PowerPoint Presentation</vt:lpstr>
      <vt:lpstr>Изотопният състав на радиоактивните частици (аерозоли), образувани при аварии в АЕЦ и при опити с ядрено оръжие зависи от много фактори и варира в широки граници.</vt:lpstr>
      <vt:lpstr>PowerPoint Presentation</vt:lpstr>
      <vt:lpstr>PowerPoint Presentation</vt:lpstr>
      <vt:lpstr>Фиг. 8 Поглед от сателит върху Чернобил – 1986 г. </vt:lpstr>
      <vt:lpstr>PowerPoint Presentation</vt:lpstr>
      <vt:lpstr>Фиг. 10 Поглед от сателит върху Чернобил – 1986 г.</vt:lpstr>
      <vt:lpstr>Фиг. 11 Поглед от сателит върху Чернобил – 1992 г. </vt:lpstr>
      <vt:lpstr>PowerPoint Presentation</vt:lpstr>
      <vt:lpstr>Аварията във Фукушима</vt:lpstr>
      <vt:lpstr>Аварията във Фукушима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Последици от аварията в АЕЦ Чернобил върху птици</vt:lpstr>
      <vt:lpstr>Последици от аварията в АЕЦ Чернобил</vt:lpstr>
      <vt:lpstr>Последици от аварията в АЕЦ Чернобил</vt:lpstr>
      <vt:lpstr>Последици от аварията в АЕЦ Чернобил</vt:lpstr>
      <vt:lpstr>Последици от аварията в АЕЦ Чернобил</vt:lpstr>
      <vt:lpstr>Последици от аварията в АЕЦ Чернобил</vt:lpstr>
      <vt:lpstr>Мутации след рад. авария</vt:lpstr>
      <vt:lpstr>Малформации след рад. авария</vt:lpstr>
      <vt:lpstr>Малформации след рад. авария</vt:lpstr>
      <vt:lpstr>Фиг. 12 и 13 Замърсявания на почвата с 137Cs – 1986 и 1992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ОСОБЕНОСТИ НА РАДИОАКТИВНОТО ЗАМЪРСЯВАНЕ НА БИОСФЕРАТА ПРИ НОРМАЛНА ЕКСПЛОАТАЦИЯ НА ЯДРЕНИ РЕАКТОРИ</dc:title>
  <dc:creator>user</dc:creator>
  <cp:lastModifiedBy>User1</cp:lastModifiedBy>
  <cp:revision>156</cp:revision>
  <dcterms:created xsi:type="dcterms:W3CDTF">2007-04-12T12:06:32Z</dcterms:created>
  <dcterms:modified xsi:type="dcterms:W3CDTF">2020-06-03T05:49:02Z</dcterms:modified>
</cp:coreProperties>
</file>