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337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73475" y="5351463"/>
            <a:ext cx="6154738" cy="1109662"/>
          </a:xfrm>
        </p:spPr>
        <p:txBody>
          <a:bodyPr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73475" y="6072188"/>
            <a:ext cx="6154738" cy="596900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413796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2188" y="2563813"/>
            <a:ext cx="2054225" cy="3744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2563813"/>
            <a:ext cx="6013450" cy="3744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421675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42354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4124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3214688"/>
            <a:ext cx="3744912" cy="3094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3214688"/>
            <a:ext cx="3746500" cy="3094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296662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802269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029393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9504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65123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32971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2563813"/>
            <a:ext cx="65532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214688"/>
            <a:ext cx="7643812" cy="30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9838" y="5084763"/>
            <a:ext cx="5364162" cy="1773237"/>
          </a:xfrm>
          <a:noFill/>
        </p:spPr>
        <p:txBody>
          <a:bodyPr/>
          <a:lstStyle/>
          <a:p>
            <a:pPr algn="ctr"/>
            <a:r>
              <a:rPr lang="ru-RU">
                <a:latin typeface="Tahoma" pitchFamily="34" charset="0"/>
              </a:rPr>
              <a:t>ЗАЩИТНИ МЕРОПРИЯТИЯ ПРИ РАДИАЦИОННИ АВАРИИ</a:t>
            </a:r>
            <a:endParaRPr lang="uk-UA">
              <a:latin typeface="Tahoma" pitchFamily="34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00563" y="2563813"/>
            <a:ext cx="4175125" cy="508000"/>
          </a:xfrm>
        </p:spPr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3. Индивидуална защита</a:t>
            </a:r>
            <a:r>
              <a:rPr lang="bg-BG" sz="3200"/>
              <a:t/>
            </a:r>
            <a:br>
              <a:rPr lang="bg-BG" sz="3200"/>
            </a:br>
            <a:endParaRPr lang="bg-BG" sz="320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771775" y="3213100"/>
            <a:ext cx="5832475" cy="201612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400"/>
              <a:t>При    радиационни    аварии    се    осигурява </a:t>
            </a:r>
            <a:r>
              <a:rPr lang="bg-BG" sz="2400">
                <a:solidFill>
                  <a:schemeClr val="accent1"/>
                </a:solidFill>
              </a:rPr>
              <a:t>индивидуална защита на дихателните органи и кожните      повърхности</a:t>
            </a:r>
            <a:r>
              <a:rPr lang="bg-BG" sz="2400" b="1"/>
              <a:t>      </a:t>
            </a:r>
            <a:r>
              <a:rPr lang="bg-BG" sz="2400"/>
              <a:t>на      работещите      в радиоактивно замърсена зона.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484438" y="2997200"/>
            <a:ext cx="6264275" cy="3455988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bg-BG" sz="2000"/>
              <a:t>Използват се: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1800" b="0"/>
              <a:t>- </a:t>
            </a:r>
            <a:r>
              <a:rPr lang="bg-BG" sz="2000" b="0"/>
              <a:t>изолиращи костюми с автономна система за регенерация на издишвания въздух;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шлангови костюми </a:t>
            </a:r>
            <a:r>
              <a:rPr lang="bg-BG" sz="2000" b="0">
                <a:solidFill>
                  <a:schemeClr val="accent1"/>
                </a:solidFill>
              </a:rPr>
              <a:t>- имат висок коефициент на защита;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изолиращи средства за защита на дихателните	органи -</a:t>
            </a:r>
            <a:r>
              <a:rPr lang="bg-BG" sz="2000"/>
              <a:t> </a:t>
            </a:r>
            <a:r>
              <a:rPr lang="bg-BG" sz="2000" b="0">
                <a:solidFill>
                  <a:schemeClr val="accent1"/>
                </a:solidFill>
              </a:rPr>
              <a:t>пневмокуртки, пневмошлемове и пневмомаски;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защитни облекла от синтетични материали;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леки     противоаерозолни      маски     </a:t>
            </a:r>
            <a:r>
              <a:rPr lang="bg-BG" sz="2000" b="0">
                <a:solidFill>
                  <a:schemeClr val="accent1"/>
                </a:solidFill>
              </a:rPr>
              <a:t>тип "Леписток", за еднократна употреба;</a:t>
            </a:r>
            <a:r>
              <a:rPr lang="bg-BG" sz="2000" b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памучно-марлени маски;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2563813"/>
            <a:ext cx="5976937" cy="508000"/>
          </a:xfrm>
        </p:spPr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4. Радиационно-хигиенни мероприятия</a:t>
            </a:r>
            <a:r>
              <a:rPr lang="bg-BG" sz="3200"/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400"/>
              <a:t>радиационно-хигиенни    мерки   се   планират   и </a:t>
            </a:r>
            <a:r>
              <a:rPr lang="bg-BG" sz="2400">
                <a:solidFill>
                  <a:schemeClr val="accent1"/>
                </a:solidFill>
              </a:rPr>
              <a:t>разработват предварително;</a:t>
            </a:r>
          </a:p>
          <a:p>
            <a:pPr>
              <a:lnSpc>
                <a:spcPct val="90000"/>
              </a:lnSpc>
            </a:pPr>
            <a:r>
              <a:rPr lang="bg-BG" sz="2400"/>
              <a:t>обхващат </a:t>
            </a:r>
            <a:r>
              <a:rPr lang="bg-BG" sz="2400" b="1"/>
              <a:t>всички зони около </a:t>
            </a:r>
            <a:r>
              <a:rPr lang="bg-BG" sz="2400">
                <a:solidFill>
                  <a:schemeClr val="accent1"/>
                </a:solidFill>
              </a:rPr>
              <a:t>авариралия обект - контролирана, санитарно-защитна, наблюдавана и др.,</a:t>
            </a:r>
            <a:r>
              <a:rPr lang="bg-BG" sz="2400" b="1"/>
              <a:t> </a:t>
            </a:r>
            <a:r>
              <a:rPr lang="bg-BG" sz="2400"/>
              <a:t>напр. осигуряване на </a:t>
            </a:r>
            <a:r>
              <a:rPr lang="bg-BG" sz="2400">
                <a:solidFill>
                  <a:schemeClr val="accent1"/>
                </a:solidFill>
              </a:rPr>
              <a:t>санитарни пунктове, душове и т.н.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420938"/>
            <a:ext cx="5905500" cy="508000"/>
          </a:xfrm>
        </p:spPr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5. Вземане на решения за конкретни защитни мерки</a:t>
            </a:r>
            <a:r>
              <a:rPr lang="bg-BG" sz="3200"/>
              <a:t>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sz="2400"/>
              <a:t>Вземането на решения за защитни мероприятия е свързано с </a:t>
            </a:r>
            <a:r>
              <a:rPr lang="bg-BG" sz="2400">
                <a:solidFill>
                  <a:schemeClr val="accent1"/>
                </a:solidFill>
              </a:rPr>
              <a:t>оповестяване на населението, нарушаване на нормалната жизнена дейност,</a:t>
            </a:r>
            <a:r>
              <a:rPr lang="bg-BG" sz="2400" b="1"/>
              <a:t> </a:t>
            </a:r>
            <a:r>
              <a:rPr lang="bg-BG" sz="2400"/>
              <a:t>възникване на </a:t>
            </a:r>
            <a:r>
              <a:rPr lang="bg-BG" sz="2400">
                <a:solidFill>
                  <a:schemeClr val="accent1"/>
                </a:solidFill>
              </a:rPr>
              <a:t>икономически, организационни, психологични проблеми,</a:t>
            </a:r>
            <a:r>
              <a:rPr lang="bg-BG" sz="2400" b="1"/>
              <a:t> </a:t>
            </a:r>
            <a:r>
              <a:rPr lang="bg-BG" sz="2400">
                <a:solidFill>
                  <a:schemeClr val="accent1"/>
                </a:solidFill>
              </a:rPr>
              <a:t>нарушаване на стопанската дейност, </a:t>
            </a:r>
            <a:r>
              <a:rPr lang="bg-BG" sz="2400"/>
              <a:t>и т.н.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420938"/>
            <a:ext cx="5905500" cy="508000"/>
          </a:xfrm>
        </p:spPr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5. Вземане на решения за конкретни защитни мерки</a:t>
            </a:r>
            <a:r>
              <a:rPr lang="bg-BG" sz="3200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/>
              <a:t> </a:t>
            </a:r>
            <a:r>
              <a:rPr lang="bg-BG" sz="2400"/>
              <a:t>Вземане на решения за конкретни защитни мерки </a:t>
            </a:r>
            <a:r>
              <a:rPr lang="bg-BG" sz="2400">
                <a:solidFill>
                  <a:schemeClr val="accent1"/>
                </a:solidFill>
              </a:rPr>
              <a:t>е извън компетентността на здравните органи</a:t>
            </a:r>
            <a:r>
              <a:rPr lang="bg-BG" sz="2400" b="1"/>
              <a:t> </a:t>
            </a:r>
            <a:r>
              <a:rPr lang="bg-BG" sz="2400"/>
              <a:t>- поради това решенията и провеждането им се осъществява от </a:t>
            </a:r>
            <a:r>
              <a:rPr lang="bg-BG" sz="2400">
                <a:solidFill>
                  <a:schemeClr val="accent1"/>
                </a:solidFill>
              </a:rPr>
              <a:t>местните органи на властта</a:t>
            </a:r>
            <a:r>
              <a:rPr lang="bg-BG" sz="2400" b="1"/>
              <a:t>, </a:t>
            </a:r>
            <a:r>
              <a:rPr lang="bg-BG" sz="2400"/>
              <a:t>а в някои случаи - от </a:t>
            </a:r>
            <a:r>
              <a:rPr lang="bg-BG" sz="2400">
                <a:solidFill>
                  <a:schemeClr val="accent1"/>
                </a:solidFill>
              </a:rPr>
              <a:t>централни държавни организации.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420938"/>
            <a:ext cx="5905500" cy="508000"/>
          </a:xfrm>
        </p:spPr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5. Вземане на решения за конкретни защитни мерки</a:t>
            </a:r>
            <a:r>
              <a:rPr lang="bg-BG" sz="3200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/>
              <a:t> </a:t>
            </a:r>
            <a:r>
              <a:rPr lang="bg-BG" sz="2400"/>
              <a:t>За своевременно провеждане на защитни мероприятия</a:t>
            </a:r>
            <a:r>
              <a:rPr lang="bg-BG" sz="2400" b="1"/>
              <a:t> </a:t>
            </a:r>
            <a:r>
              <a:rPr lang="bg-BG" sz="2400"/>
              <a:t>е нужна </a:t>
            </a:r>
            <a:r>
              <a:rPr lang="bg-BG" sz="2400">
                <a:solidFill>
                  <a:schemeClr val="accent1"/>
                </a:solidFill>
              </a:rPr>
              <a:t>бърза и точна дозиметрична информация, с цел експресна оценка на потенциалната радиационна опасност.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2349500"/>
            <a:ext cx="6985000" cy="722313"/>
          </a:xfrm>
        </p:spPr>
        <p:txBody>
          <a:bodyPr/>
          <a:lstStyle/>
          <a:p>
            <a:r>
              <a:rPr lang="bg-BG" sz="2000">
                <a:solidFill>
                  <a:schemeClr val="accent1"/>
                </a:solidFill>
              </a:rPr>
              <a:t>Според	 създадената	 радиационна обстановка могат да бъдат предприети следните защитни мерки:</a:t>
            </a:r>
            <a:r>
              <a:rPr lang="bg-BG" sz="32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3214688"/>
            <a:ext cx="7127875" cy="30940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sz="2000"/>
              <a:t>Ограничаване на движението на населението по замърсената територия.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sz="2000"/>
              <a:t>Временно укриване на населението в домовете и в скривалища.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sz="2000"/>
              <a:t>Елементарна херметизация на помещенията.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sz="2000"/>
              <a:t>Блокиране на щитовидната жлеза със стабилен йод (йодна профилактика).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sz="2000"/>
              <a:t>Санитарна обработка на откритите кожни повърхности на хората, замърсени с радиоактивни вещества.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924175"/>
            <a:ext cx="7127875" cy="36734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bg-BG" sz="2000"/>
              <a:t>6. Обработка на хранителните продукти за отстраняване на радионуклидите при повърхностно замърсяване - измиване, обелване, обикновена кулинарна обработка.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bg-BG" sz="2000"/>
              <a:t>7. Изключване от употреба на замърсени хранителни продукти.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bg-BG" sz="2000"/>
              <a:t>8. Изключване от употреба на радиоактивно замърсено мляко.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bg-BG" sz="2000"/>
              <a:t>9. Преместване на млекодайните животни на незамърсени пасища.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bg-BG" sz="2000"/>
              <a:t>10. Временна евакуация на населението от замърсената територия.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sz="2400">
                <a:solidFill>
                  <a:schemeClr val="accent1"/>
                </a:solidFill>
              </a:rPr>
              <a:t>Вземането на конкретно решение</a:t>
            </a:r>
            <a:r>
              <a:rPr lang="bg-BG" sz="2400" b="1"/>
              <a:t> </a:t>
            </a:r>
            <a:r>
              <a:rPr lang="bg-BG" sz="2400"/>
              <a:t>става въз основа     на     </a:t>
            </a:r>
            <a:r>
              <a:rPr lang="bg-BG" sz="2400" b="1"/>
              <a:t>оценката     на     радиационната </a:t>
            </a:r>
            <a:r>
              <a:rPr lang="bg-BG" sz="2400">
                <a:solidFill>
                  <a:schemeClr val="accent1"/>
                </a:solidFill>
              </a:rPr>
              <a:t>опасност    и    величината    на    прогнозираната погълната доза.</a:t>
            </a:r>
          </a:p>
          <a:p>
            <a:r>
              <a:rPr lang="bg-BG" sz="2400">
                <a:solidFill>
                  <a:schemeClr val="accent1"/>
                </a:solidFill>
              </a:rPr>
              <a:t>Основен принцип</a:t>
            </a:r>
            <a:r>
              <a:rPr lang="bg-BG" sz="2400" b="1"/>
              <a:t> </a:t>
            </a:r>
            <a:r>
              <a:rPr lang="bg-BG" sz="2400"/>
              <a:t>в оценката на радиационната обстановка е, че </a:t>
            </a:r>
            <a:r>
              <a:rPr lang="bg-BG" sz="2400">
                <a:solidFill>
                  <a:schemeClr val="accent1"/>
                </a:solidFill>
              </a:rPr>
              <a:t>реалната погълната доза не трябва да бъде по-висока от прогнизираната.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2924175"/>
            <a:ext cx="6119812" cy="144145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200" b="1">
                <a:solidFill>
                  <a:schemeClr val="accent1"/>
                </a:solidFill>
              </a:rPr>
              <a:t>I</a:t>
            </a:r>
            <a:r>
              <a:rPr lang="ru-RU" sz="3200" b="1">
                <a:solidFill>
                  <a:schemeClr val="accent1"/>
                </a:solidFill>
              </a:rPr>
              <a:t>.     </a:t>
            </a:r>
            <a:r>
              <a:rPr lang="bg-BG" sz="3200" b="1">
                <a:solidFill>
                  <a:schemeClr val="accent1"/>
                </a:solidFill>
              </a:rPr>
              <a:t>Защитни    мерки    в   ранните фази след аварията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2854325"/>
            <a:ext cx="6948487" cy="38147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bg-BG" altLang="ko-KR" sz="2400">
                <a:solidFill>
                  <a:schemeClr val="accent1"/>
                </a:solidFill>
              </a:rPr>
              <a:t>Защитните мероприятия</a:t>
            </a:r>
            <a:r>
              <a:rPr lang="bg-BG" altLang="ko-KR" sz="2400" b="1"/>
              <a:t> </a:t>
            </a:r>
            <a:r>
              <a:rPr lang="bg-BG" altLang="ko-KR" sz="2400"/>
              <a:t>при аварии в ядрени реактори се провеждат главно в </a:t>
            </a:r>
            <a:r>
              <a:rPr lang="bg-BG" altLang="ko-KR" sz="2400">
                <a:solidFill>
                  <a:schemeClr val="accent1"/>
                </a:solidFill>
              </a:rPr>
              <a:t>зоната на локалните отлагания</a:t>
            </a:r>
            <a:r>
              <a:rPr lang="bg-BG" altLang="ko-KR" sz="2400" b="1"/>
              <a:t> </a:t>
            </a:r>
            <a:r>
              <a:rPr lang="bg-BG" altLang="ko-KR" sz="2400"/>
              <a:t>на радиоактивни частици.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endParaRPr lang="ru-RU" altLang="ko-KR" sz="2400" b="1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bg-BG" altLang="ko-KR" sz="2400">
                <a:solidFill>
                  <a:schemeClr val="accent1"/>
                </a:solidFill>
              </a:rPr>
              <a:t>Основна цел</a:t>
            </a:r>
            <a:r>
              <a:rPr lang="bg-BG" altLang="ko-KR" sz="2400" b="1"/>
              <a:t> </a:t>
            </a:r>
            <a:r>
              <a:rPr lang="bg-BG" altLang="ko-KR" sz="2400"/>
              <a:t>на защитните мероприятия при</a:t>
            </a:r>
            <a:br>
              <a:rPr lang="bg-BG" altLang="ko-KR" sz="2400"/>
            </a:br>
            <a:r>
              <a:rPr lang="bg-BG" altLang="ko-KR" sz="2400"/>
              <a:t>радиационни аварии: да се намалят до минимум </a:t>
            </a:r>
            <a:r>
              <a:rPr lang="bg-BG" altLang="ko-KR" sz="2400">
                <a:solidFill>
                  <a:schemeClr val="accent1"/>
                </a:solidFill>
              </a:rPr>
              <a:t>късните</a:t>
            </a:r>
            <a:r>
              <a:rPr lang="ru-RU" altLang="ko-KR" sz="2400">
                <a:solidFill>
                  <a:schemeClr val="accent1"/>
                </a:solidFill>
              </a:rPr>
              <a:t> </a:t>
            </a:r>
            <a:r>
              <a:rPr lang="bg-BG" altLang="ko-KR" sz="2400">
                <a:solidFill>
                  <a:schemeClr val="accent1"/>
                </a:solidFill>
              </a:rPr>
              <a:t>последствия от преоблъчването</a:t>
            </a:r>
            <a:r>
              <a:rPr lang="ru-RU" altLang="ko-KR" sz="2400">
                <a:solidFill>
                  <a:schemeClr val="accent1"/>
                </a:solidFill>
              </a:rPr>
              <a:t> </a:t>
            </a:r>
            <a:r>
              <a:rPr lang="bg-BG" altLang="ko-KR" sz="2400">
                <a:solidFill>
                  <a:schemeClr val="accent1"/>
                </a:solidFill>
              </a:rPr>
              <a:t>–</a:t>
            </a:r>
            <a:r>
              <a:rPr lang="ru-RU" altLang="ko-KR" sz="2400">
                <a:solidFill>
                  <a:schemeClr val="accent1"/>
                </a:solidFill>
              </a:rPr>
              <a:t> </a:t>
            </a:r>
            <a:r>
              <a:rPr lang="bg-BG" altLang="ko-KR" sz="2400">
                <a:solidFill>
                  <a:schemeClr val="accent1"/>
                </a:solidFill>
              </a:rPr>
              <a:t>канцерогенните и генетични ефекти.</a:t>
            </a:r>
            <a:endParaRPr lang="uk-UA" sz="2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2565400"/>
            <a:ext cx="6696075" cy="374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400" b="1">
                <a:solidFill>
                  <a:schemeClr val="accent1"/>
                </a:solidFill>
              </a:rPr>
              <a:t>Ранните фази</a:t>
            </a:r>
            <a:r>
              <a:rPr lang="bg-BG" sz="2400" b="1"/>
              <a:t> </a:t>
            </a:r>
            <a:r>
              <a:rPr lang="bg-BG" sz="2400"/>
              <a:t>започват </a:t>
            </a:r>
            <a:r>
              <a:rPr lang="bg-BG" sz="2400">
                <a:solidFill>
                  <a:schemeClr val="accent1"/>
                </a:solidFill>
              </a:rPr>
              <a:t>от момента на констатиране на аварията</a:t>
            </a:r>
            <a:r>
              <a:rPr lang="bg-BG" sz="2400"/>
              <a:t> и завършват с </a:t>
            </a:r>
            <a:r>
              <a:rPr lang="bg-BG" sz="2400">
                <a:solidFill>
                  <a:schemeClr val="accent1"/>
                </a:solidFill>
              </a:rPr>
              <a:t>прекратяване </a:t>
            </a:r>
            <a:r>
              <a:rPr lang="bg-BG" sz="2400"/>
              <a:t>на радиоактивното </a:t>
            </a:r>
            <a:r>
              <a:rPr lang="bg-BG" sz="2400">
                <a:solidFill>
                  <a:schemeClr val="accent1"/>
                </a:solidFill>
              </a:rPr>
              <a:t>изхвърляне</a:t>
            </a:r>
            <a:r>
              <a:rPr lang="bg-BG" sz="2400"/>
              <a:t> или с преминаване на радиоактивния облак.</a:t>
            </a:r>
          </a:p>
          <a:p>
            <a:pPr>
              <a:lnSpc>
                <a:spcPct val="80000"/>
              </a:lnSpc>
              <a:buFontTx/>
              <a:buNone/>
            </a:pPr>
            <a:endParaRPr lang="bg-BG" sz="2400"/>
          </a:p>
          <a:p>
            <a:pPr>
              <a:lnSpc>
                <a:spcPct val="80000"/>
              </a:lnSpc>
            </a:pPr>
            <a:r>
              <a:rPr lang="bg-BG" sz="2400"/>
              <a:t>В САЩ защитни мероприятия за цялото население се предприемат, </a:t>
            </a:r>
            <a:r>
              <a:rPr lang="bg-BG" sz="2400" u="sng"/>
              <a:t>ако </a:t>
            </a:r>
            <a:r>
              <a:rPr lang="bg-BG" sz="2400" u="sng">
                <a:solidFill>
                  <a:schemeClr val="accent1"/>
                </a:solidFill>
              </a:rPr>
              <a:t>прогнозираната доза за щитовидната жлеза е най-малко 25 бера</a:t>
            </a:r>
            <a:r>
              <a:rPr lang="bg-BG" sz="2400" u="sng"/>
              <a:t> или </a:t>
            </a:r>
            <a:r>
              <a:rPr lang="bg-BG" sz="2400" u="sng">
                <a:solidFill>
                  <a:schemeClr val="accent1"/>
                </a:solidFill>
              </a:rPr>
              <a:t>прогнозираната</a:t>
            </a:r>
            <a:r>
              <a:rPr lang="bg-BG" sz="2400" u="sng"/>
              <a:t> целотелесна </a:t>
            </a:r>
            <a:r>
              <a:rPr lang="bg-BG" sz="2400" u="sng">
                <a:solidFill>
                  <a:schemeClr val="accent1"/>
                </a:solidFill>
              </a:rPr>
              <a:t>доза </a:t>
            </a:r>
            <a:r>
              <a:rPr lang="bg-BG" sz="2400" u="sng"/>
              <a:t>е между </a:t>
            </a:r>
            <a:r>
              <a:rPr lang="bg-BG" sz="2400" u="sng">
                <a:solidFill>
                  <a:schemeClr val="accent1"/>
                </a:solidFill>
              </a:rPr>
              <a:t>1 до 5 бера</a:t>
            </a:r>
            <a:r>
              <a:rPr lang="bg-BG" sz="2400" u="sng"/>
              <a:t>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563813"/>
            <a:ext cx="6265862" cy="508000"/>
          </a:xfrm>
        </p:spPr>
        <p:txBody>
          <a:bodyPr/>
          <a:lstStyle/>
          <a:p>
            <a:pPr algn="ctr"/>
            <a:r>
              <a:rPr lang="bg-BG" sz="2400">
                <a:solidFill>
                  <a:schemeClr val="tx2"/>
                </a:solidFill>
              </a:rPr>
              <a:t>Защитните мерки в ранните фази включват: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3213100"/>
            <a:ext cx="6264275" cy="3094038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914400" lvl="1" indent="-457200">
              <a:buFontTx/>
              <a:buAutoNum type="arabicPeriod"/>
            </a:pPr>
            <a:r>
              <a:rPr lang="bg-BG" b="0"/>
              <a:t>Укриване на населението по домовете и в скривалища.</a:t>
            </a:r>
          </a:p>
          <a:p>
            <a:pPr marL="914400" lvl="1" indent="-457200">
              <a:buFontTx/>
              <a:buAutoNum type="arabicPeriod"/>
            </a:pPr>
            <a:r>
              <a:rPr lang="bg-BG" b="0"/>
              <a:t>Евакуация.</a:t>
            </a:r>
          </a:p>
          <a:p>
            <a:pPr marL="914400" lvl="1" indent="-457200">
              <a:buFontTx/>
              <a:buAutoNum type="arabicPeriod"/>
            </a:pPr>
            <a:r>
              <a:rPr lang="bg-BG" b="0"/>
              <a:t>Йодна профилактика - раздаване на стабилен йод под форма на калиев йодид.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3214688"/>
            <a:ext cx="7416800" cy="3309937"/>
          </a:xfrm>
        </p:spPr>
        <p:txBody>
          <a:bodyPr/>
          <a:lstStyle/>
          <a:p>
            <a:pPr>
              <a:buFontTx/>
              <a:buNone/>
            </a:pPr>
            <a:r>
              <a:rPr lang="bg-BG" sz="2000">
                <a:solidFill>
                  <a:schemeClr val="tx2"/>
                </a:solidFill>
              </a:rPr>
              <a:t>А) При укриване на хората по домовете им прозорците и вратите на жилищата трябва да бъдат затворени, а вентилационните системи спрени до преминаване на радиоактивния блок.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b="0">
                <a:solidFill>
                  <a:schemeClr val="accent1"/>
                </a:solidFill>
              </a:rPr>
              <a:t>при укриване на населението за защита на дихателните пътища се използват</a:t>
            </a:r>
            <a:r>
              <a:rPr lang="bg-BG" sz="2000"/>
              <a:t> </a:t>
            </a:r>
            <a:r>
              <a:rPr lang="bg-BG" sz="2000" b="0"/>
              <a:t>мокри кърпи, </a:t>
            </a:r>
            <a:r>
              <a:rPr lang="bg-BG" sz="2000" b="0">
                <a:solidFill>
                  <a:schemeClr val="accent1"/>
                </a:solidFill>
              </a:rPr>
              <a:t>с     което     се     ограничава     постъпването      на</a:t>
            </a:r>
            <a:r>
              <a:rPr lang="bg-BG" sz="2000"/>
              <a:t> </a:t>
            </a:r>
            <a:r>
              <a:rPr lang="bg-BG" sz="2000" b="0"/>
              <a:t>радиоактивни частици. </a:t>
            </a:r>
            <a:r>
              <a:rPr lang="bg-BG" sz="2000" b="0">
                <a:solidFill>
                  <a:schemeClr val="accent1"/>
                </a:solidFill>
              </a:rPr>
              <a:t>Този метод на защита е</a:t>
            </a:r>
            <a:r>
              <a:rPr lang="bg-BG" sz="2000"/>
              <a:t> </a:t>
            </a:r>
            <a:r>
              <a:rPr lang="bg-BG" sz="2000" b="0"/>
              <a:t>неефективен </a:t>
            </a:r>
            <a:r>
              <a:rPr lang="bg-BG" sz="2000" b="0">
                <a:solidFill>
                  <a:schemeClr val="accent1"/>
                </a:solidFill>
              </a:rPr>
              <a:t>по отношение на</a:t>
            </a:r>
            <a:r>
              <a:rPr lang="bg-BG" sz="2000"/>
              <a:t> </a:t>
            </a:r>
            <a:r>
              <a:rPr lang="bg-BG" sz="2000" b="0"/>
              <a:t>благородните газове;</a:t>
            </a:r>
          </a:p>
          <a:p>
            <a:pPr lvl="1">
              <a:buFont typeface="Wingdings" pitchFamily="2" charset="2"/>
              <a:buChar char="§"/>
            </a:pPr>
            <a:r>
              <a:rPr lang="bg-BG" sz="2000" b="0"/>
              <a:t>укриването </a:t>
            </a:r>
            <a:r>
              <a:rPr lang="bg-BG" sz="2000">
                <a:solidFill>
                  <a:schemeClr val="accent1"/>
                </a:solidFill>
              </a:rPr>
              <a:t>на хората по домовете</a:t>
            </a:r>
            <a:r>
              <a:rPr lang="bg-BG" sz="2000"/>
              <a:t> </a:t>
            </a:r>
            <a:r>
              <a:rPr lang="bg-BG" sz="2000" b="0"/>
              <a:t>понижава гама експозицията от 2 до 10 пъти;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3214688"/>
            <a:ext cx="7127875" cy="309403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bg-BG" sz="2400" b="1"/>
              <a:t> </a:t>
            </a:r>
            <a:r>
              <a:rPr lang="bg-BG" sz="2000"/>
              <a:t>укриването на хората по домовете </a:t>
            </a:r>
            <a:r>
              <a:rPr lang="bg-BG" sz="2000">
                <a:solidFill>
                  <a:schemeClr val="accent1"/>
                </a:solidFill>
              </a:rPr>
              <a:t>е подходящо само за кратко време</a:t>
            </a:r>
            <a:r>
              <a:rPr lang="bg-BG" sz="2000"/>
              <a:t>, </a:t>
            </a:r>
            <a:r>
              <a:rPr lang="bg-BG" sz="2000">
                <a:solidFill>
                  <a:schemeClr val="accent1"/>
                </a:solidFill>
              </a:rPr>
              <a:t>поради проникването на радиоактивните газове и пари</a:t>
            </a:r>
            <a:r>
              <a:rPr lang="bg-BG" sz="2000"/>
              <a:t> в резултат на нормалния въздушен обмен с външния въздух;</a:t>
            </a:r>
          </a:p>
          <a:p>
            <a:pPr>
              <a:buFont typeface="Wingdings" pitchFamily="2" charset="2"/>
              <a:buNone/>
            </a:pPr>
            <a:endParaRPr lang="bg-BG" sz="2000"/>
          </a:p>
          <a:p>
            <a:pPr>
              <a:buFont typeface="Wingdings" pitchFamily="2" charset="2"/>
              <a:buChar char="§"/>
            </a:pPr>
            <a:r>
              <a:rPr lang="bg-BG" sz="2000"/>
              <a:t> укриването на хората по домовете </a:t>
            </a:r>
            <a:r>
              <a:rPr lang="bg-BG" sz="2000">
                <a:solidFill>
                  <a:schemeClr val="accent1"/>
                </a:solidFill>
              </a:rPr>
              <a:t>не се препоръчва, ако периодът и радиоактивното изхвърляне е повече от няколко часа;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538" y="2565400"/>
            <a:ext cx="6551612" cy="3743325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bg-BG" sz="2000">
                <a:solidFill>
                  <a:schemeClr val="tx2"/>
                </a:solidFill>
              </a:rPr>
              <a:t>Б) Евакуацията е по-скъпоструващо защитно мероприятие, но намалява по-ефективно погълната доза.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bg-BG" sz="2000">
              <a:solidFill>
                <a:schemeClr val="tx2"/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bg-BG" sz="2000"/>
              <a:t>Решение за евакуация се взима от длъжностните лица в зависимост от: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bg-BG" sz="200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bg-BG" sz="2000" b="0"/>
              <a:t>Метеорологичните условия.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bg-BG" sz="2000" b="0"/>
              <a:t>Капацитета на  скривалищата     за укриване на нуждаещите се хора.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bg-BG" sz="2000" b="0"/>
              <a:t>Състоянието на пътищата за евакуация.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None/>
            </a:pPr>
            <a:endParaRPr lang="bg-BG" sz="2000" b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3214688"/>
            <a:ext cx="6480175" cy="3094037"/>
          </a:xfrm>
        </p:spPr>
        <p:txBody>
          <a:bodyPr/>
          <a:lstStyle/>
          <a:p>
            <a:pPr>
              <a:buFontTx/>
              <a:buNone/>
            </a:pPr>
            <a:r>
              <a:rPr lang="bg-BG" sz="2400">
                <a:solidFill>
                  <a:schemeClr val="tx2"/>
                </a:solidFill>
              </a:rPr>
              <a:t>В) Йодна профилактика се провежда при </a:t>
            </a:r>
            <a:r>
              <a:rPr lang="bg-BG" sz="2400">
                <a:solidFill>
                  <a:schemeClr val="accent1"/>
                </a:solidFill>
              </a:rPr>
              <a:t>прогнозирана доза за щитовидната жлеза от 25 бера.</a:t>
            </a:r>
          </a:p>
          <a:p>
            <a:pPr lvl="1">
              <a:buFont typeface="Wingdings" pitchFamily="2" charset="2"/>
              <a:buChar char="§"/>
            </a:pPr>
            <a:r>
              <a:rPr lang="bg-BG" b="0"/>
              <a:t>рискът </a:t>
            </a:r>
            <a:r>
              <a:rPr lang="bg-BG" b="0">
                <a:solidFill>
                  <a:schemeClr val="accent1"/>
                </a:solidFill>
              </a:rPr>
              <a:t>от доза</a:t>
            </a:r>
            <a:r>
              <a:rPr lang="bg-BG"/>
              <a:t>, </a:t>
            </a:r>
            <a:r>
              <a:rPr lang="bg-BG" b="0"/>
              <a:t>превишаваща </a:t>
            </a:r>
            <a:r>
              <a:rPr lang="bg-BG" b="0">
                <a:solidFill>
                  <a:schemeClr val="accent1"/>
                </a:solidFill>
              </a:rPr>
              <a:t>25 бера</a:t>
            </a:r>
            <a:r>
              <a:rPr lang="bg-BG" b="0"/>
              <a:t> е по-голям от риска от страничните ефекти </a:t>
            </a:r>
            <a:r>
              <a:rPr lang="bg-BG" b="0">
                <a:solidFill>
                  <a:schemeClr val="accent1"/>
                </a:solidFill>
              </a:rPr>
              <a:t>на високи дози стабилен йод.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81300"/>
            <a:ext cx="6265862" cy="2160588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200" b="1">
                <a:solidFill>
                  <a:schemeClr val="accent1"/>
                </a:solidFill>
              </a:rPr>
              <a:t>II</a:t>
            </a:r>
            <a:r>
              <a:rPr lang="ru-RU" sz="3200" b="1">
                <a:solidFill>
                  <a:schemeClr val="accent1"/>
                </a:solidFill>
              </a:rPr>
              <a:t>.    </a:t>
            </a:r>
            <a:r>
              <a:rPr lang="bg-BG" sz="3200" b="1">
                <a:solidFill>
                  <a:schemeClr val="accent1"/>
                </a:solidFill>
              </a:rPr>
              <a:t>Защитни   мерки   в   средните срокове след радиационна авария.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1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2852738"/>
            <a:ext cx="6624637" cy="3455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Средните срокове</a:t>
            </a:r>
            <a:r>
              <a:rPr lang="bg-BG" sz="2000" b="1"/>
              <a:t> </a:t>
            </a:r>
            <a:r>
              <a:rPr lang="bg-BG" sz="2000"/>
              <a:t>започват от момента на </a:t>
            </a:r>
            <a:r>
              <a:rPr lang="bg-BG" sz="2000" b="1">
                <a:solidFill>
                  <a:schemeClr val="accent1"/>
                </a:solidFill>
              </a:rPr>
              <a:t>прекратяване на радиоактивното изхвърляне</a:t>
            </a:r>
            <a:r>
              <a:rPr lang="bg-BG" sz="2000" b="1"/>
              <a:t> </a:t>
            </a:r>
            <a:r>
              <a:rPr lang="bg-BG" sz="2000"/>
              <a:t>(преминаване на радиоактивния обект) и продължават </a:t>
            </a:r>
            <a:r>
              <a:rPr lang="bg-BG" sz="2000" b="1"/>
              <a:t>до края на първата година.</a:t>
            </a:r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Погълната доза</a:t>
            </a:r>
            <a:r>
              <a:rPr lang="bg-BG" sz="2000" b="1"/>
              <a:t> </a:t>
            </a:r>
            <a:r>
              <a:rPr lang="bg-BG" sz="2000"/>
              <a:t>през </a:t>
            </a:r>
            <a:r>
              <a:rPr lang="bg-BG" sz="2000" b="1">
                <a:solidFill>
                  <a:schemeClr val="accent1"/>
                </a:solidFill>
              </a:rPr>
              <a:t>средните срокове не трябва </a:t>
            </a:r>
            <a:r>
              <a:rPr lang="bg-BG" sz="2000">
                <a:solidFill>
                  <a:schemeClr val="accent1"/>
                </a:solidFill>
              </a:rPr>
              <a:t>да превишава </a:t>
            </a:r>
            <a:r>
              <a:rPr lang="bg-BG" sz="2000" b="1">
                <a:solidFill>
                  <a:schemeClr val="accent1"/>
                </a:solidFill>
              </a:rPr>
              <a:t>2 бера.</a:t>
            </a:r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Прогнозираната доза</a:t>
            </a:r>
            <a:r>
              <a:rPr lang="bg-BG" sz="2000" b="1"/>
              <a:t> </a:t>
            </a:r>
            <a:r>
              <a:rPr lang="bg-BG" sz="2000"/>
              <a:t>в средните срокове след авария се формира от </a:t>
            </a:r>
            <a:r>
              <a:rPr lang="bg-BG" sz="2000">
                <a:solidFill>
                  <a:schemeClr val="accent1"/>
                </a:solidFill>
              </a:rPr>
              <a:t>външно облъчване с гама лъчи</a:t>
            </a:r>
            <a:r>
              <a:rPr lang="bg-BG" sz="2000" b="1"/>
              <a:t> </a:t>
            </a:r>
            <a:r>
              <a:rPr lang="bg-BG" sz="2000"/>
              <a:t>и от ефективно-еквивалентната доза, създадена от инхалираните радиоактивни изотопи през първата година.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3214688"/>
            <a:ext cx="6840537" cy="3094037"/>
          </a:xfrm>
        </p:spPr>
        <p:txBody>
          <a:bodyPr/>
          <a:lstStyle/>
          <a:p>
            <a:r>
              <a:rPr lang="bg-BG" sz="2000">
                <a:solidFill>
                  <a:schemeClr val="accent1"/>
                </a:solidFill>
              </a:rPr>
              <a:t>Ако прогнозираната доза през първата година е по-висока от 2 бера</a:t>
            </a:r>
            <a:r>
              <a:rPr lang="bg-BG" sz="2000" b="1"/>
              <a:t>, </a:t>
            </a:r>
            <a:r>
              <a:rPr lang="bg-BG" sz="2000"/>
              <a:t>жителите на района трябва да бъдат евакуирани или ако те вече са </a:t>
            </a:r>
            <a:r>
              <a:rPr lang="bg-BG" sz="2000">
                <a:solidFill>
                  <a:schemeClr val="accent1"/>
                </a:solidFill>
              </a:rPr>
              <a:t>евакуирани трябва да останат постоянно извън замърсената доза.</a:t>
            </a:r>
          </a:p>
          <a:p>
            <a:r>
              <a:rPr lang="bg-BG" sz="2000">
                <a:solidFill>
                  <a:schemeClr val="accent1"/>
                </a:solidFill>
              </a:rPr>
              <a:t>Достъпът до силно замърсените райони</a:t>
            </a:r>
            <a:r>
              <a:rPr lang="bg-BG" sz="2000" b="1"/>
              <a:t> </a:t>
            </a:r>
            <a:r>
              <a:rPr lang="bg-BG" sz="2000"/>
              <a:t>трябва да бъде </a:t>
            </a:r>
            <a:r>
              <a:rPr lang="bg-BG" sz="2000">
                <a:solidFill>
                  <a:schemeClr val="accent1"/>
                </a:solidFill>
              </a:rPr>
              <a:t>ограничен.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563813"/>
            <a:ext cx="6408738" cy="1009650"/>
          </a:xfrm>
        </p:spPr>
        <p:txBody>
          <a:bodyPr/>
          <a:lstStyle/>
          <a:p>
            <a:r>
              <a:rPr lang="bg-BG" sz="3200"/>
              <a:t> </a:t>
            </a:r>
            <a:r>
              <a:rPr lang="bg-BG" sz="2000">
                <a:solidFill>
                  <a:schemeClr val="tx2"/>
                </a:solidFill>
              </a:rPr>
              <a:t>В по-слабо замърсените райони концентрацията на радионуклидите може да бъде намалена по следните начини: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76338" y="3716338"/>
            <a:ext cx="3744912" cy="2592387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bg-BG" sz="2400"/>
              <a:t>1. Дезактивация на почвата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73650" y="3716338"/>
            <a:ext cx="3746500" cy="2592387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buFontTx/>
              <a:buNone/>
            </a:pPr>
            <a:r>
              <a:rPr lang="bg-BG" sz="2400"/>
              <a:t>2. Агротехнически мерки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538" y="3284538"/>
            <a:ext cx="6551612" cy="3240087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None/>
            </a:pPr>
            <a:endParaRPr lang="bg-BG" sz="2000">
              <a:solidFill>
                <a:schemeClr val="tx2"/>
              </a:solidFill>
            </a:endParaRPr>
          </a:p>
          <a:p>
            <a:pPr marL="533400" indent="-533400"/>
            <a:r>
              <a:rPr lang="bg-BG" sz="2000"/>
              <a:t>Използват се главно </a:t>
            </a:r>
            <a:r>
              <a:rPr lang="bg-BG" sz="2000">
                <a:solidFill>
                  <a:schemeClr val="accent1"/>
                </a:solidFill>
              </a:rPr>
              <a:t>термолуминисцентни и филмови дозиметри.</a:t>
            </a:r>
          </a:p>
          <a:p>
            <a:pPr marL="533400" indent="-533400">
              <a:buFontTx/>
              <a:buNone/>
            </a:pPr>
            <a:endParaRPr lang="bg-BG" sz="2000">
              <a:solidFill>
                <a:schemeClr val="accent1"/>
              </a:solidFill>
            </a:endParaRPr>
          </a:p>
          <a:p>
            <a:pPr marL="533400" indent="-533400"/>
            <a:r>
              <a:rPr lang="bg-BG" sz="2000">
                <a:solidFill>
                  <a:schemeClr val="accent1"/>
                </a:solidFill>
              </a:rPr>
              <a:t>Термолуминисцентните	дозиметри</a:t>
            </a:r>
            <a:r>
              <a:rPr lang="bg-BG" sz="2000"/>
              <a:t>	са по-  предпочитаните, поради: </a:t>
            </a:r>
            <a:r>
              <a:rPr lang="bg-BG" sz="2000" u="sng">
                <a:solidFill>
                  <a:schemeClr val="accent1"/>
                </a:solidFill>
              </a:rPr>
              <a:t>по-голям дозов обхват, </a:t>
            </a:r>
            <a:r>
              <a:rPr lang="bg-BG" sz="2000" u="sng"/>
              <a:t>отчитат </a:t>
            </a:r>
            <a:r>
              <a:rPr lang="bg-BG" sz="2000" u="sng">
                <a:solidFill>
                  <a:schemeClr val="accent1"/>
                </a:solidFill>
              </a:rPr>
              <a:t>сумарно получената доза, </a:t>
            </a:r>
            <a:r>
              <a:rPr lang="bg-BG" sz="2000" u="sng"/>
              <a:t>имат </a:t>
            </a:r>
            <a:r>
              <a:rPr lang="bg-BG" sz="2000" u="sng">
                <a:solidFill>
                  <a:schemeClr val="accent1"/>
                </a:solidFill>
              </a:rPr>
              <a:t>малки размери</a:t>
            </a:r>
            <a:r>
              <a:rPr lang="bg-BG" sz="2000" u="sng"/>
              <a:t> , отчитат </a:t>
            </a:r>
            <a:r>
              <a:rPr lang="bg-BG" sz="2000" u="sng">
                <a:solidFill>
                  <a:schemeClr val="accent1"/>
                </a:solidFill>
              </a:rPr>
              <a:t>локално получените дози</a:t>
            </a:r>
            <a:r>
              <a:rPr lang="bg-BG" sz="2400" u="sng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1. Индивидуален дозиметричен контрол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2563813"/>
            <a:ext cx="5761037" cy="720725"/>
          </a:xfrm>
        </p:spPr>
        <p:txBody>
          <a:bodyPr/>
          <a:lstStyle/>
          <a:p>
            <a:r>
              <a:rPr lang="bg-BG" sz="2400">
                <a:solidFill>
                  <a:schemeClr val="tx2"/>
                </a:solidFill>
              </a:rPr>
              <a:t>Дезактивация на почвата -  извършва се по</a:t>
            </a:r>
            <a:r>
              <a:rPr lang="bg-BG" sz="2400"/>
              <a:t> </a:t>
            </a:r>
            <a:r>
              <a:rPr lang="bg-BG" sz="2400">
                <a:solidFill>
                  <a:schemeClr val="accent1"/>
                </a:solidFill>
              </a:rPr>
              <a:t>механичен и химичен начин.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3500438"/>
            <a:ext cx="7920037" cy="30972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bg-BG" sz="2000">
                <a:solidFill>
                  <a:schemeClr val="tx2"/>
                </a:solidFill>
              </a:rPr>
              <a:t>а)	Механична дезактивация</a:t>
            </a:r>
            <a:r>
              <a:rPr lang="bg-BG" sz="2000" b="1"/>
              <a:t> </a:t>
            </a:r>
            <a:r>
              <a:rPr lang="bg-BG" sz="2000"/>
              <a:t>чрез:</a:t>
            </a:r>
            <a:endParaRPr lang="bg-BG" sz="2000" b="1"/>
          </a:p>
          <a:p>
            <a:pPr lvl="1">
              <a:lnSpc>
                <a:spcPct val="80000"/>
              </a:lnSpc>
            </a:pPr>
            <a:r>
              <a:rPr lang="bg-BG" sz="1800">
                <a:solidFill>
                  <a:schemeClr val="accent1"/>
                </a:solidFill>
              </a:rPr>
              <a:t>отнемане на повърхностния слой почва</a:t>
            </a:r>
            <a:r>
              <a:rPr lang="bg-BG" sz="1800" b="0"/>
              <a:t> </a:t>
            </a:r>
            <a:r>
              <a:rPr lang="bg-BG" sz="1800"/>
              <a:t>с дебелина </a:t>
            </a:r>
            <a:r>
              <a:rPr lang="bg-BG" sz="1800">
                <a:solidFill>
                  <a:schemeClr val="accent1"/>
                </a:solidFill>
              </a:rPr>
              <a:t>5-15 см</a:t>
            </a:r>
            <a:endParaRPr lang="bg-BG" sz="1800" b="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</a:pPr>
            <a:r>
              <a:rPr lang="bg-BG" sz="1800">
                <a:solidFill>
                  <a:schemeClr val="accent1"/>
                </a:solidFill>
              </a:rPr>
              <a:t>дълбока оран</a:t>
            </a:r>
            <a:r>
              <a:rPr lang="bg-BG" sz="1800" b="0"/>
              <a:t> </a:t>
            </a:r>
            <a:r>
              <a:rPr lang="bg-BG" sz="1800"/>
              <a:t>- горният слой почва се обръща под кореновата система на растенията;</a:t>
            </a:r>
          </a:p>
          <a:p>
            <a:pPr lvl="1">
              <a:lnSpc>
                <a:spcPct val="80000"/>
              </a:lnSpc>
            </a:pPr>
            <a:r>
              <a:rPr lang="bg-BG" sz="1800">
                <a:solidFill>
                  <a:schemeClr val="accent1"/>
                </a:solidFill>
              </a:rPr>
              <a:t>отстраняване на растителността от пасищата</a:t>
            </a:r>
            <a:r>
              <a:rPr lang="bg-BG" sz="1800" b="0"/>
              <a:t> </a:t>
            </a:r>
            <a:r>
              <a:rPr lang="bg-BG" sz="1800"/>
              <a:t>във фазата на максималното развитие на растенията - </a:t>
            </a:r>
            <a:r>
              <a:rPr lang="bg-BG" sz="1800">
                <a:solidFill>
                  <a:schemeClr val="accent1"/>
                </a:solidFill>
              </a:rPr>
              <a:t>намаляване с 30% до 100%</a:t>
            </a:r>
            <a:r>
              <a:rPr lang="bg-BG" sz="1800" b="0"/>
              <a:t> </a:t>
            </a:r>
            <a:r>
              <a:rPr lang="bg-BG" sz="1800"/>
              <a:t>на радиоактивността (фуражите от втория откос по време на аварията в Чернобил - 5 - 10 пъти по-слабо замърсени);</a:t>
            </a:r>
            <a:endParaRPr lang="bg-BG" sz="1800" b="0"/>
          </a:p>
          <a:p>
            <a:pPr lvl="1">
              <a:lnSpc>
                <a:spcPct val="80000"/>
              </a:lnSpc>
            </a:pPr>
            <a:r>
              <a:rPr lang="bg-BG" sz="1800">
                <a:solidFill>
                  <a:schemeClr val="accent1"/>
                </a:solidFill>
              </a:rPr>
              <a:t>нанасяне на тънък слой (2 -3 см)</a:t>
            </a:r>
            <a:r>
              <a:rPr lang="bg-BG" sz="1800"/>
              <a:t> от </a:t>
            </a:r>
            <a:r>
              <a:rPr lang="bg-BG" sz="1800">
                <a:solidFill>
                  <a:schemeClr val="accent1"/>
                </a:solidFill>
              </a:rPr>
              <a:t>торф, глина, чиста почва, оборски тор</a:t>
            </a:r>
            <a:r>
              <a:rPr lang="bg-BG" sz="1800" b="0"/>
              <a:t> </a:t>
            </a:r>
            <a:r>
              <a:rPr lang="bg-BG" sz="1800"/>
              <a:t>върху замърсените площи;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3214688"/>
            <a:ext cx="6911975" cy="30940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2000">
                <a:solidFill>
                  <a:schemeClr val="tx2"/>
                </a:solidFill>
              </a:rPr>
              <a:t>б)	Химична дезактивация</a:t>
            </a:r>
            <a:r>
              <a:rPr lang="bg-BG" sz="2000" b="1"/>
              <a:t> </a:t>
            </a:r>
            <a:r>
              <a:rPr lang="bg-BG" sz="2000"/>
              <a:t>чрез:</a:t>
            </a:r>
            <a:endParaRPr lang="bg-BG" sz="2000" b="1"/>
          </a:p>
          <a:p>
            <a:pPr lvl="1">
              <a:lnSpc>
                <a:spcPct val="90000"/>
              </a:lnSpc>
            </a:pPr>
            <a:r>
              <a:rPr lang="bg-BG" sz="2000" b="0"/>
              <a:t>внасяне на калиеви и калциеви соли </a:t>
            </a:r>
            <a:r>
              <a:rPr lang="bg-BG" sz="2000" b="0">
                <a:solidFill>
                  <a:schemeClr val="accent1"/>
                </a:solidFill>
              </a:rPr>
              <a:t>(калциев карбонат, двукалциев фосфат); калиевите и калциеви соли </a:t>
            </a:r>
            <a:r>
              <a:rPr lang="bg-BG" sz="2000" b="0"/>
              <a:t>на</a:t>
            </a:r>
            <a:r>
              <a:rPr lang="bg-BG" sz="2000"/>
              <a:t> </a:t>
            </a:r>
            <a:r>
              <a:rPr lang="bg-BG" sz="2000" b="0"/>
              <a:t>конкурентен принцип блокират постъпването на цезий-137 и стронций-90;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Агротехнически мерки: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с предимство се засяват тежките и глинести почви</a:t>
            </a:r>
            <a:r>
              <a:rPr lang="bg-BG" sz="2000" b="1"/>
              <a:t> </a:t>
            </a:r>
            <a:r>
              <a:rPr lang="bg-BG" sz="2000"/>
              <a:t>(смолници, чернозем), които фиксират чрез адсорбция радионуклидите;</a:t>
            </a:r>
            <a:endParaRPr lang="bg-BG" sz="2000" b="1"/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на силно замърсените почви</a:t>
            </a:r>
            <a:r>
              <a:rPr lang="bg-BG" sz="2000" b="1"/>
              <a:t> </a:t>
            </a:r>
            <a:r>
              <a:rPr lang="bg-BG" sz="2000"/>
              <a:t>се отглеждат само </a:t>
            </a:r>
            <a:r>
              <a:rPr lang="bg-BG" sz="2000">
                <a:solidFill>
                  <a:schemeClr val="accent1"/>
                </a:solidFill>
              </a:rPr>
              <a:t>технически култури, на средно замърсени – фуражни (окопни) култури, а на ниско замърсените – житни култури и зеленчуци;</a:t>
            </a:r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усилват се мелиоративните мероприятия</a:t>
            </a:r>
            <a:r>
              <a:rPr lang="bg-BG" sz="2000" b="1"/>
              <a:t> </a:t>
            </a:r>
            <a:r>
              <a:rPr lang="bg-BG" sz="2000"/>
              <a:t>(поливане, обработка, торене), за да се </a:t>
            </a:r>
            <a:r>
              <a:rPr lang="bg-BG" sz="2000">
                <a:solidFill>
                  <a:schemeClr val="accent1"/>
                </a:solidFill>
              </a:rPr>
              <a:t>ускори развитието</a:t>
            </a:r>
            <a:r>
              <a:rPr lang="bg-BG" sz="2000" b="1"/>
              <a:t> </a:t>
            </a:r>
            <a:r>
              <a:rPr lang="bg-BG" sz="2000"/>
              <a:t>и растежа на растенията, с което радионуклидите се разреждат в по-голямата растителна маса;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Агротехнически мерки: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3068638"/>
            <a:ext cx="7632700" cy="3529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силажиране или изсушаване на реколтата</a:t>
            </a:r>
            <a:r>
              <a:rPr lang="bg-BG" sz="2000"/>
              <a:t> води до намаляване на радиоактивността, поради </a:t>
            </a:r>
            <a:r>
              <a:rPr lang="bg-BG" sz="2000">
                <a:solidFill>
                  <a:schemeClr val="accent1"/>
                </a:solidFill>
              </a:rPr>
              <a:t>естествения радиоактивен разпад;</a:t>
            </a:r>
          </a:p>
          <a:p>
            <a:pPr>
              <a:lnSpc>
                <a:spcPct val="80000"/>
              </a:lnSpc>
            </a:pPr>
            <a:r>
              <a:rPr lang="bg-BG" sz="2000"/>
              <a:t>за консумация на фуража от животните се използват </a:t>
            </a:r>
            <a:r>
              <a:rPr lang="bg-BG" sz="2000">
                <a:solidFill>
                  <a:schemeClr val="accent1"/>
                </a:solidFill>
              </a:rPr>
              <a:t>вторите и третите откоси</a:t>
            </a:r>
            <a:r>
              <a:rPr lang="bg-BG" sz="2000"/>
              <a:t> на фуражните растения;</a:t>
            </a:r>
          </a:p>
          <a:p>
            <a:pPr>
              <a:lnSpc>
                <a:spcPct val="80000"/>
              </a:lnSpc>
            </a:pPr>
            <a:r>
              <a:rPr lang="bg-BG" sz="2000"/>
              <a:t>предпочитат се </a:t>
            </a:r>
            <a:r>
              <a:rPr lang="bg-BG" sz="2000">
                <a:solidFill>
                  <a:schemeClr val="accent1"/>
                </a:solidFill>
              </a:rPr>
              <a:t>естествено запазени от замърсяване фуражи</a:t>
            </a:r>
            <a:r>
              <a:rPr lang="bg-BG" sz="2000"/>
              <a:t> - небелена царевица, кореноплодни, житни класове и т.н.;</a:t>
            </a:r>
          </a:p>
          <a:p>
            <a:pPr>
              <a:lnSpc>
                <a:spcPct val="80000"/>
              </a:lnSpc>
            </a:pPr>
            <a:r>
              <a:rPr lang="bg-BG" sz="2000"/>
              <a:t>с цел да се намали отлагането на цезий-137 и стронций-90 в месото и млякото на продуктивните животни към фуражите се прибавят </a:t>
            </a:r>
            <a:r>
              <a:rPr lang="bg-BG" sz="2000">
                <a:solidFill>
                  <a:schemeClr val="accent1"/>
                </a:solidFill>
              </a:rPr>
              <a:t>водораслово брашно, клиноптилолит, дикалциев  фосфат</a:t>
            </a:r>
            <a:r>
              <a:rPr lang="bg-BG" sz="2000"/>
              <a:t> и  т.н.  -  50%  намаление  на радионуклидите в млякото и месото;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2781300"/>
            <a:ext cx="6264275" cy="3024188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200" b="1">
                <a:solidFill>
                  <a:schemeClr val="accent1"/>
                </a:solidFill>
              </a:rPr>
              <a:t>III</a:t>
            </a:r>
            <a:r>
              <a:rPr lang="ru-RU" sz="3200" b="1">
                <a:solidFill>
                  <a:schemeClr val="accent1"/>
                </a:solidFill>
              </a:rPr>
              <a:t>.   </a:t>
            </a:r>
            <a:r>
              <a:rPr lang="bg-BG" sz="3200" b="1">
                <a:solidFill>
                  <a:schemeClr val="accent1"/>
                </a:solidFill>
              </a:rPr>
              <a:t>Защитни   мероприятия   при постъпване    на    радионуклиди    чрез хранителни продукти и питейна вода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0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0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3214688"/>
            <a:ext cx="6624637" cy="3094037"/>
          </a:xfrm>
        </p:spPr>
        <p:txBody>
          <a:bodyPr/>
          <a:lstStyle/>
          <a:p>
            <a:r>
              <a:rPr lang="bg-BG" sz="2400"/>
              <a:t>Този вид </a:t>
            </a:r>
            <a:r>
              <a:rPr lang="bg-BG" sz="2400">
                <a:solidFill>
                  <a:schemeClr val="accent1"/>
                </a:solidFill>
              </a:rPr>
              <a:t>защитни мерки</a:t>
            </a:r>
            <a:r>
              <a:rPr lang="bg-BG" sz="2400" b="1"/>
              <a:t> </a:t>
            </a:r>
            <a:r>
              <a:rPr lang="bg-BG" sz="2400"/>
              <a:t>трябва </a:t>
            </a:r>
            <a:r>
              <a:rPr lang="bg-BG" sz="2400" b="1"/>
              <a:t>да </a:t>
            </a:r>
            <a:r>
              <a:rPr lang="bg-BG" sz="2400">
                <a:solidFill>
                  <a:schemeClr val="accent1"/>
                </a:solidFill>
              </a:rPr>
              <a:t>започнат веднага</a:t>
            </a:r>
            <a:r>
              <a:rPr lang="bg-BG" sz="2400" b="1"/>
              <a:t> </a:t>
            </a:r>
            <a:r>
              <a:rPr lang="bg-BG" sz="2400"/>
              <a:t>след аварията и продължават до края на първата година (средни срокове).</a:t>
            </a:r>
          </a:p>
          <a:p>
            <a:r>
              <a:rPr lang="bg-BG" sz="2400"/>
              <a:t>С тези мерки се цели </a:t>
            </a:r>
            <a:r>
              <a:rPr lang="bg-BG" sz="2400">
                <a:solidFill>
                  <a:schemeClr val="accent1"/>
                </a:solidFill>
              </a:rPr>
              <a:t>да се намали постъпването на радиоактивни елементи</a:t>
            </a:r>
            <a:r>
              <a:rPr lang="bg-BG" sz="2400" b="1"/>
              <a:t> </a:t>
            </a:r>
            <a:r>
              <a:rPr lang="bg-BG" sz="2400"/>
              <a:t>в продуктите от растителен и животински произход.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492375"/>
            <a:ext cx="4895850" cy="865188"/>
          </a:xfrm>
        </p:spPr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1. Обеззаразяване на продукти от растителен произход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284538"/>
            <a:ext cx="7643812" cy="3313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Домашната кулинарна обработка намалява</a:t>
            </a:r>
            <a:r>
              <a:rPr lang="bg-BG" sz="2000" b="1"/>
              <a:t> </a:t>
            </a:r>
            <a:r>
              <a:rPr lang="bg-BG" sz="2000"/>
              <a:t>съществено съдържанието на радионуклиди в хранителните продукти;</a:t>
            </a:r>
            <a:endParaRPr lang="bg-BG" sz="2000" b="1"/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Консервиране на зеленчуци</a:t>
            </a:r>
            <a:r>
              <a:rPr lang="bg-BG" sz="2000"/>
              <a:t> - туршии от краставици, пипер, гъби, зеле; през това време кратко живеещите изотопи се разпадат;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Смилане на житото(брашно</a:t>
            </a:r>
            <a:r>
              <a:rPr lang="bg-BG" sz="2000"/>
              <a:t>), приготвяне на нишесте, пипер и т.н.</a:t>
            </a:r>
            <a:endParaRPr lang="bg-BG" sz="2000" b="1"/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Механично почистване</a:t>
            </a:r>
            <a:r>
              <a:rPr lang="bg-BG" sz="2000" b="1"/>
              <a:t> - </a:t>
            </a:r>
            <a:r>
              <a:rPr lang="bg-BG" sz="2000">
                <a:solidFill>
                  <a:schemeClr val="accent1"/>
                </a:solidFill>
              </a:rPr>
              <a:t>измиване и обелване</a:t>
            </a:r>
            <a:r>
              <a:rPr lang="bg-BG" sz="2000" b="1"/>
              <a:t> </a:t>
            </a:r>
            <a:r>
              <a:rPr lang="bg-BG" sz="2000"/>
              <a:t>отстранява 50% от радиоактивните вещества;</a:t>
            </a:r>
            <a:endParaRPr lang="bg-BG" sz="2000" b="1"/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Термичната обработка чрез варене в голям обем вода</a:t>
            </a:r>
            <a:r>
              <a:rPr lang="bg-BG" sz="2000" b="1"/>
              <a:t> </a:t>
            </a:r>
            <a:r>
              <a:rPr lang="bg-BG" sz="2000"/>
              <a:t>намалява съдържанието на радионуклиди в продуктите, печенето няма такъв ефект;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2563813"/>
            <a:ext cx="5472112" cy="508000"/>
          </a:xfrm>
        </p:spPr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2. Обеззаразяване на месо и месни продукти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3429000"/>
            <a:ext cx="6480175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Свинското месо съдържа по-малки количества</a:t>
            </a:r>
            <a:r>
              <a:rPr lang="bg-BG" sz="2000" b="1"/>
              <a:t> </a:t>
            </a:r>
            <a:r>
              <a:rPr lang="bg-BG" sz="2000"/>
              <a:t>радионуклиди – по-лесно усвояват радионуклидите, но се хранят </a:t>
            </a:r>
            <a:r>
              <a:rPr lang="bg-BG" sz="2000">
                <a:solidFill>
                  <a:schemeClr val="accent1"/>
                </a:solidFill>
              </a:rPr>
              <a:t>с чиста, незамърсена храна;</a:t>
            </a:r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Овчето месо</a:t>
            </a:r>
            <a:r>
              <a:rPr lang="bg-BG" sz="2000" b="1"/>
              <a:t> </a:t>
            </a:r>
            <a:r>
              <a:rPr lang="bg-BG" sz="2000"/>
              <a:t>обикновено е </a:t>
            </a:r>
            <a:r>
              <a:rPr lang="bg-BG" sz="2000">
                <a:solidFill>
                  <a:schemeClr val="accent1"/>
                </a:solidFill>
              </a:rPr>
              <a:t>силно замърсено;</a:t>
            </a:r>
          </a:p>
          <a:p>
            <a:pPr>
              <a:lnSpc>
                <a:spcPct val="90000"/>
              </a:lnSpc>
            </a:pPr>
            <a:r>
              <a:rPr lang="bg-BG" sz="2000">
                <a:solidFill>
                  <a:schemeClr val="accent1"/>
                </a:solidFill>
              </a:rPr>
              <a:t>Месото от крайбрежните и планински райони,</a:t>
            </a:r>
            <a:r>
              <a:rPr lang="bg-BG" sz="2000" b="1"/>
              <a:t> </a:t>
            </a:r>
            <a:r>
              <a:rPr lang="bg-BG" sz="2000"/>
              <a:t>както и месото от </a:t>
            </a:r>
            <a:r>
              <a:rPr lang="bg-BG" sz="2000">
                <a:solidFill>
                  <a:schemeClr val="accent1"/>
                </a:solidFill>
              </a:rPr>
              <a:t>дивеч е по-силно замърсено</a:t>
            </a:r>
            <a:r>
              <a:rPr lang="bg-BG" sz="2000" b="1"/>
              <a:t> </a:t>
            </a:r>
            <a:r>
              <a:rPr lang="bg-BG" sz="2000"/>
              <a:t>с радионуклиди, в сравнение домашните животни;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2852738"/>
            <a:ext cx="6480175" cy="37449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Стронций-90 в месото</a:t>
            </a:r>
            <a:r>
              <a:rPr lang="bg-BG" sz="2000" b="1"/>
              <a:t> </a:t>
            </a:r>
            <a:r>
              <a:rPr lang="bg-BG" sz="2000"/>
              <a:t>е в </a:t>
            </a:r>
            <a:r>
              <a:rPr lang="bg-BG" sz="2000">
                <a:solidFill>
                  <a:schemeClr val="accent1"/>
                </a:solidFill>
              </a:rPr>
              <a:t>много малки количества;</a:t>
            </a:r>
            <a:r>
              <a:rPr lang="bg-BG" sz="2000" b="1"/>
              <a:t> </a:t>
            </a:r>
            <a:r>
              <a:rPr lang="bg-BG" sz="2000"/>
              <a:t>по-големи активности от </a:t>
            </a:r>
            <a:r>
              <a:rPr lang="bg-BG" sz="2000">
                <a:solidFill>
                  <a:schemeClr val="accent1"/>
                </a:solidFill>
              </a:rPr>
              <a:t>стронций-90 има в костите</a:t>
            </a:r>
            <a:r>
              <a:rPr lang="bg-BG" sz="2000" b="1"/>
              <a:t>, </a:t>
            </a:r>
            <a:r>
              <a:rPr lang="bg-BG" sz="2000"/>
              <a:t>но при </a:t>
            </a:r>
            <a:r>
              <a:rPr lang="bg-BG" sz="2000">
                <a:solidFill>
                  <a:schemeClr val="accent1"/>
                </a:solidFill>
              </a:rPr>
              <a:t>варене много малка част от него преминава в бульона;</a:t>
            </a:r>
          </a:p>
          <a:p>
            <a:pPr>
              <a:lnSpc>
                <a:spcPct val="80000"/>
              </a:lnSpc>
              <a:buFontTx/>
              <a:buNone/>
            </a:pPr>
            <a:endParaRPr lang="bg-BG" sz="20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bg-BG" sz="2000"/>
              <a:t>Съдържанието на </a:t>
            </a:r>
            <a:r>
              <a:rPr lang="bg-BG" sz="2000">
                <a:solidFill>
                  <a:schemeClr val="accent1"/>
                </a:solidFill>
              </a:rPr>
              <a:t>радионуклиди в  месото</a:t>
            </a:r>
            <a:r>
              <a:rPr lang="bg-BG" sz="2000" b="1"/>
              <a:t> </a:t>
            </a:r>
            <a:r>
              <a:rPr lang="bg-BG" sz="2000"/>
              <a:t>намалява чрез: </a:t>
            </a:r>
            <a:r>
              <a:rPr lang="bg-BG" sz="2000">
                <a:solidFill>
                  <a:schemeClr val="accent1"/>
                </a:solidFill>
              </a:rPr>
              <a:t>варене</a:t>
            </a:r>
            <a:r>
              <a:rPr lang="bg-BG" sz="2000" b="1"/>
              <a:t> </a:t>
            </a:r>
            <a:r>
              <a:rPr lang="bg-BG" sz="2000"/>
              <a:t>(до 25% за цезий-137); </a:t>
            </a:r>
            <a:r>
              <a:rPr lang="bg-BG" sz="2000">
                <a:solidFill>
                  <a:schemeClr val="accent1"/>
                </a:solidFill>
              </a:rPr>
              <a:t>осоляване</a:t>
            </a:r>
            <a:r>
              <a:rPr lang="bg-BG" sz="2000" b="1"/>
              <a:t> </a:t>
            </a:r>
            <a:r>
              <a:rPr lang="bg-BG" sz="2000"/>
              <a:t>чрез накисване </a:t>
            </a:r>
            <a:r>
              <a:rPr lang="bg-BG" sz="2000" b="1">
                <a:solidFill>
                  <a:schemeClr val="accent1"/>
                </a:solidFill>
              </a:rPr>
              <a:t>в солен разтвор</a:t>
            </a:r>
            <a:r>
              <a:rPr lang="bg-BG" sz="2000" b="1"/>
              <a:t/>
            </a:r>
            <a:br>
              <a:rPr lang="bg-BG" sz="2000" b="1"/>
            </a:br>
            <a:r>
              <a:rPr lang="bg-BG" sz="2000" b="1"/>
              <a:t>и </a:t>
            </a:r>
            <a:r>
              <a:rPr lang="bg-BG" sz="2000"/>
              <a:t>последващо </a:t>
            </a:r>
            <a:r>
              <a:rPr lang="bg-BG" sz="2000">
                <a:solidFill>
                  <a:schemeClr val="accent1"/>
                </a:solidFill>
              </a:rPr>
              <a:t>варене отстранява 90% от цезий-137; консервиране	на	месото </a:t>
            </a:r>
            <a:r>
              <a:rPr lang="bg-BG" sz="2000"/>
              <a:t>–</a:t>
            </a:r>
            <a:r>
              <a:rPr lang="bg-BG" sz="2000" b="1"/>
              <a:t> </a:t>
            </a:r>
            <a:r>
              <a:rPr lang="bg-BG" sz="2000"/>
              <a:t>радиоактивността      намалява      за      сметка      на краткотрайните изотопи;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11638" y="2276475"/>
            <a:ext cx="4752975" cy="795338"/>
          </a:xfrm>
        </p:spPr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3. Обеззаразяване на мляко и млечни продукти</a:t>
            </a:r>
            <a:br>
              <a:rPr lang="bg-BG" sz="2400">
                <a:solidFill>
                  <a:schemeClr val="tx2"/>
                </a:solidFill>
              </a:rPr>
            </a:br>
            <a:endParaRPr lang="bg-BG" sz="2400">
              <a:solidFill>
                <a:schemeClr val="tx2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852738"/>
            <a:ext cx="7561262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В млякото постъпват много радионуклиди,</a:t>
            </a:r>
            <a:r>
              <a:rPr lang="bg-BG" sz="2000" b="1"/>
              <a:t> </a:t>
            </a:r>
            <a:r>
              <a:rPr lang="bg-BG" sz="2000"/>
              <a:t>особено </a:t>
            </a:r>
            <a:r>
              <a:rPr lang="bg-BG" sz="2000">
                <a:solidFill>
                  <a:schemeClr val="accent1"/>
                </a:solidFill>
              </a:rPr>
              <a:t>йод-131, барий-140, церий-144. В него има и трите важни изотопа-цезий -137, йод -131 и стронции – 90.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85 - 90%</a:t>
            </a:r>
            <a:r>
              <a:rPr lang="bg-BG" sz="2000" b="1"/>
              <a:t> </a:t>
            </a:r>
            <a:r>
              <a:rPr lang="bg-BG" sz="2000"/>
              <a:t>от радионуклидите остават в </a:t>
            </a:r>
            <a:r>
              <a:rPr lang="bg-BG" sz="2000">
                <a:solidFill>
                  <a:schemeClr val="accent1"/>
                </a:solidFill>
              </a:rPr>
              <a:t>течната фаза</a:t>
            </a:r>
            <a:r>
              <a:rPr lang="bg-BG" sz="2000" b="1"/>
              <a:t> </a:t>
            </a:r>
            <a:r>
              <a:rPr lang="bg-BG" sz="2000"/>
              <a:t>на млякото и преминават в суроватката.</a:t>
            </a:r>
            <a:endParaRPr lang="bg-BG" sz="2000" b="1"/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10-15%</a:t>
            </a:r>
            <a:r>
              <a:rPr lang="bg-BG" sz="2000" b="1"/>
              <a:t> </a:t>
            </a:r>
            <a:r>
              <a:rPr lang="bg-BG" sz="2000"/>
              <a:t>от радионуклидите са свързани </a:t>
            </a:r>
            <a:r>
              <a:rPr lang="bg-BG" sz="2000">
                <a:solidFill>
                  <a:schemeClr val="accent1"/>
                </a:solidFill>
              </a:rPr>
              <a:t>с белтъците и мастите.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Съдържанието     на     радионуклиди</a:t>
            </a:r>
            <a:r>
              <a:rPr lang="bg-BG" sz="2000" b="1"/>
              <a:t>     </a:t>
            </a:r>
            <a:r>
              <a:rPr lang="bg-BG" sz="2000"/>
              <a:t>в млякото       </a:t>
            </a:r>
            <a:r>
              <a:rPr lang="bg-BG" sz="2000">
                <a:solidFill>
                  <a:schemeClr val="accent1"/>
                </a:solidFill>
              </a:rPr>
              <a:t>намалява</a:t>
            </a:r>
            <a:r>
              <a:rPr lang="bg-BG" sz="2000" b="1"/>
              <a:t>       </a:t>
            </a:r>
            <a:r>
              <a:rPr lang="bg-BG" sz="2000"/>
              <a:t>чрез       обработката       </a:t>
            </a:r>
            <a:r>
              <a:rPr lang="bg-BG" sz="2000">
                <a:solidFill>
                  <a:schemeClr val="accent1"/>
                </a:solidFill>
              </a:rPr>
              <a:t>с клиноптилолит -</a:t>
            </a:r>
            <a:r>
              <a:rPr lang="bg-BG" sz="2000" b="1"/>
              <a:t> </a:t>
            </a:r>
            <a:r>
              <a:rPr lang="bg-BG" sz="2000">
                <a:solidFill>
                  <a:schemeClr val="accent1"/>
                </a:solidFill>
              </a:rPr>
              <a:t>очистването е 90% за цезий-137 и около 50% за стронций-90.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Преработването</a:t>
            </a:r>
            <a:r>
              <a:rPr lang="bg-BG" sz="2000" b="1"/>
              <a:t>	</a:t>
            </a:r>
            <a:r>
              <a:rPr lang="bg-BG" sz="2000"/>
              <a:t>на	радиоактивно замъреното мляко </a:t>
            </a:r>
            <a:r>
              <a:rPr lang="bg-BG" sz="2000">
                <a:solidFill>
                  <a:schemeClr val="accent1"/>
                </a:solidFill>
              </a:rPr>
              <a:t>в кашкавал и бяло сирене по стандартните технологии</a:t>
            </a:r>
            <a:r>
              <a:rPr lang="bg-BG" sz="2000" b="1"/>
              <a:t> </a:t>
            </a:r>
            <a:r>
              <a:rPr lang="bg-BG" sz="2000"/>
              <a:t>отстранява </a:t>
            </a:r>
            <a:r>
              <a:rPr lang="bg-BG" sz="2000" b="1"/>
              <a:t>10 </a:t>
            </a:r>
            <a:r>
              <a:rPr lang="bg-BG" sz="2000"/>
              <a:t>- 35% от радионуклидите.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2492375"/>
            <a:ext cx="5905500" cy="504825"/>
          </a:xfrm>
        </p:spPr>
        <p:txBody>
          <a:bodyPr/>
          <a:lstStyle/>
          <a:p>
            <a:pPr algn="ctr"/>
            <a:r>
              <a:rPr lang="bg-BG" sz="2000">
                <a:solidFill>
                  <a:schemeClr val="tx1"/>
                </a:solidFill>
              </a:rPr>
              <a:t>За отчитане на </a:t>
            </a:r>
            <a:r>
              <a:rPr lang="bg-BG" sz="2000" b="1">
                <a:solidFill>
                  <a:schemeClr val="tx1"/>
                </a:solidFill>
              </a:rPr>
              <a:t>неутронна доза се използват:</a:t>
            </a:r>
            <a:br>
              <a:rPr lang="bg-BG" sz="2000" b="1">
                <a:solidFill>
                  <a:schemeClr val="tx1"/>
                </a:solidFill>
              </a:rPr>
            </a:br>
            <a:endParaRPr lang="bg-BG" sz="2000">
              <a:solidFill>
                <a:schemeClr val="tx1"/>
              </a:solidFill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214688"/>
            <a:ext cx="7716837" cy="3382962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sz="2000">
                <a:solidFill>
                  <a:schemeClr val="accent1"/>
                </a:solidFill>
              </a:rPr>
              <a:t>Активационни детектори</a:t>
            </a:r>
          </a:p>
          <a:p>
            <a:pPr marL="914400" lvl="1" indent="-457200">
              <a:lnSpc>
                <a:spcPct val="80000"/>
              </a:lnSpc>
            </a:pPr>
            <a:r>
              <a:rPr lang="bg-BG" sz="2000" b="0"/>
              <a:t>измерват неутронните потоци с ниска енергия (бавни неутрони)</a:t>
            </a:r>
          </a:p>
          <a:p>
            <a:pPr marL="914400" lvl="1" indent="-457200">
              <a:lnSpc>
                <a:spcPct val="80000"/>
              </a:lnSpc>
            </a:pPr>
            <a:r>
              <a:rPr lang="bg-BG" sz="2000" b="0"/>
              <a:t>представляват   </a:t>
            </a:r>
            <a:r>
              <a:rPr lang="bg-BG" sz="2000" b="0">
                <a:solidFill>
                  <a:schemeClr val="accent1"/>
                </a:solidFill>
              </a:rPr>
              <a:t>тънки   листа   от   индий, кобалт    или    злато</a:t>
            </a:r>
            <a:r>
              <a:rPr lang="bg-BG" sz="2000"/>
              <a:t>,     </a:t>
            </a:r>
            <a:r>
              <a:rPr lang="bg-BG" sz="2000" b="0"/>
              <a:t>които    стават    вторично радиоактивни след облъчването;</a:t>
            </a:r>
            <a:r>
              <a:rPr lang="bg-BG" sz="2000"/>
              <a:t> 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endParaRPr lang="bg-BG" sz="2000" b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sz="2000"/>
              <a:t>Комбинация   от   т.н.   </a:t>
            </a:r>
            <a:r>
              <a:rPr lang="bg-BG" sz="2000">
                <a:solidFill>
                  <a:schemeClr val="accent1"/>
                </a:solidFill>
              </a:rPr>
              <a:t>прагови   детектори</a:t>
            </a:r>
            <a:r>
              <a:rPr lang="bg-BG" sz="2000"/>
              <a:t> </a:t>
            </a:r>
          </a:p>
          <a:p>
            <a:pPr marL="914400" lvl="1" indent="-457200">
              <a:lnSpc>
                <a:spcPct val="80000"/>
              </a:lnSpc>
            </a:pPr>
            <a:r>
              <a:rPr lang="bg-BG" sz="2000" b="0"/>
              <a:t>за</a:t>
            </a:r>
            <a:r>
              <a:rPr lang="ru-RU" sz="2000" b="0"/>
              <a:t> </a:t>
            </a:r>
            <a:r>
              <a:rPr lang="bg-BG" sz="2000" b="0"/>
              <a:t>отчитане на дозата от неутрони с висока енергия </a:t>
            </a:r>
          </a:p>
          <a:p>
            <a:pPr marL="914400" lvl="1" indent="-457200">
              <a:lnSpc>
                <a:spcPct val="80000"/>
              </a:lnSpc>
            </a:pPr>
            <a:r>
              <a:rPr lang="bg-BG" sz="2000" b="0">
                <a:solidFill>
                  <a:schemeClr val="accent1"/>
                </a:solidFill>
              </a:rPr>
              <a:t>всеки       от      детекторите       регистрира определен вид ядрени реакция</a:t>
            </a:r>
            <a:r>
              <a:rPr lang="bg-BG" sz="2000"/>
              <a:t>, </a:t>
            </a:r>
            <a:r>
              <a:rPr lang="bg-BG" sz="2000" b="0"/>
              <a:t>която е възможна при определена енергия на неутроните</a:t>
            </a:r>
            <a:r>
              <a:rPr lang="bg-BG" sz="2000"/>
              <a:t> </a:t>
            </a:r>
            <a:endParaRPr lang="bg-BG" sz="2000" b="0"/>
          </a:p>
          <a:p>
            <a:pPr marL="914400" lvl="1" indent="-457200">
              <a:lnSpc>
                <a:spcPct val="80000"/>
              </a:lnSpc>
            </a:pPr>
            <a:endParaRPr lang="bg-BG" sz="2000" b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2563813"/>
            <a:ext cx="4392613" cy="508000"/>
          </a:xfrm>
        </p:spPr>
        <p:txBody>
          <a:bodyPr/>
          <a:lstStyle/>
          <a:p>
            <a:pPr marL="685800" indent="-685800"/>
            <a:r>
              <a:rPr lang="bg-BG" sz="2400">
                <a:solidFill>
                  <a:schemeClr val="tx2"/>
                </a:solidFill>
              </a:rPr>
              <a:t>4. Обеззаразяване на яйцата</a:t>
            </a:r>
            <a:r>
              <a:rPr lang="bg-BG" sz="2400"/>
              <a:t/>
            </a:r>
            <a:br>
              <a:rPr lang="bg-BG" sz="2400"/>
            </a:br>
            <a:endParaRPr lang="bg-BG" sz="240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3214688"/>
            <a:ext cx="6911975" cy="309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Разпределението</a:t>
            </a:r>
            <a:r>
              <a:rPr lang="bg-BG" sz="2000" b="1"/>
              <a:t> </a:t>
            </a:r>
            <a:r>
              <a:rPr lang="bg-BG" sz="2000"/>
              <a:t>на радионуклидите в яйцата е следното: </a:t>
            </a:r>
            <a:r>
              <a:rPr lang="bg-BG" sz="2000">
                <a:solidFill>
                  <a:schemeClr val="accent1"/>
                </a:solidFill>
              </a:rPr>
              <a:t>най-много цезий-137 в белтъка, най-много йод-131 в жълтъка и най-много стронций-90 в черупката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Първото яйце</a:t>
            </a:r>
            <a:r>
              <a:rPr lang="bg-BG" sz="2000" b="1"/>
              <a:t> </a:t>
            </a:r>
            <a:r>
              <a:rPr lang="bg-BG" sz="2000"/>
              <a:t>след заразяване </a:t>
            </a:r>
            <a:r>
              <a:rPr lang="bg-BG" sz="2000">
                <a:solidFill>
                  <a:schemeClr val="accent1"/>
                </a:solidFill>
              </a:rPr>
              <a:t>с йод-131 е чисто;</a:t>
            </a:r>
            <a:r>
              <a:rPr lang="bg-BG" sz="2000" b="1"/>
              <a:t> </a:t>
            </a:r>
            <a:r>
              <a:rPr lang="bg-BG" sz="2000"/>
              <a:t>максимална активност има </a:t>
            </a:r>
            <a:r>
              <a:rPr lang="bg-BG" sz="2000">
                <a:solidFill>
                  <a:schemeClr val="accent1"/>
                </a:solidFill>
              </a:rPr>
              <a:t>в четвъртото поредно яйце.</a:t>
            </a:r>
          </a:p>
          <a:p>
            <a:pPr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В ранните фази</a:t>
            </a:r>
            <a:r>
              <a:rPr lang="bg-BG" sz="2000" b="1"/>
              <a:t> </a:t>
            </a:r>
            <a:r>
              <a:rPr lang="bg-BG" sz="2000"/>
              <a:t>след ядрена авария главната опасност е от </a:t>
            </a:r>
            <a:r>
              <a:rPr lang="bg-BG" sz="2000">
                <a:solidFill>
                  <a:schemeClr val="accent1"/>
                </a:solidFill>
              </a:rPr>
              <a:t>йод-131;</a:t>
            </a:r>
            <a:r>
              <a:rPr lang="bg-BG" sz="2000" b="1"/>
              <a:t> </a:t>
            </a:r>
            <a:r>
              <a:rPr lang="bg-BG" sz="2000"/>
              <a:t>за да се намали тази опасност </a:t>
            </a:r>
            <a:r>
              <a:rPr lang="bg-BG" sz="2000" b="1"/>
              <a:t>консумирането на яйца </a:t>
            </a:r>
            <a:r>
              <a:rPr lang="bg-BG" sz="2000"/>
              <a:t>се спира до разпадането на </a:t>
            </a:r>
            <a:r>
              <a:rPr lang="bg-BG" sz="2000">
                <a:solidFill>
                  <a:schemeClr val="accent1"/>
                </a:solidFill>
              </a:rPr>
              <a:t>радиойода</a:t>
            </a:r>
            <a:r>
              <a:rPr lang="bg-BG" sz="2000" b="1"/>
              <a:t>.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2781300"/>
            <a:ext cx="5761037" cy="1584325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200" b="1">
                <a:solidFill>
                  <a:schemeClr val="accent1"/>
                </a:solidFill>
              </a:rPr>
              <a:t>IV</a:t>
            </a:r>
            <a:r>
              <a:rPr lang="ru-RU" sz="3200" b="1">
                <a:solidFill>
                  <a:schemeClr val="accent1"/>
                </a:solidFill>
              </a:rPr>
              <a:t>.   </a:t>
            </a:r>
            <a:r>
              <a:rPr lang="bg-BG" sz="3200" b="1">
                <a:solidFill>
                  <a:schemeClr val="accent1"/>
                </a:solidFill>
              </a:rPr>
              <a:t>Защитни    мерки    в    късните фази</a:t>
            </a:r>
            <a:r>
              <a:rPr lang="bg-BG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7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7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3214688"/>
            <a:ext cx="7056437" cy="3094037"/>
          </a:xfrm>
        </p:spPr>
        <p:txBody>
          <a:bodyPr/>
          <a:lstStyle/>
          <a:p>
            <a:r>
              <a:rPr lang="bg-BG" sz="2400">
                <a:solidFill>
                  <a:schemeClr val="accent1"/>
                </a:solidFill>
              </a:rPr>
              <a:t>В късните фази</a:t>
            </a:r>
            <a:r>
              <a:rPr lang="bg-BG" sz="2400"/>
              <a:t> след радиационна авария главната цел е </a:t>
            </a:r>
            <a:r>
              <a:rPr lang="bg-BG" sz="2400">
                <a:solidFill>
                  <a:schemeClr val="accent1"/>
                </a:solidFill>
              </a:rPr>
              <a:t>намаляване на съдържанието на радионуклиди</a:t>
            </a:r>
            <a:r>
              <a:rPr lang="bg-BG" sz="2400" b="1"/>
              <a:t> </a:t>
            </a:r>
            <a:r>
              <a:rPr lang="bg-BG" sz="2400">
                <a:solidFill>
                  <a:schemeClr val="accent1"/>
                </a:solidFill>
              </a:rPr>
              <a:t>в околната среда</a:t>
            </a:r>
            <a:r>
              <a:rPr lang="bg-BG" sz="2400" b="1"/>
              <a:t> </a:t>
            </a:r>
            <a:r>
              <a:rPr lang="bg-BG" sz="2400"/>
              <a:t>до нива, които позволяват достъп на населението до замърсените райони. </a:t>
            </a:r>
            <a:r>
              <a:rPr lang="bg-BG" sz="2400">
                <a:solidFill>
                  <a:schemeClr val="accent1"/>
                </a:solidFill>
              </a:rPr>
              <a:t>Тази фаза</a:t>
            </a:r>
            <a:r>
              <a:rPr lang="bg-BG" sz="2400" b="1"/>
              <a:t> </a:t>
            </a:r>
            <a:r>
              <a:rPr lang="bg-BG" sz="2400"/>
              <a:t>може да продължи </a:t>
            </a:r>
            <a:r>
              <a:rPr lang="bg-BG" sz="2400">
                <a:solidFill>
                  <a:schemeClr val="accent1"/>
                </a:solidFill>
              </a:rPr>
              <a:t>много години.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2781300"/>
            <a:ext cx="6121400" cy="431800"/>
          </a:xfrm>
        </p:spPr>
        <p:txBody>
          <a:bodyPr/>
          <a:lstStyle/>
          <a:p>
            <a:pPr marL="609600" indent="-609600"/>
            <a:r>
              <a:rPr lang="bg-BG" sz="2400">
                <a:solidFill>
                  <a:schemeClr val="tx2"/>
                </a:solidFill>
              </a:rPr>
              <a:t>2. Дозиметричен контрол (ДК) на външната среда</a:t>
            </a:r>
            <a:r>
              <a:rPr lang="bg-BG" sz="2400">
                <a:solidFill>
                  <a:schemeClr val="accent1"/>
                </a:solidFill>
              </a:rPr>
              <a:t/>
            </a:r>
            <a:br>
              <a:rPr lang="bg-BG" sz="2400">
                <a:solidFill>
                  <a:schemeClr val="accent1"/>
                </a:solidFill>
              </a:rPr>
            </a:br>
            <a:endParaRPr lang="bg-BG" sz="2400">
              <a:solidFill>
                <a:schemeClr val="accent1"/>
              </a:solidFill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313" y="3214688"/>
            <a:ext cx="6192837" cy="3094037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След радиационна авария е нужна бърза и точна информация</a:t>
            </a:r>
            <a:r>
              <a:rPr lang="bg-BG" sz="2000" b="1"/>
              <a:t> </a:t>
            </a:r>
            <a:r>
              <a:rPr lang="bg-BG" sz="2000"/>
              <a:t>за нивото и мащабите на радиоактивното замърсяване на определени територии.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bg-BG" sz="2000" b="1"/>
          </a:p>
          <a:p>
            <a:pPr marL="533400" indent="-533400">
              <a:lnSpc>
                <a:spcPct val="80000"/>
              </a:lnSpc>
            </a:pPr>
            <a:r>
              <a:rPr lang="bg-BG" sz="2000">
                <a:solidFill>
                  <a:schemeClr val="accent1"/>
                </a:solidFill>
              </a:rPr>
              <a:t>Обемът и сроковете за провеждане на радиационно-защитните	мероприятия</a:t>
            </a:r>
            <a:r>
              <a:rPr lang="bg-BG" sz="2000" b="1"/>
              <a:t>	</a:t>
            </a:r>
            <a:r>
              <a:rPr lang="bg-BG" sz="2000"/>
              <a:t>се основават главно върху резултатите от дозиметричното изследване на замърсената територия.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2565400"/>
            <a:ext cx="6408737" cy="3959225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bg-BG" sz="2000"/>
              <a:t>На територията на локалните радиоактивни отлагания в първия месец след аварията</a:t>
            </a:r>
            <a:r>
              <a:rPr lang="bg-BG" sz="2000" b="1"/>
              <a:t> </a:t>
            </a:r>
            <a:r>
              <a:rPr lang="bg-BG" sz="2000"/>
              <a:t>погълнатата доза от населението, се разпределя по следния начин: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endParaRPr lang="bg-BG" sz="2000"/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sz="2000"/>
              <a:t>Външно облъчване с гама лъчи - </a:t>
            </a:r>
            <a:r>
              <a:rPr lang="bg-BG" sz="2000">
                <a:solidFill>
                  <a:schemeClr val="accent1"/>
                </a:solidFill>
              </a:rPr>
              <a:t>80 - 90%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sz="2000"/>
              <a:t>Външно облъчване с бета частици - </a:t>
            </a:r>
            <a:r>
              <a:rPr lang="bg-BG" sz="2000">
                <a:solidFill>
                  <a:schemeClr val="accent1"/>
                </a:solidFill>
              </a:rPr>
              <a:t>3 - 6%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sz="2000"/>
              <a:t>Вътрешно облъчване от радионуклиди, инкорпорирани с хранителни продукти и вода – </a:t>
            </a:r>
            <a:r>
              <a:rPr lang="bg-BG" sz="2000">
                <a:solidFill>
                  <a:schemeClr val="accent1"/>
                </a:solidFill>
              </a:rPr>
              <a:t>6 – 12%</a:t>
            </a:r>
            <a:r>
              <a:rPr lang="bg-BG" sz="2000"/>
              <a:t> 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sz="2000"/>
              <a:t>Вътрешно облъчване, реализирано от инхалирани радиоактивни вещества - </a:t>
            </a:r>
            <a:r>
              <a:rPr lang="bg-BG" sz="2000">
                <a:solidFill>
                  <a:schemeClr val="accent1"/>
                </a:solidFill>
              </a:rPr>
              <a:t>1- 2%</a:t>
            </a:r>
          </a:p>
          <a:p>
            <a:pPr marL="381000" indent="-381000">
              <a:lnSpc>
                <a:spcPct val="90000"/>
              </a:lnSpc>
            </a:pPr>
            <a:endParaRPr lang="bg-BG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2000">
                <a:solidFill>
                  <a:schemeClr val="tx2"/>
                </a:solidFill>
              </a:rPr>
              <a:t>Етапи на осъществяване на ДК на външната среда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214688"/>
            <a:ext cx="7716837" cy="3382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bg-BG" sz="2000">
                <a:solidFill>
                  <a:schemeClr val="tx2"/>
                </a:solidFill>
              </a:rPr>
              <a:t>Първи етап</a:t>
            </a:r>
          </a:p>
          <a:p>
            <a:pPr>
              <a:lnSpc>
                <a:spcPct val="80000"/>
              </a:lnSpc>
            </a:pPr>
            <a:r>
              <a:rPr lang="bg-BG" sz="2000" b="1"/>
              <a:t> </a:t>
            </a:r>
            <a:r>
              <a:rPr lang="bg-BG" sz="2000">
                <a:solidFill>
                  <a:schemeClr val="accent1"/>
                </a:solidFill>
              </a:rPr>
              <a:t>В първите 6 часа</a:t>
            </a:r>
            <a:r>
              <a:rPr lang="bg-BG" sz="2000"/>
              <a:t> след аварията се събират най-общи данни: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1800"/>
              <a:t>- </a:t>
            </a:r>
            <a:r>
              <a:rPr lang="bg-BG" sz="2000" b="0">
                <a:solidFill>
                  <a:schemeClr val="accent1"/>
                </a:solidFill>
              </a:rPr>
              <a:t>измерва се</a:t>
            </a:r>
            <a:r>
              <a:rPr lang="bg-BG" sz="2000"/>
              <a:t> </a:t>
            </a:r>
            <a:r>
              <a:rPr lang="bg-BG" sz="2000" b="0"/>
              <a:t>мощността на гама излъчването около предприятието и</a:t>
            </a:r>
            <a:r>
              <a:rPr lang="bg-BG" sz="2000"/>
              <a:t> </a:t>
            </a:r>
            <a:r>
              <a:rPr lang="bg-BG" sz="2000" b="0"/>
              <a:t>въз основа на</a:t>
            </a:r>
            <a:r>
              <a:rPr lang="bg-BG" sz="2000"/>
              <a:t> </a:t>
            </a:r>
            <a:r>
              <a:rPr lang="bg-BG" sz="2000" b="0"/>
              <a:t>метеорологичните данни се прави</a:t>
            </a:r>
            <a:r>
              <a:rPr lang="bg-BG" sz="2000"/>
              <a:t> </a:t>
            </a:r>
            <a:r>
              <a:rPr lang="bg-BG" sz="2000" b="0">
                <a:solidFill>
                  <a:schemeClr val="accent1"/>
                </a:solidFill>
              </a:rPr>
              <a:t>оценка</a:t>
            </a:r>
            <a:r>
              <a:rPr lang="bg-BG" sz="2000" b="0"/>
              <a:t> на радиационната обстановка;</a:t>
            </a:r>
            <a:endParaRPr lang="bg-BG" sz="2000"/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/>
              <a:t>- </a:t>
            </a:r>
            <a:r>
              <a:rPr lang="bg-BG" sz="2000" b="0">
                <a:solidFill>
                  <a:schemeClr val="accent1"/>
                </a:solidFill>
              </a:rPr>
              <a:t>прави се гама снимка</a:t>
            </a:r>
            <a:r>
              <a:rPr lang="bg-BG" sz="2000" b="0"/>
              <a:t> </a:t>
            </a:r>
            <a:r>
              <a:rPr lang="bg-BG" sz="2000"/>
              <a:t>- </a:t>
            </a:r>
            <a:r>
              <a:rPr lang="bg-BG" sz="2000" b="0">
                <a:solidFill>
                  <a:schemeClr val="accent1"/>
                </a:solidFill>
              </a:rPr>
              <a:t>определят се</a:t>
            </a:r>
            <a:r>
              <a:rPr lang="bg-BG" sz="2000"/>
              <a:t> </a:t>
            </a:r>
            <a:r>
              <a:rPr lang="bg-BG" sz="2000" b="0"/>
              <a:t>контурите на замърсения район и нивото на максималното замърсяване;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на базата на събраната</a:t>
            </a:r>
            <a:r>
              <a:rPr lang="bg-BG" sz="2000"/>
              <a:t> </a:t>
            </a:r>
            <a:r>
              <a:rPr lang="bg-BG" sz="2000" b="0"/>
              <a:t>дозиметрична информация </a:t>
            </a:r>
            <a:r>
              <a:rPr lang="bg-BG" sz="2000" b="0">
                <a:solidFill>
                  <a:schemeClr val="accent1"/>
                </a:solidFill>
              </a:rPr>
              <a:t>се прави оценка на възможните дози</a:t>
            </a:r>
            <a:r>
              <a:rPr lang="bg-BG" sz="2000" b="0"/>
              <a:t> на облъчване на населението;</a:t>
            </a:r>
            <a:r>
              <a:rPr lang="bg-BG" sz="20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2000">
                <a:solidFill>
                  <a:schemeClr val="tx2"/>
                </a:solidFill>
              </a:rPr>
              <a:t>Етапи на осъществяване на ДК на външната среда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997200"/>
            <a:ext cx="7850187" cy="3600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bg-BG" sz="2000">
                <a:solidFill>
                  <a:schemeClr val="tx2"/>
                </a:solidFill>
              </a:rPr>
              <a:t>Втори етап</a:t>
            </a:r>
          </a:p>
          <a:p>
            <a:pPr>
              <a:lnSpc>
                <a:spcPct val="80000"/>
              </a:lnSpc>
            </a:pPr>
            <a:r>
              <a:rPr lang="bg-BG" sz="2000"/>
              <a:t>Продължава </a:t>
            </a:r>
            <a:r>
              <a:rPr lang="bg-BG" sz="2000">
                <a:solidFill>
                  <a:schemeClr val="accent1"/>
                </a:solidFill>
              </a:rPr>
              <a:t>до края на второто денонощие</a:t>
            </a:r>
            <a:r>
              <a:rPr lang="bg-BG" sz="2000" b="1"/>
              <a:t> (48 часа)</a:t>
            </a:r>
            <a:r>
              <a:rPr lang="bg-BG" sz="2000"/>
              <a:t>след аварията.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bg-BG" sz="2000" b="0"/>
              <a:t>провежда се</a:t>
            </a:r>
            <a:r>
              <a:rPr lang="bg-BG" sz="2000"/>
              <a:t> </a:t>
            </a:r>
            <a:r>
              <a:rPr lang="bg-BG" sz="2000" b="0">
                <a:solidFill>
                  <a:schemeClr val="accent1"/>
                </a:solidFill>
              </a:rPr>
              <a:t>детайлно изучаване на радиационната обстановка</a:t>
            </a:r>
            <a:r>
              <a:rPr lang="bg-BG" sz="2000" b="0"/>
              <a:t> на територията, където</a:t>
            </a:r>
            <a:r>
              <a:rPr lang="bg-BG" sz="2000"/>
              <a:t> </a:t>
            </a:r>
            <a:r>
              <a:rPr lang="bg-BG" sz="2000">
                <a:solidFill>
                  <a:schemeClr val="accent1"/>
                </a:solidFill>
              </a:rPr>
              <a:t>мощността на гама лъчението превишава два пъти нормалния радиационен фон</a:t>
            </a:r>
            <a:r>
              <a:rPr lang="bg-BG" sz="2000" b="0"/>
              <a:t> на съответния район;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bg-BG" sz="2000" b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bg-BG" sz="2000" b="0"/>
              <a:t>установява се</a:t>
            </a:r>
            <a:r>
              <a:rPr lang="bg-BG" sz="2000"/>
              <a:t> </a:t>
            </a:r>
            <a:r>
              <a:rPr lang="bg-BG" sz="2000">
                <a:solidFill>
                  <a:schemeClr val="accent1"/>
                </a:solidFill>
              </a:rPr>
              <a:t>радиохимичния състав</a:t>
            </a:r>
            <a:r>
              <a:rPr lang="bg-BG" sz="2000" b="0"/>
              <a:t> на отложените   радиоактивни   вещества   в   проби   от външната среда;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bg-BG" sz="2000" b="0"/>
          </a:p>
          <a:p>
            <a:pPr lvl="1">
              <a:lnSpc>
                <a:spcPct val="80000"/>
              </a:lnSpc>
              <a:buFontTx/>
              <a:buNone/>
            </a:pPr>
            <a:r>
              <a:rPr lang="bg-BG" sz="2000" b="0"/>
              <a:t>- прави    се</a:t>
            </a:r>
            <a:r>
              <a:rPr lang="bg-BG" sz="2000"/>
              <a:t>    </a:t>
            </a:r>
            <a:r>
              <a:rPr lang="bg-BG" sz="2000">
                <a:solidFill>
                  <a:schemeClr val="accent1"/>
                </a:solidFill>
              </a:rPr>
              <a:t>детайлна    гама    снимка    на радиоактивно замърсения район</a:t>
            </a:r>
            <a:r>
              <a:rPr lang="bg-BG" sz="2000" b="0"/>
              <a:t>;</a:t>
            </a:r>
            <a:endParaRPr lang="bg-BG" sz="2000"/>
          </a:p>
          <a:p>
            <a:pPr>
              <a:lnSpc>
                <a:spcPct val="80000"/>
              </a:lnSpc>
              <a:buFontTx/>
              <a:buNone/>
            </a:pPr>
            <a:endParaRPr lang="bg-BG" sz="20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2000">
                <a:solidFill>
                  <a:schemeClr val="tx2"/>
                </a:solidFill>
              </a:rPr>
              <a:t>Етапи на осъществяване на ДК на външната среда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3214688"/>
            <a:ext cx="6769100" cy="3382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1800">
                <a:solidFill>
                  <a:schemeClr val="tx2"/>
                </a:solidFill>
              </a:rPr>
              <a:t>Втори етап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bg-BG" sz="1800" b="0">
                <a:solidFill>
                  <a:schemeClr val="accent1"/>
                </a:solidFill>
              </a:rPr>
              <a:t>изготвя се карта на местността с изолинии</a:t>
            </a:r>
            <a:r>
              <a:rPr lang="bg-BG" sz="1800" b="0"/>
              <a:t> (линии с еднакво ниво на радиацията) на гама лъчите или на плътността на радиоактивното замърсяване;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bg-BG" sz="1800" b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bg-BG" sz="1800" b="0"/>
              <a:t>определя се</a:t>
            </a:r>
            <a:r>
              <a:rPr lang="bg-BG" sz="1800"/>
              <a:t> </a:t>
            </a:r>
            <a:r>
              <a:rPr lang="bg-BG" sz="1800">
                <a:solidFill>
                  <a:schemeClr val="accent1"/>
                </a:solidFill>
              </a:rPr>
              <a:t>радиоактивното замърсяване на жилища, дрехи и предметите за обща употреба (превозни средства, обществени сгради и т.н.)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bg-BG" sz="1800">
              <a:solidFill>
                <a:schemeClr val="accent1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bg-BG" sz="1800"/>
              <a:t>-</a:t>
            </a:r>
            <a:r>
              <a:rPr lang="bg-BG" sz="1800" b="0"/>
              <a:t> изследват се</a:t>
            </a:r>
            <a:r>
              <a:rPr lang="bg-BG" sz="1800"/>
              <a:t> </a:t>
            </a:r>
            <a:r>
              <a:rPr lang="bg-BG" sz="1800">
                <a:solidFill>
                  <a:schemeClr val="accent1"/>
                </a:solidFill>
              </a:rPr>
              <a:t>хранителните продукти и питейната вода</a:t>
            </a:r>
            <a:r>
              <a:rPr lang="bg-BG" sz="1800" b="0"/>
              <a:t> с експресни методи за съдържание на</a:t>
            </a:r>
            <a:r>
              <a:rPr lang="bg-BG" sz="1800"/>
              <a:t> </a:t>
            </a:r>
            <a:r>
              <a:rPr lang="bg-BG" sz="1800">
                <a:solidFill>
                  <a:schemeClr val="accent1"/>
                </a:solidFill>
              </a:rPr>
              <a:t>радионуклиди</a:t>
            </a:r>
            <a:r>
              <a:rPr lang="bg-BG" sz="1800" b="0"/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">
      <a:dk1>
        <a:srgbClr val="CC00CC"/>
      </a:dk1>
      <a:lt1>
        <a:srgbClr val="66CCFF"/>
      </a:lt1>
      <a:dk2>
        <a:srgbClr val="5253BF"/>
      </a:dk2>
      <a:lt2>
        <a:srgbClr val="FFFFFF"/>
      </a:lt2>
      <a:accent1>
        <a:srgbClr val="FF66FF"/>
      </a:accent1>
      <a:accent2>
        <a:srgbClr val="0066CC"/>
      </a:accent2>
      <a:accent3>
        <a:srgbClr val="B3B3DC"/>
      </a:accent3>
      <a:accent4>
        <a:srgbClr val="56AEDA"/>
      </a:accent4>
      <a:accent5>
        <a:srgbClr val="FFB8FF"/>
      </a:accent5>
      <a:accent6>
        <a:srgbClr val="005CB9"/>
      </a:accent6>
      <a:hlink>
        <a:srgbClr val="00CCFF"/>
      </a:hlink>
      <a:folHlink>
        <a:srgbClr val="9999FF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66FF"/>
        </a:accent1>
        <a:accent2>
          <a:srgbClr val="0066CC"/>
        </a:accent2>
        <a:accent3>
          <a:srgbClr val="B3B3DC"/>
        </a:accent3>
        <a:accent4>
          <a:srgbClr val="56AEDA"/>
        </a:accent4>
        <a:accent5>
          <a:srgbClr val="FFB8FF"/>
        </a:accent5>
        <a:accent6>
          <a:srgbClr val="005CB9"/>
        </a:accent6>
        <a:hlink>
          <a:srgbClr val="00CC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99FF"/>
        </a:accent1>
        <a:accent2>
          <a:srgbClr val="0066CC"/>
        </a:accent2>
        <a:accent3>
          <a:srgbClr val="B3B3DC"/>
        </a:accent3>
        <a:accent4>
          <a:srgbClr val="56AEDA"/>
        </a:accent4>
        <a:accent5>
          <a:srgbClr val="FFCAFF"/>
        </a:accent5>
        <a:accent6>
          <a:srgbClr val="00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99FF"/>
        </a:accent1>
        <a:accent2>
          <a:srgbClr val="0099FF"/>
        </a:accent2>
        <a:accent3>
          <a:srgbClr val="B3B3DC"/>
        </a:accent3>
        <a:accent4>
          <a:srgbClr val="56AEDA"/>
        </a:accent4>
        <a:accent5>
          <a:srgbClr val="FFCAFF"/>
        </a:accent5>
        <a:accent6>
          <a:srgbClr val="008AE7"/>
        </a:accent6>
        <a:hlink>
          <a:srgbClr val="00CCFF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236</TotalTime>
  <Words>1918</Words>
  <Application>Microsoft Office PowerPoint</Application>
  <PresentationFormat>On-screen Show (4:3)</PresentationFormat>
  <Paragraphs>156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Tahoma</vt:lpstr>
      <vt:lpstr>Wingdings</vt:lpstr>
      <vt:lpstr>template</vt:lpstr>
      <vt:lpstr>ЗАЩИТНИ МЕРОПРИЯТИЯ ПРИ РАДИАЦИОННИ АВАРИИ</vt:lpstr>
      <vt:lpstr>PowerPoint Presentation</vt:lpstr>
      <vt:lpstr>1. Индивидуален дозиметричен контрол</vt:lpstr>
      <vt:lpstr>За отчитане на неутронна доза се използват: </vt:lpstr>
      <vt:lpstr>2. Дозиметричен контрол (ДК) на външната среда </vt:lpstr>
      <vt:lpstr>PowerPoint Presentation</vt:lpstr>
      <vt:lpstr>Етапи на осъществяване на ДК на външната среда</vt:lpstr>
      <vt:lpstr>Етапи на осъществяване на ДК на външната среда</vt:lpstr>
      <vt:lpstr>Етапи на осъществяване на ДК на външната среда</vt:lpstr>
      <vt:lpstr>3. Индивидуална защита </vt:lpstr>
      <vt:lpstr>PowerPoint Presentation</vt:lpstr>
      <vt:lpstr>4. Радиационно-хигиенни мероприятия </vt:lpstr>
      <vt:lpstr>5. Вземане на решения за конкретни защитни мерки </vt:lpstr>
      <vt:lpstr>5. Вземане на решения за конкретни защитни мерки </vt:lpstr>
      <vt:lpstr>5. Вземане на решения за конкретни защитни мерки </vt:lpstr>
      <vt:lpstr>Според  създадената  радиационна обстановка могат да бъдат предприети следните защитни мерки: </vt:lpstr>
      <vt:lpstr>PowerPoint Presentation</vt:lpstr>
      <vt:lpstr>PowerPoint Presentation</vt:lpstr>
      <vt:lpstr>I.     Защитни    мерки    в   ранните фази след аварията</vt:lpstr>
      <vt:lpstr>PowerPoint Presentation</vt:lpstr>
      <vt:lpstr>Защитните мерки в ранните фази включват:</vt:lpstr>
      <vt:lpstr>PowerPoint Presentation</vt:lpstr>
      <vt:lpstr>PowerPoint Presentation</vt:lpstr>
      <vt:lpstr>PowerPoint Presentation</vt:lpstr>
      <vt:lpstr>PowerPoint Presentation</vt:lpstr>
      <vt:lpstr>II.    Защитни   мерки   в   средните срокове след радиационна авария.</vt:lpstr>
      <vt:lpstr>PowerPoint Presentation</vt:lpstr>
      <vt:lpstr>PowerPoint Presentation</vt:lpstr>
      <vt:lpstr> В по-слабо замърсените райони концентрацията на радионуклидите може да бъде намалена по следните начини:</vt:lpstr>
      <vt:lpstr>Дезактивация на почвата -  извършва се по механичен и химичен начин.</vt:lpstr>
      <vt:lpstr>PowerPoint Presentation</vt:lpstr>
      <vt:lpstr>Агротехнически мерки:</vt:lpstr>
      <vt:lpstr>Агротехнически мерки:</vt:lpstr>
      <vt:lpstr>III.   Защитни   мероприятия   при постъпване    на    радионуклиди    чрез хранителни продукти и питейна вода</vt:lpstr>
      <vt:lpstr>PowerPoint Presentation</vt:lpstr>
      <vt:lpstr>1. Обеззаразяване на продукти от растителен произход</vt:lpstr>
      <vt:lpstr>2. Обеззаразяване на месо и месни продукти</vt:lpstr>
      <vt:lpstr>PowerPoint Presentation</vt:lpstr>
      <vt:lpstr>3. Обеззаразяване на мляко и млечни продукти </vt:lpstr>
      <vt:lpstr>4. Обеззаразяване на яйцата </vt:lpstr>
      <vt:lpstr>IV.   Защитни    мерки    в    късните фази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ЗАЩИТНИ МЕРОПРИЯТИЯ ПРИ РАДИАЦИОННИ АВАРИИ</dc:title>
  <dc:creator>user</dc:creator>
  <cp:lastModifiedBy>User1</cp:lastModifiedBy>
  <cp:revision>39</cp:revision>
  <dcterms:created xsi:type="dcterms:W3CDTF">2007-04-12T06:38:57Z</dcterms:created>
  <dcterms:modified xsi:type="dcterms:W3CDTF">2020-06-03T05:37:39Z</dcterms:modified>
</cp:coreProperties>
</file>