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2" autoAdjust="0"/>
    <p:restoredTop sz="94695" autoAdjust="0"/>
  </p:normalViewPr>
  <p:slideViewPr>
    <p:cSldViewPr>
      <p:cViewPr>
        <p:scale>
          <a:sx n="72" d="100"/>
          <a:sy n="72" d="100"/>
        </p:scale>
        <p:origin x="-109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542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542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B30DA6-611F-40A6-9A6B-D53176CCBE2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3739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1EEC6-7163-4162-8C7B-0BD364FBD5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97471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F29E-924F-410F-A971-764B8461EA2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237328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20FAD-E40E-41D0-B7E4-83482AF75EA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214875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CF310-CFF7-4E10-AA74-3468B2858A2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24284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B8169-CB4D-4D71-A933-B317A2E300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403910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A82B9-6F2E-47F0-B72F-993BF9195D4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69675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E3142-43CE-40EF-B012-EB8EEA30405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31508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26AFE-FFDF-44BD-9C8E-565F67887B3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605887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00AB-E640-4BC7-9A4B-86581795914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24900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B5897-A7DB-451E-A2EE-40F87DD62F1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924826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434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435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5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6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437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7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8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43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43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4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4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4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44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440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440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40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40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91C9FA2-028C-45E2-BA2B-9ED523B9073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0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40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40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40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40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40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0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1" smtClean="0"/>
              <a:t>ОБЩА ТОКСИКОЛОГИЯ</a:t>
            </a:r>
          </a:p>
        </p:txBody>
      </p:sp>
      <p:pic>
        <p:nvPicPr>
          <p:cNvPr id="3076" name="Picture 5" descr="emblema-mu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3375"/>
            <a:ext cx="216058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Връзка между химичната структура, химичните и физичните свойства на веществата и тяхната токсичност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bg-BG" sz="2400" smtClean="0"/>
              <a:t>Зависимост на </a:t>
            </a:r>
            <a:r>
              <a:rPr lang="bg-BG" sz="2400" u="sng" smtClean="0"/>
              <a:t>биологичното действие</a:t>
            </a:r>
            <a:r>
              <a:rPr lang="bg-BG" sz="2400" smtClean="0"/>
              <a:t> на химичните съединения от тяхната </a:t>
            </a:r>
            <a:r>
              <a:rPr lang="bg-BG" sz="2400" u="sng" smtClean="0"/>
              <a:t>структура, респ. хим. активност, физични и хим. свойства. </a:t>
            </a:r>
            <a:endParaRPr lang="bg-BG" sz="2400" smtClean="0">
              <a:effectLst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bg-BG" sz="2400" smtClean="0"/>
              <a:t>използване на </a:t>
            </a:r>
            <a:r>
              <a:rPr lang="bg-BG" sz="2400" u="sng" smtClean="0"/>
              <a:t>теоретично установените закономерности в практиката от токсиколозите и фармаколозите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bg-BG" sz="2400" smtClean="0"/>
              <a:t>възможност за предвиждане на характера и силата на токсичното им действие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Що е токсикокинетика?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400" smtClean="0"/>
              <a:t>проучва </a:t>
            </a:r>
            <a:r>
              <a:rPr lang="bg-BG" sz="2400" smtClean="0">
                <a:solidFill>
                  <a:srgbClr val="FFFF00"/>
                </a:solidFill>
              </a:rPr>
              <a:t>постъпването, отлагането, разпределението, биотрансформацията (метаболизма) и екскрецията на отровите</a:t>
            </a:r>
            <a:r>
              <a:rPr lang="bg-BG" sz="2400" smtClean="0"/>
              <a:t>, както и протичането на тези процеси във времето</a:t>
            </a:r>
          </a:p>
          <a:p>
            <a:pPr eaLnBrk="1" hangingPunct="1">
              <a:defRPr/>
            </a:pPr>
            <a:r>
              <a:rPr lang="bg-BG" sz="2400" smtClean="0"/>
              <a:t>изучава закономерностите, по които се осъществява </a:t>
            </a:r>
            <a:r>
              <a:rPr lang="bg-BG" sz="2400" smtClean="0">
                <a:solidFill>
                  <a:srgbClr val="FFFF00"/>
                </a:solidFill>
              </a:rPr>
              <a:t>преминаването на отровата през организма</a:t>
            </a:r>
            <a:r>
              <a:rPr lang="bg-BG" sz="2400" smtClean="0"/>
              <a:t>.</a:t>
            </a:r>
          </a:p>
          <a:p>
            <a:pPr eaLnBrk="1" hangingPunct="1">
              <a:defRPr/>
            </a:pPr>
            <a:r>
              <a:rPr lang="bg-BG" sz="2400" smtClean="0"/>
              <a:t>предопределя </a:t>
            </a:r>
            <a:r>
              <a:rPr lang="bg-BG" sz="2400" smtClean="0">
                <a:solidFill>
                  <a:srgbClr val="FFFF00"/>
                </a:solidFill>
              </a:rPr>
              <a:t>токсикодинамиката</a:t>
            </a:r>
            <a:r>
              <a:rPr lang="bg-BG" sz="2400" smtClean="0"/>
              <a:t> (силата на токсичното действие), тъй като действието на отровата зависи от </a:t>
            </a:r>
            <a:r>
              <a:rPr lang="bg-BG" sz="2400" smtClean="0">
                <a:solidFill>
                  <a:srgbClr val="FFFF00"/>
                </a:solidFill>
              </a:rPr>
              <a:t>количеството и вида</a:t>
            </a:r>
            <a:r>
              <a:rPr lang="bg-BG" sz="2400" smtClean="0"/>
              <a:t>, в който тя достига </a:t>
            </a:r>
            <a:r>
              <a:rPr lang="bg-BG" sz="2400" smtClean="0">
                <a:solidFill>
                  <a:srgbClr val="FFFF00"/>
                </a:solidFill>
              </a:rPr>
              <a:t>съответните рецептори</a:t>
            </a:r>
            <a:r>
              <a:rPr lang="bg-BG" sz="2400" smtClean="0"/>
              <a:t> в организма. </a:t>
            </a:r>
          </a:p>
          <a:p>
            <a:pPr eaLnBrk="1" hangingPunct="1">
              <a:defRPr/>
            </a:pPr>
            <a:r>
              <a:rPr lang="bg-BG" sz="2400" smtClean="0"/>
              <a:t>Токсикокинетиката и токсикодинамиката съставят </a:t>
            </a:r>
            <a:r>
              <a:rPr lang="bg-BG" sz="2400" smtClean="0">
                <a:solidFill>
                  <a:srgbClr val="FFFF00"/>
                </a:solidFill>
              </a:rPr>
              <a:t>патогенезата</a:t>
            </a:r>
            <a:r>
              <a:rPr lang="bg-BG" sz="2400" smtClean="0"/>
              <a:t> на отравянето.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smtClean="0"/>
              <a:t>Биотрансформация на ксенобиотиците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5256212"/>
          </a:xfrm>
          <a:ln>
            <a:solidFill>
              <a:schemeClr val="tx2"/>
            </a:solidFill>
          </a:ln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000" smtClean="0"/>
              <a:t>1.</a:t>
            </a:r>
            <a:r>
              <a:rPr lang="bg-BG" sz="2000" smtClean="0">
                <a:solidFill>
                  <a:srgbClr val="FFFF00"/>
                </a:solidFill>
              </a:rPr>
              <a:t> Ксенобиотици</a:t>
            </a:r>
            <a:r>
              <a:rPr lang="bg-BG" sz="2000" smtClean="0"/>
              <a:t> – чуждите на организма химични съединения, вкл. отровите.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000" smtClean="0"/>
              <a:t>2. По – голяма част от ксенобиотиците подлежат на </a:t>
            </a:r>
            <a:r>
              <a:rPr lang="bg-BG" sz="2000" smtClean="0">
                <a:solidFill>
                  <a:srgbClr val="FFFF00"/>
                </a:solidFill>
              </a:rPr>
              <a:t>биотрансформация.</a:t>
            </a:r>
          </a:p>
          <a:p>
            <a:pPr marL="533400" indent="-533400" eaLnBrk="1" hangingPunct="1">
              <a:defRPr/>
            </a:pPr>
            <a:endParaRPr lang="bg-BG" sz="2000" smtClean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68413"/>
            <a:ext cx="4038600" cy="5256212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000" smtClean="0"/>
              <a:t>3. Малко са хим. съединения, които се отделят от организма непроменени – </a:t>
            </a:r>
            <a:r>
              <a:rPr lang="bg-BG" sz="2000" smtClean="0">
                <a:solidFill>
                  <a:srgbClr val="FFFF00"/>
                </a:solidFill>
              </a:rPr>
              <a:t>благородни газове</a:t>
            </a:r>
            <a:r>
              <a:rPr lang="bg-BG" sz="2000" smtClean="0"/>
              <a:t>, някои </a:t>
            </a:r>
            <a:r>
              <a:rPr lang="bg-BG" sz="2000" smtClean="0">
                <a:solidFill>
                  <a:srgbClr val="FFFF00"/>
                </a:solidFill>
              </a:rPr>
              <a:t>нисши алифатни въглеводороди, силни киселини и основи</a:t>
            </a:r>
            <a:r>
              <a:rPr lang="bg-BG" sz="2000" smtClean="0"/>
              <a:t> и др.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smtClean="0"/>
              <a:t>4. Др. вещества (сложни естери на мастните киселини и алифатните спиртове) метаболизират напълно до </a:t>
            </a:r>
            <a:r>
              <a:rPr lang="bg-BG" sz="2000" smtClean="0">
                <a:solidFill>
                  <a:srgbClr val="FFFF00"/>
                </a:solidFill>
              </a:rPr>
              <a:t>крайните продукти</a:t>
            </a:r>
            <a:r>
              <a:rPr lang="bg-BG" sz="2000" smtClean="0"/>
              <a:t> на обмяната – </a:t>
            </a:r>
            <a:r>
              <a:rPr lang="bg-BG" sz="2000" smtClean="0">
                <a:solidFill>
                  <a:srgbClr val="FFFF00"/>
                </a:solidFill>
              </a:rPr>
              <a:t>СО</a:t>
            </a:r>
            <a:r>
              <a:rPr lang="bg-BG" sz="2000" baseline="-25000" smtClean="0">
                <a:solidFill>
                  <a:srgbClr val="FFFF00"/>
                </a:solidFill>
              </a:rPr>
              <a:t>2</a:t>
            </a:r>
            <a:r>
              <a:rPr lang="bg-BG" sz="2000" smtClean="0">
                <a:solidFill>
                  <a:srgbClr val="FFFF00"/>
                </a:solidFill>
              </a:rPr>
              <a:t> и Н</a:t>
            </a:r>
            <a:r>
              <a:rPr lang="bg-BG" sz="2000" baseline="-25000" smtClean="0">
                <a:solidFill>
                  <a:srgbClr val="FFFF00"/>
                </a:solidFill>
              </a:rPr>
              <a:t>2</a:t>
            </a:r>
            <a:r>
              <a:rPr lang="bg-BG" sz="2000" smtClean="0">
                <a:solidFill>
                  <a:srgbClr val="FFFF00"/>
                </a:solidFill>
              </a:rPr>
              <a:t>О.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77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7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/>
      <p:bldP spid="327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Биотрансформация на ксенобиотиците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5256212"/>
          </a:xfrm>
          <a:ln>
            <a:solidFill>
              <a:schemeClr val="tx2"/>
            </a:solidFill>
          </a:ln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200" u="sng" dirty="0" smtClean="0"/>
              <a:t>Определение</a:t>
            </a:r>
            <a:r>
              <a:rPr lang="bg-BG" sz="2200" dirty="0" smtClean="0"/>
              <a:t> – </a:t>
            </a:r>
            <a:r>
              <a:rPr lang="bg-BG" sz="2200" b="1" dirty="0" smtClean="0">
                <a:solidFill>
                  <a:srgbClr val="FFFF00"/>
                </a:solidFill>
              </a:rPr>
              <a:t>сбор от процеси, чрез които токсичните съединения се подлагат на химични изменения от живия организъм. </a:t>
            </a:r>
            <a:endParaRPr lang="bg-BG" sz="2200" dirty="0" smtClean="0">
              <a:solidFill>
                <a:srgbClr val="FFFF00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bg-BG" sz="2200" dirty="0" smtClean="0"/>
              <a:t>молекулата на получените метаболити се различава от изходното съединение</a:t>
            </a:r>
          </a:p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bg-BG" sz="2200" dirty="0" smtClean="0"/>
              <a:t>метаболитите стават по – полярни, по – водноразтворими.</a:t>
            </a:r>
            <a:r>
              <a:rPr lang="bg-BG" sz="2200" dirty="0" smtClean="0">
                <a:sym typeface="Wingdings" pitchFamily="2" charset="2"/>
              </a:rPr>
              <a:t> </a:t>
            </a:r>
          </a:p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2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bg-BG" sz="2400" dirty="0" smtClean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68413"/>
            <a:ext cx="4038600" cy="5256212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bg-BG" sz="2200" smtClean="0"/>
              <a:t>намалява способността на ксенобиотиците да преминават през биологичните мембрани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bg-BG" sz="2200" smtClean="0"/>
              <a:t>увеличава се тубуларната и интестиналната екскреция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bg-BG" sz="2200" smtClean="0"/>
              <a:t>понижава се отлагането им </a:t>
            </a:r>
            <a:r>
              <a:rPr lang="bg-BG" sz="2200" b="1" smtClean="0"/>
              <a:t>в тъканите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8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48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/>
      <p:bldP spid="348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Биохимични реакции на биотрансформацията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r>
              <a:rPr lang="bg-BG" sz="2000" dirty="0" smtClean="0"/>
              <a:t>Повечето биохимични реакции са </a:t>
            </a:r>
            <a:r>
              <a:rPr lang="bg-BG" sz="2000" dirty="0" smtClean="0">
                <a:solidFill>
                  <a:srgbClr val="FFFF00"/>
                </a:solidFill>
              </a:rPr>
              <a:t>ензимни</a:t>
            </a:r>
            <a:r>
              <a:rPr lang="bg-BG" sz="2000" dirty="0" smtClean="0"/>
              <a:t>.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bg-BG" sz="2000" dirty="0" smtClean="0"/>
              <a:t>Реакциите протичат в 2 фази: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000" u="sng" dirty="0" smtClean="0">
                <a:solidFill>
                  <a:srgbClr val="FFFF00"/>
                </a:solidFill>
              </a:rPr>
              <a:t>І. Фаза:</a:t>
            </a:r>
            <a:r>
              <a:rPr lang="bg-BG" sz="2000" dirty="0" smtClean="0">
                <a:solidFill>
                  <a:srgbClr val="FFFF00"/>
                </a:solidFill>
              </a:rPr>
              <a:t> включват: </a:t>
            </a:r>
            <a:r>
              <a:rPr lang="bg-BG" sz="2000" b="1" dirty="0" smtClean="0">
                <a:solidFill>
                  <a:srgbClr val="FFFF00"/>
                </a:solidFill>
              </a:rPr>
              <a:t>окисление, редукция и хидролиза</a:t>
            </a:r>
            <a:r>
              <a:rPr lang="bg-BG" sz="2000" dirty="0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000" u="sng" dirty="0" smtClean="0">
                <a:solidFill>
                  <a:srgbClr val="FFFF00"/>
                </a:solidFill>
              </a:rPr>
              <a:t>ІІ. Фаза:</a:t>
            </a:r>
            <a:r>
              <a:rPr lang="bg-BG" sz="2000" dirty="0" smtClean="0">
                <a:solidFill>
                  <a:srgbClr val="FFFF00"/>
                </a:solidFill>
              </a:rPr>
              <a:t> включват: </a:t>
            </a:r>
            <a:r>
              <a:rPr lang="bg-BG" sz="2000" b="1" dirty="0" smtClean="0">
                <a:solidFill>
                  <a:srgbClr val="FFFF00"/>
                </a:solidFill>
              </a:rPr>
              <a:t>реакции на конюгация</a:t>
            </a:r>
            <a:r>
              <a:rPr lang="bg-BG" sz="2000" dirty="0" smtClean="0">
                <a:solidFill>
                  <a:srgbClr val="FFFF00"/>
                </a:solidFill>
              </a:rPr>
              <a:t> (синтезни)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r>
              <a:rPr lang="bg-BG" sz="2000" smtClean="0"/>
              <a:t>Най – важната функция на реакциите от І фаза е </a:t>
            </a:r>
            <a:r>
              <a:rPr lang="bg-BG" sz="2000" smtClean="0">
                <a:solidFill>
                  <a:srgbClr val="FFFF00"/>
                </a:solidFill>
              </a:rPr>
              <a:t>прибавянето на функционални групи</a:t>
            </a:r>
            <a:r>
              <a:rPr lang="bg-BG" sz="2000" smtClean="0"/>
              <a:t> – </a:t>
            </a:r>
            <a:r>
              <a:rPr lang="bg-BG" sz="2000" b="1" smtClean="0"/>
              <a:t>хидроксилни, сулфхидрилни, аминни и карбоксилни. 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bg-BG" sz="2000" smtClean="0"/>
              <a:t>Посочените химически групи са основната причина ксенобиотиците да са по – полярни, по- реактивноспособни и ги подготвят за ІІ фаза. </a:t>
            </a:r>
            <a:r>
              <a:rPr lang="bg-BG" sz="2200" smtClean="0">
                <a:sym typeface="Wingdings" pitchFamily="2" charset="2"/>
              </a:rPr>
              <a:t> 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/>
      <p:bldP spid="358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Биохимични реакции на биотрансформацият</a:t>
            </a:r>
            <a:r>
              <a:rPr lang="bg-BG" sz="2400" b="1" dirty="0" smtClean="0"/>
              <a:t>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341438"/>
            <a:ext cx="4244975" cy="5183187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bg-BG" sz="2400" dirty="0" smtClean="0"/>
              <a:t>Прибавянето на функционални групи става с участието на </a:t>
            </a:r>
            <a:r>
              <a:rPr lang="bg-BG" sz="2400" dirty="0" smtClean="0">
                <a:solidFill>
                  <a:srgbClr val="FFFF00"/>
                </a:solidFill>
              </a:rPr>
              <a:t>2 окислителни системи: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― 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системата на цитохром </a:t>
            </a:r>
            <a:r>
              <a:rPr lang="en-US" sz="2400" b="1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Р</a:t>
            </a:r>
            <a:r>
              <a:rPr lang="bg-BG" sz="2400" b="1" baseline="-25000" dirty="0" smtClean="0">
                <a:solidFill>
                  <a:srgbClr val="FFFF00"/>
                </a:solidFill>
                <a:cs typeface="Arial" charset="0"/>
              </a:rPr>
              <a:t>450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 (хидроксилираща ензимна с-ма, полисубстратна монооксигеназна с-ма, оксидази със смесена функция);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― 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системата на аминоксидазите със смесена функция</a:t>
            </a: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bg-BG" sz="2400" dirty="0" smtClean="0">
                <a:cs typeface="Arial" charset="0"/>
              </a:rPr>
              <a:t>(флавинооксигеназите)</a:t>
            </a:r>
            <a:endParaRPr lang="bg-BG" sz="2400" b="1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bg-BG" sz="2400" dirty="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171950" cy="5183187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bg-BG" sz="2400" dirty="0" smtClean="0"/>
              <a:t>Двете ензимни системи </a:t>
            </a:r>
            <a:r>
              <a:rPr lang="bg-BG" sz="2400" dirty="0" smtClean="0">
                <a:solidFill>
                  <a:srgbClr val="FFFF00"/>
                </a:solidFill>
              </a:rPr>
              <a:t>прибавят </a:t>
            </a:r>
            <a:r>
              <a:rPr lang="bg-BG" sz="2400" b="1" dirty="0" smtClean="0">
                <a:solidFill>
                  <a:srgbClr val="FFFF00"/>
                </a:solidFill>
              </a:rPr>
              <a:t>хидроксилни групи</a:t>
            </a:r>
            <a:r>
              <a:rPr lang="bg-BG" sz="2400" dirty="0" smtClean="0">
                <a:solidFill>
                  <a:srgbClr val="FFFF00"/>
                </a:solidFill>
              </a:rPr>
              <a:t> към </a:t>
            </a:r>
            <a:r>
              <a:rPr lang="bg-BG" sz="2400" dirty="0" smtClean="0"/>
              <a:t>метаболизиращите химични съединения.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bg-BG" sz="2400" dirty="0" smtClean="0"/>
              <a:t>В биотрансформацията главна роля има </a:t>
            </a:r>
            <a:r>
              <a:rPr lang="bg-BG" sz="2400" b="1" dirty="0" smtClean="0"/>
              <a:t>с-мата</a:t>
            </a:r>
            <a:r>
              <a:rPr lang="bg-BG" sz="2400" dirty="0" smtClean="0"/>
              <a:t> </a:t>
            </a:r>
            <a:r>
              <a:rPr lang="bg-BG" sz="2400" b="1" dirty="0" smtClean="0">
                <a:cs typeface="Arial" charset="0"/>
              </a:rPr>
              <a:t>цитохром 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bg-BG" sz="2400" b="1" dirty="0" smtClean="0">
                <a:cs typeface="Arial" charset="0"/>
              </a:rPr>
              <a:t>Р</a:t>
            </a:r>
            <a:r>
              <a:rPr lang="bg-BG" sz="2400" b="1" baseline="-25000" dirty="0" smtClean="0">
                <a:cs typeface="Arial" charset="0"/>
              </a:rPr>
              <a:t>450 </a:t>
            </a:r>
            <a:r>
              <a:rPr lang="bg-BG" sz="2700" dirty="0" smtClean="0">
                <a:sym typeface="Wingdings" pitchFamily="2" charset="2"/>
              </a:rPr>
              <a:t> 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9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  <p:bldP spid="389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Биохимични реакции на биотрансформацията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341438"/>
            <a:ext cx="4244975" cy="5183187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r>
              <a:rPr lang="bg-BG" sz="2400" dirty="0" smtClean="0">
                <a:cs typeface="Arial" charset="0"/>
              </a:rPr>
              <a:t>Ензимът </a:t>
            </a: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цитохром Р</a:t>
            </a:r>
            <a:r>
              <a:rPr lang="bg-BG" sz="2400" baseline="-25000" dirty="0" smtClean="0">
                <a:solidFill>
                  <a:srgbClr val="FFFF00"/>
                </a:solidFill>
                <a:cs typeface="Arial" charset="0"/>
              </a:rPr>
              <a:t>450 </a:t>
            </a:r>
            <a:r>
              <a:rPr lang="bg-BG" sz="2400" dirty="0" smtClean="0">
                <a:cs typeface="Arial" charset="0"/>
              </a:rPr>
              <a:t>се свързва с мембраната,намира се в </a:t>
            </a: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ендоплазмения ретикулум на клетките </a:t>
            </a:r>
            <a:r>
              <a:rPr lang="bg-BG" sz="2400" dirty="0" smtClean="0">
                <a:cs typeface="Arial" charset="0"/>
              </a:rPr>
              <a:t>(предимно </a:t>
            </a:r>
            <a:r>
              <a:rPr lang="bg-BG" sz="2400" b="1" dirty="0" smtClean="0">
                <a:cs typeface="Arial" charset="0"/>
              </a:rPr>
              <a:t>хепатоцити</a:t>
            </a:r>
            <a:r>
              <a:rPr lang="bg-BG" sz="2400" dirty="0" smtClean="0">
                <a:cs typeface="Arial" charset="0"/>
              </a:rPr>
              <a:t>).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bg-BG" sz="2400" dirty="0" smtClean="0">
                <a:cs typeface="Arial" charset="0"/>
              </a:rPr>
              <a:t>По – малко е количеството на ензима в </a:t>
            </a:r>
            <a:r>
              <a:rPr lang="bg-BG" sz="2400" b="1" dirty="0" smtClean="0">
                <a:cs typeface="Arial" charset="0"/>
              </a:rPr>
              <a:t>белите дробове, бъбреците, тънките черва, тестисите, плацентата, надбъбречните жлези.</a:t>
            </a:r>
            <a:endParaRPr lang="bg-BG" sz="2400" b="1" baseline="-25000" dirty="0" smtClean="0">
              <a:cs typeface="Arial" charset="0"/>
            </a:endParaRPr>
          </a:p>
          <a:p>
            <a:pPr eaLnBrk="1" hangingPunct="1">
              <a:buClr>
                <a:schemeClr val="tx2"/>
              </a:buClr>
              <a:defRPr/>
            </a:pPr>
            <a:endParaRPr lang="bg-BG" sz="2400" b="1" dirty="0" smtClean="0">
              <a:cs typeface="Arial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endParaRPr lang="bg-BG" sz="2400" dirty="0" smtClean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183187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r>
              <a:rPr lang="bg-BG" sz="2400" smtClean="0">
                <a:cs typeface="Arial" charset="0"/>
              </a:rPr>
              <a:t>Превръщане на ендоплазмения ретикулум в малки мухурчета (</a:t>
            </a:r>
            <a:r>
              <a:rPr lang="bg-BG" sz="2400" b="1" smtClean="0">
                <a:cs typeface="Arial" charset="0"/>
              </a:rPr>
              <a:t>микрозоми</a:t>
            </a:r>
            <a:r>
              <a:rPr lang="bg-BG" sz="2400" smtClean="0">
                <a:cs typeface="Arial" charset="0"/>
              </a:rPr>
              <a:t>) след хомогенизиране и фракциониране на клетките. Поради това ензимите на системата цитохром Р</a:t>
            </a:r>
            <a:r>
              <a:rPr lang="bg-BG" sz="2400" baseline="-25000" smtClean="0">
                <a:cs typeface="Arial" charset="0"/>
              </a:rPr>
              <a:t>450 </a:t>
            </a:r>
            <a:r>
              <a:rPr lang="bg-BG" sz="2400" smtClean="0">
                <a:cs typeface="Arial" charset="0"/>
              </a:rPr>
              <a:t>са известни като </a:t>
            </a:r>
            <a:r>
              <a:rPr lang="bg-BG" sz="2400" b="1" smtClean="0">
                <a:cs typeface="Arial" charset="0"/>
              </a:rPr>
              <a:t>микрозомални ензими</a:t>
            </a:r>
            <a:r>
              <a:rPr lang="bg-BG" sz="2400" smtClean="0">
                <a:cs typeface="Arial" charset="0"/>
              </a:rPr>
              <a:t>.</a:t>
            </a:r>
            <a:endParaRPr lang="bg-BG" sz="2400" baseline="-25000" smtClean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9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9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/>
      <p:bldP spid="399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Биохимични реакции на биотрансформацията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341438"/>
            <a:ext cx="4244975" cy="5183187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endParaRPr lang="bg-BG" sz="2400" b="1" dirty="0" smtClean="0">
              <a:cs typeface="Arial" charset="0"/>
            </a:endParaRPr>
          </a:p>
          <a:p>
            <a:pPr eaLnBrk="1" hangingPunct="1">
              <a:buClr>
                <a:schemeClr val="tx2"/>
              </a:buClr>
              <a:defRPr/>
            </a:pPr>
            <a:r>
              <a:rPr lang="bg-BG" sz="2400" dirty="0" smtClean="0"/>
              <a:t>Изискване за </a:t>
            </a:r>
            <a:r>
              <a:rPr lang="bg-BG" sz="2400" b="1" dirty="0" smtClean="0"/>
              <a:t>НАДФН и молекулярен О</a:t>
            </a:r>
            <a:r>
              <a:rPr lang="bg-BG" sz="2400" b="1" baseline="-25000" dirty="0" smtClean="0"/>
              <a:t>2</a:t>
            </a:r>
            <a:r>
              <a:rPr lang="bg-BG" sz="2400" dirty="0" smtClean="0"/>
              <a:t> от реакциите, катализирани от ХЕС: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S + </a:t>
            </a:r>
            <a:r>
              <a:rPr lang="bg-BG" dirty="0" smtClean="0">
                <a:solidFill>
                  <a:schemeClr val="tx2"/>
                </a:solidFill>
                <a:cs typeface="Arial" charset="0"/>
              </a:rPr>
              <a:t>цитохром Р</a:t>
            </a:r>
            <a:r>
              <a:rPr lang="bg-BG" baseline="-25000" dirty="0" smtClean="0">
                <a:solidFill>
                  <a:schemeClr val="tx2"/>
                </a:solidFill>
                <a:cs typeface="Arial" charset="0"/>
              </a:rPr>
              <a:t>450 </a:t>
            </a:r>
            <a:r>
              <a:rPr lang="en-US" baseline="-25000" dirty="0" smtClean="0">
                <a:solidFill>
                  <a:schemeClr val="tx2"/>
                </a:solidFill>
                <a:cs typeface="Arial" charset="0"/>
              </a:rPr>
              <a:t> + </a:t>
            </a:r>
            <a:r>
              <a:rPr lang="bg-BG" sz="2400" dirty="0" smtClean="0">
                <a:solidFill>
                  <a:schemeClr val="tx2"/>
                </a:solidFill>
              </a:rPr>
              <a:t>О</a:t>
            </a:r>
            <a:r>
              <a:rPr lang="bg-BG" sz="2400" baseline="-25000" dirty="0" smtClean="0">
                <a:solidFill>
                  <a:schemeClr val="tx2"/>
                </a:solidFill>
              </a:rPr>
              <a:t>2</a:t>
            </a:r>
            <a:r>
              <a:rPr lang="en-US" sz="2400" baseline="-250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cs typeface="Arial" charset="0"/>
              </a:rPr>
              <a:t>→      </a:t>
            </a:r>
            <a:r>
              <a:rPr lang="bg-BG" sz="2400" dirty="0" smtClean="0">
                <a:solidFill>
                  <a:schemeClr val="tx2"/>
                </a:solidFill>
                <a:cs typeface="Arial" charset="0"/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bg-BG" sz="2400" dirty="0" smtClean="0">
                <a:solidFill>
                  <a:schemeClr val="tx2"/>
                </a:solidFill>
                <a:cs typeface="Arial" charset="0"/>
              </a:rPr>
              <a:t>                    </a:t>
            </a:r>
            <a:r>
              <a:rPr lang="bg-BG" sz="3200" baseline="-25000" dirty="0" smtClean="0">
                <a:solidFill>
                  <a:schemeClr val="tx2"/>
                </a:solidFill>
                <a:cs typeface="Arial" charset="0"/>
              </a:rPr>
              <a:t>(</a:t>
            </a:r>
            <a:r>
              <a:rPr lang="bg-BG" baseline="-25000" dirty="0" smtClean="0">
                <a:solidFill>
                  <a:schemeClr val="tx2"/>
                </a:solidFill>
                <a:cs typeface="Arial" charset="0"/>
              </a:rPr>
              <a:t>редуциран</a:t>
            </a:r>
            <a:r>
              <a:rPr lang="bg-BG" sz="3200" baseline="-25000" dirty="0" smtClean="0">
                <a:solidFill>
                  <a:schemeClr val="tx2"/>
                </a:solidFill>
                <a:cs typeface="Arial" charset="0"/>
              </a:rPr>
              <a:t>)</a:t>
            </a:r>
            <a:endParaRPr lang="en-US" sz="3200" baseline="-25000" dirty="0" smtClean="0">
              <a:solidFill>
                <a:schemeClr val="tx2"/>
              </a:solidFill>
              <a:cs typeface="Arial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cs typeface="Arial" charset="0"/>
              </a:rPr>
              <a:t>SOH + </a:t>
            </a:r>
            <a:r>
              <a:rPr lang="bg-BG" dirty="0" smtClean="0">
                <a:solidFill>
                  <a:schemeClr val="tx2"/>
                </a:solidFill>
                <a:cs typeface="Arial" charset="0"/>
              </a:rPr>
              <a:t>цитохром Р</a:t>
            </a:r>
            <a:r>
              <a:rPr lang="bg-BG" baseline="-25000" dirty="0" smtClean="0">
                <a:solidFill>
                  <a:schemeClr val="tx2"/>
                </a:solidFill>
                <a:cs typeface="Arial" charset="0"/>
              </a:rPr>
              <a:t>450 </a:t>
            </a:r>
            <a:r>
              <a:rPr lang="en-US" baseline="-25000" dirty="0" smtClean="0">
                <a:solidFill>
                  <a:schemeClr val="tx2"/>
                </a:solidFill>
                <a:cs typeface="Arial" charset="0"/>
              </a:rPr>
              <a:t> + </a:t>
            </a:r>
            <a:endParaRPr lang="bg-BG" baseline="-25000" dirty="0" smtClean="0">
              <a:solidFill>
                <a:schemeClr val="tx2"/>
              </a:solidFill>
              <a:cs typeface="Arial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400" baseline="-25000" dirty="0" smtClean="0">
                <a:solidFill>
                  <a:schemeClr val="tx2"/>
                </a:solidFill>
              </a:rPr>
              <a:t>                   (</a:t>
            </a:r>
            <a:r>
              <a:rPr lang="bg-BG" baseline="-25000" dirty="0" smtClean="0">
                <a:solidFill>
                  <a:schemeClr val="tx2"/>
                </a:solidFill>
                <a:cs typeface="Arial" charset="0"/>
              </a:rPr>
              <a:t>окислен)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2"/>
                </a:solidFill>
                <a:cs typeface="Arial" charset="0"/>
              </a:rPr>
              <a:t>H</a:t>
            </a:r>
            <a:r>
              <a:rPr lang="bg-BG" sz="2400" baseline="-25000" dirty="0" smtClean="0">
                <a:solidFill>
                  <a:schemeClr val="tx2"/>
                </a:solidFill>
              </a:rPr>
              <a:t>2</a:t>
            </a:r>
            <a:r>
              <a:rPr lang="bg-BG" sz="2400" dirty="0" smtClean="0">
                <a:solidFill>
                  <a:schemeClr val="tx2"/>
                </a:solidFill>
              </a:rPr>
              <a:t>О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183187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цитохром Р</a:t>
            </a:r>
            <a:r>
              <a:rPr lang="bg-BG" sz="2400" baseline="-25000" dirty="0" smtClean="0">
                <a:solidFill>
                  <a:srgbClr val="FFFF00"/>
                </a:solidFill>
                <a:cs typeface="Arial" charset="0"/>
              </a:rPr>
              <a:t>450 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няма субстратна специфичност.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bg-BG" sz="2400" dirty="0" smtClean="0">
                <a:cs typeface="Arial" charset="0"/>
              </a:rPr>
              <a:t>ХЕС метаболизира както 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екзогенни вещества</a:t>
            </a: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bg-BG" sz="2400" dirty="0" smtClean="0">
                <a:cs typeface="Arial" charset="0"/>
              </a:rPr>
              <a:t>(пестицид, медикамент, органичен разтворител ил др. ксенобиотик), така и </a:t>
            </a:r>
            <a:r>
              <a:rPr lang="bg-BG" sz="2400" b="1" dirty="0" smtClean="0">
                <a:solidFill>
                  <a:srgbClr val="FFFF00"/>
                </a:solidFill>
                <a:cs typeface="Arial" charset="0"/>
              </a:rPr>
              <a:t>ендогенни субстрати</a:t>
            </a:r>
            <a:r>
              <a:rPr lang="bg-BG" sz="2400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bg-BG" sz="2400" dirty="0" smtClean="0">
                <a:cs typeface="Arial" charset="0"/>
              </a:rPr>
              <a:t>–  холестерол, стероидни хормони, простагландини, мастни киселини и др.)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/>
      <p:bldP spid="409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Биохимични реакции на биотрансформацията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800" dirty="0" smtClean="0">
                <a:solidFill>
                  <a:schemeClr val="tx2"/>
                </a:solidFill>
                <a:cs typeface="Arial" charset="0"/>
              </a:rPr>
              <a:t>Разлики </a:t>
            </a:r>
            <a:r>
              <a:rPr lang="bg-BG" sz="2800" dirty="0" smtClean="0">
                <a:cs typeface="Arial" charset="0"/>
              </a:rPr>
              <a:t>между микрозомалното окисление (с ХЕС)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800" dirty="0" smtClean="0">
                <a:solidFill>
                  <a:srgbClr val="FFFF00"/>
                </a:solidFill>
                <a:cs typeface="Arial" charset="0"/>
              </a:rPr>
              <a:t>Различия: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bg-BG" sz="2800" dirty="0" smtClean="0">
                <a:solidFill>
                  <a:srgbClr val="FFFF00"/>
                </a:solidFill>
                <a:cs typeface="Arial" charset="0"/>
              </a:rPr>
              <a:t>митохондриалното окисление е процес на преобразуване и акумулиране на енергия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bg-BG" sz="2800" dirty="0" smtClean="0">
                <a:solidFill>
                  <a:srgbClr val="FFFF00"/>
                </a:solidFill>
                <a:cs typeface="Arial" charset="0"/>
              </a:rPr>
              <a:t>микрозомалното окисление е “пластичен”, синтезен процес, при който се образува ново съединение, с нови физикохимични свойства.</a:t>
            </a:r>
          </a:p>
          <a:p>
            <a:pPr eaLnBrk="1" hangingPunct="1">
              <a:buClr>
                <a:schemeClr val="tx2"/>
              </a:buClr>
              <a:defRPr/>
            </a:pPr>
            <a:endParaRPr lang="bg-BG" sz="2800" dirty="0" smtClean="0">
              <a:cs typeface="Arial" charset="0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4171950" cy="4525963"/>
          </a:xfrm>
          <a:ln>
            <a:solidFill>
              <a:schemeClr val="tx2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u="sng" dirty="0" smtClean="0">
                <a:solidFill>
                  <a:srgbClr val="FFFF00"/>
                </a:solidFill>
              </a:rPr>
              <a:t>Особености на реакциите на ІІ фаза на биотрансформацията: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bg-BG" sz="2400" dirty="0" smtClean="0">
                <a:solidFill>
                  <a:srgbClr val="FFFF00"/>
                </a:solidFill>
              </a:rPr>
              <a:t>биосинтезни са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bg-BG" sz="2400" dirty="0" smtClean="0">
                <a:solidFill>
                  <a:srgbClr val="FFFF00"/>
                </a:solidFill>
              </a:rPr>
              <a:t>необходима е  </a:t>
            </a:r>
            <a:r>
              <a:rPr lang="bg-BG" sz="2400" b="1" dirty="0" smtClean="0">
                <a:solidFill>
                  <a:srgbClr val="FFFF00"/>
                </a:solidFill>
              </a:rPr>
              <a:t>енергия</a:t>
            </a:r>
            <a:r>
              <a:rPr lang="bg-BG" sz="2400" dirty="0" smtClean="0">
                <a:solidFill>
                  <a:srgbClr val="FFFF00"/>
                </a:solidFill>
              </a:rPr>
              <a:t> (</a:t>
            </a:r>
            <a:r>
              <a:rPr lang="bg-BG" sz="2400" b="1" dirty="0" smtClean="0">
                <a:solidFill>
                  <a:srgbClr val="FFFF00"/>
                </a:solidFill>
              </a:rPr>
              <a:t>АТФ</a:t>
            </a:r>
            <a:r>
              <a:rPr lang="bg-BG" sz="2400" dirty="0" smtClean="0">
                <a:solidFill>
                  <a:srgbClr val="FFFF00"/>
                </a:solidFill>
              </a:rPr>
              <a:t>)</a:t>
            </a:r>
            <a:r>
              <a:rPr lang="bg-BG" sz="2400" dirty="0" smtClean="0"/>
              <a:t> за протичането им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bg-BG" sz="2400" dirty="0" smtClean="0"/>
              <a:t>включват процеси на присъединяване към молекулата на ксенобиотика на </a:t>
            </a:r>
            <a:r>
              <a:rPr lang="bg-BG" sz="2400" b="1" dirty="0" smtClean="0"/>
              <a:t>достъпни, ендогенни субстрати</a:t>
            </a:r>
            <a:r>
              <a:rPr lang="bg-BG" sz="2400" dirty="0" smtClean="0"/>
              <a:t>.</a:t>
            </a:r>
            <a:r>
              <a:rPr lang="bg-BG" sz="2400" dirty="0" smtClean="0">
                <a:sym typeface="Wingdings" pitchFamily="2" charset="2"/>
              </a:rPr>
              <a:t>  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600200"/>
            <a:ext cx="4103687" cy="4525963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осъществяват се от </a:t>
            </a:r>
            <a:r>
              <a:rPr lang="bg-BG" sz="2400" b="1" dirty="0" smtClean="0">
                <a:solidFill>
                  <a:srgbClr val="FFFF00"/>
                </a:solidFill>
              </a:rPr>
              <a:t>трансферази</a:t>
            </a:r>
            <a:r>
              <a:rPr lang="bg-BG" sz="2400" dirty="0" smtClean="0">
                <a:solidFill>
                  <a:srgbClr val="FFFF00"/>
                </a:solidFill>
              </a:rPr>
              <a:t>,</a:t>
            </a:r>
            <a:r>
              <a:rPr lang="bg-BG" sz="2400" dirty="0" smtClean="0"/>
              <a:t> които прехвърлят </a:t>
            </a:r>
            <a:r>
              <a:rPr lang="bg-BG" sz="2400" b="1" dirty="0" smtClean="0">
                <a:solidFill>
                  <a:srgbClr val="FFFF00"/>
                </a:solidFill>
              </a:rPr>
              <a:t>активирани остатъци</a:t>
            </a:r>
            <a:r>
              <a:rPr lang="bg-BG" sz="2400" dirty="0" smtClean="0">
                <a:solidFill>
                  <a:srgbClr val="FFFF00"/>
                </a:solidFill>
              </a:rPr>
              <a:t> </a:t>
            </a:r>
            <a:r>
              <a:rPr lang="bg-BG" sz="2400" dirty="0" smtClean="0"/>
              <a:t>от обмяната на в-вата в/у молекулата на ксенобиотика.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/>
              <a:t>конюгация</a:t>
            </a:r>
            <a:r>
              <a:rPr lang="bg-BG" sz="2400" dirty="0" smtClean="0"/>
              <a:t> към съществуващи групи в съединението или прибавяне към образувана в І фаза химична група (хидроксилна).</a:t>
            </a: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Биохимични реакции на биотрансформацията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0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0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200" b="1" dirty="0" smtClean="0">
                <a:solidFill>
                  <a:srgbClr val="FFFF00"/>
                </a:solidFill>
              </a:rPr>
              <a:t>ОСНОВНИ ПОНЯТИЯ</a:t>
            </a:r>
            <a:r>
              <a:rPr lang="bg-BG" sz="2400" b="1" dirty="0" smtClean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84313"/>
            <a:ext cx="4105275" cy="5040312"/>
          </a:xfrm>
          <a:solidFill>
            <a:schemeClr val="hlink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Токсикология</a:t>
            </a:r>
            <a:r>
              <a:rPr lang="bg-BG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наука за взаимодействието на отровата и живите организми.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― </a:t>
            </a:r>
            <a:r>
              <a:rPr lang="bg-BG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изучава промените, които токсичните фактори предизвикват на </a:t>
            </a:r>
            <a:r>
              <a:rPr lang="bg-BG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тъканно, клетъчно и молекулярно ниво.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― използват се </a:t>
            </a:r>
            <a:r>
              <a:rPr lang="bg-BG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информация и методи от биологията, химията, математиката, физиката.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84313"/>
            <a:ext cx="4038600" cy="5040312"/>
          </a:xfrm>
          <a:solidFill>
            <a:schemeClr val="bg1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dirty="0" smtClean="0"/>
              <a:t>2</a:t>
            </a:r>
            <a:r>
              <a:rPr lang="bg-BG" sz="2400" b="1" dirty="0" smtClean="0">
                <a:solidFill>
                  <a:srgbClr val="FFFF00"/>
                </a:solidFill>
              </a:rPr>
              <a:t>. Отрова</a:t>
            </a:r>
            <a:r>
              <a:rPr lang="bg-BG" sz="2400" dirty="0" smtClean="0">
                <a:solidFill>
                  <a:srgbClr val="FFFF00"/>
                </a:solidFill>
              </a:rPr>
              <a:t> </a:t>
            </a:r>
            <a:r>
              <a:rPr lang="bg-BG" sz="2400" dirty="0" smtClean="0"/>
              <a:t>– всяко химично съединение, което попаднало в организма: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dirty="0" smtClean="0">
                <a:cs typeface="Arial" charset="0"/>
              </a:rPr>
              <a:t>―</a:t>
            </a:r>
            <a:r>
              <a:rPr lang="bg-BG" sz="2400" dirty="0" smtClean="0"/>
              <a:t> взаимодейства с неговите структури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400" dirty="0" smtClean="0"/>
              <a:t> </a:t>
            </a:r>
            <a:r>
              <a:rPr lang="bg-BG" sz="2000" dirty="0" smtClean="0">
                <a:cs typeface="Arial" charset="0"/>
              </a:rPr>
              <a:t>―</a:t>
            </a:r>
            <a:r>
              <a:rPr lang="bg-BG" sz="2400" dirty="0" smtClean="0"/>
              <a:t> нарушава функциите му в различна степен, вкл. до настъпване на смърт.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/>
      <p:bldP spid="1638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04813"/>
            <a:ext cx="4171950" cy="572135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400" dirty="0" smtClean="0"/>
              <a:t>Участвуващите във ІІ фаза на биотрансформация ендогенни субстрати определят вида на конюгацията: </a:t>
            </a:r>
            <a:r>
              <a:rPr lang="bg-BG" sz="2400" b="1" u="sng" dirty="0" smtClean="0">
                <a:solidFill>
                  <a:srgbClr val="FFFF00"/>
                </a:solidFill>
              </a:rPr>
              <a:t>глюкоронова, сулфатна, ацетилова, метилова, конюгация с глутатион</a:t>
            </a:r>
            <a:r>
              <a:rPr lang="bg-BG" sz="2400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04813"/>
            <a:ext cx="4244975" cy="572135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Глюкоронизация: </a:t>
            </a:r>
          </a:p>
          <a:p>
            <a:pPr eaLnBrk="1" hangingPunct="1">
              <a:defRPr/>
            </a:pPr>
            <a:r>
              <a:rPr lang="bg-BG" sz="2400" dirty="0" smtClean="0">
                <a:solidFill>
                  <a:srgbClr val="FFFF00"/>
                </a:solidFill>
              </a:rPr>
              <a:t>най – важната реакция от ІІ фаза:</a:t>
            </a:r>
          </a:p>
          <a:p>
            <a:pPr eaLnBrk="1" hangingPunct="1">
              <a:defRPr/>
            </a:pPr>
            <a:r>
              <a:rPr lang="bg-BG" sz="2400" dirty="0" smtClean="0"/>
              <a:t>участва в превръщането на екзо- и ендогенни съединения до </a:t>
            </a:r>
            <a:r>
              <a:rPr lang="bg-BG" sz="2400" b="1" dirty="0" smtClean="0">
                <a:solidFill>
                  <a:srgbClr val="FFFF00"/>
                </a:solidFill>
              </a:rPr>
              <a:t>полярни, водноразтворими метаболити.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глюкоронидите </a:t>
            </a:r>
            <a:r>
              <a:rPr lang="bg-BG" sz="2400" dirty="0" smtClean="0">
                <a:solidFill>
                  <a:srgbClr val="FFFF00"/>
                </a:solidFill>
              </a:rPr>
              <a:t>се </a:t>
            </a:r>
            <a:r>
              <a:rPr lang="bg-BG" sz="2400" dirty="0" smtClean="0"/>
              <a:t>елиминират от организма чрез урината и жлъчката.</a:t>
            </a:r>
            <a:endParaRPr lang="bg-BG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  <p:bldP spid="481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04813"/>
            <a:ext cx="4171950" cy="572135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Сулфониране</a:t>
            </a:r>
            <a:r>
              <a:rPr lang="bg-BG" sz="2400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важна роля в биотрансформацията на ксенобиотиците.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катализира се от </a:t>
            </a:r>
            <a:r>
              <a:rPr lang="bg-BG" sz="2400" b="1" dirty="0" smtClean="0">
                <a:solidFill>
                  <a:srgbClr val="FFFF00"/>
                </a:solidFill>
              </a:rPr>
              <a:t>сулфотрансферазите</a:t>
            </a:r>
            <a:r>
              <a:rPr lang="bg-BG" sz="2400" dirty="0" smtClean="0">
                <a:solidFill>
                  <a:srgbClr val="FFFF00"/>
                </a:solidFill>
              </a:rPr>
              <a:t> (в </a:t>
            </a:r>
            <a:r>
              <a:rPr lang="bg-BG" sz="2400" u="sng" dirty="0" smtClean="0">
                <a:solidFill>
                  <a:srgbClr val="FFFF00"/>
                </a:solidFill>
              </a:rPr>
              <a:t>черния дроб, бъбреците</a:t>
            </a:r>
            <a:r>
              <a:rPr lang="bg-BG" sz="2400" u="sng" dirty="0" smtClean="0"/>
              <a:t>, тънките черва и белите дробове</a:t>
            </a:r>
            <a:r>
              <a:rPr lang="bg-BG" sz="24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Сулфотрансферазите пренасят неорганични сулфати до хидроксилните  групи на фенолите и алифатните алкохоли.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04813"/>
            <a:ext cx="4244975" cy="572135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Останалите синтезни реакции: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метилиране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конюгиране с </a:t>
            </a:r>
            <a:r>
              <a:rPr lang="bg-BG" sz="2400" b="1" dirty="0" smtClean="0"/>
              <a:t>аминокиселини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/>
              <a:t>реакции с участието на глутатион- </a:t>
            </a:r>
            <a:r>
              <a:rPr lang="en-US" sz="2400" b="1" dirty="0" smtClean="0"/>
              <a:t>S</a:t>
            </a:r>
            <a:r>
              <a:rPr lang="bg-BG" sz="2400" b="1" dirty="0" smtClean="0"/>
              <a:t>-трансферата</a:t>
            </a:r>
            <a:r>
              <a:rPr lang="en-US" sz="2400" b="1" dirty="0" smtClean="0"/>
              <a:t> </a:t>
            </a:r>
            <a:r>
              <a:rPr lang="bg-BG" sz="2400" b="1" dirty="0" smtClean="0"/>
              <a:t>роданаза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/>
              <a:t>биотрансформация на ариламините от </a:t>
            </a:r>
            <a:r>
              <a:rPr lang="en-US" sz="2400" b="1" dirty="0" smtClean="0"/>
              <a:t>N</a:t>
            </a:r>
            <a:r>
              <a:rPr lang="bg-BG" sz="2400" b="1" dirty="0" smtClean="0"/>
              <a:t>-ацетил трансферазите</a:t>
            </a:r>
            <a:r>
              <a:rPr lang="bg-BG" sz="2400" dirty="0" smtClean="0"/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имат по – ограничено разпространение.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22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Детоксикиращи ензими</a:t>
            </a:r>
            <a:r>
              <a:rPr lang="bg-BG" sz="2400" dirty="0" smtClean="0">
                <a:solidFill>
                  <a:srgbClr val="FFFF00"/>
                </a:solidFill>
              </a:rPr>
              <a:t> – </a:t>
            </a:r>
            <a:r>
              <a:rPr lang="bg-BG" sz="2400" b="1" dirty="0" smtClean="0">
                <a:solidFill>
                  <a:srgbClr val="FFFF00"/>
                </a:solidFill>
              </a:rPr>
              <a:t>ензимите от двете фази на биотрансформацията</a:t>
            </a:r>
            <a:r>
              <a:rPr lang="bg-BG" sz="2400" dirty="0" smtClean="0"/>
              <a:t>, които превръщат екзогенните химични вещества в по – безвредни метаболити.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400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dirty="0" smtClean="0"/>
              <a:t>В много случаи метаболитните продукти са </a:t>
            </a:r>
            <a:r>
              <a:rPr lang="bg-BG" sz="2400" b="1" dirty="0" smtClean="0">
                <a:solidFill>
                  <a:srgbClr val="FFFF00"/>
                </a:solidFill>
              </a:rPr>
              <a:t>по – токсични</a:t>
            </a:r>
            <a:r>
              <a:rPr lang="bg-BG" sz="2400" dirty="0" smtClean="0">
                <a:solidFill>
                  <a:srgbClr val="FFFF00"/>
                </a:solidFill>
              </a:rPr>
              <a:t> от изходните съединения: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à"/>
              <a:defRPr/>
            </a:pPr>
            <a:r>
              <a:rPr lang="bg-BG" sz="2400" dirty="0" smtClean="0"/>
              <a:t>Процесите се наричат </a:t>
            </a:r>
            <a:r>
              <a:rPr lang="bg-BG" sz="2400" b="1" dirty="0" smtClean="0">
                <a:solidFill>
                  <a:srgbClr val="FFFF00"/>
                </a:solidFill>
              </a:rPr>
              <a:t>“летален синтез</a:t>
            </a:r>
            <a:r>
              <a:rPr lang="bg-BG" sz="2400" b="1" dirty="0" smtClean="0"/>
              <a:t>”</a:t>
            </a:r>
            <a:r>
              <a:rPr lang="bg-BG" sz="2400" dirty="0" smtClean="0"/>
              <a:t> и се наблюдават при някои канцерогенни вещества и химически агенти.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à"/>
              <a:defRPr/>
            </a:pPr>
            <a:r>
              <a:rPr lang="bg-BG" sz="2400" dirty="0" smtClean="0"/>
              <a:t> Тези вещества/ агенти предизвикват некроза в </a:t>
            </a:r>
            <a:r>
              <a:rPr lang="bg-BG" sz="2400" b="1" dirty="0" smtClean="0"/>
              <a:t>белите дробове, черния дроб, бъбреците</a:t>
            </a:r>
            <a:r>
              <a:rPr lang="bg-BG" sz="2400" dirty="0" smtClean="0"/>
              <a:t>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u="sng" dirty="0" smtClean="0"/>
              <a:t>Пример</a:t>
            </a:r>
            <a:r>
              <a:rPr lang="bg-BG" sz="2400" dirty="0" smtClean="0"/>
              <a:t>: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bg-BG" sz="2400" dirty="0" smtClean="0"/>
              <a:t>токсичният ефект на СН</a:t>
            </a:r>
            <a:r>
              <a:rPr lang="bg-BG" sz="2400" baseline="-25000" dirty="0" smtClean="0"/>
              <a:t>3</a:t>
            </a:r>
            <a:r>
              <a:rPr lang="bg-BG" sz="2400" dirty="0" smtClean="0"/>
              <a:t>ОН се определя изцяло от метаболитите му – </a:t>
            </a:r>
            <a:r>
              <a:rPr lang="bg-BG" sz="2400" b="1" dirty="0" smtClean="0"/>
              <a:t>формалдехид и мравчена киселина.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bg-BG" sz="2400" dirty="0" smtClean="0"/>
              <a:t>“летален синтез” при фосфорорганичния пестицид паратион, който се превръща</a:t>
            </a:r>
            <a:r>
              <a:rPr lang="bg-BG" sz="2400" b="1" dirty="0" smtClean="0"/>
              <a:t> в параоксон </a:t>
            </a:r>
            <a:r>
              <a:rPr lang="bg-BG" sz="2400" dirty="0" smtClean="0"/>
              <a:t>– мощен инхибитор на холинестеразата.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mtClean="0">
                <a:sym typeface="Wingdings" pitchFamily="2" charset="2"/>
              </a:rPr>
              <a:t></a:t>
            </a:r>
            <a:r>
              <a:rPr lang="bg-BG" smtClean="0"/>
              <a:t>Всички известни химикали имат </a:t>
            </a:r>
            <a:r>
              <a:rPr lang="bg-BG" smtClean="0">
                <a:solidFill>
                  <a:srgbClr val="FFFF00"/>
                </a:solidFill>
              </a:rPr>
              <a:t>потенциалната способност в достатъчно високи дози</a:t>
            </a:r>
            <a:r>
              <a:rPr lang="bg-BG" smtClean="0"/>
              <a:t> да предизвикват </a:t>
            </a:r>
            <a:r>
              <a:rPr lang="bg-BG" smtClean="0">
                <a:solidFill>
                  <a:srgbClr val="FFFF00"/>
                </a:solidFill>
              </a:rPr>
              <a:t>увреждания или смърт.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mtClean="0">
                <a:sym typeface="Wingdings" pitchFamily="2" charset="2"/>
              </a:rPr>
              <a:t> Според </a:t>
            </a:r>
            <a:r>
              <a:rPr lang="bg-BG" smtClean="0">
                <a:solidFill>
                  <a:srgbClr val="FFFF00"/>
                </a:solidFill>
                <a:sym typeface="Wingdings" pitchFamily="2" charset="2"/>
              </a:rPr>
              <a:t>Парацелз всички вещества са отровни и няма такива</a:t>
            </a:r>
            <a:r>
              <a:rPr lang="bg-BG" smtClean="0">
                <a:sym typeface="Wingdings" pitchFamily="2" charset="2"/>
              </a:rPr>
              <a:t>, които </a:t>
            </a:r>
            <a:r>
              <a:rPr lang="bg-BG" smtClean="0">
                <a:solidFill>
                  <a:srgbClr val="FFFF00"/>
                </a:solidFill>
                <a:sym typeface="Wingdings" pitchFamily="2" charset="2"/>
              </a:rPr>
              <a:t>не са отровни. Дозата разграничава отровата от лекарството.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200" b="1" smtClean="0"/>
              <a:t>ОСНОВНИ ПОНЯТИЯ</a:t>
            </a:r>
            <a:r>
              <a:rPr lang="bg-BG" sz="2400" b="1" smtClean="0"/>
              <a:t>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84313"/>
            <a:ext cx="4105275" cy="5040312"/>
          </a:xfrm>
          <a:solidFill>
            <a:schemeClr val="hlink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Токсичност</a:t>
            </a:r>
            <a:r>
              <a:rPr lang="bg-BG" sz="22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свойство на веществата в определено количество да предизвикват патологични изменения в организма.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2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― измерва се с величините </a:t>
            </a:r>
            <a:r>
              <a:rPr lang="bg-BG" sz="2200" smtClean="0">
                <a:solidFill>
                  <a:srgbClr val="FFFF00"/>
                </a:solidFill>
                <a:cs typeface="Arial" charset="0"/>
              </a:rPr>
              <a:t>токсична доза</a:t>
            </a:r>
            <a:r>
              <a:rPr lang="bg-BG" sz="22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(концентрация) и </a:t>
            </a:r>
            <a:r>
              <a:rPr lang="bg-BG" sz="2200" smtClean="0">
                <a:solidFill>
                  <a:srgbClr val="FFFF00"/>
                </a:solidFill>
                <a:cs typeface="Arial" charset="0"/>
              </a:rPr>
              <a:t>летална доза</a:t>
            </a:r>
            <a:r>
              <a:rPr lang="bg-BG" sz="220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bg-BG" sz="22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(концентрация)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12875"/>
            <a:ext cx="4100513" cy="5111750"/>
          </a:xfrm>
          <a:solidFill>
            <a:schemeClr val="bg1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smtClean="0"/>
              <a:t>4. Токсична доза </a:t>
            </a:r>
            <a:r>
              <a:rPr lang="bg-BG" sz="2400" smtClean="0"/>
              <a:t>(концентрация) – най – малкото количество от веществото на </a:t>
            </a:r>
            <a:r>
              <a:rPr lang="bg-BG" sz="2400" smtClean="0">
                <a:solidFill>
                  <a:srgbClr val="FFFF00"/>
                </a:solidFill>
              </a:rPr>
              <a:t>килограм телесна маса (респ. мг/ м</a:t>
            </a:r>
            <a:r>
              <a:rPr lang="bg-BG" sz="2400" baseline="30000" smtClean="0">
                <a:solidFill>
                  <a:srgbClr val="FFFF00"/>
                </a:solidFill>
              </a:rPr>
              <a:t>3</a:t>
            </a:r>
            <a:r>
              <a:rPr lang="bg-BG" sz="2400" smtClean="0">
                <a:solidFill>
                  <a:srgbClr val="FFFF00"/>
                </a:solidFill>
              </a:rPr>
              <a:t> въздух),</a:t>
            </a:r>
            <a:r>
              <a:rPr lang="bg-BG" sz="2400" smtClean="0"/>
              <a:t> което предизвиква </a:t>
            </a:r>
            <a:r>
              <a:rPr lang="bg-BG" sz="2400" smtClean="0">
                <a:solidFill>
                  <a:srgbClr val="FFFF00"/>
                </a:solidFill>
              </a:rPr>
              <a:t>патологични промени</a:t>
            </a:r>
            <a:r>
              <a:rPr lang="bg-BG" sz="2400" smtClean="0"/>
              <a:t> в организма.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5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46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200" b="1" smtClean="0"/>
              <a:t>ОСНОВНИ ПОНЯТИЯ</a:t>
            </a:r>
            <a:r>
              <a:rPr lang="bg-BG" sz="2400" b="1" smtClean="0"/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hlink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Летална доза</a:t>
            </a:r>
            <a:r>
              <a:rPr lang="bg-BG" sz="26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най – малкото количество вещество </a:t>
            </a:r>
            <a:r>
              <a:rPr lang="bg-BG" sz="2800" smtClean="0"/>
              <a:t>на </a:t>
            </a:r>
            <a:r>
              <a:rPr lang="bg-BG" sz="2800" smtClean="0">
                <a:solidFill>
                  <a:srgbClr val="FFFF00"/>
                </a:solidFill>
              </a:rPr>
              <a:t>килограм телесна маса (респ. мг/ м</a:t>
            </a:r>
            <a:r>
              <a:rPr lang="bg-BG" sz="2800" baseline="30000" smtClean="0">
                <a:solidFill>
                  <a:srgbClr val="FFFF00"/>
                </a:solidFill>
              </a:rPr>
              <a:t>3</a:t>
            </a:r>
            <a:r>
              <a:rPr lang="bg-BG" sz="2800" smtClean="0">
                <a:solidFill>
                  <a:srgbClr val="FFFF00"/>
                </a:solidFill>
              </a:rPr>
              <a:t> въздух),</a:t>
            </a:r>
            <a:r>
              <a:rPr lang="bg-BG" sz="2800" smtClean="0"/>
              <a:t> което предизвиква </a:t>
            </a:r>
            <a:r>
              <a:rPr lang="bg-BG" sz="2800" smtClean="0">
                <a:solidFill>
                  <a:srgbClr val="FFFF00"/>
                </a:solidFill>
              </a:rPr>
              <a:t>смъртен изход</a:t>
            </a:r>
            <a:r>
              <a:rPr lang="bg-BG" sz="2800" smtClean="0"/>
              <a:t> в експеримент върху животни. В експерименталната токсикология широко се използват величините </a:t>
            </a:r>
            <a:r>
              <a:rPr lang="bg-BG" sz="2800" smtClean="0">
                <a:solidFill>
                  <a:srgbClr val="FFFF00"/>
                </a:solidFill>
              </a:rPr>
              <a:t>ЛД</a:t>
            </a:r>
            <a:r>
              <a:rPr lang="bg-BG" sz="2800" baseline="-25000" smtClean="0">
                <a:solidFill>
                  <a:srgbClr val="FFFF00"/>
                </a:solidFill>
              </a:rPr>
              <a:t>50</a:t>
            </a:r>
            <a:r>
              <a:rPr lang="bg-BG" sz="2800" smtClean="0"/>
              <a:t> (средна смъртна доза) и </a:t>
            </a:r>
            <a:r>
              <a:rPr lang="bg-BG" sz="2800" smtClean="0">
                <a:solidFill>
                  <a:srgbClr val="FFFF00"/>
                </a:solidFill>
              </a:rPr>
              <a:t>ЛД</a:t>
            </a:r>
            <a:r>
              <a:rPr lang="bg-BG" sz="2800" baseline="-25000" smtClean="0">
                <a:solidFill>
                  <a:srgbClr val="FFFF00"/>
                </a:solidFill>
              </a:rPr>
              <a:t>10</a:t>
            </a:r>
            <a:r>
              <a:rPr lang="bg-BG" sz="2800" baseline="-25000" smtClean="0"/>
              <a:t>0</a:t>
            </a:r>
            <a:r>
              <a:rPr lang="bg-BG" sz="2800" smtClean="0"/>
              <a:t> (абсолютна летална доза, респ. концентрация).</a:t>
            </a:r>
            <a:r>
              <a:rPr lang="bg-BG" sz="26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800" b="1" smtClean="0"/>
              <a:t>Биологични ефекти на токсичните съединения: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>
          <a:solidFill>
            <a:schemeClr val="hlink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bg-BG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Остри отравяния</a:t>
            </a:r>
            <a:r>
              <a:rPr lang="bg-BG" smtClean="0"/>
              <a:t> – при еднократно въздействие с високи дози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sz="half" idx="2"/>
          </p:nvPr>
        </p:nvSpPr>
        <p:spPr>
          <a:solidFill>
            <a:schemeClr val="bg2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bg-BG" b="1" smtClean="0"/>
              <a:t>Хронични отравяния</a:t>
            </a:r>
            <a:r>
              <a:rPr lang="bg-BG" smtClean="0"/>
              <a:t> – при продължително постъпване в организма на малки количества от веществото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2" grpId="0"/>
      <p:bldP spid="225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800" b="1" dirty="0" smtClean="0">
                <a:solidFill>
                  <a:srgbClr val="FFFF00"/>
                </a:solidFill>
              </a:rPr>
              <a:t>Биологични ефекти на токсичните съединения: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4038600" cy="4525962"/>
          </a:xfrm>
          <a:solidFill>
            <a:schemeClr val="hlink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bg-BG" sz="2400" b="1" smtClean="0"/>
              <a:t>Фудроятна форма</a:t>
            </a:r>
            <a:r>
              <a:rPr lang="bg-BG" sz="2400" smtClean="0"/>
              <a:t> – при много високи дози (концентрации) отравянията протичат </a:t>
            </a:r>
            <a:r>
              <a:rPr lang="bg-BG" sz="2400" b="1" smtClean="0"/>
              <a:t>мълниеносно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84313"/>
            <a:ext cx="4038600" cy="4641850"/>
          </a:xfrm>
          <a:solidFill>
            <a:schemeClr val="bg2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000" smtClean="0"/>
              <a:t>Различни по характер увреждания в зависимост от начина на приложение:</a:t>
            </a:r>
          </a:p>
          <a:p>
            <a:pPr marL="533400" indent="-533400" eaLnBrk="1" hangingPunct="1">
              <a:buFont typeface="Wingdings" pitchFamily="2" charset="2"/>
              <a:buAutoNum type="alphaLcPeriod"/>
              <a:defRPr/>
            </a:pPr>
            <a:r>
              <a:rPr lang="bg-BG" sz="2000" b="1" smtClean="0"/>
              <a:t>еднократно</a:t>
            </a:r>
          </a:p>
          <a:p>
            <a:pPr marL="533400" indent="-533400" eaLnBrk="1" hangingPunct="1">
              <a:buFont typeface="Wingdings" pitchFamily="2" charset="2"/>
              <a:buAutoNum type="alphaLcPeriod"/>
              <a:defRPr/>
            </a:pPr>
            <a:r>
              <a:rPr lang="bg-BG" sz="2000" b="1" smtClean="0"/>
              <a:t>многократно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000" u="sng" smtClean="0"/>
              <a:t>Пример:</a:t>
            </a:r>
            <a:r>
              <a:rPr lang="bg-BG" sz="2000" smtClean="0"/>
              <a:t> 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000" smtClean="0">
                <a:solidFill>
                  <a:srgbClr val="FFFF00"/>
                </a:solidFill>
              </a:rPr>
              <a:t>остра бензолна интоксикация</a:t>
            </a:r>
            <a:r>
              <a:rPr lang="bg-BG" sz="2000" smtClean="0"/>
              <a:t> – увреждане на нервната система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000" smtClean="0">
                <a:solidFill>
                  <a:srgbClr val="FFFF00"/>
                </a:solidFill>
              </a:rPr>
              <a:t>хронична бензолна интоксикация</a:t>
            </a:r>
            <a:r>
              <a:rPr lang="bg-BG" sz="2000" smtClean="0"/>
              <a:t> - уврежда хемопоезата</a:t>
            </a:r>
          </a:p>
          <a:p>
            <a:pPr marL="533400" indent="-533400" eaLnBrk="1" hangingPunct="1">
              <a:buFont typeface="Wingdings" pitchFamily="2" charset="2"/>
              <a:buAutoNum type="alphaLcPeriod"/>
              <a:defRPr/>
            </a:pPr>
            <a:endParaRPr lang="bg-BG" sz="2000" smtClean="0"/>
          </a:p>
          <a:p>
            <a:pPr marL="533400" indent="-533400" eaLnBrk="1" hangingPunct="1">
              <a:buFont typeface="Wingdings" pitchFamily="2" charset="2"/>
              <a:buAutoNum type="alphaLcPeriod"/>
              <a:defRPr/>
            </a:pPr>
            <a:endParaRPr lang="bg-BG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6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800" b="1" smtClean="0"/>
              <a:t>Биологични ефекти на токсичните съединения: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4038600" cy="4525962"/>
          </a:xfrm>
          <a:solidFill>
            <a:schemeClr val="hlink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smtClean="0"/>
              <a:t>Отдалечени ефекти: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bg-BG" sz="2400" smtClean="0"/>
              <a:t>гонадотоксичен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bg-BG" sz="2400" smtClean="0"/>
              <a:t>ембриотоксичен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bg-BG" sz="2400" smtClean="0"/>
              <a:t>мутагенен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bg-BG" sz="2400" smtClean="0"/>
              <a:t>канцерогенен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  <a:defRPr/>
            </a:pPr>
            <a:endParaRPr lang="bg-BG" sz="2400" smtClean="0"/>
          </a:p>
          <a:p>
            <a:pPr eaLnBrk="1" hangingPunct="1">
              <a:buFont typeface="Wingdings" pitchFamily="2" charset="2"/>
              <a:buBlip>
                <a:blip r:embed="rId2"/>
              </a:buBlip>
              <a:defRPr/>
            </a:pPr>
            <a:endParaRPr lang="bg-BG" sz="2400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84313"/>
            <a:ext cx="4038600" cy="4641850"/>
          </a:xfrm>
          <a:solidFill>
            <a:schemeClr val="bg2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bg-BG" sz="2400" b="1" smtClean="0"/>
              <a:t>Други ефекти:</a:t>
            </a:r>
          </a:p>
          <a:p>
            <a:pPr marL="533400" indent="-5334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bg-BG" sz="2400" b="1" smtClean="0"/>
              <a:t>алергични реакции</a:t>
            </a:r>
          </a:p>
          <a:p>
            <a:pPr marL="533400" indent="-5334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bg-BG" sz="2400" b="1" smtClean="0"/>
              <a:t>привикване</a:t>
            </a:r>
            <a:r>
              <a:rPr lang="bg-BG" sz="2400" smtClean="0"/>
              <a:t> към отровата, разглежда се като стадии на хроничната интоксикация – </a:t>
            </a:r>
            <a:r>
              <a:rPr lang="bg-BG" sz="2400" u="sng" smtClean="0"/>
              <a:t>морфин, арсеник, органични разтворители</a:t>
            </a:r>
            <a:r>
              <a:rPr lang="bg-BG" sz="2400" smtClean="0"/>
              <a:t> и др.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bg-BG" smtClean="0"/>
          </a:p>
          <a:p>
            <a:pPr marL="533400" indent="-533400" eaLnBrk="1" hangingPunct="1">
              <a:defRPr/>
            </a:pPr>
            <a:endParaRPr lang="bg-BG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04813"/>
            <a:ext cx="4249738" cy="6048375"/>
          </a:xfrm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dirty="0" smtClean="0"/>
              <a:t>Кумулация</a:t>
            </a:r>
            <a:r>
              <a:rPr lang="bg-BG" sz="2400" dirty="0" smtClean="0"/>
              <a:t> – свойството на химичните вещества при повторно въздействие върху организма да усилват токсичния си ефект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400" dirty="0" smtClean="0"/>
              <a:t>Видове кумулация: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материална</a:t>
            </a:r>
            <a:r>
              <a:rPr lang="bg-BG" sz="2400" dirty="0" smtClean="0">
                <a:solidFill>
                  <a:srgbClr val="FFFF00"/>
                </a:solidFill>
              </a:rPr>
              <a:t> –</a:t>
            </a:r>
            <a:r>
              <a:rPr lang="bg-BG" sz="2400" dirty="0" smtClean="0"/>
              <a:t> натрупване на токсичното съединение в тъканите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FF00"/>
                </a:solidFill>
              </a:rPr>
              <a:t>функционална</a:t>
            </a:r>
            <a:r>
              <a:rPr lang="bg-BG" sz="2400" dirty="0" smtClean="0">
                <a:solidFill>
                  <a:srgbClr val="FFFF00"/>
                </a:solidFill>
              </a:rPr>
              <a:t> – </a:t>
            </a:r>
            <a:r>
              <a:rPr lang="bg-BG" sz="2400" dirty="0" smtClean="0"/>
              <a:t>натрупване ефектите на токсичното съединение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404813"/>
            <a:ext cx="4427537" cy="6048375"/>
          </a:xfrm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u="sng" dirty="0" smtClean="0"/>
              <a:t>Количествено измерване на кумулацията: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200" b="1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200" b="1" dirty="0" smtClean="0"/>
              <a:t>коефициент на кумулация: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200" b="1" dirty="0" smtClean="0"/>
              <a:t>под 1 – свръхкумулация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200" b="1" dirty="0" smtClean="0"/>
              <a:t>1 – 3 – изразена кумулация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200" b="1" dirty="0" smtClean="0"/>
              <a:t>3 – 5 – умерена кумулация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200" b="1" dirty="0" smtClean="0"/>
              <a:t>над 5 – слабо изразена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200" b="1" dirty="0" smtClean="0"/>
              <a:t>       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</a:rPr>
              <a:t>        </a:t>
            </a:r>
            <a:r>
              <a:rPr lang="bg-BG" sz="2200" b="1" dirty="0" smtClean="0">
                <a:solidFill>
                  <a:srgbClr val="FFFF00"/>
                </a:solidFill>
                <a:cs typeface="Arial" charset="0"/>
              </a:rPr>
              <a:t>∑ Д = ЛД</a:t>
            </a:r>
            <a:r>
              <a:rPr lang="bg-BG" sz="2200" b="1" baseline="-25000" dirty="0" smtClean="0">
                <a:solidFill>
                  <a:srgbClr val="FFFF00"/>
                </a:solidFill>
                <a:cs typeface="Arial" charset="0"/>
              </a:rPr>
              <a:t>50</a:t>
            </a:r>
            <a:endParaRPr lang="bg-BG" sz="2200" b="1" baseline="-25000" dirty="0" smtClean="0">
              <a:solidFill>
                <a:srgbClr val="FFFF00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</a:rPr>
              <a:t>КК=</a:t>
            </a:r>
            <a:r>
              <a:rPr lang="en-US" sz="2200" b="1" dirty="0" smtClean="0">
                <a:solidFill>
                  <a:srgbClr val="FFFF00"/>
                </a:solidFill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cs typeface="Arial" charset="0"/>
              </a:rPr>
              <a:t>――――――</a:t>
            </a:r>
            <a:r>
              <a:rPr lang="bg-BG" sz="2200" b="1" dirty="0" smtClean="0">
                <a:solidFill>
                  <a:srgbClr val="FFFF00"/>
                </a:solidFill>
                <a:cs typeface="Arial" charset="0"/>
              </a:rPr>
              <a:t> КК,         еднократно ЛД</a:t>
            </a:r>
            <a:r>
              <a:rPr lang="bg-BG" sz="2200" b="1" baseline="-25000" dirty="0" smtClean="0">
                <a:solidFill>
                  <a:srgbClr val="FFFF00"/>
                </a:solidFill>
                <a:cs typeface="Arial" charset="0"/>
              </a:rPr>
              <a:t>50</a:t>
            </a:r>
            <a:endParaRPr lang="bg-BG" sz="2200" b="1" baseline="-25000" dirty="0" smtClean="0">
              <a:solidFill>
                <a:srgbClr val="FFFF00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200" dirty="0" smtClean="0">
                <a:cs typeface="Arial" charset="0"/>
              </a:rPr>
              <a:t>където КК е коефициент на кумулация</a:t>
            </a:r>
            <a:endParaRPr lang="en-US" sz="2200" dirty="0" smtClean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67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79" grpId="0"/>
    </p:bldLst>
  </p:timing>
</p:sld>
</file>

<file path=ppt/theme/theme1.xml><?xml version="1.0" encoding="utf-8"?>
<a:theme xmlns:a="http://schemas.openxmlformats.org/drawingml/2006/main" name="Ripple">
  <a:themeElements>
    <a:clrScheme name="Ripple 5">
      <a:dk1>
        <a:srgbClr val="008080"/>
      </a:dk1>
      <a:lt1>
        <a:srgbClr val="FFFFFF"/>
      </a:lt1>
      <a:dk2>
        <a:srgbClr val="006666"/>
      </a:dk2>
      <a:lt2>
        <a:srgbClr val="FFFFCC"/>
      </a:lt2>
      <a:accent1>
        <a:srgbClr val="0099FF"/>
      </a:accent1>
      <a:accent2>
        <a:srgbClr val="008080"/>
      </a:accent2>
      <a:accent3>
        <a:srgbClr val="AAB8B8"/>
      </a:accent3>
      <a:accent4>
        <a:srgbClr val="DADADA"/>
      </a:accent4>
      <a:accent5>
        <a:srgbClr val="AACAFF"/>
      </a:accent5>
      <a:accent6>
        <a:srgbClr val="007373"/>
      </a:accent6>
      <a:hlink>
        <a:srgbClr val="1ACE9F"/>
      </a:hlink>
      <a:folHlink>
        <a:srgbClr val="A5B5CD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484</TotalTime>
  <Words>1393</Words>
  <Application>Microsoft Office PowerPoint</Application>
  <PresentationFormat>On-screen Show (4:3)</PresentationFormat>
  <Paragraphs>137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Wingdings</vt:lpstr>
      <vt:lpstr>Calibri</vt:lpstr>
      <vt:lpstr>Ripple</vt:lpstr>
      <vt:lpstr>ОБЩА ТОКСИКОЛОГИЯ</vt:lpstr>
      <vt:lpstr>ОСНОВНИ ПОНЯТИЯ:</vt:lpstr>
      <vt:lpstr>PowerPoint Presentation</vt:lpstr>
      <vt:lpstr>ОСНОВНИ ПОНЯТИЯ:</vt:lpstr>
      <vt:lpstr>ОСНОВНИ ПОНЯТИЯ:</vt:lpstr>
      <vt:lpstr>Биологични ефекти на токсичните съединения:</vt:lpstr>
      <vt:lpstr>Биологични ефекти на токсичните съединения:</vt:lpstr>
      <vt:lpstr>Биологични ефекти на токсичните съединения:</vt:lpstr>
      <vt:lpstr>PowerPoint Presentation</vt:lpstr>
      <vt:lpstr>Връзка между химичната структура, химичните и физичните свойства на веществата и тяхната токсичност</vt:lpstr>
      <vt:lpstr>Що е токсикокинетика?</vt:lpstr>
      <vt:lpstr>Биотрансформация на ксенобиотиците</vt:lpstr>
      <vt:lpstr>Биотрансформация на ксенобиотиците</vt:lpstr>
      <vt:lpstr>Биохимични реакции на биотрансформацията</vt:lpstr>
      <vt:lpstr>Биохимични реакции на биотрансформацията</vt:lpstr>
      <vt:lpstr>Биохимични реакции на биотрансформацията</vt:lpstr>
      <vt:lpstr>Биохимични реакции на биотрансформацията</vt:lpstr>
      <vt:lpstr>Биохимични реакции на биотрансформацията</vt:lpstr>
      <vt:lpstr>Биохимични реакции на биотрансформацията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User1</cp:lastModifiedBy>
  <cp:revision>46</cp:revision>
  <dcterms:created xsi:type="dcterms:W3CDTF">2007-02-07T12:18:47Z</dcterms:created>
  <dcterms:modified xsi:type="dcterms:W3CDTF">2020-06-04T06:47:07Z</dcterms:modified>
</cp:coreProperties>
</file>