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76" r:id="rId2"/>
    <p:sldId id="256" r:id="rId3"/>
    <p:sldId id="279" r:id="rId4"/>
    <p:sldId id="278" r:id="rId5"/>
    <p:sldId id="280" r:id="rId6"/>
    <p:sldId id="258" r:id="rId7"/>
    <p:sldId id="281" r:id="rId8"/>
    <p:sldId id="282" r:id="rId9"/>
    <p:sldId id="283" r:id="rId10"/>
    <p:sldId id="284" r:id="rId11"/>
    <p:sldId id="310" r:id="rId12"/>
    <p:sldId id="285" r:id="rId13"/>
    <p:sldId id="309" r:id="rId14"/>
    <p:sldId id="286" r:id="rId15"/>
    <p:sldId id="311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6" r:id="rId24"/>
    <p:sldId id="295" r:id="rId25"/>
    <p:sldId id="297" r:id="rId26"/>
    <p:sldId id="298" r:id="rId27"/>
    <p:sldId id="299" r:id="rId28"/>
    <p:sldId id="300" r:id="rId29"/>
    <p:sldId id="301" r:id="rId30"/>
    <p:sldId id="302" r:id="rId31"/>
    <p:sldId id="271" r:id="rId32"/>
    <p:sldId id="303" r:id="rId33"/>
    <p:sldId id="304" r:id="rId34"/>
    <p:sldId id="305" r:id="rId35"/>
    <p:sldId id="306" r:id="rId36"/>
    <p:sldId id="307" r:id="rId37"/>
    <p:sldId id="308" r:id="rId38"/>
    <p:sldId id="314" r:id="rId39"/>
    <p:sldId id="321" r:id="rId40"/>
    <p:sldId id="315" r:id="rId41"/>
    <p:sldId id="316" r:id="rId42"/>
    <p:sldId id="317" r:id="rId43"/>
    <p:sldId id="320" r:id="rId44"/>
    <p:sldId id="322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FF"/>
    <a:srgbClr val="FF3399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94660"/>
  </p:normalViewPr>
  <p:slideViewPr>
    <p:cSldViewPr>
      <p:cViewPr>
        <p:scale>
          <a:sx n="75" d="100"/>
          <a:sy n="75" d="100"/>
        </p:scale>
        <p:origin x="-9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AEB63-62A8-470A-B677-3445A4681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46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47893-6FF5-45B5-9DF5-946F195EF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0515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1409D-1397-4073-95AF-6CC98D82E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9070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B6530-7EFA-4D47-9A12-278E53505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5814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CDB40-97D0-4F37-86A3-4691D3BB2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065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91E19-59BF-49B5-856A-A80A883B8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062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A8CA2-FDDF-4CAC-AB3B-45B99A9C3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712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420A6-8A1F-4AF1-808F-27E15A690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29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8D280-4A61-4C52-97C7-037F147C7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802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65F5C-F723-4089-B9F3-AF1AE2192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8432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965C7-0ED9-43D1-A503-E7E4463A3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337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7C78E-5A2F-46C3-A2DA-AC24F9027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7485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B7D3E-C624-4DD9-A0F8-66AF50CF3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7352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3072D-E3F5-4092-A99E-A1E0058EB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5355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1006F85-AE6C-47B5-902F-3D7C9C121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4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5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5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55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5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5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5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55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5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5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5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55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5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5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5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55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5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5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5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55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5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hyperlink" Target="http://pakistanpressclub.com/wp-content/uploads/2014/04/Syria-poison-gas-attack-confirmed-by-government-and-rebels.jpg" TargetMode="External"/><Relationship Id="rId2" Type="http://schemas.openxmlformats.org/officeDocument/2006/relationships/hyperlink" Target="http://www.google.bg/url?sa=i&amp;rct=j&amp;q=&amp;esrc=s&amp;source=images&amp;cd=&amp;cad=rja&amp;uact=8&amp;ved=0CAcQjRw&amp;url=http%3A%2F%2Fpakistanpressclub.com%2Fsyria-poison-gas-attack-established-by-rebels-and-government%2F7363%2F&amp;ei=6qYGVcr6IIPCPbTWgEA&amp;bvm=bv.88198703,d.ZWU&amp;psig=AFQjCNE3dAoIcFVLM264xvd5Z0WdROrI1A&amp;ust=1426585695988515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hyperlink" Target="http://pakistanpressclub.com/wp-content/uploads/2014/04/Dead-bodies-of-kids-and-adults-who-are-victum-of-criminal-syria-regime-committing-war-crimes.jpg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667000"/>
            <a:ext cx="8153400" cy="19050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bg-BG" b="1" dirty="0" smtClean="0"/>
              <a:t>ОСТРИ ОТРАВЯНИЯ С ФОС</a:t>
            </a:r>
            <a:endParaRPr lang="en-US" b="1" dirty="0" smtClean="0"/>
          </a:p>
        </p:txBody>
      </p:sp>
      <p:pic>
        <p:nvPicPr>
          <p:cNvPr id="3076" name="Picture 5" descr="emblema-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21605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858000" cy="13716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bg-BG" sz="2400" b="1" smtClean="0"/>
              <a:t>МЕХАНИЗЪМ НА ДЕЙСТВИЕ</a:t>
            </a:r>
            <a:br>
              <a:rPr lang="bg-BG" sz="2400" b="1" smtClean="0"/>
            </a:br>
            <a:r>
              <a:rPr lang="bg-BG" sz="2400" b="1" smtClean="0"/>
              <a:t> </a:t>
            </a:r>
            <a:r>
              <a:rPr lang="en-US" sz="2400" b="1" smtClean="0">
                <a:solidFill>
                  <a:srgbClr val="FFFF00"/>
                </a:solidFill>
              </a:rPr>
              <a:t>1</a:t>
            </a:r>
            <a:r>
              <a:rPr lang="bg-BG" sz="2400" b="1" smtClean="0">
                <a:solidFill>
                  <a:srgbClr val="FFFF00"/>
                </a:solidFill>
              </a:rPr>
              <a:t>.</a:t>
            </a:r>
            <a:r>
              <a:rPr lang="bg-BG" sz="2400" b="1" smtClean="0"/>
              <a:t> </a:t>
            </a:r>
            <a:r>
              <a:rPr lang="bg-BG" sz="2400" b="1" smtClean="0">
                <a:solidFill>
                  <a:srgbClr val="FFFF00"/>
                </a:solidFill>
              </a:rPr>
              <a:t>Антихолиенстеразна теория</a:t>
            </a:r>
            <a:endParaRPr lang="bg-BG" sz="2400" b="1" smtClean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4191000" cy="4648200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bg-BG" sz="2000" dirty="0" smtClean="0">
                <a:solidFill>
                  <a:srgbClr val="FF0000"/>
                </a:solidFill>
              </a:rPr>
              <a:t> </a:t>
            </a:r>
            <a:r>
              <a:rPr lang="bg-BG" sz="2000" dirty="0" smtClean="0"/>
              <a:t>поради</a:t>
            </a:r>
            <a:r>
              <a:rPr lang="bg-BG" sz="2000" dirty="0" smtClean="0">
                <a:solidFill>
                  <a:srgbClr val="FF0000"/>
                </a:solidFill>
              </a:rPr>
              <a:t> </a:t>
            </a:r>
            <a:r>
              <a:rPr lang="bg-BG" sz="2000" b="1" dirty="0" smtClean="0"/>
              <a:t>необратимо инхибиране </a:t>
            </a:r>
            <a:r>
              <a:rPr lang="bg-BG" sz="2000" dirty="0" smtClean="0"/>
              <a:t>на ензима</a:t>
            </a:r>
            <a:r>
              <a:rPr lang="bg-BG" sz="2000" b="1" dirty="0" smtClean="0"/>
              <a:t> </a:t>
            </a:r>
            <a:r>
              <a:rPr lang="bg-BG" sz="2000" b="1" dirty="0" smtClean="0">
                <a:solidFill>
                  <a:srgbClr val="FF0000"/>
                </a:solidFill>
              </a:rPr>
              <a:t>ацетилхолиенестераза, настъпват дълбоки разстройства във функциите на ВНС и ЦНС. </a:t>
            </a:r>
            <a:r>
              <a:rPr lang="bg-BG" sz="2000" dirty="0" smtClean="0"/>
              <a:t>Тези смущения са резултат от нарушаване на обмяната на ацетилхолина и натрупването му в тъканите.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4114800" cy="47244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bg-BG" sz="2000" b="1" dirty="0" smtClean="0">
                <a:solidFill>
                  <a:schemeClr val="tx2"/>
                </a:solidFill>
              </a:rPr>
              <a:t>Холинергични неврони: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1200" b="1" i="1" dirty="0" smtClean="0">
                <a:solidFill>
                  <a:srgbClr val="FF0000"/>
                </a:solidFill>
              </a:rPr>
              <a:t> </a:t>
            </a:r>
            <a:r>
              <a:rPr lang="bg-BG" sz="2000" dirty="0" smtClean="0">
                <a:solidFill>
                  <a:srgbClr val="FF0000"/>
                </a:solidFill>
              </a:rPr>
              <a:t>всички преганглионервни </a:t>
            </a:r>
            <a:r>
              <a:rPr lang="bg-BG" sz="2000" dirty="0" smtClean="0"/>
              <a:t>неврони на ВНС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dirty="0" smtClean="0">
                <a:solidFill>
                  <a:srgbClr val="FF0000"/>
                </a:solidFill>
              </a:rPr>
              <a:t>постганглионерните </a:t>
            </a:r>
            <a:r>
              <a:rPr lang="bg-BG" sz="2000" dirty="0" smtClean="0"/>
              <a:t>неврони на </a:t>
            </a:r>
            <a:r>
              <a:rPr lang="bg-BG" sz="2000" dirty="0" smtClean="0">
                <a:solidFill>
                  <a:srgbClr val="FF0000"/>
                </a:solidFill>
              </a:rPr>
              <a:t>парасимпатикуса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dirty="0" smtClean="0">
                <a:solidFill>
                  <a:srgbClr val="FF0000"/>
                </a:solidFill>
              </a:rPr>
              <a:t>постганглионерните </a:t>
            </a:r>
            <a:r>
              <a:rPr lang="bg-BG" sz="2000" dirty="0" smtClean="0"/>
              <a:t>неврони на </a:t>
            </a:r>
            <a:r>
              <a:rPr lang="bg-BG" sz="2000" dirty="0" smtClean="0">
                <a:solidFill>
                  <a:srgbClr val="FF0000"/>
                </a:solidFill>
              </a:rPr>
              <a:t>симпатикуса</a:t>
            </a:r>
            <a:r>
              <a:rPr lang="bg-BG" sz="2000" dirty="0" smtClean="0"/>
              <a:t>, които инервират </a:t>
            </a:r>
            <a:r>
              <a:rPr lang="bg-BG" sz="2000" dirty="0" smtClean="0">
                <a:solidFill>
                  <a:srgbClr val="FF0000"/>
                </a:solidFill>
              </a:rPr>
              <a:t>потните жлези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dirty="0" smtClean="0">
                <a:solidFill>
                  <a:srgbClr val="FF0000"/>
                </a:solidFill>
              </a:rPr>
              <a:t>преганглионерните</a:t>
            </a:r>
            <a:r>
              <a:rPr lang="bg-BG" sz="2000" dirty="0" smtClean="0"/>
              <a:t> влаква, които инервират директно </a:t>
            </a:r>
            <a:r>
              <a:rPr lang="bg-BG" sz="2000" dirty="0" smtClean="0">
                <a:solidFill>
                  <a:srgbClr val="FF0000"/>
                </a:solidFill>
              </a:rPr>
              <a:t>медуларната част на надбъбреците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i="1" dirty="0" smtClean="0">
                <a:solidFill>
                  <a:srgbClr val="FF0000"/>
                </a:solidFill>
              </a:rPr>
              <a:t>с</a:t>
            </a:r>
            <a:r>
              <a:rPr lang="bg-BG" sz="2000" dirty="0" smtClean="0">
                <a:solidFill>
                  <a:srgbClr val="FF0000"/>
                </a:solidFill>
              </a:rPr>
              <a:t>оматичните неврони</a:t>
            </a:r>
            <a:r>
              <a:rPr lang="bg-BG" sz="2000" dirty="0" smtClean="0"/>
              <a:t>, които инервират напречно-</a:t>
            </a:r>
            <a:r>
              <a:rPr lang="bg-BG" sz="2000" dirty="0" smtClean="0">
                <a:solidFill>
                  <a:srgbClr val="FF0000"/>
                </a:solidFill>
              </a:rPr>
              <a:t>набраздената </a:t>
            </a:r>
            <a:r>
              <a:rPr lang="bg-BG" sz="2000" dirty="0" smtClean="0"/>
              <a:t>мускулатура</a:t>
            </a:r>
            <a:r>
              <a:rPr lang="bg-BG" sz="2000" i="1" dirty="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parasympathetic_nervous_system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8763000" cy="662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bg-BG" sz="2400" b="1" dirty="0" smtClean="0"/>
              <a:t/>
            </a:r>
            <a:br>
              <a:rPr lang="bg-BG" sz="2400" b="1" dirty="0" smtClean="0"/>
            </a:br>
            <a:r>
              <a:rPr lang="bg-BG" sz="2400" b="1" dirty="0" smtClean="0"/>
              <a:t>МЕХАНИЗЪМ НА ДЕЙСТВИЕ</a:t>
            </a:r>
            <a:r>
              <a:rPr lang="bg-BG" sz="4000" b="1" dirty="0" smtClean="0"/>
              <a:t/>
            </a:r>
            <a:br>
              <a:rPr lang="bg-BG" sz="4000" b="1" dirty="0" smtClean="0"/>
            </a:br>
            <a:endParaRPr lang="bg-BG" sz="4000" b="1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3"/>
          </p:nvPr>
        </p:nvSpPr>
        <p:spPr>
          <a:solidFill>
            <a:schemeClr val="bg1"/>
          </a:solidFill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bg-BG" sz="2000" smtClean="0"/>
              <a:t>В областта на холинергичната медиация </a:t>
            </a:r>
            <a:r>
              <a:rPr lang="bg-BG" sz="2000" b="1" smtClean="0">
                <a:solidFill>
                  <a:schemeClr val="tx2"/>
                </a:solidFill>
              </a:rPr>
              <a:t>ацетилхолинът</a:t>
            </a:r>
            <a:r>
              <a:rPr lang="bg-BG" sz="2000" b="1" smtClean="0"/>
              <a:t> </a:t>
            </a:r>
            <a:r>
              <a:rPr lang="bg-BG" sz="2000" smtClean="0"/>
              <a:t>се синтезира от </a:t>
            </a:r>
            <a:r>
              <a:rPr lang="bg-BG" sz="2000" b="1" smtClean="0"/>
              <a:t>ацетил коензим А и холин </a:t>
            </a:r>
            <a:r>
              <a:rPr lang="bg-BG" sz="2000" smtClean="0"/>
              <a:t>с участието на ензима </a:t>
            </a:r>
            <a:r>
              <a:rPr lang="bg-BG" sz="2000" b="1" smtClean="0"/>
              <a:t>холинацетилаза </a:t>
            </a:r>
            <a:r>
              <a:rPr lang="bg-BG" sz="2000" smtClean="0"/>
              <a:t>и свързан с белтък в неактивна форма във </a:t>
            </a:r>
            <a:r>
              <a:rPr lang="bg-BG" sz="2000" b="1" smtClean="0"/>
              <a:t>везикулите на пресинаптичната част на синапса. </a:t>
            </a:r>
            <a:endParaRPr lang="bg-BG" sz="2000" smtClean="0"/>
          </a:p>
        </p:txBody>
      </p:sp>
      <p:pic>
        <p:nvPicPr>
          <p:cNvPr id="14340" name="Picture 12" descr="synaps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24000"/>
            <a:ext cx="388620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7" descr="медиатор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038600"/>
            <a:ext cx="3962400" cy="2557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495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bg-BG" sz="2300" dirty="0" smtClean="0"/>
              <a:t>След</a:t>
            </a:r>
            <a:r>
              <a:rPr lang="bg-BG" sz="2300" b="1" dirty="0" smtClean="0"/>
              <a:t> </a:t>
            </a:r>
            <a:r>
              <a:rPr lang="bg-BG" sz="2300" dirty="0" smtClean="0"/>
              <a:t>  осъществяване на медиацията активираното количество </a:t>
            </a:r>
            <a:r>
              <a:rPr lang="bg-BG" sz="2300" b="1" dirty="0" smtClean="0"/>
              <a:t>АСН </a:t>
            </a:r>
            <a:r>
              <a:rPr lang="bg-BG" sz="2300" dirty="0" smtClean="0"/>
              <a:t>се разпада хидролитично от </a:t>
            </a:r>
            <a:r>
              <a:rPr lang="bg-BG" sz="2300" b="1" dirty="0" smtClean="0"/>
              <a:t>ацетилхолинестеразата </a:t>
            </a:r>
            <a:r>
              <a:rPr lang="bg-BG" sz="2300" dirty="0" smtClean="0"/>
              <a:t>до оцетна киселина и холин.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bg-BG" sz="23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bg-BG" sz="2400" dirty="0" smtClean="0"/>
              <a:t>Хидролизата на </a:t>
            </a:r>
            <a:r>
              <a:rPr lang="bg-BG" sz="2400" b="1" dirty="0" smtClean="0"/>
              <a:t>АсН </a:t>
            </a:r>
            <a:r>
              <a:rPr lang="bg-BG" sz="2400" dirty="0" smtClean="0"/>
              <a:t>от </a:t>
            </a:r>
            <a:r>
              <a:rPr lang="bg-BG" sz="2400" b="1" dirty="0" smtClean="0"/>
              <a:t>АХЕ</a:t>
            </a:r>
            <a:r>
              <a:rPr lang="bg-BG" sz="2400" dirty="0" smtClean="0"/>
              <a:t> се извършва по следната реакция: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bg-BG" sz="2400" dirty="0" smtClean="0"/>
              <a:t>       О               </a:t>
            </a:r>
            <a:r>
              <a:rPr lang="en-US" sz="2400" dirty="0" smtClean="0"/>
              <a:t>  </a:t>
            </a:r>
            <a:r>
              <a:rPr lang="bg-BG" sz="2400" dirty="0" smtClean="0"/>
              <a:t>ОН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bg-BG" sz="24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bg-BG" sz="2400" dirty="0" smtClean="0"/>
              <a:t>СН3-С-О-СН</a:t>
            </a:r>
            <a:r>
              <a:rPr lang="bg-BG" sz="2400" baseline="-25000" dirty="0" smtClean="0"/>
              <a:t>2</a:t>
            </a:r>
            <a:r>
              <a:rPr lang="bg-BG" sz="2400" dirty="0" smtClean="0"/>
              <a:t>-СН</a:t>
            </a:r>
            <a:r>
              <a:rPr lang="bg-BG" sz="2400" baseline="-25000" dirty="0" smtClean="0"/>
              <a:t>2</a:t>
            </a:r>
            <a:r>
              <a:rPr lang="bg-BG" sz="2400" dirty="0" smtClean="0"/>
              <a:t>-</a:t>
            </a:r>
            <a:r>
              <a:rPr lang="en-US" sz="2400" dirty="0" smtClean="0"/>
              <a:t>N(CH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      </a:t>
            </a:r>
            <a:r>
              <a:rPr lang="bg-BG" sz="2400" dirty="0" smtClean="0"/>
              <a:t>    </a:t>
            </a:r>
            <a:r>
              <a:rPr lang="en-US" sz="2400" dirty="0" smtClean="0"/>
              <a:t>HO-CH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-N</a:t>
            </a:r>
            <a:r>
              <a:rPr lang="bg-BG" sz="2400" baseline="30000" dirty="0" smtClean="0"/>
              <a:t>+</a:t>
            </a:r>
            <a:r>
              <a:rPr lang="en-US" sz="2400" dirty="0" smtClean="0"/>
              <a:t> (CH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</a:t>
            </a:r>
            <a:endParaRPr lang="bg-BG" sz="24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bg-BG" sz="24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COOH</a:t>
            </a:r>
            <a:endParaRPr lang="bg-BG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bg-BG" sz="2400" dirty="0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bg-BG" sz="2400" b="1" smtClean="0"/>
              <a:t/>
            </a:r>
            <a:br>
              <a:rPr lang="bg-BG" sz="2400" b="1" smtClean="0"/>
            </a:br>
            <a:r>
              <a:rPr lang="bg-BG" sz="2400" b="1" smtClean="0"/>
              <a:t>МЕХАНИЗЪМ НА ДЕЙСТВИЕ</a:t>
            </a:r>
            <a:r>
              <a:rPr lang="bg-BG" sz="4000" b="1" smtClean="0"/>
              <a:t/>
            </a:r>
            <a:br>
              <a:rPr lang="bg-BG" sz="4000" b="1" smtClean="0"/>
            </a:br>
            <a:endParaRPr lang="bg-BG" sz="4000" b="1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838200" y="3962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914400" y="3962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2819400" y="3886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3810000" y="4495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9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69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"/>
            <a:ext cx="4038600" cy="563880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bg-BG" sz="2400" b="1" dirty="0" smtClean="0">
                <a:solidFill>
                  <a:schemeClr val="tx2"/>
                </a:solidFill>
              </a:rPr>
              <a:t>Видове ХЕ-разпространение:</a:t>
            </a:r>
            <a:br>
              <a:rPr lang="bg-BG" sz="2400" b="1" dirty="0" smtClean="0">
                <a:solidFill>
                  <a:schemeClr val="tx2"/>
                </a:solidFill>
              </a:rPr>
            </a:br>
            <a:endParaRPr lang="bg-BG" sz="2400" b="1" dirty="0" smtClean="0">
              <a:solidFill>
                <a:schemeClr val="tx2"/>
              </a:solidFill>
            </a:endParaRP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b="1" dirty="0" smtClean="0">
                <a:solidFill>
                  <a:srgbClr val="FFFF00"/>
                </a:solidFill>
              </a:rPr>
              <a:t>Специфична</a:t>
            </a:r>
            <a:r>
              <a:rPr lang="bg-BG" sz="2000" b="1" i="1" dirty="0" smtClean="0"/>
              <a:t> (ацетилхолинестераза)</a:t>
            </a:r>
            <a:r>
              <a:rPr lang="bg-BG" sz="2000" dirty="0" smtClean="0"/>
              <a:t> – </a:t>
            </a:r>
            <a:r>
              <a:rPr lang="bg-BG" sz="2000" b="1" dirty="0" smtClean="0"/>
              <a:t>в синапсите и мионевралните връзки, еритроцитите.</a:t>
            </a: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b="1" dirty="0" smtClean="0">
                <a:solidFill>
                  <a:srgbClr val="FFFF00"/>
                </a:solidFill>
              </a:rPr>
              <a:t>Неспецифична</a:t>
            </a:r>
            <a:r>
              <a:rPr lang="bg-BG" sz="2000" dirty="0" smtClean="0"/>
              <a:t> (псевдохолинестераза) – бутирилхолинестераза, бензоилхолинестераза. В по-големи количества – </a:t>
            </a:r>
            <a:r>
              <a:rPr lang="bg-BG" sz="2000" b="1" dirty="0" smtClean="0"/>
              <a:t>в серум, черен дроб.</a:t>
            </a:r>
            <a:r>
              <a:rPr lang="bg-BG" sz="2000" dirty="0" smtClean="0"/>
              <a:t> Играе ролята на </a:t>
            </a:r>
            <a:r>
              <a:rPr lang="bg-BG" sz="2000" b="1" dirty="0" smtClean="0"/>
              <a:t>буфер.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bg-BG" sz="2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bg-BG" sz="2000" b="1" dirty="0" smtClean="0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57200"/>
            <a:ext cx="4495800" cy="56388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just" eaLnBrk="1" hangingPunct="1"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bg-BG" sz="2000" dirty="0" smtClean="0"/>
              <a:t>ФОС реагират с АХЕ като имитират реакцията между ацетилхолина и АХЕ. Реагират директно с активния, естеразния център на ензима,</a:t>
            </a:r>
            <a:r>
              <a:rPr lang="en-US" sz="2000" dirty="0" smtClean="0"/>
              <a:t> </a:t>
            </a:r>
            <a:r>
              <a:rPr lang="bg-BG" sz="2000" dirty="0" smtClean="0"/>
              <a:t>без предварителна сорбция към анионния.</a:t>
            </a:r>
            <a:endParaRPr lang="en-US" sz="2000" b="1" i="1" dirty="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bg-BG" sz="2000" dirty="0" smtClean="0"/>
              <a:t>Настъпва фосфорилиране на кислорода на серина в естеразния център, подобно на ацетилирането на ацетилхолина.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bg-BG" sz="2000" dirty="0" smtClean="0"/>
              <a:t>Симптоматиката на отравянията с ФОС зависи от локализацията на М- респ.</a:t>
            </a:r>
            <a:r>
              <a:rPr lang="en-US" sz="2000" dirty="0" smtClean="0"/>
              <a:t> N-</a:t>
            </a:r>
            <a:r>
              <a:rPr lang="bg-BG" sz="2000" dirty="0" smtClean="0"/>
              <a:t> рецепторите</a:t>
            </a:r>
            <a:r>
              <a:rPr lang="bg-BG" dirty="0" smtClean="0"/>
              <a:t>.</a:t>
            </a: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Ø"/>
              <a:defRPr/>
            </a:pPr>
            <a:endParaRPr lang="bg-BG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phosphororganic agent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bg-BG" sz="2400" b="1" dirty="0" smtClean="0"/>
              <a:t>Локализация на рецепторите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343400" cy="48006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bg-BG" sz="2000" b="1" dirty="0" smtClean="0">
                <a:solidFill>
                  <a:srgbClr val="FFFF00"/>
                </a:solidFill>
              </a:rPr>
              <a:t>мускариночувствителни</a:t>
            </a:r>
            <a:br>
              <a:rPr lang="bg-BG" sz="2000" b="1" dirty="0" smtClean="0">
                <a:solidFill>
                  <a:srgbClr val="FFFF00"/>
                </a:solidFill>
              </a:rPr>
            </a:br>
            <a:r>
              <a:rPr lang="bg-BG" sz="2000" b="1" dirty="0" smtClean="0">
                <a:solidFill>
                  <a:srgbClr val="FFFF00"/>
                </a:solidFill>
              </a:rPr>
              <a:t>(М рецептори):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bg-BG" sz="2000" b="1" dirty="0" smtClean="0">
              <a:solidFill>
                <a:srgbClr val="FFFF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bg-BG" sz="2000" b="1" i="1" dirty="0" smtClean="0"/>
              <a:t>мускулите, свиващи зениците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bg-BG" sz="2000" b="1" i="1" dirty="0" smtClean="0"/>
              <a:t>Жлезите с външна секреция </a:t>
            </a:r>
            <a:r>
              <a:rPr lang="en-US" sz="2000" b="1" i="1" dirty="0" smtClean="0"/>
              <a:t>(</a:t>
            </a:r>
            <a:r>
              <a:rPr lang="bg-BG" sz="2000" b="1" i="1" dirty="0" smtClean="0"/>
              <a:t>екзокринните</a:t>
            </a:r>
            <a:r>
              <a:rPr lang="en-US" sz="2000" b="1" i="1" dirty="0" smtClean="0"/>
              <a:t>)</a:t>
            </a:r>
            <a:r>
              <a:rPr lang="bg-BG" sz="2000" b="1" i="1" dirty="0" smtClean="0"/>
              <a:t> в т.ч. слюнчените,</a:t>
            </a:r>
            <a:r>
              <a:rPr lang="en-US" sz="2000" b="1" i="1" smtClean="0"/>
              <a:t> </a:t>
            </a:r>
            <a:r>
              <a:rPr lang="bg-BG" sz="2000" b="1" i="1" smtClean="0"/>
              <a:t>потните</a:t>
            </a:r>
            <a:r>
              <a:rPr lang="bg-BG" sz="2000" b="1" i="1" dirty="0" smtClean="0"/>
              <a:t>, жлезите в бронхите, стомашно-чревния тракт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bg-BG" sz="2000" b="1" i="1" dirty="0" smtClean="0"/>
              <a:t>гладката мускулатура на бронхите, стомашно-чревния тракт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bg-BG" sz="2000" b="1" i="1" dirty="0" smtClean="0"/>
              <a:t>далак, пикочен мехур</a:t>
            </a:r>
            <a:r>
              <a:rPr lang="bg-BG" sz="2000" dirty="0" smtClean="0"/>
              <a:t> </a:t>
            </a:r>
            <a:r>
              <a:rPr lang="bg-BG" sz="2000" i="1" dirty="0" smtClean="0"/>
              <a:t>и др.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bg-BG" sz="2000" b="1" i="1" dirty="0" smtClean="0">
              <a:solidFill>
                <a:srgbClr val="FFFF00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038600" cy="48006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bg-BG" sz="2000" b="1" smtClean="0">
                <a:solidFill>
                  <a:srgbClr val="FFFF00"/>
                </a:solidFill>
              </a:rPr>
              <a:t>никотиночувствителни (</a:t>
            </a:r>
            <a:r>
              <a:rPr lang="en-US" sz="2000" b="1" smtClean="0">
                <a:solidFill>
                  <a:srgbClr val="FFFF00"/>
                </a:solidFill>
              </a:rPr>
              <a:t>N</a:t>
            </a:r>
            <a:r>
              <a:rPr lang="bg-BG" sz="2000" b="1" smtClean="0">
                <a:solidFill>
                  <a:srgbClr val="FFFF00"/>
                </a:solidFill>
              </a:rPr>
              <a:t> холинорецепторите):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bg-BG" sz="2000" b="1" smtClean="0">
              <a:solidFill>
                <a:srgbClr val="FFFF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bg-BG" sz="2000" b="1" i="1" smtClean="0"/>
              <a:t>вегетативните ганглии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bg-BG" sz="2000" b="1" i="1" smtClean="0"/>
              <a:t>хромафинните клетки на надбъбреците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bg-BG" sz="2000" b="1" i="1" smtClean="0"/>
              <a:t>напречно-набраздената мускулатура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bg-BG" sz="2000" b="1" i="1" smtClean="0"/>
              <a:t>преобладаващата част от рецепторите в ЦНС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bg-BG" sz="2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2400" b="1" smtClean="0"/>
              <a:t>Основни синдроми-симптоматика</a:t>
            </a:r>
            <a:r>
              <a:rPr lang="bg-BG" sz="2400" smtClean="0"/>
              <a:t>:</a:t>
            </a:r>
            <a:br>
              <a:rPr lang="bg-BG" sz="2400" smtClean="0"/>
            </a:br>
            <a:endParaRPr lang="bg-BG" sz="2400" smtClean="0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382000" cy="50292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400" smtClean="0">
                <a:solidFill>
                  <a:srgbClr val="FFFF00"/>
                </a:solidFill>
              </a:rPr>
              <a:t>Мускаринов синдром:</a:t>
            </a:r>
            <a:r>
              <a:rPr lang="bg-BG" sz="2400" smtClean="0">
                <a:solidFill>
                  <a:srgbClr val="FF9933"/>
                </a:solidFill>
              </a:rPr>
              <a:t> </a:t>
            </a:r>
            <a:r>
              <a:rPr lang="bg-BG" sz="2400" smtClean="0"/>
              <a:t>миоза, хиперсаливация, бронхоспазъм, бронхорея, брадикардия, хипотония, усилена перисталтика на стомашно-чревния тракт, усилена секреция на жлезите в стомашно-чревния тракт, изпотяване, често уриниране и др.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40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400" smtClean="0">
                <a:solidFill>
                  <a:srgbClr val="FFFF00"/>
                </a:solidFill>
              </a:rPr>
              <a:t>Никотинов синдром:</a:t>
            </a:r>
            <a:r>
              <a:rPr lang="bg-BG" sz="2400" b="1" smtClean="0">
                <a:solidFill>
                  <a:srgbClr val="FF0000"/>
                </a:solidFill>
              </a:rPr>
              <a:t> </a:t>
            </a:r>
            <a:r>
              <a:rPr lang="bg-BG" sz="2400" smtClean="0"/>
              <a:t>миофибрилации, тремор, тонично-клонични гърчове, тахикардия, хипертония.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40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400" smtClean="0">
                <a:solidFill>
                  <a:srgbClr val="FFFF00"/>
                </a:solidFill>
              </a:rPr>
              <a:t>Централен синдром:</a:t>
            </a:r>
            <a:r>
              <a:rPr lang="en-US" sz="2400" smtClean="0">
                <a:solidFill>
                  <a:srgbClr val="FF9933"/>
                </a:solidFill>
              </a:rPr>
              <a:t> </a:t>
            </a:r>
            <a:r>
              <a:rPr lang="bg-BG" sz="2400" smtClean="0"/>
              <a:t>нервно-психическа възбуда, тревога, безспокойство, главоболие, безсъние, или сънливост, повишени сухожилни рефлекси, парези, парализи.</a:t>
            </a:r>
          </a:p>
          <a:p>
            <a:pPr eaLnBrk="1" hangingPunct="1">
              <a:lnSpc>
                <a:spcPct val="90000"/>
              </a:lnSpc>
              <a:defRPr/>
            </a:pPr>
            <a:endParaRPr lang="bg-BG" sz="240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bg-BG" sz="240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bg-BG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42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bg-BG" sz="2800" b="1" smtClean="0"/>
              <a:t>Доказателства</a:t>
            </a:r>
            <a:r>
              <a:rPr lang="bg-BG" sz="2800" b="1" smtClean="0">
                <a:solidFill>
                  <a:schemeClr val="tx1"/>
                </a:solidFill>
              </a:rPr>
              <a:t> </a:t>
            </a:r>
            <a:r>
              <a:rPr lang="bg-BG" sz="2800" smtClean="0">
                <a:solidFill>
                  <a:schemeClr val="tx1"/>
                </a:solidFill>
              </a:rPr>
              <a:t>в полза на</a:t>
            </a:r>
            <a:r>
              <a:rPr lang="bg-BG" sz="2800" b="1" smtClean="0">
                <a:solidFill>
                  <a:schemeClr val="tx1"/>
                </a:solidFill>
              </a:rPr>
              <a:t> антихолинестеразната теория:</a:t>
            </a:r>
            <a:br>
              <a:rPr lang="bg-BG" sz="2800" b="1" smtClean="0">
                <a:solidFill>
                  <a:schemeClr val="tx1"/>
                </a:solidFill>
              </a:rPr>
            </a:br>
            <a:endParaRPr lang="bg-BG" sz="2800" b="1" smtClean="0">
              <a:solidFill>
                <a:schemeClr val="tx1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algn="just"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400" smtClean="0"/>
              <a:t>Понижена ХЕА в серума на отровени с ФОС</a:t>
            </a: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bg-BG" sz="2400" smtClean="0"/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400" smtClean="0"/>
              <a:t>Повишено ниво на АСН в кръвта на отровени.</a:t>
            </a: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bg-BG" sz="2400" smtClean="0"/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400" smtClean="0"/>
              <a:t>Корелация между степента на инхибиране на ХЕ и тежестта на клиничната картина.</a:t>
            </a: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bg-BG" sz="2400" smtClean="0"/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400" smtClean="0"/>
              <a:t>Повлияване на отровените с ФОС от реактиватори на ХЕ.</a:t>
            </a:r>
            <a:endParaRPr lang="en-US" sz="2400" smtClean="0"/>
          </a:p>
          <a:p>
            <a:pPr eaLnBrk="1" hangingPunct="1">
              <a:defRPr/>
            </a:pPr>
            <a:endParaRPr lang="bg-BG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62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001000" cy="44196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bg-BG" sz="2400" b="1" dirty="0" smtClean="0">
                <a:solidFill>
                  <a:srgbClr val="FFFF00"/>
                </a:solidFill>
              </a:rPr>
              <a:t>2.Теория за прякото действие на ФОС-</a:t>
            </a:r>
            <a:r>
              <a:rPr lang="bg-BG" sz="2400" b="1" dirty="0" smtClean="0">
                <a:solidFill>
                  <a:srgbClr val="FF0000"/>
                </a:solidFill>
              </a:rPr>
              <a:t> </a:t>
            </a:r>
            <a:r>
              <a:rPr lang="bg-BG" sz="2400" b="1" dirty="0" smtClean="0"/>
              <a:t>активират директно холинорецепторите </a:t>
            </a:r>
            <a:r>
              <a:rPr lang="en-US" sz="2400" b="1" dirty="0" smtClean="0"/>
              <a:t>(</a:t>
            </a:r>
            <a:r>
              <a:rPr lang="bg-BG" sz="2400" b="1" dirty="0" smtClean="0"/>
              <a:t>касае само тези ФОС, които са структурни аналози на АСН</a:t>
            </a:r>
            <a:r>
              <a:rPr lang="en-US" sz="2400" b="1" dirty="0" smtClean="0"/>
              <a:t>)</a:t>
            </a:r>
            <a:r>
              <a:rPr lang="bg-BG" sz="2400" b="1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bg-BG" sz="2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bg-BG" sz="2400" b="1" dirty="0" smtClean="0">
                <a:solidFill>
                  <a:srgbClr val="FFFF00"/>
                </a:solidFill>
              </a:rPr>
              <a:t>3. Теория за сенсибилизиращия ефект на ФОС</a:t>
            </a:r>
            <a:r>
              <a:rPr lang="bg-BG" sz="2400" b="1" dirty="0" smtClean="0"/>
              <a:t> върху тъканите към ендогенния ацетилхолин.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bg-BG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i="1" smtClean="0"/>
              <a:t/>
            </a:r>
            <a:br>
              <a:rPr lang="en-US" sz="4000" b="1" i="1" smtClean="0"/>
            </a:br>
            <a:r>
              <a:rPr lang="en-US" sz="4000" b="1" i="1" smtClean="0"/>
              <a:t> </a:t>
            </a:r>
            <a:r>
              <a:rPr lang="bg-BG" sz="3200" b="1" smtClean="0"/>
              <a:t>РАЗПРОСТРАНЕНИЕ И УПОТРЕБА</a:t>
            </a:r>
            <a:r>
              <a:rPr lang="en-US" sz="4000" b="1" i="1" smtClean="0"/>
              <a:t/>
            </a:r>
            <a:br>
              <a:rPr lang="en-US" sz="4000" b="1" i="1" smtClean="0"/>
            </a:br>
            <a:endParaRPr lang="bg-BG" sz="4000" b="1" i="1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8458200" cy="4648200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bg-BG" sz="2400" b="1" smtClean="0">
                <a:solidFill>
                  <a:schemeClr val="tx2"/>
                </a:solidFill>
              </a:rPr>
              <a:t>Пестициди</a:t>
            </a: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400" smtClean="0"/>
              <a:t>60-70% от всички пестициди са ФОС.</a:t>
            </a:r>
            <a:endParaRPr lang="en-US" sz="2400" smtClean="0"/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400" smtClean="0"/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400" smtClean="0"/>
              <a:t>Днес </a:t>
            </a:r>
            <a:r>
              <a:rPr lang="en-US" sz="2400" smtClean="0"/>
              <a:t>&gt;</a:t>
            </a:r>
            <a:r>
              <a:rPr lang="bg-BG" sz="2400" smtClean="0"/>
              <a:t> 100 ФОС се използват като пестициди в света.</a:t>
            </a:r>
            <a:endParaRPr lang="en-US" sz="2400" smtClean="0"/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400" smtClean="0"/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400" smtClean="0"/>
              <a:t>Около 20 хил. тона се използват годишно в България.</a:t>
            </a:r>
            <a:endParaRPr lang="en-US" sz="2400" smtClean="0"/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400" smtClean="0"/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400" smtClean="0"/>
              <a:t>83% от всички професионални отравяния с пестициди са предизвикани от ФОС.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192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bg-BG" sz="2400" b="1" smtClean="0"/>
              <a:t>ПАТОАНАТОМИЯ - </a:t>
            </a:r>
            <a:r>
              <a:rPr lang="bg-BG" sz="2400" smtClean="0">
                <a:solidFill>
                  <a:schemeClr val="tx1"/>
                </a:solidFill>
              </a:rPr>
              <a:t>Неспецифичен характер на патоанатомичните изменения, дължащи се на хипоксемията и на циркулаторни разстройства: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6482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200" smtClean="0">
                <a:solidFill>
                  <a:srgbClr val="FFFF00"/>
                </a:solidFill>
              </a:rPr>
              <a:t>a) </a:t>
            </a:r>
            <a:r>
              <a:rPr lang="bg-BG" sz="2200" smtClean="0">
                <a:solidFill>
                  <a:srgbClr val="FFFF00"/>
                </a:solidFill>
              </a:rPr>
              <a:t>При оглед: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bg-BG" sz="2200" smtClean="0"/>
              <a:t>       - рано настъпващо и силно изразено трупно вкочаняване;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bg-BG" sz="2200" smtClean="0"/>
              <a:t>       - цианоза по кожа и лигавици;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bg-BG" sz="2200" smtClean="0"/>
              <a:t>       -обилна секреция от устата и носа;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endParaRPr lang="bg-BG" sz="2200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bg-BG" sz="2200" smtClean="0">
                <a:solidFill>
                  <a:srgbClr val="FFFF00"/>
                </a:solidFill>
              </a:rPr>
              <a:t>б) Дихателна система: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bg-BG" sz="2200" smtClean="0"/>
              <a:t>       -точковидни кръвоизливи по лигавиците на трахея и бронхи;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bg-BG" sz="2200" smtClean="0"/>
              <a:t>       -точковидни кръвоизливи по плеврата;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bg-BG" sz="2200" smtClean="0"/>
              <a:t>       -изпълнени със секрет бронхи и бронхиоли;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bg-BG" sz="2200" smtClean="0"/>
              <a:t>       -кръвонапълнени бели дробове с участъци на емфизем, ателектаза, кръвоизливи, пневмонични огнища;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bg-BG" sz="2200" smtClean="0"/>
              <a:t>       -спастично свити бронхи при напречен срез;</a:t>
            </a:r>
            <a:endParaRPr lang="en-US" sz="2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bg-BG" sz="22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93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192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bg-BG" sz="2400" b="1" smtClean="0"/>
              <a:t>ПАТОАНАТОМИЯ - </a:t>
            </a:r>
            <a:r>
              <a:rPr lang="bg-BG" sz="2400" smtClean="0">
                <a:solidFill>
                  <a:schemeClr val="tx1"/>
                </a:solidFill>
              </a:rPr>
              <a:t>Неспецифичен характер на патоанатомичните изменения, дължащи се на хипоксемията и на циркулаторни разстройства: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6482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bg-BG" sz="2200" smtClean="0">
                <a:solidFill>
                  <a:srgbClr val="FFFF00"/>
                </a:solidFill>
              </a:rPr>
              <a:t>в) Стомашно-чревен тракт:</a:t>
            </a:r>
            <a:endParaRPr lang="en-US" sz="22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2200" b="1" smtClean="0"/>
              <a:t>        </a:t>
            </a:r>
            <a:r>
              <a:rPr lang="bg-BG" sz="2200" b="1" smtClean="0"/>
              <a:t>- кръвонапълненост и кръвоизливи в червата;</a:t>
            </a:r>
            <a:br>
              <a:rPr lang="bg-BG" sz="2200" b="1" smtClean="0"/>
            </a:br>
            <a:r>
              <a:rPr lang="bg-BG" sz="2200" b="1" smtClean="0"/>
              <a:t>    - спастично свити участъци в червата</a:t>
            </a:r>
            <a:r>
              <a:rPr lang="bg-BG" sz="2200" smtClean="0"/>
              <a:t>;</a:t>
            </a:r>
            <a:br>
              <a:rPr lang="bg-BG" sz="2200" smtClean="0"/>
            </a:br>
            <a:endParaRPr lang="en-US" sz="2200" smtClean="0"/>
          </a:p>
          <a:p>
            <a:pPr eaLnBrk="1" hangingPunct="1">
              <a:buFontTx/>
              <a:buNone/>
              <a:defRPr/>
            </a:pPr>
            <a:r>
              <a:rPr lang="bg-BG" sz="2200" smtClean="0">
                <a:solidFill>
                  <a:srgbClr val="FFFF00"/>
                </a:solidFill>
              </a:rPr>
              <a:t>г)</a:t>
            </a:r>
            <a:r>
              <a:rPr lang="en-US" sz="2200" smtClean="0">
                <a:solidFill>
                  <a:srgbClr val="FFFF00"/>
                </a:solidFill>
              </a:rPr>
              <a:t> </a:t>
            </a:r>
            <a:r>
              <a:rPr lang="bg-BG" sz="2200" smtClean="0">
                <a:solidFill>
                  <a:srgbClr val="FFFF00"/>
                </a:solidFill>
              </a:rPr>
              <a:t>Сърдечно-съдова система:</a:t>
            </a:r>
            <a:br>
              <a:rPr lang="bg-BG" sz="2200" smtClean="0">
                <a:solidFill>
                  <a:srgbClr val="FFFF00"/>
                </a:solidFill>
              </a:rPr>
            </a:br>
            <a:r>
              <a:rPr lang="bg-BG" sz="2200" b="1" smtClean="0"/>
              <a:t>    -</a:t>
            </a:r>
            <a:r>
              <a:rPr lang="bg-BG" sz="2200" smtClean="0"/>
              <a:t> </a:t>
            </a:r>
            <a:r>
              <a:rPr lang="bg-BG" sz="2200" b="1" smtClean="0"/>
              <a:t>точковидни кръвоизливи по епикарда и ендокарда</a:t>
            </a:r>
            <a:br>
              <a:rPr lang="bg-BG" sz="2200" b="1" smtClean="0"/>
            </a:br>
            <a:r>
              <a:rPr lang="bg-BG" sz="2200" b="1" smtClean="0"/>
              <a:t>    - мастна дистрофия в  миокарда;</a:t>
            </a:r>
            <a:br>
              <a:rPr lang="bg-BG" sz="2200" b="1" smtClean="0"/>
            </a:br>
            <a:r>
              <a:rPr lang="bg-BG" sz="2200" b="1" smtClean="0"/>
              <a:t>    - разширени десни сърдечни кухини</a:t>
            </a:r>
            <a:br>
              <a:rPr lang="bg-BG" sz="2200" b="1" smtClean="0"/>
            </a:br>
            <a:r>
              <a:rPr lang="bg-BG" sz="2200" b="1" smtClean="0"/>
              <a:t>    - тъмночервена, несъсирена кръв в сърдечните кухини, наличие на</a:t>
            </a:r>
            <a:endParaRPr lang="en-US" sz="2200" smtClean="0"/>
          </a:p>
          <a:p>
            <a:pPr eaLnBrk="1" hangingPunct="1">
              <a:buFontTx/>
              <a:buNone/>
              <a:defRPr/>
            </a:pPr>
            <a:endParaRPr lang="bg-BG" sz="22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13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192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bg-BG" sz="2400" b="1" smtClean="0"/>
              <a:t>ПАТОАНАТОМИЯ - </a:t>
            </a:r>
            <a:r>
              <a:rPr lang="bg-BG" sz="2400" smtClean="0">
                <a:solidFill>
                  <a:schemeClr val="tx1"/>
                </a:solidFill>
              </a:rPr>
              <a:t>Неспецифичен характер на патоанатомичните изменения, дължащи се на хипоксемията и на циркулаторни разстройства: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51816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bg-BG" sz="2200" smtClean="0">
                <a:solidFill>
                  <a:srgbClr val="FFFF00"/>
                </a:solidFill>
              </a:rPr>
              <a:t>д) Черен дроб и бъбреци:</a:t>
            </a:r>
            <a:br>
              <a:rPr lang="bg-BG" sz="2200" smtClean="0">
                <a:solidFill>
                  <a:srgbClr val="FFFF00"/>
                </a:solidFill>
              </a:rPr>
            </a:br>
            <a:r>
              <a:rPr lang="bg-BG" sz="2200" b="1" smtClean="0"/>
              <a:t>    -</a:t>
            </a:r>
            <a:r>
              <a:rPr lang="bg-BG" sz="2200" smtClean="0"/>
              <a:t> </a:t>
            </a:r>
            <a:r>
              <a:rPr lang="bg-BG" sz="2200" b="1" smtClean="0"/>
              <a:t>кръвоизливи под капсулата;</a:t>
            </a:r>
            <a:br>
              <a:rPr lang="bg-BG" sz="2200" b="1" smtClean="0"/>
            </a:br>
            <a:r>
              <a:rPr lang="bg-BG" sz="2200" b="1" smtClean="0"/>
              <a:t>    - мастна дистрофия, некротични участъци в черния дроб;</a:t>
            </a:r>
            <a:br>
              <a:rPr lang="bg-BG" sz="2200" b="1" smtClean="0"/>
            </a:br>
            <a:r>
              <a:rPr lang="bg-BG" sz="2200" b="1" smtClean="0"/>
              <a:t>    - кръвонапълнени бъбреци с точковидни кръвоизливи;</a:t>
            </a:r>
            <a:br>
              <a:rPr lang="bg-BG" sz="2200" b="1" smtClean="0"/>
            </a:br>
            <a:r>
              <a:rPr lang="bg-BG" sz="2200" b="1" smtClean="0"/>
              <a:t>    - белтъчна и мастна дистрофия в епитела на извитите каналчета;</a:t>
            </a:r>
            <a:br>
              <a:rPr lang="bg-BG" sz="2200" b="1" smtClean="0"/>
            </a:br>
            <a:endParaRPr lang="en-US" sz="2200" b="1" smtClean="0"/>
          </a:p>
          <a:p>
            <a:pPr eaLnBrk="1" hangingPunct="1">
              <a:buFontTx/>
              <a:buNone/>
              <a:defRPr/>
            </a:pPr>
            <a:r>
              <a:rPr lang="bg-BG" sz="2200" smtClean="0">
                <a:solidFill>
                  <a:srgbClr val="FFFF00"/>
                </a:solidFill>
              </a:rPr>
              <a:t>е) ЦНС:</a:t>
            </a:r>
            <a:br>
              <a:rPr lang="bg-BG" sz="2200" smtClean="0">
                <a:solidFill>
                  <a:srgbClr val="FFFF00"/>
                </a:solidFill>
              </a:rPr>
            </a:br>
            <a:r>
              <a:rPr lang="bg-BG" sz="2200" b="1" smtClean="0"/>
              <a:t>    - кръвонапълване и оток в мозъчното вещество и в меките мозъчни обвивки.</a:t>
            </a:r>
            <a:br>
              <a:rPr lang="bg-BG" sz="2200" b="1" smtClean="0"/>
            </a:br>
            <a:r>
              <a:rPr lang="bg-BG" sz="2200" b="1" smtClean="0"/>
              <a:t>    - точковидни кръвоизливи периваскуларно;</a:t>
            </a:r>
            <a:br>
              <a:rPr lang="bg-BG" sz="2200" b="1" smtClean="0"/>
            </a:br>
            <a:r>
              <a:rPr lang="bg-BG" sz="2200" b="1" smtClean="0"/>
              <a:t>    - дистрофия на невроните;</a:t>
            </a:r>
            <a:br>
              <a:rPr lang="bg-BG" sz="2200" b="1" smtClean="0"/>
            </a:br>
            <a:r>
              <a:rPr lang="bg-BG" sz="2200" b="1" smtClean="0"/>
              <a:t>    - съдови спазми;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bg-BG" sz="2800" b="1" smtClean="0"/>
              <a:t>КЛИНИЧНА КАРТИНА</a:t>
            </a:r>
            <a:r>
              <a:rPr lang="en-US" sz="2800" b="1" smtClean="0"/>
              <a:t/>
            </a:r>
            <a:br>
              <a:rPr lang="en-US" sz="2800" b="1" smtClean="0"/>
            </a:br>
            <a:endParaRPr lang="bg-BG" sz="2800" b="1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bg-BG" sz="2400" b="1" dirty="0" smtClean="0"/>
              <a:t>Бързо развитие-липса на латентен</a:t>
            </a:r>
            <a:r>
              <a:rPr lang="bg-BG" sz="2400" dirty="0" smtClean="0"/>
              <a:t> </a:t>
            </a:r>
            <a:r>
              <a:rPr lang="bg-BG" sz="2400" b="1" dirty="0" smtClean="0"/>
              <a:t>период</a:t>
            </a:r>
            <a:r>
              <a:rPr lang="bg-BG" sz="2400" dirty="0" smtClean="0"/>
              <a:t>.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bg-BG" sz="2400" dirty="0" smtClean="0"/>
              <a:t>Начало-обикновено 1-2 часа, след контакта с отровата, но може и по-рано (след 5мин) или по-късно.</a:t>
            </a:r>
            <a:br>
              <a:rPr lang="bg-BG" sz="2400" dirty="0" smtClean="0"/>
            </a:br>
            <a:endParaRPr lang="en-U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bg-BG" sz="2400" dirty="0" smtClean="0"/>
              <a:t>Четири клинични форми: </a:t>
            </a:r>
            <a:r>
              <a:rPr lang="bg-BG" sz="2400" b="1" dirty="0" smtClean="0">
                <a:solidFill>
                  <a:schemeClr val="tx2"/>
                </a:solidFill>
              </a:rPr>
              <a:t>лека, средно-тежка, тежка и мълниеносна.</a:t>
            </a:r>
            <a:br>
              <a:rPr lang="bg-BG" sz="2400" b="1" dirty="0" smtClean="0">
                <a:solidFill>
                  <a:schemeClr val="tx2"/>
                </a:solidFill>
              </a:rPr>
            </a:br>
            <a:endParaRPr lang="bg-BG" sz="2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2192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400" b="1" smtClean="0"/>
              <a:t/>
            </a:r>
            <a:br>
              <a:rPr lang="en-US" sz="2400" b="1" smtClean="0"/>
            </a:br>
            <a:r>
              <a:rPr lang="bg-BG" sz="2400" b="1" smtClean="0"/>
              <a:t>ОСТРО ОТРАВЯНЕ</a:t>
            </a:r>
            <a:br>
              <a:rPr lang="bg-BG" sz="2400" b="1" smtClean="0"/>
            </a:br>
            <a:r>
              <a:rPr lang="bg-BG" sz="2400" b="1" smtClean="0">
                <a:solidFill>
                  <a:srgbClr val="FFFF00"/>
                </a:solidFill>
              </a:rPr>
              <a:t>А. Лека форма (миотична):</a:t>
            </a:r>
            <a:br>
              <a:rPr lang="bg-BG" sz="2400" b="1" smtClean="0">
                <a:solidFill>
                  <a:srgbClr val="FFFF00"/>
                </a:solidFill>
              </a:rPr>
            </a:br>
            <a:r>
              <a:rPr lang="bg-BG" sz="2400" smtClean="0">
                <a:solidFill>
                  <a:srgbClr val="FFFF00"/>
                </a:solidFill>
              </a:rPr>
              <a:t>/</a:t>
            </a:r>
            <a:r>
              <a:rPr lang="bg-BG" sz="2200" smtClean="0"/>
              <a:t>Продължителност – до 1 седмица/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bg-BG" sz="2400" b="1" smtClean="0">
                <a:solidFill>
                  <a:srgbClr val="FFFF00"/>
                </a:solidFill>
              </a:rPr>
              <a:t/>
            </a:r>
            <a:br>
              <a:rPr lang="bg-BG" sz="2400" b="1" smtClean="0">
                <a:solidFill>
                  <a:srgbClr val="FFFF00"/>
                </a:solidFill>
              </a:rPr>
            </a:br>
            <a:endParaRPr lang="bg-BG" sz="2400" b="1" smtClean="0">
              <a:solidFill>
                <a:srgbClr val="FFFF00"/>
              </a:solidFill>
            </a:endParaRP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4495800" cy="4724400"/>
          </a:xfrm>
          <a:solidFill>
            <a:schemeClr val="bg1"/>
          </a:solidFill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b="1" dirty="0" smtClean="0">
                <a:solidFill>
                  <a:srgbClr val="FFFF00"/>
                </a:solidFill>
              </a:rPr>
              <a:t>Очи:</a:t>
            </a:r>
            <a:r>
              <a:rPr lang="bg-BG" sz="2000" b="1" i="1" dirty="0" smtClean="0">
                <a:solidFill>
                  <a:srgbClr val="FF0000"/>
                </a:solidFill>
              </a:rPr>
              <a:t> </a:t>
            </a:r>
            <a:r>
              <a:rPr lang="bg-BG" sz="2000" b="1" dirty="0" smtClean="0"/>
              <a:t>миоза, спазъм на акомодацията, болки в очите, липса на зенична реакция към светлина, хиперемия на конюнктивите.</a:t>
            </a:r>
            <a:br>
              <a:rPr lang="bg-BG" sz="2000" b="1" dirty="0" smtClean="0"/>
            </a:br>
            <a:endParaRPr lang="en-US" sz="2000" b="1" dirty="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b="1" dirty="0" smtClean="0">
                <a:solidFill>
                  <a:srgbClr val="FFFF00"/>
                </a:solidFill>
              </a:rPr>
              <a:t>Неврологична симптоматика:</a:t>
            </a:r>
            <a:r>
              <a:rPr lang="bg-BG" sz="2000" b="1" dirty="0" smtClean="0">
                <a:solidFill>
                  <a:srgbClr val="FF0000"/>
                </a:solidFill>
              </a:rPr>
              <a:t> </a:t>
            </a:r>
            <a:r>
              <a:rPr lang="bg-BG" sz="2000" b="1" dirty="0" smtClean="0"/>
              <a:t>главоболие, слабост, безспокойство, безсъние, апатия, нарушение на паметта и вниманието.</a:t>
            </a:r>
            <a:br>
              <a:rPr lang="bg-BG" sz="2000" b="1" dirty="0" smtClean="0"/>
            </a:br>
            <a:endParaRPr lang="en-US" sz="2000" b="1" dirty="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b="1" dirty="0" smtClean="0">
                <a:solidFill>
                  <a:srgbClr val="FFFF00"/>
                </a:solidFill>
              </a:rPr>
              <a:t>Дихателна система:</a:t>
            </a:r>
            <a:r>
              <a:rPr lang="en-US" sz="2000" b="1" dirty="0" smtClean="0"/>
              <a:t> </a:t>
            </a:r>
            <a:r>
              <a:rPr lang="bg-BG" sz="2000" b="1" dirty="0" smtClean="0"/>
              <a:t>стягане в гръдния кош, задух, усилена секреция от носа.</a:t>
            </a:r>
            <a:br>
              <a:rPr lang="bg-BG" sz="2000" b="1" dirty="0" smtClean="0"/>
            </a:br>
            <a:endParaRPr lang="bg-BG" sz="2000" b="1" dirty="0" smtClean="0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495800" cy="47244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b="1" smtClean="0">
                <a:solidFill>
                  <a:srgbClr val="FFFF00"/>
                </a:solidFill>
              </a:rPr>
              <a:t>Стомашно-чревен тракт:</a:t>
            </a:r>
            <a:r>
              <a:rPr lang="en-US" sz="2000" b="1" smtClean="0">
                <a:solidFill>
                  <a:srgbClr val="FF9933"/>
                </a:solidFill>
              </a:rPr>
              <a:t> </a:t>
            </a:r>
            <a:r>
              <a:rPr lang="bg-BG" sz="2000" b="1" smtClean="0"/>
              <a:t>саливация, гадене, повръщане, чревни колики.</a:t>
            </a:r>
            <a:br>
              <a:rPr lang="bg-BG" sz="2000" b="1" smtClean="0"/>
            </a:br>
            <a:endParaRPr lang="en-US" sz="2000" b="1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b="1" smtClean="0">
                <a:solidFill>
                  <a:srgbClr val="FFFF00"/>
                </a:solidFill>
              </a:rPr>
              <a:t>Сърдечно-съдова система: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bg-BG" sz="2000" b="1" smtClean="0"/>
              <a:t>брадикардия, хипотония</a:t>
            </a:r>
            <a:br>
              <a:rPr lang="bg-BG" sz="2000" b="1" smtClean="0"/>
            </a:br>
            <a:endParaRPr lang="en-US" sz="2000" b="1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b="1" smtClean="0">
                <a:solidFill>
                  <a:srgbClr val="FFFF00"/>
                </a:solidFill>
              </a:rPr>
              <a:t>Скелетна мускулатура:</a:t>
            </a:r>
            <a:r>
              <a:rPr lang="en-US" sz="2000" b="1" smtClean="0">
                <a:solidFill>
                  <a:srgbClr val="FF0000"/>
                </a:solidFill>
              </a:rPr>
              <a:t> </a:t>
            </a:r>
            <a:r>
              <a:rPr lang="bg-BG" sz="2000" b="1" smtClean="0"/>
              <a:t>миофибрилации, повишен мускулен тонус.</a:t>
            </a:r>
            <a:r>
              <a:rPr lang="bg-BG" sz="2000" b="1" smtClean="0">
                <a:solidFill>
                  <a:srgbClr val="FF0000"/>
                </a:solidFill>
              </a:rPr>
              <a:t/>
            </a:r>
            <a:br>
              <a:rPr lang="bg-BG" sz="2000" b="1" smtClean="0">
                <a:solidFill>
                  <a:srgbClr val="FF0000"/>
                </a:solidFill>
              </a:rPr>
            </a:br>
            <a:endParaRPr lang="en-US" sz="2000" b="1" smtClean="0">
              <a:solidFill>
                <a:srgbClr val="FF0000"/>
              </a:solidFill>
            </a:endParaRP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b="1" smtClean="0">
                <a:solidFill>
                  <a:srgbClr val="FFFF00"/>
                </a:solidFill>
              </a:rPr>
              <a:t>Кръвна картина:</a:t>
            </a:r>
            <a:r>
              <a:rPr lang="bg-BG" sz="2000" b="1" smtClean="0"/>
              <a:t> </a:t>
            </a:r>
            <a:r>
              <a:rPr lang="bg-BG" sz="2000" smtClean="0"/>
              <a:t>левкоцитоза, с лимфопения</a:t>
            </a:r>
            <a:r>
              <a:rPr lang="bg-BG" sz="2000" b="1" smtClean="0"/>
              <a:t>, серумна ХЕ-снижена до 50-60% от изходното ниво.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0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2" grpId="0"/>
      <p:bldP spid="1044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1430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bg-BG" sz="2400" b="1" dirty="0" smtClean="0"/>
              <a:t>ОСТРО ОТРАВЯНЕ</a:t>
            </a:r>
            <a:br>
              <a:rPr lang="bg-BG" sz="2400" b="1" dirty="0" smtClean="0"/>
            </a:br>
            <a:r>
              <a:rPr lang="bg-BG" sz="2400" b="1" dirty="0" smtClean="0">
                <a:solidFill>
                  <a:srgbClr val="FFFF00"/>
                </a:solidFill>
              </a:rPr>
              <a:t>Б. Средно-тежка форма </a:t>
            </a:r>
            <a:r>
              <a:rPr lang="en-US" sz="2400" b="1" dirty="0" smtClean="0">
                <a:solidFill>
                  <a:srgbClr val="FFFF00"/>
                </a:solidFill>
              </a:rPr>
              <a:t>(</a:t>
            </a:r>
            <a:r>
              <a:rPr lang="bg-BG" sz="2400" b="1" dirty="0" smtClean="0">
                <a:solidFill>
                  <a:srgbClr val="FFFF00"/>
                </a:solidFill>
              </a:rPr>
              <a:t>бронхоспастична</a:t>
            </a:r>
            <a:r>
              <a:rPr lang="en-US" sz="2400" b="1" dirty="0" smtClean="0">
                <a:solidFill>
                  <a:srgbClr val="FFFF00"/>
                </a:solidFill>
              </a:rPr>
              <a:t>)</a:t>
            </a:r>
            <a:r>
              <a:rPr lang="bg-BG" sz="2400" dirty="0" smtClean="0">
                <a:solidFill>
                  <a:srgbClr val="FFFF00"/>
                </a:solidFill>
              </a:rPr>
              <a:t>:</a:t>
            </a:r>
            <a:br>
              <a:rPr lang="bg-BG" sz="2400" dirty="0" smtClean="0">
                <a:solidFill>
                  <a:srgbClr val="FFFF00"/>
                </a:solidFill>
              </a:rPr>
            </a:br>
            <a:r>
              <a:rPr lang="bg-BG" sz="2400" dirty="0" smtClean="0">
                <a:solidFill>
                  <a:srgbClr val="FFFF00"/>
                </a:solidFill>
              </a:rPr>
              <a:t>/</a:t>
            </a:r>
            <a:r>
              <a:rPr lang="bg-BG" sz="2200" dirty="0" smtClean="0"/>
              <a:t>Продължителност – до 1 седмица/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bg-BG" sz="2000" b="1" dirty="0" smtClean="0">
                <a:solidFill>
                  <a:srgbClr val="FFFF00"/>
                </a:solidFill>
              </a:rPr>
              <a:t/>
            </a:r>
            <a:br>
              <a:rPr lang="bg-BG" sz="2000" b="1" dirty="0" smtClean="0">
                <a:solidFill>
                  <a:srgbClr val="FFFF00"/>
                </a:solidFill>
              </a:rPr>
            </a:br>
            <a:endParaRPr lang="bg-BG" sz="2000" b="1" dirty="0" smtClean="0">
              <a:solidFill>
                <a:srgbClr val="FFFF00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4495800" cy="4876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b="1" smtClean="0">
                <a:solidFill>
                  <a:srgbClr val="FFFF00"/>
                </a:solidFill>
              </a:rPr>
              <a:t>Водещи са дихателните </a:t>
            </a:r>
            <a:r>
              <a:rPr lang="bg-BG" sz="2000" smtClean="0">
                <a:solidFill>
                  <a:srgbClr val="FFFF00"/>
                </a:solidFill>
              </a:rPr>
              <a:t>нарушения: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bg-BG" sz="2000" smtClean="0"/>
              <a:t>бронхоспазъм, пристъпен експираторен задух, обилни сухи дребни и средни влажни хрипове, бронхорея, пенеста течност от устата и носа, цианоза, изпотяване;</a:t>
            </a:r>
            <a:endParaRPr lang="en-US" sz="200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b="1" smtClean="0">
                <a:solidFill>
                  <a:srgbClr val="FFFF00"/>
                </a:solidFill>
              </a:rPr>
              <a:t>Стомашно-чревен </a:t>
            </a:r>
            <a:r>
              <a:rPr lang="bg-BG" sz="2000" smtClean="0">
                <a:solidFill>
                  <a:srgbClr val="FFFF00"/>
                </a:solidFill>
              </a:rPr>
              <a:t>тракт: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bg-BG" sz="2000" smtClean="0"/>
              <a:t>саливация, усилена чревна перисталтика, коремни болки, диария;</a:t>
            </a:r>
            <a:endParaRPr lang="en-US" sz="2000" smtClean="0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495800" cy="48768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b="1" smtClean="0">
                <a:solidFill>
                  <a:srgbClr val="FFFF00"/>
                </a:solidFill>
              </a:rPr>
              <a:t>Сърдечно-съдова </a:t>
            </a:r>
            <a:r>
              <a:rPr lang="bg-BG" sz="2000" smtClean="0">
                <a:solidFill>
                  <a:srgbClr val="FFFF00"/>
                </a:solidFill>
              </a:rPr>
              <a:t>система: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bg-BG" sz="2000" smtClean="0"/>
              <a:t>брадикардия (при 30% може и тахикардия), лека хипотония, аритмия </a:t>
            </a:r>
            <a:r>
              <a:rPr lang="en-US" sz="2000" smtClean="0"/>
              <a:t>- </a:t>
            </a:r>
            <a:r>
              <a:rPr lang="bg-BG" sz="2000" smtClean="0"/>
              <a:t>екстрасистолия, АV блок;</a:t>
            </a:r>
            <a:endParaRPr lang="en-US" sz="2000" b="1" smtClean="0">
              <a:solidFill>
                <a:srgbClr val="FFFF00"/>
              </a:solidFill>
            </a:endParaRP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b="1" smtClean="0">
                <a:solidFill>
                  <a:srgbClr val="FFFF00"/>
                </a:solidFill>
              </a:rPr>
              <a:t>Нервна система:</a:t>
            </a:r>
            <a:r>
              <a:rPr lang="bg-BG" sz="2000" b="1" smtClean="0"/>
              <a:t> </a:t>
            </a:r>
            <a:r>
              <a:rPr lang="bg-BG" sz="2000" smtClean="0"/>
              <a:t>главоболие, безсъние, емоционална лаболност, миофибрилации, повишен мускулен тонус;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b="1" smtClean="0">
                <a:solidFill>
                  <a:srgbClr val="FFFF00"/>
                </a:solidFill>
              </a:rPr>
              <a:t>Кръвна картина</a:t>
            </a:r>
            <a:r>
              <a:rPr lang="bg-BG" sz="2000" smtClean="0">
                <a:solidFill>
                  <a:srgbClr val="FFFF00"/>
                </a:solidFill>
              </a:rPr>
              <a:t>: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bg-BG" sz="2000" smtClean="0"/>
              <a:t>левкоцитоза с неутрофилия, лимфопения, олевяване;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bg-BG" sz="2000" b="1" smtClean="0"/>
              <a:t>ХЕА – 30-40% от изходното ниво.</a:t>
            </a:r>
            <a:endParaRPr lang="bg-BG" sz="2000" b="1" smtClean="0">
              <a:solidFill>
                <a:srgbClr val="FF0000"/>
              </a:solidFill>
            </a:endParaRP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0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75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75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/>
      <p:bldP spid="1075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7526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bg-BG" sz="2400" b="1" dirty="0" smtClean="0"/>
              <a:t>ОСТРО ОТРАВЯНЕ</a:t>
            </a:r>
            <a:br>
              <a:rPr lang="bg-BG" sz="2400" b="1" dirty="0" smtClean="0"/>
            </a:br>
            <a:r>
              <a:rPr lang="bg-BG" sz="2400" b="1" dirty="0" smtClean="0"/>
              <a:t> </a:t>
            </a:r>
            <a:r>
              <a:rPr lang="bg-BG" sz="2400" b="1" dirty="0" smtClean="0">
                <a:solidFill>
                  <a:srgbClr val="FFFF00"/>
                </a:solidFill>
              </a:rPr>
              <a:t>В.Тежка форма (генерализирана):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bg-BG" sz="2400" b="1" dirty="0" smtClean="0">
                <a:solidFill>
                  <a:srgbClr val="FFFF00"/>
                </a:solidFill>
              </a:rPr>
              <a:t/>
            </a:r>
            <a:br>
              <a:rPr lang="bg-BG" sz="2400" b="1" dirty="0" smtClean="0">
                <a:solidFill>
                  <a:srgbClr val="FFFF00"/>
                </a:solidFill>
              </a:rPr>
            </a:br>
            <a:r>
              <a:rPr lang="bg-BG" sz="2400" b="1" dirty="0" smtClean="0">
                <a:solidFill>
                  <a:srgbClr val="FFFF00"/>
                </a:solidFill>
              </a:rPr>
              <a:t> </a:t>
            </a:r>
            <a:r>
              <a:rPr lang="bg-BG" sz="1900" b="1" dirty="0" smtClean="0">
                <a:solidFill>
                  <a:schemeClr val="tx1"/>
                </a:solidFill>
              </a:rPr>
              <a:t>Увреждане на всички органи и тъкани. </a:t>
            </a:r>
            <a:r>
              <a:rPr lang="bg-BG" sz="1900" dirty="0" smtClean="0">
                <a:solidFill>
                  <a:schemeClr val="tx1"/>
                </a:solidFill>
              </a:rPr>
              <a:t>Протича в три</a:t>
            </a:r>
            <a:r>
              <a:rPr lang="bg-BG" sz="1900" b="1" dirty="0" smtClean="0">
                <a:solidFill>
                  <a:schemeClr val="tx1"/>
                </a:solidFill>
              </a:rPr>
              <a:t> </a:t>
            </a:r>
            <a:r>
              <a:rPr lang="bg-BG" sz="1900" dirty="0" smtClean="0">
                <a:solidFill>
                  <a:schemeClr val="tx1"/>
                </a:solidFill>
              </a:rPr>
              <a:t>фази (периоди) – начален, конвулсивен, паралитичен (терминален) и възстановителен</a:t>
            </a:r>
            <a:r>
              <a:rPr lang="bg-BG" sz="1900" b="1" dirty="0" smtClean="0">
                <a:solidFill>
                  <a:srgbClr val="FFFF00"/>
                </a:solidFill>
              </a:rPr>
              <a:t> </a:t>
            </a:r>
            <a:br>
              <a:rPr lang="bg-BG" sz="1900" b="1" dirty="0" smtClean="0">
                <a:solidFill>
                  <a:srgbClr val="FFFF00"/>
                </a:solidFill>
              </a:rPr>
            </a:br>
            <a:endParaRPr lang="bg-BG" sz="1900" b="1" dirty="0" smtClean="0">
              <a:solidFill>
                <a:srgbClr val="FFFF00"/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19600" cy="4572000"/>
          </a:xfrm>
          <a:solidFill>
            <a:schemeClr val="bg1"/>
          </a:solidFill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bg-BG" sz="2000" b="1" smtClean="0">
                <a:solidFill>
                  <a:srgbClr val="FFFF00"/>
                </a:solidFill>
              </a:rPr>
              <a:t>Начална фаза:</a:t>
            </a:r>
            <a:endParaRPr lang="bg-BG" sz="2000" b="1" i="1" smtClean="0">
              <a:solidFill>
                <a:srgbClr val="FF0000"/>
              </a:solidFill>
            </a:endParaRP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smtClean="0"/>
              <a:t>безпокойство, хиперсаливация, изпотяване, гадене, повръщане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00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smtClean="0"/>
              <a:t>По-късно-бронхоспазъм, лек задух, адинамия, миофибрилации.</a:t>
            </a:r>
            <a:br>
              <a:rPr lang="bg-BG" sz="2000" smtClean="0"/>
            </a:br>
            <a:endParaRPr lang="en-US" sz="2000" smtClean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81200"/>
            <a:ext cx="4572000" cy="4572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bg-BG" sz="1900" b="1" smtClean="0">
                <a:solidFill>
                  <a:srgbClr val="FFFF00"/>
                </a:solidFill>
              </a:rPr>
              <a:t>Конвулсивна фаза: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1900" b="1" i="1" smtClean="0">
                <a:solidFill>
                  <a:srgbClr val="FF0000"/>
                </a:solidFill>
              </a:rPr>
              <a:t> </a:t>
            </a:r>
            <a:r>
              <a:rPr lang="bg-BG" sz="1900" smtClean="0"/>
              <a:t>кома, клонично-тонични гърчове с пристъпен характер. Терминално-продължителен тетаничен гърч.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1900" smtClean="0"/>
              <a:t>нарушения в</a:t>
            </a:r>
            <a:r>
              <a:rPr lang="bg-BG" sz="1900" i="1" smtClean="0"/>
              <a:t> </a:t>
            </a:r>
            <a:r>
              <a:rPr lang="bg-BG" sz="1900" smtClean="0"/>
              <a:t>дишането</a:t>
            </a:r>
            <a:r>
              <a:rPr lang="bg-BG" sz="1900" i="1" smtClean="0"/>
              <a:t>-</a:t>
            </a:r>
            <a:r>
              <a:rPr lang="bg-BG" sz="1900" smtClean="0"/>
              <a:t>бронхоспазъм</a:t>
            </a:r>
            <a:r>
              <a:rPr lang="bg-BG" sz="1900" i="1" smtClean="0"/>
              <a:t>, </a:t>
            </a:r>
            <a:r>
              <a:rPr lang="bg-BG" sz="1900" smtClean="0"/>
              <a:t>бронхорея, обилна секреция от устата и носа.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1900" smtClean="0"/>
              <a:t>кожа -цианотична, влажна.</a:t>
            </a:r>
            <a:endParaRPr lang="bg-BG" sz="1900" i="1" smtClean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1900" smtClean="0"/>
              <a:t>пулс -брадикардия, по-късно учестен, неправилен пулс, нарушения в проводимостта.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1900" smtClean="0"/>
              <a:t>стомашно-чревен тракт – усилена чревна перисталтика, палпация на спастично свити участъци.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1900" smtClean="0"/>
              <a:t>очи – миоза, липса на реакция към светлина.</a:t>
            </a:r>
            <a:br>
              <a:rPr lang="bg-BG" sz="1900" smtClean="0"/>
            </a:br>
            <a:endParaRPr lang="bg-BG" sz="19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85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85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/>
      <p:bldP spid="1085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7526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400" b="1" smtClean="0"/>
              <a:t/>
            </a:r>
            <a:br>
              <a:rPr lang="en-US" sz="2400" b="1" smtClean="0"/>
            </a:br>
            <a:r>
              <a:rPr lang="bg-BG" sz="2400" b="1" smtClean="0"/>
              <a:t>ОСТРО ОТРАВЯНЕ</a:t>
            </a:r>
            <a:br>
              <a:rPr lang="bg-BG" sz="2400" b="1" smtClean="0"/>
            </a:br>
            <a:r>
              <a:rPr lang="bg-BG" sz="2400" b="1" smtClean="0"/>
              <a:t> </a:t>
            </a:r>
            <a:r>
              <a:rPr lang="bg-BG" sz="2400" b="1" smtClean="0">
                <a:solidFill>
                  <a:srgbClr val="FFFF00"/>
                </a:solidFill>
              </a:rPr>
              <a:t>В.Тежка форма (генерализирана):</a:t>
            </a:r>
            <a:r>
              <a:rPr lang="en-US" sz="2400" b="1" smtClean="0">
                <a:solidFill>
                  <a:srgbClr val="FFFF00"/>
                </a:solidFill>
              </a:rPr>
              <a:t> </a:t>
            </a:r>
            <a:r>
              <a:rPr lang="bg-BG" sz="2400" b="1" smtClean="0">
                <a:solidFill>
                  <a:srgbClr val="FFFF00"/>
                </a:solidFill>
              </a:rPr>
              <a:t/>
            </a:r>
            <a:br>
              <a:rPr lang="bg-BG" sz="2400" b="1" smtClean="0">
                <a:solidFill>
                  <a:srgbClr val="FFFF00"/>
                </a:solidFill>
              </a:rPr>
            </a:br>
            <a:r>
              <a:rPr lang="bg-BG" sz="2400" b="1" smtClean="0">
                <a:solidFill>
                  <a:srgbClr val="FFFF00"/>
                </a:solidFill>
              </a:rPr>
              <a:t> </a:t>
            </a:r>
            <a:r>
              <a:rPr lang="bg-BG" sz="1900" b="1" smtClean="0">
                <a:solidFill>
                  <a:schemeClr val="tx1"/>
                </a:solidFill>
              </a:rPr>
              <a:t>Увреждане на всички органи и тъкани. </a:t>
            </a:r>
            <a:r>
              <a:rPr lang="bg-BG" sz="1900" smtClean="0">
                <a:solidFill>
                  <a:schemeClr val="tx1"/>
                </a:solidFill>
              </a:rPr>
              <a:t>Протича в три</a:t>
            </a:r>
            <a:r>
              <a:rPr lang="bg-BG" sz="1900" b="1" smtClean="0">
                <a:solidFill>
                  <a:schemeClr val="tx1"/>
                </a:solidFill>
              </a:rPr>
              <a:t> </a:t>
            </a:r>
            <a:r>
              <a:rPr lang="bg-BG" sz="1900" smtClean="0">
                <a:solidFill>
                  <a:schemeClr val="tx1"/>
                </a:solidFill>
              </a:rPr>
              <a:t>фази (периоди) – начален, конвулсивен, паралитичен (терминален) възстановителен</a:t>
            </a:r>
            <a:r>
              <a:rPr lang="bg-BG" sz="1900" b="1" smtClean="0">
                <a:solidFill>
                  <a:srgbClr val="FFFF00"/>
                </a:solidFill>
              </a:rPr>
              <a:t> </a:t>
            </a:r>
            <a:br>
              <a:rPr lang="bg-BG" sz="1900" b="1" smtClean="0">
                <a:solidFill>
                  <a:srgbClr val="FFFF00"/>
                </a:solidFill>
              </a:rPr>
            </a:br>
            <a:endParaRPr lang="bg-BG" sz="1900" b="1" smtClean="0">
              <a:solidFill>
                <a:srgbClr val="FFFF00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19600" cy="4572000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bg-BG" sz="2000" smtClean="0">
                <a:solidFill>
                  <a:srgbClr val="FFFF00"/>
                </a:solidFill>
              </a:rPr>
              <a:t>Терминална (паралитична) фаза: </a:t>
            </a:r>
          </a:p>
          <a:p>
            <a:pPr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smtClean="0"/>
              <a:t>дълбока кома, гърчове и рефлекси изчезват.</a:t>
            </a:r>
            <a:br>
              <a:rPr lang="bg-BG" sz="2000" smtClean="0"/>
            </a:br>
            <a:r>
              <a:rPr lang="bg-BG" sz="2000" smtClean="0"/>
              <a:t>-дишане- крайно смутено, неправилно, с апноични паузи, тип Чейн-Стокс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smtClean="0"/>
              <a:t>сърдечна дейност- слаб, филиформен пулс, ниск</a:t>
            </a:r>
            <a:r>
              <a:rPr lang="en-US" sz="2000" smtClean="0"/>
              <a:t>o</a:t>
            </a:r>
            <a:r>
              <a:rPr lang="bg-BG" sz="2000" smtClean="0"/>
              <a:t> кръвно налягане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smtClean="0"/>
              <a:t>генерализирани миофибрилации, продължаващи няколко минути след смъртта.</a:t>
            </a:r>
          </a:p>
          <a:p>
            <a:pPr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en-US" sz="2000" smtClean="0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81200"/>
            <a:ext cx="4572000" cy="4572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smtClean="0"/>
              <a:t>кръвна картина-левкоцитоза с лимфопения.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000" smtClean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smtClean="0"/>
              <a:t>ХЕА-10-20% от изходното ниво.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bg-BG" sz="2000" smtClean="0">
              <a:solidFill>
                <a:srgbClr val="FF9933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bg-BG" sz="2000" smtClean="0">
                <a:solidFill>
                  <a:schemeClr val="tx2"/>
                </a:solidFill>
              </a:rPr>
              <a:t>Усложнения: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smtClean="0"/>
              <a:t>пневмония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smtClean="0"/>
              <a:t>остра сърдечна недостатъчност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smtClean="0"/>
              <a:t>токсичен хепатит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smtClean="0"/>
              <a:t> токсичен нефрит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smtClean="0"/>
              <a:t> остри психози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smtClean="0"/>
              <a:t>токсичен полиневрит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bg-BG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95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95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/>
      <p:bldP spid="1095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4478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400" b="1" smtClean="0"/>
              <a:t/>
            </a:r>
            <a:br>
              <a:rPr lang="en-US" sz="2400" b="1" smtClean="0"/>
            </a:br>
            <a:r>
              <a:rPr lang="bg-BG" sz="2400" b="1" smtClean="0"/>
              <a:t>ОСТРО ОТРАВЯНЕ</a:t>
            </a:r>
            <a:br>
              <a:rPr lang="bg-BG" sz="2400" b="1" smtClean="0"/>
            </a:br>
            <a:r>
              <a:rPr lang="bg-BG" sz="2400" b="1" smtClean="0"/>
              <a:t> </a:t>
            </a:r>
            <a:r>
              <a:rPr lang="bg-BG" sz="2400" b="1" smtClean="0">
                <a:solidFill>
                  <a:srgbClr val="FFFF00"/>
                </a:solidFill>
              </a:rPr>
              <a:t>Г. Мълниеносна форма: </a:t>
            </a:r>
            <a:br>
              <a:rPr lang="bg-BG" sz="2400" b="1" smtClean="0">
                <a:solidFill>
                  <a:srgbClr val="FFFF00"/>
                </a:solidFill>
              </a:rPr>
            </a:br>
            <a:endParaRPr lang="bg-BG" sz="1900" b="1" smtClean="0">
              <a:solidFill>
                <a:srgbClr val="FFFF00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29600" cy="4572000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400" dirty="0" smtClean="0"/>
              <a:t>за няколко минути летален изход, поради парализа на дишането и сърдечната дейност</a:t>
            </a: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400" dirty="0" smtClean="0"/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400" dirty="0" smtClean="0"/>
              <a:t> клиничната картина протича с </a:t>
            </a:r>
            <a:r>
              <a:rPr lang="bg-BG" sz="2400" b="1" dirty="0" smtClean="0"/>
              <a:t>ларингоспазъм, бронхоспазъм, тежка диспнея, цианоза, тежък колапс</a:t>
            </a:r>
            <a:r>
              <a:rPr lang="bg-BG" b="1" dirty="0" smtClean="0"/>
              <a:t>.</a:t>
            </a:r>
          </a:p>
          <a:p>
            <a:pPr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en-US" sz="20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05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8382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400" b="1" smtClean="0"/>
              <a:t> </a:t>
            </a:r>
            <a:r>
              <a:rPr lang="bg-BG" sz="2400" b="1" smtClean="0"/>
              <a:t>ХРОНИЧНО ОТРАВЯНЕ:</a:t>
            </a:r>
            <a:r>
              <a:rPr lang="en-US" sz="4000" b="1" i="1" smtClean="0"/>
              <a:t> </a:t>
            </a:r>
            <a:endParaRPr lang="bg-BG" sz="4000" b="1" i="1" smtClean="0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sz="half" idx="2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smtClean="0"/>
              <a:t>полиневрит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000" smtClean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smtClean="0"/>
              <a:t> психични смущения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000" smtClean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smtClean="0"/>
              <a:t> брадикардия, хипотония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000" smtClean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smtClean="0"/>
              <a:t> токсичен хепатит, токсичен нефрит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bg-BG" sz="2000" smtClean="0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bg1"/>
          </a:solidFill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bg-BG" sz="2000" smtClean="0">
                <a:solidFill>
                  <a:srgbClr val="FFFF00"/>
                </a:solidFill>
              </a:rPr>
              <a:t>вегетативна дистония – пр</a:t>
            </a:r>
            <a:r>
              <a:rPr lang="en-US" sz="2000" smtClean="0">
                <a:solidFill>
                  <a:srgbClr val="FFFF00"/>
                </a:solidFill>
              </a:rPr>
              <a:t>e</a:t>
            </a:r>
            <a:r>
              <a:rPr lang="bg-BG" sz="2000" smtClean="0">
                <a:solidFill>
                  <a:srgbClr val="FFFF00"/>
                </a:solidFill>
              </a:rPr>
              <a:t>обладава тонуса на парасимпатикуса.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smtClean="0"/>
              <a:t> траен червен дермографизъм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000" smtClean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smtClean="0"/>
              <a:t> акроцианоза и акрохиперхидроза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000" smtClean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smtClean="0">
                <a:solidFill>
                  <a:srgbClr val="FF0000"/>
                </a:solidFill>
              </a:rPr>
              <a:t> </a:t>
            </a:r>
            <a:r>
              <a:rPr lang="bg-BG" sz="2000" smtClean="0"/>
              <a:t>положителен ортостатичен рефлекс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000" smtClean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smtClean="0"/>
              <a:t>токсичен неврастенен синдром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bg-BG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16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16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20" grpId="0"/>
      <p:bldP spid="1116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572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800" smtClean="0"/>
              <a:t>Пластификатори при производство на</a:t>
            </a:r>
            <a:r>
              <a:rPr lang="en-US" sz="2800" smtClean="0"/>
              <a:t> </a:t>
            </a:r>
            <a:r>
              <a:rPr lang="bg-BG" sz="2800" smtClean="0"/>
              <a:t>пластмаси.</a:t>
            </a:r>
            <a:endParaRPr lang="en-US" sz="280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80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800" smtClean="0"/>
              <a:t>Флотация на руди и получаване на цветни метали</a:t>
            </a:r>
            <a:endParaRPr lang="en-US" sz="280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80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800" smtClean="0"/>
              <a:t>Бойни отровни вещества - </a:t>
            </a:r>
            <a:r>
              <a:rPr lang="en-US" sz="2800" smtClean="0"/>
              <a:t>V</a:t>
            </a:r>
            <a:r>
              <a:rPr lang="bg-BG" sz="2800" smtClean="0"/>
              <a:t>-газове, зарин, зоман</a:t>
            </a:r>
            <a:endParaRPr lang="en-US" sz="280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80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800" smtClean="0"/>
              <a:t>Медикаменти за лечение на глаукома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bg-BG" sz="2800" smtClean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i="1" smtClean="0"/>
              <a:t/>
            </a:r>
            <a:br>
              <a:rPr lang="en-US" sz="4000" b="1" i="1" smtClean="0"/>
            </a:br>
            <a:r>
              <a:rPr lang="en-US" sz="4000" b="1" i="1" smtClean="0"/>
              <a:t> </a:t>
            </a:r>
            <a:r>
              <a:rPr lang="bg-BG" sz="3200" b="1" smtClean="0"/>
              <a:t>РАЗПРОСТРАНЕНИЕ И УПОТРЕБА</a:t>
            </a:r>
            <a:r>
              <a:rPr lang="en-US" sz="3200" b="1" i="1" smtClean="0"/>
              <a:t/>
            </a:r>
            <a:br>
              <a:rPr lang="en-US" sz="3200" b="1" i="1" smtClean="0"/>
            </a:br>
            <a:endParaRPr lang="bg-BG" sz="3200" b="1" i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68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7680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8382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400" b="1" smtClean="0"/>
              <a:t> </a:t>
            </a:r>
            <a:r>
              <a:rPr lang="bg-BG" sz="2400" b="1" smtClean="0"/>
              <a:t>ХРОНИЧНО ОТРАВЯНЕ:</a:t>
            </a:r>
            <a:r>
              <a:rPr lang="en-US" sz="4000" b="1" i="1" smtClean="0"/>
              <a:t> </a:t>
            </a:r>
            <a:endParaRPr lang="bg-BG" sz="4000" b="1" i="1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114800" cy="4953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bg-BG" sz="2000" dirty="0" smtClean="0">
                <a:solidFill>
                  <a:srgbClr val="FFFF00"/>
                </a:solidFill>
              </a:rPr>
              <a:t>Диагноза, ДД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endParaRPr lang="bg-BG" sz="20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bg-BG" sz="2000" dirty="0" smtClean="0"/>
              <a:t>Изгражда се на базата на основните симптоми и понижената ХЕА.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endParaRPr lang="bg-BG" sz="2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bg-BG" sz="2000" b="1" dirty="0" smtClean="0">
                <a:solidFill>
                  <a:srgbClr val="FF0000"/>
                </a:solidFill>
              </a:rPr>
              <a:t> </a:t>
            </a:r>
            <a:r>
              <a:rPr lang="bg-BG" sz="2000" dirty="0" smtClean="0">
                <a:solidFill>
                  <a:srgbClr val="FFFF00"/>
                </a:solidFill>
              </a:rPr>
              <a:t>Диференциална диагноза: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bg-BG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dirty="0" smtClean="0"/>
              <a:t>Отравяния с СО, цианиди, гъби (мускариново отравяне)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000" dirty="0" smtClean="0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191000" cy="4953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bg-BG" sz="2000" dirty="0" smtClean="0">
                <a:solidFill>
                  <a:srgbClr val="FFFF00"/>
                </a:solidFill>
              </a:rPr>
              <a:t>Параклиника: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dirty="0" smtClean="0">
                <a:solidFill>
                  <a:srgbClr val="FFFF00"/>
                </a:solidFill>
              </a:rPr>
              <a:t>ХЕА е понижена</a:t>
            </a:r>
            <a:r>
              <a:rPr lang="bg-BG" sz="2000" dirty="0" smtClean="0"/>
              <a:t> в серум, еритроцити, цяла кръв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dirty="0" smtClean="0"/>
              <a:t>Възстановяване на ензима: при остри отравяния-1 седмица, при хронични-1 месец. Понижение с над 30% от изходното ниво-индикация за прекратяване на контакта с ФОС.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dirty="0" smtClean="0">
                <a:solidFill>
                  <a:srgbClr val="FFFF00"/>
                </a:solidFill>
              </a:rPr>
              <a:t>Глюкоза-повишена</a:t>
            </a:r>
            <a:r>
              <a:rPr lang="bg-BG" sz="2000" dirty="0" smtClean="0"/>
              <a:t> през 1-то денонощие.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000" dirty="0" smtClean="0"/>
              <a:t>Чернодробни ензими (</a:t>
            </a:r>
            <a:r>
              <a:rPr lang="bg-BG" sz="2000" dirty="0" smtClean="0">
                <a:solidFill>
                  <a:srgbClr val="FFFF00"/>
                </a:solidFill>
              </a:rPr>
              <a:t>АСАТ, АЛАТ, ГГТП)-повишени.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bg-BG" sz="1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/>
      <p:bldP spid="1126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8" name="Rectangle 16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smtClean="0"/>
              <a:t>А</a:t>
            </a:r>
            <a:r>
              <a:rPr lang="en-US" sz="2400" smtClean="0"/>
              <a:t>manita muscaria</a:t>
            </a:r>
            <a:r>
              <a:rPr lang="bg-BG" sz="2400" smtClean="0"/>
              <a:t/>
            </a:r>
            <a:br>
              <a:rPr lang="bg-BG" sz="2400" smtClean="0"/>
            </a:br>
            <a:endParaRPr lang="bg-BG" sz="2400" smtClean="0"/>
          </a:p>
        </p:txBody>
      </p:sp>
      <p:pic>
        <p:nvPicPr>
          <p:cNvPr id="33795" name="Picture 4" descr="Amanita%20muscaria1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41910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7" descr="Amanita%20muscaria%201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4038600"/>
            <a:ext cx="43434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10" descr="Amanita%20muscaria2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40132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15" descr="muscaria-3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914400"/>
            <a:ext cx="427355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001000" cy="42672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400" b="1" dirty="0" smtClean="0"/>
              <a:t>Бронхиална астма – </a:t>
            </a:r>
            <a:r>
              <a:rPr lang="bg-BG" sz="2400" dirty="0" smtClean="0"/>
              <a:t>при средно-тежките форми</a:t>
            </a:r>
            <a:br>
              <a:rPr lang="bg-BG" sz="2400" dirty="0" smtClean="0"/>
            </a:br>
            <a:endParaRPr lang="bg-BG" sz="2400" dirty="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400" dirty="0" smtClean="0"/>
              <a:t>Заболявания, протичащи с кома и гърчове-диабетна, уремична, инсултна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bg-BG" sz="2400" b="1" dirty="0" smtClean="0">
              <a:solidFill>
                <a:srgbClr val="FFFF00"/>
              </a:solidFill>
            </a:endParaRP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bg-BG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6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bg-BG" sz="2000" b="1" dirty="0" smtClean="0">
                <a:solidFill>
                  <a:srgbClr val="FFFF00"/>
                </a:solidFill>
              </a:rPr>
              <a:t/>
            </a:r>
            <a:br>
              <a:rPr lang="bg-BG" sz="2000" b="1" dirty="0" smtClean="0">
                <a:solidFill>
                  <a:srgbClr val="FFFF00"/>
                </a:solidFill>
              </a:rPr>
            </a:br>
            <a:r>
              <a:rPr lang="bg-BG" sz="2400" b="1" dirty="0" smtClean="0">
                <a:solidFill>
                  <a:srgbClr val="FFFF00"/>
                </a:solidFill>
              </a:rPr>
              <a:t>ЛЕЧЕНИЕ</a:t>
            </a:r>
            <a:br>
              <a:rPr lang="bg-BG" sz="2400" b="1" dirty="0" smtClean="0">
                <a:solidFill>
                  <a:srgbClr val="FFFF00"/>
                </a:solidFill>
              </a:rPr>
            </a:br>
            <a:r>
              <a:rPr lang="bg-BG" sz="2400" b="1" dirty="0" smtClean="0">
                <a:solidFill>
                  <a:srgbClr val="FFFF00"/>
                </a:solidFill>
              </a:rPr>
              <a:t/>
            </a:r>
            <a:br>
              <a:rPr lang="bg-BG" sz="2400" b="1" dirty="0" smtClean="0">
                <a:solidFill>
                  <a:srgbClr val="FFFF00"/>
                </a:solidFill>
              </a:rPr>
            </a:br>
            <a:r>
              <a:rPr lang="bg-BG" sz="2400" dirty="0" smtClean="0"/>
              <a:t>Два вида ефективни </a:t>
            </a:r>
            <a:r>
              <a:rPr lang="bg-BG" sz="2400" b="1" dirty="0" smtClean="0"/>
              <a:t>антидоти-</a:t>
            </a:r>
            <a:r>
              <a:rPr lang="bg-BG" sz="2400" b="1" dirty="0" smtClean="0">
                <a:solidFill>
                  <a:srgbClr val="FFFF00"/>
                </a:solidFill>
              </a:rPr>
              <a:t>холинолитици</a:t>
            </a:r>
            <a:r>
              <a:rPr lang="bg-BG" sz="2400" b="1" dirty="0" smtClean="0"/>
              <a:t> и </a:t>
            </a:r>
            <a:r>
              <a:rPr lang="bg-BG" sz="2400" b="1" dirty="0" smtClean="0">
                <a:solidFill>
                  <a:srgbClr val="FFFF00"/>
                </a:solidFill>
              </a:rPr>
              <a:t>реактиватори на ХЕ.</a:t>
            </a:r>
            <a:r>
              <a:rPr lang="bg-BG" sz="2400" dirty="0" smtClean="0">
                <a:solidFill>
                  <a:srgbClr val="FFFF00"/>
                </a:solidFill>
              </a:rPr>
              <a:t/>
            </a:r>
            <a:br>
              <a:rPr lang="bg-BG" sz="2400" dirty="0" smtClean="0">
                <a:solidFill>
                  <a:srgbClr val="FFFF00"/>
                </a:solidFill>
              </a:rPr>
            </a:br>
            <a:endParaRPr lang="bg-BG" sz="2400" dirty="0" smtClean="0">
              <a:solidFill>
                <a:srgbClr val="FFFF00"/>
              </a:solidFill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4191000" cy="4572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bg-BG" sz="2200" b="1" dirty="0" smtClean="0">
                <a:solidFill>
                  <a:srgbClr val="FFFF00"/>
                </a:solidFill>
              </a:rPr>
              <a:t>Холинолитици</a:t>
            </a:r>
            <a:r>
              <a:rPr lang="bg-BG" sz="2200" dirty="0" smtClean="0">
                <a:solidFill>
                  <a:srgbClr val="FF9933"/>
                </a:solidFill>
              </a:rPr>
              <a:t> </a:t>
            </a:r>
            <a:r>
              <a:rPr lang="bg-BG" sz="2200" dirty="0" smtClean="0"/>
              <a:t>- блокират холинорецепторите. Механизъм на действие-конкурентно инхибиране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bg-BG" sz="2200" dirty="0" smtClean="0"/>
              <a:t>(компетитивно) изместване на отровата от антидота.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200" b="1" dirty="0" err="1" smtClean="0">
                <a:solidFill>
                  <a:srgbClr val="FFFF00"/>
                </a:solidFill>
              </a:rPr>
              <a:t>Atropinum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sulfuricum</a:t>
            </a:r>
            <a:r>
              <a:rPr lang="en-US" sz="2200" b="1" dirty="0" smtClean="0"/>
              <a:t> </a:t>
            </a:r>
            <a:r>
              <a:rPr lang="bg-BG" sz="2200" dirty="0" smtClean="0"/>
              <a:t>периферен М-холинолитик.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200" dirty="0" smtClean="0"/>
              <a:t>Amp. a 1 </a:t>
            </a:r>
            <a:r>
              <a:rPr lang="en-US" sz="2200" dirty="0" err="1" smtClean="0"/>
              <a:t>mL</a:t>
            </a:r>
            <a:r>
              <a:rPr lang="en-US" sz="2200" dirty="0" smtClean="0"/>
              <a:t>, 0,001</a:t>
            </a:r>
            <a:endParaRPr lang="bg-BG" sz="2200" dirty="0" smtClean="0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905000"/>
            <a:ext cx="4267200" cy="4572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bg-BG" sz="2000" dirty="0" smtClean="0"/>
              <a:t>Приложение при: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bg-BG" sz="2000" dirty="0" smtClean="0">
                <a:solidFill>
                  <a:srgbClr val="FFFF00"/>
                </a:solidFill>
              </a:rPr>
              <a:t>тежка форма: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bg-BG" sz="2000" dirty="0" smtClean="0"/>
              <a:t>	- възрастни: първоначално до </a:t>
            </a:r>
            <a:r>
              <a:rPr lang="bg-BG" sz="2000" dirty="0" smtClean="0">
                <a:solidFill>
                  <a:srgbClr val="FF9933"/>
                </a:solidFill>
              </a:rPr>
              <a:t>6 мг </a:t>
            </a:r>
            <a:r>
              <a:rPr lang="en-US" sz="2000" i="1" dirty="0" err="1" smtClean="0">
                <a:solidFill>
                  <a:srgbClr val="FF9933"/>
                </a:solidFill>
              </a:rPr>
              <a:t>i.v</a:t>
            </a:r>
            <a:r>
              <a:rPr lang="en-US" sz="2000" i="1" dirty="0" smtClean="0"/>
              <a:t>.</a:t>
            </a:r>
            <a:r>
              <a:rPr lang="bg-BG" sz="2000" dirty="0" smtClean="0"/>
              <a:t>, след това </a:t>
            </a:r>
            <a:r>
              <a:rPr lang="bg-BG" sz="2000" dirty="0" smtClean="0">
                <a:solidFill>
                  <a:srgbClr val="FF9933"/>
                </a:solidFill>
              </a:rPr>
              <a:t>х 2 мг </a:t>
            </a:r>
            <a:r>
              <a:rPr lang="en-US" sz="2000" i="1" dirty="0" err="1" smtClean="0">
                <a:solidFill>
                  <a:srgbClr val="FF9933"/>
                </a:solidFill>
              </a:rPr>
              <a:t>i.v</a:t>
            </a:r>
            <a:r>
              <a:rPr lang="en-US" sz="2000" dirty="0" smtClean="0">
                <a:solidFill>
                  <a:srgbClr val="FF9933"/>
                </a:solidFill>
              </a:rPr>
              <a:t>.</a:t>
            </a:r>
            <a:r>
              <a:rPr lang="bg-BG" sz="2000" dirty="0" smtClean="0">
                <a:solidFill>
                  <a:srgbClr val="FF9933"/>
                </a:solidFill>
              </a:rPr>
              <a:t> на</a:t>
            </a:r>
            <a:r>
              <a:rPr lang="bg-BG" sz="2000" dirty="0" smtClean="0">
                <a:solidFill>
                  <a:srgbClr val="FF0000"/>
                </a:solidFill>
              </a:rPr>
              <a:t> </a:t>
            </a:r>
            <a:r>
              <a:rPr lang="bg-BG" sz="2000" dirty="0" smtClean="0">
                <a:solidFill>
                  <a:srgbClr val="FF9933"/>
                </a:solidFill>
              </a:rPr>
              <a:t>всеки 5 мин</a:t>
            </a:r>
            <a:r>
              <a:rPr lang="bg-BG" sz="2000" dirty="0" smtClean="0"/>
              <a:t> до изчезване на симптомите. За един ден може да са необходими 1-2 г.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bg-BG" sz="2000" dirty="0" smtClean="0"/>
              <a:t>     - деца: </a:t>
            </a:r>
            <a:r>
              <a:rPr lang="bg-BG" sz="2000" dirty="0" smtClean="0">
                <a:solidFill>
                  <a:srgbClr val="FF9933"/>
                </a:solidFill>
              </a:rPr>
              <a:t>0.015-0.05 мг/кг</a:t>
            </a:r>
            <a:r>
              <a:rPr lang="bg-BG" sz="2000" dirty="0" smtClean="0"/>
              <a:t>  (минимална доза 0.1мг)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bg-BG" sz="2000" dirty="0" smtClean="0">
                <a:solidFill>
                  <a:srgbClr val="FFFF00"/>
                </a:solidFill>
              </a:rPr>
              <a:t>средно тежка форма:</a:t>
            </a:r>
            <a:r>
              <a:rPr lang="bg-BG" sz="2000" dirty="0" smtClean="0"/>
              <a:t> първоначално </a:t>
            </a:r>
            <a:r>
              <a:rPr lang="bg-BG" sz="2000" dirty="0" smtClean="0">
                <a:solidFill>
                  <a:srgbClr val="FF9933"/>
                </a:solidFill>
              </a:rPr>
              <a:t>до 4 мг </a:t>
            </a:r>
            <a:r>
              <a:rPr lang="en-US" sz="2000" i="1" dirty="0" err="1" smtClean="0">
                <a:solidFill>
                  <a:srgbClr val="FF9933"/>
                </a:solidFill>
              </a:rPr>
              <a:t>i.v</a:t>
            </a:r>
            <a:r>
              <a:rPr lang="en-US" sz="2000" dirty="0" smtClean="0">
                <a:solidFill>
                  <a:srgbClr val="FF9933"/>
                </a:solidFill>
              </a:rPr>
              <a:t>.</a:t>
            </a:r>
            <a:r>
              <a:rPr lang="bg-BG" sz="2000" dirty="0" smtClean="0">
                <a:solidFill>
                  <a:srgbClr val="FF9933"/>
                </a:solidFill>
              </a:rPr>
              <a:t>,</a:t>
            </a:r>
            <a:r>
              <a:rPr lang="bg-BG" sz="2000" dirty="0" smtClean="0">
                <a:solidFill>
                  <a:srgbClr val="FF0000"/>
                </a:solidFill>
              </a:rPr>
              <a:t> </a:t>
            </a:r>
            <a:r>
              <a:rPr lang="bg-BG" sz="2000" dirty="0" smtClean="0"/>
              <a:t>след това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bg-BG" sz="2000" dirty="0" smtClean="0">
                <a:solidFill>
                  <a:srgbClr val="FF9933"/>
                </a:solidFill>
              </a:rPr>
              <a:t>х 2 мг </a:t>
            </a:r>
            <a:r>
              <a:rPr lang="en-US" sz="2000" i="1" dirty="0" err="1" smtClean="0">
                <a:solidFill>
                  <a:srgbClr val="FF9933"/>
                </a:solidFill>
              </a:rPr>
              <a:t>i.v</a:t>
            </a:r>
            <a:r>
              <a:rPr lang="en-US" sz="2000" dirty="0" smtClean="0">
                <a:solidFill>
                  <a:srgbClr val="FF9933"/>
                </a:solidFill>
              </a:rPr>
              <a:t>.</a:t>
            </a:r>
            <a:r>
              <a:rPr lang="bg-BG" sz="2000" dirty="0" smtClean="0"/>
              <a:t> през интервали от </a:t>
            </a:r>
            <a:r>
              <a:rPr lang="bg-BG" sz="2000" dirty="0" smtClean="0">
                <a:solidFill>
                  <a:srgbClr val="FF9933"/>
                </a:solidFill>
              </a:rPr>
              <a:t>10 мин.</a:t>
            </a:r>
            <a:r>
              <a:rPr lang="bg-BG" sz="2000" dirty="0" smtClean="0"/>
              <a:t>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bg-BG" sz="2000" dirty="0" smtClean="0">
                <a:solidFill>
                  <a:srgbClr val="FFFF00"/>
                </a:solidFill>
              </a:rPr>
              <a:t>лека форма</a:t>
            </a:r>
            <a:r>
              <a:rPr lang="bg-BG" sz="2000" dirty="0" smtClean="0"/>
              <a:t>: </a:t>
            </a:r>
            <a:r>
              <a:rPr lang="bg-BG" sz="2000" dirty="0" smtClean="0">
                <a:solidFill>
                  <a:srgbClr val="FF9933"/>
                </a:solidFill>
              </a:rPr>
              <a:t>х 1-2мг </a:t>
            </a:r>
            <a:r>
              <a:rPr lang="en-US" sz="2000" i="1" dirty="0" err="1" smtClean="0">
                <a:solidFill>
                  <a:srgbClr val="FF9933"/>
                </a:solidFill>
              </a:rPr>
              <a:t>i.m</a:t>
            </a:r>
            <a:r>
              <a:rPr lang="en-US" sz="2000" dirty="0" smtClean="0">
                <a:solidFill>
                  <a:srgbClr val="FF9933"/>
                </a:solidFill>
              </a:rPr>
              <a:t>. (</a:t>
            </a:r>
            <a:r>
              <a:rPr lang="en-US" sz="2000" i="1" dirty="0" err="1" smtClean="0">
                <a:solidFill>
                  <a:srgbClr val="FF9933"/>
                </a:solidFill>
              </a:rPr>
              <a:t>s.c</a:t>
            </a:r>
            <a:r>
              <a:rPr lang="en-US" sz="2000" i="1" dirty="0" smtClean="0">
                <a:solidFill>
                  <a:srgbClr val="FF9933"/>
                </a:solidFill>
              </a:rPr>
              <a:t>.</a:t>
            </a:r>
            <a:r>
              <a:rPr lang="en-US" sz="2000" dirty="0" smtClean="0">
                <a:solidFill>
                  <a:srgbClr val="FF9933"/>
                </a:solidFill>
              </a:rPr>
              <a:t>) </a:t>
            </a:r>
            <a:r>
              <a:rPr lang="bg-BG" sz="2000" dirty="0" smtClean="0"/>
              <a:t>Повторна доза </a:t>
            </a:r>
            <a:r>
              <a:rPr lang="bg-BG" sz="2000" dirty="0" smtClean="0">
                <a:solidFill>
                  <a:srgbClr val="FF9933"/>
                </a:solidFill>
              </a:rPr>
              <a:t>след 30 мин</a:t>
            </a:r>
            <a:r>
              <a:rPr lang="bg-BG" sz="2000" dirty="0" smtClean="0"/>
              <a:t>, ако е необходимо.</a:t>
            </a:r>
            <a:endParaRPr lang="bg-BG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bg-BG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7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77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77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5" grpId="0"/>
      <p:bldP spid="1177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382000" cy="5715000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bg-BG" sz="2200" b="1" dirty="0" smtClean="0">
                <a:solidFill>
                  <a:srgbClr val="FFFF00"/>
                </a:solidFill>
              </a:rPr>
              <a:t>Атропин</a:t>
            </a:r>
            <a:r>
              <a:rPr lang="en-US" sz="2200" b="1" dirty="0" smtClean="0"/>
              <a:t> –</a:t>
            </a:r>
            <a:r>
              <a:rPr lang="bg-BG" sz="2200" b="1" dirty="0" smtClean="0"/>
              <a:t> </a:t>
            </a:r>
            <a:r>
              <a:rPr lang="bg-BG" sz="2200" dirty="0" smtClean="0"/>
              <a:t>прилага се до </a:t>
            </a:r>
            <a:r>
              <a:rPr lang="bg-BG" sz="2200" b="1" dirty="0" smtClean="0"/>
              <a:t>атропинизация: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bg-BG" sz="2200" dirty="0" smtClean="0"/>
              <a:t>мидриаза, сухота в устата, зачервена кожа, пулс-70-80/мин.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bg-BG" sz="2200" b="1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bg-BG" sz="2200" b="1" dirty="0" smtClean="0">
                <a:solidFill>
                  <a:srgbClr val="FFFF00"/>
                </a:solidFill>
              </a:rPr>
              <a:t>Предозиране - симптоматика:</a:t>
            </a:r>
            <a:r>
              <a:rPr lang="bg-BG" sz="2200" dirty="0" smtClean="0"/>
              <a:t> </a:t>
            </a:r>
          </a:p>
          <a:p>
            <a:pPr algn="just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200" dirty="0" smtClean="0"/>
              <a:t>треска, илеус, дезориентация, делир, ретенция на урината</a:t>
            </a:r>
          </a:p>
          <a:p>
            <a:pPr algn="just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200" dirty="0" smtClean="0"/>
              <a:t>опасност от топлинен удар – поради потискане на потоотделянето и нарушаване на терморегулацията.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bg-BG" sz="2200" dirty="0" smtClean="0"/>
              <a:t> </a:t>
            </a:r>
            <a:r>
              <a:rPr lang="bg-BG" sz="2200" dirty="0" smtClean="0">
                <a:solidFill>
                  <a:srgbClr val="FFFF00"/>
                </a:solidFill>
              </a:rPr>
              <a:t>При </a:t>
            </a:r>
            <a:r>
              <a:rPr lang="bg-BG" sz="2200" b="1" dirty="0" smtClean="0">
                <a:solidFill>
                  <a:srgbClr val="FFFF00"/>
                </a:solidFill>
              </a:rPr>
              <a:t>атропинизиране</a:t>
            </a:r>
            <a:r>
              <a:rPr lang="bg-BG" sz="2200" b="1" dirty="0" smtClean="0"/>
              <a:t> –</a:t>
            </a:r>
            <a:r>
              <a:rPr lang="bg-BG" sz="2200" b="1" dirty="0" smtClean="0">
                <a:solidFill>
                  <a:srgbClr val="FFFF00"/>
                </a:solidFill>
              </a:rPr>
              <a:t>адекватна оксигенация</a:t>
            </a:r>
            <a:r>
              <a:rPr lang="bg-BG" sz="2200" dirty="0" smtClean="0">
                <a:solidFill>
                  <a:srgbClr val="FFFF00"/>
                </a:solidFill>
              </a:rPr>
              <a:t> </a:t>
            </a:r>
            <a:r>
              <a:rPr lang="bg-BG" sz="2200" dirty="0" smtClean="0"/>
              <a:t>(атропинът може да предизвика вентрикуларна фибрилация в условията на хипоксия).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bg-BG" sz="2200" dirty="0" smtClean="0">
                <a:solidFill>
                  <a:srgbClr val="FFFF00"/>
                </a:solidFill>
              </a:rPr>
              <a:t>Повишено внимание при приложение на атропина при</a:t>
            </a:r>
            <a:r>
              <a:rPr lang="bg-BG" sz="2200" b="1" dirty="0" smtClean="0">
                <a:solidFill>
                  <a:srgbClr val="FFFF00"/>
                </a:solidFill>
              </a:rPr>
              <a:t>:</a:t>
            </a:r>
            <a:endParaRPr lang="bg-BG" sz="2200" b="1" dirty="0" smtClean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200" b="1" dirty="0" smtClean="0"/>
              <a:t>глаукома, хипертония, хипертермия и хипотиреоидизъм.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bg-BG" sz="22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bg-BG" sz="2200" dirty="0" smtClean="0"/>
              <a:t>Ефектът от </a:t>
            </a:r>
            <a:r>
              <a:rPr lang="bg-BG" sz="2200" b="1" dirty="0" smtClean="0">
                <a:solidFill>
                  <a:srgbClr val="FFFF00"/>
                </a:solidFill>
              </a:rPr>
              <a:t>една терапевтична доза атропин</a:t>
            </a:r>
            <a:r>
              <a:rPr lang="bg-BG" sz="2200" dirty="0" smtClean="0"/>
              <a:t> продължава </a:t>
            </a:r>
            <a:r>
              <a:rPr lang="bg-BG" sz="2200" b="1" dirty="0" smtClean="0"/>
              <a:t>10-30 мин</a:t>
            </a:r>
            <a:r>
              <a:rPr lang="bg-BG" sz="2200" dirty="0" smtClean="0"/>
              <a:t>.(опасност от рецидиви при липса на повторни дози). Необходимо е </a:t>
            </a:r>
            <a:r>
              <a:rPr lang="bg-BG" sz="2200" b="1" dirty="0" smtClean="0">
                <a:solidFill>
                  <a:srgbClr val="FFFF00"/>
                </a:solidFill>
              </a:rPr>
              <a:t>наблюдение на пациентите до 48 часа</a:t>
            </a:r>
            <a:r>
              <a:rPr lang="bg-BG" sz="2200" dirty="0" smtClean="0">
                <a:solidFill>
                  <a:srgbClr val="FFFF00"/>
                </a:solidFill>
              </a:rPr>
              <a:t> </a:t>
            </a:r>
            <a:r>
              <a:rPr lang="bg-BG" sz="2200" dirty="0" smtClean="0"/>
              <a:t>от началото на симптомите.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bg-BG" sz="22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4038600" cy="6019800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bg-BG" sz="2100" dirty="0" smtClean="0">
                <a:solidFill>
                  <a:schemeClr val="tx2"/>
                </a:solidFill>
              </a:rPr>
              <a:t>Централни холинолитици:</a:t>
            </a:r>
            <a:r>
              <a:rPr lang="bg-BG" sz="2100" i="1" dirty="0" smtClean="0">
                <a:solidFill>
                  <a:srgbClr val="FF0000"/>
                </a:solidFill>
              </a:rPr>
              <a:t> </a:t>
            </a:r>
            <a:r>
              <a:rPr lang="bg-BG" sz="2100" dirty="0" smtClean="0"/>
              <a:t>апрофен, пентафен и др., ганглиоблокери, курареподобни вещества.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bg-BG" sz="2100" b="1" dirty="0" smtClean="0">
                <a:solidFill>
                  <a:srgbClr val="FFFF00"/>
                </a:solidFill>
              </a:rPr>
              <a:t>Реактиватори на холинестеразата.</a:t>
            </a:r>
            <a:r>
              <a:rPr lang="bg-BG" sz="2100" b="1" dirty="0" smtClean="0"/>
              <a:t> 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100" dirty="0" smtClean="0"/>
              <a:t>прилагат се при средно тежки и тежки форми на интоксикация, най-добре веднага след атропина.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100" dirty="0" smtClean="0"/>
              <a:t>възстановяват фосфорилираната ХЕ и образуват инертни комплекси с повечето ФОС. Ефектът настъпва след около 10 мин.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bg-BG" sz="2100" dirty="0" smtClean="0">
                <a:solidFill>
                  <a:srgbClr val="FFFF00"/>
                </a:solidFill>
              </a:rPr>
              <a:t>Видове: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100" b="1" dirty="0" smtClean="0">
                <a:solidFill>
                  <a:srgbClr val="FFFF00"/>
                </a:solidFill>
              </a:rPr>
              <a:t>оксимни</a:t>
            </a:r>
            <a:r>
              <a:rPr lang="bg-BG" sz="2100" dirty="0" smtClean="0"/>
              <a:t>-съдържат оксимна група – </a:t>
            </a:r>
            <a:r>
              <a:rPr lang="en-US" sz="2100" i="1" dirty="0" err="1" smtClean="0">
                <a:solidFill>
                  <a:srgbClr val="FFFF00"/>
                </a:solidFill>
              </a:rPr>
              <a:t>Pralidoxim</a:t>
            </a:r>
            <a:r>
              <a:rPr lang="en-US" sz="2100" i="1" dirty="0" smtClean="0">
                <a:solidFill>
                  <a:srgbClr val="FFFF00"/>
                </a:solidFill>
              </a:rPr>
              <a:t> (2-PAM)</a:t>
            </a:r>
            <a:r>
              <a:rPr lang="bg-BG" sz="2100" i="1" dirty="0" smtClean="0">
                <a:solidFill>
                  <a:srgbClr val="FFFF00"/>
                </a:solidFill>
              </a:rPr>
              <a:t>.</a:t>
            </a:r>
            <a:r>
              <a:rPr lang="bg-BG" sz="2100" i="1" dirty="0" smtClean="0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bg-BG" sz="2100" i="1" dirty="0" smtClean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81000"/>
            <a:ext cx="4038600" cy="6019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bg-BG" sz="2100" dirty="0" smtClean="0">
                <a:solidFill>
                  <a:srgbClr val="FFFF00"/>
                </a:solidFill>
              </a:rPr>
              <a:t>Приложение: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100" dirty="0" smtClean="0"/>
              <a:t>възрастни – първоначално </a:t>
            </a:r>
            <a:r>
              <a:rPr lang="bg-BG" sz="2100" dirty="0" smtClean="0">
                <a:solidFill>
                  <a:schemeClr val="tx2"/>
                </a:solidFill>
              </a:rPr>
              <a:t>25-30мг/кг тегло в 0.9% </a:t>
            </a:r>
            <a:r>
              <a:rPr lang="en-US" sz="2100" dirty="0" err="1" smtClean="0">
                <a:solidFill>
                  <a:schemeClr val="tx2"/>
                </a:solidFill>
              </a:rPr>
              <a:t>NaCl</a:t>
            </a:r>
            <a:r>
              <a:rPr lang="en-US" sz="2100" dirty="0" smtClean="0">
                <a:solidFill>
                  <a:schemeClr val="tx2"/>
                </a:solidFill>
              </a:rPr>
              <a:t> </a:t>
            </a:r>
            <a:r>
              <a:rPr lang="bg-BG" sz="2100" dirty="0" smtClean="0">
                <a:solidFill>
                  <a:schemeClr val="tx2"/>
                </a:solidFill>
              </a:rPr>
              <a:t> </a:t>
            </a:r>
            <a:r>
              <a:rPr lang="en-US" sz="2100" i="1" dirty="0" err="1" smtClean="0">
                <a:solidFill>
                  <a:schemeClr val="tx2"/>
                </a:solidFill>
              </a:rPr>
              <a:t>i.v</a:t>
            </a:r>
            <a:r>
              <a:rPr lang="en-US" sz="2100" dirty="0" smtClean="0">
                <a:solidFill>
                  <a:schemeClr val="tx2"/>
                </a:solidFill>
              </a:rPr>
              <a:t>.</a:t>
            </a:r>
            <a:r>
              <a:rPr lang="bg-BG" sz="2100" dirty="0" smtClean="0">
                <a:solidFill>
                  <a:schemeClr val="tx2"/>
                </a:solidFill>
              </a:rPr>
              <a:t> за 15-30 мин,</a:t>
            </a:r>
            <a:r>
              <a:rPr lang="bg-BG" sz="2100" dirty="0" smtClean="0"/>
              <a:t> последвано от </a:t>
            </a:r>
            <a:r>
              <a:rPr lang="en-US" sz="2000" i="1" dirty="0" err="1" smtClean="0">
                <a:solidFill>
                  <a:schemeClr val="tx2"/>
                </a:solidFill>
              </a:rPr>
              <a:t>i.v</a:t>
            </a:r>
            <a:r>
              <a:rPr lang="en-US" sz="2000" i="1" dirty="0" smtClean="0">
                <a:solidFill>
                  <a:schemeClr val="tx2"/>
                </a:solidFill>
              </a:rPr>
              <a:t>.</a:t>
            </a:r>
            <a:r>
              <a:rPr lang="bg-BG" sz="2000" dirty="0" smtClean="0">
                <a:solidFill>
                  <a:schemeClr val="tx2"/>
                </a:solidFill>
              </a:rPr>
              <a:t> инфузия на 8 мг/кг/час.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100" dirty="0" smtClean="0"/>
              <a:t>деца-първоначално </a:t>
            </a:r>
            <a:r>
              <a:rPr lang="bg-BG" sz="2100" dirty="0" smtClean="0">
                <a:solidFill>
                  <a:schemeClr val="tx2"/>
                </a:solidFill>
              </a:rPr>
              <a:t>25-30мг/кг в 0.9% </a:t>
            </a:r>
            <a:r>
              <a:rPr lang="en-US" sz="2100" dirty="0" err="1" smtClean="0">
                <a:solidFill>
                  <a:schemeClr val="tx2"/>
                </a:solidFill>
              </a:rPr>
              <a:t>NaCl</a:t>
            </a:r>
            <a:r>
              <a:rPr lang="en-US" sz="2100" dirty="0" smtClean="0">
                <a:solidFill>
                  <a:schemeClr val="tx2"/>
                </a:solidFill>
              </a:rPr>
              <a:t> </a:t>
            </a:r>
            <a:r>
              <a:rPr lang="bg-BG" sz="2100" dirty="0" smtClean="0">
                <a:solidFill>
                  <a:schemeClr val="tx2"/>
                </a:solidFill>
              </a:rPr>
              <a:t> </a:t>
            </a:r>
            <a:r>
              <a:rPr lang="en-US" sz="2100" i="1" dirty="0" err="1" smtClean="0">
                <a:solidFill>
                  <a:schemeClr val="tx2"/>
                </a:solidFill>
              </a:rPr>
              <a:t>i.v</a:t>
            </a:r>
            <a:r>
              <a:rPr lang="en-US" sz="2100" dirty="0" smtClean="0">
                <a:solidFill>
                  <a:schemeClr val="tx2"/>
                </a:solidFill>
              </a:rPr>
              <a:t>.</a:t>
            </a:r>
            <a:r>
              <a:rPr lang="bg-BG" sz="2100" dirty="0" smtClean="0">
                <a:solidFill>
                  <a:schemeClr val="tx2"/>
                </a:solidFill>
              </a:rPr>
              <a:t> за 15-30 мин,</a:t>
            </a:r>
            <a:r>
              <a:rPr lang="bg-BG" sz="2100" dirty="0" smtClean="0">
                <a:solidFill>
                  <a:srgbClr val="FF9933"/>
                </a:solidFill>
              </a:rPr>
              <a:t> </a:t>
            </a:r>
            <a:r>
              <a:rPr lang="bg-BG" sz="2100" dirty="0" smtClean="0"/>
              <a:t>последвано от</a:t>
            </a:r>
            <a:r>
              <a:rPr lang="bg-BG" sz="2100" dirty="0" smtClean="0">
                <a:solidFill>
                  <a:srgbClr val="FF9933"/>
                </a:solidFill>
              </a:rPr>
              <a:t> </a:t>
            </a:r>
            <a:r>
              <a:rPr lang="en-US" sz="2100" i="1" dirty="0" err="1" smtClean="0">
                <a:solidFill>
                  <a:schemeClr val="tx2"/>
                </a:solidFill>
              </a:rPr>
              <a:t>i.v</a:t>
            </a:r>
            <a:r>
              <a:rPr lang="en-US" sz="2100" dirty="0" smtClean="0">
                <a:solidFill>
                  <a:schemeClr val="tx2"/>
                </a:solidFill>
              </a:rPr>
              <a:t>.</a:t>
            </a:r>
            <a:r>
              <a:rPr lang="bg-BG" sz="2100" dirty="0" smtClean="0">
                <a:solidFill>
                  <a:schemeClr val="tx2"/>
                </a:solidFill>
              </a:rPr>
              <a:t> инфузия на 10-20 мг/кг/час.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bg-BG" sz="2100" b="1" dirty="0" smtClean="0">
                <a:solidFill>
                  <a:srgbClr val="FFFF00"/>
                </a:solidFill>
              </a:rPr>
              <a:t>Странични ефекти: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100" dirty="0" smtClean="0"/>
              <a:t>при висока скорост на въвеждане (</a:t>
            </a:r>
            <a:r>
              <a:rPr lang="en-US" sz="2100" dirty="0" smtClean="0"/>
              <a:t>&gt;500</a:t>
            </a:r>
            <a:r>
              <a:rPr lang="bg-BG" sz="2100" dirty="0" smtClean="0"/>
              <a:t>мг/мин)-</a:t>
            </a:r>
            <a:r>
              <a:rPr lang="bg-BG" sz="2100" dirty="0" smtClean="0">
                <a:solidFill>
                  <a:srgbClr val="FFFF00"/>
                </a:solidFill>
              </a:rPr>
              <a:t>тахикардия, мускулна ригидност, невромускулен блокаж, хипертония, ларингоспазъм</a:t>
            </a:r>
            <a:r>
              <a:rPr lang="bg-BG" sz="2100" dirty="0" smtClean="0"/>
              <a:t>. 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100" dirty="0" smtClean="0"/>
              <a:t>няма ефект върху т.н. “</a:t>
            </a:r>
            <a:r>
              <a:rPr lang="bg-BG" sz="2100" dirty="0" smtClean="0">
                <a:solidFill>
                  <a:schemeClr val="tx2"/>
                </a:solidFill>
              </a:rPr>
              <a:t>стара ацетилхолинестераза”.</a:t>
            </a:r>
          </a:p>
          <a:p>
            <a:pPr eaLnBrk="1" hangingPunct="1">
              <a:lnSpc>
                <a:spcPct val="80000"/>
              </a:lnSpc>
              <a:defRPr/>
            </a:pPr>
            <a:endParaRPr lang="bg-BG" sz="21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08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/>
      <p:bldP spid="1208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4038600" cy="55626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100" b="1" dirty="0" smtClean="0">
                <a:solidFill>
                  <a:srgbClr val="FFFF00"/>
                </a:solidFill>
              </a:rPr>
              <a:t>Биспиридинови съединения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bg-BG" sz="2100" b="1" dirty="0" smtClean="0">
                <a:solidFill>
                  <a:srgbClr val="FFFF00"/>
                </a:solidFill>
              </a:rPr>
              <a:t>–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obidoxim</a:t>
            </a:r>
            <a:r>
              <a:rPr lang="en-US" sz="2100" b="1" dirty="0" smtClean="0">
                <a:solidFill>
                  <a:srgbClr val="FFFF00"/>
                </a:solidFill>
              </a:rPr>
              <a:t> (</a:t>
            </a:r>
            <a:r>
              <a:rPr lang="en-US" sz="2100" b="1" dirty="0" err="1" smtClean="0">
                <a:solidFill>
                  <a:srgbClr val="FFFF00"/>
                </a:solidFill>
              </a:rPr>
              <a:t>toxogonin</a:t>
            </a:r>
            <a:r>
              <a:rPr lang="en-US" sz="2100" b="1" dirty="0" smtClean="0">
                <a:solidFill>
                  <a:schemeClr val="tx2"/>
                </a:solidFill>
              </a:rPr>
              <a:t>), </a:t>
            </a:r>
            <a:r>
              <a:rPr lang="en-US" sz="2100" dirty="0" smtClean="0">
                <a:solidFill>
                  <a:schemeClr val="tx2"/>
                </a:solidFill>
              </a:rPr>
              <a:t>TMB-4,</a:t>
            </a:r>
            <a:r>
              <a:rPr lang="bg-BG" sz="2100" dirty="0" smtClean="0">
                <a:solidFill>
                  <a:schemeClr val="tx2"/>
                </a:solidFill>
              </a:rPr>
              <a:t> Н-реактиватори:</a:t>
            </a:r>
            <a:r>
              <a:rPr lang="bg-BG" sz="2100" i="1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2100" dirty="0" err="1" smtClean="0">
                <a:solidFill>
                  <a:srgbClr val="FFFF00"/>
                </a:solidFill>
              </a:rPr>
              <a:t>Obidoxim</a:t>
            </a:r>
            <a:r>
              <a:rPr lang="bg-BG" sz="2100" dirty="0" smtClean="0">
                <a:solidFill>
                  <a:srgbClr val="FFFF00"/>
                </a:solidFill>
              </a:rPr>
              <a:t> – характеристика</a:t>
            </a:r>
            <a:r>
              <a:rPr lang="en-US" sz="2100" dirty="0" smtClean="0">
                <a:solidFill>
                  <a:srgbClr val="FFFF00"/>
                </a:solidFill>
              </a:rPr>
              <a:t>:</a:t>
            </a:r>
            <a:endParaRPr lang="bg-BG" sz="21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100" dirty="0" smtClean="0"/>
              <a:t>по-мощен реактиватор от пралидоксима</a:t>
            </a:r>
            <a:r>
              <a:rPr lang="en-US" sz="2100" dirty="0" smtClean="0"/>
              <a:t>;</a:t>
            </a:r>
            <a:endParaRPr lang="bg-BG" sz="21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100" dirty="0" smtClean="0"/>
              <a:t>има по-дълъг полуживот</a:t>
            </a:r>
            <a:r>
              <a:rPr lang="en-US" sz="2100" dirty="0" smtClean="0"/>
              <a:t>;</a:t>
            </a:r>
            <a:r>
              <a:rPr lang="bg-BG" sz="2100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100" dirty="0" smtClean="0"/>
              <a:t>плазмената му концентрация е 5 х по-висока</a:t>
            </a:r>
            <a:r>
              <a:rPr lang="bg-BG" sz="2100" i="1" dirty="0" smtClean="0"/>
              <a:t> </a:t>
            </a:r>
            <a:r>
              <a:rPr lang="bg-BG" sz="2100" dirty="0" smtClean="0"/>
              <a:t>от тези на 2-ПАМ</a:t>
            </a:r>
            <a:r>
              <a:rPr lang="en-US" sz="2100" dirty="0" smtClean="0"/>
              <a:t>;</a:t>
            </a:r>
            <a:r>
              <a:rPr lang="bg-BG" sz="2100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100" dirty="0" smtClean="0"/>
              <a:t>ниската доза</a:t>
            </a:r>
            <a:r>
              <a:rPr lang="bg-BG" sz="2100" i="1" dirty="0" smtClean="0">
                <a:solidFill>
                  <a:srgbClr val="FF0000"/>
                </a:solidFill>
              </a:rPr>
              <a:t> </a:t>
            </a:r>
            <a:r>
              <a:rPr lang="bg-BG" sz="2100" dirty="0" smtClean="0"/>
              <a:t>има антихолинергичен атропиноподобен ефект. 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533400"/>
            <a:ext cx="4038600" cy="55626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bg-BG" sz="2100" dirty="0" smtClean="0">
                <a:solidFill>
                  <a:srgbClr val="FFFF00"/>
                </a:solidFill>
              </a:rPr>
              <a:t>Приложение: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100" dirty="0" smtClean="0"/>
              <a:t>първоначално </a:t>
            </a:r>
            <a:r>
              <a:rPr lang="bg-BG" sz="2100" dirty="0" smtClean="0">
                <a:solidFill>
                  <a:schemeClr val="tx2"/>
                </a:solidFill>
              </a:rPr>
              <a:t>3-4 мг/кг (250мг)</a:t>
            </a:r>
            <a:r>
              <a:rPr lang="en-US" sz="2100" dirty="0" smtClean="0">
                <a:solidFill>
                  <a:schemeClr val="tx2"/>
                </a:solidFill>
              </a:rPr>
              <a:t> </a:t>
            </a:r>
            <a:r>
              <a:rPr lang="en-US" sz="2100" i="1" dirty="0" err="1" smtClean="0">
                <a:solidFill>
                  <a:schemeClr val="tx2"/>
                </a:solidFill>
              </a:rPr>
              <a:t>i.v</a:t>
            </a:r>
            <a:r>
              <a:rPr lang="en-US" sz="2100" dirty="0" smtClean="0"/>
              <a:t>.</a:t>
            </a:r>
            <a:r>
              <a:rPr lang="bg-BG" sz="2100" dirty="0" smtClean="0"/>
              <a:t> (без странични ефекти с изключение на </a:t>
            </a:r>
            <a:r>
              <a:rPr lang="bg-BG" sz="2100" dirty="0" smtClean="0">
                <a:solidFill>
                  <a:srgbClr val="FFFF00"/>
                </a:solidFill>
              </a:rPr>
              <a:t>хепатотоксичността</a:t>
            </a:r>
            <a:r>
              <a:rPr lang="bg-BG" sz="2100" dirty="0" smtClean="0"/>
              <a:t>),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100" dirty="0" smtClean="0"/>
              <a:t>последван от </a:t>
            </a:r>
            <a:r>
              <a:rPr lang="en-US" sz="2100" i="1" dirty="0" err="1" smtClean="0">
                <a:solidFill>
                  <a:srgbClr val="FF9933"/>
                </a:solidFill>
              </a:rPr>
              <a:t>i.v</a:t>
            </a:r>
            <a:r>
              <a:rPr lang="en-US" sz="2100" i="1" dirty="0" smtClean="0">
                <a:solidFill>
                  <a:srgbClr val="FF9933"/>
                </a:solidFill>
              </a:rPr>
              <a:t>.</a:t>
            </a:r>
            <a:r>
              <a:rPr lang="bg-BG" sz="2100" i="1" dirty="0" smtClean="0">
                <a:solidFill>
                  <a:srgbClr val="FF0000"/>
                </a:solidFill>
              </a:rPr>
              <a:t> </a:t>
            </a:r>
            <a:r>
              <a:rPr lang="bg-BG" sz="2100" dirty="0" smtClean="0">
                <a:solidFill>
                  <a:srgbClr val="FF9933"/>
                </a:solidFill>
              </a:rPr>
              <a:t>инфузия на 750 мг/дневно</a:t>
            </a:r>
            <a:r>
              <a:rPr lang="bg-BG" sz="2100" b="1" dirty="0" smtClean="0">
                <a:solidFill>
                  <a:srgbClr val="FF9933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bg-BG" sz="2100" dirty="0" smtClean="0">
                <a:solidFill>
                  <a:srgbClr val="FFFF00"/>
                </a:solidFill>
              </a:rPr>
              <a:t>Странични ефекти:</a:t>
            </a:r>
            <a:r>
              <a:rPr lang="bg-BG" sz="2100" b="1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100" dirty="0" smtClean="0"/>
              <a:t>при</a:t>
            </a:r>
            <a:r>
              <a:rPr lang="bg-BG" sz="2100" b="1" dirty="0" smtClean="0"/>
              <a:t> </a:t>
            </a:r>
            <a:r>
              <a:rPr lang="bg-BG" sz="2100" dirty="0" smtClean="0"/>
              <a:t> висока доза може да инхибира активността на ХЕ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100" dirty="0" smtClean="0"/>
              <a:t>хепатотоксичен е.</a:t>
            </a:r>
            <a:endParaRPr lang="en-US" sz="2100" dirty="0" smtClean="0"/>
          </a:p>
          <a:p>
            <a:pPr eaLnBrk="1" hangingPunct="1">
              <a:lnSpc>
                <a:spcPct val="90000"/>
              </a:lnSpc>
              <a:defRPr/>
            </a:pPr>
            <a:endParaRPr lang="bg-BG" sz="2100" dirty="0" smtClean="0"/>
          </a:p>
          <a:p>
            <a:pPr eaLnBrk="1" hangingPunct="1">
              <a:lnSpc>
                <a:spcPct val="90000"/>
              </a:lnSpc>
              <a:defRPr/>
            </a:pPr>
            <a:endParaRPr lang="bg-BG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8229600" cy="59436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bg-BG" sz="2200" dirty="0" smtClean="0"/>
              <a:t>Комбиниран профилактичен антидот (</a:t>
            </a:r>
            <a:r>
              <a:rPr lang="en-US" sz="2200" dirty="0" smtClean="0"/>
              <a:t>BG) </a:t>
            </a:r>
            <a:r>
              <a:rPr lang="bg-BG" sz="2200" dirty="0" smtClean="0"/>
              <a:t>–</a:t>
            </a:r>
            <a:r>
              <a:rPr lang="bg-BG" sz="2200" b="1" dirty="0" smtClean="0">
                <a:solidFill>
                  <a:srgbClr val="FFFF00"/>
                </a:solidFill>
              </a:rPr>
              <a:t>Улкарол.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bg-BG" sz="22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bg-BG" sz="2200" dirty="0" smtClean="0">
                <a:solidFill>
                  <a:srgbClr val="FFFF00"/>
                </a:solidFill>
              </a:rPr>
              <a:t>Друга терапия: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200" dirty="0" smtClean="0"/>
              <a:t>лечение на неврологичната симптоматика (гърчовете)-</a:t>
            </a:r>
            <a:r>
              <a:rPr lang="en-US" sz="2200" b="1" dirty="0" err="1" smtClean="0">
                <a:solidFill>
                  <a:srgbClr val="FFFF00"/>
                </a:solidFill>
              </a:rPr>
              <a:t>benzodiazepin</a:t>
            </a:r>
            <a:r>
              <a:rPr lang="bg-BG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smtClean="0">
                <a:solidFill>
                  <a:srgbClr val="FFFF00"/>
                </a:solidFill>
              </a:rPr>
              <a:t>(Diazepam</a:t>
            </a:r>
            <a:r>
              <a:rPr lang="en-US" sz="2200" dirty="0" smtClean="0">
                <a:solidFill>
                  <a:srgbClr val="FFFF00"/>
                </a:solidFill>
              </a:rPr>
              <a:t>)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bg-BG" sz="2200" b="1" dirty="0" smtClean="0">
                <a:solidFill>
                  <a:srgbClr val="FFFF00"/>
                </a:solidFill>
              </a:rPr>
              <a:t>възрастни - 5-10мг бавно </a:t>
            </a:r>
            <a:r>
              <a:rPr lang="en-US" sz="2200" b="1" i="1" dirty="0" err="1" smtClean="0">
                <a:solidFill>
                  <a:srgbClr val="FFFF00"/>
                </a:solidFill>
              </a:rPr>
              <a:t>i.v</a:t>
            </a:r>
            <a:r>
              <a:rPr lang="bg-BG" sz="2200" b="1" dirty="0" smtClean="0">
                <a:solidFill>
                  <a:srgbClr val="FFFF00"/>
                </a:solidFill>
              </a:rPr>
              <a:t>.(3-5 мин)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bg-BG" sz="2200" b="1" dirty="0" smtClean="0">
                <a:solidFill>
                  <a:srgbClr val="FFFF00"/>
                </a:solidFill>
              </a:rPr>
              <a:t>деца - 0.2-05 мг бавно </a:t>
            </a:r>
            <a:r>
              <a:rPr lang="en-US" sz="2200" b="1" i="1" dirty="0" err="1" smtClean="0">
                <a:solidFill>
                  <a:srgbClr val="FFFF00"/>
                </a:solidFill>
              </a:rPr>
              <a:t>i.v</a:t>
            </a:r>
            <a:r>
              <a:rPr lang="bg-BG" sz="2200" b="1" i="1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200" dirty="0" smtClean="0"/>
              <a:t> парентерално въвеждане на глюкоза, витамини, десенсибилизираща терапия</a:t>
            </a:r>
            <a:endParaRPr lang="en-US" sz="2200" dirty="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200" dirty="0" smtClean="0"/>
              <a:t>спазмолитици, бронходилататори, кардиотоници и др.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bg-BG" sz="22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bg-BG" sz="2200" dirty="0" smtClean="0">
                <a:solidFill>
                  <a:srgbClr val="FFFF00"/>
                </a:solidFill>
              </a:rPr>
              <a:t>Реанимация: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2200" dirty="0" smtClean="0"/>
              <a:t> </a:t>
            </a:r>
            <a:r>
              <a:rPr lang="bg-BG" sz="2200" dirty="0" smtClean="0"/>
              <a:t>антидотната терапия се предхожда</a:t>
            </a:r>
            <a:r>
              <a:rPr lang="bg-BG" sz="2200" b="1" dirty="0" smtClean="0"/>
              <a:t> </a:t>
            </a:r>
            <a:r>
              <a:rPr lang="bg-BG" sz="2200" dirty="0" smtClean="0"/>
              <a:t>от</a:t>
            </a:r>
            <a:r>
              <a:rPr lang="bg-BG" sz="2200" b="1" dirty="0" smtClean="0"/>
              <a:t> </a:t>
            </a:r>
            <a:r>
              <a:rPr lang="bg-BG" sz="2200" dirty="0" smtClean="0">
                <a:solidFill>
                  <a:srgbClr val="FFFF00"/>
                </a:solidFill>
              </a:rPr>
              <a:t>аспирация на секретите от устната кухина, трахеята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200" dirty="0" smtClean="0"/>
              <a:t>изкуствено дишане (при нужда) - уста в уста, уста в нос.</a:t>
            </a:r>
            <a:endParaRPr lang="en-US" sz="22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bg-BG" sz="22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bg-BG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bg-BG" sz="3200" b="1" dirty="0" smtClean="0">
                <a:solidFill>
                  <a:srgbClr val="FFFF00"/>
                </a:solidFill>
              </a:rPr>
              <a:t>Атака със зарин в Токио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40963" name="Picture 2" descr="D:\mydocs\My Documents\My Pictures\sarin me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62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sz="3200" b="1" dirty="0" smtClean="0">
                <a:solidFill>
                  <a:srgbClr val="FFFF00"/>
                </a:solidFill>
              </a:rPr>
              <a:t>Атака със зарин в Токио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41987" name="Picture 2" descr="C:\Users\user\Pictures\subway-passengers-collapse-tokyo-inhaling-sar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3505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3" descr="C:\Users\user\Pictures\sari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73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192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b="1" smtClean="0"/>
              <a:t/>
            </a:r>
            <a:br>
              <a:rPr lang="en-US" sz="2800" b="1" smtClean="0"/>
            </a:br>
            <a:r>
              <a:rPr lang="bg-BG" sz="2800" b="1" smtClean="0"/>
              <a:t>Причини</a:t>
            </a:r>
            <a:r>
              <a:rPr lang="bg-BG" sz="2800" smtClean="0"/>
              <a:t> </a:t>
            </a:r>
            <a:r>
              <a:rPr lang="bg-BG" sz="2800" b="1" smtClean="0"/>
              <a:t>за </a:t>
            </a:r>
            <a:r>
              <a:rPr lang="bg-BG" sz="2800" b="1" u="sng" smtClean="0"/>
              <a:t>масови</a:t>
            </a:r>
            <a:r>
              <a:rPr lang="bg-BG" sz="2800" b="1" i="1" u="sng" smtClean="0"/>
              <a:t> </a:t>
            </a:r>
            <a:r>
              <a:rPr lang="bg-BG" sz="2800" b="1" u="sng" smtClean="0"/>
              <a:t>и групови отравяния:</a:t>
            </a:r>
            <a:r>
              <a:rPr lang="bg-BG" sz="4000" b="1" smtClean="0"/>
              <a:t/>
            </a:r>
            <a:br>
              <a:rPr lang="bg-BG" sz="4000" b="1" smtClean="0"/>
            </a:br>
            <a:endParaRPr lang="bg-BG" sz="4000" b="1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algn="just"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800" smtClean="0"/>
              <a:t>Неспазване на карантинните срокове</a:t>
            </a:r>
            <a:endParaRPr lang="en-US" sz="2800" smtClean="0"/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800" smtClean="0"/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800" smtClean="0"/>
              <a:t>Неспазване на правилата за безопасна работа</a:t>
            </a:r>
            <a:endParaRPr lang="en-US" sz="2800" smtClean="0"/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800" smtClean="0"/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800" smtClean="0"/>
              <a:t>Грешки при приложение на самолетния способ</a:t>
            </a:r>
          </a:p>
          <a:p>
            <a:pPr eaLnBrk="1" hangingPunct="1">
              <a:defRPr/>
            </a:pPr>
            <a:endParaRPr lang="bg-BG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57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bg-BG" sz="3200" dirty="0" smtClean="0"/>
              <a:t>Газови атаки в Сирия</a:t>
            </a:r>
            <a:r>
              <a:rPr lang="en-US" sz="3200" dirty="0" smtClean="0"/>
              <a:t>,</a:t>
            </a:r>
            <a:r>
              <a:rPr lang="bg-BG" sz="3200" dirty="0" smtClean="0"/>
              <a:t> 2013 г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3011" name="Picture 2" descr="https://encrypted-tbn1.gstatic.com/images?q=tbn:ANd9GcRuc1RB4Yxs5xxSiAQnOqbhIEJcAqW3PCFFy0Y7Isg5IQW0y57fb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6099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Image result for gas attacks in sy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434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Dead bodies of kids and adults who are victum of criminal syria regime committing war crime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564738" y="-746125"/>
            <a:ext cx="2857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8" descr="Dead bodies of kids and adults who are victum of criminal syria regime committing war crime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564738" y="-746125"/>
            <a:ext cx="2857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0" descr="A handout image released by Global Press Media Centre shows bodies laid out on the ground at a makeshift morgue as Syrian rebels claim they were killed in a toxic gas attack by pro-government forces targeting eastern Ghouta, on the outskirts of Damascus 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564738" y="-906463"/>
            <a:ext cx="2857500" cy="18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2" descr="Image result for gas attacks in syr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3810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6" descr="Image result for gas attacks in syri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sz="3200" dirty="0" smtClean="0"/>
              <a:t>Газови атаки в Сирия</a:t>
            </a:r>
            <a:r>
              <a:rPr lang="en-US" sz="3200" dirty="0" smtClean="0"/>
              <a:t>,</a:t>
            </a:r>
            <a:r>
              <a:rPr lang="bg-BG" sz="3200" dirty="0" smtClean="0"/>
              <a:t> 2013 г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4035" name="Picture 2" descr="Image result for gas attacks in sy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191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Image result for gas attacks in sy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3733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6" descr="Image result for gas attacks in sy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8" descr="Image result for gas attacks in syr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4724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bg-BG" sz="3600" dirty="0" smtClean="0"/>
              <a:t>Газови атаки в Сирия</a:t>
            </a:r>
            <a:r>
              <a:rPr lang="en-US" sz="3600" dirty="0" smtClean="0"/>
              <a:t>,</a:t>
            </a:r>
            <a:r>
              <a:rPr lang="bg-BG" sz="3600" dirty="0" smtClean="0"/>
              <a:t> 2013 г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45059" name="Picture 2" descr="C:\Users\user\Desktop\Syria zar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73914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2" descr="C:\Users\user\Pictures\sarin 1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13" y="457200"/>
            <a:ext cx="4713287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C:\Users\user\Pictures\sari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4800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sz="3200" b="1" dirty="0" smtClean="0">
                <a:solidFill>
                  <a:srgbClr val="FFFF00"/>
                </a:solidFill>
              </a:rPr>
              <a:t>Влияние на хлорофос върху ембриона</a:t>
            </a:r>
            <a:endParaRPr lang="en-US" sz="3200" dirty="0"/>
          </a:p>
        </p:txBody>
      </p:sp>
      <p:pic>
        <p:nvPicPr>
          <p:cNvPr id="47107" name="Picture 4" descr="phos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05000"/>
            <a:ext cx="33528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Content Placeholder 3" descr="ph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2133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phos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312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304800" y="5105400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bg-BG"/>
          </a:p>
        </p:txBody>
      </p:sp>
      <p:sp>
        <p:nvSpPr>
          <p:cNvPr id="47111" name="TextBox 8"/>
          <p:cNvSpPr txBox="1">
            <a:spLocks noChangeArrowheads="1"/>
          </p:cNvSpPr>
          <p:nvPr/>
        </p:nvSpPr>
        <p:spPr bwMode="auto">
          <a:xfrm>
            <a:off x="152400" y="4953000"/>
            <a:ext cx="2971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bg-BG">
                <a:solidFill>
                  <a:srgbClr val="FFFF00"/>
                </a:solidFill>
              </a:rPr>
              <a:t>Хидроцефалия-13 ден</a:t>
            </a:r>
            <a:endParaRPr lang="en-US">
              <a:solidFill>
                <a:srgbClr val="FFFF00"/>
              </a:solidFill>
            </a:endParaRPr>
          </a:p>
          <a:p>
            <a:r>
              <a:rPr lang="bg-BG">
                <a:solidFill>
                  <a:srgbClr val="FFFF00"/>
                </a:solidFill>
              </a:rPr>
              <a:t> от бременността</a:t>
            </a:r>
          </a:p>
          <a:p>
            <a:endParaRPr lang="en-US"/>
          </a:p>
        </p:txBody>
      </p:sp>
      <p:sp>
        <p:nvSpPr>
          <p:cNvPr id="47112" name="TextBox 9"/>
          <p:cNvSpPr txBox="1">
            <a:spLocks noChangeArrowheads="1"/>
          </p:cNvSpPr>
          <p:nvPr/>
        </p:nvSpPr>
        <p:spPr bwMode="auto">
          <a:xfrm>
            <a:off x="3505200" y="4876800"/>
            <a:ext cx="2209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bg-BG" sz="1800">
                <a:solidFill>
                  <a:srgbClr val="FFFF00"/>
                </a:solidFill>
              </a:rPr>
              <a:t>Общ оток</a:t>
            </a:r>
            <a:r>
              <a:rPr lang="en-US" sz="1800">
                <a:solidFill>
                  <a:srgbClr val="FFFF00"/>
                </a:solidFill>
              </a:rPr>
              <a:t> </a:t>
            </a:r>
            <a:r>
              <a:rPr lang="bg-BG" sz="1800">
                <a:solidFill>
                  <a:srgbClr val="FFFF00"/>
                </a:solidFill>
              </a:rPr>
              <a:t>на плода-9-ти ден след въвеждане на</a:t>
            </a:r>
          </a:p>
          <a:p>
            <a:r>
              <a:rPr lang="bg-BG" sz="1800">
                <a:solidFill>
                  <a:srgbClr val="FFFF00"/>
                </a:solidFill>
              </a:rPr>
              <a:t>80 мг/кг хлорофос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47113" name="TextBox 10"/>
          <p:cNvSpPr txBox="1">
            <a:spLocks noChangeArrowheads="1"/>
          </p:cNvSpPr>
          <p:nvPr/>
        </p:nvSpPr>
        <p:spPr bwMode="auto">
          <a:xfrm>
            <a:off x="5638800" y="4876800"/>
            <a:ext cx="320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bg-BG">
                <a:solidFill>
                  <a:srgbClr val="FFFF00"/>
                </a:solidFill>
              </a:rPr>
              <a:t>Менингоенцефалит-13-ти ден от бременността</a:t>
            </a:r>
            <a:endParaRPr lang="en-US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487362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bg-BG" sz="2400" b="1" smtClean="0"/>
              <a:t>ФИЗИКО-ХИМИЧНИ СВОЙСТВА</a:t>
            </a:r>
            <a:endParaRPr lang="en-US" sz="2400" b="1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6096000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bg-BG" sz="2000" b="1" dirty="0" smtClean="0">
                <a:solidFill>
                  <a:schemeClr val="tx2"/>
                </a:solidFill>
              </a:rPr>
              <a:t>Първите</a:t>
            </a:r>
            <a:r>
              <a:rPr lang="bg-BG" b="1" dirty="0" smtClean="0">
                <a:solidFill>
                  <a:schemeClr val="tx2"/>
                </a:solidFill>
              </a:rPr>
              <a:t> </a:t>
            </a:r>
            <a:r>
              <a:rPr lang="bg-BG" sz="2000" b="1" dirty="0" smtClean="0">
                <a:solidFill>
                  <a:schemeClr val="tx2"/>
                </a:solidFill>
              </a:rPr>
              <a:t>ФОС</a:t>
            </a:r>
            <a:r>
              <a:rPr lang="bg-BG" sz="2000" dirty="0" smtClean="0">
                <a:solidFill>
                  <a:schemeClr val="tx2"/>
                </a:solidFill>
              </a:rPr>
              <a:t> са синтезирани през </a:t>
            </a:r>
            <a:r>
              <a:rPr lang="bg-BG" sz="2000" b="1" dirty="0" smtClean="0">
                <a:solidFill>
                  <a:schemeClr val="tx2"/>
                </a:solidFill>
              </a:rPr>
              <a:t>1846 г от Тенар</a:t>
            </a:r>
            <a:r>
              <a:rPr lang="bg-BG" sz="2000" dirty="0" smtClean="0">
                <a:solidFill>
                  <a:schemeClr val="tx2"/>
                </a:solidFill>
              </a:rPr>
              <a:t> в Германия.През 30-те години на 20 век Шрьодер (Германия) синтезира </a:t>
            </a:r>
            <a:r>
              <a:rPr lang="en-US" sz="2000" dirty="0" smtClean="0">
                <a:solidFill>
                  <a:schemeClr val="tx2"/>
                </a:solidFill>
              </a:rPr>
              <a:t>&gt;</a:t>
            </a:r>
            <a:r>
              <a:rPr lang="bg-BG" sz="2000" dirty="0" smtClean="0">
                <a:solidFill>
                  <a:schemeClr val="tx2"/>
                </a:solidFill>
              </a:rPr>
              <a:t>2 хил. съединения.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bg-BG" sz="2000" dirty="0" smtClean="0">
                <a:solidFill>
                  <a:schemeClr val="tx2"/>
                </a:solidFill>
              </a:rPr>
              <a:t>ФОС са производни на ортофосфорната киселина с обща формула: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				        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R</a:t>
            </a:r>
            <a:r>
              <a:rPr lang="en-US" sz="2000" b="1" baseline="-25000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O            O</a:t>
            </a:r>
            <a:r>
              <a:rPr lang="bg-BG" sz="20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(S)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 P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  R</a:t>
            </a:r>
            <a:r>
              <a:rPr lang="en-US" sz="2000" b="1" baseline="-25000" dirty="0" smtClean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O            O</a:t>
            </a:r>
            <a:r>
              <a:rPr lang="bg-BG" sz="20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-</a:t>
            </a:r>
            <a:r>
              <a:rPr lang="bg-BG" sz="20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X</a:t>
            </a:r>
            <a:endParaRPr lang="bg-BG" sz="2000" b="1" dirty="0" smtClean="0">
              <a:solidFill>
                <a:schemeClr val="tx2"/>
              </a:solidFill>
              <a:latin typeface="Arial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bg-BG" sz="2000" b="1" dirty="0" smtClean="0">
              <a:solidFill>
                <a:schemeClr val="tx2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bg-BG" sz="2000" dirty="0" smtClean="0">
                <a:solidFill>
                  <a:schemeClr val="tx2"/>
                </a:solidFill>
              </a:rPr>
              <a:t>Радикалите са еднакви или различни </a:t>
            </a:r>
            <a:r>
              <a:rPr lang="bg-BG" sz="2000" b="1" dirty="0" smtClean="0">
                <a:solidFill>
                  <a:schemeClr val="tx2"/>
                </a:solidFill>
              </a:rPr>
              <a:t>алкили, алкокси, арилни</a:t>
            </a:r>
            <a:r>
              <a:rPr lang="bg-BG" sz="2000" dirty="0" smtClean="0">
                <a:solidFill>
                  <a:schemeClr val="tx2"/>
                </a:solidFill>
              </a:rPr>
              <a:t>, </a:t>
            </a:r>
            <a:r>
              <a:rPr lang="bg-BG" sz="2000" b="1" dirty="0" smtClean="0">
                <a:solidFill>
                  <a:schemeClr val="tx2"/>
                </a:solidFill>
              </a:rPr>
              <a:t>арилокси групи. Х-остатък от неорганична или органична киселина, халогенен елемент, цианогрупа и</a:t>
            </a:r>
            <a:r>
              <a:rPr lang="bg-BG" sz="2000" dirty="0" smtClean="0">
                <a:solidFill>
                  <a:schemeClr val="tx2"/>
                </a:solidFill>
              </a:rPr>
              <a:t> др.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bg-BG" sz="2000" b="1" u="sng" dirty="0" smtClean="0">
                <a:solidFill>
                  <a:schemeClr val="tx2"/>
                </a:solidFill>
              </a:rPr>
              <a:t>Основни групи ФОС</a:t>
            </a:r>
            <a:r>
              <a:rPr lang="bg-BG" sz="2000" u="sng" dirty="0" smtClean="0">
                <a:solidFill>
                  <a:schemeClr val="tx2"/>
                </a:solidFill>
              </a:rPr>
              <a:t>: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Tx/>
              <a:buAutoNum type="alphaLcParenR"/>
              <a:defRPr/>
            </a:pPr>
            <a:r>
              <a:rPr lang="bg-BG" sz="2000" b="1" dirty="0" smtClean="0">
                <a:solidFill>
                  <a:schemeClr val="tx2"/>
                </a:solidFill>
              </a:rPr>
              <a:t>Фосфати, производни на фосфорната киселина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					   </a:t>
            </a:r>
            <a:r>
              <a:rPr lang="bg-BG" sz="2000" b="1" dirty="0" smtClean="0">
                <a:solidFill>
                  <a:schemeClr val="tx2"/>
                </a:solidFill>
              </a:rPr>
              <a:t>      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O     </a:t>
            </a:r>
            <a:endParaRPr lang="bg-BG" sz="2000" b="1" dirty="0" smtClean="0">
              <a:solidFill>
                <a:schemeClr val="tx2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r>
              <a:rPr lang="bg-BG" sz="2000" b="1" dirty="0" smtClean="0">
                <a:solidFill>
                  <a:schemeClr val="tx2"/>
                </a:solidFill>
                <a:latin typeface="Arial" charset="0"/>
              </a:rPr>
              <a:t>				            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RO </a:t>
            </a:r>
            <a:endParaRPr lang="bg-BG" sz="2000" b="1" dirty="0" smtClean="0">
              <a:solidFill>
                <a:schemeClr val="tx2"/>
              </a:solidFill>
              <a:latin typeface="Arial" charset="0"/>
            </a:endParaRPr>
          </a:p>
          <a:p>
            <a:pPr marL="609600" indent="-609600"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r>
              <a:rPr lang="bg-BG" sz="2000" b="1" dirty="0" smtClean="0">
                <a:solidFill>
                  <a:schemeClr val="tx2"/>
                </a:solidFill>
                <a:latin typeface="Arial" charset="0"/>
              </a:rPr>
              <a:t>                 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P -  O – X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Arial" charset="0"/>
              </a:rPr>
              <a:t>                                                   RO</a:t>
            </a:r>
            <a:endParaRPr lang="bg-BG" sz="2000" b="1" dirty="0" smtClean="0">
              <a:solidFill>
                <a:schemeClr val="tx2"/>
              </a:solidFill>
              <a:latin typeface="Arial" charset="0"/>
            </a:endParaRPr>
          </a:p>
          <a:p>
            <a:pPr marL="609600" indent="-609600"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endParaRPr lang="en-US" sz="20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4191000" y="2286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4191000" y="2590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4648200" y="2514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4572000" y="685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 flipV="1">
            <a:off x="4191000" y="5105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47244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46482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4191000" y="5486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>
            <a:off x="4724400" y="2209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4648200" y="2133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477000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bg-BG" sz="2000" i="1" smtClean="0"/>
              <a:t/>
            </a:r>
            <a:br>
              <a:rPr lang="bg-BG" sz="2000" i="1" smtClean="0"/>
            </a:br>
            <a:r>
              <a:rPr lang="bg-BG" sz="2000" i="1" smtClean="0"/>
              <a:t/>
            </a:r>
            <a:br>
              <a:rPr lang="bg-BG" sz="2000" i="1" smtClean="0"/>
            </a:br>
            <a:r>
              <a:rPr lang="bg-BG" sz="2000" i="1" smtClean="0"/>
              <a:t/>
            </a:r>
            <a:br>
              <a:rPr lang="bg-BG" sz="2000" i="1" smtClean="0"/>
            </a:br>
            <a:r>
              <a:rPr lang="bg-BG" sz="2300" b="1" i="1" smtClean="0"/>
              <a:t>в</a:t>
            </a:r>
            <a:r>
              <a:rPr lang="bg-BG" sz="2300" b="1" smtClean="0"/>
              <a:t>) </a:t>
            </a:r>
            <a:r>
              <a:rPr lang="bg-BG" sz="2300" b="1" i="1" smtClean="0"/>
              <a:t>дитиофосфати, производни на дитиофосфорната киселина</a:t>
            </a:r>
            <a:r>
              <a:rPr lang="bg-BG" sz="2300" i="1" smtClean="0"/>
              <a:t/>
            </a:r>
            <a:br>
              <a:rPr lang="bg-BG" sz="2300" i="1" smtClean="0"/>
            </a:br>
            <a:r>
              <a:rPr lang="en-US" sz="2000" b="1" i="1" smtClean="0"/>
              <a:t> 				   </a:t>
            </a:r>
            <a:r>
              <a:rPr lang="bg-BG" sz="2000" b="1" i="1" smtClean="0"/>
              <a:t>  </a:t>
            </a:r>
            <a:r>
              <a:rPr lang="en-US" sz="2000" b="1" smtClean="0">
                <a:latin typeface="Arial" charset="0"/>
              </a:rPr>
              <a:t>S</a:t>
            </a:r>
            <a:br>
              <a:rPr lang="en-US" sz="2000" b="1" smtClean="0">
                <a:latin typeface="Arial" charset="0"/>
              </a:rPr>
            </a:br>
            <a:r>
              <a:rPr lang="en-US" sz="2000" b="1" smtClean="0">
                <a:latin typeface="Arial" charset="0"/>
              </a:rPr>
              <a:t>                                                RO</a:t>
            </a:r>
            <a:r>
              <a:rPr lang="bg-BG" sz="2000" b="1" smtClean="0">
                <a:latin typeface="Arial" charset="0"/>
              </a:rPr>
              <a:t>  </a:t>
            </a:r>
            <a:r>
              <a:rPr lang="en-US" sz="2000" b="1" smtClean="0">
                <a:latin typeface="Arial" charset="0"/>
              </a:rPr>
              <a:t/>
            </a:r>
            <a:br>
              <a:rPr lang="en-US" sz="2000" b="1" smtClean="0">
                <a:latin typeface="Arial" charset="0"/>
              </a:rPr>
            </a:br>
            <a:r>
              <a:rPr lang="en-US" sz="2000" b="1" smtClean="0">
                <a:latin typeface="Arial" charset="0"/>
              </a:rPr>
              <a:t>                                                          P – S – X</a:t>
            </a:r>
            <a:br>
              <a:rPr lang="en-US" sz="2000" b="1" smtClean="0">
                <a:latin typeface="Arial" charset="0"/>
              </a:rPr>
            </a:br>
            <a:r>
              <a:rPr lang="en-US" sz="2000" b="1" smtClean="0">
                <a:latin typeface="Arial" charset="0"/>
              </a:rPr>
              <a:t>                                                RO</a:t>
            </a:r>
            <a:r>
              <a:rPr lang="bg-BG" sz="2000" b="1" smtClean="0">
                <a:latin typeface="Arial" charset="0"/>
              </a:rPr>
              <a:t> </a:t>
            </a:r>
            <a:r>
              <a:rPr lang="bg-BG" sz="2000" b="1" i="1" smtClean="0">
                <a:latin typeface="Arial" charset="0"/>
              </a:rPr>
              <a:t>    </a:t>
            </a:r>
            <a:r>
              <a:rPr lang="bg-BG" sz="2000" b="1" i="1" smtClean="0"/>
              <a:t>                                                 </a:t>
            </a:r>
            <a:endParaRPr lang="en-US" sz="2000" b="1" i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229600" cy="5821363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bg-BG" sz="2300" b="1" i="1" smtClean="0">
                <a:solidFill>
                  <a:schemeClr val="tx2"/>
                </a:solidFill>
              </a:rPr>
              <a:t>б) тиофосфати, производни на тиофосфорната киселина</a:t>
            </a:r>
            <a:endParaRPr lang="en-US" sz="2300" b="1" i="1" smtClean="0">
              <a:solidFill>
                <a:schemeClr val="tx2"/>
              </a:solidFill>
            </a:endParaRP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300" b="1" i="1" smtClean="0">
              <a:solidFill>
                <a:schemeClr val="tx2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810000" y="1066800"/>
            <a:ext cx="2133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schemeClr val="tx2"/>
                </a:solidFill>
                <a:latin typeface="Arial" charset="0"/>
              </a:rPr>
              <a:t>          </a:t>
            </a:r>
            <a:r>
              <a:rPr lang="en-US" sz="1800" b="1">
                <a:solidFill>
                  <a:schemeClr val="tx2"/>
                </a:solidFill>
                <a:latin typeface="Arial" charset="0"/>
              </a:rPr>
              <a:t>S</a:t>
            </a:r>
          </a:p>
          <a:p>
            <a:pPr eaLnBrk="1" hangingPunct="1"/>
            <a:r>
              <a:rPr lang="en-US" sz="1800" b="1">
                <a:solidFill>
                  <a:schemeClr val="tx2"/>
                </a:solidFill>
                <a:latin typeface="Arial" charset="0"/>
              </a:rPr>
              <a:t>RO</a:t>
            </a:r>
          </a:p>
          <a:p>
            <a:pPr eaLnBrk="1" hangingPunct="1"/>
            <a:r>
              <a:rPr lang="en-US" sz="1800" b="1">
                <a:solidFill>
                  <a:schemeClr val="tx2"/>
                </a:solidFill>
                <a:latin typeface="Arial" charset="0"/>
              </a:rPr>
              <a:t>           P – O - X</a:t>
            </a:r>
          </a:p>
          <a:p>
            <a:pPr eaLnBrk="1" hangingPunct="1"/>
            <a:r>
              <a:rPr lang="en-US" sz="1800" b="1">
                <a:solidFill>
                  <a:schemeClr val="tx2"/>
                </a:solidFill>
                <a:latin typeface="Arial" charset="0"/>
              </a:rPr>
              <a:t>RO</a:t>
            </a:r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46482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45720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4267200" y="1600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 flipV="1">
            <a:off x="4267200" y="1905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8201" name="Line 27"/>
          <p:cNvSpPr>
            <a:spLocks noChangeShapeType="1"/>
          </p:cNvSpPr>
          <p:nvPr/>
        </p:nvSpPr>
        <p:spPr bwMode="auto">
          <a:xfrm>
            <a:off x="4343400" y="3962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8202" name="Line 28"/>
          <p:cNvSpPr>
            <a:spLocks noChangeShapeType="1"/>
          </p:cNvSpPr>
          <p:nvPr/>
        </p:nvSpPr>
        <p:spPr bwMode="auto">
          <a:xfrm flipV="1">
            <a:off x="4267200" y="4267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8203" name="Line 35"/>
          <p:cNvSpPr>
            <a:spLocks noChangeShapeType="1"/>
          </p:cNvSpPr>
          <p:nvPr/>
        </p:nvSpPr>
        <p:spPr bwMode="auto">
          <a:xfrm>
            <a:off x="4648200" y="3886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8204" name="Line 36"/>
          <p:cNvSpPr>
            <a:spLocks noChangeShapeType="1"/>
          </p:cNvSpPr>
          <p:nvPr/>
        </p:nvSpPr>
        <p:spPr bwMode="auto">
          <a:xfrm>
            <a:off x="4724400" y="3886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bg-BG" sz="2400" b="1" smtClean="0"/>
              <a:t>СВОЙСТВА НА ФОСФАТИТЕ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400" smtClean="0"/>
              <a:t>твърди кристални вещества или прозрачни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400" smtClean="0"/>
              <a:t>жълтокафяви маслоподобни течности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400" smtClean="0"/>
              <a:t>с неприятна специфична миризма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400" smtClean="0"/>
              <a:t>по-голяма част от фосфатите са летливи, добре разтворими във вода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bg-BG" sz="2400" smtClean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2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400" dirty="0" smtClean="0">
                <a:solidFill>
                  <a:srgbClr val="FFFF00"/>
                </a:solidFill>
              </a:rPr>
              <a:t>неустойчиви</a:t>
            </a:r>
            <a:r>
              <a:rPr lang="bg-BG" sz="2400" dirty="0" smtClean="0"/>
              <a:t> и </a:t>
            </a:r>
            <a:r>
              <a:rPr lang="bg-BG" sz="2400" dirty="0" smtClean="0">
                <a:solidFill>
                  <a:srgbClr val="FFFF00"/>
                </a:solidFill>
              </a:rPr>
              <a:t>лесно хидролизират</a:t>
            </a:r>
            <a:r>
              <a:rPr lang="bg-BG" sz="2400" dirty="0" smtClean="0"/>
              <a:t> – </a:t>
            </a:r>
            <a:r>
              <a:rPr lang="bg-BG" sz="2400" u="sng" dirty="0" smtClean="0"/>
              <a:t>в </a:t>
            </a:r>
            <a:r>
              <a:rPr lang="bg-BG" sz="2400" u="sng" dirty="0" smtClean="0">
                <a:solidFill>
                  <a:srgbClr val="FFFF00"/>
                </a:solidFill>
              </a:rPr>
              <a:t>алкална среда и при загряване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bg-BG" sz="2400" u="sng" dirty="0" smtClean="0"/>
              <a:t>в кисели почви</a:t>
            </a:r>
            <a:r>
              <a:rPr lang="bg-BG" sz="2400" b="1" u="sng" dirty="0" smtClean="0"/>
              <a:t> </a:t>
            </a:r>
            <a:r>
              <a:rPr lang="bg-BG" sz="2400" u="sng" dirty="0" smtClean="0"/>
              <a:t>и в слабо киселата среда</a:t>
            </a:r>
            <a:r>
              <a:rPr lang="bg-BG" sz="2400" dirty="0" smtClean="0"/>
              <a:t> на биологичните тъкани някои ФОС се запазват непроменени до няколко месеца.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bg-BG" sz="2400" dirty="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bg-BG" sz="2400" dirty="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bg-BG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57200"/>
            <a:ext cx="4191000" cy="5638800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bg-BG" sz="2200" b="1" dirty="0" smtClean="0">
                <a:solidFill>
                  <a:schemeClr val="tx2"/>
                </a:solidFill>
              </a:rPr>
              <a:t>ПЪТИЩА НА ПРОНИКВАНЕ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200" b="1" dirty="0" smtClean="0">
              <a:solidFill>
                <a:schemeClr val="tx2"/>
              </a:solidFill>
            </a:endParaRP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bg-BG" sz="2400" b="1" dirty="0" smtClean="0">
                <a:solidFill>
                  <a:srgbClr val="FFFF00"/>
                </a:solidFill>
              </a:rPr>
              <a:t>инхалаторен път</a:t>
            </a:r>
            <a:r>
              <a:rPr lang="bg-BG" sz="2400" b="1" dirty="0" smtClean="0"/>
              <a:t> </a:t>
            </a:r>
            <a:r>
              <a:rPr lang="bg-BG" sz="2400" dirty="0" smtClean="0"/>
              <a:t>– отравянето протича много бързо, първите симптоми са от страна дихателната система – </a:t>
            </a:r>
            <a:r>
              <a:rPr lang="bg-BG" sz="2400" b="1" dirty="0" smtClean="0"/>
              <a:t>задух, бронхоспазъм, бронхорея.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bg-BG" sz="2400" b="1" dirty="0" smtClean="0">
                <a:solidFill>
                  <a:srgbClr val="FFFF00"/>
                </a:solidFill>
              </a:rPr>
              <a:t>дермален път</a:t>
            </a:r>
            <a:r>
              <a:rPr lang="bg-BG" sz="2400" dirty="0" smtClean="0"/>
              <a:t> – бърз ефект, локални прояви (</a:t>
            </a:r>
            <a:r>
              <a:rPr lang="bg-BG" sz="2400" b="1" dirty="0" smtClean="0"/>
              <a:t>миофибрилации</a:t>
            </a:r>
            <a:r>
              <a:rPr lang="bg-BG" sz="2400" dirty="0" smtClean="0"/>
              <a:t>)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bg-BG" sz="2400" b="1" dirty="0" smtClean="0">
                <a:solidFill>
                  <a:srgbClr val="FFFF00"/>
                </a:solidFill>
              </a:rPr>
              <a:t>орален път</a:t>
            </a:r>
            <a:r>
              <a:rPr lang="bg-BG" sz="2400" b="1" dirty="0" smtClean="0"/>
              <a:t> – фудроянтно </a:t>
            </a:r>
            <a:r>
              <a:rPr lang="bg-BG" sz="2400" dirty="0" smtClean="0"/>
              <a:t>протичане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400" dirty="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bg-BG" sz="2400" b="1" dirty="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bg-BG" sz="2400" b="1" dirty="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bg-BG" sz="2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bg-BG" sz="2400" dirty="0" smtClean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57200"/>
            <a:ext cx="4191000" cy="5638800"/>
          </a:xfrm>
          <a:ln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bg-BG" sz="2200" b="1" smtClean="0">
                <a:solidFill>
                  <a:schemeClr val="tx2"/>
                </a:solidFill>
              </a:rPr>
              <a:t>ТОКСИЧНОСТ</a:t>
            </a:r>
          </a:p>
          <a:p>
            <a:pPr algn="ctr"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200" b="1" smtClean="0">
              <a:solidFill>
                <a:schemeClr val="tx2"/>
              </a:solidFill>
            </a:endParaRP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bg-BG" sz="2400" b="1" smtClean="0"/>
              <a:t>много висока, варира в широки граници </a:t>
            </a:r>
            <a:r>
              <a:rPr lang="bg-BG" sz="2400" smtClean="0"/>
              <a:t>в зависимост от химическия строеж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bg-BG" sz="2400" b="1" smtClean="0">
                <a:solidFill>
                  <a:srgbClr val="FFFF00"/>
                </a:solidFill>
              </a:rPr>
              <a:t>ЛД</a:t>
            </a:r>
            <a:r>
              <a:rPr lang="bg-BG" sz="2400" b="1" baseline="-25000" smtClean="0">
                <a:solidFill>
                  <a:srgbClr val="FFFF00"/>
                </a:solidFill>
              </a:rPr>
              <a:t>50</a:t>
            </a:r>
            <a:r>
              <a:rPr lang="bg-BG" sz="2400" b="1" smtClean="0"/>
              <a:t> – от няколко мг/кг до няколко г/кг тегло.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bg-BG" sz="2400" u="sng" smtClean="0"/>
              <a:t>Например: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bg-BG" sz="2400" b="1" smtClean="0">
                <a:solidFill>
                  <a:srgbClr val="FFFF00"/>
                </a:solidFill>
              </a:rPr>
              <a:t>Фосдрин</a:t>
            </a:r>
            <a:r>
              <a:rPr lang="bg-BG" sz="2400" b="1" smtClean="0"/>
              <a:t> – 6мг/кг;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bg-BG" sz="2400" b="1" smtClean="0">
                <a:solidFill>
                  <a:srgbClr val="FFFF00"/>
                </a:solidFill>
              </a:rPr>
              <a:t>Агрия-1060</a:t>
            </a:r>
            <a:r>
              <a:rPr lang="bg-BG" sz="2400" b="1" smtClean="0"/>
              <a:t> – 120мг/кг;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bg-BG" sz="2400" b="1" smtClean="0">
                <a:solidFill>
                  <a:srgbClr val="FFFF00"/>
                </a:solidFill>
              </a:rPr>
              <a:t>Гардона</a:t>
            </a:r>
            <a:r>
              <a:rPr lang="bg-BG" sz="2400" b="1" smtClean="0"/>
              <a:t> – 4000мг/кг</a:t>
            </a:r>
            <a:endParaRPr lang="en-US" sz="2400" b="1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bg-BG" sz="240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bg-BG" sz="240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bg-BG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39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bg-BG" sz="2400" b="1" smtClean="0"/>
              <a:t>Класификация на Медвед за ФОС:</a:t>
            </a:r>
            <a:r>
              <a:rPr lang="en-US" sz="2400" b="1" smtClean="0"/>
              <a:t/>
            </a:r>
            <a:br>
              <a:rPr lang="en-US" sz="2400" b="1" smtClean="0"/>
            </a:br>
            <a:endParaRPr lang="bg-BG" sz="2400" b="1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bg-BG" sz="2400" smtClean="0">
                <a:solidFill>
                  <a:srgbClr val="FFFF00"/>
                </a:solidFill>
              </a:rPr>
              <a:t>Първа група</a:t>
            </a:r>
            <a:r>
              <a:rPr lang="bg-BG" sz="2400" smtClean="0"/>
              <a:t> – </a:t>
            </a:r>
            <a:r>
              <a:rPr lang="bg-BG" sz="2400" b="1" smtClean="0"/>
              <a:t>много опасни</a:t>
            </a:r>
            <a:r>
              <a:rPr lang="bg-BG" sz="2400" smtClean="0"/>
              <a:t> – </a:t>
            </a:r>
            <a:r>
              <a:rPr lang="bg-BG" sz="2400" b="1" smtClean="0"/>
              <a:t>ЛД</a:t>
            </a:r>
            <a:r>
              <a:rPr lang="bg-BG" sz="2400" b="1" baseline="-25000" smtClean="0"/>
              <a:t>50</a:t>
            </a:r>
            <a:r>
              <a:rPr lang="bg-BG" sz="2400" b="1" smtClean="0"/>
              <a:t> е до 50мг/кг</a:t>
            </a:r>
            <a:r>
              <a:rPr lang="bg-BG" sz="2400" smtClean="0"/>
              <a:t>.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bg-BG" sz="240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bg-BG" sz="2400" smtClean="0">
                <a:solidFill>
                  <a:srgbClr val="FFFF00"/>
                </a:solidFill>
              </a:rPr>
              <a:t>Втора група</a:t>
            </a:r>
            <a:r>
              <a:rPr lang="bg-BG" sz="2400" smtClean="0"/>
              <a:t> – </a:t>
            </a:r>
            <a:r>
              <a:rPr lang="bg-BG" sz="2400" b="1" smtClean="0"/>
              <a:t>силно токсични</a:t>
            </a:r>
            <a:r>
              <a:rPr lang="bg-BG" sz="2400" smtClean="0"/>
              <a:t> - </a:t>
            </a:r>
            <a:r>
              <a:rPr lang="bg-BG" sz="2400" b="1" smtClean="0"/>
              <a:t>ЛД</a:t>
            </a:r>
            <a:r>
              <a:rPr lang="bg-BG" sz="2400" b="1" baseline="-25000" smtClean="0"/>
              <a:t>50</a:t>
            </a:r>
            <a:r>
              <a:rPr lang="bg-BG" sz="2400" b="1" smtClean="0"/>
              <a:t> е от  50 до 200мг/кг</a:t>
            </a:r>
            <a:r>
              <a:rPr lang="bg-BG" sz="2400" smtClean="0"/>
              <a:t>.</a:t>
            </a:r>
            <a:br>
              <a:rPr lang="bg-BG" sz="2400" smtClean="0"/>
            </a:br>
            <a:endParaRPr lang="bg-BG" sz="240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bg-BG" sz="2400" smtClean="0">
                <a:solidFill>
                  <a:srgbClr val="FFFF00"/>
                </a:solidFill>
              </a:rPr>
              <a:t>Трета група</a:t>
            </a:r>
            <a:r>
              <a:rPr lang="bg-BG" sz="2400" smtClean="0"/>
              <a:t> – </a:t>
            </a:r>
            <a:r>
              <a:rPr lang="bg-BG" sz="2400" b="1" smtClean="0"/>
              <a:t>средно токсични - ЛД</a:t>
            </a:r>
            <a:r>
              <a:rPr lang="bg-BG" sz="2400" b="1" baseline="-25000" smtClean="0"/>
              <a:t>50</a:t>
            </a:r>
            <a:r>
              <a:rPr lang="bg-BG" sz="2400" b="1" smtClean="0"/>
              <a:t> е от  200 до 1000мг/кг.</a:t>
            </a:r>
            <a:br>
              <a:rPr lang="bg-BG" sz="2400" b="1" smtClean="0"/>
            </a:br>
            <a:endParaRPr lang="bg-BG" sz="2400" b="1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bg-BG" sz="2400" smtClean="0">
                <a:solidFill>
                  <a:srgbClr val="FFFF00"/>
                </a:solidFill>
              </a:rPr>
              <a:t>Четвърта група</a:t>
            </a:r>
            <a:r>
              <a:rPr lang="bg-BG" sz="2400" smtClean="0"/>
              <a:t> – </a:t>
            </a:r>
            <a:r>
              <a:rPr lang="bg-BG" sz="2400" b="1" smtClean="0"/>
              <a:t>слабо токсични - ЛД</a:t>
            </a:r>
            <a:r>
              <a:rPr lang="bg-BG" sz="2400" b="1" baseline="-25000" smtClean="0"/>
              <a:t>50</a:t>
            </a:r>
            <a:r>
              <a:rPr lang="bg-BG" sz="2400" b="1" smtClean="0"/>
              <a:t> </a:t>
            </a:r>
            <a:r>
              <a:rPr lang="en-US" sz="2400" b="1" smtClean="0"/>
              <a:t>&gt; 1000</a:t>
            </a:r>
            <a:r>
              <a:rPr lang="bg-BG" sz="2400" b="1" smtClean="0"/>
              <a:t>мг/кг.</a:t>
            </a:r>
            <a:br>
              <a:rPr lang="bg-BG" sz="2400" b="1" smtClean="0"/>
            </a:br>
            <a:endParaRPr lang="bg-BG" sz="2400" b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0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/>
    </p:bldLst>
  </p:timing>
</p:sld>
</file>

<file path=ppt/theme/theme1.xml><?xml version="1.0" encoding="utf-8"?>
<a:theme xmlns:a="http://schemas.openxmlformats.org/drawingml/2006/main" name="Textured">
  <a:themeElements>
    <a:clrScheme name="Textured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1517</TotalTime>
  <Words>1870</Words>
  <Application>Microsoft Office PowerPoint</Application>
  <PresentationFormat>On-screen Show (4:3)</PresentationFormat>
  <Paragraphs>304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Tahoma</vt:lpstr>
      <vt:lpstr>Arial</vt:lpstr>
      <vt:lpstr>Wingdings</vt:lpstr>
      <vt:lpstr>Calibri</vt:lpstr>
      <vt:lpstr>Textured</vt:lpstr>
      <vt:lpstr>ОСТРИ ОТРАВЯНИЯ С ФОС</vt:lpstr>
      <vt:lpstr>  РАЗПРОСТРАНЕНИЕ И УПОТРЕБА </vt:lpstr>
      <vt:lpstr>  РАЗПРОСТРАНЕНИЕ И УПОТРЕБА </vt:lpstr>
      <vt:lpstr> Причини за масови и групови отравяния: </vt:lpstr>
      <vt:lpstr>ФИЗИКО-ХИМИЧНИ СВОЙСТВА</vt:lpstr>
      <vt:lpstr>   в) дитиофосфати, производни на дитиофосфорната киселина           S                                                 RO                                                             P – S – X                                                 RO                                                      </vt:lpstr>
      <vt:lpstr>СВОЙСТВА НА ФОСФАТИТЕ</vt:lpstr>
      <vt:lpstr>PowerPoint Presentation</vt:lpstr>
      <vt:lpstr>Класификация на Медвед за ФОС: </vt:lpstr>
      <vt:lpstr>МЕХАНИЗЪМ НА ДЕЙСТВИЕ  1. Антихолиенстеразна теория</vt:lpstr>
      <vt:lpstr>PowerPoint Presentation</vt:lpstr>
      <vt:lpstr> МЕХАНИЗЪМ НА ДЕЙСТВИЕ </vt:lpstr>
      <vt:lpstr> МЕХАНИЗЪМ НА ДЕЙСТВИЕ </vt:lpstr>
      <vt:lpstr>PowerPoint Presentation</vt:lpstr>
      <vt:lpstr>PowerPoint Presentation</vt:lpstr>
      <vt:lpstr>Локализация на рецепторите</vt:lpstr>
      <vt:lpstr>Основни синдроми-симптоматика: </vt:lpstr>
      <vt:lpstr>Доказателства в полза на антихолинестеразната теория: </vt:lpstr>
      <vt:lpstr>PowerPoint Presentation</vt:lpstr>
      <vt:lpstr>ПАТОАНАТОМИЯ - Неспецифичен характер на патоанатомичните изменения, дължащи се на хипоксемията и на циркулаторни разстройства:</vt:lpstr>
      <vt:lpstr>ПАТОАНАТОМИЯ - Неспецифичен характер на патоанатомичните изменения, дължащи се на хипоксемията и на циркулаторни разстройства:</vt:lpstr>
      <vt:lpstr>ПАТОАНАТОМИЯ - Неспецифичен характер на патоанатомичните изменения, дължащи се на хипоксемията и на циркулаторни разстройства:</vt:lpstr>
      <vt:lpstr>КЛИНИЧНА КАРТИНА </vt:lpstr>
      <vt:lpstr> ОСТРО ОТРАВЯНЕ А. Лека форма (миотична): /Продължителност – до 1 седмица/  </vt:lpstr>
      <vt:lpstr> ОСТРО ОТРАВЯНЕ Б. Средно-тежка форма (бронхоспастична): /Продължителност – до 1 седмица/  </vt:lpstr>
      <vt:lpstr> ОСТРО ОТРАВЯНЕ  В.Тежка форма (генерализирана):   Увреждане на всички органи и тъкани. Протича в три фази (периоди) – начален, конвулсивен, паралитичен (терминален) и възстановителен  </vt:lpstr>
      <vt:lpstr> ОСТРО ОТРАВЯНЕ  В.Тежка форма (генерализирана):   Увреждане на всички органи и тъкани. Протича в три фази (периоди) – начален, конвулсивен, паралитичен (терминален) възстановителен  </vt:lpstr>
      <vt:lpstr> ОСТРО ОТРАВЯНЕ  Г. Мълниеносна форма:  </vt:lpstr>
      <vt:lpstr> ХРОНИЧНО ОТРАВЯНЕ: </vt:lpstr>
      <vt:lpstr> ХРОНИЧНО ОТРАВЯНЕ: </vt:lpstr>
      <vt:lpstr>Аmanita muscaria </vt:lpstr>
      <vt:lpstr>PowerPoint Presentation</vt:lpstr>
      <vt:lpstr> ЛЕЧЕНИЕ  Два вида ефективни антидоти-холинолитици и реактиватори на ХЕ. </vt:lpstr>
      <vt:lpstr>PowerPoint Presentation</vt:lpstr>
      <vt:lpstr>PowerPoint Presentation</vt:lpstr>
      <vt:lpstr>PowerPoint Presentation</vt:lpstr>
      <vt:lpstr>PowerPoint Presentation</vt:lpstr>
      <vt:lpstr>Атака със зарин в Токио</vt:lpstr>
      <vt:lpstr>Атака със зарин в Токио</vt:lpstr>
      <vt:lpstr>Газови атаки в Сирия, 2013 г.</vt:lpstr>
      <vt:lpstr>Газови атаки в Сирия, 2013 г.</vt:lpstr>
      <vt:lpstr>Газови атаки в Сирия, 2013 г.</vt:lpstr>
      <vt:lpstr>PowerPoint Presentation</vt:lpstr>
      <vt:lpstr>Влияние на хлорофос върху ембриона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ОСТРИ ОТРАВЯНИЯ С ФОС</dc:title>
  <dc:creator>USER</dc:creator>
  <cp:lastModifiedBy>User1</cp:lastModifiedBy>
  <cp:revision>187</cp:revision>
  <dcterms:created xsi:type="dcterms:W3CDTF">2006-02-16T12:01:07Z</dcterms:created>
  <dcterms:modified xsi:type="dcterms:W3CDTF">2020-06-04T06:49:19Z</dcterms:modified>
</cp:coreProperties>
</file>