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89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97" r:id="rId22"/>
    <p:sldId id="286" r:id="rId23"/>
    <p:sldId id="287" r:id="rId24"/>
    <p:sldId id="290" r:id="rId25"/>
    <p:sldId id="291" r:id="rId26"/>
    <p:sldId id="292" r:id="rId27"/>
    <p:sldId id="293" r:id="rId28"/>
    <p:sldId id="29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580" y="-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666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2666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371D0-593D-44C6-98A6-0E825396C94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915559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6D266-E97F-4B52-B800-6A4595522FA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556838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3E34-F0BE-4318-8500-7D0EECFC94C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655315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633F9-FE9B-4DF7-BCFB-9955BAFB854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9397317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51D48-190E-4770-8200-80F589DFC73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0981719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9EB3E-CC57-4EAF-A7CF-C87733D5CA4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4795695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E6123-36FA-43F3-A5CE-8FEE67FF565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9587513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C53C0-3807-4B13-B36F-745EDBC9D81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5158616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AFBBB-508B-4A84-9CDE-9330CA04243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5998946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DE329-23F9-43DE-BA03-FF6C2A32CF2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6352430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084DE-AA6B-4D8E-BD8A-F39AE59EB96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0643379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560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0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0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0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0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0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0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2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2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2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2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2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2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2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2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2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2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3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3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3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3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3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3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3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3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3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564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4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64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2564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2564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564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564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D4DAD93-53C0-4401-A1E4-9C7CFCD5264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4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2" grpId="0"/>
      <p:bldP spid="2564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564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n.wikipedia.org/wiki/File:Co_monitor.JPG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://en.wikipedia.org/wiki/File:Breath_CO_Monitor.jp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667000"/>
            <a:ext cx="8382000" cy="17526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3200" b="1" smtClean="0"/>
              <a:t>ОСТРИ ОТРАВЯНИЯ С ВЪГЛЕРОДЕН ОКИС</a:t>
            </a:r>
            <a:endParaRPr lang="bg-BG" sz="3200" b="1" smtClean="0"/>
          </a:p>
        </p:txBody>
      </p:sp>
      <p:pic>
        <p:nvPicPr>
          <p:cNvPr id="3076" name="Picture 4" descr="emblema-m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"/>
            <a:ext cx="2160588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6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9413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 МЕХАНИЗЪМ НА ДЕЙСТВИЕ.ПАТОГЕНЕЗА</a:t>
            </a:r>
            <a:endParaRPr lang="bg-BG" sz="2800" b="1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  <a:ln>
            <a:solidFill>
              <a:schemeClr val="bg2"/>
            </a:solidFill>
          </a:ln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solidFill>
                  <a:schemeClr val="tx2"/>
                </a:solidFill>
              </a:rPr>
              <a:t>СО образува </a:t>
            </a:r>
            <a:r>
              <a:rPr lang="ru-RU" sz="2400" smtClean="0">
                <a:solidFill>
                  <a:schemeClr val="tx2"/>
                </a:solidFill>
              </a:rPr>
              <a:t>с миоглобина карбоксимиоглобин</a:t>
            </a:r>
            <a:r>
              <a:rPr lang="ru-RU" sz="2400" smtClean="0"/>
              <a:t> - нарушава транспорта на кислород и неговото използване от тъканите;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smtClean="0"/>
              <a:t>СО </a:t>
            </a:r>
            <a:r>
              <a:rPr lang="ru-RU" sz="2400" smtClean="0"/>
              <a:t>предизвиква </a:t>
            </a:r>
            <a:r>
              <a:rPr lang="ru-RU" sz="2400" smtClean="0">
                <a:solidFill>
                  <a:schemeClr val="tx2"/>
                </a:solidFill>
              </a:rPr>
              <a:t>хипоксемия и хипоксия</a:t>
            </a:r>
            <a:r>
              <a:rPr lang="bg-BG" sz="2400" smtClean="0"/>
              <a:t>, </a:t>
            </a:r>
            <a:r>
              <a:rPr lang="ru-RU" sz="2400" smtClean="0"/>
              <a:t>усилва гликолизата, предизвиква </a:t>
            </a:r>
            <a:r>
              <a:rPr lang="ru-RU" sz="2400" smtClean="0">
                <a:solidFill>
                  <a:schemeClr val="tx2"/>
                </a:solidFill>
              </a:rPr>
              <a:t>ацидоза,</a:t>
            </a:r>
            <a:r>
              <a:rPr lang="ru-RU" sz="2400" smtClean="0"/>
              <a:t> увеличава пермеабилитета на мембраните</a:t>
            </a:r>
            <a:r>
              <a:rPr lang="ru-RU" b="1" smtClean="0"/>
              <a:t>, </a:t>
            </a:r>
            <a:r>
              <a:rPr lang="ru-RU" sz="2400" smtClean="0">
                <a:solidFill>
                  <a:srgbClr val="FF66FF"/>
                </a:solidFill>
              </a:rPr>
              <a:t>инхибира някои ензими.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400" smtClean="0">
              <a:solidFill>
                <a:srgbClr val="FF66FF"/>
              </a:solidFill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solidFill>
                  <a:srgbClr val="FF66FF"/>
                </a:solidFill>
              </a:rPr>
              <a:t>СО намалява артериовенозната</a:t>
            </a:r>
            <a:r>
              <a:rPr lang="bg-BG" sz="2400" b="1" smtClean="0"/>
              <a:t> разлика</a:t>
            </a:r>
            <a:r>
              <a:rPr lang="bg-BG" sz="2400" smtClean="0"/>
              <a:t> на кислорода.</a:t>
            </a:r>
            <a:endParaRPr lang="en-US" sz="2400" smtClean="0">
              <a:solidFill>
                <a:srgbClr val="FF66FF"/>
              </a:solidFill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bg-BG" sz="2400" smtClean="0">
              <a:solidFill>
                <a:srgbClr val="FF66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ПАТОЛОГОАНАТОМИЧНИ ПРОМЕНИ</a:t>
            </a:r>
            <a:r>
              <a:rPr lang="en-US" sz="2800" b="1" smtClean="0"/>
              <a:t/>
            </a:r>
            <a:br>
              <a:rPr lang="en-US" sz="2800" b="1" smtClean="0"/>
            </a:br>
            <a:endParaRPr lang="bg-BG" sz="2800" b="1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ln>
            <a:solidFill>
              <a:schemeClr val="bg2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66FF"/>
                </a:solidFill>
              </a:rPr>
              <a:t>При оглед на трупа:</a:t>
            </a:r>
            <a:endParaRPr lang="en-US" sz="2400" dirty="0" smtClean="0">
              <a:solidFill>
                <a:srgbClr val="FF66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аленочервена кожа и лигавици</a:t>
            </a: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малиновочервени </a:t>
            </a:r>
            <a:r>
              <a:rPr lang="bg-BG" sz="2400" dirty="0" smtClean="0">
                <a:solidFill>
                  <a:schemeClr val="tx2"/>
                </a:solidFill>
              </a:rPr>
              <a:t>п</a:t>
            </a:r>
            <a:r>
              <a:rPr lang="ru-RU" sz="2400" dirty="0" smtClean="0">
                <a:solidFill>
                  <a:schemeClr val="tx2"/>
                </a:solidFill>
              </a:rPr>
              <a:t>ослесмъртни петна</a:t>
            </a:r>
            <a:r>
              <a:rPr lang="en-US" sz="2400" dirty="0" smtClean="0">
                <a:solidFill>
                  <a:schemeClr val="tx2"/>
                </a:solidFill>
              </a:rPr>
              <a:t> (</a:t>
            </a:r>
            <a:r>
              <a:rPr lang="en-US" sz="2400" dirty="0" err="1" smtClean="0">
                <a:solidFill>
                  <a:schemeClr val="tx2"/>
                </a:solidFill>
              </a:rPr>
              <a:t>COHb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r>
              <a:rPr lang="bg-BG" sz="2400" dirty="0" smtClean="0"/>
              <a:t>;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chemeClr val="tx2"/>
                </a:solidFill>
              </a:rPr>
              <a:t>кожни ерупции</a:t>
            </a:r>
            <a:r>
              <a:rPr lang="bg-BG" sz="2400" dirty="0" smtClean="0"/>
              <a:t> -</a:t>
            </a:r>
            <a:r>
              <a:rPr lang="ru-RU" sz="2400" dirty="0" smtClean="0"/>
              <a:t> инфилтрати, везикули, некрози, язви;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chemeClr val="tx2"/>
                </a:solidFill>
              </a:rPr>
              <a:t>в</a:t>
            </a:r>
            <a:r>
              <a:rPr lang="ru-RU" sz="2400" dirty="0" smtClean="0">
                <a:solidFill>
                  <a:schemeClr val="tx2"/>
                </a:solidFill>
              </a:rPr>
              <a:t>ътрешните органи - кръвонапълнени</a:t>
            </a:r>
            <a:r>
              <a:rPr lang="ru-RU" sz="2400" dirty="0" smtClean="0"/>
              <a:t>. Точковидни </a:t>
            </a:r>
            <a:r>
              <a:rPr lang="ru-RU" sz="2400" dirty="0" smtClean="0">
                <a:solidFill>
                  <a:schemeClr val="tx2"/>
                </a:solidFill>
              </a:rPr>
              <a:t>кръвоизливи</a:t>
            </a:r>
            <a:r>
              <a:rPr lang="ru-RU" sz="2400" dirty="0" smtClean="0"/>
              <a:t> в ендокарда, епикарда и плеврата.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chemeClr val="tx2"/>
                </a:solidFill>
              </a:rPr>
              <a:t>ЦНС</a:t>
            </a:r>
            <a:r>
              <a:rPr lang="bg-BG" sz="2400" dirty="0" smtClean="0"/>
              <a:t> - </a:t>
            </a:r>
            <a:r>
              <a:rPr lang="ru-RU" sz="2400" dirty="0" smtClean="0"/>
              <a:t>кръвонапълнени и оточни мозъчни обвивки. </a:t>
            </a:r>
            <a:r>
              <a:rPr lang="bg-BG" sz="2400" dirty="0" smtClean="0">
                <a:solidFill>
                  <a:schemeClr val="tx2"/>
                </a:solidFill>
              </a:rPr>
              <a:t>К</a:t>
            </a:r>
            <a:r>
              <a:rPr lang="ru-RU" sz="2400" dirty="0" smtClean="0">
                <a:solidFill>
                  <a:schemeClr val="tx2"/>
                </a:solidFill>
              </a:rPr>
              <a:t>ръвоизливи, тромбози</a:t>
            </a:r>
            <a:r>
              <a:rPr lang="bg-BG" sz="2400" dirty="0" smtClean="0">
                <a:solidFill>
                  <a:schemeClr val="tx2"/>
                </a:solidFill>
              </a:rPr>
              <a:t>, некротични огнища в мозъка -</a:t>
            </a:r>
            <a:r>
              <a:rPr lang="ru-RU" sz="2400" dirty="0" smtClean="0">
                <a:solidFill>
                  <a:schemeClr val="tx2"/>
                </a:solidFill>
              </a:rPr>
              <a:t> симетрично</a:t>
            </a:r>
            <a:r>
              <a:rPr lang="bg-BG" sz="2400" dirty="0" smtClean="0">
                <a:solidFill>
                  <a:schemeClr val="tx2"/>
                </a:solidFill>
              </a:rPr>
              <a:t>,</a:t>
            </a:r>
            <a:r>
              <a:rPr lang="ru-RU" sz="2400" dirty="0" smtClean="0">
                <a:solidFill>
                  <a:schemeClr val="tx2"/>
                </a:solidFill>
              </a:rPr>
              <a:t> най-често в </a:t>
            </a:r>
            <a:r>
              <a:rPr lang="en-US" sz="2400" dirty="0" err="1" smtClean="0">
                <a:solidFill>
                  <a:schemeClr val="tx2"/>
                </a:solidFill>
              </a:rPr>
              <a:t>globus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</a:rPr>
              <a:t>pallidus</a:t>
            </a:r>
            <a:r>
              <a:rPr lang="ru-RU" sz="2400" dirty="0" smtClean="0"/>
              <a:t>. В тежки случаи - </a:t>
            </a:r>
            <a:r>
              <a:rPr lang="ru-RU" sz="2400" dirty="0" smtClean="0">
                <a:solidFill>
                  <a:schemeClr val="tx2"/>
                </a:solidFill>
              </a:rPr>
              <a:t>мозъчен оток</a:t>
            </a:r>
            <a:r>
              <a:rPr lang="ru-RU" sz="2400" dirty="0" smtClean="0"/>
              <a:t> и масивни кръвоизливи. Хистологично - дегенеративни промени в невроните</a:t>
            </a:r>
            <a:r>
              <a:rPr lang="bg-BG" sz="2400" dirty="0" smtClean="0"/>
              <a:t>;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bg-BG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КЛИНИЧНА КАРТИНА</a:t>
            </a:r>
            <a:br>
              <a:rPr lang="ru-RU" sz="2400" b="1" smtClean="0"/>
            </a:br>
            <a:r>
              <a:rPr lang="bg-BG" sz="2400" i="1" smtClean="0"/>
              <a:t>Остро отравяне</a:t>
            </a:r>
            <a:r>
              <a:rPr lang="bg-BG" sz="2400" smtClean="0"/>
              <a:t>:</a:t>
            </a:r>
            <a:br>
              <a:rPr lang="bg-BG" sz="2400" smtClean="0"/>
            </a:br>
            <a:r>
              <a:rPr lang="ru-RU" sz="2400" smtClean="0">
                <a:solidFill>
                  <a:srgbClr val="FF66FF"/>
                </a:solidFill>
              </a:rPr>
              <a:t>Лека форма</a:t>
            </a:r>
            <a:br>
              <a:rPr lang="ru-RU" sz="2400" smtClean="0">
                <a:solidFill>
                  <a:srgbClr val="FF66FF"/>
                </a:solidFill>
              </a:rPr>
            </a:br>
            <a:endParaRPr lang="bg-BG" sz="2400" smtClean="0">
              <a:solidFill>
                <a:srgbClr val="FF66FF"/>
              </a:solidFill>
            </a:endParaRP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6400"/>
            <a:ext cx="4038600" cy="44545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400" dirty="0" smtClean="0"/>
              <a:t>П</a:t>
            </a:r>
            <a:r>
              <a:rPr lang="ru-RU" sz="2400" dirty="0" smtClean="0"/>
              <a:t>ротича с</a:t>
            </a:r>
            <a:r>
              <a:rPr lang="en-US" sz="2400" dirty="0" smtClean="0"/>
              <a:t> </a:t>
            </a:r>
            <a:r>
              <a:rPr lang="bg-BG" sz="2400" dirty="0" smtClean="0"/>
              <a:t>неврологична </a:t>
            </a:r>
            <a:r>
              <a:rPr lang="ru-RU" sz="2400" dirty="0" smtClean="0"/>
              <a:t>симптоматика:  силно </a:t>
            </a:r>
            <a:r>
              <a:rPr lang="ru-RU" sz="2400" dirty="0" smtClean="0">
                <a:solidFill>
                  <a:schemeClr val="tx2"/>
                </a:solidFill>
              </a:rPr>
              <a:t>главоболие в челото</a:t>
            </a:r>
            <a:r>
              <a:rPr lang="ru-RU" sz="2400" dirty="0" smtClean="0"/>
              <a:t> и слепоочията, </a:t>
            </a:r>
            <a:r>
              <a:rPr lang="ru-RU" sz="2400" dirty="0" smtClean="0">
                <a:solidFill>
                  <a:schemeClr val="tx2"/>
                </a:solidFill>
              </a:rPr>
              <a:t>световъртеж,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tx2"/>
                </a:solidFill>
              </a:rPr>
              <a:t>пулсации в слепоочията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chemeClr val="tx2"/>
                </a:solidFill>
              </a:rPr>
              <a:t>шум в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tx2"/>
                </a:solidFill>
              </a:rPr>
              <a:t>ушите, сънливост, понякога гадене и повръщане.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bg-BG" sz="2400" dirty="0" smtClean="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76400"/>
            <a:ext cx="4038600" cy="44545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smtClean="0"/>
              <a:t>Характерни са също: </a:t>
            </a:r>
            <a:r>
              <a:rPr lang="ru-RU" sz="2400" b="1" smtClean="0"/>
              <a:t>адинамията</a:t>
            </a:r>
            <a:r>
              <a:rPr lang="ru-RU" sz="2400" smtClean="0"/>
              <a:t> при физически усилия, болки в мускулите и ставите</a:t>
            </a:r>
            <a:r>
              <a:rPr lang="bg-BG" sz="2400" smtClean="0"/>
              <a:t>, </a:t>
            </a:r>
            <a:r>
              <a:rPr lang="ru-RU" sz="2400" b="1" smtClean="0"/>
              <a:t>еуфория, дезориентираност</a:t>
            </a:r>
            <a:r>
              <a:rPr lang="ru-RU" sz="2400" smtClean="0"/>
              <a:t> за място и време, </a:t>
            </a:r>
            <a:r>
              <a:rPr lang="ru-RU" sz="2400" b="1" smtClean="0"/>
              <a:t>нарушения в паметта</a:t>
            </a:r>
            <a:r>
              <a:rPr lang="bg-BG" sz="2400" b="1" smtClean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223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КЛИНИЧНА КАРТИНА</a:t>
            </a:r>
            <a:br>
              <a:rPr lang="ru-RU" sz="2400" b="1" smtClean="0"/>
            </a:br>
            <a:r>
              <a:rPr lang="bg-BG" sz="2400" i="1" smtClean="0"/>
              <a:t>Остро отравяне</a:t>
            </a:r>
            <a:r>
              <a:rPr lang="bg-BG" sz="2400" smtClean="0"/>
              <a:t>:</a:t>
            </a:r>
            <a:br>
              <a:rPr lang="bg-BG" sz="2400" smtClean="0"/>
            </a:br>
            <a:r>
              <a:rPr lang="ru-RU" sz="2400" smtClean="0">
                <a:solidFill>
                  <a:srgbClr val="FF66FF"/>
                </a:solidFill>
              </a:rPr>
              <a:t>Лека форма</a:t>
            </a:r>
            <a:endParaRPr lang="bg-BG" sz="2400" smtClean="0">
              <a:solidFill>
                <a:srgbClr val="FF66FF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29600" cy="44196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sz="2400" dirty="0" smtClean="0"/>
              <a:t> </a:t>
            </a:r>
            <a:r>
              <a:rPr lang="ru-RU" sz="2400" i="1" dirty="0" smtClean="0">
                <a:solidFill>
                  <a:schemeClr val="tx2"/>
                </a:solidFill>
              </a:rPr>
              <a:t>Обективно</a:t>
            </a:r>
            <a:r>
              <a:rPr lang="ru-RU" sz="2400" dirty="0" smtClean="0"/>
              <a:t>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tx2"/>
                </a:solidFill>
              </a:rPr>
              <a:t>тахикардия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ускорено дишане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нарушения на фината моторика</a:t>
            </a:r>
            <a:r>
              <a:rPr lang="ru-RU" sz="2400" dirty="0" smtClean="0"/>
              <a:t> - писане и говор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розови кожа и лигавици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 телесна температура - хиперпирексия </a:t>
            </a:r>
            <a:r>
              <a:rPr lang="bg-BG" sz="2400" dirty="0" smtClean="0"/>
              <a:t>(</a:t>
            </a:r>
            <a:r>
              <a:rPr lang="bg-BG" sz="2400" dirty="0" smtClean="0">
                <a:solidFill>
                  <a:schemeClr val="tx2"/>
                </a:solidFill>
              </a:rPr>
              <a:t>до </a:t>
            </a:r>
            <a:r>
              <a:rPr lang="ru-RU" sz="2400" dirty="0" smtClean="0">
                <a:solidFill>
                  <a:schemeClr val="tx2"/>
                </a:solidFill>
              </a:rPr>
              <a:t>38</a:t>
            </a:r>
            <a:r>
              <a:rPr lang="bg-BG" sz="2400" baseline="30000" dirty="0" smtClean="0">
                <a:solidFill>
                  <a:schemeClr val="tx2"/>
                </a:solidFill>
                <a:cs typeface="Tahoma" pitchFamily="34" charset="0"/>
              </a:rPr>
              <a:t>°</a:t>
            </a:r>
            <a:r>
              <a:rPr lang="ru-RU" sz="2400" dirty="0" smtClean="0">
                <a:solidFill>
                  <a:schemeClr val="tx2"/>
                </a:solidFill>
              </a:rPr>
              <a:t> С</a:t>
            </a:r>
            <a:r>
              <a:rPr lang="bg-BG" sz="2400" dirty="0" smtClean="0">
                <a:solidFill>
                  <a:schemeClr val="tx2"/>
                </a:solidFill>
              </a:rPr>
              <a:t>)</a:t>
            </a:r>
            <a:r>
              <a:rPr lang="ru-RU" sz="2400" dirty="0" smtClean="0">
                <a:solidFill>
                  <a:schemeClr val="tx2"/>
                </a:solidFill>
              </a:rPr>
              <a:t>.</a:t>
            </a:r>
            <a:r>
              <a:rPr lang="ru-RU" sz="2400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66FF"/>
                </a:solidFill>
              </a:rPr>
              <a:t>Съдържание на СОН</a:t>
            </a:r>
            <a:r>
              <a:rPr lang="en-US" sz="2400" dirty="0" smtClean="0">
                <a:solidFill>
                  <a:srgbClr val="FF66FF"/>
                </a:solidFill>
              </a:rPr>
              <a:t>b</a:t>
            </a:r>
            <a:r>
              <a:rPr lang="ru-RU" sz="2400" dirty="0" smtClean="0">
                <a:solidFill>
                  <a:srgbClr val="FF66FF"/>
                </a:solidFill>
              </a:rPr>
              <a:t> в кръвта</a:t>
            </a:r>
            <a:r>
              <a:rPr lang="ru-RU" sz="2400" dirty="0" smtClean="0">
                <a:solidFill>
                  <a:schemeClr val="tx2"/>
                </a:solidFill>
              </a:rPr>
              <a:t> - 10 - 30%.</a:t>
            </a:r>
            <a:r>
              <a:rPr lang="ru-RU" sz="2400" dirty="0" smtClean="0"/>
              <a:t> </a:t>
            </a:r>
            <a:r>
              <a:rPr lang="bg-BG" sz="2400" i="1" dirty="0" smtClean="0"/>
              <a:t>Леката форма</a:t>
            </a:r>
            <a:r>
              <a:rPr lang="bg-BG" sz="2400" dirty="0" smtClean="0"/>
              <a:t> преминава за 3 - 4 дни.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bg-BG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1143000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КЛИНИЧНА КАРТИНА</a:t>
            </a:r>
            <a:br>
              <a:rPr lang="ru-RU" sz="2400" b="1" smtClean="0"/>
            </a:br>
            <a:r>
              <a:rPr lang="bg-BG" sz="2400" i="1" smtClean="0"/>
              <a:t>Остро отравяне</a:t>
            </a:r>
            <a:r>
              <a:rPr lang="bg-BG" sz="2400" smtClean="0"/>
              <a:t>:</a:t>
            </a:r>
            <a:br>
              <a:rPr lang="bg-BG" sz="2400" smtClean="0"/>
            </a:br>
            <a:r>
              <a:rPr lang="bg-BG" sz="2400" smtClean="0"/>
              <a:t> </a:t>
            </a:r>
            <a:r>
              <a:rPr lang="ru-RU" sz="2400" smtClean="0">
                <a:solidFill>
                  <a:srgbClr val="FF66FF"/>
                </a:solidFill>
              </a:rPr>
              <a:t>Средно-тежка форма</a:t>
            </a:r>
            <a:endParaRPr lang="bg-BG" sz="2400" smtClean="0">
              <a:solidFill>
                <a:srgbClr val="FF66FF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6400"/>
            <a:ext cx="4038600" cy="44545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000" dirty="0" smtClean="0"/>
              <a:t>П</a:t>
            </a:r>
            <a:r>
              <a:rPr lang="ru-RU" sz="2000" dirty="0" smtClean="0"/>
              <a:t>ротича с</a:t>
            </a:r>
            <a:r>
              <a:rPr lang="bg-BG" sz="2000" dirty="0" smtClean="0"/>
              <a:t>ъс</a:t>
            </a:r>
            <a:r>
              <a:rPr lang="ru-RU" sz="2000" dirty="0" smtClean="0"/>
              <a:t> силно главоболие, световъртеж, гадене, повръщане, задух, сърцебиене.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000" dirty="0" smtClean="0"/>
              <a:t>Много х</a:t>
            </a:r>
            <a:r>
              <a:rPr lang="ru-RU" sz="2000" dirty="0" smtClean="0"/>
              <a:t>арактерни – </a:t>
            </a:r>
            <a:r>
              <a:rPr lang="ru-RU" sz="2000" b="1" dirty="0" smtClean="0">
                <a:solidFill>
                  <a:srgbClr val="FF66FF"/>
                </a:solidFill>
              </a:rPr>
              <a:t>3</a:t>
            </a:r>
            <a:r>
              <a:rPr lang="ru-RU" sz="2000" b="1" baseline="30000" dirty="0" smtClean="0">
                <a:solidFill>
                  <a:srgbClr val="FF66FF"/>
                </a:solidFill>
              </a:rPr>
              <a:t>те</a:t>
            </a:r>
            <a:r>
              <a:rPr lang="ru-RU" sz="2000" b="1" dirty="0" smtClean="0">
                <a:solidFill>
                  <a:srgbClr val="FF66FF"/>
                </a:solidFill>
              </a:rPr>
              <a:t>А </a:t>
            </a:r>
            <a:r>
              <a:rPr lang="ru-RU" sz="2000" dirty="0" smtClean="0"/>
              <a:t> симптоматика</a:t>
            </a:r>
            <a:r>
              <a:rPr lang="ru-RU" sz="2000" b="1" dirty="0" smtClean="0">
                <a:solidFill>
                  <a:srgbClr val="FF66FF"/>
                </a:solidFill>
              </a:rPr>
              <a:t>: адинамия, апатия, абулия.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dirty="0" smtClean="0"/>
              <a:t>Много често - </a:t>
            </a:r>
            <a:r>
              <a:rPr lang="ru-RU" sz="2000" dirty="0" smtClean="0">
                <a:solidFill>
                  <a:schemeClr val="tx2"/>
                </a:solidFill>
              </a:rPr>
              <a:t>преходни психози</a:t>
            </a:r>
            <a:r>
              <a:rPr lang="ru-RU" sz="2000" dirty="0" smtClean="0"/>
              <a:t>.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dirty="0" smtClean="0"/>
              <a:t>В по-късните фази - </a:t>
            </a:r>
            <a:r>
              <a:rPr lang="ru-RU" sz="2000" dirty="0" smtClean="0">
                <a:solidFill>
                  <a:schemeClr val="tx2"/>
                </a:solidFill>
              </a:rPr>
              <a:t>краткотрайна загуба на съзнание, непроизволни двигателни разстройства, нистагъм, атаксия.</a:t>
            </a:r>
            <a:endParaRPr lang="en-US" sz="20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endParaRPr lang="bg-BG" sz="1800" dirty="0" smtClean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76400"/>
            <a:ext cx="4038600" cy="44545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Кожа и лигавици - </a:t>
            </a:r>
            <a:r>
              <a:rPr lang="ru-RU" sz="2000" b="1" dirty="0" smtClean="0">
                <a:solidFill>
                  <a:srgbClr val="FF66FF"/>
                </a:solidFill>
              </a:rPr>
              <a:t>малиненочервен цвят. Зеници - разширени</a:t>
            </a:r>
            <a:r>
              <a:rPr lang="bg-BG" sz="2000" b="1" dirty="0" smtClean="0">
                <a:solidFill>
                  <a:srgbClr val="FF66FF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000" b="1" dirty="0" smtClean="0">
                <a:solidFill>
                  <a:srgbClr val="FF66FF"/>
                </a:solidFill>
              </a:rPr>
              <a:t>И</a:t>
            </a:r>
            <a:r>
              <a:rPr lang="ru-RU" sz="2000" b="1" dirty="0" smtClean="0">
                <a:solidFill>
                  <a:srgbClr val="FF66FF"/>
                </a:solidFill>
              </a:rPr>
              <a:t>нспираторен задух.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0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dirty="0" smtClean="0"/>
              <a:t>Пулс</a:t>
            </a:r>
            <a:r>
              <a:rPr lang="bg-BG" sz="2000" dirty="0" smtClean="0"/>
              <a:t> -</a:t>
            </a:r>
            <a:r>
              <a:rPr lang="ru-RU" sz="2000" dirty="0" smtClean="0"/>
              <a:t> слаб и ускорен.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dirty="0" smtClean="0"/>
              <a:t>Съдържание на </a:t>
            </a:r>
            <a:r>
              <a:rPr lang="ru-RU" sz="2000" dirty="0" smtClean="0">
                <a:solidFill>
                  <a:schemeClr val="tx2"/>
                </a:solidFill>
              </a:rPr>
              <a:t>СОН</a:t>
            </a:r>
            <a:r>
              <a:rPr lang="en-US" sz="2000" dirty="0" smtClean="0">
                <a:solidFill>
                  <a:schemeClr val="tx2"/>
                </a:solidFill>
              </a:rPr>
              <a:t>b</a:t>
            </a:r>
            <a:r>
              <a:rPr lang="ru-RU" sz="2000" dirty="0" smtClean="0">
                <a:solidFill>
                  <a:schemeClr val="tx2"/>
                </a:solidFill>
              </a:rPr>
              <a:t> е 30 - 40%.</a:t>
            </a:r>
            <a:endParaRPr lang="en-US" sz="20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bg-BG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1143000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КЛИНИЧНА КАРТИНА</a:t>
            </a:r>
            <a:br>
              <a:rPr lang="ru-RU" sz="2400" b="1" smtClean="0"/>
            </a:br>
            <a:r>
              <a:rPr lang="bg-BG" sz="2400" i="1" smtClean="0"/>
              <a:t>Остро отравяне</a:t>
            </a:r>
            <a:r>
              <a:rPr lang="bg-BG" sz="2400" smtClean="0"/>
              <a:t>:</a:t>
            </a:r>
            <a:br>
              <a:rPr lang="bg-BG" sz="2400" smtClean="0"/>
            </a:br>
            <a:r>
              <a:rPr lang="bg-BG" sz="2400" smtClean="0"/>
              <a:t> </a:t>
            </a:r>
            <a:r>
              <a:rPr lang="ru-RU" sz="2400" smtClean="0">
                <a:solidFill>
                  <a:srgbClr val="FF66FF"/>
                </a:solidFill>
              </a:rPr>
              <a:t>Тежка форма</a:t>
            </a:r>
            <a:endParaRPr lang="bg-BG" sz="2400" smtClean="0">
              <a:solidFill>
                <a:srgbClr val="FF66FF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76400"/>
            <a:ext cx="4343400" cy="48768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200" dirty="0" smtClean="0"/>
              <a:t>Започва с </a:t>
            </a:r>
            <a:r>
              <a:rPr lang="ru-RU" sz="2200" dirty="0" smtClean="0">
                <a:solidFill>
                  <a:srgbClr val="FF66FF"/>
                </a:solidFill>
              </a:rPr>
              <a:t>кома и генерализирани клонично-тонични и тетанични </a:t>
            </a:r>
            <a:r>
              <a:rPr lang="ru-RU" sz="2200" dirty="0" smtClean="0"/>
              <a:t>гърчове, понякога с епилептиформен характер.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200" dirty="0" smtClean="0">
                <a:solidFill>
                  <a:srgbClr val="FF66FF"/>
                </a:solidFill>
              </a:rPr>
              <a:t>К</a:t>
            </a:r>
            <a:r>
              <a:rPr lang="ru-RU" sz="2200" dirty="0" smtClean="0">
                <a:solidFill>
                  <a:srgbClr val="FF66FF"/>
                </a:solidFill>
              </a:rPr>
              <a:t>ома - дълбока, продължителна</a:t>
            </a:r>
            <a:r>
              <a:rPr lang="ru-RU" sz="2200" dirty="0" smtClean="0">
                <a:solidFill>
                  <a:schemeClr val="tx2"/>
                </a:solidFill>
              </a:rPr>
              <a:t>, до 4 - 5 денонощия.</a:t>
            </a:r>
            <a:r>
              <a:rPr lang="ru-RU" sz="2200" dirty="0" smtClean="0"/>
              <a:t> </a:t>
            </a:r>
            <a:r>
              <a:rPr lang="bg-BG" sz="2200" dirty="0" smtClean="0">
                <a:solidFill>
                  <a:schemeClr val="tx2"/>
                </a:solidFill>
              </a:rPr>
              <a:t>А</a:t>
            </a:r>
            <a:r>
              <a:rPr lang="ru-RU" sz="2200" dirty="0" smtClean="0">
                <a:solidFill>
                  <a:schemeClr val="tx2"/>
                </a:solidFill>
              </a:rPr>
              <a:t>рефлексия, мидриаза</a:t>
            </a:r>
            <a:r>
              <a:rPr lang="ru-RU" sz="2200" dirty="0" smtClean="0"/>
              <a:t>, липса на реакция към светлина.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200" dirty="0" smtClean="0"/>
              <a:t>Мускулен </a:t>
            </a:r>
            <a:r>
              <a:rPr lang="bg-BG" sz="2200" dirty="0" smtClean="0"/>
              <a:t>т</a:t>
            </a:r>
            <a:r>
              <a:rPr lang="ru-RU" sz="2200" dirty="0" smtClean="0"/>
              <a:t>онус </a:t>
            </a:r>
            <a:r>
              <a:rPr lang="bg-BG" sz="2200" dirty="0" smtClean="0"/>
              <a:t>-</a:t>
            </a:r>
            <a:r>
              <a:rPr lang="ru-RU" sz="2200" dirty="0" smtClean="0"/>
              <a:t> променен</a:t>
            </a:r>
            <a:r>
              <a:rPr lang="bg-BG" sz="2200" dirty="0" smtClean="0"/>
              <a:t>, често </a:t>
            </a:r>
            <a:r>
              <a:rPr lang="ru-RU" sz="2200" dirty="0" smtClean="0">
                <a:solidFill>
                  <a:schemeClr val="tx2"/>
                </a:solidFill>
              </a:rPr>
              <a:t>тризмус и ригидност</a:t>
            </a:r>
            <a:r>
              <a:rPr lang="ru-RU" sz="2200" dirty="0" smtClean="0"/>
              <a:t> на тилната мускулатура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200" dirty="0" smtClean="0">
                <a:solidFill>
                  <a:srgbClr val="FF66FF"/>
                </a:solidFill>
              </a:rPr>
              <a:t>Хиперпирексия - до 41</a:t>
            </a:r>
            <a:r>
              <a:rPr lang="ar-SA" sz="2200" baseline="30000" dirty="0" smtClean="0">
                <a:solidFill>
                  <a:srgbClr val="FF66FF"/>
                </a:solidFill>
                <a:cs typeface="Arial" charset="0"/>
              </a:rPr>
              <a:t>ْ</a:t>
            </a:r>
            <a:r>
              <a:rPr lang="ru-RU" sz="2200" dirty="0" smtClean="0">
                <a:solidFill>
                  <a:srgbClr val="FF66FF"/>
                </a:solidFill>
              </a:rPr>
              <a:t>С.</a:t>
            </a:r>
            <a:endParaRPr lang="en-US" sz="2200" dirty="0" smtClean="0">
              <a:solidFill>
                <a:srgbClr val="FF66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200" dirty="0" smtClean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76400"/>
            <a:ext cx="4495800" cy="48768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8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100" dirty="0" smtClean="0"/>
              <a:t>При големи мозъчни кръвоизливи - </a:t>
            </a:r>
            <a:r>
              <a:rPr lang="ru-RU" sz="2100" dirty="0" smtClean="0">
                <a:solidFill>
                  <a:schemeClr val="tx2"/>
                </a:solidFill>
              </a:rPr>
              <a:t>отпадни явления</a:t>
            </a:r>
            <a:r>
              <a:rPr lang="ru-RU" sz="2100" dirty="0" smtClean="0"/>
              <a:t> </a:t>
            </a:r>
            <a:r>
              <a:rPr lang="bg-BG" sz="2100" dirty="0" smtClean="0"/>
              <a:t>(</a:t>
            </a:r>
            <a:r>
              <a:rPr lang="ru-RU" sz="2100" dirty="0" smtClean="0"/>
              <a:t>парези, парализи и др). </a:t>
            </a:r>
            <a:endParaRPr lang="en-US" sz="21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100" dirty="0" smtClean="0">
                <a:solidFill>
                  <a:schemeClr val="tx2"/>
                </a:solidFill>
              </a:rPr>
              <a:t>Дишане</a:t>
            </a:r>
            <a:r>
              <a:rPr lang="bg-BG" sz="2100" dirty="0" smtClean="0">
                <a:solidFill>
                  <a:schemeClr val="tx2"/>
                </a:solidFill>
              </a:rPr>
              <a:t> - </a:t>
            </a:r>
            <a:r>
              <a:rPr lang="ru-RU" sz="2100" dirty="0" smtClean="0">
                <a:solidFill>
                  <a:schemeClr val="tx2"/>
                </a:solidFill>
              </a:rPr>
              <a:t>повърхностно, учестено, неправилно, с</a:t>
            </a:r>
            <a:r>
              <a:rPr lang="ru-RU" sz="2100" dirty="0" smtClean="0"/>
              <a:t> апноични паузи, тип </a:t>
            </a:r>
            <a:r>
              <a:rPr lang="ru-RU" sz="2100" dirty="0" smtClean="0">
                <a:solidFill>
                  <a:schemeClr val="tx2"/>
                </a:solidFill>
              </a:rPr>
              <a:t>Чейн-Стокс.</a:t>
            </a:r>
            <a:endParaRPr lang="en-US" sz="21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100" dirty="0" smtClean="0">
                <a:solidFill>
                  <a:schemeClr val="tx2"/>
                </a:solidFill>
              </a:rPr>
              <a:t>Пулс</a:t>
            </a:r>
            <a:r>
              <a:rPr lang="bg-BG" sz="2100" dirty="0" smtClean="0">
                <a:solidFill>
                  <a:schemeClr val="tx2"/>
                </a:solidFill>
              </a:rPr>
              <a:t> - </a:t>
            </a:r>
            <a:r>
              <a:rPr lang="ru-RU" sz="2100" dirty="0" smtClean="0">
                <a:solidFill>
                  <a:schemeClr val="tx2"/>
                </a:solidFill>
              </a:rPr>
              <a:t>ускорен, </a:t>
            </a:r>
            <a:r>
              <a:rPr lang="ru-RU" sz="2100" dirty="0" smtClean="0">
                <a:solidFill>
                  <a:srgbClr val="FF66FF"/>
                </a:solidFill>
              </a:rPr>
              <a:t>ниско кръвно налягане</a:t>
            </a:r>
            <a:r>
              <a:rPr lang="bg-BG" sz="2100" dirty="0" smtClean="0">
                <a:solidFill>
                  <a:srgbClr val="FF66FF"/>
                </a:solidFill>
              </a:rPr>
              <a:t>.</a:t>
            </a:r>
            <a:endParaRPr lang="en-US" sz="2100" dirty="0" smtClean="0">
              <a:solidFill>
                <a:srgbClr val="FF66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100" dirty="0" smtClean="0">
                <a:solidFill>
                  <a:schemeClr val="tx2"/>
                </a:solidFill>
              </a:rPr>
              <a:t>Кожа -</a:t>
            </a:r>
            <a:r>
              <a:rPr lang="bg-BG" sz="2100" dirty="0" smtClean="0"/>
              <a:t> </a:t>
            </a:r>
            <a:r>
              <a:rPr lang="ru-RU" sz="2100" dirty="0" smtClean="0">
                <a:solidFill>
                  <a:schemeClr val="tx2"/>
                </a:solidFill>
              </a:rPr>
              <a:t>трофични измения на кожата</a:t>
            </a:r>
            <a:r>
              <a:rPr lang="ru-RU" sz="2100" dirty="0" smtClean="0"/>
              <a:t> - еритема, оток, везикули, некрози , уплътнения и оток на мускулите.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100" dirty="0" smtClean="0">
                <a:solidFill>
                  <a:srgbClr val="FF66FF"/>
                </a:solidFill>
              </a:rPr>
              <a:t>Съдържание на СОН</a:t>
            </a:r>
            <a:r>
              <a:rPr lang="en-US" sz="2100" dirty="0" smtClean="0">
                <a:solidFill>
                  <a:srgbClr val="FF66FF"/>
                </a:solidFill>
              </a:rPr>
              <a:t>b</a:t>
            </a:r>
            <a:r>
              <a:rPr lang="ru-RU" sz="2100" dirty="0" smtClean="0">
                <a:solidFill>
                  <a:srgbClr val="FF66FF"/>
                </a:solidFill>
              </a:rPr>
              <a:t> в кръвта - над 50%. Летален изход - при 60 - 70% на СОН</a:t>
            </a:r>
            <a:r>
              <a:rPr lang="en-US" sz="2100" dirty="0" smtClean="0">
                <a:solidFill>
                  <a:srgbClr val="FF66FF"/>
                </a:solidFill>
              </a:rPr>
              <a:t>b</a:t>
            </a:r>
            <a:r>
              <a:rPr lang="bg-BG" sz="2100" dirty="0" smtClean="0">
                <a:solidFill>
                  <a:srgbClr val="FF66FF"/>
                </a:solidFill>
              </a:rPr>
              <a:t>.</a:t>
            </a:r>
            <a:endParaRPr lang="en-US" sz="2100" dirty="0" smtClean="0">
              <a:solidFill>
                <a:srgbClr val="FF66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bg-BG" sz="2100" dirty="0" smtClean="0">
              <a:solidFill>
                <a:srgbClr val="FF66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bg-BG" sz="2000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1143000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КЛИНИЧНА КАРТИНА</a:t>
            </a:r>
            <a:br>
              <a:rPr lang="ru-RU" sz="2400" b="1" smtClean="0"/>
            </a:br>
            <a:r>
              <a:rPr lang="bg-BG" sz="2400" i="1" smtClean="0"/>
              <a:t>Остро отравяне</a:t>
            </a:r>
            <a:r>
              <a:rPr lang="bg-BG" sz="2400" smtClean="0"/>
              <a:t>:</a:t>
            </a:r>
            <a:br>
              <a:rPr lang="bg-BG" sz="2400" smtClean="0"/>
            </a:br>
            <a:r>
              <a:rPr lang="bg-BG" sz="2400" smtClean="0"/>
              <a:t> </a:t>
            </a:r>
            <a:r>
              <a:rPr lang="ru-RU" sz="2400" smtClean="0">
                <a:solidFill>
                  <a:srgbClr val="FF66FF"/>
                </a:solidFill>
              </a:rPr>
              <a:t>Мълниеносна (апоплектична) форма</a:t>
            </a:r>
            <a:r>
              <a:rPr lang="ru-RU" sz="2000" b="1" i="1" smtClean="0"/>
              <a:t> </a:t>
            </a:r>
            <a:endParaRPr lang="bg-BG" sz="2000" b="1" i="1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8534400" cy="48768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smtClean="0"/>
              <a:t>при много високи концентрации (</a:t>
            </a:r>
            <a:r>
              <a:rPr lang="ru-RU" sz="2400" smtClean="0">
                <a:solidFill>
                  <a:srgbClr val="FF66FF"/>
                </a:solidFill>
              </a:rPr>
              <a:t>над 15 обемни %</a:t>
            </a:r>
            <a:r>
              <a:rPr lang="ru-RU" sz="2400" smtClean="0"/>
              <a:t> в затворени помещения).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smtClean="0"/>
              <a:t>Протича</a:t>
            </a:r>
            <a:r>
              <a:rPr lang="bg-BG" sz="2400" smtClean="0"/>
              <a:t>не</a:t>
            </a:r>
            <a:r>
              <a:rPr lang="ru-RU" sz="2400" smtClean="0"/>
              <a:t> - </a:t>
            </a:r>
            <a:r>
              <a:rPr lang="ru-RU" sz="2400" smtClean="0">
                <a:solidFill>
                  <a:schemeClr val="tx2"/>
                </a:solidFill>
              </a:rPr>
              <a:t>бързо </a:t>
            </a:r>
            <a:r>
              <a:rPr lang="ru-RU" sz="2400" smtClean="0"/>
              <a:t>настъпваща </a:t>
            </a:r>
            <a:r>
              <a:rPr lang="ru-RU" sz="2400" smtClean="0">
                <a:solidFill>
                  <a:schemeClr val="tx2"/>
                </a:solidFill>
              </a:rPr>
              <a:t>кома</a:t>
            </a:r>
            <a:r>
              <a:rPr lang="ru-RU" sz="2400" smtClean="0"/>
              <a:t>, </a:t>
            </a:r>
            <a:r>
              <a:rPr lang="ru-RU" sz="2400" smtClean="0">
                <a:solidFill>
                  <a:schemeClr val="tx2"/>
                </a:solidFill>
              </a:rPr>
              <a:t>няколко клонично-тонични гърчове,</a:t>
            </a:r>
            <a:r>
              <a:rPr lang="ru-RU" sz="2400" smtClean="0"/>
              <a:t> преминаващи в </a:t>
            </a:r>
            <a:r>
              <a:rPr lang="ru-RU" sz="2400" smtClean="0">
                <a:solidFill>
                  <a:schemeClr val="tx2"/>
                </a:solidFill>
              </a:rPr>
              <a:t>тетанични, парализа на дихателния център и смърт.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10175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КЛИНИЧНА КАРТИНА</a:t>
            </a:r>
            <a:br>
              <a:rPr lang="ru-RU" sz="2400" b="1" smtClean="0"/>
            </a:br>
            <a:r>
              <a:rPr lang="ru-RU" sz="2400" b="1" smtClean="0"/>
              <a:t> </a:t>
            </a:r>
            <a:r>
              <a:rPr lang="ru-RU" sz="2400" i="1" smtClean="0"/>
              <a:t>Хронична форма</a:t>
            </a:r>
            <a:endParaRPr lang="bg-BG" sz="2400" smtClean="0">
              <a:solidFill>
                <a:srgbClr val="FF66FF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4495800" cy="48768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400" dirty="0" smtClean="0">
                <a:solidFill>
                  <a:srgbClr val="FF66FF"/>
                </a:solidFill>
              </a:rPr>
              <a:t>В</a:t>
            </a:r>
            <a:r>
              <a:rPr lang="ru-RU" sz="2400" dirty="0" smtClean="0">
                <a:solidFill>
                  <a:srgbClr val="FF66FF"/>
                </a:solidFill>
              </a:rPr>
              <a:t>одещи са функционалните разстройства на ЦНС: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 астенична симптоматика и вегетативна дисфункция</a:t>
            </a:r>
            <a:r>
              <a:rPr lang="ru-RU" sz="2400" dirty="0" smtClean="0"/>
              <a:t>: </a:t>
            </a:r>
            <a:r>
              <a:rPr lang="ru-RU" sz="2400" dirty="0" smtClean="0">
                <a:solidFill>
                  <a:srgbClr val="FF66FF"/>
                </a:solidFill>
              </a:rPr>
              <a:t>главоболие, световъртеж, лесна уморяемост, раздразнителност, нарушения в съня и паметта, сърцебиене, болки в сърдечната област</a:t>
            </a:r>
            <a:endParaRPr lang="en-US" sz="2400" dirty="0" smtClean="0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676400"/>
            <a:ext cx="3733800" cy="48768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66FF"/>
                </a:solidFill>
              </a:rPr>
              <a:t>Възстановяване: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400" dirty="0" smtClean="0"/>
              <a:t> </a:t>
            </a:r>
            <a:r>
              <a:rPr lang="ru-RU" sz="2400" dirty="0" smtClean="0"/>
              <a:t>протича </a:t>
            </a:r>
            <a:r>
              <a:rPr lang="ru-RU" sz="2400" dirty="0" smtClean="0">
                <a:solidFill>
                  <a:schemeClr val="tx2"/>
                </a:solidFill>
              </a:rPr>
              <a:t>бавно</a:t>
            </a:r>
            <a:r>
              <a:rPr lang="ru-RU" sz="2400" dirty="0" smtClean="0"/>
              <a:t>, поради </a:t>
            </a:r>
            <a:r>
              <a:rPr lang="ru-RU" sz="2400" dirty="0" smtClean="0">
                <a:solidFill>
                  <a:schemeClr val="tx2"/>
                </a:solidFill>
              </a:rPr>
              <a:t>трайното увреждане на мозъчните структури.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bg-BG" sz="2400" dirty="0" smtClean="0">
              <a:solidFill>
                <a:srgbClr val="FF66FF"/>
              </a:solidFill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bg-BG" sz="5900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10175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КЛИНИЧНА КАРТИНА</a:t>
            </a:r>
            <a:br>
              <a:rPr lang="ru-RU" sz="2400" b="1" smtClean="0"/>
            </a:br>
            <a:r>
              <a:rPr lang="ru-RU" sz="2400" b="1" smtClean="0"/>
              <a:t> </a:t>
            </a:r>
            <a:r>
              <a:rPr lang="ru-RU" sz="2400" i="1" smtClean="0"/>
              <a:t>Хронична форма</a:t>
            </a:r>
            <a:endParaRPr lang="bg-BG" sz="2400" smtClean="0">
              <a:solidFill>
                <a:srgbClr val="FF66FF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8382000" cy="48768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400" dirty="0" smtClean="0">
                <a:solidFill>
                  <a:srgbClr val="FF66FF"/>
                </a:solidFill>
              </a:rPr>
              <a:t>У</a:t>
            </a:r>
            <a:r>
              <a:rPr lang="ru-RU" sz="2400" dirty="0" smtClean="0">
                <a:solidFill>
                  <a:srgbClr val="FF66FF"/>
                </a:solidFill>
              </a:rPr>
              <a:t>сложнения: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Бронхопневмония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парези, парализи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Полиневрити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Паркинсонов синдром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Мениеров синдром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dirty="0" smtClean="0"/>
              <a:t>с</a:t>
            </a:r>
            <a:r>
              <a:rPr lang="ru-RU" sz="2400" dirty="0" smtClean="0"/>
              <a:t>мущения </a:t>
            </a:r>
            <a:r>
              <a:rPr lang="bg-BG" sz="2400" dirty="0" smtClean="0"/>
              <a:t>в</a:t>
            </a:r>
            <a:r>
              <a:rPr lang="ru-RU" sz="2400" dirty="0" smtClean="0"/>
              <a:t> паметта и вниманието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ретроградна амнезия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психични смущения - подобни на депресия, шизофрения</a:t>
            </a:r>
            <a:br>
              <a:rPr lang="ru-RU" sz="2400" dirty="0" smtClean="0"/>
            </a:br>
            <a:r>
              <a:rPr lang="ru-RU" sz="2400" dirty="0" smtClean="0"/>
              <a:t>епилепсия</a:t>
            </a:r>
            <a:br>
              <a:rPr lang="ru-RU" sz="2400" dirty="0" smtClean="0"/>
            </a:br>
            <a:r>
              <a:rPr lang="ru-RU" sz="2400" dirty="0" smtClean="0"/>
              <a:t>менингоенцефалити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декубитуси и други трофични изменения по кожата.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ru-RU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8651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ДИАГНОЗА</a:t>
            </a:r>
            <a:r>
              <a:rPr lang="ru-RU" sz="2400" smtClean="0"/>
              <a:t/>
            </a:r>
            <a:br>
              <a:rPr lang="ru-RU" sz="2400" smtClean="0"/>
            </a:br>
            <a:endParaRPr lang="bg-BG" sz="240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8382000" cy="52578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dirty="0" smtClean="0"/>
              <a:t>А</a:t>
            </a:r>
            <a:r>
              <a:rPr lang="ru-RU" sz="2400" dirty="0" smtClean="0"/>
              <a:t>намнеза</a:t>
            </a:r>
            <a:r>
              <a:rPr lang="bg-BG" sz="2400" dirty="0" smtClean="0"/>
              <a:t> - </a:t>
            </a:r>
            <a:r>
              <a:rPr lang="ru-RU" sz="2400" dirty="0" smtClean="0"/>
              <a:t>професионален или битов контакт с СО.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dirty="0" smtClean="0"/>
              <a:t>Специфична неврологична симптоматика.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dirty="0" smtClean="0"/>
              <a:t>К</a:t>
            </a:r>
            <a:r>
              <a:rPr lang="ru-RU" sz="2400" dirty="0" smtClean="0"/>
              <a:t>арбоксихемоглобин в кръвта. </a:t>
            </a:r>
          </a:p>
          <a:p>
            <a:pPr eaLnBrk="1" hangingPunct="1">
              <a:lnSpc>
                <a:spcPct val="80000"/>
              </a:lnSpc>
              <a:buClr>
                <a:srgbClr val="FF66FF"/>
              </a:buClr>
              <a:buFont typeface="Wingdings" pitchFamily="2" charset="2"/>
              <a:buChar char="q"/>
              <a:defRPr/>
            </a:pPr>
            <a:r>
              <a:rPr lang="bg-BG" sz="2400" dirty="0" smtClean="0"/>
              <a:t>Доказване на СО във вдишания въздух - </a:t>
            </a:r>
            <a:r>
              <a:rPr lang="ru-RU" sz="2400" dirty="0" smtClean="0"/>
              <a:t>качествени </a:t>
            </a:r>
            <a:r>
              <a:rPr lang="bg-BG" sz="2400" dirty="0" smtClean="0"/>
              <a:t>и количествени методи (</a:t>
            </a:r>
            <a:r>
              <a:rPr lang="ru-RU" sz="2400" dirty="0" smtClean="0"/>
              <a:t>фотоелектроколориметрични, спектрофотометрични, газ-аналитич</a:t>
            </a:r>
            <a:r>
              <a:rPr lang="bg-BG" sz="2400" dirty="0" smtClean="0"/>
              <a:t>н</a:t>
            </a:r>
            <a:r>
              <a:rPr lang="ru-RU" sz="2400" dirty="0" smtClean="0"/>
              <a:t>и</a:t>
            </a:r>
            <a:r>
              <a:rPr lang="bg-BG" sz="2400" dirty="0" smtClean="0"/>
              <a:t>). Полуколичествено - линейно-колориметричен метод</a:t>
            </a:r>
            <a:r>
              <a:rPr lang="ru-RU" sz="2400" dirty="0" smtClean="0"/>
              <a:t>.</a:t>
            </a:r>
            <a:endParaRPr lang="bg-BG" sz="2400" dirty="0" smtClean="0"/>
          </a:p>
          <a:p>
            <a:pPr eaLnBrk="1" hangingPunct="1">
              <a:lnSpc>
                <a:spcPct val="80000"/>
              </a:lnSpc>
              <a:buClr>
                <a:srgbClr val="FF66FF"/>
              </a:buClr>
              <a:buFont typeface="Wingdings" pitchFamily="2" charset="2"/>
              <a:buChar char="q"/>
              <a:defRPr/>
            </a:pPr>
            <a:r>
              <a:rPr lang="bg-BG" sz="2400" dirty="0" smtClean="0"/>
              <a:t>Хематологични и биохимични изследвания - </a:t>
            </a:r>
            <a:r>
              <a:rPr lang="ru-RU" sz="2400" dirty="0" smtClean="0"/>
              <a:t>левкозитоза, полиглобулия (компесаторн</a:t>
            </a:r>
            <a:r>
              <a:rPr lang="bg-BG" sz="2400" dirty="0" smtClean="0"/>
              <a:t>а</a:t>
            </a:r>
            <a:r>
              <a:rPr lang="ru-RU" sz="2400" dirty="0" smtClean="0"/>
              <a:t>), хипергликемия, глюкозурия, нарушения в алкално-киселинното равновесие.</a:t>
            </a:r>
          </a:p>
          <a:p>
            <a:pPr eaLnBrk="1" hangingPunct="1">
              <a:lnSpc>
                <a:spcPct val="80000"/>
              </a:lnSpc>
              <a:buClr>
                <a:srgbClr val="FF66FF"/>
              </a:buClr>
              <a:buFont typeface="Wingdings" pitchFamily="2" charset="2"/>
              <a:buChar char="q"/>
              <a:defRPr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i="1" dirty="0" smtClean="0">
                <a:solidFill>
                  <a:srgbClr val="FF66FF"/>
                </a:solidFill>
              </a:rPr>
              <a:t>Диференциална диагноза</a:t>
            </a:r>
            <a:r>
              <a:rPr lang="ru-RU" sz="2400" dirty="0" smtClean="0"/>
              <a:t> - с всички отравяния и заболявания, които протичат с кома и гърчове - алкохолна, барбитурова, морфинова, диабетна, уремична, инсултна и други видове коми. 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РАЗПРОСТРАНЕНИЕ И УПОТРЕБА</a:t>
            </a:r>
            <a:endParaRPr lang="bg-BG" sz="2800" b="1" smtClean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mtClean="0"/>
              <a:t>Въглеродният окис (СО) е </a:t>
            </a:r>
            <a:r>
              <a:rPr lang="ru-RU" smtClean="0">
                <a:solidFill>
                  <a:schemeClr val="tx2"/>
                </a:solidFill>
              </a:rPr>
              <a:t>най-разпространенат</a:t>
            </a:r>
            <a:r>
              <a:rPr lang="bg-BG" smtClean="0">
                <a:solidFill>
                  <a:schemeClr val="tx2"/>
                </a:solidFill>
              </a:rPr>
              <a:t>а</a:t>
            </a:r>
            <a:r>
              <a:rPr lang="ru-RU" smtClean="0">
                <a:solidFill>
                  <a:schemeClr val="tx2"/>
                </a:solidFill>
              </a:rPr>
              <a:t> производствена и битова отров</a:t>
            </a:r>
            <a:r>
              <a:rPr lang="en-US" smtClean="0">
                <a:solidFill>
                  <a:schemeClr val="tx2"/>
                </a:solidFill>
              </a:rPr>
              <a:t>a.</a:t>
            </a:r>
            <a:endParaRPr lang="bg-BG" smtClean="0">
              <a:solidFill>
                <a:schemeClr val="tx2"/>
              </a:solidFill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en-US" smtClean="0">
              <a:solidFill>
                <a:schemeClr val="tx2"/>
              </a:solidFill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mtClean="0"/>
              <a:t>Получава се при </a:t>
            </a:r>
            <a:r>
              <a:rPr lang="ru-RU" smtClean="0">
                <a:solidFill>
                  <a:schemeClr val="tx2"/>
                </a:solidFill>
              </a:rPr>
              <a:t>непълно горене</a:t>
            </a:r>
            <a:r>
              <a:rPr lang="ru-RU" smtClean="0"/>
              <a:t> на вещества, богати на въглерод.</a:t>
            </a: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endParaRPr lang="bg-BG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 ЛЕЧЕНИЕ </a:t>
            </a:r>
            <a:r>
              <a:rPr lang="ru-RU" sz="2400" smtClean="0"/>
              <a:t/>
            </a:r>
            <a:br>
              <a:rPr lang="ru-RU" sz="2400" smtClean="0"/>
            </a:br>
            <a:endParaRPr lang="bg-BG" sz="240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14400"/>
            <a:ext cx="8382000" cy="56388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i="1" dirty="0" smtClean="0">
                <a:solidFill>
                  <a:srgbClr val="FF66FF"/>
                </a:solidFill>
              </a:rPr>
              <a:t>Липсва антидот!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i="1" dirty="0" smtClean="0">
                <a:solidFill>
                  <a:srgbClr val="FF66FF"/>
                </a:solidFill>
              </a:rPr>
              <a:t>В зоната на бедствието</a:t>
            </a:r>
            <a:r>
              <a:rPr lang="bg-BG" sz="2400" dirty="0" smtClean="0"/>
              <a:t> - налагане на противогаз с </a:t>
            </a:r>
            <a:r>
              <a:rPr lang="bg-BG" sz="2400" dirty="0" smtClean="0">
                <a:solidFill>
                  <a:schemeClr val="tx2"/>
                </a:solidFill>
              </a:rPr>
              <a:t>хопкалитов патрон</a:t>
            </a:r>
            <a:r>
              <a:rPr lang="bg-BG" sz="2400" dirty="0" smtClean="0"/>
              <a:t> (40% меден окис, 60% манганов окис), </a:t>
            </a:r>
            <a:r>
              <a:rPr lang="ru-RU" sz="2400" dirty="0" smtClean="0"/>
              <a:t>незабавно изнася</a:t>
            </a:r>
            <a:r>
              <a:rPr lang="bg-BG" sz="2400" dirty="0" smtClean="0"/>
              <a:t>не</a:t>
            </a:r>
            <a:r>
              <a:rPr lang="ru-RU" sz="2400" dirty="0" smtClean="0"/>
              <a:t> на чист въздух, дихателна реанимация - инхалация на кислород с назален катетер или маска, изкуствено дишане.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При </a:t>
            </a:r>
            <a:r>
              <a:rPr lang="ru-RU" sz="2400" i="1" dirty="0" smtClean="0">
                <a:solidFill>
                  <a:srgbClr val="FF66FF"/>
                </a:solidFill>
              </a:rPr>
              <a:t>дълбока кома</a:t>
            </a:r>
            <a:r>
              <a:rPr lang="ru-RU" sz="2400" dirty="0" smtClean="0"/>
              <a:t> - </a:t>
            </a:r>
            <a:r>
              <a:rPr lang="ru-RU" sz="2400" dirty="0" smtClean="0">
                <a:solidFill>
                  <a:schemeClr val="tx2"/>
                </a:solidFill>
              </a:rPr>
              <a:t>асистирано дишане, </a:t>
            </a:r>
            <a:r>
              <a:rPr lang="ru-RU" sz="2400" dirty="0" smtClean="0">
                <a:solidFill>
                  <a:srgbClr val="FF66FF"/>
                </a:solidFill>
              </a:rPr>
              <a:t>хипербарна оксигенация</a:t>
            </a:r>
            <a:r>
              <a:rPr lang="ru-RU" sz="2400" dirty="0" smtClean="0">
                <a:solidFill>
                  <a:schemeClr val="tx2"/>
                </a:solidFill>
              </a:rPr>
              <a:t>,</a:t>
            </a:r>
            <a:r>
              <a:rPr lang="ru-RU" sz="2400" dirty="0" smtClean="0"/>
              <a:t> която ускорява 10 - 15 пъти дисоциацията на СОН</a:t>
            </a:r>
            <a:r>
              <a:rPr lang="en-US" sz="2400" dirty="0" smtClean="0"/>
              <a:t>b</a:t>
            </a:r>
            <a:r>
              <a:rPr lang="ru-RU" sz="2400" dirty="0" smtClean="0"/>
              <a:t> и увеличава количеството на кислорода в плазмата.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При </a:t>
            </a:r>
            <a:r>
              <a:rPr lang="ru-RU" sz="2400" dirty="0" smtClean="0">
                <a:solidFill>
                  <a:srgbClr val="FF66FF"/>
                </a:solidFill>
              </a:rPr>
              <a:t>средно-тежките форми</a:t>
            </a:r>
            <a:r>
              <a:rPr lang="ru-RU" sz="2400" dirty="0" smtClean="0"/>
              <a:t> - налягане в хипербарната камера </a:t>
            </a:r>
            <a:r>
              <a:rPr lang="ru-RU" sz="2400" b="1" dirty="0" smtClean="0">
                <a:solidFill>
                  <a:schemeClr val="tx2"/>
                </a:solidFill>
              </a:rPr>
              <a:t>1 - 1,5 атм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bg-BG" sz="2400" dirty="0" smtClean="0"/>
              <a:t>При </a:t>
            </a:r>
            <a:r>
              <a:rPr lang="ru-RU" sz="2400" dirty="0" smtClean="0">
                <a:solidFill>
                  <a:srgbClr val="FF66FF"/>
                </a:solidFill>
              </a:rPr>
              <a:t>тежки форми</a:t>
            </a:r>
            <a:r>
              <a:rPr lang="ru-RU" sz="2400" dirty="0" smtClean="0">
                <a:solidFill>
                  <a:schemeClr val="tx2"/>
                </a:solidFill>
              </a:rPr>
              <a:t> - </a:t>
            </a:r>
            <a:r>
              <a:rPr lang="ru-RU" sz="2400" b="1" dirty="0" smtClean="0">
                <a:solidFill>
                  <a:schemeClr val="tx2"/>
                </a:solidFill>
              </a:rPr>
              <a:t>2 - 2,5 атм</a:t>
            </a:r>
            <a:r>
              <a:rPr lang="ru-RU" sz="2400" dirty="0" smtClean="0"/>
              <a:t>.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bg-BG" sz="2400" dirty="0" smtClean="0"/>
              <a:t>Приложение на </a:t>
            </a:r>
            <a:r>
              <a:rPr lang="ru-RU" sz="2400" b="1" dirty="0" smtClean="0"/>
              <a:t>карбоген</a:t>
            </a:r>
            <a:r>
              <a:rPr lang="bg-BG" sz="2400" dirty="0" smtClean="0"/>
              <a:t>.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bg-BG" sz="2400" dirty="0" smtClean="0"/>
              <a:t>Специфичен ефект има </a:t>
            </a:r>
            <a:r>
              <a:rPr lang="ru-RU" sz="2400" b="1" dirty="0" smtClean="0"/>
              <a:t>1% р</a:t>
            </a:r>
            <a:r>
              <a:rPr lang="bg-BG" sz="2400" b="1" dirty="0" smtClean="0"/>
              <a:t>азтво</a:t>
            </a:r>
            <a:r>
              <a:rPr lang="ru-RU" sz="2400" b="1" dirty="0" smtClean="0"/>
              <a:t>р на метиленово син</a:t>
            </a:r>
            <a:r>
              <a:rPr lang="bg-BG" sz="2400" b="1" dirty="0" smtClean="0"/>
              <a:t>ь</a:t>
            </a:r>
            <a:r>
              <a:rPr lang="ru-RU" sz="2400" b="1" dirty="0" smtClean="0"/>
              <a:t>о</a:t>
            </a:r>
            <a:r>
              <a:rPr lang="ru-RU" sz="2400" dirty="0" smtClean="0"/>
              <a:t>. 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q"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2800" dirty="0" smtClean="0"/>
              <a:t>Хипербарна оксигенация</a:t>
            </a:r>
            <a:endParaRPr lang="en-US" sz="2800" dirty="0"/>
          </a:p>
        </p:txBody>
      </p:sp>
      <p:pic>
        <p:nvPicPr>
          <p:cNvPr id="23555" name="Content Placeholder 4" descr="хипербарна камера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133600"/>
            <a:ext cx="6248400" cy="4038600"/>
          </a:xfrm>
        </p:spPr>
      </p:pic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 ЛЕЧЕНИЕ </a:t>
            </a:r>
            <a:r>
              <a:rPr lang="ru-RU" sz="2400" smtClean="0"/>
              <a:t/>
            </a:r>
            <a:br>
              <a:rPr lang="ru-RU" sz="2400" smtClean="0"/>
            </a:br>
            <a:endParaRPr lang="bg-BG" sz="240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8382000" cy="52578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q"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bg-BG" sz="2400" dirty="0" smtClean="0"/>
              <a:t>К</a:t>
            </a:r>
            <a:r>
              <a:rPr lang="ru-RU" sz="2400" dirty="0" smtClean="0"/>
              <a:t>ръвопреливане - 500 </a:t>
            </a:r>
            <a:r>
              <a:rPr lang="en-US" sz="2400" dirty="0" err="1" smtClean="0"/>
              <a:t>mL</a:t>
            </a:r>
            <a:r>
              <a:rPr lang="ru-RU" sz="2400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bg-BG" sz="2400" dirty="0" smtClean="0">
                <a:solidFill>
                  <a:schemeClr val="tx2"/>
                </a:solidFill>
              </a:rPr>
              <a:t>О</a:t>
            </a:r>
            <a:r>
              <a:rPr lang="ru-RU" sz="2400" dirty="0" smtClean="0">
                <a:solidFill>
                  <a:schemeClr val="tx2"/>
                </a:solidFill>
              </a:rPr>
              <a:t>бменно кръвопреливане</a:t>
            </a:r>
            <a:r>
              <a:rPr lang="ru-RU" sz="2400" dirty="0" smtClean="0"/>
              <a:t> - 500 </a:t>
            </a:r>
            <a:r>
              <a:rPr lang="en-US" sz="2400" dirty="0" err="1" smtClean="0"/>
              <a:t>mL</a:t>
            </a:r>
            <a:r>
              <a:rPr lang="ru-RU" sz="2400" dirty="0" smtClean="0"/>
              <a:t> до 2000 </a:t>
            </a:r>
            <a:r>
              <a:rPr lang="en-US" sz="2400" dirty="0" err="1" smtClean="0"/>
              <a:t>mL</a:t>
            </a:r>
            <a:r>
              <a:rPr lang="ru-RU" sz="2400" dirty="0" smtClean="0"/>
              <a:t> кръв.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При </a:t>
            </a:r>
            <a:r>
              <a:rPr lang="ru-RU" sz="2400" dirty="0" smtClean="0">
                <a:solidFill>
                  <a:schemeClr val="tx2"/>
                </a:solidFill>
              </a:rPr>
              <a:t>оток на  мозъ</a:t>
            </a:r>
            <a:r>
              <a:rPr lang="bg-BG" sz="2400" dirty="0" smtClean="0">
                <a:solidFill>
                  <a:schemeClr val="tx2"/>
                </a:solidFill>
              </a:rPr>
              <a:t>ка</a:t>
            </a:r>
            <a:r>
              <a:rPr lang="ru-RU" sz="2400" dirty="0" smtClean="0">
                <a:solidFill>
                  <a:schemeClr val="tx2"/>
                </a:solidFill>
              </a:rPr>
              <a:t> и белите дробове</a:t>
            </a:r>
            <a:r>
              <a:rPr lang="bg-BG" sz="2400" dirty="0" smtClean="0">
                <a:solidFill>
                  <a:schemeClr val="tx2"/>
                </a:solidFill>
              </a:rPr>
              <a:t> - </a:t>
            </a:r>
            <a:r>
              <a:rPr lang="ru-RU" sz="2400" dirty="0" smtClean="0">
                <a:solidFill>
                  <a:schemeClr val="tx2"/>
                </a:solidFill>
              </a:rPr>
              <a:t>дехидратираща терапия,</a:t>
            </a:r>
            <a:r>
              <a:rPr lang="en-US" sz="2400" dirty="0" smtClean="0"/>
              <a:t> </a:t>
            </a:r>
            <a:r>
              <a:rPr lang="bg-BG" sz="2400" dirty="0" smtClean="0"/>
              <a:t>(</a:t>
            </a:r>
            <a:r>
              <a:rPr lang="en-US" sz="2400" dirty="0" err="1" smtClean="0">
                <a:solidFill>
                  <a:srgbClr val="FF66FF"/>
                </a:solidFill>
              </a:rPr>
              <a:t>Manitol</a:t>
            </a:r>
            <a:r>
              <a:rPr lang="en-US" sz="2400" dirty="0" smtClean="0"/>
              <a:t>,</a:t>
            </a:r>
            <a:r>
              <a:rPr lang="bg-BG" sz="2400" dirty="0" smtClean="0"/>
              <a:t> 1</a:t>
            </a:r>
            <a:r>
              <a:rPr lang="en-US" sz="2400" dirty="0" smtClean="0"/>
              <a:t>5% </a:t>
            </a:r>
            <a:r>
              <a:rPr lang="bg-BG" sz="2400" dirty="0" smtClean="0"/>
              <a:t>500</a:t>
            </a:r>
            <a:r>
              <a:rPr lang="en-US" sz="2400" dirty="0" err="1" smtClean="0"/>
              <a:t>mL</a:t>
            </a:r>
            <a:r>
              <a:rPr lang="en-US" sz="2400" dirty="0" smtClean="0"/>
              <a:t> </a:t>
            </a:r>
            <a:r>
              <a:rPr lang="bg-BG" sz="2400" dirty="0" smtClean="0"/>
              <a:t>или</a:t>
            </a:r>
            <a:r>
              <a:rPr lang="en-US" sz="2400" dirty="0" smtClean="0"/>
              <a:t>18% 50mL, </a:t>
            </a:r>
            <a:r>
              <a:rPr lang="ru-RU" sz="2400" dirty="0" smtClean="0"/>
              <a:t>хипертоничен разтвор на глюкоза 40% - 40-60</a:t>
            </a:r>
            <a:r>
              <a:rPr lang="en-US" sz="2400" dirty="0" err="1" smtClean="0"/>
              <a:t>mL</a:t>
            </a:r>
            <a:r>
              <a:rPr lang="en-US" sz="2400" dirty="0" smtClean="0"/>
              <a:t>,</a:t>
            </a:r>
            <a:r>
              <a:rPr lang="ru-RU" sz="2400" dirty="0" smtClean="0"/>
              <a:t> диуретици</a:t>
            </a:r>
            <a:r>
              <a:rPr lang="en-US" sz="2400" dirty="0" smtClean="0"/>
              <a:t>)</a:t>
            </a:r>
            <a:r>
              <a:rPr lang="ru-RU" sz="2400" dirty="0" smtClean="0"/>
              <a:t> калциум глюконикум 10% (10 </a:t>
            </a:r>
            <a:r>
              <a:rPr lang="en-US" sz="2400" dirty="0" err="1" smtClean="0"/>
              <a:t>mL</a:t>
            </a:r>
            <a:r>
              <a:rPr lang="en-US" sz="2400" dirty="0" smtClean="0"/>
              <a:t>)</a:t>
            </a:r>
            <a:endParaRPr lang="bg-BG" sz="2400" dirty="0" smtClean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endParaRPr lang="bg-BG" sz="2400" dirty="0" smtClean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При </a:t>
            </a:r>
            <a:r>
              <a:rPr lang="ru-RU" sz="2400" b="1" dirty="0" smtClean="0"/>
              <a:t>продължителна кома</a:t>
            </a:r>
            <a:r>
              <a:rPr lang="ru-RU" sz="2400" dirty="0" smtClean="0"/>
              <a:t> - </a:t>
            </a:r>
            <a:r>
              <a:rPr lang="ru-RU" sz="2400" b="1" dirty="0" smtClean="0"/>
              <a:t>500 м</a:t>
            </a:r>
            <a:r>
              <a:rPr lang="bg-BG" sz="2400" b="1" dirty="0" smtClean="0"/>
              <a:t>г</a:t>
            </a:r>
            <a:r>
              <a:rPr lang="ru-RU" sz="2400" b="1" dirty="0" smtClean="0"/>
              <a:t> новокаин</a:t>
            </a:r>
            <a:r>
              <a:rPr lang="ru-RU" sz="2400" dirty="0" smtClean="0"/>
              <a:t>, разтворен в </a:t>
            </a:r>
            <a:r>
              <a:rPr lang="ru-RU" sz="2400" b="1" dirty="0" smtClean="0"/>
              <a:t>500 мл 5% глюкозен разтвор</a:t>
            </a:r>
            <a:r>
              <a:rPr lang="ru-RU" sz="2400" dirty="0" smtClean="0"/>
              <a:t>, въвежда</a:t>
            </a:r>
            <a:r>
              <a:rPr lang="bg-BG" sz="2400" dirty="0" smtClean="0"/>
              <a:t>н</a:t>
            </a:r>
            <a:r>
              <a:rPr lang="ru-RU" sz="2400" dirty="0" smtClean="0"/>
              <a:t> капково за два часа.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При  </a:t>
            </a:r>
            <a:r>
              <a:rPr lang="ru-RU" sz="2400" b="1" dirty="0" smtClean="0"/>
              <a:t>мозъчен оток - </a:t>
            </a:r>
            <a:r>
              <a:rPr lang="ru-RU" sz="2400" b="1" dirty="0" smtClean="0">
                <a:solidFill>
                  <a:schemeClr val="tx2"/>
                </a:solidFill>
              </a:rPr>
              <a:t>лумбална пункция</a:t>
            </a:r>
            <a:r>
              <a:rPr lang="ru-RU" sz="2400" dirty="0" smtClean="0">
                <a:solidFill>
                  <a:schemeClr val="tx2"/>
                </a:solidFill>
              </a:rPr>
              <a:t>.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Char char="q"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 ЛЕЧЕНИЕ </a:t>
            </a:r>
            <a:r>
              <a:rPr lang="ru-RU" sz="2400" smtClean="0"/>
              <a:t/>
            </a:r>
            <a:br>
              <a:rPr lang="ru-RU" sz="2400" smtClean="0"/>
            </a:br>
            <a:endParaRPr lang="bg-BG" sz="24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066800"/>
            <a:ext cx="8610600" cy="54864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bg-BG" sz="2300" i="1" dirty="0" smtClean="0">
                <a:solidFill>
                  <a:srgbClr val="FF66FF"/>
                </a:solidFill>
              </a:rPr>
              <a:t>П</a:t>
            </a:r>
            <a:r>
              <a:rPr lang="ru-RU" sz="2300" i="1" dirty="0" smtClean="0">
                <a:solidFill>
                  <a:srgbClr val="FF66FF"/>
                </a:solidFill>
              </a:rPr>
              <a:t>атогенетична и симптоматична терапия</a:t>
            </a:r>
            <a:r>
              <a:rPr lang="ru-RU" sz="2300" dirty="0" smtClean="0">
                <a:solidFill>
                  <a:srgbClr val="FF66FF"/>
                </a:solidFill>
              </a:rPr>
              <a:t>:</a:t>
            </a:r>
            <a:endParaRPr lang="en-US" sz="2300" dirty="0" smtClean="0">
              <a:solidFill>
                <a:srgbClr val="FF66FF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300" dirty="0" smtClean="0"/>
              <a:t>Дихателни аналептици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3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300" dirty="0" smtClean="0"/>
              <a:t>Сърдечн</a:t>
            </a:r>
            <a:r>
              <a:rPr lang="bg-BG" sz="2300" dirty="0" smtClean="0"/>
              <a:t>и глюкозиди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3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300" dirty="0" smtClean="0"/>
              <a:t>При съдов колапс - кофеин, ефортил, бемегрид и др.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3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300" dirty="0" smtClean="0"/>
              <a:t>При гърчове и психични смущения - диазепам, </a:t>
            </a:r>
            <a:r>
              <a:rPr lang="ru-RU" sz="2300" dirty="0" smtClean="0"/>
              <a:t>бромиди, барбитурати, транквилизатори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3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300" dirty="0" smtClean="0"/>
              <a:t>Широкоспектърни антибиотици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3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300" dirty="0" smtClean="0"/>
              <a:t>Витамини А, В1, В2, В6, В12, С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3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300" dirty="0" smtClean="0"/>
              <a:t>Грижи за болни</a:t>
            </a:r>
            <a:r>
              <a:rPr lang="bg-BG" sz="2300" dirty="0" smtClean="0"/>
              <a:t>я - </a:t>
            </a:r>
            <a:r>
              <a:rPr lang="ru-RU" sz="2300" dirty="0" smtClean="0"/>
              <a:t>предпазване от преохлаждане и от аспирация на повърната материя.</a:t>
            </a:r>
            <a:endParaRPr lang="en-US" sz="23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3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2800" dirty="0" smtClean="0"/>
              <a:t>Поражения от СО</a:t>
            </a:r>
            <a:endParaRPr lang="en-US" sz="2800" dirty="0"/>
          </a:p>
        </p:txBody>
      </p:sp>
      <p:pic>
        <p:nvPicPr>
          <p:cNvPr id="4" name="Content Placeholder 3" descr="C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066800"/>
            <a:ext cx="2590800" cy="2743200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628" name="Picture 4" descr="CO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430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5" descr="CO4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0668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762000" y="4038600"/>
            <a:ext cx="2324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bg-BG"/>
              <a:t>Рентгенография на </a:t>
            </a:r>
          </a:p>
          <a:p>
            <a:pPr eaLnBrk="1" hangingPunct="1"/>
            <a:r>
              <a:rPr lang="bg-BG"/>
              <a:t>бели дробове при </a:t>
            </a:r>
          </a:p>
          <a:p>
            <a:pPr eaLnBrk="1" hangingPunct="1"/>
            <a:r>
              <a:rPr lang="bg-BG"/>
              <a:t>отравяне с СО</a:t>
            </a:r>
            <a:endParaRPr lang="en-US"/>
          </a:p>
        </p:txBody>
      </p:sp>
      <p:sp>
        <p:nvSpPr>
          <p:cNvPr id="26631" name="TextBox 6"/>
          <p:cNvSpPr txBox="1">
            <a:spLocks noChangeArrowheads="1"/>
          </p:cNvSpPr>
          <p:nvPr/>
        </p:nvSpPr>
        <p:spPr bwMode="auto">
          <a:xfrm>
            <a:off x="3124200" y="4038600"/>
            <a:ext cx="3048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bg-BG"/>
              <a:t>Компютърно изображение</a:t>
            </a:r>
          </a:p>
          <a:p>
            <a:pPr eaLnBrk="1" hangingPunct="1"/>
            <a:r>
              <a:rPr lang="bg-BG"/>
              <a:t> на базалнитеи ганглии при отравяне с СО</a:t>
            </a:r>
            <a:endParaRPr lang="en-US"/>
          </a:p>
        </p:txBody>
      </p:sp>
      <p:sp>
        <p:nvSpPr>
          <p:cNvPr id="26632" name="TextBox 8"/>
          <p:cNvSpPr txBox="1">
            <a:spLocks noChangeArrowheads="1"/>
          </p:cNvSpPr>
          <p:nvPr/>
        </p:nvSpPr>
        <p:spPr bwMode="auto">
          <a:xfrm>
            <a:off x="6172200" y="4114800"/>
            <a:ext cx="3244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bg-BG"/>
              <a:t>КТ на гръден кош-типични</a:t>
            </a:r>
          </a:p>
          <a:p>
            <a:pPr eaLnBrk="1" hangingPunct="1"/>
            <a:r>
              <a:rPr lang="bg-BG"/>
              <a:t>непрозрачни участъци в</a:t>
            </a:r>
          </a:p>
          <a:p>
            <a:pPr eaLnBrk="1" hangingPunct="1"/>
            <a:r>
              <a:rPr lang="bg-BG"/>
              <a:t>паренхима</a:t>
            </a:r>
            <a:endParaRPr lang="en-US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200" dirty="0" smtClean="0"/>
              <a:t>Поражения от СО</a:t>
            </a:r>
            <a:endParaRPr lang="en-US" sz="3200" dirty="0"/>
          </a:p>
        </p:txBody>
      </p:sp>
      <p:pic>
        <p:nvPicPr>
          <p:cNvPr id="27651" name="Content Placeholder 3" descr="CO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143000"/>
            <a:ext cx="4191000" cy="2133600"/>
          </a:xfrm>
        </p:spPr>
      </p:pic>
      <p:pic>
        <p:nvPicPr>
          <p:cNvPr id="27652" name="Picture 4" descr="CO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143000"/>
            <a:ext cx="2209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 descr="CO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143000"/>
            <a:ext cx="2209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TextBox 5"/>
          <p:cNvSpPr txBox="1">
            <a:spLocks noChangeArrowheads="1"/>
          </p:cNvSpPr>
          <p:nvPr/>
        </p:nvSpPr>
        <p:spPr bwMode="auto">
          <a:xfrm>
            <a:off x="762000" y="3429000"/>
            <a:ext cx="3733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bg-BG"/>
              <a:t>Двустранно симетрични области  в </a:t>
            </a:r>
            <a:r>
              <a:rPr lang="en-US"/>
              <a:t>Globus pallidus</a:t>
            </a:r>
            <a:r>
              <a:rPr lang="bg-BG"/>
              <a:t> </a:t>
            </a:r>
            <a:endParaRPr lang="en-US"/>
          </a:p>
        </p:txBody>
      </p:sp>
      <p:sp>
        <p:nvSpPr>
          <p:cNvPr id="27655" name="TextBox 7"/>
          <p:cNvSpPr txBox="1">
            <a:spLocks noChangeArrowheads="1"/>
          </p:cNvSpPr>
          <p:nvPr/>
        </p:nvSpPr>
        <p:spPr bwMode="auto">
          <a:xfrm>
            <a:off x="4419600" y="3352800"/>
            <a:ext cx="2514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bg-BG"/>
              <a:t>Двустранно симетрични участъци с ограничена дифузия в бялото вещество на фронталния и париеталния лоб</a:t>
            </a:r>
            <a:endParaRPr lang="en-US"/>
          </a:p>
        </p:txBody>
      </p:sp>
      <p:sp>
        <p:nvSpPr>
          <p:cNvPr id="27656" name="TextBox 8"/>
          <p:cNvSpPr txBox="1">
            <a:spLocks noChangeArrowheads="1"/>
          </p:cNvSpPr>
          <p:nvPr/>
        </p:nvSpPr>
        <p:spPr bwMode="auto">
          <a:xfrm>
            <a:off x="7010400" y="3352800"/>
            <a:ext cx="19812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bg-BG"/>
              <a:t>65-год.жена с хипоталамично-исхемична енцефалопатия. Ограничена дифузия в </a:t>
            </a:r>
            <a:r>
              <a:rPr lang="en-US"/>
              <a:t>Gl</a:t>
            </a:r>
            <a:r>
              <a:rPr lang="bg-BG"/>
              <a:t>.</a:t>
            </a:r>
            <a:endParaRPr lang="en-US"/>
          </a:p>
          <a:p>
            <a:pPr eaLnBrk="1" hangingPunct="1"/>
            <a:r>
              <a:rPr lang="bg-BG"/>
              <a:t>ра</a:t>
            </a:r>
            <a:r>
              <a:rPr lang="en-US"/>
              <a:t>llidus </a:t>
            </a:r>
            <a:r>
              <a:rPr lang="bg-BG"/>
              <a:t>и окципиталния кортекс</a:t>
            </a:r>
            <a:endParaRPr lang="en-US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6248400" cy="865187"/>
          </a:xfrm>
        </p:spPr>
        <p:txBody>
          <a:bodyPr/>
          <a:lstStyle/>
          <a:p>
            <a:pPr>
              <a:defRPr/>
            </a:pPr>
            <a:r>
              <a:rPr lang="bg-BG" sz="2800" dirty="0" smtClean="0"/>
              <a:t>Поражения от СО</a:t>
            </a:r>
            <a:endParaRPr lang="en-US" sz="2800" dirty="0"/>
          </a:p>
        </p:txBody>
      </p:sp>
      <p:pic>
        <p:nvPicPr>
          <p:cNvPr id="28675" name="Content Placeholder 3" descr="CO M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1143000"/>
            <a:ext cx="3429000" cy="2895600"/>
          </a:xfrm>
        </p:spPr>
      </p:pic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228600" y="4267200"/>
            <a:ext cx="777240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1000"/>
              <a:t>MR изображения, получени при 54-годишна жена на 25-и ден след експозиция на СО.</a:t>
            </a:r>
            <a:br>
              <a:rPr lang="ru-RU" sz="1000"/>
            </a:br>
            <a:r>
              <a:rPr lang="ru-RU" sz="1000"/>
              <a:t/>
            </a:r>
            <a:br>
              <a:rPr lang="ru-RU" sz="1000"/>
            </a:br>
            <a:r>
              <a:rPr lang="ru-RU" sz="1000"/>
              <a:t>A и B, показват двустранни, симетрични, конфлу</a:t>
            </a:r>
            <a:r>
              <a:rPr lang="bg-BG" sz="1000"/>
              <a:t>иращи</a:t>
            </a:r>
            <a:r>
              <a:rPr lang="ru-RU" sz="1000"/>
              <a:t> области с висок интензитет на сигнала както в центъра, така и в перивентрикуларното бяло вещество. Високата интензивност изглежда по-вид</a:t>
            </a:r>
            <a:r>
              <a:rPr lang="bg-BG" sz="1000"/>
              <a:t>има</a:t>
            </a:r>
            <a:r>
              <a:rPr lang="ru-RU" sz="1000"/>
              <a:t> в предните лобове, отколкото на други места.</a:t>
            </a:r>
            <a:br>
              <a:rPr lang="ru-RU" sz="1000"/>
            </a:br>
            <a:r>
              <a:rPr lang="ru-RU" sz="1000"/>
              <a:t/>
            </a:r>
            <a:br>
              <a:rPr lang="ru-RU" sz="1000"/>
            </a:br>
            <a:r>
              <a:rPr lang="ru-RU" sz="1000"/>
              <a:t>C и D, получени на същите нива както в А и В, показват фокални зони с нисък интензитет на сигнала  в двустранните фронтални лобове. По-голямата част от останалата част на </a:t>
            </a:r>
            <a:r>
              <a:rPr lang="en-US" sz="1000"/>
              <a:t>Centrum semiovale </a:t>
            </a:r>
            <a:r>
              <a:rPr lang="ru-RU" sz="1000"/>
              <a:t>и перивентрикуларното бяло вещество изглежда изоинтензивно. Същите нива показват висок интензитет на сигнала в </a:t>
            </a:r>
            <a:r>
              <a:rPr lang="en-US" sz="1000"/>
              <a:t>Centrum semiovale  </a:t>
            </a:r>
            <a:r>
              <a:rPr lang="bg-BG" sz="1000"/>
              <a:t>и перивентрикуларното бяло вещество</a:t>
            </a:r>
            <a:endParaRPr lang="ru-RU" sz="1000"/>
          </a:p>
          <a:p>
            <a:pPr eaLnBrk="1" hangingPunct="1"/>
            <a:endParaRPr lang="en-US" sz="1000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2800" dirty="0" smtClean="0"/>
              <a:t>Поражения от СО</a:t>
            </a:r>
            <a:endParaRPr lang="en-US" sz="2800" dirty="0"/>
          </a:p>
        </p:txBody>
      </p:sp>
      <p:pic>
        <p:nvPicPr>
          <p:cNvPr id="29699" name="Content Placeholder 3" descr="COMR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219200"/>
            <a:ext cx="7772400" cy="2819400"/>
          </a:xfrm>
        </p:spPr>
      </p:pic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685800" y="4419600"/>
            <a:ext cx="79248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bg-BG" sz="1400"/>
              <a:t>MR изображения, получени при 71-годишен мъж на 41-ия ден след експозиция на СО.</a:t>
            </a:r>
            <a:br>
              <a:rPr lang="bg-BG" sz="1400"/>
            </a:br>
            <a:r>
              <a:rPr lang="bg-BG" sz="1400"/>
              <a:t/>
            </a:r>
            <a:br>
              <a:rPr lang="bg-BG" sz="1400"/>
            </a:br>
            <a:r>
              <a:rPr lang="bg-BG" sz="1400"/>
              <a:t>A,  показва асиметрично разпределение на лезиите с висок интензитет в перивентрикуларното бяло вещество и </a:t>
            </a:r>
            <a:r>
              <a:rPr lang="en-US" sz="1400"/>
              <a:t>Corpus callosum</a:t>
            </a:r>
            <a:r>
              <a:rPr lang="bg-BG" sz="1400"/>
              <a:t>.</a:t>
            </a:r>
            <a:br>
              <a:rPr lang="bg-BG" sz="1400"/>
            </a:br>
            <a:r>
              <a:rPr lang="bg-BG" sz="1400"/>
              <a:t/>
            </a:r>
            <a:br>
              <a:rPr lang="bg-BG" sz="1400"/>
            </a:br>
            <a:r>
              <a:rPr lang="bg-BG" sz="1400"/>
              <a:t>B, показва сходно висок интензитет на сигнала в перивентрикуларното бяло вещество и </a:t>
            </a:r>
            <a:r>
              <a:rPr lang="en-US" sz="1400"/>
              <a:t>Corpus callosum</a:t>
            </a:r>
            <a:r>
              <a:rPr lang="bg-BG" sz="1400"/>
              <a:t>. Високата интензивност е по-изразен  в десния фронтален лоб и в дясната страна на коляното на </a:t>
            </a:r>
            <a:r>
              <a:rPr lang="en-US" sz="1400"/>
              <a:t>Corpus callosum</a:t>
            </a:r>
            <a:r>
              <a:rPr lang="bg-BG" sz="1400"/>
              <a:t>, отколкото на друго място.</a:t>
            </a:r>
            <a:br>
              <a:rPr lang="bg-BG" sz="1400"/>
            </a:br>
            <a:r>
              <a:rPr lang="bg-BG" sz="1400"/>
              <a:t/>
            </a:r>
            <a:br>
              <a:rPr lang="bg-BG" sz="1400"/>
            </a:br>
            <a:r>
              <a:rPr lang="bg-BG" sz="1400"/>
              <a:t>C, показва фокална зона с фин нисък интензитет на сигнала в десния челен лоб (стрелка). Други лезии на бялото вещество изглеждат изоинтензивни.</a:t>
            </a:r>
            <a:endParaRPr lang="en-US" sz="140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2800" dirty="0" smtClean="0"/>
              <a:t>Поражения от СО</a:t>
            </a:r>
            <a:endParaRPr lang="en-US" sz="2800" dirty="0"/>
          </a:p>
        </p:txBody>
      </p:sp>
      <p:pic>
        <p:nvPicPr>
          <p:cNvPr id="30723" name="Content Placeholder 3" descr="CO MR 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143000"/>
            <a:ext cx="8229600" cy="3208338"/>
          </a:xfrm>
        </p:spPr>
      </p:pic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533400" y="4876800"/>
            <a:ext cx="7772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bg-BG" sz="1100"/>
              <a:t>MR изображения, получени при 65-годишна жена на 55-мия ден след експозиция на СО.</a:t>
            </a:r>
            <a:br>
              <a:rPr lang="bg-BG" sz="1100"/>
            </a:br>
            <a:r>
              <a:rPr lang="bg-BG" sz="1100"/>
              <a:t/>
            </a:r>
            <a:br>
              <a:rPr lang="bg-BG" sz="1100"/>
            </a:br>
            <a:r>
              <a:rPr lang="bg-BG" sz="1100"/>
              <a:t>A показва дифузни лезии с висока интензивност в перивентрикуларното бяло вещество.</a:t>
            </a:r>
            <a:br>
              <a:rPr lang="bg-BG" sz="1100"/>
            </a:br>
            <a:r>
              <a:rPr lang="bg-BG" sz="1100"/>
              <a:t/>
            </a:r>
            <a:br>
              <a:rPr lang="bg-BG" sz="1100"/>
            </a:br>
            <a:r>
              <a:rPr lang="bg-BG" sz="1100"/>
              <a:t>B показва конфлуентен висок интензитет на сигнала в същото перивентрикуларно бяло вещество.</a:t>
            </a:r>
            <a:br>
              <a:rPr lang="bg-BG" sz="1100"/>
            </a:br>
            <a:r>
              <a:rPr lang="bg-BG" sz="1100"/>
              <a:t/>
            </a:r>
            <a:br>
              <a:rPr lang="bg-BG" sz="1100"/>
            </a:br>
            <a:r>
              <a:rPr lang="bg-BG" sz="1100"/>
              <a:t>C показва дифузен нисък интензитет на сигнала в перивентрикуларното бяло вещество</a:t>
            </a:r>
            <a:r>
              <a:rPr lang="bg-BG"/>
              <a:t>.</a:t>
            </a:r>
            <a:endParaRPr lang="en-US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РАЗПРОСТРАНЕНИЕ И УПОТРЕБА</a:t>
            </a:r>
            <a:endParaRPr lang="bg-BG" sz="2800" b="1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600200"/>
            <a:ext cx="8153400" cy="4530725"/>
          </a:xfrm>
          <a:solidFill>
            <a:schemeClr val="bg2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400" u="sng" smtClean="0">
                <a:solidFill>
                  <a:schemeClr val="tx2"/>
                </a:solidFill>
              </a:rPr>
              <a:t>СО в</a:t>
            </a:r>
            <a:r>
              <a:rPr lang="ru-RU" sz="2400" u="sng" smtClean="0">
                <a:solidFill>
                  <a:schemeClr val="tx2"/>
                </a:solidFill>
              </a:rPr>
              <a:t>лиза в състава на:</a:t>
            </a:r>
            <a:r>
              <a:rPr lang="en-US" sz="240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sz="2400" smtClean="0"/>
              <a:t>  </a:t>
            </a:r>
            <a:r>
              <a:rPr lang="ru-RU" sz="2400" smtClean="0">
                <a:solidFill>
                  <a:schemeClr val="tx2"/>
                </a:solidFill>
              </a:rPr>
              <a:t>доменни</a:t>
            </a:r>
            <a:r>
              <a:rPr lang="bg-BG" sz="2400" smtClean="0">
                <a:solidFill>
                  <a:schemeClr val="tx2"/>
                </a:solidFill>
              </a:rPr>
              <a:t>я</a:t>
            </a:r>
            <a:r>
              <a:rPr lang="ru-RU" sz="2400" smtClean="0">
                <a:solidFill>
                  <a:schemeClr val="tx2"/>
                </a:solidFill>
              </a:rPr>
              <a:t> газ - 30%;</a:t>
            </a:r>
            <a:endParaRPr lang="en-US" sz="24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sz="2400" smtClean="0">
                <a:solidFill>
                  <a:schemeClr val="tx2"/>
                </a:solidFill>
              </a:rPr>
              <a:t>  </a:t>
            </a:r>
            <a:r>
              <a:rPr lang="ru-RU" sz="2400" smtClean="0">
                <a:solidFill>
                  <a:schemeClr val="tx2"/>
                </a:solidFill>
              </a:rPr>
              <a:t>светилния газ - 4-11%</a:t>
            </a:r>
            <a:r>
              <a:rPr lang="bg-BG" sz="2400" smtClean="0">
                <a:solidFill>
                  <a:schemeClr val="tx2"/>
                </a:solidFill>
              </a:rPr>
              <a:t>;</a:t>
            </a:r>
            <a:endParaRPr lang="en-US" sz="24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sz="2400" smtClean="0">
                <a:solidFill>
                  <a:schemeClr val="tx2"/>
                </a:solidFill>
              </a:rPr>
              <a:t>  </a:t>
            </a:r>
            <a:r>
              <a:rPr lang="ru-RU" sz="2400" smtClean="0">
                <a:solidFill>
                  <a:schemeClr val="tx2"/>
                </a:solidFill>
              </a:rPr>
              <a:t>автомобил</a:t>
            </a:r>
            <a:r>
              <a:rPr lang="bg-BG" sz="2400" smtClean="0">
                <a:solidFill>
                  <a:schemeClr val="tx2"/>
                </a:solidFill>
              </a:rPr>
              <a:t>ните</a:t>
            </a:r>
            <a:r>
              <a:rPr lang="ru-RU" sz="2400" smtClean="0">
                <a:solidFill>
                  <a:schemeClr val="tx2"/>
                </a:solidFill>
              </a:rPr>
              <a:t> (ауспухни) газове - 1 - 13%;</a:t>
            </a:r>
            <a:endParaRPr lang="en-US" sz="24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sz="2400" smtClean="0">
                <a:solidFill>
                  <a:schemeClr val="tx2"/>
                </a:solidFill>
              </a:rPr>
              <a:t>  </a:t>
            </a:r>
            <a:r>
              <a:rPr lang="ru-RU" sz="2400" smtClean="0">
                <a:solidFill>
                  <a:schemeClr val="tx2"/>
                </a:solidFill>
              </a:rPr>
              <a:t>барутните  </a:t>
            </a:r>
            <a:r>
              <a:rPr lang="bg-BG" sz="2400" smtClean="0">
                <a:solidFill>
                  <a:schemeClr val="tx2"/>
                </a:solidFill>
              </a:rPr>
              <a:t>(</a:t>
            </a:r>
            <a:r>
              <a:rPr lang="ru-RU" sz="2400" smtClean="0">
                <a:solidFill>
                  <a:schemeClr val="tx2"/>
                </a:solidFill>
              </a:rPr>
              <a:t>взривни) газове - 20 </a:t>
            </a:r>
            <a:r>
              <a:rPr lang="bg-BG" sz="2400" smtClean="0">
                <a:solidFill>
                  <a:schemeClr val="tx2"/>
                </a:solidFill>
              </a:rPr>
              <a:t>-</a:t>
            </a:r>
            <a:r>
              <a:rPr lang="ru-RU" sz="2400" smtClean="0">
                <a:solidFill>
                  <a:schemeClr val="tx2"/>
                </a:solidFill>
              </a:rPr>
              <a:t> 60%;</a:t>
            </a:r>
            <a:endParaRPr lang="en-US" sz="24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sz="2400" smtClean="0"/>
              <a:t>  </a:t>
            </a:r>
            <a:r>
              <a:rPr lang="bg-BG" sz="2400" smtClean="0">
                <a:solidFill>
                  <a:schemeClr val="tx2"/>
                </a:solidFill>
              </a:rPr>
              <a:t>дима</a:t>
            </a:r>
            <a:r>
              <a:rPr lang="bg-BG" sz="2400" smtClean="0"/>
              <a:t>, отделящ се при пожари в промишлеността и бита - </a:t>
            </a:r>
            <a:r>
              <a:rPr lang="ru-RU" sz="2400" smtClean="0"/>
              <a:t>количеството му варира в широки граници и е винаги в комбинация с азотни и серни окиси, въглеводороди и т.н.</a:t>
            </a:r>
            <a:endParaRPr lang="en-US" sz="24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sz="2400" smtClean="0"/>
              <a:t>  </a:t>
            </a:r>
            <a:r>
              <a:rPr lang="ru-RU" sz="2400" smtClean="0">
                <a:solidFill>
                  <a:schemeClr val="tx2"/>
                </a:solidFill>
              </a:rPr>
              <a:t>тютюневия дим </a:t>
            </a:r>
            <a:r>
              <a:rPr lang="bg-BG" sz="2400" smtClean="0">
                <a:solidFill>
                  <a:schemeClr val="tx2"/>
                </a:solidFill>
              </a:rPr>
              <a:t>- </a:t>
            </a:r>
            <a:r>
              <a:rPr lang="ru-RU" sz="2400" smtClean="0"/>
              <a:t>0,5 - 1,0%.</a:t>
            </a:r>
            <a:endParaRPr lang="en-US" sz="24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smtClean="0"/>
              <a:t>С</a:t>
            </a:r>
            <a:r>
              <a:rPr lang="ru-RU" sz="2400" smtClean="0"/>
              <a:t>О е суровина за получаване на метан, метанол, ацетон, амоняк, мравчена и оксалова киселина и др.</a:t>
            </a: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bg-BG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Остри отравяния с СО</a:t>
            </a:r>
            <a:r>
              <a:rPr lang="ru-RU" sz="2800" smtClean="0"/>
              <a:t> се срещат в:</a:t>
            </a:r>
            <a:endParaRPr lang="bg-BG" sz="2800" smtClean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9530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smtClean="0">
                <a:solidFill>
                  <a:schemeClr val="tx2"/>
                </a:solidFill>
              </a:rPr>
              <a:t>доменните, мартеновите, ковачните и др. цехове в металургията и машиностроенето</a:t>
            </a:r>
            <a:r>
              <a:rPr lang="ru-RU" sz="2000" smtClean="0"/>
              <a:t>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00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smtClean="0"/>
              <a:t>извършване на </a:t>
            </a:r>
            <a:r>
              <a:rPr lang="ru-RU" sz="2000" smtClean="0">
                <a:solidFill>
                  <a:schemeClr val="tx2"/>
                </a:solidFill>
              </a:rPr>
              <a:t>взривни работи</a:t>
            </a:r>
            <a:r>
              <a:rPr lang="ru-RU" sz="2000" smtClean="0"/>
              <a:t>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00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smtClean="0"/>
              <a:t>интензивна </a:t>
            </a:r>
            <a:r>
              <a:rPr lang="ru-RU" sz="2000" smtClean="0">
                <a:solidFill>
                  <a:schemeClr val="tx2"/>
                </a:solidFill>
              </a:rPr>
              <a:t>стрелба в затворени помещения</a:t>
            </a:r>
            <a:r>
              <a:rPr lang="bg-BG" sz="2000" smtClean="0"/>
              <a:t>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00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smtClean="0"/>
              <a:t>тра</a:t>
            </a:r>
            <a:r>
              <a:rPr lang="bg-BG" sz="2000" smtClean="0"/>
              <a:t>н</a:t>
            </a:r>
            <a:r>
              <a:rPr lang="ru-RU" sz="2000" smtClean="0"/>
              <a:t>спорта - при работа в гаражи и </a:t>
            </a:r>
            <a:r>
              <a:rPr lang="ru-RU" sz="2000" smtClean="0">
                <a:solidFill>
                  <a:schemeClr val="tx2"/>
                </a:solidFill>
              </a:rPr>
              <a:t>движение на автомобили в колона;</a:t>
            </a:r>
            <a:endParaRPr lang="en-US" sz="20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endParaRPr lang="bg-BG" sz="2000" smtClean="0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49530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000" smtClean="0"/>
              <a:t>СО е </a:t>
            </a:r>
            <a:r>
              <a:rPr lang="bg-BG" sz="2000" smtClean="0">
                <a:solidFill>
                  <a:schemeClr val="tx2"/>
                </a:solidFill>
              </a:rPr>
              <a:t>основен замърсител</a:t>
            </a:r>
            <a:r>
              <a:rPr lang="bg-BG" sz="2000" smtClean="0"/>
              <a:t> на </a:t>
            </a:r>
            <a:r>
              <a:rPr lang="ru-RU" sz="2000" smtClean="0"/>
              <a:t>атмосферния въздух на </a:t>
            </a:r>
            <a:r>
              <a:rPr lang="ru-RU" sz="2000" smtClean="0">
                <a:solidFill>
                  <a:schemeClr val="tx2"/>
                </a:solidFill>
              </a:rPr>
              <a:t>градовете с интензивно автомобилно движение</a:t>
            </a:r>
            <a:r>
              <a:rPr lang="bg-BG" sz="2000" smtClean="0"/>
              <a:t>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00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000" smtClean="0"/>
              <a:t>отравяния с СО в </a:t>
            </a:r>
            <a:r>
              <a:rPr lang="ru-RU" sz="2000" smtClean="0"/>
              <a:t>битови условия - при непълно горене на въглища, нафта</a:t>
            </a:r>
            <a:r>
              <a:rPr lang="bg-BG" sz="2000" smtClean="0"/>
              <a:t> и др.</a:t>
            </a:r>
            <a:r>
              <a:rPr lang="ru-RU" sz="2000" smtClean="0"/>
              <a:t> в печки, мангали, петролни лампи и т.н.</a:t>
            </a:r>
            <a:endParaRPr lang="en-US" sz="200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bg-BG" sz="200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bg-BG" sz="2000" smtClean="0">
                <a:solidFill>
                  <a:srgbClr val="FF0000"/>
                </a:solidFill>
              </a:rPr>
              <a:t>Дял на отравянията със СО:</a:t>
            </a:r>
            <a:endParaRPr lang="en-US" sz="20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bg-BG" sz="2000" smtClean="0">
                <a:solidFill>
                  <a:schemeClr val="tx2"/>
                </a:solidFill>
              </a:rPr>
              <a:t>България - 9,5%</a:t>
            </a:r>
            <a:endParaRPr lang="en-US" sz="20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ru-RU" sz="2000" smtClean="0"/>
              <a:t>Русия - 17,5%</a:t>
            </a:r>
            <a:endParaRPr lang="en-US" sz="2000" smtClean="0"/>
          </a:p>
          <a:p>
            <a:pPr eaLnBrk="1" hangingPunct="1">
              <a:lnSpc>
                <a:spcPct val="90000"/>
              </a:lnSpc>
              <a:defRPr/>
            </a:pPr>
            <a:endParaRPr lang="bg-BG" sz="20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ФИЗИКО-ХИМИЧНИ СВОЙСТВА</a:t>
            </a:r>
            <a:endParaRPr lang="bg-BG" sz="2800" b="1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  <a:solidFill>
            <a:schemeClr val="bg2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smtClean="0"/>
              <a:t>СО е газ </a:t>
            </a:r>
            <a:r>
              <a:rPr lang="ru-RU" sz="2400" smtClean="0">
                <a:solidFill>
                  <a:schemeClr val="tx2"/>
                </a:solidFill>
              </a:rPr>
              <a:t>без цвят и миризма</a:t>
            </a:r>
            <a:r>
              <a:rPr lang="ru-RU" sz="2400" smtClean="0"/>
              <a:t>.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40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smtClean="0">
                <a:solidFill>
                  <a:schemeClr val="tx2"/>
                </a:solidFill>
              </a:rPr>
              <a:t>По-лек е от въздуха</a:t>
            </a:r>
            <a:r>
              <a:rPr lang="ru-RU" sz="2400" smtClean="0"/>
              <a:t>. Относителната му маса е 0,967.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40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smtClean="0"/>
              <a:t>При запалване гори и се окислява до въглероден окис.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smtClean="0"/>
              <a:t>С </a:t>
            </a:r>
            <a:r>
              <a:rPr lang="ru-RU" sz="2400" b="1" smtClean="0"/>
              <a:t>фино стрити метали</a:t>
            </a:r>
            <a:r>
              <a:rPr lang="ru-RU" sz="2400" smtClean="0"/>
              <a:t> образува силнотоксичните </a:t>
            </a:r>
            <a:r>
              <a:rPr lang="ru-RU" sz="2400" b="1" smtClean="0"/>
              <a:t>карбонили - никелов, железен, кобалтов </a:t>
            </a:r>
            <a:r>
              <a:rPr lang="ru-RU" sz="2400" smtClean="0"/>
              <a:t>и др.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bg-BG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ПЪТИЩА НА ПРОНИКВАНЕ</a:t>
            </a:r>
            <a:endParaRPr lang="bg-BG" sz="2800" b="1" smtClean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СО постъпва в организма по дихателен път.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Разпределя</a:t>
            </a:r>
            <a:r>
              <a:rPr lang="bg-BG" sz="2400" dirty="0" smtClean="0"/>
              <a:t> се</a:t>
            </a:r>
            <a:r>
              <a:rPr lang="ru-RU" sz="2400" dirty="0" smtClean="0"/>
              <a:t> в тъканите както следва: </a:t>
            </a:r>
            <a:r>
              <a:rPr lang="ru-RU" sz="2400" dirty="0" smtClean="0">
                <a:solidFill>
                  <a:srgbClr val="FF0000"/>
                </a:solidFill>
              </a:rPr>
              <a:t>кръв &gt; черен дроб &gt; сърце &gt; мозък &gt; мускули.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dirty="0" smtClean="0"/>
              <a:t>В тъканите се окислява бавно до СО</a:t>
            </a:r>
            <a:r>
              <a:rPr lang="bg-BG" sz="2400" baseline="-25000" dirty="0" smtClean="0"/>
              <a:t>2</a:t>
            </a:r>
            <a:r>
              <a:rPr lang="bg-BG" sz="2400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Отделя се през белите дробове</a:t>
            </a:r>
            <a:r>
              <a:rPr lang="ru-RU" sz="2400" dirty="0" smtClean="0"/>
              <a:t>: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60 - 70% до 1</a:t>
            </a:r>
            <a:r>
              <a:rPr lang="bg-BG" sz="2400" dirty="0" smtClean="0">
                <a:solidFill>
                  <a:srgbClr val="FF0000"/>
                </a:solidFill>
              </a:rPr>
              <a:t>-ия</a:t>
            </a:r>
            <a:r>
              <a:rPr lang="ru-RU" sz="2400" dirty="0" smtClean="0">
                <a:solidFill>
                  <a:srgbClr val="FF0000"/>
                </a:solidFill>
              </a:rPr>
              <a:t> час</a:t>
            </a:r>
            <a:endParaRPr 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над 90% до 4-тия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dirty="0" smtClean="0"/>
              <a:t>М</a:t>
            </a:r>
            <a:r>
              <a:rPr lang="ru-RU" sz="2400" dirty="0" smtClean="0"/>
              <a:t>алк</a:t>
            </a:r>
            <a:r>
              <a:rPr lang="bg-BG" sz="2400" dirty="0" smtClean="0"/>
              <a:t>а</a:t>
            </a:r>
            <a:r>
              <a:rPr lang="ru-RU" sz="2400" dirty="0" smtClean="0"/>
              <a:t> част се отделят през ч</a:t>
            </a:r>
            <a:r>
              <a:rPr lang="bg-BG" sz="2400" dirty="0" smtClean="0"/>
              <a:t>е</a:t>
            </a:r>
            <a:r>
              <a:rPr lang="ru-RU" sz="2400" dirty="0" smtClean="0"/>
              <a:t>рв</a:t>
            </a:r>
            <a:r>
              <a:rPr lang="bg-BG" sz="2400" dirty="0" smtClean="0"/>
              <a:t>ата и</a:t>
            </a:r>
            <a:r>
              <a:rPr lang="ru-RU" sz="2400" dirty="0" smtClean="0"/>
              <a:t> бъбреците като</a:t>
            </a:r>
            <a:r>
              <a:rPr lang="en-US" sz="2400" dirty="0" smtClean="0"/>
              <a:t> </a:t>
            </a:r>
            <a:r>
              <a:rPr lang="ru-RU" sz="2400" dirty="0" smtClean="0"/>
              <a:t>комплексни жел</a:t>
            </a:r>
            <a:r>
              <a:rPr lang="bg-BG" sz="2400" dirty="0" smtClean="0"/>
              <a:t>е</a:t>
            </a:r>
            <a:r>
              <a:rPr lang="ru-RU" sz="2400" dirty="0" smtClean="0"/>
              <a:t>зни съединения.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bg-BG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>МЕХАНИЗЪМ НА ДЕЙСТВИЕ.ПАТОГЕНЕЗА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bg-BG" sz="2800" b="1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sz="2400" u="sng" dirty="0" smtClean="0"/>
              <a:t>Основен механизъм</a:t>
            </a:r>
            <a:r>
              <a:rPr lang="en-US" sz="2400" u="sng" dirty="0" smtClean="0"/>
              <a:t>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СО взаимодейства с хемопротеидите, главно с хемоглобина,</a:t>
            </a:r>
            <a:r>
              <a:rPr lang="ru-RU" sz="2400" dirty="0" smtClean="0"/>
              <a:t> като се </a:t>
            </a:r>
            <a:r>
              <a:rPr lang="bg-BG" sz="2400" dirty="0" smtClean="0"/>
              <a:t>с</a:t>
            </a:r>
            <a:r>
              <a:rPr lang="ru-RU" sz="2400" dirty="0" smtClean="0"/>
              <a:t>вързва с </a:t>
            </a:r>
            <a:r>
              <a:rPr lang="en-US" sz="2400" dirty="0" smtClean="0"/>
              <a:t> Fe</a:t>
            </a:r>
            <a:r>
              <a:rPr lang="en-US" sz="2400" baseline="30000" dirty="0" smtClean="0"/>
              <a:t>2+ </a:t>
            </a:r>
            <a:r>
              <a:rPr lang="ru-RU" sz="2400" dirty="0" smtClean="0"/>
              <a:t>и образува карбоксихемоглобин.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/>
              <a:t>Афинитетът на СО към хемоглобина е 250- 300 пъти по-голям от този на кислорода към хемоглобина.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bg-BG" sz="2400" dirty="0" smtClean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191000" cy="45307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парциално налягане на СО = 0,12 мм </a:t>
            </a:r>
            <a:r>
              <a:rPr lang="bg-BG" sz="2400" dirty="0" smtClean="0">
                <a:solidFill>
                  <a:srgbClr val="FF0000"/>
                </a:solidFill>
              </a:rPr>
              <a:t>→ 50% СОНв</a:t>
            </a:r>
            <a:endParaRPr lang="ru-RU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FF00"/>
                </a:solidFill>
              </a:rPr>
              <a:t>парциално налягане на</a:t>
            </a:r>
            <a:r>
              <a:rPr lang="bg-BG" sz="2400" dirty="0" smtClean="0">
                <a:solidFill>
                  <a:srgbClr val="FFFF00"/>
                </a:solidFill>
              </a:rPr>
              <a:t> О2 = 30 </a:t>
            </a:r>
            <a:r>
              <a:rPr lang="ru-RU" sz="2400" dirty="0" smtClean="0">
                <a:solidFill>
                  <a:srgbClr val="FFFF00"/>
                </a:solidFill>
              </a:rPr>
              <a:t>мм </a:t>
            </a:r>
            <a:r>
              <a:rPr lang="bg-BG" sz="2400" dirty="0" smtClean="0">
                <a:solidFill>
                  <a:srgbClr val="FFFF00"/>
                </a:solidFill>
              </a:rPr>
              <a:t>→ 50% О</a:t>
            </a:r>
            <a:r>
              <a:rPr lang="bg-BG" sz="2400" baseline="-25000" dirty="0" smtClean="0">
                <a:solidFill>
                  <a:srgbClr val="FFFF00"/>
                </a:solidFill>
              </a:rPr>
              <a:t>2</a:t>
            </a:r>
            <a:r>
              <a:rPr lang="bg-BG" sz="2400" dirty="0" smtClean="0">
                <a:solidFill>
                  <a:srgbClr val="FFFF00"/>
                </a:solidFill>
              </a:rPr>
              <a:t>Нв</a:t>
            </a:r>
            <a:endParaRPr lang="bg-BG" sz="24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Карбоксихемоглобинът е стабилно съединение</a:t>
            </a:r>
            <a:r>
              <a:rPr lang="ru-RU" sz="2400" dirty="0" smtClean="0"/>
              <a:t> и дисоциацията му протича много по-бавно – </a:t>
            </a:r>
            <a:r>
              <a:rPr lang="en-US" sz="2400" dirty="0" smtClean="0"/>
              <a:t>(</a:t>
            </a:r>
            <a:r>
              <a:rPr lang="ru-RU" sz="2400" dirty="0" smtClean="0"/>
              <a:t>3500 пъти</a:t>
            </a:r>
            <a:r>
              <a:rPr lang="bg-BG" sz="2400" dirty="0" smtClean="0"/>
              <a:t> по-бавно</a:t>
            </a:r>
            <a:r>
              <a:rPr lang="en-US" sz="2400" dirty="0" smtClean="0"/>
              <a:t>)</a:t>
            </a:r>
            <a:r>
              <a:rPr lang="bg-BG" sz="2400" dirty="0" smtClean="0"/>
              <a:t> от</a:t>
            </a:r>
            <a:r>
              <a:rPr lang="ru-RU" sz="2400" dirty="0" smtClean="0"/>
              <a:t> дисоциацията на оксихемоглобина</a:t>
            </a:r>
            <a:r>
              <a:rPr lang="ru-RU" sz="2000" dirty="0" smtClean="0"/>
              <a:t>. 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>
                <a:solidFill>
                  <a:srgbClr val="FF0000"/>
                </a:solidFill>
              </a:rPr>
              <a:t>Измерване на </a:t>
            </a:r>
            <a:r>
              <a:rPr lang="en-US" dirty="0" err="1" smtClean="0">
                <a:solidFill>
                  <a:srgbClr val="FF0000"/>
                </a:solidFill>
              </a:rPr>
              <a:t>COHb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267200" cy="45720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1981200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0246" name="Picture 2" descr="http://upload.wikimedia.org/wikipedia/commons/thumb/b/b1/Co_monitor.JPG/220px-Co_monito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3505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5715000" y="2057400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48" name="Picture 4" descr="http://upload.wikimedia.org/wikipedia/commons/thumb/c/c5/Breath_CO_Monitor.jpg/220px-Breath_CO_Monitor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600200"/>
            <a:ext cx="3810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09600" y="5029200"/>
            <a:ext cx="34290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bg-BG" dirty="0"/>
              <a:t>Пръстов накрайник за отчитане на насищането с карбоксихемоглобин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76800" y="5105400"/>
            <a:ext cx="38862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bg-BG" dirty="0"/>
              <a:t>Дихателен СО монитор показва концентрацията на издишания СО </a:t>
            </a:r>
            <a:r>
              <a:rPr lang="en-US" dirty="0"/>
              <a:t>(</a:t>
            </a:r>
            <a:r>
              <a:rPr lang="en-US" dirty="0" err="1"/>
              <a:t>ppm</a:t>
            </a:r>
            <a:r>
              <a:rPr lang="en-US" dirty="0"/>
              <a:t>)</a:t>
            </a:r>
            <a:r>
              <a:rPr lang="bg-BG" dirty="0"/>
              <a:t> със съответния процент на карбоксихемоглобин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941387"/>
          </a:xfrm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/>
              <a:t> МЕХАНИЗЪМ НА ДЕЙСТВИЕ.</a:t>
            </a:r>
            <a:r>
              <a:rPr lang="en-US" sz="2800" b="1" dirty="0" smtClean="0"/>
              <a:t> </a:t>
            </a:r>
            <a:r>
              <a:rPr lang="ru-RU" sz="2800" b="1" dirty="0" smtClean="0"/>
              <a:t>ПАТОГЕНЕЗА</a:t>
            </a:r>
            <a:endParaRPr lang="bg-BG" sz="2800" b="1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  <a:ln>
            <a:solidFill>
              <a:schemeClr val="bg2"/>
            </a:solidFill>
          </a:ln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400" u="sng" smtClean="0">
                <a:solidFill>
                  <a:schemeClr val="tx2"/>
                </a:solidFill>
              </a:rPr>
              <a:t>СО предизвиква</a:t>
            </a:r>
            <a:r>
              <a:rPr lang="ru-RU" sz="2400" u="sng" smtClean="0"/>
              <a:t>:</a:t>
            </a:r>
          </a:p>
          <a:p>
            <a:pPr eaLnBrk="1" hangingPunct="1">
              <a:buClr>
                <a:srgbClr val="FF66FF"/>
              </a:buClr>
              <a:buFont typeface="Wingdings" pitchFamily="2" charset="2"/>
              <a:buChar char="q"/>
              <a:defRPr/>
            </a:pPr>
            <a:r>
              <a:rPr lang="ru-RU" sz="2400" smtClean="0">
                <a:solidFill>
                  <a:schemeClr val="tx2"/>
                </a:solidFill>
              </a:rPr>
              <a:t>конформационни изменения в молекулата на хемоглобина</a:t>
            </a:r>
            <a:r>
              <a:rPr lang="ru-RU" sz="2400" smtClean="0"/>
              <a:t>;</a:t>
            </a:r>
            <a:endParaRPr lang="en-US" sz="2400" smtClean="0"/>
          </a:p>
          <a:p>
            <a:pPr eaLnBrk="1" hangingPunct="1">
              <a:buClr>
                <a:srgbClr val="FF66FF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solidFill>
                  <a:schemeClr val="tx2"/>
                </a:solidFill>
              </a:rPr>
              <a:t>н</a:t>
            </a:r>
            <a:r>
              <a:rPr lang="ru-RU" sz="2400" smtClean="0">
                <a:solidFill>
                  <a:schemeClr val="tx2"/>
                </a:solidFill>
              </a:rPr>
              <a:t>арушава връзката хем-хем</a:t>
            </a:r>
            <a:r>
              <a:rPr lang="ru-RU" sz="2400" smtClean="0"/>
              <a:t>, което води до намалена оксигенация на хемоглобина;</a:t>
            </a:r>
            <a:endParaRPr lang="en-US" sz="240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solidFill>
                  <a:schemeClr val="tx2"/>
                </a:solidFill>
              </a:rPr>
              <a:t>СО се свързва с </a:t>
            </a:r>
            <a:r>
              <a:rPr lang="ru-RU" sz="2400" smtClean="0">
                <a:solidFill>
                  <a:schemeClr val="tx2"/>
                </a:solidFill>
              </a:rPr>
              <a:t>цитохромоксидазата</a:t>
            </a:r>
            <a:r>
              <a:rPr lang="ru-RU" sz="2400" smtClean="0"/>
              <a:t> във фазата н</a:t>
            </a:r>
            <a:r>
              <a:rPr lang="bg-BG" sz="2400" smtClean="0"/>
              <a:t>а</a:t>
            </a:r>
            <a:r>
              <a:rPr lang="ru-RU" sz="2400" smtClean="0"/>
              <a:t> двувалентното желязо и блокира тъканното дишане</a:t>
            </a:r>
            <a:r>
              <a:rPr lang="bg-BG" sz="2400" smtClean="0"/>
              <a:t>;</a:t>
            </a:r>
            <a:endParaRPr lang="en-US" sz="240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bg-BG" sz="2400" smtClean="0">
                <a:solidFill>
                  <a:schemeClr val="tx2"/>
                </a:solidFill>
              </a:rPr>
              <a:t>СО се свързва с</a:t>
            </a:r>
            <a:r>
              <a:rPr lang="ru-RU" sz="2400" smtClean="0">
                <a:solidFill>
                  <a:schemeClr val="tx2"/>
                </a:solidFill>
              </a:rPr>
              <a:t> цитохром Р-450</a:t>
            </a:r>
            <a:r>
              <a:rPr lang="ru-RU" sz="2400" smtClean="0"/>
              <a:t> и блокира</a:t>
            </a:r>
            <a:r>
              <a:rPr lang="bg-BG" sz="2400" smtClean="0"/>
              <a:t> детоксикацията (метаболизма) на </a:t>
            </a:r>
            <a:r>
              <a:rPr lang="ru-RU" sz="2400" smtClean="0"/>
              <a:t>ксенобиотиците.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sz="2400" smtClean="0">
                <a:solidFill>
                  <a:srgbClr val="FF66FF"/>
                </a:solidFill>
              </a:rPr>
              <a:t>Поради това комбинираните отравяния с СО и друго токсично съединение протичат по-тежко;</a:t>
            </a:r>
            <a:endParaRPr lang="en-US" sz="2400" smtClean="0">
              <a:solidFill>
                <a:srgbClr val="FF66FF"/>
              </a:solidFill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bg-BG" sz="2400" smtClean="0">
              <a:solidFill>
                <a:srgbClr val="FF66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451</TotalTime>
  <Words>1622</Words>
  <Application>Microsoft Office PowerPoint</Application>
  <PresentationFormat>On-screen Show (4:3)</PresentationFormat>
  <Paragraphs>198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Beam</vt:lpstr>
      <vt:lpstr>ОСТРИ ОТРАВЯНИЯ С ВЪГЛЕРОДЕН ОКИС</vt:lpstr>
      <vt:lpstr>РАЗПРОСТРАНЕНИЕ И УПОТРЕБА</vt:lpstr>
      <vt:lpstr>РАЗПРОСТРАНЕНИЕ И УПОТРЕБА</vt:lpstr>
      <vt:lpstr>Остри отравяния с СО се срещат в:</vt:lpstr>
      <vt:lpstr>ФИЗИКО-ХИМИЧНИ СВОЙСТВА</vt:lpstr>
      <vt:lpstr>ПЪТИЩА НА ПРОНИКВАНЕ</vt:lpstr>
      <vt:lpstr> МЕХАНИЗЪМ НА ДЕЙСТВИЕ.ПАТОГЕНЕЗА </vt:lpstr>
      <vt:lpstr>Измерване на COHb</vt:lpstr>
      <vt:lpstr> МЕХАНИЗЪМ НА ДЕЙСТВИЕ. ПАТОГЕНЕЗА</vt:lpstr>
      <vt:lpstr> МЕХАНИЗЪМ НА ДЕЙСТВИЕ.ПАТОГЕНЕЗА</vt:lpstr>
      <vt:lpstr> ПАТОЛОГОАНАТОМИЧНИ ПРОМЕНИ </vt:lpstr>
      <vt:lpstr> КЛИНИЧНА КАРТИНА Остро отравяне: Лека форма </vt:lpstr>
      <vt:lpstr> КЛИНИЧНА КАРТИНА Остро отравяне: Лека форма</vt:lpstr>
      <vt:lpstr> КЛИНИЧНА КАРТИНА Остро отравяне:  Средно-тежка форма</vt:lpstr>
      <vt:lpstr> КЛИНИЧНА КАРТИНА Остро отравяне:  Тежка форма</vt:lpstr>
      <vt:lpstr> КЛИНИЧНА КАРТИНА Остро отравяне:  Мълниеносна (апоплектична) форма </vt:lpstr>
      <vt:lpstr> КЛИНИЧНА КАРТИНА  Хронична форма</vt:lpstr>
      <vt:lpstr> КЛИНИЧНА КАРТИНА  Хронична форма</vt:lpstr>
      <vt:lpstr> ДИАГНОЗА </vt:lpstr>
      <vt:lpstr>  ЛЕЧЕНИЕ  </vt:lpstr>
      <vt:lpstr>Хипербарна оксигенация</vt:lpstr>
      <vt:lpstr>  ЛЕЧЕНИЕ  </vt:lpstr>
      <vt:lpstr>  ЛЕЧЕНИЕ  </vt:lpstr>
      <vt:lpstr>Поражения от СО</vt:lpstr>
      <vt:lpstr>Поражения от СО</vt:lpstr>
      <vt:lpstr>Поражения от СО</vt:lpstr>
      <vt:lpstr>Поражения от СО</vt:lpstr>
      <vt:lpstr>Поражения от СО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ОСТРИ ОТРАВЯНИЯ С ВЪГЛЕРОДЕН ОКИС</dc:title>
  <dc:creator>USER</dc:creator>
  <cp:lastModifiedBy>User1</cp:lastModifiedBy>
  <cp:revision>90</cp:revision>
  <dcterms:created xsi:type="dcterms:W3CDTF">2006-02-27T07:09:43Z</dcterms:created>
  <dcterms:modified xsi:type="dcterms:W3CDTF">2020-06-03T05:46:54Z</dcterms:modified>
</cp:coreProperties>
</file>