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90" r:id="rId21"/>
    <p:sldId id="289" r:id="rId22"/>
    <p:sldId id="286" r:id="rId23"/>
    <p:sldId id="28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FFFF"/>
    <a:srgbClr val="F7A1F3"/>
    <a:srgbClr val="FF99FF"/>
    <a:srgbClr val="FF00FF"/>
    <a:srgbClr val="FF66FF"/>
    <a:srgbClr val="F7EDF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480" y="-2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20DB5-6331-4BAA-B50B-FEC0D46EA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1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188E0-FA6B-4533-97D9-EAB6A2CA6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5897D-0C58-455E-89B6-9AD62F0BB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3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E525A-850B-442C-9E4F-439A80FA1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4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3A631-33C9-4603-BC87-E629C5D06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4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B2023-A284-4161-B2A6-2277DF442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6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DEB43-D983-4C96-B248-A66718F45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E1E5A-D30E-447A-9A28-6E331EC08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3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52A6F-3944-4CF7-81EC-28EEAF831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7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BDC43-83CF-49A0-90AD-2088CFDE9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7D469-BC53-4929-A259-7A4361DF6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6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FABACA3-318A-4CA2-8AD8-F6EE19902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2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438400"/>
            <a:ext cx="77724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rgbClr val="FFFF00"/>
                </a:solidFill>
                <a:latin typeface="Arial" charset="0"/>
              </a:rPr>
              <a:t>ОСТРИ ОТРАВЯНИЯ С ЦИАНОВОДОРОДНА КИСЕЛИНА И НЕЙНИТЕ СОЛИ</a:t>
            </a:r>
            <a:endParaRPr lang="en-US" sz="3200" dirty="0" smtClean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3076" name="Picture 4" descr="emblema-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"/>
            <a:ext cx="216058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2800" b="0" smtClean="0">
                <a:solidFill>
                  <a:srgbClr val="FF9900"/>
                </a:solidFill>
                <a:latin typeface="Arial" charset="0"/>
              </a:rPr>
              <a:t/>
            </a:r>
            <a:br>
              <a:rPr lang="en-US" sz="2800" b="0" smtClean="0">
                <a:solidFill>
                  <a:srgbClr val="FF9900"/>
                </a:solidFill>
                <a:latin typeface="Arial" charset="0"/>
              </a:rPr>
            </a:br>
            <a:r>
              <a:rPr lang="ru-RU" sz="2800" b="0" smtClean="0">
                <a:solidFill>
                  <a:srgbClr val="FF9900"/>
                </a:solidFill>
                <a:latin typeface="Arial" charset="0"/>
              </a:rPr>
              <a:t>ПАТОЛОГОАНАТОМИЧНИ ПРОМЕНИ</a:t>
            </a:r>
            <a:r>
              <a:rPr lang="bg-BG" sz="2800" b="0" smtClean="0">
                <a:solidFill>
                  <a:srgbClr val="FF9900"/>
                </a:solidFill>
                <a:latin typeface="Arial" charset="0"/>
              </a:rPr>
              <a:t/>
            </a:r>
            <a:br>
              <a:rPr lang="bg-BG" sz="2800" b="0" smtClean="0">
                <a:solidFill>
                  <a:srgbClr val="FF9900"/>
                </a:solidFill>
                <a:latin typeface="Arial" charset="0"/>
              </a:rPr>
            </a:br>
            <a:endParaRPr lang="bg-BG" sz="28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419600" cy="51816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О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глед на трупа - </a:t>
            </a:r>
            <a:r>
              <a:rPr lang="ru-RU" sz="2000" dirty="0" smtClean="0">
                <a:latin typeface="Arial" charset="0"/>
              </a:rPr>
              <a:t>светли лигавици и кожа, червени послесмъртни петна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При отваряне на трупа и черепа</a:t>
            </a:r>
            <a:r>
              <a:rPr lang="ru-RU" sz="2000" dirty="0" smtClean="0">
                <a:latin typeface="Arial" charset="0"/>
              </a:rPr>
              <a:t> - силна миризма на горчиви бадеми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Кръвонапълнени </a:t>
            </a:r>
            <a:r>
              <a:rPr lang="bg-BG" sz="2000" dirty="0" smtClean="0">
                <a:latin typeface="Arial" charset="0"/>
              </a:rPr>
              <a:t>вътрешни органи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bg-BG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Т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очковидни кръвоизливи</a:t>
            </a:r>
            <a:r>
              <a:rPr lang="ru-RU" sz="2000" dirty="0" smtClean="0">
                <a:latin typeface="Arial" charset="0"/>
              </a:rPr>
              <a:t> по ендокарда, епикарда, плеврата, черния дроб, далака, серозата и мукозата на червата.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bg-BG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ru-RU" sz="2000" dirty="0" smtClean="0">
              <a:latin typeface="Arial" charset="0"/>
            </a:endParaRPr>
          </a:p>
          <a:p>
            <a:pPr eaLnBrk="1" hangingPunct="1">
              <a:defRPr/>
            </a:pPr>
            <a:endParaRPr lang="bg-BG" sz="2400" dirty="0" smtClean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371600"/>
            <a:ext cx="4038600" cy="51816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ЦНС - кръвонапълнени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м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озък</a:t>
            </a:r>
            <a:r>
              <a:rPr lang="ru-RU" sz="2000" smtClean="0">
                <a:latin typeface="Arial" charset="0"/>
              </a:rPr>
              <a:t> и мозъчни обвивки, мозъчен оток.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Малки и средно-големи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кръвоизливи и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мозъчно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размекване,</a:t>
            </a:r>
            <a:r>
              <a:rPr lang="ru-RU" sz="2000" smtClean="0">
                <a:latin typeface="Arial" charset="0"/>
              </a:rPr>
              <a:t> главно в кората и подкоровите възли, симетрични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Хистологично </a:t>
            </a:r>
            <a:r>
              <a:rPr lang="ru-RU" sz="2000" smtClean="0">
                <a:latin typeface="Arial" charset="0"/>
              </a:rPr>
              <a:t>-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дегенеративни </a:t>
            </a:r>
            <a:r>
              <a:rPr lang="ru-RU" sz="2000" smtClean="0">
                <a:latin typeface="Arial" charset="0"/>
              </a:rPr>
              <a:t>промени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 в ганглиевите клетки,</a:t>
            </a:r>
            <a:r>
              <a:rPr lang="ru-RU" sz="2000" smtClean="0">
                <a:latin typeface="Arial" charset="0"/>
              </a:rPr>
              <a:t> особено в кора</a:t>
            </a:r>
            <a:r>
              <a:rPr lang="bg-BG" sz="2000" smtClean="0">
                <a:latin typeface="Arial" charset="0"/>
              </a:rPr>
              <a:t>та</a:t>
            </a:r>
            <a:r>
              <a:rPr lang="ru-RU" sz="200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0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7" grpId="0" build="p"/>
      <p:bldP spid="3891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800" b="0" smtClean="0">
                <a:solidFill>
                  <a:srgbClr val="FF9900"/>
                </a:solidFill>
                <a:latin typeface="Arial" charset="0"/>
              </a:rPr>
              <a:t>КЛИНИЧНА КАРТИНА</a:t>
            </a:r>
            <a:endParaRPr lang="bg-BG" sz="28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4038600" cy="5059363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Особености: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latin typeface="Arial" charset="0"/>
              </a:rPr>
              <a:t>бързо протича</a:t>
            </a:r>
            <a:r>
              <a:rPr lang="bg-BG" sz="2000" smtClean="0">
                <a:latin typeface="Arial" charset="0"/>
              </a:rPr>
              <a:t>не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latin typeface="Arial" charset="0"/>
              </a:rPr>
              <a:t>дълбока, краткотрайна кома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latin typeface="Arial" charset="0"/>
              </a:rPr>
              <a:t>често летален</a:t>
            </a:r>
            <a:r>
              <a:rPr lang="ru-RU" sz="2000" b="1" smtClean="0">
                <a:latin typeface="Arial" charset="0"/>
              </a:rPr>
              <a:t> </a:t>
            </a:r>
            <a:r>
              <a:rPr lang="ru-RU" sz="2000" b="1" smtClean="0">
                <a:solidFill>
                  <a:srgbClr val="FF9900"/>
                </a:solidFill>
                <a:latin typeface="Arial" charset="0"/>
              </a:rPr>
              <a:t>изход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smtClean="0">
              <a:solidFill>
                <a:srgbClr val="FF9900"/>
              </a:solidFill>
              <a:latin typeface="Arial" charset="0"/>
            </a:endParaRPr>
          </a:p>
          <a:p>
            <a:pPr algn="ctr"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Остро отравяне</a:t>
            </a:r>
            <a:endParaRPr lang="en-US" sz="200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000" u="sng" smtClean="0">
                <a:latin typeface="Arial" charset="0"/>
              </a:rPr>
              <a:t>1. Лека форма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Начало: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>
                <a:latin typeface="Arial" charset="0"/>
              </a:rPr>
              <a:t> горчив вкус в устата, дразнене на гърлото</a:t>
            </a:r>
            <a:r>
              <a:rPr lang="bg-BG" sz="2000" smtClean="0">
                <a:latin typeface="Arial" charset="0"/>
              </a:rPr>
              <a:t>,</a:t>
            </a:r>
            <a:r>
              <a:rPr lang="ru-RU" sz="2000" smtClean="0">
                <a:latin typeface="Arial" charset="0"/>
              </a:rPr>
              <a:t> обезчувствяване на лигавиците на устата, езика и фаринкса.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smtClean="0">
              <a:latin typeface="Arial" charset="0"/>
            </a:endParaRPr>
          </a:p>
          <a:p>
            <a:pPr eaLnBrk="1" hangingPunct="1">
              <a:defRPr/>
            </a:pPr>
            <a:endParaRPr lang="bg-BG" sz="1800" smtClean="0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67200" cy="48768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Неврологична 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симптоматика</a:t>
            </a:r>
            <a:r>
              <a:rPr lang="bg-BG" sz="2000" dirty="0" smtClean="0">
                <a:latin typeface="Arial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силно главоболие, пулсации в слепоочията, шум в ушите,  адинамия.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По-късно</a:t>
            </a:r>
            <a:r>
              <a:rPr lang="ru-RU" sz="2000" dirty="0" smtClean="0">
                <a:latin typeface="Arial" charset="0"/>
              </a:rPr>
              <a:t> - болки в сърдечната област, сърцебиене, гадене, повръщане, позиви за дефекация, учестено дишане,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задухът е от инспираторен тип.</a:t>
            </a:r>
            <a:endParaRPr lang="bg-BG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bg-BG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Продължителност</a:t>
            </a:r>
            <a:r>
              <a:rPr lang="bg-BG" sz="2000" dirty="0" smtClean="0">
                <a:latin typeface="Arial" charset="0"/>
              </a:rPr>
              <a:t> - </a:t>
            </a:r>
            <a:r>
              <a:rPr lang="ru-RU" sz="2000" dirty="0" smtClean="0">
                <a:latin typeface="Arial" charset="0"/>
              </a:rPr>
              <a:t>няколко часа до 1 - 2 дена.</a:t>
            </a:r>
          </a:p>
          <a:p>
            <a:pPr eaLnBrk="1" hangingPunct="1">
              <a:lnSpc>
                <a:spcPct val="80000"/>
              </a:lnSpc>
              <a:defRPr/>
            </a:pPr>
            <a:endParaRPr lang="bg-BG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 build="p"/>
      <p:bldP spid="4096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800" b="0" smtClean="0">
                <a:solidFill>
                  <a:srgbClr val="FF9900"/>
                </a:solidFill>
                <a:latin typeface="Arial" charset="0"/>
              </a:rPr>
              <a:t>КЛИНИЧНА КАРТИНА</a:t>
            </a:r>
            <a:endParaRPr lang="bg-BG" sz="28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4038600" cy="51054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u="sng" smtClean="0">
                <a:latin typeface="Arial" charset="0"/>
              </a:rPr>
              <a:t>2. Средно-тежка форма.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000" smtClean="0">
                <a:latin typeface="Arial" charset="0"/>
              </a:rPr>
              <a:t>Освен симптоматиката на леката форма се наблюдава: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000" smtClean="0">
                <a:latin typeface="Arial" charset="0"/>
              </a:rPr>
              <a:t> 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розово оцветяване на кожата</a:t>
            </a:r>
            <a:r>
              <a:rPr lang="ru-RU" sz="2000" smtClean="0">
                <a:latin typeface="Arial" charset="0"/>
              </a:rPr>
              <a:t> и лигавиците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разширени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з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еници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latin typeface="Arial" charset="0"/>
              </a:rPr>
              <a:t>забавен и напрегнат пулс</a:t>
            </a:r>
            <a:r>
              <a:rPr lang="bg-BG" sz="2000" smtClean="0">
                <a:latin typeface="Arial" charset="0"/>
              </a:rPr>
              <a:t>, оскъдни</a:t>
            </a:r>
            <a:r>
              <a:rPr lang="ru-RU" sz="2000" smtClean="0">
                <a:latin typeface="Arial" charset="0"/>
              </a:rPr>
              <a:t> миофибрилации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замъглено съзнание,</a:t>
            </a:r>
            <a:r>
              <a:rPr lang="ru-RU" sz="2000" smtClean="0">
                <a:latin typeface="Arial" charset="0"/>
              </a:rPr>
              <a:t> загуба на съзнанието за кратко време</a:t>
            </a:r>
          </a:p>
          <a:p>
            <a:pPr eaLnBrk="1" hangingPunct="1">
              <a:defRPr/>
            </a:pPr>
            <a:endParaRPr lang="bg-BG" sz="2000" smtClean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447800"/>
            <a:ext cx="4343400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u="sng" dirty="0" smtClean="0">
                <a:latin typeface="Arial" charset="0"/>
              </a:rPr>
              <a:t>3. Тежка форма.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u="sng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Ч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етири фази (периода):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Начална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Диспноична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Конвулсивна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Паралитична(терминална)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dirty="0" smtClean="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>КЛИНИЧНА КАРТИНА</a:t>
            </a:r>
            <a:br>
              <a:rPr lang="ru-RU" sz="2400" b="0" smtClean="0">
                <a:solidFill>
                  <a:srgbClr val="FF9900"/>
                </a:solidFill>
                <a:latin typeface="Arial" charset="0"/>
              </a:rPr>
            </a:br>
            <a:r>
              <a:rPr lang="ru-RU" sz="2400" b="0" u="sng" smtClean="0">
                <a:solidFill>
                  <a:schemeClr val="tx1"/>
                </a:solidFill>
                <a:latin typeface="Arial" charset="0"/>
              </a:rPr>
              <a:t>3. Тежка форма:</a:t>
            </a:r>
            <a:endParaRPr lang="bg-BG" sz="2400" b="0" u="sng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4038600" cy="51054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Д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испноичн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а фаза: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дихателни нарушения -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дълбоко, бавно 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bg-BG" sz="2000" dirty="0" smtClean="0">
                <a:latin typeface="Arial" charset="0"/>
              </a:rPr>
              <a:t>рядко</a:t>
            </a:r>
            <a:r>
              <a:rPr lang="en-US" sz="2000" dirty="0" smtClean="0">
                <a:latin typeface="Arial" charset="0"/>
              </a:rPr>
              <a:t>)</a:t>
            </a:r>
            <a:r>
              <a:rPr lang="ru-RU" sz="2000" dirty="0" smtClean="0">
                <a:latin typeface="Arial" charset="0"/>
              </a:rPr>
              <a:t>, шумно дишане </a:t>
            </a:r>
            <a:r>
              <a:rPr lang="bg-BG" sz="2000" dirty="0" smtClean="0">
                <a:latin typeface="Arial" charset="0"/>
              </a:rPr>
              <a:t>(</a:t>
            </a:r>
            <a:r>
              <a:rPr lang="ru-RU" sz="2000" dirty="0" smtClean="0">
                <a:latin typeface="Arial" charset="0"/>
              </a:rPr>
              <a:t>стерторозно)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пулс –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забавен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мидриаза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розови лигавици и кожа</a:t>
            </a:r>
            <a:r>
              <a:rPr lang="ru-RU" sz="2000" dirty="0" smtClean="0">
                <a:latin typeface="Arial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000" dirty="0" smtClean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4038600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К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онвулсивна фаза</a:t>
            </a:r>
            <a:r>
              <a:rPr lang="ru-RU" sz="2000" smtClean="0">
                <a:latin typeface="Arial" charset="0"/>
              </a:rPr>
              <a:t>: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latin typeface="Arial" charset="0"/>
              </a:rPr>
              <a:t>внезапно настъпваща дълбока, но кратокотрайна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 кома</a:t>
            </a:r>
            <a:r>
              <a:rPr lang="ru-RU" sz="2000" smtClean="0">
                <a:latin typeface="Arial" charset="0"/>
              </a:rPr>
              <a:t>. 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смутено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д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ишане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-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ru-RU" sz="2000" smtClean="0">
                <a:latin typeface="Arial" charset="0"/>
              </a:rPr>
              <a:t>учестено</a:t>
            </a:r>
            <a:r>
              <a:rPr lang="bg-BG" sz="2000" smtClean="0">
                <a:latin typeface="Arial" charset="0"/>
              </a:rPr>
              <a:t>,</a:t>
            </a:r>
            <a:r>
              <a:rPr lang="ru-RU" sz="2000" smtClean="0">
                <a:latin typeface="Arial" charset="0"/>
              </a:rPr>
              <a:t>  повърхностно.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latin typeface="Arial" charset="0"/>
              </a:rPr>
              <a:t>п</a:t>
            </a:r>
            <a:r>
              <a:rPr lang="ru-RU" sz="2000" smtClean="0">
                <a:latin typeface="Arial" charset="0"/>
              </a:rPr>
              <a:t>улс -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 забавен, слаб и аритмичен.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т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онично-клонични гърчове</a:t>
            </a:r>
            <a:r>
              <a:rPr lang="ru-RU" sz="2000" smtClean="0">
                <a:latin typeface="Arial" charset="0"/>
              </a:rPr>
              <a:t> - през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кратки интервали, </a:t>
            </a:r>
            <a:r>
              <a:rPr lang="ru-RU" sz="2000" smtClean="0">
                <a:latin typeface="Arial" charset="0"/>
              </a:rPr>
              <a:t>обикновено терминално, но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 преобладават тетаничните.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зеници - широки</a:t>
            </a:r>
            <a:r>
              <a:rPr lang="bg-BG" sz="2000" smtClean="0">
                <a:latin typeface="Arial" charset="0"/>
              </a:rPr>
              <a:t>,</a:t>
            </a:r>
            <a:r>
              <a:rPr lang="ru-RU" sz="2000" smtClean="0">
                <a:latin typeface="Arial" charset="0"/>
              </a:rPr>
              <a:t>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не рeaгират</a:t>
            </a:r>
            <a:r>
              <a:rPr lang="ru-RU" sz="2000" smtClean="0">
                <a:latin typeface="Arial" charset="0"/>
              </a:rPr>
              <a:t> на светлина.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д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ъх на горчиви бадеми.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з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ачервена</a:t>
            </a:r>
            <a:r>
              <a:rPr lang="ru-RU" sz="2000" smtClean="0">
                <a:latin typeface="Arial" charset="0"/>
              </a:rPr>
              <a:t> кожа на лицето. </a:t>
            </a: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  <p:bldP spid="4403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/>
            </a:r>
            <a:br>
              <a:rPr lang="ru-RU" sz="2400" b="0" smtClean="0">
                <a:solidFill>
                  <a:srgbClr val="FF9900"/>
                </a:solidFill>
                <a:latin typeface="Arial" charset="0"/>
              </a:rPr>
            </a:b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>КЛИНИЧНА КАРТИНА</a:t>
            </a:r>
            <a:br>
              <a:rPr lang="ru-RU" sz="2400" b="0" smtClean="0">
                <a:solidFill>
                  <a:srgbClr val="FF9900"/>
                </a:solidFill>
                <a:latin typeface="Arial" charset="0"/>
              </a:rPr>
            </a:br>
            <a:endParaRPr lang="bg-BG" sz="2400" b="0" u="sng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4495800" cy="51054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u="sng" dirty="0" smtClean="0">
                <a:latin typeface="Arial" charset="0"/>
              </a:rPr>
              <a:t>3. Тежка форма:</a:t>
            </a:r>
            <a:endParaRPr lang="ru-RU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Терминалн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а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 фаза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спират гърчовете</a:t>
            </a:r>
            <a:endParaRPr lang="bg-BG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 рефлексите 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и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зчезват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д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ълбока 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к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ома</a:t>
            </a:r>
            <a:r>
              <a:rPr lang="ru-RU" sz="2000" dirty="0" smtClean="0">
                <a:latin typeface="Arial" charset="0"/>
              </a:rPr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latin typeface="Arial" charset="0"/>
              </a:rPr>
              <a:t>Дишане - рядко и неправилно.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latin typeface="Arial" charset="0"/>
              </a:rPr>
              <a:t>Кръвното налягане е ниско.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latin typeface="Arial" charset="0"/>
              </a:rPr>
              <a:t> Следва парализа на дишането, 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latin typeface="Arial" charset="0"/>
              </a:rPr>
              <a:t>след това и на сърдечната дейност.</a:t>
            </a:r>
            <a:endParaRPr lang="bg-BG" sz="20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Последствия: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нервнопсихични смущения</a:t>
            </a:r>
            <a:r>
              <a:rPr lang="bg-BG" sz="2000" dirty="0" smtClean="0">
                <a:latin typeface="Arial" charset="0"/>
              </a:rPr>
              <a:t> (главоболие, астения, безсъние)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парези, парализи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психични смущения.</a:t>
            </a:r>
            <a:r>
              <a:rPr lang="ru-RU" sz="2000" i="1" dirty="0" smtClean="0">
                <a:solidFill>
                  <a:srgbClr val="FF9900"/>
                </a:solidFill>
                <a:latin typeface="Arial" charset="0"/>
              </a:rPr>
              <a:t/>
            </a:r>
            <a:br>
              <a:rPr lang="ru-RU" sz="2000" i="1" dirty="0" smtClean="0">
                <a:solidFill>
                  <a:srgbClr val="FF9900"/>
                </a:solidFill>
                <a:latin typeface="Arial" charset="0"/>
              </a:rPr>
            </a:br>
            <a:endParaRPr lang="bg-BG" sz="2000" i="1" dirty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447800"/>
            <a:ext cx="3886200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Хронична форма: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 церебрална и нервно-вегетативна симптоматика:</a:t>
            </a:r>
            <a:r>
              <a:rPr lang="ru-RU" sz="2000" dirty="0" smtClean="0">
                <a:latin typeface="Arial" charset="0"/>
              </a:rPr>
              <a:t> 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главоболие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изпотяване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лабилен пулс и кръ</a:t>
            </a:r>
            <a:r>
              <a:rPr lang="bg-BG" sz="2000" dirty="0" smtClean="0">
                <a:latin typeface="Arial" charset="0"/>
              </a:rPr>
              <a:t>в</a:t>
            </a:r>
            <a:r>
              <a:rPr lang="ru-RU" sz="2000" dirty="0" smtClean="0">
                <a:latin typeface="Arial" charset="0"/>
              </a:rPr>
              <a:t>но 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налягане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бързо уморяване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понижена работоспособност.</a:t>
            </a:r>
            <a:br>
              <a:rPr lang="ru-RU" sz="2000" dirty="0" smtClean="0">
                <a:latin typeface="Arial" charset="0"/>
              </a:rPr>
            </a:br>
            <a:endParaRPr lang="ru-RU" sz="2000" dirty="0" smtClean="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  <p:bldP spid="4506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>ДИАГНОЗА</a:t>
            </a:r>
            <a:endParaRPr lang="bg-BG" sz="24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4038600" cy="47244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latin typeface="Arial" charset="0"/>
              </a:rPr>
              <a:t>И</a:t>
            </a:r>
            <a:r>
              <a:rPr lang="ru-RU" sz="2000" smtClean="0">
                <a:latin typeface="Arial" charset="0"/>
              </a:rPr>
              <a:t>зследване на въздух за </a:t>
            </a:r>
            <a:r>
              <a:rPr lang="bg-BG" sz="2000" smtClean="0">
                <a:latin typeface="Arial" charset="0"/>
              </a:rPr>
              <a:t>HCN.</a:t>
            </a:r>
            <a:br>
              <a:rPr lang="bg-BG" sz="2000" smtClean="0">
                <a:latin typeface="Arial" charset="0"/>
              </a:rPr>
            </a:br>
            <a:endParaRPr lang="bg-BG" sz="2000" smtClean="0">
              <a:latin typeface="Arial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91000" cy="46482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000" dirty="0" smtClean="0">
                <a:latin typeface="Arial" charset="0"/>
              </a:rPr>
              <a:t>Клинично:</a:t>
            </a:r>
            <a:endParaRPr lang="ru-RU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latin typeface="Arial" charset="0"/>
              </a:rPr>
              <a:t>дъх на горчиви</a:t>
            </a:r>
            <a:r>
              <a:rPr lang="ru-RU" sz="2000" dirty="0" smtClean="0">
                <a:latin typeface="Arial" charset="0"/>
              </a:rPr>
              <a:t> бадеми</a:t>
            </a:r>
            <a:r>
              <a:rPr lang="bg-BG" sz="2000" dirty="0" smtClean="0">
                <a:latin typeface="Arial" charset="0"/>
              </a:rPr>
              <a:t>;</a:t>
            </a:r>
            <a:endParaRPr lang="ru-RU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розова кожа и лигавици;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обезчувствяване на лигавиците</a:t>
            </a:r>
            <a:r>
              <a:rPr lang="bg-BG" sz="2000" dirty="0" smtClean="0">
                <a:latin typeface="Arial" charset="0"/>
              </a:rPr>
              <a:t>;</a:t>
            </a:r>
            <a:r>
              <a:rPr lang="ru-RU" sz="2000" dirty="0" smtClean="0">
                <a:latin typeface="Arial" charset="0"/>
              </a:rPr>
              <a:t> </a:t>
            </a:r>
            <a:br>
              <a:rPr lang="ru-RU" sz="2000" dirty="0" smtClean="0">
                <a:latin typeface="Arial" charset="0"/>
              </a:rPr>
            </a:br>
            <a:endParaRPr lang="ru-RU" sz="20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Диференциална диагноза.</a:t>
            </a:r>
            <a:r>
              <a:rPr lang="ru-RU" sz="2000" dirty="0" smtClean="0">
                <a:latin typeface="Arial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dirty="0" smtClean="0">
                <a:latin typeface="Arial" charset="0"/>
              </a:rPr>
              <a:t>В</a:t>
            </a:r>
            <a:r>
              <a:rPr lang="ru-RU" sz="2000" dirty="0" smtClean="0">
                <a:latin typeface="Arial" charset="0"/>
              </a:rPr>
              <a:t>сички отрав</a:t>
            </a:r>
            <a:r>
              <a:rPr lang="bg-BG" sz="2000" dirty="0" smtClean="0">
                <a:latin typeface="Arial" charset="0"/>
              </a:rPr>
              <a:t>яния и заболявания</a:t>
            </a:r>
            <a:r>
              <a:rPr lang="ru-RU" sz="2000" dirty="0" smtClean="0">
                <a:latin typeface="Arial" charset="0"/>
              </a:rPr>
              <a:t>, протичащи с кома и гърчове.</a:t>
            </a:r>
            <a:endParaRPr lang="bg-BG" sz="2000" dirty="0" smtClean="0">
              <a:latin typeface="Arial" charset="0"/>
            </a:endParaRPr>
          </a:p>
          <a:p>
            <a:pPr eaLnBrk="1" hangingPunct="1">
              <a:defRPr/>
            </a:pPr>
            <a:endParaRPr lang="bg-BG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  <p:bldP spid="4608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>ЛЕЧЕНИЕ</a:t>
            </a:r>
            <a:endParaRPr lang="bg-BG" sz="24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3810000" cy="4830763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В зоната на бедствието - поставя се противогаз</a:t>
            </a:r>
            <a:r>
              <a:rPr lang="ru-RU" sz="2000" dirty="0" smtClean="0">
                <a:latin typeface="Arial" charset="0"/>
              </a:rPr>
              <a:t>. 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Под шлема на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противогаза</a:t>
            </a:r>
            <a:r>
              <a:rPr lang="ru-RU" sz="2000" dirty="0" smtClean="0">
                <a:latin typeface="Arial" charset="0"/>
              </a:rPr>
              <a:t> - предварително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счупена ампула с амилнитр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а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т.</a:t>
            </a:r>
            <a:r>
              <a:rPr lang="ru-RU" sz="2000" dirty="0" smtClean="0">
                <a:latin typeface="Arial" charset="0"/>
              </a:rPr>
              <a:t> 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latin typeface="Arial" charset="0"/>
              </a:rPr>
              <a:t>И</a:t>
            </a:r>
            <a:r>
              <a:rPr lang="ru-RU" sz="2000" dirty="0" smtClean="0">
                <a:latin typeface="Arial" charset="0"/>
              </a:rPr>
              <a:t>знасяне на чист въздух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изкуствено дишане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дава</a:t>
            </a:r>
            <a:r>
              <a:rPr lang="bg-BG" sz="2000" dirty="0" smtClean="0">
                <a:latin typeface="Arial" charset="0"/>
              </a:rPr>
              <a:t>не на</a:t>
            </a:r>
            <a:r>
              <a:rPr lang="ru-RU" sz="2000" dirty="0" smtClean="0">
                <a:latin typeface="Arial" charset="0"/>
              </a:rPr>
              <a:t> кислород</a:t>
            </a:r>
            <a:endParaRPr lang="bg-BG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дихателни анал</a:t>
            </a:r>
            <a:r>
              <a:rPr lang="bg-BG" sz="2000" dirty="0" smtClean="0">
                <a:latin typeface="Arial" charset="0"/>
              </a:rPr>
              <a:t>еп</a:t>
            </a:r>
            <a:r>
              <a:rPr lang="ru-RU" sz="2000" dirty="0" smtClean="0">
                <a:latin typeface="Arial" charset="0"/>
              </a:rPr>
              <a:t>тици.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bg-BG" sz="2000" dirty="0" smtClean="0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295400"/>
            <a:ext cx="4572000" cy="52578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Видове 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антидоти:</a:t>
            </a:r>
            <a:endParaRPr lang="en-US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М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етхемоглобинообразуватели</a:t>
            </a:r>
            <a:endParaRPr lang="ru-RU" sz="24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Те превръщат </a:t>
            </a:r>
            <a:r>
              <a:rPr lang="en-US" sz="2000" dirty="0" err="1" smtClean="0">
                <a:latin typeface="Arial" charset="0"/>
              </a:rPr>
              <a:t>Hb</a:t>
            </a:r>
            <a:r>
              <a:rPr lang="en-US" sz="2000" dirty="0" smtClean="0">
                <a:latin typeface="Arial" charset="0"/>
              </a:rPr>
              <a:t>  </a:t>
            </a:r>
            <a:r>
              <a:rPr lang="bg-BG" sz="2000" dirty="0" smtClean="0">
                <a:latin typeface="Arial" charset="0"/>
              </a:rPr>
              <a:t>в </a:t>
            </a:r>
            <a:r>
              <a:rPr lang="en-US" sz="2000" dirty="0" err="1" smtClean="0">
                <a:latin typeface="Arial" charset="0"/>
              </a:rPr>
              <a:t>MetHb</a:t>
            </a:r>
            <a:endParaRPr lang="bg-BG" sz="20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MetHb</a:t>
            </a:r>
            <a:r>
              <a:rPr lang="bg-BG" sz="2000" dirty="0" smtClean="0">
                <a:latin typeface="Arial" charset="0"/>
              </a:rPr>
              <a:t> е окислен </a:t>
            </a:r>
            <a:r>
              <a:rPr lang="en-US" sz="2000" dirty="0" err="1" smtClean="0">
                <a:latin typeface="Arial" charset="0"/>
              </a:rPr>
              <a:t>Hb</a:t>
            </a:r>
            <a:r>
              <a:rPr lang="bg-BG" sz="2000" dirty="0" smtClean="0">
                <a:latin typeface="Arial" charset="0"/>
              </a:rPr>
              <a:t>, чието желязо </a:t>
            </a:r>
            <a:r>
              <a:rPr lang="en-US" sz="2000" dirty="0" smtClean="0">
                <a:latin typeface="Arial" charset="0"/>
              </a:rPr>
              <a:t>e Fe</a:t>
            </a:r>
            <a:r>
              <a:rPr lang="en-US" sz="2000" baseline="30000" dirty="0" smtClean="0">
                <a:latin typeface="Arial" charset="0"/>
              </a:rPr>
              <a:t>3+</a:t>
            </a:r>
            <a:r>
              <a:rPr lang="bg-BG" sz="2000" dirty="0" smtClean="0">
                <a:latin typeface="Arial" charset="0"/>
              </a:rPr>
              <a:t>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latin typeface="Arial" charset="0"/>
              </a:rPr>
              <a:t>До </a:t>
            </a:r>
            <a:r>
              <a:rPr lang="en-US" sz="2000" dirty="0" smtClean="0">
                <a:latin typeface="Arial" charset="0"/>
              </a:rPr>
              <a:t>25</a:t>
            </a:r>
            <a:r>
              <a:rPr lang="bg-BG" sz="2000" dirty="0" smtClean="0">
                <a:latin typeface="Arial" charset="0"/>
              </a:rPr>
              <a:t>% от </a:t>
            </a:r>
            <a:r>
              <a:rPr lang="en-US" sz="2000" dirty="0" err="1" smtClean="0">
                <a:latin typeface="Arial" charset="0"/>
              </a:rPr>
              <a:t>Hb</a:t>
            </a:r>
            <a:r>
              <a:rPr lang="bg-BG" sz="2000" dirty="0" smtClean="0">
                <a:latin typeface="Arial" charset="0"/>
              </a:rPr>
              <a:t> може да се превърне в </a:t>
            </a:r>
            <a:r>
              <a:rPr lang="en-US" sz="2000" dirty="0" err="1" smtClean="0">
                <a:latin typeface="Arial" charset="0"/>
              </a:rPr>
              <a:t>MetHb</a:t>
            </a:r>
            <a:r>
              <a:rPr lang="bg-BG" sz="2000" dirty="0" smtClean="0">
                <a:latin typeface="Arial" charset="0"/>
              </a:rPr>
              <a:t>, без клинично значими ефекти </a:t>
            </a:r>
            <a:r>
              <a:rPr lang="en-US" sz="2000" dirty="0" smtClean="0">
                <a:latin typeface="Arial" charset="0"/>
              </a:rPr>
              <a:t> (</a:t>
            </a:r>
            <a:r>
              <a:rPr lang="bg-BG" sz="2000" dirty="0" smtClean="0">
                <a:latin typeface="Arial" charset="0"/>
              </a:rPr>
              <a:t>в последно време до 40% .Това е ̴ 300 </a:t>
            </a:r>
            <a:r>
              <a:rPr lang="en-US" sz="2000" dirty="0" smtClean="0">
                <a:latin typeface="Arial" charset="0"/>
              </a:rPr>
              <a:t>g </a:t>
            </a:r>
            <a:r>
              <a:rPr lang="en-US" sz="2000" dirty="0" err="1" smtClean="0">
                <a:latin typeface="Arial" charset="0"/>
              </a:rPr>
              <a:t>Hb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bg-BG" sz="2000" dirty="0" smtClean="0">
                <a:latin typeface="Arial" charset="0"/>
              </a:rPr>
              <a:t>или</a:t>
            </a:r>
            <a:r>
              <a:rPr lang="en-US" sz="2000" dirty="0" smtClean="0">
                <a:latin typeface="Arial" charset="0"/>
              </a:rPr>
              <a:t> 1 g Fe)</a:t>
            </a:r>
            <a:r>
              <a:rPr lang="bg-BG" sz="2000" dirty="0" smtClean="0">
                <a:latin typeface="Arial" charset="0"/>
              </a:rPr>
              <a:t>.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bg-BG" sz="2000" dirty="0" smtClean="0">
                <a:latin typeface="Arial" charset="0"/>
              </a:rPr>
              <a:t>Свързва 500 </a:t>
            </a:r>
            <a:r>
              <a:rPr lang="en-US" sz="2000" dirty="0" smtClean="0">
                <a:latin typeface="Arial" charset="0"/>
              </a:rPr>
              <a:t>mg CN</a:t>
            </a:r>
            <a:r>
              <a:rPr lang="bg-BG" sz="2000" baseline="30000" dirty="0" smtClean="0">
                <a:latin typeface="Arial" charset="0"/>
              </a:rPr>
              <a:t>–</a:t>
            </a:r>
            <a:endParaRPr lang="bg-BG" sz="2000" baseline="30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Повишено внимание: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000" dirty="0" smtClean="0">
                <a:latin typeface="Arial" charset="0"/>
              </a:rPr>
              <a:t>при аномалии на </a:t>
            </a:r>
            <a:r>
              <a:rPr lang="en-US" sz="2000" dirty="0" err="1" smtClean="0">
                <a:latin typeface="Arial" charset="0"/>
                <a:cs typeface="Arial" charset="0"/>
              </a:rPr>
              <a:t>Hb</a:t>
            </a:r>
            <a:r>
              <a:rPr lang="bg-BG" sz="2000" dirty="0" smtClean="0">
                <a:latin typeface="Arial" charset="0"/>
                <a:cs typeface="Arial" charset="0"/>
              </a:rPr>
              <a:t> (може да повиши количеството на циркулиращия </a:t>
            </a:r>
            <a:r>
              <a:rPr lang="en-US" sz="2000" dirty="0" err="1" smtClean="0">
                <a:latin typeface="Arial" charset="0"/>
              </a:rPr>
              <a:t>MetHb</a:t>
            </a:r>
            <a:r>
              <a:rPr lang="bg-BG" sz="2000" dirty="0" smtClean="0">
                <a:latin typeface="Arial" charset="0"/>
              </a:rPr>
              <a:t>)</a:t>
            </a:r>
          </a:p>
          <a:p>
            <a:pPr eaLnBrk="1" hangingPunct="1">
              <a:defRPr/>
            </a:pPr>
            <a:endParaRPr lang="bg-BG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81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8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8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8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 build="p"/>
      <p:bldP spid="4813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>ЛЕЧЕНИЕ</a:t>
            </a:r>
            <a:endParaRPr lang="bg-BG" sz="24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Две са главните групи </a:t>
            </a:r>
            <a:r>
              <a:rPr lang="en-US" sz="2000" dirty="0" err="1" smtClean="0">
                <a:solidFill>
                  <a:srgbClr val="FF9900"/>
                </a:solidFill>
                <a:latin typeface="Arial" charset="0"/>
              </a:rPr>
              <a:t>MetHb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образуватели: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Нитрити</a:t>
            </a:r>
            <a:r>
              <a:rPr lang="ru-RU" sz="2400" dirty="0" smtClean="0">
                <a:latin typeface="Arial" charset="0"/>
              </a:rPr>
              <a:t>-</a:t>
            </a:r>
            <a:r>
              <a:rPr lang="en-US" sz="2000" dirty="0" smtClean="0">
                <a:latin typeface="Arial" charset="0"/>
              </a:rPr>
              <a:t> Na </a:t>
            </a:r>
            <a:r>
              <a:rPr lang="en-US" sz="2000" dirty="0" err="1" smtClean="0">
                <a:latin typeface="Arial" charset="0"/>
              </a:rPr>
              <a:t>nitrosum</a:t>
            </a:r>
            <a:r>
              <a:rPr lang="en-US" sz="2000" dirty="0" smtClean="0">
                <a:latin typeface="Arial" charset="0"/>
              </a:rPr>
              <a:t> (NaNO</a:t>
            </a:r>
            <a:r>
              <a:rPr lang="en-US" sz="2000" baseline="-25000" dirty="0" smtClean="0">
                <a:latin typeface="Arial" charset="0"/>
              </a:rPr>
              <a:t>3</a:t>
            </a:r>
            <a:r>
              <a:rPr lang="en-US" sz="2000" dirty="0" smtClean="0">
                <a:latin typeface="Arial" charset="0"/>
              </a:rPr>
              <a:t>)</a:t>
            </a:r>
            <a:r>
              <a:rPr lang="bg-BG" sz="2000" dirty="0" smtClean="0">
                <a:latin typeface="Arial" charset="0"/>
              </a:rPr>
              <a:t>, </a:t>
            </a:r>
            <a:r>
              <a:rPr lang="en-US" sz="2000" dirty="0" smtClean="0">
                <a:latin typeface="Arial" charset="0"/>
              </a:rPr>
              <a:t>Amyl nitrite (</a:t>
            </a:r>
            <a:r>
              <a:rPr lang="en-US" sz="2000" dirty="0" err="1" smtClean="0">
                <a:latin typeface="Arial" charset="0"/>
              </a:rPr>
              <a:t>Isoamyl</a:t>
            </a:r>
            <a:r>
              <a:rPr lang="en-US" sz="2000" dirty="0" smtClean="0">
                <a:latin typeface="Arial" charset="0"/>
              </a:rPr>
              <a:t> Nitrate)</a:t>
            </a:r>
            <a:endParaRPr lang="bg-BG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Аминофеноли</a:t>
            </a:r>
            <a:r>
              <a:rPr lang="ru-RU" sz="2400" dirty="0" smtClean="0">
                <a:latin typeface="Arial" charset="0"/>
              </a:rPr>
              <a:t>-</a:t>
            </a:r>
            <a:r>
              <a:rPr lang="en-US" sz="2000" dirty="0" err="1" smtClean="0">
                <a:latin typeface="Arial" charset="0"/>
              </a:rPr>
              <a:t>Dimethylaminiphenol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bg-BG" sz="2000" dirty="0" smtClean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>Na </a:t>
            </a:r>
            <a:r>
              <a:rPr lang="en-US" sz="2400" dirty="0" err="1" smtClean="0">
                <a:solidFill>
                  <a:srgbClr val="FF9900"/>
                </a:solidFill>
                <a:latin typeface="Arial" charset="0"/>
              </a:rPr>
              <a:t>nitrosum</a:t>
            </a:r>
            <a:r>
              <a:rPr lang="bg-BG" sz="2400" dirty="0" smtClean="0">
                <a:latin typeface="Arial" charset="0"/>
              </a:rPr>
              <a:t> 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>(Sodium nitrite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)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bg-BG" sz="2000" dirty="0" smtClean="0">
                <a:latin typeface="Arial" charset="0"/>
              </a:rPr>
              <a:t>се въвежда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FF9900"/>
                </a:solidFill>
                <a:latin typeface="Arial" charset="0"/>
              </a:rPr>
              <a:t>i.v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.</a:t>
            </a:r>
            <a:r>
              <a:rPr lang="bg-BG" sz="2000" dirty="0" smtClean="0">
                <a:latin typeface="Arial" charset="0"/>
              </a:rPr>
              <a:t>при първоначална доза за възрастни</a:t>
            </a:r>
            <a:r>
              <a:rPr lang="en-US" sz="2000" dirty="0" smtClean="0">
                <a:latin typeface="Arial" charset="0"/>
              </a:rPr>
              <a:t> 300 mg</a:t>
            </a:r>
            <a:r>
              <a:rPr lang="bg-BG" sz="2000" dirty="0" smtClean="0">
                <a:latin typeface="Arial" charset="0"/>
              </a:rPr>
              <a:t> 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(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до 10 </a:t>
            </a:r>
            <a:r>
              <a:rPr lang="en-US" sz="2000" dirty="0" err="1" smtClean="0">
                <a:solidFill>
                  <a:srgbClr val="FF9900"/>
                </a:solidFill>
                <a:latin typeface="Arial" charset="0"/>
              </a:rPr>
              <a:t>mL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3% разтвор)</a:t>
            </a:r>
            <a:r>
              <a:rPr lang="bg-BG" sz="2000" dirty="0" smtClean="0">
                <a:latin typeface="Arial" charset="0"/>
              </a:rPr>
              <a:t> за повече от 5</a:t>
            </a:r>
            <a:r>
              <a:rPr lang="en-US" sz="2000" dirty="0" smtClean="0">
                <a:latin typeface="Arial" charset="0"/>
              </a:rPr>
              <a:t>-20</a:t>
            </a:r>
            <a:r>
              <a:rPr lang="bg-BG" sz="2000" dirty="0" smtClean="0">
                <a:latin typeface="Arial" charset="0"/>
              </a:rPr>
              <a:t> мин. </a:t>
            </a:r>
            <a:r>
              <a:rPr lang="ru-RU" sz="2000" dirty="0" smtClean="0">
                <a:latin typeface="Arial" charset="0"/>
              </a:rPr>
              <a:t>При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леки случаи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bg-BG" sz="2000" dirty="0" smtClean="0">
                <a:latin typeface="Arial" charset="0"/>
              </a:rPr>
              <a:t>- в</a:t>
            </a:r>
            <a:r>
              <a:rPr lang="ru-RU" sz="2000" dirty="0" smtClean="0">
                <a:latin typeface="Arial" charset="0"/>
              </a:rPr>
              <a:t>дишане на пари от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амилнитрат</a:t>
            </a:r>
            <a:r>
              <a:rPr lang="ru-RU" sz="2000" dirty="0" smtClean="0">
                <a:latin typeface="Arial" charset="0"/>
              </a:rPr>
              <a:t> - 3 - 4 капки върху марля.</a:t>
            </a:r>
            <a:r>
              <a:rPr lang="en-US" sz="2000" dirty="0" smtClean="0">
                <a:latin typeface="Arial" charset="0"/>
              </a:rPr>
              <a:t> </a:t>
            </a:r>
            <a:endParaRPr lang="bg-BG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bg-BG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400" dirty="0" err="1" smtClean="0">
                <a:solidFill>
                  <a:srgbClr val="FF9900"/>
                </a:solidFill>
                <a:latin typeface="Arial" charset="0"/>
              </a:rPr>
              <a:t>Dimethylaminiphenol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.</a:t>
            </a:r>
            <a:r>
              <a:rPr lang="bg-BG" sz="2000" dirty="0" smtClean="0">
                <a:latin typeface="Arial" charset="0"/>
              </a:rPr>
              <a:t> Доза 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3-4 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mg/kg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FF9900"/>
                </a:solidFill>
                <a:latin typeface="Arial" charset="0"/>
              </a:rPr>
              <a:t>i.v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.</a:t>
            </a:r>
            <a:r>
              <a:rPr lang="bg-BG" sz="2000" dirty="0" smtClean="0">
                <a:latin typeface="Arial" charset="0"/>
              </a:rPr>
              <a:t> (окислява 30-40% от </a:t>
            </a:r>
            <a:r>
              <a:rPr lang="en-US" sz="2000" dirty="0" err="1" smtClean="0">
                <a:latin typeface="Arial" charset="0"/>
                <a:cs typeface="Arial" charset="0"/>
              </a:rPr>
              <a:t>Hb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bg-BG" sz="2000" dirty="0" smtClean="0">
                <a:latin typeface="Arial" charset="0"/>
                <a:cs typeface="Arial" charset="0"/>
              </a:rPr>
              <a:t>в </a:t>
            </a:r>
            <a:r>
              <a:rPr lang="en-US" sz="2000" dirty="0" err="1" smtClean="0">
                <a:latin typeface="Arial" charset="0"/>
              </a:rPr>
              <a:t>MetHb</a:t>
            </a:r>
            <a:r>
              <a:rPr lang="bg-BG" sz="2000" dirty="0" smtClean="0">
                <a:latin typeface="Arial" charset="0"/>
              </a:rPr>
              <a:t>. Окислението се извършва бързо (1-2 мин) и завършва за 5-10 мин.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bg-BG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  <p:bldP spid="5018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>ЛЕЧЕНИЕ</a:t>
            </a:r>
            <a:endParaRPr lang="bg-BG" sz="24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191000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Образуваният цианометхемоглобинов комплекс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е нетраен</a:t>
            </a:r>
            <a:r>
              <a:rPr lang="ru-RU" sz="2000" dirty="0" smtClean="0">
                <a:latin typeface="Arial" charset="0"/>
              </a:rPr>
              <a:t> и постепенно отцепва цианов радикал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О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пасност</a:t>
            </a:r>
            <a:r>
              <a:rPr lang="ru-RU" sz="2000" dirty="0" smtClean="0">
                <a:latin typeface="Arial" charset="0"/>
              </a:rPr>
              <a:t> - рецидив на отравянето, ако метхемоглобинообразувателите не се комбинират със сяросъдържащи медиакменти и глюкоза.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bg-BG" sz="2000" dirty="0" smtClean="0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495800" cy="52578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Сяросъдържащи антидоти</a:t>
            </a:r>
            <a:r>
              <a:rPr lang="bg-BG" sz="2000" dirty="0" smtClean="0">
                <a:latin typeface="Arial" charset="0"/>
              </a:rPr>
              <a:t>: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endParaRPr lang="bg-BG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>Na </a:t>
            </a:r>
            <a:r>
              <a:rPr lang="en-US" sz="2400" dirty="0" err="1" smtClean="0">
                <a:solidFill>
                  <a:srgbClr val="FF9900"/>
                </a:solidFill>
                <a:latin typeface="Arial" charset="0"/>
              </a:rPr>
              <a:t>hyposulfurosum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> (Sodium </a:t>
            </a:r>
            <a:r>
              <a:rPr lang="en-US" sz="2000" dirty="0" err="1" smtClean="0">
                <a:solidFill>
                  <a:srgbClr val="FF9900"/>
                </a:solidFill>
                <a:latin typeface="Arial" charset="0"/>
              </a:rPr>
              <a:t>thiosulfate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)</a:t>
            </a:r>
            <a:endParaRPr lang="bg-BG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bg-BG" sz="2000" u="sng" dirty="0" smtClean="0">
                <a:latin typeface="Arial" charset="0"/>
              </a:rPr>
              <a:t>Доза: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150-200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mg/kg </a:t>
            </a:r>
            <a:r>
              <a:rPr lang="en-US" sz="2000" dirty="0" err="1" smtClean="0">
                <a:solidFill>
                  <a:srgbClr val="FF9900"/>
                </a:solidFill>
                <a:latin typeface="Arial" charset="0"/>
              </a:rPr>
              <a:t>i.v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. </a:t>
            </a:r>
            <a:r>
              <a:rPr lang="bg-BG" sz="2000" dirty="0" smtClean="0">
                <a:latin typeface="Arial" charset="0"/>
              </a:rPr>
              <a:t>(</a:t>
            </a:r>
            <a:r>
              <a:rPr lang="en-US" sz="2000" dirty="0" smtClean="0">
                <a:latin typeface="Arial" charset="0"/>
              </a:rPr>
              <a:t>50mL</a:t>
            </a:r>
            <a:r>
              <a:rPr lang="bg-BG" sz="2000" dirty="0" smtClean="0">
                <a:latin typeface="Arial" charset="0"/>
              </a:rPr>
              <a:t> от </a:t>
            </a:r>
            <a:r>
              <a:rPr lang="en-US" sz="2000" dirty="0" smtClean="0">
                <a:latin typeface="Arial" charset="0"/>
              </a:rPr>
              <a:t>3</a:t>
            </a:r>
            <a:r>
              <a:rPr lang="bg-BG" sz="2000" dirty="0" smtClean="0">
                <a:latin typeface="Arial" charset="0"/>
              </a:rPr>
              <a:t>0% разтвор) за 10-15 мин. В</a:t>
            </a:r>
            <a:r>
              <a:rPr lang="ru-RU" sz="2000" dirty="0" smtClean="0">
                <a:latin typeface="Arial" charset="0"/>
              </a:rPr>
              <a:t>ъвежда се веднага след </a:t>
            </a:r>
            <a:r>
              <a:rPr lang="en-US" sz="2000" dirty="0" err="1" smtClean="0">
                <a:latin typeface="Arial" charset="0"/>
              </a:rPr>
              <a:t>MetHb</a:t>
            </a:r>
            <a:r>
              <a:rPr lang="ru-RU" sz="2000" dirty="0" smtClean="0">
                <a:latin typeface="Arial" charset="0"/>
              </a:rPr>
              <a:t>образувателите. </a:t>
            </a:r>
            <a:r>
              <a:rPr lang="bg-BG" sz="2000" dirty="0" smtClean="0">
                <a:latin typeface="Arial" charset="0"/>
              </a:rPr>
              <a:t>Действа като донор на </a:t>
            </a:r>
            <a:r>
              <a:rPr lang="en-US" sz="2000" dirty="0" smtClean="0">
                <a:latin typeface="Arial" charset="0"/>
              </a:rPr>
              <a:t>S</a:t>
            </a:r>
            <a:r>
              <a:rPr lang="bg-BG" sz="2000" dirty="0" smtClean="0">
                <a:latin typeface="Arial" charset="0"/>
              </a:rPr>
              <a:t> и превръща </a:t>
            </a:r>
            <a:r>
              <a:rPr lang="ru-RU" sz="2000" dirty="0" smtClean="0">
                <a:latin typeface="Arial" charset="0"/>
              </a:rPr>
              <a:t>циановите радикали в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ти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о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цианати (роданиди)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ru-RU" sz="2000" dirty="0" smtClean="0">
                <a:latin typeface="Arial" charset="0"/>
              </a:rPr>
              <a:t> Антидотният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механизъм е бав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е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н</a:t>
            </a:r>
            <a:r>
              <a:rPr lang="bg-BG" sz="2000" dirty="0" smtClean="0">
                <a:latin typeface="Arial" charset="0"/>
              </a:rPr>
              <a:t> -</a:t>
            </a:r>
            <a:r>
              <a:rPr lang="ru-RU" sz="2000" dirty="0" smtClean="0">
                <a:latin typeface="Arial" charset="0"/>
              </a:rPr>
              <a:t> прилага се винаги в съчетание с метхемоглобинообразувателите.</a:t>
            </a:r>
            <a:endParaRPr lang="bg-BG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bg-BG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 build="p"/>
      <p:bldP spid="5120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FF9900"/>
                </a:solidFill>
                <a:latin typeface="Arial" charset="0"/>
              </a:rPr>
              <a:t>ЛЕЧЕНИЕ</a:t>
            </a:r>
            <a:endParaRPr lang="bg-BG" sz="24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95800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Глюкоза.</a:t>
            </a:r>
            <a:r>
              <a:rPr lang="bg-BG" sz="2000" i="1" smtClean="0">
                <a:latin typeface="Arial" charset="0"/>
              </a:rPr>
              <a:t> </a:t>
            </a:r>
            <a:r>
              <a:rPr lang="ru-RU" sz="2000" smtClean="0">
                <a:latin typeface="Arial" charset="0"/>
              </a:rPr>
              <a:t>Дозировка</a:t>
            </a:r>
            <a:r>
              <a:rPr lang="ru-RU" sz="2000" i="1" smtClean="0">
                <a:latin typeface="Arial" charset="0"/>
              </a:rPr>
              <a:t> - </a:t>
            </a:r>
            <a:r>
              <a:rPr lang="ru-RU" sz="2000" i="1" smtClean="0">
                <a:solidFill>
                  <a:srgbClr val="FF9900"/>
                </a:solidFill>
                <a:latin typeface="Arial" charset="0"/>
              </a:rPr>
              <a:t>50 - 100 мл 20% глюкозен разтвор </a:t>
            </a:r>
            <a:r>
              <a:rPr lang="en-US" sz="2000" i="1" smtClean="0">
                <a:solidFill>
                  <a:srgbClr val="FF9900"/>
                </a:solidFill>
                <a:latin typeface="Arial" charset="0"/>
              </a:rPr>
              <a:t>i.v</a:t>
            </a:r>
            <a:r>
              <a:rPr lang="ru-RU" sz="2000" i="1" smtClean="0">
                <a:latin typeface="Arial" charset="0"/>
              </a:rPr>
              <a:t>.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Превръща</a:t>
            </a:r>
            <a:r>
              <a:rPr lang="ru-RU" sz="2000" smtClean="0">
                <a:latin typeface="Arial" charset="0"/>
              </a:rPr>
              <a:t> цианидите в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цианхидрини.</a:t>
            </a:r>
            <a:r>
              <a:rPr lang="en-US" sz="2000" smtClean="0">
                <a:solidFill>
                  <a:srgbClr val="FF9900"/>
                </a:solidFill>
                <a:latin typeface="Arial" charset="0"/>
              </a:rPr>
              <a:t> </a:t>
            </a:r>
            <a:endParaRPr lang="bg-BG" sz="200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bg-BG" sz="200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000" smtClean="0">
                <a:solidFill>
                  <a:srgbClr val="FF9900"/>
                </a:solidFill>
                <a:latin typeface="Arial" charset="0"/>
              </a:rPr>
              <a:t>CoNa</a:t>
            </a:r>
            <a:r>
              <a:rPr lang="ru-RU" sz="2000" baseline="-25000" smtClean="0">
                <a:solidFill>
                  <a:srgbClr val="FF9900"/>
                </a:solidFill>
                <a:latin typeface="Arial" charset="0"/>
              </a:rPr>
              <a:t>2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 ЕДТА</a:t>
            </a:r>
            <a:r>
              <a:rPr lang="ru-RU" sz="2000" smtClean="0">
                <a:latin typeface="Arial" charset="0"/>
              </a:rPr>
              <a:t> -</a:t>
            </a:r>
            <a:r>
              <a:rPr lang="bg-BG" sz="2000" smtClean="0">
                <a:latin typeface="Arial" charset="0"/>
              </a:rPr>
              <a:t> при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тежки форми</a:t>
            </a:r>
            <a:r>
              <a:rPr lang="bg-BG" sz="2000" smtClean="0">
                <a:latin typeface="Arial" charset="0"/>
              </a:rPr>
              <a:t>, в състояние на клинична смърт -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интрартериално. Дозировка – 300</a:t>
            </a:r>
            <a:r>
              <a:rPr lang="en-US" sz="2000" smtClean="0">
                <a:solidFill>
                  <a:srgbClr val="FF9900"/>
                </a:solidFill>
                <a:latin typeface="Arial" charset="0"/>
              </a:rPr>
              <a:t>-600mg (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10 </a:t>
            </a:r>
            <a:r>
              <a:rPr lang="en-US" sz="2000" smtClean="0">
                <a:solidFill>
                  <a:srgbClr val="FF9900"/>
                </a:solidFill>
                <a:latin typeface="Arial" charset="0"/>
              </a:rPr>
              <a:t>-20mL)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2000" smtClean="0">
                <a:solidFill>
                  <a:srgbClr val="FF9900"/>
                </a:solidFill>
                <a:latin typeface="Arial" charset="0"/>
              </a:rPr>
              <a:t>i.v.</a:t>
            </a:r>
            <a:r>
              <a:rPr lang="ru-RU" sz="2000" smtClean="0">
                <a:latin typeface="Arial" charset="0"/>
              </a:rPr>
              <a:t>в съчетание с </a:t>
            </a:r>
            <a:r>
              <a:rPr lang="ru-RU" sz="2000" smtClean="0">
                <a:solidFill>
                  <a:srgbClr val="FF9900"/>
                </a:solidFill>
                <a:latin typeface="Arial" charset="0"/>
              </a:rPr>
              <a:t>50 мл хипертоничен глюкозен разтвор</a:t>
            </a:r>
            <a:r>
              <a:rPr lang="en-US" sz="2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за</a:t>
            </a:r>
            <a:r>
              <a:rPr lang="en-US" sz="2000" smtClean="0">
                <a:solidFill>
                  <a:srgbClr val="FF9900"/>
                </a:solidFill>
                <a:latin typeface="Arial" charset="0"/>
              </a:rPr>
              <a:t> 10-15</a:t>
            </a:r>
            <a:r>
              <a:rPr lang="en-US" sz="2000" smtClean="0">
                <a:latin typeface="Arial" charset="0"/>
              </a:rPr>
              <a:t> </a:t>
            </a:r>
            <a:r>
              <a:rPr lang="bg-BG" sz="2000" smtClean="0">
                <a:solidFill>
                  <a:srgbClr val="FF9900"/>
                </a:solidFill>
                <a:latin typeface="Arial" charset="0"/>
              </a:rPr>
              <a:t>мин.</a:t>
            </a:r>
            <a:r>
              <a:rPr lang="bg-BG" sz="2000" smtClean="0">
                <a:latin typeface="Arial" charset="0"/>
              </a:rPr>
              <a:t> Предизвиква бързо излизане от комата (за минути).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bg-BG" sz="2000" smtClean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67200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М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етиленово син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ь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о</a:t>
            </a:r>
            <a:r>
              <a:rPr lang="ru-RU" sz="2000" dirty="0" smtClean="0">
                <a:latin typeface="Arial" charset="0"/>
              </a:rPr>
              <a:t> - слаб метхемоглобинообразувател. Доза - 50 мл в смес с глюкоза и вода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(хромосмон), (1 гр. метиленово син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ь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о, 25 гр. глюкоза и 100 мл вода). </a:t>
            </a:r>
            <a:endParaRPr lang="en-US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Ре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а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нимация на дишането:</a:t>
            </a:r>
            <a:endParaRPr lang="ru-RU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интубира</a:t>
            </a:r>
            <a:r>
              <a:rPr lang="bg-BG" sz="2000" dirty="0" smtClean="0">
                <a:latin typeface="Arial" charset="0"/>
              </a:rPr>
              <a:t>не с асистирано дишане или</a:t>
            </a:r>
            <a:r>
              <a:rPr lang="ru-RU" sz="2000" dirty="0" smtClean="0">
                <a:latin typeface="Arial" charset="0"/>
              </a:rPr>
              <a:t> инхалация на кислород. 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д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ихателни аналептици</a:t>
            </a:r>
            <a:r>
              <a:rPr lang="ru-RU" sz="2000" dirty="0" smtClean="0">
                <a:latin typeface="Arial" charset="0"/>
              </a:rPr>
              <a:t> - лобелин, цитизин, микорен.</a:t>
            </a:r>
            <a:r>
              <a:rPr lang="bg-BG" sz="20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latin typeface="Arial" charset="0"/>
              </a:rPr>
              <a:t>П</a:t>
            </a:r>
            <a:r>
              <a:rPr lang="ru-RU" sz="2000" dirty="0" smtClean="0">
                <a:latin typeface="Arial" charset="0"/>
              </a:rPr>
              <a:t>ри шок -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противошокови разтвори</a:t>
            </a:r>
            <a:r>
              <a:rPr lang="ru-RU" sz="2000" dirty="0" smtClean="0">
                <a:latin typeface="Arial" charset="0"/>
              </a:rPr>
              <a:t> с норадреналин и ефортил.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 При нужда - индиректен сърдечен масаж.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bg-BG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2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  <p:bldP spid="5325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4038600" cy="56689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Циановодородната киселина (синилна киселина,</a:t>
            </a:r>
            <a:r>
              <a:rPr lang="en-US" sz="24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2400" b="1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)</a:t>
            </a:r>
            <a:r>
              <a:rPr lang="ru-RU" sz="2400" smtClean="0">
                <a:latin typeface="Arial" charset="0"/>
              </a:rPr>
              <a:t>, се отделя като страничен продукт при</a:t>
            </a:r>
            <a:r>
              <a:rPr lang="ru-RU" smtClean="0">
                <a:latin typeface="Arial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mtClean="0">
              <a:latin typeface="Arial" charset="0"/>
            </a:endParaRP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производство на цианиди, бензол и неговите хомолози</a:t>
            </a:r>
            <a:r>
              <a:rPr lang="bg-BG" sz="2400" smtClean="0">
                <a:latin typeface="Arial" charset="0"/>
              </a:rPr>
              <a:t>;</a:t>
            </a: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None/>
              <a:defRPr/>
            </a:pPr>
            <a:endParaRPr lang="bg-BG" sz="2400" smtClean="0">
              <a:latin typeface="Arial" charset="0"/>
            </a:endParaRP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непълно горене и суха дестилация на богати на азот органични съединения;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b="1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bg-BG" smtClean="0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57200"/>
            <a:ext cx="4038600" cy="5668963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закаляване и течна циментация на метали</a:t>
            </a:r>
            <a:r>
              <a:rPr lang="bg-BG" sz="2400" smtClean="0">
                <a:latin typeface="Arial" charset="0"/>
              </a:rPr>
              <a:t>;</a:t>
            </a: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None/>
              <a:defRPr/>
            </a:pPr>
            <a:endParaRPr lang="bg-BG" sz="2400" smtClean="0">
              <a:latin typeface="Arial" charset="0"/>
            </a:endParaRP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флотация на оловно-цинкови руди</a:t>
            </a:r>
            <a:r>
              <a:rPr lang="bg-BG" sz="2400" smtClean="0">
                <a:latin typeface="Arial" charset="0"/>
              </a:rPr>
              <a:t>;</a:t>
            </a: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None/>
              <a:defRPr/>
            </a:pPr>
            <a:endParaRPr lang="bg-BG" sz="2400" smtClean="0">
              <a:latin typeface="Arial" charset="0"/>
            </a:endParaRP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в галванотехниката - при металното покритие (цианови </a:t>
            </a:r>
            <a:r>
              <a:rPr lang="ru-RU" sz="2400" smtClean="0">
                <a:solidFill>
                  <a:srgbClr val="F7EAFA"/>
                </a:solidFill>
                <a:latin typeface="Arial" charset="0"/>
              </a:rPr>
              <a:t>бани</a:t>
            </a:r>
            <a:r>
              <a:rPr lang="ru-RU" sz="2400" smtClean="0">
                <a:latin typeface="Arial" charset="0"/>
              </a:rPr>
              <a:t>). </a:t>
            </a:r>
          </a:p>
          <a:p>
            <a:pPr eaLnBrk="1" hangingPunct="1">
              <a:defRPr/>
            </a:pPr>
            <a:endParaRPr lang="bg-BG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/>
      <p:bldP spid="2560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dirty="0" smtClean="0">
                <a:solidFill>
                  <a:srgbClr val="FFFF00"/>
                </a:solidFill>
              </a:rPr>
              <a:t>Терористични атаки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bg-BG" sz="2400" dirty="0" smtClean="0">
                <a:solidFill>
                  <a:srgbClr val="FFFF00"/>
                </a:solidFill>
              </a:rPr>
              <a:t>През 1995</a:t>
            </a:r>
            <a:r>
              <a:rPr lang="bg-BG" sz="2400" dirty="0" smtClean="0"/>
              <a:t>, беше открито устройство в чакалня на станция на токийското метро, състоящо се от чанти с натриев цианид и сярна киселина с дистанционно управление за да ги разкъса и това се смята за опит на сектата на Аум Шинрикио да произвежда токсични количества от натриев цианид.</a:t>
            </a:r>
            <a:endParaRPr lang="bg-BG" sz="2400" smtClean="0"/>
          </a:p>
          <a:p>
            <a:pPr>
              <a:buFont typeface="Wingdings" pitchFamily="2" charset="2"/>
              <a:buNone/>
              <a:defRPr/>
            </a:pPr>
            <a:endParaRPr lang="bg-BG" sz="2400" dirty="0" smtClean="0"/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bg-BG" sz="2400" dirty="0" smtClean="0">
                <a:solidFill>
                  <a:srgbClr val="FFFF00"/>
                </a:solidFill>
              </a:rPr>
              <a:t>През 2003 </a:t>
            </a:r>
            <a:r>
              <a:rPr lang="bg-BG" sz="2400" dirty="0" smtClean="0"/>
              <a:t>се съобщава, че Ал Кайда планира да пусне цианово съединение в системата на Нюйоркското метро. Атаката беше прекратена, поради предположението, че няма да има достатъчно жертви.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dirty="0" smtClean="0">
                <a:solidFill>
                  <a:srgbClr val="FFFF00"/>
                </a:solidFill>
              </a:rPr>
              <a:t>Неврологични последици от остро цианово отравяне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000" b="1" dirty="0" smtClean="0"/>
              <a:t>Острото цианово отравяне обикновено е резултат от опит за самоубийство, което поради високите дози често е смъртоносно за няколко минути или води до много лоша прогноза след забавено и неадекватно лечение. </a:t>
            </a:r>
            <a:r>
              <a:rPr lang="bg-BG" sz="2000" b="1" dirty="0" smtClean="0">
                <a:solidFill>
                  <a:srgbClr val="FFC000"/>
                </a:solidFill>
              </a:rPr>
              <a:t>Основното дългосрочно неврологично следствие е псевдопаркинсонизъм с екстрапирамидни симптоми</a:t>
            </a:r>
            <a:r>
              <a:rPr lang="bg-BG" sz="2000" b="1" dirty="0" smtClean="0"/>
              <a:t>. Токсичността на цианида се основава на инактивирането на цитохром оксидазата - крайния ензим в клетъчната респираторна верига. По този начин, </a:t>
            </a:r>
            <a:r>
              <a:rPr lang="bg-BG" sz="2000" b="1" dirty="0" smtClean="0">
                <a:solidFill>
                  <a:srgbClr val="FFC000"/>
                </a:solidFill>
              </a:rPr>
              <a:t>острото цианово отравяне засяга мозъчните структури с най-високи изисквания към кислорода, като базалните ганглии, мозъчната кора и сензомоторния кортекс. </a:t>
            </a:r>
            <a:r>
              <a:rPr lang="bg-BG" sz="2000" b="1" dirty="0" smtClean="0"/>
              <a:t> В резултат на това аноксичната енцефалопатия показва хеморагична некроза, главно в стриатума, и псевдоламинарна некроза в кората</a:t>
            </a:r>
            <a:endParaRPr 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E</a:t>
            </a:r>
            <a:r>
              <a:rPr lang="bg-BG" sz="2800" dirty="0" smtClean="0">
                <a:solidFill>
                  <a:srgbClr val="FFFF00"/>
                </a:solidFill>
              </a:rPr>
              <a:t>нцефалопатия след отравяне с цианиди</a:t>
            </a:r>
            <a:endParaRPr lang="en-US" sz="2800" dirty="0">
              <a:solidFill>
                <a:srgbClr val="FFFF00"/>
              </a:solidFill>
            </a:endParaRPr>
          </a:p>
        </p:txBody>
      </p:sp>
      <p:pic>
        <p:nvPicPr>
          <p:cNvPr id="24579" name="Content Placeholder 3" descr="Cyanides M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447800"/>
            <a:ext cx="3962400" cy="3352800"/>
          </a:xfrm>
        </p:spPr>
      </p:pic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4572000" y="1295400"/>
            <a:ext cx="43434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bg-BG" sz="1600" b="1"/>
              <a:t>MR изображения, получени 3 седмици след цианидно отравяне.</a:t>
            </a:r>
            <a:br>
              <a:rPr lang="bg-BG" sz="1600" b="1"/>
            </a:br>
            <a:r>
              <a:rPr lang="bg-BG" sz="1600" b="1"/>
              <a:t>• A, Дискретни хиперинтезни линейни сигнали могат да се видят по дължината на сензомоторния кортекс.</a:t>
            </a:r>
            <a:br>
              <a:rPr lang="bg-BG" sz="1600" b="1"/>
            </a:br>
            <a:r>
              <a:rPr lang="bg-BG" sz="1600" b="1"/>
              <a:t>• B, изображение, получено преди прилагането на контрастен агент.</a:t>
            </a:r>
            <a:br>
              <a:rPr lang="bg-BG" sz="1600" b="1"/>
            </a:br>
            <a:r>
              <a:rPr lang="bg-BG" sz="1600" b="1"/>
              <a:t>• C, изображение, получено след прилагане на контрастен агент. Мащабно усилване на контраста може да се види по централния регион, което е в съответствие с псевдоламиналната некроза.</a:t>
            </a:r>
            <a:r>
              <a:rPr lang="bg-BG" sz="1600"/>
              <a:t/>
            </a:r>
            <a:br>
              <a:rPr lang="bg-BG" sz="1600"/>
            </a:br>
            <a:endParaRPr lang="en-US" sz="1600"/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381000" y="4800600"/>
            <a:ext cx="8534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bg-BG" sz="1600"/>
              <a:t>• </a:t>
            </a:r>
            <a:r>
              <a:rPr lang="bg-BG" sz="1600" b="1"/>
              <a:t>D, Дискретни хиперинтензивни сигнали могат да се видят в </a:t>
            </a:r>
            <a:r>
              <a:rPr lang="en-US" sz="1600" b="1"/>
              <a:t>nucleus caudatus </a:t>
            </a:r>
            <a:r>
              <a:rPr lang="bg-BG" sz="1600" b="1"/>
              <a:t> двустранно.</a:t>
            </a:r>
            <a:br>
              <a:rPr lang="bg-BG" sz="1600" b="1"/>
            </a:br>
            <a:r>
              <a:rPr lang="bg-BG" sz="1600" b="1"/>
              <a:t>• E, изображение показва хиперинтентини сигнали в </a:t>
            </a:r>
            <a:r>
              <a:rPr lang="en-US" sz="1600" b="1"/>
              <a:t>nucleus caudatus </a:t>
            </a:r>
            <a:r>
              <a:rPr lang="bg-BG" sz="1600" b="1"/>
              <a:t> двустранно, което е в съответствие с кръвоизлив.</a:t>
            </a:r>
            <a:br>
              <a:rPr lang="bg-BG" sz="1600" b="1"/>
            </a:br>
            <a:r>
              <a:rPr lang="bg-BG" sz="1600" b="1"/>
              <a:t>• F, изображение, получено след прилагане на контрастен агент. Мащабно увеличаване на контраста може да се наблюдава в </a:t>
            </a:r>
            <a:r>
              <a:rPr lang="en-US" sz="1600" b="1"/>
              <a:t>nucleus lentiformis </a:t>
            </a:r>
            <a:r>
              <a:rPr lang="bg-BG" sz="1600" b="1"/>
              <a:t>и </a:t>
            </a:r>
            <a:r>
              <a:rPr lang="en-US" sz="1600" b="1"/>
              <a:t>nucleus caudatus </a:t>
            </a:r>
            <a:r>
              <a:rPr lang="bg-BG" sz="1600" b="1"/>
              <a:t> двустранно</a:t>
            </a:r>
            <a:endParaRPr lang="en-US" sz="16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E</a:t>
            </a:r>
            <a:r>
              <a:rPr lang="bg-BG" sz="2800" dirty="0" smtClean="0">
                <a:solidFill>
                  <a:srgbClr val="FFFF00"/>
                </a:solidFill>
              </a:rPr>
              <a:t>нцефалопатия след отравяне с цианиди</a:t>
            </a:r>
            <a:endParaRPr lang="en-US" sz="2800" dirty="0"/>
          </a:p>
        </p:txBody>
      </p:sp>
      <p:pic>
        <p:nvPicPr>
          <p:cNvPr id="25603" name="Content Placeholder 3" descr="Cyanides MR 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066800"/>
            <a:ext cx="3657600" cy="4038600"/>
          </a:xfrm>
        </p:spPr>
      </p:pic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3962400" y="1524000"/>
            <a:ext cx="48768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bg-BG" b="1"/>
              <a:t>Следващите MR изображенияса  получени 6 седмици след цианово отравяне.</a:t>
            </a:r>
            <a:br>
              <a:rPr lang="bg-BG" b="1"/>
            </a:br>
            <a:r>
              <a:rPr lang="bg-BG" b="1"/>
              <a:t>A и B, Симптомите на хиперинтензивния сигнал в базовите ганглии са значително по-изразени.</a:t>
            </a:r>
            <a:br>
              <a:rPr lang="bg-BG" b="1"/>
            </a:br>
            <a:r>
              <a:rPr lang="bg-BG" b="1"/>
              <a:t>C и D, Хеморагична некроза може да се наблюдава в сензомоторния кортекс (С) и базалните ганглии (D).</a:t>
            </a:r>
            <a:br>
              <a:rPr lang="bg-BG" b="1"/>
            </a:br>
            <a:r>
              <a:rPr lang="bg-BG" b="1"/>
              <a:t>E и F, изображения, получени след прилагане на контрастен агент. Изразено увеличение на контраста може да се види по протежение на централния кортикс(Е) и на базалните ганглии (F).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81000"/>
            <a:ext cx="8229600" cy="5745163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FF9900"/>
              </a:solidFill>
              <a:latin typeface="Arial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 влиза в състава на:</a:t>
            </a:r>
          </a:p>
          <a:p>
            <a:pPr algn="just"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Arial" charset="0"/>
              </a:rPr>
              <a:t>доменния газ</a:t>
            </a:r>
          </a:p>
          <a:p>
            <a:pPr algn="just"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ru-RU" sz="2400" dirty="0" smtClean="0">
              <a:latin typeface="Arial" charset="0"/>
            </a:endParaRPr>
          </a:p>
          <a:p>
            <a:pPr algn="just"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Arial" charset="0"/>
              </a:rPr>
              <a:t>цигарения дим</a:t>
            </a:r>
          </a:p>
          <a:p>
            <a:pPr algn="just"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400" dirty="0" smtClean="0">
              <a:latin typeface="Arial" charset="0"/>
            </a:endParaRPr>
          </a:p>
          <a:p>
            <a:pPr algn="just"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latin typeface="Arial" charset="0"/>
              </a:rPr>
              <a:t>цианиди се произвеждат от някои бактерии, гъби и водорасли. </a:t>
            </a:r>
            <a:r>
              <a:rPr lang="bg-BG" sz="2400" smtClean="0">
                <a:latin typeface="Arial" charset="0"/>
              </a:rPr>
              <a:t>Съдържат се в корени от Маниока и мадагаскарски бамбук.</a:t>
            </a:r>
            <a:endParaRPr lang="ru-RU" sz="2400" dirty="0" smtClean="0">
              <a:latin typeface="Arial" charset="0"/>
            </a:endParaRPr>
          </a:p>
          <a:p>
            <a:pPr algn="just"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ru-RU" sz="2400" dirty="0" smtClean="0">
              <a:latin typeface="Arial" charset="0"/>
            </a:endParaRPr>
          </a:p>
          <a:p>
            <a:pPr algn="just"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latin typeface="Arial" charset="0"/>
              </a:rPr>
              <a:t>алкалоида амигдалин</a:t>
            </a:r>
            <a:r>
              <a:rPr lang="ru-RU" sz="2400" dirty="0" smtClean="0">
                <a:latin typeface="Arial" charset="0"/>
              </a:rPr>
              <a:t> (ядки на кайсии, череши, бадеми и т.н.);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bg-BG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FF9900"/>
                </a:solidFill>
                <a:latin typeface="Arial" charset="0"/>
              </a:rPr>
              <a:t/>
            </a:r>
            <a:br>
              <a:rPr lang="en-US" sz="2800" smtClean="0">
                <a:solidFill>
                  <a:srgbClr val="FF9900"/>
                </a:solidFill>
                <a:latin typeface="Arial" charset="0"/>
              </a:rPr>
            </a:br>
            <a:r>
              <a:rPr lang="bg-BG" sz="2800" smtClean="0">
                <a:solidFill>
                  <a:srgbClr val="FF9900"/>
                </a:solidFill>
                <a:latin typeface="Arial" charset="0"/>
              </a:rPr>
              <a:t>Приложение:</a:t>
            </a:r>
            <a:br>
              <a:rPr lang="bg-BG" sz="2800" smtClean="0">
                <a:solidFill>
                  <a:srgbClr val="FF9900"/>
                </a:solidFill>
                <a:latin typeface="Arial" charset="0"/>
              </a:rPr>
            </a:br>
            <a:endParaRPr lang="bg-BG" sz="280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4038600" cy="54102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в синтеза на някои видове изкуствени влакна;</a:t>
            </a:r>
            <a:endParaRPr lang="en-US" sz="240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за дезинфекция и дератизация</a:t>
            </a:r>
            <a:r>
              <a:rPr lang="ru-RU" sz="2400" smtClean="0">
                <a:latin typeface="Arial" charset="0"/>
              </a:rPr>
              <a:t> </a:t>
            </a:r>
            <a:r>
              <a:rPr lang="bg-BG" sz="2400" smtClean="0">
                <a:latin typeface="Arial" charset="0"/>
              </a:rPr>
              <a:t>(</a:t>
            </a:r>
            <a:r>
              <a:rPr lang="ru-RU" sz="2400" smtClean="0">
                <a:latin typeface="Arial" charset="0"/>
              </a:rPr>
              <a:t>обгазява</a:t>
            </a:r>
            <a:r>
              <a:rPr lang="bg-BG" sz="2400" smtClean="0">
                <a:latin typeface="Arial" charset="0"/>
              </a:rPr>
              <a:t>не на</a:t>
            </a:r>
            <a:r>
              <a:rPr lang="ru-RU" sz="2400" smtClean="0">
                <a:latin typeface="Arial" charset="0"/>
              </a:rPr>
              <a:t> вагони, параходи, складове и т.н.);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latin typeface="Arial" charset="0"/>
              </a:rPr>
              <a:t>в </a:t>
            </a: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лабораторното дело</a:t>
            </a:r>
            <a:r>
              <a:rPr lang="ru-RU" sz="2400" smtClean="0">
                <a:latin typeface="Arial" charset="0"/>
              </a:rPr>
              <a:t>;</a:t>
            </a:r>
            <a:endParaRPr lang="bg-BG" sz="2400" smtClean="0">
              <a:latin typeface="Arial" charset="0"/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43000"/>
            <a:ext cx="4038600" cy="54102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Масови отравяния</a:t>
            </a:r>
            <a:r>
              <a:rPr lang="bg-BG" sz="2400" smtClean="0">
                <a:latin typeface="Arial" charset="0"/>
              </a:rPr>
              <a:t> са възможни </a:t>
            </a: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при пожари</a:t>
            </a:r>
            <a:r>
              <a:rPr lang="bg-BG" sz="2400" smtClean="0">
                <a:latin typeface="Arial" charset="0"/>
              </a:rPr>
              <a:t> с някои </a:t>
            </a: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видове пластмаси</a:t>
            </a:r>
            <a:r>
              <a:rPr lang="bg-BG" sz="2400" smtClean="0">
                <a:latin typeface="Arial" charset="0"/>
              </a:rPr>
              <a:t> - полиакрилнитрил (булана), полиамид (видлон) и т.н.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С</a:t>
            </a: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олите на циановодородната киселина - натриев </a:t>
            </a: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цианид, </a:t>
            </a: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калиев цианид</a:t>
            </a: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, калциев </a:t>
            </a: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цианид се използват в: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US" sz="2400" smtClean="0">
                <a:latin typeface="Arial" charset="0"/>
              </a:rPr>
              <a:t>- </a:t>
            </a:r>
            <a:r>
              <a:rPr lang="ru-RU" sz="2400" smtClean="0">
                <a:latin typeface="Arial" charset="0"/>
              </a:rPr>
              <a:t>галванотехниката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US" sz="2400" smtClean="0">
                <a:latin typeface="Arial" charset="0"/>
              </a:rPr>
              <a:t>- </a:t>
            </a:r>
            <a:r>
              <a:rPr lang="ru-RU" sz="2400" smtClean="0">
                <a:latin typeface="Arial" charset="0"/>
              </a:rPr>
              <a:t>екстракция на злато и сребро от руди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US" sz="2400" smtClean="0">
                <a:latin typeface="Arial" charset="0"/>
              </a:rPr>
              <a:t>- </a:t>
            </a:r>
            <a:r>
              <a:rPr lang="ru-RU" sz="2400" smtClean="0">
                <a:latin typeface="Arial" charset="0"/>
              </a:rPr>
              <a:t>бижутерията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US" sz="2400" smtClean="0">
                <a:latin typeface="Arial" charset="0"/>
              </a:rPr>
              <a:t>- </a:t>
            </a:r>
            <a:r>
              <a:rPr lang="bg-BG" sz="2400" smtClean="0">
                <a:latin typeface="Arial" charset="0"/>
              </a:rPr>
              <a:t>з</a:t>
            </a:r>
            <a:r>
              <a:rPr lang="ru-RU" sz="2400" smtClean="0">
                <a:latin typeface="Arial" charset="0"/>
              </a:rPr>
              <a:t>акаляване на метали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bg-BG" sz="2400" smtClean="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7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1" grpId="0" build="p"/>
      <p:bldP spid="2970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800" dirty="0" smtClean="0">
                <a:solidFill>
                  <a:srgbClr val="FF9900"/>
                </a:solidFill>
                <a:latin typeface="Arial" charset="0"/>
              </a:rPr>
              <a:t> - </a:t>
            </a:r>
            <a:r>
              <a:rPr lang="ru-RU" sz="2800" dirty="0" smtClean="0">
                <a:solidFill>
                  <a:srgbClr val="FF9900"/>
                </a:solidFill>
                <a:latin typeface="Arial" charset="0"/>
              </a:rPr>
              <a:t>ФИЗИКО-ХИМИЧНИ СВОЙСТВА</a:t>
            </a:r>
            <a:br>
              <a:rPr lang="ru-RU" sz="2800" dirty="0" smtClean="0">
                <a:solidFill>
                  <a:srgbClr val="FF9900"/>
                </a:solidFill>
                <a:latin typeface="Arial" charset="0"/>
              </a:rPr>
            </a:br>
            <a:endParaRPr lang="bg-BG" sz="2800" dirty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Arial" charset="0"/>
              </a:rPr>
              <a:t>безцветна, лесно подвижна течност 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Arial" charset="0"/>
              </a:rPr>
              <a:t>с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миризма на горчиви бадеми</a:t>
            </a:r>
            <a:r>
              <a:rPr lang="ru-RU" sz="2400" dirty="0" smtClean="0">
                <a:latin typeface="Arial" charset="0"/>
              </a:rPr>
              <a:t>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Arial" charset="0"/>
              </a:rPr>
              <a:t> </a:t>
            </a:r>
            <a:r>
              <a:rPr lang="bg-BG" sz="2400" dirty="0" smtClean="0">
                <a:latin typeface="Arial" charset="0"/>
              </a:rPr>
              <a:t>о</a:t>
            </a:r>
            <a:r>
              <a:rPr lang="ru-RU" sz="2400" dirty="0" smtClean="0">
                <a:latin typeface="Arial" charset="0"/>
              </a:rPr>
              <a:t>тносителнат</a:t>
            </a:r>
            <a:r>
              <a:rPr lang="bg-BG" sz="2400" dirty="0" smtClean="0">
                <a:latin typeface="Arial" charset="0"/>
              </a:rPr>
              <a:t>а</a:t>
            </a:r>
            <a:r>
              <a:rPr lang="ru-RU" sz="2400" dirty="0" smtClean="0">
                <a:latin typeface="Arial" charset="0"/>
              </a:rPr>
              <a:t> й маса е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0,94</a:t>
            </a:r>
            <a:r>
              <a:rPr lang="bg-BG" sz="2400" dirty="0" smtClean="0">
                <a:latin typeface="Arial" charset="0"/>
              </a:rPr>
              <a:t>,</a:t>
            </a:r>
            <a:r>
              <a:rPr lang="ru-RU" sz="2400" dirty="0" smtClean="0">
                <a:latin typeface="Arial" charset="0"/>
              </a:rPr>
              <a:t>  парите й са по-леки от въздуха. 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4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Arial" charset="0"/>
              </a:rPr>
              <a:t>разтваря се добре в органични разтворители и вода.</a:t>
            </a: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ru-RU" sz="2400" dirty="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солите на 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400" dirty="0" smtClean="0">
                <a:latin typeface="Arial" charset="0"/>
              </a:rPr>
              <a:t> </a:t>
            </a:r>
            <a:r>
              <a:rPr lang="ru-RU" sz="2400" dirty="0" smtClean="0">
                <a:latin typeface="Arial" charset="0"/>
              </a:rPr>
              <a:t>- безцветни кристални вещества</a:t>
            </a:r>
            <a:r>
              <a:rPr lang="bg-BG" sz="2400" dirty="0" smtClean="0">
                <a:latin typeface="Arial" charset="0"/>
              </a:rPr>
              <a:t>, л</a:t>
            </a:r>
            <a:r>
              <a:rPr lang="ru-RU" sz="2400" dirty="0" smtClean="0">
                <a:latin typeface="Arial" charset="0"/>
              </a:rPr>
              <a:t>есно разтвор</a:t>
            </a:r>
            <a:r>
              <a:rPr lang="bg-BG" sz="2400" dirty="0" smtClean="0">
                <a:latin typeface="Arial" charset="0"/>
              </a:rPr>
              <a:t>ми</a:t>
            </a:r>
            <a:r>
              <a:rPr lang="ru-RU" sz="2400" dirty="0" smtClean="0">
                <a:latin typeface="Arial" charset="0"/>
              </a:rPr>
              <a:t> във вода и спирт.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endParaRPr lang="bg-BG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4038600" cy="5668963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ПЪТИЩА НА ПРОНИКВАНЕ В ОРГАНИЗМА</a:t>
            </a:r>
            <a:endParaRPr lang="en-US" sz="240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При аварийни и професионални условия постъпва по </a:t>
            </a: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дихателен път. </a:t>
            </a:r>
            <a:endParaRPr lang="en-US" sz="240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latin typeface="Arial" charset="0"/>
              </a:rPr>
              <a:t>В затворени помещения парите й преминават  през </a:t>
            </a:r>
            <a:r>
              <a:rPr lang="ru-RU" sz="2400" smtClean="0">
                <a:solidFill>
                  <a:srgbClr val="FF9900"/>
                </a:solidFill>
                <a:latin typeface="Arial" charset="0"/>
              </a:rPr>
              <a:t>хиперемирана и влажна кожа</a:t>
            </a:r>
            <a:r>
              <a:rPr lang="ru-RU" sz="2400" smtClean="0">
                <a:latin typeface="Arial" charset="0"/>
              </a:rPr>
              <a:t>.</a:t>
            </a:r>
            <a:endParaRPr lang="bg-BG" sz="2400" smtClean="0"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latin typeface="Arial" charset="0"/>
              </a:rPr>
              <a:t>При битови и криминални отравяния -</a:t>
            </a:r>
            <a:r>
              <a:rPr lang="bg-BG" sz="2400" smtClean="0">
                <a:solidFill>
                  <a:srgbClr val="FF9900"/>
                </a:solidFill>
                <a:latin typeface="Arial" charset="0"/>
              </a:rPr>
              <a:t> орален път.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57200"/>
            <a:ext cx="4038600" cy="5668963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ТОКСИЧНОСТ</a:t>
            </a:r>
            <a:endParaRPr lang="en-US" sz="2400" dirty="0" smtClean="0">
              <a:solidFill>
                <a:srgbClr val="FF9900"/>
              </a:solidFill>
              <a:latin typeface="Arial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>LD</a:t>
            </a:r>
            <a:r>
              <a:rPr lang="en-US" sz="2400" baseline="-25000" dirty="0" smtClean="0">
                <a:solidFill>
                  <a:srgbClr val="FF9900"/>
                </a:solidFill>
                <a:latin typeface="Arial" charset="0"/>
              </a:rPr>
              <a:t>100/30</a:t>
            </a:r>
            <a:r>
              <a:rPr lang="en-US" sz="2400" i="1" dirty="0" smtClean="0">
                <a:latin typeface="Arial" charset="0"/>
              </a:rPr>
              <a:t> </a:t>
            </a:r>
            <a:r>
              <a:rPr lang="bg-BG" sz="2400" dirty="0" smtClean="0">
                <a:latin typeface="Arial" charset="0"/>
              </a:rPr>
              <a:t>за </a:t>
            </a:r>
            <a:r>
              <a:rPr lang="en-US" sz="2400" dirty="0" smtClean="0">
                <a:latin typeface="Arial" charset="0"/>
              </a:rPr>
              <a:t>KCN</a:t>
            </a:r>
            <a:r>
              <a:rPr lang="bg-BG" sz="2400" dirty="0" smtClean="0">
                <a:latin typeface="Arial" charset="0"/>
              </a:rPr>
              <a:t> при орално постъпване - 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1-1,5 мг/кг (120 мг за възрастен човек).</a:t>
            </a:r>
            <a:endParaRPr lang="en-US" sz="24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latin typeface="Arial" charset="0"/>
              </a:rPr>
              <a:t>Инхалаторен път</a:t>
            </a:r>
            <a:r>
              <a:rPr lang="en-US" sz="2400" dirty="0" smtClean="0">
                <a:latin typeface="Arial" charset="0"/>
              </a:rPr>
              <a:t>: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120 - 150 мг/м</a:t>
            </a:r>
            <a:r>
              <a:rPr lang="bg-BG" sz="2400" baseline="30000" dirty="0" smtClean="0">
                <a:solidFill>
                  <a:srgbClr val="FF9900"/>
                </a:solidFill>
                <a:latin typeface="Arial" charset="0"/>
              </a:rPr>
              <a:t>3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 - </a:t>
            </a:r>
            <a:r>
              <a:rPr lang="bg-BG" sz="2400" dirty="0" smtClean="0">
                <a:latin typeface="Arial" charset="0"/>
              </a:rPr>
              <a:t>смърт за 30 минути</a:t>
            </a:r>
            <a:r>
              <a:rPr lang="en-US" sz="2400" dirty="0" smtClean="0">
                <a:latin typeface="Arial" charset="0"/>
              </a:rPr>
              <a:t>;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200мг/м</a:t>
            </a:r>
            <a:r>
              <a:rPr lang="bg-BG" sz="2400" baseline="30000" dirty="0" smtClean="0">
                <a:solidFill>
                  <a:srgbClr val="FF9900"/>
                </a:solidFill>
                <a:latin typeface="Arial" charset="0"/>
              </a:rPr>
              <a:t>3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 - </a:t>
            </a:r>
            <a:r>
              <a:rPr lang="bg-BG" sz="2400" dirty="0" smtClean="0">
                <a:latin typeface="Arial" charset="0"/>
              </a:rPr>
              <a:t>смърт за 10 минути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/>
      <p:bldP spid="3277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Rot="1" noChangeArrowheads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800" b="0" smtClean="0">
                <a:solidFill>
                  <a:srgbClr val="FF9900"/>
                </a:solidFill>
                <a:latin typeface="Arial" charset="0"/>
              </a:rPr>
              <a:t>МЕХАНИЗЪМ НА ТОКСИЧНО ДЕЙСТВИЕ И ПАТОГЕНЕЗА</a:t>
            </a:r>
            <a:endParaRPr lang="bg-BG" sz="28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5720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и нейните соли (цианиди) блокират тъканното дишане и предизвикват тежка хипоксия. 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Те инхибират дихателните ензими, главно цитохромоксидазата (цитохром А3, ензим на Вартбург), поради високия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си афинитет към 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Fe3</a:t>
            </a:r>
            <a:r>
              <a:rPr lang="en-US" sz="2000" baseline="30000" dirty="0" smtClean="0">
                <a:solidFill>
                  <a:srgbClr val="FF9900"/>
                </a:solidFill>
                <a:latin typeface="Arial" charset="0"/>
              </a:rPr>
              <a:t>+</a:t>
            </a:r>
            <a:r>
              <a:rPr lang="ru-RU" sz="2000" baseline="30000" dirty="0" smtClean="0">
                <a:solidFill>
                  <a:srgbClr val="FF9900"/>
                </a:solidFill>
                <a:latin typeface="Arial" charset="0"/>
              </a:rPr>
              <a:t>.</a:t>
            </a:r>
            <a:endParaRPr lang="en-US" sz="2000" baseline="30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000" dirty="0" smtClean="0">
                <a:latin typeface="Arial" charset="0"/>
              </a:rPr>
              <a:t> блокира използването на кислорода от тъканите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000" dirty="0" smtClean="0">
                <a:latin typeface="Arial" charset="0"/>
              </a:rPr>
              <a:t> н</a:t>
            </a:r>
            <a:r>
              <a:rPr lang="ru-RU" sz="2000" dirty="0" smtClean="0">
                <a:latin typeface="Arial" charset="0"/>
              </a:rPr>
              <a:t>арушава фосфорилирането в третото звено на дихателната верига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bg-BG" sz="2000" dirty="0" smtClean="0">
                <a:latin typeface="Arial" charset="0"/>
              </a:rPr>
              <a:t>и води до дисбаланс между хидролизата и продукцията на АТФ.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bg-BG" sz="1800" dirty="0" smtClean="0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600200"/>
            <a:ext cx="4114800" cy="44196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latin typeface="Arial" charset="0"/>
              </a:rPr>
              <a:t>Развива се метаболитна ацидоза.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и нейните соли блокират още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над 40 ензими</a:t>
            </a:r>
            <a:r>
              <a:rPr lang="ru-RU" sz="2000" dirty="0" smtClean="0">
                <a:latin typeface="Arial" charset="0"/>
              </a:rPr>
              <a:t>, съдържащи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желязо, мед, цинк (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типична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 полиензимна отрова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)</a:t>
            </a:r>
            <a:r>
              <a:rPr lang="ru-RU" sz="2000" dirty="0" smtClean="0">
                <a:latin typeface="Arial" charset="0"/>
              </a:rPr>
              <a:t>. 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Инхибират се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катала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з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а, моноаминооксидаза, диаминоксиадаза, алдолаза, алкална фосфатаза, алкохолдехидрогенеза</a:t>
            </a:r>
            <a:r>
              <a:rPr lang="ru-RU" sz="2000" dirty="0" smtClean="0">
                <a:latin typeface="Arial" charset="0"/>
              </a:rPr>
              <a:t> и др.</a:t>
            </a:r>
            <a:r>
              <a:rPr lang="en-US" sz="2000" dirty="0" smtClean="0">
                <a:latin typeface="Arial" charset="0"/>
              </a:rPr>
              <a:t/>
            </a:r>
            <a:br>
              <a:rPr lang="en-US" sz="2000" dirty="0" smtClean="0">
                <a:latin typeface="Arial" charset="0"/>
              </a:rPr>
            </a:br>
            <a:endParaRPr lang="bg-BG" sz="2000" dirty="0" smtClean="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 build="p"/>
      <p:bldP spid="348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800" b="0" smtClean="0">
                <a:solidFill>
                  <a:srgbClr val="FF9900"/>
                </a:solidFill>
                <a:latin typeface="Arial" charset="0"/>
              </a:rPr>
              <a:t>МЕХАНИЗЪМ НА ТОКСИЧНО ДЕЙСТВИЕ И ПАТОГЕНЕЗА</a:t>
            </a:r>
            <a:endParaRPr lang="bg-BG" sz="2800" b="0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8768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Arial" charset="0"/>
              </a:rPr>
              <a:t>Съдържанието на кислород във венозната кръв се увеличава, а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артерио-венозната разлика на кислород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а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 намалява</a:t>
            </a:r>
            <a:r>
              <a:rPr lang="ru-RU" sz="2400" dirty="0" smtClean="0">
                <a:latin typeface="Arial" charset="0"/>
              </a:rPr>
              <a:t> и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може</a:t>
            </a:r>
            <a:r>
              <a:rPr lang="ru-RU" sz="2400" dirty="0" smtClean="0">
                <a:latin typeface="Arial" charset="0"/>
              </a:rPr>
              <a:t> да достигне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нула.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</a:rPr>
              <a:t/>
            </a:r>
            <a:br>
              <a:rPr lang="en-US" sz="2400" dirty="0" smtClean="0">
                <a:solidFill>
                  <a:srgbClr val="FF9900"/>
                </a:solidFill>
                <a:latin typeface="Arial" charset="0"/>
              </a:rPr>
            </a:b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Хипоксията повлиява</a:t>
            </a:r>
            <a:r>
              <a:rPr lang="ru-RU" sz="2400" dirty="0" smtClean="0">
                <a:latin typeface="Arial" charset="0"/>
              </a:rPr>
              <a:t> функцията на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активно метаболизиращите органи - сърце, черен дроб, бъбреци, мозък. </a:t>
            </a: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/>
            </a:r>
            <a:br>
              <a:rPr lang="bg-BG" sz="2400" dirty="0" smtClean="0">
                <a:solidFill>
                  <a:srgbClr val="FF9900"/>
                </a:solidFill>
                <a:latin typeface="Arial" charset="0"/>
              </a:rPr>
            </a:br>
            <a:endParaRPr lang="en-US" sz="24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9900"/>
                </a:solidFill>
                <a:latin typeface="Arial" charset="0"/>
              </a:rPr>
              <a:t>Д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ихателният център</a:t>
            </a:r>
            <a:r>
              <a:rPr lang="ru-RU" sz="2400" dirty="0" smtClean="0">
                <a:latin typeface="Arial" charset="0"/>
              </a:rPr>
              <a:t> </a:t>
            </a:r>
            <a:r>
              <a:rPr lang="bg-BG" sz="2400" dirty="0" smtClean="0">
                <a:latin typeface="Arial" charset="0"/>
              </a:rPr>
              <a:t>п</a:t>
            </a:r>
            <a:r>
              <a:rPr lang="ru-RU" sz="2400" dirty="0" smtClean="0">
                <a:latin typeface="Arial" charset="0"/>
              </a:rPr>
              <a:t>ървоначално се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възбужда</a:t>
            </a:r>
            <a:r>
              <a:rPr lang="ru-RU" sz="2400" dirty="0" smtClean="0">
                <a:latin typeface="Arial" charset="0"/>
              </a:rPr>
              <a:t>, а след това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ru-RU" sz="2400" dirty="0" smtClean="0">
                <a:solidFill>
                  <a:srgbClr val="FF9900"/>
                </a:solidFill>
                <a:latin typeface="Arial" charset="0"/>
              </a:rPr>
              <a:t>потиска</a:t>
            </a:r>
            <a:r>
              <a:rPr lang="ru-RU" sz="2400" dirty="0" smtClean="0">
                <a:latin typeface="Arial" charset="0"/>
              </a:rPr>
              <a:t> до пълна парализа.</a:t>
            </a:r>
            <a:r>
              <a:rPr lang="en-US" sz="2400" dirty="0" smtClean="0">
                <a:latin typeface="Arial" charset="0"/>
              </a:rPr>
              <a:t/>
            </a:r>
            <a:br>
              <a:rPr lang="en-US" sz="2400" dirty="0" smtClean="0">
                <a:latin typeface="Arial" charset="0"/>
              </a:rPr>
            </a:br>
            <a:endParaRPr lang="bg-BG" sz="2400" dirty="0" smtClean="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8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800" b="0" smtClean="0">
                <a:solidFill>
                  <a:srgbClr val="FF9900"/>
                </a:solidFill>
                <a:latin typeface="Arial" charset="0"/>
              </a:rPr>
              <a:t>МЕТАБОЛИЗЪМ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5344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и нейните соли са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бързо</a:t>
            </a:r>
            <a:r>
              <a:rPr lang="ru-RU" sz="2000" dirty="0" smtClean="0">
                <a:latin typeface="Arial" charset="0"/>
              </a:rPr>
              <a:t> метаболизиращи отрови. Физиологичните </a:t>
            </a:r>
            <a:r>
              <a:rPr lang="bg-BG" sz="2000" dirty="0" smtClean="0">
                <a:latin typeface="Arial" charset="0"/>
              </a:rPr>
              <a:t>пътища на биотрансформация на циановия радикал са:</a:t>
            </a:r>
            <a:r>
              <a:rPr lang="en-US" sz="2000" dirty="0" smtClean="0">
                <a:latin typeface="Arial" charset="0"/>
              </a:rPr>
              <a:t/>
            </a:r>
            <a:br>
              <a:rPr lang="en-US" sz="2000" dirty="0" smtClean="0">
                <a:latin typeface="Arial" charset="0"/>
              </a:rPr>
            </a:b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п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ревръща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не</a:t>
            </a:r>
            <a:r>
              <a:rPr lang="ru-RU" sz="2000" dirty="0" smtClean="0">
                <a:latin typeface="Arial" charset="0"/>
              </a:rPr>
              <a:t> в слаботоксични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тиоцианити (роданиди),</a:t>
            </a:r>
            <a:r>
              <a:rPr lang="ru-RU" sz="2000" dirty="0" smtClean="0">
                <a:latin typeface="Arial" charset="0"/>
              </a:rPr>
              <a:t> с</a:t>
            </a:r>
            <a:r>
              <a:rPr lang="bg-BG" sz="2000" dirty="0" smtClean="0">
                <a:latin typeface="Arial" charset="0"/>
              </a:rPr>
              <a:t> участието на </a:t>
            </a:r>
            <a:r>
              <a:rPr lang="ru-RU" sz="2000" dirty="0" smtClean="0">
                <a:latin typeface="Arial" charset="0"/>
              </a:rPr>
              <a:t>ензима роданаза;</a:t>
            </a:r>
            <a:r>
              <a:rPr lang="en-US" sz="2000" dirty="0" smtClean="0">
                <a:latin typeface="Arial" charset="0"/>
              </a:rPr>
              <a:t/>
            </a:r>
            <a:br>
              <a:rPr lang="en-US" sz="2000" dirty="0" smtClean="0">
                <a:latin typeface="Arial" charset="0"/>
              </a:rPr>
            </a:b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US" sz="2000" dirty="0" smtClean="0">
                <a:latin typeface="Arial" charset="0"/>
              </a:rPr>
              <a:t>                           CN• + S</a:t>
            </a:r>
            <a:r>
              <a:rPr lang="en-US" sz="2000" baseline="-25000" dirty="0" smtClean="0">
                <a:latin typeface="Arial" charset="0"/>
              </a:rPr>
              <a:t>2</a:t>
            </a:r>
            <a:r>
              <a:rPr lang="en-US" sz="2000" dirty="0" smtClean="0">
                <a:latin typeface="Arial" charset="0"/>
              </a:rPr>
              <a:t>O</a:t>
            </a:r>
            <a:r>
              <a:rPr lang="en-US" sz="2000" baseline="-25000" dirty="0" smtClean="0">
                <a:latin typeface="Arial" charset="0"/>
              </a:rPr>
              <a:t>3</a:t>
            </a:r>
            <a:r>
              <a:rPr lang="en-US" sz="2000" dirty="0" smtClean="0">
                <a:latin typeface="Arial" charset="0"/>
              </a:rPr>
              <a:t>• → </a:t>
            </a:r>
            <a:r>
              <a:rPr lang="en-US" sz="2000" dirty="0" smtClean="0">
                <a:solidFill>
                  <a:srgbClr val="FFC000"/>
                </a:solidFill>
                <a:latin typeface="Arial" charset="0"/>
              </a:rPr>
              <a:t>SCN•</a:t>
            </a:r>
            <a:r>
              <a:rPr lang="en-US" sz="2000" dirty="0" smtClean="0">
                <a:latin typeface="Arial" charset="0"/>
              </a:rPr>
              <a:t> + SO</a:t>
            </a:r>
            <a:r>
              <a:rPr lang="en-US" sz="2000" baseline="-25000" dirty="0" smtClean="0">
                <a:latin typeface="Arial" charset="0"/>
              </a:rPr>
              <a:t>3</a:t>
            </a:r>
            <a:r>
              <a:rPr lang="en-US" sz="2000" dirty="0" smtClean="0">
                <a:latin typeface="Arial" charset="0"/>
              </a:rPr>
              <a:t>•</a:t>
            </a:r>
            <a:br>
              <a:rPr lang="en-US" sz="2000" dirty="0" smtClean="0">
                <a:latin typeface="Arial" charset="0"/>
              </a:rPr>
            </a:b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взаимодейства с цистеин до получаване на 2 - имино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 4-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тиазиди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н-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карбонова киселина;</a:t>
            </a:r>
            <a:endParaRPr lang="en-US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Arial" charset="0"/>
              </a:rPr>
              <a:t>с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глюкозата</a:t>
            </a:r>
            <a:r>
              <a:rPr lang="ru-RU" sz="2000" dirty="0" smtClean="0">
                <a:latin typeface="Arial" charset="0"/>
              </a:rPr>
              <a:t> образува слаботоксични </a:t>
            </a: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цианхидрини;</a:t>
            </a:r>
            <a:r>
              <a:rPr lang="en-US" sz="2000" dirty="0" smtClean="0">
                <a:latin typeface="Arial" charset="0"/>
              </a:rPr>
              <a:t/>
            </a:r>
            <a:br>
              <a:rPr lang="en-US" sz="2000" dirty="0" smtClean="0">
                <a:latin typeface="Arial" charset="0"/>
              </a:rPr>
            </a:b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окисление до цианова киселина</a:t>
            </a:r>
            <a:r>
              <a:rPr lang="bg-BG" sz="2000" dirty="0" smtClean="0">
                <a:latin typeface="Arial" charset="0"/>
              </a:rPr>
              <a:t>, която хидролизира до 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NH</a:t>
            </a:r>
            <a:r>
              <a:rPr lang="en-US" sz="2000" baseline="-25000" dirty="0" smtClean="0">
                <a:solidFill>
                  <a:srgbClr val="FF9900"/>
                </a:solidFill>
                <a:latin typeface="Arial" charset="0"/>
              </a:rPr>
              <a:t>3</a:t>
            </a:r>
            <a:r>
              <a:rPr lang="bg-BG" sz="2000" dirty="0" smtClean="0">
                <a:solidFill>
                  <a:srgbClr val="FF9900"/>
                </a:solidFill>
                <a:latin typeface="Arial" charset="0"/>
              </a:rPr>
              <a:t> и СО</a:t>
            </a:r>
            <a:r>
              <a:rPr lang="bg-BG" sz="2000" baseline="-25000" dirty="0" smtClean="0">
                <a:solidFill>
                  <a:srgbClr val="FF9900"/>
                </a:solidFill>
                <a:latin typeface="Arial" charset="0"/>
              </a:rPr>
              <a:t>2</a:t>
            </a:r>
            <a:r>
              <a:rPr lang="bg-BG" sz="2000" dirty="0" smtClean="0">
                <a:latin typeface="Arial" charset="0"/>
              </a:rPr>
              <a:t>;</a:t>
            </a:r>
            <a:r>
              <a:rPr lang="en-US" sz="2000" dirty="0" smtClean="0">
                <a:latin typeface="Arial" charset="0"/>
              </a:rPr>
              <a:t/>
            </a:r>
            <a:br>
              <a:rPr lang="en-US" sz="2000" dirty="0" smtClean="0">
                <a:latin typeface="Arial" charset="0"/>
              </a:rPr>
            </a:b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9900"/>
                </a:solidFill>
                <a:latin typeface="Arial" charset="0"/>
              </a:rPr>
              <a:t>издишване на непроменена </a:t>
            </a:r>
            <a:r>
              <a:rPr lang="en-US" sz="2000" dirty="0" smtClean="0">
                <a:solidFill>
                  <a:srgbClr val="FF9900"/>
                </a:solidFill>
                <a:latin typeface="Arial" charset="0"/>
              </a:rPr>
              <a:t>HCN</a:t>
            </a:r>
            <a:r>
              <a:rPr lang="bg-BG" sz="2000" dirty="0" smtClean="0">
                <a:latin typeface="Arial" charset="0"/>
              </a:rPr>
              <a:t> (минимални количества);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688</TotalTime>
  <Words>1661</Words>
  <Application>Microsoft Office PowerPoint</Application>
  <PresentationFormat>On-screen Show (4:3)</PresentationFormat>
  <Paragraphs>221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Stream</vt:lpstr>
      <vt:lpstr>ОСТРИ ОТРАВЯНИЯ С ЦИАНОВОДОРОДНА КИСЕЛИНА И НЕЙНИТЕ СОЛИ</vt:lpstr>
      <vt:lpstr>PowerPoint Presentation</vt:lpstr>
      <vt:lpstr>PowerPoint Presentation</vt:lpstr>
      <vt:lpstr> Приложение: </vt:lpstr>
      <vt:lpstr>HCN - ФИЗИКО-ХИМИЧНИ СВОЙСТВА </vt:lpstr>
      <vt:lpstr>PowerPoint Presentation</vt:lpstr>
      <vt:lpstr>МЕХАНИЗЪМ НА ТОКСИЧНО ДЕЙСТВИЕ И ПАТОГЕНЕЗА</vt:lpstr>
      <vt:lpstr>МЕХАНИЗЪМ НА ТОКСИЧНО ДЕЙСТВИЕ И ПАТОГЕНЕЗА</vt:lpstr>
      <vt:lpstr>МЕТАБОЛИЗЪМ</vt:lpstr>
      <vt:lpstr> ПАТОЛОГОАНАТОМИЧНИ ПРОМЕНИ </vt:lpstr>
      <vt:lpstr>КЛИНИЧНА КАРТИНА</vt:lpstr>
      <vt:lpstr>КЛИНИЧНА КАРТИНА</vt:lpstr>
      <vt:lpstr>КЛИНИЧНА КАРТИНА 3. Тежка форма:</vt:lpstr>
      <vt:lpstr> КЛИНИЧНА КАРТИНА </vt:lpstr>
      <vt:lpstr>ДИАГНОЗА</vt:lpstr>
      <vt:lpstr>ЛЕЧЕНИЕ</vt:lpstr>
      <vt:lpstr>ЛЕЧЕНИЕ</vt:lpstr>
      <vt:lpstr>ЛЕЧЕНИЕ</vt:lpstr>
      <vt:lpstr>ЛЕЧЕНИЕ</vt:lpstr>
      <vt:lpstr>Терористични атаки</vt:lpstr>
      <vt:lpstr>Неврологични последици от остро цианово отравяне</vt:lpstr>
      <vt:lpstr>Eнцефалопатия след отравяне с цианиди</vt:lpstr>
      <vt:lpstr>Eнцефалопатия след отравяне с цианиди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User1</cp:lastModifiedBy>
  <cp:revision>128</cp:revision>
  <dcterms:created xsi:type="dcterms:W3CDTF">2006-02-22T10:53:23Z</dcterms:created>
  <dcterms:modified xsi:type="dcterms:W3CDTF">2020-06-03T05:46:25Z</dcterms:modified>
</cp:coreProperties>
</file>