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90" r:id="rId21"/>
    <p:sldId id="289" r:id="rId22"/>
    <p:sldId id="286" r:id="rId23"/>
    <p:sldId id="287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FFFF"/>
    <a:srgbClr val="F7A1F3"/>
    <a:srgbClr val="FF99FF"/>
    <a:srgbClr val="FF00FF"/>
    <a:srgbClr val="FF66FF"/>
    <a:srgbClr val="F7EDF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1480" y="-2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151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51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20DB5-6331-4BAA-B50B-FEC0D46EA4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19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188E0-FA6B-4533-97D9-EAB6A2CA6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5897D-0C58-455E-89B6-9AD62F0BBD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23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E525A-850B-442C-9E4F-439A80FA1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45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3A631-33C9-4603-BC87-E629C5D06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48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B2023-A284-4161-B2A6-2277DF442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64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DEB43-D983-4C96-B248-A66718F45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45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E1E5A-D30E-447A-9A28-6E331EC08E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739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52A6F-3944-4CF7-81EC-28EEAF831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73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BDC43-83CF-49A0-90AD-2088CFDE9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7D469-BC53-4929-A259-7A4361DF69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64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FABACA3-318A-4CA2-8AD8-F6EE199022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048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8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8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8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9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049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9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49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9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9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2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438400"/>
            <a:ext cx="7772400" cy="17526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>
                <a:solidFill>
                  <a:srgbClr val="FFFF00"/>
                </a:solidFill>
                <a:latin typeface="Arial" charset="0"/>
              </a:rPr>
              <a:t>ОСТРИ ОТРАВЯНИЯ С ЦИАНОВОДОРОДНА КИСЕЛИНА И НЕЙНИТЕ СОЛИ</a:t>
            </a:r>
            <a:endParaRPr lang="en-US" sz="3200" dirty="0" smtClean="0">
              <a:solidFill>
                <a:srgbClr val="FFFF00"/>
              </a:solidFill>
              <a:latin typeface="Arial" charset="0"/>
            </a:endParaRPr>
          </a:p>
        </p:txBody>
      </p:sp>
      <p:pic>
        <p:nvPicPr>
          <p:cNvPr id="3076" name="Picture 4" descr="emblema-m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04800"/>
            <a:ext cx="2160588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2800" b="0" smtClean="0">
                <a:solidFill>
                  <a:srgbClr val="FF9900"/>
                </a:solidFill>
                <a:latin typeface="Arial" charset="0"/>
              </a:rPr>
              <a:t/>
            </a:r>
            <a:br>
              <a:rPr lang="en-US" sz="2800" b="0" smtClean="0">
                <a:solidFill>
                  <a:srgbClr val="FF9900"/>
                </a:solidFill>
                <a:latin typeface="Arial" charset="0"/>
              </a:rPr>
            </a:br>
            <a:r>
              <a:rPr lang="ru-RU" sz="2800" b="0" smtClean="0">
                <a:solidFill>
                  <a:srgbClr val="FF9900"/>
                </a:solidFill>
                <a:latin typeface="Arial" charset="0"/>
              </a:rPr>
              <a:t>ПАТОЛОГОАНАТОМИЧНИ ПРОМЕНИ</a:t>
            </a:r>
            <a:r>
              <a:rPr lang="bg-BG" sz="2800" b="0" smtClean="0">
                <a:solidFill>
                  <a:srgbClr val="FF9900"/>
                </a:solidFill>
                <a:latin typeface="Arial" charset="0"/>
              </a:rPr>
              <a:t/>
            </a:r>
            <a:br>
              <a:rPr lang="bg-BG" sz="2800" b="0" smtClean="0">
                <a:solidFill>
                  <a:srgbClr val="FF9900"/>
                </a:solidFill>
                <a:latin typeface="Arial" charset="0"/>
              </a:rPr>
            </a:br>
            <a:endParaRPr lang="bg-BG" sz="2800" b="0" smtClean="0">
              <a:solidFill>
                <a:srgbClr val="FF9900"/>
              </a:solidFill>
              <a:latin typeface="Arial" charset="0"/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71600"/>
            <a:ext cx="4419600" cy="5181600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bg-BG" sz="2000" dirty="0" smtClean="0">
                <a:solidFill>
                  <a:srgbClr val="FF9900"/>
                </a:solidFill>
                <a:latin typeface="Arial" charset="0"/>
              </a:rPr>
              <a:t>О</a:t>
            </a: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глед на трупа - </a:t>
            </a:r>
            <a:r>
              <a:rPr lang="ru-RU" sz="2000" dirty="0" smtClean="0">
                <a:latin typeface="Arial" charset="0"/>
              </a:rPr>
              <a:t>светли лигавици и кожа, червени послесмъртни петна</a:t>
            </a:r>
          </a:p>
          <a:p>
            <a:pPr eaLnBrk="1" hangingPunct="1">
              <a:buClr>
                <a:srgbClr val="FF9900"/>
              </a:buClr>
              <a:buFont typeface="Wingdings" pitchFamily="2" charset="2"/>
              <a:buNone/>
              <a:defRPr/>
            </a:pPr>
            <a:endParaRPr lang="ru-RU" sz="2000" dirty="0" smtClean="0">
              <a:latin typeface="Arial" charset="0"/>
            </a:endParaRPr>
          </a:p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При отваряне на трупа и черепа</a:t>
            </a:r>
            <a:r>
              <a:rPr lang="ru-RU" sz="2000" dirty="0" smtClean="0">
                <a:latin typeface="Arial" charset="0"/>
              </a:rPr>
              <a:t> - силна миризма на горчиви бадеми</a:t>
            </a:r>
          </a:p>
          <a:p>
            <a:pPr eaLnBrk="1" hangingPunct="1">
              <a:buClr>
                <a:srgbClr val="FF9900"/>
              </a:buClr>
              <a:buFont typeface="Wingdings" pitchFamily="2" charset="2"/>
              <a:buNone/>
              <a:defRPr/>
            </a:pPr>
            <a:endParaRPr lang="ru-RU" sz="2000" dirty="0" smtClean="0">
              <a:latin typeface="Arial" charset="0"/>
            </a:endParaRPr>
          </a:p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000" dirty="0" smtClean="0">
                <a:latin typeface="Arial" charset="0"/>
              </a:rPr>
              <a:t>Кръвонапълнени </a:t>
            </a:r>
            <a:r>
              <a:rPr lang="bg-BG" sz="2000" dirty="0" smtClean="0">
                <a:latin typeface="Arial" charset="0"/>
              </a:rPr>
              <a:t>вътрешни органи</a:t>
            </a:r>
          </a:p>
          <a:p>
            <a:pPr eaLnBrk="1" hangingPunct="1">
              <a:buClr>
                <a:srgbClr val="FF9900"/>
              </a:buClr>
              <a:buFont typeface="Wingdings" pitchFamily="2" charset="2"/>
              <a:buNone/>
              <a:defRPr/>
            </a:pPr>
            <a:endParaRPr lang="bg-BG" sz="2000" dirty="0" smtClean="0">
              <a:latin typeface="Arial" charset="0"/>
            </a:endParaRPr>
          </a:p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bg-BG" sz="2000" dirty="0" smtClean="0">
                <a:solidFill>
                  <a:srgbClr val="FF9900"/>
                </a:solidFill>
                <a:latin typeface="Arial" charset="0"/>
              </a:rPr>
              <a:t>Т</a:t>
            </a: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очковидни кръвоизливи</a:t>
            </a:r>
            <a:r>
              <a:rPr lang="ru-RU" sz="2000" dirty="0" smtClean="0">
                <a:latin typeface="Arial" charset="0"/>
              </a:rPr>
              <a:t> по ендокарда, епикарда, плеврата, черния дроб, далака, серозата и мукозата на червата.</a:t>
            </a:r>
          </a:p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endParaRPr lang="bg-BG" sz="2000" dirty="0" smtClean="0">
              <a:latin typeface="Arial" charset="0"/>
            </a:endParaRPr>
          </a:p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endParaRPr lang="ru-RU" sz="2000" dirty="0" smtClean="0">
              <a:latin typeface="Arial" charset="0"/>
            </a:endParaRPr>
          </a:p>
          <a:p>
            <a:pPr eaLnBrk="1" hangingPunct="1">
              <a:defRPr/>
            </a:pPr>
            <a:endParaRPr lang="bg-BG" sz="2400" dirty="0" smtClean="0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371600"/>
            <a:ext cx="4038600" cy="5181600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000" smtClean="0">
                <a:solidFill>
                  <a:srgbClr val="FF9900"/>
                </a:solidFill>
                <a:latin typeface="Arial" charset="0"/>
              </a:rPr>
              <a:t>ЦНС - кръвонапълнени </a:t>
            </a:r>
            <a:r>
              <a:rPr lang="bg-BG" sz="2000" smtClean="0">
                <a:solidFill>
                  <a:srgbClr val="FF9900"/>
                </a:solidFill>
                <a:latin typeface="Arial" charset="0"/>
              </a:rPr>
              <a:t>м</a:t>
            </a:r>
            <a:r>
              <a:rPr lang="ru-RU" sz="2000" smtClean="0">
                <a:solidFill>
                  <a:srgbClr val="FF9900"/>
                </a:solidFill>
                <a:latin typeface="Arial" charset="0"/>
              </a:rPr>
              <a:t>озък</a:t>
            </a:r>
            <a:r>
              <a:rPr lang="ru-RU" sz="2000" smtClean="0">
                <a:latin typeface="Arial" charset="0"/>
              </a:rPr>
              <a:t> и мозъчни обвивки, мозъчен оток. </a:t>
            </a:r>
            <a:r>
              <a:rPr lang="bg-BG" sz="2000" smtClean="0">
                <a:solidFill>
                  <a:srgbClr val="FF9900"/>
                </a:solidFill>
                <a:latin typeface="Arial" charset="0"/>
              </a:rPr>
              <a:t>Малки и средно-големи </a:t>
            </a:r>
            <a:r>
              <a:rPr lang="ru-RU" sz="2000" smtClean="0">
                <a:solidFill>
                  <a:srgbClr val="FF9900"/>
                </a:solidFill>
                <a:latin typeface="Arial" charset="0"/>
              </a:rPr>
              <a:t>кръвоизливи и </a:t>
            </a:r>
            <a:r>
              <a:rPr lang="bg-BG" sz="2000" smtClean="0">
                <a:solidFill>
                  <a:srgbClr val="FF9900"/>
                </a:solidFill>
                <a:latin typeface="Arial" charset="0"/>
              </a:rPr>
              <a:t>мозъчно </a:t>
            </a:r>
            <a:r>
              <a:rPr lang="ru-RU" sz="2000" smtClean="0">
                <a:solidFill>
                  <a:srgbClr val="FF9900"/>
                </a:solidFill>
                <a:latin typeface="Arial" charset="0"/>
              </a:rPr>
              <a:t>размекване,</a:t>
            </a:r>
            <a:r>
              <a:rPr lang="ru-RU" sz="2000" smtClean="0">
                <a:latin typeface="Arial" charset="0"/>
              </a:rPr>
              <a:t> главно в кората и подкоровите възли, симетрични</a:t>
            </a:r>
          </a:p>
          <a:p>
            <a:pPr eaLnBrk="1" hangingPunct="1">
              <a:lnSpc>
                <a:spcPct val="90000"/>
              </a:lnSpc>
              <a:buClr>
                <a:srgbClr val="FF9900"/>
              </a:buClr>
              <a:buFont typeface="Wingdings" pitchFamily="2" charset="2"/>
              <a:buNone/>
              <a:defRPr/>
            </a:pPr>
            <a:endParaRPr lang="ru-RU" sz="20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000" smtClean="0">
                <a:solidFill>
                  <a:srgbClr val="FF9900"/>
                </a:solidFill>
                <a:latin typeface="Arial" charset="0"/>
              </a:rPr>
              <a:t>Хистологично </a:t>
            </a:r>
            <a:r>
              <a:rPr lang="ru-RU" sz="2000" smtClean="0">
                <a:latin typeface="Arial" charset="0"/>
              </a:rPr>
              <a:t>- </a:t>
            </a:r>
            <a:r>
              <a:rPr lang="ru-RU" sz="2000" smtClean="0">
                <a:solidFill>
                  <a:srgbClr val="FF9900"/>
                </a:solidFill>
                <a:latin typeface="Arial" charset="0"/>
              </a:rPr>
              <a:t>дегенеративни </a:t>
            </a:r>
            <a:r>
              <a:rPr lang="ru-RU" sz="2000" smtClean="0">
                <a:latin typeface="Arial" charset="0"/>
              </a:rPr>
              <a:t>промени</a:t>
            </a:r>
            <a:r>
              <a:rPr lang="ru-RU" sz="2000" smtClean="0">
                <a:solidFill>
                  <a:srgbClr val="FF9900"/>
                </a:solidFill>
                <a:latin typeface="Arial" charset="0"/>
              </a:rPr>
              <a:t> в ганглиевите клетки,</a:t>
            </a:r>
            <a:r>
              <a:rPr lang="ru-RU" sz="2000" smtClean="0">
                <a:latin typeface="Arial" charset="0"/>
              </a:rPr>
              <a:t> особено в кора</a:t>
            </a:r>
            <a:r>
              <a:rPr lang="bg-BG" sz="2000" smtClean="0">
                <a:latin typeface="Arial" charset="0"/>
              </a:rPr>
              <a:t>та</a:t>
            </a:r>
            <a:r>
              <a:rPr lang="ru-RU" sz="2000" smtClean="0">
                <a:latin typeface="Arial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bg-BG" sz="200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891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89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9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9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  <p:bldP spid="38917" grpId="0" build="p"/>
      <p:bldP spid="3891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2800" b="0" smtClean="0">
                <a:solidFill>
                  <a:srgbClr val="FF9900"/>
                </a:solidFill>
                <a:latin typeface="Arial" charset="0"/>
              </a:rPr>
              <a:t>КЛИНИЧНА КАРТИНА</a:t>
            </a:r>
            <a:endParaRPr lang="bg-BG" sz="2800" b="0" smtClean="0">
              <a:solidFill>
                <a:srgbClr val="FF9900"/>
              </a:solidFill>
              <a:latin typeface="Arial" charset="0"/>
            </a:endParaRP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447800"/>
            <a:ext cx="4038600" cy="5059363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000" smtClean="0">
                <a:solidFill>
                  <a:srgbClr val="FF9900"/>
                </a:solidFill>
                <a:latin typeface="Arial" charset="0"/>
              </a:rPr>
              <a:t>Особености:</a:t>
            </a:r>
          </a:p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000" smtClean="0">
                <a:latin typeface="Arial" charset="0"/>
              </a:rPr>
              <a:t>бързо протича</a:t>
            </a:r>
            <a:r>
              <a:rPr lang="bg-BG" sz="2000" smtClean="0">
                <a:latin typeface="Arial" charset="0"/>
              </a:rPr>
              <a:t>не</a:t>
            </a:r>
          </a:p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bg-BG" sz="2000" smtClean="0">
                <a:latin typeface="Arial" charset="0"/>
              </a:rPr>
              <a:t>дълбока, краткотрайна кома</a:t>
            </a:r>
          </a:p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000" smtClean="0">
                <a:latin typeface="Arial" charset="0"/>
              </a:rPr>
              <a:t>често летален</a:t>
            </a:r>
            <a:r>
              <a:rPr lang="ru-RU" sz="2000" b="1" smtClean="0">
                <a:latin typeface="Arial" charset="0"/>
              </a:rPr>
              <a:t> </a:t>
            </a:r>
            <a:r>
              <a:rPr lang="ru-RU" sz="2000" b="1" smtClean="0">
                <a:solidFill>
                  <a:srgbClr val="FF9900"/>
                </a:solidFill>
                <a:latin typeface="Arial" charset="0"/>
              </a:rPr>
              <a:t>изход</a:t>
            </a:r>
          </a:p>
          <a:p>
            <a:pPr eaLnBrk="1" hangingPunct="1">
              <a:buClr>
                <a:srgbClr val="FF9900"/>
              </a:buClr>
              <a:buFont typeface="Wingdings" pitchFamily="2" charset="2"/>
              <a:buNone/>
              <a:defRPr/>
            </a:pPr>
            <a:endParaRPr lang="ru-RU" sz="2000" smtClean="0">
              <a:solidFill>
                <a:srgbClr val="FF9900"/>
              </a:solidFill>
              <a:latin typeface="Arial" charset="0"/>
            </a:endParaRPr>
          </a:p>
          <a:p>
            <a:pPr algn="ctr" eaLnBrk="1" hangingPunct="1">
              <a:buClr>
                <a:srgbClr val="FF9900"/>
              </a:buClr>
              <a:buFont typeface="Wingdings" pitchFamily="2" charset="2"/>
              <a:buNone/>
              <a:defRPr/>
            </a:pPr>
            <a:r>
              <a:rPr lang="bg-BG" sz="2000" smtClean="0">
                <a:solidFill>
                  <a:srgbClr val="FF9900"/>
                </a:solidFill>
                <a:latin typeface="Arial" charset="0"/>
              </a:rPr>
              <a:t>Остро отравяне</a:t>
            </a:r>
            <a:endParaRPr lang="en-US" sz="200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Clr>
                <a:srgbClr val="FF9900"/>
              </a:buClr>
              <a:buFont typeface="Wingdings" pitchFamily="2" charset="2"/>
              <a:buNone/>
              <a:defRPr/>
            </a:pPr>
            <a:r>
              <a:rPr lang="ru-RU" sz="2000" u="sng" smtClean="0">
                <a:latin typeface="Arial" charset="0"/>
              </a:rPr>
              <a:t>1. Лека форма</a:t>
            </a:r>
          </a:p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000" smtClean="0">
                <a:solidFill>
                  <a:srgbClr val="FF9900"/>
                </a:solidFill>
                <a:latin typeface="Arial" charset="0"/>
              </a:rPr>
              <a:t>Начало: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smtClean="0">
                <a:latin typeface="Arial" charset="0"/>
              </a:rPr>
              <a:t> горчив вкус в устата, дразнене на гърлото</a:t>
            </a:r>
            <a:r>
              <a:rPr lang="bg-BG" sz="2000" smtClean="0">
                <a:latin typeface="Arial" charset="0"/>
              </a:rPr>
              <a:t>,</a:t>
            </a:r>
            <a:r>
              <a:rPr lang="ru-RU" sz="2000" smtClean="0">
                <a:latin typeface="Arial" charset="0"/>
              </a:rPr>
              <a:t> обезчувствяване на лигавиците на устата, езика и фаринкса.</a:t>
            </a:r>
          </a:p>
          <a:p>
            <a:pPr eaLnBrk="1" hangingPunct="1">
              <a:buClr>
                <a:srgbClr val="FF9900"/>
              </a:buClr>
              <a:buFont typeface="Wingdings" pitchFamily="2" charset="2"/>
              <a:buNone/>
              <a:defRPr/>
            </a:pPr>
            <a:endParaRPr lang="ru-RU" sz="2000" smtClean="0">
              <a:latin typeface="Arial" charset="0"/>
            </a:endParaRPr>
          </a:p>
          <a:p>
            <a:pPr eaLnBrk="1" hangingPunct="1">
              <a:defRPr/>
            </a:pPr>
            <a:endParaRPr lang="bg-BG" sz="1800" smtClean="0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267200" cy="4876800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Неврологична </a:t>
            </a:r>
            <a:r>
              <a:rPr lang="bg-BG" sz="2000" dirty="0" smtClean="0">
                <a:solidFill>
                  <a:srgbClr val="FF9900"/>
                </a:solidFill>
                <a:latin typeface="Arial" charset="0"/>
              </a:rPr>
              <a:t>симптоматика</a:t>
            </a:r>
            <a:r>
              <a:rPr lang="bg-BG" sz="2000" dirty="0" smtClean="0">
                <a:latin typeface="Arial" charset="0"/>
              </a:rPr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bg-BG" sz="2000" dirty="0" smtClean="0">
                <a:latin typeface="Arial" charset="0"/>
              </a:rPr>
              <a:t> </a:t>
            </a:r>
            <a:r>
              <a:rPr lang="ru-RU" sz="2000" dirty="0" smtClean="0">
                <a:latin typeface="Arial" charset="0"/>
              </a:rPr>
              <a:t>силно главоболие, пулсации в слепоочията, шум в ушите,  адинамия.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По-късно</a:t>
            </a:r>
            <a:r>
              <a:rPr lang="ru-RU" sz="2000" dirty="0" smtClean="0">
                <a:latin typeface="Arial" charset="0"/>
              </a:rPr>
              <a:t> - болки в сърдечната област, сърцебиене, гадене, повръщане, позиви за дефекация, учестено дишане, </a:t>
            </a: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задухът е от инспираторен тип.</a:t>
            </a:r>
            <a:endParaRPr lang="bg-BG" sz="2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bg-BG" sz="2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bg-BG" sz="2000" dirty="0" smtClean="0">
                <a:solidFill>
                  <a:srgbClr val="FF9900"/>
                </a:solidFill>
                <a:latin typeface="Arial" charset="0"/>
              </a:rPr>
              <a:t>Продължителност</a:t>
            </a:r>
            <a:r>
              <a:rPr lang="bg-BG" sz="2000" dirty="0" smtClean="0">
                <a:latin typeface="Arial" charset="0"/>
              </a:rPr>
              <a:t> - </a:t>
            </a:r>
            <a:r>
              <a:rPr lang="ru-RU" sz="2000" dirty="0" smtClean="0">
                <a:latin typeface="Arial" charset="0"/>
              </a:rPr>
              <a:t>няколко часа до 1 - 2 дена.</a:t>
            </a:r>
          </a:p>
          <a:p>
            <a:pPr eaLnBrk="1" hangingPunct="1">
              <a:lnSpc>
                <a:spcPct val="80000"/>
              </a:lnSpc>
              <a:defRPr/>
            </a:pPr>
            <a:endParaRPr lang="bg-BG" sz="2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6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6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09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9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09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09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9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09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09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09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09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0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0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0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09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09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09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  <p:bldP spid="40965" grpId="0" build="p"/>
      <p:bldP spid="4096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2800" b="0" smtClean="0">
                <a:solidFill>
                  <a:srgbClr val="FF9900"/>
                </a:solidFill>
                <a:latin typeface="Arial" charset="0"/>
              </a:rPr>
              <a:t>КЛИНИЧНА КАРТИНА</a:t>
            </a:r>
            <a:endParaRPr lang="bg-BG" sz="2800" b="0" smtClean="0">
              <a:solidFill>
                <a:srgbClr val="FF9900"/>
              </a:solidFill>
              <a:latin typeface="Arial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447800"/>
            <a:ext cx="4038600" cy="5105400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000" u="sng" smtClean="0">
                <a:latin typeface="Arial" charset="0"/>
              </a:rPr>
              <a:t>2. Средно-тежка форма.</a:t>
            </a:r>
          </a:p>
          <a:p>
            <a:pPr eaLnBrk="1" hangingPunct="1">
              <a:buClr>
                <a:srgbClr val="FF9900"/>
              </a:buClr>
              <a:buFont typeface="Wingdings" pitchFamily="2" charset="2"/>
              <a:buNone/>
              <a:defRPr/>
            </a:pPr>
            <a:r>
              <a:rPr lang="ru-RU" sz="2000" smtClean="0">
                <a:latin typeface="Arial" charset="0"/>
              </a:rPr>
              <a:t>Освен симптоматиката на леката форма се наблюдава:</a:t>
            </a:r>
          </a:p>
          <a:p>
            <a:pPr eaLnBrk="1" hangingPunct="1">
              <a:buClr>
                <a:srgbClr val="FF9900"/>
              </a:buClr>
              <a:buFont typeface="Wingdings" pitchFamily="2" charset="2"/>
              <a:buNone/>
              <a:defRPr/>
            </a:pPr>
            <a:r>
              <a:rPr lang="ru-RU" sz="2000" smtClean="0">
                <a:latin typeface="Arial" charset="0"/>
              </a:rPr>
              <a:t> </a:t>
            </a:r>
          </a:p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000" smtClean="0">
                <a:solidFill>
                  <a:srgbClr val="FF9900"/>
                </a:solidFill>
                <a:latin typeface="Arial" charset="0"/>
              </a:rPr>
              <a:t>розово оцветяване на кожата</a:t>
            </a:r>
            <a:r>
              <a:rPr lang="ru-RU" sz="2000" smtClean="0">
                <a:latin typeface="Arial" charset="0"/>
              </a:rPr>
              <a:t> и лигавиците</a:t>
            </a:r>
          </a:p>
          <a:p>
            <a:pPr eaLnBrk="1" hangingPunct="1">
              <a:buClr>
                <a:srgbClr val="FF9900"/>
              </a:buClr>
              <a:buFont typeface="Wingdings" pitchFamily="2" charset="2"/>
              <a:buNone/>
              <a:defRPr/>
            </a:pPr>
            <a:endParaRPr lang="ru-RU" sz="2000" smtClean="0">
              <a:latin typeface="Arial" charset="0"/>
            </a:endParaRPr>
          </a:p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000" smtClean="0">
                <a:solidFill>
                  <a:srgbClr val="FF9900"/>
                </a:solidFill>
                <a:latin typeface="Arial" charset="0"/>
              </a:rPr>
              <a:t>разширени </a:t>
            </a:r>
            <a:r>
              <a:rPr lang="bg-BG" sz="2000" smtClean="0">
                <a:solidFill>
                  <a:srgbClr val="FF9900"/>
                </a:solidFill>
                <a:latin typeface="Arial" charset="0"/>
              </a:rPr>
              <a:t>з</a:t>
            </a:r>
            <a:r>
              <a:rPr lang="ru-RU" sz="2000" smtClean="0">
                <a:solidFill>
                  <a:srgbClr val="FF9900"/>
                </a:solidFill>
                <a:latin typeface="Arial" charset="0"/>
              </a:rPr>
              <a:t>еници</a:t>
            </a:r>
          </a:p>
          <a:p>
            <a:pPr eaLnBrk="1" hangingPunct="1">
              <a:buClr>
                <a:srgbClr val="FF9900"/>
              </a:buClr>
              <a:buFont typeface="Wingdings" pitchFamily="2" charset="2"/>
              <a:buNone/>
              <a:defRPr/>
            </a:pPr>
            <a:endParaRPr lang="ru-RU" sz="200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000" smtClean="0">
                <a:latin typeface="Arial" charset="0"/>
              </a:rPr>
              <a:t>забавен и напрегнат пулс</a:t>
            </a:r>
            <a:r>
              <a:rPr lang="bg-BG" sz="2000" smtClean="0">
                <a:latin typeface="Arial" charset="0"/>
              </a:rPr>
              <a:t>, оскъдни</a:t>
            </a:r>
            <a:r>
              <a:rPr lang="ru-RU" sz="2000" smtClean="0">
                <a:latin typeface="Arial" charset="0"/>
              </a:rPr>
              <a:t> миофибрилации</a:t>
            </a:r>
          </a:p>
          <a:p>
            <a:pPr eaLnBrk="1" hangingPunct="1">
              <a:buClr>
                <a:srgbClr val="FF9900"/>
              </a:buClr>
              <a:buFont typeface="Wingdings" pitchFamily="2" charset="2"/>
              <a:buNone/>
              <a:defRPr/>
            </a:pPr>
            <a:endParaRPr lang="ru-RU" sz="2000" smtClean="0">
              <a:latin typeface="Arial" charset="0"/>
            </a:endParaRPr>
          </a:p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000" smtClean="0">
                <a:solidFill>
                  <a:srgbClr val="FF9900"/>
                </a:solidFill>
                <a:latin typeface="Arial" charset="0"/>
              </a:rPr>
              <a:t>замъглено съзнание,</a:t>
            </a:r>
            <a:r>
              <a:rPr lang="ru-RU" sz="2000" smtClean="0">
                <a:latin typeface="Arial" charset="0"/>
              </a:rPr>
              <a:t> загуба на съзнанието за кратко време</a:t>
            </a:r>
          </a:p>
          <a:p>
            <a:pPr eaLnBrk="1" hangingPunct="1">
              <a:defRPr/>
            </a:pPr>
            <a:endParaRPr lang="bg-BG" sz="2000" smtClean="0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447800"/>
            <a:ext cx="4343400" cy="5029200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u="sng" dirty="0" smtClean="0">
                <a:latin typeface="Arial" charset="0"/>
              </a:rPr>
              <a:t>3. Тежка форма.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u="sng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bg-BG" sz="2400" dirty="0" smtClean="0">
                <a:solidFill>
                  <a:srgbClr val="FF9900"/>
                </a:solidFill>
                <a:latin typeface="Arial" charset="0"/>
              </a:rPr>
              <a:t>Ч</a:t>
            </a:r>
            <a:r>
              <a:rPr lang="ru-RU" sz="2400" dirty="0" smtClean="0">
                <a:solidFill>
                  <a:srgbClr val="FF9900"/>
                </a:solidFill>
                <a:latin typeface="Arial" charset="0"/>
              </a:rPr>
              <a:t>етири фази (периода):</a:t>
            </a: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rgbClr val="FF9900"/>
                </a:solidFill>
                <a:latin typeface="Arial" charset="0"/>
              </a:rPr>
              <a:t>Начална</a:t>
            </a: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rgbClr val="FF9900"/>
                </a:solidFill>
                <a:latin typeface="Arial" charset="0"/>
              </a:rPr>
              <a:t>Диспноична</a:t>
            </a: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rgbClr val="FF9900"/>
                </a:solidFill>
                <a:latin typeface="Arial" charset="0"/>
              </a:rPr>
              <a:t>Конвулсивна</a:t>
            </a: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rgbClr val="FF9900"/>
                </a:solidFill>
                <a:latin typeface="Arial" charset="0"/>
              </a:rPr>
              <a:t>Паралитична(терминална)</a:t>
            </a: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None/>
              <a:defRPr/>
            </a:pPr>
            <a:endParaRPr lang="ru-RU" sz="2000" dirty="0" smtClean="0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30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3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3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3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3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3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3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30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30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30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  <p:bldP spid="4301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2400" b="0" smtClean="0">
                <a:solidFill>
                  <a:srgbClr val="FF9900"/>
                </a:solidFill>
                <a:latin typeface="Arial" charset="0"/>
              </a:rPr>
              <a:t>КЛИНИЧНА КАРТИНА</a:t>
            </a:r>
            <a:br>
              <a:rPr lang="ru-RU" sz="2400" b="0" smtClean="0">
                <a:solidFill>
                  <a:srgbClr val="FF9900"/>
                </a:solidFill>
                <a:latin typeface="Arial" charset="0"/>
              </a:rPr>
            </a:br>
            <a:r>
              <a:rPr lang="ru-RU" sz="2400" b="0" u="sng" smtClean="0">
                <a:solidFill>
                  <a:schemeClr val="tx1"/>
                </a:solidFill>
                <a:latin typeface="Arial" charset="0"/>
              </a:rPr>
              <a:t>3. Тежка форма:</a:t>
            </a:r>
            <a:endParaRPr lang="bg-BG" sz="2400" b="0" u="sng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447800"/>
            <a:ext cx="4038600" cy="5105400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bg-BG" sz="2000" dirty="0" smtClean="0">
                <a:solidFill>
                  <a:srgbClr val="FF9900"/>
                </a:solidFill>
                <a:latin typeface="Arial" charset="0"/>
              </a:rPr>
              <a:t>Д</a:t>
            </a: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испноичн</a:t>
            </a:r>
            <a:r>
              <a:rPr lang="bg-BG" sz="2000" dirty="0" smtClean="0">
                <a:solidFill>
                  <a:srgbClr val="FF9900"/>
                </a:solidFill>
                <a:latin typeface="Arial" charset="0"/>
              </a:rPr>
              <a:t>а фаза:</a:t>
            </a:r>
          </a:p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bg-BG" sz="2000" dirty="0" smtClean="0">
                <a:solidFill>
                  <a:srgbClr val="FF9900"/>
                </a:solidFill>
                <a:latin typeface="Arial" charset="0"/>
              </a:rPr>
              <a:t> дихателни нарушения -</a:t>
            </a: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ru-RU" sz="2000" dirty="0" smtClean="0">
                <a:latin typeface="Arial" charset="0"/>
              </a:rPr>
              <a:t>дълбоко, бавно </a:t>
            </a:r>
            <a:r>
              <a:rPr lang="en-US" sz="2000" dirty="0" smtClean="0">
                <a:latin typeface="Arial" charset="0"/>
              </a:rPr>
              <a:t>(</a:t>
            </a:r>
            <a:r>
              <a:rPr lang="bg-BG" sz="2000" dirty="0" smtClean="0">
                <a:latin typeface="Arial" charset="0"/>
              </a:rPr>
              <a:t>рядко</a:t>
            </a:r>
            <a:r>
              <a:rPr lang="en-US" sz="2000" dirty="0" smtClean="0">
                <a:latin typeface="Arial" charset="0"/>
              </a:rPr>
              <a:t>)</a:t>
            </a:r>
            <a:r>
              <a:rPr lang="ru-RU" sz="2000" dirty="0" smtClean="0">
                <a:latin typeface="Arial" charset="0"/>
              </a:rPr>
              <a:t>, шумно дишане </a:t>
            </a:r>
            <a:r>
              <a:rPr lang="bg-BG" sz="2000" dirty="0" smtClean="0">
                <a:latin typeface="Arial" charset="0"/>
              </a:rPr>
              <a:t>(</a:t>
            </a:r>
            <a:r>
              <a:rPr lang="ru-RU" sz="2000" dirty="0" smtClean="0">
                <a:latin typeface="Arial" charset="0"/>
              </a:rPr>
              <a:t>стерторозно)</a:t>
            </a:r>
          </a:p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000" dirty="0" smtClean="0">
                <a:latin typeface="Arial" charset="0"/>
              </a:rPr>
              <a:t> пулс – </a:t>
            </a: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забавен</a:t>
            </a:r>
          </a:p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000" dirty="0" smtClean="0">
                <a:latin typeface="Arial" charset="0"/>
              </a:rPr>
              <a:t> </a:t>
            </a: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мидриаза</a:t>
            </a:r>
          </a:p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000" dirty="0" smtClean="0">
                <a:latin typeface="Arial" charset="0"/>
              </a:rPr>
              <a:t> </a:t>
            </a: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розови лигавици и кожа</a:t>
            </a:r>
            <a:r>
              <a:rPr lang="ru-RU" sz="2000" dirty="0" smtClean="0">
                <a:latin typeface="Arial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bg-BG" sz="2000" dirty="0" smtClean="0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447800"/>
            <a:ext cx="4038600" cy="5029200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bg-BG" sz="2000" smtClean="0">
                <a:solidFill>
                  <a:srgbClr val="FF9900"/>
                </a:solidFill>
                <a:latin typeface="Arial" charset="0"/>
              </a:rPr>
              <a:t>К</a:t>
            </a:r>
            <a:r>
              <a:rPr lang="ru-RU" sz="2000" smtClean="0">
                <a:solidFill>
                  <a:srgbClr val="FF9900"/>
                </a:solidFill>
                <a:latin typeface="Arial" charset="0"/>
              </a:rPr>
              <a:t>онвулсивна фаза</a:t>
            </a:r>
            <a:r>
              <a:rPr lang="ru-RU" sz="2000" smtClean="0">
                <a:latin typeface="Arial" charset="0"/>
              </a:rPr>
              <a:t>:</a:t>
            </a:r>
          </a:p>
          <a:p>
            <a:pPr eaLnBrk="1" hangingPunct="1">
              <a:lnSpc>
                <a:spcPct val="9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000" smtClean="0">
                <a:latin typeface="Arial" charset="0"/>
              </a:rPr>
              <a:t>внезапно настъпваща дълбока, но кратокотрайна</a:t>
            </a:r>
            <a:r>
              <a:rPr lang="ru-RU" sz="2000" smtClean="0">
                <a:solidFill>
                  <a:srgbClr val="FF9900"/>
                </a:solidFill>
                <a:latin typeface="Arial" charset="0"/>
              </a:rPr>
              <a:t> кома</a:t>
            </a:r>
            <a:r>
              <a:rPr lang="ru-RU" sz="2000" smtClean="0">
                <a:latin typeface="Arial" charset="0"/>
              </a:rPr>
              <a:t>. </a:t>
            </a:r>
          </a:p>
          <a:p>
            <a:pPr eaLnBrk="1" hangingPunct="1">
              <a:lnSpc>
                <a:spcPct val="9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000" smtClean="0">
                <a:solidFill>
                  <a:srgbClr val="FF9900"/>
                </a:solidFill>
                <a:latin typeface="Arial" charset="0"/>
              </a:rPr>
              <a:t>смутено </a:t>
            </a:r>
            <a:r>
              <a:rPr lang="bg-BG" sz="2000" smtClean="0">
                <a:solidFill>
                  <a:srgbClr val="FF9900"/>
                </a:solidFill>
                <a:latin typeface="Arial" charset="0"/>
              </a:rPr>
              <a:t>д</a:t>
            </a:r>
            <a:r>
              <a:rPr lang="ru-RU" sz="2000" smtClean="0">
                <a:solidFill>
                  <a:srgbClr val="FF9900"/>
                </a:solidFill>
                <a:latin typeface="Arial" charset="0"/>
              </a:rPr>
              <a:t>ишане </a:t>
            </a:r>
            <a:r>
              <a:rPr lang="bg-BG" sz="2000" smtClean="0">
                <a:solidFill>
                  <a:srgbClr val="FF9900"/>
                </a:solidFill>
                <a:latin typeface="Arial" charset="0"/>
              </a:rPr>
              <a:t>- </a:t>
            </a:r>
            <a:r>
              <a:rPr lang="ru-RU" sz="2000" smtClean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ru-RU" sz="2000" smtClean="0">
                <a:latin typeface="Arial" charset="0"/>
              </a:rPr>
              <a:t>учестено</a:t>
            </a:r>
            <a:r>
              <a:rPr lang="bg-BG" sz="2000" smtClean="0">
                <a:latin typeface="Arial" charset="0"/>
              </a:rPr>
              <a:t>,</a:t>
            </a:r>
            <a:r>
              <a:rPr lang="ru-RU" sz="2000" smtClean="0">
                <a:latin typeface="Arial" charset="0"/>
              </a:rPr>
              <a:t>  повърхностно.</a:t>
            </a:r>
          </a:p>
          <a:p>
            <a:pPr eaLnBrk="1" hangingPunct="1">
              <a:lnSpc>
                <a:spcPct val="9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bg-BG" sz="2000" smtClean="0">
                <a:latin typeface="Arial" charset="0"/>
              </a:rPr>
              <a:t>п</a:t>
            </a:r>
            <a:r>
              <a:rPr lang="ru-RU" sz="2000" smtClean="0">
                <a:latin typeface="Arial" charset="0"/>
              </a:rPr>
              <a:t>улс -</a:t>
            </a:r>
            <a:r>
              <a:rPr lang="ru-RU" sz="2000" smtClean="0">
                <a:solidFill>
                  <a:srgbClr val="FF9900"/>
                </a:solidFill>
                <a:latin typeface="Arial" charset="0"/>
              </a:rPr>
              <a:t> забавен, слаб и аритмичен.</a:t>
            </a:r>
          </a:p>
          <a:p>
            <a:pPr eaLnBrk="1" hangingPunct="1">
              <a:lnSpc>
                <a:spcPct val="9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bg-BG" sz="2000" smtClean="0">
                <a:solidFill>
                  <a:srgbClr val="FF9900"/>
                </a:solidFill>
                <a:latin typeface="Arial" charset="0"/>
              </a:rPr>
              <a:t>т</a:t>
            </a:r>
            <a:r>
              <a:rPr lang="ru-RU" sz="2000" smtClean="0">
                <a:solidFill>
                  <a:srgbClr val="FF9900"/>
                </a:solidFill>
                <a:latin typeface="Arial" charset="0"/>
              </a:rPr>
              <a:t>онично-клонични гърчове</a:t>
            </a:r>
            <a:r>
              <a:rPr lang="ru-RU" sz="2000" smtClean="0">
                <a:latin typeface="Arial" charset="0"/>
              </a:rPr>
              <a:t> - през </a:t>
            </a:r>
            <a:r>
              <a:rPr lang="ru-RU" sz="2000" smtClean="0">
                <a:solidFill>
                  <a:srgbClr val="FF9900"/>
                </a:solidFill>
                <a:latin typeface="Arial" charset="0"/>
              </a:rPr>
              <a:t>кратки интервали, </a:t>
            </a:r>
            <a:r>
              <a:rPr lang="ru-RU" sz="2000" smtClean="0">
                <a:latin typeface="Arial" charset="0"/>
              </a:rPr>
              <a:t>обикновено терминално, но</a:t>
            </a:r>
            <a:r>
              <a:rPr lang="ru-RU" sz="2000" smtClean="0">
                <a:solidFill>
                  <a:srgbClr val="FF9900"/>
                </a:solidFill>
                <a:latin typeface="Arial" charset="0"/>
              </a:rPr>
              <a:t> преобладават тетаничните.</a:t>
            </a:r>
          </a:p>
          <a:p>
            <a:pPr eaLnBrk="1" hangingPunct="1">
              <a:lnSpc>
                <a:spcPct val="9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000" smtClean="0">
                <a:solidFill>
                  <a:srgbClr val="FF9900"/>
                </a:solidFill>
                <a:latin typeface="Arial" charset="0"/>
              </a:rPr>
              <a:t>зеници - широки</a:t>
            </a:r>
            <a:r>
              <a:rPr lang="bg-BG" sz="2000" smtClean="0">
                <a:latin typeface="Arial" charset="0"/>
              </a:rPr>
              <a:t>,</a:t>
            </a:r>
            <a:r>
              <a:rPr lang="ru-RU" sz="2000" smtClean="0">
                <a:latin typeface="Arial" charset="0"/>
              </a:rPr>
              <a:t> </a:t>
            </a:r>
            <a:r>
              <a:rPr lang="ru-RU" sz="2000" smtClean="0">
                <a:solidFill>
                  <a:srgbClr val="FF9900"/>
                </a:solidFill>
                <a:latin typeface="Arial" charset="0"/>
              </a:rPr>
              <a:t>не рeaгират</a:t>
            </a:r>
            <a:r>
              <a:rPr lang="ru-RU" sz="2000" smtClean="0">
                <a:latin typeface="Arial" charset="0"/>
              </a:rPr>
              <a:t> на светлина.</a:t>
            </a:r>
          </a:p>
          <a:p>
            <a:pPr eaLnBrk="1" hangingPunct="1">
              <a:lnSpc>
                <a:spcPct val="9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bg-BG" sz="2000" smtClean="0">
                <a:solidFill>
                  <a:srgbClr val="FF9900"/>
                </a:solidFill>
                <a:latin typeface="Arial" charset="0"/>
              </a:rPr>
              <a:t>д</a:t>
            </a:r>
            <a:r>
              <a:rPr lang="ru-RU" sz="2000" smtClean="0">
                <a:solidFill>
                  <a:srgbClr val="FF9900"/>
                </a:solidFill>
                <a:latin typeface="Arial" charset="0"/>
              </a:rPr>
              <a:t>ъх на горчиви бадеми.</a:t>
            </a:r>
          </a:p>
          <a:p>
            <a:pPr eaLnBrk="1" hangingPunct="1">
              <a:lnSpc>
                <a:spcPct val="9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bg-BG" sz="2000" smtClean="0">
                <a:solidFill>
                  <a:srgbClr val="FF9900"/>
                </a:solidFill>
                <a:latin typeface="Arial" charset="0"/>
              </a:rPr>
              <a:t>з</a:t>
            </a:r>
            <a:r>
              <a:rPr lang="ru-RU" sz="2000" smtClean="0">
                <a:solidFill>
                  <a:srgbClr val="FF9900"/>
                </a:solidFill>
                <a:latin typeface="Arial" charset="0"/>
              </a:rPr>
              <a:t>ачервена</a:t>
            </a:r>
            <a:r>
              <a:rPr lang="ru-RU" sz="2000" smtClean="0">
                <a:latin typeface="Arial" charset="0"/>
              </a:rPr>
              <a:t> кожа на лицето. </a:t>
            </a:r>
            <a:endParaRPr lang="en-US" sz="20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Clr>
                <a:srgbClr val="FF9900"/>
              </a:buClr>
              <a:buFont typeface="Wingdings" pitchFamily="2" charset="2"/>
              <a:buNone/>
              <a:defRPr/>
            </a:pPr>
            <a:endParaRPr lang="ru-RU" sz="1800" smtClean="0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3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403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40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40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40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  <p:bldP spid="4403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2400" b="0" smtClean="0">
                <a:solidFill>
                  <a:srgbClr val="FF9900"/>
                </a:solidFill>
                <a:latin typeface="Arial" charset="0"/>
              </a:rPr>
              <a:t/>
            </a:r>
            <a:br>
              <a:rPr lang="ru-RU" sz="2400" b="0" smtClean="0">
                <a:solidFill>
                  <a:srgbClr val="FF9900"/>
                </a:solidFill>
                <a:latin typeface="Arial" charset="0"/>
              </a:rPr>
            </a:br>
            <a:r>
              <a:rPr lang="ru-RU" sz="2400" b="0" smtClean="0">
                <a:solidFill>
                  <a:srgbClr val="FF9900"/>
                </a:solidFill>
                <a:latin typeface="Arial" charset="0"/>
              </a:rPr>
              <a:t>КЛИНИЧНА КАРТИНА</a:t>
            </a:r>
            <a:br>
              <a:rPr lang="ru-RU" sz="2400" b="0" smtClean="0">
                <a:solidFill>
                  <a:srgbClr val="FF9900"/>
                </a:solidFill>
                <a:latin typeface="Arial" charset="0"/>
              </a:rPr>
            </a:br>
            <a:endParaRPr lang="bg-BG" sz="2400" b="0" u="sng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447800"/>
            <a:ext cx="4495800" cy="5105400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000" u="sng" dirty="0" smtClean="0">
                <a:latin typeface="Arial" charset="0"/>
              </a:rPr>
              <a:t>3. Тежка форма:</a:t>
            </a:r>
            <a:endParaRPr lang="ru-RU" sz="2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Терминалн</a:t>
            </a:r>
            <a:r>
              <a:rPr lang="bg-BG" sz="2000" dirty="0" smtClean="0">
                <a:solidFill>
                  <a:srgbClr val="FF9900"/>
                </a:solidFill>
                <a:latin typeface="Arial" charset="0"/>
              </a:rPr>
              <a:t>а</a:t>
            </a: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 фаза</a:t>
            </a:r>
          </a:p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спират гърчовете</a:t>
            </a:r>
            <a:endParaRPr lang="bg-BG" sz="2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 рефлексите </a:t>
            </a:r>
            <a:r>
              <a:rPr lang="bg-BG" sz="2000" dirty="0" smtClean="0">
                <a:solidFill>
                  <a:srgbClr val="FF9900"/>
                </a:solidFill>
                <a:latin typeface="Arial" charset="0"/>
              </a:rPr>
              <a:t>и</a:t>
            </a: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зчезват</a:t>
            </a:r>
          </a:p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bg-BG" sz="2000" dirty="0" smtClean="0">
                <a:solidFill>
                  <a:srgbClr val="FF9900"/>
                </a:solidFill>
                <a:latin typeface="Arial" charset="0"/>
              </a:rPr>
              <a:t>д</a:t>
            </a: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ълбока </a:t>
            </a:r>
            <a:r>
              <a:rPr lang="bg-BG" sz="2000" dirty="0" smtClean="0">
                <a:solidFill>
                  <a:srgbClr val="FF9900"/>
                </a:solidFill>
                <a:latin typeface="Arial" charset="0"/>
              </a:rPr>
              <a:t>к</a:t>
            </a: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ома</a:t>
            </a:r>
            <a:r>
              <a:rPr lang="ru-RU" sz="2000" dirty="0" smtClean="0">
                <a:latin typeface="Arial" charset="0"/>
              </a:rPr>
              <a:t>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dirty="0" smtClean="0">
                <a:latin typeface="Arial" charset="0"/>
              </a:rPr>
              <a:t>Дишане - рядко и неправилно.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dirty="0" smtClean="0">
                <a:latin typeface="Arial" charset="0"/>
              </a:rPr>
              <a:t>Кръвното налягане е ниско.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dirty="0" smtClean="0">
                <a:latin typeface="Arial" charset="0"/>
              </a:rPr>
              <a:t> Следва парализа на дишането, а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dirty="0" smtClean="0">
                <a:latin typeface="Arial" charset="0"/>
              </a:rPr>
              <a:t>след това и на сърдечната дейност.</a:t>
            </a:r>
            <a:endParaRPr lang="bg-BG" sz="2000" dirty="0" smtClean="0">
              <a:latin typeface="Arial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bg-BG" sz="2000" dirty="0" smtClean="0">
                <a:solidFill>
                  <a:srgbClr val="FF9900"/>
                </a:solidFill>
                <a:latin typeface="Arial" charset="0"/>
              </a:rPr>
              <a:t>Последствия:</a:t>
            </a:r>
          </a:p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bg-BG" sz="2000" dirty="0" smtClean="0">
                <a:solidFill>
                  <a:srgbClr val="FF9900"/>
                </a:solidFill>
                <a:latin typeface="Arial" charset="0"/>
              </a:rPr>
              <a:t> нервнопсихични смущения</a:t>
            </a:r>
            <a:r>
              <a:rPr lang="bg-BG" sz="2000" dirty="0" smtClean="0">
                <a:latin typeface="Arial" charset="0"/>
              </a:rPr>
              <a:t> (главоболие, астения, безсъние)</a:t>
            </a:r>
          </a:p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bg-BG" sz="2000" dirty="0" smtClean="0">
                <a:solidFill>
                  <a:srgbClr val="FF9900"/>
                </a:solidFill>
                <a:latin typeface="Arial" charset="0"/>
              </a:rPr>
              <a:t>парези, парализи</a:t>
            </a:r>
          </a:p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bg-BG" sz="2000" dirty="0" smtClean="0">
                <a:solidFill>
                  <a:srgbClr val="FF9900"/>
                </a:solidFill>
                <a:latin typeface="Arial" charset="0"/>
              </a:rPr>
              <a:t> психични смущения.</a:t>
            </a:r>
            <a:r>
              <a:rPr lang="ru-RU" sz="2000" i="1" dirty="0" smtClean="0">
                <a:solidFill>
                  <a:srgbClr val="FF9900"/>
                </a:solidFill>
                <a:latin typeface="Arial" charset="0"/>
              </a:rPr>
              <a:t/>
            </a:r>
            <a:br>
              <a:rPr lang="ru-RU" sz="2000" i="1" dirty="0" smtClean="0">
                <a:solidFill>
                  <a:srgbClr val="FF9900"/>
                </a:solidFill>
                <a:latin typeface="Arial" charset="0"/>
              </a:rPr>
            </a:br>
            <a:endParaRPr lang="bg-BG" sz="2000" i="1" dirty="0" smtClean="0">
              <a:solidFill>
                <a:srgbClr val="FF9900"/>
              </a:solidFill>
              <a:latin typeface="Arial" charset="0"/>
            </a:endParaRP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447800"/>
            <a:ext cx="3886200" cy="5029200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buClr>
                <a:srgbClr val="FF9900"/>
              </a:buClr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Хронична форма:</a:t>
            </a:r>
          </a:p>
          <a:p>
            <a:pPr eaLnBrk="1" hangingPunct="1">
              <a:buClr>
                <a:srgbClr val="FF9900"/>
              </a:buClr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 церебрална и нервно-вегетативна симптоматика:</a:t>
            </a:r>
            <a:r>
              <a:rPr lang="ru-RU" sz="2000" dirty="0" smtClean="0">
                <a:latin typeface="Arial" charset="0"/>
              </a:rPr>
              <a:t> </a:t>
            </a:r>
          </a:p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000" dirty="0" smtClean="0">
                <a:latin typeface="Arial" charset="0"/>
              </a:rPr>
              <a:t>главоболие</a:t>
            </a:r>
          </a:p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000" dirty="0" smtClean="0">
                <a:latin typeface="Arial" charset="0"/>
              </a:rPr>
              <a:t> изпотяване</a:t>
            </a:r>
          </a:p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000" dirty="0" smtClean="0">
                <a:latin typeface="Arial" charset="0"/>
              </a:rPr>
              <a:t> лабилен пулс и кръ</a:t>
            </a:r>
            <a:r>
              <a:rPr lang="bg-BG" sz="2000" dirty="0" smtClean="0">
                <a:latin typeface="Arial" charset="0"/>
              </a:rPr>
              <a:t>в</a:t>
            </a:r>
            <a:r>
              <a:rPr lang="ru-RU" sz="2000" dirty="0" smtClean="0">
                <a:latin typeface="Arial" charset="0"/>
              </a:rPr>
              <a:t>но 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ru-RU" sz="2000" dirty="0" smtClean="0">
                <a:latin typeface="Arial" charset="0"/>
              </a:rPr>
              <a:t>налягане</a:t>
            </a:r>
          </a:p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000" dirty="0" smtClean="0">
                <a:latin typeface="Arial" charset="0"/>
              </a:rPr>
              <a:t> бързо уморяване</a:t>
            </a:r>
          </a:p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000" dirty="0" smtClean="0">
                <a:latin typeface="Arial" charset="0"/>
              </a:rPr>
              <a:t> понижена работоспособност.</a:t>
            </a:r>
            <a:br>
              <a:rPr lang="ru-RU" sz="2000" dirty="0" smtClean="0">
                <a:latin typeface="Arial" charset="0"/>
              </a:rPr>
            </a:br>
            <a:endParaRPr lang="ru-RU" sz="2000" dirty="0" smtClean="0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5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505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5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5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5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50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50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50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5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5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5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5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5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5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50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50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50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50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50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50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  <p:bldP spid="4506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2400" b="0" smtClean="0">
                <a:solidFill>
                  <a:srgbClr val="FF9900"/>
                </a:solidFill>
                <a:latin typeface="Arial" charset="0"/>
              </a:rPr>
              <a:t>ДИАГНОЗА</a:t>
            </a:r>
            <a:endParaRPr lang="bg-BG" sz="2400" b="0" smtClean="0">
              <a:solidFill>
                <a:srgbClr val="FF9900"/>
              </a:solidFill>
              <a:latin typeface="Arial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4038600" cy="4724400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bg-BG" sz="2000" smtClean="0">
                <a:latin typeface="Arial" charset="0"/>
              </a:rPr>
              <a:t>И</a:t>
            </a:r>
            <a:r>
              <a:rPr lang="ru-RU" sz="2000" smtClean="0">
                <a:latin typeface="Arial" charset="0"/>
              </a:rPr>
              <a:t>зследване на въздух за </a:t>
            </a:r>
            <a:r>
              <a:rPr lang="bg-BG" sz="2000" smtClean="0">
                <a:latin typeface="Arial" charset="0"/>
              </a:rPr>
              <a:t>HCN.</a:t>
            </a:r>
            <a:br>
              <a:rPr lang="bg-BG" sz="2000" smtClean="0">
                <a:latin typeface="Arial" charset="0"/>
              </a:rPr>
            </a:br>
            <a:endParaRPr lang="bg-BG" sz="2000" smtClean="0">
              <a:latin typeface="Arial" charset="0"/>
            </a:endParaRP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191000" cy="4648200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bg-BG" sz="2000" dirty="0" smtClean="0">
                <a:latin typeface="Arial" charset="0"/>
              </a:rPr>
              <a:t>Клинично:</a:t>
            </a:r>
            <a:endParaRPr lang="ru-RU" sz="2000" dirty="0" smtClean="0">
              <a:latin typeface="Arial" charset="0"/>
            </a:endParaRPr>
          </a:p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bg-BG" sz="2000" dirty="0" smtClean="0">
                <a:latin typeface="Arial" charset="0"/>
              </a:rPr>
              <a:t>дъх на горчиви</a:t>
            </a:r>
            <a:r>
              <a:rPr lang="ru-RU" sz="2000" dirty="0" smtClean="0">
                <a:latin typeface="Arial" charset="0"/>
              </a:rPr>
              <a:t> бадеми</a:t>
            </a:r>
            <a:r>
              <a:rPr lang="bg-BG" sz="2000" dirty="0" smtClean="0">
                <a:latin typeface="Arial" charset="0"/>
              </a:rPr>
              <a:t>;</a:t>
            </a:r>
            <a:endParaRPr lang="ru-RU" sz="2000" dirty="0" smtClean="0">
              <a:latin typeface="Arial" charset="0"/>
            </a:endParaRPr>
          </a:p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000" dirty="0" smtClean="0">
                <a:latin typeface="Arial" charset="0"/>
              </a:rPr>
              <a:t>розова кожа и лигавици;</a:t>
            </a:r>
          </a:p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000" dirty="0" smtClean="0">
                <a:latin typeface="Arial" charset="0"/>
              </a:rPr>
              <a:t>обезчувствяване на лигавиците</a:t>
            </a:r>
            <a:r>
              <a:rPr lang="bg-BG" sz="2000" dirty="0" smtClean="0">
                <a:latin typeface="Arial" charset="0"/>
              </a:rPr>
              <a:t>;</a:t>
            </a:r>
            <a:r>
              <a:rPr lang="ru-RU" sz="2000" dirty="0" smtClean="0">
                <a:latin typeface="Arial" charset="0"/>
              </a:rPr>
              <a:t> </a:t>
            </a:r>
            <a:br>
              <a:rPr lang="ru-RU" sz="2000" dirty="0" smtClean="0">
                <a:latin typeface="Arial" charset="0"/>
              </a:rPr>
            </a:br>
            <a:endParaRPr lang="ru-RU" sz="2000" dirty="0" smtClean="0">
              <a:latin typeface="Arial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Диференциална диагноза.</a:t>
            </a:r>
            <a:r>
              <a:rPr lang="ru-RU" sz="2000" dirty="0" smtClean="0">
                <a:latin typeface="Arial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bg-BG" sz="2000" dirty="0" smtClean="0">
                <a:latin typeface="Arial" charset="0"/>
              </a:rPr>
              <a:t>В</a:t>
            </a:r>
            <a:r>
              <a:rPr lang="ru-RU" sz="2000" dirty="0" smtClean="0">
                <a:latin typeface="Arial" charset="0"/>
              </a:rPr>
              <a:t>сички отрав</a:t>
            </a:r>
            <a:r>
              <a:rPr lang="bg-BG" sz="2000" dirty="0" smtClean="0">
                <a:latin typeface="Arial" charset="0"/>
              </a:rPr>
              <a:t>яния и заболявания</a:t>
            </a:r>
            <a:r>
              <a:rPr lang="ru-RU" sz="2000" dirty="0" smtClean="0">
                <a:latin typeface="Arial" charset="0"/>
              </a:rPr>
              <a:t>, протичащи с кома и гърчове.</a:t>
            </a:r>
            <a:endParaRPr lang="bg-BG" sz="2000" dirty="0" smtClean="0">
              <a:latin typeface="Arial" charset="0"/>
            </a:endParaRPr>
          </a:p>
          <a:p>
            <a:pPr eaLnBrk="1" hangingPunct="1">
              <a:defRPr/>
            </a:pPr>
            <a:endParaRPr lang="bg-BG" sz="2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60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  <p:bldP spid="4608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2400" b="0" smtClean="0">
                <a:solidFill>
                  <a:srgbClr val="FF9900"/>
                </a:solidFill>
                <a:latin typeface="Arial" charset="0"/>
              </a:rPr>
              <a:t>ЛЕЧЕНИЕ</a:t>
            </a:r>
            <a:endParaRPr lang="bg-BG" sz="2400" b="0" smtClean="0">
              <a:solidFill>
                <a:srgbClr val="FF9900"/>
              </a:solidFill>
              <a:latin typeface="Arial" charset="0"/>
            </a:endParaRP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3810000" cy="4830763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В зоната на бедствието - поставя се противогаз</a:t>
            </a:r>
            <a:r>
              <a:rPr lang="ru-RU" sz="2000" dirty="0" smtClean="0">
                <a:latin typeface="Arial" charset="0"/>
              </a:rPr>
              <a:t>. </a:t>
            </a:r>
          </a:p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Под шлема на</a:t>
            </a:r>
            <a:r>
              <a:rPr lang="ru-RU" sz="2000" dirty="0" smtClean="0">
                <a:latin typeface="Arial" charset="0"/>
              </a:rPr>
              <a:t> </a:t>
            </a: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противогаза</a:t>
            </a:r>
            <a:r>
              <a:rPr lang="ru-RU" sz="2000" dirty="0" smtClean="0">
                <a:latin typeface="Arial" charset="0"/>
              </a:rPr>
              <a:t> - предварително </a:t>
            </a: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счупена ампула с амилнитр</a:t>
            </a:r>
            <a:r>
              <a:rPr lang="bg-BG" sz="2000" dirty="0" smtClean="0">
                <a:solidFill>
                  <a:srgbClr val="FF9900"/>
                </a:solidFill>
                <a:latin typeface="Arial" charset="0"/>
              </a:rPr>
              <a:t>а</a:t>
            </a: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т.</a:t>
            </a:r>
            <a:r>
              <a:rPr lang="ru-RU" sz="2000" dirty="0" smtClean="0">
                <a:latin typeface="Arial" charset="0"/>
              </a:rPr>
              <a:t> </a:t>
            </a:r>
            <a:endParaRPr lang="en-US" sz="2000" dirty="0" smtClean="0">
              <a:latin typeface="Arial" charset="0"/>
            </a:endParaRPr>
          </a:p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bg-BG" sz="2000" dirty="0" smtClean="0">
                <a:latin typeface="Arial" charset="0"/>
              </a:rPr>
              <a:t>И</a:t>
            </a:r>
            <a:r>
              <a:rPr lang="ru-RU" sz="2000" dirty="0" smtClean="0">
                <a:latin typeface="Arial" charset="0"/>
              </a:rPr>
              <a:t>знасяне на чист въздух</a:t>
            </a:r>
          </a:p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000" dirty="0" smtClean="0">
                <a:latin typeface="Arial" charset="0"/>
              </a:rPr>
              <a:t>изкуствено дишане</a:t>
            </a:r>
          </a:p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000" dirty="0" smtClean="0">
                <a:latin typeface="Arial" charset="0"/>
              </a:rPr>
              <a:t> дава</a:t>
            </a:r>
            <a:r>
              <a:rPr lang="bg-BG" sz="2000" dirty="0" smtClean="0">
                <a:latin typeface="Arial" charset="0"/>
              </a:rPr>
              <a:t>не на</a:t>
            </a:r>
            <a:r>
              <a:rPr lang="ru-RU" sz="2000" dirty="0" smtClean="0">
                <a:latin typeface="Arial" charset="0"/>
              </a:rPr>
              <a:t> кислород</a:t>
            </a:r>
            <a:endParaRPr lang="bg-BG" sz="2000" dirty="0" smtClean="0">
              <a:latin typeface="Arial" charset="0"/>
            </a:endParaRPr>
          </a:p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bg-BG" sz="2000" dirty="0" smtClean="0">
                <a:latin typeface="Arial" charset="0"/>
              </a:rPr>
              <a:t> </a:t>
            </a:r>
            <a:r>
              <a:rPr lang="ru-RU" sz="2000" dirty="0" smtClean="0">
                <a:latin typeface="Arial" charset="0"/>
              </a:rPr>
              <a:t>дихателни анал</a:t>
            </a:r>
            <a:r>
              <a:rPr lang="bg-BG" sz="2000" dirty="0" smtClean="0">
                <a:latin typeface="Arial" charset="0"/>
              </a:rPr>
              <a:t>еп</a:t>
            </a:r>
            <a:r>
              <a:rPr lang="ru-RU" sz="2000" dirty="0" smtClean="0">
                <a:latin typeface="Arial" charset="0"/>
              </a:rPr>
              <a:t>тици.</a:t>
            </a:r>
            <a:endParaRPr lang="en-US" sz="2000" dirty="0" smtClean="0">
              <a:latin typeface="Arial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bg-BG" sz="2000" dirty="0" smtClean="0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295400"/>
            <a:ext cx="4572000" cy="5257800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Видове </a:t>
            </a:r>
            <a:r>
              <a:rPr lang="bg-BG" sz="2000" dirty="0" smtClean="0">
                <a:solidFill>
                  <a:srgbClr val="FF9900"/>
                </a:solidFill>
                <a:latin typeface="Arial" charset="0"/>
              </a:rPr>
              <a:t>антидоти:</a:t>
            </a:r>
            <a:endParaRPr lang="en-US" sz="2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bg-BG" sz="2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bg-BG" sz="2400" dirty="0" smtClean="0">
                <a:solidFill>
                  <a:srgbClr val="FF9900"/>
                </a:solidFill>
                <a:latin typeface="Arial" charset="0"/>
              </a:rPr>
              <a:t>М</a:t>
            </a:r>
            <a:r>
              <a:rPr lang="ru-RU" sz="2400" dirty="0" smtClean="0">
                <a:solidFill>
                  <a:srgbClr val="FF9900"/>
                </a:solidFill>
                <a:latin typeface="Arial" charset="0"/>
              </a:rPr>
              <a:t>етхемоглобинообразуватели</a:t>
            </a:r>
            <a:endParaRPr lang="ru-RU" sz="2400" dirty="0" smtClean="0">
              <a:latin typeface="Arial" charset="0"/>
            </a:endParaRPr>
          </a:p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000" dirty="0" smtClean="0">
                <a:latin typeface="Arial" charset="0"/>
              </a:rPr>
              <a:t> Те превръщат </a:t>
            </a:r>
            <a:r>
              <a:rPr lang="en-US" sz="2000" dirty="0" err="1" smtClean="0">
                <a:latin typeface="Arial" charset="0"/>
              </a:rPr>
              <a:t>Hb</a:t>
            </a:r>
            <a:r>
              <a:rPr lang="en-US" sz="2000" dirty="0" smtClean="0">
                <a:latin typeface="Arial" charset="0"/>
              </a:rPr>
              <a:t>  </a:t>
            </a:r>
            <a:r>
              <a:rPr lang="bg-BG" sz="2000" dirty="0" smtClean="0">
                <a:latin typeface="Arial" charset="0"/>
              </a:rPr>
              <a:t>в </a:t>
            </a:r>
            <a:r>
              <a:rPr lang="en-US" sz="2000" dirty="0" err="1" smtClean="0">
                <a:latin typeface="Arial" charset="0"/>
              </a:rPr>
              <a:t>MetHb</a:t>
            </a:r>
            <a:endParaRPr lang="bg-BG" sz="2000" dirty="0" smtClean="0">
              <a:latin typeface="Arial" charset="0"/>
            </a:endParaRPr>
          </a:p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bg-BG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MetHb</a:t>
            </a:r>
            <a:r>
              <a:rPr lang="bg-BG" sz="2000" dirty="0" smtClean="0">
                <a:latin typeface="Arial" charset="0"/>
              </a:rPr>
              <a:t> е окислен </a:t>
            </a:r>
            <a:r>
              <a:rPr lang="en-US" sz="2000" dirty="0" err="1" smtClean="0">
                <a:latin typeface="Arial" charset="0"/>
              </a:rPr>
              <a:t>Hb</a:t>
            </a:r>
            <a:r>
              <a:rPr lang="bg-BG" sz="2000" dirty="0" smtClean="0">
                <a:latin typeface="Arial" charset="0"/>
              </a:rPr>
              <a:t>, чието желязо </a:t>
            </a:r>
            <a:r>
              <a:rPr lang="en-US" sz="2000" dirty="0" smtClean="0">
                <a:latin typeface="Arial" charset="0"/>
              </a:rPr>
              <a:t>e Fe</a:t>
            </a:r>
            <a:r>
              <a:rPr lang="en-US" sz="2000" baseline="30000" dirty="0" smtClean="0">
                <a:latin typeface="Arial" charset="0"/>
              </a:rPr>
              <a:t>3+</a:t>
            </a:r>
            <a:r>
              <a:rPr lang="bg-BG" sz="2000" dirty="0" smtClean="0">
                <a:latin typeface="Arial" charset="0"/>
              </a:rPr>
              <a:t>.</a:t>
            </a:r>
          </a:p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bg-BG" sz="2000" dirty="0" smtClean="0">
                <a:latin typeface="Arial" charset="0"/>
              </a:rPr>
              <a:t>До </a:t>
            </a:r>
            <a:r>
              <a:rPr lang="en-US" sz="2000" dirty="0" smtClean="0">
                <a:latin typeface="Arial" charset="0"/>
              </a:rPr>
              <a:t>25</a:t>
            </a:r>
            <a:r>
              <a:rPr lang="bg-BG" sz="2000" dirty="0" smtClean="0">
                <a:latin typeface="Arial" charset="0"/>
              </a:rPr>
              <a:t>% от </a:t>
            </a:r>
            <a:r>
              <a:rPr lang="en-US" sz="2000" dirty="0" err="1" smtClean="0">
                <a:latin typeface="Arial" charset="0"/>
              </a:rPr>
              <a:t>Hb</a:t>
            </a:r>
            <a:r>
              <a:rPr lang="bg-BG" sz="2000" dirty="0" smtClean="0">
                <a:latin typeface="Arial" charset="0"/>
              </a:rPr>
              <a:t> може да се превърне в </a:t>
            </a:r>
            <a:r>
              <a:rPr lang="en-US" sz="2000" dirty="0" err="1" smtClean="0">
                <a:latin typeface="Arial" charset="0"/>
              </a:rPr>
              <a:t>MetHb</a:t>
            </a:r>
            <a:r>
              <a:rPr lang="bg-BG" sz="2000" dirty="0" smtClean="0">
                <a:latin typeface="Arial" charset="0"/>
              </a:rPr>
              <a:t>, без клинично значими ефекти </a:t>
            </a:r>
            <a:r>
              <a:rPr lang="en-US" sz="2000" dirty="0" smtClean="0">
                <a:latin typeface="Arial" charset="0"/>
              </a:rPr>
              <a:t> (</a:t>
            </a:r>
            <a:r>
              <a:rPr lang="bg-BG" sz="2000" dirty="0" smtClean="0">
                <a:latin typeface="Arial" charset="0"/>
              </a:rPr>
              <a:t>в последно време до 40% .Това е ̴ 300 </a:t>
            </a:r>
            <a:r>
              <a:rPr lang="en-US" sz="2000" dirty="0" smtClean="0">
                <a:latin typeface="Arial" charset="0"/>
              </a:rPr>
              <a:t>g </a:t>
            </a:r>
            <a:r>
              <a:rPr lang="en-US" sz="2000" dirty="0" err="1" smtClean="0">
                <a:latin typeface="Arial" charset="0"/>
              </a:rPr>
              <a:t>Hb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bg-BG" sz="2000" dirty="0" smtClean="0">
                <a:latin typeface="Arial" charset="0"/>
              </a:rPr>
              <a:t>или</a:t>
            </a:r>
            <a:r>
              <a:rPr lang="en-US" sz="2000" dirty="0" smtClean="0">
                <a:latin typeface="Arial" charset="0"/>
              </a:rPr>
              <a:t> 1 g Fe)</a:t>
            </a:r>
            <a:r>
              <a:rPr lang="bg-BG" sz="2000" dirty="0" smtClean="0">
                <a:latin typeface="Arial" charset="0"/>
              </a:rPr>
              <a:t>.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bg-BG" sz="2000" dirty="0" smtClean="0">
                <a:latin typeface="Arial" charset="0"/>
              </a:rPr>
              <a:t>Свързва 500 </a:t>
            </a:r>
            <a:r>
              <a:rPr lang="en-US" sz="2000" dirty="0" smtClean="0">
                <a:latin typeface="Arial" charset="0"/>
              </a:rPr>
              <a:t>mg CN</a:t>
            </a:r>
            <a:r>
              <a:rPr lang="bg-BG" sz="2000" baseline="30000" dirty="0" smtClean="0">
                <a:latin typeface="Arial" charset="0"/>
              </a:rPr>
              <a:t>–</a:t>
            </a:r>
            <a:endParaRPr lang="bg-BG" sz="2000" baseline="3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bg-BG" sz="2000" dirty="0" smtClean="0">
                <a:solidFill>
                  <a:srgbClr val="FF9900"/>
                </a:solidFill>
                <a:latin typeface="Arial" charset="0"/>
              </a:rPr>
              <a:t>Повишено внимание: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bg-BG" sz="2000" dirty="0" smtClean="0">
                <a:latin typeface="Arial" charset="0"/>
              </a:rPr>
              <a:t>при аномалии на </a:t>
            </a:r>
            <a:r>
              <a:rPr lang="en-US" sz="2000" dirty="0" err="1" smtClean="0">
                <a:latin typeface="Arial" charset="0"/>
                <a:cs typeface="Arial" charset="0"/>
              </a:rPr>
              <a:t>Hb</a:t>
            </a:r>
            <a:r>
              <a:rPr lang="bg-BG" sz="2000" dirty="0" smtClean="0">
                <a:latin typeface="Arial" charset="0"/>
                <a:cs typeface="Arial" charset="0"/>
              </a:rPr>
              <a:t> (може да повиши количеството на циркулиращия </a:t>
            </a:r>
            <a:r>
              <a:rPr lang="en-US" sz="2000" dirty="0" err="1" smtClean="0">
                <a:latin typeface="Arial" charset="0"/>
              </a:rPr>
              <a:t>MetHb</a:t>
            </a:r>
            <a:r>
              <a:rPr lang="bg-BG" sz="2000" dirty="0" smtClean="0">
                <a:latin typeface="Arial" charset="0"/>
              </a:rPr>
              <a:t>)</a:t>
            </a:r>
          </a:p>
          <a:p>
            <a:pPr eaLnBrk="1" hangingPunct="1">
              <a:defRPr/>
            </a:pPr>
            <a:endParaRPr lang="bg-BG" sz="2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3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813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8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8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8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8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8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8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8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8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8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8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8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8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8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8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8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8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8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8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81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81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81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81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81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81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/>
      <p:bldP spid="48133" grpId="0" build="p"/>
      <p:bldP spid="4813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2400" b="0" smtClean="0">
                <a:solidFill>
                  <a:srgbClr val="FF9900"/>
                </a:solidFill>
                <a:latin typeface="Arial" charset="0"/>
              </a:rPr>
              <a:t>ЛЕЧЕНИЕ</a:t>
            </a:r>
            <a:endParaRPr lang="bg-BG" sz="2400" b="0" smtClean="0">
              <a:solidFill>
                <a:srgbClr val="FF9900"/>
              </a:solidFill>
              <a:latin typeface="Arial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bg-BG" sz="2000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Две са главните групи </a:t>
            </a:r>
            <a:r>
              <a:rPr lang="en-US" sz="2000" dirty="0" err="1" smtClean="0">
                <a:solidFill>
                  <a:srgbClr val="FF9900"/>
                </a:solidFill>
                <a:latin typeface="Arial" charset="0"/>
              </a:rPr>
              <a:t>MetHb</a:t>
            </a: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образуватели: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ru-RU" sz="2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rgbClr val="FF9900"/>
                </a:solidFill>
                <a:latin typeface="Arial" charset="0"/>
              </a:rPr>
              <a:t>Нитрити</a:t>
            </a:r>
            <a:r>
              <a:rPr lang="ru-RU" sz="2400" dirty="0" smtClean="0">
                <a:latin typeface="Arial" charset="0"/>
              </a:rPr>
              <a:t>-</a:t>
            </a:r>
            <a:r>
              <a:rPr lang="en-US" sz="2000" dirty="0" smtClean="0">
                <a:latin typeface="Arial" charset="0"/>
              </a:rPr>
              <a:t> Na </a:t>
            </a:r>
            <a:r>
              <a:rPr lang="en-US" sz="2000" dirty="0" err="1" smtClean="0">
                <a:latin typeface="Arial" charset="0"/>
              </a:rPr>
              <a:t>nitrosum</a:t>
            </a:r>
            <a:r>
              <a:rPr lang="en-US" sz="2000" dirty="0" smtClean="0">
                <a:latin typeface="Arial" charset="0"/>
              </a:rPr>
              <a:t> (NaNO</a:t>
            </a:r>
            <a:r>
              <a:rPr lang="en-US" sz="2000" baseline="-25000" dirty="0" smtClean="0">
                <a:latin typeface="Arial" charset="0"/>
              </a:rPr>
              <a:t>3</a:t>
            </a:r>
            <a:r>
              <a:rPr lang="en-US" sz="2000" dirty="0" smtClean="0">
                <a:latin typeface="Arial" charset="0"/>
              </a:rPr>
              <a:t>)</a:t>
            </a:r>
            <a:r>
              <a:rPr lang="bg-BG" sz="2000" dirty="0" smtClean="0">
                <a:latin typeface="Arial" charset="0"/>
              </a:rPr>
              <a:t>, </a:t>
            </a:r>
            <a:r>
              <a:rPr lang="en-US" sz="2000" dirty="0" smtClean="0">
                <a:latin typeface="Arial" charset="0"/>
              </a:rPr>
              <a:t>Amyl nitrite (</a:t>
            </a:r>
            <a:r>
              <a:rPr lang="en-US" sz="2000" dirty="0" err="1" smtClean="0">
                <a:latin typeface="Arial" charset="0"/>
              </a:rPr>
              <a:t>Isoamyl</a:t>
            </a:r>
            <a:r>
              <a:rPr lang="en-US" sz="2000" dirty="0" smtClean="0">
                <a:latin typeface="Arial" charset="0"/>
              </a:rPr>
              <a:t> Nitrate)</a:t>
            </a:r>
            <a:endParaRPr lang="bg-BG" sz="2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None/>
              <a:defRPr/>
            </a:pPr>
            <a:endParaRPr lang="en-US" sz="2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rgbClr val="FF9900"/>
                </a:solidFill>
                <a:latin typeface="Arial" charset="0"/>
              </a:rPr>
              <a:t>Аминофеноли</a:t>
            </a:r>
            <a:r>
              <a:rPr lang="ru-RU" sz="2400" dirty="0" smtClean="0">
                <a:latin typeface="Arial" charset="0"/>
              </a:rPr>
              <a:t>-</a:t>
            </a:r>
            <a:r>
              <a:rPr lang="en-US" sz="2000" dirty="0" err="1" smtClean="0">
                <a:latin typeface="Arial" charset="0"/>
              </a:rPr>
              <a:t>Dimethylaminiphenol</a:t>
            </a:r>
            <a:endParaRPr lang="en-US" sz="2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endParaRPr lang="bg-BG" sz="2000" dirty="0" smtClean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4953000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en-US" sz="2400" dirty="0" smtClean="0">
                <a:solidFill>
                  <a:srgbClr val="FF9900"/>
                </a:solidFill>
                <a:latin typeface="Arial" charset="0"/>
              </a:rPr>
              <a:t>Na </a:t>
            </a:r>
            <a:r>
              <a:rPr lang="en-US" sz="2400" dirty="0" err="1" smtClean="0">
                <a:solidFill>
                  <a:srgbClr val="FF9900"/>
                </a:solidFill>
                <a:latin typeface="Arial" charset="0"/>
              </a:rPr>
              <a:t>nitrosum</a:t>
            </a:r>
            <a:r>
              <a:rPr lang="bg-BG" sz="2400" dirty="0" smtClean="0">
                <a:latin typeface="Arial" charset="0"/>
              </a:rPr>
              <a:t> </a:t>
            </a:r>
            <a:r>
              <a:rPr lang="en-US" sz="2400" dirty="0" smtClean="0">
                <a:solidFill>
                  <a:srgbClr val="FF9900"/>
                </a:solidFill>
                <a:latin typeface="Arial" charset="0"/>
              </a:rPr>
              <a:t>(Sodium nitrite</a:t>
            </a:r>
            <a:r>
              <a:rPr lang="en-US" sz="2000" dirty="0" smtClean="0">
                <a:solidFill>
                  <a:srgbClr val="FF9900"/>
                </a:solidFill>
                <a:latin typeface="Arial" charset="0"/>
              </a:rPr>
              <a:t>)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bg-BG" sz="2000" dirty="0" smtClean="0">
                <a:latin typeface="Arial" charset="0"/>
              </a:rPr>
              <a:t>се въвежда</a:t>
            </a:r>
            <a:r>
              <a:rPr lang="bg-BG" sz="2000" dirty="0" smtClean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FF9900"/>
                </a:solidFill>
                <a:latin typeface="Arial" charset="0"/>
              </a:rPr>
              <a:t>i.v</a:t>
            </a:r>
            <a:r>
              <a:rPr lang="en-US" sz="2000" dirty="0" smtClean="0">
                <a:solidFill>
                  <a:srgbClr val="FF9900"/>
                </a:solidFill>
                <a:latin typeface="Arial" charset="0"/>
              </a:rPr>
              <a:t>.</a:t>
            </a:r>
            <a:r>
              <a:rPr lang="bg-BG" sz="2000" dirty="0" smtClean="0">
                <a:latin typeface="Arial" charset="0"/>
              </a:rPr>
              <a:t>при първоначална доза за възрастни</a:t>
            </a:r>
            <a:r>
              <a:rPr lang="en-US" sz="2000" dirty="0" smtClean="0">
                <a:latin typeface="Arial" charset="0"/>
              </a:rPr>
              <a:t> 300 mg</a:t>
            </a:r>
            <a:r>
              <a:rPr lang="bg-BG" sz="2000" dirty="0" smtClean="0">
                <a:latin typeface="Arial" charset="0"/>
              </a:rPr>
              <a:t> </a:t>
            </a:r>
            <a:r>
              <a:rPr lang="en-US" sz="2000" dirty="0" smtClean="0">
                <a:solidFill>
                  <a:srgbClr val="FF9900"/>
                </a:solidFill>
                <a:latin typeface="Arial" charset="0"/>
              </a:rPr>
              <a:t>(</a:t>
            </a:r>
            <a:r>
              <a:rPr lang="bg-BG" sz="2000" dirty="0" smtClean="0">
                <a:solidFill>
                  <a:srgbClr val="FF9900"/>
                </a:solidFill>
                <a:latin typeface="Arial" charset="0"/>
              </a:rPr>
              <a:t>до 10 </a:t>
            </a:r>
            <a:r>
              <a:rPr lang="en-US" sz="2000" dirty="0" err="1" smtClean="0">
                <a:solidFill>
                  <a:srgbClr val="FF9900"/>
                </a:solidFill>
                <a:latin typeface="Arial" charset="0"/>
              </a:rPr>
              <a:t>mL</a:t>
            </a:r>
            <a:r>
              <a:rPr lang="bg-BG" sz="2000" dirty="0" smtClean="0">
                <a:solidFill>
                  <a:srgbClr val="FF9900"/>
                </a:solidFill>
                <a:latin typeface="Arial" charset="0"/>
              </a:rPr>
              <a:t> 3% разтвор)</a:t>
            </a:r>
            <a:r>
              <a:rPr lang="bg-BG" sz="2000" dirty="0" smtClean="0">
                <a:latin typeface="Arial" charset="0"/>
              </a:rPr>
              <a:t> за повече от 5</a:t>
            </a:r>
            <a:r>
              <a:rPr lang="en-US" sz="2000" dirty="0" smtClean="0">
                <a:latin typeface="Arial" charset="0"/>
              </a:rPr>
              <a:t>-20</a:t>
            </a:r>
            <a:r>
              <a:rPr lang="bg-BG" sz="2000" dirty="0" smtClean="0">
                <a:latin typeface="Arial" charset="0"/>
              </a:rPr>
              <a:t> мин. </a:t>
            </a:r>
            <a:r>
              <a:rPr lang="ru-RU" sz="2000" dirty="0" smtClean="0">
                <a:latin typeface="Arial" charset="0"/>
              </a:rPr>
              <a:t>При </a:t>
            </a: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леки случаи</a:t>
            </a:r>
            <a:r>
              <a:rPr lang="ru-RU" sz="2000" dirty="0" smtClean="0">
                <a:latin typeface="Arial" charset="0"/>
              </a:rPr>
              <a:t> </a:t>
            </a:r>
            <a:r>
              <a:rPr lang="bg-BG" sz="2000" dirty="0" smtClean="0">
                <a:latin typeface="Arial" charset="0"/>
              </a:rPr>
              <a:t>- в</a:t>
            </a:r>
            <a:r>
              <a:rPr lang="ru-RU" sz="2000" dirty="0" smtClean="0">
                <a:latin typeface="Arial" charset="0"/>
              </a:rPr>
              <a:t>дишане на пари от </a:t>
            </a: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амилнитрат</a:t>
            </a:r>
            <a:r>
              <a:rPr lang="ru-RU" sz="2000" dirty="0" smtClean="0">
                <a:latin typeface="Arial" charset="0"/>
              </a:rPr>
              <a:t> - 3 - 4 капки върху марля.</a:t>
            </a:r>
            <a:r>
              <a:rPr lang="en-US" sz="2000" dirty="0" smtClean="0">
                <a:latin typeface="Arial" charset="0"/>
              </a:rPr>
              <a:t> </a:t>
            </a:r>
            <a:endParaRPr lang="bg-BG" sz="2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endParaRPr lang="bg-BG" sz="2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en-US" sz="2400" dirty="0" err="1" smtClean="0">
                <a:solidFill>
                  <a:srgbClr val="FF9900"/>
                </a:solidFill>
                <a:latin typeface="Arial" charset="0"/>
              </a:rPr>
              <a:t>Dimethylaminiphenol</a:t>
            </a:r>
            <a:r>
              <a:rPr lang="bg-BG" sz="2400" dirty="0" smtClean="0">
                <a:solidFill>
                  <a:srgbClr val="FF9900"/>
                </a:solidFill>
                <a:latin typeface="Arial" charset="0"/>
              </a:rPr>
              <a:t>.</a:t>
            </a:r>
            <a:r>
              <a:rPr lang="bg-BG" sz="2000" dirty="0" smtClean="0">
                <a:latin typeface="Arial" charset="0"/>
              </a:rPr>
              <a:t> Доза </a:t>
            </a:r>
            <a:r>
              <a:rPr lang="bg-BG" sz="2000" dirty="0" smtClean="0">
                <a:solidFill>
                  <a:srgbClr val="FF9900"/>
                </a:solidFill>
                <a:latin typeface="Arial" charset="0"/>
              </a:rPr>
              <a:t>3-4 </a:t>
            </a:r>
            <a:r>
              <a:rPr lang="en-US" sz="2000" dirty="0" smtClean="0">
                <a:solidFill>
                  <a:srgbClr val="FF9900"/>
                </a:solidFill>
                <a:latin typeface="Arial" charset="0"/>
              </a:rPr>
              <a:t>mg/kg</a:t>
            </a:r>
            <a:r>
              <a:rPr lang="bg-BG" sz="2000" dirty="0" smtClean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FF9900"/>
                </a:solidFill>
                <a:latin typeface="Arial" charset="0"/>
              </a:rPr>
              <a:t>i.v</a:t>
            </a:r>
            <a:r>
              <a:rPr lang="bg-BG" sz="2000" dirty="0" smtClean="0">
                <a:solidFill>
                  <a:srgbClr val="FF9900"/>
                </a:solidFill>
                <a:latin typeface="Arial" charset="0"/>
              </a:rPr>
              <a:t>.</a:t>
            </a:r>
            <a:r>
              <a:rPr lang="bg-BG" sz="2000" dirty="0" smtClean="0">
                <a:latin typeface="Arial" charset="0"/>
              </a:rPr>
              <a:t> (окислява 30-40% от </a:t>
            </a:r>
            <a:r>
              <a:rPr lang="en-US" sz="2000" dirty="0" err="1" smtClean="0">
                <a:latin typeface="Arial" charset="0"/>
                <a:cs typeface="Arial" charset="0"/>
              </a:rPr>
              <a:t>Hb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bg-BG" sz="2000" dirty="0" smtClean="0">
                <a:latin typeface="Arial" charset="0"/>
                <a:cs typeface="Arial" charset="0"/>
              </a:rPr>
              <a:t>в </a:t>
            </a:r>
            <a:r>
              <a:rPr lang="en-US" sz="2000" dirty="0" err="1" smtClean="0">
                <a:latin typeface="Arial" charset="0"/>
              </a:rPr>
              <a:t>MetHb</a:t>
            </a:r>
            <a:r>
              <a:rPr lang="bg-BG" sz="2000" dirty="0" smtClean="0">
                <a:latin typeface="Arial" charset="0"/>
              </a:rPr>
              <a:t>. Окислението се извършва бързо (1-2 мин) и завършва за 5-10 мин.</a:t>
            </a:r>
            <a:endParaRPr lang="en-US" sz="2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bg-BG" sz="2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17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7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017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  <p:bldP spid="50180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2400" b="0" smtClean="0">
                <a:solidFill>
                  <a:srgbClr val="FF9900"/>
                </a:solidFill>
                <a:latin typeface="Arial" charset="0"/>
              </a:rPr>
              <a:t>ЛЕЧЕНИЕ</a:t>
            </a:r>
            <a:endParaRPr lang="bg-BG" sz="2400" b="0" smtClean="0">
              <a:solidFill>
                <a:srgbClr val="FF9900"/>
              </a:solidFill>
              <a:latin typeface="Arial" charset="0"/>
            </a:endParaRP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00200"/>
            <a:ext cx="4191000" cy="4525963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Образуваният цианометхемоглобинов комплекс</a:t>
            </a:r>
            <a:r>
              <a:rPr lang="ru-RU" sz="2000" dirty="0" smtClean="0">
                <a:latin typeface="Arial" charset="0"/>
              </a:rPr>
              <a:t> </a:t>
            </a: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е нетраен</a:t>
            </a:r>
            <a:r>
              <a:rPr lang="ru-RU" sz="2000" dirty="0" smtClean="0">
                <a:latin typeface="Arial" charset="0"/>
              </a:rPr>
              <a:t> и постепенно отцепва цианов радикал</a:t>
            </a:r>
          </a:p>
          <a:p>
            <a:pPr eaLnBrk="1" hangingPunct="1">
              <a:lnSpc>
                <a:spcPct val="9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000" dirty="0" smtClean="0">
                <a:latin typeface="Arial" charset="0"/>
              </a:rPr>
              <a:t> </a:t>
            </a:r>
            <a:r>
              <a:rPr lang="bg-BG" sz="2000" dirty="0" smtClean="0">
                <a:solidFill>
                  <a:srgbClr val="FF9900"/>
                </a:solidFill>
                <a:latin typeface="Arial" charset="0"/>
              </a:rPr>
              <a:t>О</a:t>
            </a: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пасност</a:t>
            </a:r>
            <a:r>
              <a:rPr lang="ru-RU" sz="2000" dirty="0" smtClean="0">
                <a:latin typeface="Arial" charset="0"/>
              </a:rPr>
              <a:t> - рецидив на отравянето, ако метхемоглобинообразувателите не се комбинират със сяросъдържащи медиакменти и глюкоза.</a:t>
            </a:r>
          </a:p>
          <a:p>
            <a:pPr eaLnBrk="1" hangingPunct="1">
              <a:lnSpc>
                <a:spcPct val="9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endParaRPr lang="bg-BG" sz="2000" dirty="0" smtClean="0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495800" cy="5257800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bg-BG" sz="2000" dirty="0" smtClean="0">
                <a:solidFill>
                  <a:srgbClr val="FF9900"/>
                </a:solidFill>
                <a:latin typeface="Arial" charset="0"/>
              </a:rPr>
              <a:t>Сяросъдържащи антидоти</a:t>
            </a:r>
            <a:r>
              <a:rPr lang="bg-BG" sz="2000" dirty="0" smtClean="0">
                <a:latin typeface="Arial" charset="0"/>
              </a:rPr>
              <a:t>:</a:t>
            </a:r>
            <a:endParaRPr lang="en-US" sz="20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  <a:defRPr/>
            </a:pPr>
            <a:endParaRPr lang="bg-BG" sz="2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400" dirty="0" smtClean="0">
                <a:solidFill>
                  <a:srgbClr val="FF9900"/>
                </a:solidFill>
                <a:latin typeface="Arial" charset="0"/>
              </a:rPr>
              <a:t>Na </a:t>
            </a:r>
            <a:r>
              <a:rPr lang="en-US" sz="2400" dirty="0" err="1" smtClean="0">
                <a:solidFill>
                  <a:srgbClr val="FF9900"/>
                </a:solidFill>
                <a:latin typeface="Arial" charset="0"/>
              </a:rPr>
              <a:t>hyposulfurosum</a:t>
            </a:r>
            <a:r>
              <a:rPr lang="en-US" sz="2400" dirty="0" smtClean="0">
                <a:solidFill>
                  <a:srgbClr val="FF9900"/>
                </a:solidFill>
                <a:latin typeface="Arial" charset="0"/>
              </a:rPr>
              <a:t> (Sodium </a:t>
            </a:r>
            <a:r>
              <a:rPr lang="en-US" sz="2000" dirty="0" err="1" smtClean="0">
                <a:solidFill>
                  <a:srgbClr val="FF9900"/>
                </a:solidFill>
                <a:latin typeface="Arial" charset="0"/>
              </a:rPr>
              <a:t>thiosulfate</a:t>
            </a:r>
            <a:r>
              <a:rPr lang="en-US" sz="2000" dirty="0" smtClean="0">
                <a:solidFill>
                  <a:srgbClr val="FF9900"/>
                </a:solidFill>
                <a:latin typeface="Arial" charset="0"/>
              </a:rPr>
              <a:t>)</a:t>
            </a:r>
            <a:endParaRPr lang="bg-BG" sz="2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000" dirty="0" smtClean="0">
                <a:latin typeface="Arial" charset="0"/>
              </a:rPr>
              <a:t> </a:t>
            </a:r>
            <a:r>
              <a:rPr lang="bg-BG" sz="2000" u="sng" dirty="0" smtClean="0">
                <a:latin typeface="Arial" charset="0"/>
              </a:rPr>
              <a:t>Доза:</a:t>
            </a:r>
            <a:r>
              <a:rPr lang="bg-BG" sz="2000" dirty="0" smtClean="0">
                <a:solidFill>
                  <a:srgbClr val="FF9900"/>
                </a:solidFill>
                <a:latin typeface="Arial" charset="0"/>
              </a:rPr>
              <a:t>150-200</a:t>
            </a:r>
            <a:r>
              <a:rPr lang="en-US" sz="2000" dirty="0" smtClean="0">
                <a:solidFill>
                  <a:srgbClr val="FF9900"/>
                </a:solidFill>
                <a:latin typeface="Arial" charset="0"/>
              </a:rPr>
              <a:t>mg/kg </a:t>
            </a:r>
            <a:r>
              <a:rPr lang="en-US" sz="2000" dirty="0" err="1" smtClean="0">
                <a:solidFill>
                  <a:srgbClr val="FF9900"/>
                </a:solidFill>
                <a:latin typeface="Arial" charset="0"/>
              </a:rPr>
              <a:t>i.v</a:t>
            </a:r>
            <a:r>
              <a:rPr lang="en-US" sz="2000" dirty="0" smtClean="0">
                <a:solidFill>
                  <a:srgbClr val="FF9900"/>
                </a:solidFill>
                <a:latin typeface="Arial" charset="0"/>
              </a:rPr>
              <a:t>. </a:t>
            </a:r>
            <a:r>
              <a:rPr lang="bg-BG" sz="2000" dirty="0" smtClean="0">
                <a:latin typeface="Arial" charset="0"/>
              </a:rPr>
              <a:t>(</a:t>
            </a:r>
            <a:r>
              <a:rPr lang="en-US" sz="2000" dirty="0" smtClean="0">
                <a:latin typeface="Arial" charset="0"/>
              </a:rPr>
              <a:t>50mL</a:t>
            </a:r>
            <a:r>
              <a:rPr lang="bg-BG" sz="2000" dirty="0" smtClean="0">
                <a:latin typeface="Arial" charset="0"/>
              </a:rPr>
              <a:t> от </a:t>
            </a:r>
            <a:r>
              <a:rPr lang="en-US" sz="2000" dirty="0" smtClean="0">
                <a:latin typeface="Arial" charset="0"/>
              </a:rPr>
              <a:t>3</a:t>
            </a:r>
            <a:r>
              <a:rPr lang="bg-BG" sz="2000" dirty="0" smtClean="0">
                <a:latin typeface="Arial" charset="0"/>
              </a:rPr>
              <a:t>0% разтвор) за 10-15 мин. В</a:t>
            </a:r>
            <a:r>
              <a:rPr lang="ru-RU" sz="2000" dirty="0" smtClean="0">
                <a:latin typeface="Arial" charset="0"/>
              </a:rPr>
              <a:t>ъвежда се веднага след </a:t>
            </a:r>
            <a:r>
              <a:rPr lang="en-US" sz="2000" dirty="0" err="1" smtClean="0">
                <a:latin typeface="Arial" charset="0"/>
              </a:rPr>
              <a:t>MetHb</a:t>
            </a:r>
            <a:r>
              <a:rPr lang="ru-RU" sz="2000" dirty="0" smtClean="0">
                <a:latin typeface="Arial" charset="0"/>
              </a:rPr>
              <a:t>образувателите. </a:t>
            </a:r>
            <a:r>
              <a:rPr lang="bg-BG" sz="2000" dirty="0" smtClean="0">
                <a:latin typeface="Arial" charset="0"/>
              </a:rPr>
              <a:t>Действа като донор на </a:t>
            </a:r>
            <a:r>
              <a:rPr lang="en-US" sz="2000" dirty="0" smtClean="0">
                <a:latin typeface="Arial" charset="0"/>
              </a:rPr>
              <a:t>S</a:t>
            </a:r>
            <a:r>
              <a:rPr lang="bg-BG" sz="2000" dirty="0" smtClean="0">
                <a:latin typeface="Arial" charset="0"/>
              </a:rPr>
              <a:t> и превръща </a:t>
            </a:r>
            <a:r>
              <a:rPr lang="ru-RU" sz="2000" dirty="0" smtClean="0">
                <a:latin typeface="Arial" charset="0"/>
              </a:rPr>
              <a:t>циановите радикали в </a:t>
            </a: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ти</a:t>
            </a:r>
            <a:r>
              <a:rPr lang="bg-BG" sz="2000" dirty="0" smtClean="0">
                <a:solidFill>
                  <a:srgbClr val="FF9900"/>
                </a:solidFill>
                <a:latin typeface="Arial" charset="0"/>
              </a:rPr>
              <a:t>о</a:t>
            </a: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цианати (роданиди)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  <a:defRPr/>
            </a:pPr>
            <a:endParaRPr lang="ru-RU" sz="20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  <a:defRPr/>
            </a:pPr>
            <a:r>
              <a:rPr lang="ru-RU" sz="2000" dirty="0" smtClean="0">
                <a:latin typeface="Arial" charset="0"/>
              </a:rPr>
              <a:t> Антидотният </a:t>
            </a: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механизъм е бав</a:t>
            </a:r>
            <a:r>
              <a:rPr lang="bg-BG" sz="2000" dirty="0" smtClean="0">
                <a:solidFill>
                  <a:srgbClr val="FF9900"/>
                </a:solidFill>
                <a:latin typeface="Arial" charset="0"/>
              </a:rPr>
              <a:t>е</a:t>
            </a: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н</a:t>
            </a:r>
            <a:r>
              <a:rPr lang="bg-BG" sz="2000" dirty="0" smtClean="0">
                <a:latin typeface="Arial" charset="0"/>
              </a:rPr>
              <a:t> -</a:t>
            </a:r>
            <a:r>
              <a:rPr lang="ru-RU" sz="2000" dirty="0" smtClean="0">
                <a:latin typeface="Arial" charset="0"/>
              </a:rPr>
              <a:t> прилага се винаги в съчетание с метхемоглобинообразувателите.</a:t>
            </a:r>
            <a:endParaRPr lang="bg-BG" sz="20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bg-BG" sz="2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0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0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12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2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2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/>
      <p:bldP spid="51205" grpId="0" build="p"/>
      <p:bldP spid="5120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2400" b="0" smtClean="0">
                <a:solidFill>
                  <a:srgbClr val="FF9900"/>
                </a:solidFill>
                <a:latin typeface="Arial" charset="0"/>
              </a:rPr>
              <a:t>ЛЕЧЕНИЕ</a:t>
            </a:r>
            <a:endParaRPr lang="bg-BG" sz="2400" b="0" smtClean="0">
              <a:solidFill>
                <a:srgbClr val="FF9900"/>
              </a:solidFill>
              <a:latin typeface="Arial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4495800" cy="4525963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bg-BG" sz="2000" smtClean="0">
                <a:solidFill>
                  <a:srgbClr val="FF9900"/>
                </a:solidFill>
                <a:latin typeface="Arial" charset="0"/>
              </a:rPr>
              <a:t>Глюкоза.</a:t>
            </a:r>
            <a:r>
              <a:rPr lang="bg-BG" sz="2000" i="1" smtClean="0">
                <a:latin typeface="Arial" charset="0"/>
              </a:rPr>
              <a:t> </a:t>
            </a:r>
            <a:r>
              <a:rPr lang="ru-RU" sz="2000" smtClean="0">
                <a:latin typeface="Arial" charset="0"/>
              </a:rPr>
              <a:t>Дозировка</a:t>
            </a:r>
            <a:r>
              <a:rPr lang="ru-RU" sz="2000" i="1" smtClean="0">
                <a:latin typeface="Arial" charset="0"/>
              </a:rPr>
              <a:t> - </a:t>
            </a:r>
            <a:r>
              <a:rPr lang="ru-RU" sz="2000" i="1" smtClean="0">
                <a:solidFill>
                  <a:srgbClr val="FF9900"/>
                </a:solidFill>
                <a:latin typeface="Arial" charset="0"/>
              </a:rPr>
              <a:t>50 - 100 мл 20% глюкозен разтвор </a:t>
            </a:r>
            <a:r>
              <a:rPr lang="en-US" sz="2000" i="1" smtClean="0">
                <a:solidFill>
                  <a:srgbClr val="FF9900"/>
                </a:solidFill>
                <a:latin typeface="Arial" charset="0"/>
              </a:rPr>
              <a:t>i.v</a:t>
            </a:r>
            <a:r>
              <a:rPr lang="ru-RU" sz="2000" i="1" smtClean="0">
                <a:latin typeface="Arial" charset="0"/>
              </a:rPr>
              <a:t>. </a:t>
            </a:r>
            <a:r>
              <a:rPr lang="ru-RU" sz="2000" smtClean="0">
                <a:solidFill>
                  <a:srgbClr val="FF9900"/>
                </a:solidFill>
                <a:latin typeface="Arial" charset="0"/>
              </a:rPr>
              <a:t>Превръща</a:t>
            </a:r>
            <a:r>
              <a:rPr lang="ru-RU" sz="2000" smtClean="0">
                <a:latin typeface="Arial" charset="0"/>
              </a:rPr>
              <a:t> цианидите в </a:t>
            </a:r>
            <a:r>
              <a:rPr lang="ru-RU" sz="2000" smtClean="0">
                <a:solidFill>
                  <a:srgbClr val="FF9900"/>
                </a:solidFill>
                <a:latin typeface="Arial" charset="0"/>
              </a:rPr>
              <a:t>цианхидрини.</a:t>
            </a:r>
            <a:r>
              <a:rPr lang="en-US" sz="2000" smtClean="0">
                <a:solidFill>
                  <a:srgbClr val="FF9900"/>
                </a:solidFill>
                <a:latin typeface="Arial" charset="0"/>
              </a:rPr>
              <a:t> </a:t>
            </a:r>
            <a:endParaRPr lang="bg-BG" sz="200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None/>
              <a:defRPr/>
            </a:pPr>
            <a:endParaRPr lang="bg-BG" sz="200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en-US" sz="2000" smtClean="0">
                <a:solidFill>
                  <a:srgbClr val="FF9900"/>
                </a:solidFill>
                <a:latin typeface="Arial" charset="0"/>
              </a:rPr>
              <a:t>CoNa</a:t>
            </a:r>
            <a:r>
              <a:rPr lang="ru-RU" sz="2000" baseline="-25000" smtClean="0">
                <a:solidFill>
                  <a:srgbClr val="FF9900"/>
                </a:solidFill>
                <a:latin typeface="Arial" charset="0"/>
              </a:rPr>
              <a:t>2</a:t>
            </a:r>
            <a:r>
              <a:rPr lang="ru-RU" sz="2000" smtClean="0">
                <a:solidFill>
                  <a:srgbClr val="FF9900"/>
                </a:solidFill>
                <a:latin typeface="Arial" charset="0"/>
              </a:rPr>
              <a:t> ЕДТА</a:t>
            </a:r>
            <a:r>
              <a:rPr lang="ru-RU" sz="2000" smtClean="0">
                <a:latin typeface="Arial" charset="0"/>
              </a:rPr>
              <a:t> -</a:t>
            </a:r>
            <a:r>
              <a:rPr lang="bg-BG" sz="2000" smtClean="0">
                <a:latin typeface="Arial" charset="0"/>
              </a:rPr>
              <a:t> при </a:t>
            </a:r>
            <a:r>
              <a:rPr lang="bg-BG" sz="2000" smtClean="0">
                <a:solidFill>
                  <a:srgbClr val="FF9900"/>
                </a:solidFill>
                <a:latin typeface="Arial" charset="0"/>
              </a:rPr>
              <a:t>тежки форми</a:t>
            </a:r>
            <a:r>
              <a:rPr lang="bg-BG" sz="2000" smtClean="0">
                <a:latin typeface="Arial" charset="0"/>
              </a:rPr>
              <a:t>, в състояние на клинична смърт - </a:t>
            </a:r>
            <a:r>
              <a:rPr lang="bg-BG" sz="2000" smtClean="0">
                <a:solidFill>
                  <a:srgbClr val="FF9900"/>
                </a:solidFill>
                <a:latin typeface="Arial" charset="0"/>
              </a:rPr>
              <a:t>интрартериално. Дозировка – 300</a:t>
            </a:r>
            <a:r>
              <a:rPr lang="en-US" sz="2000" smtClean="0">
                <a:solidFill>
                  <a:srgbClr val="FF9900"/>
                </a:solidFill>
                <a:latin typeface="Arial" charset="0"/>
              </a:rPr>
              <a:t>-600mg (</a:t>
            </a:r>
            <a:r>
              <a:rPr lang="ru-RU" sz="2000" smtClean="0">
                <a:solidFill>
                  <a:srgbClr val="FF9900"/>
                </a:solidFill>
                <a:latin typeface="Arial" charset="0"/>
              </a:rPr>
              <a:t>10 </a:t>
            </a:r>
            <a:r>
              <a:rPr lang="en-US" sz="2000" smtClean="0">
                <a:solidFill>
                  <a:srgbClr val="FF9900"/>
                </a:solidFill>
                <a:latin typeface="Arial" charset="0"/>
              </a:rPr>
              <a:t>-20mL)</a:t>
            </a:r>
            <a:r>
              <a:rPr lang="ru-RU" sz="2000" smtClean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en-US" sz="2000" smtClean="0">
                <a:solidFill>
                  <a:srgbClr val="FF9900"/>
                </a:solidFill>
                <a:latin typeface="Arial" charset="0"/>
              </a:rPr>
              <a:t>i.v.</a:t>
            </a:r>
            <a:r>
              <a:rPr lang="ru-RU" sz="2000" smtClean="0">
                <a:latin typeface="Arial" charset="0"/>
              </a:rPr>
              <a:t>в съчетание с </a:t>
            </a:r>
            <a:r>
              <a:rPr lang="ru-RU" sz="2000" smtClean="0">
                <a:solidFill>
                  <a:srgbClr val="FF9900"/>
                </a:solidFill>
                <a:latin typeface="Arial" charset="0"/>
              </a:rPr>
              <a:t>50 мл хипертоничен глюкозен разтвор</a:t>
            </a:r>
            <a:r>
              <a:rPr lang="en-US" sz="2000" smtClean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2000" smtClean="0">
                <a:solidFill>
                  <a:srgbClr val="FF9900"/>
                </a:solidFill>
                <a:latin typeface="Arial" charset="0"/>
              </a:rPr>
              <a:t>за</a:t>
            </a:r>
            <a:r>
              <a:rPr lang="en-US" sz="2000" smtClean="0">
                <a:solidFill>
                  <a:srgbClr val="FF9900"/>
                </a:solidFill>
                <a:latin typeface="Arial" charset="0"/>
              </a:rPr>
              <a:t> 10-15</a:t>
            </a:r>
            <a:r>
              <a:rPr lang="en-US" sz="2000" smtClean="0">
                <a:latin typeface="Arial" charset="0"/>
              </a:rPr>
              <a:t> </a:t>
            </a:r>
            <a:r>
              <a:rPr lang="bg-BG" sz="2000" smtClean="0">
                <a:solidFill>
                  <a:srgbClr val="FF9900"/>
                </a:solidFill>
                <a:latin typeface="Arial" charset="0"/>
              </a:rPr>
              <a:t>мин.</a:t>
            </a:r>
            <a:r>
              <a:rPr lang="bg-BG" sz="2000" smtClean="0">
                <a:latin typeface="Arial" charset="0"/>
              </a:rPr>
              <a:t> Предизвиква бързо излизане от комата (за минути).</a:t>
            </a: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endParaRPr lang="bg-BG" sz="2000" smtClean="0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267200" cy="5029200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bg-BG" sz="2000" dirty="0" smtClean="0">
                <a:solidFill>
                  <a:srgbClr val="FF9900"/>
                </a:solidFill>
                <a:latin typeface="Arial" charset="0"/>
              </a:rPr>
              <a:t>М</a:t>
            </a: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етиленово син</a:t>
            </a:r>
            <a:r>
              <a:rPr lang="bg-BG" sz="2000" dirty="0" smtClean="0">
                <a:solidFill>
                  <a:srgbClr val="FF9900"/>
                </a:solidFill>
                <a:latin typeface="Arial" charset="0"/>
              </a:rPr>
              <a:t>ь</a:t>
            </a: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о</a:t>
            </a:r>
            <a:r>
              <a:rPr lang="ru-RU" sz="2000" dirty="0" smtClean="0">
                <a:latin typeface="Arial" charset="0"/>
              </a:rPr>
              <a:t> - слаб метхемоглобинообразувател. Доза - 50 мл в смес с глюкоза и вода </a:t>
            </a: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(хромосмон), (1 гр. метиленово син</a:t>
            </a:r>
            <a:r>
              <a:rPr lang="bg-BG" sz="2000" dirty="0" smtClean="0">
                <a:solidFill>
                  <a:srgbClr val="FF9900"/>
                </a:solidFill>
                <a:latin typeface="Arial" charset="0"/>
              </a:rPr>
              <a:t>ь</a:t>
            </a: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о, 25 гр. глюкоза и 100 мл вода). </a:t>
            </a:r>
            <a:endParaRPr lang="en-US" sz="2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None/>
              <a:defRPr/>
            </a:pPr>
            <a:endParaRPr lang="ru-RU" sz="2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Ре</a:t>
            </a:r>
            <a:r>
              <a:rPr lang="bg-BG" sz="2000" dirty="0" smtClean="0">
                <a:solidFill>
                  <a:srgbClr val="FF9900"/>
                </a:solidFill>
                <a:latin typeface="Arial" charset="0"/>
              </a:rPr>
              <a:t>а</a:t>
            </a: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нимация на дишането:</a:t>
            </a:r>
            <a:endParaRPr lang="ru-RU" sz="2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000" dirty="0" smtClean="0">
                <a:latin typeface="Arial" charset="0"/>
              </a:rPr>
              <a:t>интубира</a:t>
            </a:r>
            <a:r>
              <a:rPr lang="bg-BG" sz="2000" dirty="0" smtClean="0">
                <a:latin typeface="Arial" charset="0"/>
              </a:rPr>
              <a:t>не с асистирано дишане или</a:t>
            </a:r>
            <a:r>
              <a:rPr lang="ru-RU" sz="2000" dirty="0" smtClean="0">
                <a:latin typeface="Arial" charset="0"/>
              </a:rPr>
              <a:t> инхалация на кислород. </a:t>
            </a: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bg-BG" sz="2000" dirty="0" smtClean="0">
                <a:solidFill>
                  <a:srgbClr val="FF9900"/>
                </a:solidFill>
                <a:latin typeface="Arial" charset="0"/>
              </a:rPr>
              <a:t>д</a:t>
            </a: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ихателни аналептици</a:t>
            </a:r>
            <a:r>
              <a:rPr lang="ru-RU" sz="2000" dirty="0" smtClean="0">
                <a:latin typeface="Arial" charset="0"/>
              </a:rPr>
              <a:t> - лобелин, цитизин, микорен.</a:t>
            </a:r>
            <a:r>
              <a:rPr lang="bg-BG" sz="2000" dirty="0" smtClean="0">
                <a:latin typeface="Arial" charset="0"/>
              </a:rPr>
              <a:t> </a:t>
            </a: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bg-BG" sz="2000" dirty="0" smtClean="0">
                <a:latin typeface="Arial" charset="0"/>
              </a:rPr>
              <a:t>П</a:t>
            </a:r>
            <a:r>
              <a:rPr lang="ru-RU" sz="2000" dirty="0" smtClean="0">
                <a:latin typeface="Arial" charset="0"/>
              </a:rPr>
              <a:t>ри шок - </a:t>
            </a: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противошокови разтвори</a:t>
            </a:r>
            <a:r>
              <a:rPr lang="ru-RU" sz="2000" dirty="0" smtClean="0">
                <a:latin typeface="Arial" charset="0"/>
              </a:rPr>
              <a:t> с норадреналин и ефортил.</a:t>
            </a: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000" dirty="0" smtClean="0">
                <a:latin typeface="Arial" charset="0"/>
              </a:rPr>
              <a:t> При нужда - индиректен сърдечен масаж.</a:t>
            </a:r>
            <a:endParaRPr lang="en-US" sz="2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bg-BG" sz="2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32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3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3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3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3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3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3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3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3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3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3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3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3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32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32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32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  <p:bldP spid="5325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57200"/>
            <a:ext cx="4038600" cy="5668963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ru-RU" sz="2400" smtClean="0">
                <a:solidFill>
                  <a:srgbClr val="FF9900"/>
                </a:solidFill>
                <a:latin typeface="Arial" charset="0"/>
              </a:rPr>
              <a:t>Циановодородната киселина (синилна киселина,</a:t>
            </a:r>
            <a:r>
              <a:rPr lang="en-US" sz="2400" smtClean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en-US" sz="2400" b="1" smtClean="0">
                <a:solidFill>
                  <a:srgbClr val="FF9900"/>
                </a:solidFill>
                <a:latin typeface="Arial" charset="0"/>
              </a:rPr>
              <a:t>HCN</a:t>
            </a:r>
            <a:r>
              <a:rPr lang="ru-RU" sz="2400" smtClean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2400" smtClean="0">
                <a:solidFill>
                  <a:srgbClr val="FF9900"/>
                </a:solidFill>
                <a:latin typeface="Arial" charset="0"/>
              </a:rPr>
              <a:t>)</a:t>
            </a:r>
            <a:r>
              <a:rPr lang="ru-RU" sz="2400" smtClean="0">
                <a:latin typeface="Arial" charset="0"/>
              </a:rPr>
              <a:t>, се отделя като страничен продукт при</a:t>
            </a:r>
            <a:r>
              <a:rPr lang="ru-RU" smtClean="0">
                <a:latin typeface="Arial" charset="0"/>
              </a:rPr>
              <a:t>: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ru-RU" smtClean="0">
              <a:latin typeface="Arial" charset="0"/>
            </a:endParaRPr>
          </a:p>
          <a:p>
            <a:pPr algn="just" eaLnBrk="1" hangingPunct="1">
              <a:buClr>
                <a:schemeClr val="folHlink"/>
              </a:buClr>
              <a:buFont typeface="Wingdings" pitchFamily="2" charset="2"/>
              <a:buChar char="q"/>
              <a:defRPr/>
            </a:pPr>
            <a:r>
              <a:rPr lang="ru-RU" sz="2400" smtClean="0">
                <a:latin typeface="Arial" charset="0"/>
              </a:rPr>
              <a:t>производство на цианиди, бензол и неговите хомолози</a:t>
            </a:r>
            <a:r>
              <a:rPr lang="bg-BG" sz="2400" smtClean="0">
                <a:latin typeface="Arial" charset="0"/>
              </a:rPr>
              <a:t>;</a:t>
            </a:r>
          </a:p>
          <a:p>
            <a:pPr algn="just" eaLnBrk="1" hangingPunct="1">
              <a:buClr>
                <a:schemeClr val="folHlink"/>
              </a:buClr>
              <a:buFont typeface="Wingdings" pitchFamily="2" charset="2"/>
              <a:buNone/>
              <a:defRPr/>
            </a:pPr>
            <a:endParaRPr lang="bg-BG" sz="2400" smtClean="0">
              <a:latin typeface="Arial" charset="0"/>
            </a:endParaRPr>
          </a:p>
          <a:p>
            <a:pPr algn="just" eaLnBrk="1" hangingPunct="1">
              <a:buClr>
                <a:schemeClr val="folHlink"/>
              </a:buClr>
              <a:buFont typeface="Wingdings" pitchFamily="2" charset="2"/>
              <a:buChar char="q"/>
              <a:defRPr/>
            </a:pPr>
            <a:r>
              <a:rPr lang="ru-RU" sz="2400" smtClean="0">
                <a:latin typeface="Arial" charset="0"/>
              </a:rPr>
              <a:t>непълно горене и суха дестилация на богати на азот органични съединения;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ru-RU" sz="2400" b="1" smtClean="0">
              <a:latin typeface="Arial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bg-BG" smtClean="0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457200"/>
            <a:ext cx="4038600" cy="5668963"/>
          </a:xfrm>
          <a:ln>
            <a:solidFill>
              <a:schemeClr val="tx1"/>
            </a:solidFill>
          </a:ln>
        </p:spPr>
        <p:txBody>
          <a:bodyPr/>
          <a:lstStyle/>
          <a:p>
            <a:pPr algn="just" eaLnBrk="1" hangingPunct="1">
              <a:buClr>
                <a:schemeClr val="folHlink"/>
              </a:buClr>
              <a:buFont typeface="Wingdings" pitchFamily="2" charset="2"/>
              <a:buChar char="q"/>
              <a:defRPr/>
            </a:pPr>
            <a:r>
              <a:rPr lang="ru-RU" sz="2400" smtClean="0">
                <a:latin typeface="Arial" charset="0"/>
              </a:rPr>
              <a:t>закаляване и течна циментация на метали</a:t>
            </a:r>
            <a:r>
              <a:rPr lang="bg-BG" sz="2400" smtClean="0">
                <a:latin typeface="Arial" charset="0"/>
              </a:rPr>
              <a:t>;</a:t>
            </a:r>
          </a:p>
          <a:p>
            <a:pPr algn="just" eaLnBrk="1" hangingPunct="1">
              <a:buClr>
                <a:schemeClr val="folHlink"/>
              </a:buClr>
              <a:buFont typeface="Wingdings" pitchFamily="2" charset="2"/>
              <a:buNone/>
              <a:defRPr/>
            </a:pPr>
            <a:endParaRPr lang="bg-BG" sz="2400" smtClean="0">
              <a:latin typeface="Arial" charset="0"/>
            </a:endParaRPr>
          </a:p>
          <a:p>
            <a:pPr algn="just" eaLnBrk="1" hangingPunct="1">
              <a:buClr>
                <a:schemeClr val="folHlink"/>
              </a:buClr>
              <a:buFont typeface="Wingdings" pitchFamily="2" charset="2"/>
              <a:buChar char="q"/>
              <a:defRPr/>
            </a:pPr>
            <a:r>
              <a:rPr lang="ru-RU" sz="2400" smtClean="0">
                <a:latin typeface="Arial" charset="0"/>
              </a:rPr>
              <a:t>флотация на оловно-цинкови руди</a:t>
            </a:r>
            <a:r>
              <a:rPr lang="bg-BG" sz="2400" smtClean="0">
                <a:latin typeface="Arial" charset="0"/>
              </a:rPr>
              <a:t>;</a:t>
            </a:r>
          </a:p>
          <a:p>
            <a:pPr algn="just" eaLnBrk="1" hangingPunct="1">
              <a:buClr>
                <a:schemeClr val="folHlink"/>
              </a:buClr>
              <a:buFont typeface="Wingdings" pitchFamily="2" charset="2"/>
              <a:buNone/>
              <a:defRPr/>
            </a:pPr>
            <a:endParaRPr lang="bg-BG" sz="2400" smtClean="0">
              <a:latin typeface="Arial" charset="0"/>
            </a:endParaRPr>
          </a:p>
          <a:p>
            <a:pPr algn="just" eaLnBrk="1" hangingPunct="1">
              <a:buClr>
                <a:schemeClr val="folHlink"/>
              </a:buClr>
              <a:buFont typeface="Wingdings" pitchFamily="2" charset="2"/>
              <a:buChar char="q"/>
              <a:defRPr/>
            </a:pPr>
            <a:r>
              <a:rPr lang="ru-RU" sz="2400" smtClean="0">
                <a:latin typeface="Arial" charset="0"/>
              </a:rPr>
              <a:t>в галванотехниката - при металното покритие (цианови </a:t>
            </a:r>
            <a:r>
              <a:rPr lang="ru-RU" sz="2400" smtClean="0">
                <a:solidFill>
                  <a:srgbClr val="F7EAFA"/>
                </a:solidFill>
                <a:latin typeface="Arial" charset="0"/>
              </a:rPr>
              <a:t>бани</a:t>
            </a:r>
            <a:r>
              <a:rPr lang="ru-RU" sz="2400" smtClean="0">
                <a:latin typeface="Arial" charset="0"/>
              </a:rPr>
              <a:t>). </a:t>
            </a:r>
          </a:p>
          <a:p>
            <a:pPr eaLnBrk="1" hangingPunct="1">
              <a:defRPr/>
            </a:pPr>
            <a:endParaRPr lang="bg-BG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build="p"/>
      <p:bldP spid="2560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sz="3600" dirty="0" smtClean="0">
                <a:solidFill>
                  <a:srgbClr val="FFFF00"/>
                </a:solidFill>
              </a:rPr>
              <a:t>Терористични атаки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bg-BG" sz="2400" dirty="0" smtClean="0">
                <a:solidFill>
                  <a:srgbClr val="FFFF00"/>
                </a:solidFill>
              </a:rPr>
              <a:t>През 1995</a:t>
            </a:r>
            <a:r>
              <a:rPr lang="bg-BG" sz="2400" dirty="0" smtClean="0"/>
              <a:t>, беше открито устройство в чакалня на станция на токийското метро, състоящо се от чанти с натриев цианид и сярна киселина с дистанционно управление за да ги разкъса и това се смята за опит на сектата на Аум Шинрикио да произвежда токсични количества от натриев цианид.</a:t>
            </a:r>
            <a:endParaRPr lang="bg-BG" sz="2400" smtClean="0"/>
          </a:p>
          <a:p>
            <a:pPr>
              <a:buFont typeface="Wingdings" pitchFamily="2" charset="2"/>
              <a:buNone/>
              <a:defRPr/>
            </a:pPr>
            <a:endParaRPr lang="bg-BG" sz="2400" dirty="0" smtClean="0"/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bg-BG" sz="2400" dirty="0" smtClean="0">
                <a:solidFill>
                  <a:srgbClr val="FFFF00"/>
                </a:solidFill>
              </a:rPr>
              <a:t>През 2003 </a:t>
            </a:r>
            <a:r>
              <a:rPr lang="bg-BG" sz="2400" dirty="0" smtClean="0"/>
              <a:t>се съобщава, че Ал Кайда планира да пусне цианово съединение в системата на Нюйоркското метро. Атаката беше прекратена, поради предположението, че няма да има достатъчно жертви.</a:t>
            </a:r>
            <a:endParaRPr 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sz="2800" dirty="0" smtClean="0">
                <a:solidFill>
                  <a:srgbClr val="FFFF00"/>
                </a:solidFill>
              </a:rPr>
              <a:t>Неврологични последици от остро цианово отравяне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bg-BG" sz="2000" b="1" dirty="0" smtClean="0"/>
              <a:t>Острото цианово отравяне обикновено е резултат от опит за самоубийство, което поради високите дози често е смъртоносно за няколко минути или води до много лоша прогноза след забавено и неадекватно лечение. </a:t>
            </a:r>
            <a:r>
              <a:rPr lang="bg-BG" sz="2000" b="1" dirty="0" smtClean="0">
                <a:solidFill>
                  <a:srgbClr val="FFC000"/>
                </a:solidFill>
              </a:rPr>
              <a:t>Основното дългосрочно неврологично следствие е псевдопаркинсонизъм с екстрапирамидни симптоми</a:t>
            </a:r>
            <a:r>
              <a:rPr lang="bg-BG" sz="2000" b="1" dirty="0" smtClean="0"/>
              <a:t>. Токсичността на цианида се основава на инактивирането на цитохром оксидазата - крайния ензим в клетъчната респираторна верига. По този начин, </a:t>
            </a:r>
            <a:r>
              <a:rPr lang="bg-BG" sz="2000" b="1" dirty="0" smtClean="0">
                <a:solidFill>
                  <a:srgbClr val="FFC000"/>
                </a:solidFill>
              </a:rPr>
              <a:t>острото цианово отравяне засяга мозъчните структури с най-високи изисквания към кислорода, като базалните ганглии, мозъчната кора и сензомоторния кортекс. </a:t>
            </a:r>
            <a:r>
              <a:rPr lang="bg-BG" sz="2000" b="1" dirty="0" smtClean="0"/>
              <a:t> В резултат на това аноксичната енцефалопатия показва хеморагична некроза, главно в стриатума, и псевдоламинарна некроза в кората</a:t>
            </a:r>
            <a:endParaRPr lang="en-US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E</a:t>
            </a:r>
            <a:r>
              <a:rPr lang="bg-BG" sz="2800" dirty="0" smtClean="0">
                <a:solidFill>
                  <a:srgbClr val="FFFF00"/>
                </a:solidFill>
              </a:rPr>
              <a:t>нцефалопатия след отравяне с цианиди</a:t>
            </a:r>
            <a:endParaRPr lang="en-US" sz="2800" dirty="0">
              <a:solidFill>
                <a:srgbClr val="FFFF00"/>
              </a:solidFill>
            </a:endParaRPr>
          </a:p>
        </p:txBody>
      </p:sp>
      <p:pic>
        <p:nvPicPr>
          <p:cNvPr id="24579" name="Content Placeholder 3" descr="Cyanides MR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447800"/>
            <a:ext cx="3962400" cy="3352800"/>
          </a:xfrm>
        </p:spPr>
      </p:pic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4572000" y="1295400"/>
            <a:ext cx="4343400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bg-BG" sz="1600" b="1"/>
              <a:t>MR изображения, получени 3 седмици след цианидно отравяне.</a:t>
            </a:r>
            <a:br>
              <a:rPr lang="bg-BG" sz="1600" b="1"/>
            </a:br>
            <a:r>
              <a:rPr lang="bg-BG" sz="1600" b="1"/>
              <a:t>• A, Дискретни хиперинтезни линейни сигнали могат да се видят по дължината на сензомоторния кортекс.</a:t>
            </a:r>
            <a:br>
              <a:rPr lang="bg-BG" sz="1600" b="1"/>
            </a:br>
            <a:r>
              <a:rPr lang="bg-BG" sz="1600" b="1"/>
              <a:t>• B, изображение, получено преди прилагането на контрастен агент.</a:t>
            </a:r>
            <a:br>
              <a:rPr lang="bg-BG" sz="1600" b="1"/>
            </a:br>
            <a:r>
              <a:rPr lang="bg-BG" sz="1600" b="1"/>
              <a:t>• C, изображение, получено след прилагане на контрастен агент. Мащабно усилване на контраста може да се види по централния регион, което е в съответствие с псевдоламиналната некроза.</a:t>
            </a:r>
            <a:r>
              <a:rPr lang="bg-BG" sz="1600"/>
              <a:t/>
            </a:r>
            <a:br>
              <a:rPr lang="bg-BG" sz="1600"/>
            </a:br>
            <a:endParaRPr lang="en-US" sz="1600"/>
          </a:p>
        </p:txBody>
      </p:sp>
      <p:sp>
        <p:nvSpPr>
          <p:cNvPr id="24581" name="TextBox 5"/>
          <p:cNvSpPr txBox="1">
            <a:spLocks noChangeArrowheads="1"/>
          </p:cNvSpPr>
          <p:nvPr/>
        </p:nvSpPr>
        <p:spPr bwMode="auto">
          <a:xfrm>
            <a:off x="381000" y="4800600"/>
            <a:ext cx="8534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bg-BG" sz="1600"/>
              <a:t>• </a:t>
            </a:r>
            <a:r>
              <a:rPr lang="bg-BG" sz="1600" b="1"/>
              <a:t>D, Дискретни хиперинтензивни сигнали могат да се видят в </a:t>
            </a:r>
            <a:r>
              <a:rPr lang="en-US" sz="1600" b="1"/>
              <a:t>nucleus caudatus </a:t>
            </a:r>
            <a:r>
              <a:rPr lang="bg-BG" sz="1600" b="1"/>
              <a:t> двустранно.</a:t>
            </a:r>
            <a:br>
              <a:rPr lang="bg-BG" sz="1600" b="1"/>
            </a:br>
            <a:r>
              <a:rPr lang="bg-BG" sz="1600" b="1"/>
              <a:t>• E, изображение показва хиперинтентини сигнали в </a:t>
            </a:r>
            <a:r>
              <a:rPr lang="en-US" sz="1600" b="1"/>
              <a:t>nucleus caudatus </a:t>
            </a:r>
            <a:r>
              <a:rPr lang="bg-BG" sz="1600" b="1"/>
              <a:t> двустранно, което е в съответствие с кръвоизлив.</a:t>
            </a:r>
            <a:br>
              <a:rPr lang="bg-BG" sz="1600" b="1"/>
            </a:br>
            <a:r>
              <a:rPr lang="bg-BG" sz="1600" b="1"/>
              <a:t>• F, изображение, получено след прилагане на контрастен агент. Мащабно увеличаване на контраста може да се наблюдава в </a:t>
            </a:r>
            <a:r>
              <a:rPr lang="en-US" sz="1600" b="1"/>
              <a:t>nucleus lentiformis </a:t>
            </a:r>
            <a:r>
              <a:rPr lang="bg-BG" sz="1600" b="1"/>
              <a:t>и </a:t>
            </a:r>
            <a:r>
              <a:rPr lang="en-US" sz="1600" b="1"/>
              <a:t>nucleus caudatus </a:t>
            </a:r>
            <a:r>
              <a:rPr lang="bg-BG" sz="1600" b="1"/>
              <a:t> двустранно</a:t>
            </a:r>
            <a:endParaRPr lang="en-US" sz="1600" b="1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E</a:t>
            </a:r>
            <a:r>
              <a:rPr lang="bg-BG" sz="2800" dirty="0" smtClean="0">
                <a:solidFill>
                  <a:srgbClr val="FFFF00"/>
                </a:solidFill>
              </a:rPr>
              <a:t>нцефалопатия след отравяне с цианиди</a:t>
            </a:r>
            <a:endParaRPr lang="en-US" sz="2800" dirty="0"/>
          </a:p>
        </p:txBody>
      </p:sp>
      <p:pic>
        <p:nvPicPr>
          <p:cNvPr id="25603" name="Content Placeholder 3" descr="Cyanides MR 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1066800"/>
            <a:ext cx="3657600" cy="4038600"/>
          </a:xfrm>
        </p:spPr>
      </p:pic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3962400" y="1524000"/>
            <a:ext cx="4876800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bg-BG" b="1"/>
              <a:t>Следващите MR изображенияса  получени 6 седмици след цианово отравяне.</a:t>
            </a:r>
            <a:br>
              <a:rPr lang="bg-BG" b="1"/>
            </a:br>
            <a:r>
              <a:rPr lang="bg-BG" b="1"/>
              <a:t>A и B, Симптомите на хиперинтензивния сигнал в базовите ганглии са значително по-изразени.</a:t>
            </a:r>
            <a:br>
              <a:rPr lang="bg-BG" b="1"/>
            </a:br>
            <a:r>
              <a:rPr lang="bg-BG" b="1"/>
              <a:t>C и D, Хеморагична некроза може да се наблюдава в сензомоторния кортекс (С) и базалните ганглии (D).</a:t>
            </a:r>
            <a:br>
              <a:rPr lang="bg-BG" b="1"/>
            </a:br>
            <a:r>
              <a:rPr lang="bg-BG" b="1"/>
              <a:t>E и F, изображения, получени след прилагане на контрастен агент. Изразено увеличение на контраста може да се види по протежение на централния кортикс(Е) и на базалните ганглии (F).</a:t>
            </a:r>
            <a:endParaRPr lang="en-US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81000"/>
            <a:ext cx="8229600" cy="5745163"/>
          </a:xfrm>
          <a:ln>
            <a:solidFill>
              <a:schemeClr val="tx1"/>
            </a:solidFill>
          </a:ln>
        </p:spPr>
        <p:txBody>
          <a:bodyPr/>
          <a:lstStyle/>
          <a:p>
            <a:pPr algn="just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2400" b="1" dirty="0" smtClean="0">
              <a:solidFill>
                <a:srgbClr val="FF9900"/>
              </a:solidFill>
              <a:latin typeface="Arial" charset="0"/>
            </a:endParaRPr>
          </a:p>
          <a:p>
            <a:pPr algn="just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FF9900"/>
                </a:solidFill>
                <a:latin typeface="Arial" charset="0"/>
              </a:rPr>
              <a:t>HCN</a:t>
            </a:r>
            <a:r>
              <a:rPr lang="ru-RU" sz="2400" dirty="0" smtClean="0">
                <a:solidFill>
                  <a:srgbClr val="FF9900"/>
                </a:solidFill>
                <a:latin typeface="Arial" charset="0"/>
              </a:rPr>
              <a:t> влиза в състава на:</a:t>
            </a:r>
          </a:p>
          <a:p>
            <a:pPr algn="just"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400" dirty="0" smtClean="0">
                <a:latin typeface="Arial" charset="0"/>
              </a:rPr>
              <a:t>доменния газ</a:t>
            </a:r>
          </a:p>
          <a:p>
            <a:pPr algn="just"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endParaRPr lang="ru-RU" sz="2400" dirty="0" smtClean="0">
              <a:latin typeface="Arial" charset="0"/>
            </a:endParaRPr>
          </a:p>
          <a:p>
            <a:pPr algn="just"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400" dirty="0" smtClean="0">
                <a:latin typeface="Arial" charset="0"/>
              </a:rPr>
              <a:t>цигарения дим</a:t>
            </a:r>
          </a:p>
          <a:p>
            <a:pPr algn="just" eaLnBrk="1" hangingPunct="1">
              <a:buClr>
                <a:srgbClr val="FF9900"/>
              </a:buClr>
              <a:buFont typeface="Wingdings" pitchFamily="2" charset="2"/>
              <a:buNone/>
              <a:defRPr/>
            </a:pPr>
            <a:endParaRPr lang="en-US" sz="2400" dirty="0" smtClean="0">
              <a:latin typeface="Arial" charset="0"/>
            </a:endParaRPr>
          </a:p>
          <a:p>
            <a:pPr algn="just"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bg-BG" sz="2400" dirty="0" smtClean="0">
                <a:latin typeface="Arial" charset="0"/>
              </a:rPr>
              <a:t>цианиди се произвеждат от някои бактерии, гъби и водорасли. </a:t>
            </a:r>
            <a:r>
              <a:rPr lang="bg-BG" sz="2400" smtClean="0">
                <a:latin typeface="Arial" charset="0"/>
              </a:rPr>
              <a:t>Съдържат се в корени от Маниока и мадагаскарски бамбук.</a:t>
            </a:r>
            <a:endParaRPr lang="ru-RU" sz="2400" dirty="0" smtClean="0">
              <a:latin typeface="Arial" charset="0"/>
            </a:endParaRPr>
          </a:p>
          <a:p>
            <a:pPr algn="just"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endParaRPr lang="ru-RU" sz="2400" dirty="0" smtClean="0">
              <a:latin typeface="Arial" charset="0"/>
            </a:endParaRPr>
          </a:p>
          <a:p>
            <a:pPr algn="just"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bg-BG" sz="2400" dirty="0" smtClean="0">
                <a:latin typeface="Arial" charset="0"/>
              </a:rPr>
              <a:t>алкалоида амигдалин</a:t>
            </a:r>
            <a:r>
              <a:rPr lang="ru-RU" sz="2400" dirty="0" smtClean="0">
                <a:latin typeface="Arial" charset="0"/>
              </a:rPr>
              <a:t> (ядки на кайсии, череши, бадеми и т.н.);</a:t>
            </a:r>
          </a:p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endParaRPr lang="bg-BG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6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6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6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2800" smtClean="0">
                <a:solidFill>
                  <a:srgbClr val="FF9900"/>
                </a:solidFill>
                <a:latin typeface="Arial" charset="0"/>
              </a:rPr>
              <a:t/>
            </a:r>
            <a:br>
              <a:rPr lang="en-US" sz="2800" smtClean="0">
                <a:solidFill>
                  <a:srgbClr val="FF9900"/>
                </a:solidFill>
                <a:latin typeface="Arial" charset="0"/>
              </a:rPr>
            </a:br>
            <a:r>
              <a:rPr lang="bg-BG" sz="2800" smtClean="0">
                <a:solidFill>
                  <a:srgbClr val="FF9900"/>
                </a:solidFill>
                <a:latin typeface="Arial" charset="0"/>
              </a:rPr>
              <a:t>Приложение:</a:t>
            </a:r>
            <a:br>
              <a:rPr lang="bg-BG" sz="2800" smtClean="0">
                <a:solidFill>
                  <a:srgbClr val="FF9900"/>
                </a:solidFill>
                <a:latin typeface="Arial" charset="0"/>
              </a:rPr>
            </a:br>
            <a:endParaRPr lang="bg-BG" sz="2800" smtClean="0">
              <a:solidFill>
                <a:srgbClr val="FF9900"/>
              </a:solidFill>
              <a:latin typeface="Arial" charset="0"/>
            </a:endParaRP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4038600" cy="5410200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just"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400" smtClean="0">
                <a:latin typeface="Arial" charset="0"/>
              </a:rPr>
              <a:t>в синтеза на някои видове изкуствени влакна;</a:t>
            </a:r>
            <a:endParaRPr lang="en-US" sz="2400" smtClean="0">
              <a:latin typeface="Arial" charset="0"/>
            </a:endParaRPr>
          </a:p>
          <a:p>
            <a:pPr algn="just"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None/>
              <a:defRPr/>
            </a:pPr>
            <a:endParaRPr lang="en-US" sz="24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400" smtClean="0">
                <a:solidFill>
                  <a:srgbClr val="FF9900"/>
                </a:solidFill>
                <a:latin typeface="Arial" charset="0"/>
              </a:rPr>
              <a:t>за дезинфекция и дератизация</a:t>
            </a:r>
            <a:r>
              <a:rPr lang="ru-RU" sz="2400" smtClean="0">
                <a:latin typeface="Arial" charset="0"/>
              </a:rPr>
              <a:t> </a:t>
            </a:r>
            <a:r>
              <a:rPr lang="bg-BG" sz="2400" smtClean="0">
                <a:latin typeface="Arial" charset="0"/>
              </a:rPr>
              <a:t>(</a:t>
            </a:r>
            <a:r>
              <a:rPr lang="ru-RU" sz="2400" smtClean="0">
                <a:latin typeface="Arial" charset="0"/>
              </a:rPr>
              <a:t>обгазява</a:t>
            </a:r>
            <a:r>
              <a:rPr lang="bg-BG" sz="2400" smtClean="0">
                <a:latin typeface="Arial" charset="0"/>
              </a:rPr>
              <a:t>не на</a:t>
            </a:r>
            <a:r>
              <a:rPr lang="ru-RU" sz="2400" smtClean="0">
                <a:latin typeface="Arial" charset="0"/>
              </a:rPr>
              <a:t> вагони, параходи, складове и т.н.);</a:t>
            </a:r>
            <a:endParaRPr lang="en-US" sz="24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None/>
              <a:defRPr/>
            </a:pPr>
            <a:endParaRPr lang="en-US" sz="24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bg-BG" sz="2400" smtClean="0">
                <a:latin typeface="Arial" charset="0"/>
              </a:rPr>
              <a:t>в </a:t>
            </a:r>
            <a:r>
              <a:rPr lang="ru-RU" sz="2400" smtClean="0">
                <a:solidFill>
                  <a:srgbClr val="FF9900"/>
                </a:solidFill>
                <a:latin typeface="Arial" charset="0"/>
              </a:rPr>
              <a:t>лабораторното дело</a:t>
            </a:r>
            <a:r>
              <a:rPr lang="ru-RU" sz="2400" smtClean="0">
                <a:latin typeface="Arial" charset="0"/>
              </a:rPr>
              <a:t>;</a:t>
            </a:r>
            <a:endParaRPr lang="bg-BG" sz="2400" smtClean="0">
              <a:latin typeface="Arial" charset="0"/>
            </a:endParaRP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143000"/>
            <a:ext cx="4038600" cy="5410200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bg-BG" sz="2400" smtClean="0">
                <a:solidFill>
                  <a:srgbClr val="FF9900"/>
                </a:solidFill>
                <a:latin typeface="Arial" charset="0"/>
              </a:rPr>
              <a:t>Масови отравяния</a:t>
            </a:r>
            <a:r>
              <a:rPr lang="bg-BG" sz="2400" smtClean="0">
                <a:latin typeface="Arial" charset="0"/>
              </a:rPr>
              <a:t> са възможни </a:t>
            </a:r>
            <a:r>
              <a:rPr lang="bg-BG" sz="2400" smtClean="0">
                <a:solidFill>
                  <a:srgbClr val="FF9900"/>
                </a:solidFill>
                <a:latin typeface="Arial" charset="0"/>
              </a:rPr>
              <a:t>при пожари</a:t>
            </a:r>
            <a:r>
              <a:rPr lang="bg-BG" sz="2400" smtClean="0">
                <a:latin typeface="Arial" charset="0"/>
              </a:rPr>
              <a:t> с някои </a:t>
            </a:r>
            <a:r>
              <a:rPr lang="bg-BG" sz="2400" smtClean="0">
                <a:solidFill>
                  <a:srgbClr val="FF9900"/>
                </a:solidFill>
                <a:latin typeface="Arial" charset="0"/>
              </a:rPr>
              <a:t>видове пластмаси</a:t>
            </a:r>
            <a:r>
              <a:rPr lang="bg-BG" sz="2400" smtClean="0">
                <a:latin typeface="Arial" charset="0"/>
              </a:rPr>
              <a:t> - полиакрилнитрил (булана), полиамид (видлон) и т.н.</a:t>
            </a:r>
            <a:endParaRPr lang="en-US" sz="24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bg-BG" sz="2400" smtClean="0">
                <a:solidFill>
                  <a:srgbClr val="FF9900"/>
                </a:solidFill>
                <a:latin typeface="Arial" charset="0"/>
              </a:rPr>
              <a:t>С</a:t>
            </a:r>
            <a:r>
              <a:rPr lang="ru-RU" sz="2400" smtClean="0">
                <a:solidFill>
                  <a:srgbClr val="FF9900"/>
                </a:solidFill>
                <a:latin typeface="Arial" charset="0"/>
              </a:rPr>
              <a:t>олите на циановодородната киселина - натриев </a:t>
            </a:r>
            <a:r>
              <a:rPr lang="bg-BG" sz="2400" smtClean="0">
                <a:solidFill>
                  <a:srgbClr val="FF9900"/>
                </a:solidFill>
                <a:latin typeface="Arial" charset="0"/>
              </a:rPr>
              <a:t>цианид, </a:t>
            </a:r>
            <a:r>
              <a:rPr lang="ru-RU" sz="2400" smtClean="0">
                <a:solidFill>
                  <a:srgbClr val="FF9900"/>
                </a:solidFill>
                <a:latin typeface="Arial" charset="0"/>
              </a:rPr>
              <a:t>калиев цианид</a:t>
            </a:r>
            <a:r>
              <a:rPr lang="bg-BG" sz="2400" smtClean="0">
                <a:solidFill>
                  <a:srgbClr val="FF9900"/>
                </a:solidFill>
                <a:latin typeface="Arial" charset="0"/>
              </a:rPr>
              <a:t>, калциев </a:t>
            </a:r>
            <a:r>
              <a:rPr lang="ru-RU" sz="2400" smtClean="0">
                <a:solidFill>
                  <a:srgbClr val="FF9900"/>
                </a:solidFill>
                <a:latin typeface="Arial" charset="0"/>
              </a:rPr>
              <a:t>цианид се използват в:</a:t>
            </a: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None/>
              <a:defRPr/>
            </a:pPr>
            <a:r>
              <a:rPr lang="en-US" sz="2400" smtClean="0">
                <a:latin typeface="Arial" charset="0"/>
              </a:rPr>
              <a:t>- </a:t>
            </a:r>
            <a:r>
              <a:rPr lang="ru-RU" sz="2400" smtClean="0">
                <a:latin typeface="Arial" charset="0"/>
              </a:rPr>
              <a:t>галванотехниката</a:t>
            </a: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None/>
              <a:defRPr/>
            </a:pPr>
            <a:r>
              <a:rPr lang="en-US" sz="2400" smtClean="0">
                <a:latin typeface="Arial" charset="0"/>
              </a:rPr>
              <a:t>- </a:t>
            </a:r>
            <a:r>
              <a:rPr lang="ru-RU" sz="2400" smtClean="0">
                <a:latin typeface="Arial" charset="0"/>
              </a:rPr>
              <a:t>екстракция на злато и сребро от руди</a:t>
            </a: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None/>
              <a:defRPr/>
            </a:pPr>
            <a:r>
              <a:rPr lang="en-US" sz="2400" smtClean="0">
                <a:latin typeface="Arial" charset="0"/>
              </a:rPr>
              <a:t>- </a:t>
            </a:r>
            <a:r>
              <a:rPr lang="ru-RU" sz="2400" smtClean="0">
                <a:latin typeface="Arial" charset="0"/>
              </a:rPr>
              <a:t>бижутерията</a:t>
            </a: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None/>
              <a:defRPr/>
            </a:pPr>
            <a:r>
              <a:rPr lang="en-US" sz="2400" smtClean="0">
                <a:latin typeface="Arial" charset="0"/>
              </a:rPr>
              <a:t>- </a:t>
            </a:r>
            <a:r>
              <a:rPr lang="bg-BG" sz="2400" smtClean="0">
                <a:latin typeface="Arial" charset="0"/>
              </a:rPr>
              <a:t>з</a:t>
            </a:r>
            <a:r>
              <a:rPr lang="ru-RU" sz="2400" smtClean="0">
                <a:latin typeface="Arial" charset="0"/>
              </a:rPr>
              <a:t>акаляване на метали</a:t>
            </a: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endParaRPr lang="bg-BG" sz="2400" smtClean="0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70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0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70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7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7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7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97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97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7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7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97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97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29701" grpId="0" build="p"/>
      <p:bldP spid="2970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9900"/>
                </a:solidFill>
                <a:latin typeface="Arial" charset="0"/>
              </a:rPr>
              <a:t>HCN</a:t>
            </a:r>
            <a:r>
              <a:rPr lang="bg-BG" sz="2800" dirty="0" smtClean="0">
                <a:solidFill>
                  <a:srgbClr val="FF9900"/>
                </a:solidFill>
                <a:latin typeface="Arial" charset="0"/>
              </a:rPr>
              <a:t> - </a:t>
            </a:r>
            <a:r>
              <a:rPr lang="ru-RU" sz="2800" dirty="0" smtClean="0">
                <a:solidFill>
                  <a:srgbClr val="FF9900"/>
                </a:solidFill>
                <a:latin typeface="Arial" charset="0"/>
              </a:rPr>
              <a:t>ФИЗИКО-ХИМИЧНИ СВОЙСТВА</a:t>
            </a:r>
            <a:br>
              <a:rPr lang="ru-RU" sz="2800" dirty="0" smtClean="0">
                <a:solidFill>
                  <a:srgbClr val="FF9900"/>
                </a:solidFill>
                <a:latin typeface="Arial" charset="0"/>
              </a:rPr>
            </a:br>
            <a:endParaRPr lang="bg-BG" sz="2800" dirty="0" smtClean="0">
              <a:solidFill>
                <a:srgbClr val="FF9900"/>
              </a:solidFill>
              <a:latin typeface="Arial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400" dirty="0" smtClean="0">
                <a:latin typeface="Arial" charset="0"/>
              </a:rPr>
              <a:t>безцветна, лесно подвижна течност </a:t>
            </a:r>
          </a:p>
          <a:p>
            <a:pPr eaLnBrk="1" hangingPunct="1">
              <a:buClr>
                <a:srgbClr val="FF9900"/>
              </a:buClr>
              <a:buFont typeface="Wingdings" pitchFamily="2" charset="2"/>
              <a:buNone/>
              <a:defRPr/>
            </a:pPr>
            <a:endParaRPr lang="en-US" sz="2400" dirty="0" smtClean="0">
              <a:latin typeface="Arial" charset="0"/>
            </a:endParaRPr>
          </a:p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400" dirty="0" smtClean="0">
                <a:latin typeface="Arial" charset="0"/>
              </a:rPr>
              <a:t>с </a:t>
            </a:r>
            <a:r>
              <a:rPr lang="ru-RU" sz="2400" dirty="0" smtClean="0">
                <a:solidFill>
                  <a:srgbClr val="FF9900"/>
                </a:solidFill>
                <a:latin typeface="Arial" charset="0"/>
              </a:rPr>
              <a:t>миризма на горчиви бадеми</a:t>
            </a:r>
            <a:r>
              <a:rPr lang="ru-RU" sz="2400" dirty="0" smtClean="0">
                <a:latin typeface="Arial" charset="0"/>
              </a:rPr>
              <a:t>.</a:t>
            </a:r>
          </a:p>
          <a:p>
            <a:pPr eaLnBrk="1" hangingPunct="1">
              <a:buClr>
                <a:srgbClr val="FF9900"/>
              </a:buClr>
              <a:buFont typeface="Wingdings" pitchFamily="2" charset="2"/>
              <a:buNone/>
              <a:defRPr/>
            </a:pPr>
            <a:endParaRPr lang="en-US" sz="2400" dirty="0" smtClean="0">
              <a:latin typeface="Arial" charset="0"/>
            </a:endParaRPr>
          </a:p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400" dirty="0" smtClean="0">
                <a:latin typeface="Arial" charset="0"/>
              </a:rPr>
              <a:t> </a:t>
            </a:r>
            <a:r>
              <a:rPr lang="bg-BG" sz="2400" dirty="0" smtClean="0">
                <a:latin typeface="Arial" charset="0"/>
              </a:rPr>
              <a:t>о</a:t>
            </a:r>
            <a:r>
              <a:rPr lang="ru-RU" sz="2400" dirty="0" smtClean="0">
                <a:latin typeface="Arial" charset="0"/>
              </a:rPr>
              <a:t>тносителнат</a:t>
            </a:r>
            <a:r>
              <a:rPr lang="bg-BG" sz="2400" dirty="0" smtClean="0">
                <a:latin typeface="Arial" charset="0"/>
              </a:rPr>
              <a:t>а</a:t>
            </a:r>
            <a:r>
              <a:rPr lang="ru-RU" sz="2400" dirty="0" smtClean="0">
                <a:latin typeface="Arial" charset="0"/>
              </a:rPr>
              <a:t> й маса е </a:t>
            </a:r>
            <a:r>
              <a:rPr lang="ru-RU" sz="2400" dirty="0" smtClean="0">
                <a:solidFill>
                  <a:srgbClr val="FF9900"/>
                </a:solidFill>
                <a:latin typeface="Arial" charset="0"/>
              </a:rPr>
              <a:t>0,94</a:t>
            </a:r>
            <a:r>
              <a:rPr lang="bg-BG" sz="2400" dirty="0" smtClean="0">
                <a:latin typeface="Arial" charset="0"/>
              </a:rPr>
              <a:t>,</a:t>
            </a:r>
            <a:r>
              <a:rPr lang="ru-RU" sz="2400" dirty="0" smtClean="0">
                <a:latin typeface="Arial" charset="0"/>
              </a:rPr>
              <a:t>  парите й са по-леки от въздуха. </a:t>
            </a:r>
          </a:p>
          <a:p>
            <a:pPr eaLnBrk="1" hangingPunct="1">
              <a:buClr>
                <a:srgbClr val="FF9900"/>
              </a:buClr>
              <a:buFont typeface="Wingdings" pitchFamily="2" charset="2"/>
              <a:buNone/>
              <a:defRPr/>
            </a:pPr>
            <a:endParaRPr lang="ru-RU" sz="2400" dirty="0" smtClean="0">
              <a:latin typeface="Arial" charset="0"/>
            </a:endParaRPr>
          </a:p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400" dirty="0" smtClean="0">
                <a:latin typeface="Arial" charset="0"/>
              </a:rPr>
              <a:t>разтваря се добре в органични разтворители и вода.</a:t>
            </a:r>
          </a:p>
          <a:p>
            <a:pPr eaLnBrk="1" hangingPunct="1">
              <a:buClr>
                <a:srgbClr val="FF9900"/>
              </a:buClr>
              <a:buFont typeface="Wingdings" pitchFamily="2" charset="2"/>
              <a:buNone/>
              <a:defRPr/>
            </a:pPr>
            <a:endParaRPr lang="ru-RU" sz="2400" dirty="0" smtClean="0">
              <a:latin typeface="Arial" charset="0"/>
            </a:endParaRPr>
          </a:p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rgbClr val="FF9900"/>
                </a:solidFill>
                <a:latin typeface="Arial" charset="0"/>
              </a:rPr>
              <a:t>солите на </a:t>
            </a:r>
            <a:r>
              <a:rPr lang="en-US" sz="2400" dirty="0" smtClean="0">
                <a:solidFill>
                  <a:srgbClr val="FF9900"/>
                </a:solidFill>
                <a:latin typeface="Arial" charset="0"/>
              </a:rPr>
              <a:t>HCN</a:t>
            </a:r>
            <a:r>
              <a:rPr lang="bg-BG" sz="2400" dirty="0" smtClean="0">
                <a:latin typeface="Arial" charset="0"/>
              </a:rPr>
              <a:t> </a:t>
            </a:r>
            <a:r>
              <a:rPr lang="ru-RU" sz="2400" dirty="0" smtClean="0">
                <a:latin typeface="Arial" charset="0"/>
              </a:rPr>
              <a:t>- безцветни кристални вещества</a:t>
            </a:r>
            <a:r>
              <a:rPr lang="bg-BG" sz="2400" dirty="0" smtClean="0">
                <a:latin typeface="Arial" charset="0"/>
              </a:rPr>
              <a:t>, л</a:t>
            </a:r>
            <a:r>
              <a:rPr lang="ru-RU" sz="2400" dirty="0" smtClean="0">
                <a:latin typeface="Arial" charset="0"/>
              </a:rPr>
              <a:t>есно разтвор</a:t>
            </a:r>
            <a:r>
              <a:rPr lang="bg-BG" sz="2400" dirty="0" smtClean="0">
                <a:latin typeface="Arial" charset="0"/>
              </a:rPr>
              <a:t>ми</a:t>
            </a:r>
            <a:r>
              <a:rPr lang="ru-RU" sz="2400" dirty="0" smtClean="0">
                <a:latin typeface="Arial" charset="0"/>
              </a:rPr>
              <a:t> във вода и спирт.</a:t>
            </a:r>
            <a:endParaRPr lang="en-US" sz="2400" dirty="0" smtClean="0">
              <a:latin typeface="Arial" charset="0"/>
            </a:endParaRPr>
          </a:p>
          <a:p>
            <a:pPr eaLnBrk="1" hangingPunct="1">
              <a:defRPr/>
            </a:pPr>
            <a:endParaRPr lang="bg-BG" sz="2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174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57200"/>
            <a:ext cx="4038600" cy="5668963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smtClean="0">
                <a:solidFill>
                  <a:srgbClr val="FF9900"/>
                </a:solidFill>
                <a:latin typeface="Arial" charset="0"/>
              </a:rPr>
              <a:t>ПЪТИЩА НА ПРОНИКВАНЕ В ОРГАНИЗМА</a:t>
            </a:r>
            <a:endParaRPr lang="en-US" sz="240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400" smtClean="0">
                <a:latin typeface="Arial" charset="0"/>
              </a:rPr>
              <a:t>При аварийни и професионални условия постъпва по </a:t>
            </a:r>
            <a:r>
              <a:rPr lang="ru-RU" sz="2400" smtClean="0">
                <a:solidFill>
                  <a:srgbClr val="FF9900"/>
                </a:solidFill>
                <a:latin typeface="Arial" charset="0"/>
              </a:rPr>
              <a:t>дихателен път. </a:t>
            </a:r>
            <a:endParaRPr lang="en-US" sz="240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400" smtClean="0">
                <a:latin typeface="Arial" charset="0"/>
              </a:rPr>
              <a:t>В затворени помещения парите й преминават  през </a:t>
            </a:r>
            <a:r>
              <a:rPr lang="ru-RU" sz="2400" smtClean="0">
                <a:solidFill>
                  <a:srgbClr val="FF9900"/>
                </a:solidFill>
                <a:latin typeface="Arial" charset="0"/>
              </a:rPr>
              <a:t>хиперемирана и влажна кожа</a:t>
            </a:r>
            <a:r>
              <a:rPr lang="ru-RU" sz="2400" smtClean="0">
                <a:latin typeface="Arial" charset="0"/>
              </a:rPr>
              <a:t>.</a:t>
            </a:r>
            <a:endParaRPr lang="bg-BG" sz="2400" smtClean="0">
              <a:latin typeface="Arial" charset="0"/>
            </a:endParaRPr>
          </a:p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bg-BG" sz="2400" smtClean="0">
                <a:latin typeface="Arial" charset="0"/>
              </a:rPr>
              <a:t>При битови и криминални отравяния -</a:t>
            </a:r>
            <a:r>
              <a:rPr lang="bg-BG" sz="2400" smtClean="0">
                <a:solidFill>
                  <a:srgbClr val="FF9900"/>
                </a:solidFill>
                <a:latin typeface="Arial" charset="0"/>
              </a:rPr>
              <a:t> орален път.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bg-BG" sz="2400" smtClean="0">
              <a:solidFill>
                <a:srgbClr val="FF9900"/>
              </a:solidFill>
              <a:latin typeface="Arial" charset="0"/>
            </a:endParaRP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457200"/>
            <a:ext cx="4038600" cy="5668963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9900"/>
                </a:solidFill>
                <a:latin typeface="Arial" charset="0"/>
              </a:rPr>
              <a:t>ТОКСИЧНОСТ</a:t>
            </a:r>
            <a:endParaRPr lang="en-US" sz="2400" dirty="0" smtClean="0">
              <a:solidFill>
                <a:srgbClr val="FF9900"/>
              </a:solidFill>
              <a:latin typeface="Arial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bg-BG" sz="24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en-US" sz="2400" dirty="0" smtClean="0">
                <a:solidFill>
                  <a:srgbClr val="FF9900"/>
                </a:solidFill>
                <a:latin typeface="Arial" charset="0"/>
              </a:rPr>
              <a:t>LD</a:t>
            </a:r>
            <a:r>
              <a:rPr lang="en-US" sz="2400" baseline="-25000" dirty="0" smtClean="0">
                <a:solidFill>
                  <a:srgbClr val="FF9900"/>
                </a:solidFill>
                <a:latin typeface="Arial" charset="0"/>
              </a:rPr>
              <a:t>100/30</a:t>
            </a:r>
            <a:r>
              <a:rPr lang="en-US" sz="2400" i="1" dirty="0" smtClean="0">
                <a:latin typeface="Arial" charset="0"/>
              </a:rPr>
              <a:t> </a:t>
            </a:r>
            <a:r>
              <a:rPr lang="bg-BG" sz="2400" dirty="0" smtClean="0">
                <a:latin typeface="Arial" charset="0"/>
              </a:rPr>
              <a:t>за </a:t>
            </a:r>
            <a:r>
              <a:rPr lang="en-US" sz="2400" dirty="0" smtClean="0">
                <a:latin typeface="Arial" charset="0"/>
              </a:rPr>
              <a:t>KCN</a:t>
            </a:r>
            <a:r>
              <a:rPr lang="bg-BG" sz="2400" dirty="0" smtClean="0">
                <a:latin typeface="Arial" charset="0"/>
              </a:rPr>
              <a:t> при орално постъпване - </a:t>
            </a:r>
            <a:r>
              <a:rPr lang="bg-BG" sz="2400" dirty="0" smtClean="0">
                <a:solidFill>
                  <a:srgbClr val="FF9900"/>
                </a:solidFill>
                <a:latin typeface="Arial" charset="0"/>
              </a:rPr>
              <a:t>1-1,5 мг/кг (120 мг за възрастен човек).</a:t>
            </a:r>
            <a:endParaRPr lang="en-US" sz="24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Clr>
                <a:srgbClr val="FF9900"/>
              </a:buClr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bg-BG" sz="2400" dirty="0" smtClean="0">
                <a:latin typeface="Arial" charset="0"/>
              </a:rPr>
              <a:t>Инхалаторен път</a:t>
            </a:r>
            <a:r>
              <a:rPr lang="en-US" sz="2400" dirty="0" smtClean="0">
                <a:latin typeface="Arial" charset="0"/>
              </a:rPr>
              <a:t>:</a:t>
            </a:r>
            <a:r>
              <a:rPr lang="bg-BG" sz="2400" dirty="0" smtClean="0">
                <a:solidFill>
                  <a:srgbClr val="FF9900"/>
                </a:solidFill>
                <a:latin typeface="Arial" charset="0"/>
              </a:rPr>
              <a:t>120 - 150 мг/м</a:t>
            </a:r>
            <a:r>
              <a:rPr lang="bg-BG" sz="2400" baseline="30000" dirty="0" smtClean="0">
                <a:solidFill>
                  <a:srgbClr val="FF9900"/>
                </a:solidFill>
                <a:latin typeface="Arial" charset="0"/>
              </a:rPr>
              <a:t>3</a:t>
            </a:r>
            <a:r>
              <a:rPr lang="bg-BG" sz="2400" dirty="0" smtClean="0">
                <a:solidFill>
                  <a:srgbClr val="FF9900"/>
                </a:solidFill>
                <a:latin typeface="Arial" charset="0"/>
              </a:rPr>
              <a:t> - </a:t>
            </a:r>
            <a:r>
              <a:rPr lang="bg-BG" sz="2400" dirty="0" smtClean="0">
                <a:latin typeface="Arial" charset="0"/>
              </a:rPr>
              <a:t>смърт за 30 минути</a:t>
            </a:r>
            <a:r>
              <a:rPr lang="en-US" sz="2400" dirty="0" smtClean="0">
                <a:latin typeface="Arial" charset="0"/>
              </a:rPr>
              <a:t>;</a:t>
            </a:r>
            <a:r>
              <a:rPr lang="en-US" sz="2400" dirty="0" smtClean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bg-BG" sz="2400" dirty="0" smtClean="0">
                <a:solidFill>
                  <a:srgbClr val="FF9900"/>
                </a:solidFill>
                <a:latin typeface="Arial" charset="0"/>
              </a:rPr>
              <a:t>200мг/м</a:t>
            </a:r>
            <a:r>
              <a:rPr lang="bg-BG" sz="2400" baseline="30000" dirty="0" smtClean="0">
                <a:solidFill>
                  <a:srgbClr val="FF9900"/>
                </a:solidFill>
                <a:latin typeface="Arial" charset="0"/>
              </a:rPr>
              <a:t>3</a:t>
            </a:r>
            <a:r>
              <a:rPr lang="bg-BG" sz="2400" dirty="0" smtClean="0">
                <a:solidFill>
                  <a:srgbClr val="FF9900"/>
                </a:solidFill>
                <a:latin typeface="Arial" charset="0"/>
              </a:rPr>
              <a:t> - </a:t>
            </a:r>
            <a:r>
              <a:rPr lang="bg-BG" sz="2400" dirty="0" smtClean="0">
                <a:latin typeface="Arial" charset="0"/>
              </a:rPr>
              <a:t>смърт за 10 минути</a:t>
            </a:r>
            <a:endParaRPr lang="en-US" sz="2400" dirty="0" smtClean="0">
              <a:latin typeface="Arial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bg-BG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build="p"/>
      <p:bldP spid="3277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Rot="1" noChangeArrowheads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2800" b="0" smtClean="0">
                <a:solidFill>
                  <a:srgbClr val="FF9900"/>
                </a:solidFill>
                <a:latin typeface="Arial" charset="0"/>
              </a:rPr>
              <a:t>МЕХАНИЗЪМ НА ТОКСИЧНО ДЕЙСТВИЕ И ПАТОГЕНЕЗА</a:t>
            </a:r>
            <a:endParaRPr lang="bg-BG" sz="2800" b="0" smtClean="0">
              <a:solidFill>
                <a:srgbClr val="FF9900"/>
              </a:solidFill>
              <a:latin typeface="Arial" charset="0"/>
            </a:endParaRP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00200"/>
            <a:ext cx="4572000" cy="4953000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solidFill>
                  <a:srgbClr val="FF9900"/>
                </a:solidFill>
                <a:latin typeface="Arial" charset="0"/>
              </a:rPr>
              <a:t>HCN</a:t>
            </a:r>
            <a:r>
              <a:rPr lang="bg-BG" sz="2000" dirty="0" smtClean="0">
                <a:latin typeface="Arial" charset="0"/>
              </a:rPr>
              <a:t> </a:t>
            </a:r>
            <a:r>
              <a:rPr lang="ru-RU" sz="2000" dirty="0" smtClean="0">
                <a:latin typeface="Arial" charset="0"/>
              </a:rPr>
              <a:t>и нейните соли (цианиди) блокират тъканното дишане и предизвикват тежка хипоксия. </a:t>
            </a:r>
            <a:endParaRPr lang="en-US" sz="2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endParaRPr lang="en-US" sz="2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000" dirty="0" smtClean="0">
                <a:latin typeface="Arial" charset="0"/>
              </a:rPr>
              <a:t>Те инхибират дихателните ензими, главно цитохромоксидазата (цитохром А3, ензим на Вартбург), поради високия </a:t>
            </a: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си афинитет към </a:t>
            </a:r>
            <a:r>
              <a:rPr lang="en-US" sz="2000" dirty="0" smtClean="0">
                <a:solidFill>
                  <a:srgbClr val="FF9900"/>
                </a:solidFill>
                <a:latin typeface="Arial" charset="0"/>
              </a:rPr>
              <a:t>Fe3</a:t>
            </a:r>
            <a:r>
              <a:rPr lang="en-US" sz="2000" baseline="30000" dirty="0" smtClean="0">
                <a:solidFill>
                  <a:srgbClr val="FF9900"/>
                </a:solidFill>
                <a:latin typeface="Arial" charset="0"/>
              </a:rPr>
              <a:t>+</a:t>
            </a:r>
            <a:r>
              <a:rPr lang="ru-RU" sz="2000" baseline="30000" dirty="0" smtClean="0">
                <a:solidFill>
                  <a:srgbClr val="FF9900"/>
                </a:solidFill>
                <a:latin typeface="Arial" charset="0"/>
              </a:rPr>
              <a:t>.</a:t>
            </a:r>
            <a:endParaRPr lang="en-US" sz="2000" baseline="3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None/>
              <a:defRPr/>
            </a:pPr>
            <a:endParaRPr lang="en-US" sz="2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solidFill>
                  <a:srgbClr val="FF9900"/>
                </a:solidFill>
                <a:latin typeface="Arial" charset="0"/>
              </a:rPr>
              <a:t>HCN</a:t>
            </a:r>
            <a:r>
              <a:rPr lang="bg-BG" sz="2000" dirty="0" smtClean="0">
                <a:latin typeface="Arial" charset="0"/>
              </a:rPr>
              <a:t> блокира използването на кислорода от тъканите</a:t>
            </a:r>
            <a:endParaRPr lang="en-US" sz="2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None/>
              <a:defRPr/>
            </a:pPr>
            <a:endParaRPr lang="en-US" sz="2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solidFill>
                  <a:srgbClr val="FF9900"/>
                </a:solidFill>
                <a:latin typeface="Arial" charset="0"/>
              </a:rPr>
              <a:t>HCN</a:t>
            </a:r>
            <a:r>
              <a:rPr lang="bg-BG" sz="2000" dirty="0" smtClean="0">
                <a:latin typeface="Arial" charset="0"/>
              </a:rPr>
              <a:t> н</a:t>
            </a:r>
            <a:r>
              <a:rPr lang="ru-RU" sz="2000" dirty="0" smtClean="0">
                <a:latin typeface="Arial" charset="0"/>
              </a:rPr>
              <a:t>арушава фосфорилирането в третото звено на дихателната верига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bg-BG" sz="2000" dirty="0" smtClean="0">
                <a:latin typeface="Arial" charset="0"/>
              </a:rPr>
              <a:t>и води до дисбаланс между хидролизата и продукцията на АТФ.</a:t>
            </a:r>
            <a:endParaRPr lang="en-US" sz="2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endParaRPr lang="en-US" sz="2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bg-BG" sz="1800" dirty="0" smtClean="0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600200"/>
            <a:ext cx="4114800" cy="4419600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bg-BG" sz="2000" dirty="0" smtClean="0">
                <a:latin typeface="Arial" charset="0"/>
              </a:rPr>
              <a:t>Развива се метаболитна ацидоза.</a:t>
            </a:r>
            <a:endParaRPr lang="en-US" sz="2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None/>
              <a:defRPr/>
            </a:pPr>
            <a:endParaRPr lang="en-US" sz="2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solidFill>
                  <a:srgbClr val="FF9900"/>
                </a:solidFill>
                <a:latin typeface="Arial" charset="0"/>
              </a:rPr>
              <a:t>HCN</a:t>
            </a:r>
            <a:r>
              <a:rPr lang="bg-BG" sz="2000" dirty="0" smtClean="0">
                <a:latin typeface="Arial" charset="0"/>
              </a:rPr>
              <a:t> </a:t>
            </a:r>
            <a:r>
              <a:rPr lang="ru-RU" sz="2000" dirty="0" smtClean="0">
                <a:latin typeface="Arial" charset="0"/>
              </a:rPr>
              <a:t>и нейните соли блокират още </a:t>
            </a: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над 40 ензими</a:t>
            </a:r>
            <a:r>
              <a:rPr lang="ru-RU" sz="2000" dirty="0" smtClean="0">
                <a:latin typeface="Arial" charset="0"/>
              </a:rPr>
              <a:t>, съдържащи </a:t>
            </a: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желязо, мед, цинк (</a:t>
            </a:r>
            <a:r>
              <a:rPr lang="bg-BG" sz="2000" dirty="0" smtClean="0">
                <a:solidFill>
                  <a:srgbClr val="FF9900"/>
                </a:solidFill>
                <a:latin typeface="Arial" charset="0"/>
              </a:rPr>
              <a:t>типична</a:t>
            </a: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 полиензимна отрова</a:t>
            </a:r>
            <a:r>
              <a:rPr lang="bg-BG" sz="2000" dirty="0" smtClean="0">
                <a:solidFill>
                  <a:srgbClr val="FF9900"/>
                </a:solidFill>
                <a:latin typeface="Arial" charset="0"/>
              </a:rPr>
              <a:t>)</a:t>
            </a:r>
            <a:r>
              <a:rPr lang="ru-RU" sz="2000" dirty="0" smtClean="0">
                <a:latin typeface="Arial" charset="0"/>
              </a:rPr>
              <a:t>. </a:t>
            </a:r>
            <a:endParaRPr lang="en-US" sz="2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None/>
              <a:defRPr/>
            </a:pPr>
            <a:endParaRPr lang="en-US" sz="2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000" dirty="0" smtClean="0">
                <a:latin typeface="Arial" charset="0"/>
              </a:rPr>
              <a:t>Инхибират се </a:t>
            </a: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катала</a:t>
            </a:r>
            <a:r>
              <a:rPr lang="bg-BG" sz="2000" dirty="0" smtClean="0">
                <a:solidFill>
                  <a:srgbClr val="FF9900"/>
                </a:solidFill>
                <a:latin typeface="Arial" charset="0"/>
              </a:rPr>
              <a:t>з</a:t>
            </a: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а, моноаминооксидаза, диаминоксиадаза, алдолаза, алкална фосфатаза, алкохолдехидрогенеза</a:t>
            </a:r>
            <a:r>
              <a:rPr lang="ru-RU" sz="2000" dirty="0" smtClean="0">
                <a:latin typeface="Arial" charset="0"/>
              </a:rPr>
              <a:t> и др.</a:t>
            </a:r>
            <a:r>
              <a:rPr lang="en-US" sz="2000" dirty="0" smtClean="0">
                <a:latin typeface="Arial" charset="0"/>
              </a:rPr>
              <a:t/>
            </a:r>
            <a:br>
              <a:rPr lang="en-US" sz="2000" dirty="0" smtClean="0">
                <a:latin typeface="Arial" charset="0"/>
              </a:rPr>
            </a:br>
            <a:endParaRPr lang="bg-BG" sz="2000" dirty="0" smtClean="0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2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2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482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8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8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8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48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8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48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  <p:bldP spid="34821" grpId="0" build="p"/>
      <p:bldP spid="3482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2800" b="0" smtClean="0">
                <a:solidFill>
                  <a:srgbClr val="FF9900"/>
                </a:solidFill>
                <a:latin typeface="Arial" charset="0"/>
              </a:rPr>
              <a:t>МЕХАНИЗЪМ НА ТОКСИЧНО ДЕЙСТВИЕ И ПАТОГЕНЕЗА</a:t>
            </a:r>
            <a:endParaRPr lang="bg-BG" sz="2800" b="0" smtClean="0">
              <a:solidFill>
                <a:srgbClr val="FF9900"/>
              </a:solidFill>
              <a:latin typeface="Arial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876800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400" dirty="0" smtClean="0">
                <a:latin typeface="Arial" charset="0"/>
              </a:rPr>
              <a:t>Съдържанието на кислород във венозната кръв се увеличава, а </a:t>
            </a:r>
            <a:r>
              <a:rPr lang="ru-RU" sz="2400" dirty="0" smtClean="0">
                <a:solidFill>
                  <a:srgbClr val="FF9900"/>
                </a:solidFill>
                <a:latin typeface="Arial" charset="0"/>
              </a:rPr>
              <a:t>артерио-венозната разлика на кислород</a:t>
            </a:r>
            <a:r>
              <a:rPr lang="bg-BG" sz="2400" dirty="0" smtClean="0">
                <a:solidFill>
                  <a:srgbClr val="FF9900"/>
                </a:solidFill>
                <a:latin typeface="Arial" charset="0"/>
              </a:rPr>
              <a:t>а</a:t>
            </a:r>
            <a:r>
              <a:rPr lang="ru-RU" sz="2400" dirty="0" smtClean="0">
                <a:solidFill>
                  <a:srgbClr val="FF9900"/>
                </a:solidFill>
                <a:latin typeface="Arial" charset="0"/>
              </a:rPr>
              <a:t> намалява</a:t>
            </a:r>
            <a:r>
              <a:rPr lang="ru-RU" sz="2400" dirty="0" smtClean="0">
                <a:latin typeface="Arial" charset="0"/>
              </a:rPr>
              <a:t> и </a:t>
            </a:r>
            <a:r>
              <a:rPr lang="ru-RU" sz="2400" dirty="0" smtClean="0">
                <a:solidFill>
                  <a:srgbClr val="FF9900"/>
                </a:solidFill>
                <a:latin typeface="Arial" charset="0"/>
              </a:rPr>
              <a:t>може</a:t>
            </a:r>
            <a:r>
              <a:rPr lang="ru-RU" sz="2400" dirty="0" smtClean="0">
                <a:latin typeface="Arial" charset="0"/>
              </a:rPr>
              <a:t> да достигне </a:t>
            </a:r>
            <a:r>
              <a:rPr lang="ru-RU" sz="2400" dirty="0" smtClean="0">
                <a:solidFill>
                  <a:srgbClr val="FF9900"/>
                </a:solidFill>
                <a:latin typeface="Arial" charset="0"/>
              </a:rPr>
              <a:t>нула.</a:t>
            </a:r>
            <a:r>
              <a:rPr lang="en-US" sz="2400" dirty="0" smtClean="0">
                <a:solidFill>
                  <a:srgbClr val="FF9900"/>
                </a:solidFill>
                <a:latin typeface="Arial" charset="0"/>
              </a:rPr>
              <a:t/>
            </a:r>
            <a:br>
              <a:rPr lang="en-US" sz="2400" dirty="0" smtClean="0">
                <a:solidFill>
                  <a:srgbClr val="FF9900"/>
                </a:solidFill>
                <a:latin typeface="Arial" charset="0"/>
              </a:rPr>
            </a:br>
            <a:r>
              <a:rPr lang="ru-RU" sz="2400" dirty="0" smtClean="0">
                <a:solidFill>
                  <a:srgbClr val="FF9900"/>
                </a:solidFill>
                <a:latin typeface="Arial" charset="0"/>
              </a:rPr>
              <a:t>Хипоксията повлиява</a:t>
            </a:r>
            <a:r>
              <a:rPr lang="ru-RU" sz="2400" dirty="0" smtClean="0">
                <a:latin typeface="Arial" charset="0"/>
              </a:rPr>
              <a:t> функцията на </a:t>
            </a:r>
            <a:r>
              <a:rPr lang="ru-RU" sz="2400" dirty="0" smtClean="0">
                <a:solidFill>
                  <a:srgbClr val="FF9900"/>
                </a:solidFill>
                <a:latin typeface="Arial" charset="0"/>
              </a:rPr>
              <a:t>активно метаболизиращите органи - сърце, черен дроб, бъбреци, мозък. </a:t>
            </a:r>
            <a:r>
              <a:rPr lang="bg-BG" sz="2400" dirty="0" smtClean="0">
                <a:solidFill>
                  <a:srgbClr val="FF9900"/>
                </a:solidFill>
                <a:latin typeface="Arial" charset="0"/>
              </a:rPr>
              <a:t/>
            </a:r>
            <a:br>
              <a:rPr lang="bg-BG" sz="2400" dirty="0" smtClean="0">
                <a:solidFill>
                  <a:srgbClr val="FF9900"/>
                </a:solidFill>
                <a:latin typeface="Arial" charset="0"/>
              </a:rPr>
            </a:br>
            <a:endParaRPr lang="en-US" sz="24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bg-BG" sz="2400" dirty="0" smtClean="0">
                <a:solidFill>
                  <a:srgbClr val="FF9900"/>
                </a:solidFill>
                <a:latin typeface="Arial" charset="0"/>
              </a:rPr>
              <a:t>Д</a:t>
            </a:r>
            <a:r>
              <a:rPr lang="ru-RU" sz="2400" dirty="0" smtClean="0">
                <a:solidFill>
                  <a:srgbClr val="FF9900"/>
                </a:solidFill>
                <a:latin typeface="Arial" charset="0"/>
              </a:rPr>
              <a:t>ихателният център</a:t>
            </a:r>
            <a:r>
              <a:rPr lang="ru-RU" sz="2400" dirty="0" smtClean="0">
                <a:latin typeface="Arial" charset="0"/>
              </a:rPr>
              <a:t> </a:t>
            </a:r>
            <a:r>
              <a:rPr lang="bg-BG" sz="2400" dirty="0" smtClean="0">
                <a:latin typeface="Arial" charset="0"/>
              </a:rPr>
              <a:t>п</a:t>
            </a:r>
            <a:r>
              <a:rPr lang="ru-RU" sz="2400" dirty="0" smtClean="0">
                <a:latin typeface="Arial" charset="0"/>
              </a:rPr>
              <a:t>ървоначално се </a:t>
            </a:r>
            <a:r>
              <a:rPr lang="ru-RU" sz="2400" dirty="0" smtClean="0">
                <a:solidFill>
                  <a:srgbClr val="FF9900"/>
                </a:solidFill>
                <a:latin typeface="Arial" charset="0"/>
              </a:rPr>
              <a:t>възбужда</a:t>
            </a:r>
            <a:r>
              <a:rPr lang="ru-RU" sz="2400" dirty="0" smtClean="0">
                <a:latin typeface="Arial" charset="0"/>
              </a:rPr>
              <a:t>, а след това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ru-RU" sz="2400" dirty="0" smtClean="0">
                <a:solidFill>
                  <a:srgbClr val="FF9900"/>
                </a:solidFill>
                <a:latin typeface="Arial" charset="0"/>
              </a:rPr>
              <a:t>потиска</a:t>
            </a:r>
            <a:r>
              <a:rPr lang="ru-RU" sz="2400" dirty="0" smtClean="0">
                <a:latin typeface="Arial" charset="0"/>
              </a:rPr>
              <a:t> до пълна парализа.</a:t>
            </a:r>
            <a:r>
              <a:rPr lang="en-US" sz="2400" dirty="0" smtClean="0">
                <a:latin typeface="Arial" charset="0"/>
              </a:rPr>
              <a:t/>
            </a:r>
            <a:br>
              <a:rPr lang="en-US" sz="2400" dirty="0" smtClean="0">
                <a:latin typeface="Arial" charset="0"/>
              </a:rPr>
            </a:br>
            <a:endParaRPr lang="bg-BG" sz="2400" dirty="0" smtClean="0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686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bg-BG" sz="2800" b="0" smtClean="0">
                <a:solidFill>
                  <a:srgbClr val="FF9900"/>
                </a:solidFill>
                <a:latin typeface="Arial" charset="0"/>
              </a:rPr>
              <a:t>МЕТАБОЛИЗЪМ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8534400" cy="4953000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9900"/>
                </a:solidFill>
                <a:latin typeface="Arial" charset="0"/>
              </a:rPr>
              <a:t>HCN</a:t>
            </a:r>
            <a:r>
              <a:rPr lang="bg-BG" sz="2000" dirty="0" smtClean="0">
                <a:solidFill>
                  <a:srgbClr val="FF9900"/>
                </a:solidFill>
                <a:latin typeface="Arial" charset="0"/>
              </a:rPr>
              <a:t> и нейните соли са </a:t>
            </a: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бързо</a:t>
            </a:r>
            <a:r>
              <a:rPr lang="ru-RU" sz="2000" dirty="0" smtClean="0">
                <a:latin typeface="Arial" charset="0"/>
              </a:rPr>
              <a:t> метаболизиращи отрови. Физиологичните </a:t>
            </a:r>
            <a:r>
              <a:rPr lang="bg-BG" sz="2000" dirty="0" smtClean="0">
                <a:latin typeface="Arial" charset="0"/>
              </a:rPr>
              <a:t>пътища на биотрансформация на циановия радикал са:</a:t>
            </a:r>
            <a:r>
              <a:rPr lang="en-US" sz="2000" dirty="0" smtClean="0">
                <a:latin typeface="Arial" charset="0"/>
              </a:rPr>
              <a:t/>
            </a:r>
            <a:br>
              <a:rPr lang="en-US" sz="2000" dirty="0" smtClean="0">
                <a:latin typeface="Arial" charset="0"/>
              </a:rPr>
            </a:br>
            <a:endParaRPr lang="en-US" sz="2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bg-BG" sz="2000" dirty="0" smtClean="0">
                <a:solidFill>
                  <a:srgbClr val="FF9900"/>
                </a:solidFill>
                <a:latin typeface="Arial" charset="0"/>
              </a:rPr>
              <a:t>п</a:t>
            </a: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ревръща</a:t>
            </a:r>
            <a:r>
              <a:rPr lang="bg-BG" sz="2000" dirty="0" smtClean="0">
                <a:solidFill>
                  <a:srgbClr val="FF9900"/>
                </a:solidFill>
                <a:latin typeface="Arial" charset="0"/>
              </a:rPr>
              <a:t>не</a:t>
            </a:r>
            <a:r>
              <a:rPr lang="ru-RU" sz="2000" dirty="0" smtClean="0">
                <a:latin typeface="Arial" charset="0"/>
              </a:rPr>
              <a:t> в слаботоксични </a:t>
            </a: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тиоцианити (роданиди),</a:t>
            </a:r>
            <a:r>
              <a:rPr lang="ru-RU" sz="2000" dirty="0" smtClean="0">
                <a:latin typeface="Arial" charset="0"/>
              </a:rPr>
              <a:t> с</a:t>
            </a:r>
            <a:r>
              <a:rPr lang="bg-BG" sz="2000" dirty="0" smtClean="0">
                <a:latin typeface="Arial" charset="0"/>
              </a:rPr>
              <a:t> участието на </a:t>
            </a:r>
            <a:r>
              <a:rPr lang="ru-RU" sz="2000" dirty="0" smtClean="0">
                <a:latin typeface="Arial" charset="0"/>
              </a:rPr>
              <a:t>ензима роданаза;</a:t>
            </a:r>
            <a:r>
              <a:rPr lang="en-US" sz="2000" dirty="0" smtClean="0">
                <a:latin typeface="Arial" charset="0"/>
              </a:rPr>
              <a:t/>
            </a:r>
            <a:br>
              <a:rPr lang="en-US" sz="2000" dirty="0" smtClean="0">
                <a:latin typeface="Arial" charset="0"/>
              </a:rPr>
            </a:br>
            <a:endParaRPr lang="en-US" sz="2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None/>
              <a:defRPr/>
            </a:pPr>
            <a:r>
              <a:rPr lang="en-US" sz="2000" dirty="0" smtClean="0">
                <a:latin typeface="Arial" charset="0"/>
              </a:rPr>
              <a:t>                           CN• + S</a:t>
            </a:r>
            <a:r>
              <a:rPr lang="en-US" sz="2000" baseline="-25000" dirty="0" smtClean="0">
                <a:latin typeface="Arial" charset="0"/>
              </a:rPr>
              <a:t>2</a:t>
            </a:r>
            <a:r>
              <a:rPr lang="en-US" sz="2000" dirty="0" smtClean="0">
                <a:latin typeface="Arial" charset="0"/>
              </a:rPr>
              <a:t>O</a:t>
            </a:r>
            <a:r>
              <a:rPr lang="en-US" sz="2000" baseline="-25000" dirty="0" smtClean="0">
                <a:latin typeface="Arial" charset="0"/>
              </a:rPr>
              <a:t>3</a:t>
            </a:r>
            <a:r>
              <a:rPr lang="en-US" sz="2000" dirty="0" smtClean="0">
                <a:latin typeface="Arial" charset="0"/>
              </a:rPr>
              <a:t>• → </a:t>
            </a:r>
            <a:r>
              <a:rPr lang="en-US" sz="2000" dirty="0" smtClean="0">
                <a:solidFill>
                  <a:srgbClr val="FFC000"/>
                </a:solidFill>
                <a:latin typeface="Arial" charset="0"/>
              </a:rPr>
              <a:t>SCN•</a:t>
            </a:r>
            <a:r>
              <a:rPr lang="en-US" sz="2000" dirty="0" smtClean="0">
                <a:latin typeface="Arial" charset="0"/>
              </a:rPr>
              <a:t> + SO</a:t>
            </a:r>
            <a:r>
              <a:rPr lang="en-US" sz="2000" baseline="-25000" dirty="0" smtClean="0">
                <a:latin typeface="Arial" charset="0"/>
              </a:rPr>
              <a:t>3</a:t>
            </a:r>
            <a:r>
              <a:rPr lang="en-US" sz="2000" dirty="0" smtClean="0">
                <a:latin typeface="Arial" charset="0"/>
              </a:rPr>
              <a:t>•</a:t>
            </a:r>
            <a:br>
              <a:rPr lang="en-US" sz="2000" dirty="0" smtClean="0">
                <a:latin typeface="Arial" charset="0"/>
              </a:rPr>
            </a:br>
            <a:endParaRPr lang="en-US" sz="2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взаимодейства с цистеин до получаване на 2 - имино</a:t>
            </a:r>
            <a:r>
              <a:rPr lang="en-US" sz="2000" dirty="0" smtClean="0">
                <a:solidFill>
                  <a:srgbClr val="FF9900"/>
                </a:solidFill>
                <a:latin typeface="Arial" charset="0"/>
              </a:rPr>
              <a:t> 4-</a:t>
            </a: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тиазиди</a:t>
            </a:r>
            <a:r>
              <a:rPr lang="bg-BG" sz="2000" dirty="0" smtClean="0">
                <a:solidFill>
                  <a:srgbClr val="FF9900"/>
                </a:solidFill>
                <a:latin typeface="Arial" charset="0"/>
              </a:rPr>
              <a:t>н- </a:t>
            </a: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карбонова киселина;</a:t>
            </a:r>
            <a:endParaRPr lang="en-US" sz="2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None/>
              <a:defRPr/>
            </a:pPr>
            <a:endParaRPr lang="en-US" sz="2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000" dirty="0" smtClean="0">
                <a:latin typeface="Arial" charset="0"/>
              </a:rPr>
              <a:t>с </a:t>
            </a: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глюкозата</a:t>
            </a:r>
            <a:r>
              <a:rPr lang="ru-RU" sz="2000" dirty="0" smtClean="0">
                <a:latin typeface="Arial" charset="0"/>
              </a:rPr>
              <a:t> образува слаботоксични </a:t>
            </a: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цианхидрини;</a:t>
            </a:r>
            <a:r>
              <a:rPr lang="en-US" sz="2000" dirty="0" smtClean="0">
                <a:latin typeface="Arial" charset="0"/>
              </a:rPr>
              <a:t/>
            </a:r>
            <a:br>
              <a:rPr lang="en-US" sz="2000" dirty="0" smtClean="0">
                <a:latin typeface="Arial" charset="0"/>
              </a:rPr>
            </a:br>
            <a:endParaRPr lang="en-US" sz="2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bg-BG" sz="2000" dirty="0" smtClean="0">
                <a:solidFill>
                  <a:srgbClr val="FF9900"/>
                </a:solidFill>
                <a:latin typeface="Arial" charset="0"/>
              </a:rPr>
              <a:t>окисление до цианова киселина</a:t>
            </a:r>
            <a:r>
              <a:rPr lang="bg-BG" sz="2000" dirty="0" smtClean="0">
                <a:latin typeface="Arial" charset="0"/>
              </a:rPr>
              <a:t>, която хидролизира до </a:t>
            </a:r>
            <a:r>
              <a:rPr lang="en-US" sz="2000" dirty="0" smtClean="0">
                <a:solidFill>
                  <a:srgbClr val="FF9900"/>
                </a:solidFill>
                <a:latin typeface="Arial" charset="0"/>
              </a:rPr>
              <a:t>NH</a:t>
            </a:r>
            <a:r>
              <a:rPr lang="en-US" sz="2000" baseline="-25000" dirty="0" smtClean="0">
                <a:solidFill>
                  <a:srgbClr val="FF9900"/>
                </a:solidFill>
                <a:latin typeface="Arial" charset="0"/>
              </a:rPr>
              <a:t>3</a:t>
            </a:r>
            <a:r>
              <a:rPr lang="bg-BG" sz="2000" dirty="0" smtClean="0">
                <a:solidFill>
                  <a:srgbClr val="FF9900"/>
                </a:solidFill>
                <a:latin typeface="Arial" charset="0"/>
              </a:rPr>
              <a:t> и СО</a:t>
            </a:r>
            <a:r>
              <a:rPr lang="bg-BG" sz="2000" baseline="-25000" dirty="0" smtClean="0">
                <a:solidFill>
                  <a:srgbClr val="FF9900"/>
                </a:solidFill>
                <a:latin typeface="Arial" charset="0"/>
              </a:rPr>
              <a:t>2</a:t>
            </a:r>
            <a:r>
              <a:rPr lang="bg-BG" sz="2000" dirty="0" smtClean="0">
                <a:latin typeface="Arial" charset="0"/>
              </a:rPr>
              <a:t>;</a:t>
            </a:r>
            <a:r>
              <a:rPr lang="en-US" sz="2000" dirty="0" smtClean="0">
                <a:latin typeface="Arial" charset="0"/>
              </a:rPr>
              <a:t/>
            </a:r>
            <a:br>
              <a:rPr lang="en-US" sz="2000" dirty="0" smtClean="0">
                <a:latin typeface="Arial" charset="0"/>
              </a:rPr>
            </a:br>
            <a:endParaRPr lang="en-US" sz="2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ru-RU" sz="2000" dirty="0" smtClean="0">
                <a:solidFill>
                  <a:srgbClr val="FF9900"/>
                </a:solidFill>
                <a:latin typeface="Arial" charset="0"/>
              </a:rPr>
              <a:t>издишване на непроменена </a:t>
            </a:r>
            <a:r>
              <a:rPr lang="en-US" sz="2000" dirty="0" smtClean="0">
                <a:solidFill>
                  <a:srgbClr val="FF9900"/>
                </a:solidFill>
                <a:latin typeface="Arial" charset="0"/>
              </a:rPr>
              <a:t>HCN</a:t>
            </a:r>
            <a:r>
              <a:rPr lang="bg-BG" sz="2000" dirty="0" smtClean="0">
                <a:latin typeface="Arial" charset="0"/>
              </a:rPr>
              <a:t> (минимални количества);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789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/>
    </p:bld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688</TotalTime>
  <Words>1661</Words>
  <Application>Microsoft Office PowerPoint</Application>
  <PresentationFormat>On-screen Show (4:3)</PresentationFormat>
  <Paragraphs>221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Stream</vt:lpstr>
      <vt:lpstr>ОСТРИ ОТРАВЯНИЯ С ЦИАНОВОДОРОДНА КИСЕЛИНА И НЕЙНИТЕ СОЛИ</vt:lpstr>
      <vt:lpstr>PowerPoint Presentation</vt:lpstr>
      <vt:lpstr>PowerPoint Presentation</vt:lpstr>
      <vt:lpstr> Приложение: </vt:lpstr>
      <vt:lpstr>HCN - ФИЗИКО-ХИМИЧНИ СВОЙСТВА </vt:lpstr>
      <vt:lpstr>PowerPoint Presentation</vt:lpstr>
      <vt:lpstr>МЕХАНИЗЪМ НА ТОКСИЧНО ДЕЙСТВИЕ И ПАТОГЕНЕЗА</vt:lpstr>
      <vt:lpstr>МЕХАНИЗЪМ НА ТОКСИЧНО ДЕЙСТВИЕ И ПАТОГЕНЕЗА</vt:lpstr>
      <vt:lpstr>МЕТАБОЛИЗЪМ</vt:lpstr>
      <vt:lpstr> ПАТОЛОГОАНАТОМИЧНИ ПРОМЕНИ </vt:lpstr>
      <vt:lpstr>КЛИНИЧНА КАРТИНА</vt:lpstr>
      <vt:lpstr>КЛИНИЧНА КАРТИНА</vt:lpstr>
      <vt:lpstr>КЛИНИЧНА КАРТИНА 3. Тежка форма:</vt:lpstr>
      <vt:lpstr> КЛИНИЧНА КАРТИНА </vt:lpstr>
      <vt:lpstr>ДИАГНОЗА</vt:lpstr>
      <vt:lpstr>ЛЕЧЕНИЕ</vt:lpstr>
      <vt:lpstr>ЛЕЧЕНИЕ</vt:lpstr>
      <vt:lpstr>ЛЕЧЕНИЕ</vt:lpstr>
      <vt:lpstr>ЛЕЧЕНИЕ</vt:lpstr>
      <vt:lpstr>Терористични атаки</vt:lpstr>
      <vt:lpstr>Неврологични последици от остро цианово отравяне</vt:lpstr>
      <vt:lpstr>Eнцефалопатия след отравяне с цианиди</vt:lpstr>
      <vt:lpstr>Eнцефалопатия след отравяне с цианиди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User1</cp:lastModifiedBy>
  <cp:revision>128</cp:revision>
  <dcterms:created xsi:type="dcterms:W3CDTF">2006-02-22T10:53:23Z</dcterms:created>
  <dcterms:modified xsi:type="dcterms:W3CDTF">2020-06-03T05:46:25Z</dcterms:modified>
</cp:coreProperties>
</file>