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sldIdLst>
    <p:sldId id="259" r:id="rId2"/>
    <p:sldId id="260" r:id="rId3"/>
    <p:sldId id="261" r:id="rId4"/>
    <p:sldId id="262" r:id="rId5"/>
    <p:sldId id="263" r:id="rId6"/>
    <p:sldId id="264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FF"/>
    <a:srgbClr val="000000"/>
    <a:srgbClr val="000099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080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57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9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0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1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2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3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4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5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6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7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7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9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4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5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6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9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1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2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3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5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8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22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3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7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8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9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grpSp>
            <p:nvGrpSpPr>
              <p:cNvPr id="17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8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9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0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</p:grpSp>
      </p:grpSp>
      <p:sp>
        <p:nvSpPr>
          <p:cNvPr id="21570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bg-BG"/>
              <a:t>Click to edit Master title style</a:t>
            </a:r>
          </a:p>
        </p:txBody>
      </p:sp>
      <p:sp>
        <p:nvSpPr>
          <p:cNvPr id="21571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bg-BG"/>
              <a:t>Click to edit Master subtitle style</a:t>
            </a:r>
          </a:p>
        </p:txBody>
      </p:sp>
      <p:sp>
        <p:nvSpPr>
          <p:cNvPr id="68" name="Rectangle 68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67A18A-FCAE-48BE-9F8E-E2424EFC02EB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0102659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BE6A7A-6129-487E-A15E-2E54B48417FB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776285601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FBBB6A-E0A6-4505-B47C-B27FDC2A40A4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28968138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809B42-47F2-4A04-8681-906DB4018A0C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42517940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AEED02-22E1-4C73-937A-C45578E586CD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26824112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06685C-32D0-4688-99C9-8D0999CB0F9D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62409141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8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9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D57928-1C34-4CFA-8E01-88337EEA6251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040270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4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E46B64-8B4E-497D-878A-5AAC06345C54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1531269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3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4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AF2061-E832-48A5-9046-24A4330BF54D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533541840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74D411-7248-4274-80FA-DC6A3E12ED52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646654077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E42FC8-3757-4179-B6EF-68669DCB9BC4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239749660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reeform 2"/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/>
            <a:ahLst/>
            <a:cxnLst>
              <a:cxn ang="0">
                <a:pos x="0" y="132"/>
              </a:cxn>
              <a:cxn ang="0">
                <a:pos x="29" y="132"/>
              </a:cxn>
              <a:cxn ang="0">
                <a:pos x="77" y="108"/>
              </a:cxn>
              <a:cxn ang="0">
                <a:pos x="119" y="78"/>
              </a:cxn>
              <a:cxn ang="0">
                <a:pos x="155" y="48"/>
              </a:cxn>
              <a:cxn ang="0">
                <a:pos x="179" y="12"/>
              </a:cxn>
              <a:cxn ang="0">
                <a:pos x="173" y="6"/>
              </a:cxn>
              <a:cxn ang="0">
                <a:pos x="167" y="0"/>
              </a:cxn>
              <a:cxn ang="0">
                <a:pos x="137" y="42"/>
              </a:cxn>
              <a:cxn ang="0">
                <a:pos x="101" y="78"/>
              </a:cxn>
              <a:cxn ang="0">
                <a:pos x="53" y="108"/>
              </a:cxn>
              <a:cxn ang="0">
                <a:pos x="0" y="132"/>
              </a:cxn>
              <a:cxn ang="0">
                <a:pos x="0" y="132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1027" name="Group 3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20484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20486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487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488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489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490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491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492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493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494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495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496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035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20498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499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500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501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502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503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504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505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506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507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508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509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510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511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512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513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514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515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036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20517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518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519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520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521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522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523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524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525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526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527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528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529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530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531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532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533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037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20535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536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537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538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539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540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541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grpSp>
            <p:nvGrpSpPr>
              <p:cNvPr id="1045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20543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0544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0545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0546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</p:grpSp>
      </p:grpSp>
      <p:sp>
        <p:nvSpPr>
          <p:cNvPr id="20547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bg-BG" smtClean="0"/>
              <a:t>Click to edit Master title style</a:t>
            </a:r>
          </a:p>
        </p:txBody>
      </p:sp>
      <p:sp>
        <p:nvSpPr>
          <p:cNvPr id="20548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smtClean="0"/>
              <a:t>Click to edit Master text styles</a:t>
            </a:r>
          </a:p>
          <a:p>
            <a:pPr lvl="1"/>
            <a:r>
              <a:rPr lang="bg-BG" smtClean="0"/>
              <a:t>Second level</a:t>
            </a:r>
          </a:p>
          <a:p>
            <a:pPr lvl="2"/>
            <a:r>
              <a:rPr lang="bg-BG" smtClean="0"/>
              <a:t>Third level</a:t>
            </a:r>
          </a:p>
          <a:p>
            <a:pPr lvl="3"/>
            <a:r>
              <a:rPr lang="bg-BG" smtClean="0"/>
              <a:t>Fourth level</a:t>
            </a:r>
          </a:p>
          <a:p>
            <a:pPr lvl="4"/>
            <a:r>
              <a:rPr lang="bg-BG" smtClean="0"/>
              <a:t>Fifth level</a:t>
            </a:r>
          </a:p>
        </p:txBody>
      </p:sp>
      <p:sp>
        <p:nvSpPr>
          <p:cNvPr id="20549" name="Rectangle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20550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20551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0CA44931-0125-4C7D-83C3-FCA4B337BD15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4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5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5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5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5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5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5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05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5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5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05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05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05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05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05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05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7" grpId="0"/>
      <p:bldP spid="20548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54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0548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2054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54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54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0548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2054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54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54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0548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2054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54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54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0548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2054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54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54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0548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2054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54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514600"/>
            <a:ext cx="8229600" cy="1447800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b="1" smtClean="0">
                <a:solidFill>
                  <a:srgbClr val="FF66FF"/>
                </a:solidFill>
              </a:rPr>
              <a:t>ОТРАВЯНЕ С ВЪГЛЕРОДЕН ДВУОКИС</a:t>
            </a:r>
            <a:endParaRPr lang="bg-BG" sz="3200" b="1" smtClean="0">
              <a:solidFill>
                <a:srgbClr val="FF66FF"/>
              </a:solidFill>
            </a:endParaRPr>
          </a:p>
        </p:txBody>
      </p:sp>
      <p:pic>
        <p:nvPicPr>
          <p:cNvPr id="3076" name="Picture 4" descr="emblema-mu"/>
          <p:cNvPicPr>
            <a:picLocks noChangeAspect="1" noChangeArrowheads="1"/>
          </p:cNvPicPr>
          <p:nvPr/>
        </p:nvPicPr>
        <p:blipFill>
          <a:blip r:embed="rId2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304800"/>
            <a:ext cx="2160588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rgbClr val="000099"/>
              </a:buClr>
              <a:buFont typeface="Wingdings" pitchFamily="2" charset="2"/>
              <a:buChar char="q"/>
              <a:defRPr/>
            </a:pPr>
            <a:r>
              <a:rPr lang="ru-RU" sz="2800" b="1" dirty="0" smtClean="0">
                <a:solidFill>
                  <a:schemeClr val="tx2"/>
                </a:solidFill>
              </a:rPr>
              <a:t>Въглеродният двуокис (СО</a:t>
            </a:r>
            <a:r>
              <a:rPr lang="bg-BG" sz="2800" b="1" baseline="-25000" dirty="0" smtClean="0">
                <a:solidFill>
                  <a:schemeClr val="tx2"/>
                </a:solidFill>
              </a:rPr>
              <a:t>2</a:t>
            </a:r>
            <a:r>
              <a:rPr lang="bg-BG" sz="2800" dirty="0" smtClean="0">
                <a:solidFill>
                  <a:schemeClr val="tx2"/>
                </a:solidFill>
              </a:rPr>
              <a:t>)</a:t>
            </a:r>
            <a:r>
              <a:rPr lang="ru-RU" sz="2800" dirty="0" smtClean="0"/>
              <a:t> предизвиква отравяне, </a:t>
            </a:r>
            <a:r>
              <a:rPr lang="ru-RU" sz="2800" b="1" dirty="0" smtClean="0">
                <a:solidFill>
                  <a:schemeClr val="tx2"/>
                </a:solidFill>
              </a:rPr>
              <a:t>много сходно</a:t>
            </a:r>
            <a:r>
              <a:rPr lang="en-US" sz="2800" b="1" dirty="0" smtClean="0">
                <a:solidFill>
                  <a:schemeClr val="tx2"/>
                </a:solidFill>
              </a:rPr>
              <a:t> </a:t>
            </a:r>
            <a:r>
              <a:rPr lang="ru-RU" sz="2800" b="1" dirty="0" smtClean="0">
                <a:solidFill>
                  <a:schemeClr val="tx2"/>
                </a:solidFill>
              </a:rPr>
              <a:t>на въглеокисното</a:t>
            </a:r>
            <a:r>
              <a:rPr lang="ru-RU" sz="2800" dirty="0" smtClean="0">
                <a:solidFill>
                  <a:schemeClr val="tx2"/>
                </a:solidFill>
              </a:rPr>
              <a:t>.</a:t>
            </a:r>
            <a:endParaRPr lang="en-US" sz="2800" dirty="0" smtClean="0">
              <a:solidFill>
                <a:schemeClr val="tx2"/>
              </a:solidFill>
            </a:endParaRPr>
          </a:p>
          <a:p>
            <a:pPr eaLnBrk="1" hangingPunct="1">
              <a:buClr>
                <a:srgbClr val="000099"/>
              </a:buClr>
              <a:buFont typeface="Wingdings" pitchFamily="2" charset="2"/>
              <a:buChar char="q"/>
              <a:defRPr/>
            </a:pPr>
            <a:r>
              <a:rPr lang="bg-BG" sz="2800" b="1" dirty="0" smtClean="0">
                <a:solidFill>
                  <a:schemeClr val="tx2"/>
                </a:solidFill>
              </a:rPr>
              <a:t>Много трудна д</a:t>
            </a:r>
            <a:r>
              <a:rPr lang="ru-RU" sz="2800" b="1" dirty="0" smtClean="0">
                <a:solidFill>
                  <a:schemeClr val="tx2"/>
                </a:solidFill>
              </a:rPr>
              <a:t>иференциална диагноза с СО</a:t>
            </a:r>
            <a:r>
              <a:rPr lang="ru-RU" sz="2800" dirty="0" smtClean="0"/>
              <a:t>, поради наличие в газовите смеси и</a:t>
            </a:r>
            <a:r>
              <a:rPr lang="bg-BG" sz="2800" dirty="0" smtClean="0"/>
              <a:t> на </a:t>
            </a:r>
            <a:r>
              <a:rPr lang="ru-RU" sz="2800" b="1" dirty="0" smtClean="0">
                <a:solidFill>
                  <a:schemeClr val="tx2"/>
                </a:solidFill>
              </a:rPr>
              <a:t>двата газа</a:t>
            </a:r>
            <a:r>
              <a:rPr lang="ru-RU" sz="2800" dirty="0" smtClean="0">
                <a:solidFill>
                  <a:schemeClr val="tx2"/>
                </a:solidFill>
              </a:rPr>
              <a:t>.</a:t>
            </a:r>
            <a:endParaRPr lang="en-US" sz="2800" dirty="0" smtClean="0">
              <a:solidFill>
                <a:schemeClr val="tx2"/>
              </a:solidFill>
            </a:endParaRPr>
          </a:p>
          <a:p>
            <a:pPr eaLnBrk="1" hangingPunct="1">
              <a:defRPr/>
            </a:pPr>
            <a:endParaRPr lang="bg-BG" sz="28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/>
          <a:lstStyle/>
          <a:p>
            <a:pPr eaLnBrk="1" hangingPunct="1">
              <a:defRPr/>
            </a:pPr>
            <a:r>
              <a:rPr lang="bg-BG" sz="2800" b="1" smtClean="0">
                <a:solidFill>
                  <a:srgbClr val="000099"/>
                </a:solidFill>
              </a:rPr>
              <a:t>РАЗПРОСТРАНЕНИЕ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600200"/>
            <a:ext cx="3810000" cy="4525963"/>
          </a:xfrm>
          <a:ln>
            <a:solidFill>
              <a:srgbClr val="000099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rgbClr val="000099"/>
              </a:buClr>
              <a:buFont typeface="Wingdings" pitchFamily="2" charset="2"/>
              <a:buChar char="q"/>
              <a:defRPr/>
            </a:pPr>
            <a:r>
              <a:rPr lang="ru-RU" sz="2400" dirty="0" smtClean="0">
                <a:solidFill>
                  <a:schemeClr val="tx2"/>
                </a:solidFill>
              </a:rPr>
              <a:t>СО</a:t>
            </a:r>
            <a:r>
              <a:rPr lang="bg-BG" sz="2400" baseline="-25000" dirty="0" smtClean="0">
                <a:solidFill>
                  <a:schemeClr val="tx2"/>
                </a:solidFill>
              </a:rPr>
              <a:t>2</a:t>
            </a:r>
            <a:r>
              <a:rPr lang="bg-BG" sz="2400" dirty="0" smtClean="0">
                <a:solidFill>
                  <a:schemeClr val="tx2"/>
                </a:solidFill>
              </a:rPr>
              <a:t> </a:t>
            </a:r>
            <a:r>
              <a:rPr lang="ru-RU" sz="2400" dirty="0" smtClean="0">
                <a:solidFill>
                  <a:schemeClr val="tx2"/>
                </a:solidFill>
              </a:rPr>
              <a:t>се съдържа в доменните,моторните, ауспухните,барутните, природните и др. газове</a:t>
            </a:r>
            <a:r>
              <a:rPr lang="ru-RU" sz="2400" dirty="0" smtClean="0">
                <a:solidFill>
                  <a:srgbClr val="FF9900"/>
                </a:solidFill>
              </a:rPr>
              <a:t>.</a:t>
            </a:r>
            <a:r>
              <a:rPr lang="ru-RU" sz="2400" dirty="0" smtClean="0"/>
              <a:t> В природния газ, отделен при изригване на вулкан в Камерун през 1986 г. предизвика смъртта на 1500 човека. </a:t>
            </a:r>
            <a:endParaRPr lang="en-US" sz="2400" dirty="0" smtClean="0"/>
          </a:p>
          <a:p>
            <a:pPr eaLnBrk="1" hangingPunct="1">
              <a:lnSpc>
                <a:spcPct val="80000"/>
              </a:lnSpc>
              <a:buClr>
                <a:srgbClr val="000099"/>
              </a:buClr>
              <a:buFont typeface="Wingdings" pitchFamily="2" charset="2"/>
              <a:buChar char="q"/>
              <a:defRPr/>
            </a:pPr>
            <a:r>
              <a:rPr lang="ru-RU" sz="2400" dirty="0" smtClean="0"/>
              <a:t>В </a:t>
            </a:r>
            <a:r>
              <a:rPr lang="ru-RU" sz="2400" dirty="0" smtClean="0">
                <a:solidFill>
                  <a:schemeClr val="tx2"/>
                </a:solidFill>
              </a:rPr>
              <a:t>дима</a:t>
            </a:r>
            <a:r>
              <a:rPr lang="ru-RU" sz="2400" dirty="0" smtClean="0"/>
              <a:t>, образуван при </a:t>
            </a:r>
            <a:r>
              <a:rPr lang="ru-RU" sz="2400" dirty="0" smtClean="0">
                <a:solidFill>
                  <a:schemeClr val="tx2"/>
                </a:solidFill>
              </a:rPr>
              <a:t>пожари</a:t>
            </a:r>
            <a:r>
              <a:rPr lang="ru-RU" sz="2400" dirty="0" smtClean="0"/>
              <a:t> - до 18% СО</a:t>
            </a:r>
            <a:r>
              <a:rPr lang="bg-BG" sz="2400" baseline="-25000" dirty="0" smtClean="0"/>
              <a:t>2</a:t>
            </a:r>
            <a:r>
              <a:rPr lang="ru-RU" sz="2400" dirty="0" smtClean="0"/>
              <a:t>,</a:t>
            </a:r>
            <a:endParaRPr lang="en-US" sz="2400" dirty="0" smtClean="0"/>
          </a:p>
          <a:p>
            <a:pPr eaLnBrk="1" hangingPunct="1">
              <a:lnSpc>
                <a:spcPct val="80000"/>
              </a:lnSpc>
              <a:buClr>
                <a:srgbClr val="000099"/>
              </a:buClr>
              <a:buFont typeface="Wingdings" pitchFamily="2" charset="2"/>
              <a:buChar char="q"/>
              <a:defRPr/>
            </a:pPr>
            <a:endParaRPr lang="en-US" sz="2400" dirty="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bg-BG" sz="2400" dirty="0" smtClean="0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343400" y="1600200"/>
            <a:ext cx="4648200" cy="4953000"/>
          </a:xfrm>
          <a:ln>
            <a:solidFill>
              <a:srgbClr val="000099"/>
            </a:solidFill>
          </a:ln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000099"/>
              </a:buClr>
              <a:buFont typeface="Wingdings" pitchFamily="2" charset="2"/>
              <a:buChar char="q"/>
              <a:defRPr/>
            </a:pPr>
            <a:r>
              <a:rPr lang="ru-RU" sz="2300" dirty="0" smtClean="0">
                <a:solidFill>
                  <a:schemeClr val="tx2"/>
                </a:solidFill>
              </a:rPr>
              <a:t>СО</a:t>
            </a:r>
            <a:r>
              <a:rPr lang="bg-BG" sz="2300" baseline="-25000" dirty="0" smtClean="0">
                <a:solidFill>
                  <a:schemeClr val="tx2"/>
                </a:solidFill>
              </a:rPr>
              <a:t>2</a:t>
            </a:r>
            <a:r>
              <a:rPr lang="bg-BG" sz="2300" dirty="0" smtClean="0"/>
              <a:t> се отделя на местата, </a:t>
            </a:r>
            <a:r>
              <a:rPr lang="ru-RU" sz="2300" dirty="0" smtClean="0"/>
              <a:t>където протича </a:t>
            </a:r>
            <a:r>
              <a:rPr lang="ru-RU" sz="2300" dirty="0" smtClean="0">
                <a:solidFill>
                  <a:schemeClr val="tx2"/>
                </a:solidFill>
              </a:rPr>
              <a:t>ферментация и гниене:</a:t>
            </a:r>
            <a:endParaRPr lang="en-US" sz="2300" dirty="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  <a:buClr>
                <a:srgbClr val="000099"/>
              </a:buClr>
              <a:buFont typeface="Wingdings" pitchFamily="2" charset="2"/>
              <a:buChar char="q"/>
              <a:defRPr/>
            </a:pPr>
            <a:r>
              <a:rPr lang="en-US" sz="2300" dirty="0" smtClean="0">
                <a:solidFill>
                  <a:schemeClr val="tx2"/>
                </a:solidFill>
              </a:rPr>
              <a:t>-</a:t>
            </a:r>
            <a:r>
              <a:rPr lang="ru-RU" sz="2300" dirty="0" smtClean="0">
                <a:solidFill>
                  <a:schemeClr val="tx2"/>
                </a:solidFill>
              </a:rPr>
              <a:t>силажни и картофени ями</a:t>
            </a:r>
            <a:r>
              <a:rPr lang="en-US" sz="2300" dirty="0" smtClean="0">
                <a:solidFill>
                  <a:schemeClr val="tx2"/>
                </a:solidFill>
              </a:rPr>
              <a:t>;</a:t>
            </a:r>
          </a:p>
          <a:p>
            <a:pPr eaLnBrk="1" hangingPunct="1">
              <a:lnSpc>
                <a:spcPct val="90000"/>
              </a:lnSpc>
              <a:buClr>
                <a:srgbClr val="000099"/>
              </a:buClr>
              <a:buFont typeface="Wingdings" pitchFamily="2" charset="2"/>
              <a:buChar char="q"/>
              <a:defRPr/>
            </a:pPr>
            <a:r>
              <a:rPr lang="en-US" sz="2300" dirty="0" smtClean="0">
                <a:solidFill>
                  <a:schemeClr val="tx2"/>
                </a:solidFill>
              </a:rPr>
              <a:t>-</a:t>
            </a:r>
            <a:r>
              <a:rPr lang="ru-RU" sz="2300" dirty="0" smtClean="0">
                <a:solidFill>
                  <a:schemeClr val="tx2"/>
                </a:solidFill>
              </a:rPr>
              <a:t>ферментационни цехове</a:t>
            </a:r>
            <a:r>
              <a:rPr lang="ru-RU" sz="2300" dirty="0" smtClean="0">
                <a:solidFill>
                  <a:srgbClr val="FF9900"/>
                </a:solidFill>
              </a:rPr>
              <a:t> </a:t>
            </a:r>
            <a:r>
              <a:rPr lang="ru-RU" sz="2300" dirty="0" smtClean="0">
                <a:solidFill>
                  <a:schemeClr val="tx2"/>
                </a:solidFill>
              </a:rPr>
              <a:t>на пивоварни и винарски заводи</a:t>
            </a:r>
            <a:r>
              <a:rPr lang="en-US" sz="2300" dirty="0" smtClean="0">
                <a:solidFill>
                  <a:schemeClr val="tx2"/>
                </a:solidFill>
              </a:rPr>
              <a:t>;</a:t>
            </a:r>
          </a:p>
          <a:p>
            <a:pPr eaLnBrk="1" hangingPunct="1">
              <a:lnSpc>
                <a:spcPct val="90000"/>
              </a:lnSpc>
              <a:buClr>
                <a:srgbClr val="000099"/>
              </a:buClr>
              <a:buFont typeface="Wingdings" pitchFamily="2" charset="2"/>
              <a:buChar char="q"/>
              <a:defRPr/>
            </a:pPr>
            <a:r>
              <a:rPr lang="en-US" sz="2300" dirty="0" smtClean="0">
                <a:solidFill>
                  <a:schemeClr val="tx2"/>
                </a:solidFill>
              </a:rPr>
              <a:t>-</a:t>
            </a:r>
            <a:r>
              <a:rPr lang="ru-RU" sz="2300" dirty="0" smtClean="0">
                <a:solidFill>
                  <a:schemeClr val="tx2"/>
                </a:solidFill>
              </a:rPr>
              <a:t>скл</a:t>
            </a:r>
            <a:r>
              <a:rPr lang="bg-BG" sz="2300" dirty="0" smtClean="0">
                <a:solidFill>
                  <a:schemeClr val="tx2"/>
                </a:solidFill>
              </a:rPr>
              <a:t>а</a:t>
            </a:r>
            <a:r>
              <a:rPr lang="ru-RU" sz="2300" dirty="0" smtClean="0">
                <a:solidFill>
                  <a:schemeClr val="tx2"/>
                </a:solidFill>
              </a:rPr>
              <a:t>дове за зърнени храни, тютюневи изделия</a:t>
            </a:r>
            <a:r>
              <a:rPr lang="en-US" sz="2300" dirty="0" smtClean="0">
                <a:solidFill>
                  <a:schemeClr val="tx2"/>
                </a:solidFill>
              </a:rPr>
              <a:t>;</a:t>
            </a:r>
          </a:p>
          <a:p>
            <a:pPr eaLnBrk="1" hangingPunct="1">
              <a:lnSpc>
                <a:spcPct val="90000"/>
              </a:lnSpc>
              <a:buClr>
                <a:srgbClr val="000099"/>
              </a:buClr>
              <a:buFont typeface="Wingdings" pitchFamily="2" charset="2"/>
              <a:buChar char="q"/>
              <a:defRPr/>
            </a:pPr>
            <a:r>
              <a:rPr lang="en-US" sz="2300" dirty="0" smtClean="0">
                <a:solidFill>
                  <a:schemeClr val="tx2"/>
                </a:solidFill>
              </a:rPr>
              <a:t>-</a:t>
            </a:r>
            <a:r>
              <a:rPr lang="ru-RU" sz="2300" dirty="0" smtClean="0">
                <a:solidFill>
                  <a:schemeClr val="tx2"/>
                </a:solidFill>
              </a:rPr>
              <a:t>СО</a:t>
            </a:r>
            <a:r>
              <a:rPr lang="bg-BG" sz="2300" baseline="-25000" dirty="0" smtClean="0">
                <a:solidFill>
                  <a:schemeClr val="tx2"/>
                </a:solidFill>
              </a:rPr>
              <a:t>2</a:t>
            </a:r>
            <a:r>
              <a:rPr lang="bg-BG" sz="2300" dirty="0" smtClean="0">
                <a:solidFill>
                  <a:schemeClr val="tx2"/>
                </a:solidFill>
              </a:rPr>
              <a:t> намира </a:t>
            </a:r>
            <a:r>
              <a:rPr lang="ru-RU" sz="2300" dirty="0" smtClean="0">
                <a:solidFill>
                  <a:schemeClr val="tx2"/>
                </a:solidFill>
              </a:rPr>
              <a:t>ограничено </a:t>
            </a:r>
            <a:r>
              <a:rPr lang="bg-BG" sz="2300" dirty="0" smtClean="0">
                <a:solidFill>
                  <a:schemeClr val="tx2"/>
                </a:solidFill>
              </a:rPr>
              <a:t>приложение</a:t>
            </a:r>
            <a:r>
              <a:rPr lang="ru-RU" sz="2300" dirty="0" smtClean="0"/>
              <a:t> в някои промишлени дейности (</a:t>
            </a:r>
            <a:r>
              <a:rPr lang="ru-RU" sz="2300" dirty="0" smtClean="0">
                <a:solidFill>
                  <a:schemeClr val="tx2"/>
                </a:solidFill>
              </a:rPr>
              <a:t>производство на безалкохолни напитки).</a:t>
            </a:r>
            <a:endParaRPr lang="en-US" sz="2300" dirty="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bg-BG" sz="23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41387"/>
          </a:xfrm>
          <a:solidFill>
            <a:schemeClr val="bg2"/>
          </a:solidFill>
        </p:spPr>
        <p:txBody>
          <a:bodyPr/>
          <a:lstStyle/>
          <a:p>
            <a:pPr eaLnBrk="1" hangingPunct="1">
              <a:defRPr/>
            </a:pPr>
            <a:r>
              <a:rPr lang="bg-BG" sz="2800" b="1" smtClean="0">
                <a:solidFill>
                  <a:srgbClr val="000099"/>
                </a:solidFill>
              </a:rPr>
              <a:t>ПАТОГЕНЕЗА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600200"/>
            <a:ext cx="8382000" cy="4525963"/>
          </a:xfrm>
          <a:ln>
            <a:solidFill>
              <a:srgbClr val="000099"/>
            </a:solidFill>
          </a:ln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000099"/>
              </a:buClr>
              <a:buFont typeface="Wingdings" pitchFamily="2" charset="2"/>
              <a:buChar char="q"/>
              <a:defRPr/>
            </a:pPr>
            <a:r>
              <a:rPr lang="ru-RU" sz="2400" dirty="0" smtClean="0"/>
              <a:t>В </a:t>
            </a:r>
            <a:r>
              <a:rPr lang="ru-RU" sz="2400" dirty="0" smtClean="0">
                <a:solidFill>
                  <a:schemeClr val="tx2"/>
                </a:solidFill>
              </a:rPr>
              <a:t>ниски концентрации възбужда дихателния център</a:t>
            </a:r>
            <a:r>
              <a:rPr lang="ru-RU" sz="2400" dirty="0" smtClean="0"/>
              <a:t>, а във </a:t>
            </a:r>
            <a:r>
              <a:rPr lang="ru-RU" sz="2400" dirty="0" smtClean="0">
                <a:solidFill>
                  <a:schemeClr val="tx2"/>
                </a:solidFill>
              </a:rPr>
              <a:t>високи го потиска.</a:t>
            </a:r>
          </a:p>
          <a:p>
            <a:pPr eaLnBrk="1" hangingPunct="1">
              <a:lnSpc>
                <a:spcPct val="90000"/>
              </a:lnSpc>
              <a:buClr>
                <a:srgbClr val="000099"/>
              </a:buClr>
              <a:buFont typeface="Wingdings" pitchFamily="2" charset="2"/>
              <a:buNone/>
              <a:defRPr/>
            </a:pPr>
            <a:endParaRPr lang="en-US" sz="2400" dirty="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  <a:buClr>
                <a:srgbClr val="000099"/>
              </a:buClr>
              <a:buFont typeface="Wingdings" pitchFamily="2" charset="2"/>
              <a:buChar char="q"/>
              <a:defRPr/>
            </a:pPr>
            <a:r>
              <a:rPr lang="ru-RU" sz="2400" dirty="0" smtClean="0">
                <a:solidFill>
                  <a:schemeClr val="tx2"/>
                </a:solidFill>
              </a:rPr>
              <a:t>Върху нервната система</a:t>
            </a:r>
            <a:r>
              <a:rPr lang="ru-RU" sz="2400" dirty="0" smtClean="0"/>
              <a:t> оказва изразен </a:t>
            </a:r>
            <a:r>
              <a:rPr lang="ru-RU" sz="2400" dirty="0" smtClean="0">
                <a:solidFill>
                  <a:schemeClr val="tx2"/>
                </a:solidFill>
              </a:rPr>
              <a:t>наркотичен ефект.</a:t>
            </a:r>
          </a:p>
          <a:p>
            <a:pPr eaLnBrk="1" hangingPunct="1">
              <a:lnSpc>
                <a:spcPct val="90000"/>
              </a:lnSpc>
              <a:buClr>
                <a:srgbClr val="000099"/>
              </a:buClr>
              <a:buFont typeface="Wingdings" pitchFamily="2" charset="2"/>
              <a:buNone/>
              <a:defRPr/>
            </a:pPr>
            <a:endParaRPr lang="en-US" sz="2400" dirty="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  <a:buClr>
                <a:srgbClr val="000099"/>
              </a:buClr>
              <a:buFont typeface="Wingdings" pitchFamily="2" charset="2"/>
              <a:buChar char="q"/>
              <a:defRPr/>
            </a:pPr>
            <a:r>
              <a:rPr lang="ru-RU" sz="2400" dirty="0" smtClean="0">
                <a:solidFill>
                  <a:schemeClr val="tx2"/>
                </a:solidFill>
              </a:rPr>
              <a:t>Дразни лигавици и кожа.</a:t>
            </a:r>
          </a:p>
          <a:p>
            <a:pPr eaLnBrk="1" hangingPunct="1">
              <a:lnSpc>
                <a:spcPct val="90000"/>
              </a:lnSpc>
              <a:buClr>
                <a:srgbClr val="000099"/>
              </a:buClr>
              <a:buFont typeface="Wingdings" pitchFamily="2" charset="2"/>
              <a:buNone/>
              <a:defRPr/>
            </a:pPr>
            <a:endParaRPr lang="en-US" sz="2400" dirty="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  <a:buClr>
                <a:srgbClr val="000099"/>
              </a:buClr>
              <a:buFont typeface="Wingdings" pitchFamily="2" charset="2"/>
              <a:buChar char="q"/>
              <a:defRPr/>
            </a:pPr>
            <a:r>
              <a:rPr lang="ru-RU" sz="2400" dirty="0" smtClean="0">
                <a:solidFill>
                  <a:schemeClr val="tx2"/>
                </a:solidFill>
              </a:rPr>
              <a:t>Във високи концентарции намалява парциалното налягане</a:t>
            </a:r>
            <a:r>
              <a:rPr lang="ru-RU" sz="2400" dirty="0" smtClean="0"/>
              <a:t> на кислорода във вдишвания въздух и предизвиква асфиксия.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bg-BG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88987"/>
          </a:xfrm>
          <a:solidFill>
            <a:schemeClr val="bg2"/>
          </a:solidFill>
        </p:spPr>
        <p:txBody>
          <a:bodyPr/>
          <a:lstStyle/>
          <a:p>
            <a:pPr eaLnBrk="1" hangingPunct="1">
              <a:defRPr/>
            </a:pPr>
            <a:r>
              <a:rPr lang="ru-RU" sz="2800" b="1" smtClean="0">
                <a:solidFill>
                  <a:srgbClr val="000099"/>
                </a:solidFill>
              </a:rPr>
              <a:t>КЛИНИКА</a:t>
            </a:r>
            <a:endParaRPr lang="bg-BG" sz="2800" b="1" smtClean="0">
              <a:solidFill>
                <a:srgbClr val="000099"/>
              </a:solidFill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600200"/>
            <a:ext cx="8382000" cy="4525963"/>
          </a:xfrm>
          <a:ln>
            <a:solidFill>
              <a:srgbClr val="000099"/>
            </a:solidFill>
          </a:ln>
        </p:spPr>
        <p:txBody>
          <a:bodyPr/>
          <a:lstStyle/>
          <a:p>
            <a:pPr eaLnBrk="1" hangingPunct="1">
              <a:buClr>
                <a:schemeClr val="tx2"/>
              </a:buClr>
              <a:buFont typeface="Wingdings" pitchFamily="2" charset="2"/>
              <a:buNone/>
              <a:defRPr/>
            </a:pPr>
            <a:r>
              <a:rPr lang="ru-RU" sz="2400" i="1" dirty="0" smtClean="0">
                <a:solidFill>
                  <a:srgbClr val="FF66FF"/>
                </a:solidFill>
              </a:rPr>
              <a:t>Лека и средно-тежка форм</a:t>
            </a:r>
            <a:r>
              <a:rPr lang="bg-BG" sz="2400" i="1" dirty="0" smtClean="0">
                <a:solidFill>
                  <a:srgbClr val="FF66FF"/>
                </a:solidFill>
              </a:rPr>
              <a:t>и</a:t>
            </a:r>
            <a:r>
              <a:rPr lang="ru-RU" sz="2400" dirty="0" smtClean="0"/>
              <a:t> - възникват при </a:t>
            </a:r>
            <a:r>
              <a:rPr lang="ru-RU" sz="2400" dirty="0" smtClean="0">
                <a:solidFill>
                  <a:schemeClr val="tx2"/>
                </a:solidFill>
              </a:rPr>
              <a:t>8 - 10% концентрация на СО</a:t>
            </a:r>
            <a:r>
              <a:rPr lang="bg-BG" sz="2400" baseline="-25000" dirty="0" smtClean="0">
                <a:solidFill>
                  <a:schemeClr val="tx2"/>
                </a:solidFill>
              </a:rPr>
              <a:t>2</a:t>
            </a:r>
            <a:r>
              <a:rPr lang="bg-BG" sz="2400" dirty="0" smtClean="0">
                <a:solidFill>
                  <a:schemeClr val="tx2"/>
                </a:solidFill>
              </a:rPr>
              <a:t> </a:t>
            </a:r>
            <a:r>
              <a:rPr lang="ru-RU" sz="2400" dirty="0" smtClean="0">
                <a:solidFill>
                  <a:schemeClr val="tx2"/>
                </a:solidFill>
              </a:rPr>
              <a:t>във вдишания въздух.</a:t>
            </a:r>
          </a:p>
          <a:p>
            <a:pPr eaLnBrk="1" hangingPunct="1">
              <a:buClr>
                <a:srgbClr val="FF9900"/>
              </a:buClr>
              <a:buFont typeface="Wingdings" pitchFamily="2" charset="2"/>
              <a:buNone/>
              <a:defRPr/>
            </a:pPr>
            <a:r>
              <a:rPr lang="bg-BG" sz="2400" u="sng" dirty="0" smtClean="0"/>
              <a:t>Симптоматика: </a:t>
            </a:r>
          </a:p>
          <a:p>
            <a:pPr eaLnBrk="1" hangingPunct="1">
              <a:buClr>
                <a:srgbClr val="FF9900"/>
              </a:buClr>
              <a:buFont typeface="Wingdings" pitchFamily="2" charset="2"/>
              <a:buNone/>
              <a:defRPr/>
            </a:pPr>
            <a:r>
              <a:rPr lang="ru-RU" sz="2400" dirty="0" smtClean="0"/>
              <a:t>главоболие, световъртеж, шум в ушите, тахикардия, тахипное, </a:t>
            </a:r>
            <a:r>
              <a:rPr lang="ru-RU" sz="2400" dirty="0" smtClean="0">
                <a:solidFill>
                  <a:srgbClr val="FF66FF"/>
                </a:solidFill>
              </a:rPr>
              <a:t>цианоза,</a:t>
            </a:r>
            <a:r>
              <a:rPr lang="ru-RU" sz="2400" dirty="0" smtClean="0"/>
              <a:t> гадене, повръщане, </a:t>
            </a:r>
            <a:r>
              <a:rPr lang="ru-RU" sz="2400" dirty="0" smtClean="0">
                <a:solidFill>
                  <a:srgbClr val="FF66FF"/>
                </a:solidFill>
              </a:rPr>
              <a:t>повишено кръвно налягане.</a:t>
            </a:r>
            <a:endParaRPr lang="en-US" sz="2400" dirty="0" smtClean="0">
              <a:solidFill>
                <a:srgbClr val="FF66FF"/>
              </a:solidFill>
            </a:endParaRPr>
          </a:p>
          <a:p>
            <a:pPr eaLnBrk="1" hangingPunct="1">
              <a:buClr>
                <a:schemeClr val="tx2"/>
              </a:buClr>
              <a:buFont typeface="Wingdings" pitchFamily="2" charset="2"/>
              <a:buNone/>
              <a:defRPr/>
            </a:pPr>
            <a:r>
              <a:rPr lang="ru-RU" sz="2400" dirty="0" smtClean="0">
                <a:solidFill>
                  <a:srgbClr val="FF66FF"/>
                </a:solidFill>
              </a:rPr>
              <a:t>Тежка форма</a:t>
            </a:r>
            <a:r>
              <a:rPr lang="ru-RU" sz="2400" dirty="0" smtClean="0"/>
              <a:t> - развива се при концентрация на СО</a:t>
            </a:r>
            <a:r>
              <a:rPr lang="bg-BG" sz="2400" baseline="-25000" dirty="0" smtClean="0"/>
              <a:t>2</a:t>
            </a:r>
            <a:r>
              <a:rPr lang="bg-BG" sz="2400" dirty="0" smtClean="0"/>
              <a:t> </a:t>
            </a:r>
            <a:r>
              <a:rPr lang="ru-RU" sz="2400" dirty="0" smtClean="0">
                <a:solidFill>
                  <a:schemeClr val="tx2"/>
                </a:solidFill>
              </a:rPr>
              <a:t>над 10%.</a:t>
            </a:r>
          </a:p>
          <a:p>
            <a:pPr eaLnBrk="1" hangingPunct="1">
              <a:buClr>
                <a:srgbClr val="FF9900"/>
              </a:buClr>
              <a:buFont typeface="Wingdings" pitchFamily="2" charset="2"/>
              <a:buNone/>
              <a:defRPr/>
            </a:pPr>
            <a:r>
              <a:rPr lang="bg-BG" sz="2400" u="sng" dirty="0" smtClean="0"/>
              <a:t>Симптоматика:</a:t>
            </a:r>
            <a:r>
              <a:rPr lang="ru-RU" sz="2400" dirty="0" smtClean="0"/>
              <a:t> </a:t>
            </a:r>
          </a:p>
          <a:p>
            <a:pPr eaLnBrk="1" hangingPunct="1">
              <a:buClr>
                <a:srgbClr val="FF9900"/>
              </a:buClr>
              <a:buFont typeface="Wingdings" pitchFamily="2" charset="2"/>
              <a:buNone/>
              <a:defRPr/>
            </a:pPr>
            <a:r>
              <a:rPr lang="ru-RU" sz="2400" dirty="0" smtClean="0"/>
              <a:t>атаксия, бърза загуба на съзнание, хипертермия, клонично-тонични гърчове, мозъчен оток.</a:t>
            </a:r>
            <a:endParaRPr lang="en-US" sz="2400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bg-BG" sz="24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88987"/>
          </a:xfrm>
          <a:solidFill>
            <a:schemeClr val="bg2"/>
          </a:solidFill>
        </p:spPr>
        <p:txBody>
          <a:bodyPr/>
          <a:lstStyle/>
          <a:p>
            <a:pPr eaLnBrk="1" hangingPunct="1">
              <a:defRPr/>
            </a:pPr>
            <a:r>
              <a:rPr lang="bg-BG" sz="2800" b="1" smtClean="0">
                <a:solidFill>
                  <a:srgbClr val="000099"/>
                </a:solidFill>
              </a:rPr>
              <a:t>ЛЕЧЕНИЕ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600200"/>
            <a:ext cx="8382000" cy="4525963"/>
          </a:xfrm>
          <a:ln>
            <a:solidFill>
              <a:srgbClr val="000099"/>
            </a:solidFill>
          </a:ln>
        </p:spPr>
        <p:txBody>
          <a:bodyPr/>
          <a:lstStyle/>
          <a:p>
            <a:pPr eaLnBrk="1" hangingPunct="1">
              <a:buClr>
                <a:srgbClr val="000099"/>
              </a:buClr>
              <a:buFont typeface="Wingdings" pitchFamily="2" charset="2"/>
              <a:buChar char="q"/>
              <a:defRPr/>
            </a:pPr>
            <a:r>
              <a:rPr lang="bg-BG" smtClean="0">
                <a:solidFill>
                  <a:schemeClr val="tx2"/>
                </a:solidFill>
              </a:rPr>
              <a:t>И</a:t>
            </a:r>
            <a:r>
              <a:rPr lang="ru-RU" smtClean="0">
                <a:solidFill>
                  <a:schemeClr val="tx2"/>
                </a:solidFill>
              </a:rPr>
              <a:t>знасяне от загазованата среда</a:t>
            </a:r>
            <a:endParaRPr lang="bg-BG" smtClean="0">
              <a:solidFill>
                <a:schemeClr val="tx2"/>
              </a:solidFill>
            </a:endParaRPr>
          </a:p>
          <a:p>
            <a:pPr eaLnBrk="1" hangingPunct="1">
              <a:buClr>
                <a:srgbClr val="000099"/>
              </a:buClr>
              <a:buFont typeface="Wingdings" pitchFamily="2" charset="2"/>
              <a:buNone/>
              <a:defRPr/>
            </a:pPr>
            <a:endParaRPr lang="en-US" smtClean="0">
              <a:solidFill>
                <a:schemeClr val="tx2"/>
              </a:solidFill>
            </a:endParaRPr>
          </a:p>
          <a:p>
            <a:pPr eaLnBrk="1" hangingPunct="1">
              <a:buClr>
                <a:srgbClr val="000099"/>
              </a:buClr>
              <a:buFont typeface="Wingdings" pitchFamily="2" charset="2"/>
              <a:buChar char="q"/>
              <a:defRPr/>
            </a:pPr>
            <a:r>
              <a:rPr lang="bg-BG" smtClean="0">
                <a:solidFill>
                  <a:schemeClr val="tx2"/>
                </a:solidFill>
              </a:rPr>
              <a:t>И</a:t>
            </a:r>
            <a:r>
              <a:rPr lang="ru-RU" smtClean="0">
                <a:solidFill>
                  <a:schemeClr val="tx2"/>
                </a:solidFill>
              </a:rPr>
              <a:t>зкуствено дишане</a:t>
            </a:r>
          </a:p>
          <a:p>
            <a:pPr eaLnBrk="1" hangingPunct="1">
              <a:buClr>
                <a:srgbClr val="000099"/>
              </a:buClr>
              <a:buFont typeface="Wingdings" pitchFamily="2" charset="2"/>
              <a:buNone/>
              <a:defRPr/>
            </a:pPr>
            <a:endParaRPr lang="en-US" smtClean="0">
              <a:solidFill>
                <a:schemeClr val="tx2"/>
              </a:solidFill>
            </a:endParaRPr>
          </a:p>
          <a:p>
            <a:pPr eaLnBrk="1" hangingPunct="1">
              <a:buClr>
                <a:srgbClr val="000099"/>
              </a:buClr>
              <a:buFont typeface="Wingdings" pitchFamily="2" charset="2"/>
              <a:buChar char="q"/>
              <a:defRPr/>
            </a:pPr>
            <a:r>
              <a:rPr lang="bg-BG" smtClean="0">
                <a:solidFill>
                  <a:schemeClr val="tx2"/>
                </a:solidFill>
              </a:rPr>
              <a:t>И</a:t>
            </a:r>
            <a:r>
              <a:rPr lang="ru-RU" smtClean="0">
                <a:solidFill>
                  <a:schemeClr val="tx2"/>
                </a:solidFill>
              </a:rPr>
              <a:t>нхалация на кислород</a:t>
            </a:r>
          </a:p>
          <a:p>
            <a:pPr eaLnBrk="1" hangingPunct="1">
              <a:buClr>
                <a:srgbClr val="000099"/>
              </a:buClr>
              <a:buFont typeface="Wingdings" pitchFamily="2" charset="2"/>
              <a:buNone/>
              <a:defRPr/>
            </a:pPr>
            <a:endParaRPr lang="en-US" smtClean="0">
              <a:solidFill>
                <a:schemeClr val="tx2"/>
              </a:solidFill>
            </a:endParaRPr>
          </a:p>
          <a:p>
            <a:pPr eaLnBrk="1" hangingPunct="1">
              <a:buClr>
                <a:srgbClr val="000099"/>
              </a:buClr>
              <a:buFont typeface="Wingdings" pitchFamily="2" charset="2"/>
              <a:buChar char="q"/>
              <a:defRPr/>
            </a:pPr>
            <a:r>
              <a:rPr lang="bg-BG" smtClean="0">
                <a:solidFill>
                  <a:schemeClr val="tx2"/>
                </a:solidFill>
              </a:rPr>
              <a:t>С</a:t>
            </a:r>
            <a:r>
              <a:rPr lang="ru-RU" smtClean="0">
                <a:solidFill>
                  <a:schemeClr val="tx2"/>
                </a:solidFill>
              </a:rPr>
              <a:t>имптоматично лечение</a:t>
            </a:r>
            <a:endParaRPr lang="en-US" smtClean="0">
              <a:solidFill>
                <a:schemeClr val="tx2"/>
              </a:solidFill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bg-BG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ipple">
  <a:themeElements>
    <a:clrScheme name="Ripple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Rip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ipple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pple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Ripple</Template>
  <TotalTime>48</TotalTime>
  <Words>274</Words>
  <Application>Microsoft Office PowerPoint</Application>
  <PresentationFormat>On-screen Show (4:3)</PresentationFormat>
  <Paragraphs>34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Ripple</vt:lpstr>
      <vt:lpstr>ОТРАВЯНЕ С ВЪГЛЕРОДЕН ДВУОКИС</vt:lpstr>
      <vt:lpstr>PowerPoint Presentation</vt:lpstr>
      <vt:lpstr>РАЗПРОСТРАНЕНИЕ</vt:lpstr>
      <vt:lpstr>ПАТОГЕНЕЗА</vt:lpstr>
      <vt:lpstr>КЛИНИКА</vt:lpstr>
      <vt:lpstr>ЛЕЧЕНИЕ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ОТРАВЯНЕ С ВЪГЛЕРОДЕН ДВУОКИС</dc:title>
  <dc:creator>USER</dc:creator>
  <cp:lastModifiedBy>User1</cp:lastModifiedBy>
  <cp:revision>21</cp:revision>
  <dcterms:created xsi:type="dcterms:W3CDTF">2006-02-24T10:55:13Z</dcterms:created>
  <dcterms:modified xsi:type="dcterms:W3CDTF">2020-06-03T05:47:14Z</dcterms:modified>
</cp:coreProperties>
</file>