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80"/>
  </p:notesMasterIdLst>
  <p:handoutMasterIdLst>
    <p:handoutMasterId r:id="rId81"/>
  </p:handoutMasterIdLst>
  <p:sldIdLst>
    <p:sldId id="256" r:id="rId2"/>
    <p:sldId id="257" r:id="rId3"/>
    <p:sldId id="258" r:id="rId4"/>
    <p:sldId id="259" r:id="rId5"/>
    <p:sldId id="260" r:id="rId6"/>
    <p:sldId id="261" r:id="rId7"/>
    <p:sldId id="266" r:id="rId8"/>
    <p:sldId id="262" r:id="rId9"/>
    <p:sldId id="263" r:id="rId10"/>
    <p:sldId id="264" r:id="rId11"/>
    <p:sldId id="265" r:id="rId12"/>
    <p:sldId id="267" r:id="rId13"/>
    <p:sldId id="268" r:id="rId14"/>
    <p:sldId id="269" r:id="rId15"/>
    <p:sldId id="270" r:id="rId16"/>
    <p:sldId id="271" r:id="rId17"/>
    <p:sldId id="272" r:id="rId18"/>
    <p:sldId id="273" r:id="rId19"/>
    <p:sldId id="274" r:id="rId20"/>
    <p:sldId id="275" r:id="rId21"/>
    <p:sldId id="276" r:id="rId22"/>
    <p:sldId id="277" r:id="rId23"/>
    <p:sldId id="352" r:id="rId24"/>
    <p:sldId id="360" r:id="rId25"/>
    <p:sldId id="278" r:id="rId26"/>
    <p:sldId id="279" r:id="rId27"/>
    <p:sldId id="280" r:id="rId28"/>
    <p:sldId id="281" r:id="rId29"/>
    <p:sldId id="282" r:id="rId30"/>
    <p:sldId id="283" r:id="rId31"/>
    <p:sldId id="284" r:id="rId32"/>
    <p:sldId id="285" r:id="rId33"/>
    <p:sldId id="356" r:id="rId34"/>
    <p:sldId id="358" r:id="rId35"/>
    <p:sldId id="354" r:id="rId36"/>
    <p:sldId id="286" r:id="rId37"/>
    <p:sldId id="287" r:id="rId38"/>
    <p:sldId id="288" r:id="rId39"/>
    <p:sldId id="289" r:id="rId40"/>
    <p:sldId id="290" r:id="rId41"/>
    <p:sldId id="319" r:id="rId42"/>
    <p:sldId id="362" r:id="rId43"/>
    <p:sldId id="320" r:id="rId44"/>
    <p:sldId id="321" r:id="rId45"/>
    <p:sldId id="322" r:id="rId46"/>
    <p:sldId id="348" r:id="rId47"/>
    <p:sldId id="349" r:id="rId48"/>
    <p:sldId id="323" r:id="rId49"/>
    <p:sldId id="324" r:id="rId50"/>
    <p:sldId id="325" r:id="rId51"/>
    <p:sldId id="326" r:id="rId52"/>
    <p:sldId id="363" r:id="rId53"/>
    <p:sldId id="364" r:id="rId54"/>
    <p:sldId id="332" r:id="rId55"/>
    <p:sldId id="333" r:id="rId56"/>
    <p:sldId id="334" r:id="rId57"/>
    <p:sldId id="335" r:id="rId58"/>
    <p:sldId id="365" r:id="rId59"/>
    <p:sldId id="336" r:id="rId60"/>
    <p:sldId id="368" r:id="rId61"/>
    <p:sldId id="337" r:id="rId62"/>
    <p:sldId id="338" r:id="rId63"/>
    <p:sldId id="339" r:id="rId64"/>
    <p:sldId id="340" r:id="rId65"/>
    <p:sldId id="341" r:id="rId66"/>
    <p:sldId id="342" r:id="rId67"/>
    <p:sldId id="343" r:id="rId68"/>
    <p:sldId id="345" r:id="rId69"/>
    <p:sldId id="344" r:id="rId70"/>
    <p:sldId id="346" r:id="rId71"/>
    <p:sldId id="347" r:id="rId72"/>
    <p:sldId id="367" r:id="rId73"/>
    <p:sldId id="304" r:id="rId74"/>
    <p:sldId id="305" r:id="rId75"/>
    <p:sldId id="306" r:id="rId76"/>
    <p:sldId id="307" r:id="rId77"/>
    <p:sldId id="308" r:id="rId78"/>
    <p:sldId id="309" r:id="rId79"/>
  </p:sldIdLst>
  <p:sldSz cx="9144000" cy="6858000" type="screen4x3"/>
  <p:notesSz cx="6815138" cy="9952038"/>
  <p:defaultTextStyle>
    <a:defPPr>
      <a:defRPr lang="pl-PL"/>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CC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0"/>
    <p:restoredTop sz="94600"/>
  </p:normalViewPr>
  <p:slideViewPr>
    <p:cSldViewPr>
      <p:cViewPr>
        <p:scale>
          <a:sx n="72" d="100"/>
          <a:sy n="72" d="100"/>
        </p:scale>
        <p:origin x="-1080" y="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0290" name="Rectangle 2"/>
          <p:cNvSpPr>
            <a:spLocks noGrp="1" noChangeArrowheads="1"/>
          </p:cNvSpPr>
          <p:nvPr>
            <p:ph type="hdr" sz="quarter"/>
          </p:nvPr>
        </p:nvSpPr>
        <p:spPr bwMode="auto">
          <a:xfrm>
            <a:off x="0" y="0"/>
            <a:ext cx="29527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bg-BG"/>
          </a:p>
        </p:txBody>
      </p:sp>
      <p:sp>
        <p:nvSpPr>
          <p:cNvPr id="140291" name="Rectangle 3"/>
          <p:cNvSpPr>
            <a:spLocks noGrp="1" noChangeArrowheads="1"/>
          </p:cNvSpPr>
          <p:nvPr>
            <p:ph type="dt" sz="quarter" idx="1"/>
          </p:nvPr>
        </p:nvSpPr>
        <p:spPr bwMode="auto">
          <a:xfrm>
            <a:off x="3860800" y="0"/>
            <a:ext cx="29527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bg-BG"/>
          </a:p>
        </p:txBody>
      </p:sp>
      <p:sp>
        <p:nvSpPr>
          <p:cNvPr id="140292" name="Rectangle 4"/>
          <p:cNvSpPr>
            <a:spLocks noGrp="1" noChangeArrowheads="1"/>
          </p:cNvSpPr>
          <p:nvPr>
            <p:ph type="ftr" sz="quarter" idx="2"/>
          </p:nvPr>
        </p:nvSpPr>
        <p:spPr bwMode="auto">
          <a:xfrm>
            <a:off x="0" y="9451975"/>
            <a:ext cx="2952750" cy="4984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bg-BG"/>
          </a:p>
        </p:txBody>
      </p:sp>
      <p:sp>
        <p:nvSpPr>
          <p:cNvPr id="140293" name="Rectangle 5"/>
          <p:cNvSpPr>
            <a:spLocks noGrp="1" noChangeArrowheads="1"/>
          </p:cNvSpPr>
          <p:nvPr>
            <p:ph type="sldNum" sz="quarter" idx="3"/>
          </p:nvPr>
        </p:nvSpPr>
        <p:spPr bwMode="auto">
          <a:xfrm>
            <a:off x="3860800" y="9451975"/>
            <a:ext cx="2952750" cy="4984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E67804E8-CCC7-4FB5-B11E-444DC86F9A81}" type="slidenum">
              <a:rPr lang="bg-BG"/>
              <a:pPr>
                <a:defRPr/>
              </a:pPr>
              <a:t>‹#›</a:t>
            </a:fld>
            <a:endParaRPr lang="bg-BG"/>
          </a:p>
        </p:txBody>
      </p:sp>
    </p:spTree>
    <p:extLst>
      <p:ext uri="{BB962C8B-B14F-4D97-AF65-F5344CB8AC3E}">
        <p14:creationId xmlns:p14="http://schemas.microsoft.com/office/powerpoint/2010/main" val="680379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2750" cy="4968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60800" y="0"/>
            <a:ext cx="2952750" cy="496888"/>
          </a:xfrm>
          <a:prstGeom prst="rect">
            <a:avLst/>
          </a:prstGeom>
        </p:spPr>
        <p:txBody>
          <a:bodyPr vert="horz" lIns="91440" tIns="45720" rIns="91440" bIns="45720" rtlCol="0"/>
          <a:lstStyle>
            <a:lvl1pPr algn="r">
              <a:defRPr sz="1200"/>
            </a:lvl1pPr>
          </a:lstStyle>
          <a:p>
            <a:pPr>
              <a:defRPr/>
            </a:pPr>
            <a:fld id="{B21A1688-FF4C-4DF1-ACD4-4679E5F7B22A}" type="datetimeFigureOut">
              <a:rPr lang="en-US"/>
              <a:pPr>
                <a:defRPr/>
              </a:pPr>
              <a:t>6/3/2020</a:t>
            </a:fld>
            <a:endParaRPr lang="en-US"/>
          </a:p>
        </p:txBody>
      </p:sp>
      <p:sp>
        <p:nvSpPr>
          <p:cNvPr id="4" name="Slide Image Placeholder 3"/>
          <p:cNvSpPr>
            <a:spLocks noGrp="1" noRot="1" noChangeAspect="1"/>
          </p:cNvSpPr>
          <p:nvPr>
            <p:ph type="sldImg" idx="2"/>
          </p:nvPr>
        </p:nvSpPr>
        <p:spPr>
          <a:xfrm>
            <a:off x="920750" y="746125"/>
            <a:ext cx="4975225" cy="3732213"/>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1038" y="4727575"/>
            <a:ext cx="5453062" cy="4478338"/>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451975"/>
            <a:ext cx="2952750" cy="498475"/>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60800" y="9451975"/>
            <a:ext cx="2952750" cy="498475"/>
          </a:xfrm>
          <a:prstGeom prst="rect">
            <a:avLst/>
          </a:prstGeom>
        </p:spPr>
        <p:txBody>
          <a:bodyPr vert="horz" lIns="91440" tIns="45720" rIns="91440" bIns="45720" rtlCol="0" anchor="b"/>
          <a:lstStyle>
            <a:lvl1pPr algn="r">
              <a:defRPr sz="1200"/>
            </a:lvl1pPr>
          </a:lstStyle>
          <a:p>
            <a:pPr>
              <a:defRPr/>
            </a:pPr>
            <a:fld id="{4A55838E-4BDF-47B8-9F48-D32FA123CB6E}" type="slidenum">
              <a:rPr lang="en-US"/>
              <a:pPr>
                <a:defRPr/>
              </a:pPr>
              <a:t>‹#›</a:t>
            </a:fld>
            <a:endParaRPr lang="en-US"/>
          </a:p>
        </p:txBody>
      </p:sp>
    </p:spTree>
    <p:extLst>
      <p:ext uri="{BB962C8B-B14F-4D97-AF65-F5344CB8AC3E}">
        <p14:creationId xmlns:p14="http://schemas.microsoft.com/office/powerpoint/2010/main" val="8783905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bwMode="auto">
          <a:xfrm>
            <a:off x="930275" y="757238"/>
            <a:ext cx="4954588" cy="3714750"/>
          </a:xfrm>
          <a:solidFill>
            <a:srgbClr val="FFFFFF"/>
          </a:solidFill>
          <a:ln>
            <a:solidFill>
              <a:srgbClr val="000000"/>
            </a:solidFill>
            <a:miter lim="800000"/>
            <a:headEnd/>
            <a:tailEnd/>
          </a:ln>
        </p:spPr>
      </p:sp>
      <p:sp>
        <p:nvSpPr>
          <p:cNvPr id="83971" name="Rectangle 3"/>
          <p:cNvSpPr>
            <a:spLocks noGrp="1" noChangeArrowheads="1"/>
          </p:cNvSpPr>
          <p:nvPr>
            <p:ph type="body" idx="1"/>
          </p:nvPr>
        </p:nvSpPr>
        <p:spPr bwMode="auto">
          <a:xfrm>
            <a:off x="919163" y="4743450"/>
            <a:ext cx="5000625" cy="4479925"/>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wrap="square" lIns="92926" tIns="46464" rIns="92926" bIns="46464" numCol="1" anchor="t" anchorCtr="0" compatLnSpc="1">
            <a:prstTxWarp prst="textNoShape">
              <a:avLst/>
            </a:prstTxWarp>
          </a:bodyPr>
          <a:lstStyle/>
          <a:p>
            <a:pPr eaLnBrk="1" hangingPunct="1">
              <a:spcBef>
                <a:spcPct val="0"/>
              </a:spcBef>
            </a:pPr>
            <a:r>
              <a:rPr lang="en-GB" altLang="bg-BG" smtClean="0"/>
              <a:t>Cyto</a:t>
            </a:r>
            <a:r>
              <a:rPr lang="en-US" altLang="bg-BG" smtClean="0"/>
              <a:t>genet</a:t>
            </a:r>
            <a:r>
              <a:rPr lang="en-GB" altLang="bg-BG" smtClean="0"/>
              <a:t>ic injury to bone marrow cells and</a:t>
            </a:r>
            <a:r>
              <a:rPr lang="tr-TR" altLang="bg-BG" smtClean="0"/>
              <a:t> nucleated blood cells</a:t>
            </a:r>
            <a:r>
              <a:rPr lang="en-GB" altLang="bg-BG" smtClean="0"/>
              <a:t> can occur at ionizing radiation doses as low as 0.25 Gy, but clinical depression of cell counts is usually not noted until a dose of </a:t>
            </a:r>
            <a:r>
              <a:rPr lang="en-US" altLang="bg-BG" smtClean="0"/>
              <a:t>0.5</a:t>
            </a:r>
            <a:r>
              <a:rPr lang="en-GB" altLang="bg-BG" smtClean="0"/>
              <a:t> Gy. </a:t>
            </a:r>
          </a:p>
          <a:p>
            <a:pPr eaLnBrk="1" hangingPunct="1">
              <a:spcBef>
                <a:spcPct val="0"/>
              </a:spcBef>
            </a:pPr>
            <a:r>
              <a:rPr lang="en-GB" altLang="bg-BG" b="1" smtClean="0"/>
              <a:t>Platelets  </a:t>
            </a:r>
            <a:r>
              <a:rPr lang="en-GB" altLang="bg-BG" smtClean="0"/>
              <a:t>After exposure to ionizing radiation, platelet counts generally drop in concert with neutrophil counts, but an abortive count rise is not usually observed. Platelet counts drop to zero or near zero with doses that exceed 5 Gy.</a:t>
            </a:r>
          </a:p>
          <a:p>
            <a:pPr algn="just" eaLnBrk="1" hangingPunct="1">
              <a:spcBef>
                <a:spcPct val="0"/>
              </a:spcBef>
            </a:pPr>
            <a:r>
              <a:rPr lang="en-GB" altLang="bg-BG" smtClean="0"/>
              <a:t>With the changes in blood counts, the patient suffers damage to the immune and haematostatic systems. In the week preceding and during the neutrophil and platelet count nadir, the function of remaining cells is altered. Not only are few neutrophils and platelets left, but the remaining cells may not function since they are at the end of their life span due to either senescence or radiation damage.</a:t>
            </a:r>
          </a:p>
          <a:p>
            <a:pPr algn="just" eaLnBrk="1" hangingPunct="1">
              <a:spcBef>
                <a:spcPct val="0"/>
              </a:spcBef>
            </a:pPr>
            <a:r>
              <a:rPr lang="en-GB" altLang="bg-BG" smtClean="0"/>
              <a:t>If, during the 15-day recovery period from the nadir of neutropenia, the patient survives neutropenic fever, complications of sepsis, and uncontrollable haemorrhage, recovery following the nadir period can be expected. Thus, the therapeutic goal in the management of such a patient is to lessen the severity of thrombocytopenia and neutropenia while minimizing and treating infectious damages.</a:t>
            </a:r>
          </a:p>
          <a:p>
            <a:pPr eaLnBrk="1" hangingPunct="1">
              <a:spcBef>
                <a:spcPct val="0"/>
              </a:spcBef>
            </a:pPr>
            <a:endParaRPr lang="en-GB" altLang="bg-BG" smtClean="0"/>
          </a:p>
          <a:p>
            <a:pPr eaLnBrk="1" hangingPunct="1">
              <a:spcBef>
                <a:spcPct val="0"/>
              </a:spcBef>
            </a:pPr>
            <a:endParaRPr lang="en-GB" altLang="bg-BG"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bwMode="auto">
          <a:xfrm>
            <a:off x="930275" y="757238"/>
            <a:ext cx="4954588" cy="3714750"/>
          </a:xfrm>
          <a:solidFill>
            <a:srgbClr val="FFFFFF"/>
          </a:solidFill>
          <a:ln>
            <a:solidFill>
              <a:srgbClr val="000000"/>
            </a:solidFill>
            <a:miter lim="800000"/>
            <a:headEnd/>
            <a:tailEnd/>
          </a:ln>
        </p:spPr>
      </p:sp>
      <p:sp>
        <p:nvSpPr>
          <p:cNvPr id="84995" name="Rectangle 3"/>
          <p:cNvSpPr>
            <a:spLocks noGrp="1" noChangeArrowheads="1"/>
          </p:cNvSpPr>
          <p:nvPr>
            <p:ph type="body" idx="1"/>
          </p:nvPr>
        </p:nvSpPr>
        <p:spPr bwMode="auto">
          <a:xfrm>
            <a:off x="906463" y="4725988"/>
            <a:ext cx="5000625" cy="4479925"/>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wrap="square" lIns="92926" tIns="46464" rIns="92926" bIns="46464" numCol="1" anchor="t" anchorCtr="0" compatLnSpc="1">
            <a:prstTxWarp prst="textNoShape">
              <a:avLst/>
            </a:prstTxWarp>
          </a:bodyPr>
          <a:lstStyle/>
          <a:p>
            <a:pPr eaLnBrk="1" hangingPunct="1">
              <a:spcBef>
                <a:spcPct val="0"/>
              </a:spcBef>
            </a:pPr>
            <a:r>
              <a:rPr lang="en-GB" altLang="bg-BG" smtClean="0"/>
              <a:t>An ionizing radiation dose of 2 Gy or less usually causes a very gradual depression of counts to 50 per cent or less with a nadir of more than 40 days.</a:t>
            </a:r>
            <a:endParaRPr lang="tr-TR" altLang="bg-BG" smtClean="0"/>
          </a:p>
          <a:p>
            <a:pPr algn="just" eaLnBrk="1" hangingPunct="1">
              <a:spcBef>
                <a:spcPct val="0"/>
              </a:spcBef>
            </a:pPr>
            <a:r>
              <a:rPr lang="en-GB" altLang="bg-BG" smtClean="0"/>
              <a:t>Doses greater than 2 Gy cause an initial paradoxical rise in counts, a rise that lasts only hours or days and is followed by a precipitous drop..</a:t>
            </a:r>
          </a:p>
          <a:p>
            <a:pPr algn="just" eaLnBrk="1" hangingPunct="1">
              <a:spcBef>
                <a:spcPct val="0"/>
              </a:spcBef>
            </a:pPr>
            <a:r>
              <a:rPr lang="en-GB" altLang="bg-BG" smtClean="0"/>
              <a:t>Doses greater than 5 Gy usually cause the precipitous drop to continue relentlessly to a nadir of zero or near zero in 3-4 weeks.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bwMode="auto">
          <a:xfrm>
            <a:off x="930275" y="757238"/>
            <a:ext cx="4954588" cy="3714750"/>
          </a:xfrm>
          <a:solidFill>
            <a:srgbClr val="FFFFFF"/>
          </a:solidFill>
          <a:ln>
            <a:solidFill>
              <a:srgbClr val="000000"/>
            </a:solidFill>
            <a:miter lim="800000"/>
            <a:headEnd/>
            <a:tailEnd/>
          </a:ln>
        </p:spPr>
      </p:sp>
      <p:sp>
        <p:nvSpPr>
          <p:cNvPr id="86019" name="Rectangle 3"/>
          <p:cNvSpPr>
            <a:spLocks noGrp="1" noChangeArrowheads="1"/>
          </p:cNvSpPr>
          <p:nvPr>
            <p:ph type="body" idx="1"/>
          </p:nvPr>
        </p:nvSpPr>
        <p:spPr bwMode="auto">
          <a:xfrm>
            <a:off x="906463" y="4725988"/>
            <a:ext cx="5000625" cy="4479925"/>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wrap="square" lIns="92926" tIns="46464" rIns="92926" bIns="46464" numCol="1" anchor="t" anchorCtr="0" compatLnSpc="1">
            <a:prstTxWarp prst="textNoShape">
              <a:avLst/>
            </a:prstTxWarp>
          </a:bodyPr>
          <a:lstStyle/>
          <a:p>
            <a:pPr algn="just" eaLnBrk="1" hangingPunct="1">
              <a:spcBef>
                <a:spcPct val="0"/>
              </a:spcBef>
            </a:pPr>
            <a:r>
              <a:rPr lang="en-GB" altLang="bg-BG" smtClean="0"/>
              <a:t>The simultaneous invasion of a host of potentially pathological bacteria into the bloodstream quickly overwhelms the victim's ability to fight such infections. Malabsorption leads to malnutrition; paralytic ileus causes vomiting and abdominal distension; fluid and electrolyte shifts result in dehydration, acute renal failure, and cardiovascular collapse</a:t>
            </a:r>
            <a:r>
              <a:rPr lang="tr-TR" altLang="bg-BG" smtClean="0"/>
              <a:t>.</a:t>
            </a:r>
            <a:r>
              <a:rPr lang="en-GB" altLang="bg-BG" smtClean="0"/>
              <a:t> </a:t>
            </a:r>
            <a:r>
              <a:rPr lang="tr-TR" altLang="bg-BG" smtClean="0"/>
              <a:t>G</a:t>
            </a:r>
            <a:r>
              <a:rPr lang="en-GB" altLang="bg-BG" smtClean="0"/>
              <a:t>astrointestinal bleeding leads to anaemia. Sepsis, septic shock, and eventually death ensue.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026"/>
          <p:cNvSpPr>
            <a:spLocks noGrp="1" noRot="1" noChangeAspect="1" noChangeArrowheads="1" noTextEdit="1"/>
          </p:cNvSpPr>
          <p:nvPr>
            <p:ph type="sldImg"/>
          </p:nvPr>
        </p:nvSpPr>
        <p:spPr bwMode="auto">
          <a:xfrm>
            <a:off x="930275" y="757238"/>
            <a:ext cx="4954588" cy="3714750"/>
          </a:xfrm>
          <a:solidFill>
            <a:srgbClr val="FFFFFF"/>
          </a:solidFill>
          <a:ln>
            <a:solidFill>
              <a:srgbClr val="000000"/>
            </a:solidFill>
            <a:miter lim="800000"/>
            <a:headEnd/>
            <a:tailEnd/>
          </a:ln>
        </p:spPr>
      </p:sp>
      <p:sp>
        <p:nvSpPr>
          <p:cNvPr id="87043" name="Rectangle 1027"/>
          <p:cNvSpPr>
            <a:spLocks noGrp="1" noChangeArrowheads="1"/>
          </p:cNvSpPr>
          <p:nvPr>
            <p:ph type="body" idx="1"/>
          </p:nvPr>
        </p:nvSpPr>
        <p:spPr bwMode="auto">
          <a:xfrm>
            <a:off x="906463" y="4725988"/>
            <a:ext cx="5000625" cy="4479925"/>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wrap="square" lIns="92926" tIns="46464" rIns="92926" bIns="46464" numCol="1" anchor="t" anchorCtr="0" compatLnSpc="1">
            <a:prstTxWarp prst="textNoShape">
              <a:avLst/>
            </a:prstTxWarp>
          </a:bodyPr>
          <a:lstStyle/>
          <a:p>
            <a:pPr algn="just" eaLnBrk="1" hangingPunct="1">
              <a:spcBef>
                <a:spcPct val="0"/>
              </a:spcBef>
            </a:pPr>
            <a:r>
              <a:rPr lang="en-GB" altLang="bg-BG" smtClean="0"/>
              <a:t>Radiation doses in the 8-30 Gy range usually cause death from the gastrointestinal (GI) syndrome. However, such doses also produce potentially life threatening pulmonary effects of respiratory insufficiency and pneumonitis, which will be seen 14-30 days after exposure.</a:t>
            </a:r>
          </a:p>
          <a:p>
            <a:pPr algn="just" eaLnBrk="1" hangingPunct="1">
              <a:spcBef>
                <a:spcPct val="0"/>
              </a:spcBef>
            </a:pPr>
            <a:r>
              <a:rPr lang="en-GB" altLang="bg-BG" smtClean="0"/>
              <a:t>Pneumonitis is likely caused by a complex of factors, including breakdown of vascular permeability, fluid imbalance, free radical tissue interactions, infectious agent, biological and chemical toxin damage, and inhalation injury from heat, smoke, and fumes. The patient injured by fatal whole body radiation may die of the GI syndrome before the pulmonary effects become manifest. However, a patient spared the GI effects by partial body shielding or dose inhomogeneities may succumb to the pulmonary effects</a:t>
            </a:r>
            <a:r>
              <a:rPr lang="tr-TR" altLang="bg-BG" smtClean="0"/>
              <a:t>.</a:t>
            </a:r>
            <a:endParaRPr lang="en-GB" altLang="bg-BG" smtClean="0"/>
          </a:p>
          <a:p>
            <a:pPr algn="just" eaLnBrk="1" hangingPunct="1">
              <a:spcBef>
                <a:spcPct val="0"/>
              </a:spcBef>
            </a:pPr>
            <a:endParaRPr lang="en-GB" altLang="bg-BG"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1026"/>
          <p:cNvSpPr>
            <a:spLocks noGrp="1" noRot="1" noChangeAspect="1" noChangeArrowheads="1" noTextEdit="1"/>
          </p:cNvSpPr>
          <p:nvPr>
            <p:ph type="sldImg"/>
          </p:nvPr>
        </p:nvSpPr>
        <p:spPr bwMode="auto">
          <a:xfrm>
            <a:off x="930275" y="757238"/>
            <a:ext cx="4954588" cy="3714750"/>
          </a:xfrm>
          <a:solidFill>
            <a:srgbClr val="FFFFFF"/>
          </a:solidFill>
          <a:ln>
            <a:solidFill>
              <a:srgbClr val="000000"/>
            </a:solidFill>
            <a:miter lim="800000"/>
            <a:headEnd/>
            <a:tailEnd/>
          </a:ln>
        </p:spPr>
      </p:sp>
      <p:sp>
        <p:nvSpPr>
          <p:cNvPr id="88067" name="Rectangle 1027"/>
          <p:cNvSpPr>
            <a:spLocks noGrp="1" noChangeArrowheads="1"/>
          </p:cNvSpPr>
          <p:nvPr>
            <p:ph type="body" idx="1"/>
          </p:nvPr>
        </p:nvSpPr>
        <p:spPr bwMode="auto">
          <a:xfrm>
            <a:off x="906463" y="4725988"/>
            <a:ext cx="5000625" cy="4479925"/>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wrap="square" lIns="92926" tIns="46464" rIns="92926" bIns="46464" numCol="1" anchor="t" anchorCtr="0" compatLnSpc="1">
            <a:prstTxWarp prst="textNoShape">
              <a:avLst/>
            </a:prstTxWarp>
          </a:bodyPr>
          <a:lstStyle/>
          <a:p>
            <a:pPr algn="just" eaLnBrk="1" hangingPunct="1">
              <a:spcBef>
                <a:spcPct val="0"/>
              </a:spcBef>
            </a:pPr>
            <a:r>
              <a:rPr lang="en-GB" altLang="bg-BG" smtClean="0"/>
              <a:t>Generally, exposure to a dose range of 8-30 Gy is fatal since that dose range causes</a:t>
            </a:r>
            <a:r>
              <a:rPr lang="tr-TR" altLang="bg-BG" smtClean="0"/>
              <a:t> reproductive death</a:t>
            </a:r>
            <a:r>
              <a:rPr lang="en-GB" altLang="bg-BG" smtClean="0"/>
              <a:t> of the mucosal crypt stem cell.</a:t>
            </a:r>
          </a:p>
          <a:p>
            <a:pPr algn="just" eaLnBrk="1" hangingPunct="1">
              <a:spcBef>
                <a:spcPct val="0"/>
              </a:spcBef>
            </a:pPr>
            <a:r>
              <a:rPr lang="en-GB" altLang="bg-BG" smtClean="0"/>
              <a:t>Loss of these cells eliminates the bowel's ability to replenish the short lived mucosal cells that normally slough off during routine GI function. Since the rate of cell turnover is highest in the small intestine, radiation injury is usually most severe in that part of the tract.</a:t>
            </a:r>
            <a:r>
              <a:rPr lang="tr-TR" altLang="bg-BG" smtClean="0"/>
              <a:t> </a:t>
            </a:r>
            <a:r>
              <a:rPr lang="en-GB" altLang="bg-BG" smtClean="0"/>
              <a:t>Additionally, there is, to a degree, disruption of neural control of the gut, abnormal release of intestinal neurohormonal peptides, oedema of the submucosa, and engorgement and stasis of the submucosal blood vessels.</a:t>
            </a:r>
          </a:p>
          <a:p>
            <a:pPr algn="just" eaLnBrk="1" hangingPunct="1">
              <a:spcBef>
                <a:spcPct val="0"/>
              </a:spcBef>
            </a:pPr>
            <a:r>
              <a:rPr lang="en-GB" altLang="bg-BG" smtClean="0"/>
              <a:t>Denuding of sections of bowel, in turn, causes a host of pathophysiological sequelae. They include invasion of lumenal bacteria into the circulation, loss of fluid and electrolytes, loss of absorptive capability, significant gastrointestinal haemorrhage and loss of blood, and dysfunctional bowel motility, resulting in severe bloody diarrhoea, anaemia, ileus, severe electrolyte disturbances, and malnutrition.</a:t>
            </a:r>
          </a:p>
          <a:p>
            <a:pPr algn="just" eaLnBrk="1" hangingPunct="1">
              <a:spcBef>
                <a:spcPct val="0"/>
              </a:spcBef>
            </a:pPr>
            <a:endParaRPr lang="en-GB" altLang="bg-BG"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bwMode="auto">
          <a:xfrm>
            <a:off x="930275" y="757238"/>
            <a:ext cx="4954588" cy="3714750"/>
          </a:xfrm>
          <a:solidFill>
            <a:srgbClr val="FFFFFF"/>
          </a:solidFill>
          <a:ln>
            <a:solidFill>
              <a:srgbClr val="000000"/>
            </a:solidFill>
            <a:miter lim="800000"/>
            <a:headEnd/>
            <a:tailEnd/>
          </a:ln>
        </p:spPr>
      </p:sp>
      <p:sp>
        <p:nvSpPr>
          <p:cNvPr id="89091" name="Rectangle 3"/>
          <p:cNvSpPr>
            <a:spLocks noGrp="1" noChangeArrowheads="1"/>
          </p:cNvSpPr>
          <p:nvPr>
            <p:ph type="body" idx="1"/>
          </p:nvPr>
        </p:nvSpPr>
        <p:spPr bwMode="auto">
          <a:xfrm>
            <a:off x="765175" y="4711700"/>
            <a:ext cx="5284788" cy="4492625"/>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wrap="square" lIns="92926" tIns="46464" rIns="92926" bIns="46464" numCol="1" anchor="t" anchorCtr="0" compatLnSpc="1">
            <a:prstTxWarp prst="textNoShape">
              <a:avLst/>
            </a:prstTxWarp>
          </a:bodyPr>
          <a:lstStyle/>
          <a:p>
            <a:pPr algn="just" eaLnBrk="1" hangingPunct="1">
              <a:spcBef>
                <a:spcPts val="500"/>
              </a:spcBef>
              <a:spcAft>
                <a:spcPts val="500"/>
              </a:spcAft>
            </a:pPr>
            <a:r>
              <a:rPr lang="en-AU" altLang="bg-BG" smtClean="0"/>
              <a:t>Cytokines are low-molecular-weight peptides that are normally found in mammalian blood streams and tissue and are used as messenger molecules from one cell to another. They are involved in inflammatory, immunological, and haematopoietic responses. They are locally produced, extremely potent in picomolar concentrations, and often synergize with one another. They interact with high-affinity cell surface receptors specific for each cytokine.</a:t>
            </a:r>
          </a:p>
          <a:p>
            <a:pPr algn="just" eaLnBrk="1" hangingPunct="1">
              <a:spcBef>
                <a:spcPts val="500"/>
              </a:spcBef>
              <a:spcAft>
                <a:spcPts val="500"/>
              </a:spcAft>
            </a:pPr>
            <a:r>
              <a:rPr lang="en-AU" altLang="bg-BG" smtClean="0"/>
              <a:t>Cytokines and hormones are different in that cytokines originate in tissue that has other primary functions whereas hormones originate in specific endocrine organs. Frequently, cells can be targets for the same cytokine they secrete.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035050" y="1552575"/>
            <a:ext cx="10179050" cy="5305425"/>
            <a:chOff x="-652" y="978"/>
            <a:chExt cx="6412" cy="3342"/>
          </a:xfrm>
        </p:grpSpPr>
        <p:sp>
          <p:nvSpPr>
            <p:cNvPr id="5" name="Freeform 3"/>
            <p:cNvSpPr>
              <a:spLocks/>
            </p:cNvSpPr>
            <p:nvPr/>
          </p:nvSpPr>
          <p:spPr bwMode="auto">
            <a:xfrm>
              <a:off x="2061" y="1707"/>
              <a:ext cx="3699" cy="2613"/>
            </a:xfrm>
            <a:custGeom>
              <a:avLst/>
              <a:gdLst>
                <a:gd name="T0" fmla="*/ 1523 w 3699"/>
                <a:gd name="T1" fmla="*/ 2611 h 2613"/>
                <a:gd name="T2" fmla="*/ 3698 w 3699"/>
                <a:gd name="T3" fmla="*/ 2612 h 2613"/>
                <a:gd name="T4" fmla="*/ 3698 w 3699"/>
                <a:gd name="T5" fmla="*/ 2228 h 2613"/>
                <a:gd name="T6" fmla="*/ 0 w 3699"/>
                <a:gd name="T7" fmla="*/ 0 h 2613"/>
                <a:gd name="T8" fmla="*/ 160 w 3699"/>
                <a:gd name="T9" fmla="*/ 118 h 2613"/>
                <a:gd name="T10" fmla="*/ 292 w 3699"/>
                <a:gd name="T11" fmla="*/ 219 h 2613"/>
                <a:gd name="T12" fmla="*/ 441 w 3699"/>
                <a:gd name="T13" fmla="*/ 347 h 2613"/>
                <a:gd name="T14" fmla="*/ 585 w 3699"/>
                <a:gd name="T15" fmla="*/ 482 h 2613"/>
                <a:gd name="T16" fmla="*/ 796 w 3699"/>
                <a:gd name="T17" fmla="*/ 711 h 2613"/>
                <a:gd name="T18" fmla="*/ 983 w 3699"/>
                <a:gd name="T19" fmla="*/ 955 h 2613"/>
                <a:gd name="T20" fmla="*/ 1119 w 3699"/>
                <a:gd name="T21" fmla="*/ 1168 h 2613"/>
                <a:gd name="T22" fmla="*/ 1238 w 3699"/>
                <a:gd name="T23" fmla="*/ 1388 h 2613"/>
                <a:gd name="T24" fmla="*/ 1331 w 3699"/>
                <a:gd name="T25" fmla="*/ 1608 h 2613"/>
                <a:gd name="T26" fmla="*/ 1400 w 3699"/>
                <a:gd name="T27" fmla="*/ 1809 h 2613"/>
                <a:gd name="T28" fmla="*/ 1447 w 3699"/>
                <a:gd name="T29" fmla="*/ 1979 h 2613"/>
                <a:gd name="T30" fmla="*/ 1490 w 3699"/>
                <a:gd name="T31" fmla="*/ 2190 h 2613"/>
                <a:gd name="T32" fmla="*/ 1511 w 3699"/>
                <a:gd name="T33" fmla="*/ 2374 h 2613"/>
                <a:gd name="T34" fmla="*/ 1523 w 3699"/>
                <a:gd name="T35" fmla="*/ 2611 h 261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rgbClr val="2851CC"/>
                </a:gs>
                <a:gs pos="100000">
                  <a:schemeClr val="folHlink"/>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bg-BG"/>
            </a:p>
          </p:txBody>
        </p:sp>
        <p:sp>
          <p:nvSpPr>
            <p:cNvPr id="6" name="Arc 4"/>
            <p:cNvSpPr>
              <a:spLocks/>
            </p:cNvSpPr>
            <p:nvPr/>
          </p:nvSpPr>
          <p:spPr bwMode="auto">
            <a:xfrm>
              <a:off x="-652" y="978"/>
              <a:ext cx="4237" cy="3342"/>
            </a:xfrm>
            <a:custGeom>
              <a:avLst/>
              <a:gdLst>
                <a:gd name="T0" fmla="*/ 780 w 21600"/>
                <a:gd name="T1" fmla="*/ 0 h 21231"/>
                <a:gd name="T2" fmla="*/ 4237 w 21600"/>
                <a:gd name="T3" fmla="*/ 3342 h 21231"/>
                <a:gd name="T4" fmla="*/ 0 w 21600"/>
                <a:gd name="T5" fmla="*/ 3342 h 21231"/>
                <a:gd name="T6" fmla="*/ 0 60000 65536"/>
                <a:gd name="T7" fmla="*/ 0 60000 65536"/>
                <a:gd name="T8" fmla="*/ 0 60000 65536"/>
              </a:gdLst>
              <a:ahLst/>
              <a:cxnLst>
                <a:cxn ang="T6">
                  <a:pos x="T0" y="T1"/>
                </a:cxn>
                <a:cxn ang="T7">
                  <a:pos x="T2" y="T3"/>
                </a:cxn>
                <a:cxn ang="T8">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lnTo>
                    <a:pt x="3976" y="0"/>
                  </a:lnTo>
                  <a:close/>
                </a:path>
              </a:pathLst>
            </a:custGeom>
            <a:noFill/>
            <a:ln w="12700" cap="rnd">
              <a:solidFill>
                <a:schemeClr val="folHlink"/>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bg-BG"/>
            </a:p>
          </p:txBody>
        </p:sp>
      </p:grpSp>
      <p:sp>
        <p:nvSpPr>
          <p:cNvPr id="3077" name="Rectangle 5"/>
          <p:cNvSpPr>
            <a:spLocks noGrp="1" noChangeArrowheads="1"/>
          </p:cNvSpPr>
          <p:nvPr>
            <p:ph type="ctrTitle" sz="quarter"/>
          </p:nvPr>
        </p:nvSpPr>
        <p:spPr>
          <a:xfrm>
            <a:off x="1293813" y="762000"/>
            <a:ext cx="7772400" cy="1143000"/>
          </a:xfrm>
        </p:spPr>
        <p:txBody>
          <a:bodyPr anchor="b"/>
          <a:lstStyle>
            <a:lvl1pPr>
              <a:defRPr>
                <a:solidFill>
                  <a:srgbClr val="FFCC66"/>
                </a:solidFill>
              </a:defRPr>
            </a:lvl1pPr>
          </a:lstStyle>
          <a:p>
            <a:r>
              <a:rPr lang="bg-BG"/>
              <a:t>Щракнете, за да редактирате стила на заглавието в образеца</a:t>
            </a:r>
          </a:p>
        </p:txBody>
      </p:sp>
      <p:sp>
        <p:nvSpPr>
          <p:cNvPr id="3078" name="Rectangle 6"/>
          <p:cNvSpPr>
            <a:spLocks noGrp="1" noChangeArrowheads="1"/>
          </p:cNvSpPr>
          <p:nvPr>
            <p:ph type="subTitle" sz="quarter" idx="1"/>
          </p:nvPr>
        </p:nvSpPr>
        <p:spPr>
          <a:xfrm>
            <a:off x="685800" y="3429000"/>
            <a:ext cx="6400800" cy="1752600"/>
          </a:xfrm>
        </p:spPr>
        <p:txBody>
          <a:bodyPr anchor="ctr"/>
          <a:lstStyle>
            <a:lvl1pPr marL="0" indent="0" algn="ctr">
              <a:buFontTx/>
              <a:buNone/>
              <a:defRPr>
                <a:solidFill>
                  <a:srgbClr val="FFFFFF"/>
                </a:solidFill>
              </a:defRPr>
            </a:lvl1pPr>
          </a:lstStyle>
          <a:p>
            <a:r>
              <a:rPr lang="bg-BG"/>
              <a:t>Щракнете, за да редактирате стила на подзаглавието в образеца</a:t>
            </a:r>
          </a:p>
        </p:txBody>
      </p:sp>
      <p:sp>
        <p:nvSpPr>
          <p:cNvPr id="7" name="Rectangle 7"/>
          <p:cNvSpPr>
            <a:spLocks noGrp="1" noChangeArrowheads="1"/>
          </p:cNvSpPr>
          <p:nvPr>
            <p:ph type="dt" sz="quarter" idx="10"/>
          </p:nvPr>
        </p:nvSpPr>
        <p:spPr/>
        <p:txBody>
          <a:bodyPr/>
          <a:lstStyle>
            <a:lvl1pPr>
              <a:defRPr>
                <a:solidFill>
                  <a:srgbClr val="FFFFFF"/>
                </a:solidFill>
              </a:defRPr>
            </a:lvl1pPr>
          </a:lstStyle>
          <a:p>
            <a:pPr>
              <a:defRPr/>
            </a:pPr>
            <a:endParaRPr lang="bg-BG"/>
          </a:p>
        </p:txBody>
      </p:sp>
      <p:sp>
        <p:nvSpPr>
          <p:cNvPr id="8" name="Rectangle 8"/>
          <p:cNvSpPr>
            <a:spLocks noGrp="1" noChangeArrowheads="1"/>
          </p:cNvSpPr>
          <p:nvPr>
            <p:ph type="ftr" sz="quarter" idx="11"/>
          </p:nvPr>
        </p:nvSpPr>
        <p:spPr/>
        <p:txBody>
          <a:bodyPr/>
          <a:lstStyle>
            <a:lvl1pPr>
              <a:defRPr>
                <a:solidFill>
                  <a:srgbClr val="FFFFFF"/>
                </a:solidFill>
              </a:defRPr>
            </a:lvl1pPr>
          </a:lstStyle>
          <a:p>
            <a:pPr>
              <a:defRPr/>
            </a:pPr>
            <a:endParaRPr lang="bg-BG"/>
          </a:p>
        </p:txBody>
      </p:sp>
      <p:sp>
        <p:nvSpPr>
          <p:cNvPr id="9" name="Rectangle 9"/>
          <p:cNvSpPr>
            <a:spLocks noGrp="1" noChangeArrowheads="1"/>
          </p:cNvSpPr>
          <p:nvPr>
            <p:ph type="sldNum" sz="quarter" idx="12"/>
          </p:nvPr>
        </p:nvSpPr>
        <p:spPr/>
        <p:txBody>
          <a:bodyPr/>
          <a:lstStyle>
            <a:lvl1pPr>
              <a:defRPr>
                <a:solidFill>
                  <a:srgbClr val="FFFFFF"/>
                </a:solidFill>
              </a:defRPr>
            </a:lvl1pPr>
          </a:lstStyle>
          <a:p>
            <a:pPr>
              <a:defRPr/>
            </a:pPr>
            <a:fld id="{79A58130-D409-4E9B-824F-062297305966}" type="slidenum">
              <a:rPr lang="bg-BG"/>
              <a:pPr>
                <a:defRPr/>
              </a:pPr>
              <a:t>‹#›</a:t>
            </a:fld>
            <a:endParaRPr lang="bg-BG"/>
          </a:p>
        </p:txBody>
      </p:sp>
    </p:spTree>
    <p:extLst>
      <p:ext uri="{BB962C8B-B14F-4D97-AF65-F5344CB8AC3E}">
        <p14:creationId xmlns:p14="http://schemas.microsoft.com/office/powerpoint/2010/main" val="2570359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bg-BG"/>
          </a:p>
        </p:txBody>
      </p:sp>
      <p:sp>
        <p:nvSpPr>
          <p:cNvPr id="5" name="Rectangle 8"/>
          <p:cNvSpPr>
            <a:spLocks noGrp="1" noChangeArrowheads="1"/>
          </p:cNvSpPr>
          <p:nvPr>
            <p:ph type="ftr" sz="quarter" idx="11"/>
          </p:nvPr>
        </p:nvSpPr>
        <p:spPr>
          <a:ln/>
        </p:spPr>
        <p:txBody>
          <a:bodyPr/>
          <a:lstStyle>
            <a:lvl1pPr>
              <a:defRPr/>
            </a:lvl1pPr>
          </a:lstStyle>
          <a:p>
            <a:pPr>
              <a:defRPr/>
            </a:pPr>
            <a:endParaRPr lang="bg-BG"/>
          </a:p>
        </p:txBody>
      </p:sp>
      <p:sp>
        <p:nvSpPr>
          <p:cNvPr id="6" name="Rectangle 9"/>
          <p:cNvSpPr>
            <a:spLocks noGrp="1" noChangeArrowheads="1"/>
          </p:cNvSpPr>
          <p:nvPr>
            <p:ph type="sldNum" sz="quarter" idx="12"/>
          </p:nvPr>
        </p:nvSpPr>
        <p:spPr>
          <a:ln/>
        </p:spPr>
        <p:txBody>
          <a:bodyPr/>
          <a:lstStyle>
            <a:lvl1pPr>
              <a:defRPr/>
            </a:lvl1pPr>
          </a:lstStyle>
          <a:p>
            <a:pPr>
              <a:defRPr/>
            </a:pPr>
            <a:fld id="{631E92DA-50CF-434E-AC44-1844DCB1C646}" type="slidenum">
              <a:rPr lang="bg-BG"/>
              <a:pPr>
                <a:defRPr/>
              </a:pPr>
              <a:t>‹#›</a:t>
            </a:fld>
            <a:endParaRPr lang="bg-BG"/>
          </a:p>
        </p:txBody>
      </p:sp>
    </p:spTree>
    <p:extLst>
      <p:ext uri="{BB962C8B-B14F-4D97-AF65-F5344CB8AC3E}">
        <p14:creationId xmlns:p14="http://schemas.microsoft.com/office/powerpoint/2010/main" val="469213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bg-BG"/>
          </a:p>
        </p:txBody>
      </p:sp>
      <p:sp>
        <p:nvSpPr>
          <p:cNvPr id="5" name="Rectangle 8"/>
          <p:cNvSpPr>
            <a:spLocks noGrp="1" noChangeArrowheads="1"/>
          </p:cNvSpPr>
          <p:nvPr>
            <p:ph type="ftr" sz="quarter" idx="11"/>
          </p:nvPr>
        </p:nvSpPr>
        <p:spPr>
          <a:ln/>
        </p:spPr>
        <p:txBody>
          <a:bodyPr/>
          <a:lstStyle>
            <a:lvl1pPr>
              <a:defRPr/>
            </a:lvl1pPr>
          </a:lstStyle>
          <a:p>
            <a:pPr>
              <a:defRPr/>
            </a:pPr>
            <a:endParaRPr lang="bg-BG"/>
          </a:p>
        </p:txBody>
      </p:sp>
      <p:sp>
        <p:nvSpPr>
          <p:cNvPr id="6" name="Rectangle 9"/>
          <p:cNvSpPr>
            <a:spLocks noGrp="1" noChangeArrowheads="1"/>
          </p:cNvSpPr>
          <p:nvPr>
            <p:ph type="sldNum" sz="quarter" idx="12"/>
          </p:nvPr>
        </p:nvSpPr>
        <p:spPr>
          <a:ln/>
        </p:spPr>
        <p:txBody>
          <a:bodyPr/>
          <a:lstStyle>
            <a:lvl1pPr>
              <a:defRPr/>
            </a:lvl1pPr>
          </a:lstStyle>
          <a:p>
            <a:pPr>
              <a:defRPr/>
            </a:pPr>
            <a:fld id="{E843F6E3-44DB-4045-BAA0-0375590FCBED}" type="slidenum">
              <a:rPr lang="bg-BG"/>
              <a:pPr>
                <a:defRPr/>
              </a:pPr>
              <a:t>‹#›</a:t>
            </a:fld>
            <a:endParaRPr lang="bg-BG"/>
          </a:p>
        </p:txBody>
      </p:sp>
    </p:spTree>
    <p:extLst>
      <p:ext uri="{BB962C8B-B14F-4D97-AF65-F5344CB8AC3E}">
        <p14:creationId xmlns:p14="http://schemas.microsoft.com/office/powerpoint/2010/main" val="16898292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bg-BG"/>
          </a:p>
        </p:txBody>
      </p:sp>
      <p:sp>
        <p:nvSpPr>
          <p:cNvPr id="6" name="Rectangle 8"/>
          <p:cNvSpPr>
            <a:spLocks noGrp="1" noChangeArrowheads="1"/>
          </p:cNvSpPr>
          <p:nvPr>
            <p:ph type="ftr" sz="quarter" idx="11"/>
          </p:nvPr>
        </p:nvSpPr>
        <p:spPr>
          <a:ln/>
        </p:spPr>
        <p:txBody>
          <a:bodyPr/>
          <a:lstStyle>
            <a:lvl1pPr>
              <a:defRPr/>
            </a:lvl1pPr>
          </a:lstStyle>
          <a:p>
            <a:pPr>
              <a:defRPr/>
            </a:pPr>
            <a:endParaRPr lang="bg-BG"/>
          </a:p>
        </p:txBody>
      </p:sp>
      <p:sp>
        <p:nvSpPr>
          <p:cNvPr id="7" name="Rectangle 9"/>
          <p:cNvSpPr>
            <a:spLocks noGrp="1" noChangeArrowheads="1"/>
          </p:cNvSpPr>
          <p:nvPr>
            <p:ph type="sldNum" sz="quarter" idx="12"/>
          </p:nvPr>
        </p:nvSpPr>
        <p:spPr>
          <a:ln/>
        </p:spPr>
        <p:txBody>
          <a:bodyPr/>
          <a:lstStyle>
            <a:lvl1pPr>
              <a:defRPr/>
            </a:lvl1pPr>
          </a:lstStyle>
          <a:p>
            <a:pPr>
              <a:defRPr/>
            </a:pPr>
            <a:fld id="{BDC06F8F-8407-4859-A5E3-647DE1098DB1}" type="slidenum">
              <a:rPr lang="bg-BG"/>
              <a:pPr>
                <a:defRPr/>
              </a:pPr>
              <a:t>‹#›</a:t>
            </a:fld>
            <a:endParaRPr lang="bg-BG"/>
          </a:p>
        </p:txBody>
      </p:sp>
    </p:spTree>
    <p:extLst>
      <p:ext uri="{BB962C8B-B14F-4D97-AF65-F5344CB8AC3E}">
        <p14:creationId xmlns:p14="http://schemas.microsoft.com/office/powerpoint/2010/main" val="32654910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7"/>
          <p:cNvSpPr>
            <a:spLocks noGrp="1" noChangeArrowheads="1"/>
          </p:cNvSpPr>
          <p:nvPr>
            <p:ph type="dt" sz="half" idx="10"/>
          </p:nvPr>
        </p:nvSpPr>
        <p:spPr>
          <a:ln/>
        </p:spPr>
        <p:txBody>
          <a:bodyPr/>
          <a:lstStyle>
            <a:lvl1pPr>
              <a:defRPr/>
            </a:lvl1pPr>
          </a:lstStyle>
          <a:p>
            <a:pPr>
              <a:defRPr/>
            </a:pPr>
            <a:endParaRPr lang="bg-BG"/>
          </a:p>
        </p:txBody>
      </p:sp>
      <p:sp>
        <p:nvSpPr>
          <p:cNvPr id="4" name="Rectangle 8"/>
          <p:cNvSpPr>
            <a:spLocks noGrp="1" noChangeArrowheads="1"/>
          </p:cNvSpPr>
          <p:nvPr>
            <p:ph type="ftr" sz="quarter" idx="11"/>
          </p:nvPr>
        </p:nvSpPr>
        <p:spPr>
          <a:ln/>
        </p:spPr>
        <p:txBody>
          <a:bodyPr/>
          <a:lstStyle>
            <a:lvl1pPr>
              <a:defRPr/>
            </a:lvl1pPr>
          </a:lstStyle>
          <a:p>
            <a:pPr>
              <a:defRPr/>
            </a:pPr>
            <a:endParaRPr lang="bg-BG"/>
          </a:p>
        </p:txBody>
      </p:sp>
      <p:sp>
        <p:nvSpPr>
          <p:cNvPr id="5" name="Rectangle 9"/>
          <p:cNvSpPr>
            <a:spLocks noGrp="1" noChangeArrowheads="1"/>
          </p:cNvSpPr>
          <p:nvPr>
            <p:ph type="sldNum" sz="quarter" idx="12"/>
          </p:nvPr>
        </p:nvSpPr>
        <p:spPr>
          <a:ln/>
        </p:spPr>
        <p:txBody>
          <a:bodyPr/>
          <a:lstStyle>
            <a:lvl1pPr>
              <a:defRPr/>
            </a:lvl1pPr>
          </a:lstStyle>
          <a:p>
            <a:pPr>
              <a:defRPr/>
            </a:pPr>
            <a:fld id="{1D5A0135-9FBB-4B98-BD7E-08FBEC5BBA8D}" type="slidenum">
              <a:rPr lang="bg-BG"/>
              <a:pPr>
                <a:defRPr/>
              </a:pPr>
              <a:t>‹#›</a:t>
            </a:fld>
            <a:endParaRPr lang="bg-BG"/>
          </a:p>
        </p:txBody>
      </p:sp>
    </p:spTree>
    <p:extLst>
      <p:ext uri="{BB962C8B-B14F-4D97-AF65-F5344CB8AC3E}">
        <p14:creationId xmlns:p14="http://schemas.microsoft.com/office/powerpoint/2010/main" val="3345143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7"/>
          <p:cNvSpPr>
            <a:spLocks noGrp="1" noChangeArrowheads="1"/>
          </p:cNvSpPr>
          <p:nvPr>
            <p:ph type="dt" sz="half" idx="10"/>
          </p:nvPr>
        </p:nvSpPr>
        <p:spPr>
          <a:ln/>
        </p:spPr>
        <p:txBody>
          <a:bodyPr/>
          <a:lstStyle>
            <a:lvl1pPr>
              <a:defRPr/>
            </a:lvl1pPr>
          </a:lstStyle>
          <a:p>
            <a:pPr>
              <a:defRPr/>
            </a:pPr>
            <a:endParaRPr lang="bg-BG"/>
          </a:p>
        </p:txBody>
      </p:sp>
      <p:sp>
        <p:nvSpPr>
          <p:cNvPr id="6" name="Rectangle 8"/>
          <p:cNvSpPr>
            <a:spLocks noGrp="1" noChangeArrowheads="1"/>
          </p:cNvSpPr>
          <p:nvPr>
            <p:ph type="ftr" sz="quarter" idx="11"/>
          </p:nvPr>
        </p:nvSpPr>
        <p:spPr>
          <a:ln/>
        </p:spPr>
        <p:txBody>
          <a:bodyPr/>
          <a:lstStyle>
            <a:lvl1pPr>
              <a:defRPr/>
            </a:lvl1pPr>
          </a:lstStyle>
          <a:p>
            <a:pPr>
              <a:defRPr/>
            </a:pPr>
            <a:endParaRPr lang="bg-BG"/>
          </a:p>
        </p:txBody>
      </p:sp>
      <p:sp>
        <p:nvSpPr>
          <p:cNvPr id="7" name="Rectangle 9"/>
          <p:cNvSpPr>
            <a:spLocks noGrp="1" noChangeArrowheads="1"/>
          </p:cNvSpPr>
          <p:nvPr>
            <p:ph type="sldNum" sz="quarter" idx="12"/>
          </p:nvPr>
        </p:nvSpPr>
        <p:spPr>
          <a:ln/>
        </p:spPr>
        <p:txBody>
          <a:bodyPr/>
          <a:lstStyle>
            <a:lvl1pPr>
              <a:defRPr/>
            </a:lvl1pPr>
          </a:lstStyle>
          <a:p>
            <a:pPr>
              <a:defRPr/>
            </a:pPr>
            <a:fld id="{9204F0E6-AB1F-4C74-870E-8BDE2D37A000}" type="slidenum">
              <a:rPr lang="bg-BG"/>
              <a:pPr>
                <a:defRPr/>
              </a:pPr>
              <a:t>‹#›</a:t>
            </a:fld>
            <a:endParaRPr lang="bg-BG"/>
          </a:p>
        </p:txBody>
      </p:sp>
    </p:spTree>
    <p:extLst>
      <p:ext uri="{BB962C8B-B14F-4D97-AF65-F5344CB8AC3E}">
        <p14:creationId xmlns:p14="http://schemas.microsoft.com/office/powerpoint/2010/main" val="4001035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7"/>
          <p:cNvSpPr>
            <a:spLocks noGrp="1" noChangeArrowheads="1"/>
          </p:cNvSpPr>
          <p:nvPr>
            <p:ph type="dt" sz="half" idx="10"/>
          </p:nvPr>
        </p:nvSpPr>
        <p:spPr>
          <a:ln/>
        </p:spPr>
        <p:txBody>
          <a:bodyPr/>
          <a:lstStyle>
            <a:lvl1pPr>
              <a:defRPr/>
            </a:lvl1pPr>
          </a:lstStyle>
          <a:p>
            <a:pPr>
              <a:defRPr/>
            </a:pPr>
            <a:endParaRPr lang="bg-BG"/>
          </a:p>
        </p:txBody>
      </p:sp>
      <p:sp>
        <p:nvSpPr>
          <p:cNvPr id="7" name="Rectangle 8"/>
          <p:cNvSpPr>
            <a:spLocks noGrp="1" noChangeArrowheads="1"/>
          </p:cNvSpPr>
          <p:nvPr>
            <p:ph type="ftr" sz="quarter" idx="11"/>
          </p:nvPr>
        </p:nvSpPr>
        <p:spPr>
          <a:ln/>
        </p:spPr>
        <p:txBody>
          <a:bodyPr/>
          <a:lstStyle>
            <a:lvl1pPr>
              <a:defRPr/>
            </a:lvl1pPr>
          </a:lstStyle>
          <a:p>
            <a:pPr>
              <a:defRPr/>
            </a:pPr>
            <a:endParaRPr lang="bg-BG"/>
          </a:p>
        </p:txBody>
      </p:sp>
      <p:sp>
        <p:nvSpPr>
          <p:cNvPr id="8" name="Rectangle 9"/>
          <p:cNvSpPr>
            <a:spLocks noGrp="1" noChangeArrowheads="1"/>
          </p:cNvSpPr>
          <p:nvPr>
            <p:ph type="sldNum" sz="quarter" idx="12"/>
          </p:nvPr>
        </p:nvSpPr>
        <p:spPr>
          <a:ln/>
        </p:spPr>
        <p:txBody>
          <a:bodyPr/>
          <a:lstStyle>
            <a:lvl1pPr>
              <a:defRPr/>
            </a:lvl1pPr>
          </a:lstStyle>
          <a:p>
            <a:pPr>
              <a:defRPr/>
            </a:pPr>
            <a:fld id="{877DA254-60A9-4FD1-A900-468F75CD4D27}" type="slidenum">
              <a:rPr lang="bg-BG"/>
              <a:pPr>
                <a:defRPr/>
              </a:pPr>
              <a:t>‹#›</a:t>
            </a:fld>
            <a:endParaRPr lang="bg-BG"/>
          </a:p>
        </p:txBody>
      </p:sp>
    </p:spTree>
    <p:extLst>
      <p:ext uri="{BB962C8B-B14F-4D97-AF65-F5344CB8AC3E}">
        <p14:creationId xmlns:p14="http://schemas.microsoft.com/office/powerpoint/2010/main" val="40335783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bg-BG"/>
          </a:p>
        </p:txBody>
      </p:sp>
      <p:sp>
        <p:nvSpPr>
          <p:cNvPr id="6" name="Rectangle 8"/>
          <p:cNvSpPr>
            <a:spLocks noGrp="1" noChangeArrowheads="1"/>
          </p:cNvSpPr>
          <p:nvPr>
            <p:ph type="ftr" sz="quarter" idx="11"/>
          </p:nvPr>
        </p:nvSpPr>
        <p:spPr>
          <a:ln/>
        </p:spPr>
        <p:txBody>
          <a:bodyPr/>
          <a:lstStyle>
            <a:lvl1pPr>
              <a:defRPr/>
            </a:lvl1pPr>
          </a:lstStyle>
          <a:p>
            <a:pPr>
              <a:defRPr/>
            </a:pPr>
            <a:endParaRPr lang="bg-BG"/>
          </a:p>
        </p:txBody>
      </p:sp>
      <p:sp>
        <p:nvSpPr>
          <p:cNvPr id="7" name="Rectangle 9"/>
          <p:cNvSpPr>
            <a:spLocks noGrp="1" noChangeArrowheads="1"/>
          </p:cNvSpPr>
          <p:nvPr>
            <p:ph type="sldNum" sz="quarter" idx="12"/>
          </p:nvPr>
        </p:nvSpPr>
        <p:spPr>
          <a:ln/>
        </p:spPr>
        <p:txBody>
          <a:bodyPr/>
          <a:lstStyle>
            <a:lvl1pPr>
              <a:defRPr/>
            </a:lvl1pPr>
          </a:lstStyle>
          <a:p>
            <a:pPr>
              <a:defRPr/>
            </a:pPr>
            <a:fld id="{C101C9A7-761A-4BDB-BABA-0402751084A3}" type="slidenum">
              <a:rPr lang="bg-BG"/>
              <a:pPr>
                <a:defRPr/>
              </a:pPr>
              <a:t>‹#›</a:t>
            </a:fld>
            <a:endParaRPr lang="bg-BG"/>
          </a:p>
        </p:txBody>
      </p:sp>
    </p:spTree>
    <p:extLst>
      <p:ext uri="{BB962C8B-B14F-4D97-AF65-F5344CB8AC3E}">
        <p14:creationId xmlns:p14="http://schemas.microsoft.com/office/powerpoint/2010/main" val="4142249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bg-BG"/>
          </a:p>
        </p:txBody>
      </p:sp>
      <p:sp>
        <p:nvSpPr>
          <p:cNvPr id="5" name="Rectangle 8"/>
          <p:cNvSpPr>
            <a:spLocks noGrp="1" noChangeArrowheads="1"/>
          </p:cNvSpPr>
          <p:nvPr>
            <p:ph type="ftr" sz="quarter" idx="11"/>
          </p:nvPr>
        </p:nvSpPr>
        <p:spPr>
          <a:ln/>
        </p:spPr>
        <p:txBody>
          <a:bodyPr/>
          <a:lstStyle>
            <a:lvl1pPr>
              <a:defRPr/>
            </a:lvl1pPr>
          </a:lstStyle>
          <a:p>
            <a:pPr>
              <a:defRPr/>
            </a:pPr>
            <a:endParaRPr lang="bg-BG"/>
          </a:p>
        </p:txBody>
      </p:sp>
      <p:sp>
        <p:nvSpPr>
          <p:cNvPr id="6" name="Rectangle 9"/>
          <p:cNvSpPr>
            <a:spLocks noGrp="1" noChangeArrowheads="1"/>
          </p:cNvSpPr>
          <p:nvPr>
            <p:ph type="sldNum" sz="quarter" idx="12"/>
          </p:nvPr>
        </p:nvSpPr>
        <p:spPr>
          <a:ln/>
        </p:spPr>
        <p:txBody>
          <a:bodyPr/>
          <a:lstStyle>
            <a:lvl1pPr>
              <a:defRPr/>
            </a:lvl1pPr>
          </a:lstStyle>
          <a:p>
            <a:pPr>
              <a:defRPr/>
            </a:pPr>
            <a:fld id="{D4BAF4BC-2BF4-4D34-8211-DC2C00C2C73E}" type="slidenum">
              <a:rPr lang="bg-BG"/>
              <a:pPr>
                <a:defRPr/>
              </a:pPr>
              <a:t>‹#›</a:t>
            </a:fld>
            <a:endParaRPr lang="bg-BG"/>
          </a:p>
        </p:txBody>
      </p:sp>
    </p:spTree>
    <p:extLst>
      <p:ext uri="{BB962C8B-B14F-4D97-AF65-F5344CB8AC3E}">
        <p14:creationId xmlns:p14="http://schemas.microsoft.com/office/powerpoint/2010/main" val="3307807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bg-BG"/>
          </a:p>
        </p:txBody>
      </p:sp>
      <p:sp>
        <p:nvSpPr>
          <p:cNvPr id="5" name="Rectangle 8"/>
          <p:cNvSpPr>
            <a:spLocks noGrp="1" noChangeArrowheads="1"/>
          </p:cNvSpPr>
          <p:nvPr>
            <p:ph type="ftr" sz="quarter" idx="11"/>
          </p:nvPr>
        </p:nvSpPr>
        <p:spPr>
          <a:ln/>
        </p:spPr>
        <p:txBody>
          <a:bodyPr/>
          <a:lstStyle>
            <a:lvl1pPr>
              <a:defRPr/>
            </a:lvl1pPr>
          </a:lstStyle>
          <a:p>
            <a:pPr>
              <a:defRPr/>
            </a:pPr>
            <a:endParaRPr lang="bg-BG"/>
          </a:p>
        </p:txBody>
      </p:sp>
      <p:sp>
        <p:nvSpPr>
          <p:cNvPr id="6" name="Rectangle 9"/>
          <p:cNvSpPr>
            <a:spLocks noGrp="1" noChangeArrowheads="1"/>
          </p:cNvSpPr>
          <p:nvPr>
            <p:ph type="sldNum" sz="quarter" idx="12"/>
          </p:nvPr>
        </p:nvSpPr>
        <p:spPr>
          <a:ln/>
        </p:spPr>
        <p:txBody>
          <a:bodyPr/>
          <a:lstStyle>
            <a:lvl1pPr>
              <a:defRPr/>
            </a:lvl1pPr>
          </a:lstStyle>
          <a:p>
            <a:pPr>
              <a:defRPr/>
            </a:pPr>
            <a:fld id="{8E324300-E22A-47C3-8FCE-B7EAE2629EA2}" type="slidenum">
              <a:rPr lang="bg-BG"/>
              <a:pPr>
                <a:defRPr/>
              </a:pPr>
              <a:t>‹#›</a:t>
            </a:fld>
            <a:endParaRPr lang="bg-BG"/>
          </a:p>
        </p:txBody>
      </p:sp>
    </p:spTree>
    <p:extLst>
      <p:ext uri="{BB962C8B-B14F-4D97-AF65-F5344CB8AC3E}">
        <p14:creationId xmlns:p14="http://schemas.microsoft.com/office/powerpoint/2010/main" val="3376052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bg-BG"/>
          </a:p>
        </p:txBody>
      </p:sp>
      <p:sp>
        <p:nvSpPr>
          <p:cNvPr id="6" name="Rectangle 8"/>
          <p:cNvSpPr>
            <a:spLocks noGrp="1" noChangeArrowheads="1"/>
          </p:cNvSpPr>
          <p:nvPr>
            <p:ph type="ftr" sz="quarter" idx="11"/>
          </p:nvPr>
        </p:nvSpPr>
        <p:spPr>
          <a:ln/>
        </p:spPr>
        <p:txBody>
          <a:bodyPr/>
          <a:lstStyle>
            <a:lvl1pPr>
              <a:defRPr/>
            </a:lvl1pPr>
          </a:lstStyle>
          <a:p>
            <a:pPr>
              <a:defRPr/>
            </a:pPr>
            <a:endParaRPr lang="bg-BG"/>
          </a:p>
        </p:txBody>
      </p:sp>
      <p:sp>
        <p:nvSpPr>
          <p:cNvPr id="7" name="Rectangle 9"/>
          <p:cNvSpPr>
            <a:spLocks noGrp="1" noChangeArrowheads="1"/>
          </p:cNvSpPr>
          <p:nvPr>
            <p:ph type="sldNum" sz="quarter" idx="12"/>
          </p:nvPr>
        </p:nvSpPr>
        <p:spPr>
          <a:ln/>
        </p:spPr>
        <p:txBody>
          <a:bodyPr/>
          <a:lstStyle>
            <a:lvl1pPr>
              <a:defRPr/>
            </a:lvl1pPr>
          </a:lstStyle>
          <a:p>
            <a:pPr>
              <a:defRPr/>
            </a:pPr>
            <a:fld id="{08C6CE0B-11CF-4628-991A-D105DD6F3567}" type="slidenum">
              <a:rPr lang="bg-BG"/>
              <a:pPr>
                <a:defRPr/>
              </a:pPr>
              <a:t>‹#›</a:t>
            </a:fld>
            <a:endParaRPr lang="bg-BG"/>
          </a:p>
        </p:txBody>
      </p:sp>
    </p:spTree>
    <p:extLst>
      <p:ext uri="{BB962C8B-B14F-4D97-AF65-F5344CB8AC3E}">
        <p14:creationId xmlns:p14="http://schemas.microsoft.com/office/powerpoint/2010/main" val="3653129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pPr>
              <a:defRPr/>
            </a:pPr>
            <a:endParaRPr lang="bg-BG"/>
          </a:p>
        </p:txBody>
      </p:sp>
      <p:sp>
        <p:nvSpPr>
          <p:cNvPr id="8" name="Rectangle 8"/>
          <p:cNvSpPr>
            <a:spLocks noGrp="1" noChangeArrowheads="1"/>
          </p:cNvSpPr>
          <p:nvPr>
            <p:ph type="ftr" sz="quarter" idx="11"/>
          </p:nvPr>
        </p:nvSpPr>
        <p:spPr>
          <a:ln/>
        </p:spPr>
        <p:txBody>
          <a:bodyPr/>
          <a:lstStyle>
            <a:lvl1pPr>
              <a:defRPr/>
            </a:lvl1pPr>
          </a:lstStyle>
          <a:p>
            <a:pPr>
              <a:defRPr/>
            </a:pPr>
            <a:endParaRPr lang="bg-BG"/>
          </a:p>
        </p:txBody>
      </p:sp>
      <p:sp>
        <p:nvSpPr>
          <p:cNvPr id="9" name="Rectangle 9"/>
          <p:cNvSpPr>
            <a:spLocks noGrp="1" noChangeArrowheads="1"/>
          </p:cNvSpPr>
          <p:nvPr>
            <p:ph type="sldNum" sz="quarter" idx="12"/>
          </p:nvPr>
        </p:nvSpPr>
        <p:spPr>
          <a:ln/>
        </p:spPr>
        <p:txBody>
          <a:bodyPr/>
          <a:lstStyle>
            <a:lvl1pPr>
              <a:defRPr/>
            </a:lvl1pPr>
          </a:lstStyle>
          <a:p>
            <a:pPr>
              <a:defRPr/>
            </a:pPr>
            <a:fld id="{7E6F6B14-6117-495F-889B-49FFEBC0BEB5}" type="slidenum">
              <a:rPr lang="bg-BG"/>
              <a:pPr>
                <a:defRPr/>
              </a:pPr>
              <a:t>‹#›</a:t>
            </a:fld>
            <a:endParaRPr lang="bg-BG"/>
          </a:p>
        </p:txBody>
      </p:sp>
    </p:spTree>
    <p:extLst>
      <p:ext uri="{BB962C8B-B14F-4D97-AF65-F5344CB8AC3E}">
        <p14:creationId xmlns:p14="http://schemas.microsoft.com/office/powerpoint/2010/main" val="212516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pPr>
              <a:defRPr/>
            </a:pPr>
            <a:endParaRPr lang="bg-BG"/>
          </a:p>
        </p:txBody>
      </p:sp>
      <p:sp>
        <p:nvSpPr>
          <p:cNvPr id="4" name="Rectangle 8"/>
          <p:cNvSpPr>
            <a:spLocks noGrp="1" noChangeArrowheads="1"/>
          </p:cNvSpPr>
          <p:nvPr>
            <p:ph type="ftr" sz="quarter" idx="11"/>
          </p:nvPr>
        </p:nvSpPr>
        <p:spPr>
          <a:ln/>
        </p:spPr>
        <p:txBody>
          <a:bodyPr/>
          <a:lstStyle>
            <a:lvl1pPr>
              <a:defRPr/>
            </a:lvl1pPr>
          </a:lstStyle>
          <a:p>
            <a:pPr>
              <a:defRPr/>
            </a:pPr>
            <a:endParaRPr lang="bg-BG"/>
          </a:p>
        </p:txBody>
      </p:sp>
      <p:sp>
        <p:nvSpPr>
          <p:cNvPr id="5" name="Rectangle 9"/>
          <p:cNvSpPr>
            <a:spLocks noGrp="1" noChangeArrowheads="1"/>
          </p:cNvSpPr>
          <p:nvPr>
            <p:ph type="sldNum" sz="quarter" idx="12"/>
          </p:nvPr>
        </p:nvSpPr>
        <p:spPr>
          <a:ln/>
        </p:spPr>
        <p:txBody>
          <a:bodyPr/>
          <a:lstStyle>
            <a:lvl1pPr>
              <a:defRPr/>
            </a:lvl1pPr>
          </a:lstStyle>
          <a:p>
            <a:pPr>
              <a:defRPr/>
            </a:pPr>
            <a:fld id="{F44DFC4B-4C19-4C73-AD6D-8935D2A8149E}" type="slidenum">
              <a:rPr lang="bg-BG"/>
              <a:pPr>
                <a:defRPr/>
              </a:pPr>
              <a:t>‹#›</a:t>
            </a:fld>
            <a:endParaRPr lang="bg-BG"/>
          </a:p>
        </p:txBody>
      </p:sp>
    </p:spTree>
    <p:extLst>
      <p:ext uri="{BB962C8B-B14F-4D97-AF65-F5344CB8AC3E}">
        <p14:creationId xmlns:p14="http://schemas.microsoft.com/office/powerpoint/2010/main" val="1246710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bg-BG"/>
          </a:p>
        </p:txBody>
      </p:sp>
      <p:sp>
        <p:nvSpPr>
          <p:cNvPr id="3" name="Rectangle 8"/>
          <p:cNvSpPr>
            <a:spLocks noGrp="1" noChangeArrowheads="1"/>
          </p:cNvSpPr>
          <p:nvPr>
            <p:ph type="ftr" sz="quarter" idx="11"/>
          </p:nvPr>
        </p:nvSpPr>
        <p:spPr>
          <a:ln/>
        </p:spPr>
        <p:txBody>
          <a:bodyPr/>
          <a:lstStyle>
            <a:lvl1pPr>
              <a:defRPr/>
            </a:lvl1pPr>
          </a:lstStyle>
          <a:p>
            <a:pPr>
              <a:defRPr/>
            </a:pPr>
            <a:endParaRPr lang="bg-BG"/>
          </a:p>
        </p:txBody>
      </p:sp>
      <p:sp>
        <p:nvSpPr>
          <p:cNvPr id="4" name="Rectangle 9"/>
          <p:cNvSpPr>
            <a:spLocks noGrp="1" noChangeArrowheads="1"/>
          </p:cNvSpPr>
          <p:nvPr>
            <p:ph type="sldNum" sz="quarter" idx="12"/>
          </p:nvPr>
        </p:nvSpPr>
        <p:spPr>
          <a:ln/>
        </p:spPr>
        <p:txBody>
          <a:bodyPr/>
          <a:lstStyle>
            <a:lvl1pPr>
              <a:defRPr/>
            </a:lvl1pPr>
          </a:lstStyle>
          <a:p>
            <a:pPr>
              <a:defRPr/>
            </a:pPr>
            <a:fld id="{DF3D952B-5009-44DF-89DE-C5FFFE5F5F1A}" type="slidenum">
              <a:rPr lang="bg-BG"/>
              <a:pPr>
                <a:defRPr/>
              </a:pPr>
              <a:t>‹#›</a:t>
            </a:fld>
            <a:endParaRPr lang="bg-BG"/>
          </a:p>
        </p:txBody>
      </p:sp>
    </p:spTree>
    <p:extLst>
      <p:ext uri="{BB962C8B-B14F-4D97-AF65-F5344CB8AC3E}">
        <p14:creationId xmlns:p14="http://schemas.microsoft.com/office/powerpoint/2010/main" val="1262694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bg-BG"/>
          </a:p>
        </p:txBody>
      </p:sp>
      <p:sp>
        <p:nvSpPr>
          <p:cNvPr id="6" name="Rectangle 8"/>
          <p:cNvSpPr>
            <a:spLocks noGrp="1" noChangeArrowheads="1"/>
          </p:cNvSpPr>
          <p:nvPr>
            <p:ph type="ftr" sz="quarter" idx="11"/>
          </p:nvPr>
        </p:nvSpPr>
        <p:spPr>
          <a:ln/>
        </p:spPr>
        <p:txBody>
          <a:bodyPr/>
          <a:lstStyle>
            <a:lvl1pPr>
              <a:defRPr/>
            </a:lvl1pPr>
          </a:lstStyle>
          <a:p>
            <a:pPr>
              <a:defRPr/>
            </a:pPr>
            <a:endParaRPr lang="bg-BG"/>
          </a:p>
        </p:txBody>
      </p:sp>
      <p:sp>
        <p:nvSpPr>
          <p:cNvPr id="7" name="Rectangle 9"/>
          <p:cNvSpPr>
            <a:spLocks noGrp="1" noChangeArrowheads="1"/>
          </p:cNvSpPr>
          <p:nvPr>
            <p:ph type="sldNum" sz="quarter" idx="12"/>
          </p:nvPr>
        </p:nvSpPr>
        <p:spPr>
          <a:ln/>
        </p:spPr>
        <p:txBody>
          <a:bodyPr/>
          <a:lstStyle>
            <a:lvl1pPr>
              <a:defRPr/>
            </a:lvl1pPr>
          </a:lstStyle>
          <a:p>
            <a:pPr>
              <a:defRPr/>
            </a:pPr>
            <a:fld id="{C6C83332-AA5C-48E1-AE10-05561EC44E2F}" type="slidenum">
              <a:rPr lang="bg-BG"/>
              <a:pPr>
                <a:defRPr/>
              </a:pPr>
              <a:t>‹#›</a:t>
            </a:fld>
            <a:endParaRPr lang="bg-BG"/>
          </a:p>
        </p:txBody>
      </p:sp>
    </p:spTree>
    <p:extLst>
      <p:ext uri="{BB962C8B-B14F-4D97-AF65-F5344CB8AC3E}">
        <p14:creationId xmlns:p14="http://schemas.microsoft.com/office/powerpoint/2010/main" val="258049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bg-BG"/>
          </a:p>
        </p:txBody>
      </p:sp>
      <p:sp>
        <p:nvSpPr>
          <p:cNvPr id="6" name="Rectangle 8"/>
          <p:cNvSpPr>
            <a:spLocks noGrp="1" noChangeArrowheads="1"/>
          </p:cNvSpPr>
          <p:nvPr>
            <p:ph type="ftr" sz="quarter" idx="11"/>
          </p:nvPr>
        </p:nvSpPr>
        <p:spPr>
          <a:ln/>
        </p:spPr>
        <p:txBody>
          <a:bodyPr/>
          <a:lstStyle>
            <a:lvl1pPr>
              <a:defRPr/>
            </a:lvl1pPr>
          </a:lstStyle>
          <a:p>
            <a:pPr>
              <a:defRPr/>
            </a:pPr>
            <a:endParaRPr lang="bg-BG"/>
          </a:p>
        </p:txBody>
      </p:sp>
      <p:sp>
        <p:nvSpPr>
          <p:cNvPr id="7" name="Rectangle 9"/>
          <p:cNvSpPr>
            <a:spLocks noGrp="1" noChangeArrowheads="1"/>
          </p:cNvSpPr>
          <p:nvPr>
            <p:ph type="sldNum" sz="quarter" idx="12"/>
          </p:nvPr>
        </p:nvSpPr>
        <p:spPr>
          <a:ln/>
        </p:spPr>
        <p:txBody>
          <a:bodyPr/>
          <a:lstStyle>
            <a:lvl1pPr>
              <a:defRPr/>
            </a:lvl1pPr>
          </a:lstStyle>
          <a:p>
            <a:pPr>
              <a:defRPr/>
            </a:pPr>
            <a:fld id="{9B965AC1-1699-411A-91CC-7D7801A609DC}" type="slidenum">
              <a:rPr lang="bg-BG"/>
              <a:pPr>
                <a:defRPr/>
              </a:pPr>
              <a:t>‹#›</a:t>
            </a:fld>
            <a:endParaRPr lang="bg-BG"/>
          </a:p>
        </p:txBody>
      </p:sp>
    </p:spTree>
    <p:extLst>
      <p:ext uri="{BB962C8B-B14F-4D97-AF65-F5344CB8AC3E}">
        <p14:creationId xmlns:p14="http://schemas.microsoft.com/office/powerpoint/2010/main" val="211956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588"/>
            <a:ext cx="9132888" cy="6845300"/>
            <a:chOff x="0" y="1"/>
            <a:chExt cx="5753" cy="4312"/>
          </a:xfrm>
        </p:grpSpPr>
        <p:sp>
          <p:nvSpPr>
            <p:cNvPr id="1032" name="Freeform 3"/>
            <p:cNvSpPr>
              <a:spLocks/>
            </p:cNvSpPr>
            <p:nvPr/>
          </p:nvSpPr>
          <p:spPr bwMode="auto">
            <a:xfrm>
              <a:off x="3394" y="999"/>
              <a:ext cx="2359" cy="3314"/>
            </a:xfrm>
            <a:custGeom>
              <a:avLst/>
              <a:gdLst>
                <a:gd name="T0" fmla="*/ 1905 w 2359"/>
                <a:gd name="T1" fmla="*/ 3312 h 3314"/>
                <a:gd name="T2" fmla="*/ 2358 w 2359"/>
                <a:gd name="T3" fmla="*/ 3313 h 3314"/>
                <a:gd name="T4" fmla="*/ 2358 w 2359"/>
                <a:gd name="T5" fmla="*/ 1437 h 3314"/>
                <a:gd name="T6" fmla="*/ 0 w 2359"/>
                <a:gd name="T7" fmla="*/ 0 h 3314"/>
                <a:gd name="T8" fmla="*/ 201 w 2359"/>
                <a:gd name="T9" fmla="*/ 150 h 3314"/>
                <a:gd name="T10" fmla="*/ 366 w 2359"/>
                <a:gd name="T11" fmla="*/ 279 h 3314"/>
                <a:gd name="T12" fmla="*/ 552 w 2359"/>
                <a:gd name="T13" fmla="*/ 441 h 3314"/>
                <a:gd name="T14" fmla="*/ 732 w 2359"/>
                <a:gd name="T15" fmla="*/ 612 h 3314"/>
                <a:gd name="T16" fmla="*/ 996 w 2359"/>
                <a:gd name="T17" fmla="*/ 903 h 3314"/>
                <a:gd name="T18" fmla="*/ 1230 w 2359"/>
                <a:gd name="T19" fmla="*/ 1212 h 3314"/>
                <a:gd name="T20" fmla="*/ 1400 w 2359"/>
                <a:gd name="T21" fmla="*/ 1482 h 3314"/>
                <a:gd name="T22" fmla="*/ 1548 w 2359"/>
                <a:gd name="T23" fmla="*/ 1761 h 3314"/>
                <a:gd name="T24" fmla="*/ 1665 w 2359"/>
                <a:gd name="T25" fmla="*/ 2040 h 3314"/>
                <a:gd name="T26" fmla="*/ 1751 w 2359"/>
                <a:gd name="T27" fmla="*/ 2295 h 3314"/>
                <a:gd name="T28" fmla="*/ 1809 w 2359"/>
                <a:gd name="T29" fmla="*/ 2511 h 3314"/>
                <a:gd name="T30" fmla="*/ 1863 w 2359"/>
                <a:gd name="T31" fmla="*/ 2778 h 3314"/>
                <a:gd name="T32" fmla="*/ 1890 w 2359"/>
                <a:gd name="T33" fmla="*/ 3012 h 3314"/>
                <a:gd name="T34" fmla="*/ 1905 w 2359"/>
                <a:gd name="T35" fmla="*/ 3312 h 33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rgbClr val="2851CC"/>
                </a:gs>
                <a:gs pos="100000">
                  <a:schemeClr val="folHlink"/>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bg-BG"/>
            </a:p>
          </p:txBody>
        </p:sp>
        <p:sp>
          <p:nvSpPr>
            <p:cNvPr id="1033" name="Arc 4"/>
            <p:cNvSpPr>
              <a:spLocks/>
            </p:cNvSpPr>
            <p:nvPr/>
          </p:nvSpPr>
          <p:spPr bwMode="auto">
            <a:xfrm>
              <a:off x="0" y="1"/>
              <a:ext cx="5298" cy="4312"/>
            </a:xfrm>
            <a:custGeom>
              <a:avLst/>
              <a:gdLst>
                <a:gd name="T0" fmla="*/ 0 w 21600"/>
                <a:gd name="T1" fmla="*/ 0 h 21600"/>
                <a:gd name="T2" fmla="*/ 5298 w 21600"/>
                <a:gd name="T3" fmla="*/ 4312 h 21600"/>
                <a:gd name="T4" fmla="*/ 0 w 21600"/>
                <a:gd name="T5" fmla="*/ 4312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2700" cap="rnd">
              <a:solidFill>
                <a:schemeClr val="folHlink"/>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bg-BG"/>
            </a:p>
          </p:txBody>
        </p:sp>
      </p:grpSp>
      <p:sp>
        <p:nvSpPr>
          <p:cNvPr id="2053" name="Rectangle 5"/>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7" rIns="92075" bIns="46037" numCol="1" anchor="ctr" anchorCtr="0" compatLnSpc="1">
            <a:prstTxWarp prst="textNoShape">
              <a:avLst/>
            </a:prstTxWarp>
          </a:bodyPr>
          <a:lstStyle/>
          <a:p>
            <a:pPr lvl="0"/>
            <a:r>
              <a:rPr lang="bg-BG" smtClean="0"/>
              <a:t>Щракнете, за да редактирате стила на заглавието в образеца</a:t>
            </a:r>
          </a:p>
        </p:txBody>
      </p:sp>
      <p:sp>
        <p:nvSpPr>
          <p:cNvPr id="1028" name="Rectangle 6"/>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7" rIns="92075" bIns="46037" numCol="1" anchor="t" anchorCtr="0" compatLnSpc="1">
            <a:prstTxWarp prst="textNoShape">
              <a:avLst/>
            </a:prstTxWarp>
          </a:bodyPr>
          <a:lstStyle/>
          <a:p>
            <a:pPr lvl="0"/>
            <a:r>
              <a:rPr lang="bg-BG" altLang="bg-BG" smtClean="0"/>
              <a:t>Щракнете, за да редактирате стиловете на текста в образеца</a:t>
            </a:r>
          </a:p>
          <a:p>
            <a:pPr lvl="1"/>
            <a:r>
              <a:rPr lang="bg-BG" altLang="bg-BG" smtClean="0"/>
              <a:t>Второ ниво</a:t>
            </a:r>
          </a:p>
          <a:p>
            <a:pPr lvl="2"/>
            <a:r>
              <a:rPr lang="bg-BG" altLang="bg-BG" smtClean="0"/>
              <a:t>Трето ниво</a:t>
            </a:r>
          </a:p>
          <a:p>
            <a:pPr lvl="3"/>
            <a:r>
              <a:rPr lang="bg-BG" altLang="bg-BG" smtClean="0"/>
              <a:t>Четвърто ниво</a:t>
            </a:r>
          </a:p>
          <a:p>
            <a:pPr lvl="4"/>
            <a:r>
              <a:rPr lang="bg-BG" altLang="bg-BG" smtClean="0"/>
              <a:t>Пето ниво</a:t>
            </a:r>
          </a:p>
        </p:txBody>
      </p:sp>
      <p:sp>
        <p:nvSpPr>
          <p:cNvPr id="2055" name="Rectangle 7"/>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7" rIns="92075" bIns="46037" numCol="1" anchor="ctr" anchorCtr="0" compatLnSpc="1">
            <a:prstTxWarp prst="textNoShape">
              <a:avLst/>
            </a:prstTxWarp>
          </a:bodyPr>
          <a:lstStyle>
            <a:lvl1pPr eaLnBrk="0" hangingPunct="0">
              <a:defRPr sz="1400"/>
            </a:lvl1pPr>
          </a:lstStyle>
          <a:p>
            <a:pPr>
              <a:defRPr/>
            </a:pPr>
            <a:endParaRPr lang="bg-BG"/>
          </a:p>
        </p:txBody>
      </p:sp>
      <p:sp>
        <p:nvSpPr>
          <p:cNvPr id="2056"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7" rIns="92075" bIns="46037" numCol="1" anchor="ctr" anchorCtr="0" compatLnSpc="1">
            <a:prstTxWarp prst="textNoShape">
              <a:avLst/>
            </a:prstTxWarp>
          </a:bodyPr>
          <a:lstStyle>
            <a:lvl1pPr algn="ctr" eaLnBrk="0" hangingPunct="0">
              <a:defRPr sz="1400"/>
            </a:lvl1pPr>
          </a:lstStyle>
          <a:p>
            <a:pPr>
              <a:defRPr/>
            </a:pPr>
            <a:endParaRPr lang="bg-BG"/>
          </a:p>
        </p:txBody>
      </p:sp>
      <p:sp>
        <p:nvSpPr>
          <p:cNvPr id="2057" name="Rectangle 9"/>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7" rIns="92075" bIns="46037" numCol="1" anchor="ctr" anchorCtr="0" compatLnSpc="1">
            <a:prstTxWarp prst="textNoShape">
              <a:avLst/>
            </a:prstTxWarp>
          </a:bodyPr>
          <a:lstStyle>
            <a:lvl1pPr algn="r" eaLnBrk="0" hangingPunct="0">
              <a:defRPr sz="1400"/>
            </a:lvl1pPr>
          </a:lstStyle>
          <a:p>
            <a:pPr>
              <a:defRPr/>
            </a:pPr>
            <a:fld id="{4D18DC63-DAAA-493C-AFCF-36448D16FFFF}" type="slidenum">
              <a:rPr lang="bg-BG"/>
              <a:pPr>
                <a:defRPr/>
              </a:pPr>
              <a:t>‹#›</a:t>
            </a:fld>
            <a:endParaRPr lang="bg-BG"/>
          </a:p>
        </p:txBody>
      </p:sp>
    </p:spTree>
  </p:cSld>
  <p:clrMap bg1="dk2" tx1="lt1" bg2="dk1" tx2="lt2" accent1="accent1" accent2="accent2" accent3="accent3" accent4="accent4" accent5="accent5" accent6="accent6" hlink="hlink" folHlink="folHlink"/>
  <p:sldLayoutIdLst>
    <p:sldLayoutId id="2147483818"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 id="2147483814" r:id="rId13"/>
    <p:sldLayoutId id="2147483815" r:id="rId14"/>
    <p:sldLayoutId id="2147483816" r:id="rId15"/>
    <p:sldLayoutId id="2147483817" r:id="rId16"/>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9pPr>
    </p:titleStyle>
    <p:bodyStyle>
      <a:lvl1pPr marL="342900" indent="-342900" algn="l" rtl="0" eaLnBrk="0" fontAlgn="base" hangingPunct="0">
        <a:spcBef>
          <a:spcPct val="20000"/>
        </a:spcBef>
        <a:spcAft>
          <a:spcPct val="0"/>
        </a:spcAft>
        <a:buClr>
          <a:schemeClr val="accent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3200">
          <a:solidFill>
            <a:schemeClr val="tx1"/>
          </a:solidFill>
          <a:latin typeface="+mn-lt"/>
        </a:defRPr>
      </a:lvl2pPr>
      <a:lvl3pPr marL="1143000" indent="-228600" algn="l" rtl="0" eaLnBrk="0" fontAlgn="base" hangingPunct="0">
        <a:spcBef>
          <a:spcPct val="20000"/>
        </a:spcBef>
        <a:spcAft>
          <a:spcPct val="0"/>
        </a:spcAft>
        <a:buClr>
          <a:schemeClr val="accent1"/>
        </a:buClr>
        <a:buChar char="•"/>
        <a:defRPr sz="3200">
          <a:solidFill>
            <a:schemeClr val="tx1"/>
          </a:solidFill>
          <a:latin typeface="+mn-lt"/>
        </a:defRPr>
      </a:lvl3pPr>
      <a:lvl4pPr marL="1600200" indent="-228600" algn="l" rtl="0" eaLnBrk="0" fontAlgn="base" hangingPunct="0">
        <a:spcBef>
          <a:spcPct val="20000"/>
        </a:spcBef>
        <a:spcAft>
          <a:spcPct val="0"/>
        </a:spcAft>
        <a:buClr>
          <a:schemeClr val="tx1"/>
        </a:buClr>
        <a:buChar char="•"/>
        <a:defRPr sz="32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sz="3200">
          <a:solidFill>
            <a:schemeClr val="tx1"/>
          </a:solidFill>
          <a:latin typeface="+mn-lt"/>
        </a:defRPr>
      </a:lvl5pPr>
      <a:lvl6pPr marL="2514600" indent="-228600" algn="l" rtl="0" fontAlgn="base">
        <a:spcBef>
          <a:spcPct val="20000"/>
        </a:spcBef>
        <a:spcAft>
          <a:spcPct val="0"/>
        </a:spcAft>
        <a:buClr>
          <a:schemeClr val="accent1"/>
        </a:buClr>
        <a:buChar char="•"/>
        <a:defRPr sz="3200">
          <a:solidFill>
            <a:schemeClr val="tx1"/>
          </a:solidFill>
          <a:latin typeface="+mn-lt"/>
        </a:defRPr>
      </a:lvl6pPr>
      <a:lvl7pPr marL="2971800" indent="-228600" algn="l" rtl="0" fontAlgn="base">
        <a:spcBef>
          <a:spcPct val="20000"/>
        </a:spcBef>
        <a:spcAft>
          <a:spcPct val="0"/>
        </a:spcAft>
        <a:buClr>
          <a:schemeClr val="accent1"/>
        </a:buClr>
        <a:buChar char="•"/>
        <a:defRPr sz="3200">
          <a:solidFill>
            <a:schemeClr val="tx1"/>
          </a:solidFill>
          <a:latin typeface="+mn-lt"/>
        </a:defRPr>
      </a:lvl7pPr>
      <a:lvl8pPr marL="3429000" indent="-228600" algn="l" rtl="0" fontAlgn="base">
        <a:spcBef>
          <a:spcPct val="20000"/>
        </a:spcBef>
        <a:spcAft>
          <a:spcPct val="0"/>
        </a:spcAft>
        <a:buClr>
          <a:schemeClr val="accent1"/>
        </a:buClr>
        <a:buChar char="•"/>
        <a:defRPr sz="3200">
          <a:solidFill>
            <a:schemeClr val="tx1"/>
          </a:solidFill>
          <a:latin typeface="+mn-lt"/>
        </a:defRPr>
      </a:lvl8pPr>
      <a:lvl9pPr marL="3886200" indent="-228600" algn="l" rtl="0" fontAlgn="base">
        <a:spcBef>
          <a:spcPct val="20000"/>
        </a:spcBef>
        <a:spcAft>
          <a:spcPct val="0"/>
        </a:spcAft>
        <a:buClr>
          <a:schemeClr val="accent1"/>
        </a:buClr>
        <a:buChar char="•"/>
        <a:defRPr sz="3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hyperlink" Target="file:///D:\MEIR\images\05\G_ars23l.jpg" TargetMode="Externa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9.png"/><Relationship Id="rId5" Type="http://schemas.openxmlformats.org/officeDocument/2006/relationships/oleObject" Target="../embeddings/oleObject1.bin"/><Relationship Id="rId4" Type="http://schemas.openxmlformats.org/officeDocument/2006/relationships/image" Target="../media/image10.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4213" y="620713"/>
            <a:ext cx="7772400" cy="1655762"/>
          </a:xfrm>
        </p:spPr>
        <p:txBody>
          <a:bodyPr/>
          <a:lstStyle/>
          <a:p>
            <a:pPr eaLnBrk="1" hangingPunct="1">
              <a:defRPr/>
            </a:pPr>
            <a:r>
              <a:rPr lang="bg-BG" b="1" dirty="0" smtClean="0">
                <a:solidFill>
                  <a:schemeClr val="accent1"/>
                </a:solidFill>
              </a:rPr>
              <a:t>ОСТРИ РАДИАЦИОННИ СИНДРОМИ</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500" fill="hold"/>
                                        <p:tgtEl>
                                          <p:spTgt spid="6146"/>
                                        </p:tgtEl>
                                        <p:attrNameLst>
                                          <p:attrName>ppt_w</p:attrName>
                                        </p:attrNameLst>
                                      </p:cBhvr>
                                      <p:tavLst>
                                        <p:tav tm="0">
                                          <p:val>
                                            <p:fltVal val="0"/>
                                          </p:val>
                                        </p:tav>
                                        <p:tav tm="100000">
                                          <p:val>
                                            <p:strVal val="#ppt_w"/>
                                          </p:val>
                                        </p:tav>
                                      </p:tavLst>
                                    </p:anim>
                                    <p:anim calcmode="lin" valueType="num">
                                      <p:cBhvr>
                                        <p:cTn id="8" dur="500" fill="hold"/>
                                        <p:tgtEl>
                                          <p:spTgt spid="6146"/>
                                        </p:tgtEl>
                                        <p:attrNameLst>
                                          <p:attrName>ppt_h</p:attrName>
                                        </p:attrNameLst>
                                      </p:cBhvr>
                                      <p:tavLst>
                                        <p:tav tm="0">
                                          <p:val>
                                            <p:fltVal val="0"/>
                                          </p:val>
                                        </p:tav>
                                        <p:tav tm="100000">
                                          <p:val>
                                            <p:strVal val="#ppt_h"/>
                                          </p:val>
                                        </p:tav>
                                      </p:tavLst>
                                    </p:anim>
                                    <p:animEffect transition="in" filter="fade">
                                      <p:cBhvr>
                                        <p:cTn id="9"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a:xfrm>
            <a:off x="755650" y="2060575"/>
            <a:ext cx="7772400" cy="4114800"/>
          </a:xfrm>
          <a:ln>
            <a:solidFill>
              <a:schemeClr val="tx1"/>
            </a:solidFill>
            <a:miter lim="800000"/>
            <a:headEnd/>
            <a:tailEnd/>
          </a:ln>
        </p:spPr>
        <p:txBody>
          <a:bodyPr/>
          <a:lstStyle/>
          <a:p>
            <a:pPr eaLnBrk="1" hangingPunct="1">
              <a:lnSpc>
                <a:spcPct val="90000"/>
              </a:lnSpc>
              <a:buClr>
                <a:schemeClr val="tx2"/>
              </a:buClr>
              <a:buFont typeface="Wingdings" pitchFamily="2" charset="2"/>
              <a:buChar char="q"/>
            </a:pPr>
            <a:r>
              <a:rPr lang="bg-BG" altLang="bg-BG" sz="2400" smtClean="0">
                <a:solidFill>
                  <a:schemeClr val="hlink"/>
                </a:solidFill>
              </a:rPr>
              <a:t>Диспептичният синдром</a:t>
            </a:r>
            <a:r>
              <a:rPr lang="bg-BG" altLang="bg-BG" sz="2400" smtClean="0"/>
              <a:t> се дължи на увреждане на храносмилателната система.</a:t>
            </a:r>
          </a:p>
          <a:p>
            <a:pPr lvl="1" eaLnBrk="1" hangingPunct="1">
              <a:lnSpc>
                <a:spcPct val="90000"/>
              </a:lnSpc>
              <a:buClr>
                <a:schemeClr val="tx2"/>
              </a:buClr>
              <a:buFont typeface="Wingdings" pitchFamily="2" charset="2"/>
              <a:buChar char="§"/>
            </a:pPr>
            <a:r>
              <a:rPr lang="bg-BG" altLang="bg-BG" sz="2400" smtClean="0"/>
              <a:t>протича със </a:t>
            </a:r>
            <a:r>
              <a:rPr lang="bg-BG" altLang="bg-BG" sz="2400" smtClean="0">
                <a:solidFill>
                  <a:schemeClr val="accent1"/>
                </a:solidFill>
              </a:rPr>
              <a:t>загуба на апетит, гадене, повръщане, болки в корема, диария;</a:t>
            </a:r>
          </a:p>
          <a:p>
            <a:pPr lvl="1" eaLnBrk="1" hangingPunct="1">
              <a:lnSpc>
                <a:spcPct val="90000"/>
              </a:lnSpc>
              <a:buClr>
                <a:schemeClr val="tx2"/>
              </a:buClr>
              <a:buFont typeface="Wingdings" pitchFamily="2" charset="2"/>
              <a:buChar char="§"/>
            </a:pPr>
            <a:r>
              <a:rPr lang="bg-BG" altLang="bg-BG" sz="2400" smtClean="0">
                <a:solidFill>
                  <a:schemeClr val="accent1"/>
                </a:solidFill>
              </a:rPr>
              <a:t>лигавицата на устната кухина е зачервена, с точковидни кръвоизливи и афти;</a:t>
            </a:r>
          </a:p>
          <a:p>
            <a:pPr lvl="1" eaLnBrk="1" hangingPunct="1">
              <a:lnSpc>
                <a:spcPct val="90000"/>
              </a:lnSpc>
              <a:buClr>
                <a:schemeClr val="tx2"/>
              </a:buClr>
              <a:buFont typeface="Wingdings" pitchFamily="2" charset="2"/>
              <a:buChar char="§"/>
            </a:pPr>
            <a:r>
              <a:rPr lang="bg-BG" altLang="bg-BG" sz="2400" smtClean="0">
                <a:solidFill>
                  <a:schemeClr val="accent1"/>
                </a:solidFill>
              </a:rPr>
              <a:t>венците са оточни, езикът е обложен, има загуба на вкусовите усещания и извращения на вкуса;</a:t>
            </a:r>
          </a:p>
        </p:txBody>
      </p:sp>
      <p:sp>
        <p:nvSpPr>
          <p:cNvPr id="20484" name="Rectangle 4"/>
          <p:cNvSpPr>
            <a:spLocks noGrp="1" noChangeArrowheads="1"/>
          </p:cNvSpPr>
          <p:nvPr>
            <p:ph type="title"/>
          </p:nvPr>
        </p:nvSpPr>
        <p:spPr>
          <a:xfrm>
            <a:off x="539750" y="260350"/>
            <a:ext cx="7772400" cy="1143000"/>
          </a:xfrm>
          <a:ln>
            <a:solidFill>
              <a:schemeClr val="tx1"/>
            </a:solidFill>
          </a:ln>
        </p:spPr>
        <p:txBody>
          <a:bodyPr/>
          <a:lstStyle/>
          <a:p>
            <a:pPr marL="838200" indent="-838200" eaLnBrk="1" hangingPunct="1">
              <a:defRPr/>
            </a:pPr>
            <a:r>
              <a:rPr lang="bg-BG" sz="3200" b="1" dirty="0" smtClean="0">
                <a:solidFill>
                  <a:srgbClr val="FFFF00"/>
                </a:solidFill>
              </a:rPr>
              <a:t>1. Начални лъчеви реакции</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7" name="Rectangle 3"/>
          <p:cNvSpPr>
            <a:spLocks noGrp="1" noChangeArrowheads="1"/>
          </p:cNvSpPr>
          <p:nvPr>
            <p:ph type="title"/>
          </p:nvPr>
        </p:nvSpPr>
        <p:spPr>
          <a:xfrm>
            <a:off x="684213" y="260350"/>
            <a:ext cx="7772400" cy="1143000"/>
          </a:xfrm>
          <a:ln>
            <a:solidFill>
              <a:schemeClr val="tx1"/>
            </a:solidFill>
          </a:ln>
        </p:spPr>
        <p:txBody>
          <a:bodyPr/>
          <a:lstStyle/>
          <a:p>
            <a:pPr marL="838200" indent="-838200" eaLnBrk="1" hangingPunct="1">
              <a:defRPr/>
            </a:pPr>
            <a:r>
              <a:rPr lang="bg-BG" sz="3200" b="1" smtClean="0"/>
              <a:t>1. Начални лъчеви реакции</a:t>
            </a:r>
          </a:p>
        </p:txBody>
      </p:sp>
      <p:sp>
        <p:nvSpPr>
          <p:cNvPr id="13315" name="Rectangle 2"/>
          <p:cNvSpPr>
            <a:spLocks noGrp="1" noChangeArrowheads="1"/>
          </p:cNvSpPr>
          <p:nvPr>
            <p:ph type="body" sz="half" idx="1"/>
          </p:nvPr>
        </p:nvSpPr>
        <p:spPr>
          <a:xfrm>
            <a:off x="179388" y="1628775"/>
            <a:ext cx="3744912" cy="4895850"/>
          </a:xfrm>
          <a:ln>
            <a:solidFill>
              <a:schemeClr val="tx1"/>
            </a:solidFill>
            <a:miter lim="800000"/>
            <a:headEnd/>
            <a:tailEnd/>
          </a:ln>
        </p:spPr>
        <p:txBody>
          <a:bodyPr/>
          <a:lstStyle/>
          <a:p>
            <a:pPr eaLnBrk="1" hangingPunct="1">
              <a:buClr>
                <a:schemeClr val="tx2"/>
              </a:buClr>
              <a:buFont typeface="Wingdings" pitchFamily="2" charset="2"/>
              <a:buChar char="q"/>
            </a:pPr>
            <a:r>
              <a:rPr lang="bg-BG" altLang="bg-BG" sz="2200" smtClean="0">
                <a:solidFill>
                  <a:schemeClr val="hlink"/>
                </a:solidFill>
              </a:rPr>
              <a:t>Кръвотворна тъкан и циркулираща кръв</a:t>
            </a:r>
          </a:p>
          <a:p>
            <a:pPr lvl="1" eaLnBrk="1" hangingPunct="1">
              <a:buClr>
                <a:schemeClr val="tx2"/>
              </a:buClr>
              <a:buFont typeface="Wingdings" pitchFamily="2" charset="2"/>
              <a:buChar char="§"/>
            </a:pPr>
            <a:r>
              <a:rPr lang="bg-BG" altLang="bg-BG" sz="2200" smtClean="0"/>
              <a:t>намалява броят на младите клетки в кръвотворната и в лимфната тъкан;</a:t>
            </a:r>
            <a:endParaRPr lang="bg-BG" altLang="bg-BG" sz="2200" b="1" smtClean="0"/>
          </a:p>
          <a:p>
            <a:pPr lvl="1" eaLnBrk="1" hangingPunct="1">
              <a:buClr>
                <a:schemeClr val="tx2"/>
              </a:buClr>
              <a:buFont typeface="Wingdings" pitchFamily="2" charset="2"/>
              <a:buChar char="§"/>
            </a:pPr>
            <a:r>
              <a:rPr lang="bg-BG" altLang="bg-BG" sz="2200" smtClean="0">
                <a:solidFill>
                  <a:schemeClr val="accent1"/>
                </a:solidFill>
              </a:rPr>
              <a:t>намалява броят на лимфоцитите</a:t>
            </a:r>
            <a:r>
              <a:rPr lang="bg-BG" altLang="bg-BG" sz="2200" smtClean="0"/>
              <a:t> в кръвта (лимфопения). Броят на лимфоцитите е </a:t>
            </a:r>
            <a:r>
              <a:rPr lang="bg-BG" altLang="bg-BG" sz="2200" b="1" smtClean="0">
                <a:solidFill>
                  <a:schemeClr val="accent1"/>
                </a:solidFill>
              </a:rPr>
              <a:t>най-чувствителният показател за тежестта</a:t>
            </a:r>
            <a:r>
              <a:rPr lang="bg-BG" altLang="bg-BG" sz="2200" smtClean="0"/>
              <a:t> на лъчевото увреждане;</a:t>
            </a:r>
          </a:p>
        </p:txBody>
      </p:sp>
      <p:pic>
        <p:nvPicPr>
          <p:cNvPr id="21514" name="Picture 10" descr="Limphocytes-radiation"/>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211638" y="1628775"/>
            <a:ext cx="4752975" cy="5229225"/>
          </a:xfrm>
          <a:solidFill>
            <a:schemeClr val="tx1"/>
          </a:solidFill>
          <a:ln>
            <a:solidFill>
              <a:schemeClr val="tx1"/>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1514"/>
                                        </p:tgtEl>
                                        <p:attrNameLst>
                                          <p:attrName>style.visibility</p:attrName>
                                        </p:attrNameLst>
                                      </p:cBhvr>
                                      <p:to>
                                        <p:strVal val="visible"/>
                                      </p:to>
                                    </p:set>
                                    <p:animEffect transition="in" filter="diamond(in)">
                                      <p:cBhvr>
                                        <p:cTn id="7" dur="2000"/>
                                        <p:tgtEl>
                                          <p:spTgt spid="21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idx="1"/>
          </p:nvPr>
        </p:nvSpPr>
        <p:spPr>
          <a:xfrm>
            <a:off x="539750" y="1628775"/>
            <a:ext cx="8280400" cy="4968875"/>
          </a:xfrm>
          <a:ln>
            <a:solidFill>
              <a:schemeClr val="tx1"/>
            </a:solidFill>
            <a:miter lim="800000"/>
            <a:headEnd/>
            <a:tailEnd/>
          </a:ln>
        </p:spPr>
        <p:txBody>
          <a:bodyPr/>
          <a:lstStyle/>
          <a:p>
            <a:pPr eaLnBrk="1" hangingPunct="1">
              <a:lnSpc>
                <a:spcPct val="90000"/>
              </a:lnSpc>
              <a:buClr>
                <a:schemeClr val="tx2"/>
              </a:buClr>
              <a:buFont typeface="Wingdings" pitchFamily="2" charset="2"/>
              <a:buChar char="§"/>
            </a:pPr>
            <a:r>
              <a:rPr lang="bg-BG" altLang="bg-BG" sz="2400" smtClean="0"/>
              <a:t>промените в броя на </a:t>
            </a:r>
            <a:r>
              <a:rPr lang="bg-BG" altLang="bg-BG" sz="2400" smtClean="0">
                <a:solidFill>
                  <a:schemeClr val="accent1"/>
                </a:solidFill>
              </a:rPr>
              <a:t>гранулоцитите имат часови характер;</a:t>
            </a:r>
          </a:p>
          <a:p>
            <a:pPr lvl="1" eaLnBrk="1" hangingPunct="1">
              <a:lnSpc>
                <a:spcPct val="90000"/>
              </a:lnSpc>
              <a:buClr>
                <a:schemeClr val="tx2"/>
              </a:buClr>
              <a:buFont typeface="Wingdings" pitchFamily="2" charset="2"/>
              <a:buChar char="ü"/>
            </a:pPr>
            <a:r>
              <a:rPr lang="bg-BG" altLang="bg-BG" sz="2400" smtClean="0">
                <a:solidFill>
                  <a:schemeClr val="accent1"/>
                </a:solidFill>
              </a:rPr>
              <a:t>Намаление</a:t>
            </a:r>
            <a:r>
              <a:rPr lang="bg-BG" altLang="bg-BG" sz="2400" smtClean="0"/>
              <a:t> на броя (приблизително наполовина) в </a:t>
            </a:r>
            <a:r>
              <a:rPr lang="bg-BG" altLang="bg-BG" sz="2400" smtClean="0">
                <a:solidFill>
                  <a:schemeClr val="accent1"/>
                </a:solidFill>
              </a:rPr>
              <a:t>първите часове;</a:t>
            </a:r>
          </a:p>
          <a:p>
            <a:pPr lvl="1" eaLnBrk="1" hangingPunct="1">
              <a:lnSpc>
                <a:spcPct val="90000"/>
              </a:lnSpc>
              <a:buClr>
                <a:schemeClr val="tx2"/>
              </a:buClr>
              <a:buFont typeface="Wingdings" pitchFamily="2" charset="2"/>
              <a:buChar char="ü"/>
            </a:pPr>
            <a:r>
              <a:rPr lang="bg-BG" altLang="bg-BG" sz="2400" smtClean="0">
                <a:solidFill>
                  <a:schemeClr val="accent1"/>
                </a:solidFill>
              </a:rPr>
              <a:t>Увеличение</a:t>
            </a:r>
            <a:r>
              <a:rPr lang="bg-BG" altLang="bg-BG" sz="2400" smtClean="0"/>
              <a:t> на гранулоцитите в периода </a:t>
            </a:r>
            <a:r>
              <a:rPr lang="bg-BG" altLang="bg-BG" sz="2400" smtClean="0">
                <a:solidFill>
                  <a:schemeClr val="hlink"/>
                </a:solidFill>
              </a:rPr>
              <a:t>18</a:t>
            </a:r>
            <a:r>
              <a:rPr lang="bg-BG" altLang="bg-BG" sz="2400" baseline="30000" smtClean="0">
                <a:solidFill>
                  <a:schemeClr val="hlink"/>
                </a:solidFill>
              </a:rPr>
              <a:t>ти</a:t>
            </a:r>
            <a:r>
              <a:rPr lang="bg-BG" altLang="bg-BG" sz="2400" smtClean="0">
                <a:solidFill>
                  <a:schemeClr val="hlink"/>
                </a:solidFill>
              </a:rPr>
              <a:t> - 20</a:t>
            </a:r>
            <a:r>
              <a:rPr lang="bg-BG" altLang="bg-BG" sz="2400" baseline="30000" smtClean="0">
                <a:solidFill>
                  <a:schemeClr val="hlink"/>
                </a:solidFill>
              </a:rPr>
              <a:t>ти</a:t>
            </a:r>
            <a:r>
              <a:rPr lang="bg-BG" altLang="bg-BG" sz="2400" smtClean="0">
                <a:solidFill>
                  <a:schemeClr val="hlink"/>
                </a:solidFill>
              </a:rPr>
              <a:t> час;</a:t>
            </a:r>
          </a:p>
          <a:p>
            <a:pPr lvl="1" eaLnBrk="1" hangingPunct="1">
              <a:lnSpc>
                <a:spcPct val="90000"/>
              </a:lnSpc>
              <a:buClr>
                <a:schemeClr val="tx2"/>
              </a:buClr>
              <a:buFont typeface="Wingdings" pitchFamily="2" charset="2"/>
              <a:buChar char="ü"/>
            </a:pPr>
            <a:r>
              <a:rPr lang="bg-BG" altLang="bg-BG" sz="2400" smtClean="0">
                <a:solidFill>
                  <a:schemeClr val="accent1"/>
                </a:solidFill>
              </a:rPr>
              <a:t>намаление броя на гранулоцитите в края на първия</a:t>
            </a:r>
            <a:r>
              <a:rPr lang="bg-BG" altLang="bg-BG" sz="2400" smtClean="0"/>
              <a:t> и началото на </a:t>
            </a:r>
            <a:r>
              <a:rPr lang="bg-BG" altLang="bg-BG" sz="2400" smtClean="0">
                <a:solidFill>
                  <a:schemeClr val="accent1"/>
                </a:solidFill>
              </a:rPr>
              <a:t>втория ден</a:t>
            </a:r>
            <a:r>
              <a:rPr lang="bg-BG" altLang="bg-BG" sz="2400" smtClean="0"/>
              <a:t>; максимална </a:t>
            </a:r>
            <a:r>
              <a:rPr lang="bg-BG" altLang="bg-BG" sz="2400" smtClean="0">
                <a:solidFill>
                  <a:schemeClr val="accent1"/>
                </a:solidFill>
              </a:rPr>
              <a:t>гранулоцитопения на</a:t>
            </a:r>
            <a:r>
              <a:rPr lang="bg-BG" altLang="bg-BG" sz="2400" b="1" smtClean="0"/>
              <a:t> </a:t>
            </a:r>
            <a:r>
              <a:rPr lang="bg-BG" altLang="bg-BG" sz="2400" smtClean="0">
                <a:solidFill>
                  <a:schemeClr val="hlink"/>
                </a:solidFill>
              </a:rPr>
              <a:t>3</a:t>
            </a:r>
            <a:r>
              <a:rPr lang="bg-BG" altLang="bg-BG" sz="2400" baseline="30000" smtClean="0">
                <a:solidFill>
                  <a:schemeClr val="hlink"/>
                </a:solidFill>
              </a:rPr>
              <a:t>ия</a:t>
            </a:r>
            <a:r>
              <a:rPr lang="bg-BG" altLang="bg-BG" sz="2400" smtClean="0">
                <a:solidFill>
                  <a:schemeClr val="hlink"/>
                </a:solidFill>
              </a:rPr>
              <a:t> - 4</a:t>
            </a:r>
            <a:r>
              <a:rPr lang="bg-BG" altLang="bg-BG" sz="2400" baseline="30000" smtClean="0">
                <a:solidFill>
                  <a:schemeClr val="hlink"/>
                </a:solidFill>
              </a:rPr>
              <a:t>ия</a:t>
            </a:r>
            <a:r>
              <a:rPr lang="bg-BG" altLang="bg-BG" sz="2400" smtClean="0">
                <a:solidFill>
                  <a:schemeClr val="hlink"/>
                </a:solidFill>
              </a:rPr>
              <a:t> ден;</a:t>
            </a:r>
          </a:p>
          <a:p>
            <a:pPr lvl="1" eaLnBrk="1" hangingPunct="1">
              <a:lnSpc>
                <a:spcPct val="90000"/>
              </a:lnSpc>
              <a:buClr>
                <a:schemeClr val="tx2"/>
              </a:buClr>
              <a:buFont typeface="Wingdings" pitchFamily="2" charset="2"/>
              <a:buChar char="ü"/>
            </a:pPr>
            <a:r>
              <a:rPr lang="bg-BG" altLang="bg-BG" sz="2400" smtClean="0"/>
              <a:t>при облъчване </a:t>
            </a:r>
            <a:r>
              <a:rPr lang="bg-BG" altLang="bg-BG" sz="2400" b="1" smtClean="0">
                <a:solidFill>
                  <a:schemeClr val="accent1"/>
                </a:solidFill>
              </a:rPr>
              <a:t>с много високи дози</a:t>
            </a:r>
            <a:r>
              <a:rPr lang="bg-BG" altLang="bg-BG" sz="2400" smtClean="0"/>
              <a:t> липсва </a:t>
            </a:r>
            <a:r>
              <a:rPr lang="bg-BG" altLang="bg-BG" sz="2400" smtClean="0">
                <a:solidFill>
                  <a:schemeClr val="accent1"/>
                </a:solidFill>
              </a:rPr>
              <a:t>левкоцитоза </a:t>
            </a:r>
            <a:r>
              <a:rPr lang="bg-BG" altLang="bg-BG" sz="2400" smtClean="0"/>
              <a:t>и броят на </a:t>
            </a:r>
            <a:r>
              <a:rPr lang="bg-BG" altLang="bg-BG" sz="2400" smtClean="0">
                <a:solidFill>
                  <a:schemeClr val="accent1"/>
                </a:solidFill>
              </a:rPr>
              <a:t>гранулоцитите намалява веднага и прогресиращо;</a:t>
            </a:r>
            <a:endParaRPr lang="en-US" altLang="bg-BG" sz="2400" smtClean="0">
              <a:solidFill>
                <a:schemeClr val="accent1"/>
              </a:solidFill>
            </a:endParaRPr>
          </a:p>
          <a:p>
            <a:pPr lvl="1" eaLnBrk="1" hangingPunct="1">
              <a:lnSpc>
                <a:spcPct val="90000"/>
              </a:lnSpc>
              <a:buClr>
                <a:schemeClr val="tx2"/>
              </a:buClr>
              <a:buFont typeface="Wingdings" pitchFamily="2" charset="2"/>
              <a:buNone/>
            </a:pPr>
            <a:endParaRPr lang="bg-BG" altLang="bg-BG" sz="2400" smtClean="0">
              <a:solidFill>
                <a:schemeClr val="accent1"/>
              </a:solidFill>
            </a:endParaRPr>
          </a:p>
          <a:p>
            <a:pPr eaLnBrk="1" hangingPunct="1">
              <a:lnSpc>
                <a:spcPct val="90000"/>
              </a:lnSpc>
              <a:buClr>
                <a:schemeClr val="tx2"/>
              </a:buClr>
              <a:buFont typeface="Wingdings" pitchFamily="2" charset="2"/>
              <a:buChar char="§"/>
            </a:pPr>
            <a:r>
              <a:rPr lang="bg-BG" altLang="bg-BG" sz="2400" smtClean="0"/>
              <a:t>броят на </a:t>
            </a:r>
            <a:r>
              <a:rPr lang="bg-BG" altLang="bg-BG" sz="2400" smtClean="0">
                <a:solidFill>
                  <a:schemeClr val="accent1"/>
                </a:solidFill>
              </a:rPr>
              <a:t>ретикулоцитите</a:t>
            </a:r>
            <a:r>
              <a:rPr lang="bg-BG" altLang="bg-BG" sz="2400" smtClean="0"/>
              <a:t> рязко </a:t>
            </a:r>
            <a:r>
              <a:rPr lang="bg-BG" altLang="bg-BG" sz="2400" smtClean="0">
                <a:solidFill>
                  <a:schemeClr val="accent1"/>
                </a:solidFill>
              </a:rPr>
              <a:t>намалява</a:t>
            </a:r>
            <a:r>
              <a:rPr lang="bg-BG" altLang="bg-BG" sz="2400" b="1" smtClean="0"/>
              <a:t> </a:t>
            </a:r>
            <a:r>
              <a:rPr lang="bg-BG" altLang="bg-BG" sz="2400" smtClean="0">
                <a:solidFill>
                  <a:schemeClr val="hlink"/>
                </a:solidFill>
              </a:rPr>
              <a:t>на 2</a:t>
            </a:r>
            <a:r>
              <a:rPr lang="bg-BG" altLang="bg-BG" sz="2400" baseline="30000" smtClean="0">
                <a:solidFill>
                  <a:schemeClr val="hlink"/>
                </a:solidFill>
              </a:rPr>
              <a:t>ия</a:t>
            </a:r>
            <a:r>
              <a:rPr lang="bg-BG" altLang="bg-BG" sz="2400" smtClean="0">
                <a:solidFill>
                  <a:schemeClr val="hlink"/>
                </a:solidFill>
              </a:rPr>
              <a:t> - 3</a:t>
            </a:r>
            <a:r>
              <a:rPr lang="bg-BG" altLang="bg-BG" sz="2400" baseline="30000" smtClean="0">
                <a:solidFill>
                  <a:schemeClr val="hlink"/>
                </a:solidFill>
              </a:rPr>
              <a:t>ия </a:t>
            </a:r>
            <a:r>
              <a:rPr lang="bg-BG" altLang="bg-BG" sz="2400" smtClean="0">
                <a:solidFill>
                  <a:schemeClr val="hlink"/>
                </a:solidFill>
              </a:rPr>
              <a:t>ден</a:t>
            </a:r>
            <a:r>
              <a:rPr lang="bg-BG" altLang="bg-BG" sz="2400" smtClean="0"/>
              <a:t>, но в края на </a:t>
            </a:r>
            <a:r>
              <a:rPr lang="bg-BG" altLang="bg-BG" sz="2400" smtClean="0">
                <a:solidFill>
                  <a:schemeClr val="hlink"/>
                </a:solidFill>
              </a:rPr>
              <a:t>3</a:t>
            </a:r>
            <a:r>
              <a:rPr lang="bg-BG" altLang="bg-BG" sz="2400" baseline="30000" smtClean="0">
                <a:solidFill>
                  <a:schemeClr val="hlink"/>
                </a:solidFill>
              </a:rPr>
              <a:t>ия</a:t>
            </a:r>
            <a:r>
              <a:rPr lang="bg-BG" altLang="bg-BG" sz="2400" smtClean="0">
                <a:solidFill>
                  <a:schemeClr val="hlink"/>
                </a:solidFill>
              </a:rPr>
              <a:t> ден</a:t>
            </a:r>
            <a:r>
              <a:rPr lang="bg-BG" altLang="bg-BG" sz="2400" smtClean="0"/>
              <a:t> започва да се </a:t>
            </a:r>
            <a:r>
              <a:rPr lang="bg-BG" altLang="bg-BG" sz="2400" smtClean="0">
                <a:solidFill>
                  <a:schemeClr val="accent1"/>
                </a:solidFill>
              </a:rPr>
              <a:t>увеличва</a:t>
            </a:r>
            <a:r>
              <a:rPr lang="bg-BG" altLang="bg-BG" sz="2400" smtClean="0"/>
              <a:t>;</a:t>
            </a:r>
          </a:p>
        </p:txBody>
      </p:sp>
      <p:sp>
        <p:nvSpPr>
          <p:cNvPr id="25604" name="Rectangle 4"/>
          <p:cNvSpPr>
            <a:spLocks noGrp="1" noChangeArrowheads="1"/>
          </p:cNvSpPr>
          <p:nvPr>
            <p:ph type="title"/>
          </p:nvPr>
        </p:nvSpPr>
        <p:spPr>
          <a:xfrm>
            <a:off x="684213" y="188913"/>
            <a:ext cx="7772400" cy="1143000"/>
          </a:xfrm>
          <a:ln>
            <a:solidFill>
              <a:schemeClr val="tx1"/>
            </a:solidFill>
          </a:ln>
        </p:spPr>
        <p:txBody>
          <a:bodyPr/>
          <a:lstStyle/>
          <a:p>
            <a:pPr marL="838200" indent="-838200" eaLnBrk="1" hangingPunct="1">
              <a:defRPr/>
            </a:pPr>
            <a:r>
              <a:rPr lang="bg-BG" sz="3200" b="1" dirty="0" smtClean="0">
                <a:solidFill>
                  <a:srgbClr val="FFFF00"/>
                </a:solidFill>
              </a:rPr>
              <a:t>1. Начални лъчеви реакции</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604"/>
                                        </p:tgtEl>
                                        <p:attrNameLst>
                                          <p:attrName>style.visibility</p:attrName>
                                        </p:attrNameLst>
                                      </p:cBhvr>
                                      <p:to>
                                        <p:strVal val="visible"/>
                                      </p:to>
                                    </p:set>
                                    <p:animEffect transition="in" filter="fade">
                                      <p:cBhvr>
                                        <p:cTn id="7" dur="20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4213" y="260350"/>
            <a:ext cx="7772400" cy="936625"/>
          </a:xfrm>
          <a:ln>
            <a:solidFill>
              <a:schemeClr val="tx1"/>
            </a:solidFill>
          </a:ln>
        </p:spPr>
        <p:txBody>
          <a:bodyPr/>
          <a:lstStyle/>
          <a:p>
            <a:pPr eaLnBrk="1" hangingPunct="1">
              <a:defRPr/>
            </a:pPr>
            <a:r>
              <a:rPr lang="bg-BG" sz="3600" b="1" dirty="0" smtClean="0">
                <a:solidFill>
                  <a:srgbClr val="FFFF00"/>
                </a:solidFill>
              </a:rPr>
              <a:t>1. </a:t>
            </a:r>
            <a:r>
              <a:rPr lang="bg-BG" sz="3200" b="1" dirty="0" smtClean="0">
                <a:solidFill>
                  <a:srgbClr val="FFFF00"/>
                </a:solidFill>
              </a:rPr>
              <a:t>Начални лъчеви реакции</a:t>
            </a:r>
          </a:p>
        </p:txBody>
      </p:sp>
      <p:sp>
        <p:nvSpPr>
          <p:cNvPr id="15363" name="Rectangle 3"/>
          <p:cNvSpPr>
            <a:spLocks noGrp="1" noChangeArrowheads="1"/>
          </p:cNvSpPr>
          <p:nvPr>
            <p:ph type="body" idx="1"/>
          </p:nvPr>
        </p:nvSpPr>
        <p:spPr>
          <a:xfrm>
            <a:off x="3059113" y="1981200"/>
            <a:ext cx="5399087" cy="4114800"/>
          </a:xfrm>
          <a:ln>
            <a:solidFill>
              <a:schemeClr val="tx1"/>
            </a:solidFill>
            <a:miter lim="800000"/>
            <a:headEnd/>
            <a:tailEnd/>
          </a:ln>
        </p:spPr>
        <p:txBody>
          <a:bodyPr/>
          <a:lstStyle/>
          <a:p>
            <a:pPr eaLnBrk="1" hangingPunct="1">
              <a:buClr>
                <a:schemeClr val="tx2"/>
              </a:buClr>
              <a:buFont typeface="Wingdings" pitchFamily="2" charset="2"/>
              <a:buChar char="q"/>
            </a:pPr>
            <a:r>
              <a:rPr lang="bg-BG" altLang="bg-BG" sz="2400" smtClean="0"/>
              <a:t>Установява се </a:t>
            </a:r>
            <a:r>
              <a:rPr lang="bg-BG" altLang="bg-BG" sz="2400" smtClean="0">
                <a:solidFill>
                  <a:schemeClr val="accent1"/>
                </a:solidFill>
              </a:rPr>
              <a:t>полиурия, албуминурия, глюкозурия, ацетонурия, хипергликемия</a:t>
            </a:r>
            <a:r>
              <a:rPr lang="bg-BG" altLang="bg-BG" sz="2400" smtClean="0"/>
              <a:t>, която корелира с величината на дозата.</a:t>
            </a:r>
            <a:endParaRPr lang="en-US" altLang="bg-BG" sz="2400" smtClean="0"/>
          </a:p>
          <a:p>
            <a:pPr eaLnBrk="1" hangingPunct="1">
              <a:buClr>
                <a:schemeClr val="tx2"/>
              </a:buClr>
              <a:buFont typeface="Wingdings" pitchFamily="2" charset="2"/>
              <a:buNone/>
            </a:pPr>
            <a:endParaRPr lang="bg-BG" altLang="bg-BG" sz="2400" smtClean="0"/>
          </a:p>
          <a:p>
            <a:pPr eaLnBrk="1" hangingPunct="1">
              <a:buClr>
                <a:schemeClr val="tx2"/>
              </a:buClr>
              <a:buFont typeface="Wingdings" pitchFamily="2" charset="2"/>
              <a:buChar char="q"/>
            </a:pPr>
            <a:r>
              <a:rPr lang="bg-BG" altLang="bg-BG" sz="2400" smtClean="0"/>
              <a:t>Наблюдава се хиперпирексия до </a:t>
            </a:r>
            <a:r>
              <a:rPr lang="bg-BG" altLang="bg-BG" sz="2400" b="1" smtClean="0">
                <a:solidFill>
                  <a:schemeClr val="hlink"/>
                </a:solidFill>
              </a:rPr>
              <a:t>38</a:t>
            </a:r>
            <a:r>
              <a:rPr lang="bg-BG" altLang="bg-BG" sz="2400" b="1" baseline="30000" smtClean="0">
                <a:solidFill>
                  <a:schemeClr val="hlink"/>
                </a:solidFill>
              </a:rPr>
              <a:t>0</a:t>
            </a:r>
            <a:r>
              <a:rPr lang="bg-BG" altLang="bg-BG" sz="2400" b="1" smtClean="0">
                <a:solidFill>
                  <a:schemeClr val="hlink"/>
                </a:solidFill>
              </a:rPr>
              <a:t> - 39</a:t>
            </a:r>
            <a:r>
              <a:rPr lang="bg-BG" altLang="bg-BG" sz="2400" b="1" baseline="30000" smtClean="0">
                <a:solidFill>
                  <a:schemeClr val="hlink"/>
                </a:solidFill>
              </a:rPr>
              <a:t>0</a:t>
            </a:r>
            <a:r>
              <a:rPr lang="bg-BG" altLang="bg-BG" sz="2400" b="1" smtClean="0">
                <a:solidFill>
                  <a:schemeClr val="hlink"/>
                </a:solidFill>
              </a:rPr>
              <a:t> С.</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ln>
            <a:solidFill>
              <a:schemeClr val="tx1"/>
            </a:solidFill>
          </a:ln>
        </p:spPr>
        <p:txBody>
          <a:bodyPr/>
          <a:lstStyle/>
          <a:p>
            <a:pPr marL="838200" indent="-838200" eaLnBrk="1" hangingPunct="1">
              <a:defRPr/>
            </a:pPr>
            <a:r>
              <a:rPr lang="bg-BG" sz="3200" b="1" dirty="0" smtClean="0">
                <a:solidFill>
                  <a:srgbClr val="FFFF00"/>
                </a:solidFill>
              </a:rPr>
              <a:t>2. Латентна фаза</a:t>
            </a:r>
          </a:p>
        </p:txBody>
      </p:sp>
      <p:sp>
        <p:nvSpPr>
          <p:cNvPr id="16387" name="Rectangle 4"/>
          <p:cNvSpPr>
            <a:spLocks noGrp="1" noChangeArrowheads="1"/>
          </p:cNvSpPr>
          <p:nvPr>
            <p:ph type="body" sz="half" idx="1"/>
          </p:nvPr>
        </p:nvSpPr>
        <p:spPr>
          <a:xfrm>
            <a:off x="395288" y="1981200"/>
            <a:ext cx="3097212" cy="1447800"/>
          </a:xfrm>
          <a:solidFill>
            <a:srgbClr val="000099"/>
          </a:solidFill>
        </p:spPr>
        <p:txBody>
          <a:bodyPr/>
          <a:lstStyle/>
          <a:p>
            <a:pPr eaLnBrk="1" hangingPunct="1">
              <a:buFontTx/>
              <a:buNone/>
            </a:pPr>
            <a:r>
              <a:rPr lang="bg-BG" altLang="bg-BG" sz="2400" smtClean="0"/>
              <a:t>Тя има следната </a:t>
            </a:r>
            <a:r>
              <a:rPr lang="bg-BG" altLang="bg-BG" sz="2400" b="1" smtClean="0"/>
              <a:t>продължителност</a:t>
            </a:r>
            <a:r>
              <a:rPr lang="bg-BG" altLang="bg-BG" sz="2400" smtClean="0"/>
              <a:t>:</a:t>
            </a:r>
          </a:p>
        </p:txBody>
      </p:sp>
      <p:sp>
        <p:nvSpPr>
          <p:cNvPr id="16388" name="Rectangle 5"/>
          <p:cNvSpPr>
            <a:spLocks noGrp="1" noChangeArrowheads="1"/>
          </p:cNvSpPr>
          <p:nvPr>
            <p:ph type="body" sz="half" idx="2"/>
          </p:nvPr>
        </p:nvSpPr>
        <p:spPr>
          <a:xfrm>
            <a:off x="3851275" y="1981200"/>
            <a:ext cx="4606925" cy="4114800"/>
          </a:xfrm>
          <a:solidFill>
            <a:srgbClr val="000099"/>
          </a:solidFill>
        </p:spPr>
        <p:txBody>
          <a:bodyPr/>
          <a:lstStyle/>
          <a:p>
            <a:pPr marL="533400" indent="-533400" eaLnBrk="1" hangingPunct="1">
              <a:buClr>
                <a:schemeClr val="tx2"/>
              </a:buClr>
              <a:buFontTx/>
              <a:buAutoNum type="arabicPeriod"/>
            </a:pPr>
            <a:r>
              <a:rPr lang="bg-BG" altLang="bg-BG" sz="2400" b="1" smtClean="0"/>
              <a:t>Първа степен - 4 - 5 седмици</a:t>
            </a:r>
          </a:p>
          <a:p>
            <a:pPr marL="533400" indent="-533400" eaLnBrk="1" hangingPunct="1">
              <a:buClr>
                <a:schemeClr val="tx2"/>
              </a:buClr>
              <a:buFontTx/>
              <a:buAutoNum type="arabicPeriod"/>
            </a:pPr>
            <a:r>
              <a:rPr lang="bg-BG" altLang="bg-BG" sz="2400" b="1" smtClean="0"/>
              <a:t>Втора степен - 2.5 - 3.5 седмици</a:t>
            </a:r>
          </a:p>
          <a:p>
            <a:pPr marL="533400" indent="-533400" eaLnBrk="1" hangingPunct="1">
              <a:buClr>
                <a:schemeClr val="tx2"/>
              </a:buClr>
              <a:buFontTx/>
              <a:buAutoNum type="arabicPeriod"/>
            </a:pPr>
            <a:r>
              <a:rPr lang="bg-BG" altLang="bg-BG" sz="2400" b="1" smtClean="0"/>
              <a:t>Трета степен - 10 - 14 дни</a:t>
            </a:r>
          </a:p>
          <a:p>
            <a:pPr marL="533400" indent="-533400" eaLnBrk="1" hangingPunct="1">
              <a:buClr>
                <a:schemeClr val="tx2"/>
              </a:buClr>
              <a:buFontTx/>
              <a:buAutoNum type="arabicPeriod"/>
            </a:pPr>
            <a:r>
              <a:rPr lang="bg-BG" altLang="bg-BG" sz="2400" b="1" smtClean="0"/>
              <a:t>Четвърта степен - липсва</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ln>
            <a:solidFill>
              <a:schemeClr val="tx1"/>
            </a:solidFill>
          </a:ln>
        </p:spPr>
        <p:txBody>
          <a:bodyPr/>
          <a:lstStyle/>
          <a:p>
            <a:pPr eaLnBrk="1" hangingPunct="1">
              <a:defRPr/>
            </a:pPr>
            <a:r>
              <a:rPr lang="bg-BG" sz="3200" b="1" dirty="0" smtClean="0">
                <a:solidFill>
                  <a:srgbClr val="FFFF00"/>
                </a:solidFill>
              </a:rPr>
              <a:t>2. Латентна фаза</a:t>
            </a:r>
          </a:p>
        </p:txBody>
      </p:sp>
      <p:sp>
        <p:nvSpPr>
          <p:cNvPr id="17411" name="Rectangle 6"/>
          <p:cNvSpPr>
            <a:spLocks noGrp="1" noChangeArrowheads="1"/>
          </p:cNvSpPr>
          <p:nvPr>
            <p:ph type="body" idx="1"/>
          </p:nvPr>
        </p:nvSpPr>
        <p:spPr>
          <a:ln>
            <a:solidFill>
              <a:schemeClr val="tx1"/>
            </a:solidFill>
            <a:miter lim="800000"/>
            <a:headEnd/>
            <a:tailEnd/>
          </a:ln>
        </p:spPr>
        <p:txBody>
          <a:bodyPr/>
          <a:lstStyle/>
          <a:p>
            <a:pPr eaLnBrk="1" hangingPunct="1">
              <a:lnSpc>
                <a:spcPct val="90000"/>
              </a:lnSpc>
              <a:buClr>
                <a:schemeClr val="tx2"/>
              </a:buClr>
              <a:buFont typeface="Wingdings" pitchFamily="2" charset="2"/>
              <a:buChar char="q"/>
            </a:pPr>
            <a:r>
              <a:rPr lang="bg-BG" altLang="bg-BG" sz="2400" smtClean="0"/>
              <a:t>В латентната фаза </a:t>
            </a:r>
            <a:r>
              <a:rPr lang="bg-BG" altLang="bg-BG" sz="2400" smtClean="0">
                <a:solidFill>
                  <a:schemeClr val="accent1"/>
                </a:solidFill>
              </a:rPr>
              <a:t>субективното състояние</a:t>
            </a:r>
            <a:r>
              <a:rPr lang="bg-BG" altLang="bg-BG" sz="2400" smtClean="0"/>
              <a:t> на болните се </a:t>
            </a:r>
            <a:r>
              <a:rPr lang="bg-BG" altLang="bg-BG" sz="2400" smtClean="0">
                <a:solidFill>
                  <a:schemeClr val="accent1"/>
                </a:solidFill>
              </a:rPr>
              <a:t>подобрява</a:t>
            </a:r>
            <a:r>
              <a:rPr lang="bg-BG" altLang="bg-BG" sz="2400" smtClean="0"/>
              <a:t>, но промените в </a:t>
            </a:r>
            <a:r>
              <a:rPr lang="bg-BG" altLang="bg-BG" sz="2400" b="1" smtClean="0">
                <a:solidFill>
                  <a:schemeClr val="accent1"/>
                </a:solidFill>
              </a:rPr>
              <a:t>кръвотворните органи и циркулиращата кръв се задълбочават и прогресират</a:t>
            </a:r>
            <a:r>
              <a:rPr lang="bg-BG" altLang="bg-BG" sz="2400" smtClean="0">
                <a:solidFill>
                  <a:schemeClr val="accent1"/>
                </a:solidFill>
              </a:rPr>
              <a:t>.</a:t>
            </a:r>
            <a:endParaRPr lang="bg-BG" altLang="bg-BG" sz="2400" b="1" smtClean="0">
              <a:solidFill>
                <a:schemeClr val="accent1"/>
              </a:solidFill>
            </a:endParaRPr>
          </a:p>
          <a:p>
            <a:pPr lvl="1" eaLnBrk="1" hangingPunct="1">
              <a:lnSpc>
                <a:spcPct val="90000"/>
              </a:lnSpc>
              <a:buClr>
                <a:schemeClr val="tx2"/>
              </a:buClr>
              <a:buFont typeface="Wingdings" pitchFamily="2" charset="2"/>
              <a:buChar char="§"/>
            </a:pPr>
            <a:r>
              <a:rPr lang="bg-BG" altLang="bg-BG" sz="2400" smtClean="0">
                <a:solidFill>
                  <a:schemeClr val="accent1"/>
                </a:solidFill>
              </a:rPr>
              <a:t>липсата</a:t>
            </a:r>
            <a:r>
              <a:rPr lang="bg-BG" altLang="bg-BG" sz="2400" smtClean="0"/>
              <a:t> на субективни </a:t>
            </a:r>
            <a:r>
              <a:rPr lang="bg-BG" altLang="bg-BG" sz="2400" smtClean="0">
                <a:solidFill>
                  <a:schemeClr val="accent1"/>
                </a:solidFill>
              </a:rPr>
              <a:t>оплаквания</a:t>
            </a:r>
            <a:r>
              <a:rPr lang="bg-BG" altLang="bg-BG" sz="2400" smtClean="0"/>
              <a:t> затруднява </a:t>
            </a:r>
            <a:r>
              <a:rPr lang="bg-BG" altLang="bg-BG" sz="2400" smtClean="0">
                <a:solidFill>
                  <a:schemeClr val="accent1"/>
                </a:solidFill>
              </a:rPr>
              <a:t>диагностицирането</a:t>
            </a:r>
            <a:r>
              <a:rPr lang="bg-BG" altLang="bg-BG" sz="2400" smtClean="0"/>
              <a:t> и в условията на тежки аварии болните трябва да се </a:t>
            </a:r>
            <a:r>
              <a:rPr lang="bg-BG" altLang="bg-BG" sz="2400" smtClean="0">
                <a:solidFill>
                  <a:schemeClr val="accent1"/>
                </a:solidFill>
              </a:rPr>
              <a:t>издирват активно</a:t>
            </a:r>
            <a:r>
              <a:rPr lang="bg-BG" altLang="bg-BG" sz="2400" smtClean="0"/>
              <a:t>;</a:t>
            </a:r>
            <a:endParaRPr lang="bg-BG" altLang="bg-BG" sz="2400" b="1" smtClean="0"/>
          </a:p>
          <a:p>
            <a:pPr lvl="1" eaLnBrk="1" hangingPunct="1">
              <a:lnSpc>
                <a:spcPct val="90000"/>
              </a:lnSpc>
              <a:buClr>
                <a:schemeClr val="tx2"/>
              </a:buClr>
              <a:buFont typeface="Wingdings" pitchFamily="2" charset="2"/>
              <a:buChar char="§"/>
            </a:pPr>
            <a:r>
              <a:rPr lang="bg-BG" altLang="bg-BG" sz="2400" smtClean="0">
                <a:solidFill>
                  <a:schemeClr val="accent1"/>
                </a:solidFill>
              </a:rPr>
              <a:t>подходящ за извършване на хирургични интервенции</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ln>
            <a:solidFill>
              <a:schemeClr val="tx1"/>
            </a:solidFill>
          </a:ln>
        </p:spPr>
        <p:txBody>
          <a:bodyPr/>
          <a:lstStyle/>
          <a:p>
            <a:pPr marL="838200" indent="-838200" eaLnBrk="1" hangingPunct="1">
              <a:defRPr/>
            </a:pPr>
            <a:r>
              <a:rPr lang="bg-BG" sz="3200" b="1" dirty="0" smtClean="0">
                <a:solidFill>
                  <a:srgbClr val="FFFF00"/>
                </a:solidFill>
              </a:rPr>
              <a:t>3. Фаза на изразена клинична картина</a:t>
            </a:r>
          </a:p>
        </p:txBody>
      </p:sp>
      <p:sp>
        <p:nvSpPr>
          <p:cNvPr id="18435" name="Rectangle 4"/>
          <p:cNvSpPr>
            <a:spLocks noGrp="1" noChangeArrowheads="1"/>
          </p:cNvSpPr>
          <p:nvPr>
            <p:ph type="body" sz="half" idx="1"/>
          </p:nvPr>
        </p:nvSpPr>
        <p:spPr>
          <a:xfrm>
            <a:off x="323850" y="1981200"/>
            <a:ext cx="3168650" cy="2816225"/>
          </a:xfrm>
          <a:ln>
            <a:solidFill>
              <a:schemeClr val="tx1"/>
            </a:solidFill>
            <a:miter lim="800000"/>
            <a:headEnd/>
            <a:tailEnd/>
          </a:ln>
        </p:spPr>
        <p:txBody>
          <a:bodyPr/>
          <a:lstStyle/>
          <a:p>
            <a:pPr eaLnBrk="1" hangingPunct="1">
              <a:buClr>
                <a:schemeClr val="tx2"/>
              </a:buClr>
              <a:buFont typeface="Wingdings" pitchFamily="2" charset="2"/>
              <a:buChar char="q"/>
            </a:pPr>
            <a:r>
              <a:rPr lang="bg-BG" altLang="bg-BG" sz="2400" smtClean="0"/>
              <a:t>При </a:t>
            </a:r>
            <a:r>
              <a:rPr lang="bg-BG" altLang="bg-BG" sz="2400" smtClean="0">
                <a:solidFill>
                  <a:schemeClr val="accent1"/>
                </a:solidFill>
              </a:rPr>
              <a:t>средна степен на костномозъчния синдром (2 - 4 </a:t>
            </a:r>
            <a:r>
              <a:rPr lang="en-US" altLang="bg-BG" sz="2400" smtClean="0">
                <a:solidFill>
                  <a:schemeClr val="accent1"/>
                </a:solidFill>
              </a:rPr>
              <a:t>Gy</a:t>
            </a:r>
            <a:r>
              <a:rPr lang="ru-RU" altLang="bg-BG" sz="2400" smtClean="0">
                <a:solidFill>
                  <a:schemeClr val="accent1"/>
                </a:solidFill>
              </a:rPr>
              <a:t>)</a:t>
            </a:r>
            <a:r>
              <a:rPr lang="bg-BG" altLang="bg-BG" sz="2400" smtClean="0"/>
              <a:t> тази фаза продължава 3 - 4 седмици.</a:t>
            </a:r>
          </a:p>
        </p:txBody>
      </p:sp>
      <p:sp>
        <p:nvSpPr>
          <p:cNvPr id="18436" name="Rectangle 5"/>
          <p:cNvSpPr>
            <a:spLocks noGrp="1" noChangeArrowheads="1"/>
          </p:cNvSpPr>
          <p:nvPr>
            <p:ph type="body" sz="half" idx="2"/>
          </p:nvPr>
        </p:nvSpPr>
        <p:spPr>
          <a:xfrm>
            <a:off x="3995738" y="2349500"/>
            <a:ext cx="4751387" cy="4248150"/>
          </a:xfrm>
          <a:ln>
            <a:solidFill>
              <a:schemeClr val="tx1"/>
            </a:solidFill>
            <a:miter lim="800000"/>
            <a:headEnd/>
            <a:tailEnd/>
          </a:ln>
        </p:spPr>
        <p:txBody>
          <a:bodyPr/>
          <a:lstStyle/>
          <a:p>
            <a:pPr eaLnBrk="1" hangingPunct="1">
              <a:lnSpc>
                <a:spcPct val="90000"/>
              </a:lnSpc>
              <a:buClr>
                <a:schemeClr val="tx2"/>
              </a:buClr>
              <a:buFont typeface="Wingdings" pitchFamily="2" charset="2"/>
              <a:buChar char="q"/>
            </a:pPr>
            <a:r>
              <a:rPr lang="bg-BG" altLang="bg-BG" sz="2400" smtClean="0"/>
              <a:t>Тази фаза се характеризира с:</a:t>
            </a:r>
            <a:endParaRPr lang="bg-BG" altLang="bg-BG" sz="2400" b="1" smtClean="0"/>
          </a:p>
          <a:p>
            <a:pPr lvl="1" eaLnBrk="1" hangingPunct="1">
              <a:lnSpc>
                <a:spcPct val="90000"/>
              </a:lnSpc>
              <a:buClr>
                <a:schemeClr val="tx2"/>
              </a:buClr>
              <a:buFont typeface="Wingdings" pitchFamily="2" charset="2"/>
              <a:buChar char="§"/>
            </a:pPr>
            <a:r>
              <a:rPr lang="bg-BG" altLang="bg-BG" smtClean="0">
                <a:solidFill>
                  <a:schemeClr val="accent1"/>
                </a:solidFill>
              </a:rPr>
              <a:t>Задълбочаване</a:t>
            </a:r>
            <a:r>
              <a:rPr lang="bg-BG" altLang="bg-BG" smtClean="0"/>
              <a:t> на проявите от </a:t>
            </a:r>
            <a:r>
              <a:rPr lang="bg-BG" altLang="bg-BG" smtClean="0">
                <a:solidFill>
                  <a:schemeClr val="accent1"/>
                </a:solidFill>
              </a:rPr>
              <a:t>страна на ЦНС</a:t>
            </a:r>
          </a:p>
          <a:p>
            <a:pPr lvl="1" eaLnBrk="1" hangingPunct="1">
              <a:lnSpc>
                <a:spcPct val="90000"/>
              </a:lnSpc>
              <a:buClr>
                <a:schemeClr val="tx2"/>
              </a:buClr>
              <a:buFont typeface="Wingdings" pitchFamily="2" charset="2"/>
              <a:buChar char="§"/>
            </a:pPr>
            <a:r>
              <a:rPr lang="bg-BG" altLang="bg-BG" smtClean="0"/>
              <a:t>Тежко </a:t>
            </a:r>
            <a:r>
              <a:rPr lang="bg-BG" altLang="bg-BG" smtClean="0">
                <a:solidFill>
                  <a:schemeClr val="accent1"/>
                </a:solidFill>
              </a:rPr>
              <a:t>увреждане на кръвотворната система</a:t>
            </a:r>
          </a:p>
          <a:p>
            <a:pPr lvl="1" eaLnBrk="1" hangingPunct="1">
              <a:lnSpc>
                <a:spcPct val="90000"/>
              </a:lnSpc>
              <a:buClr>
                <a:schemeClr val="tx2"/>
              </a:buClr>
              <a:buFont typeface="Wingdings" pitchFamily="2" charset="2"/>
              <a:buChar char="§"/>
            </a:pPr>
            <a:r>
              <a:rPr lang="bg-BG" altLang="bg-BG" smtClean="0"/>
              <a:t>Поява на </a:t>
            </a:r>
            <a:r>
              <a:rPr lang="bg-BG" altLang="bg-BG" b="1" smtClean="0">
                <a:solidFill>
                  <a:schemeClr val="accent1"/>
                </a:solidFill>
              </a:rPr>
              <a:t>инфекциозни усложнения</a:t>
            </a:r>
          </a:p>
          <a:p>
            <a:pPr lvl="1" eaLnBrk="1" hangingPunct="1">
              <a:lnSpc>
                <a:spcPct val="90000"/>
              </a:lnSpc>
              <a:buClr>
                <a:schemeClr val="tx2"/>
              </a:buClr>
              <a:buFont typeface="Wingdings" pitchFamily="2" charset="2"/>
              <a:buChar char="§"/>
            </a:pPr>
            <a:r>
              <a:rPr lang="bg-BG" altLang="bg-BG" b="1" smtClean="0">
                <a:solidFill>
                  <a:schemeClr val="accent1"/>
                </a:solidFill>
              </a:rPr>
              <a:t>Хемор</a:t>
            </a:r>
            <a:r>
              <a:rPr lang="en-US" altLang="bg-BG" b="1" smtClean="0">
                <a:solidFill>
                  <a:schemeClr val="accent1"/>
                </a:solidFill>
              </a:rPr>
              <a:t>a</a:t>
            </a:r>
            <a:r>
              <a:rPr lang="bg-BG" altLang="bg-BG" b="1" smtClean="0">
                <a:solidFill>
                  <a:schemeClr val="accent1"/>
                </a:solidFill>
              </a:rPr>
              <a:t>гични прояви</a:t>
            </a:r>
          </a:p>
          <a:p>
            <a:pPr lvl="1" eaLnBrk="1" hangingPunct="1">
              <a:lnSpc>
                <a:spcPct val="90000"/>
              </a:lnSpc>
              <a:buClr>
                <a:schemeClr val="tx2"/>
              </a:buClr>
              <a:buFont typeface="Wingdings" pitchFamily="2" charset="2"/>
              <a:buChar char="§"/>
            </a:pPr>
            <a:r>
              <a:rPr lang="bg-BG" altLang="bg-BG" b="1" smtClean="0">
                <a:solidFill>
                  <a:schemeClr val="accent1"/>
                </a:solidFill>
              </a:rPr>
              <a:t>Улцерации и некротични изменения по кожата и лигавиците</a:t>
            </a:r>
          </a:p>
          <a:p>
            <a:pPr eaLnBrk="1" hangingPunct="1">
              <a:lnSpc>
                <a:spcPct val="90000"/>
              </a:lnSpc>
            </a:pPr>
            <a:endParaRPr lang="bg-BG" altLang="bg-BG" sz="240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4213" y="476250"/>
            <a:ext cx="7772400" cy="1019175"/>
          </a:xfrm>
          <a:ln>
            <a:solidFill>
              <a:schemeClr val="tx1"/>
            </a:solidFill>
          </a:ln>
        </p:spPr>
        <p:txBody>
          <a:bodyPr/>
          <a:lstStyle/>
          <a:p>
            <a:pPr eaLnBrk="1" hangingPunct="1">
              <a:defRPr/>
            </a:pPr>
            <a:r>
              <a:rPr lang="bg-BG" sz="3200" b="1" dirty="0" smtClean="0">
                <a:solidFill>
                  <a:srgbClr val="FFFF00"/>
                </a:solidFill>
              </a:rPr>
              <a:t>3. Фаза на изразена клинична картина</a:t>
            </a:r>
          </a:p>
        </p:txBody>
      </p:sp>
      <p:sp>
        <p:nvSpPr>
          <p:cNvPr id="19459" name="Rectangle 3"/>
          <p:cNvSpPr>
            <a:spLocks noGrp="1" noChangeArrowheads="1"/>
          </p:cNvSpPr>
          <p:nvPr>
            <p:ph type="body" idx="1"/>
          </p:nvPr>
        </p:nvSpPr>
        <p:spPr>
          <a:ln>
            <a:solidFill>
              <a:schemeClr val="tx1"/>
            </a:solidFill>
            <a:miter lim="800000"/>
            <a:headEnd/>
            <a:tailEnd/>
          </a:ln>
        </p:spPr>
        <p:txBody>
          <a:bodyPr/>
          <a:lstStyle/>
          <a:p>
            <a:pPr marL="609600" indent="-609600" eaLnBrk="1" hangingPunct="1">
              <a:lnSpc>
                <a:spcPct val="90000"/>
              </a:lnSpc>
              <a:buClr>
                <a:schemeClr val="hlink"/>
              </a:buClr>
              <a:buFontTx/>
              <a:buAutoNum type="alphaUcPeriod"/>
            </a:pPr>
            <a:r>
              <a:rPr lang="bg-BG" altLang="bg-BG" sz="2400" smtClean="0">
                <a:solidFill>
                  <a:schemeClr val="hlink"/>
                </a:solidFill>
              </a:rPr>
              <a:t>Прояви от страна на ЦНС</a:t>
            </a:r>
          </a:p>
          <a:p>
            <a:pPr marL="1066800" lvl="1" indent="-609600" eaLnBrk="1" hangingPunct="1">
              <a:lnSpc>
                <a:spcPct val="90000"/>
              </a:lnSpc>
              <a:buClr>
                <a:schemeClr val="hlink"/>
              </a:buClr>
              <a:buFont typeface="Wingdings" pitchFamily="2" charset="2"/>
              <a:buChar char="q"/>
            </a:pPr>
            <a:r>
              <a:rPr lang="bg-BG" altLang="bg-BG" sz="2400" smtClean="0"/>
              <a:t>Развитие на </a:t>
            </a:r>
            <a:r>
              <a:rPr lang="bg-BG" altLang="bg-BG" sz="2400" smtClean="0">
                <a:solidFill>
                  <a:schemeClr val="accent1"/>
                </a:solidFill>
              </a:rPr>
              <a:t>мозъчен оток</a:t>
            </a:r>
            <a:r>
              <a:rPr lang="bg-BG" altLang="bg-BG" sz="2400" smtClean="0"/>
              <a:t>, който се манифестира със следните </a:t>
            </a:r>
            <a:r>
              <a:rPr lang="bg-BG" altLang="bg-BG" sz="2400" smtClean="0">
                <a:solidFill>
                  <a:schemeClr val="accent1"/>
                </a:solidFill>
              </a:rPr>
              <a:t>синдроми:</a:t>
            </a:r>
          </a:p>
          <a:p>
            <a:pPr marL="1066800" lvl="1" indent="-609600" eaLnBrk="1" hangingPunct="1">
              <a:lnSpc>
                <a:spcPct val="90000"/>
              </a:lnSpc>
              <a:buClr>
                <a:schemeClr val="hlink"/>
              </a:buClr>
              <a:buFont typeface="Wingdings" pitchFamily="2" charset="2"/>
              <a:buChar char="§"/>
            </a:pPr>
            <a:r>
              <a:rPr lang="bg-BG" altLang="bg-BG" sz="2400" smtClean="0"/>
              <a:t>менингиален</a:t>
            </a:r>
          </a:p>
          <a:p>
            <a:pPr marL="1066800" lvl="1" indent="-609600" eaLnBrk="1" hangingPunct="1">
              <a:lnSpc>
                <a:spcPct val="90000"/>
              </a:lnSpc>
              <a:buClr>
                <a:schemeClr val="hlink"/>
              </a:buClr>
              <a:buFont typeface="Wingdings" pitchFamily="2" charset="2"/>
              <a:buChar char="§"/>
            </a:pPr>
            <a:r>
              <a:rPr lang="bg-BG" altLang="bg-BG" sz="2400" smtClean="0"/>
              <a:t>малкомозъчен</a:t>
            </a:r>
          </a:p>
          <a:p>
            <a:pPr marL="1066800" lvl="1" indent="-609600" eaLnBrk="1" hangingPunct="1">
              <a:lnSpc>
                <a:spcPct val="90000"/>
              </a:lnSpc>
              <a:buClr>
                <a:schemeClr val="hlink"/>
              </a:buClr>
              <a:buFont typeface="Wingdings" pitchFamily="2" charset="2"/>
              <a:buChar char="§"/>
            </a:pPr>
            <a:r>
              <a:rPr lang="bg-BG" altLang="bg-BG" sz="2400" smtClean="0"/>
              <a:t>дискретни пирамидни прояви</a:t>
            </a:r>
          </a:p>
          <a:p>
            <a:pPr marL="1066800" lvl="1" indent="-609600" eaLnBrk="1" hangingPunct="1">
              <a:lnSpc>
                <a:spcPct val="90000"/>
              </a:lnSpc>
              <a:buClr>
                <a:schemeClr val="hlink"/>
              </a:buClr>
              <a:buFont typeface="Wingdings" pitchFamily="2" charset="2"/>
              <a:buChar char="§"/>
            </a:pPr>
            <a:r>
              <a:rPr lang="bg-BG" altLang="bg-BG" sz="2400" smtClean="0"/>
              <a:t>огнищна неврологична симптоматика</a:t>
            </a:r>
            <a:r>
              <a:rPr lang="bg-BG" altLang="bg-BG" sz="2400" b="1" smtClean="0"/>
              <a:t> - </a:t>
            </a:r>
            <a:r>
              <a:rPr lang="bg-BG" altLang="bg-BG" sz="2400" smtClean="0"/>
              <a:t>при по-големи кръвоизливи в мозъка</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4213" y="476250"/>
            <a:ext cx="7772400" cy="1019175"/>
          </a:xfrm>
          <a:ln>
            <a:solidFill>
              <a:schemeClr val="tx1"/>
            </a:solidFill>
          </a:ln>
        </p:spPr>
        <p:txBody>
          <a:bodyPr/>
          <a:lstStyle/>
          <a:p>
            <a:pPr eaLnBrk="1" hangingPunct="1">
              <a:defRPr/>
            </a:pPr>
            <a:r>
              <a:rPr lang="bg-BG" sz="3200" b="1" dirty="0" smtClean="0">
                <a:solidFill>
                  <a:srgbClr val="FFFF00"/>
                </a:solidFill>
              </a:rPr>
              <a:t>3. Фаза на изразена клинична картина</a:t>
            </a:r>
          </a:p>
        </p:txBody>
      </p:sp>
      <p:sp>
        <p:nvSpPr>
          <p:cNvPr id="20483" name="Rectangle 3"/>
          <p:cNvSpPr>
            <a:spLocks noGrp="1" noChangeArrowheads="1"/>
          </p:cNvSpPr>
          <p:nvPr>
            <p:ph type="body" idx="1"/>
          </p:nvPr>
        </p:nvSpPr>
        <p:spPr>
          <a:ln>
            <a:solidFill>
              <a:schemeClr val="tx1"/>
            </a:solidFill>
            <a:miter lim="800000"/>
            <a:headEnd/>
            <a:tailEnd/>
          </a:ln>
        </p:spPr>
        <p:txBody>
          <a:bodyPr/>
          <a:lstStyle/>
          <a:p>
            <a:pPr marL="609600" indent="-609600" eaLnBrk="1" hangingPunct="1">
              <a:lnSpc>
                <a:spcPct val="90000"/>
              </a:lnSpc>
              <a:buFontTx/>
              <a:buNone/>
            </a:pPr>
            <a:r>
              <a:rPr lang="bg-BG" altLang="bg-BG" sz="2400" smtClean="0">
                <a:solidFill>
                  <a:schemeClr val="hlink"/>
                </a:solidFill>
              </a:rPr>
              <a:t>Б)</a:t>
            </a:r>
            <a:r>
              <a:rPr lang="bg-BG" altLang="bg-BG" sz="2400" b="1" smtClean="0"/>
              <a:t> </a:t>
            </a:r>
            <a:r>
              <a:rPr lang="bg-BG" altLang="bg-BG" sz="2400" smtClean="0">
                <a:solidFill>
                  <a:schemeClr val="hlink"/>
                </a:solidFill>
              </a:rPr>
              <a:t>Стомашно-чревен синдром</a:t>
            </a:r>
          </a:p>
          <a:p>
            <a:pPr marL="1066800" lvl="1" indent="-609600" eaLnBrk="1" hangingPunct="1">
              <a:lnSpc>
                <a:spcPct val="90000"/>
              </a:lnSpc>
              <a:buClr>
                <a:schemeClr val="tx2"/>
              </a:buClr>
              <a:buFont typeface="Wingdings" pitchFamily="2" charset="2"/>
              <a:buChar char="q"/>
            </a:pPr>
            <a:r>
              <a:rPr lang="bg-BG" altLang="bg-BG" sz="2400" smtClean="0"/>
              <a:t>Протича с </a:t>
            </a:r>
            <a:r>
              <a:rPr lang="bg-BG" altLang="bg-BG" sz="2400" smtClean="0">
                <a:solidFill>
                  <a:schemeClr val="accent1"/>
                </a:solidFill>
              </a:rPr>
              <a:t>катарално</a:t>
            </a:r>
            <a:r>
              <a:rPr lang="bg-BG" altLang="bg-BG" sz="2400" smtClean="0"/>
              <a:t>, понякога </a:t>
            </a:r>
            <a:r>
              <a:rPr lang="bg-BG" altLang="bg-BG" sz="2400" smtClean="0">
                <a:solidFill>
                  <a:schemeClr val="accent1"/>
                </a:solidFill>
              </a:rPr>
              <a:t>гнойно възпаление на лигавиците в стомашно-чревния тракт - устна кухина, фаринкс, тонзили, ларинкс, носна кухина, език</a:t>
            </a:r>
          </a:p>
          <a:p>
            <a:pPr marL="1066800" lvl="1" indent="-609600" eaLnBrk="1" hangingPunct="1">
              <a:lnSpc>
                <a:spcPct val="90000"/>
              </a:lnSpc>
              <a:buClr>
                <a:schemeClr val="tx2"/>
              </a:buClr>
              <a:buFont typeface="Wingdings" pitchFamily="2" charset="2"/>
              <a:buChar char="q"/>
            </a:pPr>
            <a:r>
              <a:rPr lang="bg-BG" altLang="bg-BG" sz="2400" smtClean="0">
                <a:solidFill>
                  <a:schemeClr val="accent1"/>
                </a:solidFill>
              </a:rPr>
              <a:t>Възпаление на регионалните лимфни възли</a:t>
            </a:r>
          </a:p>
          <a:p>
            <a:pPr marL="1066800" lvl="1" indent="-609600" eaLnBrk="1" hangingPunct="1">
              <a:lnSpc>
                <a:spcPct val="90000"/>
              </a:lnSpc>
              <a:buClr>
                <a:schemeClr val="tx2"/>
              </a:buClr>
              <a:buFont typeface="Wingdings" pitchFamily="2" charset="2"/>
              <a:buChar char="q"/>
            </a:pPr>
            <a:r>
              <a:rPr lang="bg-BG" altLang="bg-BG" sz="2400" smtClean="0">
                <a:solidFill>
                  <a:schemeClr val="accent1"/>
                </a:solidFill>
              </a:rPr>
              <a:t>Поява на некротични ангини и некротичен гингивит</a:t>
            </a:r>
          </a:p>
          <a:p>
            <a:pPr marL="1066800" lvl="1" indent="-609600" eaLnBrk="1" hangingPunct="1">
              <a:lnSpc>
                <a:spcPct val="90000"/>
              </a:lnSpc>
              <a:buClr>
                <a:schemeClr val="tx2"/>
              </a:buClr>
              <a:buFont typeface="Wingdings" pitchFamily="2" charset="2"/>
              <a:buChar char="q"/>
            </a:pPr>
            <a:r>
              <a:rPr lang="bg-BG" altLang="bg-BG" sz="2400" smtClean="0"/>
              <a:t>Оплаквания от силни </a:t>
            </a:r>
            <a:r>
              <a:rPr lang="bg-BG" altLang="bg-BG" sz="2400" smtClean="0">
                <a:solidFill>
                  <a:schemeClr val="accent1"/>
                </a:solidFill>
              </a:rPr>
              <a:t>болки в гърлото</a:t>
            </a:r>
            <a:r>
              <a:rPr lang="bg-BG" altLang="bg-BG" sz="2400" smtClean="0"/>
              <a:t>, особено при </a:t>
            </a:r>
            <a:r>
              <a:rPr lang="bg-BG" altLang="bg-BG" sz="2400" smtClean="0">
                <a:solidFill>
                  <a:schemeClr val="accent1"/>
                </a:solidFill>
              </a:rPr>
              <a:t>преглъщане</a:t>
            </a:r>
            <a:r>
              <a:rPr lang="bg-BG" altLang="bg-BG" sz="2400" smtClean="0"/>
              <a:t>, които затрудняват храненето</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4213" y="333375"/>
            <a:ext cx="7772400" cy="1019175"/>
          </a:xfrm>
          <a:ln>
            <a:solidFill>
              <a:schemeClr val="tx1"/>
            </a:solidFill>
          </a:ln>
        </p:spPr>
        <p:txBody>
          <a:bodyPr/>
          <a:lstStyle/>
          <a:p>
            <a:pPr eaLnBrk="1" hangingPunct="1">
              <a:defRPr/>
            </a:pPr>
            <a:r>
              <a:rPr lang="bg-BG" sz="3200" b="1" dirty="0" smtClean="0">
                <a:solidFill>
                  <a:srgbClr val="FFFF00"/>
                </a:solidFill>
              </a:rPr>
              <a:t>3. Фаза на изразена клинична картина</a:t>
            </a:r>
          </a:p>
        </p:txBody>
      </p:sp>
      <p:sp>
        <p:nvSpPr>
          <p:cNvPr id="21507" name="Rectangle 3"/>
          <p:cNvSpPr>
            <a:spLocks noGrp="1" noChangeArrowheads="1"/>
          </p:cNvSpPr>
          <p:nvPr>
            <p:ph type="body" sz="half" idx="1"/>
          </p:nvPr>
        </p:nvSpPr>
        <p:spPr>
          <a:xfrm>
            <a:off x="179388" y="1700213"/>
            <a:ext cx="8713787" cy="4968875"/>
          </a:xfrm>
          <a:ln>
            <a:solidFill>
              <a:schemeClr val="tx1"/>
            </a:solidFill>
            <a:miter lim="800000"/>
            <a:headEnd/>
            <a:tailEnd/>
          </a:ln>
        </p:spPr>
        <p:txBody>
          <a:bodyPr/>
          <a:lstStyle/>
          <a:p>
            <a:pPr marL="609600" indent="-609600" eaLnBrk="1" hangingPunct="1">
              <a:lnSpc>
                <a:spcPct val="80000"/>
              </a:lnSpc>
              <a:buClr>
                <a:schemeClr val="tx2"/>
              </a:buClr>
              <a:buFont typeface="Wingdings" pitchFamily="2" charset="2"/>
              <a:buNone/>
            </a:pPr>
            <a:r>
              <a:rPr lang="bg-BG" altLang="bg-BG" sz="800" b="1" smtClean="0"/>
              <a:t> </a:t>
            </a:r>
            <a:r>
              <a:rPr lang="bg-BG" altLang="bg-BG" sz="2300" smtClean="0">
                <a:solidFill>
                  <a:schemeClr val="hlink"/>
                </a:solidFill>
              </a:rPr>
              <a:t>Чревният епител</a:t>
            </a:r>
            <a:r>
              <a:rPr lang="bg-BG" altLang="bg-BG" sz="2300" smtClean="0">
                <a:solidFill>
                  <a:schemeClr val="accent1"/>
                </a:solidFill>
              </a:rPr>
              <a:t> некротизира</a:t>
            </a:r>
            <a:r>
              <a:rPr lang="bg-BG" altLang="bg-BG" sz="2300" smtClean="0"/>
              <a:t>, което:</a:t>
            </a:r>
          </a:p>
          <a:p>
            <a:pPr marL="609600" indent="-609600" eaLnBrk="1" hangingPunct="1">
              <a:lnSpc>
                <a:spcPct val="80000"/>
              </a:lnSpc>
              <a:buClr>
                <a:schemeClr val="tx2"/>
              </a:buClr>
              <a:buFont typeface="Wingdings" pitchFamily="2" charset="2"/>
              <a:buNone/>
            </a:pPr>
            <a:endParaRPr lang="bg-BG" altLang="bg-BG" sz="2300" smtClean="0"/>
          </a:p>
          <a:p>
            <a:pPr marL="1066800" lvl="1" indent="-609600" eaLnBrk="1" hangingPunct="1">
              <a:lnSpc>
                <a:spcPct val="80000"/>
              </a:lnSpc>
              <a:buClr>
                <a:schemeClr val="tx2"/>
              </a:buClr>
              <a:buFont typeface="Wingdings" pitchFamily="2" charset="2"/>
              <a:buChar char="§"/>
            </a:pPr>
            <a:r>
              <a:rPr lang="bg-BG" altLang="bg-BG" sz="2300" smtClean="0">
                <a:solidFill>
                  <a:schemeClr val="accent1"/>
                </a:solidFill>
              </a:rPr>
              <a:t>нарушава всмукването</a:t>
            </a:r>
            <a:r>
              <a:rPr lang="bg-BG" altLang="bg-BG" sz="2300" smtClean="0"/>
              <a:t> през червата</a:t>
            </a:r>
          </a:p>
          <a:p>
            <a:pPr marL="1066800" lvl="1" indent="-609600" eaLnBrk="1" hangingPunct="1">
              <a:lnSpc>
                <a:spcPct val="80000"/>
              </a:lnSpc>
              <a:buClr>
                <a:schemeClr val="tx2"/>
              </a:buClr>
              <a:buFont typeface="Wingdings" pitchFamily="2" charset="2"/>
              <a:buNone/>
            </a:pPr>
            <a:endParaRPr lang="bg-BG" altLang="bg-BG" sz="2300" smtClean="0"/>
          </a:p>
          <a:p>
            <a:pPr marL="1066800" lvl="1" indent="-609600" eaLnBrk="1" hangingPunct="1">
              <a:lnSpc>
                <a:spcPct val="80000"/>
              </a:lnSpc>
              <a:buClr>
                <a:schemeClr val="tx2"/>
              </a:buClr>
              <a:buFont typeface="Wingdings" pitchFamily="2" charset="2"/>
              <a:buChar char="§"/>
            </a:pPr>
            <a:r>
              <a:rPr lang="bg-BG" altLang="bg-BG" sz="2300" smtClean="0">
                <a:solidFill>
                  <a:schemeClr val="accent1"/>
                </a:solidFill>
              </a:rPr>
              <a:t>намалява отделянето</a:t>
            </a:r>
            <a:r>
              <a:rPr lang="bg-BG" altLang="bg-BG" sz="2300" smtClean="0"/>
              <a:t> на храносмилателни ензими</a:t>
            </a:r>
          </a:p>
          <a:p>
            <a:pPr marL="1066800" lvl="1" indent="-609600" eaLnBrk="1" hangingPunct="1">
              <a:lnSpc>
                <a:spcPct val="80000"/>
              </a:lnSpc>
              <a:buClr>
                <a:schemeClr val="tx2"/>
              </a:buClr>
              <a:buFont typeface="Wingdings" pitchFamily="2" charset="2"/>
              <a:buNone/>
            </a:pPr>
            <a:endParaRPr lang="bg-BG" altLang="bg-BG" sz="2300" smtClean="0"/>
          </a:p>
          <a:p>
            <a:pPr marL="1066800" lvl="1" indent="-609600" eaLnBrk="1" hangingPunct="1">
              <a:lnSpc>
                <a:spcPct val="80000"/>
              </a:lnSpc>
              <a:buClr>
                <a:schemeClr val="tx2"/>
              </a:buClr>
              <a:buFont typeface="Wingdings" pitchFamily="2" charset="2"/>
              <a:buChar char="§"/>
            </a:pPr>
            <a:r>
              <a:rPr lang="bg-BG" altLang="bg-BG" sz="2300" smtClean="0">
                <a:solidFill>
                  <a:schemeClr val="accent1"/>
                </a:solidFill>
              </a:rPr>
              <a:t>увеличава проницаемостта</a:t>
            </a:r>
            <a:r>
              <a:rPr lang="bg-BG" altLang="bg-BG" sz="2300" smtClean="0"/>
              <a:t> на </a:t>
            </a:r>
            <a:r>
              <a:rPr lang="bg-BG" altLang="bg-BG" sz="2300" smtClean="0">
                <a:solidFill>
                  <a:schemeClr val="accent1"/>
                </a:solidFill>
              </a:rPr>
              <a:t>стомашно-чревната бариера</a:t>
            </a:r>
          </a:p>
          <a:p>
            <a:pPr marL="1066800" lvl="1" indent="-609600" eaLnBrk="1" hangingPunct="1">
              <a:lnSpc>
                <a:spcPct val="80000"/>
              </a:lnSpc>
              <a:buClr>
                <a:schemeClr val="tx2"/>
              </a:buClr>
              <a:buFont typeface="Wingdings" pitchFamily="2" charset="2"/>
              <a:buNone/>
            </a:pPr>
            <a:endParaRPr lang="bg-BG" altLang="bg-BG" sz="2300" smtClean="0">
              <a:solidFill>
                <a:schemeClr val="accent1"/>
              </a:solidFill>
            </a:endParaRPr>
          </a:p>
          <a:p>
            <a:pPr marL="1066800" lvl="1" indent="-609600" eaLnBrk="1" hangingPunct="1">
              <a:lnSpc>
                <a:spcPct val="80000"/>
              </a:lnSpc>
              <a:buClr>
                <a:schemeClr val="tx2"/>
              </a:buClr>
              <a:buFont typeface="Wingdings" pitchFamily="2" charset="2"/>
              <a:buChar char="§"/>
            </a:pPr>
            <a:r>
              <a:rPr lang="bg-BG" altLang="bg-BG" sz="2300" smtClean="0"/>
              <a:t>развиват се </a:t>
            </a:r>
            <a:r>
              <a:rPr lang="bg-BG" altLang="bg-BG" sz="2300" smtClean="0">
                <a:solidFill>
                  <a:schemeClr val="accent1"/>
                </a:solidFill>
              </a:rPr>
              <a:t>автоинфекции и ентерогенни инфекции</a:t>
            </a:r>
          </a:p>
          <a:p>
            <a:pPr marL="1066800" lvl="1" indent="-609600" eaLnBrk="1" hangingPunct="1">
              <a:lnSpc>
                <a:spcPct val="80000"/>
              </a:lnSpc>
              <a:buClr>
                <a:schemeClr val="tx2"/>
              </a:buClr>
              <a:buFont typeface="Wingdings" pitchFamily="2" charset="2"/>
              <a:buChar char="§"/>
            </a:pPr>
            <a:r>
              <a:rPr lang="bg-BG" altLang="bg-BG" sz="2300" smtClean="0"/>
              <a:t>настъпват </a:t>
            </a:r>
            <a:r>
              <a:rPr lang="bg-BG" altLang="bg-BG" sz="2300" smtClean="0">
                <a:solidFill>
                  <a:schemeClr val="accent1"/>
                </a:solidFill>
              </a:rPr>
              <a:t>кръвоизливи от стомашно-чревния тракт</a:t>
            </a:r>
          </a:p>
          <a:p>
            <a:pPr marL="1066800" lvl="1" indent="-609600" eaLnBrk="1" hangingPunct="1">
              <a:lnSpc>
                <a:spcPct val="80000"/>
              </a:lnSpc>
              <a:buClr>
                <a:schemeClr val="tx2"/>
              </a:buClr>
              <a:buFont typeface="Wingdings" pitchFamily="2" charset="2"/>
              <a:buNone/>
            </a:pPr>
            <a:endParaRPr lang="bg-BG" altLang="bg-BG" sz="2300" smtClean="0">
              <a:solidFill>
                <a:schemeClr val="accent1"/>
              </a:solidFill>
            </a:endParaRPr>
          </a:p>
          <a:p>
            <a:pPr marL="1066800" lvl="1" indent="-609600" eaLnBrk="1" hangingPunct="1">
              <a:lnSpc>
                <a:spcPct val="80000"/>
              </a:lnSpc>
              <a:buClr>
                <a:schemeClr val="tx2"/>
              </a:buClr>
              <a:buFont typeface="Wingdings" pitchFamily="2" charset="2"/>
              <a:buChar char="§"/>
            </a:pPr>
            <a:r>
              <a:rPr lang="bg-BG" altLang="bg-BG" sz="2300" smtClean="0">
                <a:solidFill>
                  <a:schemeClr val="accent1"/>
                </a:solidFill>
              </a:rPr>
              <a:t>потиска се моторната функция на червата</a:t>
            </a:r>
            <a:r>
              <a:rPr lang="bg-BG" altLang="bg-BG" sz="2300" smtClean="0"/>
              <a:t>, което води до </a:t>
            </a:r>
            <a:r>
              <a:rPr lang="bg-BG" altLang="bg-BG" sz="2300" smtClean="0">
                <a:solidFill>
                  <a:schemeClr val="accent1"/>
                </a:solidFill>
              </a:rPr>
              <a:t>метеоризъм, чревни стази и частична чревна непроходимост</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sz="half" idx="1"/>
          </p:nvPr>
        </p:nvSpPr>
        <p:spPr>
          <a:xfrm>
            <a:off x="250825" y="1382713"/>
            <a:ext cx="3810000" cy="5214937"/>
          </a:xfrm>
          <a:ln>
            <a:solidFill>
              <a:schemeClr val="tx1"/>
            </a:solidFill>
            <a:miter lim="800000"/>
            <a:headEnd/>
            <a:tailEnd/>
          </a:ln>
        </p:spPr>
        <p:txBody>
          <a:bodyPr/>
          <a:lstStyle/>
          <a:p>
            <a:pPr eaLnBrk="1" hangingPunct="1">
              <a:lnSpc>
                <a:spcPct val="90000"/>
              </a:lnSpc>
            </a:pPr>
            <a:r>
              <a:rPr lang="bg-BG" altLang="bg-BG" sz="2500" smtClean="0">
                <a:solidFill>
                  <a:schemeClr val="accent1"/>
                </a:solidFill>
              </a:rPr>
              <a:t>Остри радиационни синдроми</a:t>
            </a:r>
            <a:r>
              <a:rPr lang="bg-BG" altLang="bg-BG" sz="2500" smtClean="0"/>
              <a:t> у човека се наблюдават при </a:t>
            </a:r>
            <a:r>
              <a:rPr lang="bg-BG" altLang="bg-BG" sz="2500" smtClean="0">
                <a:solidFill>
                  <a:schemeClr val="accent1"/>
                </a:solidFill>
              </a:rPr>
              <a:t>равномерно външно целотелесно облъчване с дози над 1 </a:t>
            </a:r>
            <a:r>
              <a:rPr lang="en-US" altLang="bg-BG" sz="2500" smtClean="0">
                <a:solidFill>
                  <a:schemeClr val="accent1"/>
                </a:solidFill>
              </a:rPr>
              <a:t>Gy</a:t>
            </a:r>
            <a:r>
              <a:rPr lang="bg-BG" altLang="bg-BG" sz="2500" smtClean="0">
                <a:solidFill>
                  <a:schemeClr val="accent1"/>
                </a:solidFill>
              </a:rPr>
              <a:t> (100 рада)</a:t>
            </a:r>
            <a:r>
              <a:rPr lang="bg-BG" altLang="bg-BG" sz="2500" smtClean="0"/>
              <a:t> гама лъчи и неутрони.</a:t>
            </a:r>
          </a:p>
          <a:p>
            <a:pPr eaLnBrk="1" hangingPunct="1">
              <a:lnSpc>
                <a:spcPct val="90000"/>
              </a:lnSpc>
            </a:pPr>
            <a:r>
              <a:rPr lang="bg-BG" altLang="bg-BG" sz="2500" smtClean="0"/>
              <a:t>Острите радиационни синдроми </a:t>
            </a:r>
            <a:r>
              <a:rPr lang="bg-BG" altLang="bg-BG" sz="2500" smtClean="0">
                <a:solidFill>
                  <a:schemeClr val="accent1"/>
                </a:solidFill>
              </a:rPr>
              <a:t>се дължат на увреждането на всички органи и тъкани.</a:t>
            </a:r>
          </a:p>
        </p:txBody>
      </p:sp>
      <p:sp>
        <p:nvSpPr>
          <p:cNvPr id="4099" name="Rectangle 5"/>
          <p:cNvSpPr>
            <a:spLocks noGrp="1" noChangeArrowheads="1"/>
          </p:cNvSpPr>
          <p:nvPr>
            <p:ph type="body" sz="half" idx="2"/>
          </p:nvPr>
        </p:nvSpPr>
        <p:spPr>
          <a:xfrm>
            <a:off x="4356100" y="188913"/>
            <a:ext cx="4602163" cy="5403850"/>
          </a:xfrm>
          <a:ln>
            <a:solidFill>
              <a:schemeClr val="tx1"/>
            </a:solidFill>
            <a:miter lim="800000"/>
            <a:headEnd/>
            <a:tailEnd/>
          </a:ln>
        </p:spPr>
        <p:txBody>
          <a:bodyPr/>
          <a:lstStyle/>
          <a:p>
            <a:pPr eaLnBrk="1" hangingPunct="1"/>
            <a:r>
              <a:rPr lang="bg-BG" altLang="bg-BG" sz="2400" smtClean="0">
                <a:solidFill>
                  <a:schemeClr val="accent1"/>
                </a:solidFill>
              </a:rPr>
              <a:t>Облъчване на организма</a:t>
            </a:r>
            <a:r>
              <a:rPr lang="bg-BG" altLang="bg-BG" sz="2400" smtClean="0"/>
              <a:t> с дози </a:t>
            </a:r>
            <a:r>
              <a:rPr lang="bg-BG" altLang="bg-BG" sz="2400" smtClean="0">
                <a:solidFill>
                  <a:schemeClr val="hlink"/>
                </a:solidFill>
              </a:rPr>
              <a:t> 0,25 - 0,5</a:t>
            </a:r>
            <a:r>
              <a:rPr lang="ru-RU" altLang="bg-BG" sz="2400" smtClean="0">
                <a:solidFill>
                  <a:schemeClr val="hlink"/>
                </a:solidFill>
              </a:rPr>
              <a:t> </a:t>
            </a:r>
            <a:r>
              <a:rPr lang="en-US" altLang="bg-BG" sz="2400" smtClean="0">
                <a:solidFill>
                  <a:schemeClr val="hlink"/>
                </a:solidFill>
              </a:rPr>
              <a:t>Gy</a:t>
            </a:r>
            <a:r>
              <a:rPr lang="ru-RU" altLang="bg-BG" sz="2400" smtClean="0">
                <a:solidFill>
                  <a:schemeClr val="hlink"/>
                </a:solidFill>
              </a:rPr>
              <a:t> (25 - 50 рада)</a:t>
            </a:r>
            <a:r>
              <a:rPr lang="ru-RU" altLang="bg-BG" sz="2400" smtClean="0"/>
              <a:t> </a:t>
            </a:r>
            <a:r>
              <a:rPr lang="ru-RU" altLang="bg-BG" sz="2400" smtClean="0">
                <a:solidFill>
                  <a:schemeClr val="accent1"/>
                </a:solidFill>
              </a:rPr>
              <a:t>не предизвиква</a:t>
            </a:r>
            <a:r>
              <a:rPr lang="ru-RU" altLang="bg-BG" sz="2400" smtClean="0"/>
              <a:t> доловими </a:t>
            </a:r>
            <a:r>
              <a:rPr lang="ru-RU" altLang="bg-BG" sz="2400" smtClean="0">
                <a:solidFill>
                  <a:schemeClr val="accent1"/>
                </a:solidFill>
              </a:rPr>
              <a:t>изменения</a:t>
            </a:r>
            <a:r>
              <a:rPr lang="ru-RU" altLang="bg-BG" sz="2400" smtClean="0"/>
              <a:t> в органите и тъканите.</a:t>
            </a:r>
            <a:endParaRPr lang="bg-BG" altLang="bg-BG" sz="2400" smtClean="0"/>
          </a:p>
          <a:p>
            <a:pPr eaLnBrk="1" hangingPunct="1"/>
            <a:r>
              <a:rPr lang="bg-BG" altLang="bg-BG" sz="2400" smtClean="0">
                <a:solidFill>
                  <a:schemeClr val="accent1"/>
                </a:solidFill>
              </a:rPr>
              <a:t>Облъчване с дози</a:t>
            </a:r>
            <a:r>
              <a:rPr lang="bg-BG" altLang="bg-BG" sz="2400" smtClean="0"/>
              <a:t> в диапазон </a:t>
            </a:r>
            <a:r>
              <a:rPr lang="bg-BG" altLang="bg-BG" sz="2400" smtClean="0">
                <a:solidFill>
                  <a:schemeClr val="hlink"/>
                </a:solidFill>
              </a:rPr>
              <a:t>0,5 - 1 </a:t>
            </a:r>
            <a:r>
              <a:rPr lang="en-US" altLang="bg-BG" sz="2400" smtClean="0">
                <a:solidFill>
                  <a:schemeClr val="hlink"/>
                </a:solidFill>
              </a:rPr>
              <a:t>Gy </a:t>
            </a:r>
            <a:r>
              <a:rPr lang="bg-BG" altLang="bg-BG" sz="2400" smtClean="0">
                <a:solidFill>
                  <a:schemeClr val="hlink"/>
                </a:solidFill>
              </a:rPr>
              <a:t>(</a:t>
            </a:r>
            <a:r>
              <a:rPr lang="ru-RU" altLang="bg-BG" sz="2400" smtClean="0">
                <a:solidFill>
                  <a:schemeClr val="hlink"/>
                </a:solidFill>
              </a:rPr>
              <a:t>5</a:t>
            </a:r>
            <a:r>
              <a:rPr lang="bg-BG" altLang="bg-BG" sz="2400" smtClean="0">
                <a:solidFill>
                  <a:schemeClr val="hlink"/>
                </a:solidFill>
              </a:rPr>
              <a:t>0 - 100 рада)</a:t>
            </a:r>
            <a:r>
              <a:rPr lang="bg-BG" altLang="bg-BG" sz="2400" smtClean="0"/>
              <a:t> води до </a:t>
            </a:r>
            <a:r>
              <a:rPr lang="bg-BG" altLang="bg-BG" sz="2400" smtClean="0">
                <a:solidFill>
                  <a:schemeClr val="accent1"/>
                </a:solidFill>
              </a:rPr>
              <a:t>леки изменения в броя на формените елементи на кръвта</a:t>
            </a:r>
            <a:r>
              <a:rPr lang="bg-BG" altLang="bg-BG" sz="2400" smtClean="0"/>
              <a:t> (главно лимфоцити) и до нарушена </a:t>
            </a:r>
            <a:r>
              <a:rPr lang="bg-BG" altLang="bg-BG" sz="2400" smtClean="0">
                <a:solidFill>
                  <a:schemeClr val="accent1"/>
                </a:solidFill>
              </a:rPr>
              <a:t>нервно-съдова регулация.</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84213" y="333375"/>
            <a:ext cx="7772400" cy="1143000"/>
          </a:xfrm>
          <a:ln>
            <a:solidFill>
              <a:schemeClr val="tx1"/>
            </a:solidFill>
          </a:ln>
        </p:spPr>
        <p:txBody>
          <a:bodyPr/>
          <a:lstStyle/>
          <a:p>
            <a:pPr eaLnBrk="1" hangingPunct="1">
              <a:defRPr/>
            </a:pPr>
            <a:r>
              <a:rPr lang="bg-BG" sz="3200" b="1" dirty="0" smtClean="0">
                <a:solidFill>
                  <a:srgbClr val="FFFF00"/>
                </a:solidFill>
              </a:rPr>
              <a:t>3. Фаза на изразена клинична картина</a:t>
            </a:r>
          </a:p>
        </p:txBody>
      </p:sp>
      <p:sp>
        <p:nvSpPr>
          <p:cNvPr id="22531" name="Rectangle 3"/>
          <p:cNvSpPr>
            <a:spLocks noGrp="1" noChangeArrowheads="1"/>
          </p:cNvSpPr>
          <p:nvPr>
            <p:ph type="body" sz="half" idx="1"/>
          </p:nvPr>
        </p:nvSpPr>
        <p:spPr>
          <a:xfrm>
            <a:off x="250825" y="1773238"/>
            <a:ext cx="3810000" cy="2160587"/>
          </a:xfrm>
          <a:ln>
            <a:solidFill>
              <a:schemeClr val="tx1"/>
            </a:solidFill>
            <a:miter lim="800000"/>
            <a:headEnd/>
            <a:tailEnd/>
          </a:ln>
        </p:spPr>
        <p:txBody>
          <a:bodyPr/>
          <a:lstStyle/>
          <a:p>
            <a:pPr eaLnBrk="1" hangingPunct="1">
              <a:lnSpc>
                <a:spcPct val="80000"/>
              </a:lnSpc>
              <a:buClr>
                <a:schemeClr val="tx2"/>
              </a:buClr>
              <a:buFont typeface="Wingdings" pitchFamily="2" charset="2"/>
              <a:buChar char="q"/>
            </a:pPr>
            <a:r>
              <a:rPr lang="bg-BG" altLang="bg-BG" sz="2200" smtClean="0"/>
              <a:t>Най-изявени симптоми от </a:t>
            </a:r>
            <a:r>
              <a:rPr lang="bg-BG" altLang="bg-BG" sz="2200" smtClean="0">
                <a:solidFill>
                  <a:schemeClr val="hlink"/>
                </a:solidFill>
              </a:rPr>
              <a:t>стомашно-чревния тракт</a:t>
            </a:r>
            <a:r>
              <a:rPr lang="bg-BG" altLang="bg-BG" sz="2200" smtClean="0"/>
              <a:t> са: </a:t>
            </a:r>
            <a:r>
              <a:rPr lang="bg-BG" altLang="bg-BG" sz="2200" smtClean="0">
                <a:solidFill>
                  <a:schemeClr val="accent1"/>
                </a:solidFill>
              </a:rPr>
              <a:t>гадене, повръщане, анорексия, диария (често кървава -</a:t>
            </a:r>
            <a:r>
              <a:rPr lang="bg-BG" altLang="bg-BG" sz="2200" smtClean="0"/>
              <a:t> лош прогностичен белег), </a:t>
            </a:r>
            <a:r>
              <a:rPr lang="bg-BG" altLang="bg-BG" sz="2200" smtClean="0">
                <a:solidFill>
                  <a:schemeClr val="accent1"/>
                </a:solidFill>
              </a:rPr>
              <a:t>дехидратация</a:t>
            </a:r>
            <a:r>
              <a:rPr lang="bg-BG" altLang="bg-BG" sz="2200" b="1" smtClean="0"/>
              <a:t>.</a:t>
            </a:r>
          </a:p>
        </p:txBody>
      </p:sp>
      <p:sp>
        <p:nvSpPr>
          <p:cNvPr id="22532" name="Rectangle 4"/>
          <p:cNvSpPr>
            <a:spLocks noGrp="1" noChangeArrowheads="1"/>
          </p:cNvSpPr>
          <p:nvPr>
            <p:ph type="body" sz="half" idx="2"/>
          </p:nvPr>
        </p:nvSpPr>
        <p:spPr>
          <a:xfrm>
            <a:off x="4356100" y="1773238"/>
            <a:ext cx="4608513" cy="4824412"/>
          </a:xfrm>
          <a:solidFill>
            <a:srgbClr val="000099"/>
          </a:solidFill>
        </p:spPr>
        <p:txBody>
          <a:bodyPr/>
          <a:lstStyle/>
          <a:p>
            <a:pPr eaLnBrk="1" hangingPunct="1">
              <a:lnSpc>
                <a:spcPct val="80000"/>
              </a:lnSpc>
              <a:buFontTx/>
              <a:buNone/>
            </a:pPr>
            <a:r>
              <a:rPr lang="bg-BG" altLang="bg-BG" sz="2200" smtClean="0">
                <a:solidFill>
                  <a:schemeClr val="hlink"/>
                </a:solidFill>
              </a:rPr>
              <a:t>В)</a:t>
            </a:r>
            <a:r>
              <a:rPr lang="bg-BG" altLang="bg-BG" sz="2200" b="1" smtClean="0"/>
              <a:t> </a:t>
            </a:r>
            <a:r>
              <a:rPr lang="bg-BG" altLang="bg-BG" sz="2200" smtClean="0">
                <a:solidFill>
                  <a:schemeClr val="hlink"/>
                </a:solidFill>
              </a:rPr>
              <a:t>Кожата</a:t>
            </a:r>
            <a:r>
              <a:rPr lang="bg-BG" altLang="bg-BG" sz="2200" smtClean="0"/>
              <a:t> е </a:t>
            </a:r>
            <a:r>
              <a:rPr lang="bg-BG" altLang="bg-BG" sz="2200" smtClean="0">
                <a:solidFill>
                  <a:schemeClr val="accent1"/>
                </a:solidFill>
              </a:rPr>
              <a:t>суха, блестяща, лющеща се.</a:t>
            </a:r>
          </a:p>
          <a:p>
            <a:pPr lvl="1" eaLnBrk="1" hangingPunct="1">
              <a:lnSpc>
                <a:spcPct val="80000"/>
              </a:lnSpc>
              <a:buClr>
                <a:schemeClr val="tx2"/>
              </a:buClr>
              <a:buFont typeface="Wingdings" pitchFamily="2" charset="2"/>
              <a:buChar char="§"/>
            </a:pPr>
            <a:r>
              <a:rPr lang="bg-BG" altLang="bg-BG" sz="2200" smtClean="0"/>
              <a:t>тежко </a:t>
            </a:r>
            <a:r>
              <a:rPr lang="bg-BG" altLang="bg-BG" sz="2200" smtClean="0">
                <a:solidFill>
                  <a:schemeClr val="accent1"/>
                </a:solidFill>
              </a:rPr>
              <a:t>увреждане на герминативния слой</a:t>
            </a:r>
            <a:r>
              <a:rPr lang="bg-BG" altLang="bg-BG" sz="2200" smtClean="0"/>
              <a:t> на кожата;</a:t>
            </a:r>
            <a:endParaRPr lang="bg-BG" altLang="bg-BG" sz="2200" b="1" smtClean="0"/>
          </a:p>
          <a:p>
            <a:pPr lvl="1" eaLnBrk="1" hangingPunct="1">
              <a:lnSpc>
                <a:spcPct val="80000"/>
              </a:lnSpc>
              <a:buClr>
                <a:schemeClr val="tx2"/>
              </a:buClr>
              <a:buFont typeface="Wingdings" pitchFamily="2" charset="2"/>
              <a:buChar char="§"/>
            </a:pPr>
            <a:r>
              <a:rPr lang="bg-BG" altLang="bg-BG" sz="2200" b="1" smtClean="0">
                <a:solidFill>
                  <a:schemeClr val="accent1"/>
                </a:solidFill>
              </a:rPr>
              <a:t>атрофия</a:t>
            </a:r>
            <a:r>
              <a:rPr lang="bg-BG" altLang="bg-BG" sz="2200" smtClean="0"/>
              <a:t> на мастните и потните жлези;</a:t>
            </a:r>
            <a:endParaRPr lang="bg-BG" altLang="bg-BG" sz="2200" b="1" smtClean="0"/>
          </a:p>
          <a:p>
            <a:pPr eaLnBrk="1" hangingPunct="1">
              <a:lnSpc>
                <a:spcPct val="80000"/>
              </a:lnSpc>
              <a:buClr>
                <a:schemeClr val="tx2"/>
              </a:buClr>
              <a:buFont typeface="Wingdings" pitchFamily="2" charset="2"/>
              <a:buChar char="q"/>
            </a:pPr>
            <a:r>
              <a:rPr lang="bg-BG" altLang="bg-BG" sz="2200" smtClean="0">
                <a:solidFill>
                  <a:schemeClr val="accent1"/>
                </a:solidFill>
              </a:rPr>
              <a:t>Епилацията</a:t>
            </a:r>
            <a:r>
              <a:rPr lang="bg-BG" altLang="bg-BG" sz="2200" smtClean="0"/>
              <a:t> зависи от големината на получената доза:</a:t>
            </a:r>
          </a:p>
          <a:p>
            <a:pPr lvl="1" eaLnBrk="1" hangingPunct="1">
              <a:lnSpc>
                <a:spcPct val="80000"/>
              </a:lnSpc>
              <a:buClr>
                <a:schemeClr val="tx2"/>
              </a:buClr>
              <a:buFont typeface="Wingdings" pitchFamily="2" charset="2"/>
              <a:buChar char="§"/>
            </a:pPr>
            <a:r>
              <a:rPr lang="bg-BG" altLang="bg-BG" sz="2200" smtClean="0"/>
              <a:t>средна продължителност </a:t>
            </a:r>
            <a:r>
              <a:rPr lang="bg-BG" altLang="bg-BG" sz="2200" b="1" smtClean="0">
                <a:solidFill>
                  <a:schemeClr val="accent1"/>
                </a:solidFill>
              </a:rPr>
              <a:t>- две седмици</a:t>
            </a:r>
          </a:p>
          <a:p>
            <a:pPr lvl="1" eaLnBrk="1" hangingPunct="1">
              <a:lnSpc>
                <a:spcPct val="80000"/>
              </a:lnSpc>
              <a:buClr>
                <a:schemeClr val="tx2"/>
              </a:buClr>
              <a:buFont typeface="Wingdings" pitchFamily="2" charset="2"/>
              <a:buChar char="§"/>
            </a:pPr>
            <a:r>
              <a:rPr lang="bg-BG" altLang="bg-BG" sz="2200" smtClean="0"/>
              <a:t>засяга </a:t>
            </a:r>
            <a:r>
              <a:rPr lang="bg-BG" altLang="bg-BG" sz="2200" smtClean="0">
                <a:solidFill>
                  <a:schemeClr val="accent1"/>
                </a:solidFill>
              </a:rPr>
              <a:t>челна, тилна и теменна област, веждите, миглите, подмишници, тазова област</a:t>
            </a:r>
          </a:p>
          <a:p>
            <a:pPr lvl="1" eaLnBrk="1" hangingPunct="1">
              <a:lnSpc>
                <a:spcPct val="80000"/>
              </a:lnSpc>
              <a:buClr>
                <a:schemeClr val="tx2"/>
              </a:buClr>
              <a:buFont typeface="Wingdings" pitchFamily="2" charset="2"/>
              <a:buChar char="§"/>
            </a:pPr>
            <a:r>
              <a:rPr lang="bg-BG" altLang="bg-BG" sz="2200" smtClean="0">
                <a:solidFill>
                  <a:schemeClr val="accent1"/>
                </a:solidFill>
              </a:rPr>
              <a:t>възстановяване за 6 - 10 седмици</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6" name="Rectangle 6"/>
          <p:cNvSpPr>
            <a:spLocks noGrp="1" noChangeArrowheads="1"/>
          </p:cNvSpPr>
          <p:nvPr>
            <p:ph type="title"/>
          </p:nvPr>
        </p:nvSpPr>
        <p:spPr>
          <a:xfrm>
            <a:off x="684213" y="260350"/>
            <a:ext cx="7772400" cy="1008063"/>
          </a:xfrm>
          <a:ln>
            <a:solidFill>
              <a:schemeClr val="tx1"/>
            </a:solidFill>
          </a:ln>
        </p:spPr>
        <p:txBody>
          <a:bodyPr/>
          <a:lstStyle/>
          <a:p>
            <a:pPr eaLnBrk="1" hangingPunct="1">
              <a:defRPr/>
            </a:pPr>
            <a:r>
              <a:rPr lang="bg-BG" sz="3200" b="1" dirty="0" smtClean="0">
                <a:solidFill>
                  <a:srgbClr val="FFFF00"/>
                </a:solidFill>
              </a:rPr>
              <a:t>3. Фаза на изразена клинична картина</a:t>
            </a:r>
          </a:p>
        </p:txBody>
      </p:sp>
      <p:sp>
        <p:nvSpPr>
          <p:cNvPr id="23555" name="Rectangle 3"/>
          <p:cNvSpPr>
            <a:spLocks noGrp="1" noChangeArrowheads="1"/>
          </p:cNvSpPr>
          <p:nvPr>
            <p:ph type="body" sz="half" idx="1"/>
          </p:nvPr>
        </p:nvSpPr>
        <p:spPr>
          <a:xfrm>
            <a:off x="179388" y="1557338"/>
            <a:ext cx="3810000" cy="4114800"/>
          </a:xfrm>
          <a:ln>
            <a:solidFill>
              <a:schemeClr val="tx1"/>
            </a:solidFill>
            <a:miter lim="800000"/>
            <a:headEnd/>
            <a:tailEnd/>
          </a:ln>
        </p:spPr>
        <p:txBody>
          <a:bodyPr/>
          <a:lstStyle/>
          <a:p>
            <a:pPr eaLnBrk="1" hangingPunct="1">
              <a:lnSpc>
                <a:spcPct val="90000"/>
              </a:lnSpc>
              <a:buFontTx/>
              <a:buNone/>
            </a:pPr>
            <a:r>
              <a:rPr lang="bg-BG" altLang="bg-BG" sz="2000" smtClean="0">
                <a:solidFill>
                  <a:schemeClr val="hlink"/>
                </a:solidFill>
              </a:rPr>
              <a:t>Г)</a:t>
            </a:r>
            <a:r>
              <a:rPr lang="bg-BG" altLang="bg-BG" sz="2800" smtClean="0"/>
              <a:t>  </a:t>
            </a:r>
            <a:r>
              <a:rPr lang="bg-BG" altLang="bg-BG" sz="2200" smtClean="0">
                <a:solidFill>
                  <a:schemeClr val="hlink"/>
                </a:solidFill>
              </a:rPr>
              <a:t>Костномозъчна тъкан и циркулираща кръв</a:t>
            </a:r>
          </a:p>
          <a:p>
            <a:pPr lvl="1" eaLnBrk="1" hangingPunct="1">
              <a:lnSpc>
                <a:spcPct val="90000"/>
              </a:lnSpc>
              <a:buClr>
                <a:schemeClr val="tx2"/>
              </a:buClr>
              <a:buFont typeface="Wingdings" pitchFamily="2" charset="2"/>
              <a:buChar char="q"/>
            </a:pPr>
            <a:r>
              <a:rPr lang="bg-BG" altLang="bg-BG" sz="2200" smtClean="0"/>
              <a:t>В </a:t>
            </a:r>
            <a:r>
              <a:rPr lang="bg-BG" altLang="bg-BG" sz="2200" smtClean="0">
                <a:solidFill>
                  <a:schemeClr val="accent1"/>
                </a:solidFill>
              </a:rPr>
              <a:t>костния мозък</a:t>
            </a:r>
            <a:r>
              <a:rPr lang="bg-BG" altLang="bg-BG" sz="2200" smtClean="0"/>
              <a:t> - </a:t>
            </a:r>
            <a:r>
              <a:rPr lang="bg-BG" altLang="bg-BG" sz="2200" smtClean="0">
                <a:solidFill>
                  <a:schemeClr val="accent1"/>
                </a:solidFill>
              </a:rPr>
              <a:t>кръвотворене от мегалобластен тип</a:t>
            </a:r>
            <a:r>
              <a:rPr lang="bg-BG" altLang="bg-BG" sz="2200" smtClean="0"/>
              <a:t>. </a:t>
            </a:r>
          </a:p>
          <a:p>
            <a:pPr lvl="1" eaLnBrk="1" hangingPunct="1">
              <a:lnSpc>
                <a:spcPct val="90000"/>
              </a:lnSpc>
              <a:buClr>
                <a:schemeClr val="tx2"/>
              </a:buClr>
              <a:buFont typeface="Wingdings" pitchFamily="2" charset="2"/>
              <a:buChar char="q"/>
            </a:pPr>
            <a:r>
              <a:rPr lang="bg-BG" altLang="bg-BG" sz="2200" smtClean="0"/>
              <a:t>По-късно - "</a:t>
            </a:r>
            <a:r>
              <a:rPr lang="bg-BG" altLang="bg-BG" sz="2200" b="1" smtClean="0"/>
              <a:t>опустушаване" на костния мозък.</a:t>
            </a:r>
            <a:endParaRPr lang="bg-BG" altLang="bg-BG" sz="2200" smtClean="0"/>
          </a:p>
          <a:p>
            <a:pPr lvl="1" eaLnBrk="1" hangingPunct="1">
              <a:lnSpc>
                <a:spcPct val="90000"/>
              </a:lnSpc>
              <a:buClr>
                <a:schemeClr val="tx2"/>
              </a:buClr>
              <a:buFont typeface="Wingdings" pitchFamily="2" charset="2"/>
              <a:buChar char="q"/>
            </a:pPr>
            <a:r>
              <a:rPr lang="bg-BG" altLang="bg-BG" sz="2200" b="1" smtClean="0">
                <a:solidFill>
                  <a:schemeClr val="accent1"/>
                </a:solidFill>
              </a:rPr>
              <a:t>в миелограмата</a:t>
            </a:r>
            <a:r>
              <a:rPr lang="bg-BG" altLang="bg-BG" sz="2200" smtClean="0"/>
              <a:t> преобладава </a:t>
            </a:r>
            <a:r>
              <a:rPr lang="bg-BG" altLang="bg-BG" sz="2200" smtClean="0">
                <a:solidFill>
                  <a:schemeClr val="accent1"/>
                </a:solidFill>
              </a:rPr>
              <a:t>ретикулни, ендотелни и плазматични клетки</a:t>
            </a:r>
          </a:p>
        </p:txBody>
      </p:sp>
      <p:pic>
        <p:nvPicPr>
          <p:cNvPr id="40969" name="Picture 9" descr="img018"/>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4284663" y="1484313"/>
            <a:ext cx="4679950" cy="2736850"/>
          </a:xfrm>
          <a:noFill/>
        </p:spPr>
      </p:pic>
      <p:pic>
        <p:nvPicPr>
          <p:cNvPr id="40970" name="Picture 10" descr="img019"/>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4284663" y="4365625"/>
            <a:ext cx="4679950" cy="2492375"/>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nodeType="clickEffect">
                                  <p:stCondLst>
                                    <p:cond delay="0"/>
                                  </p:stCondLst>
                                  <p:childTnLst>
                                    <p:set>
                                      <p:cBhvr>
                                        <p:cTn id="6" dur="1" fill="hold">
                                          <p:stCondLst>
                                            <p:cond delay="0"/>
                                          </p:stCondLst>
                                        </p:cTn>
                                        <p:tgtEl>
                                          <p:spTgt spid="40969"/>
                                        </p:tgtEl>
                                        <p:attrNameLst>
                                          <p:attrName>style.visibility</p:attrName>
                                        </p:attrNameLst>
                                      </p:cBhvr>
                                      <p:to>
                                        <p:strVal val="visible"/>
                                      </p:to>
                                    </p:set>
                                    <p:animEffect transition="in" filter="plus(in)">
                                      <p:cBhvr>
                                        <p:cTn id="7" dur="2000"/>
                                        <p:tgtEl>
                                          <p:spTgt spid="409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3" presetClass="entr" presetSubtype="16" fill="hold" nodeType="clickEffect">
                                  <p:stCondLst>
                                    <p:cond delay="0"/>
                                  </p:stCondLst>
                                  <p:childTnLst>
                                    <p:set>
                                      <p:cBhvr>
                                        <p:cTn id="11" dur="1" fill="hold">
                                          <p:stCondLst>
                                            <p:cond delay="0"/>
                                          </p:stCondLst>
                                        </p:cTn>
                                        <p:tgtEl>
                                          <p:spTgt spid="40970"/>
                                        </p:tgtEl>
                                        <p:attrNameLst>
                                          <p:attrName>style.visibility</p:attrName>
                                        </p:attrNameLst>
                                      </p:cBhvr>
                                      <p:to>
                                        <p:strVal val="visible"/>
                                      </p:to>
                                    </p:set>
                                    <p:animEffect transition="in" filter="plus(in)">
                                      <p:cBhvr>
                                        <p:cTn id="12" dur="2000"/>
                                        <p:tgtEl>
                                          <p:spTgt spid="409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4213" y="260350"/>
            <a:ext cx="7772400" cy="1019175"/>
          </a:xfrm>
          <a:ln>
            <a:solidFill>
              <a:schemeClr val="tx1"/>
            </a:solidFill>
          </a:ln>
        </p:spPr>
        <p:txBody>
          <a:bodyPr/>
          <a:lstStyle/>
          <a:p>
            <a:pPr eaLnBrk="1" hangingPunct="1">
              <a:defRPr/>
            </a:pPr>
            <a:r>
              <a:rPr lang="bg-BG" sz="3200" b="1" dirty="0" smtClean="0">
                <a:solidFill>
                  <a:srgbClr val="FFFF00"/>
                </a:solidFill>
              </a:rPr>
              <a:t>3. Фаза на изразена клинична картина</a:t>
            </a:r>
          </a:p>
        </p:txBody>
      </p:sp>
      <p:sp>
        <p:nvSpPr>
          <p:cNvPr id="24579" name="Rectangle 6"/>
          <p:cNvSpPr>
            <a:spLocks noGrp="1" noChangeArrowheads="1"/>
          </p:cNvSpPr>
          <p:nvPr>
            <p:ph type="body" sz="half" idx="1"/>
          </p:nvPr>
        </p:nvSpPr>
        <p:spPr>
          <a:xfrm>
            <a:off x="685800" y="1628775"/>
            <a:ext cx="7918450" cy="4968875"/>
          </a:xfrm>
          <a:ln>
            <a:solidFill>
              <a:schemeClr val="tx1"/>
            </a:solidFill>
            <a:miter lim="800000"/>
            <a:headEnd/>
            <a:tailEnd/>
          </a:ln>
        </p:spPr>
        <p:txBody>
          <a:bodyPr/>
          <a:lstStyle/>
          <a:p>
            <a:pPr eaLnBrk="1" hangingPunct="1">
              <a:buClr>
                <a:schemeClr val="tx2"/>
              </a:buClr>
              <a:buFont typeface="Wingdings" pitchFamily="2" charset="2"/>
              <a:buChar char="q"/>
            </a:pPr>
            <a:r>
              <a:rPr lang="bg-BG" altLang="bg-BG" sz="2200" b="1" smtClean="0">
                <a:solidFill>
                  <a:schemeClr val="accent1"/>
                </a:solidFill>
              </a:rPr>
              <a:t>В циркулиращата кръв</a:t>
            </a:r>
          </a:p>
          <a:p>
            <a:pPr lvl="1" eaLnBrk="1" hangingPunct="1">
              <a:buClr>
                <a:schemeClr val="tx2"/>
              </a:buClr>
              <a:buFont typeface="Wingdings" pitchFamily="2" charset="2"/>
              <a:buChar char="§"/>
            </a:pPr>
            <a:r>
              <a:rPr lang="bg-BG" altLang="bg-BG" sz="2200" smtClean="0"/>
              <a:t>силно изразена </a:t>
            </a:r>
            <a:r>
              <a:rPr lang="bg-BG" altLang="bg-BG" sz="2200" b="1" smtClean="0">
                <a:solidFill>
                  <a:schemeClr val="accent1"/>
                </a:solidFill>
              </a:rPr>
              <a:t>левкопения</a:t>
            </a:r>
            <a:r>
              <a:rPr lang="bg-BG" altLang="bg-BG" sz="2200" smtClean="0"/>
              <a:t>; при по-малко от </a:t>
            </a:r>
            <a:r>
              <a:rPr lang="bg-BG" altLang="bg-BG" sz="2200" smtClean="0">
                <a:solidFill>
                  <a:schemeClr val="hlink"/>
                </a:solidFill>
              </a:rPr>
              <a:t>2</a:t>
            </a:r>
            <a:r>
              <a:rPr lang="en-US" altLang="bg-BG" sz="2200" smtClean="0">
                <a:solidFill>
                  <a:schemeClr val="hlink"/>
                </a:solidFill>
              </a:rPr>
              <a:t>x</a:t>
            </a:r>
            <a:r>
              <a:rPr lang="bg-BG" altLang="bg-BG" sz="2200" smtClean="0">
                <a:solidFill>
                  <a:schemeClr val="hlink"/>
                </a:solidFill>
              </a:rPr>
              <a:t>10</a:t>
            </a:r>
            <a:r>
              <a:rPr lang="bg-BG" altLang="bg-BG" sz="2200" baseline="30000" smtClean="0">
                <a:solidFill>
                  <a:schemeClr val="hlink"/>
                </a:solidFill>
              </a:rPr>
              <a:t>9</a:t>
            </a:r>
            <a:r>
              <a:rPr lang="bg-BG" altLang="bg-BG" sz="2200" smtClean="0">
                <a:solidFill>
                  <a:schemeClr val="hlink"/>
                </a:solidFill>
              </a:rPr>
              <a:t>/</a:t>
            </a:r>
            <a:r>
              <a:rPr lang="en-US" altLang="bg-BG" sz="2200" smtClean="0">
                <a:solidFill>
                  <a:schemeClr val="hlink"/>
                </a:solidFill>
              </a:rPr>
              <a:t>L</a:t>
            </a:r>
            <a:r>
              <a:rPr lang="bg-BG" altLang="bg-BG" sz="2200" smtClean="0">
                <a:solidFill>
                  <a:schemeClr val="hlink"/>
                </a:solidFill>
              </a:rPr>
              <a:t> - лош прогностичен белег</a:t>
            </a:r>
            <a:r>
              <a:rPr lang="bg-BG" altLang="bg-BG" sz="2200" smtClean="0"/>
              <a:t>; по-малко </a:t>
            </a:r>
            <a:r>
              <a:rPr lang="bg-BG" altLang="bg-BG" sz="2200" smtClean="0">
                <a:solidFill>
                  <a:schemeClr val="hlink"/>
                </a:solidFill>
              </a:rPr>
              <a:t>0,5</a:t>
            </a:r>
            <a:r>
              <a:rPr lang="en-US" altLang="bg-BG" sz="2200" smtClean="0">
                <a:solidFill>
                  <a:schemeClr val="hlink"/>
                </a:solidFill>
              </a:rPr>
              <a:t>x</a:t>
            </a:r>
            <a:r>
              <a:rPr lang="bg-BG" altLang="bg-BG" sz="2200" smtClean="0">
                <a:solidFill>
                  <a:schemeClr val="hlink"/>
                </a:solidFill>
              </a:rPr>
              <a:t>10</a:t>
            </a:r>
            <a:r>
              <a:rPr lang="bg-BG" altLang="bg-BG" sz="2200" baseline="30000" smtClean="0">
                <a:solidFill>
                  <a:schemeClr val="hlink"/>
                </a:solidFill>
              </a:rPr>
              <a:t>9</a:t>
            </a:r>
            <a:r>
              <a:rPr lang="bg-BG" altLang="bg-BG" sz="2200" smtClean="0">
                <a:solidFill>
                  <a:schemeClr val="hlink"/>
                </a:solidFill>
              </a:rPr>
              <a:t>/</a:t>
            </a:r>
            <a:r>
              <a:rPr lang="en-US" altLang="bg-BG" sz="2200" smtClean="0">
                <a:solidFill>
                  <a:schemeClr val="hlink"/>
                </a:solidFill>
              </a:rPr>
              <a:t>L</a:t>
            </a:r>
            <a:r>
              <a:rPr lang="bg-BG" altLang="bg-BG" sz="2200" smtClean="0">
                <a:solidFill>
                  <a:schemeClr val="hlink"/>
                </a:solidFill>
              </a:rPr>
              <a:t> – фатален белег</a:t>
            </a:r>
          </a:p>
          <a:p>
            <a:pPr lvl="1" eaLnBrk="1" hangingPunct="1">
              <a:buClr>
                <a:schemeClr val="tx2"/>
              </a:buClr>
              <a:buFont typeface="Wingdings" pitchFamily="2" charset="2"/>
              <a:buChar char="§"/>
            </a:pPr>
            <a:r>
              <a:rPr lang="bg-BG" altLang="bg-BG" sz="2200" smtClean="0">
                <a:solidFill>
                  <a:schemeClr val="accent1"/>
                </a:solidFill>
              </a:rPr>
              <a:t>морфологични изменения в гранулоцитите</a:t>
            </a:r>
            <a:r>
              <a:rPr lang="bg-BG" altLang="bg-BG" sz="2200" smtClean="0"/>
              <a:t> - хиперсегментация, фрагментация, кариолиза, кариорексис, токсични гранулации, вакуолизация на цитоплазмата и т.н.</a:t>
            </a:r>
          </a:p>
          <a:p>
            <a:pPr lvl="1" eaLnBrk="1" hangingPunct="1">
              <a:buClr>
                <a:schemeClr val="tx2"/>
              </a:buClr>
              <a:buFont typeface="Wingdings" pitchFamily="2" charset="2"/>
              <a:buChar char="§"/>
            </a:pPr>
            <a:r>
              <a:rPr lang="bg-BG" altLang="bg-BG" sz="2200" smtClean="0"/>
              <a:t>броят на </a:t>
            </a:r>
            <a:r>
              <a:rPr lang="bg-BG" altLang="bg-BG" sz="2200" smtClean="0">
                <a:solidFill>
                  <a:schemeClr val="accent1"/>
                </a:solidFill>
              </a:rPr>
              <a:t>лимфоцитите</a:t>
            </a:r>
            <a:r>
              <a:rPr lang="bg-BG" altLang="bg-BG" sz="2200" smtClean="0"/>
              <a:t> намалява  рязко - до </a:t>
            </a:r>
            <a:r>
              <a:rPr lang="bg-BG" altLang="bg-BG" sz="2200" b="1" smtClean="0"/>
              <a:t>0,2 - 0,09.10</a:t>
            </a:r>
            <a:r>
              <a:rPr lang="bg-BG" altLang="bg-BG" sz="2200" b="1" baseline="30000" smtClean="0"/>
              <a:t>9</a:t>
            </a:r>
            <a:r>
              <a:rPr lang="bg-BG" altLang="bg-BG" sz="2200" b="1" smtClean="0"/>
              <a:t>/</a:t>
            </a:r>
            <a:r>
              <a:rPr lang="en-US" altLang="bg-BG" sz="2200" b="1" smtClean="0"/>
              <a:t>L</a:t>
            </a:r>
            <a:r>
              <a:rPr lang="bg-BG" altLang="bg-BG" sz="2200" smtClean="0"/>
              <a:t>; намаление в броя на гранулоцитите под този на лимфоцитите е лош прогностичен белег; в </a:t>
            </a:r>
            <a:r>
              <a:rPr lang="bg-BG" altLang="bg-BG" sz="2200" smtClean="0">
                <a:solidFill>
                  <a:schemeClr val="accent1"/>
                </a:solidFill>
              </a:rPr>
              <a:t>лимфните възли - изчезват лимфните фоликули</a:t>
            </a:r>
            <a:r>
              <a:rPr lang="bg-BG" altLang="bg-BG" sz="2200" smtClean="0"/>
              <a:t> и се стига до пълно </a:t>
            </a:r>
            <a:r>
              <a:rPr lang="bg-BG" altLang="bg-BG" sz="2200" smtClean="0">
                <a:solidFill>
                  <a:schemeClr val="accent1"/>
                </a:solidFill>
              </a:rPr>
              <a:t>опустошение</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1"/>
          <p:cNvSpPr>
            <a:spLocks noGrp="1"/>
          </p:cNvSpPr>
          <p:nvPr>
            <p:ph type="ftr" sz="quarter" idx="11"/>
          </p:nvPr>
        </p:nvSpPr>
        <p:spPr>
          <a:xfrm>
            <a:off x="685800" y="62484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a:defRPr sz="3200">
                <a:solidFill>
                  <a:schemeClr val="tx1"/>
                </a:solidFill>
                <a:latin typeface="Times New Roman" pitchFamily="18" charset="0"/>
              </a:defRPr>
            </a:lvl2pPr>
            <a:lvl3pPr>
              <a:defRPr sz="3200">
                <a:solidFill>
                  <a:schemeClr val="tx1"/>
                </a:solidFill>
                <a:latin typeface="Times New Roman" pitchFamily="18" charset="0"/>
              </a:defRPr>
            </a:lvl3pPr>
            <a:lvl4pPr>
              <a:defRPr sz="3200">
                <a:solidFill>
                  <a:schemeClr val="tx1"/>
                </a:solidFill>
                <a:latin typeface="Times New Roman" pitchFamily="18" charset="0"/>
              </a:defRPr>
            </a:lvl4pPr>
            <a:lvl5pPr>
              <a:defRPr sz="3200">
                <a:solidFill>
                  <a:schemeClr val="tx1"/>
                </a:solidFill>
                <a:latin typeface="Times New Roman" pitchFamily="18" charset="0"/>
              </a:defRPr>
            </a:lvl5pPr>
            <a:lvl6pPr eaLnBrk="0" hangingPunct="0">
              <a:defRPr sz="3200">
                <a:solidFill>
                  <a:schemeClr val="tx1"/>
                </a:solidFill>
                <a:latin typeface="Times New Roman" pitchFamily="18" charset="0"/>
              </a:defRPr>
            </a:lvl6pPr>
            <a:lvl7pPr eaLnBrk="0" hangingPunct="0">
              <a:defRPr sz="3200">
                <a:solidFill>
                  <a:schemeClr val="tx1"/>
                </a:solidFill>
                <a:latin typeface="Times New Roman" pitchFamily="18" charset="0"/>
              </a:defRPr>
            </a:lvl7pPr>
            <a:lvl8pPr eaLnBrk="0" hangingPunct="0">
              <a:defRPr sz="3200">
                <a:solidFill>
                  <a:schemeClr val="tx1"/>
                </a:solidFill>
                <a:latin typeface="Times New Roman" pitchFamily="18" charset="0"/>
              </a:defRPr>
            </a:lvl8pPr>
            <a:lvl9pPr eaLnBrk="0" hangingPunct="0">
              <a:defRPr sz="3200">
                <a:solidFill>
                  <a:schemeClr val="tx1"/>
                </a:solidFill>
                <a:latin typeface="Times New Roman" pitchFamily="18" charset="0"/>
              </a:defRPr>
            </a:lvl9pPr>
          </a:lstStyle>
          <a:p>
            <a:pPr algn="l"/>
            <a:r>
              <a:rPr lang="en-US" altLang="bg-BG" sz="1400" smtClean="0"/>
              <a:t>Module Medical XI.</a:t>
            </a:r>
          </a:p>
        </p:txBody>
      </p:sp>
      <p:sp>
        <p:nvSpPr>
          <p:cNvPr id="25603" name="Slide Number Placeholder 2"/>
          <p:cNvSpPr>
            <a:spLocks noGrp="1"/>
          </p:cNvSpPr>
          <p:nvPr>
            <p:ph type="sldNum" sz="quarter" idx="12"/>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a:defRPr sz="3200">
                <a:solidFill>
                  <a:schemeClr val="tx1"/>
                </a:solidFill>
                <a:latin typeface="Times New Roman" pitchFamily="18" charset="0"/>
              </a:defRPr>
            </a:lvl2pPr>
            <a:lvl3pPr>
              <a:defRPr sz="3200">
                <a:solidFill>
                  <a:schemeClr val="tx1"/>
                </a:solidFill>
                <a:latin typeface="Times New Roman" pitchFamily="18" charset="0"/>
              </a:defRPr>
            </a:lvl3pPr>
            <a:lvl4pPr>
              <a:defRPr sz="3200">
                <a:solidFill>
                  <a:schemeClr val="tx1"/>
                </a:solidFill>
                <a:latin typeface="Times New Roman" pitchFamily="18" charset="0"/>
              </a:defRPr>
            </a:lvl4pPr>
            <a:lvl5pPr>
              <a:defRPr sz="3200">
                <a:solidFill>
                  <a:schemeClr val="tx1"/>
                </a:solidFill>
                <a:latin typeface="Times New Roman" pitchFamily="18" charset="0"/>
              </a:defRPr>
            </a:lvl5pPr>
            <a:lvl6pPr eaLnBrk="0" hangingPunct="0">
              <a:defRPr sz="3200">
                <a:solidFill>
                  <a:schemeClr val="tx1"/>
                </a:solidFill>
                <a:latin typeface="Times New Roman" pitchFamily="18" charset="0"/>
              </a:defRPr>
            </a:lvl6pPr>
            <a:lvl7pPr eaLnBrk="0" hangingPunct="0">
              <a:defRPr sz="3200">
                <a:solidFill>
                  <a:schemeClr val="tx1"/>
                </a:solidFill>
                <a:latin typeface="Times New Roman" pitchFamily="18" charset="0"/>
              </a:defRPr>
            </a:lvl7pPr>
            <a:lvl8pPr eaLnBrk="0" hangingPunct="0">
              <a:defRPr sz="3200">
                <a:solidFill>
                  <a:schemeClr val="tx1"/>
                </a:solidFill>
                <a:latin typeface="Times New Roman" pitchFamily="18" charset="0"/>
              </a:defRPr>
            </a:lvl8pPr>
            <a:lvl9pPr eaLnBrk="0" hangingPunct="0">
              <a:defRPr sz="3200">
                <a:solidFill>
                  <a:schemeClr val="tx1"/>
                </a:solidFill>
                <a:latin typeface="Times New Roman" pitchFamily="18" charset="0"/>
              </a:defRPr>
            </a:lvl9pPr>
          </a:lstStyle>
          <a:p>
            <a:pPr algn="ctr"/>
            <a:fld id="{736B6D46-9B5C-48AD-80A6-EF5A771B9031}" type="slidenum">
              <a:rPr lang="en-US" altLang="bg-BG" sz="1400" smtClean="0"/>
              <a:pPr algn="ctr"/>
              <a:t>23</a:t>
            </a:fld>
            <a:endParaRPr lang="en-US" altLang="bg-BG" sz="1400" smtClean="0"/>
          </a:p>
        </p:txBody>
      </p:sp>
      <p:sp>
        <p:nvSpPr>
          <p:cNvPr id="25604" name="Rectangle 4098"/>
          <p:cNvSpPr>
            <a:spLocks noChangeArrowheads="1"/>
          </p:cNvSpPr>
          <p:nvPr/>
        </p:nvSpPr>
        <p:spPr bwMode="auto">
          <a:xfrm>
            <a:off x="539750" y="457200"/>
            <a:ext cx="88757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pPr algn="ctr"/>
            <a:r>
              <a:rPr lang="bg-BG" altLang="bg-BG" sz="2800" b="1">
                <a:latin typeface="Arial" pitchFamily="34" charset="0"/>
              </a:rPr>
              <a:t>Хематологичен отговор към облъчване с 1</a:t>
            </a:r>
            <a:r>
              <a:rPr lang="en-US" altLang="bg-BG" sz="2800" b="1">
                <a:latin typeface="Arial" pitchFamily="34" charset="0"/>
              </a:rPr>
              <a:t> Gy </a:t>
            </a:r>
            <a:r>
              <a:rPr lang="bg-BG" altLang="bg-BG" sz="2800" b="1">
                <a:latin typeface="Arial" pitchFamily="34" charset="0"/>
              </a:rPr>
              <a:t>йонизираща радиация</a:t>
            </a:r>
            <a:r>
              <a:rPr lang="en-US" altLang="bg-BG" sz="3600" b="1">
                <a:solidFill>
                  <a:srgbClr val="800000"/>
                </a:solidFill>
                <a:latin typeface="Arial" pitchFamily="34" charset="0"/>
              </a:rPr>
              <a:t/>
            </a:r>
            <a:br>
              <a:rPr lang="en-US" altLang="bg-BG" sz="3600" b="1">
                <a:solidFill>
                  <a:srgbClr val="800000"/>
                </a:solidFill>
                <a:latin typeface="Arial" pitchFamily="34" charset="0"/>
              </a:rPr>
            </a:br>
            <a:endParaRPr lang="en-US" altLang="bg-BG" sz="3600" b="1">
              <a:solidFill>
                <a:srgbClr val="800000"/>
              </a:solidFill>
              <a:latin typeface="Arial" pitchFamily="34" charset="0"/>
            </a:endParaRPr>
          </a:p>
        </p:txBody>
      </p:sp>
      <p:pic>
        <p:nvPicPr>
          <p:cNvPr id="25605" name="Picture 4099"/>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2275" y="1557338"/>
            <a:ext cx="575945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2"/>
          <p:cNvSpPr>
            <a:spLocks noGrp="1"/>
          </p:cNvSpPr>
          <p:nvPr>
            <p:ph type="ftr" sz="quarter" idx="11"/>
          </p:nvPr>
        </p:nvSpPr>
        <p:spPr>
          <a:xfrm>
            <a:off x="685800" y="62484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a:defRPr sz="3200">
                <a:solidFill>
                  <a:schemeClr val="tx1"/>
                </a:solidFill>
                <a:latin typeface="Times New Roman" pitchFamily="18" charset="0"/>
              </a:defRPr>
            </a:lvl2pPr>
            <a:lvl3pPr>
              <a:defRPr sz="3200">
                <a:solidFill>
                  <a:schemeClr val="tx1"/>
                </a:solidFill>
                <a:latin typeface="Times New Roman" pitchFamily="18" charset="0"/>
              </a:defRPr>
            </a:lvl3pPr>
            <a:lvl4pPr>
              <a:defRPr sz="3200">
                <a:solidFill>
                  <a:schemeClr val="tx1"/>
                </a:solidFill>
                <a:latin typeface="Times New Roman" pitchFamily="18" charset="0"/>
              </a:defRPr>
            </a:lvl4pPr>
            <a:lvl5pPr>
              <a:defRPr sz="3200">
                <a:solidFill>
                  <a:schemeClr val="tx1"/>
                </a:solidFill>
                <a:latin typeface="Times New Roman" pitchFamily="18" charset="0"/>
              </a:defRPr>
            </a:lvl5pPr>
            <a:lvl6pPr eaLnBrk="0" hangingPunct="0">
              <a:defRPr sz="3200">
                <a:solidFill>
                  <a:schemeClr val="tx1"/>
                </a:solidFill>
                <a:latin typeface="Times New Roman" pitchFamily="18" charset="0"/>
              </a:defRPr>
            </a:lvl6pPr>
            <a:lvl7pPr eaLnBrk="0" hangingPunct="0">
              <a:defRPr sz="3200">
                <a:solidFill>
                  <a:schemeClr val="tx1"/>
                </a:solidFill>
                <a:latin typeface="Times New Roman" pitchFamily="18" charset="0"/>
              </a:defRPr>
            </a:lvl7pPr>
            <a:lvl8pPr eaLnBrk="0" hangingPunct="0">
              <a:defRPr sz="3200">
                <a:solidFill>
                  <a:schemeClr val="tx1"/>
                </a:solidFill>
                <a:latin typeface="Times New Roman" pitchFamily="18" charset="0"/>
              </a:defRPr>
            </a:lvl8pPr>
            <a:lvl9pPr eaLnBrk="0" hangingPunct="0">
              <a:defRPr sz="3200">
                <a:solidFill>
                  <a:schemeClr val="tx1"/>
                </a:solidFill>
                <a:latin typeface="Times New Roman" pitchFamily="18" charset="0"/>
              </a:defRPr>
            </a:lvl9pPr>
          </a:lstStyle>
          <a:p>
            <a:pPr algn="l"/>
            <a:r>
              <a:rPr lang="en-US" altLang="bg-BG" sz="1400" smtClean="0"/>
              <a:t>Module Medical XI.</a:t>
            </a:r>
          </a:p>
        </p:txBody>
      </p:sp>
      <p:sp>
        <p:nvSpPr>
          <p:cNvPr id="26627" name="Slide Number Placeholder 3"/>
          <p:cNvSpPr>
            <a:spLocks noGrp="1"/>
          </p:cNvSpPr>
          <p:nvPr>
            <p:ph type="sldNum" sz="quarter" idx="12"/>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a:defRPr sz="3200">
                <a:solidFill>
                  <a:schemeClr val="tx1"/>
                </a:solidFill>
                <a:latin typeface="Times New Roman" pitchFamily="18" charset="0"/>
              </a:defRPr>
            </a:lvl2pPr>
            <a:lvl3pPr>
              <a:defRPr sz="3200">
                <a:solidFill>
                  <a:schemeClr val="tx1"/>
                </a:solidFill>
                <a:latin typeface="Times New Roman" pitchFamily="18" charset="0"/>
              </a:defRPr>
            </a:lvl3pPr>
            <a:lvl4pPr>
              <a:defRPr sz="3200">
                <a:solidFill>
                  <a:schemeClr val="tx1"/>
                </a:solidFill>
                <a:latin typeface="Times New Roman" pitchFamily="18" charset="0"/>
              </a:defRPr>
            </a:lvl4pPr>
            <a:lvl5pPr>
              <a:defRPr sz="3200">
                <a:solidFill>
                  <a:schemeClr val="tx1"/>
                </a:solidFill>
                <a:latin typeface="Times New Roman" pitchFamily="18" charset="0"/>
              </a:defRPr>
            </a:lvl5pPr>
            <a:lvl6pPr eaLnBrk="0" hangingPunct="0">
              <a:defRPr sz="3200">
                <a:solidFill>
                  <a:schemeClr val="tx1"/>
                </a:solidFill>
                <a:latin typeface="Times New Roman" pitchFamily="18" charset="0"/>
              </a:defRPr>
            </a:lvl6pPr>
            <a:lvl7pPr eaLnBrk="0" hangingPunct="0">
              <a:defRPr sz="3200">
                <a:solidFill>
                  <a:schemeClr val="tx1"/>
                </a:solidFill>
                <a:latin typeface="Times New Roman" pitchFamily="18" charset="0"/>
              </a:defRPr>
            </a:lvl7pPr>
            <a:lvl8pPr eaLnBrk="0" hangingPunct="0">
              <a:defRPr sz="3200">
                <a:solidFill>
                  <a:schemeClr val="tx1"/>
                </a:solidFill>
                <a:latin typeface="Times New Roman" pitchFamily="18" charset="0"/>
              </a:defRPr>
            </a:lvl8pPr>
            <a:lvl9pPr eaLnBrk="0" hangingPunct="0">
              <a:defRPr sz="3200">
                <a:solidFill>
                  <a:schemeClr val="tx1"/>
                </a:solidFill>
                <a:latin typeface="Times New Roman" pitchFamily="18" charset="0"/>
              </a:defRPr>
            </a:lvl9pPr>
          </a:lstStyle>
          <a:p>
            <a:pPr algn="ctr"/>
            <a:fld id="{D7936454-1FD6-4AC4-9AE8-5A6E35632B24}" type="slidenum">
              <a:rPr lang="en-US" altLang="bg-BG" sz="1400" smtClean="0"/>
              <a:pPr algn="ctr"/>
              <a:t>24</a:t>
            </a:fld>
            <a:endParaRPr lang="en-US" altLang="bg-BG" sz="1400" smtClean="0"/>
          </a:p>
        </p:txBody>
      </p:sp>
      <p:sp>
        <p:nvSpPr>
          <p:cNvPr id="520194" name="Rectangle 2"/>
          <p:cNvSpPr>
            <a:spLocks noGrp="1" noChangeArrowheads="1"/>
          </p:cNvSpPr>
          <p:nvPr>
            <p:ph type="title"/>
          </p:nvPr>
        </p:nvSpPr>
        <p:spPr/>
        <p:txBody>
          <a:bodyPr/>
          <a:lstStyle/>
          <a:p>
            <a:pPr eaLnBrk="1" hangingPunct="1">
              <a:defRPr/>
            </a:pPr>
            <a:r>
              <a:rPr lang="bg-BG" sz="3200" b="1" dirty="0" smtClean="0">
                <a:solidFill>
                  <a:schemeClr val="tx1"/>
                </a:solidFill>
                <a:effectLst/>
              </a:rPr>
              <a:t>Брой на гранулоцити и връзка с дозата на облъчване</a:t>
            </a:r>
            <a:endParaRPr lang="en-GB" b="1" dirty="0" smtClean="0">
              <a:solidFill>
                <a:schemeClr val="tx1"/>
              </a:solidFill>
            </a:endParaRPr>
          </a:p>
        </p:txBody>
      </p:sp>
      <p:sp>
        <p:nvSpPr>
          <p:cNvPr id="26629" name="Rectangle 3"/>
          <p:cNvSpPr>
            <a:spLocks noChangeArrowheads="1"/>
          </p:cNvSpPr>
          <p:nvPr/>
        </p:nvSpPr>
        <p:spPr bwMode="auto">
          <a:xfrm>
            <a:off x="-273050" y="2354263"/>
            <a:ext cx="9144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endParaRPr lang="en-US" altLang="bg-BG"/>
          </a:p>
        </p:txBody>
      </p:sp>
      <p:pic>
        <p:nvPicPr>
          <p:cNvPr id="26630" name="Picture 4" descr="G_ars22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5125" y="1706563"/>
            <a:ext cx="5789613" cy="467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4213" y="404813"/>
            <a:ext cx="7772400" cy="1019175"/>
          </a:xfrm>
          <a:ln>
            <a:solidFill>
              <a:schemeClr val="tx1"/>
            </a:solidFill>
          </a:ln>
        </p:spPr>
        <p:txBody>
          <a:bodyPr/>
          <a:lstStyle/>
          <a:p>
            <a:pPr eaLnBrk="1" hangingPunct="1">
              <a:defRPr/>
            </a:pPr>
            <a:r>
              <a:rPr lang="bg-BG" sz="3200" b="1" dirty="0" smtClean="0">
                <a:solidFill>
                  <a:srgbClr val="FFFF00"/>
                </a:solidFill>
              </a:rPr>
              <a:t>3. Фаза на изразена клинична картина</a:t>
            </a:r>
          </a:p>
        </p:txBody>
      </p:sp>
      <p:sp>
        <p:nvSpPr>
          <p:cNvPr id="27651" name="Rectangle 3"/>
          <p:cNvSpPr>
            <a:spLocks noGrp="1" noChangeArrowheads="1"/>
          </p:cNvSpPr>
          <p:nvPr>
            <p:ph type="body" idx="1"/>
          </p:nvPr>
        </p:nvSpPr>
        <p:spPr>
          <a:xfrm>
            <a:off x="685800" y="1981200"/>
            <a:ext cx="7773988" cy="4616450"/>
          </a:xfrm>
          <a:ln>
            <a:solidFill>
              <a:schemeClr val="tx1"/>
            </a:solidFill>
            <a:miter lim="800000"/>
            <a:headEnd/>
            <a:tailEnd/>
          </a:ln>
        </p:spPr>
        <p:txBody>
          <a:bodyPr/>
          <a:lstStyle/>
          <a:p>
            <a:pPr eaLnBrk="1" hangingPunct="1">
              <a:lnSpc>
                <a:spcPct val="80000"/>
              </a:lnSpc>
              <a:buClr>
                <a:schemeClr val="tx2"/>
              </a:buClr>
              <a:buFont typeface="Wingdings" pitchFamily="2" charset="2"/>
              <a:buChar char="§"/>
            </a:pPr>
            <a:r>
              <a:rPr lang="bg-BG" altLang="bg-BG" sz="2300" smtClean="0">
                <a:solidFill>
                  <a:schemeClr val="accent1"/>
                </a:solidFill>
              </a:rPr>
              <a:t>броят на еритроцитите намалява поради потискане на еритропоезата</a:t>
            </a:r>
            <a:r>
              <a:rPr lang="bg-BG" altLang="bg-BG" sz="2300" b="1" smtClean="0"/>
              <a:t>, </a:t>
            </a:r>
            <a:r>
              <a:rPr lang="bg-BG" altLang="bg-BG" sz="2300" smtClean="0">
                <a:solidFill>
                  <a:schemeClr val="accent1"/>
                </a:solidFill>
              </a:rPr>
              <a:t>повишения разпад</a:t>
            </a:r>
            <a:r>
              <a:rPr lang="bg-BG" altLang="bg-BG" sz="2300" smtClean="0"/>
              <a:t> на еритроцитите и </a:t>
            </a:r>
            <a:r>
              <a:rPr lang="bg-BG" altLang="bg-BG" sz="2300" smtClean="0">
                <a:solidFill>
                  <a:schemeClr val="accent1"/>
                </a:solidFill>
              </a:rPr>
              <a:t>преминаване през съдовете</a:t>
            </a:r>
            <a:r>
              <a:rPr lang="bg-BG" altLang="bg-BG" sz="2300" smtClean="0"/>
              <a:t> (повишен пермеабилитет), </a:t>
            </a:r>
            <a:r>
              <a:rPr lang="bg-BG" altLang="bg-BG" sz="2300" smtClean="0">
                <a:solidFill>
                  <a:schemeClr val="accent1"/>
                </a:solidFill>
              </a:rPr>
              <a:t>кръвоизливи</a:t>
            </a:r>
          </a:p>
          <a:p>
            <a:pPr eaLnBrk="1" hangingPunct="1">
              <a:lnSpc>
                <a:spcPct val="80000"/>
              </a:lnSpc>
              <a:buClr>
                <a:schemeClr val="tx2"/>
              </a:buClr>
              <a:buFont typeface="Wingdings" pitchFamily="2" charset="2"/>
              <a:buChar char="§"/>
            </a:pPr>
            <a:endParaRPr lang="bg-BG" altLang="bg-BG" sz="2300" b="1" smtClean="0"/>
          </a:p>
          <a:p>
            <a:pPr eaLnBrk="1" hangingPunct="1">
              <a:lnSpc>
                <a:spcPct val="80000"/>
              </a:lnSpc>
              <a:buClr>
                <a:schemeClr val="tx2"/>
              </a:buClr>
              <a:buFont typeface="Wingdings" pitchFamily="2" charset="2"/>
              <a:buChar char="§"/>
            </a:pPr>
            <a:r>
              <a:rPr lang="bg-BG" altLang="bg-BG" sz="2300" smtClean="0">
                <a:solidFill>
                  <a:schemeClr val="accent1"/>
                </a:solidFill>
              </a:rPr>
              <a:t>количеството на хемоглобина намалява</a:t>
            </a:r>
            <a:r>
              <a:rPr lang="bg-BG" altLang="bg-BG" sz="2300" smtClean="0"/>
              <a:t> с 50%; анемията е от </a:t>
            </a:r>
            <a:r>
              <a:rPr lang="bg-BG" altLang="bg-BG" sz="2300" smtClean="0">
                <a:solidFill>
                  <a:schemeClr val="accent1"/>
                </a:solidFill>
              </a:rPr>
              <a:t>хиперхромен тип</a:t>
            </a:r>
            <a:r>
              <a:rPr lang="bg-BG" altLang="bg-BG" sz="2300" smtClean="0"/>
              <a:t>; регенерацията на еритроцитната тъкан започва рано - откриват се </a:t>
            </a:r>
            <a:r>
              <a:rPr lang="bg-BG" altLang="bg-BG" sz="2300" smtClean="0">
                <a:solidFill>
                  <a:schemeClr val="accent1"/>
                </a:solidFill>
              </a:rPr>
              <a:t>ретикулоцити</a:t>
            </a:r>
            <a:r>
              <a:rPr lang="bg-BG" altLang="bg-BG" sz="2300" smtClean="0"/>
              <a:t>, чиито максимум достига във </a:t>
            </a:r>
            <a:r>
              <a:rPr lang="bg-BG" altLang="bg-BG" sz="2300" smtClean="0">
                <a:solidFill>
                  <a:schemeClr val="accent1"/>
                </a:solidFill>
              </a:rPr>
              <a:t>възстановителния период</a:t>
            </a:r>
          </a:p>
          <a:p>
            <a:pPr eaLnBrk="1" hangingPunct="1">
              <a:lnSpc>
                <a:spcPct val="80000"/>
              </a:lnSpc>
              <a:buClr>
                <a:schemeClr val="tx2"/>
              </a:buClr>
              <a:buFont typeface="Wingdings" pitchFamily="2" charset="2"/>
              <a:buChar char="§"/>
            </a:pPr>
            <a:endParaRPr lang="bg-BG" altLang="bg-BG" sz="2300" b="1" smtClean="0"/>
          </a:p>
          <a:p>
            <a:pPr eaLnBrk="1" hangingPunct="1">
              <a:lnSpc>
                <a:spcPct val="80000"/>
              </a:lnSpc>
              <a:buClr>
                <a:schemeClr val="tx2"/>
              </a:buClr>
              <a:buFont typeface="Wingdings" pitchFamily="2" charset="2"/>
              <a:buChar char="§"/>
            </a:pPr>
            <a:r>
              <a:rPr lang="bg-BG" altLang="bg-BG" sz="2300" smtClean="0">
                <a:solidFill>
                  <a:schemeClr val="accent1"/>
                </a:solidFill>
              </a:rPr>
              <a:t>броят на тромбоцитите</a:t>
            </a:r>
            <a:r>
              <a:rPr lang="bg-BG" altLang="bg-BG" sz="2300" b="1" smtClean="0"/>
              <a:t> </a:t>
            </a:r>
            <a:r>
              <a:rPr lang="bg-BG" altLang="bg-BG" sz="2300" smtClean="0"/>
              <a:t>също намалява и достига </a:t>
            </a:r>
            <a:r>
              <a:rPr lang="bg-BG" altLang="bg-BG" sz="2300" smtClean="0">
                <a:solidFill>
                  <a:schemeClr val="accent1"/>
                </a:solidFill>
              </a:rPr>
              <a:t>под 30.10</a:t>
            </a:r>
            <a:r>
              <a:rPr lang="bg-BG" altLang="bg-BG" sz="2300" baseline="30000" smtClean="0">
                <a:solidFill>
                  <a:schemeClr val="accent1"/>
                </a:solidFill>
              </a:rPr>
              <a:t>9</a:t>
            </a:r>
            <a:r>
              <a:rPr lang="bg-BG" altLang="bg-BG" sz="2300" smtClean="0">
                <a:solidFill>
                  <a:schemeClr val="accent1"/>
                </a:solidFill>
              </a:rPr>
              <a:t>/</a:t>
            </a:r>
            <a:r>
              <a:rPr lang="en-US" altLang="bg-BG" sz="2300" smtClean="0">
                <a:solidFill>
                  <a:schemeClr val="accent1"/>
                </a:solidFill>
              </a:rPr>
              <a:t>L</a:t>
            </a:r>
            <a:r>
              <a:rPr lang="bg-BG" altLang="bg-BG" sz="2300" smtClean="0"/>
              <a:t>; понякога </a:t>
            </a:r>
            <a:r>
              <a:rPr lang="bg-BG" altLang="bg-BG" sz="2300" smtClean="0">
                <a:solidFill>
                  <a:schemeClr val="accent1"/>
                </a:solidFill>
              </a:rPr>
              <a:t>липсват тромбоцити</a:t>
            </a:r>
            <a:r>
              <a:rPr lang="bg-BG" altLang="bg-BG" sz="2300" b="1" smtClean="0"/>
              <a:t>;</a:t>
            </a:r>
            <a:r>
              <a:rPr lang="bg-BG" altLang="bg-BG" sz="2300" smtClean="0"/>
              <a:t> в тромбоцитите има </a:t>
            </a:r>
            <a:r>
              <a:rPr lang="bg-BG" altLang="bg-BG" sz="2300" smtClean="0">
                <a:solidFill>
                  <a:schemeClr val="accent1"/>
                </a:solidFill>
              </a:rPr>
              <a:t>дегенеративни промени</a:t>
            </a:r>
            <a:r>
              <a:rPr lang="bg-BG" altLang="bg-BG" sz="2300" smtClean="0"/>
              <a:t>, те придобиват необичайни форми</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84213" y="404813"/>
            <a:ext cx="7772400" cy="1019175"/>
          </a:xfrm>
          <a:ln>
            <a:solidFill>
              <a:schemeClr val="tx1"/>
            </a:solidFill>
          </a:ln>
        </p:spPr>
        <p:txBody>
          <a:bodyPr/>
          <a:lstStyle/>
          <a:p>
            <a:pPr eaLnBrk="1" hangingPunct="1">
              <a:defRPr/>
            </a:pPr>
            <a:r>
              <a:rPr lang="bg-BG" sz="3200" b="1" dirty="0" smtClean="0">
                <a:solidFill>
                  <a:srgbClr val="FFFF00"/>
                </a:solidFill>
              </a:rPr>
              <a:t>3. Фаза на изразена клинична картина</a:t>
            </a:r>
          </a:p>
        </p:txBody>
      </p:sp>
      <p:sp>
        <p:nvSpPr>
          <p:cNvPr id="28675" name="Rectangle 3"/>
          <p:cNvSpPr>
            <a:spLocks noGrp="1" noChangeArrowheads="1"/>
          </p:cNvSpPr>
          <p:nvPr>
            <p:ph type="body" idx="1"/>
          </p:nvPr>
        </p:nvSpPr>
        <p:spPr>
          <a:xfrm>
            <a:off x="685800" y="1700213"/>
            <a:ext cx="7773988" cy="4897437"/>
          </a:xfrm>
          <a:ln>
            <a:solidFill>
              <a:schemeClr val="tx1"/>
            </a:solidFill>
            <a:miter lim="800000"/>
            <a:headEnd/>
            <a:tailEnd/>
          </a:ln>
        </p:spPr>
        <p:txBody>
          <a:bodyPr/>
          <a:lstStyle/>
          <a:p>
            <a:pPr eaLnBrk="1" hangingPunct="1">
              <a:lnSpc>
                <a:spcPct val="80000"/>
              </a:lnSpc>
              <a:buFontTx/>
              <a:buNone/>
            </a:pPr>
            <a:r>
              <a:rPr lang="bg-BG" altLang="bg-BG" sz="2200" b="1" smtClean="0">
                <a:solidFill>
                  <a:schemeClr val="hlink"/>
                </a:solidFill>
              </a:rPr>
              <a:t>Д) Хеморагичен синдром</a:t>
            </a:r>
          </a:p>
          <a:p>
            <a:pPr eaLnBrk="1" hangingPunct="1">
              <a:lnSpc>
                <a:spcPct val="80000"/>
              </a:lnSpc>
              <a:buFontTx/>
              <a:buNone/>
            </a:pPr>
            <a:endParaRPr lang="bg-BG" altLang="bg-BG" sz="2200" smtClean="0">
              <a:solidFill>
                <a:schemeClr val="hlink"/>
              </a:solidFill>
            </a:endParaRPr>
          </a:p>
          <a:p>
            <a:pPr lvl="1" eaLnBrk="1" hangingPunct="1">
              <a:lnSpc>
                <a:spcPct val="80000"/>
              </a:lnSpc>
              <a:buClr>
                <a:schemeClr val="tx2"/>
              </a:buClr>
              <a:buFont typeface="Wingdings" pitchFamily="2" charset="2"/>
              <a:buChar char="§"/>
            </a:pPr>
            <a:r>
              <a:rPr lang="bg-BG" altLang="bg-BG" sz="2200" smtClean="0"/>
              <a:t>започва с </a:t>
            </a:r>
            <a:r>
              <a:rPr lang="bg-BG" altLang="bg-BG" sz="2200" smtClean="0">
                <a:solidFill>
                  <a:schemeClr val="accent1"/>
                </a:solidFill>
              </a:rPr>
              <a:t>точковидни кръвоизливи по кожата</a:t>
            </a:r>
            <a:r>
              <a:rPr lang="bg-BG" altLang="bg-BG" sz="2200" smtClean="0"/>
              <a:t>; по-късно - </a:t>
            </a:r>
            <a:r>
              <a:rPr lang="bg-BG" altLang="bg-BG" sz="2200" smtClean="0">
                <a:solidFill>
                  <a:schemeClr val="accent1"/>
                </a:solidFill>
              </a:rPr>
              <a:t>подкожни кръвоизливи,които некротизират, улцерират и се инфектират</a:t>
            </a:r>
          </a:p>
          <a:p>
            <a:pPr lvl="1" eaLnBrk="1" hangingPunct="1">
              <a:lnSpc>
                <a:spcPct val="80000"/>
              </a:lnSpc>
              <a:buClr>
                <a:schemeClr val="tx2"/>
              </a:buClr>
              <a:buFont typeface="Wingdings" pitchFamily="2" charset="2"/>
              <a:buNone/>
            </a:pPr>
            <a:endParaRPr lang="bg-BG" altLang="bg-BG" sz="2200" smtClean="0">
              <a:solidFill>
                <a:schemeClr val="accent1"/>
              </a:solidFill>
            </a:endParaRPr>
          </a:p>
          <a:p>
            <a:pPr lvl="1" eaLnBrk="1" hangingPunct="1">
              <a:lnSpc>
                <a:spcPct val="80000"/>
              </a:lnSpc>
              <a:buClr>
                <a:schemeClr val="tx2"/>
              </a:buClr>
              <a:buFont typeface="Wingdings" pitchFamily="2" charset="2"/>
              <a:buChar char="§"/>
            </a:pPr>
            <a:r>
              <a:rPr lang="bg-BG" altLang="bg-BG" sz="2200" smtClean="0"/>
              <a:t>пурпурата е разположена в </a:t>
            </a:r>
            <a:r>
              <a:rPr lang="bg-BG" altLang="bg-BG" sz="2200" smtClean="0">
                <a:solidFill>
                  <a:schemeClr val="accent1"/>
                </a:solidFill>
              </a:rPr>
              <a:t>горната половина на тялото, главата</a:t>
            </a:r>
            <a:r>
              <a:rPr lang="bg-BG" altLang="bg-BG" sz="2200" smtClean="0"/>
              <a:t>, вътрешната повърхност на крайниците, гърдите</a:t>
            </a:r>
          </a:p>
          <a:p>
            <a:pPr lvl="1" eaLnBrk="1" hangingPunct="1">
              <a:lnSpc>
                <a:spcPct val="80000"/>
              </a:lnSpc>
              <a:buClr>
                <a:schemeClr val="tx2"/>
              </a:buClr>
              <a:buFont typeface="Wingdings" pitchFamily="2" charset="2"/>
              <a:buNone/>
            </a:pPr>
            <a:endParaRPr lang="bg-BG" altLang="bg-BG" sz="2200" smtClean="0"/>
          </a:p>
          <a:p>
            <a:pPr lvl="1" eaLnBrk="1" hangingPunct="1">
              <a:lnSpc>
                <a:spcPct val="80000"/>
              </a:lnSpc>
              <a:buClr>
                <a:schemeClr val="tx2"/>
              </a:buClr>
              <a:buFont typeface="Wingdings" pitchFamily="2" charset="2"/>
              <a:buChar char="§"/>
            </a:pPr>
            <a:r>
              <a:rPr lang="bg-BG" altLang="bg-BG" sz="2200" smtClean="0"/>
              <a:t>появяват се и </a:t>
            </a:r>
            <a:r>
              <a:rPr lang="bg-BG" altLang="bg-BG" sz="2200" smtClean="0">
                <a:solidFill>
                  <a:schemeClr val="accent1"/>
                </a:solidFill>
              </a:rPr>
              <a:t>вътрешни кръвоизливи</a:t>
            </a:r>
            <a:r>
              <a:rPr lang="bg-BG" altLang="bg-BG" sz="2200" smtClean="0"/>
              <a:t>: от носа, матката, нервната, храносмилателната и дихателната система</a:t>
            </a:r>
          </a:p>
          <a:p>
            <a:pPr lvl="1" eaLnBrk="1" hangingPunct="1">
              <a:lnSpc>
                <a:spcPct val="80000"/>
              </a:lnSpc>
              <a:buClr>
                <a:schemeClr val="tx2"/>
              </a:buClr>
              <a:buFont typeface="Wingdings" pitchFamily="2" charset="2"/>
              <a:buNone/>
            </a:pPr>
            <a:endParaRPr lang="bg-BG" altLang="bg-BG" sz="2200" b="1" smtClean="0"/>
          </a:p>
          <a:p>
            <a:pPr lvl="1" eaLnBrk="1" hangingPunct="1">
              <a:lnSpc>
                <a:spcPct val="80000"/>
              </a:lnSpc>
              <a:buClr>
                <a:schemeClr val="tx2"/>
              </a:buClr>
              <a:buFont typeface="Wingdings" pitchFamily="2" charset="2"/>
              <a:buChar char="§"/>
            </a:pPr>
            <a:r>
              <a:rPr lang="bg-BG" altLang="bg-BG" sz="2200" smtClean="0">
                <a:solidFill>
                  <a:schemeClr val="accent1"/>
                </a:solidFill>
              </a:rPr>
              <a:t>хеморагичната диатеза</a:t>
            </a:r>
            <a:r>
              <a:rPr lang="bg-BG" altLang="bg-BG" sz="2200" smtClean="0"/>
              <a:t> се дължи на </a:t>
            </a:r>
            <a:r>
              <a:rPr lang="bg-BG" altLang="bg-BG" sz="2200" smtClean="0">
                <a:solidFill>
                  <a:schemeClr val="accent1"/>
                </a:solidFill>
              </a:rPr>
              <a:t>смущения в кръвосъсирването, увреждане на съдовите стени, намаления брой тромбоцити</a:t>
            </a:r>
            <a:r>
              <a:rPr lang="bg-BG" altLang="bg-BG" sz="2200" smtClean="0"/>
              <a:t>, увеличена </a:t>
            </a:r>
            <a:r>
              <a:rPr lang="bg-BG" altLang="bg-BG" sz="2200" smtClean="0">
                <a:solidFill>
                  <a:schemeClr val="accent1"/>
                </a:solidFill>
              </a:rPr>
              <a:t>проницаемост и чупливост на капилярите</a:t>
            </a:r>
            <a:r>
              <a:rPr lang="bg-BG" altLang="bg-BG" sz="2400" smtClean="0"/>
              <a:t>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84213" y="404813"/>
            <a:ext cx="7772400" cy="1019175"/>
          </a:xfrm>
          <a:ln>
            <a:solidFill>
              <a:schemeClr val="tx1"/>
            </a:solidFill>
          </a:ln>
        </p:spPr>
        <p:txBody>
          <a:bodyPr/>
          <a:lstStyle/>
          <a:p>
            <a:pPr eaLnBrk="1" hangingPunct="1">
              <a:defRPr/>
            </a:pPr>
            <a:r>
              <a:rPr lang="bg-BG" sz="3200" b="1" smtClean="0"/>
              <a:t>3. Фаза на изразена клинична картина</a:t>
            </a:r>
          </a:p>
        </p:txBody>
      </p:sp>
      <p:sp>
        <p:nvSpPr>
          <p:cNvPr id="29699" name="Rectangle 3"/>
          <p:cNvSpPr>
            <a:spLocks noGrp="1" noChangeArrowheads="1"/>
          </p:cNvSpPr>
          <p:nvPr>
            <p:ph type="body" idx="1"/>
          </p:nvPr>
        </p:nvSpPr>
        <p:spPr>
          <a:xfrm>
            <a:off x="685800" y="1700213"/>
            <a:ext cx="7773988" cy="4897437"/>
          </a:xfrm>
          <a:ln>
            <a:solidFill>
              <a:schemeClr val="tx1"/>
            </a:solidFill>
            <a:miter lim="800000"/>
            <a:headEnd/>
            <a:tailEnd/>
          </a:ln>
        </p:spPr>
        <p:txBody>
          <a:bodyPr/>
          <a:lstStyle/>
          <a:p>
            <a:pPr eaLnBrk="1" hangingPunct="1">
              <a:lnSpc>
                <a:spcPct val="80000"/>
              </a:lnSpc>
              <a:buFontTx/>
              <a:buNone/>
            </a:pPr>
            <a:r>
              <a:rPr lang="bg-BG" altLang="bg-BG" sz="2400" smtClean="0">
                <a:solidFill>
                  <a:schemeClr val="hlink"/>
                </a:solidFill>
              </a:rPr>
              <a:t>Е) </a:t>
            </a:r>
            <a:r>
              <a:rPr lang="bg-BG" altLang="bg-BG" sz="2400" b="1" smtClean="0">
                <a:solidFill>
                  <a:schemeClr val="hlink"/>
                </a:solidFill>
              </a:rPr>
              <a:t>Токсикоинфекциозен синдром</a:t>
            </a:r>
          </a:p>
          <a:p>
            <a:pPr eaLnBrk="1" hangingPunct="1">
              <a:lnSpc>
                <a:spcPct val="80000"/>
              </a:lnSpc>
              <a:buFontTx/>
              <a:buNone/>
            </a:pPr>
            <a:endParaRPr lang="bg-BG" altLang="bg-BG" sz="2400" smtClean="0">
              <a:solidFill>
                <a:schemeClr val="hlink"/>
              </a:solidFill>
            </a:endParaRPr>
          </a:p>
          <a:p>
            <a:pPr eaLnBrk="1" hangingPunct="1">
              <a:lnSpc>
                <a:spcPct val="80000"/>
              </a:lnSpc>
              <a:buClr>
                <a:schemeClr val="tx2"/>
              </a:buClr>
              <a:buFont typeface="Wingdings" pitchFamily="2" charset="2"/>
              <a:buChar char="q"/>
            </a:pPr>
            <a:r>
              <a:rPr lang="bg-BG" altLang="bg-BG" sz="2400" smtClean="0">
                <a:solidFill>
                  <a:schemeClr val="accent1"/>
                </a:solidFill>
              </a:rPr>
              <a:t>Инфекците</a:t>
            </a:r>
            <a:r>
              <a:rPr lang="bg-BG" altLang="bg-BG" sz="2400" smtClean="0"/>
              <a:t> не са задължителни, а </a:t>
            </a:r>
            <a:r>
              <a:rPr lang="bg-BG" altLang="bg-BG" sz="2400" smtClean="0">
                <a:solidFill>
                  <a:schemeClr val="accent1"/>
                </a:solidFill>
              </a:rPr>
              <a:t>усложнение на заболяването</a:t>
            </a:r>
          </a:p>
          <a:p>
            <a:pPr eaLnBrk="1" hangingPunct="1">
              <a:lnSpc>
                <a:spcPct val="80000"/>
              </a:lnSpc>
              <a:buClr>
                <a:schemeClr val="tx2"/>
              </a:buClr>
              <a:buFont typeface="Wingdings" pitchFamily="2" charset="2"/>
              <a:buNone/>
            </a:pPr>
            <a:endParaRPr lang="bg-BG" altLang="bg-BG" sz="2400" smtClean="0">
              <a:solidFill>
                <a:schemeClr val="accent1"/>
              </a:solidFill>
            </a:endParaRPr>
          </a:p>
          <a:p>
            <a:pPr eaLnBrk="1" hangingPunct="1">
              <a:lnSpc>
                <a:spcPct val="80000"/>
              </a:lnSpc>
              <a:buClr>
                <a:schemeClr val="tx2"/>
              </a:buClr>
              <a:buFont typeface="Wingdings" pitchFamily="2" charset="2"/>
              <a:buChar char="q"/>
            </a:pPr>
            <a:r>
              <a:rPr lang="bg-BG" altLang="bg-BG" sz="2400" smtClean="0">
                <a:solidFill>
                  <a:schemeClr val="accent1"/>
                </a:solidFill>
              </a:rPr>
              <a:t>Възпалителните реакции</a:t>
            </a:r>
            <a:r>
              <a:rPr lang="bg-BG" altLang="bg-BG" sz="2400" smtClean="0"/>
              <a:t> протичат с </a:t>
            </a:r>
            <a:r>
              <a:rPr lang="bg-BG" altLang="bg-BG" sz="2400" smtClean="0">
                <a:solidFill>
                  <a:schemeClr val="accent1"/>
                </a:solidFill>
              </a:rPr>
              <a:t>потисната или липсваща клетъчна реакции</a:t>
            </a:r>
            <a:r>
              <a:rPr lang="bg-BG" altLang="bg-BG" sz="2400" smtClean="0"/>
              <a:t> - като </a:t>
            </a:r>
            <a:r>
              <a:rPr lang="bg-BG" altLang="bg-BG" sz="2400" smtClean="0">
                <a:solidFill>
                  <a:schemeClr val="accent1"/>
                </a:solidFill>
              </a:rPr>
              <a:t>некроза с хеморагии</a:t>
            </a:r>
          </a:p>
          <a:p>
            <a:pPr eaLnBrk="1" hangingPunct="1">
              <a:lnSpc>
                <a:spcPct val="80000"/>
              </a:lnSpc>
              <a:buClr>
                <a:schemeClr val="tx2"/>
              </a:buClr>
              <a:buFont typeface="Wingdings" pitchFamily="2" charset="2"/>
              <a:buNone/>
            </a:pPr>
            <a:endParaRPr lang="bg-BG" altLang="bg-BG" sz="2400" smtClean="0">
              <a:solidFill>
                <a:schemeClr val="accent1"/>
              </a:solidFill>
            </a:endParaRPr>
          </a:p>
          <a:p>
            <a:pPr eaLnBrk="1" hangingPunct="1">
              <a:lnSpc>
                <a:spcPct val="80000"/>
              </a:lnSpc>
              <a:buClr>
                <a:schemeClr val="tx2"/>
              </a:buClr>
              <a:buFont typeface="Wingdings" pitchFamily="2" charset="2"/>
              <a:buChar char="q"/>
            </a:pPr>
            <a:r>
              <a:rPr lang="bg-BG" altLang="bg-BG" sz="2400" smtClean="0"/>
              <a:t>Наблюдава се </a:t>
            </a:r>
            <a:r>
              <a:rPr lang="bg-BG" altLang="bg-BG" sz="2400" smtClean="0">
                <a:solidFill>
                  <a:schemeClr val="accent1"/>
                </a:solidFill>
              </a:rPr>
              <a:t>извращение на общите инфекциозни реакции</a:t>
            </a:r>
            <a:r>
              <a:rPr lang="bg-BG" altLang="bg-BG" sz="2400" b="1" smtClean="0"/>
              <a:t> </a:t>
            </a:r>
            <a:r>
              <a:rPr lang="bg-BG" altLang="bg-BG" sz="2400" smtClean="0"/>
              <a:t>- липса на </a:t>
            </a:r>
            <a:r>
              <a:rPr lang="bg-BG" altLang="bg-BG" sz="2400" smtClean="0">
                <a:solidFill>
                  <a:schemeClr val="accent1"/>
                </a:solidFill>
              </a:rPr>
              <a:t>левкоцитоза</a:t>
            </a:r>
            <a:r>
              <a:rPr lang="bg-BG" altLang="bg-BG" sz="2400" smtClean="0"/>
              <a:t> и на </a:t>
            </a:r>
            <a:r>
              <a:rPr lang="bg-BG" altLang="bg-BG" sz="2400" smtClean="0">
                <a:solidFill>
                  <a:schemeClr val="accent1"/>
                </a:solidFill>
              </a:rPr>
              <a:t>повишена температура</a:t>
            </a:r>
          </a:p>
          <a:p>
            <a:pPr eaLnBrk="1" hangingPunct="1">
              <a:lnSpc>
                <a:spcPct val="80000"/>
              </a:lnSpc>
              <a:buClr>
                <a:schemeClr val="tx2"/>
              </a:buClr>
              <a:buFont typeface="Wingdings" pitchFamily="2" charset="2"/>
              <a:buNone/>
            </a:pPr>
            <a:endParaRPr lang="bg-BG" altLang="bg-BG" sz="2400" smtClean="0">
              <a:solidFill>
                <a:schemeClr val="accent1"/>
              </a:solidFill>
            </a:endParaRPr>
          </a:p>
          <a:p>
            <a:pPr eaLnBrk="1" hangingPunct="1">
              <a:lnSpc>
                <a:spcPct val="80000"/>
              </a:lnSpc>
              <a:buClr>
                <a:schemeClr val="tx2"/>
              </a:buClr>
              <a:buFont typeface="Wingdings" pitchFamily="2" charset="2"/>
              <a:buChar char="q"/>
            </a:pPr>
            <a:r>
              <a:rPr lang="bg-BG" altLang="bg-BG" sz="2400" smtClean="0">
                <a:solidFill>
                  <a:schemeClr val="accent1"/>
                </a:solidFill>
              </a:rPr>
              <a:t>Периодът на очистване на организма</a:t>
            </a:r>
            <a:r>
              <a:rPr lang="bg-BG" altLang="bg-BG" sz="2400" smtClean="0"/>
              <a:t> от микроорганизмите е </a:t>
            </a:r>
            <a:r>
              <a:rPr lang="bg-BG" altLang="bg-BG" sz="2400" smtClean="0">
                <a:solidFill>
                  <a:schemeClr val="accent1"/>
                </a:solidFill>
              </a:rPr>
              <a:t>удължен</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84213" y="260350"/>
            <a:ext cx="7772400" cy="865188"/>
          </a:xfrm>
          <a:ln>
            <a:solidFill>
              <a:schemeClr val="tx1"/>
            </a:solidFill>
          </a:ln>
        </p:spPr>
        <p:txBody>
          <a:bodyPr/>
          <a:lstStyle/>
          <a:p>
            <a:pPr eaLnBrk="1" hangingPunct="1">
              <a:defRPr/>
            </a:pPr>
            <a:r>
              <a:rPr lang="bg-BG" sz="3200" b="1" dirty="0" smtClean="0"/>
              <a:t>3. Фаза на изразена клинична картина</a:t>
            </a:r>
          </a:p>
        </p:txBody>
      </p:sp>
      <p:sp>
        <p:nvSpPr>
          <p:cNvPr id="30723" name="Rectangle 3"/>
          <p:cNvSpPr>
            <a:spLocks noGrp="1" noChangeArrowheads="1"/>
          </p:cNvSpPr>
          <p:nvPr>
            <p:ph type="body" idx="1"/>
          </p:nvPr>
        </p:nvSpPr>
        <p:spPr>
          <a:xfrm>
            <a:off x="685800" y="1341438"/>
            <a:ext cx="7773988" cy="5256212"/>
          </a:xfrm>
          <a:ln>
            <a:solidFill>
              <a:schemeClr val="tx1"/>
            </a:solidFill>
            <a:miter lim="800000"/>
            <a:headEnd/>
            <a:tailEnd/>
          </a:ln>
        </p:spPr>
        <p:txBody>
          <a:bodyPr/>
          <a:lstStyle/>
          <a:p>
            <a:pPr eaLnBrk="1" hangingPunct="1">
              <a:lnSpc>
                <a:spcPct val="80000"/>
              </a:lnSpc>
              <a:buClr>
                <a:schemeClr val="tx2"/>
              </a:buClr>
              <a:buFont typeface="Wingdings" pitchFamily="2" charset="2"/>
              <a:buChar char="q"/>
            </a:pPr>
            <a:r>
              <a:rPr lang="bg-BG" altLang="bg-BG" sz="2300" smtClean="0"/>
              <a:t>Функцията на </a:t>
            </a:r>
            <a:r>
              <a:rPr lang="bg-BG" altLang="bg-BG" sz="2300" smtClean="0">
                <a:solidFill>
                  <a:schemeClr val="hlink"/>
                </a:solidFill>
              </a:rPr>
              <a:t>ендокринните жлези</a:t>
            </a:r>
            <a:r>
              <a:rPr lang="bg-BG" altLang="bg-BG" sz="2300" smtClean="0"/>
              <a:t> е </a:t>
            </a:r>
            <a:r>
              <a:rPr lang="bg-BG" altLang="bg-BG" sz="2300" smtClean="0">
                <a:solidFill>
                  <a:schemeClr val="accent1"/>
                </a:solidFill>
              </a:rPr>
              <a:t>потисната</a:t>
            </a:r>
            <a:r>
              <a:rPr lang="bg-BG" altLang="bg-BG" sz="2300" smtClean="0"/>
              <a:t>; хипофункция на </a:t>
            </a:r>
            <a:r>
              <a:rPr lang="bg-BG" altLang="bg-BG" sz="2300" b="1" smtClean="0">
                <a:solidFill>
                  <a:schemeClr val="hlink"/>
                </a:solidFill>
              </a:rPr>
              <a:t>надбъбреците, хипофизата, щитовидната жлеза</a:t>
            </a:r>
            <a:r>
              <a:rPr lang="bg-BG" altLang="bg-BG" sz="2300" smtClean="0">
                <a:solidFill>
                  <a:schemeClr val="hlink"/>
                </a:solidFill>
              </a:rPr>
              <a:t>.</a:t>
            </a:r>
          </a:p>
          <a:p>
            <a:pPr lvl="1" eaLnBrk="1" hangingPunct="1">
              <a:lnSpc>
                <a:spcPct val="80000"/>
              </a:lnSpc>
              <a:buClr>
                <a:schemeClr val="tx2"/>
              </a:buClr>
              <a:buFont typeface="Wingdings" pitchFamily="2" charset="2"/>
              <a:buChar char="§"/>
            </a:pPr>
            <a:r>
              <a:rPr lang="bg-BG" altLang="bg-BG" sz="2300" smtClean="0"/>
              <a:t>у </a:t>
            </a:r>
            <a:r>
              <a:rPr lang="bg-BG" altLang="bg-BG" sz="2300" b="1" smtClean="0"/>
              <a:t>мъжете</a:t>
            </a:r>
            <a:r>
              <a:rPr lang="bg-BG" altLang="bg-BG" sz="2300" smtClean="0"/>
              <a:t> е потисната </a:t>
            </a:r>
            <a:r>
              <a:rPr lang="bg-BG" altLang="bg-BG" sz="2300" smtClean="0">
                <a:solidFill>
                  <a:schemeClr val="accent1"/>
                </a:solidFill>
              </a:rPr>
              <a:t>сперматогенезата, либидото и потентността</a:t>
            </a:r>
          </a:p>
          <a:p>
            <a:pPr lvl="1" eaLnBrk="1" hangingPunct="1">
              <a:lnSpc>
                <a:spcPct val="80000"/>
              </a:lnSpc>
              <a:buClr>
                <a:schemeClr val="tx2"/>
              </a:buClr>
              <a:buFont typeface="Wingdings" pitchFamily="2" charset="2"/>
              <a:buChar char="§"/>
            </a:pPr>
            <a:r>
              <a:rPr lang="bg-BG" altLang="bg-BG" sz="2300" smtClean="0"/>
              <a:t>у </a:t>
            </a:r>
            <a:r>
              <a:rPr lang="bg-BG" altLang="bg-BG" sz="2300" b="1" smtClean="0"/>
              <a:t>жените</a:t>
            </a:r>
            <a:r>
              <a:rPr lang="bg-BG" altLang="bg-BG" sz="2300" smtClean="0"/>
              <a:t> се наблюдава </a:t>
            </a:r>
            <a:r>
              <a:rPr lang="bg-BG" altLang="bg-BG" sz="2300" smtClean="0">
                <a:solidFill>
                  <a:schemeClr val="accent1"/>
                </a:solidFill>
              </a:rPr>
              <a:t>аменорея, която продължава 2 - 3 месеца</a:t>
            </a:r>
          </a:p>
          <a:p>
            <a:pPr lvl="1" eaLnBrk="1" hangingPunct="1">
              <a:lnSpc>
                <a:spcPct val="80000"/>
              </a:lnSpc>
              <a:buClr>
                <a:schemeClr val="tx2"/>
              </a:buClr>
              <a:buFont typeface="Wingdings" pitchFamily="2" charset="2"/>
              <a:buNone/>
            </a:pPr>
            <a:endParaRPr lang="bg-BG" altLang="bg-BG" sz="2300" smtClean="0">
              <a:solidFill>
                <a:schemeClr val="accent1"/>
              </a:solidFill>
            </a:endParaRPr>
          </a:p>
          <a:p>
            <a:pPr eaLnBrk="1" hangingPunct="1">
              <a:lnSpc>
                <a:spcPct val="80000"/>
              </a:lnSpc>
              <a:buClr>
                <a:schemeClr val="tx2"/>
              </a:buClr>
              <a:buFont typeface="Wingdings" pitchFamily="2" charset="2"/>
              <a:buChar char="q"/>
            </a:pPr>
            <a:r>
              <a:rPr lang="bg-BG" altLang="bg-BG" sz="2300" smtClean="0">
                <a:solidFill>
                  <a:schemeClr val="hlink"/>
                </a:solidFill>
              </a:rPr>
              <a:t>Бъбречна функция</a:t>
            </a:r>
            <a:r>
              <a:rPr lang="bg-BG" altLang="bg-BG" sz="2300" b="1" smtClean="0"/>
              <a:t> - </a:t>
            </a:r>
            <a:r>
              <a:rPr lang="bg-BG" altLang="bg-BG" sz="2300" smtClean="0">
                <a:solidFill>
                  <a:schemeClr val="accent1"/>
                </a:solidFill>
              </a:rPr>
              <a:t>силно смутена; в урината - албуминурия, хематурия, цилиндроурия.</a:t>
            </a:r>
          </a:p>
          <a:p>
            <a:pPr eaLnBrk="1" hangingPunct="1">
              <a:lnSpc>
                <a:spcPct val="80000"/>
              </a:lnSpc>
              <a:buClr>
                <a:schemeClr val="tx2"/>
              </a:buClr>
              <a:buFont typeface="Wingdings" pitchFamily="2" charset="2"/>
              <a:buNone/>
            </a:pPr>
            <a:endParaRPr lang="bg-BG" altLang="bg-BG" sz="2300" b="1" smtClean="0"/>
          </a:p>
          <a:p>
            <a:pPr eaLnBrk="1" hangingPunct="1">
              <a:lnSpc>
                <a:spcPct val="80000"/>
              </a:lnSpc>
              <a:buClr>
                <a:schemeClr val="tx2"/>
              </a:buClr>
              <a:buFont typeface="Wingdings" pitchFamily="2" charset="2"/>
              <a:buChar char="q"/>
            </a:pPr>
            <a:r>
              <a:rPr lang="bg-BG" altLang="bg-BG" sz="2300" smtClean="0">
                <a:solidFill>
                  <a:schemeClr val="hlink"/>
                </a:solidFill>
              </a:rPr>
              <a:t>Основната причина</a:t>
            </a:r>
            <a:r>
              <a:rPr lang="bg-BG" altLang="bg-BG" sz="2300" smtClean="0"/>
              <a:t> за настъпване на смъртта при костномозъчния синдром е </a:t>
            </a:r>
            <a:r>
              <a:rPr lang="bg-BG" altLang="bg-BG" sz="2300" smtClean="0">
                <a:solidFill>
                  <a:schemeClr val="hlink"/>
                </a:solidFill>
              </a:rPr>
              <a:t>разрушаване на костния мозък</a:t>
            </a:r>
            <a:r>
              <a:rPr lang="bg-BG" altLang="bg-BG" sz="2300" smtClean="0"/>
              <a:t>, което предизвиква </a:t>
            </a:r>
            <a:r>
              <a:rPr lang="bg-BG" altLang="bg-BG" sz="2300" smtClean="0">
                <a:solidFill>
                  <a:schemeClr val="accent1"/>
                </a:solidFill>
              </a:rPr>
              <a:t>инфекциозни усложнения</a:t>
            </a:r>
            <a:r>
              <a:rPr lang="bg-BG" altLang="bg-BG" sz="2300" smtClean="0"/>
              <a:t> (хеморагично-некротични пневмонии) и </a:t>
            </a:r>
            <a:r>
              <a:rPr lang="bg-BG" altLang="bg-BG" sz="2300" smtClean="0">
                <a:solidFill>
                  <a:schemeClr val="accent1"/>
                </a:solidFill>
              </a:rPr>
              <a:t>масивни кръвоизливи в жизнено важни органи.</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84213" y="333375"/>
            <a:ext cx="7772400" cy="935038"/>
          </a:xfrm>
          <a:ln>
            <a:solidFill>
              <a:schemeClr val="tx1"/>
            </a:solidFill>
          </a:ln>
        </p:spPr>
        <p:txBody>
          <a:bodyPr/>
          <a:lstStyle/>
          <a:p>
            <a:pPr eaLnBrk="1" hangingPunct="1">
              <a:defRPr/>
            </a:pPr>
            <a:r>
              <a:rPr lang="bg-BG" sz="3200" b="1" dirty="0" smtClean="0">
                <a:solidFill>
                  <a:srgbClr val="FFFF00"/>
                </a:solidFill>
              </a:rPr>
              <a:t>4. Фаза на обратното развитие</a:t>
            </a:r>
          </a:p>
        </p:txBody>
      </p:sp>
      <p:sp>
        <p:nvSpPr>
          <p:cNvPr id="31747" name="Rectangle 3"/>
          <p:cNvSpPr>
            <a:spLocks noGrp="1" noChangeArrowheads="1"/>
          </p:cNvSpPr>
          <p:nvPr>
            <p:ph type="body" idx="1"/>
          </p:nvPr>
        </p:nvSpPr>
        <p:spPr>
          <a:xfrm>
            <a:off x="685800" y="1981200"/>
            <a:ext cx="7918450" cy="4471988"/>
          </a:xfrm>
          <a:ln>
            <a:solidFill>
              <a:schemeClr val="tx1"/>
            </a:solidFill>
            <a:miter lim="800000"/>
            <a:headEnd/>
            <a:tailEnd/>
          </a:ln>
        </p:spPr>
        <p:txBody>
          <a:bodyPr/>
          <a:lstStyle/>
          <a:p>
            <a:pPr eaLnBrk="1" hangingPunct="1">
              <a:lnSpc>
                <a:spcPct val="80000"/>
              </a:lnSpc>
              <a:buClr>
                <a:schemeClr val="tx2"/>
              </a:buClr>
              <a:buFont typeface="Wingdings" pitchFamily="2" charset="2"/>
              <a:buChar char="q"/>
            </a:pPr>
            <a:r>
              <a:rPr lang="bg-BG" altLang="bg-BG" sz="2300" smtClean="0"/>
              <a:t>Постепенно отзвучаване на патологичните процеси.</a:t>
            </a:r>
          </a:p>
          <a:p>
            <a:pPr eaLnBrk="1" hangingPunct="1">
              <a:lnSpc>
                <a:spcPct val="80000"/>
              </a:lnSpc>
              <a:buClr>
                <a:schemeClr val="tx2"/>
              </a:buClr>
              <a:buFont typeface="Wingdings" pitchFamily="2" charset="2"/>
              <a:buChar char="q"/>
            </a:pPr>
            <a:r>
              <a:rPr lang="bg-BG" altLang="bg-BG" sz="2300" smtClean="0"/>
              <a:t>Възстановяване на </a:t>
            </a:r>
            <a:r>
              <a:rPr lang="bg-BG" altLang="bg-BG" sz="2300" smtClean="0">
                <a:solidFill>
                  <a:schemeClr val="accent1"/>
                </a:solidFill>
              </a:rPr>
              <a:t>хемопоезата</a:t>
            </a:r>
            <a:r>
              <a:rPr lang="bg-BG" altLang="bg-BG" sz="2300" smtClean="0"/>
              <a:t>; </a:t>
            </a:r>
            <a:r>
              <a:rPr lang="bg-BG" altLang="bg-BG" sz="2300" b="1" smtClean="0">
                <a:solidFill>
                  <a:schemeClr val="accent1"/>
                </a:solidFill>
              </a:rPr>
              <a:t>ретикулоцитни кризи</a:t>
            </a:r>
            <a:r>
              <a:rPr lang="bg-BG" altLang="bg-BG" sz="2300" b="1" smtClean="0"/>
              <a:t> </a:t>
            </a:r>
            <a:r>
              <a:rPr lang="bg-BG" altLang="bg-BG" sz="2300" smtClean="0"/>
              <a:t>(до 60 - 70%) и </a:t>
            </a:r>
            <a:r>
              <a:rPr lang="bg-BG" altLang="bg-BG" sz="2300" b="1" smtClean="0">
                <a:solidFill>
                  <a:schemeClr val="accent1"/>
                </a:solidFill>
              </a:rPr>
              <a:t>мегалобластни реакции</a:t>
            </a:r>
            <a:r>
              <a:rPr lang="bg-BG" altLang="bg-BG" sz="2300" b="1" smtClean="0"/>
              <a:t> </a:t>
            </a:r>
            <a:r>
              <a:rPr lang="bg-BG" altLang="bg-BG" sz="2300" smtClean="0"/>
              <a:t>(мегалоцити и мегалобласти в периферната кръв); </a:t>
            </a:r>
            <a:r>
              <a:rPr lang="bg-BG" altLang="bg-BG" sz="2300" smtClean="0">
                <a:solidFill>
                  <a:schemeClr val="accent1"/>
                </a:solidFill>
              </a:rPr>
              <a:t>рязко</a:t>
            </a:r>
            <a:r>
              <a:rPr lang="bg-BG" altLang="bg-BG" sz="2300" smtClean="0"/>
              <a:t> увеличение на </a:t>
            </a:r>
            <a:r>
              <a:rPr lang="bg-BG" altLang="bg-BG" sz="2300" smtClean="0">
                <a:solidFill>
                  <a:schemeClr val="accent1"/>
                </a:solidFill>
              </a:rPr>
              <a:t>гранулоцитите</a:t>
            </a:r>
            <a:r>
              <a:rPr lang="bg-BG" altLang="bg-BG" sz="2300" smtClean="0"/>
              <a:t>, главно на </a:t>
            </a:r>
            <a:r>
              <a:rPr lang="bg-BG" altLang="bg-BG" sz="2300" smtClean="0">
                <a:solidFill>
                  <a:schemeClr val="accent1"/>
                </a:solidFill>
              </a:rPr>
              <a:t>неутрофилите</a:t>
            </a:r>
            <a:r>
              <a:rPr lang="bg-BG" altLang="bg-BG" sz="2300" smtClean="0"/>
              <a:t>, с голямо </a:t>
            </a:r>
            <a:r>
              <a:rPr lang="bg-BG" altLang="bg-BG" sz="2300" b="1" smtClean="0"/>
              <a:t>отклонение в ляво</a:t>
            </a:r>
            <a:r>
              <a:rPr lang="bg-BG" altLang="bg-BG" sz="2300" smtClean="0"/>
              <a:t>; увеличение на броя на </a:t>
            </a:r>
            <a:r>
              <a:rPr lang="bg-BG" altLang="bg-BG" sz="2300" smtClean="0">
                <a:solidFill>
                  <a:schemeClr val="accent1"/>
                </a:solidFill>
              </a:rPr>
              <a:t>лимфоцитите, тромбоцитите и еритроцитите.</a:t>
            </a:r>
          </a:p>
          <a:p>
            <a:pPr lvl="1" eaLnBrk="1" hangingPunct="1">
              <a:lnSpc>
                <a:spcPct val="80000"/>
              </a:lnSpc>
              <a:buClr>
                <a:schemeClr val="tx2"/>
              </a:buClr>
              <a:buFont typeface="Wingdings" pitchFamily="2" charset="2"/>
              <a:buChar char="§"/>
            </a:pPr>
            <a:r>
              <a:rPr lang="bg-BG" altLang="bg-BG" sz="2300" smtClean="0">
                <a:solidFill>
                  <a:schemeClr val="accent1"/>
                </a:solidFill>
              </a:rPr>
              <a:t>Не се възстановяват напълно кръвотворната функция на костния мозък</a:t>
            </a:r>
            <a:r>
              <a:rPr lang="bg-BG" altLang="bg-BG" sz="2300" smtClean="0"/>
              <a:t> - често остава </a:t>
            </a:r>
            <a:r>
              <a:rPr lang="bg-BG" altLang="bg-BG" sz="2300" smtClean="0">
                <a:solidFill>
                  <a:schemeClr val="accent1"/>
                </a:solidFill>
              </a:rPr>
              <a:t>умерена левкопения и тромбопения.</a:t>
            </a:r>
          </a:p>
          <a:p>
            <a:pPr lvl="1" eaLnBrk="1" hangingPunct="1">
              <a:lnSpc>
                <a:spcPct val="80000"/>
              </a:lnSpc>
              <a:buClr>
                <a:schemeClr val="tx2"/>
              </a:buClr>
              <a:buFont typeface="Wingdings" pitchFamily="2" charset="2"/>
              <a:buChar char="§"/>
            </a:pPr>
            <a:r>
              <a:rPr lang="bg-BG" altLang="bg-BG" sz="2300" smtClean="0"/>
              <a:t>При част от болните се установяват </a:t>
            </a:r>
            <a:r>
              <a:rPr lang="bg-BG" altLang="bg-BG" sz="2300" smtClean="0">
                <a:solidFill>
                  <a:schemeClr val="accent1"/>
                </a:solidFill>
              </a:rPr>
              <a:t>огнищни неврологични прояви, хипофункция на ендокринните жлези, циркулаторни смущения</a:t>
            </a:r>
            <a:r>
              <a:rPr lang="bg-BG" altLang="bg-BG" sz="2300" smtClean="0"/>
              <a:t> (хипотония, сърцебиене), астеновегетативен синдром и др.</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333375"/>
            <a:ext cx="7772400" cy="1419225"/>
          </a:xfrm>
        </p:spPr>
        <p:txBody>
          <a:bodyPr/>
          <a:lstStyle/>
          <a:p>
            <a:pPr eaLnBrk="1" hangingPunct="1">
              <a:defRPr/>
            </a:pPr>
            <a:r>
              <a:rPr lang="bg-BG" sz="2400" b="1" dirty="0" smtClean="0">
                <a:solidFill>
                  <a:srgbClr val="FFFF00"/>
                </a:solidFill>
              </a:rPr>
              <a:t>Промените в най-тежко увредената тъкан (орган), в зависимост от дозата - определят вида на съответния радиационен синдром</a:t>
            </a:r>
            <a:r>
              <a:rPr lang="bg-BG" sz="4000" dirty="0" smtClean="0">
                <a:solidFill>
                  <a:srgbClr val="FFFF00"/>
                </a:solidFill>
              </a:rPr>
              <a:t> </a:t>
            </a:r>
          </a:p>
        </p:txBody>
      </p:sp>
      <p:graphicFrame>
        <p:nvGraphicFramePr>
          <p:cNvPr id="9329" name="Group 113"/>
          <p:cNvGraphicFramePr>
            <a:graphicFrameLocks noGrp="1"/>
          </p:cNvGraphicFramePr>
          <p:nvPr>
            <p:ph sz="half" idx="2"/>
          </p:nvPr>
        </p:nvGraphicFramePr>
        <p:xfrm>
          <a:off x="179388" y="1916113"/>
          <a:ext cx="8785225" cy="4832350"/>
        </p:xfrm>
        <a:graphic>
          <a:graphicData uri="http://schemas.openxmlformats.org/drawingml/2006/table">
            <a:tbl>
              <a:tblPr/>
              <a:tblGrid>
                <a:gridCol w="1096962"/>
                <a:gridCol w="1423442"/>
                <a:gridCol w="2088108"/>
                <a:gridCol w="2160588"/>
                <a:gridCol w="2016125"/>
              </a:tblGrid>
              <a:tr h="56673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Tx/>
                        <a:buNone/>
                        <a:tabLst/>
                      </a:pPr>
                      <a:r>
                        <a:rPr kumimoji="0" lang="bg-BG"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Грей</a:t>
                      </a:r>
                      <a:r>
                        <a:rPr kumimoji="0" lang="bg-BG" sz="2000" b="0" i="0" u="none" strike="noStrike" cap="none" normalizeH="0" baseline="0" dirty="0" smtClean="0">
                          <a:ln>
                            <a:noFill/>
                          </a:ln>
                          <a:solidFill>
                            <a:srgbClr val="000000"/>
                          </a:solidFill>
                          <a:effectLst/>
                          <a:latin typeface="Times New Roman" pitchFamily="18" charset="0"/>
                          <a:ea typeface="Times New Roman" pitchFamily="18" charset="0"/>
                          <a:cs typeface="Arial"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Tx/>
                        <a:buNone/>
                        <a:tabLst/>
                      </a:pPr>
                      <a:r>
                        <a:rPr kumimoji="0" lang="bg-BG" sz="2000" b="1" i="0" u="none" strike="noStrike" cap="none" normalizeH="0" baseline="0" smtClean="0">
                          <a:ln>
                            <a:noFill/>
                          </a:ln>
                          <a:solidFill>
                            <a:schemeClr val="tx1"/>
                          </a:solidFill>
                          <a:effectLst/>
                          <a:latin typeface="Times New Roman" pitchFamily="18" charset="0"/>
                        </a:rPr>
                        <a:t>Рад</a:t>
                      </a:r>
                      <a:r>
                        <a:rPr kumimoji="0" lang="bg-BG" sz="2000" b="0" i="0"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Tx/>
                        <a:buNone/>
                        <a:tabLst/>
                      </a:pPr>
                      <a:r>
                        <a:rPr kumimoji="0" lang="bg-BG" sz="2000" b="1" i="0" u="none" strike="noStrike" cap="none" normalizeH="0" baseline="0" smtClean="0">
                          <a:ln>
                            <a:noFill/>
                          </a:ln>
                          <a:solidFill>
                            <a:schemeClr val="tx1"/>
                          </a:solidFill>
                          <a:effectLst/>
                          <a:latin typeface="Times New Roman" pitchFamily="18" charset="0"/>
                        </a:rPr>
                        <a:t>Радиационен синдром</a:t>
                      </a:r>
                      <a:r>
                        <a:rPr kumimoji="0" lang="bg-BG" sz="2000" b="0" i="0"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Tx/>
                        <a:buNone/>
                        <a:tabLst/>
                      </a:pPr>
                      <a:r>
                        <a:rPr kumimoji="0" lang="bg-BG" sz="2000" b="1" i="0" u="none" strike="noStrike" cap="none" normalizeH="0" baseline="0" smtClean="0">
                          <a:ln>
                            <a:noFill/>
                          </a:ln>
                          <a:solidFill>
                            <a:schemeClr val="tx1"/>
                          </a:solidFill>
                          <a:effectLst/>
                          <a:latin typeface="Times New Roman" pitchFamily="18" charset="0"/>
                        </a:rPr>
                        <a:t>Степен, тежест</a:t>
                      </a:r>
                      <a:r>
                        <a:rPr kumimoji="0" lang="bg-BG" sz="2000" b="0" i="0" u="none" strike="noStrike" cap="none" normalizeH="0" baseline="0" smtClean="0">
                          <a:ln>
                            <a:noFill/>
                          </a:ln>
                          <a:solidFill>
                            <a:schemeClr val="tx1"/>
                          </a:solidFill>
                          <a:effectLst/>
                          <a:latin typeface="Times New Roman" pitchFamily="18" charset="0"/>
                        </a:rPr>
                        <a:t> </a:t>
                      </a:r>
                      <a:r>
                        <a:rPr kumimoji="0" lang="bg-BG" sz="2000" b="0" i="0" u="none" strike="noStrike" cap="none" normalizeH="0" baseline="0" smtClean="0">
                          <a:ln>
                            <a:noFill/>
                          </a:ln>
                          <a:solidFill>
                            <a:srgbClr val="000000"/>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Tx/>
                        <a:buNone/>
                        <a:tabLst/>
                      </a:pPr>
                      <a:r>
                        <a:rPr kumimoji="0" lang="bg-BG" sz="2000" b="1" i="0" u="none" strike="noStrike" cap="none" normalizeH="0" baseline="0" smtClean="0">
                          <a:ln>
                            <a:noFill/>
                          </a:ln>
                          <a:solidFill>
                            <a:schemeClr val="tx1"/>
                          </a:solidFill>
                          <a:effectLst/>
                          <a:latin typeface="Times New Roman" pitchFamily="18" charset="0"/>
                        </a:rPr>
                        <a:t>Прогноза</a:t>
                      </a:r>
                      <a:r>
                        <a:rPr kumimoji="0" lang="bg-BG" sz="2000" b="0" i="0"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bg-BG" sz="2000" b="0" i="0" u="none" strike="noStrike" cap="none" normalizeH="0" baseline="0" smtClean="0">
                          <a:ln>
                            <a:noFill/>
                          </a:ln>
                          <a:solidFill>
                            <a:schemeClr val="tx1"/>
                          </a:solidFill>
                          <a:effectLst/>
                          <a:latin typeface="Times New Roman" pitchFamily="18" charset="0"/>
                        </a:rPr>
                        <a:t>1 - 2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bg-BG" sz="2000" b="0" i="0" u="none" strike="noStrike" cap="none" normalizeH="0" baseline="0" dirty="0" smtClean="0">
                          <a:ln>
                            <a:noFill/>
                          </a:ln>
                          <a:solidFill>
                            <a:schemeClr val="tx1"/>
                          </a:solidFill>
                          <a:effectLst/>
                          <a:latin typeface="Times New Roman" pitchFamily="18" charset="0"/>
                        </a:rPr>
                        <a:t>100 - 200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bg-BG" sz="2000" b="0"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Костномозъчен</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2000" b="0" i="0" u="none" strike="noStrike" cap="none" normalizeH="0" baseline="0" smtClean="0">
                          <a:ln>
                            <a:noFill/>
                          </a:ln>
                          <a:solidFill>
                            <a:schemeClr val="tx1"/>
                          </a:solidFill>
                          <a:effectLst/>
                          <a:latin typeface="Times New Roman" pitchFamily="18" charset="0"/>
                        </a:rPr>
                        <a:t>I (</a:t>
                      </a:r>
                      <a:r>
                        <a:rPr kumimoji="0" lang="bg-BG" sz="2000" b="0" i="0" u="none" strike="noStrike" cap="none" normalizeH="0" baseline="0" smtClean="0">
                          <a:ln>
                            <a:noFill/>
                          </a:ln>
                          <a:solidFill>
                            <a:schemeClr val="tx1"/>
                          </a:solidFill>
                          <a:effectLst/>
                          <a:latin typeface="Times New Roman" pitchFamily="18" charset="0"/>
                        </a:rPr>
                        <a:t>лека)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bg-BG" sz="2000" b="0" i="0" u="none" strike="noStrike" cap="none" normalizeH="0" baseline="0" smtClean="0">
                          <a:ln>
                            <a:noFill/>
                          </a:ln>
                          <a:solidFill>
                            <a:schemeClr val="tx1"/>
                          </a:solidFill>
                          <a:effectLst/>
                          <a:latin typeface="Times New Roman" pitchFamily="18" charset="0"/>
                        </a:rPr>
                        <a:t>Абсолютно благоприятна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8">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bg-BG" sz="2000" b="0" i="0" u="none" strike="noStrike" cap="none" normalizeH="0" baseline="0" smtClean="0">
                          <a:ln>
                            <a:noFill/>
                          </a:ln>
                          <a:solidFill>
                            <a:schemeClr val="tx1"/>
                          </a:solidFill>
                          <a:effectLst/>
                          <a:latin typeface="Times New Roman" pitchFamily="18" charset="0"/>
                        </a:rPr>
                        <a:t>2 - 4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bg-BG" sz="2000" b="0" i="0" u="none" strike="noStrike" cap="none" normalizeH="0" baseline="0" smtClean="0">
                          <a:ln>
                            <a:noFill/>
                          </a:ln>
                          <a:solidFill>
                            <a:schemeClr val="tx1"/>
                          </a:solidFill>
                          <a:effectLst/>
                          <a:latin typeface="Times New Roman" pitchFamily="18" charset="0"/>
                        </a:rPr>
                        <a:t>200 - 400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bg-BG" sz="2000" b="0"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Костномозъчен</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2000" b="0" i="0" u="none" strike="noStrike" cap="none" normalizeH="0" baseline="0" dirty="0" smtClean="0">
                          <a:ln>
                            <a:noFill/>
                          </a:ln>
                          <a:solidFill>
                            <a:schemeClr val="tx1"/>
                          </a:solidFill>
                          <a:effectLst/>
                          <a:latin typeface="Times New Roman" pitchFamily="18" charset="0"/>
                        </a:rPr>
                        <a:t>I</a:t>
                      </a:r>
                      <a:r>
                        <a:rPr kumimoji="0" lang="bg-BG" sz="2000" b="0" i="0" u="none" strike="noStrike" cap="none" normalizeH="0" baseline="0" dirty="0" smtClean="0">
                          <a:ln>
                            <a:noFill/>
                          </a:ln>
                          <a:solidFill>
                            <a:schemeClr val="tx1"/>
                          </a:solidFill>
                          <a:effectLst/>
                          <a:latin typeface="Times New Roman" pitchFamily="18" charset="0"/>
                        </a:rPr>
                        <a:t>І</a:t>
                      </a:r>
                      <a:r>
                        <a:rPr kumimoji="0" lang="en-US" sz="2000" b="0" i="0" u="none" strike="noStrike" cap="none" normalizeH="0" baseline="0" dirty="0" smtClean="0">
                          <a:ln>
                            <a:noFill/>
                          </a:ln>
                          <a:solidFill>
                            <a:schemeClr val="tx1"/>
                          </a:solidFill>
                          <a:effectLst/>
                          <a:latin typeface="Times New Roman" pitchFamily="18" charset="0"/>
                        </a:rPr>
                        <a:t> (</a:t>
                      </a:r>
                      <a:r>
                        <a:rPr kumimoji="0" lang="bg-BG" sz="2000" b="0" i="0" u="none" strike="noStrike" cap="none" normalizeH="0" baseline="0" dirty="0" smtClean="0">
                          <a:ln>
                            <a:noFill/>
                          </a:ln>
                          <a:solidFill>
                            <a:schemeClr val="tx1"/>
                          </a:solidFill>
                          <a:effectLst/>
                          <a:latin typeface="Times New Roman" pitchFamily="18" charset="0"/>
                        </a:rPr>
                        <a:t>средна)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bg-BG" sz="2000" b="0" i="0" u="none" strike="noStrike" cap="none" normalizeH="0" baseline="0" smtClean="0">
                          <a:ln>
                            <a:noFill/>
                          </a:ln>
                          <a:solidFill>
                            <a:schemeClr val="tx1"/>
                          </a:solidFill>
                          <a:effectLst/>
                          <a:latin typeface="Times New Roman" pitchFamily="18" charset="0"/>
                        </a:rPr>
                        <a:t>Относително благоприятна</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bg-BG" sz="2000" b="0" i="0" u="none" strike="noStrike" cap="none" normalizeH="0" baseline="0" smtClean="0">
                          <a:ln>
                            <a:noFill/>
                          </a:ln>
                          <a:solidFill>
                            <a:schemeClr val="tx1"/>
                          </a:solidFill>
                          <a:effectLst/>
                          <a:latin typeface="Times New Roman" pitchFamily="18" charset="0"/>
                        </a:rPr>
                        <a:t>4 - 6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bg-BG" sz="2000" b="0" i="0" u="none" strike="noStrike" cap="none" normalizeH="0" baseline="0" smtClean="0">
                          <a:ln>
                            <a:noFill/>
                          </a:ln>
                          <a:solidFill>
                            <a:schemeClr val="tx1"/>
                          </a:solidFill>
                          <a:effectLst/>
                          <a:latin typeface="Times New Roman" pitchFamily="18" charset="0"/>
                        </a:rPr>
                        <a:t>400 - 600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bg-BG" sz="2000" b="0"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Костномозъчен</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2000" b="0" i="0" u="none" strike="noStrike" cap="none" normalizeH="0" baseline="0" smtClean="0">
                          <a:ln>
                            <a:noFill/>
                          </a:ln>
                          <a:solidFill>
                            <a:schemeClr val="tx1"/>
                          </a:solidFill>
                          <a:effectLst/>
                          <a:latin typeface="Times New Roman" pitchFamily="18" charset="0"/>
                        </a:rPr>
                        <a:t>I</a:t>
                      </a:r>
                      <a:r>
                        <a:rPr kumimoji="0" lang="bg-BG" sz="2000" b="0" i="0" u="none" strike="noStrike" cap="none" normalizeH="0" baseline="0" smtClean="0">
                          <a:ln>
                            <a:noFill/>
                          </a:ln>
                          <a:solidFill>
                            <a:schemeClr val="tx1"/>
                          </a:solidFill>
                          <a:effectLst/>
                          <a:latin typeface="Times New Roman" pitchFamily="18" charset="0"/>
                        </a:rPr>
                        <a:t>ІІ</a:t>
                      </a:r>
                      <a:r>
                        <a:rPr kumimoji="0" lang="en-US" sz="2000" b="0" i="0" u="none" strike="noStrike" cap="none" normalizeH="0" baseline="0" smtClean="0">
                          <a:ln>
                            <a:noFill/>
                          </a:ln>
                          <a:solidFill>
                            <a:schemeClr val="tx1"/>
                          </a:solidFill>
                          <a:effectLst/>
                          <a:latin typeface="Times New Roman" pitchFamily="18" charset="0"/>
                        </a:rPr>
                        <a:t> (</a:t>
                      </a:r>
                      <a:r>
                        <a:rPr kumimoji="0" lang="bg-BG" sz="2000" b="0" i="0" u="none" strike="noStrike" cap="none" normalizeH="0" baseline="0" smtClean="0">
                          <a:ln>
                            <a:noFill/>
                          </a:ln>
                          <a:solidFill>
                            <a:schemeClr val="tx1"/>
                          </a:solidFill>
                          <a:effectLst/>
                          <a:latin typeface="Times New Roman" pitchFamily="18" charset="0"/>
                        </a:rPr>
                        <a:t>тежка)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bg-BG" sz="2000" b="0" i="0" u="none" strike="noStrike" cap="none" normalizeH="0" baseline="0" smtClean="0">
                          <a:ln>
                            <a:noFill/>
                          </a:ln>
                          <a:solidFill>
                            <a:schemeClr val="tx1"/>
                          </a:solidFill>
                          <a:effectLst/>
                          <a:latin typeface="Times New Roman" pitchFamily="18" charset="0"/>
                        </a:rPr>
                        <a:t>Съмнителна</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8">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bg-BG" sz="2000" b="0" i="0" u="none" strike="noStrike" cap="none" normalizeH="0" baseline="0" smtClean="0">
                          <a:ln>
                            <a:noFill/>
                          </a:ln>
                          <a:solidFill>
                            <a:schemeClr val="tx1"/>
                          </a:solidFill>
                          <a:effectLst/>
                          <a:latin typeface="Times New Roman" pitchFamily="18" charset="0"/>
                        </a:rPr>
                        <a:t>6 - 10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bg-BG" sz="2000" b="0" i="0" u="none" strike="noStrike" cap="none" normalizeH="0" baseline="0" smtClean="0">
                          <a:ln>
                            <a:noFill/>
                          </a:ln>
                          <a:solidFill>
                            <a:schemeClr val="tx1"/>
                          </a:solidFill>
                          <a:effectLst/>
                          <a:latin typeface="Times New Roman" pitchFamily="18" charset="0"/>
                        </a:rPr>
                        <a:t>600 - 1000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bg-BG" sz="2000" b="0"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Костномозъчен</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2000" b="0" i="0" u="none" strike="noStrike" cap="none" normalizeH="0" baseline="0" smtClean="0">
                          <a:ln>
                            <a:noFill/>
                          </a:ln>
                          <a:solidFill>
                            <a:schemeClr val="tx1"/>
                          </a:solidFill>
                          <a:effectLst/>
                          <a:latin typeface="Times New Roman" pitchFamily="18" charset="0"/>
                        </a:rPr>
                        <a:t>I</a:t>
                      </a:r>
                      <a:r>
                        <a:rPr kumimoji="0" lang="bg-BG" sz="2000" b="0" i="0" u="none" strike="noStrike" cap="none" normalizeH="0" baseline="0" smtClean="0">
                          <a:ln>
                            <a:noFill/>
                          </a:ln>
                          <a:solidFill>
                            <a:schemeClr val="tx1"/>
                          </a:solidFill>
                          <a:effectLst/>
                          <a:latin typeface="Times New Roman" pitchFamily="18" charset="0"/>
                        </a:rPr>
                        <a:t>V</a:t>
                      </a:r>
                      <a:r>
                        <a:rPr kumimoji="0" lang="en-US" sz="2000" b="0" i="0" u="none" strike="noStrike" cap="none" normalizeH="0" baseline="0" smtClean="0">
                          <a:ln>
                            <a:noFill/>
                          </a:ln>
                          <a:solidFill>
                            <a:schemeClr val="tx1"/>
                          </a:solidFill>
                          <a:effectLst/>
                          <a:latin typeface="Times New Roman" pitchFamily="18" charset="0"/>
                        </a:rPr>
                        <a:t> (</a:t>
                      </a:r>
                      <a:r>
                        <a:rPr kumimoji="0" lang="bg-BG" sz="2000" b="0" i="0" u="none" strike="noStrike" cap="none" normalizeH="0" baseline="0" smtClean="0">
                          <a:ln>
                            <a:noFill/>
                          </a:ln>
                          <a:solidFill>
                            <a:schemeClr val="tx1"/>
                          </a:solidFill>
                          <a:effectLst/>
                          <a:latin typeface="Times New Roman" pitchFamily="18" charset="0"/>
                        </a:rPr>
                        <a:t>крайно тежка)</a:t>
                      </a:r>
                    </a:p>
                    <a:p>
                      <a:pPr marL="0" marR="0" lvl="0" indent="0" algn="l" defTabSz="914400" rtl="0" eaLnBrk="1" fontAlgn="base" latinLnBrk="0" hangingPunct="1">
                        <a:lnSpc>
                          <a:spcPct val="100000"/>
                        </a:lnSpc>
                        <a:spcBef>
                          <a:spcPct val="20000"/>
                        </a:spcBef>
                        <a:spcAft>
                          <a:spcPct val="0"/>
                        </a:spcAft>
                        <a:buClr>
                          <a:schemeClr val="accent2"/>
                        </a:buClr>
                        <a:buSzTx/>
                        <a:buFontTx/>
                        <a:buNone/>
                        <a:tabLst/>
                      </a:pPr>
                      <a:endParaRPr kumimoji="0" lang="bg-BG"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bg-BG" sz="2000" b="0" i="0" u="none" strike="noStrike" cap="none" normalizeH="0" baseline="0" smtClean="0">
                          <a:ln>
                            <a:noFill/>
                          </a:ln>
                          <a:solidFill>
                            <a:schemeClr val="tx1"/>
                          </a:solidFill>
                          <a:effectLst/>
                          <a:latin typeface="Times New Roman" pitchFamily="18" charset="0"/>
                        </a:rPr>
                        <a:t>Неблагоприятна</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bg-BG" sz="2000" b="0" i="0" u="none" strike="noStrike" cap="none" normalizeH="0" baseline="0" smtClean="0">
                          <a:ln>
                            <a:noFill/>
                          </a:ln>
                          <a:solidFill>
                            <a:schemeClr val="tx1"/>
                          </a:solidFill>
                          <a:effectLst/>
                          <a:latin typeface="Times New Roman" pitchFamily="18" charset="0"/>
                        </a:rPr>
                        <a:t>10 - 100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bg-BG" sz="2000" b="0" i="0" u="none" strike="noStrike" cap="none" normalizeH="0" baseline="0" dirty="0" smtClean="0">
                          <a:ln>
                            <a:noFill/>
                          </a:ln>
                          <a:solidFill>
                            <a:schemeClr val="tx1"/>
                          </a:solidFill>
                          <a:effectLst/>
                          <a:latin typeface="Times New Roman" pitchFamily="18" charset="0"/>
                        </a:rPr>
                        <a:t>1000- </a:t>
                      </a:r>
                      <a:r>
                        <a:rPr kumimoji="0" lang="en-US" sz="2000" b="0" i="0" u="none" strike="noStrike" cap="none" normalizeH="0" baseline="0" dirty="0" smtClean="0">
                          <a:ln>
                            <a:noFill/>
                          </a:ln>
                          <a:solidFill>
                            <a:schemeClr val="tx1"/>
                          </a:solidFill>
                          <a:effectLst/>
                          <a:latin typeface="Times New Roman" pitchFamily="18" charset="0"/>
                        </a:rPr>
                        <a:t>    </a:t>
                      </a:r>
                      <a:r>
                        <a:rPr kumimoji="0" lang="bg-BG" sz="2000" b="0" i="0" u="none" strike="noStrike" cap="none" normalizeH="0" baseline="0" dirty="0" smtClean="0">
                          <a:ln>
                            <a:noFill/>
                          </a:ln>
                          <a:solidFill>
                            <a:schemeClr val="tx1"/>
                          </a:solidFill>
                          <a:effectLst/>
                          <a:latin typeface="Times New Roman" pitchFamily="18" charset="0"/>
                        </a:rPr>
                        <a:t>10000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bg-BG" sz="2000" b="0" i="0" u="none" strike="noStrike" cap="none" normalizeH="0" baseline="0" dirty="0" smtClean="0">
                          <a:ln>
                            <a:noFill/>
                          </a:ln>
                          <a:solidFill>
                            <a:srgbClr val="FFFF00"/>
                          </a:solidFill>
                          <a:effectLst/>
                          <a:latin typeface="Times New Roman" pitchFamily="18" charset="0"/>
                        </a:rPr>
                        <a:t>Чревен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bg-BG" sz="2000" b="0" i="0" u="none" strike="noStrike" cap="none" normalizeH="0" baseline="0" smtClean="0">
                          <a:ln>
                            <a:noFill/>
                          </a:ln>
                          <a:solidFill>
                            <a:schemeClr val="tx1"/>
                          </a:solidFill>
                          <a:effectLst/>
                          <a:latin typeface="Times New Roman" pitchFamily="18" charset="0"/>
                        </a:rPr>
                        <a:t>крайно тежка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bg-BG" sz="2000" b="0" i="0" u="none" strike="noStrike" cap="none" normalizeH="0" baseline="0" smtClean="0">
                          <a:ln>
                            <a:noFill/>
                          </a:ln>
                          <a:solidFill>
                            <a:schemeClr val="tx1"/>
                          </a:solidFill>
                          <a:effectLst/>
                          <a:latin typeface="Times New Roman" pitchFamily="18" charset="0"/>
                        </a:rPr>
                        <a:t>Абсолютно неблагоприятна</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8">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bg-BG" sz="2000" b="0" i="0" u="none" strike="noStrike" cap="none" normalizeH="0" baseline="0" smtClean="0">
                          <a:ln>
                            <a:noFill/>
                          </a:ln>
                          <a:solidFill>
                            <a:schemeClr val="tx1"/>
                          </a:solidFill>
                          <a:effectLst/>
                          <a:latin typeface="Times New Roman" pitchFamily="18" charset="0"/>
                        </a:rPr>
                        <a:t>Над 100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bg-BG" sz="2000" b="0" i="0" u="none" strike="noStrike" cap="none" normalizeH="0" baseline="0" smtClean="0">
                          <a:ln>
                            <a:noFill/>
                          </a:ln>
                          <a:solidFill>
                            <a:schemeClr val="tx1"/>
                          </a:solidFill>
                          <a:effectLst/>
                          <a:latin typeface="Times New Roman" pitchFamily="18" charset="0"/>
                        </a:rPr>
                        <a:t>Над 10000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bg-BG" sz="2000" b="0" i="0" u="none" strike="noStrike" cap="none" normalizeH="0" baseline="0" dirty="0" smtClean="0">
                          <a:ln>
                            <a:noFill/>
                          </a:ln>
                          <a:solidFill>
                            <a:srgbClr val="FFFF00"/>
                          </a:solidFill>
                          <a:effectLst/>
                          <a:latin typeface="Times New Roman" pitchFamily="18" charset="0"/>
                        </a:rPr>
                        <a:t>Церебрален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bg-BG" sz="2000" b="0" i="0" u="none" strike="noStrike" cap="none" normalizeH="0" baseline="0" smtClean="0">
                          <a:ln>
                            <a:noFill/>
                          </a:ln>
                          <a:solidFill>
                            <a:schemeClr val="tx1"/>
                          </a:solidFill>
                          <a:effectLst/>
                          <a:latin typeface="Times New Roman" pitchFamily="18" charset="0"/>
                        </a:rPr>
                        <a:t>крайно тежка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bg-BG" sz="2000" b="0" i="0" u="none" strike="noStrike" cap="none" normalizeH="0" baseline="0" dirty="0" smtClean="0">
                          <a:ln>
                            <a:noFill/>
                          </a:ln>
                          <a:solidFill>
                            <a:schemeClr val="tx1"/>
                          </a:solidFill>
                          <a:effectLst/>
                          <a:latin typeface="Times New Roman" pitchFamily="18" charset="0"/>
                        </a:rPr>
                        <a:t>Абсолютно неблагоприятна</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323850" y="2924175"/>
            <a:ext cx="6624638" cy="2520950"/>
          </a:xfrm>
          <a:solidFill>
            <a:schemeClr val="folHlink"/>
          </a:solidFill>
        </p:spPr>
        <p:txBody>
          <a:bodyPr/>
          <a:lstStyle/>
          <a:p>
            <a:pPr marL="1117600" indent="-1117600" eaLnBrk="1" hangingPunct="1">
              <a:defRPr/>
            </a:pPr>
            <a:r>
              <a:rPr lang="bg-BG" b="1" dirty="0" smtClean="0">
                <a:solidFill>
                  <a:schemeClr val="tx1"/>
                </a:solidFill>
              </a:rPr>
              <a:t>ІІ. Гастроинтестинален</a:t>
            </a:r>
            <a:r>
              <a:rPr lang="en-US" b="1" dirty="0" smtClean="0">
                <a:solidFill>
                  <a:schemeClr val="tx1"/>
                </a:solidFill>
              </a:rPr>
              <a:t/>
            </a:r>
            <a:br>
              <a:rPr lang="en-US" b="1" dirty="0" smtClean="0">
                <a:solidFill>
                  <a:schemeClr val="tx1"/>
                </a:solidFill>
              </a:rPr>
            </a:br>
            <a:r>
              <a:rPr lang="en-US" b="1" dirty="0" smtClean="0">
                <a:solidFill>
                  <a:schemeClr val="tx1"/>
                </a:solidFill>
              </a:rPr>
              <a:t>O</a:t>
            </a:r>
            <a:r>
              <a:rPr lang="bg-BG" b="1" dirty="0" smtClean="0">
                <a:solidFill>
                  <a:schemeClr val="tx1"/>
                </a:solidFill>
              </a:rPr>
              <a:t>РС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2226">
                                            <p:txEl>
                                              <p:charRg st="4294967295" end="4294967295"/>
                                            </p:txEl>
                                          </p:spTgt>
                                        </p:tgtEl>
                                        <p:attrNameLst>
                                          <p:attrName>style.visibility</p:attrName>
                                        </p:attrNameLst>
                                      </p:cBhvr>
                                      <p:to>
                                        <p:strVal val="visible"/>
                                      </p:to>
                                    </p:set>
                                    <p:anim calcmode="lin" valueType="num">
                                      <p:cBhvr>
                                        <p:cTn id="7" dur="1000" fill="hold"/>
                                        <p:tgtEl>
                                          <p:spTgt spid="52226">
                                            <p:txEl>
                                              <p:charRg st="4294967295" end="4294967295"/>
                                            </p:txEl>
                                          </p:spTgt>
                                        </p:tgtEl>
                                        <p:attrNameLst>
                                          <p:attrName>ppt_x</p:attrName>
                                        </p:attrNameLst>
                                      </p:cBhvr>
                                      <p:tavLst>
                                        <p:tav tm="0">
                                          <p:val>
                                            <p:strVal val="#ppt_x-.2"/>
                                          </p:val>
                                        </p:tav>
                                        <p:tav tm="100000">
                                          <p:val>
                                            <p:strVal val="#ppt_x"/>
                                          </p:val>
                                        </p:tav>
                                      </p:tavLst>
                                    </p:anim>
                                    <p:anim calcmode="lin" valueType="num">
                                      <p:cBhvr>
                                        <p:cTn id="8" dur="1000" fill="hold"/>
                                        <p:tgtEl>
                                          <p:spTgt spid="52226">
                                            <p:txEl>
                                              <p:charRg st="4294967295" end="4294967295"/>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2226">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body" idx="1"/>
          </p:nvPr>
        </p:nvSpPr>
        <p:spPr>
          <a:xfrm>
            <a:off x="685800" y="549275"/>
            <a:ext cx="7773988" cy="5903913"/>
          </a:xfrm>
          <a:ln>
            <a:solidFill>
              <a:schemeClr val="tx1"/>
            </a:solidFill>
            <a:miter lim="800000"/>
            <a:headEnd/>
            <a:tailEnd/>
          </a:ln>
        </p:spPr>
        <p:txBody>
          <a:bodyPr/>
          <a:lstStyle/>
          <a:p>
            <a:pPr eaLnBrk="1" hangingPunct="1">
              <a:lnSpc>
                <a:spcPct val="90000"/>
              </a:lnSpc>
              <a:buClr>
                <a:schemeClr val="tx2"/>
              </a:buClr>
              <a:buFont typeface="Wingdings" pitchFamily="2" charset="2"/>
              <a:buChar char="q"/>
            </a:pPr>
            <a:r>
              <a:rPr lang="bg-BG" altLang="bg-BG" sz="2400" smtClean="0"/>
              <a:t>Гастроинтестиналният синдром </a:t>
            </a:r>
            <a:r>
              <a:rPr lang="bg-BG" altLang="bg-BG" sz="2400" smtClean="0">
                <a:solidFill>
                  <a:schemeClr val="hlink"/>
                </a:solidFill>
              </a:rPr>
              <a:t>у всички опитни животни</a:t>
            </a:r>
            <a:r>
              <a:rPr lang="bg-BG" altLang="bg-BG" sz="2400" smtClean="0"/>
              <a:t> се развива при облъчване в </a:t>
            </a:r>
            <a:r>
              <a:rPr lang="bg-BG" altLang="bg-BG" sz="2400" smtClean="0">
                <a:solidFill>
                  <a:schemeClr val="hlink"/>
                </a:solidFill>
              </a:rPr>
              <a:t>доза между 10  и 100 </a:t>
            </a:r>
            <a:r>
              <a:rPr lang="en-US" altLang="bg-BG" sz="2400" smtClean="0">
                <a:solidFill>
                  <a:schemeClr val="hlink"/>
                </a:solidFill>
              </a:rPr>
              <a:t>Gy</a:t>
            </a:r>
            <a:r>
              <a:rPr lang="bg-BG" altLang="bg-BG" sz="2400" smtClean="0">
                <a:solidFill>
                  <a:schemeClr val="hlink"/>
                </a:solidFill>
              </a:rPr>
              <a:t>.</a:t>
            </a:r>
          </a:p>
          <a:p>
            <a:pPr eaLnBrk="1" hangingPunct="1">
              <a:lnSpc>
                <a:spcPct val="90000"/>
              </a:lnSpc>
              <a:buClr>
                <a:schemeClr val="tx2"/>
              </a:buClr>
              <a:buFont typeface="Wingdings" pitchFamily="2" charset="2"/>
              <a:buChar char="q"/>
            </a:pPr>
            <a:r>
              <a:rPr lang="bg-BG" altLang="bg-BG" sz="2400" smtClean="0">
                <a:solidFill>
                  <a:schemeClr val="accent1"/>
                </a:solidFill>
              </a:rPr>
              <a:t>Някои симптоми</a:t>
            </a:r>
            <a:r>
              <a:rPr lang="bg-BG" altLang="bg-BG" sz="2400" smtClean="0"/>
              <a:t> на гастроинтестиналния синдром </a:t>
            </a:r>
            <a:r>
              <a:rPr lang="bg-BG" altLang="bg-BG" sz="2400" b="1" smtClean="0">
                <a:solidFill>
                  <a:schemeClr val="hlink"/>
                </a:solidFill>
              </a:rPr>
              <a:t>у човека</a:t>
            </a:r>
            <a:r>
              <a:rPr lang="bg-BG" altLang="bg-BG" sz="2400" smtClean="0"/>
              <a:t> се наблюдават след облъчване с дози </a:t>
            </a:r>
            <a:r>
              <a:rPr lang="bg-BG" altLang="bg-BG" sz="2400" smtClean="0">
                <a:solidFill>
                  <a:schemeClr val="hlink"/>
                </a:solidFill>
              </a:rPr>
              <a:t>над 6</a:t>
            </a:r>
            <a:r>
              <a:rPr lang="ru-RU" altLang="bg-BG" sz="2400" smtClean="0">
                <a:solidFill>
                  <a:schemeClr val="hlink"/>
                </a:solidFill>
              </a:rPr>
              <a:t> </a:t>
            </a:r>
            <a:r>
              <a:rPr lang="en-US" altLang="bg-BG" sz="2400" smtClean="0">
                <a:solidFill>
                  <a:schemeClr val="hlink"/>
                </a:solidFill>
              </a:rPr>
              <a:t>Gy</a:t>
            </a:r>
            <a:r>
              <a:rPr lang="bg-BG" altLang="bg-BG" sz="2400" smtClean="0">
                <a:solidFill>
                  <a:schemeClr val="hlink"/>
                </a:solidFill>
              </a:rPr>
              <a:t>.</a:t>
            </a:r>
          </a:p>
          <a:p>
            <a:pPr eaLnBrk="1" hangingPunct="1">
              <a:lnSpc>
                <a:spcPct val="90000"/>
              </a:lnSpc>
              <a:buClr>
                <a:schemeClr val="tx2"/>
              </a:buClr>
              <a:buFont typeface="Wingdings" pitchFamily="2" charset="2"/>
              <a:buChar char="q"/>
            </a:pPr>
            <a:r>
              <a:rPr lang="bg-BG" altLang="bg-BG" sz="2400" smtClean="0"/>
              <a:t>Гастроинтестиналният синдром се развива в резултат на </a:t>
            </a:r>
            <a:r>
              <a:rPr lang="bg-BG" altLang="bg-BG" sz="2400" smtClean="0">
                <a:solidFill>
                  <a:schemeClr val="hlink"/>
                </a:solidFill>
              </a:rPr>
              <a:t>тежко увреждане на чревната лигавица и костния мозък.</a:t>
            </a:r>
          </a:p>
          <a:p>
            <a:pPr eaLnBrk="1" hangingPunct="1">
              <a:lnSpc>
                <a:spcPct val="90000"/>
              </a:lnSpc>
              <a:buClr>
                <a:schemeClr val="tx2"/>
              </a:buClr>
              <a:buFont typeface="Wingdings" pitchFamily="2" charset="2"/>
              <a:buChar char="q"/>
            </a:pPr>
            <a:r>
              <a:rPr lang="bg-BG" altLang="bg-BG" sz="2400" smtClean="0">
                <a:solidFill>
                  <a:schemeClr val="accent1"/>
                </a:solidFill>
              </a:rPr>
              <a:t>Началните симптоми</a:t>
            </a:r>
            <a:r>
              <a:rPr lang="bg-BG" altLang="bg-BG" sz="2400" smtClean="0"/>
              <a:t> на този синдром наподобяват </a:t>
            </a:r>
            <a:r>
              <a:rPr lang="bg-BG" altLang="bg-BG" sz="2400" smtClean="0">
                <a:solidFill>
                  <a:schemeClr val="accent1"/>
                </a:solidFill>
              </a:rPr>
              <a:t>морска болест</a:t>
            </a:r>
            <a:r>
              <a:rPr lang="bg-BG" altLang="bg-BG" sz="2400" smtClean="0"/>
              <a:t> и могат да се повлияват от </a:t>
            </a:r>
            <a:r>
              <a:rPr lang="bg-BG" altLang="bg-BG" sz="2400" smtClean="0">
                <a:solidFill>
                  <a:schemeClr val="accent1"/>
                </a:solidFill>
              </a:rPr>
              <a:t>психологични фактори и индивидуалната чувствителност.</a:t>
            </a:r>
          </a:p>
          <a:p>
            <a:pPr eaLnBrk="1" hangingPunct="1">
              <a:lnSpc>
                <a:spcPct val="90000"/>
              </a:lnSpc>
              <a:buClr>
                <a:schemeClr val="tx2"/>
              </a:buClr>
              <a:buFont typeface="Wingdings" pitchFamily="2" charset="2"/>
              <a:buChar char="q"/>
            </a:pPr>
            <a:r>
              <a:rPr lang="bg-BG" altLang="bg-BG" sz="2400" smtClean="0">
                <a:solidFill>
                  <a:schemeClr val="hlink"/>
                </a:solidFill>
              </a:rPr>
              <a:t>Най-честите симптоми са:</a:t>
            </a:r>
            <a:r>
              <a:rPr lang="bg-BG" altLang="bg-BG" sz="2400" smtClean="0"/>
              <a:t> </a:t>
            </a:r>
            <a:r>
              <a:rPr lang="bg-BG" altLang="bg-BG" sz="2400" smtClean="0">
                <a:solidFill>
                  <a:schemeClr val="accent1"/>
                </a:solidFill>
              </a:rPr>
              <a:t>рязка загуба на апетит, стомашни оплаквания и апатия</a:t>
            </a:r>
            <a:r>
              <a:rPr lang="bg-BG" altLang="bg-BG" sz="2400" smtClean="0"/>
              <a:t>,последвани веднага от </a:t>
            </a:r>
            <a:r>
              <a:rPr lang="bg-BG" altLang="bg-BG" sz="2400" smtClean="0">
                <a:solidFill>
                  <a:schemeClr val="accent1"/>
                </a:solidFill>
              </a:rPr>
              <a:t>гадене и повръщане.</a:t>
            </a:r>
            <a:r>
              <a:rPr lang="bg-BG" altLang="bg-BG" sz="2400" smtClean="0"/>
              <a:t> Тези симптоми отзвучават </a:t>
            </a:r>
            <a:r>
              <a:rPr lang="bg-BG" altLang="bg-BG" sz="2400" smtClean="0">
                <a:solidFill>
                  <a:schemeClr val="accent1"/>
                </a:solidFill>
              </a:rPr>
              <a:t>много бързо.</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body" idx="1"/>
          </p:nvPr>
        </p:nvSpPr>
        <p:spPr>
          <a:xfrm>
            <a:off x="323850" y="260350"/>
            <a:ext cx="8351838" cy="6192838"/>
          </a:xfrm>
          <a:ln>
            <a:solidFill>
              <a:schemeClr val="tx1"/>
            </a:solidFill>
            <a:miter lim="800000"/>
            <a:headEnd/>
            <a:tailEnd/>
          </a:ln>
        </p:spPr>
        <p:txBody>
          <a:bodyPr/>
          <a:lstStyle/>
          <a:p>
            <a:pPr eaLnBrk="1" hangingPunct="1">
              <a:lnSpc>
                <a:spcPct val="90000"/>
              </a:lnSpc>
              <a:buClr>
                <a:schemeClr val="tx2"/>
              </a:buClr>
              <a:buFont typeface="Wingdings" pitchFamily="2" charset="2"/>
              <a:buChar char="q"/>
            </a:pPr>
            <a:r>
              <a:rPr lang="bg-BG" altLang="bg-BG" sz="2200" smtClean="0"/>
              <a:t>На </a:t>
            </a:r>
            <a:r>
              <a:rPr lang="bg-BG" altLang="bg-BG" sz="2200" smtClean="0">
                <a:solidFill>
                  <a:schemeClr val="accent1"/>
                </a:solidFill>
              </a:rPr>
              <a:t>втория ден</a:t>
            </a:r>
            <a:r>
              <a:rPr lang="bg-BG" altLang="bg-BG" sz="2200" smtClean="0"/>
              <a:t> общото състояние на болните изглежда </a:t>
            </a:r>
            <a:r>
              <a:rPr lang="bg-BG" altLang="bg-BG" sz="2200" smtClean="0">
                <a:solidFill>
                  <a:schemeClr val="accent1"/>
                </a:solidFill>
              </a:rPr>
              <a:t>добро</a:t>
            </a:r>
            <a:r>
              <a:rPr lang="bg-BG" altLang="bg-BG" sz="2200" smtClean="0"/>
              <a:t>, въпреки че е възможно гадене и оскъдни повръщания.</a:t>
            </a:r>
          </a:p>
          <a:p>
            <a:pPr eaLnBrk="1" hangingPunct="1">
              <a:lnSpc>
                <a:spcPct val="90000"/>
              </a:lnSpc>
              <a:buClr>
                <a:schemeClr val="tx2"/>
              </a:buClr>
              <a:buFont typeface="Wingdings" pitchFamily="2" charset="2"/>
              <a:buChar char="q"/>
            </a:pPr>
            <a:r>
              <a:rPr lang="bg-BG" altLang="bg-BG" sz="2200" smtClean="0"/>
              <a:t>На 3</a:t>
            </a:r>
            <a:r>
              <a:rPr lang="bg-BG" altLang="bg-BG" sz="2200" baseline="30000" smtClean="0"/>
              <a:t>ия</a:t>
            </a:r>
            <a:r>
              <a:rPr lang="bg-BG" altLang="bg-BG" sz="2200" smtClean="0"/>
              <a:t> ден липсват съществени оплаквания.</a:t>
            </a:r>
            <a:endParaRPr lang="bg-BG" altLang="bg-BG" sz="2200" b="1" smtClean="0"/>
          </a:p>
          <a:p>
            <a:pPr eaLnBrk="1" hangingPunct="1">
              <a:lnSpc>
                <a:spcPct val="90000"/>
              </a:lnSpc>
              <a:buClr>
                <a:schemeClr val="tx2"/>
              </a:buClr>
              <a:buFont typeface="Wingdings" pitchFamily="2" charset="2"/>
              <a:buChar char="q"/>
            </a:pPr>
            <a:r>
              <a:rPr lang="bg-BG" altLang="bg-BG" sz="2200" smtClean="0">
                <a:solidFill>
                  <a:schemeClr val="accent1"/>
                </a:solidFill>
              </a:rPr>
              <a:t>След 3</a:t>
            </a:r>
            <a:r>
              <a:rPr lang="bg-BG" altLang="bg-BG" sz="2200" baseline="30000" smtClean="0">
                <a:solidFill>
                  <a:schemeClr val="accent1"/>
                </a:solidFill>
              </a:rPr>
              <a:t>ия</a:t>
            </a:r>
            <a:r>
              <a:rPr lang="bg-BG" altLang="bg-BG" sz="2200" smtClean="0">
                <a:solidFill>
                  <a:schemeClr val="accent1"/>
                </a:solidFill>
              </a:rPr>
              <a:t> ден</a:t>
            </a:r>
            <a:r>
              <a:rPr lang="bg-BG" altLang="bg-BG" sz="2200" b="1" smtClean="0"/>
              <a:t> </a:t>
            </a:r>
            <a:r>
              <a:rPr lang="bg-BG" altLang="bg-BG" sz="2200" smtClean="0"/>
              <a:t>се оформя </a:t>
            </a:r>
            <a:r>
              <a:rPr lang="bg-BG" altLang="bg-BG" sz="2200" smtClean="0">
                <a:solidFill>
                  <a:schemeClr val="hlink"/>
                </a:solidFill>
              </a:rPr>
              <a:t>остър гастроинтестинален синдром:</a:t>
            </a:r>
            <a:r>
              <a:rPr lang="bg-BG" altLang="bg-BG" sz="2200" b="1" smtClean="0"/>
              <a:t> </a:t>
            </a:r>
            <a:r>
              <a:rPr lang="bg-BG" altLang="bg-BG" sz="2200" smtClean="0">
                <a:solidFill>
                  <a:schemeClr val="accent1"/>
                </a:solidFill>
              </a:rPr>
              <a:t>неразположение, анорексия, гадене, повръщане, висока температура, упорита диария (понякога кървава), балониране на корема, което завършва с тежък паралитичен илеус.</a:t>
            </a:r>
          </a:p>
          <a:p>
            <a:pPr eaLnBrk="1" hangingPunct="1">
              <a:lnSpc>
                <a:spcPct val="90000"/>
              </a:lnSpc>
              <a:buClr>
                <a:schemeClr val="tx2"/>
              </a:buClr>
              <a:buFont typeface="Wingdings" pitchFamily="2" charset="2"/>
              <a:buChar char="q"/>
            </a:pPr>
            <a:r>
              <a:rPr lang="bg-BG" altLang="bg-BG" sz="2200" smtClean="0"/>
              <a:t>През </a:t>
            </a:r>
            <a:r>
              <a:rPr lang="bg-BG" altLang="bg-BG" sz="2200" smtClean="0">
                <a:solidFill>
                  <a:schemeClr val="accent1"/>
                </a:solidFill>
              </a:rPr>
              <a:t>втората седмица</a:t>
            </a:r>
            <a:r>
              <a:rPr lang="bg-BG" altLang="bg-BG" sz="2200" smtClean="0"/>
              <a:t> след облъчването се развива </a:t>
            </a:r>
            <a:r>
              <a:rPr lang="bg-BG" altLang="bg-BG" sz="2200" smtClean="0">
                <a:solidFill>
                  <a:schemeClr val="accent1"/>
                </a:solidFill>
              </a:rPr>
              <a:t>тежка дехидратация, хемоконцентрация и съдов колапс,</a:t>
            </a:r>
            <a:r>
              <a:rPr lang="bg-BG" altLang="bg-BG" sz="2200" smtClean="0"/>
              <a:t> които завършват със смърт.</a:t>
            </a:r>
          </a:p>
          <a:p>
            <a:pPr eaLnBrk="1" hangingPunct="1">
              <a:lnSpc>
                <a:spcPct val="90000"/>
              </a:lnSpc>
              <a:buClr>
                <a:schemeClr val="tx2"/>
              </a:buClr>
              <a:buFont typeface="Wingdings" pitchFamily="2" charset="2"/>
              <a:buChar char="q"/>
            </a:pPr>
            <a:r>
              <a:rPr lang="bg-BG" altLang="bg-BG" sz="2200" smtClean="0">
                <a:solidFill>
                  <a:schemeClr val="hlink"/>
                </a:solidFill>
              </a:rPr>
              <a:t>Лабораторни показатели</a:t>
            </a:r>
            <a:r>
              <a:rPr lang="bg-BG" altLang="bg-BG" sz="2200" smtClean="0"/>
              <a:t>: значително </a:t>
            </a:r>
            <a:r>
              <a:rPr lang="bg-BG" altLang="bg-BG" sz="2200" smtClean="0">
                <a:solidFill>
                  <a:schemeClr val="accent1"/>
                </a:solidFill>
              </a:rPr>
              <a:t>намален брой на гранулоцити, лимфоцити и тромбоцити.</a:t>
            </a:r>
          </a:p>
          <a:p>
            <a:pPr eaLnBrk="1" hangingPunct="1">
              <a:lnSpc>
                <a:spcPct val="90000"/>
              </a:lnSpc>
              <a:buClr>
                <a:schemeClr val="tx2"/>
              </a:buClr>
              <a:buFont typeface="Wingdings" pitchFamily="2" charset="2"/>
              <a:buChar char="q"/>
            </a:pPr>
            <a:r>
              <a:rPr lang="bg-BG" altLang="bg-BG" sz="2200" smtClean="0">
                <a:solidFill>
                  <a:schemeClr val="hlink"/>
                </a:solidFill>
              </a:rPr>
              <a:t>Механизъм на смъртта.</a:t>
            </a:r>
            <a:r>
              <a:rPr lang="bg-BG" altLang="bg-BG" sz="2200" smtClean="0"/>
              <a:t> Некрозата на чревния епител и </a:t>
            </a:r>
            <a:r>
              <a:rPr lang="bg-BG" altLang="bg-BG" sz="2200" b="1" smtClean="0">
                <a:solidFill>
                  <a:schemeClr val="accent1"/>
                </a:solidFill>
              </a:rPr>
              <a:t>оголването на чревните въси</a:t>
            </a:r>
            <a:r>
              <a:rPr lang="bg-BG" altLang="bg-BG" sz="2200" b="1" smtClean="0"/>
              <a:t> </a:t>
            </a:r>
            <a:r>
              <a:rPr lang="bg-BG" altLang="bg-BG" sz="2200" smtClean="0"/>
              <a:t>се смята за </a:t>
            </a:r>
            <a:r>
              <a:rPr lang="bg-BG" altLang="bg-BG" sz="2200" smtClean="0">
                <a:solidFill>
                  <a:schemeClr val="accent1"/>
                </a:solidFill>
              </a:rPr>
              <a:t>основна причина за настъпване на смъртта.</a:t>
            </a:r>
          </a:p>
          <a:p>
            <a:pPr lvl="1" eaLnBrk="1" hangingPunct="1">
              <a:lnSpc>
                <a:spcPct val="90000"/>
              </a:lnSpc>
              <a:buClr>
                <a:schemeClr val="tx2"/>
              </a:buClr>
              <a:buFont typeface="Wingdings" pitchFamily="2" charset="2"/>
              <a:buChar char="§"/>
            </a:pPr>
            <a:r>
              <a:rPr lang="bg-BG" altLang="bg-BG" sz="2200" smtClean="0"/>
              <a:t>значение за </a:t>
            </a:r>
            <a:r>
              <a:rPr lang="bg-BG" altLang="bg-BG" sz="2200" smtClean="0">
                <a:solidFill>
                  <a:schemeClr val="accent1"/>
                </a:solidFill>
              </a:rPr>
              <a:t>леталния изход</a:t>
            </a:r>
            <a:r>
              <a:rPr lang="bg-BG" altLang="bg-BG" sz="2200" smtClean="0"/>
              <a:t> имат </a:t>
            </a:r>
            <a:r>
              <a:rPr lang="bg-BG" altLang="bg-BG" sz="2200" smtClean="0">
                <a:solidFill>
                  <a:schemeClr val="accent1"/>
                </a:solidFill>
              </a:rPr>
              <a:t>инфекциозните усложнения, кръвоизливите, нарушаването на водния баланс, загубата на електролити;</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oter Placeholder 3"/>
          <p:cNvSpPr>
            <a:spLocks noGrp="1"/>
          </p:cNvSpPr>
          <p:nvPr>
            <p:ph type="ftr" sz="quarter" idx="11"/>
          </p:nvPr>
        </p:nvSpPr>
        <p:spPr>
          <a:xfrm>
            <a:off x="685800" y="62484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a:defRPr sz="3200">
                <a:solidFill>
                  <a:schemeClr val="tx1"/>
                </a:solidFill>
                <a:latin typeface="Times New Roman" pitchFamily="18" charset="0"/>
              </a:defRPr>
            </a:lvl2pPr>
            <a:lvl3pPr>
              <a:defRPr sz="3200">
                <a:solidFill>
                  <a:schemeClr val="tx1"/>
                </a:solidFill>
                <a:latin typeface="Times New Roman" pitchFamily="18" charset="0"/>
              </a:defRPr>
            </a:lvl3pPr>
            <a:lvl4pPr>
              <a:defRPr sz="3200">
                <a:solidFill>
                  <a:schemeClr val="tx1"/>
                </a:solidFill>
                <a:latin typeface="Times New Roman" pitchFamily="18" charset="0"/>
              </a:defRPr>
            </a:lvl4pPr>
            <a:lvl5pPr>
              <a:defRPr sz="3200">
                <a:solidFill>
                  <a:schemeClr val="tx1"/>
                </a:solidFill>
                <a:latin typeface="Times New Roman" pitchFamily="18" charset="0"/>
              </a:defRPr>
            </a:lvl5pPr>
            <a:lvl6pPr eaLnBrk="0" hangingPunct="0">
              <a:defRPr sz="3200">
                <a:solidFill>
                  <a:schemeClr val="tx1"/>
                </a:solidFill>
                <a:latin typeface="Times New Roman" pitchFamily="18" charset="0"/>
              </a:defRPr>
            </a:lvl6pPr>
            <a:lvl7pPr eaLnBrk="0" hangingPunct="0">
              <a:defRPr sz="3200">
                <a:solidFill>
                  <a:schemeClr val="tx1"/>
                </a:solidFill>
                <a:latin typeface="Times New Roman" pitchFamily="18" charset="0"/>
              </a:defRPr>
            </a:lvl7pPr>
            <a:lvl8pPr eaLnBrk="0" hangingPunct="0">
              <a:defRPr sz="3200">
                <a:solidFill>
                  <a:schemeClr val="tx1"/>
                </a:solidFill>
                <a:latin typeface="Times New Roman" pitchFamily="18" charset="0"/>
              </a:defRPr>
            </a:lvl8pPr>
            <a:lvl9pPr eaLnBrk="0" hangingPunct="0">
              <a:defRPr sz="3200">
                <a:solidFill>
                  <a:schemeClr val="tx1"/>
                </a:solidFill>
                <a:latin typeface="Times New Roman" pitchFamily="18" charset="0"/>
              </a:defRPr>
            </a:lvl9pPr>
          </a:lstStyle>
          <a:p>
            <a:pPr algn="l"/>
            <a:r>
              <a:rPr lang="en-US" altLang="bg-BG" sz="1400" smtClean="0"/>
              <a:t>Module Medical XI.</a:t>
            </a:r>
          </a:p>
        </p:txBody>
      </p:sp>
      <p:sp>
        <p:nvSpPr>
          <p:cNvPr id="35843" name="Slide Number Placeholder 4"/>
          <p:cNvSpPr>
            <a:spLocks noGrp="1"/>
          </p:cNvSpPr>
          <p:nvPr>
            <p:ph type="sldNum" sz="quarter" idx="12"/>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a:defRPr sz="3200">
                <a:solidFill>
                  <a:schemeClr val="tx1"/>
                </a:solidFill>
                <a:latin typeface="Times New Roman" pitchFamily="18" charset="0"/>
              </a:defRPr>
            </a:lvl2pPr>
            <a:lvl3pPr>
              <a:defRPr sz="3200">
                <a:solidFill>
                  <a:schemeClr val="tx1"/>
                </a:solidFill>
                <a:latin typeface="Times New Roman" pitchFamily="18" charset="0"/>
              </a:defRPr>
            </a:lvl3pPr>
            <a:lvl4pPr>
              <a:defRPr sz="3200">
                <a:solidFill>
                  <a:schemeClr val="tx1"/>
                </a:solidFill>
                <a:latin typeface="Times New Roman" pitchFamily="18" charset="0"/>
              </a:defRPr>
            </a:lvl4pPr>
            <a:lvl5pPr>
              <a:defRPr sz="3200">
                <a:solidFill>
                  <a:schemeClr val="tx1"/>
                </a:solidFill>
                <a:latin typeface="Times New Roman" pitchFamily="18" charset="0"/>
              </a:defRPr>
            </a:lvl5pPr>
            <a:lvl6pPr eaLnBrk="0" hangingPunct="0">
              <a:defRPr sz="3200">
                <a:solidFill>
                  <a:schemeClr val="tx1"/>
                </a:solidFill>
                <a:latin typeface="Times New Roman" pitchFamily="18" charset="0"/>
              </a:defRPr>
            </a:lvl6pPr>
            <a:lvl7pPr eaLnBrk="0" hangingPunct="0">
              <a:defRPr sz="3200">
                <a:solidFill>
                  <a:schemeClr val="tx1"/>
                </a:solidFill>
                <a:latin typeface="Times New Roman" pitchFamily="18" charset="0"/>
              </a:defRPr>
            </a:lvl7pPr>
            <a:lvl8pPr eaLnBrk="0" hangingPunct="0">
              <a:defRPr sz="3200">
                <a:solidFill>
                  <a:schemeClr val="tx1"/>
                </a:solidFill>
                <a:latin typeface="Times New Roman" pitchFamily="18" charset="0"/>
              </a:defRPr>
            </a:lvl8pPr>
            <a:lvl9pPr eaLnBrk="0" hangingPunct="0">
              <a:defRPr sz="3200">
                <a:solidFill>
                  <a:schemeClr val="tx1"/>
                </a:solidFill>
                <a:latin typeface="Times New Roman" pitchFamily="18" charset="0"/>
              </a:defRPr>
            </a:lvl9pPr>
          </a:lstStyle>
          <a:p>
            <a:pPr algn="ctr"/>
            <a:fld id="{FAD57EDB-33C4-466C-9BE1-2C845E72E833}" type="slidenum">
              <a:rPr lang="en-US" altLang="bg-BG" sz="1400" smtClean="0"/>
              <a:pPr algn="ctr"/>
              <a:t>33</a:t>
            </a:fld>
            <a:endParaRPr lang="en-US" altLang="bg-BG" sz="1400" smtClean="0"/>
          </a:p>
        </p:txBody>
      </p:sp>
      <p:sp>
        <p:nvSpPr>
          <p:cNvPr id="489474" name="Rectangle 2"/>
          <p:cNvSpPr>
            <a:spLocks noGrp="1" noChangeArrowheads="1"/>
          </p:cNvSpPr>
          <p:nvPr>
            <p:ph type="title"/>
          </p:nvPr>
        </p:nvSpPr>
        <p:spPr>
          <a:xfrm>
            <a:off x="685800" y="333375"/>
            <a:ext cx="7772400" cy="1419225"/>
          </a:xfrm>
        </p:spPr>
        <p:txBody>
          <a:bodyPr/>
          <a:lstStyle/>
          <a:p>
            <a:pPr eaLnBrk="1" hangingPunct="1">
              <a:defRPr/>
            </a:pPr>
            <a:r>
              <a:rPr lang="bg-BG" sz="3600" dirty="0" smtClean="0">
                <a:solidFill>
                  <a:schemeClr val="tx1"/>
                </a:solidFill>
              </a:rPr>
              <a:t>Системни ефекти на ст.чревния ОРС</a:t>
            </a:r>
            <a:endParaRPr lang="en-GB" sz="3600" dirty="0" smtClean="0">
              <a:solidFill>
                <a:schemeClr val="tx1"/>
              </a:solidFill>
            </a:endParaRPr>
          </a:p>
        </p:txBody>
      </p:sp>
      <p:sp>
        <p:nvSpPr>
          <p:cNvPr id="35845" name="Rectangle 3"/>
          <p:cNvSpPr>
            <a:spLocks noGrp="1" noChangeArrowheads="1"/>
          </p:cNvSpPr>
          <p:nvPr>
            <p:ph type="body" idx="1"/>
          </p:nvPr>
        </p:nvSpPr>
        <p:spPr>
          <a:xfrm>
            <a:off x="271463" y="1600200"/>
            <a:ext cx="8872537" cy="4724400"/>
          </a:xfrm>
        </p:spPr>
        <p:txBody>
          <a:bodyPr/>
          <a:lstStyle/>
          <a:p>
            <a:pPr eaLnBrk="1" hangingPunct="1"/>
            <a:r>
              <a:rPr lang="bg-BG" altLang="bg-BG" sz="2800" smtClean="0"/>
              <a:t>Малабсорбция         малнутриция</a:t>
            </a:r>
          </a:p>
          <a:p>
            <a:pPr eaLnBrk="1" hangingPunct="1"/>
            <a:r>
              <a:rPr lang="bg-BG" altLang="bg-BG" sz="2800" smtClean="0"/>
              <a:t>Загуба на течности и електролити</a:t>
            </a:r>
          </a:p>
          <a:p>
            <a:pPr eaLnBrk="1" hangingPunct="1">
              <a:buFontTx/>
              <a:buNone/>
            </a:pPr>
            <a:r>
              <a:rPr lang="bg-BG" altLang="bg-BG" sz="2800" smtClean="0"/>
              <a:t>дехидратация, остра бъбречна недостатъчност, колапс</a:t>
            </a:r>
          </a:p>
          <a:p>
            <a:pPr eaLnBrk="1" hangingPunct="1"/>
            <a:r>
              <a:rPr lang="bg-BG" altLang="bg-BG" sz="2800" smtClean="0"/>
              <a:t>Кървене от стомашно-чревния тракт          анемия</a:t>
            </a:r>
          </a:p>
          <a:p>
            <a:pPr eaLnBrk="1" hangingPunct="1"/>
            <a:r>
              <a:rPr lang="bg-BG" altLang="bg-BG" sz="2800" smtClean="0"/>
              <a:t>Сепсис</a:t>
            </a:r>
          </a:p>
          <a:p>
            <a:pPr eaLnBrk="1" hangingPunct="1"/>
            <a:r>
              <a:rPr lang="bg-BG" altLang="bg-BG" sz="2800" smtClean="0"/>
              <a:t>Паралитичен илиус            повръщане, подуване на корема</a:t>
            </a:r>
            <a:endParaRPr lang="en-GB" altLang="bg-BG" sz="2800" smtClean="0"/>
          </a:p>
        </p:txBody>
      </p:sp>
      <p:sp>
        <p:nvSpPr>
          <p:cNvPr id="35846" name="Rectangle 4"/>
          <p:cNvSpPr>
            <a:spLocks noChangeArrowheads="1"/>
          </p:cNvSpPr>
          <p:nvPr/>
        </p:nvSpPr>
        <p:spPr bwMode="auto">
          <a:xfrm>
            <a:off x="2032000" y="1285875"/>
            <a:ext cx="914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endParaRPr lang="en-US" altLang="bg-BG"/>
          </a:p>
        </p:txBody>
      </p:sp>
      <p:cxnSp>
        <p:nvCxnSpPr>
          <p:cNvPr id="8" name="Straight Arrow Connector 7"/>
          <p:cNvCxnSpPr/>
          <p:nvPr/>
        </p:nvCxnSpPr>
        <p:spPr>
          <a:xfrm>
            <a:off x="3059113" y="1916113"/>
            <a:ext cx="57626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6084888" y="2420938"/>
            <a:ext cx="50323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6443663" y="3429000"/>
            <a:ext cx="57626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995738" y="4508500"/>
            <a:ext cx="5048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oter Placeholder 2"/>
          <p:cNvSpPr>
            <a:spLocks noGrp="1"/>
          </p:cNvSpPr>
          <p:nvPr>
            <p:ph type="ftr" sz="quarter" idx="11"/>
          </p:nvPr>
        </p:nvSpPr>
        <p:spPr>
          <a:xfrm>
            <a:off x="685800" y="62484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a:defRPr sz="3200">
                <a:solidFill>
                  <a:schemeClr val="tx1"/>
                </a:solidFill>
                <a:latin typeface="Times New Roman" pitchFamily="18" charset="0"/>
              </a:defRPr>
            </a:lvl2pPr>
            <a:lvl3pPr>
              <a:defRPr sz="3200">
                <a:solidFill>
                  <a:schemeClr val="tx1"/>
                </a:solidFill>
                <a:latin typeface="Times New Roman" pitchFamily="18" charset="0"/>
              </a:defRPr>
            </a:lvl3pPr>
            <a:lvl4pPr>
              <a:defRPr sz="3200">
                <a:solidFill>
                  <a:schemeClr val="tx1"/>
                </a:solidFill>
                <a:latin typeface="Times New Roman" pitchFamily="18" charset="0"/>
              </a:defRPr>
            </a:lvl4pPr>
            <a:lvl5pPr>
              <a:defRPr sz="3200">
                <a:solidFill>
                  <a:schemeClr val="tx1"/>
                </a:solidFill>
                <a:latin typeface="Times New Roman" pitchFamily="18" charset="0"/>
              </a:defRPr>
            </a:lvl5pPr>
            <a:lvl6pPr eaLnBrk="0" hangingPunct="0">
              <a:defRPr sz="3200">
                <a:solidFill>
                  <a:schemeClr val="tx1"/>
                </a:solidFill>
                <a:latin typeface="Times New Roman" pitchFamily="18" charset="0"/>
              </a:defRPr>
            </a:lvl6pPr>
            <a:lvl7pPr eaLnBrk="0" hangingPunct="0">
              <a:defRPr sz="3200">
                <a:solidFill>
                  <a:schemeClr val="tx1"/>
                </a:solidFill>
                <a:latin typeface="Times New Roman" pitchFamily="18" charset="0"/>
              </a:defRPr>
            </a:lvl7pPr>
            <a:lvl8pPr eaLnBrk="0" hangingPunct="0">
              <a:defRPr sz="3200">
                <a:solidFill>
                  <a:schemeClr val="tx1"/>
                </a:solidFill>
                <a:latin typeface="Times New Roman" pitchFamily="18" charset="0"/>
              </a:defRPr>
            </a:lvl8pPr>
            <a:lvl9pPr eaLnBrk="0" hangingPunct="0">
              <a:defRPr sz="3200">
                <a:solidFill>
                  <a:schemeClr val="tx1"/>
                </a:solidFill>
                <a:latin typeface="Times New Roman" pitchFamily="18" charset="0"/>
              </a:defRPr>
            </a:lvl9pPr>
          </a:lstStyle>
          <a:p>
            <a:pPr algn="l"/>
            <a:r>
              <a:rPr lang="en-US" altLang="bg-BG" sz="1400" smtClean="0"/>
              <a:t>Module Medical XI.</a:t>
            </a:r>
          </a:p>
        </p:txBody>
      </p:sp>
      <p:sp>
        <p:nvSpPr>
          <p:cNvPr id="36867" name="Slide Number Placeholder 3"/>
          <p:cNvSpPr>
            <a:spLocks noGrp="1"/>
          </p:cNvSpPr>
          <p:nvPr>
            <p:ph type="sldNum" sz="quarter" idx="12"/>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a:defRPr sz="3200">
                <a:solidFill>
                  <a:schemeClr val="tx1"/>
                </a:solidFill>
                <a:latin typeface="Times New Roman" pitchFamily="18" charset="0"/>
              </a:defRPr>
            </a:lvl2pPr>
            <a:lvl3pPr>
              <a:defRPr sz="3200">
                <a:solidFill>
                  <a:schemeClr val="tx1"/>
                </a:solidFill>
                <a:latin typeface="Times New Roman" pitchFamily="18" charset="0"/>
              </a:defRPr>
            </a:lvl3pPr>
            <a:lvl4pPr>
              <a:defRPr sz="3200">
                <a:solidFill>
                  <a:schemeClr val="tx1"/>
                </a:solidFill>
                <a:latin typeface="Times New Roman" pitchFamily="18" charset="0"/>
              </a:defRPr>
            </a:lvl4pPr>
            <a:lvl5pPr>
              <a:defRPr sz="3200">
                <a:solidFill>
                  <a:schemeClr val="tx1"/>
                </a:solidFill>
                <a:latin typeface="Times New Roman" pitchFamily="18" charset="0"/>
              </a:defRPr>
            </a:lvl5pPr>
            <a:lvl6pPr eaLnBrk="0" hangingPunct="0">
              <a:defRPr sz="3200">
                <a:solidFill>
                  <a:schemeClr val="tx1"/>
                </a:solidFill>
                <a:latin typeface="Times New Roman" pitchFamily="18" charset="0"/>
              </a:defRPr>
            </a:lvl6pPr>
            <a:lvl7pPr eaLnBrk="0" hangingPunct="0">
              <a:defRPr sz="3200">
                <a:solidFill>
                  <a:schemeClr val="tx1"/>
                </a:solidFill>
                <a:latin typeface="Times New Roman" pitchFamily="18" charset="0"/>
              </a:defRPr>
            </a:lvl7pPr>
            <a:lvl8pPr eaLnBrk="0" hangingPunct="0">
              <a:defRPr sz="3200">
                <a:solidFill>
                  <a:schemeClr val="tx1"/>
                </a:solidFill>
                <a:latin typeface="Times New Roman" pitchFamily="18" charset="0"/>
              </a:defRPr>
            </a:lvl8pPr>
            <a:lvl9pPr eaLnBrk="0" hangingPunct="0">
              <a:defRPr sz="3200">
                <a:solidFill>
                  <a:schemeClr val="tx1"/>
                </a:solidFill>
                <a:latin typeface="Times New Roman" pitchFamily="18" charset="0"/>
              </a:defRPr>
            </a:lvl9pPr>
          </a:lstStyle>
          <a:p>
            <a:pPr algn="ctr"/>
            <a:fld id="{48DBD6F1-0E00-4EC6-88D2-9C3AC1B6F2F2}" type="slidenum">
              <a:rPr lang="en-US" altLang="bg-BG" sz="1400" smtClean="0"/>
              <a:pPr algn="ctr"/>
              <a:t>34</a:t>
            </a:fld>
            <a:endParaRPr lang="en-US" altLang="bg-BG" sz="1400" smtClean="0"/>
          </a:p>
        </p:txBody>
      </p:sp>
      <p:sp>
        <p:nvSpPr>
          <p:cNvPr id="491522" name="Rectangle 1026"/>
          <p:cNvSpPr>
            <a:spLocks noGrp="1" noChangeArrowheads="1"/>
          </p:cNvSpPr>
          <p:nvPr>
            <p:ph type="title"/>
          </p:nvPr>
        </p:nvSpPr>
        <p:spPr/>
        <p:txBody>
          <a:bodyPr/>
          <a:lstStyle/>
          <a:p>
            <a:pPr eaLnBrk="1" hangingPunct="1">
              <a:defRPr/>
            </a:pPr>
            <a:r>
              <a:rPr lang="bg-BG" sz="3600" dirty="0" smtClean="0">
                <a:solidFill>
                  <a:schemeClr val="tx1"/>
                </a:solidFill>
              </a:rPr>
              <a:t>Белодробни ефекти</a:t>
            </a:r>
            <a:endParaRPr lang="en-GB" sz="3600" dirty="0" smtClean="0">
              <a:solidFill>
                <a:schemeClr val="tx1"/>
              </a:solidFill>
            </a:endParaRPr>
          </a:p>
        </p:txBody>
      </p:sp>
      <p:pic>
        <p:nvPicPr>
          <p:cNvPr id="36869" name="Picture 1027" descr="D:\MEIR\images\05\G_ars_SHOW_11A_21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38" y="2362200"/>
            <a:ext cx="4640262" cy="358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Rectangle 1028"/>
          <p:cNvSpPr>
            <a:spLocks noChangeArrowheads="1"/>
          </p:cNvSpPr>
          <p:nvPr/>
        </p:nvSpPr>
        <p:spPr bwMode="auto">
          <a:xfrm>
            <a:off x="898525" y="2354263"/>
            <a:ext cx="9144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endParaRPr lang="en-US" altLang="bg-BG"/>
          </a:p>
        </p:txBody>
      </p:sp>
      <p:pic>
        <p:nvPicPr>
          <p:cNvPr id="36871" name="Picture 1029" descr="G_ars23s.jpg">
            <a:hlinkClick r:id="rId4" action="ppaction://hlinkfil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3600" y="2362200"/>
            <a:ext cx="44704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2" name="Text Box 1030"/>
          <p:cNvSpPr txBox="1">
            <a:spLocks noChangeArrowheads="1"/>
          </p:cNvSpPr>
          <p:nvPr/>
        </p:nvSpPr>
        <p:spPr bwMode="auto">
          <a:xfrm>
            <a:off x="392113" y="5962650"/>
            <a:ext cx="39735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3200">
                <a:solidFill>
                  <a:schemeClr val="tx1"/>
                </a:solidFill>
                <a:latin typeface="Times New Roman" pitchFamily="18" charset="0"/>
              </a:defRPr>
            </a:lvl1pPr>
            <a:lvl2pPr>
              <a:defRPr sz="3200">
                <a:solidFill>
                  <a:schemeClr val="tx1"/>
                </a:solidFill>
                <a:latin typeface="Times New Roman" pitchFamily="18" charset="0"/>
              </a:defRPr>
            </a:lvl2pPr>
            <a:lvl3pPr>
              <a:defRPr sz="3200">
                <a:solidFill>
                  <a:schemeClr val="tx1"/>
                </a:solidFill>
                <a:latin typeface="Times New Roman" pitchFamily="18" charset="0"/>
              </a:defRPr>
            </a:lvl3pPr>
            <a:lvl4pPr>
              <a:defRPr sz="3200">
                <a:solidFill>
                  <a:schemeClr val="tx1"/>
                </a:solidFill>
                <a:latin typeface="Times New Roman" pitchFamily="18" charset="0"/>
              </a:defRPr>
            </a:lvl4pPr>
            <a:lvl5pPr>
              <a:defRPr sz="3200">
                <a:solidFill>
                  <a:schemeClr val="tx1"/>
                </a:solidFill>
                <a:latin typeface="Times New Roman" pitchFamily="18" charset="0"/>
              </a:defRPr>
            </a:lvl5pPr>
            <a:lvl6pPr eaLnBrk="0" hangingPunct="0">
              <a:defRPr sz="3200">
                <a:solidFill>
                  <a:schemeClr val="tx1"/>
                </a:solidFill>
                <a:latin typeface="Times New Roman" pitchFamily="18" charset="0"/>
              </a:defRPr>
            </a:lvl6pPr>
            <a:lvl7pPr eaLnBrk="0" hangingPunct="0">
              <a:defRPr sz="3200">
                <a:solidFill>
                  <a:schemeClr val="tx1"/>
                </a:solidFill>
                <a:latin typeface="Times New Roman" pitchFamily="18" charset="0"/>
              </a:defRPr>
            </a:lvl7pPr>
            <a:lvl8pPr eaLnBrk="0" hangingPunct="0">
              <a:defRPr sz="3200">
                <a:solidFill>
                  <a:schemeClr val="tx1"/>
                </a:solidFill>
                <a:latin typeface="Times New Roman" pitchFamily="18" charset="0"/>
              </a:defRPr>
            </a:lvl8pPr>
            <a:lvl9pPr eaLnBrk="0" hangingPunct="0">
              <a:defRPr sz="3200">
                <a:solidFill>
                  <a:schemeClr val="tx1"/>
                </a:solidFill>
                <a:latin typeface="Times New Roman" pitchFamily="18" charset="0"/>
              </a:defRPr>
            </a:lvl9pPr>
          </a:lstStyle>
          <a:p>
            <a:r>
              <a:rPr lang="bg-BG" altLang="bg-BG" sz="2400" b="1">
                <a:latin typeface="geneva"/>
              </a:rPr>
              <a:t>Облъчени бели дробове</a:t>
            </a:r>
            <a:endParaRPr lang="en-GB" altLang="bg-BG" sz="2400" b="1">
              <a:latin typeface="geneva"/>
            </a:endParaRPr>
          </a:p>
        </p:txBody>
      </p:sp>
      <p:sp>
        <p:nvSpPr>
          <p:cNvPr id="36873" name="Text Box 1031"/>
          <p:cNvSpPr txBox="1">
            <a:spLocks noChangeArrowheads="1"/>
          </p:cNvSpPr>
          <p:nvPr/>
        </p:nvSpPr>
        <p:spPr bwMode="auto">
          <a:xfrm>
            <a:off x="5003800" y="5867400"/>
            <a:ext cx="44656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200">
                <a:solidFill>
                  <a:schemeClr val="tx1"/>
                </a:solidFill>
                <a:latin typeface="Times New Roman" pitchFamily="18" charset="0"/>
              </a:defRPr>
            </a:lvl1pPr>
            <a:lvl2pPr>
              <a:defRPr sz="3200">
                <a:solidFill>
                  <a:schemeClr val="tx1"/>
                </a:solidFill>
                <a:latin typeface="Times New Roman" pitchFamily="18" charset="0"/>
              </a:defRPr>
            </a:lvl2pPr>
            <a:lvl3pPr>
              <a:defRPr sz="3200">
                <a:solidFill>
                  <a:schemeClr val="tx1"/>
                </a:solidFill>
                <a:latin typeface="Times New Roman" pitchFamily="18" charset="0"/>
              </a:defRPr>
            </a:lvl3pPr>
            <a:lvl4pPr>
              <a:defRPr sz="3200">
                <a:solidFill>
                  <a:schemeClr val="tx1"/>
                </a:solidFill>
                <a:latin typeface="Times New Roman" pitchFamily="18" charset="0"/>
              </a:defRPr>
            </a:lvl4pPr>
            <a:lvl5pPr>
              <a:defRPr sz="3200">
                <a:solidFill>
                  <a:schemeClr val="tx1"/>
                </a:solidFill>
                <a:latin typeface="Times New Roman" pitchFamily="18" charset="0"/>
              </a:defRPr>
            </a:lvl5pPr>
            <a:lvl6pPr eaLnBrk="0" hangingPunct="0">
              <a:defRPr sz="3200">
                <a:solidFill>
                  <a:schemeClr val="tx1"/>
                </a:solidFill>
                <a:latin typeface="Times New Roman" pitchFamily="18" charset="0"/>
              </a:defRPr>
            </a:lvl6pPr>
            <a:lvl7pPr eaLnBrk="0" hangingPunct="0">
              <a:defRPr sz="3200">
                <a:solidFill>
                  <a:schemeClr val="tx1"/>
                </a:solidFill>
                <a:latin typeface="Times New Roman" pitchFamily="18" charset="0"/>
              </a:defRPr>
            </a:lvl7pPr>
            <a:lvl8pPr eaLnBrk="0" hangingPunct="0">
              <a:defRPr sz="3200">
                <a:solidFill>
                  <a:schemeClr val="tx1"/>
                </a:solidFill>
                <a:latin typeface="Times New Roman" pitchFamily="18" charset="0"/>
              </a:defRPr>
            </a:lvl8pPr>
            <a:lvl9pPr eaLnBrk="0" hangingPunct="0">
              <a:defRPr sz="3200">
                <a:solidFill>
                  <a:schemeClr val="tx1"/>
                </a:solidFill>
                <a:latin typeface="Times New Roman" pitchFamily="18" charset="0"/>
              </a:defRPr>
            </a:lvl9pPr>
          </a:lstStyle>
          <a:p>
            <a:r>
              <a:rPr lang="bg-BG" altLang="bg-BG" sz="2800" b="1"/>
              <a:t>Белодробна фиброза</a:t>
            </a:r>
            <a:endParaRPr lang="en-GB" altLang="bg-BG" sz="2800" b="1"/>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oter Placeholder 3"/>
          <p:cNvSpPr>
            <a:spLocks noGrp="1"/>
          </p:cNvSpPr>
          <p:nvPr>
            <p:ph type="ftr" sz="quarter" idx="11"/>
          </p:nvPr>
        </p:nvSpPr>
        <p:spPr>
          <a:xfrm>
            <a:off x="685800" y="62484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a:defRPr sz="3200">
                <a:solidFill>
                  <a:schemeClr val="tx1"/>
                </a:solidFill>
                <a:latin typeface="Times New Roman" pitchFamily="18" charset="0"/>
              </a:defRPr>
            </a:lvl2pPr>
            <a:lvl3pPr>
              <a:defRPr sz="3200">
                <a:solidFill>
                  <a:schemeClr val="tx1"/>
                </a:solidFill>
                <a:latin typeface="Times New Roman" pitchFamily="18" charset="0"/>
              </a:defRPr>
            </a:lvl3pPr>
            <a:lvl4pPr>
              <a:defRPr sz="3200">
                <a:solidFill>
                  <a:schemeClr val="tx1"/>
                </a:solidFill>
                <a:latin typeface="Times New Roman" pitchFamily="18" charset="0"/>
              </a:defRPr>
            </a:lvl4pPr>
            <a:lvl5pPr>
              <a:defRPr sz="3200">
                <a:solidFill>
                  <a:schemeClr val="tx1"/>
                </a:solidFill>
                <a:latin typeface="Times New Roman" pitchFamily="18" charset="0"/>
              </a:defRPr>
            </a:lvl5pPr>
            <a:lvl6pPr eaLnBrk="0" hangingPunct="0">
              <a:defRPr sz="3200">
                <a:solidFill>
                  <a:schemeClr val="tx1"/>
                </a:solidFill>
                <a:latin typeface="Times New Roman" pitchFamily="18" charset="0"/>
              </a:defRPr>
            </a:lvl6pPr>
            <a:lvl7pPr eaLnBrk="0" hangingPunct="0">
              <a:defRPr sz="3200">
                <a:solidFill>
                  <a:schemeClr val="tx1"/>
                </a:solidFill>
                <a:latin typeface="Times New Roman" pitchFamily="18" charset="0"/>
              </a:defRPr>
            </a:lvl7pPr>
            <a:lvl8pPr eaLnBrk="0" hangingPunct="0">
              <a:defRPr sz="3200">
                <a:solidFill>
                  <a:schemeClr val="tx1"/>
                </a:solidFill>
                <a:latin typeface="Times New Roman" pitchFamily="18" charset="0"/>
              </a:defRPr>
            </a:lvl8pPr>
            <a:lvl9pPr eaLnBrk="0" hangingPunct="0">
              <a:defRPr sz="3200">
                <a:solidFill>
                  <a:schemeClr val="tx1"/>
                </a:solidFill>
                <a:latin typeface="Times New Roman" pitchFamily="18" charset="0"/>
              </a:defRPr>
            </a:lvl9pPr>
          </a:lstStyle>
          <a:p>
            <a:pPr algn="l"/>
            <a:r>
              <a:rPr lang="en-US" altLang="bg-BG" sz="1400" smtClean="0"/>
              <a:t>Module Medical XI.</a:t>
            </a:r>
          </a:p>
        </p:txBody>
      </p:sp>
      <p:sp>
        <p:nvSpPr>
          <p:cNvPr id="37891" name="Slide Number Placeholder 4"/>
          <p:cNvSpPr>
            <a:spLocks noGrp="1"/>
          </p:cNvSpPr>
          <p:nvPr>
            <p:ph type="sldNum" sz="quarter" idx="12"/>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a:defRPr sz="3200">
                <a:solidFill>
                  <a:schemeClr val="tx1"/>
                </a:solidFill>
                <a:latin typeface="Times New Roman" pitchFamily="18" charset="0"/>
              </a:defRPr>
            </a:lvl2pPr>
            <a:lvl3pPr>
              <a:defRPr sz="3200">
                <a:solidFill>
                  <a:schemeClr val="tx1"/>
                </a:solidFill>
                <a:latin typeface="Times New Roman" pitchFamily="18" charset="0"/>
              </a:defRPr>
            </a:lvl3pPr>
            <a:lvl4pPr>
              <a:defRPr sz="3200">
                <a:solidFill>
                  <a:schemeClr val="tx1"/>
                </a:solidFill>
                <a:latin typeface="Times New Roman" pitchFamily="18" charset="0"/>
              </a:defRPr>
            </a:lvl4pPr>
            <a:lvl5pPr>
              <a:defRPr sz="3200">
                <a:solidFill>
                  <a:schemeClr val="tx1"/>
                </a:solidFill>
                <a:latin typeface="Times New Roman" pitchFamily="18" charset="0"/>
              </a:defRPr>
            </a:lvl5pPr>
            <a:lvl6pPr eaLnBrk="0" hangingPunct="0">
              <a:defRPr sz="3200">
                <a:solidFill>
                  <a:schemeClr val="tx1"/>
                </a:solidFill>
                <a:latin typeface="Times New Roman" pitchFamily="18" charset="0"/>
              </a:defRPr>
            </a:lvl6pPr>
            <a:lvl7pPr eaLnBrk="0" hangingPunct="0">
              <a:defRPr sz="3200">
                <a:solidFill>
                  <a:schemeClr val="tx1"/>
                </a:solidFill>
                <a:latin typeface="Times New Roman" pitchFamily="18" charset="0"/>
              </a:defRPr>
            </a:lvl7pPr>
            <a:lvl8pPr eaLnBrk="0" hangingPunct="0">
              <a:defRPr sz="3200">
                <a:solidFill>
                  <a:schemeClr val="tx1"/>
                </a:solidFill>
                <a:latin typeface="Times New Roman" pitchFamily="18" charset="0"/>
              </a:defRPr>
            </a:lvl8pPr>
            <a:lvl9pPr eaLnBrk="0" hangingPunct="0">
              <a:defRPr sz="3200">
                <a:solidFill>
                  <a:schemeClr val="tx1"/>
                </a:solidFill>
                <a:latin typeface="Times New Roman" pitchFamily="18" charset="0"/>
              </a:defRPr>
            </a:lvl9pPr>
          </a:lstStyle>
          <a:p>
            <a:pPr algn="ctr"/>
            <a:fld id="{B3638534-B228-4572-AEDE-A4BDA463255F}" type="slidenum">
              <a:rPr lang="en-US" altLang="bg-BG" sz="1400" smtClean="0"/>
              <a:pPr algn="ctr"/>
              <a:t>35</a:t>
            </a:fld>
            <a:endParaRPr lang="en-US" altLang="bg-BG" sz="1400" smtClean="0"/>
          </a:p>
        </p:txBody>
      </p:sp>
      <p:sp>
        <p:nvSpPr>
          <p:cNvPr id="485378" name="Rectangle 2"/>
          <p:cNvSpPr>
            <a:spLocks noGrp="1" noChangeArrowheads="1"/>
          </p:cNvSpPr>
          <p:nvPr>
            <p:ph type="title"/>
          </p:nvPr>
        </p:nvSpPr>
        <p:spPr>
          <a:xfrm>
            <a:off x="881063" y="304800"/>
            <a:ext cx="7953375" cy="1143000"/>
          </a:xfrm>
        </p:spPr>
        <p:txBody>
          <a:bodyPr/>
          <a:lstStyle/>
          <a:p>
            <a:pPr eaLnBrk="1" hangingPunct="1">
              <a:defRPr/>
            </a:pPr>
            <a:r>
              <a:rPr lang="bg-BG" dirty="0" smtClean="0">
                <a:solidFill>
                  <a:schemeClr val="tx1"/>
                </a:solidFill>
              </a:rPr>
              <a:t>Стомашно-чревен ОРС</a:t>
            </a:r>
            <a:endParaRPr lang="en-GB" dirty="0" smtClean="0">
              <a:solidFill>
                <a:schemeClr val="tx1"/>
              </a:solidFill>
            </a:endParaRPr>
          </a:p>
        </p:txBody>
      </p:sp>
      <p:sp>
        <p:nvSpPr>
          <p:cNvPr id="37893" name="Rectangle 3"/>
          <p:cNvSpPr>
            <a:spLocks noChangeArrowheads="1"/>
          </p:cNvSpPr>
          <p:nvPr/>
        </p:nvSpPr>
        <p:spPr bwMode="auto">
          <a:xfrm>
            <a:off x="2032000" y="1285875"/>
            <a:ext cx="914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endParaRPr lang="en-US" altLang="bg-BG"/>
          </a:p>
        </p:txBody>
      </p:sp>
      <p:pic>
        <p:nvPicPr>
          <p:cNvPr id="37894" name="Picture 4" descr="D:\MEIR\images\05\G_ars29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24000"/>
            <a:ext cx="3454400" cy="256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5" name="Rectangle 5"/>
          <p:cNvSpPr>
            <a:spLocks noGrp="1" noChangeArrowheads="1"/>
          </p:cNvSpPr>
          <p:nvPr>
            <p:ph type="body" idx="1"/>
          </p:nvPr>
        </p:nvSpPr>
        <p:spPr>
          <a:xfrm>
            <a:off x="3860800" y="2511425"/>
            <a:ext cx="4945063" cy="3736975"/>
          </a:xfrm>
          <a:noFill/>
        </p:spPr>
        <p:txBody>
          <a:bodyPr/>
          <a:lstStyle/>
          <a:p>
            <a:pPr eaLnBrk="1" hangingPunct="1">
              <a:lnSpc>
                <a:spcPct val="90000"/>
              </a:lnSpc>
              <a:buFont typeface="Wingdings" pitchFamily="2" charset="2"/>
              <a:buChar char="q"/>
            </a:pPr>
            <a:r>
              <a:rPr lang="bg-BG" altLang="bg-BG" sz="2800" smtClean="0"/>
              <a:t>Загуба на епителни клетки, покриващи ГИТ</a:t>
            </a:r>
            <a:endParaRPr lang="tr-TR" altLang="bg-BG" sz="2800" smtClean="0"/>
          </a:p>
          <a:p>
            <a:pPr eaLnBrk="1" hangingPunct="1">
              <a:lnSpc>
                <a:spcPct val="90000"/>
              </a:lnSpc>
              <a:buFont typeface="Wingdings" pitchFamily="2" charset="2"/>
              <a:buChar char="q"/>
            </a:pPr>
            <a:r>
              <a:rPr lang="bg-BG" altLang="bg-BG" sz="2800" smtClean="0"/>
              <a:t>Чревни бактерии навлизат свободно  през бариерата</a:t>
            </a:r>
            <a:endParaRPr lang="tr-TR" altLang="bg-BG" sz="2800" smtClean="0"/>
          </a:p>
          <a:p>
            <a:pPr eaLnBrk="1" hangingPunct="1">
              <a:lnSpc>
                <a:spcPct val="90000"/>
              </a:lnSpc>
              <a:buFont typeface="Wingdings" pitchFamily="2" charset="2"/>
              <a:buChar char="q"/>
            </a:pPr>
            <a:r>
              <a:rPr lang="bg-BG" altLang="bg-BG" sz="2800" smtClean="0"/>
              <a:t>Кръвоизливи в оголените области</a:t>
            </a:r>
            <a:endParaRPr lang="tr-TR" altLang="bg-BG" sz="2800" smtClean="0"/>
          </a:p>
          <a:p>
            <a:pPr eaLnBrk="1" hangingPunct="1">
              <a:lnSpc>
                <a:spcPct val="90000"/>
              </a:lnSpc>
              <a:buFont typeface="Wingdings" pitchFamily="2" charset="2"/>
              <a:buChar char="q"/>
            </a:pPr>
            <a:r>
              <a:rPr lang="bg-BG" altLang="bg-BG" sz="2800" smtClean="0"/>
              <a:t>Загуба на абсорбционен капацитет</a:t>
            </a:r>
            <a:endParaRPr lang="tr-TR" altLang="bg-BG" sz="2800" smtClean="0"/>
          </a:p>
          <a:p>
            <a:pPr eaLnBrk="1" hangingPunct="1">
              <a:lnSpc>
                <a:spcPct val="90000"/>
              </a:lnSpc>
            </a:pPr>
            <a:endParaRPr lang="en-GB" altLang="bg-BG" sz="2800" smtClean="0"/>
          </a:p>
        </p:txBody>
      </p:sp>
      <p:sp>
        <p:nvSpPr>
          <p:cNvPr id="37896" name="Rectangle 6"/>
          <p:cNvSpPr>
            <a:spLocks noChangeArrowheads="1"/>
          </p:cNvSpPr>
          <p:nvPr/>
        </p:nvSpPr>
        <p:spPr bwMode="auto">
          <a:xfrm>
            <a:off x="0" y="3505200"/>
            <a:ext cx="35242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r>
              <a:rPr lang="tr-TR" altLang="bg-BG" sz="2800" b="1">
                <a:solidFill>
                  <a:schemeClr val="bg1"/>
                </a:solidFill>
                <a:latin typeface="Arial" pitchFamily="34" charset="0"/>
              </a:rPr>
              <a:t>Irradiated GI Mucosa</a:t>
            </a:r>
            <a:endParaRPr lang="en-GB" altLang="bg-BG" sz="2800" b="1">
              <a:solidFill>
                <a:schemeClr val="bg1"/>
              </a:solidFill>
              <a:latin typeface="Arial" pitchFamily="34" charset="0"/>
            </a:endParaRPr>
          </a:p>
        </p:txBody>
      </p:sp>
      <p:sp>
        <p:nvSpPr>
          <p:cNvPr id="37897" name="Text Box 7"/>
          <p:cNvSpPr txBox="1">
            <a:spLocks noChangeArrowheads="1"/>
          </p:cNvSpPr>
          <p:nvPr/>
        </p:nvSpPr>
        <p:spPr bwMode="auto">
          <a:xfrm>
            <a:off x="3454400" y="1600200"/>
            <a:ext cx="568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200">
                <a:solidFill>
                  <a:schemeClr val="tx1"/>
                </a:solidFill>
                <a:latin typeface="Times New Roman" pitchFamily="18" charset="0"/>
              </a:defRPr>
            </a:lvl1pPr>
            <a:lvl2pPr>
              <a:defRPr sz="3200">
                <a:solidFill>
                  <a:schemeClr val="tx1"/>
                </a:solidFill>
                <a:latin typeface="Times New Roman" pitchFamily="18" charset="0"/>
              </a:defRPr>
            </a:lvl2pPr>
            <a:lvl3pPr>
              <a:defRPr sz="3200">
                <a:solidFill>
                  <a:schemeClr val="tx1"/>
                </a:solidFill>
                <a:latin typeface="Times New Roman" pitchFamily="18" charset="0"/>
              </a:defRPr>
            </a:lvl3pPr>
            <a:lvl4pPr>
              <a:defRPr sz="3200">
                <a:solidFill>
                  <a:schemeClr val="tx1"/>
                </a:solidFill>
                <a:latin typeface="Times New Roman" pitchFamily="18" charset="0"/>
              </a:defRPr>
            </a:lvl4pPr>
            <a:lvl5pPr>
              <a:defRPr sz="3200">
                <a:solidFill>
                  <a:schemeClr val="tx1"/>
                </a:solidFill>
                <a:latin typeface="Times New Roman" pitchFamily="18" charset="0"/>
              </a:defRPr>
            </a:lvl5pPr>
            <a:lvl6pPr eaLnBrk="0" hangingPunct="0">
              <a:defRPr sz="3200">
                <a:solidFill>
                  <a:schemeClr val="tx1"/>
                </a:solidFill>
                <a:latin typeface="Times New Roman" pitchFamily="18" charset="0"/>
              </a:defRPr>
            </a:lvl6pPr>
            <a:lvl7pPr eaLnBrk="0" hangingPunct="0">
              <a:defRPr sz="3200">
                <a:solidFill>
                  <a:schemeClr val="tx1"/>
                </a:solidFill>
                <a:latin typeface="Times New Roman" pitchFamily="18" charset="0"/>
              </a:defRPr>
            </a:lvl7pPr>
            <a:lvl8pPr eaLnBrk="0" hangingPunct="0">
              <a:defRPr sz="3200">
                <a:solidFill>
                  <a:schemeClr val="tx1"/>
                </a:solidFill>
                <a:latin typeface="Times New Roman" pitchFamily="18" charset="0"/>
              </a:defRPr>
            </a:lvl8pPr>
            <a:lvl9pPr eaLnBrk="0" hangingPunct="0">
              <a:defRPr sz="3200">
                <a:solidFill>
                  <a:schemeClr val="tx1"/>
                </a:solidFill>
                <a:latin typeface="Times New Roman" pitchFamily="18" charset="0"/>
              </a:defRPr>
            </a:lvl9pPr>
          </a:lstStyle>
          <a:p>
            <a:r>
              <a:rPr lang="bg-BG" altLang="bg-BG" b="1">
                <a:latin typeface="Arial" pitchFamily="34" charset="0"/>
              </a:rPr>
              <a:t>Патофизилогия на ГИС</a:t>
            </a:r>
            <a:endParaRPr lang="en-GB" altLang="bg-BG" b="1">
              <a:latin typeface="Arial" pitchFamily="34" charset="0"/>
            </a:endParaRPr>
          </a:p>
        </p:txBody>
      </p:sp>
      <p:graphicFrame>
        <p:nvGraphicFramePr>
          <p:cNvPr id="37898" name="Object 2"/>
          <p:cNvGraphicFramePr>
            <a:graphicFrameLocks noChangeAspect="1"/>
          </p:cNvGraphicFramePr>
          <p:nvPr/>
        </p:nvGraphicFramePr>
        <p:xfrm>
          <a:off x="0" y="4292600"/>
          <a:ext cx="3251200" cy="2305050"/>
        </p:xfrm>
        <a:graphic>
          <a:graphicData uri="http://schemas.openxmlformats.org/presentationml/2006/ole">
            <mc:AlternateContent xmlns:mc="http://schemas.openxmlformats.org/markup-compatibility/2006">
              <mc:Choice xmlns:v="urn:schemas-microsoft-com:vml" Requires="v">
                <p:oleObj spid="_x0000_s37900" name="Bitmap Image" r:id="rId5" imgW="3104762" imgH="2333333" progId="Paint.Picture">
                  <p:embed/>
                </p:oleObj>
              </mc:Choice>
              <mc:Fallback>
                <p:oleObj name="Bitmap Image" r:id="rId5" imgW="3104762" imgH="2333333" progId="Paint.Picture">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292600"/>
                        <a:ext cx="3251200"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68313" y="2852738"/>
            <a:ext cx="5976937" cy="2222500"/>
          </a:xfrm>
          <a:solidFill>
            <a:schemeClr val="folHlink"/>
          </a:solidFill>
        </p:spPr>
        <p:txBody>
          <a:bodyPr/>
          <a:lstStyle/>
          <a:p>
            <a:pPr marL="1117600" indent="-1117600" eaLnBrk="1" hangingPunct="1">
              <a:defRPr/>
            </a:pPr>
            <a:r>
              <a:rPr lang="bg-BG" b="1" dirty="0" smtClean="0">
                <a:solidFill>
                  <a:schemeClr val="tx1"/>
                </a:solidFill>
              </a:rPr>
              <a:t>ІІІ. Церебрален ОРС</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5298">
                                            <p:txEl>
                                              <p:charRg st="4294967295" end="4294967295"/>
                                            </p:txEl>
                                          </p:spTgt>
                                        </p:tgtEl>
                                        <p:attrNameLst>
                                          <p:attrName>style.visibility</p:attrName>
                                        </p:attrNameLst>
                                      </p:cBhvr>
                                      <p:to>
                                        <p:strVal val="visible"/>
                                      </p:to>
                                    </p:set>
                                    <p:anim calcmode="lin" valueType="num">
                                      <p:cBhvr>
                                        <p:cTn id="7" dur="1000" fill="hold"/>
                                        <p:tgtEl>
                                          <p:spTgt spid="55298">
                                            <p:txEl>
                                              <p:charRg st="4294967295" end="4294967295"/>
                                            </p:txEl>
                                          </p:spTgt>
                                        </p:tgtEl>
                                        <p:attrNameLst>
                                          <p:attrName>ppt_x</p:attrName>
                                        </p:attrNameLst>
                                      </p:cBhvr>
                                      <p:tavLst>
                                        <p:tav tm="0">
                                          <p:val>
                                            <p:strVal val="#ppt_x-.2"/>
                                          </p:val>
                                        </p:tav>
                                        <p:tav tm="100000">
                                          <p:val>
                                            <p:strVal val="#ppt_x"/>
                                          </p:val>
                                        </p:tav>
                                      </p:tavLst>
                                    </p:anim>
                                    <p:anim calcmode="lin" valueType="num">
                                      <p:cBhvr>
                                        <p:cTn id="8" dur="1000" fill="hold"/>
                                        <p:tgtEl>
                                          <p:spTgt spid="55298">
                                            <p:txEl>
                                              <p:charRg st="4294967295" end="4294967295"/>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5298">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body" idx="1"/>
          </p:nvPr>
        </p:nvSpPr>
        <p:spPr>
          <a:xfrm>
            <a:off x="685800" y="476250"/>
            <a:ext cx="7847013" cy="5976938"/>
          </a:xfrm>
          <a:ln>
            <a:solidFill>
              <a:schemeClr val="tx1"/>
            </a:solidFill>
            <a:miter lim="800000"/>
            <a:headEnd/>
            <a:tailEnd/>
          </a:ln>
        </p:spPr>
        <p:txBody>
          <a:bodyPr/>
          <a:lstStyle/>
          <a:p>
            <a:pPr eaLnBrk="1" hangingPunct="1">
              <a:lnSpc>
                <a:spcPct val="80000"/>
              </a:lnSpc>
              <a:buClr>
                <a:schemeClr val="tx2"/>
              </a:buClr>
              <a:buFont typeface="Wingdings" pitchFamily="2" charset="2"/>
              <a:buChar char="q"/>
            </a:pPr>
            <a:r>
              <a:rPr lang="bg-BG" altLang="bg-BG" sz="2200" smtClean="0">
                <a:solidFill>
                  <a:schemeClr val="hlink"/>
                </a:solidFill>
              </a:rPr>
              <a:t>Напълно оформен церебрален синдром</a:t>
            </a:r>
            <a:r>
              <a:rPr lang="bg-BG" altLang="bg-BG" sz="2200" smtClean="0"/>
              <a:t> се наблюдава при облъчване с дози </a:t>
            </a:r>
            <a:r>
              <a:rPr lang="bg-BG" altLang="bg-BG" sz="2200" b="1" smtClean="0">
                <a:solidFill>
                  <a:schemeClr val="hlink"/>
                </a:solidFill>
              </a:rPr>
              <a:t>над 100</a:t>
            </a:r>
            <a:r>
              <a:rPr lang="ru-RU" altLang="bg-BG" sz="2200" b="1" smtClean="0">
                <a:solidFill>
                  <a:schemeClr val="hlink"/>
                </a:solidFill>
              </a:rPr>
              <a:t> </a:t>
            </a:r>
            <a:r>
              <a:rPr lang="en-US" altLang="bg-BG" sz="2200" b="1" smtClean="0">
                <a:solidFill>
                  <a:schemeClr val="hlink"/>
                </a:solidFill>
              </a:rPr>
              <a:t>Gy</a:t>
            </a:r>
            <a:r>
              <a:rPr lang="bg-BG" altLang="bg-BG" sz="2200" smtClean="0">
                <a:solidFill>
                  <a:schemeClr val="hlink"/>
                </a:solidFill>
              </a:rPr>
              <a:t>.</a:t>
            </a:r>
            <a:endParaRPr lang="bg-BG" altLang="bg-BG" sz="2200" b="1" smtClean="0">
              <a:solidFill>
                <a:schemeClr val="hlink"/>
              </a:solidFill>
            </a:endParaRPr>
          </a:p>
          <a:p>
            <a:pPr eaLnBrk="1" hangingPunct="1">
              <a:lnSpc>
                <a:spcPct val="80000"/>
              </a:lnSpc>
              <a:buClr>
                <a:schemeClr val="tx2"/>
              </a:buClr>
              <a:buFont typeface="Wingdings" pitchFamily="2" charset="2"/>
              <a:buChar char="q"/>
            </a:pPr>
            <a:r>
              <a:rPr lang="bg-BG" altLang="bg-BG" sz="2200" smtClean="0">
                <a:solidFill>
                  <a:schemeClr val="accent1"/>
                </a:solidFill>
              </a:rPr>
              <a:t>Прояви на церебрално увреждане</a:t>
            </a:r>
            <a:r>
              <a:rPr lang="bg-BG" altLang="bg-BG" sz="2200" smtClean="0"/>
              <a:t> се наблюдават и при </a:t>
            </a:r>
            <a:r>
              <a:rPr lang="bg-BG" altLang="bg-BG" sz="2200" smtClean="0">
                <a:solidFill>
                  <a:schemeClr val="hlink"/>
                </a:solidFill>
              </a:rPr>
              <a:t>по-ниски дози (20</a:t>
            </a:r>
            <a:r>
              <a:rPr lang="ru-RU" altLang="bg-BG" sz="2200" smtClean="0">
                <a:solidFill>
                  <a:schemeClr val="hlink"/>
                </a:solidFill>
              </a:rPr>
              <a:t> </a:t>
            </a:r>
            <a:r>
              <a:rPr lang="en-US" altLang="bg-BG" sz="2200" smtClean="0">
                <a:solidFill>
                  <a:schemeClr val="hlink"/>
                </a:solidFill>
              </a:rPr>
              <a:t>Gy</a:t>
            </a:r>
            <a:r>
              <a:rPr lang="ru-RU" altLang="bg-BG" sz="2200" smtClean="0">
                <a:solidFill>
                  <a:schemeClr val="hlink"/>
                </a:solidFill>
              </a:rPr>
              <a:t>).</a:t>
            </a:r>
            <a:endParaRPr lang="bg-BG" altLang="bg-BG" sz="2200" smtClean="0">
              <a:solidFill>
                <a:schemeClr val="hlink"/>
              </a:solidFill>
            </a:endParaRPr>
          </a:p>
          <a:p>
            <a:pPr eaLnBrk="1" hangingPunct="1">
              <a:lnSpc>
                <a:spcPct val="80000"/>
              </a:lnSpc>
              <a:buClr>
                <a:schemeClr val="tx2"/>
              </a:buClr>
              <a:buFont typeface="Wingdings" pitchFamily="2" charset="2"/>
              <a:buChar char="q"/>
            </a:pPr>
            <a:r>
              <a:rPr lang="bg-BG" altLang="bg-BG" sz="2200" smtClean="0">
                <a:solidFill>
                  <a:schemeClr val="hlink"/>
                </a:solidFill>
              </a:rPr>
              <a:t>Продромалният период</a:t>
            </a:r>
            <a:r>
              <a:rPr lang="bg-BG" altLang="bg-BG" sz="2200" smtClean="0"/>
              <a:t> варира от </a:t>
            </a:r>
            <a:r>
              <a:rPr lang="bg-BG" altLang="bg-BG" sz="2200" smtClean="0">
                <a:solidFill>
                  <a:schemeClr val="accent1"/>
                </a:solidFill>
              </a:rPr>
              <a:t>няколко минути до няколко часа</a:t>
            </a:r>
            <a:r>
              <a:rPr lang="bg-BG" altLang="bg-BG" sz="2200" b="1" smtClean="0"/>
              <a:t> </a:t>
            </a:r>
            <a:r>
              <a:rPr lang="bg-BG" altLang="bg-BG" sz="2200" smtClean="0"/>
              <a:t>в зависимост от дозата и протича със следните симптоми: </a:t>
            </a:r>
            <a:r>
              <a:rPr lang="bg-BG" altLang="bg-BG" sz="2200" smtClean="0">
                <a:solidFill>
                  <a:schemeClr val="accent1"/>
                </a:solidFill>
              </a:rPr>
              <a:t>нервна възбуда, объркване, гадене, повръщане, усещане за парене на кожата, загуба на съзнанието.</a:t>
            </a:r>
          </a:p>
          <a:p>
            <a:pPr eaLnBrk="1" hangingPunct="1">
              <a:lnSpc>
                <a:spcPct val="80000"/>
              </a:lnSpc>
              <a:buClr>
                <a:schemeClr val="tx2"/>
              </a:buClr>
              <a:buFont typeface="Wingdings" pitchFamily="2" charset="2"/>
              <a:buChar char="q"/>
            </a:pPr>
            <a:r>
              <a:rPr lang="bg-BG" altLang="bg-BG" sz="2200" smtClean="0">
                <a:solidFill>
                  <a:schemeClr val="hlink"/>
                </a:solidFill>
              </a:rPr>
              <a:t>Латентният период</a:t>
            </a:r>
            <a:r>
              <a:rPr lang="bg-BG" altLang="bg-BG" sz="2200" smtClean="0"/>
              <a:t> трае </a:t>
            </a:r>
            <a:r>
              <a:rPr lang="bg-BG" altLang="bg-BG" sz="2200" smtClean="0">
                <a:solidFill>
                  <a:schemeClr val="accent1"/>
                </a:solidFill>
              </a:rPr>
              <a:t>няколко часа</a:t>
            </a:r>
            <a:r>
              <a:rPr lang="bg-BG" altLang="bg-BG" sz="2200" smtClean="0"/>
              <a:t>, макар че може да бъде и </a:t>
            </a:r>
            <a:r>
              <a:rPr lang="bg-BG" altLang="bg-BG" sz="2200" b="1" smtClean="0"/>
              <a:t>по-къс</a:t>
            </a:r>
            <a:r>
              <a:rPr lang="bg-BG" altLang="bg-BG" sz="2200" smtClean="0"/>
              <a:t>.</a:t>
            </a:r>
            <a:endParaRPr lang="bg-BG" altLang="bg-BG" sz="2200" b="1" smtClean="0"/>
          </a:p>
          <a:p>
            <a:pPr eaLnBrk="1" hangingPunct="1">
              <a:lnSpc>
                <a:spcPct val="80000"/>
              </a:lnSpc>
              <a:buClr>
                <a:schemeClr val="tx2"/>
              </a:buClr>
              <a:buFont typeface="Wingdings" pitchFamily="2" charset="2"/>
              <a:buChar char="q"/>
            </a:pPr>
            <a:r>
              <a:rPr lang="bg-BG" altLang="bg-BG" sz="2200" smtClean="0">
                <a:solidFill>
                  <a:schemeClr val="hlink"/>
                </a:solidFill>
              </a:rPr>
              <a:t>Фазата на изразената клинична картина</a:t>
            </a:r>
            <a:r>
              <a:rPr lang="bg-BG" altLang="bg-BG" sz="2200" smtClean="0"/>
              <a:t> започва </a:t>
            </a:r>
            <a:r>
              <a:rPr lang="bg-BG" altLang="bg-BG" sz="2200" smtClean="0">
                <a:solidFill>
                  <a:schemeClr val="accent1"/>
                </a:solidFill>
              </a:rPr>
              <a:t>5 - 6 часа след облъчването и протича с профузна диария, гърчове, кома и смърт.</a:t>
            </a:r>
          </a:p>
          <a:p>
            <a:pPr eaLnBrk="1" hangingPunct="1">
              <a:lnSpc>
                <a:spcPct val="80000"/>
              </a:lnSpc>
              <a:buClr>
                <a:schemeClr val="tx2"/>
              </a:buClr>
              <a:buFont typeface="Wingdings" pitchFamily="2" charset="2"/>
              <a:buChar char="q"/>
            </a:pPr>
            <a:r>
              <a:rPr lang="bg-BG" altLang="bg-BG" sz="2200" smtClean="0">
                <a:solidFill>
                  <a:schemeClr val="hlink"/>
                </a:solidFill>
              </a:rPr>
              <a:t>Причината за настъпване на смъртта не е изяснена</a:t>
            </a:r>
            <a:r>
              <a:rPr lang="bg-BG" altLang="bg-BG" sz="2200" b="1" smtClean="0"/>
              <a:t> </a:t>
            </a:r>
            <a:r>
              <a:rPr lang="bg-BG" altLang="bg-BG" sz="2200" smtClean="0"/>
              <a:t>напълно: </a:t>
            </a:r>
            <a:r>
              <a:rPr lang="bg-BG" altLang="bg-BG" sz="2200" smtClean="0">
                <a:solidFill>
                  <a:schemeClr val="accent1"/>
                </a:solidFill>
              </a:rPr>
              <a:t>хистологичните промени в паренхимните клетки на мозъка са слабо изразени</a:t>
            </a:r>
            <a:r>
              <a:rPr lang="bg-BG" altLang="bg-BG" sz="2200" smtClean="0"/>
              <a:t>; увреждането на ЦНС вероятно се дължи на </a:t>
            </a:r>
            <a:r>
              <a:rPr lang="bg-BG" altLang="bg-BG" sz="2200" smtClean="0">
                <a:solidFill>
                  <a:schemeClr val="accent1"/>
                </a:solidFill>
              </a:rPr>
              <a:t>увреда на кръвоносните съдове</a:t>
            </a:r>
            <a:r>
              <a:rPr lang="bg-BG" altLang="bg-BG" sz="2200" smtClean="0"/>
              <a:t>, васкулити, което предизвиква менингит и мозъчен оток. Смъртта вероятно се дължи </a:t>
            </a:r>
            <a:r>
              <a:rPr lang="bg-BG" altLang="bg-BG" sz="2200" smtClean="0">
                <a:solidFill>
                  <a:schemeClr val="hlink"/>
                </a:solidFill>
              </a:rPr>
              <a:t>на повишено налягане в черепа.</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539750" y="2349500"/>
            <a:ext cx="5761038" cy="3384550"/>
          </a:xfrm>
          <a:solidFill>
            <a:schemeClr val="folHlink"/>
          </a:solidFill>
        </p:spPr>
        <p:txBody>
          <a:bodyPr/>
          <a:lstStyle/>
          <a:p>
            <a:pPr eaLnBrk="1" hangingPunct="1">
              <a:defRPr/>
            </a:pPr>
            <a:r>
              <a:rPr lang="bg-BG" b="1" smtClean="0">
                <a:solidFill>
                  <a:schemeClr val="tx1"/>
                </a:solidFill>
              </a:rPr>
              <a:t>ЛЕЧЕНИЕ НА ОСТРИТЕ РАДИАЦИОННИ СИНДРОМИ (ОРС)</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7346">
                                            <p:txEl>
                                              <p:charRg st="4294967295" end="4294967295"/>
                                            </p:txEl>
                                          </p:spTgt>
                                        </p:tgtEl>
                                        <p:attrNameLst>
                                          <p:attrName>style.visibility</p:attrName>
                                        </p:attrNameLst>
                                      </p:cBhvr>
                                      <p:to>
                                        <p:strVal val="visible"/>
                                      </p:to>
                                    </p:set>
                                    <p:anim calcmode="lin" valueType="num">
                                      <p:cBhvr>
                                        <p:cTn id="7" dur="1000" fill="hold"/>
                                        <p:tgtEl>
                                          <p:spTgt spid="57346">
                                            <p:txEl>
                                              <p:charRg st="4294967295" end="4294967295"/>
                                            </p:txEl>
                                          </p:spTgt>
                                        </p:tgtEl>
                                        <p:attrNameLst>
                                          <p:attrName>ppt_x</p:attrName>
                                        </p:attrNameLst>
                                      </p:cBhvr>
                                      <p:tavLst>
                                        <p:tav tm="0">
                                          <p:val>
                                            <p:strVal val="#ppt_x-.2"/>
                                          </p:val>
                                        </p:tav>
                                        <p:tav tm="100000">
                                          <p:val>
                                            <p:strVal val="#ppt_x"/>
                                          </p:val>
                                        </p:tav>
                                      </p:tavLst>
                                    </p:anim>
                                    <p:anim calcmode="lin" valueType="num">
                                      <p:cBhvr>
                                        <p:cTn id="8" dur="1000" fill="hold"/>
                                        <p:tgtEl>
                                          <p:spTgt spid="57346">
                                            <p:txEl>
                                              <p:charRg st="4294967295" end="4294967295"/>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7346">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84213" y="333375"/>
            <a:ext cx="7772400" cy="1143000"/>
          </a:xfrm>
          <a:ln>
            <a:solidFill>
              <a:schemeClr val="tx1"/>
            </a:solidFill>
          </a:ln>
        </p:spPr>
        <p:txBody>
          <a:bodyPr/>
          <a:lstStyle/>
          <a:p>
            <a:pPr eaLnBrk="1" hangingPunct="1">
              <a:defRPr/>
            </a:pPr>
            <a:r>
              <a:rPr lang="bg-BG" sz="3200" b="1" dirty="0" smtClean="0">
                <a:solidFill>
                  <a:srgbClr val="FFFF00"/>
                </a:solidFill>
              </a:rPr>
              <a:t>Лечение на костномозъчния синдром</a:t>
            </a:r>
          </a:p>
        </p:txBody>
      </p:sp>
      <p:sp>
        <p:nvSpPr>
          <p:cNvPr id="41987" name="Rectangle 3"/>
          <p:cNvSpPr>
            <a:spLocks noGrp="1" noChangeArrowheads="1"/>
          </p:cNvSpPr>
          <p:nvPr>
            <p:ph type="body" idx="1"/>
          </p:nvPr>
        </p:nvSpPr>
        <p:spPr>
          <a:ln>
            <a:solidFill>
              <a:schemeClr val="tx1"/>
            </a:solidFill>
            <a:miter lim="800000"/>
            <a:headEnd/>
            <a:tailEnd/>
          </a:ln>
        </p:spPr>
        <p:txBody>
          <a:bodyPr/>
          <a:lstStyle/>
          <a:p>
            <a:pPr marL="533400" indent="-533400" eaLnBrk="1" hangingPunct="1">
              <a:lnSpc>
                <a:spcPct val="90000"/>
              </a:lnSpc>
              <a:buClr>
                <a:schemeClr val="hlink"/>
              </a:buClr>
              <a:buFontTx/>
              <a:buAutoNum type="alphaUcPeriod"/>
            </a:pPr>
            <a:r>
              <a:rPr lang="bg-BG" altLang="bg-BG" sz="2400" b="1" smtClean="0">
                <a:solidFill>
                  <a:schemeClr val="hlink"/>
                </a:solidFill>
              </a:rPr>
              <a:t>Проблеми на терапията на костномозъчния синдром</a:t>
            </a:r>
            <a:r>
              <a:rPr lang="bg-BG" altLang="bg-BG" sz="2400" smtClean="0">
                <a:solidFill>
                  <a:schemeClr val="hlink"/>
                </a:solidFill>
              </a:rPr>
              <a:t>:</a:t>
            </a:r>
          </a:p>
          <a:p>
            <a:pPr marL="533400" indent="-533400" eaLnBrk="1" hangingPunct="1">
              <a:lnSpc>
                <a:spcPct val="90000"/>
              </a:lnSpc>
              <a:buClr>
                <a:schemeClr val="tx2"/>
              </a:buClr>
              <a:buFontTx/>
              <a:buNone/>
            </a:pPr>
            <a:endParaRPr lang="bg-BG" altLang="bg-BG" sz="2400" smtClean="0">
              <a:solidFill>
                <a:schemeClr val="hlink"/>
              </a:solidFill>
            </a:endParaRPr>
          </a:p>
          <a:p>
            <a:pPr marL="533400" indent="-533400" eaLnBrk="1" hangingPunct="1">
              <a:lnSpc>
                <a:spcPct val="90000"/>
              </a:lnSpc>
              <a:buClr>
                <a:schemeClr val="tx2"/>
              </a:buClr>
              <a:buFontTx/>
              <a:buAutoNum type="arabicPeriod"/>
            </a:pPr>
            <a:r>
              <a:rPr lang="bg-BG" altLang="bg-BG" sz="2400" smtClean="0"/>
              <a:t>Невъзможност за провеждане на етиологично лечение.</a:t>
            </a:r>
          </a:p>
          <a:p>
            <a:pPr marL="533400" indent="-533400" eaLnBrk="1" hangingPunct="1">
              <a:lnSpc>
                <a:spcPct val="90000"/>
              </a:lnSpc>
              <a:buClr>
                <a:schemeClr val="tx2"/>
              </a:buClr>
              <a:buFontTx/>
              <a:buAutoNum type="arabicPeriod"/>
            </a:pPr>
            <a:r>
              <a:rPr lang="bg-BG" altLang="bg-BG" sz="2400" smtClean="0"/>
              <a:t>Наличие на тежки увреждания в почти всички органи и тъкани.</a:t>
            </a:r>
          </a:p>
          <a:p>
            <a:pPr marL="533400" indent="-533400" eaLnBrk="1" hangingPunct="1">
              <a:lnSpc>
                <a:spcPct val="90000"/>
              </a:lnSpc>
              <a:buClr>
                <a:schemeClr val="tx2"/>
              </a:buClr>
              <a:buFontTx/>
              <a:buAutoNum type="arabicPeriod"/>
            </a:pPr>
            <a:r>
              <a:rPr lang="bg-BG" altLang="bg-BG" sz="2400" smtClean="0"/>
              <a:t>Голям брой болни с ОРС при тежки аварии.</a:t>
            </a:r>
          </a:p>
          <a:p>
            <a:pPr marL="533400" indent="-533400" eaLnBrk="1" hangingPunct="1">
              <a:lnSpc>
                <a:spcPct val="90000"/>
              </a:lnSpc>
              <a:buClr>
                <a:schemeClr val="tx2"/>
              </a:buClr>
              <a:buFontTx/>
              <a:buAutoNum type="arabicPeriod"/>
            </a:pPr>
            <a:r>
              <a:rPr lang="bg-BG" altLang="bg-BG" sz="2400" smtClean="0"/>
              <a:t>Недостатъчен клиничен опит на медицинския персонал в диагностиката и терапията на радиационни увреждания.</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68313" y="2349500"/>
            <a:ext cx="5757862" cy="2387600"/>
          </a:xfrm>
          <a:solidFill>
            <a:schemeClr val="folHlink"/>
          </a:solidFill>
        </p:spPr>
        <p:txBody>
          <a:bodyPr/>
          <a:lstStyle/>
          <a:p>
            <a:pPr marL="1117600" indent="-1117600" eaLnBrk="1" hangingPunct="1">
              <a:defRPr/>
            </a:pPr>
            <a:r>
              <a:rPr lang="bg-BG" b="1" smtClean="0">
                <a:solidFill>
                  <a:schemeClr val="tx1"/>
                </a:solidFill>
              </a:rPr>
              <a:t>І. Костномозъчен синдром</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1266">
                                            <p:txEl>
                                              <p:charRg st="4294967295" end="4294967295"/>
                                            </p:txEl>
                                          </p:spTgt>
                                        </p:tgtEl>
                                        <p:attrNameLst>
                                          <p:attrName>style.visibility</p:attrName>
                                        </p:attrNameLst>
                                      </p:cBhvr>
                                      <p:to>
                                        <p:strVal val="visible"/>
                                      </p:to>
                                    </p:set>
                                    <p:anim calcmode="lin" valueType="num">
                                      <p:cBhvr>
                                        <p:cTn id="7" dur="1000" fill="hold"/>
                                        <p:tgtEl>
                                          <p:spTgt spid="11266">
                                            <p:txEl>
                                              <p:charRg st="4294967295" end="4294967295"/>
                                            </p:txEl>
                                          </p:spTgt>
                                        </p:tgtEl>
                                        <p:attrNameLst>
                                          <p:attrName>ppt_x</p:attrName>
                                        </p:attrNameLst>
                                      </p:cBhvr>
                                      <p:tavLst>
                                        <p:tav tm="0">
                                          <p:val>
                                            <p:strVal val="#ppt_x-.2"/>
                                          </p:val>
                                        </p:tav>
                                        <p:tav tm="100000">
                                          <p:val>
                                            <p:strVal val="#ppt_x"/>
                                          </p:val>
                                        </p:tav>
                                      </p:tavLst>
                                    </p:anim>
                                    <p:anim calcmode="lin" valueType="num">
                                      <p:cBhvr>
                                        <p:cTn id="8" dur="1000" fill="hold"/>
                                        <p:tgtEl>
                                          <p:spTgt spid="11266">
                                            <p:txEl>
                                              <p:charRg st="4294967295" end="4294967295"/>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266">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684213" y="333375"/>
            <a:ext cx="7772400" cy="1143000"/>
          </a:xfrm>
          <a:ln>
            <a:solidFill>
              <a:schemeClr val="tx1"/>
            </a:solidFill>
          </a:ln>
        </p:spPr>
        <p:txBody>
          <a:bodyPr/>
          <a:lstStyle/>
          <a:p>
            <a:pPr eaLnBrk="1" hangingPunct="1">
              <a:defRPr/>
            </a:pPr>
            <a:r>
              <a:rPr lang="bg-BG" sz="3200" b="1" smtClean="0"/>
              <a:t>Лечение на костномозъчния синдром</a:t>
            </a:r>
          </a:p>
        </p:txBody>
      </p:sp>
      <p:sp>
        <p:nvSpPr>
          <p:cNvPr id="43011" name="Rectangle 3"/>
          <p:cNvSpPr>
            <a:spLocks noGrp="1" noChangeArrowheads="1"/>
          </p:cNvSpPr>
          <p:nvPr>
            <p:ph type="body" idx="1"/>
          </p:nvPr>
        </p:nvSpPr>
        <p:spPr>
          <a:ln>
            <a:solidFill>
              <a:schemeClr val="tx1"/>
            </a:solidFill>
            <a:miter lim="800000"/>
            <a:headEnd/>
            <a:tailEnd/>
          </a:ln>
        </p:spPr>
        <p:txBody>
          <a:bodyPr/>
          <a:lstStyle/>
          <a:p>
            <a:pPr marL="533400" indent="-533400" eaLnBrk="1" hangingPunct="1">
              <a:lnSpc>
                <a:spcPct val="90000"/>
              </a:lnSpc>
              <a:buFontTx/>
              <a:buNone/>
            </a:pPr>
            <a:r>
              <a:rPr lang="bg-BG" altLang="bg-BG" sz="2400" b="1" smtClean="0">
                <a:solidFill>
                  <a:schemeClr val="hlink"/>
                </a:solidFill>
              </a:rPr>
              <a:t>Б) Лечебни мероприятия включват</a:t>
            </a:r>
            <a:r>
              <a:rPr lang="bg-BG" altLang="bg-BG" sz="2400" smtClean="0">
                <a:solidFill>
                  <a:schemeClr val="hlink"/>
                </a:solidFill>
              </a:rPr>
              <a:t>:</a:t>
            </a:r>
          </a:p>
          <a:p>
            <a:pPr marL="533400" indent="-533400" eaLnBrk="1" hangingPunct="1">
              <a:lnSpc>
                <a:spcPct val="90000"/>
              </a:lnSpc>
              <a:buFontTx/>
              <a:buNone/>
            </a:pPr>
            <a:endParaRPr lang="bg-BG" altLang="bg-BG" sz="2400" smtClean="0">
              <a:solidFill>
                <a:schemeClr val="hlink"/>
              </a:solidFill>
            </a:endParaRPr>
          </a:p>
          <a:p>
            <a:pPr marL="533400" indent="-533400" eaLnBrk="1" hangingPunct="1">
              <a:lnSpc>
                <a:spcPct val="90000"/>
              </a:lnSpc>
              <a:buClr>
                <a:schemeClr val="tx2"/>
              </a:buClr>
              <a:buFontTx/>
              <a:buAutoNum type="arabicPeriod"/>
            </a:pPr>
            <a:r>
              <a:rPr lang="bg-BG" altLang="bg-BG" sz="2400" smtClean="0"/>
              <a:t>Лечение на началните лъчеви реакции.</a:t>
            </a:r>
          </a:p>
          <a:p>
            <a:pPr marL="533400" indent="-533400" eaLnBrk="1" hangingPunct="1">
              <a:lnSpc>
                <a:spcPct val="90000"/>
              </a:lnSpc>
              <a:buClr>
                <a:schemeClr val="tx2"/>
              </a:buClr>
              <a:buFontTx/>
              <a:buAutoNum type="arabicPeriod"/>
            </a:pPr>
            <a:endParaRPr lang="bg-BG" altLang="bg-BG" sz="2400" smtClean="0"/>
          </a:p>
          <a:p>
            <a:pPr marL="533400" indent="-533400" eaLnBrk="1" hangingPunct="1">
              <a:lnSpc>
                <a:spcPct val="90000"/>
              </a:lnSpc>
              <a:buClr>
                <a:schemeClr val="tx2"/>
              </a:buClr>
              <a:buFontTx/>
              <a:buAutoNum type="arabicPeriod"/>
            </a:pPr>
            <a:r>
              <a:rPr lang="bg-BG" altLang="bg-BG" sz="2400" smtClean="0"/>
              <a:t>Заместване и възстановяване на нарушената дейност на кръвотворните органи.</a:t>
            </a:r>
          </a:p>
          <a:p>
            <a:pPr marL="533400" indent="-533400" eaLnBrk="1" hangingPunct="1">
              <a:lnSpc>
                <a:spcPct val="90000"/>
              </a:lnSpc>
              <a:buClr>
                <a:schemeClr val="tx2"/>
              </a:buClr>
              <a:buFontTx/>
              <a:buAutoNum type="arabicPeriod"/>
            </a:pPr>
            <a:endParaRPr lang="bg-BG" altLang="bg-BG" sz="2400" smtClean="0"/>
          </a:p>
          <a:p>
            <a:pPr marL="533400" indent="-533400" eaLnBrk="1" hangingPunct="1">
              <a:lnSpc>
                <a:spcPct val="90000"/>
              </a:lnSpc>
              <a:buClr>
                <a:schemeClr val="tx2"/>
              </a:buClr>
              <a:buFontTx/>
              <a:buAutoNum type="arabicPeriod"/>
            </a:pPr>
            <a:r>
              <a:rPr lang="bg-BG" altLang="bg-BG" sz="2400" smtClean="0"/>
              <a:t>Профилактика и борба с инфекциозните усложнения.</a:t>
            </a:r>
          </a:p>
          <a:p>
            <a:pPr marL="533400" indent="-533400" eaLnBrk="1" hangingPunct="1">
              <a:lnSpc>
                <a:spcPct val="90000"/>
              </a:lnSpc>
              <a:buClr>
                <a:schemeClr val="tx2"/>
              </a:buClr>
              <a:buFontTx/>
              <a:buAutoNum type="arabicPeriod"/>
            </a:pPr>
            <a:endParaRPr lang="bg-BG" altLang="bg-BG" sz="2400" smtClean="0"/>
          </a:p>
          <a:p>
            <a:pPr marL="533400" indent="-533400" eaLnBrk="1" hangingPunct="1">
              <a:lnSpc>
                <a:spcPct val="90000"/>
              </a:lnSpc>
              <a:buClr>
                <a:schemeClr val="tx2"/>
              </a:buClr>
              <a:buFontTx/>
              <a:buAutoNum type="arabicPeriod"/>
            </a:pPr>
            <a:r>
              <a:rPr lang="bg-BG" altLang="bg-BG" sz="2400" smtClean="0"/>
              <a:t>Профилактика и лечение на хеморагичния синдром.</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1042988" y="260350"/>
            <a:ext cx="7416800" cy="792163"/>
          </a:xfrm>
          <a:ln>
            <a:solidFill>
              <a:schemeClr val="tx1"/>
            </a:solidFill>
          </a:ln>
        </p:spPr>
        <p:txBody>
          <a:bodyPr/>
          <a:lstStyle/>
          <a:p>
            <a:pPr eaLnBrk="1" hangingPunct="1">
              <a:defRPr/>
            </a:pPr>
            <a:r>
              <a:rPr lang="bg-BG" sz="2800" b="1" dirty="0" smtClean="0">
                <a:solidFill>
                  <a:srgbClr val="FFFF00"/>
                </a:solidFill>
              </a:rPr>
              <a:t>Лечение на ОРС</a:t>
            </a:r>
            <a:r>
              <a:rPr lang="bg-BG" sz="4000" dirty="0" smtClean="0">
                <a:solidFill>
                  <a:srgbClr val="FFFF00"/>
                </a:solidFill>
              </a:rPr>
              <a:t> </a:t>
            </a:r>
          </a:p>
        </p:txBody>
      </p:sp>
      <p:sp>
        <p:nvSpPr>
          <p:cNvPr id="44035" name="Rectangle 3"/>
          <p:cNvSpPr>
            <a:spLocks noGrp="1" noChangeArrowheads="1"/>
          </p:cNvSpPr>
          <p:nvPr>
            <p:ph type="body" idx="1"/>
          </p:nvPr>
        </p:nvSpPr>
        <p:spPr>
          <a:xfrm>
            <a:off x="539750" y="1412875"/>
            <a:ext cx="8280400" cy="5111750"/>
          </a:xfrm>
          <a:noFill/>
          <a:ln>
            <a:solidFill>
              <a:schemeClr val="tx1"/>
            </a:solidFill>
            <a:miter lim="800000"/>
            <a:headEnd/>
            <a:tailEnd/>
          </a:ln>
        </p:spPr>
        <p:txBody>
          <a:bodyPr/>
          <a:lstStyle/>
          <a:p>
            <a:pPr eaLnBrk="1" hangingPunct="1">
              <a:lnSpc>
                <a:spcPct val="80000"/>
              </a:lnSpc>
              <a:buFont typeface="Wingdings" pitchFamily="2" charset="2"/>
              <a:buChar char="q"/>
            </a:pPr>
            <a:r>
              <a:rPr lang="bg-BG" altLang="bg-BG" sz="2000" smtClean="0"/>
              <a:t>Преобладаващата част от пациентите, облъчени с дози, позволяващи оцеляването, вероятно ще развият костномозъчен ОРС. </a:t>
            </a:r>
          </a:p>
          <a:p>
            <a:pPr eaLnBrk="1" hangingPunct="1">
              <a:lnSpc>
                <a:spcPct val="80000"/>
              </a:lnSpc>
              <a:buFont typeface="Wingdings" pitchFamily="2" charset="2"/>
              <a:buNone/>
            </a:pPr>
            <a:endParaRPr lang="en-US" altLang="bg-BG" sz="2000" smtClean="0"/>
          </a:p>
          <a:p>
            <a:pPr eaLnBrk="1" hangingPunct="1">
              <a:lnSpc>
                <a:spcPct val="80000"/>
              </a:lnSpc>
              <a:buFont typeface="Wingdings" pitchFamily="2" charset="2"/>
              <a:buChar char="q"/>
            </a:pPr>
            <a:r>
              <a:rPr lang="en-US" altLang="bg-BG" sz="2000" smtClean="0"/>
              <a:t> </a:t>
            </a:r>
            <a:r>
              <a:rPr lang="bg-BG" altLang="bg-BG" sz="2000" smtClean="0"/>
              <a:t>Лечението при тях е насочено към:</a:t>
            </a:r>
          </a:p>
          <a:p>
            <a:pPr eaLnBrk="1" hangingPunct="1">
              <a:lnSpc>
                <a:spcPct val="80000"/>
              </a:lnSpc>
              <a:buFont typeface="Wingdings" pitchFamily="2" charset="2"/>
              <a:buChar char="§"/>
            </a:pPr>
            <a:r>
              <a:rPr lang="bg-BG" altLang="bg-BG" sz="2000" smtClean="0"/>
              <a:t> трансфузия на кръвни елементи за защита от кръвоизливи,</a:t>
            </a:r>
          </a:p>
          <a:p>
            <a:pPr eaLnBrk="1" hangingPunct="1">
              <a:lnSpc>
                <a:spcPct val="80000"/>
              </a:lnSpc>
              <a:buFont typeface="Wingdings" pitchFamily="2" charset="2"/>
              <a:buChar char="§"/>
            </a:pPr>
            <a:r>
              <a:rPr lang="bg-BG" altLang="bg-BG" sz="2000" smtClean="0"/>
              <a:t> антибиотици и антивирусни препарати за предпазване от инфекция и</a:t>
            </a:r>
          </a:p>
          <a:p>
            <a:pPr eaLnBrk="1" hangingPunct="1">
              <a:lnSpc>
                <a:spcPct val="80000"/>
              </a:lnSpc>
              <a:buFont typeface="Wingdings" pitchFamily="2" charset="2"/>
              <a:buChar char="§"/>
            </a:pPr>
            <a:r>
              <a:rPr lang="bg-BG" altLang="bg-BG" sz="2000" smtClean="0"/>
              <a:t> специфична употреба на хемопоетични растежни фактори (цитокини) и костно-мозъчна трансплантация. </a:t>
            </a:r>
            <a:r>
              <a:rPr lang="en-US" altLang="bg-BG" sz="2000" smtClean="0"/>
              <a:t>	</a:t>
            </a:r>
            <a:endParaRPr lang="bg-BG" altLang="bg-BG" sz="2000" smtClean="0"/>
          </a:p>
          <a:p>
            <a:pPr eaLnBrk="1" hangingPunct="1">
              <a:lnSpc>
                <a:spcPct val="80000"/>
              </a:lnSpc>
              <a:buFont typeface="Wingdings" pitchFamily="2" charset="2"/>
              <a:buNone/>
            </a:pPr>
            <a:endParaRPr lang="bg-BG" altLang="bg-BG" sz="2000" smtClean="0"/>
          </a:p>
          <a:p>
            <a:pPr eaLnBrk="1" hangingPunct="1">
              <a:lnSpc>
                <a:spcPct val="80000"/>
              </a:lnSpc>
              <a:buFont typeface="Wingdings" pitchFamily="2" charset="2"/>
              <a:buChar char="q"/>
            </a:pPr>
            <a:r>
              <a:rPr lang="bg-BG" altLang="bg-BG" sz="2000" smtClean="0">
                <a:solidFill>
                  <a:schemeClr val="accent2"/>
                </a:solidFill>
              </a:rPr>
              <a:t>Краткотрайна</a:t>
            </a:r>
            <a:r>
              <a:rPr lang="bg-BG" altLang="bg-BG" sz="2000" smtClean="0">
                <a:solidFill>
                  <a:schemeClr val="accent1"/>
                </a:solidFill>
              </a:rPr>
              <a:t> </a:t>
            </a:r>
            <a:r>
              <a:rPr lang="bg-BG" altLang="bg-BG" sz="2000" smtClean="0">
                <a:solidFill>
                  <a:schemeClr val="accent2"/>
                </a:solidFill>
              </a:rPr>
              <a:t>терапия с цитокини е подходяща</a:t>
            </a:r>
            <a:r>
              <a:rPr lang="bg-BG" altLang="bg-BG" sz="2000" smtClean="0">
                <a:solidFill>
                  <a:schemeClr val="accent1"/>
                </a:solidFill>
              </a:rPr>
              <a:t>, когато </a:t>
            </a:r>
            <a:r>
              <a:rPr lang="bg-BG" altLang="bg-BG" sz="2000" smtClean="0">
                <a:solidFill>
                  <a:schemeClr val="accent2"/>
                </a:solidFill>
              </a:rPr>
              <a:t>дозата</a:t>
            </a:r>
            <a:r>
              <a:rPr lang="bg-BG" altLang="bg-BG" sz="2000" smtClean="0">
                <a:solidFill>
                  <a:schemeClr val="accent1"/>
                </a:solidFill>
              </a:rPr>
              <a:t> на облъчване е </a:t>
            </a:r>
            <a:r>
              <a:rPr lang="bg-BG" altLang="bg-BG" sz="2000" smtClean="0">
                <a:solidFill>
                  <a:schemeClr val="accent2"/>
                </a:solidFill>
              </a:rPr>
              <a:t>по-ниска от 3 </a:t>
            </a:r>
            <a:r>
              <a:rPr lang="en-AU" altLang="bg-BG" sz="2000" smtClean="0">
                <a:solidFill>
                  <a:schemeClr val="accent2"/>
                </a:solidFill>
              </a:rPr>
              <a:t>Gy</a:t>
            </a:r>
            <a:r>
              <a:rPr lang="bg-BG" altLang="bg-BG" sz="2000" smtClean="0"/>
              <a:t>.</a:t>
            </a:r>
          </a:p>
          <a:p>
            <a:pPr eaLnBrk="1" hangingPunct="1">
              <a:lnSpc>
                <a:spcPct val="80000"/>
              </a:lnSpc>
              <a:buFont typeface="Wingdings" pitchFamily="2" charset="2"/>
              <a:buNone/>
            </a:pPr>
            <a:endParaRPr lang="bg-BG" altLang="bg-BG" sz="2000" smtClean="0"/>
          </a:p>
          <a:p>
            <a:pPr eaLnBrk="1" hangingPunct="1">
              <a:lnSpc>
                <a:spcPct val="80000"/>
              </a:lnSpc>
              <a:buFont typeface="Wingdings" pitchFamily="2" charset="2"/>
              <a:buChar char="q"/>
            </a:pPr>
            <a:r>
              <a:rPr lang="bg-BG" altLang="bg-BG" sz="2000" smtClean="0"/>
              <a:t> </a:t>
            </a:r>
            <a:r>
              <a:rPr lang="bg-BG" altLang="bg-BG" sz="2000" smtClean="0">
                <a:solidFill>
                  <a:schemeClr val="accent2"/>
                </a:solidFill>
              </a:rPr>
              <a:t>Продължителната терапия с цитокини</a:t>
            </a:r>
            <a:r>
              <a:rPr lang="bg-BG" altLang="bg-BG" sz="2000" smtClean="0">
                <a:solidFill>
                  <a:schemeClr val="accent1"/>
                </a:solidFill>
              </a:rPr>
              <a:t>, трансфузия на кръвни клетки и дори трансплантация на костен мозък са </a:t>
            </a:r>
            <a:r>
              <a:rPr lang="bg-BG" altLang="bg-BG" sz="2000" smtClean="0">
                <a:solidFill>
                  <a:schemeClr val="accent2"/>
                </a:solidFill>
              </a:rPr>
              <a:t>подходящи при високи дози (над 7</a:t>
            </a:r>
            <a:r>
              <a:rPr lang="ru-RU" altLang="bg-BG" sz="2000" smtClean="0">
                <a:solidFill>
                  <a:schemeClr val="accent2"/>
                </a:solidFill>
              </a:rPr>
              <a:t> </a:t>
            </a:r>
            <a:r>
              <a:rPr lang="en-AU" altLang="bg-BG" sz="2000" smtClean="0">
                <a:solidFill>
                  <a:schemeClr val="accent2"/>
                </a:solidFill>
              </a:rPr>
              <a:t>Gy</a:t>
            </a:r>
            <a:r>
              <a:rPr lang="bg-BG" altLang="bg-BG" sz="2000" smtClean="0">
                <a:solidFill>
                  <a:schemeClr val="accent1"/>
                </a:solidFill>
              </a:rPr>
              <a:t>), или когато има травматични увреждания и/или изгаряния.</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oter Placeholder 1"/>
          <p:cNvSpPr>
            <a:spLocks noGrp="1"/>
          </p:cNvSpPr>
          <p:nvPr>
            <p:ph type="ftr" sz="quarter" idx="11"/>
          </p:nvPr>
        </p:nvSpPr>
        <p:spPr>
          <a:xfrm>
            <a:off x="685800" y="62484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a:defRPr sz="3200">
                <a:solidFill>
                  <a:schemeClr val="tx1"/>
                </a:solidFill>
                <a:latin typeface="Times New Roman" pitchFamily="18" charset="0"/>
              </a:defRPr>
            </a:lvl2pPr>
            <a:lvl3pPr>
              <a:defRPr sz="3200">
                <a:solidFill>
                  <a:schemeClr val="tx1"/>
                </a:solidFill>
                <a:latin typeface="Times New Roman" pitchFamily="18" charset="0"/>
              </a:defRPr>
            </a:lvl3pPr>
            <a:lvl4pPr>
              <a:defRPr sz="3200">
                <a:solidFill>
                  <a:schemeClr val="tx1"/>
                </a:solidFill>
                <a:latin typeface="Times New Roman" pitchFamily="18" charset="0"/>
              </a:defRPr>
            </a:lvl4pPr>
            <a:lvl5pPr>
              <a:defRPr sz="3200">
                <a:solidFill>
                  <a:schemeClr val="tx1"/>
                </a:solidFill>
                <a:latin typeface="Times New Roman" pitchFamily="18" charset="0"/>
              </a:defRPr>
            </a:lvl5pPr>
            <a:lvl6pPr eaLnBrk="0" hangingPunct="0">
              <a:defRPr sz="3200">
                <a:solidFill>
                  <a:schemeClr val="tx1"/>
                </a:solidFill>
                <a:latin typeface="Times New Roman" pitchFamily="18" charset="0"/>
              </a:defRPr>
            </a:lvl6pPr>
            <a:lvl7pPr eaLnBrk="0" hangingPunct="0">
              <a:defRPr sz="3200">
                <a:solidFill>
                  <a:schemeClr val="tx1"/>
                </a:solidFill>
                <a:latin typeface="Times New Roman" pitchFamily="18" charset="0"/>
              </a:defRPr>
            </a:lvl7pPr>
            <a:lvl8pPr eaLnBrk="0" hangingPunct="0">
              <a:defRPr sz="3200">
                <a:solidFill>
                  <a:schemeClr val="tx1"/>
                </a:solidFill>
                <a:latin typeface="Times New Roman" pitchFamily="18" charset="0"/>
              </a:defRPr>
            </a:lvl8pPr>
            <a:lvl9pPr eaLnBrk="0" hangingPunct="0">
              <a:defRPr sz="3200">
                <a:solidFill>
                  <a:schemeClr val="tx1"/>
                </a:solidFill>
                <a:latin typeface="Times New Roman" pitchFamily="18" charset="0"/>
              </a:defRPr>
            </a:lvl9pPr>
          </a:lstStyle>
          <a:p>
            <a:pPr algn="l"/>
            <a:r>
              <a:rPr lang="en-US" altLang="bg-BG" sz="1400" smtClean="0"/>
              <a:t>Module Medical XI.</a:t>
            </a:r>
          </a:p>
        </p:txBody>
      </p:sp>
      <p:sp>
        <p:nvSpPr>
          <p:cNvPr id="45059" name="Slide Number Placeholder 2"/>
          <p:cNvSpPr>
            <a:spLocks noGrp="1"/>
          </p:cNvSpPr>
          <p:nvPr>
            <p:ph type="sldNum" sz="quarter" idx="12"/>
          </p:nvPr>
        </p:nvSpPr>
        <p:spPr>
          <a:xfrm>
            <a:off x="3124200" y="62484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a:defRPr sz="3200">
                <a:solidFill>
                  <a:schemeClr val="tx1"/>
                </a:solidFill>
                <a:latin typeface="Times New Roman" pitchFamily="18" charset="0"/>
              </a:defRPr>
            </a:lvl2pPr>
            <a:lvl3pPr>
              <a:defRPr sz="3200">
                <a:solidFill>
                  <a:schemeClr val="tx1"/>
                </a:solidFill>
                <a:latin typeface="Times New Roman" pitchFamily="18" charset="0"/>
              </a:defRPr>
            </a:lvl3pPr>
            <a:lvl4pPr>
              <a:defRPr sz="3200">
                <a:solidFill>
                  <a:schemeClr val="tx1"/>
                </a:solidFill>
                <a:latin typeface="Times New Roman" pitchFamily="18" charset="0"/>
              </a:defRPr>
            </a:lvl4pPr>
            <a:lvl5pPr>
              <a:defRPr sz="3200">
                <a:solidFill>
                  <a:schemeClr val="tx1"/>
                </a:solidFill>
                <a:latin typeface="Times New Roman" pitchFamily="18" charset="0"/>
              </a:defRPr>
            </a:lvl5pPr>
            <a:lvl6pPr eaLnBrk="0" hangingPunct="0">
              <a:defRPr sz="3200">
                <a:solidFill>
                  <a:schemeClr val="tx1"/>
                </a:solidFill>
                <a:latin typeface="Times New Roman" pitchFamily="18" charset="0"/>
              </a:defRPr>
            </a:lvl6pPr>
            <a:lvl7pPr eaLnBrk="0" hangingPunct="0">
              <a:defRPr sz="3200">
                <a:solidFill>
                  <a:schemeClr val="tx1"/>
                </a:solidFill>
                <a:latin typeface="Times New Roman" pitchFamily="18" charset="0"/>
              </a:defRPr>
            </a:lvl7pPr>
            <a:lvl8pPr eaLnBrk="0" hangingPunct="0">
              <a:defRPr sz="3200">
                <a:solidFill>
                  <a:schemeClr val="tx1"/>
                </a:solidFill>
                <a:latin typeface="Times New Roman" pitchFamily="18" charset="0"/>
              </a:defRPr>
            </a:lvl8pPr>
            <a:lvl9pPr eaLnBrk="0" hangingPunct="0">
              <a:defRPr sz="3200">
                <a:solidFill>
                  <a:schemeClr val="tx1"/>
                </a:solidFill>
                <a:latin typeface="Times New Roman" pitchFamily="18" charset="0"/>
              </a:defRPr>
            </a:lvl9pPr>
          </a:lstStyle>
          <a:p>
            <a:pPr algn="ctr"/>
            <a:fld id="{E2997639-C9D5-429E-AC96-4DEC0EAABACA}" type="slidenum">
              <a:rPr lang="en-US" altLang="bg-BG" sz="1400" smtClean="0"/>
              <a:pPr algn="ctr"/>
              <a:t>42</a:t>
            </a:fld>
            <a:endParaRPr lang="en-US" altLang="bg-BG" sz="1400" smtClean="0"/>
          </a:p>
        </p:txBody>
      </p:sp>
      <p:pic>
        <p:nvPicPr>
          <p:cNvPr id="45060" name="Picture 2" descr="E:\MEIR\images\05\G_ars76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1412875"/>
            <a:ext cx="7416800" cy="523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0547" name="Text Box 3"/>
          <p:cNvSpPr txBox="1">
            <a:spLocks noChangeArrowheads="1"/>
          </p:cNvSpPr>
          <p:nvPr/>
        </p:nvSpPr>
        <p:spPr bwMode="auto">
          <a:xfrm>
            <a:off x="2339975" y="533400"/>
            <a:ext cx="3816350" cy="646113"/>
          </a:xfrm>
          <a:prstGeom prst="rect">
            <a:avLst/>
          </a:prstGeom>
          <a:noFill/>
          <a:ln w="12700">
            <a:noFill/>
            <a:miter lim="800000"/>
            <a:headEnd/>
            <a:tailEnd/>
          </a:ln>
          <a:effectLst/>
        </p:spPr>
        <p:txBody>
          <a:bodyPr>
            <a:spAutoFit/>
          </a:bodyPr>
          <a:lstStyle/>
          <a:p>
            <a:pPr algn="ctr">
              <a:spcBef>
                <a:spcPts val="500"/>
              </a:spcBef>
              <a:spcAft>
                <a:spcPts val="500"/>
              </a:spcAft>
              <a:defRPr/>
            </a:pPr>
            <a:r>
              <a:rPr lang="bg-BG" sz="3600" b="1" dirty="0">
                <a:solidFill>
                  <a:srgbClr val="FFFF00"/>
                </a:solidFill>
                <a:effectLst>
                  <a:outerShdw blurRad="38100" dist="38100" dir="2700000" algn="tl">
                    <a:srgbClr val="000000"/>
                  </a:outerShdw>
                </a:effectLst>
                <a:latin typeface="Arial" pitchFamily="34" charset="0"/>
              </a:rPr>
              <a:t>Цитокини</a:t>
            </a:r>
            <a:endParaRPr lang="en-AU" sz="3600" b="1" dirty="0">
              <a:solidFill>
                <a:srgbClr val="FFFF00"/>
              </a:solidFill>
              <a:effectLst>
                <a:outerShdw blurRad="38100" dist="38100" dir="2700000" algn="tl">
                  <a:srgbClr val="000000"/>
                </a:outerShdw>
              </a:effectLst>
              <a:latin typeface="Arial"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4" name="Rectangle 4"/>
          <p:cNvSpPr>
            <a:spLocks noGrp="1" noChangeArrowheads="1"/>
          </p:cNvSpPr>
          <p:nvPr>
            <p:ph type="title"/>
          </p:nvPr>
        </p:nvSpPr>
        <p:spPr>
          <a:xfrm>
            <a:off x="685800" y="333375"/>
            <a:ext cx="7772400" cy="935038"/>
          </a:xfrm>
          <a:ln>
            <a:solidFill>
              <a:schemeClr val="tx1"/>
            </a:solidFill>
          </a:ln>
        </p:spPr>
        <p:txBody>
          <a:bodyPr/>
          <a:lstStyle/>
          <a:p>
            <a:pPr eaLnBrk="1" hangingPunct="1">
              <a:buFont typeface="Wingdings" pitchFamily="2" charset="2"/>
              <a:buChar char="q"/>
              <a:defRPr/>
            </a:pPr>
            <a:r>
              <a:rPr lang="bg-BG" sz="3200" b="1" dirty="0" smtClean="0">
                <a:solidFill>
                  <a:srgbClr val="FFFF00"/>
                </a:solidFill>
              </a:rPr>
              <a:t>Хемопоетични растежни фактори</a:t>
            </a:r>
          </a:p>
        </p:txBody>
      </p:sp>
      <p:sp>
        <p:nvSpPr>
          <p:cNvPr id="46083" name="Rectangle 3"/>
          <p:cNvSpPr>
            <a:spLocks noGrp="1" noChangeArrowheads="1"/>
          </p:cNvSpPr>
          <p:nvPr>
            <p:ph type="body" idx="4294967295"/>
          </p:nvPr>
        </p:nvSpPr>
        <p:spPr>
          <a:xfrm>
            <a:off x="539750" y="1557338"/>
            <a:ext cx="8280400" cy="5111750"/>
          </a:xfrm>
          <a:noFill/>
          <a:ln>
            <a:solidFill>
              <a:schemeClr val="tx1"/>
            </a:solidFill>
            <a:miter lim="800000"/>
            <a:headEnd/>
            <a:tailEnd/>
          </a:ln>
        </p:spPr>
        <p:txBody>
          <a:bodyPr/>
          <a:lstStyle/>
          <a:p>
            <a:pPr eaLnBrk="1" hangingPunct="1">
              <a:buFont typeface="Wingdings" pitchFamily="2" charset="2"/>
              <a:buChar char="Ø"/>
            </a:pPr>
            <a:r>
              <a:rPr lang="bg-BG" altLang="bg-BG" sz="2400" smtClean="0"/>
              <a:t>Съвременното лечение препоръчва използването на </a:t>
            </a:r>
            <a:r>
              <a:rPr lang="bg-BG" altLang="bg-BG" sz="2400" smtClean="0">
                <a:solidFill>
                  <a:schemeClr val="accent2"/>
                </a:solidFill>
              </a:rPr>
              <a:t>хемопоетични растежни фактори (цитокини</a:t>
            </a:r>
            <a:r>
              <a:rPr lang="bg-BG" altLang="bg-BG" sz="2400" smtClean="0"/>
              <a:t>), протеини с ниско молекулно тегло(</a:t>
            </a:r>
            <a:r>
              <a:rPr lang="ru-RU" altLang="bg-BG" sz="2400" smtClean="0"/>
              <a:t>&lt;</a:t>
            </a:r>
            <a:r>
              <a:rPr lang="bg-BG" altLang="bg-BG" sz="2400" smtClean="0"/>
              <a:t>80к</a:t>
            </a:r>
            <a:r>
              <a:rPr lang="en-US" altLang="bg-BG" sz="2400" smtClean="0"/>
              <a:t>Da</a:t>
            </a:r>
            <a:r>
              <a:rPr lang="ru-RU" altLang="bg-BG" sz="2400" smtClean="0"/>
              <a:t>)</a:t>
            </a:r>
            <a:r>
              <a:rPr lang="bg-BG" altLang="bg-BG" sz="2400" smtClean="0"/>
              <a:t>. </a:t>
            </a:r>
          </a:p>
          <a:p>
            <a:pPr eaLnBrk="1" hangingPunct="1">
              <a:buFont typeface="Wingdings" pitchFamily="2" charset="2"/>
              <a:buNone/>
            </a:pPr>
            <a:endParaRPr lang="bg-BG" altLang="bg-BG" sz="2400" smtClean="0"/>
          </a:p>
          <a:p>
            <a:pPr eaLnBrk="1" hangingPunct="1">
              <a:buFont typeface="Wingdings" pitchFamily="2" charset="2"/>
              <a:buChar char="Ø"/>
            </a:pPr>
            <a:r>
              <a:rPr lang="bg-BG" altLang="bg-BG" sz="2400" smtClean="0"/>
              <a:t>Те участват във:</a:t>
            </a:r>
          </a:p>
          <a:p>
            <a:pPr eaLnBrk="1" hangingPunct="1">
              <a:buFont typeface="Wingdings" pitchFamily="2" charset="2"/>
              <a:buChar char="§"/>
            </a:pPr>
            <a:r>
              <a:rPr lang="bg-BG" altLang="bg-BG" sz="2400" smtClean="0">
                <a:solidFill>
                  <a:schemeClr val="accent1"/>
                </a:solidFill>
              </a:rPr>
              <a:t>възпалителния, </a:t>
            </a:r>
          </a:p>
          <a:p>
            <a:pPr eaLnBrk="1" hangingPunct="1">
              <a:buFont typeface="Wingdings" pitchFamily="2" charset="2"/>
              <a:buChar char="§"/>
            </a:pPr>
            <a:r>
              <a:rPr lang="bg-BG" altLang="bg-BG" sz="2400" smtClean="0">
                <a:solidFill>
                  <a:schemeClr val="accent1"/>
                </a:solidFill>
              </a:rPr>
              <a:t>имунологичния и</a:t>
            </a:r>
          </a:p>
          <a:p>
            <a:pPr eaLnBrk="1" hangingPunct="1">
              <a:buFont typeface="Wingdings" pitchFamily="2" charset="2"/>
              <a:buChar char="§"/>
            </a:pPr>
            <a:r>
              <a:rPr lang="bg-BG" altLang="bg-BG" sz="2400" smtClean="0">
                <a:solidFill>
                  <a:schemeClr val="accent1"/>
                </a:solidFill>
              </a:rPr>
              <a:t>хемопоетичен отговор.</a:t>
            </a:r>
            <a:r>
              <a:rPr lang="bg-BG" altLang="bg-BG" sz="2400" smtClean="0"/>
              <a:t> </a:t>
            </a:r>
          </a:p>
          <a:p>
            <a:pPr eaLnBrk="1" hangingPunct="1">
              <a:buFont typeface="Wingdings" pitchFamily="2" charset="2"/>
              <a:buNone/>
            </a:pPr>
            <a:endParaRPr lang="bg-BG" altLang="bg-BG" sz="2400" smtClean="0"/>
          </a:p>
          <a:p>
            <a:pPr eaLnBrk="1" hangingPunct="1">
              <a:buFont typeface="Wingdings" pitchFamily="2" charset="2"/>
              <a:buChar char="Ø"/>
            </a:pPr>
            <a:r>
              <a:rPr lang="bg-BG" altLang="bg-BG" sz="2400" smtClean="0"/>
              <a:t>Взаимодействат с високо афинитетни рецептори от клетъчната повърхност, специфични за всеки от тях.</a:t>
            </a:r>
            <a:r>
              <a:rPr lang="bg-BG" altLang="bg-BG" smtClean="0"/>
              <a:t>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body" idx="1"/>
          </p:nvPr>
        </p:nvSpPr>
        <p:spPr>
          <a:xfrm>
            <a:off x="395288" y="333375"/>
            <a:ext cx="8497887" cy="6191250"/>
          </a:xfrm>
          <a:noFill/>
          <a:ln>
            <a:solidFill>
              <a:schemeClr val="tx1"/>
            </a:solidFill>
            <a:miter lim="800000"/>
            <a:headEnd/>
            <a:tailEnd/>
          </a:ln>
        </p:spPr>
        <p:txBody>
          <a:bodyPr/>
          <a:lstStyle/>
          <a:p>
            <a:pPr eaLnBrk="1" hangingPunct="1">
              <a:lnSpc>
                <a:spcPct val="80000"/>
              </a:lnSpc>
              <a:buFontTx/>
              <a:buNone/>
            </a:pPr>
            <a:r>
              <a:rPr lang="bg-BG" altLang="bg-BG" sz="2400" smtClean="0">
                <a:solidFill>
                  <a:schemeClr val="tx2"/>
                </a:solidFill>
              </a:rPr>
              <a:t>Най-често използваните цитокини са:</a:t>
            </a:r>
          </a:p>
          <a:p>
            <a:pPr eaLnBrk="1" hangingPunct="1">
              <a:lnSpc>
                <a:spcPct val="80000"/>
              </a:lnSpc>
              <a:buFontTx/>
              <a:buNone/>
            </a:pPr>
            <a:endParaRPr lang="bg-BG" altLang="bg-BG" sz="2400" smtClean="0">
              <a:solidFill>
                <a:schemeClr val="tx2"/>
              </a:solidFill>
            </a:endParaRPr>
          </a:p>
          <a:p>
            <a:pPr lvl="1" eaLnBrk="1" hangingPunct="1">
              <a:lnSpc>
                <a:spcPct val="80000"/>
              </a:lnSpc>
            </a:pPr>
            <a:r>
              <a:rPr lang="bg-BG" altLang="bg-BG" sz="2000" b="1" smtClean="0">
                <a:solidFill>
                  <a:srgbClr val="FFFF00"/>
                </a:solidFill>
              </a:rPr>
              <a:t>гранулоцитен колонистимулиращ фактор (</a:t>
            </a:r>
            <a:r>
              <a:rPr lang="en-US" altLang="bg-BG" sz="2000" b="1" smtClean="0">
                <a:solidFill>
                  <a:srgbClr val="FFFF00"/>
                </a:solidFill>
              </a:rPr>
              <a:t>G</a:t>
            </a:r>
            <a:r>
              <a:rPr lang="bg-BG" altLang="bg-BG" sz="2000" b="1" smtClean="0">
                <a:solidFill>
                  <a:srgbClr val="FFFF00"/>
                </a:solidFill>
              </a:rPr>
              <a:t>-</a:t>
            </a:r>
            <a:r>
              <a:rPr lang="en-US" altLang="bg-BG" sz="2000" b="1" smtClean="0">
                <a:solidFill>
                  <a:srgbClr val="FFFF00"/>
                </a:solidFill>
              </a:rPr>
              <a:t>CSF</a:t>
            </a:r>
            <a:r>
              <a:rPr lang="bg-BG" altLang="bg-BG" sz="2000" b="1" smtClean="0">
                <a:solidFill>
                  <a:srgbClr val="FFFF00"/>
                </a:solidFill>
              </a:rPr>
              <a:t>), известен като филграстим (</a:t>
            </a:r>
            <a:r>
              <a:rPr lang="en-US" altLang="bg-BG" sz="2000" b="1" smtClean="0">
                <a:solidFill>
                  <a:srgbClr val="FFFF00"/>
                </a:solidFill>
              </a:rPr>
              <a:t>Neupogen R</a:t>
            </a:r>
            <a:r>
              <a:rPr lang="bg-BG" altLang="bg-BG" sz="2000" b="1" smtClean="0">
                <a:solidFill>
                  <a:srgbClr val="FFFF00"/>
                </a:solidFill>
              </a:rPr>
              <a:t>)</a:t>
            </a:r>
            <a:r>
              <a:rPr lang="ru-RU" altLang="bg-BG" sz="2000" b="1" smtClean="0">
                <a:solidFill>
                  <a:srgbClr val="FFFF00"/>
                </a:solidFill>
              </a:rPr>
              <a:t>,</a:t>
            </a:r>
          </a:p>
          <a:p>
            <a:pPr lvl="1" eaLnBrk="1" hangingPunct="1">
              <a:lnSpc>
                <a:spcPct val="80000"/>
              </a:lnSpc>
            </a:pPr>
            <a:endParaRPr lang="bg-BG" altLang="bg-BG" sz="2000" smtClean="0"/>
          </a:p>
          <a:p>
            <a:pPr lvl="1" eaLnBrk="1" hangingPunct="1">
              <a:lnSpc>
                <a:spcPct val="80000"/>
              </a:lnSpc>
            </a:pPr>
            <a:r>
              <a:rPr lang="bg-BG" altLang="bg-BG" sz="2000" smtClean="0"/>
              <a:t> пегилираната форма (+ молекула полиетиленгликол за промяна на фармакокинетиката - удължава се полуживотът) на </a:t>
            </a:r>
            <a:r>
              <a:rPr lang="en-AU" altLang="bg-BG" sz="2000" smtClean="0"/>
              <a:t>G</a:t>
            </a:r>
            <a:r>
              <a:rPr lang="bg-BG" altLang="bg-BG" sz="2000" smtClean="0"/>
              <a:t>-</a:t>
            </a:r>
            <a:r>
              <a:rPr lang="en-AU" altLang="bg-BG" sz="2000" smtClean="0"/>
              <a:t>CSF</a:t>
            </a:r>
            <a:r>
              <a:rPr lang="bg-BG" altLang="bg-BG" sz="2000" smtClean="0"/>
              <a:t>, известна като </a:t>
            </a:r>
            <a:r>
              <a:rPr lang="bg-BG" altLang="bg-BG" sz="2000" b="1" smtClean="0">
                <a:solidFill>
                  <a:srgbClr val="FFFF00"/>
                </a:solidFill>
              </a:rPr>
              <a:t>пегфилграстим, </a:t>
            </a:r>
          </a:p>
          <a:p>
            <a:pPr lvl="1" eaLnBrk="1" hangingPunct="1">
              <a:lnSpc>
                <a:spcPct val="80000"/>
              </a:lnSpc>
            </a:pPr>
            <a:endParaRPr lang="en-US" altLang="bg-BG" sz="2000" smtClean="0"/>
          </a:p>
          <a:p>
            <a:pPr lvl="1" eaLnBrk="1" hangingPunct="1">
              <a:lnSpc>
                <a:spcPct val="80000"/>
              </a:lnSpc>
            </a:pPr>
            <a:r>
              <a:rPr lang="bg-BG" altLang="bg-BG" sz="2000" b="1" smtClean="0">
                <a:solidFill>
                  <a:srgbClr val="FFFF00"/>
                </a:solidFill>
              </a:rPr>
              <a:t>гранулоцитно макрофагеален колонистимулиращ фактор (</a:t>
            </a:r>
            <a:r>
              <a:rPr lang="en-AU" altLang="bg-BG" sz="2000" b="1" smtClean="0">
                <a:solidFill>
                  <a:srgbClr val="FFFF00"/>
                </a:solidFill>
              </a:rPr>
              <a:t>GM</a:t>
            </a:r>
            <a:r>
              <a:rPr lang="bg-BG" altLang="bg-BG" sz="2000" b="1" smtClean="0">
                <a:solidFill>
                  <a:srgbClr val="FFFF00"/>
                </a:solidFill>
              </a:rPr>
              <a:t>-</a:t>
            </a:r>
            <a:r>
              <a:rPr lang="en-AU" altLang="bg-BG" sz="2000" b="1" smtClean="0">
                <a:solidFill>
                  <a:srgbClr val="FFFF00"/>
                </a:solidFill>
              </a:rPr>
              <a:t>CSF</a:t>
            </a:r>
            <a:r>
              <a:rPr lang="bg-BG" altLang="bg-BG" sz="2000" b="1" smtClean="0">
                <a:solidFill>
                  <a:srgbClr val="FFFF00"/>
                </a:solidFill>
              </a:rPr>
              <a:t>), известен още като сарграмостим (</a:t>
            </a:r>
            <a:r>
              <a:rPr lang="en-AU" altLang="bg-BG" sz="2000" b="1" smtClean="0">
                <a:solidFill>
                  <a:srgbClr val="FFFF00"/>
                </a:solidFill>
              </a:rPr>
              <a:t>Leukine R</a:t>
            </a:r>
            <a:r>
              <a:rPr lang="bg-BG" altLang="bg-BG" sz="2000" b="1" smtClean="0">
                <a:solidFill>
                  <a:srgbClr val="FFFF00"/>
                </a:solidFill>
              </a:rPr>
              <a:t>)</a:t>
            </a:r>
          </a:p>
          <a:p>
            <a:pPr lvl="1" eaLnBrk="1" hangingPunct="1">
              <a:lnSpc>
                <a:spcPct val="80000"/>
              </a:lnSpc>
              <a:buFontTx/>
              <a:buNone/>
            </a:pPr>
            <a:r>
              <a:rPr lang="bg-BG" altLang="bg-BG" sz="2000" b="1" smtClean="0">
                <a:solidFill>
                  <a:srgbClr val="FFFF00"/>
                </a:solidFill>
              </a:rPr>
              <a:t> </a:t>
            </a:r>
          </a:p>
          <a:p>
            <a:pPr lvl="1" eaLnBrk="1" hangingPunct="1">
              <a:lnSpc>
                <a:spcPct val="80000"/>
              </a:lnSpc>
            </a:pPr>
            <a:r>
              <a:rPr lang="bg-BG" altLang="bg-BG" sz="2000" smtClean="0">
                <a:solidFill>
                  <a:schemeClr val="accent2"/>
                </a:solidFill>
              </a:rPr>
              <a:t>макрофаген колонистимулиращ фактор</a:t>
            </a:r>
            <a:r>
              <a:rPr lang="bg-BG" altLang="bg-BG" sz="2000" smtClean="0"/>
              <a:t> (</a:t>
            </a:r>
            <a:r>
              <a:rPr lang="en-AU" altLang="bg-BG" sz="2000" smtClean="0"/>
              <a:t>M</a:t>
            </a:r>
            <a:r>
              <a:rPr lang="bg-BG" altLang="bg-BG" sz="2000" smtClean="0"/>
              <a:t>-</a:t>
            </a:r>
            <a:r>
              <a:rPr lang="en-AU" altLang="bg-BG" sz="2000" smtClean="0"/>
              <a:t>CSF</a:t>
            </a:r>
            <a:r>
              <a:rPr lang="bg-BG" altLang="bg-BG" sz="2000" smtClean="0"/>
              <a:t>), </a:t>
            </a:r>
          </a:p>
          <a:p>
            <a:pPr lvl="1" eaLnBrk="1" hangingPunct="1">
              <a:lnSpc>
                <a:spcPct val="80000"/>
              </a:lnSpc>
            </a:pPr>
            <a:endParaRPr lang="bg-BG" altLang="bg-BG" sz="2000" smtClean="0"/>
          </a:p>
          <a:p>
            <a:pPr lvl="1" eaLnBrk="1" hangingPunct="1">
              <a:lnSpc>
                <a:spcPct val="80000"/>
              </a:lnSpc>
            </a:pPr>
            <a:r>
              <a:rPr lang="bg-BG" altLang="bg-BG" sz="2000" smtClean="0"/>
              <a:t>стволов клетъчен фактор (</a:t>
            </a:r>
            <a:r>
              <a:rPr lang="en-AU" altLang="bg-BG" sz="2000" smtClean="0"/>
              <a:t>SCF</a:t>
            </a:r>
            <a:r>
              <a:rPr lang="bg-BG" altLang="bg-BG" sz="2000" smtClean="0"/>
              <a:t>). </a:t>
            </a:r>
            <a:endParaRPr lang="en-US" altLang="bg-BG" sz="2000" smtClean="0"/>
          </a:p>
          <a:p>
            <a:pPr lvl="1" eaLnBrk="1" hangingPunct="1">
              <a:lnSpc>
                <a:spcPct val="80000"/>
              </a:lnSpc>
              <a:buFontTx/>
              <a:buNone/>
            </a:pPr>
            <a:r>
              <a:rPr lang="en-US" altLang="bg-BG" sz="2400" smtClean="0"/>
              <a:t>	</a:t>
            </a:r>
            <a:endParaRPr lang="bg-BG" altLang="bg-BG" sz="2400" smtClean="0"/>
          </a:p>
          <a:p>
            <a:pPr eaLnBrk="1" hangingPunct="1">
              <a:lnSpc>
                <a:spcPct val="80000"/>
              </a:lnSpc>
              <a:buFontTx/>
              <a:buNone/>
            </a:pPr>
            <a:r>
              <a:rPr lang="ru-RU" altLang="bg-BG" sz="2000" smtClean="0"/>
              <a:t>	Първият и третият бяха </a:t>
            </a:r>
            <a:r>
              <a:rPr lang="ru-RU" altLang="bg-BG" sz="2000" smtClean="0">
                <a:solidFill>
                  <a:schemeClr val="accent2"/>
                </a:solidFill>
              </a:rPr>
              <a:t>използвани в Чернобил и Гояния</a:t>
            </a:r>
            <a:r>
              <a:rPr lang="ru-RU" altLang="bg-BG" sz="2000" smtClean="0"/>
              <a:t> с цел </a:t>
            </a:r>
          </a:p>
          <a:p>
            <a:pPr eaLnBrk="1" hangingPunct="1">
              <a:lnSpc>
                <a:spcPct val="80000"/>
              </a:lnSpc>
              <a:buFontTx/>
              <a:buNone/>
            </a:pPr>
            <a:r>
              <a:rPr lang="ru-RU" altLang="bg-BG" sz="2000" smtClean="0"/>
              <a:t>	</a:t>
            </a:r>
            <a:r>
              <a:rPr lang="ru-RU" altLang="bg-BG" sz="2000" smtClean="0">
                <a:solidFill>
                  <a:schemeClr val="accent2"/>
                </a:solidFill>
              </a:rPr>
              <a:t>снижаване тежестта и продължителността на неутропенията</a:t>
            </a:r>
            <a:r>
              <a:rPr lang="ru-RU" altLang="bg-BG" sz="2000" smtClean="0"/>
              <a:t> и посредством това - </a:t>
            </a:r>
            <a:r>
              <a:rPr lang="ru-RU" altLang="bg-BG" sz="2000" smtClean="0">
                <a:solidFill>
                  <a:schemeClr val="accent2"/>
                </a:solidFill>
              </a:rPr>
              <a:t>намаляване на риска от инфекция</a:t>
            </a:r>
            <a:r>
              <a:rPr lang="ru-RU" altLang="bg-BG" sz="2000" smtClean="0"/>
              <a:t>.</a:t>
            </a:r>
            <a:r>
              <a:rPr lang="bg-BG" altLang="bg-BG" sz="2000" smtClean="0"/>
              <a:t>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395288" y="404813"/>
            <a:ext cx="8569325" cy="1152525"/>
          </a:xfrm>
          <a:ln>
            <a:solidFill>
              <a:schemeClr val="tx1"/>
            </a:solidFill>
          </a:ln>
        </p:spPr>
        <p:txBody>
          <a:bodyPr/>
          <a:lstStyle/>
          <a:p>
            <a:pPr algn="l" eaLnBrk="1" hangingPunct="1">
              <a:defRPr/>
            </a:pPr>
            <a:r>
              <a:rPr lang="ru-RU" sz="2800" b="1" dirty="0" smtClean="0">
                <a:solidFill>
                  <a:srgbClr val="FFFF00"/>
                </a:solidFill>
              </a:rPr>
              <a:t>Основните причини за използване на </a:t>
            </a:r>
            <a:r>
              <a:rPr lang="en-AU" sz="2800" b="1" dirty="0" smtClean="0">
                <a:solidFill>
                  <a:srgbClr val="FFFF00"/>
                </a:solidFill>
              </a:rPr>
              <a:t>G</a:t>
            </a:r>
            <a:r>
              <a:rPr lang="ru-RU" sz="2800" b="1" dirty="0" smtClean="0">
                <a:solidFill>
                  <a:srgbClr val="FFFF00"/>
                </a:solidFill>
              </a:rPr>
              <a:t>-</a:t>
            </a:r>
            <a:r>
              <a:rPr lang="en-AU" sz="2800" b="1" dirty="0" smtClean="0">
                <a:solidFill>
                  <a:srgbClr val="FFFF00"/>
                </a:solidFill>
              </a:rPr>
              <a:t>CSF </a:t>
            </a:r>
            <a:r>
              <a:rPr lang="bg-BG" sz="2800" b="1" dirty="0" smtClean="0">
                <a:solidFill>
                  <a:srgbClr val="FFFF00"/>
                </a:solidFill>
              </a:rPr>
              <a:t>са три:</a:t>
            </a:r>
          </a:p>
        </p:txBody>
      </p:sp>
      <p:sp>
        <p:nvSpPr>
          <p:cNvPr id="48131" name="Rectangle 3"/>
          <p:cNvSpPr>
            <a:spLocks noGrp="1" noChangeArrowheads="1"/>
          </p:cNvSpPr>
          <p:nvPr>
            <p:ph type="body" idx="1"/>
          </p:nvPr>
        </p:nvSpPr>
        <p:spPr>
          <a:noFill/>
          <a:ln>
            <a:solidFill>
              <a:schemeClr val="tx1"/>
            </a:solidFill>
            <a:miter lim="800000"/>
            <a:headEnd/>
            <a:tailEnd/>
          </a:ln>
        </p:spPr>
        <p:txBody>
          <a:bodyPr/>
          <a:lstStyle/>
          <a:p>
            <a:pPr eaLnBrk="1" hangingPunct="1">
              <a:lnSpc>
                <a:spcPct val="90000"/>
              </a:lnSpc>
              <a:buClr>
                <a:schemeClr val="tx2"/>
              </a:buClr>
              <a:buFont typeface="Wingdings" pitchFamily="2" charset="2"/>
              <a:buChar char="Ø"/>
            </a:pPr>
            <a:endParaRPr lang="bg-BG" altLang="bg-BG" sz="2400" smtClean="0">
              <a:solidFill>
                <a:srgbClr val="FFCC00"/>
              </a:solidFill>
            </a:endParaRPr>
          </a:p>
          <a:p>
            <a:pPr eaLnBrk="1" hangingPunct="1">
              <a:lnSpc>
                <a:spcPct val="90000"/>
              </a:lnSpc>
              <a:buClr>
                <a:schemeClr val="tx2"/>
              </a:buClr>
              <a:buFont typeface="Wingdings" pitchFamily="2" charset="2"/>
              <a:buChar char="Ø"/>
            </a:pPr>
            <a:r>
              <a:rPr lang="bg-BG" altLang="bg-BG" sz="2400" smtClean="0">
                <a:solidFill>
                  <a:schemeClr val="accent2"/>
                </a:solidFill>
              </a:rPr>
              <a:t>Ускоряване на неутрофилното възстановяване</a:t>
            </a:r>
            <a:r>
              <a:rPr lang="bg-BG" altLang="bg-BG" sz="2400" smtClean="0"/>
              <a:t> при </a:t>
            </a:r>
            <a:r>
              <a:rPr lang="bg-BG" altLang="bg-BG" sz="2400" smtClean="0">
                <a:solidFill>
                  <a:schemeClr val="accent2"/>
                </a:solidFill>
              </a:rPr>
              <a:t>пациенти с карцином</a:t>
            </a:r>
            <a:r>
              <a:rPr lang="bg-BG" altLang="bg-BG" sz="2400" smtClean="0"/>
              <a:t>, лекувани с този фактор.</a:t>
            </a:r>
          </a:p>
          <a:p>
            <a:pPr eaLnBrk="1" hangingPunct="1">
              <a:lnSpc>
                <a:spcPct val="90000"/>
              </a:lnSpc>
              <a:buClr>
                <a:schemeClr val="tx2"/>
              </a:buClr>
              <a:buFont typeface="Wingdings" pitchFamily="2" charset="2"/>
              <a:buNone/>
            </a:pPr>
            <a:endParaRPr lang="bg-BG" altLang="bg-BG" sz="2400" smtClean="0"/>
          </a:p>
          <a:p>
            <a:pPr eaLnBrk="1" hangingPunct="1">
              <a:lnSpc>
                <a:spcPct val="90000"/>
              </a:lnSpc>
              <a:buClr>
                <a:schemeClr val="tx2"/>
              </a:buClr>
              <a:buFont typeface="Wingdings" pitchFamily="2" charset="2"/>
              <a:buChar char="Ø"/>
            </a:pPr>
            <a:r>
              <a:rPr lang="bg-BG" altLang="bg-BG" sz="2400" smtClean="0"/>
              <a:t>Видимо </a:t>
            </a:r>
            <a:r>
              <a:rPr lang="bg-BG" altLang="bg-BG" sz="2400" smtClean="0">
                <a:solidFill>
                  <a:schemeClr val="accent2"/>
                </a:solidFill>
              </a:rPr>
              <a:t>скъсен период на неутропения</a:t>
            </a:r>
            <a:r>
              <a:rPr lang="bg-BG" altLang="bg-BG" sz="2400" smtClean="0"/>
              <a:t> </a:t>
            </a:r>
            <a:r>
              <a:rPr lang="bg-BG" altLang="bg-BG" sz="2400" smtClean="0">
                <a:solidFill>
                  <a:schemeClr val="accent2"/>
                </a:solidFill>
              </a:rPr>
              <a:t>при</a:t>
            </a:r>
            <a:r>
              <a:rPr lang="bg-BG" altLang="bg-BG" sz="2400" smtClean="0"/>
              <a:t> малък брой </a:t>
            </a:r>
            <a:r>
              <a:rPr lang="bg-BG" altLang="bg-BG" sz="2400" smtClean="0">
                <a:solidFill>
                  <a:schemeClr val="accent2"/>
                </a:solidFill>
              </a:rPr>
              <a:t>пострадали от радиационни инциденти</a:t>
            </a:r>
            <a:r>
              <a:rPr lang="bg-BG" altLang="bg-BG" sz="2400" smtClean="0"/>
              <a:t>, получавали </a:t>
            </a:r>
            <a:r>
              <a:rPr lang="en-AU" altLang="bg-BG" sz="2400" smtClean="0"/>
              <a:t>G</a:t>
            </a:r>
            <a:r>
              <a:rPr lang="ru-RU" altLang="bg-BG" sz="2400" smtClean="0"/>
              <a:t>-</a:t>
            </a:r>
            <a:r>
              <a:rPr lang="en-AU" altLang="bg-BG" sz="2400" smtClean="0"/>
              <a:t>CSF</a:t>
            </a:r>
            <a:r>
              <a:rPr lang="bg-BG" altLang="bg-BG" sz="2400" smtClean="0"/>
              <a:t>.</a:t>
            </a:r>
          </a:p>
          <a:p>
            <a:pPr eaLnBrk="1" hangingPunct="1">
              <a:lnSpc>
                <a:spcPct val="90000"/>
              </a:lnSpc>
              <a:buClr>
                <a:schemeClr val="tx2"/>
              </a:buClr>
              <a:buFont typeface="Wingdings" pitchFamily="2" charset="2"/>
              <a:buNone/>
            </a:pPr>
            <a:endParaRPr lang="bg-BG" altLang="bg-BG" sz="2400" smtClean="0"/>
          </a:p>
          <a:p>
            <a:pPr eaLnBrk="1" hangingPunct="1">
              <a:lnSpc>
                <a:spcPct val="90000"/>
              </a:lnSpc>
              <a:buClr>
                <a:schemeClr val="tx2"/>
              </a:buClr>
              <a:buFont typeface="Wingdings" pitchFamily="2" charset="2"/>
              <a:buChar char="Ø"/>
            </a:pPr>
            <a:r>
              <a:rPr lang="bg-BG" altLang="bg-BG" sz="2400" smtClean="0">
                <a:solidFill>
                  <a:schemeClr val="accent2"/>
                </a:solidFill>
              </a:rPr>
              <a:t>Подобрена преживяемост на облъчени кучета</a:t>
            </a:r>
            <a:r>
              <a:rPr lang="bg-BG" altLang="bg-BG" sz="2400" smtClean="0"/>
              <a:t> и примати, лекувани с него.</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F1"/>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468313" y="655638"/>
            <a:ext cx="8064500" cy="6048375"/>
          </a:xfr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F2 copy"/>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539750" y="674688"/>
            <a:ext cx="7704138" cy="5778500"/>
          </a:xfr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5"/>
          <p:cNvSpPr>
            <a:spLocks noGrp="1" noChangeArrowheads="1"/>
          </p:cNvSpPr>
          <p:nvPr>
            <p:ph type="body" sz="half" idx="1"/>
          </p:nvPr>
        </p:nvSpPr>
        <p:spPr>
          <a:xfrm>
            <a:off x="468313" y="476250"/>
            <a:ext cx="3959225" cy="5257800"/>
          </a:xfrm>
          <a:noFill/>
          <a:ln>
            <a:solidFill>
              <a:schemeClr val="tx1"/>
            </a:solidFill>
            <a:miter lim="800000"/>
            <a:headEnd/>
            <a:tailEnd/>
          </a:ln>
        </p:spPr>
        <p:txBody>
          <a:bodyPr/>
          <a:lstStyle/>
          <a:p>
            <a:pPr eaLnBrk="1" hangingPunct="1">
              <a:lnSpc>
                <a:spcPct val="90000"/>
              </a:lnSpc>
              <a:buClr>
                <a:schemeClr val="hlink"/>
              </a:buClr>
              <a:buFont typeface="Wingdings" pitchFamily="2" charset="2"/>
              <a:buNone/>
            </a:pPr>
            <a:r>
              <a:rPr lang="en-US" altLang="bg-BG" sz="2000" b="1" smtClean="0">
                <a:solidFill>
                  <a:schemeClr val="hlink"/>
                </a:solidFill>
              </a:rPr>
              <a:t>	</a:t>
            </a:r>
            <a:r>
              <a:rPr lang="ru-RU" altLang="bg-BG" sz="2000" b="1" smtClean="0">
                <a:solidFill>
                  <a:schemeClr val="accent1"/>
                </a:solidFill>
              </a:rPr>
              <a:t>Ефектът от терапията с цитокини върху костния мозък  се изразява в:</a:t>
            </a:r>
            <a:endParaRPr lang="en-US" altLang="bg-BG" sz="2000" b="1" smtClean="0">
              <a:solidFill>
                <a:schemeClr val="accent1"/>
              </a:solidFill>
            </a:endParaRPr>
          </a:p>
          <a:p>
            <a:pPr eaLnBrk="1" hangingPunct="1">
              <a:lnSpc>
                <a:spcPct val="90000"/>
              </a:lnSpc>
              <a:buClr>
                <a:schemeClr val="hlink"/>
              </a:buClr>
              <a:buFont typeface="Wingdings" pitchFamily="2" charset="2"/>
              <a:buNone/>
            </a:pPr>
            <a:endParaRPr lang="ru-RU" altLang="bg-BG" sz="2000" b="1" smtClean="0">
              <a:solidFill>
                <a:schemeClr val="accent1"/>
              </a:solidFill>
            </a:endParaRPr>
          </a:p>
          <a:p>
            <a:pPr eaLnBrk="1" hangingPunct="1">
              <a:lnSpc>
                <a:spcPct val="90000"/>
              </a:lnSpc>
              <a:buClr>
                <a:schemeClr val="hlink"/>
              </a:buClr>
              <a:buFont typeface="Wingdings" pitchFamily="2" charset="2"/>
              <a:buChar char="Ø"/>
            </a:pPr>
            <a:r>
              <a:rPr lang="ru-RU" altLang="bg-BG" sz="2000" b="1" smtClean="0">
                <a:solidFill>
                  <a:schemeClr val="accent2"/>
                </a:solidFill>
              </a:rPr>
              <a:t>Повишена продукция на гранулоцити</a:t>
            </a:r>
            <a:r>
              <a:rPr lang="ru-RU" altLang="bg-BG" sz="2000" b="1" smtClean="0"/>
              <a:t> </a:t>
            </a:r>
            <a:r>
              <a:rPr lang="ru-RU" altLang="bg-BG" sz="2000" smtClean="0"/>
              <a:t>и активиране на техните функции (напр. бактерицидната). </a:t>
            </a:r>
          </a:p>
          <a:p>
            <a:pPr eaLnBrk="1" hangingPunct="1">
              <a:lnSpc>
                <a:spcPct val="90000"/>
              </a:lnSpc>
              <a:buClr>
                <a:schemeClr val="hlink"/>
              </a:buClr>
              <a:buFont typeface="Wingdings" pitchFamily="2" charset="2"/>
              <a:buNone/>
            </a:pPr>
            <a:endParaRPr lang="ru-RU" altLang="bg-BG" sz="2000" smtClean="0"/>
          </a:p>
          <a:p>
            <a:pPr eaLnBrk="1" hangingPunct="1">
              <a:lnSpc>
                <a:spcPct val="90000"/>
              </a:lnSpc>
              <a:buClr>
                <a:schemeClr val="hlink"/>
              </a:buClr>
              <a:buFont typeface="Wingdings" pitchFamily="2" charset="2"/>
              <a:buChar char="Ø"/>
            </a:pPr>
            <a:r>
              <a:rPr lang="ru-RU" altLang="bg-BG" sz="2000" b="1" smtClean="0">
                <a:solidFill>
                  <a:schemeClr val="accent2"/>
                </a:solidFill>
              </a:rPr>
              <a:t>Стимулиране </a:t>
            </a:r>
            <a:r>
              <a:rPr lang="bg-BG" altLang="bg-BG" sz="2000" b="1" smtClean="0">
                <a:solidFill>
                  <a:schemeClr val="accent2"/>
                </a:solidFill>
              </a:rPr>
              <a:t>на преживяемостта</a:t>
            </a:r>
            <a:r>
              <a:rPr lang="bg-BG" altLang="bg-BG" sz="2000" smtClean="0"/>
              <a:t>, делението и диференциацията на предшествениците на гранулоцитите.</a:t>
            </a:r>
          </a:p>
          <a:p>
            <a:pPr eaLnBrk="1" hangingPunct="1">
              <a:lnSpc>
                <a:spcPct val="90000"/>
              </a:lnSpc>
              <a:buClr>
                <a:schemeClr val="hlink"/>
              </a:buClr>
              <a:buFont typeface="Wingdings" pitchFamily="2" charset="2"/>
              <a:buNone/>
            </a:pPr>
            <a:endParaRPr lang="ru-RU" altLang="bg-BG" sz="2000" smtClean="0"/>
          </a:p>
          <a:p>
            <a:pPr eaLnBrk="1" hangingPunct="1">
              <a:lnSpc>
                <a:spcPct val="90000"/>
              </a:lnSpc>
              <a:buClr>
                <a:schemeClr val="hlink"/>
              </a:buClr>
              <a:buFont typeface="Wingdings" pitchFamily="2" charset="2"/>
              <a:buChar char="Ø"/>
            </a:pPr>
            <a:r>
              <a:rPr lang="ru-RU" altLang="bg-BG" sz="2000" b="1" smtClean="0">
                <a:solidFill>
                  <a:schemeClr val="accent2"/>
                </a:solidFill>
              </a:rPr>
              <a:t>Снижаване на времето за узряване</a:t>
            </a:r>
            <a:r>
              <a:rPr lang="ru-RU" altLang="bg-BG" sz="2000" b="1" smtClean="0"/>
              <a:t> </a:t>
            </a:r>
            <a:r>
              <a:rPr lang="ru-RU" altLang="bg-BG" sz="2000" smtClean="0"/>
              <a:t>на клетките.</a:t>
            </a:r>
            <a:endParaRPr lang="bg-BG" altLang="bg-BG" sz="2000" smtClean="0"/>
          </a:p>
        </p:txBody>
      </p:sp>
      <p:sp>
        <p:nvSpPr>
          <p:cNvPr id="51203" name="Rectangle 6"/>
          <p:cNvSpPr>
            <a:spLocks noGrp="1" noChangeArrowheads="1"/>
          </p:cNvSpPr>
          <p:nvPr>
            <p:ph type="body" sz="half" idx="2"/>
          </p:nvPr>
        </p:nvSpPr>
        <p:spPr>
          <a:xfrm>
            <a:off x="5148263" y="1989138"/>
            <a:ext cx="3810000" cy="4471987"/>
          </a:xfrm>
          <a:noFill/>
          <a:ln>
            <a:solidFill>
              <a:schemeClr val="tx1"/>
            </a:solidFill>
            <a:miter lim="800000"/>
            <a:headEnd/>
            <a:tailEnd/>
          </a:ln>
        </p:spPr>
        <p:txBody>
          <a:bodyPr/>
          <a:lstStyle/>
          <a:p>
            <a:pPr eaLnBrk="1" hangingPunct="1">
              <a:lnSpc>
                <a:spcPct val="90000"/>
              </a:lnSpc>
              <a:buClr>
                <a:schemeClr val="hlink"/>
              </a:buClr>
              <a:buFont typeface="Wingdings" pitchFamily="2" charset="2"/>
              <a:buNone/>
            </a:pPr>
            <a:r>
              <a:rPr lang="en-US" altLang="bg-BG" sz="2000" b="1" smtClean="0">
                <a:solidFill>
                  <a:schemeClr val="hlink"/>
                </a:solidFill>
              </a:rPr>
              <a:t>	</a:t>
            </a:r>
            <a:r>
              <a:rPr lang="ru-RU" altLang="bg-BG" sz="2000" b="1" smtClean="0">
                <a:solidFill>
                  <a:schemeClr val="accent1"/>
                </a:solidFill>
              </a:rPr>
              <a:t>Влиянието върху узряването на клетките се изразява с:</a:t>
            </a:r>
            <a:r>
              <a:rPr lang="ru-RU" altLang="bg-BG" sz="2000" smtClean="0">
                <a:solidFill>
                  <a:schemeClr val="accent1"/>
                </a:solidFill>
              </a:rPr>
              <a:t>	</a:t>
            </a:r>
            <a:endParaRPr lang="en-US" altLang="bg-BG" sz="2000" smtClean="0">
              <a:solidFill>
                <a:schemeClr val="accent1"/>
              </a:solidFill>
            </a:endParaRPr>
          </a:p>
          <a:p>
            <a:pPr eaLnBrk="1" hangingPunct="1">
              <a:lnSpc>
                <a:spcPct val="90000"/>
              </a:lnSpc>
              <a:buClr>
                <a:schemeClr val="hlink"/>
              </a:buClr>
              <a:buFont typeface="Wingdings" pitchFamily="2" charset="2"/>
              <a:buNone/>
            </a:pPr>
            <a:endParaRPr lang="ru-RU" altLang="bg-BG" sz="2000" smtClean="0"/>
          </a:p>
          <a:p>
            <a:pPr eaLnBrk="1" hangingPunct="1">
              <a:lnSpc>
                <a:spcPct val="90000"/>
              </a:lnSpc>
              <a:buClr>
                <a:schemeClr val="hlink"/>
              </a:buClr>
              <a:buFont typeface="Wingdings" pitchFamily="2" charset="2"/>
              <a:buChar char="Ø"/>
            </a:pPr>
            <a:r>
              <a:rPr lang="ru-RU" altLang="bg-BG" sz="2000" smtClean="0">
                <a:solidFill>
                  <a:schemeClr val="accent2"/>
                </a:solidFill>
              </a:rPr>
              <a:t>Повишена жизненост</a:t>
            </a:r>
          </a:p>
          <a:p>
            <a:pPr eaLnBrk="1" hangingPunct="1">
              <a:lnSpc>
                <a:spcPct val="90000"/>
              </a:lnSpc>
              <a:buClr>
                <a:schemeClr val="hlink"/>
              </a:buClr>
              <a:buFont typeface="Wingdings" pitchFamily="2" charset="2"/>
              <a:buNone/>
            </a:pPr>
            <a:endParaRPr lang="ru-RU" altLang="bg-BG" sz="2000" smtClean="0">
              <a:solidFill>
                <a:srgbClr val="FFCC00"/>
              </a:solidFill>
            </a:endParaRPr>
          </a:p>
          <a:p>
            <a:pPr eaLnBrk="1" hangingPunct="1">
              <a:lnSpc>
                <a:spcPct val="90000"/>
              </a:lnSpc>
              <a:buClr>
                <a:schemeClr val="hlink"/>
              </a:buClr>
              <a:buFont typeface="Wingdings" pitchFamily="2" charset="2"/>
              <a:buChar char="Ø"/>
            </a:pPr>
            <a:r>
              <a:rPr lang="ru-RU" altLang="bg-BG" sz="2000" smtClean="0"/>
              <a:t>Стимулиране </a:t>
            </a:r>
            <a:r>
              <a:rPr lang="ru-RU" altLang="bg-BG" sz="2000" smtClean="0">
                <a:solidFill>
                  <a:schemeClr val="accent2"/>
                </a:solidFill>
              </a:rPr>
              <a:t>допълнителното освобождаване на цитокини</a:t>
            </a:r>
            <a:endParaRPr lang="bg-BG" altLang="bg-BG" sz="2000" smtClean="0">
              <a:solidFill>
                <a:schemeClr val="accent2"/>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type="body" sz="half" idx="1"/>
          </p:nvPr>
        </p:nvSpPr>
        <p:spPr>
          <a:xfrm>
            <a:off x="468313" y="333375"/>
            <a:ext cx="8280400" cy="4319588"/>
          </a:xfrm>
          <a:noFill/>
          <a:ln>
            <a:solidFill>
              <a:schemeClr val="tx1"/>
            </a:solidFill>
            <a:miter lim="800000"/>
            <a:headEnd/>
            <a:tailEnd/>
          </a:ln>
        </p:spPr>
        <p:txBody>
          <a:bodyPr/>
          <a:lstStyle/>
          <a:p>
            <a:pPr eaLnBrk="1" hangingPunct="1">
              <a:lnSpc>
                <a:spcPct val="80000"/>
              </a:lnSpc>
              <a:buFont typeface="Wingdings" pitchFamily="2" charset="2"/>
              <a:buChar char="ü"/>
            </a:pPr>
            <a:r>
              <a:rPr lang="ru-RU" altLang="bg-BG" sz="2000" smtClean="0"/>
              <a:t>Действат </a:t>
            </a:r>
            <a:r>
              <a:rPr lang="ru-RU" altLang="bg-BG" sz="2000" b="1" smtClean="0">
                <a:solidFill>
                  <a:schemeClr val="accent2"/>
                </a:solidFill>
              </a:rPr>
              <a:t>синергично по отношение усилване на хемопоезата</a:t>
            </a:r>
            <a:r>
              <a:rPr lang="ru-RU" altLang="bg-BG" sz="2000" smtClean="0"/>
              <a:t>. Употребата на хемопоетичните растежни фактори може да бъде обсъждана при пациенти с очаквана тежка неутропения, след изчисляване на възможната доза на облъчване. </a:t>
            </a:r>
          </a:p>
          <a:p>
            <a:pPr eaLnBrk="1" hangingPunct="1">
              <a:lnSpc>
                <a:spcPct val="80000"/>
              </a:lnSpc>
              <a:buFont typeface="Wingdings" pitchFamily="2" charset="2"/>
              <a:buNone/>
            </a:pPr>
            <a:endParaRPr lang="ru-RU" altLang="bg-BG" sz="2000" smtClean="0"/>
          </a:p>
          <a:p>
            <a:pPr eaLnBrk="1" hangingPunct="1">
              <a:lnSpc>
                <a:spcPct val="80000"/>
              </a:lnSpc>
              <a:buFont typeface="Wingdings" pitchFamily="2" charset="2"/>
              <a:buChar char="ü"/>
            </a:pPr>
            <a:r>
              <a:rPr lang="ru-RU" altLang="bg-BG" sz="2000" smtClean="0"/>
              <a:t>За да има максимален ефект, </a:t>
            </a:r>
            <a:r>
              <a:rPr lang="ru-RU" altLang="bg-BG" sz="2000" b="1" smtClean="0">
                <a:solidFill>
                  <a:schemeClr val="accent2"/>
                </a:solidFill>
              </a:rPr>
              <a:t>лечението с тези фактори</a:t>
            </a:r>
            <a:r>
              <a:rPr lang="ru-RU" altLang="bg-BG" sz="2000" smtClean="0">
                <a:solidFill>
                  <a:schemeClr val="accent2"/>
                </a:solidFill>
              </a:rPr>
              <a:t> </a:t>
            </a:r>
            <a:r>
              <a:rPr lang="ru-RU" altLang="bg-BG" sz="2000" b="1" smtClean="0">
                <a:solidFill>
                  <a:schemeClr val="accent2"/>
                </a:solidFill>
              </a:rPr>
              <a:t>трябва да започне не по-късно от 24</a:t>
            </a:r>
            <a:r>
              <a:rPr lang="ru-RU" altLang="bg-BG" sz="2000" b="1" baseline="30000" smtClean="0">
                <a:solidFill>
                  <a:schemeClr val="accent2"/>
                </a:solidFill>
              </a:rPr>
              <a:t>ия</a:t>
            </a:r>
            <a:r>
              <a:rPr lang="ru-RU" altLang="bg-BG" sz="2000" b="1" smtClean="0">
                <a:solidFill>
                  <a:schemeClr val="accent2"/>
                </a:solidFill>
              </a:rPr>
              <a:t> – 72</a:t>
            </a:r>
            <a:r>
              <a:rPr lang="ru-RU" altLang="bg-BG" sz="2000" b="1" baseline="30000" smtClean="0">
                <a:solidFill>
                  <a:schemeClr val="accent2"/>
                </a:solidFill>
              </a:rPr>
              <a:t>ия</a:t>
            </a:r>
            <a:r>
              <a:rPr lang="ru-RU" altLang="bg-BG" sz="2000" b="1" smtClean="0">
                <a:solidFill>
                  <a:schemeClr val="accent2"/>
                </a:solidFill>
              </a:rPr>
              <a:t> час, след облъчването</a:t>
            </a:r>
            <a:r>
              <a:rPr lang="ru-RU" altLang="bg-BG" sz="2000" smtClean="0">
                <a:solidFill>
                  <a:schemeClr val="accent2"/>
                </a:solidFill>
              </a:rPr>
              <a:t>.</a:t>
            </a:r>
            <a:r>
              <a:rPr lang="ru-RU" altLang="bg-BG" sz="2000" smtClean="0"/>
              <a:t> </a:t>
            </a:r>
          </a:p>
          <a:p>
            <a:pPr eaLnBrk="1" hangingPunct="1">
              <a:lnSpc>
                <a:spcPct val="80000"/>
              </a:lnSpc>
              <a:buFont typeface="Wingdings" pitchFamily="2" charset="2"/>
              <a:buNone/>
            </a:pPr>
            <a:endParaRPr lang="ru-RU" altLang="bg-BG" sz="2000" smtClean="0"/>
          </a:p>
          <a:p>
            <a:pPr eaLnBrk="1" hangingPunct="1">
              <a:lnSpc>
                <a:spcPct val="80000"/>
              </a:lnSpc>
              <a:buFont typeface="Wingdings" pitchFamily="2" charset="2"/>
              <a:buChar char="ü"/>
            </a:pPr>
            <a:r>
              <a:rPr lang="ru-RU" altLang="bg-BG" sz="2000" smtClean="0"/>
              <a:t>Лечението с </a:t>
            </a:r>
            <a:r>
              <a:rPr lang="en-AU" altLang="bg-BG" sz="2000" smtClean="0"/>
              <a:t>CSF </a:t>
            </a:r>
            <a:r>
              <a:rPr lang="ru-RU" altLang="bg-BG" sz="2000" b="1" smtClean="0">
                <a:solidFill>
                  <a:schemeClr val="accent2"/>
                </a:solidFill>
              </a:rPr>
              <a:t>може да бъде спряно</a:t>
            </a:r>
            <a:r>
              <a:rPr lang="ru-RU" altLang="bg-BG" sz="2000" smtClean="0"/>
              <a:t>, когато абсолютният брой на </a:t>
            </a:r>
            <a:r>
              <a:rPr lang="ru-RU" altLang="bg-BG" sz="2000" b="1" smtClean="0">
                <a:solidFill>
                  <a:schemeClr val="accent2"/>
                </a:solidFill>
              </a:rPr>
              <a:t>неутрофилите достигне</a:t>
            </a:r>
            <a:r>
              <a:rPr lang="ru-RU" altLang="bg-BG" sz="2000" smtClean="0">
                <a:solidFill>
                  <a:schemeClr val="accent2"/>
                </a:solidFill>
              </a:rPr>
              <a:t> </a:t>
            </a:r>
            <a:r>
              <a:rPr lang="ru-RU" altLang="bg-BG" sz="2000" b="1" smtClean="0">
                <a:solidFill>
                  <a:schemeClr val="accent2"/>
                </a:solidFill>
              </a:rPr>
              <a:t>ниво&gt;1х10</a:t>
            </a:r>
            <a:r>
              <a:rPr lang="ru-RU" altLang="bg-BG" sz="2000" b="1" baseline="30000" smtClean="0">
                <a:solidFill>
                  <a:schemeClr val="accent2"/>
                </a:solidFill>
              </a:rPr>
              <a:t>9</a:t>
            </a:r>
            <a:r>
              <a:rPr lang="ru-RU" altLang="bg-BG" sz="2000" b="1" smtClean="0">
                <a:solidFill>
                  <a:schemeClr val="accent2"/>
                </a:solidFill>
              </a:rPr>
              <a:t>/</a:t>
            </a:r>
            <a:r>
              <a:rPr lang="en-US" altLang="bg-BG" sz="2000" b="1" smtClean="0">
                <a:solidFill>
                  <a:schemeClr val="accent2"/>
                </a:solidFill>
              </a:rPr>
              <a:t>L</a:t>
            </a:r>
            <a:r>
              <a:rPr lang="bg-BG" altLang="bg-BG" sz="2000" smtClean="0"/>
              <a:t> по време на възстановяването след абсолютния минимум. </a:t>
            </a:r>
          </a:p>
          <a:p>
            <a:pPr eaLnBrk="1" hangingPunct="1">
              <a:lnSpc>
                <a:spcPct val="80000"/>
              </a:lnSpc>
              <a:buFont typeface="Wingdings" pitchFamily="2" charset="2"/>
              <a:buNone/>
            </a:pPr>
            <a:endParaRPr lang="bg-BG" altLang="bg-BG" sz="2000" smtClean="0"/>
          </a:p>
          <a:p>
            <a:pPr eaLnBrk="1" hangingPunct="1">
              <a:lnSpc>
                <a:spcPct val="80000"/>
              </a:lnSpc>
              <a:buFont typeface="Wingdings" pitchFamily="2" charset="2"/>
              <a:buChar char="ü"/>
            </a:pPr>
            <a:r>
              <a:rPr lang="bg-BG" altLang="bg-BG" sz="2000" b="1" smtClean="0">
                <a:solidFill>
                  <a:schemeClr val="accent2"/>
                </a:solidFill>
              </a:rPr>
              <a:t>Повторно лечение</a:t>
            </a:r>
            <a:r>
              <a:rPr lang="bg-BG" altLang="bg-BG" sz="2000" smtClean="0">
                <a:solidFill>
                  <a:schemeClr val="accent2"/>
                </a:solidFill>
              </a:rPr>
              <a:t> </a:t>
            </a:r>
            <a:r>
              <a:rPr lang="bg-BG" altLang="bg-BG" sz="2000" b="1" smtClean="0">
                <a:solidFill>
                  <a:schemeClr val="accent2"/>
                </a:solidFill>
              </a:rPr>
              <a:t>може</a:t>
            </a:r>
            <a:r>
              <a:rPr lang="bg-BG" altLang="bg-BG" sz="2000" smtClean="0"/>
              <a:t> да бъде назначено, ако пациентът има значителен </a:t>
            </a:r>
            <a:r>
              <a:rPr lang="bg-BG" altLang="bg-BG" sz="2000" b="1" smtClean="0">
                <a:solidFill>
                  <a:schemeClr val="accent2"/>
                </a:solidFill>
              </a:rPr>
              <a:t>спад в броя на неутрофилите (</a:t>
            </a:r>
            <a:r>
              <a:rPr lang="ru-RU" altLang="bg-BG" sz="2000" b="1" smtClean="0">
                <a:solidFill>
                  <a:schemeClr val="accent2"/>
                </a:solidFill>
              </a:rPr>
              <a:t>&lt; 0.5</a:t>
            </a:r>
            <a:r>
              <a:rPr lang="en-AU" altLang="bg-BG" sz="2000" b="1" smtClean="0">
                <a:solidFill>
                  <a:schemeClr val="accent2"/>
                </a:solidFill>
              </a:rPr>
              <a:t>x</a:t>
            </a:r>
            <a:r>
              <a:rPr lang="ru-RU" altLang="bg-BG" sz="2000" b="1" smtClean="0">
                <a:solidFill>
                  <a:schemeClr val="accent2"/>
                </a:solidFill>
              </a:rPr>
              <a:t>10</a:t>
            </a:r>
            <a:r>
              <a:rPr lang="ru-RU" altLang="bg-BG" sz="2000" b="1" baseline="30000" smtClean="0">
                <a:solidFill>
                  <a:schemeClr val="accent2"/>
                </a:solidFill>
              </a:rPr>
              <a:t>9</a:t>
            </a:r>
            <a:r>
              <a:rPr lang="ru-RU" altLang="bg-BG" sz="2000" b="1" smtClean="0">
                <a:solidFill>
                  <a:schemeClr val="accent2"/>
                </a:solidFill>
              </a:rPr>
              <a:t>/</a:t>
            </a:r>
            <a:r>
              <a:rPr lang="en-US" altLang="bg-BG" sz="2000" b="1" smtClean="0">
                <a:solidFill>
                  <a:schemeClr val="accent2"/>
                </a:solidFill>
              </a:rPr>
              <a:t>L</a:t>
            </a:r>
            <a:r>
              <a:rPr lang="ru-RU" altLang="bg-BG" sz="2000" b="1" smtClean="0">
                <a:solidFill>
                  <a:schemeClr val="accent2"/>
                </a:solidFill>
              </a:rPr>
              <a:t>),</a:t>
            </a:r>
            <a:r>
              <a:rPr lang="ru-RU" altLang="bg-BG" sz="2000" smtClean="0"/>
              <a:t> след прекратяване на лечението с тези агенти. </a:t>
            </a:r>
            <a:endParaRPr lang="bg-BG" altLang="bg-BG" sz="2000" smtClean="0"/>
          </a:p>
        </p:txBody>
      </p:sp>
      <p:sp>
        <p:nvSpPr>
          <p:cNvPr id="52227" name="Rectangle 5"/>
          <p:cNvSpPr>
            <a:spLocks noGrp="1" noChangeArrowheads="1"/>
          </p:cNvSpPr>
          <p:nvPr>
            <p:ph type="body" sz="half" idx="2"/>
          </p:nvPr>
        </p:nvSpPr>
        <p:spPr>
          <a:xfrm>
            <a:off x="1692275" y="4868863"/>
            <a:ext cx="6840538" cy="1728787"/>
          </a:xfrm>
          <a:noFill/>
          <a:ln>
            <a:solidFill>
              <a:schemeClr val="tx1"/>
            </a:solidFill>
            <a:miter lim="800000"/>
            <a:headEnd/>
            <a:tailEnd/>
          </a:ln>
        </p:spPr>
        <p:txBody>
          <a:bodyPr/>
          <a:lstStyle/>
          <a:p>
            <a:pPr eaLnBrk="1" hangingPunct="1">
              <a:lnSpc>
                <a:spcPct val="80000"/>
              </a:lnSpc>
              <a:buFontTx/>
              <a:buNone/>
            </a:pPr>
            <a:r>
              <a:rPr lang="en-US" altLang="bg-BG" sz="2000" smtClean="0"/>
              <a:t>	</a:t>
            </a:r>
            <a:r>
              <a:rPr lang="ru-RU" altLang="bg-BG" sz="2000" smtClean="0"/>
              <a:t>За </a:t>
            </a:r>
            <a:r>
              <a:rPr lang="ru-RU" altLang="bg-BG" sz="2000" b="1" smtClean="0">
                <a:solidFill>
                  <a:schemeClr val="accent2"/>
                </a:solidFill>
              </a:rPr>
              <a:t>стимулиране на хемопоезата</a:t>
            </a:r>
            <a:r>
              <a:rPr lang="ru-RU" altLang="bg-BG" sz="2000" smtClean="0"/>
              <a:t> се използва и </a:t>
            </a:r>
            <a:r>
              <a:rPr lang="ru-RU" altLang="bg-BG" sz="2000" b="1" smtClean="0">
                <a:solidFill>
                  <a:schemeClr val="accent2"/>
                </a:solidFill>
              </a:rPr>
              <a:t>серия интерлевкини</a:t>
            </a:r>
            <a:r>
              <a:rPr lang="ru-RU" altLang="bg-BG" sz="2000" smtClean="0"/>
              <a:t> (</a:t>
            </a:r>
            <a:r>
              <a:rPr lang="en-AU" altLang="bg-BG" sz="2000" smtClean="0"/>
              <a:t>IL</a:t>
            </a:r>
            <a:r>
              <a:rPr lang="ru-RU" altLang="bg-BG" sz="2000" baseline="-25000" smtClean="0"/>
              <a:t>1</a:t>
            </a:r>
            <a:r>
              <a:rPr lang="ru-RU" altLang="bg-BG" sz="2000" smtClean="0"/>
              <a:t>-</a:t>
            </a:r>
            <a:r>
              <a:rPr lang="ru-RU" altLang="bg-BG" sz="2000" baseline="-25000" smtClean="0"/>
              <a:t>16</a:t>
            </a:r>
            <a:r>
              <a:rPr lang="ru-RU" altLang="bg-BG" sz="2000" smtClean="0"/>
              <a:t>). </a:t>
            </a:r>
            <a:r>
              <a:rPr lang="bg-BG" altLang="bg-BG" sz="2000" smtClean="0"/>
              <a:t>Въпреки, че не са използвани при пациенти с радиационно въздействие, </a:t>
            </a:r>
            <a:r>
              <a:rPr lang="bg-BG" altLang="bg-BG" sz="2000" smtClean="0">
                <a:solidFill>
                  <a:schemeClr val="accent2"/>
                </a:solidFill>
              </a:rPr>
              <a:t>е-поетинът и дарбе</a:t>
            </a:r>
            <a:r>
              <a:rPr lang="en-US" altLang="bg-BG" sz="2000" smtClean="0">
                <a:solidFill>
                  <a:schemeClr val="accent2"/>
                </a:solidFill>
              </a:rPr>
              <a:t>-</a:t>
            </a:r>
            <a:r>
              <a:rPr lang="bg-BG" altLang="bg-BG" sz="2000" smtClean="0">
                <a:solidFill>
                  <a:schemeClr val="accent2"/>
                </a:solidFill>
              </a:rPr>
              <a:t>поетинът</a:t>
            </a:r>
            <a:r>
              <a:rPr lang="bg-BG" altLang="bg-BG" sz="2000" smtClean="0"/>
              <a:t> могат да бъдат обсъждани при възникване на </a:t>
            </a:r>
            <a:r>
              <a:rPr lang="bg-BG" altLang="bg-BG" sz="2000" smtClean="0">
                <a:solidFill>
                  <a:schemeClr val="accent2"/>
                </a:solidFill>
              </a:rPr>
              <a:t>анемия.</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8"/>
          <p:cNvSpPr>
            <a:spLocks noGrp="1" noChangeArrowheads="1"/>
          </p:cNvSpPr>
          <p:nvPr>
            <p:ph type="body" sz="half" idx="1"/>
          </p:nvPr>
        </p:nvSpPr>
        <p:spPr>
          <a:xfrm>
            <a:off x="250825" y="260350"/>
            <a:ext cx="3810000" cy="2160588"/>
          </a:xfrm>
          <a:ln>
            <a:solidFill>
              <a:schemeClr val="tx1"/>
            </a:solidFill>
            <a:miter lim="800000"/>
            <a:headEnd/>
            <a:tailEnd/>
          </a:ln>
        </p:spPr>
        <p:txBody>
          <a:bodyPr/>
          <a:lstStyle/>
          <a:p>
            <a:pPr eaLnBrk="1" hangingPunct="1">
              <a:lnSpc>
                <a:spcPct val="90000"/>
              </a:lnSpc>
              <a:buFontTx/>
              <a:buNone/>
            </a:pPr>
            <a:r>
              <a:rPr lang="bg-BG" altLang="bg-BG" sz="2400" smtClean="0">
                <a:solidFill>
                  <a:schemeClr val="accent1"/>
                </a:solidFill>
              </a:rPr>
              <a:t>Костномозъчният синдром</a:t>
            </a:r>
            <a:r>
              <a:rPr lang="bg-BG" altLang="bg-BG" sz="2400" smtClean="0"/>
              <a:t> у </a:t>
            </a:r>
            <a:r>
              <a:rPr lang="en-US" altLang="bg-BG" sz="2400" smtClean="0"/>
              <a:t> </a:t>
            </a:r>
            <a:r>
              <a:rPr lang="bg-BG" altLang="bg-BG" sz="2400" smtClean="0"/>
              <a:t>хора се развива при облъчване в диапазони  </a:t>
            </a:r>
            <a:r>
              <a:rPr lang="bg-BG" altLang="bg-BG" sz="2400" smtClean="0">
                <a:solidFill>
                  <a:schemeClr val="hlink"/>
                </a:solidFill>
              </a:rPr>
              <a:t>от 1 до 10 </a:t>
            </a:r>
            <a:r>
              <a:rPr lang="en-US" altLang="bg-BG" sz="2400" smtClean="0">
                <a:solidFill>
                  <a:schemeClr val="hlink"/>
                </a:solidFill>
              </a:rPr>
              <a:t>Gy</a:t>
            </a:r>
            <a:r>
              <a:rPr lang="bg-BG" altLang="bg-BG" sz="2400" smtClean="0">
                <a:solidFill>
                  <a:schemeClr val="hlink"/>
                </a:solidFill>
              </a:rPr>
              <a:t>.</a:t>
            </a:r>
          </a:p>
        </p:txBody>
      </p:sp>
      <p:sp>
        <p:nvSpPr>
          <p:cNvPr id="7171" name="Rectangle 9"/>
          <p:cNvSpPr>
            <a:spLocks noGrp="1" noChangeArrowheads="1"/>
          </p:cNvSpPr>
          <p:nvPr>
            <p:ph type="body" sz="half" idx="2"/>
          </p:nvPr>
        </p:nvSpPr>
        <p:spPr>
          <a:xfrm>
            <a:off x="4356100" y="1341438"/>
            <a:ext cx="4392613" cy="5111750"/>
          </a:xfrm>
          <a:ln>
            <a:solidFill>
              <a:schemeClr val="tx1"/>
            </a:solidFill>
            <a:miter lim="800000"/>
            <a:headEnd/>
            <a:tailEnd/>
          </a:ln>
        </p:spPr>
        <p:txBody>
          <a:bodyPr/>
          <a:lstStyle/>
          <a:p>
            <a:pPr marL="381000" indent="-381000" eaLnBrk="1" hangingPunct="1">
              <a:lnSpc>
                <a:spcPct val="90000"/>
              </a:lnSpc>
              <a:buFontTx/>
              <a:buNone/>
            </a:pPr>
            <a:r>
              <a:rPr lang="bg-BG" altLang="bg-BG" sz="2400" smtClean="0">
                <a:solidFill>
                  <a:schemeClr val="hlink"/>
                </a:solidFill>
              </a:rPr>
              <a:t>Костномозъчният синдром</a:t>
            </a:r>
            <a:r>
              <a:rPr lang="bg-BG" altLang="bg-BG" sz="2400" smtClean="0"/>
              <a:t> при облъчване в диапазон между </a:t>
            </a:r>
            <a:r>
              <a:rPr lang="bg-BG" altLang="bg-BG" sz="2400" smtClean="0">
                <a:solidFill>
                  <a:schemeClr val="hlink"/>
                </a:solidFill>
              </a:rPr>
              <a:t>2 - 4 </a:t>
            </a:r>
            <a:r>
              <a:rPr lang="en-US" altLang="bg-BG" sz="2400" smtClean="0">
                <a:solidFill>
                  <a:schemeClr val="hlink"/>
                </a:solidFill>
              </a:rPr>
              <a:t>Gy</a:t>
            </a:r>
            <a:r>
              <a:rPr lang="ru-RU" altLang="bg-BG" sz="2400" smtClean="0">
                <a:solidFill>
                  <a:schemeClr val="hlink"/>
                </a:solidFill>
              </a:rPr>
              <a:t> (</a:t>
            </a:r>
            <a:r>
              <a:rPr lang="en-US" altLang="bg-BG" sz="2400" smtClean="0">
                <a:solidFill>
                  <a:schemeClr val="hlink"/>
                </a:solidFill>
              </a:rPr>
              <a:t>II</a:t>
            </a:r>
            <a:r>
              <a:rPr lang="ru-RU" altLang="bg-BG" sz="2400" smtClean="0">
                <a:solidFill>
                  <a:schemeClr val="hlink"/>
                </a:solidFill>
              </a:rPr>
              <a:t> степен, средна)</a:t>
            </a:r>
            <a:r>
              <a:rPr lang="ru-RU" altLang="bg-BG" sz="2400" smtClean="0"/>
              <a:t> протича в </a:t>
            </a:r>
            <a:r>
              <a:rPr lang="ru-RU" altLang="bg-BG" sz="2400" smtClean="0">
                <a:solidFill>
                  <a:schemeClr val="hlink"/>
                </a:solidFill>
              </a:rPr>
              <a:t>четири фази</a:t>
            </a:r>
            <a:r>
              <a:rPr lang="ru-RU" altLang="bg-BG" sz="2400" smtClean="0"/>
              <a:t> (периоди):</a:t>
            </a:r>
            <a:endParaRPr lang="bg-BG" altLang="bg-BG" sz="2400" b="1" smtClean="0"/>
          </a:p>
          <a:p>
            <a:pPr marL="381000" indent="-381000" eaLnBrk="1" hangingPunct="1">
              <a:lnSpc>
                <a:spcPct val="90000"/>
              </a:lnSpc>
              <a:buClr>
                <a:schemeClr val="tx1"/>
              </a:buClr>
              <a:buFontTx/>
              <a:buAutoNum type="arabicPeriod"/>
            </a:pPr>
            <a:r>
              <a:rPr lang="bg-BG" altLang="bg-BG" sz="2400" smtClean="0"/>
              <a:t>Начални лъчеви реакции (продромална фаза).</a:t>
            </a:r>
          </a:p>
          <a:p>
            <a:pPr marL="381000" indent="-381000" eaLnBrk="1" hangingPunct="1">
              <a:lnSpc>
                <a:spcPct val="90000"/>
              </a:lnSpc>
              <a:buClr>
                <a:schemeClr val="tx1"/>
              </a:buClr>
              <a:buFontTx/>
              <a:buAutoNum type="arabicPeriod"/>
            </a:pPr>
            <a:r>
              <a:rPr lang="bg-BG" altLang="bg-BG" sz="2400" smtClean="0"/>
              <a:t>Латентна фаза.</a:t>
            </a:r>
          </a:p>
          <a:p>
            <a:pPr marL="381000" indent="-381000" eaLnBrk="1" hangingPunct="1">
              <a:lnSpc>
                <a:spcPct val="90000"/>
              </a:lnSpc>
              <a:buClr>
                <a:schemeClr val="tx1"/>
              </a:buClr>
              <a:buFontTx/>
              <a:buAutoNum type="arabicPeriod"/>
            </a:pPr>
            <a:r>
              <a:rPr lang="bg-BG" altLang="bg-BG" sz="2400" smtClean="0"/>
              <a:t>Фаза на изразената клинична картина.</a:t>
            </a:r>
          </a:p>
          <a:p>
            <a:pPr marL="381000" indent="-381000" eaLnBrk="1" hangingPunct="1">
              <a:lnSpc>
                <a:spcPct val="90000"/>
              </a:lnSpc>
              <a:buClr>
                <a:schemeClr val="tx1"/>
              </a:buClr>
              <a:buFontTx/>
              <a:buAutoNum type="arabicPeriod"/>
            </a:pPr>
            <a:r>
              <a:rPr lang="bg-BG" altLang="bg-BG" sz="2400" smtClean="0"/>
              <a:t>Фаза на обратно развитие</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type="body" idx="1"/>
          </p:nvPr>
        </p:nvSpPr>
        <p:spPr>
          <a:xfrm>
            <a:off x="685800" y="620713"/>
            <a:ext cx="8207375" cy="5976937"/>
          </a:xfrm>
          <a:noFill/>
          <a:ln>
            <a:solidFill>
              <a:schemeClr val="tx1"/>
            </a:solidFill>
            <a:miter lim="800000"/>
            <a:headEnd/>
            <a:tailEnd/>
          </a:ln>
        </p:spPr>
        <p:txBody>
          <a:bodyPr/>
          <a:lstStyle/>
          <a:p>
            <a:pPr eaLnBrk="1" hangingPunct="1">
              <a:lnSpc>
                <a:spcPct val="90000"/>
              </a:lnSpc>
              <a:buFont typeface="Wingdings" pitchFamily="2" charset="2"/>
              <a:buChar char="§"/>
            </a:pPr>
            <a:r>
              <a:rPr lang="bg-BG" altLang="bg-BG" sz="2400" smtClean="0"/>
              <a:t>Пострадалите на екстремна възраст </a:t>
            </a:r>
            <a:r>
              <a:rPr lang="bg-BG" altLang="bg-BG" sz="2400" smtClean="0">
                <a:solidFill>
                  <a:schemeClr val="tx2"/>
                </a:solidFill>
              </a:rPr>
              <a:t>(</a:t>
            </a:r>
            <a:r>
              <a:rPr lang="bg-BG" altLang="bg-BG" sz="2400" b="1" smtClean="0">
                <a:solidFill>
                  <a:schemeClr val="accent2"/>
                </a:solidFill>
              </a:rPr>
              <a:t>деца, под 12 и възрастни, над 60 години) са по-чувствителни към облъчването и имат по-ниска ЛД</a:t>
            </a:r>
            <a:r>
              <a:rPr lang="bg-BG" altLang="bg-BG" sz="2400" b="1" baseline="-25000" smtClean="0">
                <a:solidFill>
                  <a:schemeClr val="accent2"/>
                </a:solidFill>
              </a:rPr>
              <a:t>50</a:t>
            </a:r>
            <a:r>
              <a:rPr lang="ru-RU" altLang="bg-BG" sz="2400" smtClean="0">
                <a:solidFill>
                  <a:schemeClr val="tx2"/>
                </a:solidFill>
              </a:rPr>
              <a:t>.</a:t>
            </a:r>
            <a:r>
              <a:rPr lang="bg-BG" altLang="bg-BG" sz="2400" smtClean="0"/>
              <a:t> Ето защо при тях и при тези, с тежки травматични увреждания и изгаряния, се препоръчва </a:t>
            </a:r>
            <a:r>
              <a:rPr lang="bg-BG" altLang="bg-BG" sz="2400" b="1" smtClean="0">
                <a:solidFill>
                  <a:schemeClr val="accent2"/>
                </a:solidFill>
              </a:rPr>
              <a:t>лечението с </a:t>
            </a:r>
            <a:r>
              <a:rPr lang="en-AU" altLang="bg-BG" sz="2400" b="1" smtClean="0">
                <a:solidFill>
                  <a:schemeClr val="accent2"/>
                </a:solidFill>
              </a:rPr>
              <a:t>CSF</a:t>
            </a:r>
            <a:r>
              <a:rPr lang="bg-BG" altLang="bg-BG" sz="2400" b="1" smtClean="0">
                <a:solidFill>
                  <a:schemeClr val="accent2"/>
                </a:solidFill>
              </a:rPr>
              <a:t> да започне при по-нисък праг на облъчване (2</a:t>
            </a:r>
            <a:r>
              <a:rPr lang="en-AU" altLang="bg-BG" sz="2400" b="1" smtClean="0">
                <a:solidFill>
                  <a:schemeClr val="accent2"/>
                </a:solidFill>
              </a:rPr>
              <a:t>Gy</a:t>
            </a:r>
            <a:r>
              <a:rPr lang="ru-RU" altLang="bg-BG" sz="2400" b="1" smtClean="0">
                <a:solidFill>
                  <a:schemeClr val="accent2"/>
                </a:solidFill>
              </a:rPr>
              <a:t>)</a:t>
            </a:r>
            <a:r>
              <a:rPr lang="bg-BG" altLang="bg-BG" sz="2400" b="1" smtClean="0">
                <a:solidFill>
                  <a:schemeClr val="accent2"/>
                </a:solidFill>
              </a:rPr>
              <a:t>.</a:t>
            </a:r>
          </a:p>
          <a:p>
            <a:pPr eaLnBrk="1" hangingPunct="1">
              <a:lnSpc>
                <a:spcPct val="90000"/>
              </a:lnSpc>
              <a:buFont typeface="Wingdings" pitchFamily="2" charset="2"/>
              <a:buNone/>
            </a:pPr>
            <a:endParaRPr lang="en-US" altLang="bg-BG" sz="2400" b="1" smtClean="0">
              <a:solidFill>
                <a:schemeClr val="accent2"/>
              </a:solidFill>
            </a:endParaRPr>
          </a:p>
          <a:p>
            <a:pPr eaLnBrk="1" hangingPunct="1">
              <a:lnSpc>
                <a:spcPct val="90000"/>
              </a:lnSpc>
              <a:buFont typeface="Wingdings" pitchFamily="2" charset="2"/>
              <a:buChar char="§"/>
            </a:pPr>
            <a:r>
              <a:rPr lang="bg-BG" altLang="bg-BG" sz="2400" smtClean="0"/>
              <a:t> Получилите </a:t>
            </a:r>
            <a:r>
              <a:rPr lang="bg-BG" altLang="bg-BG" sz="2400" smtClean="0">
                <a:solidFill>
                  <a:schemeClr val="accent2"/>
                </a:solidFill>
              </a:rPr>
              <a:t>дози, по-големи  от 6-7</a:t>
            </a:r>
            <a:r>
              <a:rPr lang="en-AU" altLang="bg-BG" sz="2400" smtClean="0">
                <a:solidFill>
                  <a:schemeClr val="accent2"/>
                </a:solidFill>
              </a:rPr>
              <a:t>Gy</a:t>
            </a:r>
            <a:r>
              <a:rPr lang="bg-BG" altLang="bg-BG" sz="2400" smtClean="0"/>
              <a:t> при инцидент, засягащ </a:t>
            </a:r>
            <a:r>
              <a:rPr lang="bg-BG" altLang="bg-BG" sz="2400" smtClean="0">
                <a:solidFill>
                  <a:schemeClr val="accent2"/>
                </a:solidFill>
              </a:rPr>
              <a:t>повече от 100 пострадали</a:t>
            </a:r>
            <a:r>
              <a:rPr lang="bg-BG" altLang="bg-BG" sz="2400" smtClean="0"/>
              <a:t>, ще бъдат с лоша прогноза, особено ако имат и други увреждания. </a:t>
            </a:r>
          </a:p>
          <a:p>
            <a:pPr eaLnBrk="1" hangingPunct="1">
              <a:lnSpc>
                <a:spcPct val="90000"/>
              </a:lnSpc>
              <a:buFont typeface="Wingdings" pitchFamily="2" charset="2"/>
              <a:buNone/>
            </a:pPr>
            <a:endParaRPr lang="en-US" altLang="bg-BG" sz="2400" smtClean="0"/>
          </a:p>
          <a:p>
            <a:pPr eaLnBrk="1" hangingPunct="1">
              <a:lnSpc>
                <a:spcPct val="90000"/>
              </a:lnSpc>
              <a:buFont typeface="Wingdings" pitchFamily="2" charset="2"/>
              <a:buChar char="§"/>
            </a:pPr>
            <a:r>
              <a:rPr lang="bg-BG" altLang="bg-BG" sz="2400" smtClean="0"/>
              <a:t>В зависимост от състоянието на здравната инфраструктура и наличните ресурси, трябва да бъдем предпазливи и </a:t>
            </a:r>
            <a:r>
              <a:rPr lang="bg-BG" altLang="bg-BG" sz="2400" smtClean="0">
                <a:solidFill>
                  <a:schemeClr val="accent2"/>
                </a:solidFill>
              </a:rPr>
              <a:t>да се въздържаме от лечение с </a:t>
            </a:r>
            <a:r>
              <a:rPr lang="en-AU" altLang="bg-BG" sz="2400" smtClean="0">
                <a:solidFill>
                  <a:schemeClr val="accent2"/>
                </a:solidFill>
              </a:rPr>
              <a:t>CSF</a:t>
            </a:r>
            <a:r>
              <a:rPr lang="bg-BG" altLang="bg-BG" sz="2400" smtClean="0">
                <a:solidFill>
                  <a:schemeClr val="accent2"/>
                </a:solidFill>
              </a:rPr>
              <a:t> при пациентите, със значителни изгаряния или тежка травма. </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type="body" idx="1"/>
          </p:nvPr>
        </p:nvSpPr>
        <p:spPr>
          <a:xfrm>
            <a:off x="1258888" y="549275"/>
            <a:ext cx="7199312" cy="5472113"/>
          </a:xfrm>
          <a:noFill/>
          <a:ln>
            <a:solidFill>
              <a:schemeClr val="tx1"/>
            </a:solidFill>
            <a:miter lim="800000"/>
            <a:headEnd/>
            <a:tailEnd/>
          </a:ln>
        </p:spPr>
        <p:txBody>
          <a:bodyPr/>
          <a:lstStyle/>
          <a:p>
            <a:pPr eaLnBrk="1" hangingPunct="1">
              <a:lnSpc>
                <a:spcPct val="90000"/>
              </a:lnSpc>
              <a:buFont typeface="Wingdings" pitchFamily="2" charset="2"/>
              <a:buChar char="q"/>
            </a:pPr>
            <a:r>
              <a:rPr lang="en-AU" altLang="bg-BG" sz="2400" b="1" smtClean="0">
                <a:solidFill>
                  <a:schemeClr val="tx2"/>
                </a:solidFill>
              </a:rPr>
              <a:t>CSF</a:t>
            </a:r>
            <a:r>
              <a:rPr lang="bg-BG" altLang="bg-BG" sz="2400" b="1" smtClean="0">
                <a:solidFill>
                  <a:schemeClr val="tx2"/>
                </a:solidFill>
              </a:rPr>
              <a:t> могат да бъдат използвани преференциално при пациенти, без допълнителни увреждания, защото те имат по-голям шанс за преживяване:</a:t>
            </a:r>
          </a:p>
          <a:p>
            <a:pPr eaLnBrk="1" hangingPunct="1">
              <a:lnSpc>
                <a:spcPct val="90000"/>
              </a:lnSpc>
              <a:buFont typeface="Wingdings" pitchFamily="2" charset="2"/>
              <a:buNone/>
            </a:pPr>
            <a:endParaRPr lang="bg-BG" altLang="bg-BG" sz="2400" b="1" smtClean="0">
              <a:solidFill>
                <a:schemeClr val="tx2"/>
              </a:solidFill>
            </a:endParaRPr>
          </a:p>
          <a:p>
            <a:pPr eaLnBrk="1" hangingPunct="1">
              <a:lnSpc>
                <a:spcPct val="90000"/>
              </a:lnSpc>
              <a:buFont typeface="Wingdings" pitchFamily="2" charset="2"/>
              <a:buChar char="§"/>
            </a:pPr>
            <a:r>
              <a:rPr lang="bg-BG" altLang="bg-BG" sz="2400" b="1" smtClean="0">
                <a:solidFill>
                  <a:schemeClr val="tx2"/>
                </a:solidFill>
              </a:rPr>
              <a:t> например при възрастни, под 60 години и дози на облъчване 3–7</a:t>
            </a:r>
            <a:r>
              <a:rPr lang="en-AU" altLang="bg-BG" sz="2400" b="1" smtClean="0">
                <a:solidFill>
                  <a:schemeClr val="tx2"/>
                </a:solidFill>
              </a:rPr>
              <a:t>Gy </a:t>
            </a:r>
            <a:endParaRPr lang="bg-BG" altLang="bg-BG" sz="2400" b="1" smtClean="0">
              <a:solidFill>
                <a:schemeClr val="tx2"/>
              </a:solidFill>
            </a:endParaRPr>
          </a:p>
          <a:p>
            <a:pPr eaLnBrk="1" hangingPunct="1">
              <a:lnSpc>
                <a:spcPct val="90000"/>
              </a:lnSpc>
              <a:buFont typeface="Wingdings" pitchFamily="2" charset="2"/>
              <a:buNone/>
            </a:pPr>
            <a:endParaRPr lang="bg-BG" altLang="bg-BG" sz="2400" b="1" smtClean="0">
              <a:solidFill>
                <a:schemeClr val="tx2"/>
              </a:solidFill>
            </a:endParaRPr>
          </a:p>
          <a:p>
            <a:pPr eaLnBrk="1" hangingPunct="1">
              <a:lnSpc>
                <a:spcPct val="90000"/>
              </a:lnSpc>
              <a:buFont typeface="Wingdings" pitchFamily="2" charset="2"/>
              <a:buChar char="§"/>
            </a:pPr>
            <a:r>
              <a:rPr lang="bg-BG" altLang="bg-BG" sz="2400" b="1" smtClean="0">
                <a:solidFill>
                  <a:schemeClr val="tx2"/>
                </a:solidFill>
              </a:rPr>
              <a:t> и при деца и възрастни над 60 години с дози на облъчване 2-7 </a:t>
            </a:r>
            <a:r>
              <a:rPr lang="en-AU" altLang="bg-BG" sz="2400" b="1" smtClean="0">
                <a:solidFill>
                  <a:schemeClr val="tx2"/>
                </a:solidFill>
              </a:rPr>
              <a:t>Gy</a:t>
            </a:r>
            <a:r>
              <a:rPr lang="en-US" altLang="bg-BG" sz="2400" b="1" smtClean="0">
                <a:solidFill>
                  <a:schemeClr val="tx2"/>
                </a:solidFill>
              </a:rPr>
              <a:t>.</a:t>
            </a:r>
            <a:endParaRPr lang="bg-BG" altLang="bg-BG" sz="2400" b="1" smtClean="0">
              <a:solidFill>
                <a:schemeClr val="tx2"/>
              </a:solidFill>
            </a:endParaRPr>
          </a:p>
          <a:p>
            <a:pPr eaLnBrk="1" hangingPunct="1">
              <a:lnSpc>
                <a:spcPct val="90000"/>
              </a:lnSpc>
              <a:buFont typeface="Wingdings" pitchFamily="2" charset="2"/>
              <a:buChar char="q"/>
            </a:pPr>
            <a:endParaRPr lang="bg-BG" altLang="bg-BG" sz="2400" b="1" smtClean="0">
              <a:solidFill>
                <a:schemeClr val="tx2"/>
              </a:solidFill>
            </a:endParaRPr>
          </a:p>
          <a:p>
            <a:pPr eaLnBrk="1" hangingPunct="1">
              <a:lnSpc>
                <a:spcPct val="90000"/>
              </a:lnSpc>
              <a:buFont typeface="Wingdings" pitchFamily="2" charset="2"/>
              <a:buChar char="q"/>
            </a:pPr>
            <a:r>
              <a:rPr lang="ru-RU" altLang="bg-BG" sz="2400" smtClean="0"/>
              <a:t>Дозирането на </a:t>
            </a:r>
            <a:r>
              <a:rPr lang="en-AU" altLang="bg-BG" sz="2400" smtClean="0"/>
              <a:t>CSFs</a:t>
            </a:r>
            <a:r>
              <a:rPr lang="bg-BG" altLang="bg-BG" sz="2400" smtClean="0"/>
              <a:t> при радиологични пациенти се основава на стандартните дози, използвани при лица с неутропения, настъпила след лечение</a:t>
            </a:r>
            <a:r>
              <a:rPr lang="ru-RU" altLang="bg-BG" sz="2800" smtClean="0"/>
              <a:t>.</a:t>
            </a:r>
            <a:endParaRPr lang="bg-BG" altLang="bg-BG" sz="280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827088" y="762000"/>
            <a:ext cx="8239125" cy="1143000"/>
          </a:xfrm>
        </p:spPr>
        <p:txBody>
          <a:bodyPr/>
          <a:lstStyle/>
          <a:p>
            <a:pPr>
              <a:defRPr/>
            </a:pPr>
            <a:r>
              <a:rPr lang="bg-BG" dirty="0" smtClean="0">
                <a:solidFill>
                  <a:srgbClr val="FFFF00"/>
                </a:solidFill>
              </a:rPr>
              <a:t>Дозиране на цитоктините</a:t>
            </a:r>
            <a:endParaRPr lang="en-US" dirty="0">
              <a:solidFill>
                <a:srgbClr val="FFFF00"/>
              </a:solidFill>
            </a:endParaRPr>
          </a:p>
        </p:txBody>
      </p:sp>
      <p:sp>
        <p:nvSpPr>
          <p:cNvPr id="3" name="Subtitle 2"/>
          <p:cNvSpPr>
            <a:spLocks noGrp="1"/>
          </p:cNvSpPr>
          <p:nvPr>
            <p:ph type="subTitle" sz="quarter" idx="1"/>
          </p:nvPr>
        </p:nvSpPr>
        <p:spPr>
          <a:xfrm>
            <a:off x="685800" y="2349500"/>
            <a:ext cx="7918450" cy="3887788"/>
          </a:xfrm>
        </p:spPr>
        <p:txBody>
          <a:bodyPr/>
          <a:lstStyle/>
          <a:p>
            <a:pPr marL="0" lvl="1" indent="0" algn="ctr">
              <a:buClr>
                <a:schemeClr val="accent2"/>
              </a:buClr>
              <a:buFontTx/>
              <a:buNone/>
              <a:defRPr/>
            </a:pPr>
            <a:endParaRPr lang="tr-TR" dirty="0" smtClean="0"/>
          </a:p>
          <a:p>
            <a:pPr lvl="1">
              <a:defRPr/>
            </a:pPr>
            <a:endParaRPr lang="tr-TR" dirty="0" smtClean="0"/>
          </a:p>
        </p:txBody>
      </p:sp>
      <p:sp>
        <p:nvSpPr>
          <p:cNvPr id="55300" name="Subtitle 2"/>
          <p:cNvSpPr txBox="1">
            <a:spLocks/>
          </p:cNvSpPr>
          <p:nvPr/>
        </p:nvSpPr>
        <p:spPr bwMode="auto">
          <a:xfrm>
            <a:off x="684213" y="2133600"/>
            <a:ext cx="7918450" cy="410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nchor="ctr"/>
          <a:lstStyle>
            <a:lvl1pPr>
              <a:defRPr sz="3200">
                <a:solidFill>
                  <a:schemeClr val="tx1"/>
                </a:solidFill>
                <a:latin typeface="Times New Roman" pitchFamily="18" charset="0"/>
              </a:defRPr>
            </a:lvl1pPr>
            <a:lvl2pPr marL="457200">
              <a:defRPr sz="3200">
                <a:solidFill>
                  <a:schemeClr val="tx1"/>
                </a:solidFill>
                <a:latin typeface="Times New Roman" pitchFamily="18" charset="0"/>
              </a:defRPr>
            </a:lvl2pPr>
            <a:lvl3pPr>
              <a:defRPr sz="3200">
                <a:solidFill>
                  <a:schemeClr val="tx1"/>
                </a:solidFill>
                <a:latin typeface="Times New Roman" pitchFamily="18" charset="0"/>
              </a:defRPr>
            </a:lvl3pPr>
            <a:lvl4pPr>
              <a:defRPr sz="3200">
                <a:solidFill>
                  <a:schemeClr val="tx1"/>
                </a:solidFill>
                <a:latin typeface="Times New Roman" pitchFamily="18" charset="0"/>
              </a:defRPr>
            </a:lvl4pPr>
            <a:lvl5pPr>
              <a:defRPr sz="3200">
                <a:solidFill>
                  <a:schemeClr val="tx1"/>
                </a:solidFill>
                <a:latin typeface="Times New Roman" pitchFamily="18" charset="0"/>
              </a:defRPr>
            </a:lvl5pPr>
            <a:lvl6pPr eaLnBrk="0" hangingPunct="0">
              <a:defRPr sz="3200">
                <a:solidFill>
                  <a:schemeClr val="tx1"/>
                </a:solidFill>
                <a:latin typeface="Times New Roman" pitchFamily="18" charset="0"/>
              </a:defRPr>
            </a:lvl6pPr>
            <a:lvl7pPr eaLnBrk="0" hangingPunct="0">
              <a:defRPr sz="3200">
                <a:solidFill>
                  <a:schemeClr val="tx1"/>
                </a:solidFill>
                <a:latin typeface="Times New Roman" pitchFamily="18" charset="0"/>
              </a:defRPr>
            </a:lvl7pPr>
            <a:lvl8pPr eaLnBrk="0" hangingPunct="0">
              <a:defRPr sz="3200">
                <a:solidFill>
                  <a:schemeClr val="tx1"/>
                </a:solidFill>
                <a:latin typeface="Times New Roman" pitchFamily="18" charset="0"/>
              </a:defRPr>
            </a:lvl8pPr>
            <a:lvl9pPr eaLnBrk="0" hangingPunct="0">
              <a:defRPr sz="3200">
                <a:solidFill>
                  <a:schemeClr val="tx1"/>
                </a:solidFill>
                <a:latin typeface="Times New Roman" pitchFamily="18" charset="0"/>
              </a:defRPr>
            </a:lvl9pPr>
          </a:lstStyle>
          <a:p>
            <a:pPr>
              <a:buFont typeface="Wingdings" pitchFamily="2" charset="2"/>
              <a:buChar char="q"/>
            </a:pPr>
            <a:r>
              <a:rPr lang="tr-TR" altLang="bg-BG" sz="3600">
                <a:solidFill>
                  <a:srgbClr val="FFFF00"/>
                </a:solidFill>
              </a:rPr>
              <a:t>G-CSF Filgrastim (Neupogen</a:t>
            </a:r>
            <a:r>
              <a:rPr lang="tr-TR" altLang="bg-BG" sz="3600" baseline="30000">
                <a:solidFill>
                  <a:srgbClr val="FFFF00"/>
                </a:solidFill>
              </a:rPr>
              <a:t>R</a:t>
            </a:r>
            <a:r>
              <a:rPr lang="tr-TR" altLang="bg-BG" sz="3600">
                <a:solidFill>
                  <a:srgbClr val="FFFF00"/>
                </a:solidFill>
              </a:rPr>
              <a:t>)</a:t>
            </a:r>
          </a:p>
          <a:p>
            <a:pPr lvl="1"/>
            <a:r>
              <a:rPr lang="tr-TR" altLang="bg-BG">
                <a:solidFill>
                  <a:srgbClr val="FFFF00"/>
                </a:solidFill>
              </a:rPr>
              <a:t>2.5-5.0 </a:t>
            </a:r>
            <a:r>
              <a:rPr lang="tr-TR" altLang="bg-BG">
                <a:solidFill>
                  <a:srgbClr val="FFFF00"/>
                </a:solidFill>
                <a:cs typeface="Arial" pitchFamily="34" charset="0"/>
              </a:rPr>
              <a:t>µ</a:t>
            </a:r>
            <a:r>
              <a:rPr lang="tr-TR" altLang="bg-BG">
                <a:solidFill>
                  <a:srgbClr val="FFFF00"/>
                </a:solidFill>
              </a:rPr>
              <a:t>g/kg/day (100-200 </a:t>
            </a:r>
            <a:r>
              <a:rPr lang="tr-TR" altLang="bg-BG">
                <a:solidFill>
                  <a:srgbClr val="FFFF00"/>
                </a:solidFill>
                <a:cs typeface="Arial" pitchFamily="34" charset="0"/>
              </a:rPr>
              <a:t>µ</a:t>
            </a:r>
            <a:r>
              <a:rPr lang="tr-TR" altLang="bg-BG">
                <a:solidFill>
                  <a:srgbClr val="FFFF00"/>
                </a:solidFill>
              </a:rPr>
              <a:t>g/m</a:t>
            </a:r>
            <a:r>
              <a:rPr lang="tr-TR" altLang="bg-BG" baseline="30000">
                <a:solidFill>
                  <a:srgbClr val="FFFF00"/>
                </a:solidFill>
              </a:rPr>
              <a:t>2</a:t>
            </a:r>
            <a:r>
              <a:rPr lang="tr-TR" altLang="bg-BG">
                <a:solidFill>
                  <a:srgbClr val="FFFF00"/>
                </a:solidFill>
              </a:rPr>
              <a:t>/day)</a:t>
            </a:r>
          </a:p>
          <a:p>
            <a:endParaRPr lang="bg-BG" altLang="bg-BG" sz="3600">
              <a:solidFill>
                <a:srgbClr val="FFFF00"/>
              </a:solidFill>
            </a:endParaRPr>
          </a:p>
          <a:p>
            <a:pPr>
              <a:buFont typeface="Wingdings" pitchFamily="2" charset="2"/>
              <a:buChar char="q"/>
            </a:pPr>
            <a:r>
              <a:rPr lang="bg-BG" altLang="bg-BG" sz="3600">
                <a:solidFill>
                  <a:srgbClr val="FFFF00"/>
                </a:solidFill>
              </a:rPr>
              <a:t> </a:t>
            </a:r>
            <a:r>
              <a:rPr lang="tr-TR" altLang="bg-BG" sz="3600">
                <a:solidFill>
                  <a:srgbClr val="FFFF00"/>
                </a:solidFill>
              </a:rPr>
              <a:t>GM-CSF Sagramostim (Leukine</a:t>
            </a:r>
            <a:r>
              <a:rPr lang="tr-TR" altLang="bg-BG" sz="3600" baseline="30000">
                <a:solidFill>
                  <a:srgbClr val="FFFF00"/>
                </a:solidFill>
              </a:rPr>
              <a:t>R</a:t>
            </a:r>
            <a:r>
              <a:rPr lang="tr-TR" altLang="bg-BG" sz="3600">
                <a:solidFill>
                  <a:srgbClr val="FFFF00"/>
                </a:solidFill>
              </a:rPr>
              <a:t>)</a:t>
            </a:r>
          </a:p>
          <a:p>
            <a:pPr lvl="1"/>
            <a:r>
              <a:rPr lang="tr-TR" altLang="bg-BG">
                <a:solidFill>
                  <a:srgbClr val="FFFF00"/>
                </a:solidFill>
              </a:rPr>
              <a:t>5.0-10.0 </a:t>
            </a:r>
            <a:r>
              <a:rPr lang="tr-TR" altLang="bg-BG">
                <a:solidFill>
                  <a:srgbClr val="FFFF00"/>
                </a:solidFill>
                <a:cs typeface="Arial" pitchFamily="34" charset="0"/>
              </a:rPr>
              <a:t>µ</a:t>
            </a:r>
            <a:r>
              <a:rPr lang="tr-TR" altLang="bg-BG">
                <a:solidFill>
                  <a:srgbClr val="FFFF00"/>
                </a:solidFill>
              </a:rPr>
              <a:t>g/kg/day (200-400 </a:t>
            </a:r>
            <a:r>
              <a:rPr lang="tr-TR" altLang="bg-BG">
                <a:solidFill>
                  <a:srgbClr val="FFFF00"/>
                </a:solidFill>
                <a:cs typeface="Arial" pitchFamily="34" charset="0"/>
              </a:rPr>
              <a:t>µ</a:t>
            </a:r>
            <a:r>
              <a:rPr lang="tr-TR" altLang="bg-BG">
                <a:solidFill>
                  <a:srgbClr val="FFFF00"/>
                </a:solidFill>
              </a:rPr>
              <a:t>g/m</a:t>
            </a:r>
            <a:r>
              <a:rPr lang="tr-TR" altLang="bg-BG" baseline="30000">
                <a:solidFill>
                  <a:srgbClr val="FFFF00"/>
                </a:solidFill>
              </a:rPr>
              <a:t>2</a:t>
            </a:r>
            <a:r>
              <a:rPr lang="tr-TR" altLang="bg-BG">
                <a:solidFill>
                  <a:srgbClr val="FFFF00"/>
                </a:solidFill>
              </a:rPr>
              <a:t>/day) </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468313" y="333375"/>
            <a:ext cx="8597900" cy="1008063"/>
          </a:xfrm>
        </p:spPr>
        <p:txBody>
          <a:bodyPr/>
          <a:lstStyle/>
          <a:p>
            <a:pPr>
              <a:defRPr/>
            </a:pPr>
            <a:r>
              <a:rPr lang="bg-BG" sz="3600" dirty="0" smtClean="0">
                <a:solidFill>
                  <a:srgbClr val="FFFF00"/>
                </a:solidFill>
              </a:rPr>
              <a:t>Странични ефекти от лечението с цитокини</a:t>
            </a:r>
            <a:endParaRPr lang="en-US" sz="3600" dirty="0">
              <a:solidFill>
                <a:srgbClr val="FFFF00"/>
              </a:solidFill>
            </a:endParaRPr>
          </a:p>
        </p:txBody>
      </p:sp>
      <p:sp>
        <p:nvSpPr>
          <p:cNvPr id="3" name="Subtitle 2"/>
          <p:cNvSpPr>
            <a:spLocks noGrp="1"/>
          </p:cNvSpPr>
          <p:nvPr>
            <p:ph type="subTitle" sz="quarter" idx="1"/>
          </p:nvPr>
        </p:nvSpPr>
        <p:spPr>
          <a:xfrm>
            <a:off x="685800" y="2060575"/>
            <a:ext cx="7847013" cy="3744913"/>
          </a:xfrm>
        </p:spPr>
        <p:txBody>
          <a:bodyPr/>
          <a:lstStyle/>
          <a:p>
            <a:pPr algn="just">
              <a:lnSpc>
                <a:spcPct val="80000"/>
              </a:lnSpc>
              <a:buFont typeface="Wingdings" pitchFamily="2" charset="2"/>
              <a:buChar char="q"/>
              <a:defRPr/>
            </a:pPr>
            <a:r>
              <a:rPr lang="bg-BG" sz="2800" dirty="0" smtClean="0">
                <a:solidFill>
                  <a:srgbClr val="FFFF00"/>
                </a:solidFill>
              </a:rPr>
              <a:t>Преобладаващ страничен ефект на  </a:t>
            </a:r>
            <a:r>
              <a:rPr lang="en-AU" sz="2800" dirty="0" smtClean="0">
                <a:solidFill>
                  <a:srgbClr val="FFFF00"/>
                </a:solidFill>
              </a:rPr>
              <a:t> G-CSF – </a:t>
            </a:r>
            <a:r>
              <a:rPr lang="bg-BG" sz="2800" dirty="0" smtClean="0">
                <a:solidFill>
                  <a:srgbClr val="FFFF00"/>
                </a:solidFill>
              </a:rPr>
              <a:t>болки по костите</a:t>
            </a:r>
            <a:r>
              <a:rPr lang="en-AU" sz="2800" dirty="0" smtClean="0">
                <a:solidFill>
                  <a:srgbClr val="FFFF00"/>
                </a:solidFill>
              </a:rPr>
              <a:t>, </a:t>
            </a:r>
            <a:r>
              <a:rPr lang="bg-BG" sz="2800" dirty="0" smtClean="0"/>
              <a:t>наблюдавани скоро след започване на лечението с </a:t>
            </a:r>
            <a:r>
              <a:rPr lang="en-AU" sz="2800" dirty="0" smtClean="0"/>
              <a:t>G-CSF </a:t>
            </a:r>
            <a:r>
              <a:rPr lang="bg-BG" sz="2800" dirty="0" smtClean="0"/>
              <a:t>и веднага след началото на неутрофилното възстановяване</a:t>
            </a:r>
            <a:endParaRPr lang="en-AU" sz="2800" dirty="0" smtClean="0"/>
          </a:p>
          <a:p>
            <a:pPr algn="just">
              <a:lnSpc>
                <a:spcPct val="80000"/>
              </a:lnSpc>
              <a:buFont typeface="Wingdings" pitchFamily="2" charset="2"/>
              <a:buChar char="q"/>
              <a:defRPr/>
            </a:pPr>
            <a:r>
              <a:rPr lang="en-AU" sz="2800" dirty="0" smtClean="0">
                <a:solidFill>
                  <a:srgbClr val="FFFF00"/>
                </a:solidFill>
              </a:rPr>
              <a:t>G-CSF </a:t>
            </a:r>
            <a:r>
              <a:rPr lang="bg-BG" sz="2800" dirty="0" smtClean="0">
                <a:solidFill>
                  <a:srgbClr val="FFFF00"/>
                </a:solidFill>
              </a:rPr>
              <a:t>може да обостри съществуващи възпалителни заболявания</a:t>
            </a:r>
            <a:endParaRPr lang="en-AU" sz="2800" dirty="0" smtClean="0">
              <a:solidFill>
                <a:srgbClr val="FFFF00"/>
              </a:solidFill>
            </a:endParaRPr>
          </a:p>
          <a:p>
            <a:pPr algn="just">
              <a:lnSpc>
                <a:spcPct val="80000"/>
              </a:lnSpc>
              <a:buFont typeface="Wingdings" pitchFamily="2" charset="2"/>
              <a:buChar char="q"/>
              <a:defRPr/>
            </a:pPr>
            <a:r>
              <a:rPr lang="bg-BG" sz="2800" dirty="0" smtClean="0"/>
              <a:t>Основни </a:t>
            </a:r>
            <a:r>
              <a:rPr lang="bg-BG" sz="2800" dirty="0" smtClean="0">
                <a:solidFill>
                  <a:schemeClr val="tx2">
                    <a:lumMod val="40000"/>
                    <a:lumOff val="60000"/>
                  </a:schemeClr>
                </a:solidFill>
              </a:rPr>
              <a:t>странични ефекти </a:t>
            </a:r>
            <a:r>
              <a:rPr lang="bg-BG" sz="2800" dirty="0" smtClean="0"/>
              <a:t>на</a:t>
            </a:r>
            <a:r>
              <a:rPr lang="en-AU" sz="2800" dirty="0" smtClean="0"/>
              <a:t> GM-CSF – </a:t>
            </a:r>
            <a:r>
              <a:rPr lang="bg-BG" sz="2800" dirty="0" smtClean="0">
                <a:solidFill>
                  <a:srgbClr val="FFFF00"/>
                </a:solidFill>
              </a:rPr>
              <a:t>треска</a:t>
            </a:r>
            <a:r>
              <a:rPr lang="en-AU" sz="2800" dirty="0" smtClean="0">
                <a:solidFill>
                  <a:srgbClr val="FFFF00"/>
                </a:solidFill>
              </a:rPr>
              <a:t>, </a:t>
            </a:r>
            <a:r>
              <a:rPr lang="bg-BG" sz="2800" dirty="0" smtClean="0">
                <a:solidFill>
                  <a:srgbClr val="FFFF00"/>
                </a:solidFill>
              </a:rPr>
              <a:t>гадене</a:t>
            </a:r>
            <a:r>
              <a:rPr lang="en-AU" sz="2800" dirty="0" smtClean="0">
                <a:solidFill>
                  <a:srgbClr val="FFFF00"/>
                </a:solidFill>
              </a:rPr>
              <a:t>, </a:t>
            </a:r>
            <a:r>
              <a:rPr lang="bg-BG" sz="2800" dirty="0" smtClean="0">
                <a:solidFill>
                  <a:srgbClr val="FFFF00"/>
                </a:solidFill>
              </a:rPr>
              <a:t>умора</a:t>
            </a:r>
            <a:r>
              <a:rPr lang="en-AU" sz="2800" dirty="0" smtClean="0">
                <a:solidFill>
                  <a:srgbClr val="FFFF00"/>
                </a:solidFill>
              </a:rPr>
              <a:t>, </a:t>
            </a:r>
            <a:r>
              <a:rPr lang="bg-BG" sz="2800" dirty="0" smtClean="0">
                <a:solidFill>
                  <a:srgbClr val="FFFF00"/>
                </a:solidFill>
              </a:rPr>
              <a:t>главоболие</a:t>
            </a:r>
            <a:r>
              <a:rPr lang="en-AU" sz="2800" dirty="0" smtClean="0">
                <a:solidFill>
                  <a:srgbClr val="FFFF00"/>
                </a:solidFill>
              </a:rPr>
              <a:t>, </a:t>
            </a:r>
            <a:r>
              <a:rPr lang="bg-BG" sz="2800" dirty="0" smtClean="0">
                <a:solidFill>
                  <a:srgbClr val="FFFF00"/>
                </a:solidFill>
              </a:rPr>
              <a:t>болки в костите</a:t>
            </a:r>
            <a:r>
              <a:rPr lang="en-AU" sz="2800" dirty="0" smtClean="0">
                <a:solidFill>
                  <a:srgbClr val="FFFF00"/>
                </a:solidFill>
              </a:rPr>
              <a:t>, </a:t>
            </a:r>
            <a:r>
              <a:rPr lang="bg-BG" sz="2800" dirty="0" smtClean="0">
                <a:solidFill>
                  <a:srgbClr val="FFFF00"/>
                </a:solidFill>
              </a:rPr>
              <a:t>миалгия</a:t>
            </a:r>
            <a:endParaRPr lang="en-AU" sz="2800" dirty="0" smtClean="0">
              <a:solidFill>
                <a:srgbClr val="FFFF00"/>
              </a:solidFill>
            </a:endParaRPr>
          </a:p>
          <a:p>
            <a:pPr>
              <a:defRPr/>
            </a:pPr>
            <a:endParaRPr lang="en-US" sz="28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684213" y="188913"/>
            <a:ext cx="7772400" cy="1008062"/>
          </a:xfrm>
        </p:spPr>
        <p:txBody>
          <a:bodyPr/>
          <a:lstStyle/>
          <a:p>
            <a:pPr eaLnBrk="1" hangingPunct="1">
              <a:defRPr/>
            </a:pPr>
            <a:r>
              <a:rPr lang="bg-BG" sz="2200" b="1" dirty="0" smtClean="0">
                <a:solidFill>
                  <a:srgbClr val="FFFF00"/>
                </a:solidFill>
              </a:rPr>
              <a:t>Препоръчителни дози при лечение с цитокини</a:t>
            </a:r>
            <a:r>
              <a:rPr lang="ru-RU" sz="2200" b="1" dirty="0" smtClean="0">
                <a:solidFill>
                  <a:srgbClr val="FFFF00"/>
                </a:solidFill>
              </a:rPr>
              <a:t>*</a:t>
            </a:r>
            <a:endParaRPr lang="bg-BG" sz="2200" b="1" dirty="0" smtClean="0">
              <a:solidFill>
                <a:srgbClr val="FFFF00"/>
              </a:solidFill>
            </a:endParaRPr>
          </a:p>
        </p:txBody>
      </p:sp>
      <p:graphicFrame>
        <p:nvGraphicFramePr>
          <p:cNvPr id="121859" name="Group 3"/>
          <p:cNvGraphicFramePr>
            <a:graphicFrameLocks noGrp="1"/>
          </p:cNvGraphicFramePr>
          <p:nvPr>
            <p:ph idx="1"/>
          </p:nvPr>
        </p:nvGraphicFramePr>
        <p:xfrm>
          <a:off x="179388" y="1125538"/>
          <a:ext cx="8964612" cy="5516562"/>
        </p:xfrm>
        <a:graphic>
          <a:graphicData uri="http://schemas.openxmlformats.org/drawingml/2006/table">
            <a:tbl>
              <a:tblPr/>
              <a:tblGrid>
                <a:gridCol w="1508125"/>
                <a:gridCol w="1731962"/>
                <a:gridCol w="1697038"/>
                <a:gridCol w="1466850"/>
                <a:gridCol w="2560637"/>
              </a:tblGrid>
              <a:tr h="9413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Tx/>
                        <a:buNone/>
                        <a:tabLst/>
                      </a:pPr>
                      <a:r>
                        <a:rPr kumimoji="0" lang="bg-BG" sz="2000" b="0" i="0" u="none" strike="noStrike" cap="none" normalizeH="0" baseline="0" dirty="0" smtClean="0">
                          <a:ln>
                            <a:noFill/>
                          </a:ln>
                          <a:solidFill>
                            <a:schemeClr val="accent2"/>
                          </a:solidFill>
                          <a:effectLst/>
                          <a:latin typeface="Times New Roman" pitchFamily="18" charset="0"/>
                        </a:rPr>
                        <a:t>Цитокини</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Tx/>
                        <a:buNone/>
                        <a:tabLst/>
                      </a:pPr>
                      <a:r>
                        <a:rPr kumimoji="0" lang="bg-BG" sz="2000" b="0" i="0" u="none" strike="noStrike" cap="none" normalizeH="0" baseline="0" smtClean="0">
                          <a:ln>
                            <a:noFill/>
                          </a:ln>
                          <a:solidFill>
                            <a:schemeClr val="accent2"/>
                          </a:solidFill>
                          <a:effectLst/>
                          <a:latin typeface="Times New Roman" pitchFamily="18" charset="0"/>
                        </a:rPr>
                        <a:t>Възрастни</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Tx/>
                        <a:buNone/>
                        <a:tabLst/>
                      </a:pPr>
                      <a:r>
                        <a:rPr kumimoji="0" lang="bg-BG" sz="2000" b="0" i="0" u="none" strike="noStrike" cap="none" normalizeH="0" baseline="0" smtClean="0">
                          <a:ln>
                            <a:noFill/>
                          </a:ln>
                          <a:solidFill>
                            <a:schemeClr val="accent2"/>
                          </a:solidFill>
                          <a:effectLst/>
                          <a:latin typeface="Times New Roman" pitchFamily="18" charset="0"/>
                        </a:rPr>
                        <a:t>Деца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Tx/>
                        <a:buNone/>
                        <a:tabLst/>
                      </a:pPr>
                      <a:r>
                        <a:rPr kumimoji="0" lang="bg-BG" sz="2000" b="0" i="0" u="none" strike="noStrike" cap="none" normalizeH="0" baseline="0" smtClean="0">
                          <a:ln>
                            <a:noFill/>
                          </a:ln>
                          <a:solidFill>
                            <a:schemeClr val="accent2"/>
                          </a:solidFill>
                          <a:effectLst/>
                          <a:latin typeface="Times New Roman" pitchFamily="18" charset="0"/>
                        </a:rPr>
                        <a:t>Бременни жени</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Tx/>
                        <a:buNone/>
                        <a:tabLst/>
                      </a:pPr>
                      <a:r>
                        <a:rPr kumimoji="0" lang="bg-BG" sz="2000" b="0" i="0" u="none" strike="noStrike" cap="none" normalizeH="0" baseline="0" smtClean="0">
                          <a:ln>
                            <a:noFill/>
                          </a:ln>
                          <a:solidFill>
                            <a:schemeClr val="accent2"/>
                          </a:solidFill>
                          <a:effectLst/>
                          <a:latin typeface="Times New Roman" pitchFamily="18" charset="0"/>
                        </a:rPr>
                        <a:t>Внимание при:</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5174">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AU" sz="1800" b="0" i="0" u="none" strike="noStrike" cap="none" normalizeH="0" baseline="0" smtClean="0">
                          <a:ln>
                            <a:noFill/>
                          </a:ln>
                          <a:solidFill>
                            <a:schemeClr val="accent2"/>
                          </a:solidFill>
                          <a:effectLst/>
                          <a:latin typeface="Times New Roman" pitchFamily="18" charset="0"/>
                        </a:rPr>
                        <a:t>G</a:t>
                      </a:r>
                      <a:r>
                        <a:rPr kumimoji="0" lang="ru-RU" sz="1800" b="0" i="0" u="none" strike="noStrike" cap="none" normalizeH="0" baseline="0" smtClean="0">
                          <a:ln>
                            <a:noFill/>
                          </a:ln>
                          <a:solidFill>
                            <a:schemeClr val="accent2"/>
                          </a:solidFill>
                          <a:effectLst/>
                          <a:latin typeface="Times New Roman" pitchFamily="18" charset="0"/>
                        </a:rPr>
                        <a:t>-</a:t>
                      </a:r>
                      <a:r>
                        <a:rPr kumimoji="0" lang="en-AU" sz="1800" b="0" i="0" u="none" strike="noStrike" cap="none" normalizeH="0" baseline="0" smtClean="0">
                          <a:ln>
                            <a:noFill/>
                          </a:ln>
                          <a:solidFill>
                            <a:schemeClr val="accent2"/>
                          </a:solidFill>
                          <a:effectLst/>
                          <a:latin typeface="Times New Roman" pitchFamily="18" charset="0"/>
                        </a:rPr>
                        <a:t>CSF </a:t>
                      </a:r>
                      <a:r>
                        <a:rPr kumimoji="0" lang="bg-BG" sz="1800" b="0" i="0" u="none" strike="noStrike" cap="none" normalizeH="0" baseline="0" smtClean="0">
                          <a:ln>
                            <a:noFill/>
                          </a:ln>
                          <a:solidFill>
                            <a:schemeClr val="accent2"/>
                          </a:solidFill>
                          <a:effectLst/>
                          <a:latin typeface="Times New Roman" pitchFamily="18" charset="0"/>
                        </a:rPr>
                        <a:t>(филграстим)</a:t>
                      </a:r>
                      <a:endParaRPr kumimoji="0" lang="en-US" sz="1800" b="0" i="0" u="none" strike="noStrike" cap="none" normalizeH="0" baseline="0" smtClean="0">
                        <a:ln>
                          <a:noFill/>
                        </a:ln>
                        <a:solidFill>
                          <a:schemeClr val="accent2"/>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1800" b="0" i="0" u="none" strike="noStrike" cap="none" normalizeH="0" baseline="0" smtClean="0">
                          <a:ln>
                            <a:noFill/>
                          </a:ln>
                          <a:solidFill>
                            <a:schemeClr val="accent2"/>
                          </a:solidFill>
                          <a:effectLst/>
                          <a:latin typeface="Times New Roman" pitchFamily="18" charset="0"/>
                        </a:rPr>
                        <a:t>(NeupogenR</a:t>
                      </a:r>
                      <a:r>
                        <a:rPr kumimoji="0" lang="en-US" sz="1800" b="0" i="0" u="none" strike="noStrike" cap="none" normalizeH="0" baseline="0" smtClean="0">
                          <a:ln>
                            <a:noFill/>
                          </a:ln>
                          <a:solidFill>
                            <a:srgbClr val="FFCC00"/>
                          </a:solidFill>
                          <a:effectLst/>
                          <a:latin typeface="Times New Roman" pitchFamily="18" charset="0"/>
                        </a:rPr>
                        <a:t>)</a:t>
                      </a:r>
                      <a:endParaRPr kumimoji="0" lang="bg-BG" sz="1800" b="0" i="0" u="none" strike="noStrike" cap="none" normalizeH="0" baseline="0" smtClean="0">
                        <a:ln>
                          <a:noFill/>
                        </a:ln>
                        <a:solidFill>
                          <a:srgbClr val="FFCC00"/>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bg-BG" sz="1800" b="0" i="0" u="none" strike="noStrike" cap="none" normalizeH="0" baseline="0" dirty="0" smtClean="0">
                          <a:ln>
                            <a:noFill/>
                          </a:ln>
                          <a:solidFill>
                            <a:schemeClr val="tx1"/>
                          </a:solidFill>
                          <a:effectLst/>
                          <a:latin typeface="Times New Roman" pitchFamily="18" charset="0"/>
                        </a:rPr>
                        <a:t>5мкг/кг дневно</a:t>
                      </a:r>
                      <a:r>
                        <a:rPr kumimoji="0" lang="ru-RU" sz="1800" b="0" i="0" u="none" strike="noStrike" cap="none" normalizeH="0" baseline="0" dirty="0" smtClean="0">
                          <a:ln>
                            <a:noFill/>
                          </a:ln>
                          <a:solidFill>
                            <a:schemeClr val="tx1"/>
                          </a:solidFill>
                          <a:effectLst/>
                          <a:latin typeface="Times New Roman" pitchFamily="18" charset="0"/>
                        </a:rPr>
                        <a:t> </a:t>
                      </a:r>
                      <a:r>
                        <a:rPr kumimoji="0" lang="en-AU" sz="1800" b="0" i="0" u="none" strike="noStrike" cap="none" normalizeH="0" baseline="0" dirty="0" smtClean="0">
                          <a:ln>
                            <a:noFill/>
                          </a:ln>
                          <a:solidFill>
                            <a:schemeClr val="tx1"/>
                          </a:solidFill>
                          <a:effectLst/>
                          <a:latin typeface="Times New Roman" pitchFamily="18" charset="0"/>
                        </a:rPr>
                        <a:t>s</a:t>
                      </a:r>
                      <a:r>
                        <a:rPr kumimoji="0" lang="ru-RU" sz="1800" b="0" i="0" u="none" strike="noStrike" cap="none" normalizeH="0" baseline="0" dirty="0" smtClean="0">
                          <a:ln>
                            <a:noFill/>
                          </a:ln>
                          <a:solidFill>
                            <a:schemeClr val="tx1"/>
                          </a:solidFill>
                          <a:effectLst/>
                          <a:latin typeface="Times New Roman" pitchFamily="18" charset="0"/>
                        </a:rPr>
                        <a:t>.</a:t>
                      </a:r>
                      <a:r>
                        <a:rPr kumimoji="0" lang="en-AU" sz="1800" b="0" i="0" u="none" strike="noStrike" cap="none" normalizeH="0" baseline="0" dirty="0" smtClean="0">
                          <a:ln>
                            <a:noFill/>
                          </a:ln>
                          <a:solidFill>
                            <a:schemeClr val="tx1"/>
                          </a:solidFill>
                          <a:effectLst/>
                          <a:latin typeface="Times New Roman" pitchFamily="18" charset="0"/>
                        </a:rPr>
                        <a:t>c</a:t>
                      </a:r>
                      <a:r>
                        <a:rPr kumimoji="0" lang="ru-RU" sz="1800" b="0" i="0" u="none" strike="noStrike" cap="none" normalizeH="0" baseline="0" dirty="0" smtClean="0">
                          <a:ln>
                            <a:noFill/>
                          </a:ln>
                          <a:solidFill>
                            <a:schemeClr val="tx1"/>
                          </a:solidFill>
                          <a:effectLst/>
                          <a:latin typeface="Times New Roman" pitchFamily="18" charset="0"/>
                        </a:rPr>
                        <a:t>., </a:t>
                      </a:r>
                      <a:r>
                        <a:rPr kumimoji="0" lang="bg-BG" sz="1800" b="0" i="0" u="none" strike="noStrike" cap="none" normalizeH="0" baseline="0" dirty="0" smtClean="0">
                          <a:ln>
                            <a:noFill/>
                          </a:ln>
                          <a:solidFill>
                            <a:schemeClr val="tx1"/>
                          </a:solidFill>
                          <a:effectLst/>
                          <a:latin typeface="Times New Roman" pitchFamily="18" charset="0"/>
                        </a:rPr>
                        <a:t>до</a:t>
                      </a:r>
                      <a:r>
                        <a:rPr kumimoji="0" lang="ru-RU" sz="1800" b="0" i="0" u="none" strike="noStrike" cap="none" normalizeH="0" baseline="0" dirty="0" smtClean="0">
                          <a:ln>
                            <a:noFill/>
                          </a:ln>
                          <a:solidFill>
                            <a:schemeClr val="tx1"/>
                          </a:solidFill>
                          <a:effectLst/>
                          <a:latin typeface="Times New Roman" pitchFamily="18" charset="0"/>
                        </a:rPr>
                        <a:t> </a:t>
                      </a:r>
                      <a:r>
                        <a:rPr kumimoji="0" lang="bg-BG" sz="1800" b="0" i="0" u="none" strike="noStrike" cap="none" normalizeH="0" baseline="0" dirty="0" smtClean="0">
                          <a:ln>
                            <a:noFill/>
                          </a:ln>
                          <a:solidFill>
                            <a:schemeClr val="tx1"/>
                          </a:solidFill>
                          <a:effectLst/>
                          <a:latin typeface="Times New Roman" pitchFamily="18" charset="0"/>
                        </a:rPr>
                        <a:t>АБН</a:t>
                      </a:r>
                      <a:r>
                        <a:rPr kumimoji="0" lang="ru-RU" sz="1800" b="0" i="0" u="none" strike="noStrike" cap="none" normalizeH="0" baseline="0" dirty="0" smtClean="0">
                          <a:ln>
                            <a:noFill/>
                          </a:ln>
                          <a:solidFill>
                            <a:schemeClr val="tx1"/>
                          </a:solidFill>
                          <a:effectLst/>
                          <a:latin typeface="Times New Roman" pitchFamily="18" charset="0"/>
                        </a:rPr>
                        <a:t>&gt;1.0</a:t>
                      </a:r>
                      <a:r>
                        <a:rPr kumimoji="0" lang="en-AU" sz="1800" b="0" i="0" u="none" strike="noStrike" cap="none" normalizeH="0" baseline="0" dirty="0" smtClean="0">
                          <a:ln>
                            <a:noFill/>
                          </a:ln>
                          <a:solidFill>
                            <a:schemeClr val="tx1"/>
                          </a:solidFill>
                          <a:effectLst/>
                          <a:latin typeface="Times New Roman" pitchFamily="18" charset="0"/>
                        </a:rPr>
                        <a:t>x</a:t>
                      </a:r>
                      <a:r>
                        <a:rPr kumimoji="0" lang="ru-RU" sz="1800" b="0" i="0" u="none" strike="noStrike" cap="none" normalizeH="0" baseline="0" dirty="0" smtClean="0">
                          <a:ln>
                            <a:noFill/>
                          </a:ln>
                          <a:solidFill>
                            <a:schemeClr val="tx1"/>
                          </a:solidFill>
                          <a:effectLst/>
                          <a:latin typeface="Times New Roman" pitchFamily="18" charset="0"/>
                        </a:rPr>
                        <a:t>10</a:t>
                      </a:r>
                      <a:r>
                        <a:rPr kumimoji="0" lang="ru-RU" sz="1800" b="0" i="0" u="none" strike="noStrike" cap="none" normalizeH="0" baseline="30000" dirty="0" smtClean="0">
                          <a:ln>
                            <a:noFill/>
                          </a:ln>
                          <a:solidFill>
                            <a:schemeClr val="tx1"/>
                          </a:solidFill>
                          <a:effectLst/>
                          <a:latin typeface="Times New Roman" pitchFamily="18" charset="0"/>
                        </a:rPr>
                        <a:t>9</a:t>
                      </a:r>
                      <a:r>
                        <a:rPr kumimoji="0" lang="ru-RU" sz="1800" b="0" i="0" u="none" strike="noStrike" cap="none" normalizeH="0" baseline="0" dirty="0" smtClean="0">
                          <a:ln>
                            <a:noFill/>
                          </a:ln>
                          <a:solidFill>
                            <a:schemeClr val="tx1"/>
                          </a:solidFill>
                          <a:effectLst/>
                          <a:latin typeface="Times New Roman" pitchFamily="18" charset="0"/>
                        </a:rPr>
                        <a:t>/</a:t>
                      </a:r>
                      <a:r>
                        <a:rPr kumimoji="0" lang="en-AU" sz="1800" b="0" i="0" u="none" strike="noStrike" cap="none" normalizeH="0" baseline="0" dirty="0" smtClean="0">
                          <a:ln>
                            <a:noFill/>
                          </a:ln>
                          <a:solidFill>
                            <a:schemeClr val="tx1"/>
                          </a:solidFill>
                          <a:effectLst/>
                          <a:latin typeface="Times New Roman" pitchFamily="18" charset="0"/>
                        </a:rPr>
                        <a:t>L</a:t>
                      </a:r>
                      <a:endParaRPr kumimoji="0" lang="bg-BG" sz="18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bg-BG" sz="1800" b="0" i="0" u="none" strike="noStrike" cap="none" normalizeH="0" baseline="0" smtClean="0">
                          <a:ln>
                            <a:noFill/>
                          </a:ln>
                          <a:solidFill>
                            <a:schemeClr val="tx1"/>
                          </a:solidFill>
                          <a:effectLst/>
                          <a:latin typeface="Times New Roman" pitchFamily="18" charset="0"/>
                        </a:rPr>
                        <a:t>5мкг/кг дневно</a:t>
                      </a:r>
                      <a:r>
                        <a:rPr kumimoji="0" lang="ru-RU" sz="1800" b="0" i="0" u="none" strike="noStrike" cap="none" normalizeH="0" baseline="0" smtClean="0">
                          <a:ln>
                            <a:noFill/>
                          </a:ln>
                          <a:solidFill>
                            <a:schemeClr val="tx1"/>
                          </a:solidFill>
                          <a:effectLst/>
                          <a:latin typeface="Times New Roman" pitchFamily="18" charset="0"/>
                        </a:rPr>
                        <a:t> </a:t>
                      </a:r>
                      <a:r>
                        <a:rPr kumimoji="0" lang="en-AU" sz="1800" b="0" i="0" u="none" strike="noStrike" cap="none" normalizeH="0" baseline="0" smtClean="0">
                          <a:ln>
                            <a:noFill/>
                          </a:ln>
                          <a:solidFill>
                            <a:schemeClr val="tx1"/>
                          </a:solidFill>
                          <a:effectLst/>
                          <a:latin typeface="Times New Roman" pitchFamily="18" charset="0"/>
                        </a:rPr>
                        <a:t>s</a:t>
                      </a:r>
                      <a:r>
                        <a:rPr kumimoji="0" lang="ru-RU" sz="1800" b="0" i="0" u="none" strike="noStrike" cap="none" normalizeH="0" baseline="0" smtClean="0">
                          <a:ln>
                            <a:noFill/>
                          </a:ln>
                          <a:solidFill>
                            <a:schemeClr val="tx1"/>
                          </a:solidFill>
                          <a:effectLst/>
                          <a:latin typeface="Times New Roman" pitchFamily="18" charset="0"/>
                        </a:rPr>
                        <a:t>.</a:t>
                      </a:r>
                      <a:r>
                        <a:rPr kumimoji="0" lang="en-AU" sz="1800" b="0" i="0" u="none" strike="noStrike" cap="none" normalizeH="0" baseline="0" smtClean="0">
                          <a:ln>
                            <a:noFill/>
                          </a:ln>
                          <a:solidFill>
                            <a:schemeClr val="tx1"/>
                          </a:solidFill>
                          <a:effectLst/>
                          <a:latin typeface="Times New Roman" pitchFamily="18" charset="0"/>
                        </a:rPr>
                        <a:t>c</a:t>
                      </a:r>
                      <a:r>
                        <a:rPr kumimoji="0" lang="ru-RU" sz="1800" b="0" i="0" u="none" strike="noStrike" cap="none" normalizeH="0" baseline="0" smtClean="0">
                          <a:ln>
                            <a:noFill/>
                          </a:ln>
                          <a:solidFill>
                            <a:schemeClr val="tx1"/>
                          </a:solidFill>
                          <a:effectLst/>
                          <a:latin typeface="Times New Roman" pitchFamily="18" charset="0"/>
                        </a:rPr>
                        <a:t>.</a:t>
                      </a:r>
                      <a:r>
                        <a:rPr kumimoji="0" lang="bg-BG" sz="1800" b="0" i="0" u="none" strike="noStrike" cap="none" normalizeH="0" baseline="0" smtClean="0">
                          <a:ln>
                            <a:noFill/>
                          </a:ln>
                          <a:solidFill>
                            <a:schemeClr val="tx1"/>
                          </a:solidFill>
                          <a:effectLst/>
                          <a:latin typeface="Times New Roman" pitchFamily="18" charset="0"/>
                        </a:rPr>
                        <a:t>,</a:t>
                      </a:r>
                      <a:r>
                        <a:rPr kumimoji="0" lang="ru-RU" sz="1800" b="0" i="0" u="none" strike="noStrike" cap="none" normalizeH="0" baseline="0" smtClean="0">
                          <a:ln>
                            <a:noFill/>
                          </a:ln>
                          <a:solidFill>
                            <a:schemeClr val="tx1"/>
                          </a:solidFill>
                          <a:effectLst/>
                          <a:latin typeface="Times New Roman" pitchFamily="18" charset="0"/>
                        </a:rPr>
                        <a:t> </a:t>
                      </a:r>
                      <a:r>
                        <a:rPr kumimoji="0" lang="bg-BG" sz="1800" b="0" i="0" u="none" strike="noStrike" cap="none" normalizeH="0" baseline="0" smtClean="0">
                          <a:ln>
                            <a:noFill/>
                          </a:ln>
                          <a:solidFill>
                            <a:schemeClr val="tx1"/>
                          </a:solidFill>
                          <a:effectLst/>
                          <a:latin typeface="Times New Roman" pitchFamily="18" charset="0"/>
                        </a:rPr>
                        <a:t>до</a:t>
                      </a:r>
                      <a:r>
                        <a:rPr kumimoji="0" lang="ru-RU" sz="1800" b="0" i="0" u="none" strike="noStrike" cap="none" normalizeH="0" baseline="0" smtClean="0">
                          <a:ln>
                            <a:noFill/>
                          </a:ln>
                          <a:solidFill>
                            <a:schemeClr val="tx1"/>
                          </a:solidFill>
                          <a:effectLst/>
                          <a:latin typeface="Times New Roman" pitchFamily="18" charset="0"/>
                        </a:rPr>
                        <a:t> </a:t>
                      </a:r>
                      <a:r>
                        <a:rPr kumimoji="0" lang="bg-BG" sz="1800" b="0" i="0" u="none" strike="noStrike" cap="none" normalizeH="0" baseline="0" smtClean="0">
                          <a:ln>
                            <a:noFill/>
                          </a:ln>
                          <a:solidFill>
                            <a:schemeClr val="tx1"/>
                          </a:solidFill>
                          <a:effectLst/>
                          <a:latin typeface="Times New Roman" pitchFamily="18" charset="0"/>
                        </a:rPr>
                        <a:t>АБН</a:t>
                      </a:r>
                      <a:r>
                        <a:rPr kumimoji="0" lang="ru-RU" sz="1800" b="0" i="0" u="none" strike="noStrike" cap="none" normalizeH="0" baseline="0" smtClean="0">
                          <a:ln>
                            <a:noFill/>
                          </a:ln>
                          <a:solidFill>
                            <a:schemeClr val="tx1"/>
                          </a:solidFill>
                          <a:effectLst/>
                          <a:latin typeface="Times New Roman" pitchFamily="18" charset="0"/>
                        </a:rPr>
                        <a:t>&gt;1.0</a:t>
                      </a:r>
                      <a:r>
                        <a:rPr kumimoji="0" lang="en-AU" sz="1800" b="0" i="0" u="none" strike="noStrike" cap="none" normalizeH="0" baseline="0" smtClean="0">
                          <a:ln>
                            <a:noFill/>
                          </a:ln>
                          <a:solidFill>
                            <a:schemeClr val="tx1"/>
                          </a:solidFill>
                          <a:effectLst/>
                          <a:latin typeface="Times New Roman" pitchFamily="18" charset="0"/>
                        </a:rPr>
                        <a:t>x</a:t>
                      </a:r>
                      <a:r>
                        <a:rPr kumimoji="0" lang="ru-RU" sz="1800" b="0" i="0" u="none" strike="noStrike" cap="none" normalizeH="0" baseline="0" smtClean="0">
                          <a:ln>
                            <a:noFill/>
                          </a:ln>
                          <a:solidFill>
                            <a:schemeClr val="tx1"/>
                          </a:solidFill>
                          <a:effectLst/>
                          <a:latin typeface="Times New Roman" pitchFamily="18" charset="0"/>
                        </a:rPr>
                        <a:t>10</a:t>
                      </a:r>
                      <a:r>
                        <a:rPr kumimoji="0" lang="ru-RU" sz="1800" b="0" i="0" u="none" strike="noStrike" cap="none" normalizeH="0" baseline="30000" smtClean="0">
                          <a:ln>
                            <a:noFill/>
                          </a:ln>
                          <a:solidFill>
                            <a:schemeClr val="tx1"/>
                          </a:solidFill>
                          <a:effectLst/>
                          <a:latin typeface="Times New Roman" pitchFamily="18" charset="0"/>
                        </a:rPr>
                        <a:t>9</a:t>
                      </a:r>
                      <a:r>
                        <a:rPr kumimoji="0" lang="ru-RU" sz="1800" b="0" i="0" u="none" strike="noStrike" cap="none" normalizeH="0" baseline="0" smtClean="0">
                          <a:ln>
                            <a:noFill/>
                          </a:ln>
                          <a:solidFill>
                            <a:schemeClr val="tx1"/>
                          </a:solidFill>
                          <a:effectLst/>
                          <a:latin typeface="Times New Roman" pitchFamily="18" charset="0"/>
                        </a:rPr>
                        <a:t>/</a:t>
                      </a:r>
                      <a:r>
                        <a:rPr kumimoji="0" lang="en-AU" sz="1800" b="0" i="0" u="none" strike="noStrike" cap="none" normalizeH="0" baseline="0" smtClean="0">
                          <a:ln>
                            <a:noFill/>
                          </a:ln>
                          <a:solidFill>
                            <a:schemeClr val="tx1"/>
                          </a:solidFill>
                          <a:effectLst/>
                          <a:latin typeface="Times New Roman" pitchFamily="18" charset="0"/>
                        </a:rPr>
                        <a:t>L</a:t>
                      </a:r>
                      <a:endParaRPr kumimoji="0" lang="bg-BG"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bg-BG" sz="1800" b="0" i="0" u="none" strike="noStrike" cap="none" normalizeH="0" baseline="0" smtClean="0">
                          <a:ln>
                            <a:noFill/>
                          </a:ln>
                          <a:solidFill>
                            <a:schemeClr val="tx1"/>
                          </a:solidFill>
                          <a:effectLst/>
                          <a:latin typeface="Times New Roman" pitchFamily="18" charset="0"/>
                        </a:rPr>
                        <a:t> Клас С (също като при възрастни)</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bg-BG" sz="1800" b="0" i="0" u="none" strike="noStrike" cap="none" normalizeH="0" baseline="0" dirty="0" smtClean="0">
                          <a:ln>
                            <a:noFill/>
                          </a:ln>
                          <a:solidFill>
                            <a:schemeClr val="tx1"/>
                          </a:solidFill>
                          <a:effectLst/>
                          <a:latin typeface="Times New Roman" pitchFamily="18" charset="0"/>
                        </a:rPr>
                        <a:t>Сърповидно-клетъчни хемоглобинопатии, сериозни заболявания на коронарната артерия.</a:t>
                      </a:r>
                      <a:r>
                        <a:rPr kumimoji="0" lang="en-US" sz="1800" b="0" i="0" u="none" strike="noStrike" cap="none" normalizeH="0" baseline="0" dirty="0" smtClean="0">
                          <a:ln>
                            <a:noFill/>
                          </a:ln>
                          <a:solidFill>
                            <a:schemeClr val="tx1"/>
                          </a:solidFill>
                          <a:effectLst/>
                          <a:latin typeface="Times New Roman" pitchFamily="18" charset="0"/>
                        </a:rPr>
                        <a:t> </a:t>
                      </a:r>
                      <a:r>
                        <a:rPr kumimoji="0" lang="bg-BG" sz="1800" b="0" i="0" u="none" strike="noStrike" cap="none" normalizeH="0" baseline="0" dirty="0" smtClean="0">
                          <a:ln>
                            <a:noFill/>
                          </a:ln>
                          <a:solidFill>
                            <a:schemeClr val="tx1"/>
                          </a:solidFill>
                          <a:effectLst/>
                          <a:latin typeface="Times New Roman" pitchFamily="18" charset="0"/>
                        </a:rPr>
                        <a:t>ОРДС. Да се обсъди прекратяване на лечението, ако по време на възстановяване на неутрофилите се развият белодробни инфилтрати.</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2185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5" presetClass="entr" presetSubtype="10" fill="hold" nodeType="clickEffect">
                                  <p:stCondLst>
                                    <p:cond delay="0"/>
                                  </p:stCondLst>
                                  <p:childTnLst>
                                    <p:set>
                                      <p:cBhvr>
                                        <p:cTn id="10" dur="1" fill="hold">
                                          <p:stCondLst>
                                            <p:cond delay="0"/>
                                          </p:stCondLst>
                                        </p:cTn>
                                        <p:tgtEl>
                                          <p:spTgt spid="121859"/>
                                        </p:tgtEl>
                                        <p:attrNameLst>
                                          <p:attrName>style.visibility</p:attrName>
                                        </p:attrNameLst>
                                      </p:cBhvr>
                                      <p:to>
                                        <p:strVal val="visible"/>
                                      </p:to>
                                    </p:set>
                                    <p:animEffect transition="in" filter="checkerboard(across)">
                                      <p:cBhvr>
                                        <p:cTn id="11" dur="500"/>
                                        <p:tgtEl>
                                          <p:spTgt spid="1218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8"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684213" y="188913"/>
            <a:ext cx="7772400" cy="1008062"/>
          </a:xfrm>
        </p:spPr>
        <p:txBody>
          <a:bodyPr/>
          <a:lstStyle/>
          <a:p>
            <a:pPr eaLnBrk="1" hangingPunct="1">
              <a:defRPr/>
            </a:pPr>
            <a:r>
              <a:rPr lang="bg-BG" sz="2200" b="1" dirty="0" smtClean="0">
                <a:solidFill>
                  <a:srgbClr val="FFFF00"/>
                </a:solidFill>
              </a:rPr>
              <a:t>Препоръчителни дози при лечение с цитокини</a:t>
            </a:r>
            <a:r>
              <a:rPr lang="ru-RU" sz="2200" b="1" dirty="0" smtClean="0">
                <a:solidFill>
                  <a:srgbClr val="FFFF00"/>
                </a:solidFill>
              </a:rPr>
              <a:t>*</a:t>
            </a:r>
            <a:endParaRPr lang="bg-BG" sz="2200" b="1" dirty="0" smtClean="0">
              <a:solidFill>
                <a:srgbClr val="FFFF00"/>
              </a:solidFill>
            </a:endParaRPr>
          </a:p>
        </p:txBody>
      </p:sp>
      <p:graphicFrame>
        <p:nvGraphicFramePr>
          <p:cNvPr id="122883" name="Group 3"/>
          <p:cNvGraphicFramePr>
            <a:graphicFrameLocks noGrp="1"/>
          </p:cNvGraphicFramePr>
          <p:nvPr>
            <p:ph idx="1"/>
          </p:nvPr>
        </p:nvGraphicFramePr>
        <p:xfrm>
          <a:off x="0" y="1125538"/>
          <a:ext cx="9144000" cy="5516562"/>
        </p:xfrm>
        <a:graphic>
          <a:graphicData uri="http://schemas.openxmlformats.org/drawingml/2006/table">
            <a:tbl>
              <a:tblPr/>
              <a:tblGrid>
                <a:gridCol w="2051050"/>
                <a:gridCol w="1441450"/>
                <a:gridCol w="1727200"/>
                <a:gridCol w="1512888"/>
                <a:gridCol w="2411412"/>
              </a:tblGrid>
              <a:tr h="9413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Tx/>
                        <a:buNone/>
                        <a:tabLst/>
                      </a:pPr>
                      <a:r>
                        <a:rPr kumimoji="0" lang="bg-BG" sz="2200" b="0" i="0" u="none" strike="noStrike" cap="none" normalizeH="0" baseline="0" dirty="0" smtClean="0">
                          <a:ln>
                            <a:noFill/>
                          </a:ln>
                          <a:solidFill>
                            <a:schemeClr val="accent2"/>
                          </a:solidFill>
                          <a:effectLst/>
                          <a:latin typeface="Times New Roman" pitchFamily="18" charset="0"/>
                        </a:rPr>
                        <a:t>Цитокини</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Tx/>
                        <a:buNone/>
                        <a:tabLst/>
                      </a:pPr>
                      <a:r>
                        <a:rPr kumimoji="0" lang="bg-BG" sz="2200" b="0" i="0" u="none" strike="noStrike" cap="none" normalizeH="0" baseline="0" smtClean="0">
                          <a:ln>
                            <a:noFill/>
                          </a:ln>
                          <a:solidFill>
                            <a:schemeClr val="accent2"/>
                          </a:solidFill>
                          <a:effectLst/>
                          <a:latin typeface="Times New Roman" pitchFamily="18" charset="0"/>
                        </a:rPr>
                        <a:t>Възрастни</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Tx/>
                        <a:buNone/>
                        <a:tabLst/>
                      </a:pPr>
                      <a:r>
                        <a:rPr kumimoji="0" lang="bg-BG" sz="2200" b="0" i="0" u="none" strike="noStrike" cap="none" normalizeH="0" baseline="0" smtClean="0">
                          <a:ln>
                            <a:noFill/>
                          </a:ln>
                          <a:solidFill>
                            <a:schemeClr val="accent2"/>
                          </a:solidFill>
                          <a:effectLst/>
                          <a:latin typeface="Times New Roman" pitchFamily="18" charset="0"/>
                        </a:rPr>
                        <a:t>Деца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Tx/>
                        <a:buNone/>
                        <a:tabLst/>
                      </a:pPr>
                      <a:r>
                        <a:rPr kumimoji="0" lang="bg-BG" sz="2200" b="0" i="0" u="none" strike="noStrike" cap="none" normalizeH="0" baseline="0" smtClean="0">
                          <a:ln>
                            <a:noFill/>
                          </a:ln>
                          <a:solidFill>
                            <a:schemeClr val="accent2"/>
                          </a:solidFill>
                          <a:effectLst/>
                          <a:latin typeface="Times New Roman" pitchFamily="18" charset="0"/>
                        </a:rPr>
                        <a:t>Бременни жени</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Tx/>
                        <a:buNone/>
                        <a:tabLst/>
                      </a:pPr>
                      <a:r>
                        <a:rPr kumimoji="0" lang="bg-BG" sz="2200" b="0" i="0" u="none" strike="noStrike" cap="none" normalizeH="0" baseline="0" smtClean="0">
                          <a:ln>
                            <a:noFill/>
                          </a:ln>
                          <a:solidFill>
                            <a:schemeClr val="accent2"/>
                          </a:solidFill>
                          <a:effectLst/>
                          <a:latin typeface="Times New Roman" pitchFamily="18" charset="0"/>
                        </a:rPr>
                        <a:t>Внимание при:</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5174">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bg-BG" sz="2000" b="0" i="0" u="none" strike="noStrike" cap="none" normalizeH="0" baseline="0" smtClean="0">
                          <a:ln>
                            <a:noFill/>
                          </a:ln>
                          <a:solidFill>
                            <a:schemeClr val="accent2"/>
                          </a:solidFill>
                          <a:effectLst/>
                          <a:latin typeface="Times New Roman" pitchFamily="18" charset="0"/>
                        </a:rPr>
                        <a:t>Пегилиран </a:t>
                      </a:r>
                      <a:r>
                        <a:rPr kumimoji="0" lang="en-AU" sz="2000" b="0" i="0" u="none" strike="noStrike" cap="none" normalizeH="0" baseline="0" smtClean="0">
                          <a:ln>
                            <a:noFill/>
                          </a:ln>
                          <a:solidFill>
                            <a:schemeClr val="accent2"/>
                          </a:solidFill>
                          <a:effectLst/>
                          <a:latin typeface="Times New Roman" pitchFamily="18" charset="0"/>
                        </a:rPr>
                        <a:t>G-CSF</a:t>
                      </a:r>
                      <a:r>
                        <a:rPr kumimoji="0" lang="bg-BG" sz="2000" b="0" i="0" u="none" strike="noStrike" cap="none" normalizeH="0" baseline="0" smtClean="0">
                          <a:ln>
                            <a:noFill/>
                          </a:ln>
                          <a:solidFill>
                            <a:schemeClr val="accent2"/>
                          </a:solidFill>
                          <a:effectLst/>
                          <a:latin typeface="Times New Roman" pitchFamily="18" charset="0"/>
                        </a:rPr>
                        <a:t> (пегфилграстим)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bg-BG" sz="2000" b="0" i="0" u="none" strike="noStrike" cap="none" normalizeH="0" baseline="0" smtClean="0">
                          <a:ln>
                            <a:noFill/>
                          </a:ln>
                          <a:solidFill>
                            <a:schemeClr val="tx1"/>
                          </a:solidFill>
                          <a:effectLst/>
                          <a:latin typeface="Times New Roman" pitchFamily="18" charset="0"/>
                        </a:rPr>
                        <a:t>1 доза от 6 мг </a:t>
                      </a:r>
                      <a:r>
                        <a:rPr kumimoji="0" lang="en-AU" sz="2000" b="0" i="0" u="none" strike="noStrike" cap="none" normalizeH="0" baseline="0" smtClean="0">
                          <a:ln>
                            <a:noFill/>
                          </a:ln>
                          <a:solidFill>
                            <a:schemeClr val="tx1"/>
                          </a:solidFill>
                          <a:effectLst/>
                          <a:latin typeface="Times New Roman" pitchFamily="18" charset="0"/>
                        </a:rPr>
                        <a:t>s</a:t>
                      </a:r>
                      <a:r>
                        <a:rPr kumimoji="0" lang="ru-RU" sz="2000" b="0" i="0" u="none" strike="noStrike" cap="none" normalizeH="0" baseline="0" smtClean="0">
                          <a:ln>
                            <a:noFill/>
                          </a:ln>
                          <a:solidFill>
                            <a:schemeClr val="tx1"/>
                          </a:solidFill>
                          <a:effectLst/>
                          <a:latin typeface="Times New Roman" pitchFamily="18" charset="0"/>
                        </a:rPr>
                        <a:t>.</a:t>
                      </a:r>
                      <a:r>
                        <a:rPr kumimoji="0" lang="en-AU" sz="2000" b="0" i="0" u="none" strike="noStrike" cap="none" normalizeH="0" baseline="0" smtClean="0">
                          <a:ln>
                            <a:noFill/>
                          </a:ln>
                          <a:solidFill>
                            <a:schemeClr val="tx1"/>
                          </a:solidFill>
                          <a:effectLst/>
                          <a:latin typeface="Times New Roman" pitchFamily="18" charset="0"/>
                        </a:rPr>
                        <a:t>c</a:t>
                      </a:r>
                      <a:r>
                        <a:rPr kumimoji="0" lang="ru-RU" sz="2000" b="0" i="0" u="none" strike="noStrike" cap="none" normalizeH="0" baseline="0" smtClean="0">
                          <a:ln>
                            <a:noFill/>
                          </a:ln>
                          <a:solidFill>
                            <a:schemeClr val="tx1"/>
                          </a:solidFill>
                          <a:effectLst/>
                          <a:latin typeface="Times New Roman" pitchFamily="18" charset="0"/>
                        </a:rPr>
                        <a:t>.</a:t>
                      </a:r>
                      <a:r>
                        <a:rPr kumimoji="0" lang="bg-BG" sz="2800" b="0" i="0" u="none" strike="noStrike" cap="none" normalizeH="0" baseline="0" smtClean="0">
                          <a:ln>
                            <a:noFill/>
                          </a:ln>
                          <a:solidFill>
                            <a:schemeClr val="tx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bg-BG" sz="2000" b="0" i="0" u="none" strike="noStrike" cap="none" normalizeH="0" baseline="0" smtClean="0">
                          <a:ln>
                            <a:noFill/>
                          </a:ln>
                          <a:solidFill>
                            <a:schemeClr val="tx1"/>
                          </a:solidFill>
                          <a:effectLst/>
                          <a:latin typeface="Times New Roman" pitchFamily="18" charset="0"/>
                        </a:rPr>
                        <a:t>при подрастващи</a:t>
                      </a:r>
                      <a:r>
                        <a:rPr kumimoji="0" lang="ru-RU" sz="2000" b="0" i="0" u="none" strike="noStrike" cap="none" normalizeH="0" baseline="0" smtClean="0">
                          <a:ln>
                            <a:noFill/>
                          </a:ln>
                          <a:solidFill>
                            <a:schemeClr val="tx1"/>
                          </a:solidFill>
                          <a:effectLst/>
                          <a:latin typeface="Times New Roman" pitchFamily="18" charset="0"/>
                        </a:rPr>
                        <a:t> &gt;45 </a:t>
                      </a:r>
                      <a:r>
                        <a:rPr kumimoji="0" lang="bg-BG" sz="2000" b="0" i="0" u="none" strike="noStrike" cap="none" normalizeH="0" baseline="0" smtClean="0">
                          <a:ln>
                            <a:noFill/>
                          </a:ln>
                          <a:solidFill>
                            <a:schemeClr val="tx1"/>
                          </a:solidFill>
                          <a:effectLst/>
                          <a:latin typeface="Times New Roman" pitchFamily="18" charset="0"/>
                        </a:rPr>
                        <a:t>кг, 1 доза от 6 мг </a:t>
                      </a:r>
                      <a:r>
                        <a:rPr kumimoji="0" lang="en-AU" sz="2000" b="0" i="0" u="none" strike="noStrike" cap="none" normalizeH="0" baseline="0" smtClean="0">
                          <a:ln>
                            <a:noFill/>
                          </a:ln>
                          <a:solidFill>
                            <a:schemeClr val="tx1"/>
                          </a:solidFill>
                          <a:effectLst/>
                          <a:latin typeface="Times New Roman" pitchFamily="18" charset="0"/>
                        </a:rPr>
                        <a:t>s</a:t>
                      </a:r>
                      <a:r>
                        <a:rPr kumimoji="0" lang="ru-RU" sz="2000" b="0" i="0" u="none" strike="noStrike" cap="none" normalizeH="0" baseline="0" smtClean="0">
                          <a:ln>
                            <a:noFill/>
                          </a:ln>
                          <a:solidFill>
                            <a:schemeClr val="tx1"/>
                          </a:solidFill>
                          <a:effectLst/>
                          <a:latin typeface="Times New Roman" pitchFamily="18" charset="0"/>
                        </a:rPr>
                        <a:t>.</a:t>
                      </a:r>
                      <a:r>
                        <a:rPr kumimoji="0" lang="bg-BG" sz="2000" b="0" i="0" u="none" strike="noStrike" cap="none" normalizeH="0" baseline="0" smtClean="0">
                          <a:ln>
                            <a:noFill/>
                          </a:ln>
                          <a:solidFill>
                            <a:schemeClr val="tx1"/>
                          </a:solidFill>
                          <a:effectLst/>
                          <a:latin typeface="Times New Roman" pitchFamily="18" charset="0"/>
                        </a:rPr>
                        <a:t>с.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bg-BG" sz="2000" b="0" i="0" u="none" strike="noStrike" cap="none" normalizeH="0" baseline="0" smtClean="0">
                          <a:ln>
                            <a:noFill/>
                          </a:ln>
                          <a:solidFill>
                            <a:schemeClr val="tx1"/>
                          </a:solidFill>
                          <a:effectLst/>
                          <a:latin typeface="Times New Roman" pitchFamily="18" charset="0"/>
                        </a:rPr>
                        <a:t> Клас С (също като при възрастни)</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bg-BG" sz="2000" b="0" i="0" u="none" strike="noStrike" cap="none" normalizeH="0" baseline="0" dirty="0" smtClean="0">
                          <a:ln>
                            <a:noFill/>
                          </a:ln>
                          <a:solidFill>
                            <a:schemeClr val="tx1"/>
                          </a:solidFill>
                          <a:effectLst/>
                          <a:latin typeface="Times New Roman" pitchFamily="18" charset="0"/>
                        </a:rPr>
                        <a:t>Сърповидно-клетъчни хемоглобинопатии, сериозни заболявания на коронарната артерия.</a:t>
                      </a:r>
                      <a:r>
                        <a:rPr kumimoji="0" lang="en-US" sz="2000" b="0" i="0" u="none" strike="noStrike" cap="none" normalizeH="0" baseline="0" dirty="0" smtClean="0">
                          <a:ln>
                            <a:noFill/>
                          </a:ln>
                          <a:solidFill>
                            <a:schemeClr val="tx1"/>
                          </a:solidFill>
                          <a:effectLst/>
                          <a:latin typeface="Times New Roman" pitchFamily="18" charset="0"/>
                        </a:rPr>
                        <a:t> </a:t>
                      </a:r>
                      <a:r>
                        <a:rPr kumimoji="0" lang="bg-BG" sz="2000" b="0" i="0" u="none" strike="noStrike" cap="none" normalizeH="0" baseline="0" dirty="0" smtClean="0">
                          <a:ln>
                            <a:noFill/>
                          </a:ln>
                          <a:solidFill>
                            <a:schemeClr val="tx1"/>
                          </a:solidFill>
                          <a:effectLst/>
                          <a:latin typeface="Times New Roman" pitchFamily="18" charset="0"/>
                        </a:rPr>
                        <a:t>ОРДС.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2288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5" presetClass="entr" presetSubtype="10" fill="hold" nodeType="clickEffect">
                                  <p:stCondLst>
                                    <p:cond delay="0"/>
                                  </p:stCondLst>
                                  <p:childTnLst>
                                    <p:set>
                                      <p:cBhvr>
                                        <p:cTn id="10" dur="1" fill="hold">
                                          <p:stCondLst>
                                            <p:cond delay="0"/>
                                          </p:stCondLst>
                                        </p:cTn>
                                        <p:tgtEl>
                                          <p:spTgt spid="122883"/>
                                        </p:tgtEl>
                                        <p:attrNameLst>
                                          <p:attrName>style.visibility</p:attrName>
                                        </p:attrNameLst>
                                      </p:cBhvr>
                                      <p:to>
                                        <p:strVal val="visible"/>
                                      </p:to>
                                    </p:set>
                                    <p:animEffect transition="in" filter="checkerboard(across)">
                                      <p:cBhvr>
                                        <p:cTn id="11" dur="500"/>
                                        <p:tgtEl>
                                          <p:spTgt spid="1228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2" grpId="0"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eaLnBrk="1" hangingPunct="1">
              <a:defRPr/>
            </a:pPr>
            <a:r>
              <a:rPr lang="bg-BG" sz="2200" b="1" dirty="0" smtClean="0">
                <a:solidFill>
                  <a:srgbClr val="FFFF00"/>
                </a:solidFill>
              </a:rPr>
              <a:t>Препоръчителни дози при лечение с цитокини</a:t>
            </a:r>
            <a:r>
              <a:rPr lang="ru-RU" sz="2200" b="1" dirty="0" smtClean="0">
                <a:solidFill>
                  <a:srgbClr val="FFFF00"/>
                </a:solidFill>
              </a:rPr>
              <a:t>*</a:t>
            </a:r>
            <a:endParaRPr lang="bg-BG" sz="2200" b="1" dirty="0" smtClean="0">
              <a:solidFill>
                <a:srgbClr val="FFFF00"/>
              </a:solidFill>
            </a:endParaRPr>
          </a:p>
        </p:txBody>
      </p:sp>
      <p:graphicFrame>
        <p:nvGraphicFramePr>
          <p:cNvPr id="123907" name="Group 3"/>
          <p:cNvGraphicFramePr>
            <a:graphicFrameLocks noGrp="1"/>
          </p:cNvGraphicFramePr>
          <p:nvPr>
            <p:ph sz="half" idx="1"/>
          </p:nvPr>
        </p:nvGraphicFramePr>
        <p:xfrm>
          <a:off x="179388" y="1628775"/>
          <a:ext cx="8785225" cy="2220913"/>
        </p:xfrm>
        <a:graphic>
          <a:graphicData uri="http://schemas.openxmlformats.org/drawingml/2006/table">
            <a:tbl>
              <a:tblPr/>
              <a:tblGrid>
                <a:gridCol w="1784350"/>
                <a:gridCol w="1863725"/>
                <a:gridCol w="1897062"/>
                <a:gridCol w="1584325"/>
                <a:gridCol w="1655763"/>
              </a:tblGrid>
              <a:tr h="52228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Tx/>
                        <a:buNone/>
                        <a:tabLst/>
                      </a:pPr>
                      <a:r>
                        <a:rPr kumimoji="0" lang="bg-BG" sz="2200" b="0" i="0" u="none" strike="noStrike" cap="none" normalizeH="0" baseline="0" smtClean="0">
                          <a:ln>
                            <a:noFill/>
                          </a:ln>
                          <a:solidFill>
                            <a:schemeClr val="accent2"/>
                          </a:solidFill>
                          <a:effectLst/>
                          <a:latin typeface="Times New Roman" pitchFamily="18" charset="0"/>
                        </a:rPr>
                        <a:t>Цитокини</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Tx/>
                        <a:buNone/>
                        <a:tabLst/>
                      </a:pPr>
                      <a:r>
                        <a:rPr kumimoji="0" lang="bg-BG" sz="2200" b="0" i="0" u="none" strike="noStrike" cap="none" normalizeH="0" baseline="0" smtClean="0">
                          <a:ln>
                            <a:noFill/>
                          </a:ln>
                          <a:solidFill>
                            <a:schemeClr val="accent2"/>
                          </a:solidFill>
                          <a:effectLst/>
                          <a:latin typeface="Times New Roman" pitchFamily="18" charset="0"/>
                        </a:rPr>
                        <a:t>Възрастни</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Tx/>
                        <a:buNone/>
                        <a:tabLst/>
                      </a:pPr>
                      <a:r>
                        <a:rPr kumimoji="0" lang="bg-BG" sz="2200" b="0" i="0" u="none" strike="noStrike" cap="none" normalizeH="0" baseline="0" smtClean="0">
                          <a:ln>
                            <a:noFill/>
                          </a:ln>
                          <a:solidFill>
                            <a:schemeClr val="accent2"/>
                          </a:solidFill>
                          <a:effectLst/>
                          <a:latin typeface="Times New Roman" pitchFamily="18" charset="0"/>
                        </a:rPr>
                        <a:t>Деца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Tx/>
                        <a:buNone/>
                        <a:tabLst/>
                      </a:pPr>
                      <a:r>
                        <a:rPr kumimoji="0" lang="bg-BG" sz="2200" b="0" i="0" u="none" strike="noStrike" cap="none" normalizeH="0" baseline="0" smtClean="0">
                          <a:ln>
                            <a:noFill/>
                          </a:ln>
                          <a:solidFill>
                            <a:schemeClr val="accent2"/>
                          </a:solidFill>
                          <a:effectLst/>
                          <a:latin typeface="Times New Roman" pitchFamily="18" charset="0"/>
                        </a:rPr>
                        <a:t>Бременни жени</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Tx/>
                        <a:buNone/>
                        <a:tabLst/>
                      </a:pPr>
                      <a:r>
                        <a:rPr kumimoji="0" lang="bg-BG" sz="2200" b="0" i="0" u="none" strike="noStrike" cap="none" normalizeH="0" baseline="0" smtClean="0">
                          <a:ln>
                            <a:noFill/>
                          </a:ln>
                          <a:solidFill>
                            <a:schemeClr val="accent2"/>
                          </a:solidFill>
                          <a:effectLst/>
                          <a:latin typeface="Times New Roman" pitchFamily="18" charset="0"/>
                        </a:rPr>
                        <a:t>Внимание при:</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58913">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AU" sz="2000" b="0" i="0" u="none" strike="noStrike" cap="none" normalizeH="0" baseline="0" smtClean="0">
                          <a:ln>
                            <a:noFill/>
                          </a:ln>
                          <a:solidFill>
                            <a:schemeClr val="accent2"/>
                          </a:solidFill>
                          <a:effectLst/>
                          <a:latin typeface="Times New Roman" pitchFamily="18" charset="0"/>
                        </a:rPr>
                        <a:t>GM-CSF</a:t>
                      </a:r>
                      <a:r>
                        <a:rPr kumimoji="0" lang="bg-BG" sz="2000" b="0" i="0" u="none" strike="noStrike" cap="none" normalizeH="0" baseline="0" smtClean="0">
                          <a:ln>
                            <a:noFill/>
                          </a:ln>
                          <a:solidFill>
                            <a:schemeClr val="accent2"/>
                          </a:solidFill>
                          <a:effectLst/>
                          <a:latin typeface="Times New Roman" pitchFamily="18" charset="0"/>
                        </a:rPr>
                        <a:t> </a:t>
                      </a:r>
                      <a:r>
                        <a:rPr kumimoji="0" lang="bg-BG" sz="1800" b="0" i="0" u="none" strike="noStrike" cap="none" normalizeH="0" baseline="0" smtClean="0">
                          <a:ln>
                            <a:noFill/>
                          </a:ln>
                          <a:solidFill>
                            <a:schemeClr val="accent2"/>
                          </a:solidFill>
                          <a:effectLst/>
                          <a:latin typeface="Times New Roman" pitchFamily="18" charset="0"/>
                        </a:rPr>
                        <a:t>(сарграмостим)</a:t>
                      </a:r>
                      <a:endParaRPr kumimoji="0" lang="en-US" sz="1800" b="0" i="0" u="none" strike="noStrike" cap="none" normalizeH="0" baseline="0" smtClean="0">
                        <a:ln>
                          <a:noFill/>
                        </a:ln>
                        <a:solidFill>
                          <a:schemeClr val="accent2"/>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1800" b="0" i="0" u="none" strike="noStrike" cap="none" normalizeH="0" baseline="0" smtClean="0">
                          <a:ln>
                            <a:noFill/>
                          </a:ln>
                          <a:solidFill>
                            <a:schemeClr val="accent2"/>
                          </a:solidFill>
                          <a:effectLst/>
                          <a:latin typeface="Times New Roman" pitchFamily="18" charset="0"/>
                        </a:rPr>
                        <a:t>(Leukine R)</a:t>
                      </a:r>
                      <a:endParaRPr kumimoji="0" lang="bg-BG" sz="1800" b="0" i="0" u="none" strike="noStrike" cap="none" normalizeH="0" baseline="0" smtClean="0">
                        <a:ln>
                          <a:noFill/>
                        </a:ln>
                        <a:solidFill>
                          <a:schemeClr val="accent2"/>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bg-BG" sz="2000" b="0" i="0" u="none" strike="noStrike" cap="none" normalizeH="0" baseline="0" smtClean="0">
                          <a:ln>
                            <a:noFill/>
                          </a:ln>
                          <a:solidFill>
                            <a:schemeClr val="tx1"/>
                          </a:solidFill>
                          <a:effectLst/>
                          <a:latin typeface="Times New Roman" pitchFamily="18" charset="0"/>
                        </a:rPr>
                        <a:t>250 мкг/м</a:t>
                      </a:r>
                      <a:r>
                        <a:rPr kumimoji="0" lang="bg-BG" sz="2000" b="0" i="0" u="none" strike="noStrike" cap="none" normalizeH="0" baseline="30000" smtClean="0">
                          <a:ln>
                            <a:noFill/>
                          </a:ln>
                          <a:solidFill>
                            <a:schemeClr val="tx1"/>
                          </a:solidFill>
                          <a:effectLst/>
                          <a:latin typeface="Times New Roman" pitchFamily="18" charset="0"/>
                        </a:rPr>
                        <a:t>2</a:t>
                      </a:r>
                      <a:r>
                        <a:rPr kumimoji="0" lang="bg-BG" sz="2000" b="0" i="0" u="none" strike="noStrike" cap="none" normalizeH="0" baseline="0" smtClean="0">
                          <a:ln>
                            <a:noFill/>
                          </a:ln>
                          <a:solidFill>
                            <a:schemeClr val="tx1"/>
                          </a:solidFill>
                          <a:effectLst/>
                          <a:latin typeface="Times New Roman" pitchFamily="18" charset="0"/>
                        </a:rPr>
                        <a:t> дневно </a:t>
                      </a:r>
                      <a:r>
                        <a:rPr kumimoji="0" lang="en-AU" sz="2000" b="0" i="0" u="none" strike="noStrike" cap="none" normalizeH="0" baseline="0" smtClean="0">
                          <a:ln>
                            <a:noFill/>
                          </a:ln>
                          <a:solidFill>
                            <a:schemeClr val="tx1"/>
                          </a:solidFill>
                          <a:effectLst/>
                          <a:latin typeface="Times New Roman" pitchFamily="18" charset="0"/>
                        </a:rPr>
                        <a:t>s</a:t>
                      </a:r>
                      <a:r>
                        <a:rPr kumimoji="0" lang="ru-RU" sz="2000" b="0" i="0" u="none" strike="noStrike" cap="none" normalizeH="0" baseline="0" smtClean="0">
                          <a:ln>
                            <a:noFill/>
                          </a:ln>
                          <a:solidFill>
                            <a:schemeClr val="tx1"/>
                          </a:solidFill>
                          <a:effectLst/>
                          <a:latin typeface="Times New Roman" pitchFamily="18" charset="0"/>
                        </a:rPr>
                        <a:t>.</a:t>
                      </a:r>
                      <a:r>
                        <a:rPr kumimoji="0" lang="en-AU" sz="2000" b="0" i="0" u="none" strike="noStrike" cap="none" normalizeH="0" baseline="0" smtClean="0">
                          <a:ln>
                            <a:noFill/>
                          </a:ln>
                          <a:solidFill>
                            <a:schemeClr val="tx1"/>
                          </a:solidFill>
                          <a:effectLst/>
                          <a:latin typeface="Times New Roman" pitchFamily="18" charset="0"/>
                        </a:rPr>
                        <a:t>c</a:t>
                      </a:r>
                      <a:r>
                        <a:rPr kumimoji="0" lang="ru-RU" sz="2000" b="0" i="0" u="none" strike="noStrike" cap="none" normalizeH="0" baseline="0" smtClean="0">
                          <a:ln>
                            <a:noFill/>
                          </a:ln>
                          <a:solidFill>
                            <a:schemeClr val="tx1"/>
                          </a:solidFill>
                          <a:effectLst/>
                          <a:latin typeface="Times New Roman" pitchFamily="18" charset="0"/>
                        </a:rPr>
                        <a:t>.</a:t>
                      </a:r>
                      <a:r>
                        <a:rPr kumimoji="0" lang="bg-BG" sz="2000" b="0" i="0" u="none" strike="noStrike" cap="none" normalizeH="0" baseline="0" smtClean="0">
                          <a:ln>
                            <a:noFill/>
                          </a:ln>
                          <a:solidFill>
                            <a:schemeClr val="tx1"/>
                          </a:solidFill>
                          <a:effectLst/>
                          <a:latin typeface="Times New Roman" pitchFamily="18" charset="0"/>
                        </a:rPr>
                        <a:t> до АБН</a:t>
                      </a:r>
                      <a:r>
                        <a:rPr kumimoji="0" lang="ru-RU" sz="2000" b="0" i="0" u="none" strike="noStrike" cap="none" normalizeH="0" baseline="0" smtClean="0">
                          <a:ln>
                            <a:noFill/>
                          </a:ln>
                          <a:solidFill>
                            <a:schemeClr val="tx1"/>
                          </a:solidFill>
                          <a:effectLst/>
                          <a:latin typeface="Times New Roman" pitchFamily="18" charset="0"/>
                        </a:rPr>
                        <a:t>&gt;1.0</a:t>
                      </a:r>
                      <a:r>
                        <a:rPr kumimoji="0" lang="en-AU" sz="2000" b="0" i="0" u="none" strike="noStrike" cap="none" normalizeH="0" baseline="0" smtClean="0">
                          <a:ln>
                            <a:noFill/>
                          </a:ln>
                          <a:solidFill>
                            <a:schemeClr val="tx1"/>
                          </a:solidFill>
                          <a:effectLst/>
                          <a:latin typeface="Times New Roman" pitchFamily="18" charset="0"/>
                        </a:rPr>
                        <a:t>x</a:t>
                      </a:r>
                      <a:r>
                        <a:rPr kumimoji="0" lang="ru-RU" sz="2000" b="0" i="0" u="none" strike="noStrike" cap="none" normalizeH="0" baseline="0" smtClean="0">
                          <a:ln>
                            <a:noFill/>
                          </a:ln>
                          <a:solidFill>
                            <a:schemeClr val="tx1"/>
                          </a:solidFill>
                          <a:effectLst/>
                          <a:latin typeface="Times New Roman" pitchFamily="18" charset="0"/>
                        </a:rPr>
                        <a:t>10</a:t>
                      </a:r>
                      <a:r>
                        <a:rPr kumimoji="0" lang="ru-RU" sz="2000" b="0" i="0" u="none" strike="noStrike" cap="none" normalizeH="0" baseline="30000" smtClean="0">
                          <a:ln>
                            <a:noFill/>
                          </a:ln>
                          <a:solidFill>
                            <a:schemeClr val="tx1"/>
                          </a:solidFill>
                          <a:effectLst/>
                          <a:latin typeface="Times New Roman" pitchFamily="18" charset="0"/>
                        </a:rPr>
                        <a:t>9</a:t>
                      </a:r>
                      <a:r>
                        <a:rPr kumimoji="0" lang="ru-RU" sz="2000" b="0" i="0" u="none" strike="noStrike" cap="none" normalizeH="0" baseline="0" smtClean="0">
                          <a:ln>
                            <a:noFill/>
                          </a:ln>
                          <a:solidFill>
                            <a:schemeClr val="tx1"/>
                          </a:solidFill>
                          <a:effectLst/>
                          <a:latin typeface="Times New Roman" pitchFamily="18" charset="0"/>
                        </a:rPr>
                        <a:t>/</a:t>
                      </a:r>
                      <a:r>
                        <a:rPr kumimoji="0" lang="en-AU" sz="2000" b="0" i="0" u="none" strike="noStrike" cap="none" normalizeH="0" baseline="0" smtClean="0">
                          <a:ln>
                            <a:noFill/>
                          </a:ln>
                          <a:solidFill>
                            <a:schemeClr val="tx1"/>
                          </a:solidFill>
                          <a:effectLst/>
                          <a:latin typeface="Times New Roman" pitchFamily="18" charset="0"/>
                        </a:rPr>
                        <a:t>L</a:t>
                      </a:r>
                      <a:endParaRPr kumimoji="0" lang="bg-BG"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bg-BG" sz="2000" b="0" i="0" u="none" strike="noStrike" cap="none" normalizeH="0" baseline="0" smtClean="0">
                          <a:ln>
                            <a:noFill/>
                          </a:ln>
                          <a:solidFill>
                            <a:schemeClr val="tx1"/>
                          </a:solidFill>
                          <a:effectLst/>
                          <a:latin typeface="Times New Roman" pitchFamily="18" charset="0"/>
                        </a:rPr>
                        <a:t>250 мкг/м</a:t>
                      </a:r>
                      <a:r>
                        <a:rPr kumimoji="0" lang="bg-BG" sz="2000" b="0" i="0" u="none" strike="noStrike" cap="none" normalizeH="0" baseline="30000" smtClean="0">
                          <a:ln>
                            <a:noFill/>
                          </a:ln>
                          <a:solidFill>
                            <a:schemeClr val="tx1"/>
                          </a:solidFill>
                          <a:effectLst/>
                          <a:latin typeface="Times New Roman" pitchFamily="18" charset="0"/>
                        </a:rPr>
                        <a:t>2</a:t>
                      </a:r>
                      <a:r>
                        <a:rPr kumimoji="0" lang="bg-BG" sz="2000" b="0" i="0" u="none" strike="noStrike" cap="none" normalizeH="0" baseline="0" smtClean="0">
                          <a:ln>
                            <a:noFill/>
                          </a:ln>
                          <a:solidFill>
                            <a:schemeClr val="tx1"/>
                          </a:solidFill>
                          <a:effectLst/>
                          <a:latin typeface="Times New Roman" pitchFamily="18" charset="0"/>
                        </a:rPr>
                        <a:t> дневно </a:t>
                      </a:r>
                      <a:r>
                        <a:rPr kumimoji="0" lang="en-AU" sz="2000" b="0" i="0" u="none" strike="noStrike" cap="none" normalizeH="0" baseline="0" smtClean="0">
                          <a:ln>
                            <a:noFill/>
                          </a:ln>
                          <a:solidFill>
                            <a:schemeClr val="tx1"/>
                          </a:solidFill>
                          <a:effectLst/>
                          <a:latin typeface="Times New Roman" pitchFamily="18" charset="0"/>
                        </a:rPr>
                        <a:t>s</a:t>
                      </a:r>
                      <a:r>
                        <a:rPr kumimoji="0" lang="ru-RU" sz="2000" b="0" i="0" u="none" strike="noStrike" cap="none" normalizeH="0" baseline="0" smtClean="0">
                          <a:ln>
                            <a:noFill/>
                          </a:ln>
                          <a:solidFill>
                            <a:schemeClr val="tx1"/>
                          </a:solidFill>
                          <a:effectLst/>
                          <a:latin typeface="Times New Roman" pitchFamily="18" charset="0"/>
                        </a:rPr>
                        <a:t>.</a:t>
                      </a:r>
                      <a:r>
                        <a:rPr kumimoji="0" lang="en-AU" sz="2000" b="0" i="0" u="none" strike="noStrike" cap="none" normalizeH="0" baseline="0" smtClean="0">
                          <a:ln>
                            <a:noFill/>
                          </a:ln>
                          <a:solidFill>
                            <a:schemeClr val="tx1"/>
                          </a:solidFill>
                          <a:effectLst/>
                          <a:latin typeface="Times New Roman" pitchFamily="18" charset="0"/>
                        </a:rPr>
                        <a:t>c</a:t>
                      </a:r>
                      <a:r>
                        <a:rPr kumimoji="0" lang="ru-RU" sz="2000" b="0" i="0" u="none" strike="noStrike" cap="none" normalizeH="0" baseline="0" smtClean="0">
                          <a:ln>
                            <a:noFill/>
                          </a:ln>
                          <a:solidFill>
                            <a:schemeClr val="tx1"/>
                          </a:solidFill>
                          <a:effectLst/>
                          <a:latin typeface="Times New Roman" pitchFamily="18" charset="0"/>
                        </a:rPr>
                        <a:t>.</a:t>
                      </a:r>
                      <a:r>
                        <a:rPr kumimoji="0" lang="bg-BG" sz="2000" b="0" i="0" u="none" strike="noStrike" cap="none" normalizeH="0" baseline="0" smtClean="0">
                          <a:ln>
                            <a:noFill/>
                          </a:ln>
                          <a:solidFill>
                            <a:schemeClr val="tx1"/>
                          </a:solidFill>
                          <a:effectLst/>
                          <a:latin typeface="Times New Roman" pitchFamily="18" charset="0"/>
                        </a:rPr>
                        <a:t> до АБН</a:t>
                      </a:r>
                      <a:r>
                        <a:rPr kumimoji="0" lang="ru-RU" sz="2000" b="0" i="0" u="none" strike="noStrike" cap="none" normalizeH="0" baseline="0" smtClean="0">
                          <a:ln>
                            <a:noFill/>
                          </a:ln>
                          <a:solidFill>
                            <a:schemeClr val="tx1"/>
                          </a:solidFill>
                          <a:effectLst/>
                          <a:latin typeface="Times New Roman" pitchFamily="18" charset="0"/>
                        </a:rPr>
                        <a:t>&gt;1.0</a:t>
                      </a:r>
                      <a:r>
                        <a:rPr kumimoji="0" lang="en-AU" sz="2000" b="0" i="0" u="none" strike="noStrike" cap="none" normalizeH="0" baseline="0" smtClean="0">
                          <a:ln>
                            <a:noFill/>
                          </a:ln>
                          <a:solidFill>
                            <a:schemeClr val="tx1"/>
                          </a:solidFill>
                          <a:effectLst/>
                          <a:latin typeface="Times New Roman" pitchFamily="18" charset="0"/>
                        </a:rPr>
                        <a:t>x</a:t>
                      </a:r>
                      <a:r>
                        <a:rPr kumimoji="0" lang="ru-RU" sz="2000" b="0" i="0" u="none" strike="noStrike" cap="none" normalizeH="0" baseline="0" smtClean="0">
                          <a:ln>
                            <a:noFill/>
                          </a:ln>
                          <a:solidFill>
                            <a:schemeClr val="tx1"/>
                          </a:solidFill>
                          <a:effectLst/>
                          <a:latin typeface="Times New Roman" pitchFamily="18" charset="0"/>
                        </a:rPr>
                        <a:t>10</a:t>
                      </a:r>
                      <a:r>
                        <a:rPr kumimoji="0" lang="ru-RU" sz="2000" b="0" i="0" u="none" strike="noStrike" cap="none" normalizeH="0" baseline="30000" smtClean="0">
                          <a:ln>
                            <a:noFill/>
                          </a:ln>
                          <a:solidFill>
                            <a:schemeClr val="tx1"/>
                          </a:solidFill>
                          <a:effectLst/>
                          <a:latin typeface="Times New Roman" pitchFamily="18" charset="0"/>
                        </a:rPr>
                        <a:t>9</a:t>
                      </a:r>
                      <a:r>
                        <a:rPr kumimoji="0" lang="ru-RU" sz="2000" b="0" i="0" u="none" strike="noStrike" cap="none" normalizeH="0" baseline="0" smtClean="0">
                          <a:ln>
                            <a:noFill/>
                          </a:ln>
                          <a:solidFill>
                            <a:schemeClr val="tx1"/>
                          </a:solidFill>
                          <a:effectLst/>
                          <a:latin typeface="Times New Roman" pitchFamily="18" charset="0"/>
                        </a:rPr>
                        <a:t>/</a:t>
                      </a:r>
                      <a:r>
                        <a:rPr kumimoji="0" lang="en-AU" sz="2000" b="0" i="0" u="none" strike="noStrike" cap="none" normalizeH="0" baseline="0" smtClean="0">
                          <a:ln>
                            <a:noFill/>
                          </a:ln>
                          <a:solidFill>
                            <a:schemeClr val="tx1"/>
                          </a:solidFill>
                          <a:effectLst/>
                          <a:latin typeface="Times New Roman" pitchFamily="18" charset="0"/>
                        </a:rPr>
                        <a:t>L</a:t>
                      </a:r>
                      <a:endParaRPr kumimoji="0" lang="bg-BG"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bg-BG" sz="2000" b="0" i="0" u="none" strike="noStrike" cap="none" normalizeH="0" baseline="0" smtClean="0">
                          <a:ln>
                            <a:noFill/>
                          </a:ln>
                          <a:solidFill>
                            <a:schemeClr val="tx1"/>
                          </a:solidFill>
                          <a:effectLst/>
                          <a:latin typeface="Times New Roman" pitchFamily="18" charset="0"/>
                        </a:rPr>
                        <a:t> Клас С (също като при възрастни)</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bg-BG" sz="2000" b="0" i="0" u="none" strike="noStrike" cap="none" normalizeH="0" baseline="0" smtClean="0">
                          <a:ln>
                            <a:noFill/>
                          </a:ln>
                          <a:solidFill>
                            <a:schemeClr val="tx1"/>
                          </a:solidFill>
                          <a:effectLst/>
                          <a:latin typeface="Times New Roman" pitchFamily="18" charset="0"/>
                        </a:rPr>
                        <a:t>Както при филграстим</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3927" name="Rectangle 23"/>
          <p:cNvSpPr>
            <a:spLocks noGrp="1" noChangeArrowheads="1"/>
          </p:cNvSpPr>
          <p:nvPr>
            <p:ph type="body" sz="half" idx="2"/>
          </p:nvPr>
        </p:nvSpPr>
        <p:spPr>
          <a:xfrm>
            <a:off x="323850" y="4652963"/>
            <a:ext cx="8820150" cy="2016125"/>
          </a:xfrm>
          <a:ln>
            <a:solidFill>
              <a:schemeClr val="tx1"/>
            </a:solidFill>
            <a:miter lim="800000"/>
            <a:headEnd/>
            <a:tailEnd/>
          </a:ln>
        </p:spPr>
        <p:txBody>
          <a:bodyPr/>
          <a:lstStyle/>
          <a:p>
            <a:pPr eaLnBrk="1" hangingPunct="1">
              <a:lnSpc>
                <a:spcPct val="80000"/>
              </a:lnSpc>
            </a:pPr>
            <a:r>
              <a:rPr lang="bg-BG" altLang="bg-BG" sz="2000" smtClean="0">
                <a:solidFill>
                  <a:schemeClr val="accent2"/>
                </a:solidFill>
              </a:rPr>
              <a:t>Съкращения:</a:t>
            </a:r>
            <a:r>
              <a:rPr lang="bg-BG" altLang="bg-BG" sz="2000" smtClean="0"/>
              <a:t> АБН-абсолютен брой неутрофили; ОРДС-остър респираторен дистрес синдром.</a:t>
            </a:r>
            <a:endParaRPr lang="ru-RU" altLang="bg-BG" sz="2000" smtClean="0"/>
          </a:p>
          <a:p>
            <a:pPr eaLnBrk="1" hangingPunct="1">
              <a:lnSpc>
                <a:spcPct val="80000"/>
              </a:lnSpc>
            </a:pPr>
            <a:r>
              <a:rPr lang="ru-RU" altLang="bg-BG" sz="2000" smtClean="0"/>
              <a:t>*</a:t>
            </a:r>
            <a:r>
              <a:rPr lang="bg-BG" altLang="bg-BG" sz="2000" smtClean="0"/>
              <a:t>Да се консултират с експерти по биодозиметрия!</a:t>
            </a:r>
          </a:p>
          <a:p>
            <a:pPr eaLnBrk="1" hangingPunct="1">
              <a:lnSpc>
                <a:spcPct val="80000"/>
              </a:lnSpc>
            </a:pPr>
            <a:r>
              <a:rPr lang="bg-BG" altLang="bg-BG" sz="2000" smtClean="0"/>
              <a:t>Клас С, съгласно </a:t>
            </a:r>
            <a:r>
              <a:rPr lang="en-AU" altLang="bg-BG" sz="2000" smtClean="0"/>
              <a:t>US Food and Drug Administration</a:t>
            </a:r>
            <a:r>
              <a:rPr lang="bg-BG" altLang="bg-BG" sz="2000" smtClean="0"/>
              <a:t> показва наличие на тератогенен или ембриотоксичен ефект върху животни, но те не са доказани при жени, или че няма проучвания върху животни или бременни жени</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23907"/>
                                        </p:tgtEl>
                                        <p:attrNameLst>
                                          <p:attrName>style.visibility</p:attrName>
                                        </p:attrNameLst>
                                      </p:cBhvr>
                                      <p:to>
                                        <p:strVal val="visible"/>
                                      </p:to>
                                    </p:set>
                                    <p:animEffect transition="in" filter="blinds(horizontal)">
                                      <p:cBhvr>
                                        <p:cTn id="7" dur="500"/>
                                        <p:tgtEl>
                                          <p:spTgt spid="1239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123927">
                                            <p:bg/>
                                          </p:spTgt>
                                        </p:tgtEl>
                                        <p:attrNameLst>
                                          <p:attrName>style.visibility</p:attrName>
                                        </p:attrNameLst>
                                      </p:cBhvr>
                                      <p:to>
                                        <p:strVal val="visible"/>
                                      </p:to>
                                    </p:set>
                                    <p:animEffect transition="in" filter="wheel(4)">
                                      <p:cBhvr>
                                        <p:cTn id="12" dur="500"/>
                                        <p:tgtEl>
                                          <p:spTgt spid="123927">
                                            <p:bg/>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123927">
                                            <p:txEl>
                                              <p:pRg st="0" end="0"/>
                                            </p:txEl>
                                          </p:spTgt>
                                        </p:tgtEl>
                                        <p:attrNameLst>
                                          <p:attrName>style.visibility</p:attrName>
                                        </p:attrNameLst>
                                      </p:cBhvr>
                                      <p:to>
                                        <p:strVal val="visible"/>
                                      </p:to>
                                    </p:set>
                                    <p:animEffect transition="in" filter="wheel(4)">
                                      <p:cBhvr>
                                        <p:cTn id="17" dur="500"/>
                                        <p:tgtEl>
                                          <p:spTgt spid="123927">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123927">
                                            <p:txEl>
                                              <p:pRg st="1" end="1"/>
                                            </p:txEl>
                                          </p:spTgt>
                                        </p:tgtEl>
                                        <p:attrNameLst>
                                          <p:attrName>style.visibility</p:attrName>
                                        </p:attrNameLst>
                                      </p:cBhvr>
                                      <p:to>
                                        <p:strVal val="visible"/>
                                      </p:to>
                                    </p:set>
                                    <p:animEffect transition="in" filter="wheel(4)">
                                      <p:cBhvr>
                                        <p:cTn id="22" dur="500"/>
                                        <p:tgtEl>
                                          <p:spTgt spid="123927">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123927">
                                            <p:txEl>
                                              <p:pRg st="2" end="2"/>
                                            </p:txEl>
                                          </p:spTgt>
                                        </p:tgtEl>
                                        <p:attrNameLst>
                                          <p:attrName>style.visibility</p:attrName>
                                        </p:attrNameLst>
                                      </p:cBhvr>
                                      <p:to>
                                        <p:strVal val="visible"/>
                                      </p:to>
                                    </p:set>
                                    <p:animEffect transition="in" filter="wheel(4)">
                                      <p:cBhvr>
                                        <p:cTn id="27" dur="500"/>
                                        <p:tgtEl>
                                          <p:spTgt spid="1239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27" grpId="0" build="p" animBg="1"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755650" y="549275"/>
            <a:ext cx="6048375" cy="792163"/>
          </a:xfrm>
          <a:ln>
            <a:solidFill>
              <a:schemeClr val="tx1"/>
            </a:solidFill>
          </a:ln>
        </p:spPr>
        <p:txBody>
          <a:bodyPr/>
          <a:lstStyle/>
          <a:p>
            <a:pPr eaLnBrk="1" hangingPunct="1">
              <a:buFont typeface="Wingdings" pitchFamily="2" charset="2"/>
              <a:buChar char="q"/>
              <a:defRPr/>
            </a:pPr>
            <a:r>
              <a:rPr lang="ru-RU" sz="2800" b="1" smtClean="0">
                <a:solidFill>
                  <a:schemeClr val="accent2"/>
                </a:solidFill>
              </a:rPr>
              <a:t>Кръвни продукти</a:t>
            </a:r>
            <a:endParaRPr lang="bg-BG" sz="2800" b="1" smtClean="0">
              <a:solidFill>
                <a:schemeClr val="accent2"/>
              </a:solidFill>
            </a:endParaRPr>
          </a:p>
        </p:txBody>
      </p:sp>
      <p:sp>
        <p:nvSpPr>
          <p:cNvPr id="60419" name="Rectangle 3"/>
          <p:cNvSpPr>
            <a:spLocks noGrp="1" noChangeArrowheads="1"/>
          </p:cNvSpPr>
          <p:nvPr>
            <p:ph type="body" idx="1"/>
          </p:nvPr>
        </p:nvSpPr>
        <p:spPr>
          <a:xfrm>
            <a:off x="1547813" y="1700213"/>
            <a:ext cx="7343775" cy="4176712"/>
          </a:xfrm>
          <a:noFill/>
          <a:ln>
            <a:solidFill>
              <a:schemeClr val="tx1"/>
            </a:solidFill>
            <a:miter lim="800000"/>
            <a:headEnd/>
            <a:tailEnd/>
          </a:ln>
        </p:spPr>
        <p:txBody>
          <a:bodyPr/>
          <a:lstStyle/>
          <a:p>
            <a:pPr eaLnBrk="1" hangingPunct="1">
              <a:lnSpc>
                <a:spcPct val="90000"/>
              </a:lnSpc>
              <a:buFont typeface="Wingdings" pitchFamily="2" charset="2"/>
              <a:buChar char="§"/>
            </a:pPr>
            <a:r>
              <a:rPr lang="ru-RU" altLang="bg-BG" sz="2400" b="1" smtClean="0">
                <a:solidFill>
                  <a:schemeClr val="accent2"/>
                </a:solidFill>
              </a:rPr>
              <a:t>Преливането на клетъчни ком</a:t>
            </a:r>
            <a:r>
              <a:rPr lang="bg-BG" altLang="bg-BG" sz="2400" b="1" smtClean="0">
                <a:solidFill>
                  <a:schemeClr val="accent2"/>
                </a:solidFill>
              </a:rPr>
              <a:t>п</a:t>
            </a:r>
            <a:r>
              <a:rPr lang="ru-RU" altLang="bg-BG" sz="2400" b="1" smtClean="0">
                <a:solidFill>
                  <a:schemeClr val="accent2"/>
                </a:solidFill>
              </a:rPr>
              <a:t>оненти като еритроцити и тромбоцити се налага при пациенти с тежки костно-мозъчни увреждания</a:t>
            </a:r>
            <a:r>
              <a:rPr lang="ru-RU" altLang="bg-BG" sz="2400" smtClean="0">
                <a:solidFill>
                  <a:schemeClr val="tx2"/>
                </a:solidFill>
              </a:rPr>
              <a:t>.</a:t>
            </a:r>
            <a:r>
              <a:rPr lang="ru-RU" altLang="bg-BG" sz="2400" smtClean="0"/>
              <a:t> </a:t>
            </a:r>
          </a:p>
          <a:p>
            <a:pPr eaLnBrk="1" hangingPunct="1">
              <a:lnSpc>
                <a:spcPct val="90000"/>
              </a:lnSpc>
              <a:buFont typeface="Wingdings" pitchFamily="2" charset="2"/>
              <a:buChar char="§"/>
            </a:pPr>
            <a:endParaRPr lang="ru-RU" altLang="bg-BG" sz="2400" smtClean="0"/>
          </a:p>
          <a:p>
            <a:pPr eaLnBrk="1" hangingPunct="1">
              <a:lnSpc>
                <a:spcPct val="90000"/>
              </a:lnSpc>
              <a:buFont typeface="Wingdings" pitchFamily="2" charset="2"/>
              <a:buChar char="§"/>
            </a:pPr>
            <a:r>
              <a:rPr lang="ru-RU" altLang="bg-BG" sz="2400" smtClean="0"/>
              <a:t>Обикновено такива се наблюдават </a:t>
            </a:r>
            <a:r>
              <a:rPr lang="ru-RU" altLang="bg-BG" sz="2400" b="1" smtClean="0">
                <a:solidFill>
                  <a:schemeClr val="accent2"/>
                </a:solidFill>
              </a:rPr>
              <a:t>2 до 4 седмици</a:t>
            </a:r>
            <a:r>
              <a:rPr lang="ru-RU" altLang="bg-BG" sz="2400" smtClean="0">
                <a:solidFill>
                  <a:schemeClr val="accent2"/>
                </a:solidFill>
              </a:rPr>
              <a:t> </a:t>
            </a:r>
            <a:r>
              <a:rPr lang="ru-RU" altLang="bg-BG" sz="2400" b="1" smtClean="0">
                <a:solidFill>
                  <a:schemeClr val="accent2"/>
                </a:solidFill>
              </a:rPr>
              <a:t>след инцидента</a:t>
            </a:r>
            <a:r>
              <a:rPr lang="ru-RU" altLang="bg-BG" sz="2400" smtClean="0"/>
              <a:t>, което позволява да се мобилизират кръводарителите. </a:t>
            </a:r>
          </a:p>
          <a:p>
            <a:pPr eaLnBrk="1" hangingPunct="1">
              <a:lnSpc>
                <a:spcPct val="90000"/>
              </a:lnSpc>
              <a:buFont typeface="Wingdings" pitchFamily="2" charset="2"/>
              <a:buNone/>
            </a:pPr>
            <a:endParaRPr lang="en-US" altLang="bg-BG" sz="2400" smtClean="0"/>
          </a:p>
          <a:p>
            <a:pPr eaLnBrk="1" hangingPunct="1">
              <a:lnSpc>
                <a:spcPct val="90000"/>
              </a:lnSpc>
              <a:buFont typeface="Wingdings" pitchFamily="2" charset="2"/>
              <a:buChar char="§"/>
            </a:pPr>
            <a:r>
              <a:rPr lang="ru-RU" altLang="bg-BG" sz="2400" smtClean="0"/>
              <a:t>Заместващата терапия с кръвни клетки е необходима и при възстановяване на травмите.</a:t>
            </a:r>
            <a:r>
              <a:rPr lang="bg-BG" altLang="bg-BG" sz="2400" smtClean="0"/>
              <a:t> </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468313" y="762000"/>
            <a:ext cx="8597900" cy="1143000"/>
          </a:xfrm>
        </p:spPr>
        <p:txBody>
          <a:bodyPr/>
          <a:lstStyle/>
          <a:p>
            <a:pPr>
              <a:defRPr/>
            </a:pPr>
            <a:r>
              <a:rPr lang="bg-BG" sz="3600" b="1" dirty="0" smtClean="0">
                <a:solidFill>
                  <a:srgbClr val="FFFF00"/>
                </a:solidFill>
              </a:rPr>
              <a:t>Лечение на тромбоцитемията</a:t>
            </a:r>
            <a:endParaRPr lang="en-US" sz="3600" b="1" dirty="0">
              <a:solidFill>
                <a:srgbClr val="FFFF00"/>
              </a:solidFill>
            </a:endParaRPr>
          </a:p>
        </p:txBody>
      </p:sp>
      <p:sp>
        <p:nvSpPr>
          <p:cNvPr id="61443" name="Subtitle 2"/>
          <p:cNvSpPr>
            <a:spLocks noGrp="1"/>
          </p:cNvSpPr>
          <p:nvPr>
            <p:ph type="subTitle" sz="quarter" idx="1"/>
          </p:nvPr>
        </p:nvSpPr>
        <p:spPr>
          <a:xfrm>
            <a:off x="685800" y="3429000"/>
            <a:ext cx="5110163" cy="1752600"/>
          </a:xfrm>
        </p:spPr>
        <p:txBody>
          <a:bodyPr/>
          <a:lstStyle/>
          <a:p>
            <a:endParaRPr lang="en-US" altLang="bg-BG" smtClean="0"/>
          </a:p>
        </p:txBody>
      </p:sp>
      <p:pic>
        <p:nvPicPr>
          <p:cNvPr id="61444" name="Picture 2" descr="C:\Users\user\Pictures\thrombocyt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2057400"/>
            <a:ext cx="5545138"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6227763" y="2133600"/>
            <a:ext cx="2665412" cy="3194050"/>
          </a:xfrm>
          <a:prstGeom prst="rect">
            <a:avLst/>
          </a:prstGeom>
        </p:spPr>
        <p:txBody>
          <a:bodyPr>
            <a:spAutoFit/>
          </a:bodyPr>
          <a:lstStyle/>
          <a:p>
            <a:pPr algn="just">
              <a:lnSpc>
                <a:spcPct val="90000"/>
              </a:lnSpc>
              <a:buClr>
                <a:srgbClr val="FF0000"/>
              </a:buClr>
              <a:buFont typeface="Wingdings" pitchFamily="2" charset="2"/>
              <a:buChar char="q"/>
              <a:defRPr/>
            </a:pPr>
            <a:r>
              <a:rPr lang="bg-BG" sz="2800" b="1" dirty="0">
                <a:solidFill>
                  <a:schemeClr val="tx1">
                    <a:lumMod val="60000"/>
                    <a:lumOff val="40000"/>
                  </a:schemeClr>
                </a:solidFill>
              </a:rPr>
              <a:t>Преливането на тромбоцити остава основната терапия за подържане на адекватен брой клетки</a:t>
            </a:r>
            <a:endParaRPr lang="tr-TR" sz="2800" b="1" dirty="0">
              <a:solidFill>
                <a:schemeClr val="tx1">
                  <a:lumMod val="60000"/>
                  <a:lumOff val="40000"/>
                </a:schemeClr>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Grp="1" noChangeArrowheads="1"/>
          </p:cNvSpPr>
          <p:nvPr>
            <p:ph type="body" idx="1"/>
          </p:nvPr>
        </p:nvSpPr>
        <p:spPr>
          <a:xfrm>
            <a:off x="395288" y="549275"/>
            <a:ext cx="8424862" cy="5975350"/>
          </a:xfrm>
          <a:noFill/>
          <a:ln>
            <a:solidFill>
              <a:schemeClr val="tx1"/>
            </a:solidFill>
            <a:miter lim="800000"/>
            <a:headEnd/>
            <a:tailEnd/>
          </a:ln>
        </p:spPr>
        <p:txBody>
          <a:bodyPr/>
          <a:lstStyle/>
          <a:p>
            <a:pPr eaLnBrk="1" hangingPunct="1">
              <a:lnSpc>
                <a:spcPct val="80000"/>
              </a:lnSpc>
              <a:buFont typeface="Wingdings" pitchFamily="2" charset="2"/>
              <a:buChar char="§"/>
            </a:pPr>
            <a:r>
              <a:rPr lang="ru-RU" altLang="bg-BG" sz="2000" b="1" smtClean="0">
                <a:solidFill>
                  <a:schemeClr val="accent2"/>
                </a:solidFill>
              </a:rPr>
              <a:t>Тромбоцитите са първите необходими и най-важни кръвни клетки</a:t>
            </a:r>
            <a:r>
              <a:rPr lang="ru-RU" altLang="bg-BG" sz="2000" b="1" smtClean="0"/>
              <a:t>,</a:t>
            </a:r>
            <a:r>
              <a:rPr lang="ru-RU" altLang="bg-BG" sz="2000" smtClean="0"/>
              <a:t> които трябва да бъдат </a:t>
            </a:r>
            <a:r>
              <a:rPr lang="ru-RU" altLang="bg-BG" sz="2000" b="1" smtClean="0">
                <a:solidFill>
                  <a:schemeClr val="tx2"/>
                </a:solidFill>
              </a:rPr>
              <a:t>въвеждани многократно</a:t>
            </a:r>
            <a:r>
              <a:rPr lang="ru-RU" altLang="bg-BG" sz="2000" smtClean="0">
                <a:solidFill>
                  <a:schemeClr val="tx2"/>
                </a:solidFill>
              </a:rPr>
              <a:t> </a:t>
            </a:r>
            <a:r>
              <a:rPr lang="ru-RU" altLang="bg-BG" sz="2000" b="1" smtClean="0">
                <a:solidFill>
                  <a:schemeClr val="tx2"/>
                </a:solidFill>
              </a:rPr>
              <a:t>за </a:t>
            </a:r>
            <a:r>
              <a:rPr lang="ru-RU" altLang="bg-BG" sz="2000" b="1" smtClean="0">
                <a:solidFill>
                  <a:schemeClr val="accent2"/>
                </a:solidFill>
              </a:rPr>
              <a:t>подържане на броя им над 20 х 10</a:t>
            </a:r>
            <a:r>
              <a:rPr lang="ru-RU" altLang="bg-BG" sz="2000" b="1" baseline="30000" smtClean="0">
                <a:solidFill>
                  <a:schemeClr val="accent2"/>
                </a:solidFill>
              </a:rPr>
              <a:t>9</a:t>
            </a:r>
            <a:r>
              <a:rPr lang="ru-RU" altLang="bg-BG" sz="2000" b="1" smtClean="0">
                <a:solidFill>
                  <a:schemeClr val="accent2"/>
                </a:solidFill>
              </a:rPr>
              <a:t>/</a:t>
            </a:r>
            <a:r>
              <a:rPr lang="en-US" altLang="bg-BG" sz="2000" b="1" smtClean="0">
                <a:solidFill>
                  <a:schemeClr val="accent2"/>
                </a:solidFill>
              </a:rPr>
              <a:t>L</a:t>
            </a:r>
            <a:r>
              <a:rPr lang="ru-RU" altLang="bg-BG" sz="2000" smtClean="0"/>
              <a:t>. </a:t>
            </a:r>
            <a:r>
              <a:rPr lang="bg-BG" altLang="bg-BG" sz="2000" smtClean="0"/>
              <a:t>При хирургична намеса</a:t>
            </a:r>
            <a:r>
              <a:rPr lang="en-AU" altLang="bg-BG" sz="2000" smtClean="0"/>
              <a:t>, </a:t>
            </a:r>
            <a:r>
              <a:rPr lang="bg-BG" altLang="bg-BG" sz="2000" smtClean="0"/>
              <a:t>тромбоцитният брой да е </a:t>
            </a:r>
            <a:r>
              <a:rPr lang="en-US" altLang="bg-BG" sz="2000" smtClean="0"/>
              <a:t>&gt;</a:t>
            </a:r>
            <a:r>
              <a:rPr lang="en-AU" altLang="bg-BG" sz="2000" smtClean="0">
                <a:solidFill>
                  <a:srgbClr val="FFFF00"/>
                </a:solidFill>
              </a:rPr>
              <a:t>75</a:t>
            </a:r>
            <a:r>
              <a:rPr lang="en-GB" altLang="bg-BG" sz="2000" smtClean="0">
                <a:solidFill>
                  <a:srgbClr val="FFFF00"/>
                </a:solidFill>
              </a:rPr>
              <a:t> </a:t>
            </a:r>
            <a:r>
              <a:rPr lang="tr-TR" altLang="bg-BG" sz="2000" smtClean="0">
                <a:solidFill>
                  <a:srgbClr val="FFFF00"/>
                </a:solidFill>
              </a:rPr>
              <a:t>000</a:t>
            </a:r>
            <a:r>
              <a:rPr lang="en-AU" altLang="bg-BG" sz="2000" smtClean="0">
                <a:solidFill>
                  <a:srgbClr val="FFFF00"/>
                </a:solidFill>
              </a:rPr>
              <a:t>/</a:t>
            </a:r>
            <a:r>
              <a:rPr lang="en-AU" altLang="bg-BG" sz="2000" smtClean="0">
                <a:solidFill>
                  <a:srgbClr val="FFFF00"/>
                </a:solidFill>
                <a:sym typeface="Symbol" pitchFamily="18" charset="2"/>
              </a:rPr>
              <a:t></a:t>
            </a:r>
            <a:r>
              <a:rPr lang="en-AU" altLang="bg-BG" sz="2000" smtClean="0">
                <a:solidFill>
                  <a:srgbClr val="FFFF00"/>
                </a:solidFill>
              </a:rPr>
              <a:t>L</a:t>
            </a:r>
            <a:r>
              <a:rPr lang="bg-BG" altLang="bg-BG" sz="2000" smtClean="0">
                <a:solidFill>
                  <a:srgbClr val="FFFF00"/>
                </a:solidFill>
              </a:rPr>
              <a:t> </a:t>
            </a:r>
            <a:r>
              <a:rPr lang="en-US" altLang="bg-BG" sz="2000" smtClean="0">
                <a:solidFill>
                  <a:srgbClr val="FFFF00"/>
                </a:solidFill>
              </a:rPr>
              <a:t>(</a:t>
            </a:r>
            <a:r>
              <a:rPr lang="bg-BG" altLang="bg-BG" sz="2000" smtClean="0">
                <a:solidFill>
                  <a:srgbClr val="FFFF00"/>
                </a:solidFill>
              </a:rPr>
              <a:t>75 х 10</a:t>
            </a:r>
            <a:r>
              <a:rPr lang="bg-BG" altLang="bg-BG" sz="2000" baseline="30000" smtClean="0">
                <a:solidFill>
                  <a:srgbClr val="FFFF00"/>
                </a:solidFill>
              </a:rPr>
              <a:t>9</a:t>
            </a:r>
            <a:r>
              <a:rPr lang="bg-BG" altLang="bg-BG" sz="2000" smtClean="0">
                <a:solidFill>
                  <a:srgbClr val="FFFF00"/>
                </a:solidFill>
              </a:rPr>
              <a:t> /</a:t>
            </a:r>
            <a:r>
              <a:rPr lang="en-US" altLang="bg-BG" sz="2000" b="1" smtClean="0">
                <a:solidFill>
                  <a:srgbClr val="FFFF00"/>
                </a:solidFill>
              </a:rPr>
              <a:t> L)</a:t>
            </a:r>
            <a:endParaRPr lang="en-AU" altLang="bg-BG" sz="2000" baseline="30000" smtClean="0">
              <a:solidFill>
                <a:srgbClr val="FFFF00"/>
              </a:solidFill>
            </a:endParaRPr>
          </a:p>
          <a:p>
            <a:pPr eaLnBrk="1" hangingPunct="1">
              <a:lnSpc>
                <a:spcPct val="80000"/>
              </a:lnSpc>
              <a:buFont typeface="Wingdings" pitchFamily="2" charset="2"/>
              <a:buChar char="§"/>
            </a:pPr>
            <a:endParaRPr lang="ru-RU" altLang="bg-BG" sz="2000" smtClean="0"/>
          </a:p>
          <a:p>
            <a:pPr eaLnBrk="1" hangingPunct="1">
              <a:lnSpc>
                <a:spcPct val="80000"/>
              </a:lnSpc>
              <a:buFont typeface="Wingdings" pitchFamily="2" charset="2"/>
              <a:buChar char="§"/>
            </a:pPr>
            <a:endParaRPr lang="ru-RU" altLang="bg-BG" sz="2000" smtClean="0"/>
          </a:p>
          <a:p>
            <a:pPr eaLnBrk="1" hangingPunct="1">
              <a:lnSpc>
                <a:spcPct val="80000"/>
              </a:lnSpc>
              <a:buFont typeface="Wingdings" pitchFamily="2" charset="2"/>
              <a:buChar char="§"/>
            </a:pPr>
            <a:endParaRPr lang="bg-BG" altLang="bg-BG" sz="2000" smtClean="0"/>
          </a:p>
        </p:txBody>
      </p:sp>
      <p:pic>
        <p:nvPicPr>
          <p:cNvPr id="62467" name="Picture 2" descr="C:\Users\user\Pictures\erytrocit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1957388"/>
            <a:ext cx="4800600" cy="399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5867400" y="1628775"/>
            <a:ext cx="2665413" cy="3384550"/>
          </a:xfrm>
          <a:prstGeom prst="rect">
            <a:avLst/>
          </a:prstGeom>
        </p:spPr>
        <p:style>
          <a:lnRef idx="2">
            <a:schemeClr val="accent1">
              <a:shade val="50000"/>
            </a:schemeClr>
          </a:lnRef>
          <a:fillRef idx="1001">
            <a:schemeClr val="dk2"/>
          </a:fillRef>
          <a:effectRef idx="0">
            <a:schemeClr val="accent1"/>
          </a:effectRef>
          <a:fontRef idx="minor">
            <a:schemeClr val="lt1"/>
          </a:fontRef>
        </p:style>
        <p:txBody>
          <a:bodyPr anchor="ctr"/>
          <a:lstStyle/>
          <a:p>
            <a:pPr algn="ctr">
              <a:defRPr/>
            </a:pPr>
            <a:r>
              <a:rPr lang="bg-BG" sz="2400" dirty="0"/>
              <a:t>За лечение на анемията се използва преливането на еритроцитна маса </a:t>
            </a:r>
            <a:endParaRPr lang="en-US"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4213" y="260350"/>
            <a:ext cx="7772400" cy="803275"/>
          </a:xfrm>
          <a:ln>
            <a:solidFill>
              <a:schemeClr val="tx1"/>
            </a:solidFill>
          </a:ln>
        </p:spPr>
        <p:txBody>
          <a:bodyPr/>
          <a:lstStyle/>
          <a:p>
            <a:pPr marL="838200" indent="-838200" eaLnBrk="1" hangingPunct="1">
              <a:defRPr/>
            </a:pPr>
            <a:r>
              <a:rPr lang="bg-BG" sz="3200" b="1" smtClean="0"/>
              <a:t>1. Начални лъчеви реакции</a:t>
            </a:r>
          </a:p>
        </p:txBody>
      </p:sp>
      <p:sp>
        <p:nvSpPr>
          <p:cNvPr id="8195" name="Rectangle 3"/>
          <p:cNvSpPr>
            <a:spLocks noGrp="1" noChangeArrowheads="1"/>
          </p:cNvSpPr>
          <p:nvPr>
            <p:ph type="body" idx="1"/>
          </p:nvPr>
        </p:nvSpPr>
        <p:spPr>
          <a:xfrm>
            <a:off x="468313" y="1268413"/>
            <a:ext cx="8280400" cy="5329237"/>
          </a:xfrm>
          <a:ln>
            <a:solidFill>
              <a:schemeClr val="tx1"/>
            </a:solidFill>
            <a:miter lim="800000"/>
            <a:headEnd/>
            <a:tailEnd/>
          </a:ln>
        </p:spPr>
        <p:txBody>
          <a:bodyPr/>
          <a:lstStyle/>
          <a:p>
            <a:pPr eaLnBrk="1" hangingPunct="1">
              <a:lnSpc>
                <a:spcPct val="90000"/>
              </a:lnSpc>
              <a:buClr>
                <a:schemeClr val="tx2"/>
              </a:buClr>
              <a:buFont typeface="Wingdings" pitchFamily="2" charset="2"/>
              <a:buChar char="q"/>
            </a:pPr>
            <a:r>
              <a:rPr lang="bg-BG" altLang="bg-BG" sz="2400" smtClean="0"/>
              <a:t>Началните лъчеви реакции започват </a:t>
            </a:r>
            <a:r>
              <a:rPr lang="bg-BG" altLang="bg-BG" sz="2400" smtClean="0">
                <a:solidFill>
                  <a:schemeClr val="accent1"/>
                </a:solidFill>
              </a:rPr>
              <a:t>няколко минути или няколко часа</a:t>
            </a:r>
            <a:r>
              <a:rPr lang="bg-BG" altLang="bg-BG" sz="2400" b="1" smtClean="0"/>
              <a:t> след облъчването</a:t>
            </a:r>
            <a:r>
              <a:rPr lang="bg-BG" altLang="bg-BG" sz="2400" smtClean="0"/>
              <a:t> и продължават </a:t>
            </a:r>
            <a:r>
              <a:rPr lang="bg-BG" altLang="bg-BG" sz="2400" smtClean="0">
                <a:solidFill>
                  <a:schemeClr val="accent1"/>
                </a:solidFill>
              </a:rPr>
              <a:t>1 - 3 дни.</a:t>
            </a:r>
          </a:p>
          <a:p>
            <a:pPr eaLnBrk="1" hangingPunct="1">
              <a:lnSpc>
                <a:spcPct val="90000"/>
              </a:lnSpc>
              <a:buClr>
                <a:schemeClr val="tx2"/>
              </a:buClr>
              <a:buFont typeface="Wingdings" pitchFamily="2" charset="2"/>
              <a:buChar char="q"/>
            </a:pPr>
            <a:r>
              <a:rPr lang="bg-BG" altLang="bg-BG" sz="2400" smtClean="0"/>
              <a:t>Дължат се на </a:t>
            </a:r>
            <a:r>
              <a:rPr lang="bg-BG" altLang="bg-BG" sz="2400" smtClean="0">
                <a:solidFill>
                  <a:schemeClr val="accent1"/>
                </a:solidFill>
              </a:rPr>
              <a:t>нервно-регулаторни нарушения</a:t>
            </a:r>
            <a:r>
              <a:rPr lang="bg-BG" altLang="bg-BG" sz="2400" smtClean="0"/>
              <a:t> и се проявяват с </a:t>
            </a:r>
            <a:r>
              <a:rPr lang="bg-BG" altLang="bg-BG" sz="2400" smtClean="0">
                <a:solidFill>
                  <a:schemeClr val="accent1"/>
                </a:solidFill>
              </a:rPr>
              <a:t>възбуда на нервната система и развитието на интоксикация.</a:t>
            </a:r>
          </a:p>
          <a:p>
            <a:pPr eaLnBrk="1" hangingPunct="1">
              <a:lnSpc>
                <a:spcPct val="90000"/>
              </a:lnSpc>
              <a:buClr>
                <a:schemeClr val="tx2"/>
              </a:buClr>
              <a:buFont typeface="Wingdings" pitchFamily="2" charset="2"/>
              <a:buChar char="q"/>
            </a:pPr>
            <a:r>
              <a:rPr lang="bg-BG" altLang="bg-BG" sz="2400" smtClean="0">
                <a:solidFill>
                  <a:schemeClr val="accent1"/>
                </a:solidFill>
              </a:rPr>
              <a:t>Интоксикацията в началната фаза</a:t>
            </a:r>
            <a:r>
              <a:rPr lang="bg-BG" altLang="bg-BG" sz="2400" smtClean="0"/>
              <a:t> се разделя от някои автори на </a:t>
            </a:r>
            <a:r>
              <a:rPr lang="bg-BG" altLang="bg-BG" sz="2400" smtClean="0">
                <a:solidFill>
                  <a:schemeClr val="accent1"/>
                </a:solidFill>
              </a:rPr>
              <a:t>първична и вторична.</a:t>
            </a:r>
          </a:p>
          <a:p>
            <a:pPr lvl="1" eaLnBrk="1" hangingPunct="1">
              <a:lnSpc>
                <a:spcPct val="90000"/>
              </a:lnSpc>
              <a:buClr>
                <a:schemeClr val="tx2"/>
              </a:buClr>
              <a:buFont typeface="Wingdings" pitchFamily="2" charset="2"/>
              <a:buChar char="§"/>
            </a:pPr>
            <a:r>
              <a:rPr lang="bg-BG" altLang="bg-BG" sz="2400" smtClean="0">
                <a:solidFill>
                  <a:schemeClr val="accent1"/>
                </a:solidFill>
              </a:rPr>
              <a:t>първичната</a:t>
            </a:r>
            <a:r>
              <a:rPr lang="bg-BG" altLang="bg-BG" sz="2400" smtClean="0"/>
              <a:t> интоксикация се дължи главно на образуването на </a:t>
            </a:r>
            <a:r>
              <a:rPr lang="bg-BG" altLang="bg-BG" sz="2400" smtClean="0">
                <a:solidFill>
                  <a:schemeClr val="accent1"/>
                </a:solidFill>
              </a:rPr>
              <a:t>липопрекиси;</a:t>
            </a:r>
          </a:p>
          <a:p>
            <a:pPr lvl="1" eaLnBrk="1" hangingPunct="1">
              <a:lnSpc>
                <a:spcPct val="90000"/>
              </a:lnSpc>
              <a:buClr>
                <a:schemeClr val="tx2"/>
              </a:buClr>
              <a:buFont typeface="Wingdings" pitchFamily="2" charset="2"/>
              <a:buChar char="§"/>
            </a:pPr>
            <a:r>
              <a:rPr lang="bg-BG" altLang="bg-BG" sz="2400" smtClean="0">
                <a:solidFill>
                  <a:schemeClr val="accent1"/>
                </a:solidFill>
              </a:rPr>
              <a:t>вторичната</a:t>
            </a:r>
            <a:r>
              <a:rPr lang="bg-BG" altLang="bg-BG" sz="2400" smtClean="0"/>
              <a:t> интоксикация се дължи на </a:t>
            </a:r>
            <a:r>
              <a:rPr lang="bg-BG" altLang="bg-BG" sz="2400" smtClean="0">
                <a:solidFill>
                  <a:schemeClr val="accent1"/>
                </a:solidFill>
              </a:rPr>
              <a:t>смущения в обмяната на веществата (деструкция на протеини, разпадане на нуклеопротеидните комплекси, деполимеризация</a:t>
            </a:r>
            <a:r>
              <a:rPr lang="bg-BG" altLang="bg-BG" sz="2400" smtClean="0"/>
              <a:t> на ДНК и т.н.) и на образуване на </a:t>
            </a:r>
            <a:r>
              <a:rPr lang="bg-BG" altLang="bg-BG" sz="2400" smtClean="0">
                <a:solidFill>
                  <a:schemeClr val="accent1"/>
                </a:solidFill>
              </a:rPr>
              <a:t>хистамин и хистаминоподобни вещества;</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
          <p:cNvSpPr>
            <a:spLocks noChangeArrowheads="1"/>
          </p:cNvSpPr>
          <p:nvPr/>
        </p:nvSpPr>
        <p:spPr bwMode="auto">
          <a:xfrm>
            <a:off x="755650" y="1055688"/>
            <a:ext cx="7632700"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80000"/>
              </a:lnSpc>
            </a:pPr>
            <a:r>
              <a:rPr lang="ru-RU" altLang="bg-BG" sz="2400"/>
              <a:t>Трансфузията се прави за </a:t>
            </a:r>
            <a:r>
              <a:rPr lang="ru-RU" altLang="bg-BG" sz="2400" b="1">
                <a:solidFill>
                  <a:schemeClr val="accent2"/>
                </a:solidFill>
              </a:rPr>
              <a:t>подържане на</a:t>
            </a:r>
            <a:r>
              <a:rPr lang="ru-RU" altLang="bg-BG" sz="2400" b="1">
                <a:solidFill>
                  <a:schemeClr val="tx2"/>
                </a:solidFill>
              </a:rPr>
              <a:t> </a:t>
            </a:r>
            <a:r>
              <a:rPr lang="ru-RU" altLang="bg-BG" sz="2400" b="1">
                <a:solidFill>
                  <a:schemeClr val="accent2"/>
                </a:solidFill>
              </a:rPr>
              <a:t>хематокрита, по-висок от 30%,</a:t>
            </a:r>
            <a:r>
              <a:rPr lang="ru-RU" altLang="bg-BG" sz="2400"/>
              <a:t> с цел ограничаване вероятността от остър кръвоизлив. </a:t>
            </a:r>
          </a:p>
          <a:p>
            <a:pPr>
              <a:lnSpc>
                <a:spcPct val="80000"/>
              </a:lnSpc>
            </a:pPr>
            <a:endParaRPr lang="en-US" altLang="bg-BG" sz="2400"/>
          </a:p>
          <a:p>
            <a:pPr>
              <a:lnSpc>
                <a:spcPct val="80000"/>
              </a:lnSpc>
              <a:buFont typeface="Wingdings" pitchFamily="2" charset="2"/>
              <a:buChar char="§"/>
            </a:pPr>
            <a:r>
              <a:rPr lang="ru-RU" altLang="bg-BG" sz="2400" b="1">
                <a:solidFill>
                  <a:schemeClr val="accent2"/>
                </a:solidFill>
              </a:rPr>
              <a:t>Всички клетъчни продукти трябва да бъдат освободени от левкоцити и облъчени с 25</a:t>
            </a:r>
            <a:r>
              <a:rPr lang="en-AU" altLang="bg-BG" sz="2400" b="1">
                <a:solidFill>
                  <a:schemeClr val="accent2"/>
                </a:solidFill>
              </a:rPr>
              <a:t>Gy</a:t>
            </a:r>
            <a:r>
              <a:rPr lang="bg-BG" altLang="bg-BG" sz="2400"/>
              <a:t> за предпазване от предаването при кръвопреливането на някои заболявания от донора на облъчения (и следователно имуносупресивен пациент). </a:t>
            </a:r>
          </a:p>
          <a:p>
            <a:pPr>
              <a:lnSpc>
                <a:spcPct val="80000"/>
              </a:lnSpc>
            </a:pPr>
            <a:endParaRPr lang="en-US" altLang="bg-BG" sz="2400"/>
          </a:p>
          <a:p>
            <a:pPr>
              <a:lnSpc>
                <a:spcPct val="80000"/>
              </a:lnSpc>
              <a:buFont typeface="Wingdings" pitchFamily="2" charset="2"/>
              <a:buChar char="§"/>
            </a:pPr>
            <a:r>
              <a:rPr lang="bg-BG" altLang="bg-BG" sz="2400"/>
              <a:t>Известно е, че </a:t>
            </a:r>
            <a:r>
              <a:rPr lang="bg-BG" altLang="bg-BG" sz="2400">
                <a:solidFill>
                  <a:schemeClr val="accent2"/>
                </a:solidFill>
              </a:rPr>
              <a:t>отстраняването на левкоцитите</a:t>
            </a:r>
            <a:r>
              <a:rPr lang="bg-BG" altLang="bg-BG" sz="2400"/>
              <a:t> </a:t>
            </a:r>
            <a:r>
              <a:rPr lang="bg-BG" altLang="bg-BG" sz="2400">
                <a:solidFill>
                  <a:schemeClr val="accent2"/>
                </a:solidFill>
              </a:rPr>
              <a:t>намалява нехемолитичните температурни реакции и имуносупресивните ефекти от кръвопреливането</a:t>
            </a:r>
            <a:r>
              <a:rPr lang="ru-RU" altLang="bg-BG" sz="2400">
                <a:solidFill>
                  <a:schemeClr val="accent2"/>
                </a:solidFill>
              </a:rPr>
              <a:t>. </a:t>
            </a:r>
            <a:endParaRPr lang="bg-BG" altLang="bg-BG" sz="2400">
              <a:solidFill>
                <a:schemeClr val="accent2"/>
              </a:solidFill>
            </a:endParaRPr>
          </a:p>
          <a:p>
            <a:pPr>
              <a:lnSpc>
                <a:spcPct val="80000"/>
              </a:lnSpc>
              <a:buFont typeface="Wingdings" pitchFamily="2" charset="2"/>
              <a:buChar char="§"/>
            </a:pPr>
            <a:r>
              <a:rPr lang="bg-BG" altLang="bg-BG" sz="2400">
                <a:solidFill>
                  <a:schemeClr val="accent2"/>
                </a:solidFill>
              </a:rPr>
              <a:t>Отстраняването на левкоцитите</a:t>
            </a:r>
            <a:r>
              <a:rPr lang="bg-BG" altLang="bg-BG" sz="2400"/>
              <a:t> </a:t>
            </a:r>
            <a:r>
              <a:rPr lang="bg-BG" altLang="bg-BG" sz="2400">
                <a:solidFill>
                  <a:schemeClr val="accent2"/>
                </a:solidFill>
              </a:rPr>
              <a:t>улеснява защитата</a:t>
            </a:r>
            <a:r>
              <a:rPr lang="bg-BG" altLang="bg-BG" sz="2400"/>
              <a:t> срещу тромбоцитната алоимунизация и </a:t>
            </a:r>
            <a:r>
              <a:rPr lang="bg-BG" altLang="bg-BG" sz="2400">
                <a:solidFill>
                  <a:schemeClr val="accent2"/>
                </a:solidFill>
              </a:rPr>
              <a:t>срещу придобити инфекции с</a:t>
            </a:r>
            <a:r>
              <a:rPr lang="bg-BG" altLang="bg-BG" sz="2400"/>
              <a:t> цитомегаловирус</a:t>
            </a:r>
            <a:r>
              <a:rPr lang="ru-RU" altLang="bg-BG"/>
              <a:t>.</a:t>
            </a:r>
            <a:endParaRPr lang="bg-BG" altLang="bg-BG"/>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539750" y="188913"/>
            <a:ext cx="6337300" cy="874712"/>
          </a:xfrm>
          <a:ln>
            <a:solidFill>
              <a:schemeClr val="tx1"/>
            </a:solidFill>
          </a:ln>
        </p:spPr>
        <p:txBody>
          <a:bodyPr/>
          <a:lstStyle/>
          <a:p>
            <a:pPr eaLnBrk="1" hangingPunct="1">
              <a:buFont typeface="Wingdings" pitchFamily="2" charset="2"/>
              <a:buChar char="q"/>
              <a:defRPr/>
            </a:pPr>
            <a:r>
              <a:rPr lang="ru-RU" sz="3200" b="1" dirty="0" smtClean="0">
                <a:solidFill>
                  <a:srgbClr val="FFFF00"/>
                </a:solidFill>
              </a:rPr>
              <a:t>Антимикробни средства</a:t>
            </a:r>
            <a:endParaRPr lang="bg-BG" sz="3200" b="1" dirty="0" smtClean="0">
              <a:solidFill>
                <a:srgbClr val="FFFF00"/>
              </a:solidFill>
            </a:endParaRPr>
          </a:p>
        </p:txBody>
      </p:sp>
      <p:sp>
        <p:nvSpPr>
          <p:cNvPr id="64515" name="Rectangle 4"/>
          <p:cNvSpPr>
            <a:spLocks noGrp="1" noChangeArrowheads="1"/>
          </p:cNvSpPr>
          <p:nvPr>
            <p:ph type="body" sz="half" idx="1"/>
          </p:nvPr>
        </p:nvSpPr>
        <p:spPr>
          <a:xfrm>
            <a:off x="250825" y="1484313"/>
            <a:ext cx="4465638" cy="5113337"/>
          </a:xfrm>
          <a:noFill/>
          <a:ln>
            <a:solidFill>
              <a:schemeClr val="tx1"/>
            </a:solidFill>
            <a:miter lim="800000"/>
            <a:headEnd/>
            <a:tailEnd/>
          </a:ln>
        </p:spPr>
        <p:txBody>
          <a:bodyPr/>
          <a:lstStyle/>
          <a:p>
            <a:pPr eaLnBrk="1" hangingPunct="1">
              <a:lnSpc>
                <a:spcPct val="90000"/>
              </a:lnSpc>
              <a:buFontTx/>
              <a:buNone/>
            </a:pPr>
            <a:r>
              <a:rPr lang="ru-RU" altLang="bg-BG" sz="2400" smtClean="0">
                <a:solidFill>
                  <a:schemeClr val="accent2"/>
                </a:solidFill>
              </a:rPr>
              <a:t>Основните принципи</a:t>
            </a:r>
            <a:r>
              <a:rPr lang="ru-RU" altLang="bg-BG" sz="2400" smtClean="0">
                <a:solidFill>
                  <a:schemeClr val="tx2"/>
                </a:solidFill>
              </a:rPr>
              <a:t> при лечението на инфекциите включват:</a:t>
            </a:r>
            <a:endParaRPr lang="ru-RU" altLang="bg-BG" sz="2400" b="1" smtClean="0">
              <a:solidFill>
                <a:schemeClr val="tx2"/>
              </a:solidFill>
            </a:endParaRPr>
          </a:p>
          <a:p>
            <a:pPr lvl="1" eaLnBrk="1" hangingPunct="1">
              <a:lnSpc>
                <a:spcPct val="90000"/>
              </a:lnSpc>
              <a:buClr>
                <a:schemeClr val="hlink"/>
              </a:buClr>
              <a:buFont typeface="Wingdings" pitchFamily="2" charset="2"/>
              <a:buChar char="Ø"/>
            </a:pPr>
            <a:r>
              <a:rPr lang="ru-RU" altLang="bg-BG" b="1" smtClean="0">
                <a:solidFill>
                  <a:schemeClr val="accent2"/>
                </a:solidFill>
              </a:rPr>
              <a:t>Профилактика</a:t>
            </a:r>
            <a:endParaRPr lang="ru-RU" altLang="bg-BG" smtClean="0">
              <a:solidFill>
                <a:schemeClr val="accent2"/>
              </a:solidFill>
            </a:endParaRPr>
          </a:p>
          <a:p>
            <a:pPr eaLnBrk="1" hangingPunct="1">
              <a:lnSpc>
                <a:spcPct val="90000"/>
              </a:lnSpc>
              <a:buFontTx/>
              <a:buNone/>
            </a:pPr>
            <a:r>
              <a:rPr lang="ru-RU" altLang="bg-BG" sz="2400" smtClean="0"/>
              <a:t>- бариери/изолация</a:t>
            </a:r>
          </a:p>
          <a:p>
            <a:pPr eaLnBrk="1" hangingPunct="1">
              <a:lnSpc>
                <a:spcPct val="90000"/>
              </a:lnSpc>
              <a:buFontTx/>
              <a:buNone/>
            </a:pPr>
            <a:r>
              <a:rPr lang="ru-RU" altLang="bg-BG" sz="2400" smtClean="0"/>
              <a:t>- добра деконтаминация</a:t>
            </a:r>
          </a:p>
          <a:p>
            <a:pPr eaLnBrk="1" hangingPunct="1">
              <a:lnSpc>
                <a:spcPct val="90000"/>
              </a:lnSpc>
              <a:buFontTx/>
              <a:buNone/>
            </a:pPr>
            <a:r>
              <a:rPr lang="ru-RU" altLang="bg-BG" sz="2400" smtClean="0"/>
              <a:t>- антивирусни агенти</a:t>
            </a:r>
          </a:p>
          <a:p>
            <a:pPr eaLnBrk="1" hangingPunct="1">
              <a:lnSpc>
                <a:spcPct val="90000"/>
              </a:lnSpc>
              <a:buFontTx/>
              <a:buNone/>
            </a:pPr>
            <a:r>
              <a:rPr lang="ru-RU" altLang="bg-BG" sz="2400" smtClean="0"/>
              <a:t>- антимикотични агенти</a:t>
            </a:r>
          </a:p>
          <a:p>
            <a:pPr eaLnBrk="1" hangingPunct="1">
              <a:lnSpc>
                <a:spcPct val="90000"/>
              </a:lnSpc>
              <a:buFontTx/>
              <a:buNone/>
            </a:pPr>
            <a:r>
              <a:rPr lang="ru-RU" altLang="bg-BG" sz="2400" smtClean="0"/>
              <a:t>- профилактика на </a:t>
            </a:r>
            <a:r>
              <a:rPr lang="en-AU" altLang="bg-BG" sz="2400" smtClean="0"/>
              <a:t>Pneumocystis</a:t>
            </a:r>
            <a:endParaRPr lang="ru-RU" altLang="bg-BG" sz="2400" smtClean="0"/>
          </a:p>
          <a:p>
            <a:pPr eaLnBrk="1" hangingPunct="1">
              <a:lnSpc>
                <a:spcPct val="90000"/>
              </a:lnSpc>
              <a:buFontTx/>
              <a:buNone/>
            </a:pPr>
            <a:r>
              <a:rPr lang="ru-RU" altLang="bg-BG" sz="2400" smtClean="0"/>
              <a:t>- ранна терапия с цитокини</a:t>
            </a:r>
          </a:p>
          <a:p>
            <a:pPr eaLnBrk="1" hangingPunct="1">
              <a:lnSpc>
                <a:spcPct val="90000"/>
              </a:lnSpc>
              <a:buFontTx/>
              <a:buNone/>
            </a:pPr>
            <a:r>
              <a:rPr lang="ru-RU" altLang="bg-BG" sz="2400" smtClean="0"/>
              <a:t>- затваряне на раните</a:t>
            </a:r>
          </a:p>
          <a:p>
            <a:pPr eaLnBrk="1" hangingPunct="1">
              <a:lnSpc>
                <a:spcPct val="90000"/>
              </a:lnSpc>
              <a:buFontTx/>
              <a:buNone/>
            </a:pPr>
            <a:r>
              <a:rPr lang="ru-RU" altLang="bg-BG" sz="2400" smtClean="0"/>
              <a:t>- избягване на инвазивни процедури</a:t>
            </a:r>
            <a:endParaRPr lang="bg-BG" altLang="bg-BG" sz="2400" smtClean="0"/>
          </a:p>
        </p:txBody>
      </p:sp>
      <p:sp>
        <p:nvSpPr>
          <p:cNvPr id="64516" name="Rectangle 5"/>
          <p:cNvSpPr>
            <a:spLocks noGrp="1" noChangeArrowheads="1"/>
          </p:cNvSpPr>
          <p:nvPr>
            <p:ph type="body" sz="half" idx="2"/>
          </p:nvPr>
        </p:nvSpPr>
        <p:spPr>
          <a:xfrm>
            <a:off x="5003800" y="2420938"/>
            <a:ext cx="3810000" cy="4114800"/>
          </a:xfrm>
          <a:noFill/>
          <a:ln>
            <a:solidFill>
              <a:schemeClr val="tx1"/>
            </a:solidFill>
            <a:miter lim="800000"/>
            <a:headEnd/>
            <a:tailEnd/>
          </a:ln>
        </p:spPr>
        <p:txBody>
          <a:bodyPr/>
          <a:lstStyle/>
          <a:p>
            <a:pPr lvl="1" eaLnBrk="1" hangingPunct="1">
              <a:lnSpc>
                <a:spcPct val="80000"/>
              </a:lnSpc>
              <a:buClr>
                <a:schemeClr val="hlink"/>
              </a:buClr>
              <a:buFont typeface="Wingdings" pitchFamily="2" charset="2"/>
              <a:buChar char="Ø"/>
            </a:pPr>
            <a:r>
              <a:rPr lang="ru-RU" altLang="bg-BG" b="1" smtClean="0">
                <a:solidFill>
                  <a:schemeClr val="accent2"/>
                </a:solidFill>
              </a:rPr>
              <a:t>Терапия на инфекциите</a:t>
            </a:r>
            <a:endParaRPr lang="ru-RU" altLang="bg-BG" smtClean="0">
              <a:solidFill>
                <a:schemeClr val="accent2"/>
              </a:solidFill>
            </a:endParaRPr>
          </a:p>
          <a:p>
            <a:pPr eaLnBrk="1" hangingPunct="1">
              <a:lnSpc>
                <a:spcPct val="80000"/>
              </a:lnSpc>
              <a:buClr>
                <a:schemeClr val="tx1"/>
              </a:buClr>
              <a:buFont typeface="Arial" pitchFamily="34" charset="0"/>
              <a:buChar char="-"/>
            </a:pPr>
            <a:r>
              <a:rPr lang="ru-RU" altLang="bg-BG" sz="2400" smtClean="0"/>
              <a:t>специфични антибиотици след а</a:t>
            </a:r>
            <a:r>
              <a:rPr lang="bg-BG" altLang="bg-BG" sz="2400" smtClean="0"/>
              <a:t>н</a:t>
            </a:r>
            <a:r>
              <a:rPr lang="ru-RU" altLang="bg-BG" sz="2400" smtClean="0"/>
              <a:t>тибиограма</a:t>
            </a:r>
            <a:endParaRPr lang="en-US" altLang="bg-BG" sz="2400" smtClean="0"/>
          </a:p>
          <a:p>
            <a:pPr eaLnBrk="1" hangingPunct="1">
              <a:lnSpc>
                <a:spcPct val="80000"/>
              </a:lnSpc>
              <a:buFontTx/>
              <a:buNone/>
            </a:pPr>
            <a:endParaRPr lang="ru-RU" altLang="bg-BG" sz="2400" b="1" smtClean="0"/>
          </a:p>
          <a:p>
            <a:pPr lvl="1" eaLnBrk="1" hangingPunct="1">
              <a:lnSpc>
                <a:spcPct val="80000"/>
              </a:lnSpc>
              <a:buClr>
                <a:schemeClr val="hlink"/>
              </a:buClr>
              <a:buFont typeface="Wingdings" pitchFamily="2" charset="2"/>
              <a:buChar char="Ø"/>
            </a:pPr>
            <a:r>
              <a:rPr lang="ru-RU" altLang="bg-BG" b="1" smtClean="0">
                <a:solidFill>
                  <a:schemeClr val="accent2"/>
                </a:solidFill>
              </a:rPr>
              <a:t>Специфична терапия на левкопенията</a:t>
            </a:r>
            <a:endParaRPr lang="ru-RU" altLang="bg-BG" smtClean="0">
              <a:solidFill>
                <a:schemeClr val="accent2"/>
              </a:solidFill>
            </a:endParaRPr>
          </a:p>
          <a:p>
            <a:pPr eaLnBrk="1" hangingPunct="1">
              <a:lnSpc>
                <a:spcPct val="80000"/>
              </a:lnSpc>
              <a:buFontTx/>
              <a:buNone/>
            </a:pPr>
            <a:r>
              <a:rPr lang="ru-RU" altLang="bg-BG" sz="2400" smtClean="0"/>
              <a:t>- въвеждане на цитокини	</a:t>
            </a:r>
            <a:endParaRPr lang="bg-BG" altLang="bg-BG" sz="2400"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Grp="1" noChangeArrowheads="1"/>
          </p:cNvSpPr>
          <p:nvPr>
            <p:ph type="body" idx="1"/>
          </p:nvPr>
        </p:nvSpPr>
        <p:spPr>
          <a:xfrm>
            <a:off x="539750" y="765175"/>
            <a:ext cx="8135938" cy="5759450"/>
          </a:xfrm>
          <a:noFill/>
          <a:ln>
            <a:solidFill>
              <a:schemeClr val="tx1"/>
            </a:solidFill>
            <a:miter lim="800000"/>
            <a:headEnd/>
            <a:tailEnd/>
          </a:ln>
        </p:spPr>
        <p:txBody>
          <a:bodyPr/>
          <a:lstStyle/>
          <a:p>
            <a:pPr eaLnBrk="1" hangingPunct="1">
              <a:lnSpc>
                <a:spcPct val="90000"/>
              </a:lnSpc>
              <a:buFont typeface="Wingdings" pitchFamily="2" charset="2"/>
              <a:buChar char="q"/>
            </a:pPr>
            <a:r>
              <a:rPr lang="ru-RU" altLang="bg-BG" sz="2400" b="1" smtClean="0">
                <a:solidFill>
                  <a:schemeClr val="tx2"/>
                </a:solidFill>
              </a:rPr>
              <a:t>Повишената чувствителност към инфекции е в резултат на:</a:t>
            </a:r>
          </a:p>
          <a:p>
            <a:pPr eaLnBrk="1" hangingPunct="1">
              <a:lnSpc>
                <a:spcPct val="90000"/>
              </a:lnSpc>
              <a:buFont typeface="Wingdings" pitchFamily="2" charset="2"/>
              <a:buNone/>
            </a:pPr>
            <a:endParaRPr lang="ru-RU" altLang="bg-BG" sz="2400" b="1" smtClean="0">
              <a:solidFill>
                <a:schemeClr val="tx2"/>
              </a:solidFill>
            </a:endParaRPr>
          </a:p>
          <a:p>
            <a:pPr eaLnBrk="1" hangingPunct="1">
              <a:lnSpc>
                <a:spcPct val="90000"/>
              </a:lnSpc>
              <a:buFont typeface="Wingdings" pitchFamily="2" charset="2"/>
              <a:buChar char="§"/>
            </a:pPr>
            <a:r>
              <a:rPr lang="ru-RU" altLang="bg-BG" sz="2400" b="1" smtClean="0">
                <a:solidFill>
                  <a:schemeClr val="tx2"/>
                </a:solidFill>
              </a:rPr>
              <a:t> нарушаване целостта на чревната бариера и на кожата</a:t>
            </a:r>
          </a:p>
          <a:p>
            <a:pPr eaLnBrk="1" hangingPunct="1">
              <a:lnSpc>
                <a:spcPct val="90000"/>
              </a:lnSpc>
              <a:buFont typeface="Wingdings" pitchFamily="2" charset="2"/>
              <a:buChar char="§"/>
            </a:pPr>
            <a:r>
              <a:rPr lang="ru-RU" altLang="bg-BG" sz="2400" b="1" smtClean="0">
                <a:solidFill>
                  <a:schemeClr val="tx2"/>
                </a:solidFill>
              </a:rPr>
              <a:t>и поради потискане на имунитета</a:t>
            </a:r>
            <a:r>
              <a:rPr lang="ru-RU" altLang="bg-BG" sz="2400" smtClean="0">
                <a:solidFill>
                  <a:schemeClr val="tx2"/>
                </a:solidFill>
              </a:rPr>
              <a:t>.</a:t>
            </a:r>
            <a:r>
              <a:rPr lang="ru-RU" altLang="bg-BG" sz="2400" smtClean="0"/>
              <a:t> </a:t>
            </a:r>
          </a:p>
          <a:p>
            <a:pPr eaLnBrk="1" hangingPunct="1">
              <a:lnSpc>
                <a:spcPct val="90000"/>
              </a:lnSpc>
              <a:buFont typeface="Wingdings" pitchFamily="2" charset="2"/>
              <a:buNone/>
            </a:pPr>
            <a:endParaRPr lang="en-US" altLang="bg-BG" sz="2400" smtClean="0"/>
          </a:p>
          <a:p>
            <a:pPr eaLnBrk="1" hangingPunct="1">
              <a:lnSpc>
                <a:spcPct val="90000"/>
              </a:lnSpc>
              <a:buFontTx/>
              <a:buNone/>
            </a:pPr>
            <a:r>
              <a:rPr lang="en-US" altLang="bg-BG" sz="2400" smtClean="0"/>
              <a:t>	</a:t>
            </a:r>
            <a:r>
              <a:rPr lang="ru-RU" altLang="bg-BG" sz="2400" smtClean="0"/>
              <a:t>Въвеждането на антибиотици намалява смъртността при кучета, облъчени с ЛД</a:t>
            </a:r>
            <a:r>
              <a:rPr lang="ru-RU" altLang="bg-BG" sz="2400" baseline="-25000" smtClean="0"/>
              <a:t>50/30</a:t>
            </a:r>
            <a:r>
              <a:rPr lang="ru-RU" altLang="bg-BG" sz="2400" smtClean="0"/>
              <a:t>.</a:t>
            </a:r>
            <a:r>
              <a:rPr lang="bg-BG" altLang="bg-BG" sz="2400" smtClean="0"/>
              <a:t> </a:t>
            </a:r>
          </a:p>
          <a:p>
            <a:pPr eaLnBrk="1" hangingPunct="1">
              <a:lnSpc>
                <a:spcPct val="90000"/>
              </a:lnSpc>
              <a:buFontTx/>
              <a:buNone/>
            </a:pPr>
            <a:endParaRPr lang="bg-BG" altLang="bg-BG" sz="2400" smtClean="0"/>
          </a:p>
          <a:p>
            <a:pPr eaLnBrk="1" hangingPunct="1">
              <a:lnSpc>
                <a:spcPct val="90000"/>
              </a:lnSpc>
              <a:buFont typeface="Wingdings" pitchFamily="2" charset="2"/>
              <a:buChar char="q"/>
            </a:pPr>
            <a:r>
              <a:rPr lang="bg-BG" altLang="bg-BG" sz="2400" smtClean="0">
                <a:solidFill>
                  <a:schemeClr val="accent2"/>
                </a:solidFill>
              </a:rPr>
              <a:t>Контролирането на инфекцията</a:t>
            </a:r>
            <a:r>
              <a:rPr lang="bg-BG" altLang="bg-BG" sz="2400" smtClean="0"/>
              <a:t> през време на </a:t>
            </a:r>
            <a:r>
              <a:rPr lang="bg-BG" altLang="bg-BG" sz="2400" smtClean="0">
                <a:solidFill>
                  <a:schemeClr val="accent2"/>
                </a:solidFill>
              </a:rPr>
              <a:t>критичната неутропения</a:t>
            </a:r>
            <a:r>
              <a:rPr lang="bg-BG" altLang="bg-BG" sz="2400" smtClean="0"/>
              <a:t> е основният фактор за </a:t>
            </a:r>
            <a:r>
              <a:rPr lang="bg-BG" altLang="bg-BG" sz="2400" smtClean="0">
                <a:solidFill>
                  <a:schemeClr val="accent2"/>
                </a:solidFill>
              </a:rPr>
              <a:t>успешен изход от лечението</a:t>
            </a:r>
            <a:r>
              <a:rPr lang="bg-BG" altLang="bg-BG" sz="2400" smtClean="0"/>
              <a:t>. </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ChangeArrowheads="1"/>
          </p:cNvSpPr>
          <p:nvPr>
            <p:ph type="body" idx="1"/>
          </p:nvPr>
        </p:nvSpPr>
        <p:spPr>
          <a:xfrm>
            <a:off x="900113" y="765175"/>
            <a:ext cx="7848600" cy="5111750"/>
          </a:xfrm>
          <a:noFill/>
          <a:ln>
            <a:solidFill>
              <a:schemeClr val="tx1"/>
            </a:solidFill>
            <a:miter lim="800000"/>
            <a:headEnd/>
            <a:tailEnd/>
          </a:ln>
        </p:spPr>
        <p:txBody>
          <a:bodyPr/>
          <a:lstStyle/>
          <a:p>
            <a:pPr eaLnBrk="1" hangingPunct="1">
              <a:lnSpc>
                <a:spcPct val="80000"/>
              </a:lnSpc>
              <a:buFont typeface="Wingdings" pitchFamily="2" charset="2"/>
              <a:buChar char="q"/>
            </a:pPr>
            <a:r>
              <a:rPr lang="ru-RU" altLang="bg-BG" sz="2400" b="1" smtClean="0">
                <a:solidFill>
                  <a:schemeClr val="accent2"/>
                </a:solidFill>
              </a:rPr>
              <a:t>Профилактичното антибиотично лечение не е показано при облъчени пациенти, без неутропения.</a:t>
            </a:r>
            <a:r>
              <a:rPr lang="ru-RU" altLang="bg-BG" sz="2400" smtClean="0"/>
              <a:t> </a:t>
            </a:r>
          </a:p>
          <a:p>
            <a:pPr eaLnBrk="1" hangingPunct="1">
              <a:lnSpc>
                <a:spcPct val="80000"/>
              </a:lnSpc>
              <a:buFont typeface="Wingdings" pitchFamily="2" charset="2"/>
              <a:buNone/>
            </a:pPr>
            <a:endParaRPr lang="ru-RU" altLang="bg-BG" sz="2400" smtClean="0"/>
          </a:p>
          <a:p>
            <a:pPr eaLnBrk="1" hangingPunct="1">
              <a:lnSpc>
                <a:spcPct val="80000"/>
              </a:lnSpc>
              <a:buFont typeface="Wingdings" pitchFamily="2" charset="2"/>
              <a:buChar char="q"/>
            </a:pPr>
            <a:r>
              <a:rPr lang="bg-BG" altLang="bg-BG" sz="2400" smtClean="0">
                <a:solidFill>
                  <a:schemeClr val="accent2"/>
                </a:solidFill>
              </a:rPr>
              <a:t>А</a:t>
            </a:r>
            <a:r>
              <a:rPr lang="ru-RU" altLang="bg-BG" sz="2400" smtClean="0">
                <a:solidFill>
                  <a:schemeClr val="accent2"/>
                </a:solidFill>
              </a:rPr>
              <a:t>нтибиотичната</a:t>
            </a:r>
            <a:r>
              <a:rPr lang="ru-RU" altLang="bg-BG" sz="2400" smtClean="0"/>
              <a:t> терапия при тях трябва да бъде </a:t>
            </a:r>
            <a:r>
              <a:rPr lang="ru-RU" altLang="bg-BG" sz="2400" smtClean="0">
                <a:solidFill>
                  <a:schemeClr val="accent2"/>
                </a:solidFill>
              </a:rPr>
              <a:t>насочена към</a:t>
            </a:r>
            <a:r>
              <a:rPr lang="ru-RU" altLang="bg-BG" sz="2400" smtClean="0"/>
              <a:t> </a:t>
            </a:r>
            <a:r>
              <a:rPr lang="ru-RU" altLang="bg-BG" sz="2400" smtClean="0">
                <a:solidFill>
                  <a:schemeClr val="accent2"/>
                </a:solidFill>
              </a:rPr>
              <a:t>огнищните инфекции</a:t>
            </a:r>
            <a:r>
              <a:rPr lang="ru-RU" altLang="bg-BG" sz="2400" smtClean="0"/>
              <a:t> или към </a:t>
            </a:r>
            <a:r>
              <a:rPr lang="ru-RU" altLang="bg-BG" sz="2400" smtClean="0">
                <a:solidFill>
                  <a:schemeClr val="accent2"/>
                </a:solidFill>
              </a:rPr>
              <a:t>по-вероятните патогени</a:t>
            </a:r>
            <a:r>
              <a:rPr lang="ru-RU" altLang="bg-BG" sz="2400" smtClean="0"/>
              <a:t>. </a:t>
            </a:r>
          </a:p>
          <a:p>
            <a:pPr eaLnBrk="1" hangingPunct="1">
              <a:lnSpc>
                <a:spcPct val="80000"/>
              </a:lnSpc>
              <a:buFont typeface="Wingdings" pitchFamily="2" charset="2"/>
              <a:buNone/>
            </a:pPr>
            <a:endParaRPr lang="ru-RU" altLang="bg-BG" sz="2400" smtClean="0"/>
          </a:p>
          <a:p>
            <a:pPr eaLnBrk="1" hangingPunct="1">
              <a:lnSpc>
                <a:spcPct val="80000"/>
              </a:lnSpc>
              <a:buFont typeface="Wingdings" pitchFamily="2" charset="2"/>
              <a:buChar char="q"/>
            </a:pPr>
            <a:r>
              <a:rPr lang="ru-RU" altLang="bg-BG" sz="2400" smtClean="0"/>
              <a:t>Приложението на антибиотици за лечение на фебрилните неутропенични пациенти е подобно на това, прилагано при имунокомпрометираните пациенти, лекувани за карциноми. </a:t>
            </a:r>
          </a:p>
          <a:p>
            <a:pPr eaLnBrk="1" hangingPunct="1">
              <a:lnSpc>
                <a:spcPct val="80000"/>
              </a:lnSpc>
              <a:buFont typeface="Wingdings" pitchFamily="2" charset="2"/>
              <a:buNone/>
            </a:pPr>
            <a:endParaRPr lang="ru-RU" altLang="bg-BG" sz="2400" smtClean="0"/>
          </a:p>
          <a:p>
            <a:pPr eaLnBrk="1" hangingPunct="1">
              <a:lnSpc>
                <a:spcPct val="80000"/>
              </a:lnSpc>
              <a:buFont typeface="Wingdings" pitchFamily="2" charset="2"/>
              <a:buChar char="q"/>
            </a:pPr>
            <a:r>
              <a:rPr lang="ru-RU" altLang="bg-BG" sz="2400" smtClean="0"/>
              <a:t>Това лечение се провежда съгласно установените стандарти и практика. </a:t>
            </a:r>
            <a:endParaRPr lang="bg-BG" altLang="bg-BG" sz="2400"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Grp="1" noChangeArrowheads="1"/>
          </p:cNvSpPr>
          <p:nvPr>
            <p:ph type="body" idx="1"/>
          </p:nvPr>
        </p:nvSpPr>
        <p:spPr>
          <a:xfrm>
            <a:off x="685800" y="549275"/>
            <a:ext cx="8062913" cy="5975350"/>
          </a:xfrm>
          <a:noFill/>
          <a:ln>
            <a:solidFill>
              <a:schemeClr val="tx1"/>
            </a:solidFill>
            <a:miter lim="800000"/>
            <a:headEnd/>
            <a:tailEnd/>
          </a:ln>
        </p:spPr>
        <p:txBody>
          <a:bodyPr/>
          <a:lstStyle/>
          <a:p>
            <a:pPr eaLnBrk="1" hangingPunct="1">
              <a:lnSpc>
                <a:spcPct val="80000"/>
              </a:lnSpc>
              <a:buFont typeface="Wingdings" pitchFamily="2" charset="2"/>
              <a:buChar char="ü"/>
            </a:pPr>
            <a:r>
              <a:rPr lang="ru-RU" altLang="bg-BG" sz="2400" b="1" smtClean="0">
                <a:solidFill>
                  <a:schemeClr val="accent2"/>
                </a:solidFill>
              </a:rPr>
              <a:t>Флуоро</a:t>
            </a:r>
            <a:r>
              <a:rPr lang="bg-BG" altLang="bg-BG" sz="2400" b="1" smtClean="0">
                <a:solidFill>
                  <a:schemeClr val="accent2"/>
                </a:solidFill>
              </a:rPr>
              <a:t>х</a:t>
            </a:r>
            <a:r>
              <a:rPr lang="ru-RU" altLang="bg-BG" sz="2400" b="1" smtClean="0">
                <a:solidFill>
                  <a:schemeClr val="accent2"/>
                </a:solidFill>
              </a:rPr>
              <a:t>инолоните</a:t>
            </a:r>
            <a:r>
              <a:rPr lang="ru-RU" altLang="bg-BG" sz="2000" b="1" smtClean="0">
                <a:solidFill>
                  <a:schemeClr val="tx2"/>
                </a:solidFill>
              </a:rPr>
              <a:t> </a:t>
            </a:r>
            <a:r>
              <a:rPr lang="ru-RU" altLang="bg-BG" sz="2000" smtClean="0">
                <a:solidFill>
                  <a:schemeClr val="accent1"/>
                </a:solidFill>
              </a:rPr>
              <a:t>са широко използвани</a:t>
            </a:r>
            <a:r>
              <a:rPr lang="ru-RU" altLang="bg-BG" sz="2000" smtClean="0">
                <a:solidFill>
                  <a:schemeClr val="tx2"/>
                </a:solidFill>
              </a:rPr>
              <a:t>  </a:t>
            </a:r>
            <a:r>
              <a:rPr lang="ru-RU" altLang="bg-BG" sz="2000" smtClean="0">
                <a:solidFill>
                  <a:schemeClr val="accent1"/>
                </a:solidFill>
              </a:rPr>
              <a:t>за профилактика на неутропеничните пациенти</a:t>
            </a:r>
            <a:r>
              <a:rPr lang="ru-RU" altLang="bg-BG" sz="2000" b="1" smtClean="0">
                <a:solidFill>
                  <a:schemeClr val="accent2"/>
                </a:solidFill>
              </a:rPr>
              <a:t>. (</a:t>
            </a:r>
            <a:r>
              <a:rPr lang="ru-RU" altLang="bg-BG" sz="2000" smtClean="0"/>
              <a:t>напр.</a:t>
            </a:r>
            <a:r>
              <a:rPr lang="ru-RU" altLang="bg-BG" sz="2000" smtClean="0">
                <a:solidFill>
                  <a:schemeClr val="tx2"/>
                </a:solidFill>
              </a:rPr>
              <a:t> </a:t>
            </a:r>
            <a:r>
              <a:rPr lang="en-US" altLang="bg-BG" sz="2000" b="1" smtClean="0">
                <a:solidFill>
                  <a:schemeClr val="accent2"/>
                </a:solidFill>
              </a:rPr>
              <a:t>Avelox</a:t>
            </a:r>
            <a:r>
              <a:rPr lang="ru-RU" altLang="bg-BG" sz="2000" smtClean="0">
                <a:solidFill>
                  <a:schemeClr val="accent2"/>
                </a:solidFill>
              </a:rPr>
              <a:t> </a:t>
            </a:r>
            <a:r>
              <a:rPr lang="ru-RU" altLang="bg-BG" sz="2000" smtClean="0"/>
              <a:t>1</a:t>
            </a:r>
            <a:r>
              <a:rPr lang="en-US" altLang="bg-BG" sz="2000" smtClean="0"/>
              <a:t>x</a:t>
            </a:r>
            <a:r>
              <a:rPr lang="ru-RU" altLang="bg-BG" sz="2000" smtClean="0"/>
              <a:t>400</a:t>
            </a:r>
            <a:r>
              <a:rPr lang="en-US" altLang="bg-BG" sz="2000" smtClean="0"/>
              <a:t>mg per os </a:t>
            </a:r>
            <a:r>
              <a:rPr lang="ru-RU" altLang="bg-BG" sz="2000" smtClean="0"/>
              <a:t>(</a:t>
            </a:r>
            <a:r>
              <a:rPr lang="en-US" altLang="bg-BG" sz="2000" smtClean="0"/>
              <a:t>i</a:t>
            </a:r>
            <a:r>
              <a:rPr lang="ru-RU" altLang="bg-BG" sz="2000" smtClean="0"/>
              <a:t>.</a:t>
            </a:r>
            <a:r>
              <a:rPr lang="en-US" altLang="bg-BG" sz="2000" smtClean="0"/>
              <a:t>v</a:t>
            </a:r>
            <a:r>
              <a:rPr lang="ru-RU" altLang="bg-BG" sz="2000" smtClean="0"/>
              <a:t>.) или   </a:t>
            </a:r>
            <a:r>
              <a:rPr lang="en-US" altLang="bg-BG" sz="2000" b="1" smtClean="0">
                <a:solidFill>
                  <a:schemeClr val="accent2"/>
                </a:solidFill>
              </a:rPr>
              <a:t>Tavanic</a:t>
            </a:r>
            <a:r>
              <a:rPr lang="en-US" altLang="bg-BG" sz="2000" smtClean="0"/>
              <a:t> </a:t>
            </a:r>
            <a:r>
              <a:rPr lang="ru-RU" altLang="bg-BG" sz="2000" smtClean="0"/>
              <a:t>1 </a:t>
            </a:r>
            <a:r>
              <a:rPr lang="en-US" altLang="bg-BG" sz="2000" smtClean="0"/>
              <a:t>x</a:t>
            </a:r>
            <a:r>
              <a:rPr lang="ru-RU" altLang="bg-BG" sz="2000" smtClean="0"/>
              <a:t> 500</a:t>
            </a:r>
            <a:r>
              <a:rPr lang="en-US" altLang="bg-BG" sz="2000" smtClean="0"/>
              <a:t>mg i</a:t>
            </a:r>
            <a:r>
              <a:rPr lang="ru-RU" altLang="bg-BG" sz="2000" smtClean="0"/>
              <a:t>.</a:t>
            </a:r>
            <a:r>
              <a:rPr lang="en-US" altLang="bg-BG" sz="2000" smtClean="0"/>
              <a:t>v</a:t>
            </a:r>
            <a:r>
              <a:rPr lang="ru-RU" altLang="bg-BG" sz="2000" smtClean="0"/>
              <a:t>. )</a:t>
            </a:r>
          </a:p>
          <a:p>
            <a:pPr eaLnBrk="1" hangingPunct="1">
              <a:lnSpc>
                <a:spcPct val="80000"/>
              </a:lnSpc>
              <a:buFont typeface="Wingdings" pitchFamily="2" charset="2"/>
              <a:buNone/>
            </a:pPr>
            <a:endParaRPr lang="ru-RU" altLang="bg-BG" sz="2000" smtClean="0"/>
          </a:p>
          <a:p>
            <a:pPr eaLnBrk="1" hangingPunct="1">
              <a:lnSpc>
                <a:spcPct val="80000"/>
              </a:lnSpc>
              <a:buFont typeface="Wingdings" pitchFamily="2" charset="2"/>
              <a:buChar char="ü"/>
            </a:pPr>
            <a:r>
              <a:rPr lang="ru-RU" altLang="bg-BG" sz="2000" smtClean="0"/>
              <a:t>При пациенти</a:t>
            </a:r>
            <a:r>
              <a:rPr lang="bg-BG" altLang="bg-BG" sz="2000" smtClean="0"/>
              <a:t> с </a:t>
            </a:r>
            <a:r>
              <a:rPr lang="bg-BG" altLang="bg-BG" sz="2000" smtClean="0">
                <a:solidFill>
                  <a:schemeClr val="accent2"/>
                </a:solidFill>
              </a:rPr>
              <a:t>изразена неутропения</a:t>
            </a:r>
            <a:r>
              <a:rPr lang="bg-BG" altLang="bg-BG" sz="2000" smtClean="0"/>
              <a:t> (абсолютен брой на неутрофилите</a:t>
            </a:r>
            <a:r>
              <a:rPr lang="ru-RU" altLang="bg-BG" sz="2000" smtClean="0"/>
              <a:t>&lt;0.</a:t>
            </a:r>
            <a:r>
              <a:rPr lang="bg-BG" altLang="bg-BG" sz="2000" smtClean="0"/>
              <a:t>5х10</a:t>
            </a:r>
            <a:r>
              <a:rPr lang="bg-BG" altLang="bg-BG" sz="2000" baseline="30000" smtClean="0"/>
              <a:t>9</a:t>
            </a:r>
            <a:r>
              <a:rPr lang="bg-BG" altLang="bg-BG" sz="2000" smtClean="0"/>
              <a:t>/</a:t>
            </a:r>
            <a:r>
              <a:rPr lang="en-US" altLang="bg-BG" sz="2000" smtClean="0"/>
              <a:t>L</a:t>
            </a:r>
            <a:r>
              <a:rPr lang="bg-BG" altLang="bg-BG" sz="2000" b="1" smtClean="0"/>
              <a:t>), </a:t>
            </a:r>
            <a:r>
              <a:rPr lang="bg-BG" altLang="bg-BG" sz="2000" b="1" smtClean="0">
                <a:solidFill>
                  <a:schemeClr val="accent2"/>
                </a:solidFill>
              </a:rPr>
              <a:t>широкоспектърните антибиотици трябва да бъдат прилагани през целия период на неутропенията.</a:t>
            </a:r>
            <a:r>
              <a:rPr lang="bg-BG" altLang="bg-BG" sz="2000" b="1" smtClean="0"/>
              <a:t> </a:t>
            </a:r>
          </a:p>
          <a:p>
            <a:pPr eaLnBrk="1" hangingPunct="1">
              <a:lnSpc>
                <a:spcPct val="80000"/>
              </a:lnSpc>
              <a:buFont typeface="Wingdings" pitchFamily="2" charset="2"/>
              <a:buNone/>
            </a:pPr>
            <a:endParaRPr lang="en-US" altLang="bg-BG" sz="2000" smtClean="0"/>
          </a:p>
          <a:p>
            <a:pPr eaLnBrk="1" hangingPunct="1">
              <a:lnSpc>
                <a:spcPct val="80000"/>
              </a:lnSpc>
              <a:buFont typeface="Wingdings" pitchFamily="2" charset="2"/>
              <a:buChar char="Ø"/>
            </a:pPr>
            <a:r>
              <a:rPr lang="bg-BG" altLang="bg-BG" sz="2400" b="1" smtClean="0">
                <a:solidFill>
                  <a:schemeClr val="accent2"/>
                </a:solidFill>
              </a:rPr>
              <a:t>Профилактиката</a:t>
            </a:r>
            <a:r>
              <a:rPr lang="bg-BG" altLang="bg-BG" sz="2000" smtClean="0"/>
              <a:t> трябва да включва</a:t>
            </a:r>
            <a:r>
              <a:rPr lang="en-US" altLang="bg-BG" sz="2000" smtClean="0"/>
              <a:t>:</a:t>
            </a:r>
            <a:r>
              <a:rPr lang="bg-BG" altLang="bg-BG" sz="2000" smtClean="0"/>
              <a:t> </a:t>
            </a:r>
          </a:p>
          <a:p>
            <a:pPr eaLnBrk="1" hangingPunct="1">
              <a:lnSpc>
                <a:spcPct val="80000"/>
              </a:lnSpc>
              <a:buFont typeface="Wingdings" pitchFamily="2" charset="2"/>
              <a:buNone/>
            </a:pPr>
            <a:endParaRPr lang="en-US" altLang="bg-BG" sz="2000" smtClean="0"/>
          </a:p>
          <a:p>
            <a:pPr eaLnBrk="1" hangingPunct="1">
              <a:lnSpc>
                <a:spcPct val="80000"/>
              </a:lnSpc>
              <a:buFont typeface="Wingdings" pitchFamily="2" charset="2"/>
              <a:buChar char="ü"/>
            </a:pPr>
            <a:r>
              <a:rPr lang="bg-BG" altLang="bg-BG" sz="2400" b="1" smtClean="0">
                <a:solidFill>
                  <a:schemeClr val="accent2"/>
                </a:solidFill>
              </a:rPr>
              <a:t>флуорохинолон</a:t>
            </a:r>
            <a:r>
              <a:rPr lang="bg-BG" altLang="bg-BG" sz="2000" b="1" smtClean="0">
                <a:solidFill>
                  <a:schemeClr val="accent2"/>
                </a:solidFill>
              </a:rPr>
              <a:t> със или без стрептококов обхват плюс</a:t>
            </a:r>
          </a:p>
          <a:p>
            <a:pPr eaLnBrk="1" hangingPunct="1">
              <a:lnSpc>
                <a:spcPct val="80000"/>
              </a:lnSpc>
              <a:buFont typeface="Wingdings" pitchFamily="2" charset="2"/>
              <a:buNone/>
            </a:pPr>
            <a:r>
              <a:rPr lang="bg-BG" altLang="bg-BG" sz="2000" b="1" smtClean="0"/>
              <a:t> </a:t>
            </a:r>
          </a:p>
          <a:p>
            <a:pPr eaLnBrk="1" hangingPunct="1">
              <a:lnSpc>
                <a:spcPct val="80000"/>
              </a:lnSpc>
              <a:buFont typeface="Wingdings" pitchFamily="2" charset="2"/>
              <a:buChar char="ü"/>
            </a:pPr>
            <a:r>
              <a:rPr lang="bg-BG" altLang="bg-BG" sz="2400" b="1" smtClean="0">
                <a:solidFill>
                  <a:schemeClr val="accent2"/>
                </a:solidFill>
              </a:rPr>
              <a:t>пеницилин или негово производно</a:t>
            </a:r>
            <a:r>
              <a:rPr lang="bg-BG" altLang="bg-BG" sz="2000" b="1" smtClean="0"/>
              <a:t>, </a:t>
            </a:r>
          </a:p>
          <a:p>
            <a:pPr eaLnBrk="1" hangingPunct="1">
              <a:lnSpc>
                <a:spcPct val="80000"/>
              </a:lnSpc>
              <a:buFont typeface="Wingdings" pitchFamily="2" charset="2"/>
              <a:buNone/>
            </a:pPr>
            <a:endParaRPr lang="en-US" altLang="bg-BG" sz="2000" b="1" smtClean="0"/>
          </a:p>
          <a:p>
            <a:pPr eaLnBrk="1" hangingPunct="1">
              <a:lnSpc>
                <a:spcPct val="80000"/>
              </a:lnSpc>
              <a:buFont typeface="Wingdings" pitchFamily="2" charset="2"/>
              <a:buChar char="ü"/>
            </a:pPr>
            <a:r>
              <a:rPr lang="bg-BG" altLang="bg-BG" sz="2400" b="1" smtClean="0">
                <a:solidFill>
                  <a:schemeClr val="accent2"/>
                </a:solidFill>
              </a:rPr>
              <a:t>антивирусни агенти</a:t>
            </a:r>
            <a:r>
              <a:rPr lang="bg-BG" altLang="bg-BG" sz="2000" b="1" smtClean="0">
                <a:solidFill>
                  <a:schemeClr val="accent2"/>
                </a:solidFill>
              </a:rPr>
              <a:t> (</a:t>
            </a:r>
            <a:r>
              <a:rPr lang="en-US" altLang="bg-BG" sz="2000" b="1" smtClean="0">
                <a:solidFill>
                  <a:schemeClr val="accent2"/>
                </a:solidFill>
              </a:rPr>
              <a:t>Acyclovir, 5-10 mg/kg i.v.</a:t>
            </a:r>
            <a:r>
              <a:rPr lang="bg-BG" altLang="bg-BG" sz="2000" b="1" smtClean="0">
                <a:solidFill>
                  <a:schemeClr val="accent2"/>
                </a:solidFill>
              </a:rPr>
              <a:t> </a:t>
            </a:r>
            <a:r>
              <a:rPr lang="bg-BG" altLang="bg-BG" sz="2000" smtClean="0">
                <a:solidFill>
                  <a:schemeClr val="accent2"/>
                </a:solidFill>
              </a:rPr>
              <a:t>през 8 часа) </a:t>
            </a:r>
          </a:p>
          <a:p>
            <a:pPr eaLnBrk="1" hangingPunct="1">
              <a:lnSpc>
                <a:spcPct val="80000"/>
              </a:lnSpc>
              <a:buFont typeface="Wingdings" pitchFamily="2" charset="2"/>
              <a:buNone/>
            </a:pPr>
            <a:endParaRPr lang="en-US" altLang="bg-BG" sz="2000" smtClean="0">
              <a:solidFill>
                <a:schemeClr val="accent2"/>
              </a:solidFill>
            </a:endParaRPr>
          </a:p>
          <a:p>
            <a:pPr eaLnBrk="1" hangingPunct="1">
              <a:lnSpc>
                <a:spcPct val="80000"/>
              </a:lnSpc>
              <a:buFont typeface="Wingdings" pitchFamily="2" charset="2"/>
              <a:buChar char="ü"/>
            </a:pPr>
            <a:r>
              <a:rPr lang="bg-BG" altLang="bg-BG" sz="2400" b="1" smtClean="0">
                <a:solidFill>
                  <a:schemeClr val="accent2"/>
                </a:solidFill>
              </a:rPr>
              <a:t>антимикотични средства</a:t>
            </a:r>
            <a:r>
              <a:rPr lang="bg-BG" altLang="bg-BG" sz="2000" b="1" smtClean="0">
                <a:solidFill>
                  <a:schemeClr val="accent2"/>
                </a:solidFill>
              </a:rPr>
              <a:t> (</a:t>
            </a:r>
            <a:r>
              <a:rPr lang="en-US" altLang="bg-BG" sz="2000" b="1" smtClean="0">
                <a:solidFill>
                  <a:schemeClr val="accent2"/>
                </a:solidFill>
              </a:rPr>
              <a:t>Flukonazol 200mg per os (i.v.)</a:t>
            </a:r>
            <a:r>
              <a:rPr lang="bg-BG" altLang="bg-BG" sz="2000" b="1" smtClean="0">
                <a:solidFill>
                  <a:schemeClr val="accent2"/>
                </a:solidFill>
              </a:rPr>
              <a:t> </a:t>
            </a:r>
            <a:r>
              <a:rPr lang="bg-BG" altLang="bg-BG" sz="2000" smtClean="0">
                <a:solidFill>
                  <a:schemeClr val="accent2"/>
                </a:solidFill>
              </a:rPr>
              <a:t>на 12 часа</a:t>
            </a:r>
            <a:r>
              <a:rPr lang="bg-BG" altLang="bg-BG" sz="2000" smtClean="0"/>
              <a:t> </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Grp="1" noChangeArrowheads="1"/>
          </p:cNvSpPr>
          <p:nvPr>
            <p:ph type="body" idx="1"/>
          </p:nvPr>
        </p:nvSpPr>
        <p:spPr>
          <a:xfrm>
            <a:off x="900113" y="333375"/>
            <a:ext cx="8064500" cy="5762625"/>
          </a:xfrm>
          <a:noFill/>
          <a:ln>
            <a:solidFill>
              <a:schemeClr val="tx1"/>
            </a:solidFill>
            <a:miter lim="800000"/>
            <a:headEnd/>
            <a:tailEnd/>
          </a:ln>
        </p:spPr>
        <p:txBody>
          <a:bodyPr/>
          <a:lstStyle/>
          <a:p>
            <a:pPr eaLnBrk="1" hangingPunct="1">
              <a:lnSpc>
                <a:spcPct val="90000"/>
              </a:lnSpc>
              <a:buFont typeface="Wingdings" pitchFamily="2" charset="2"/>
              <a:buChar char="ü"/>
            </a:pPr>
            <a:r>
              <a:rPr lang="bg-BG" altLang="bg-BG" sz="2400" smtClean="0">
                <a:solidFill>
                  <a:schemeClr val="accent2"/>
                </a:solidFill>
              </a:rPr>
              <a:t>Антибиотиците</a:t>
            </a:r>
            <a:r>
              <a:rPr lang="bg-BG" altLang="bg-BG" sz="2400" smtClean="0"/>
              <a:t> трябва да бъдат приемани, докато установим, че:</a:t>
            </a:r>
          </a:p>
          <a:p>
            <a:pPr eaLnBrk="1" hangingPunct="1">
              <a:lnSpc>
                <a:spcPct val="90000"/>
              </a:lnSpc>
              <a:buFont typeface="Wingdings" pitchFamily="2" charset="2"/>
              <a:buChar char="§"/>
            </a:pPr>
            <a:r>
              <a:rPr lang="bg-BG" altLang="bg-BG" sz="2400" smtClean="0"/>
              <a:t> </a:t>
            </a:r>
            <a:r>
              <a:rPr lang="bg-BG" altLang="bg-BG" sz="2400" smtClean="0">
                <a:solidFill>
                  <a:schemeClr val="accent2"/>
                </a:solidFill>
              </a:rPr>
              <a:t>не са ефективни</a:t>
            </a:r>
            <a:r>
              <a:rPr lang="bg-BG" altLang="bg-BG" sz="2400" smtClean="0"/>
              <a:t> (напр. пациентът развива неутропенична треска), или </a:t>
            </a:r>
          </a:p>
          <a:p>
            <a:pPr eaLnBrk="1" hangingPunct="1">
              <a:lnSpc>
                <a:spcPct val="90000"/>
              </a:lnSpc>
              <a:buFont typeface="Wingdings" pitchFamily="2" charset="2"/>
              <a:buChar char="§"/>
            </a:pPr>
            <a:r>
              <a:rPr lang="bg-BG" altLang="bg-BG" sz="2400" smtClean="0"/>
              <a:t>броят на </a:t>
            </a:r>
            <a:r>
              <a:rPr lang="bg-BG" altLang="bg-BG" sz="2400" smtClean="0">
                <a:solidFill>
                  <a:schemeClr val="accent2"/>
                </a:solidFill>
              </a:rPr>
              <a:t>неутрофилите се възстанови</a:t>
            </a:r>
            <a:r>
              <a:rPr lang="bg-BG" altLang="bg-BG" sz="2400" smtClean="0"/>
              <a:t> (абсолютен брой</a:t>
            </a:r>
            <a:r>
              <a:rPr lang="ru-RU" altLang="bg-BG" sz="2400" smtClean="0">
                <a:solidFill>
                  <a:schemeClr val="accent2"/>
                </a:solidFill>
              </a:rPr>
              <a:t>&gt;0.</a:t>
            </a:r>
            <a:r>
              <a:rPr lang="bg-BG" altLang="bg-BG" sz="2400" smtClean="0">
                <a:solidFill>
                  <a:schemeClr val="accent2"/>
                </a:solidFill>
              </a:rPr>
              <a:t>5х10</a:t>
            </a:r>
            <a:r>
              <a:rPr lang="bg-BG" altLang="bg-BG" sz="2400" baseline="30000" smtClean="0">
                <a:solidFill>
                  <a:schemeClr val="accent2"/>
                </a:solidFill>
              </a:rPr>
              <a:t>9</a:t>
            </a:r>
            <a:r>
              <a:rPr lang="bg-BG" altLang="bg-BG" sz="2400" smtClean="0">
                <a:solidFill>
                  <a:schemeClr val="accent2"/>
                </a:solidFill>
              </a:rPr>
              <a:t>/</a:t>
            </a:r>
            <a:r>
              <a:rPr lang="en-US" altLang="bg-BG" sz="2400" smtClean="0">
                <a:solidFill>
                  <a:schemeClr val="accent2"/>
                </a:solidFill>
              </a:rPr>
              <a:t>L</a:t>
            </a:r>
            <a:r>
              <a:rPr lang="bg-BG" altLang="bg-BG" sz="2400" smtClean="0"/>
              <a:t>). </a:t>
            </a:r>
          </a:p>
          <a:p>
            <a:pPr eaLnBrk="1" hangingPunct="1">
              <a:lnSpc>
                <a:spcPct val="90000"/>
              </a:lnSpc>
              <a:buFont typeface="Wingdings" pitchFamily="2" charset="2"/>
              <a:buNone/>
            </a:pPr>
            <a:endParaRPr lang="en-US" altLang="bg-BG" sz="2400" smtClean="0"/>
          </a:p>
          <a:p>
            <a:pPr eaLnBrk="1" hangingPunct="1">
              <a:lnSpc>
                <a:spcPct val="90000"/>
              </a:lnSpc>
              <a:buFont typeface="Wingdings" pitchFamily="2" charset="2"/>
              <a:buChar char="ü"/>
            </a:pPr>
            <a:r>
              <a:rPr lang="bg-BG" altLang="bg-BG" sz="2400" smtClean="0">
                <a:solidFill>
                  <a:schemeClr val="accent2"/>
                </a:solidFill>
              </a:rPr>
              <a:t>Огнищните инфекции</a:t>
            </a:r>
            <a:r>
              <a:rPr lang="bg-BG" altLang="bg-BG" sz="2400" smtClean="0"/>
              <a:t>, развити през време на периода на  неутропения, изискват </a:t>
            </a:r>
            <a:r>
              <a:rPr lang="bg-BG" altLang="bg-BG" sz="2400" smtClean="0">
                <a:solidFill>
                  <a:schemeClr val="accent2"/>
                </a:solidFill>
              </a:rPr>
              <a:t>пълен курс антибиотично лечение. </a:t>
            </a:r>
          </a:p>
          <a:p>
            <a:pPr eaLnBrk="1" hangingPunct="1">
              <a:lnSpc>
                <a:spcPct val="90000"/>
              </a:lnSpc>
              <a:buFont typeface="Wingdings" pitchFamily="2" charset="2"/>
              <a:buNone/>
            </a:pPr>
            <a:endParaRPr lang="en-US" altLang="bg-BG" sz="2400" smtClean="0">
              <a:solidFill>
                <a:schemeClr val="accent2"/>
              </a:solidFill>
            </a:endParaRPr>
          </a:p>
          <a:p>
            <a:pPr eaLnBrk="1" hangingPunct="1">
              <a:lnSpc>
                <a:spcPct val="90000"/>
              </a:lnSpc>
              <a:buFont typeface="Wingdings" pitchFamily="2" charset="2"/>
              <a:buChar char="ü"/>
            </a:pPr>
            <a:r>
              <a:rPr lang="bg-BG" altLang="bg-BG" sz="2400" smtClean="0"/>
              <a:t>При пациенти, развили треска по време на получаването на флуорохинолон, последният трябва да бъде спрян и лечението да бъде </a:t>
            </a:r>
            <a:r>
              <a:rPr lang="bg-BG" altLang="bg-BG" sz="2400" smtClean="0">
                <a:solidFill>
                  <a:schemeClr val="accent2"/>
                </a:solidFill>
              </a:rPr>
              <a:t>насочено към </a:t>
            </a:r>
            <a:r>
              <a:rPr lang="en-AU" altLang="bg-BG" sz="2400" smtClean="0">
                <a:solidFill>
                  <a:schemeClr val="accent2"/>
                </a:solidFill>
              </a:rPr>
              <a:t>Gram</a:t>
            </a:r>
            <a:r>
              <a:rPr lang="ru-RU" altLang="bg-BG" sz="2400" smtClean="0">
                <a:solidFill>
                  <a:schemeClr val="accent2"/>
                </a:solidFill>
              </a:rPr>
              <a:t> (-)</a:t>
            </a:r>
            <a:r>
              <a:rPr lang="bg-BG" altLang="bg-BG" sz="2400" smtClean="0">
                <a:solidFill>
                  <a:schemeClr val="accent2"/>
                </a:solidFill>
              </a:rPr>
              <a:t> бактерии, основно </a:t>
            </a:r>
            <a:r>
              <a:rPr lang="en-AU" altLang="bg-BG" sz="2400" b="1" smtClean="0">
                <a:solidFill>
                  <a:schemeClr val="accent2"/>
                </a:solidFill>
              </a:rPr>
              <a:t>Pseudomonas aeruginosa</a:t>
            </a:r>
            <a:r>
              <a:rPr lang="ru-RU" altLang="bg-BG" sz="2400" smtClean="0">
                <a:solidFill>
                  <a:schemeClr val="accent2"/>
                </a:solidFill>
              </a:rPr>
              <a:t>. </a:t>
            </a:r>
            <a:endParaRPr lang="bg-BG" altLang="bg-BG" sz="2400" smtClean="0">
              <a:solidFill>
                <a:schemeClr val="accent2"/>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5"/>
          <p:cNvSpPr>
            <a:spLocks noGrp="1" noChangeArrowheads="1"/>
          </p:cNvSpPr>
          <p:nvPr>
            <p:ph type="body" sz="half" idx="1"/>
          </p:nvPr>
        </p:nvSpPr>
        <p:spPr>
          <a:xfrm>
            <a:off x="323850" y="476250"/>
            <a:ext cx="4171950" cy="5976938"/>
          </a:xfrm>
          <a:noFill/>
          <a:ln>
            <a:solidFill>
              <a:schemeClr val="tx1"/>
            </a:solidFill>
            <a:miter lim="800000"/>
            <a:headEnd/>
            <a:tailEnd/>
          </a:ln>
        </p:spPr>
        <p:txBody>
          <a:bodyPr/>
          <a:lstStyle/>
          <a:p>
            <a:pPr eaLnBrk="1" hangingPunct="1">
              <a:lnSpc>
                <a:spcPct val="80000"/>
              </a:lnSpc>
              <a:buFontTx/>
              <a:buNone/>
            </a:pPr>
            <a:endParaRPr lang="bg-BG" altLang="bg-BG" sz="1800" smtClean="0">
              <a:solidFill>
                <a:schemeClr val="tx2"/>
              </a:solidFill>
            </a:endParaRPr>
          </a:p>
          <a:p>
            <a:pPr eaLnBrk="1" hangingPunct="1">
              <a:lnSpc>
                <a:spcPct val="80000"/>
              </a:lnSpc>
              <a:buClr>
                <a:schemeClr val="hlink"/>
              </a:buClr>
              <a:buFont typeface="Wingdings" pitchFamily="2" charset="2"/>
              <a:buNone/>
            </a:pPr>
            <a:r>
              <a:rPr lang="ru-RU" altLang="bg-BG" sz="2000" smtClean="0"/>
              <a:t>Срещу последния се използва </a:t>
            </a:r>
            <a:r>
              <a:rPr lang="ru-RU" altLang="bg-BG" sz="2000" b="1" smtClean="0">
                <a:solidFill>
                  <a:schemeClr val="tx2"/>
                </a:solidFill>
              </a:rPr>
              <a:t>комбинация от</a:t>
            </a:r>
            <a:r>
              <a:rPr lang="en-US" altLang="bg-BG" sz="2000" b="1" smtClean="0"/>
              <a:t>:</a:t>
            </a:r>
            <a:endParaRPr lang="ru-RU" altLang="bg-BG" sz="2000" b="1" smtClean="0"/>
          </a:p>
          <a:p>
            <a:pPr eaLnBrk="1" hangingPunct="1">
              <a:lnSpc>
                <a:spcPct val="80000"/>
              </a:lnSpc>
              <a:buClr>
                <a:schemeClr val="hlink"/>
              </a:buClr>
              <a:buFont typeface="Wingdings" pitchFamily="2" charset="2"/>
              <a:buChar char="Ø"/>
            </a:pPr>
            <a:r>
              <a:rPr lang="ru-RU" altLang="bg-BG" sz="2000" b="1" smtClean="0">
                <a:solidFill>
                  <a:schemeClr val="accent2"/>
                </a:solidFill>
              </a:rPr>
              <a:t>цефалоспорини</a:t>
            </a:r>
            <a:r>
              <a:rPr lang="en-US" altLang="bg-BG" sz="2000" b="1" smtClean="0"/>
              <a:t> </a:t>
            </a:r>
            <a:r>
              <a:rPr lang="en-US" altLang="bg-BG" sz="2000" smtClean="0"/>
              <a:t>(</a:t>
            </a:r>
            <a:r>
              <a:rPr lang="ru-RU" altLang="bg-BG" sz="2000" smtClean="0"/>
              <a:t>напр</a:t>
            </a:r>
            <a:r>
              <a:rPr lang="en-US" altLang="bg-BG" sz="2000" smtClean="0"/>
              <a:t>. </a:t>
            </a:r>
            <a:r>
              <a:rPr lang="ru-RU" altLang="bg-BG" sz="2000" smtClean="0">
                <a:solidFill>
                  <a:schemeClr val="accent1"/>
                </a:solidFill>
              </a:rPr>
              <a:t>цефалоспорин ІІІ</a:t>
            </a:r>
            <a:r>
              <a:rPr lang="en-US" altLang="bg-BG" sz="2000" smtClean="0">
                <a:solidFill>
                  <a:schemeClr val="accent1"/>
                </a:solidFill>
              </a:rPr>
              <a:t>-</a:t>
            </a:r>
            <a:r>
              <a:rPr lang="ru-RU" altLang="bg-BG" sz="2000" smtClean="0">
                <a:solidFill>
                  <a:schemeClr val="accent1"/>
                </a:solidFill>
              </a:rPr>
              <a:t>та генерация</a:t>
            </a:r>
            <a:r>
              <a:rPr lang="bg-BG" altLang="bg-BG" sz="2000" smtClean="0"/>
              <a:t> като </a:t>
            </a:r>
            <a:r>
              <a:rPr lang="en-US" altLang="bg-BG" sz="2000" smtClean="0">
                <a:solidFill>
                  <a:schemeClr val="accent1"/>
                </a:solidFill>
              </a:rPr>
              <a:t>Ceftazidim (Fortum</a:t>
            </a:r>
            <a:r>
              <a:rPr lang="en-US" altLang="bg-BG" sz="2000" smtClean="0"/>
              <a:t>) 1.0g  3 x </a:t>
            </a:r>
            <a:r>
              <a:rPr lang="ru-RU" altLang="bg-BG" sz="2000" smtClean="0"/>
              <a:t>дневно </a:t>
            </a:r>
            <a:r>
              <a:rPr lang="en-US" altLang="bg-BG" sz="2000" smtClean="0"/>
              <a:t>i.v.(i.m.)  </a:t>
            </a:r>
            <a:r>
              <a:rPr lang="ru-RU" altLang="bg-BG" sz="2000" smtClean="0"/>
              <a:t>или   2.0</a:t>
            </a:r>
            <a:r>
              <a:rPr lang="en-US" altLang="bg-BG" sz="2000" smtClean="0"/>
              <a:t>g</a:t>
            </a:r>
            <a:r>
              <a:rPr lang="ru-RU" altLang="bg-BG" sz="2000" smtClean="0"/>
              <a:t> 2 </a:t>
            </a:r>
            <a:r>
              <a:rPr lang="en-US" altLang="bg-BG" sz="2000" smtClean="0"/>
              <a:t>x</a:t>
            </a:r>
            <a:r>
              <a:rPr lang="bg-BG" altLang="bg-BG" sz="2000" smtClean="0"/>
              <a:t> дневно)</a:t>
            </a:r>
            <a:r>
              <a:rPr lang="ru-RU" altLang="bg-BG" sz="2000" smtClean="0"/>
              <a:t> и </a:t>
            </a:r>
          </a:p>
          <a:p>
            <a:pPr eaLnBrk="1" hangingPunct="1">
              <a:lnSpc>
                <a:spcPct val="80000"/>
              </a:lnSpc>
              <a:buClr>
                <a:schemeClr val="hlink"/>
              </a:buClr>
              <a:buFont typeface="Wingdings" pitchFamily="2" charset="2"/>
              <a:buNone/>
            </a:pPr>
            <a:endParaRPr lang="ru-RU" altLang="bg-BG" sz="2000" b="1" smtClean="0"/>
          </a:p>
          <a:p>
            <a:pPr eaLnBrk="1" hangingPunct="1">
              <a:lnSpc>
                <a:spcPct val="80000"/>
              </a:lnSpc>
              <a:buClr>
                <a:schemeClr val="hlink"/>
              </a:buClr>
              <a:buFont typeface="Wingdings" pitchFamily="2" charset="2"/>
              <a:buChar char="Ø"/>
            </a:pPr>
            <a:r>
              <a:rPr lang="ru-RU" altLang="bg-BG" sz="2000" b="1" smtClean="0">
                <a:solidFill>
                  <a:schemeClr val="accent2"/>
                </a:solidFill>
              </a:rPr>
              <a:t>аминоглюкозидни антибиотици</a:t>
            </a:r>
            <a:r>
              <a:rPr lang="ru-RU" altLang="bg-BG" sz="2000" smtClean="0"/>
              <a:t> </a:t>
            </a:r>
            <a:r>
              <a:rPr lang="en-US" altLang="bg-BG" sz="2000" smtClean="0"/>
              <a:t>(</a:t>
            </a:r>
            <a:r>
              <a:rPr lang="en-US" altLang="bg-BG" sz="2000" smtClean="0">
                <a:solidFill>
                  <a:schemeClr val="accent1"/>
                </a:solidFill>
              </a:rPr>
              <a:t>Gentamycin</a:t>
            </a:r>
            <a:r>
              <a:rPr lang="en-US" altLang="bg-BG" sz="2000" smtClean="0"/>
              <a:t> 1 x </a:t>
            </a:r>
            <a:r>
              <a:rPr lang="ru-RU" altLang="bg-BG" sz="2000" smtClean="0"/>
              <a:t>дневно</a:t>
            </a:r>
            <a:r>
              <a:rPr lang="en-US" altLang="bg-BG" sz="2000" smtClean="0"/>
              <a:t> 5.0-7.0 mg/kg  </a:t>
            </a:r>
            <a:r>
              <a:rPr lang="ru-RU" altLang="bg-BG" sz="2000" smtClean="0"/>
              <a:t>в</a:t>
            </a:r>
            <a:r>
              <a:rPr lang="en-US" altLang="bg-BG" sz="2000" smtClean="0"/>
              <a:t> 100ml 5% Sol. Glucosae i</a:t>
            </a:r>
            <a:r>
              <a:rPr lang="ru-RU" altLang="bg-BG" sz="2000" smtClean="0"/>
              <a:t>.</a:t>
            </a:r>
            <a:r>
              <a:rPr lang="en-US" altLang="bg-BG" sz="2000" smtClean="0"/>
              <a:t>v</a:t>
            </a:r>
            <a:r>
              <a:rPr lang="ru-RU" altLang="bg-BG" sz="2000" smtClean="0"/>
              <a:t>. за &gt; 60 </a:t>
            </a:r>
            <a:r>
              <a:rPr lang="en-US" altLang="bg-BG" sz="2000" smtClean="0"/>
              <a:t>min</a:t>
            </a:r>
            <a:r>
              <a:rPr lang="ru-RU" altLang="bg-BG" sz="2000" smtClean="0"/>
              <a:t>. Вместо  </a:t>
            </a:r>
            <a:r>
              <a:rPr lang="en-US" altLang="bg-BG" sz="2000" smtClean="0"/>
              <a:t>Gentamycin</a:t>
            </a:r>
            <a:r>
              <a:rPr lang="ru-RU" altLang="bg-BG" sz="2000" smtClean="0"/>
              <a:t> може </a:t>
            </a:r>
            <a:r>
              <a:rPr lang="ru-RU" altLang="bg-BG" sz="2000" smtClean="0">
                <a:solidFill>
                  <a:schemeClr val="accent1"/>
                </a:solidFill>
              </a:rPr>
              <a:t>Т</a:t>
            </a:r>
            <a:r>
              <a:rPr lang="en-US" altLang="bg-BG" sz="2000" smtClean="0">
                <a:solidFill>
                  <a:schemeClr val="accent1"/>
                </a:solidFill>
              </a:rPr>
              <a:t>obramycin</a:t>
            </a:r>
            <a:r>
              <a:rPr lang="en-US" altLang="bg-BG" sz="2000" smtClean="0"/>
              <a:t> </a:t>
            </a:r>
            <a:r>
              <a:rPr lang="ru-RU" altLang="bg-BG" sz="2000" smtClean="0"/>
              <a:t>3</a:t>
            </a:r>
            <a:r>
              <a:rPr lang="en-US" altLang="bg-BG" sz="2000" smtClean="0"/>
              <a:t>mg</a:t>
            </a:r>
            <a:r>
              <a:rPr lang="ru-RU" altLang="bg-BG" sz="2000" smtClean="0"/>
              <a:t>/</a:t>
            </a:r>
            <a:r>
              <a:rPr lang="en-US" altLang="bg-BG" sz="2000" smtClean="0"/>
              <a:t>kg </a:t>
            </a:r>
            <a:r>
              <a:rPr lang="bg-BG" altLang="bg-BG" sz="2000" smtClean="0"/>
              <a:t>дневно, разделен на 3 приема </a:t>
            </a:r>
            <a:r>
              <a:rPr lang="en-US" altLang="bg-BG" sz="2000" smtClean="0"/>
              <a:t>i</a:t>
            </a:r>
            <a:r>
              <a:rPr lang="ru-RU" altLang="bg-BG" sz="2000" smtClean="0"/>
              <a:t>.</a:t>
            </a:r>
            <a:r>
              <a:rPr lang="en-US" altLang="bg-BG" sz="2000" smtClean="0"/>
              <a:t>v</a:t>
            </a:r>
            <a:r>
              <a:rPr lang="ru-RU" altLang="bg-BG" sz="2000" smtClean="0"/>
              <a:t>. в 50-100</a:t>
            </a:r>
            <a:r>
              <a:rPr lang="en-US" altLang="bg-BG" sz="2000" smtClean="0"/>
              <a:t>ml</a:t>
            </a:r>
            <a:r>
              <a:rPr lang="ru-RU" altLang="bg-BG" sz="2000" smtClean="0"/>
              <a:t> 0.9% </a:t>
            </a:r>
            <a:r>
              <a:rPr lang="en-US" altLang="bg-BG" sz="2000" smtClean="0"/>
              <a:t>NaCl </a:t>
            </a:r>
            <a:r>
              <a:rPr lang="bg-BG" altLang="bg-BG" sz="2000" smtClean="0"/>
              <a:t>или</a:t>
            </a:r>
            <a:r>
              <a:rPr lang="ru-RU" altLang="bg-BG" sz="2000" smtClean="0"/>
              <a:t> 5% </a:t>
            </a:r>
            <a:r>
              <a:rPr lang="en-US" altLang="bg-BG" sz="2000" smtClean="0"/>
              <a:t>Dextrosae</a:t>
            </a:r>
            <a:r>
              <a:rPr lang="bg-BG" altLang="bg-BG" sz="2000" smtClean="0"/>
              <a:t> за 20-60 </a:t>
            </a:r>
            <a:r>
              <a:rPr lang="en-US" altLang="bg-BG" sz="2000" smtClean="0"/>
              <a:t>min</a:t>
            </a:r>
            <a:r>
              <a:rPr lang="bg-BG" altLang="bg-BG" sz="2000" smtClean="0"/>
              <a:t>.</a:t>
            </a:r>
            <a:r>
              <a:rPr lang="ru-RU" altLang="bg-BG" sz="2000" smtClean="0"/>
              <a:t>)</a:t>
            </a:r>
            <a:r>
              <a:rPr lang="bg-BG" altLang="bg-BG" sz="2000" smtClean="0"/>
              <a:t>. </a:t>
            </a:r>
            <a:r>
              <a:rPr lang="bg-BG" altLang="bg-BG" sz="2000" smtClean="0">
                <a:solidFill>
                  <a:schemeClr val="accent1"/>
                </a:solidFill>
              </a:rPr>
              <a:t>Аминоглюкозидните антибиотици се използват при запазена бъбречна функция. </a:t>
            </a:r>
          </a:p>
        </p:txBody>
      </p:sp>
      <p:sp>
        <p:nvSpPr>
          <p:cNvPr id="69635" name="Rectangle 6"/>
          <p:cNvSpPr>
            <a:spLocks noGrp="1" noChangeArrowheads="1"/>
          </p:cNvSpPr>
          <p:nvPr>
            <p:ph type="body" sz="half" idx="2"/>
          </p:nvPr>
        </p:nvSpPr>
        <p:spPr>
          <a:xfrm>
            <a:off x="4859338" y="2565400"/>
            <a:ext cx="4033837" cy="3887788"/>
          </a:xfrm>
          <a:noFill/>
          <a:ln>
            <a:solidFill>
              <a:schemeClr val="tx1"/>
            </a:solidFill>
            <a:miter lim="800000"/>
            <a:headEnd/>
            <a:tailEnd/>
          </a:ln>
        </p:spPr>
        <p:txBody>
          <a:bodyPr/>
          <a:lstStyle/>
          <a:p>
            <a:pPr eaLnBrk="1" hangingPunct="1">
              <a:lnSpc>
                <a:spcPct val="80000"/>
              </a:lnSpc>
              <a:buClr>
                <a:schemeClr val="hlink"/>
              </a:buClr>
              <a:buFont typeface="Wingdings" pitchFamily="2" charset="2"/>
              <a:buNone/>
            </a:pPr>
            <a:r>
              <a:rPr lang="en-US" altLang="bg-BG" sz="2000" smtClean="0">
                <a:solidFill>
                  <a:schemeClr val="tx2"/>
                </a:solidFill>
              </a:rPr>
              <a:t>	</a:t>
            </a:r>
            <a:r>
              <a:rPr lang="bg-BG" altLang="bg-BG" sz="2000" b="1" smtClean="0">
                <a:solidFill>
                  <a:schemeClr val="tx2"/>
                </a:solidFill>
              </a:rPr>
              <a:t>При устойчивост към цефалоспорините  алтернативите са:</a:t>
            </a:r>
            <a:endParaRPr lang="en-US" altLang="bg-BG" sz="2000" b="1" smtClean="0">
              <a:solidFill>
                <a:schemeClr val="tx2"/>
              </a:solidFill>
            </a:endParaRPr>
          </a:p>
          <a:p>
            <a:pPr eaLnBrk="1" hangingPunct="1">
              <a:lnSpc>
                <a:spcPct val="80000"/>
              </a:lnSpc>
              <a:buClr>
                <a:schemeClr val="hlink"/>
              </a:buClr>
              <a:buFont typeface="Wingdings" pitchFamily="2" charset="2"/>
              <a:buNone/>
            </a:pPr>
            <a:endParaRPr lang="bg-BG" altLang="bg-BG" sz="2000" b="1" smtClean="0">
              <a:solidFill>
                <a:schemeClr val="tx2"/>
              </a:solidFill>
            </a:endParaRPr>
          </a:p>
          <a:p>
            <a:pPr lvl="2" eaLnBrk="1" hangingPunct="1">
              <a:lnSpc>
                <a:spcPct val="80000"/>
              </a:lnSpc>
              <a:buClr>
                <a:schemeClr val="hlink"/>
              </a:buClr>
              <a:buFont typeface="Wingdings" pitchFamily="2" charset="2"/>
              <a:buChar char="Ø"/>
            </a:pPr>
            <a:r>
              <a:rPr lang="bg-BG" altLang="bg-BG" b="1" smtClean="0">
                <a:solidFill>
                  <a:schemeClr val="accent2"/>
                </a:solidFill>
              </a:rPr>
              <a:t>Карбоксипеницилин</a:t>
            </a:r>
            <a:r>
              <a:rPr lang="bg-BG" altLang="bg-BG" smtClean="0">
                <a:solidFill>
                  <a:schemeClr val="accent2"/>
                </a:solidFill>
              </a:rPr>
              <a:t> </a:t>
            </a:r>
            <a:r>
              <a:rPr lang="en-US" altLang="bg-BG" smtClean="0"/>
              <a:t>(</a:t>
            </a:r>
            <a:r>
              <a:rPr lang="en-US" altLang="bg-BG" smtClean="0">
                <a:solidFill>
                  <a:schemeClr val="accent1"/>
                </a:solidFill>
              </a:rPr>
              <a:t>Carbenrcillin </a:t>
            </a:r>
            <a:r>
              <a:rPr lang="bg-BG" altLang="bg-BG" smtClean="0">
                <a:solidFill>
                  <a:schemeClr val="accent1"/>
                </a:solidFill>
              </a:rPr>
              <a:t>или</a:t>
            </a:r>
            <a:r>
              <a:rPr lang="en-US" altLang="bg-BG" smtClean="0">
                <a:solidFill>
                  <a:schemeClr val="accent1"/>
                </a:solidFill>
              </a:rPr>
              <a:t> Ticarcillin</a:t>
            </a:r>
            <a:r>
              <a:rPr lang="en-US" altLang="bg-BG" smtClean="0"/>
              <a:t>)</a:t>
            </a:r>
            <a:endParaRPr lang="bg-BG" altLang="bg-BG" smtClean="0"/>
          </a:p>
          <a:p>
            <a:pPr lvl="2" eaLnBrk="1" hangingPunct="1">
              <a:lnSpc>
                <a:spcPct val="80000"/>
              </a:lnSpc>
              <a:buClr>
                <a:schemeClr val="hlink"/>
              </a:buClr>
              <a:buFont typeface="Wingdings" pitchFamily="2" charset="2"/>
              <a:buNone/>
            </a:pPr>
            <a:endParaRPr lang="bg-BG" altLang="bg-BG" smtClean="0"/>
          </a:p>
          <a:p>
            <a:pPr lvl="2" eaLnBrk="1" hangingPunct="1">
              <a:lnSpc>
                <a:spcPct val="80000"/>
              </a:lnSpc>
              <a:buClr>
                <a:schemeClr val="hlink"/>
              </a:buClr>
              <a:buFont typeface="Wingdings" pitchFamily="2" charset="2"/>
              <a:buChar char="Ø"/>
            </a:pPr>
            <a:r>
              <a:rPr lang="bg-BG" altLang="bg-BG" b="1" smtClean="0">
                <a:solidFill>
                  <a:schemeClr val="accent2"/>
                </a:solidFill>
              </a:rPr>
              <a:t>Уреидопеницилин</a:t>
            </a:r>
            <a:r>
              <a:rPr lang="bg-BG" altLang="bg-BG" smtClean="0">
                <a:solidFill>
                  <a:schemeClr val="accent2"/>
                </a:solidFill>
              </a:rPr>
              <a:t> </a:t>
            </a:r>
            <a:r>
              <a:rPr lang="bg-BG" altLang="bg-BG" smtClean="0"/>
              <a:t>(</a:t>
            </a:r>
            <a:r>
              <a:rPr lang="en-US" altLang="bg-BG" smtClean="0">
                <a:solidFill>
                  <a:schemeClr val="accent1"/>
                </a:solidFill>
              </a:rPr>
              <a:t>Azlocillin </a:t>
            </a:r>
            <a:r>
              <a:rPr lang="bg-BG" altLang="bg-BG" smtClean="0">
                <a:solidFill>
                  <a:schemeClr val="accent1"/>
                </a:solidFill>
              </a:rPr>
              <a:t>или </a:t>
            </a:r>
            <a:r>
              <a:rPr lang="en-US" altLang="bg-BG" smtClean="0">
                <a:solidFill>
                  <a:schemeClr val="accent1"/>
                </a:solidFill>
              </a:rPr>
              <a:t>Mezlocillin</a:t>
            </a:r>
            <a:r>
              <a:rPr lang="bg-BG" altLang="bg-BG" sz="1800" smtClean="0"/>
              <a:t>)</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body" idx="1"/>
          </p:nvPr>
        </p:nvSpPr>
        <p:spPr>
          <a:xfrm>
            <a:off x="323850" y="476250"/>
            <a:ext cx="8424863" cy="4392613"/>
          </a:xfrm>
          <a:noFill/>
          <a:ln>
            <a:solidFill>
              <a:schemeClr val="tx1"/>
            </a:solidFill>
            <a:miter lim="800000"/>
            <a:headEnd/>
            <a:tailEnd/>
          </a:ln>
        </p:spPr>
        <p:txBody>
          <a:bodyPr/>
          <a:lstStyle/>
          <a:p>
            <a:pPr eaLnBrk="1" hangingPunct="1">
              <a:lnSpc>
                <a:spcPct val="80000"/>
              </a:lnSpc>
              <a:buFontTx/>
              <a:buNone/>
            </a:pPr>
            <a:r>
              <a:rPr lang="en-US" altLang="bg-BG" sz="2400" smtClean="0"/>
              <a:t>		</a:t>
            </a:r>
          </a:p>
          <a:p>
            <a:pPr eaLnBrk="1" hangingPunct="1">
              <a:lnSpc>
                <a:spcPct val="80000"/>
              </a:lnSpc>
              <a:buFont typeface="Wingdings" pitchFamily="2" charset="2"/>
              <a:buChar char="Ø"/>
            </a:pPr>
            <a:r>
              <a:rPr lang="bg-BG" altLang="bg-BG" sz="2400" smtClean="0"/>
              <a:t>Използването на </a:t>
            </a:r>
            <a:r>
              <a:rPr lang="bg-BG" altLang="bg-BG" sz="2400" smtClean="0">
                <a:solidFill>
                  <a:schemeClr val="accent2"/>
                </a:solidFill>
              </a:rPr>
              <a:t>допълнителни антибиотици</a:t>
            </a:r>
            <a:r>
              <a:rPr lang="bg-BG" altLang="bg-BG" sz="2400" smtClean="0"/>
              <a:t> се основава на установените огнища (например анаеробни коки и причинители, които могат да се срещнат при пациенти с коремна травма или инфекции с </a:t>
            </a:r>
            <a:r>
              <a:rPr lang="en-AU" altLang="bg-BG" sz="2400" smtClean="0"/>
              <a:t>Gram</a:t>
            </a:r>
            <a:r>
              <a:rPr lang="ru-RU" altLang="bg-BG" sz="2400" smtClean="0"/>
              <a:t> (+) бактерии като </a:t>
            </a:r>
            <a:r>
              <a:rPr lang="en-AU" altLang="bg-BG" sz="2400" smtClean="0"/>
              <a:t>Staphylococcus </a:t>
            </a:r>
            <a:r>
              <a:rPr lang="ru-RU" altLang="bg-BG" sz="2400" smtClean="0"/>
              <a:t>и </a:t>
            </a:r>
            <a:r>
              <a:rPr lang="en-AU" altLang="bg-BG" sz="2400" smtClean="0"/>
              <a:t>Streptococcus</a:t>
            </a:r>
            <a:r>
              <a:rPr lang="ru-RU" altLang="bg-BG" sz="2400" smtClean="0"/>
              <a:t>,</a:t>
            </a:r>
            <a:r>
              <a:rPr lang="bg-BG" altLang="bg-BG" sz="2400" smtClean="0"/>
              <a:t> насложени върху обширни изгаряния). Променената анаеробна чревна флора може да влоши резултата от лечението на облъчените. </a:t>
            </a:r>
          </a:p>
          <a:p>
            <a:pPr eaLnBrk="1" hangingPunct="1">
              <a:lnSpc>
                <a:spcPct val="80000"/>
              </a:lnSpc>
              <a:buFont typeface="Wingdings" pitchFamily="2" charset="2"/>
              <a:buNone/>
            </a:pPr>
            <a:endParaRPr lang="bg-BG" altLang="bg-BG" sz="2400" smtClean="0"/>
          </a:p>
          <a:p>
            <a:pPr eaLnBrk="1" hangingPunct="1">
              <a:lnSpc>
                <a:spcPct val="80000"/>
              </a:lnSpc>
              <a:buFont typeface="Wingdings" pitchFamily="2" charset="2"/>
              <a:buChar char="Ø"/>
            </a:pPr>
            <a:r>
              <a:rPr lang="bg-BG" altLang="bg-BG" sz="2400" smtClean="0"/>
              <a:t>Ето защо се препоръчва </a:t>
            </a:r>
            <a:r>
              <a:rPr lang="bg-BG" altLang="bg-BG" sz="2400" smtClean="0">
                <a:solidFill>
                  <a:schemeClr val="accent2"/>
                </a:solidFill>
              </a:rPr>
              <a:t>чревната профилактика да не бъде провеждана емпирично</a:t>
            </a:r>
            <a:r>
              <a:rPr lang="bg-BG" altLang="bg-BG" sz="2400" smtClean="0"/>
              <a:t>, освен ако не е клинично показана (например при пациенти с коремно нараняване или ентероколит, причинен от </a:t>
            </a:r>
            <a:r>
              <a:rPr lang="en-AU" altLang="bg-BG" sz="2400" smtClean="0"/>
              <a:t>Clostridium</a:t>
            </a:r>
            <a:r>
              <a:rPr lang="ru-RU" altLang="bg-BG" sz="2400" smtClean="0"/>
              <a:t>)</a:t>
            </a:r>
            <a:r>
              <a:rPr lang="bg-BG" altLang="bg-BG" sz="2400" smtClean="0"/>
              <a:t>. </a:t>
            </a:r>
          </a:p>
        </p:txBody>
      </p:sp>
      <p:sp>
        <p:nvSpPr>
          <p:cNvPr id="70659" name="Rectangle 4"/>
          <p:cNvSpPr>
            <a:spLocks noChangeArrowheads="1"/>
          </p:cNvSpPr>
          <p:nvPr/>
        </p:nvSpPr>
        <p:spPr bwMode="auto">
          <a:xfrm>
            <a:off x="468313" y="5232400"/>
            <a:ext cx="8280400" cy="119697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pPr algn="just">
              <a:buFont typeface="Wingdings" pitchFamily="2" charset="2"/>
              <a:buChar char="Ø"/>
            </a:pPr>
            <a:r>
              <a:rPr lang="ru-RU" altLang="bg-BG" sz="2400"/>
              <a:t>Осигуряването на </a:t>
            </a:r>
            <a:r>
              <a:rPr lang="ru-RU" altLang="bg-BG" sz="2400">
                <a:solidFill>
                  <a:schemeClr val="accent1"/>
                </a:solidFill>
              </a:rPr>
              <a:t>специфични условия в болничните</a:t>
            </a:r>
            <a:r>
              <a:rPr lang="ru-RU" altLang="bg-BG" sz="2400"/>
              <a:t> стаи, особено </a:t>
            </a:r>
            <a:r>
              <a:rPr lang="ru-RU" altLang="bg-BG" sz="2400">
                <a:solidFill>
                  <a:schemeClr val="accent1"/>
                </a:solidFill>
              </a:rPr>
              <a:t>стерилността</a:t>
            </a:r>
            <a:r>
              <a:rPr lang="ru-RU" altLang="bg-BG" sz="2400"/>
              <a:t>, може да се отрази благоприятно върху опастността от развитие на инфекция.</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250825" y="188913"/>
            <a:ext cx="6913563" cy="803275"/>
          </a:xfrm>
          <a:ln>
            <a:solidFill>
              <a:schemeClr val="tx1"/>
            </a:solidFill>
          </a:ln>
        </p:spPr>
        <p:txBody>
          <a:bodyPr/>
          <a:lstStyle/>
          <a:p>
            <a:pPr eaLnBrk="1" hangingPunct="1">
              <a:buFont typeface="Wingdings" pitchFamily="2" charset="2"/>
              <a:buChar char="q"/>
              <a:defRPr/>
            </a:pPr>
            <a:r>
              <a:rPr lang="ru-RU" sz="2800" b="1" smtClean="0">
                <a:solidFill>
                  <a:schemeClr val="accent2"/>
                </a:solidFill>
              </a:rPr>
              <a:t>Трансплантация на костен мозък</a:t>
            </a:r>
            <a:endParaRPr lang="bg-BG" sz="2800" b="1" smtClean="0">
              <a:solidFill>
                <a:schemeClr val="accent2"/>
              </a:solidFill>
            </a:endParaRPr>
          </a:p>
        </p:txBody>
      </p:sp>
      <p:sp>
        <p:nvSpPr>
          <p:cNvPr id="71683" name="Rectangle 3"/>
          <p:cNvSpPr>
            <a:spLocks noGrp="1" noChangeArrowheads="1"/>
          </p:cNvSpPr>
          <p:nvPr>
            <p:ph type="body" idx="1"/>
          </p:nvPr>
        </p:nvSpPr>
        <p:spPr>
          <a:xfrm>
            <a:off x="3779838" y="1052513"/>
            <a:ext cx="5364162" cy="5545137"/>
          </a:xfrm>
          <a:noFill/>
          <a:ln>
            <a:solidFill>
              <a:schemeClr val="tx1"/>
            </a:solidFill>
            <a:miter lim="800000"/>
            <a:headEnd/>
            <a:tailEnd/>
          </a:ln>
        </p:spPr>
        <p:txBody>
          <a:bodyPr/>
          <a:lstStyle/>
          <a:p>
            <a:pPr eaLnBrk="1" hangingPunct="1">
              <a:lnSpc>
                <a:spcPct val="80000"/>
              </a:lnSpc>
              <a:buFont typeface="Wingdings" pitchFamily="2" charset="2"/>
              <a:buChar char="ü"/>
            </a:pPr>
            <a:r>
              <a:rPr lang="ru-RU" altLang="bg-BG" sz="2000" smtClean="0"/>
              <a:t>В случай на необратима костно-мозъчна недостатъчност, въпреки интензивното лечение, е </a:t>
            </a:r>
            <a:r>
              <a:rPr lang="ru-RU" altLang="bg-BG" sz="2000" smtClean="0">
                <a:solidFill>
                  <a:schemeClr val="accent1"/>
                </a:solidFill>
              </a:rPr>
              <a:t>необходима костно-мозъчна трансплантация</a:t>
            </a:r>
            <a:r>
              <a:rPr lang="ru-RU" altLang="bg-BG" sz="2000" smtClean="0"/>
              <a:t>, след намирането на подходящи донори. </a:t>
            </a:r>
          </a:p>
          <a:p>
            <a:pPr eaLnBrk="1" hangingPunct="1">
              <a:lnSpc>
                <a:spcPct val="80000"/>
              </a:lnSpc>
              <a:buFont typeface="Wingdings" pitchFamily="2" charset="2"/>
              <a:buNone/>
            </a:pPr>
            <a:endParaRPr lang="en-US" altLang="bg-BG" sz="2000" smtClean="0"/>
          </a:p>
          <a:p>
            <a:pPr eaLnBrk="1" hangingPunct="1">
              <a:lnSpc>
                <a:spcPct val="80000"/>
              </a:lnSpc>
              <a:buFont typeface="Wingdings" pitchFamily="2" charset="2"/>
              <a:buChar char="ü"/>
            </a:pPr>
            <a:r>
              <a:rPr lang="ru-RU" altLang="bg-BG" sz="2000" smtClean="0"/>
              <a:t>Първоначалният опит с този метод на лечение при облъчени пациенти датира от </a:t>
            </a:r>
            <a:r>
              <a:rPr lang="ru-RU" altLang="bg-BG" sz="2000" smtClean="0">
                <a:solidFill>
                  <a:schemeClr val="accent2"/>
                </a:solidFill>
              </a:rPr>
              <a:t>1958г</a:t>
            </a:r>
            <a:r>
              <a:rPr lang="ru-RU" altLang="bg-BG" sz="2000" smtClean="0"/>
              <a:t>. </a:t>
            </a:r>
          </a:p>
          <a:p>
            <a:pPr eaLnBrk="1" hangingPunct="1">
              <a:lnSpc>
                <a:spcPct val="80000"/>
              </a:lnSpc>
              <a:buFont typeface="Wingdings" pitchFamily="2" charset="2"/>
              <a:buNone/>
            </a:pPr>
            <a:r>
              <a:rPr lang="ru-RU" altLang="bg-BG" sz="2000" smtClean="0"/>
              <a:t> </a:t>
            </a:r>
            <a:endParaRPr lang="en-US" altLang="bg-BG" sz="2000" smtClean="0">
              <a:solidFill>
                <a:schemeClr val="accent2"/>
              </a:solidFill>
            </a:endParaRPr>
          </a:p>
          <a:p>
            <a:pPr eaLnBrk="1" hangingPunct="1">
              <a:lnSpc>
                <a:spcPct val="80000"/>
              </a:lnSpc>
              <a:buFont typeface="Wingdings" pitchFamily="2" charset="2"/>
              <a:buChar char="ü"/>
            </a:pPr>
            <a:r>
              <a:rPr lang="bg-BG" altLang="bg-BG" sz="2000" smtClean="0"/>
              <a:t>При оценка на опита с алогенна трансплантация, проведена при 29 пациенти, жертви на радиационни инциденти, всички пострадали с изгаряния са починали и само трима са преживяли повече от година</a:t>
            </a:r>
            <a:endParaRPr lang="ru-RU" altLang="bg-BG" sz="2000" smtClean="0"/>
          </a:p>
          <a:p>
            <a:pPr eaLnBrk="1" hangingPunct="1">
              <a:lnSpc>
                <a:spcPct val="80000"/>
              </a:lnSpc>
              <a:buFont typeface="Wingdings" pitchFamily="2" charset="2"/>
              <a:buChar char="ü"/>
            </a:pPr>
            <a:endParaRPr lang="ru-RU" altLang="bg-BG" sz="2000" smtClean="0"/>
          </a:p>
          <a:p>
            <a:pPr eaLnBrk="1" hangingPunct="1">
              <a:lnSpc>
                <a:spcPct val="80000"/>
              </a:lnSpc>
              <a:buFont typeface="Wingdings" pitchFamily="2" charset="2"/>
              <a:buChar char="ü"/>
            </a:pPr>
            <a:r>
              <a:rPr lang="ru-RU" altLang="bg-BG" sz="2000" b="1" smtClean="0">
                <a:solidFill>
                  <a:srgbClr val="FFFF00"/>
                </a:solidFill>
              </a:rPr>
              <a:t>Успеваемост на трансплантацията в Чернобил – 42%.</a:t>
            </a:r>
          </a:p>
          <a:p>
            <a:pPr eaLnBrk="1" hangingPunct="1">
              <a:lnSpc>
                <a:spcPct val="80000"/>
              </a:lnSpc>
              <a:buFont typeface="Wingdings" pitchFamily="2" charset="2"/>
              <a:buChar char="ü"/>
            </a:pPr>
            <a:endParaRPr lang="bg-BG" altLang="bg-BG" sz="2000" smtClean="0"/>
          </a:p>
        </p:txBody>
      </p:sp>
      <p:pic>
        <p:nvPicPr>
          <p:cNvPr id="71684" name="Picture 2" descr="C:\Users\user\Pictures\костен мозък.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125538"/>
            <a:ext cx="3384550" cy="547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
          <p:cNvSpPr>
            <a:spLocks noGrp="1" noChangeArrowheads="1"/>
          </p:cNvSpPr>
          <p:nvPr>
            <p:ph type="body" idx="1"/>
          </p:nvPr>
        </p:nvSpPr>
        <p:spPr>
          <a:xfrm>
            <a:off x="323850" y="692150"/>
            <a:ext cx="8496300" cy="5832475"/>
          </a:xfrm>
          <a:noFill/>
          <a:ln>
            <a:solidFill>
              <a:schemeClr val="tx1"/>
            </a:solidFill>
            <a:miter lim="800000"/>
            <a:headEnd/>
            <a:tailEnd/>
          </a:ln>
        </p:spPr>
        <p:txBody>
          <a:bodyPr/>
          <a:lstStyle/>
          <a:p>
            <a:pPr eaLnBrk="1" hangingPunct="1">
              <a:lnSpc>
                <a:spcPct val="80000"/>
              </a:lnSpc>
              <a:buFont typeface="Wingdings" pitchFamily="2" charset="2"/>
              <a:buChar char="ü"/>
            </a:pPr>
            <a:r>
              <a:rPr lang="bg-BG" altLang="bg-BG" sz="2400" smtClean="0"/>
              <a:t>При възможност, </a:t>
            </a:r>
            <a:r>
              <a:rPr lang="bg-BG" altLang="bg-BG" sz="2400" b="1" smtClean="0">
                <a:solidFill>
                  <a:schemeClr val="accent2"/>
                </a:solidFill>
              </a:rPr>
              <a:t>трансплантацията</a:t>
            </a:r>
            <a:r>
              <a:rPr lang="bg-BG" altLang="bg-BG" sz="2400" b="1" smtClean="0"/>
              <a:t> </a:t>
            </a:r>
            <a:r>
              <a:rPr lang="bg-BG" altLang="bg-BG" sz="2400" smtClean="0"/>
              <a:t>трябва да бъде обсъждана при пациенти, облъчени </a:t>
            </a:r>
            <a:r>
              <a:rPr lang="bg-BG" altLang="bg-BG" sz="2400" b="1" smtClean="0"/>
              <a:t>с </a:t>
            </a:r>
            <a:r>
              <a:rPr lang="bg-BG" altLang="bg-BG" sz="2400" b="1" smtClean="0">
                <a:solidFill>
                  <a:schemeClr val="accent2"/>
                </a:solidFill>
              </a:rPr>
              <a:t>дози от 7 до 10Gy</a:t>
            </a:r>
            <a:r>
              <a:rPr lang="bg-BG" altLang="bg-BG" sz="2400" smtClean="0"/>
              <a:t>, без значителни изгаряния или други тежки органни увреждания. </a:t>
            </a:r>
          </a:p>
          <a:p>
            <a:pPr eaLnBrk="1" hangingPunct="1">
              <a:lnSpc>
                <a:spcPct val="80000"/>
              </a:lnSpc>
              <a:buFont typeface="Wingdings" pitchFamily="2" charset="2"/>
              <a:buNone/>
            </a:pPr>
            <a:endParaRPr lang="en-US" altLang="bg-BG" sz="2400" smtClean="0"/>
          </a:p>
          <a:p>
            <a:pPr eaLnBrk="1" hangingPunct="1">
              <a:lnSpc>
                <a:spcPct val="80000"/>
              </a:lnSpc>
              <a:buFont typeface="Wingdings" pitchFamily="2" charset="2"/>
              <a:buChar char="ü"/>
            </a:pPr>
            <a:r>
              <a:rPr lang="bg-BG" altLang="bg-BG" sz="2400" smtClean="0">
                <a:solidFill>
                  <a:schemeClr val="accent2"/>
                </a:solidFill>
              </a:rPr>
              <a:t>Пострадали,</a:t>
            </a:r>
            <a:r>
              <a:rPr lang="bg-BG" altLang="bg-BG" sz="2400" smtClean="0"/>
              <a:t> с </a:t>
            </a:r>
            <a:r>
              <a:rPr lang="bg-BG" altLang="bg-BG" sz="2400" smtClean="0">
                <a:solidFill>
                  <a:schemeClr val="accent2"/>
                </a:solidFill>
              </a:rPr>
              <a:t>брой на гранулоцитите над 0.5х10</a:t>
            </a:r>
            <a:r>
              <a:rPr lang="bg-BG" altLang="bg-BG" sz="2400" baseline="30000" smtClean="0">
                <a:solidFill>
                  <a:schemeClr val="accent2"/>
                </a:solidFill>
              </a:rPr>
              <a:t>9</a:t>
            </a:r>
            <a:r>
              <a:rPr lang="bg-BG" altLang="bg-BG" sz="2400" smtClean="0">
                <a:solidFill>
                  <a:schemeClr val="accent2"/>
                </a:solidFill>
              </a:rPr>
              <a:t>/</a:t>
            </a:r>
            <a:r>
              <a:rPr lang="en-US" altLang="bg-BG" sz="2400" smtClean="0"/>
              <a:t>L</a:t>
            </a:r>
            <a:r>
              <a:rPr lang="bg-BG" altLang="bg-BG" sz="2400" smtClean="0"/>
              <a:t> и </a:t>
            </a:r>
            <a:r>
              <a:rPr lang="bg-BG" altLang="bg-BG" sz="2400" smtClean="0">
                <a:solidFill>
                  <a:schemeClr val="accent2"/>
                </a:solidFill>
              </a:rPr>
              <a:t>брой </a:t>
            </a:r>
            <a:r>
              <a:rPr lang="bg-BG" altLang="bg-BG" sz="2400" smtClean="0"/>
              <a:t>на </a:t>
            </a:r>
            <a:r>
              <a:rPr lang="bg-BG" altLang="bg-BG" sz="2400" smtClean="0">
                <a:solidFill>
                  <a:schemeClr val="accent2"/>
                </a:solidFill>
              </a:rPr>
              <a:t>тромбоцитите над 10х10</a:t>
            </a:r>
            <a:r>
              <a:rPr lang="bg-BG" altLang="bg-BG" sz="2400" baseline="30000" smtClean="0">
                <a:solidFill>
                  <a:schemeClr val="accent2"/>
                </a:solidFill>
              </a:rPr>
              <a:t>9</a:t>
            </a:r>
            <a:r>
              <a:rPr lang="bg-BG" altLang="bg-BG" sz="2400" smtClean="0">
                <a:solidFill>
                  <a:schemeClr val="accent2"/>
                </a:solidFill>
              </a:rPr>
              <a:t>/</a:t>
            </a:r>
            <a:r>
              <a:rPr lang="en-US" altLang="bg-BG" sz="2400" smtClean="0">
                <a:solidFill>
                  <a:schemeClr val="accent2"/>
                </a:solidFill>
              </a:rPr>
              <a:t>L</a:t>
            </a:r>
            <a:r>
              <a:rPr lang="bg-BG" altLang="bg-BG" sz="2400" smtClean="0"/>
              <a:t> към 6-ия ден след облъчването могат да </a:t>
            </a:r>
            <a:r>
              <a:rPr lang="bg-BG" altLang="bg-BG" sz="2400" smtClean="0">
                <a:solidFill>
                  <a:schemeClr val="accent2"/>
                </a:solidFill>
              </a:rPr>
              <a:t>не</a:t>
            </a:r>
            <a:r>
              <a:rPr lang="bg-BG" altLang="bg-BG" sz="2400" smtClean="0"/>
              <a:t> бъдат предлагани за </a:t>
            </a:r>
            <a:r>
              <a:rPr lang="bg-BG" altLang="bg-BG" sz="2400" smtClean="0">
                <a:solidFill>
                  <a:schemeClr val="accent2"/>
                </a:solidFill>
              </a:rPr>
              <a:t>трасплантация</a:t>
            </a:r>
            <a:r>
              <a:rPr lang="ru-RU" altLang="bg-BG" sz="2400" smtClean="0"/>
              <a:t>.</a:t>
            </a:r>
          </a:p>
          <a:p>
            <a:pPr eaLnBrk="1" hangingPunct="1">
              <a:lnSpc>
                <a:spcPct val="80000"/>
              </a:lnSpc>
              <a:buFont typeface="Wingdings" pitchFamily="2" charset="2"/>
              <a:buNone/>
            </a:pPr>
            <a:r>
              <a:rPr lang="ru-RU" altLang="bg-BG" sz="2400" smtClean="0"/>
              <a:t> </a:t>
            </a:r>
            <a:endParaRPr lang="en-US" altLang="bg-BG" sz="2400" smtClean="0"/>
          </a:p>
          <a:p>
            <a:pPr eaLnBrk="1" hangingPunct="1">
              <a:lnSpc>
                <a:spcPct val="80000"/>
              </a:lnSpc>
              <a:buFont typeface="Wingdings" pitchFamily="2" charset="2"/>
              <a:buChar char="ü"/>
            </a:pPr>
            <a:r>
              <a:rPr lang="bg-BG" altLang="bg-BG" sz="2400" smtClean="0"/>
              <a:t>При изключителни обстоятелства, когато подходящите донори или автоложен костен мозък са налице, трасплантацията на стволови клетки може да бъде обсъждана при пациенти, облъчени с дози, надхвърлящи 4</a:t>
            </a:r>
            <a:r>
              <a:rPr lang="en-AU" altLang="bg-BG" sz="2400" smtClean="0"/>
              <a:t>Gy</a:t>
            </a:r>
            <a:r>
              <a:rPr lang="bg-BG" altLang="bg-BG" sz="2400" smtClean="0"/>
              <a:t>. </a:t>
            </a:r>
          </a:p>
          <a:p>
            <a:pPr eaLnBrk="1" hangingPunct="1">
              <a:lnSpc>
                <a:spcPct val="80000"/>
              </a:lnSpc>
              <a:buFont typeface="Wingdings" pitchFamily="2" charset="2"/>
              <a:buNone/>
            </a:pPr>
            <a:endParaRPr lang="en-US" altLang="bg-BG" sz="2400" smtClean="0"/>
          </a:p>
          <a:p>
            <a:pPr eaLnBrk="1" hangingPunct="1">
              <a:lnSpc>
                <a:spcPct val="80000"/>
              </a:lnSpc>
              <a:buFont typeface="Wingdings" pitchFamily="2" charset="2"/>
              <a:buChar char="ü"/>
            </a:pPr>
            <a:r>
              <a:rPr lang="ru-RU" altLang="bg-BG" sz="2400" smtClean="0"/>
              <a:t>След трансплантацията, преди значителното снижение в броя на лимфоцитите, трябва да бъде въведен типов човешки левкоцитен антиген. </a:t>
            </a:r>
            <a:endParaRPr lang="bg-BG" altLang="bg-BG" sz="240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7" descr="F3 copy"/>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684213" y="333375"/>
            <a:ext cx="8207375" cy="1019175"/>
          </a:xfrm>
          <a:ln>
            <a:solidFill>
              <a:schemeClr val="tx1"/>
            </a:solidFill>
          </a:ln>
        </p:spPr>
        <p:txBody>
          <a:bodyPr/>
          <a:lstStyle/>
          <a:p>
            <a:pPr eaLnBrk="1" hangingPunct="1">
              <a:defRPr/>
            </a:pPr>
            <a:r>
              <a:rPr lang="ru-RU" sz="3200" b="1" dirty="0" smtClean="0">
                <a:solidFill>
                  <a:srgbClr val="FFFF00"/>
                </a:solidFill>
              </a:rPr>
              <a:t>Лечение на гастроинтестиналния синдром</a:t>
            </a:r>
            <a:endParaRPr lang="bg-BG" sz="3200" b="1" dirty="0" smtClean="0">
              <a:solidFill>
                <a:srgbClr val="FFFF00"/>
              </a:solidFill>
            </a:endParaRPr>
          </a:p>
        </p:txBody>
      </p:sp>
      <p:sp>
        <p:nvSpPr>
          <p:cNvPr id="73731" name="Rectangle 3"/>
          <p:cNvSpPr>
            <a:spLocks noGrp="1" noChangeArrowheads="1"/>
          </p:cNvSpPr>
          <p:nvPr>
            <p:ph type="body" idx="1"/>
          </p:nvPr>
        </p:nvSpPr>
        <p:spPr>
          <a:xfrm>
            <a:off x="1116013" y="2276475"/>
            <a:ext cx="7559675" cy="3168650"/>
          </a:xfrm>
          <a:noFill/>
          <a:ln>
            <a:solidFill>
              <a:schemeClr val="tx1"/>
            </a:solidFill>
            <a:miter lim="800000"/>
            <a:headEnd/>
            <a:tailEnd/>
          </a:ln>
        </p:spPr>
        <p:txBody>
          <a:bodyPr/>
          <a:lstStyle/>
          <a:p>
            <a:pPr eaLnBrk="1" hangingPunct="1">
              <a:lnSpc>
                <a:spcPct val="80000"/>
              </a:lnSpc>
              <a:buFontTx/>
              <a:buNone/>
            </a:pPr>
            <a:r>
              <a:rPr lang="en-US" altLang="bg-BG" sz="2400" smtClean="0"/>
              <a:t>		</a:t>
            </a:r>
            <a:endParaRPr lang="bg-BG" altLang="bg-BG" sz="2400" smtClean="0"/>
          </a:p>
          <a:p>
            <a:pPr eaLnBrk="1" hangingPunct="1">
              <a:lnSpc>
                <a:spcPct val="80000"/>
              </a:lnSpc>
              <a:buFontTx/>
              <a:buNone/>
            </a:pPr>
            <a:r>
              <a:rPr lang="ru-RU" altLang="bg-BG" sz="2000" smtClean="0"/>
              <a:t>	Лечението включва:</a:t>
            </a:r>
          </a:p>
          <a:p>
            <a:pPr eaLnBrk="1" hangingPunct="1">
              <a:lnSpc>
                <a:spcPct val="80000"/>
              </a:lnSpc>
              <a:buFontTx/>
              <a:buNone/>
            </a:pPr>
            <a:endParaRPr lang="ru-RU" altLang="bg-BG" sz="2000" smtClean="0"/>
          </a:p>
          <a:p>
            <a:pPr eaLnBrk="1" hangingPunct="1">
              <a:lnSpc>
                <a:spcPct val="80000"/>
              </a:lnSpc>
              <a:buFont typeface="Wingdings" pitchFamily="2" charset="2"/>
              <a:buChar char="ü"/>
            </a:pPr>
            <a:r>
              <a:rPr lang="ru-RU" altLang="bg-BG" sz="2000" smtClean="0"/>
              <a:t> </a:t>
            </a:r>
            <a:r>
              <a:rPr lang="ru-RU" altLang="bg-BG" sz="2000" b="1" smtClean="0">
                <a:solidFill>
                  <a:schemeClr val="accent2"/>
                </a:solidFill>
              </a:rPr>
              <a:t>вливането на течности и електролити</a:t>
            </a:r>
            <a:r>
              <a:rPr lang="ru-RU" altLang="bg-BG" sz="2000" smtClean="0">
                <a:solidFill>
                  <a:schemeClr val="tx2"/>
                </a:solidFill>
              </a:rPr>
              <a:t>.</a:t>
            </a:r>
            <a:r>
              <a:rPr lang="ru-RU" altLang="bg-BG" sz="2000" smtClean="0"/>
              <a:t> Ако абсорбционният капацитет на червата е силно увреден, се налага </a:t>
            </a:r>
            <a:r>
              <a:rPr lang="ru-RU" altLang="bg-BG" sz="2000" b="1" smtClean="0">
                <a:solidFill>
                  <a:schemeClr val="accent2"/>
                </a:solidFill>
              </a:rPr>
              <a:t>парентерално хранене</a:t>
            </a:r>
            <a:r>
              <a:rPr lang="ru-RU" altLang="bg-BG" sz="2000" smtClean="0"/>
              <a:t>. </a:t>
            </a:r>
          </a:p>
          <a:p>
            <a:pPr eaLnBrk="1" hangingPunct="1">
              <a:lnSpc>
                <a:spcPct val="80000"/>
              </a:lnSpc>
              <a:buFont typeface="Wingdings" pitchFamily="2" charset="2"/>
              <a:buChar char="ü"/>
            </a:pPr>
            <a:endParaRPr lang="ru-RU" altLang="bg-BG" sz="2000" smtClean="0"/>
          </a:p>
          <a:p>
            <a:pPr eaLnBrk="1" hangingPunct="1">
              <a:lnSpc>
                <a:spcPct val="80000"/>
              </a:lnSpc>
              <a:buFont typeface="Wingdings" pitchFamily="2" charset="2"/>
              <a:buChar char="ü"/>
            </a:pPr>
            <a:r>
              <a:rPr lang="ru-RU" altLang="bg-BG" sz="2000" smtClean="0"/>
              <a:t>Въпреки това, </a:t>
            </a:r>
            <a:r>
              <a:rPr lang="ru-RU" altLang="bg-BG" sz="2000" smtClean="0">
                <a:solidFill>
                  <a:schemeClr val="accent2"/>
                </a:solidFill>
              </a:rPr>
              <a:t>смъртта</a:t>
            </a:r>
            <a:r>
              <a:rPr lang="ru-RU" altLang="bg-BG" sz="2000" smtClean="0"/>
              <a:t> често се дължи на </a:t>
            </a:r>
            <a:r>
              <a:rPr lang="ru-RU" altLang="bg-BG" sz="2000" smtClean="0">
                <a:solidFill>
                  <a:schemeClr val="accent2"/>
                </a:solidFill>
              </a:rPr>
              <a:t>обилно кървене поради нарушен чревен интегритет и чревен септичен шок. </a:t>
            </a:r>
            <a:endParaRPr lang="bg-BG" altLang="bg-BG" sz="2000" smtClean="0">
              <a:solidFill>
                <a:schemeClr val="accent2"/>
              </a:solidFil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685800" y="609600"/>
            <a:ext cx="7772400" cy="731838"/>
          </a:xfrm>
          <a:ln>
            <a:solidFill>
              <a:schemeClr val="tx1"/>
            </a:solidFill>
          </a:ln>
        </p:spPr>
        <p:txBody>
          <a:bodyPr/>
          <a:lstStyle/>
          <a:p>
            <a:pPr eaLnBrk="1" hangingPunct="1">
              <a:defRPr/>
            </a:pPr>
            <a:r>
              <a:rPr lang="bg-BG" sz="3200" b="1" dirty="0" smtClean="0">
                <a:solidFill>
                  <a:srgbClr val="FFFF00"/>
                </a:solidFill>
              </a:rPr>
              <a:t>Подържащо лечение</a:t>
            </a:r>
          </a:p>
        </p:txBody>
      </p:sp>
      <p:sp>
        <p:nvSpPr>
          <p:cNvPr id="74755" name="Rectangle 3"/>
          <p:cNvSpPr>
            <a:spLocks noGrp="1" noChangeArrowheads="1"/>
          </p:cNvSpPr>
          <p:nvPr>
            <p:ph type="body" idx="1"/>
          </p:nvPr>
        </p:nvSpPr>
        <p:spPr>
          <a:noFill/>
          <a:ln>
            <a:solidFill>
              <a:schemeClr val="tx1"/>
            </a:solidFill>
            <a:miter lim="800000"/>
            <a:headEnd/>
            <a:tailEnd/>
          </a:ln>
        </p:spPr>
        <p:txBody>
          <a:bodyPr/>
          <a:lstStyle/>
          <a:p>
            <a:pPr lvl="1" eaLnBrk="1" hangingPunct="1">
              <a:buFontTx/>
              <a:buNone/>
            </a:pPr>
            <a:r>
              <a:rPr lang="en-US" altLang="bg-BG" smtClean="0"/>
              <a:t>	</a:t>
            </a:r>
            <a:r>
              <a:rPr lang="bg-BG" altLang="bg-BG" sz="2800" smtClean="0"/>
              <a:t>Облъчените с високи дози, които нямат шанс за благоприятен изход, са подходящи за </a:t>
            </a:r>
            <a:r>
              <a:rPr lang="bg-BG" altLang="bg-BG" sz="2800" smtClean="0">
                <a:solidFill>
                  <a:schemeClr val="accent2"/>
                </a:solidFill>
              </a:rPr>
              <a:t>подържащо лечение</a:t>
            </a:r>
            <a:r>
              <a:rPr lang="bg-BG" altLang="bg-BG" sz="2800" smtClean="0"/>
              <a:t>. То включва въвеждането на : </a:t>
            </a:r>
          </a:p>
          <a:p>
            <a:pPr lvl="1" eaLnBrk="1" hangingPunct="1">
              <a:buFont typeface="Wingdings" pitchFamily="2" charset="2"/>
              <a:buChar char="§"/>
            </a:pPr>
            <a:r>
              <a:rPr lang="bg-BG" altLang="bg-BG" sz="2800" smtClean="0">
                <a:solidFill>
                  <a:schemeClr val="accent2"/>
                </a:solidFill>
              </a:rPr>
              <a:t>антиеметични</a:t>
            </a:r>
          </a:p>
          <a:p>
            <a:pPr lvl="1" eaLnBrk="1" hangingPunct="1">
              <a:buFont typeface="Wingdings" pitchFamily="2" charset="2"/>
              <a:buChar char="§"/>
            </a:pPr>
            <a:r>
              <a:rPr lang="bg-BG" altLang="bg-BG" sz="2800" smtClean="0">
                <a:solidFill>
                  <a:schemeClr val="accent2"/>
                </a:solidFill>
              </a:rPr>
              <a:t>антидиарични средства</a:t>
            </a:r>
          </a:p>
          <a:p>
            <a:pPr lvl="1" eaLnBrk="1" hangingPunct="1">
              <a:buFont typeface="Wingdings" pitchFamily="2" charset="2"/>
              <a:buChar char="§"/>
            </a:pPr>
            <a:r>
              <a:rPr lang="bg-BG" altLang="bg-BG" sz="2800" smtClean="0">
                <a:solidFill>
                  <a:schemeClr val="accent2"/>
                </a:solidFill>
              </a:rPr>
              <a:t>психологична помощ</a:t>
            </a:r>
            <a:r>
              <a:rPr lang="bg-BG" altLang="bg-BG" sz="2800" smtClean="0"/>
              <a:t> за пациентите, и за техните близки</a:t>
            </a:r>
            <a:r>
              <a:rPr lang="bg-BG" altLang="bg-BG" smtClean="0"/>
              <a:t>.</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bg-BG" sz="2800" b="1" dirty="0" smtClean="0">
                <a:solidFill>
                  <a:srgbClr val="FFFF00"/>
                </a:solidFill>
              </a:rPr>
              <a:t>Терапевтични възможности за жертвите на остро радиационно въздействие</a:t>
            </a:r>
            <a:endParaRPr lang="en-US" sz="2800" dirty="0">
              <a:solidFill>
                <a:srgbClr val="FFFF00"/>
              </a:solidFill>
            </a:endParaRPr>
          </a:p>
        </p:txBody>
      </p:sp>
      <p:sp>
        <p:nvSpPr>
          <p:cNvPr id="75779" name="Text Placeholder 2"/>
          <p:cNvSpPr>
            <a:spLocks noGrp="1"/>
          </p:cNvSpPr>
          <p:nvPr>
            <p:ph type="body" idx="1"/>
          </p:nvPr>
        </p:nvSpPr>
        <p:spPr>
          <a:xfrm>
            <a:off x="468313" y="1412875"/>
            <a:ext cx="4327525" cy="576263"/>
          </a:xfrm>
        </p:spPr>
        <p:txBody>
          <a:bodyPr/>
          <a:lstStyle/>
          <a:p>
            <a:pPr algn="ctr"/>
            <a:r>
              <a:rPr lang="bg-BG" altLang="bg-BG" smtClean="0">
                <a:solidFill>
                  <a:schemeClr val="accent1"/>
                </a:solidFill>
              </a:rPr>
              <a:t>Диагноз</a:t>
            </a:r>
            <a:r>
              <a:rPr lang="bg-BG" altLang="bg-BG" b="0" smtClean="0">
                <a:solidFill>
                  <a:schemeClr val="accent1"/>
                </a:solidFill>
              </a:rPr>
              <a:t>а</a:t>
            </a:r>
          </a:p>
        </p:txBody>
      </p:sp>
      <p:sp>
        <p:nvSpPr>
          <p:cNvPr id="75780" name="Content Placeholder 3"/>
          <p:cNvSpPr>
            <a:spLocks noGrp="1"/>
          </p:cNvSpPr>
          <p:nvPr>
            <p:ph sz="half" idx="2"/>
          </p:nvPr>
        </p:nvSpPr>
        <p:spPr>
          <a:ln w="3175">
            <a:solidFill>
              <a:srgbClr val="FF9900"/>
            </a:solidFill>
            <a:miter lim="800000"/>
            <a:headEnd/>
            <a:tailEnd/>
          </a:ln>
        </p:spPr>
        <p:txBody>
          <a:bodyPr/>
          <a:lstStyle/>
          <a:p>
            <a:pPr>
              <a:buFontTx/>
              <a:buNone/>
            </a:pPr>
            <a:r>
              <a:rPr lang="en-US" altLang="bg-BG" sz="2000" b="1" smtClean="0"/>
              <a:t>1. </a:t>
            </a:r>
            <a:r>
              <a:rPr lang="bg-BG" altLang="bg-BG" sz="2000" b="1" smtClean="0"/>
              <a:t>Гадене, повръщане</a:t>
            </a:r>
          </a:p>
          <a:p>
            <a:endParaRPr lang="bg-BG" altLang="bg-BG" sz="2000" smtClean="0"/>
          </a:p>
          <a:p>
            <a:endParaRPr lang="bg-BG" altLang="bg-BG" sz="2000" smtClean="0"/>
          </a:p>
          <a:p>
            <a:endParaRPr lang="bg-BG" altLang="bg-BG" sz="2000" smtClean="0"/>
          </a:p>
          <a:p>
            <a:pPr>
              <a:buFontTx/>
              <a:buNone/>
            </a:pPr>
            <a:endParaRPr lang="bg-BG" altLang="bg-BG" sz="2000" smtClean="0"/>
          </a:p>
          <a:p>
            <a:pPr>
              <a:buFontTx/>
              <a:buNone/>
            </a:pPr>
            <a:r>
              <a:rPr lang="bg-BG" altLang="bg-BG" sz="2000" smtClean="0"/>
              <a:t>2. Напрежение, страх</a:t>
            </a:r>
            <a:endParaRPr lang="en-US" altLang="bg-BG" sz="2000" smtClean="0"/>
          </a:p>
        </p:txBody>
      </p:sp>
      <p:sp>
        <p:nvSpPr>
          <p:cNvPr id="75781" name="Text Placeholder 4"/>
          <p:cNvSpPr>
            <a:spLocks noGrp="1"/>
          </p:cNvSpPr>
          <p:nvPr>
            <p:ph type="body" sz="quarter" idx="3"/>
          </p:nvPr>
        </p:nvSpPr>
        <p:spPr>
          <a:xfrm>
            <a:off x="4787900" y="1484313"/>
            <a:ext cx="4356100" cy="504825"/>
          </a:xfrm>
        </p:spPr>
        <p:txBody>
          <a:bodyPr/>
          <a:lstStyle/>
          <a:p>
            <a:pPr algn="ctr"/>
            <a:r>
              <a:rPr lang="bg-BG" altLang="bg-BG" smtClean="0">
                <a:solidFill>
                  <a:schemeClr val="accent1"/>
                </a:solidFill>
              </a:rPr>
              <a:t>Препоръчано лечение</a:t>
            </a:r>
            <a:endParaRPr lang="en-US" altLang="bg-BG" smtClean="0"/>
          </a:p>
        </p:txBody>
      </p:sp>
      <p:sp>
        <p:nvSpPr>
          <p:cNvPr id="75782" name="Content Placeholder 5"/>
          <p:cNvSpPr>
            <a:spLocks noGrp="1"/>
          </p:cNvSpPr>
          <p:nvPr>
            <p:ph sz="quarter" idx="4"/>
          </p:nvPr>
        </p:nvSpPr>
        <p:spPr>
          <a:xfrm>
            <a:off x="4716463" y="2133600"/>
            <a:ext cx="4041775" cy="3951288"/>
          </a:xfrm>
          <a:ln>
            <a:solidFill>
              <a:srgbClr val="FFCC00"/>
            </a:solidFill>
            <a:miter lim="800000"/>
            <a:headEnd/>
            <a:tailEnd/>
          </a:ln>
        </p:spPr>
        <p:txBody>
          <a:bodyPr/>
          <a:lstStyle/>
          <a:p>
            <a:pPr>
              <a:buFontTx/>
              <a:buNone/>
            </a:pPr>
            <a:r>
              <a:rPr lang="en-US" altLang="bg-BG" sz="2000" smtClean="0">
                <a:solidFill>
                  <a:srgbClr val="FF9900"/>
                </a:solidFill>
              </a:rPr>
              <a:t>Diphenhydramin</a:t>
            </a:r>
            <a:r>
              <a:rPr lang="en-US" altLang="bg-BG" sz="2000" smtClean="0"/>
              <a:t>, 25-50 mg i.v.</a:t>
            </a:r>
            <a:r>
              <a:rPr lang="bg-BG" altLang="bg-BG" sz="2000" smtClean="0"/>
              <a:t>, на 4-6 часа</a:t>
            </a:r>
          </a:p>
          <a:p>
            <a:pPr>
              <a:buFontTx/>
              <a:buNone/>
            </a:pPr>
            <a:r>
              <a:rPr lang="en-US" altLang="bg-BG" sz="2000" smtClean="0">
                <a:solidFill>
                  <a:srgbClr val="FF9900"/>
                </a:solidFill>
              </a:rPr>
              <a:t>Ondasetron (Zofran</a:t>
            </a:r>
            <a:r>
              <a:rPr lang="en-US" altLang="bg-BG" sz="2000" smtClean="0"/>
              <a:t>), 10 mg i.v.,</a:t>
            </a:r>
            <a:r>
              <a:rPr lang="bg-BG" altLang="bg-BG" sz="2000" smtClean="0"/>
              <a:t>на 4-6 часа</a:t>
            </a:r>
          </a:p>
          <a:p>
            <a:pPr>
              <a:buFontTx/>
              <a:buNone/>
            </a:pPr>
            <a:endParaRPr lang="en-US" altLang="bg-BG" sz="2000" smtClean="0">
              <a:solidFill>
                <a:srgbClr val="FF9900"/>
              </a:solidFill>
            </a:endParaRPr>
          </a:p>
          <a:p>
            <a:pPr>
              <a:buFontTx/>
              <a:buNone/>
            </a:pPr>
            <a:r>
              <a:rPr lang="en-US" altLang="bg-BG" sz="2000" smtClean="0">
                <a:solidFill>
                  <a:srgbClr val="FF9900"/>
                </a:solidFill>
              </a:rPr>
              <a:t>Lorazepam</a:t>
            </a:r>
            <a:r>
              <a:rPr lang="en-US" altLang="bg-BG" sz="2000" smtClean="0"/>
              <a:t>, 1-2 mg i.v.</a:t>
            </a:r>
            <a:r>
              <a:rPr lang="bg-BG" altLang="bg-BG" sz="2000" smtClean="0"/>
              <a:t>, на 4-6 часа</a:t>
            </a:r>
            <a:endParaRPr lang="en-US" altLang="bg-BG" sz="2000" smtClean="0"/>
          </a:p>
          <a:p>
            <a:pPr>
              <a:buFontTx/>
              <a:buNone/>
            </a:pPr>
            <a:r>
              <a:rPr lang="en-US" altLang="bg-BG" sz="2000" smtClean="0">
                <a:solidFill>
                  <a:srgbClr val="FF9900"/>
                </a:solidFill>
              </a:rPr>
              <a:t>Nembutal</a:t>
            </a:r>
            <a:r>
              <a:rPr lang="en-US" altLang="bg-BG" sz="2000" smtClean="0"/>
              <a:t>, 100 mg i.v.,</a:t>
            </a:r>
            <a:r>
              <a:rPr lang="bg-BG" altLang="bg-BG" sz="2000" smtClean="0"/>
              <a:t>на 8 часа</a:t>
            </a:r>
            <a:endParaRPr lang="en-US" altLang="bg-BG" sz="2000" smtClean="0"/>
          </a:p>
        </p:txBody>
      </p:sp>
      <p:sp>
        <p:nvSpPr>
          <p:cNvPr id="7" name="Rectangle 6"/>
          <p:cNvSpPr/>
          <p:nvPr/>
        </p:nvSpPr>
        <p:spPr>
          <a:xfrm>
            <a:off x="5651500" y="2060575"/>
            <a:ext cx="46038" cy="46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defRPr/>
            </a:pPr>
            <a:r>
              <a:rPr lang="bg-BG" sz="2400" b="1" dirty="0" smtClean="0">
                <a:solidFill>
                  <a:srgbClr val="FFFF00"/>
                </a:solidFill>
              </a:rPr>
              <a:t>Терапевтични възможности за жертвите на остро радиационно въздейств</a:t>
            </a:r>
            <a:r>
              <a:rPr lang="bg-BG" sz="2400" b="1" dirty="0" smtClean="0"/>
              <a:t>ие</a:t>
            </a:r>
          </a:p>
        </p:txBody>
      </p:sp>
      <p:graphicFrame>
        <p:nvGraphicFramePr>
          <p:cNvPr id="76822" name="Group 22"/>
          <p:cNvGraphicFramePr>
            <a:graphicFrameLocks noGrp="1"/>
          </p:cNvGraphicFramePr>
          <p:nvPr>
            <p:ph idx="1"/>
          </p:nvPr>
        </p:nvGraphicFramePr>
        <p:xfrm>
          <a:off x="323850" y="2205038"/>
          <a:ext cx="7989888" cy="3817937"/>
        </p:xfrm>
        <a:graphic>
          <a:graphicData uri="http://schemas.openxmlformats.org/drawingml/2006/table">
            <a:tbl>
              <a:tblPr/>
              <a:tblGrid>
                <a:gridCol w="3995738"/>
                <a:gridCol w="3994150"/>
              </a:tblGrid>
              <a:tr h="800166">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Tx/>
                        <a:buNone/>
                        <a:tabLst/>
                      </a:pPr>
                      <a:r>
                        <a:rPr kumimoji="0" lang="bg-BG" sz="2000" b="1" i="0" u="none" strike="noStrike" cap="none" normalizeH="0" baseline="0" dirty="0" smtClean="0">
                          <a:ln>
                            <a:noFill/>
                          </a:ln>
                          <a:solidFill>
                            <a:schemeClr val="accent1"/>
                          </a:solidFill>
                          <a:effectLst/>
                          <a:latin typeface="Times New Roman" pitchFamily="18" charset="0"/>
                        </a:rPr>
                        <a:t>Диагноза</a:t>
                      </a:r>
                      <a:r>
                        <a:rPr kumimoji="0" lang="bg-BG" sz="2000" b="0" i="0" u="none" strike="noStrike" cap="none" normalizeH="0" baseline="0" dirty="0" smtClean="0">
                          <a:ln>
                            <a:noFill/>
                          </a:ln>
                          <a:solidFill>
                            <a:schemeClr val="accent1"/>
                          </a:solidFill>
                          <a:effectLst/>
                          <a:latin typeface="Times New Roman" pitchFamily="18" charset="0"/>
                        </a:rPr>
                        <a:t> </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Tx/>
                        <a:buNone/>
                        <a:tabLst/>
                      </a:pPr>
                      <a:r>
                        <a:rPr kumimoji="0" lang="bg-BG" sz="2000" b="1" i="0" u="none" strike="noStrike" cap="none" normalizeH="0" baseline="0" dirty="0" smtClean="0">
                          <a:ln>
                            <a:noFill/>
                          </a:ln>
                          <a:solidFill>
                            <a:schemeClr val="accent1"/>
                          </a:solidFill>
                          <a:effectLst/>
                          <a:latin typeface="Times New Roman" pitchFamily="18" charset="0"/>
                        </a:rPr>
                        <a:t>Препоръчано лечение</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17771">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bg-BG" sz="2000" b="1" i="0" u="none" strike="noStrike" cap="none" normalizeH="0" baseline="0" dirty="0" smtClean="0">
                          <a:ln>
                            <a:noFill/>
                          </a:ln>
                          <a:solidFill>
                            <a:schemeClr val="tx1"/>
                          </a:solidFill>
                          <a:effectLst/>
                          <a:latin typeface="Times New Roman" pitchFamily="18" charset="0"/>
                        </a:rPr>
                        <a:t>3. Треска</a:t>
                      </a:r>
                    </a:p>
                    <a:p>
                      <a:pPr marL="0" marR="0" lvl="0" indent="0" algn="l" defTabSz="914400" rtl="0" eaLnBrk="1" fontAlgn="base" latinLnBrk="0" hangingPunct="1">
                        <a:lnSpc>
                          <a:spcPct val="100000"/>
                        </a:lnSpc>
                        <a:spcBef>
                          <a:spcPct val="20000"/>
                        </a:spcBef>
                        <a:spcAft>
                          <a:spcPct val="0"/>
                        </a:spcAft>
                        <a:buClr>
                          <a:schemeClr val="accent2"/>
                        </a:buClr>
                        <a:buSzTx/>
                        <a:buFontTx/>
                        <a:buNone/>
                        <a:tabLst/>
                      </a:pPr>
                      <a:endParaRPr kumimoji="0" lang="bg-BG" sz="20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bg-BG" sz="2000" b="1" i="0" u="none" strike="noStrike" cap="none" normalizeH="0" baseline="0" dirty="0" smtClean="0">
                          <a:ln>
                            <a:noFill/>
                          </a:ln>
                          <a:solidFill>
                            <a:schemeClr val="tx1"/>
                          </a:solidFill>
                          <a:effectLst/>
                          <a:latin typeface="Times New Roman" pitchFamily="18" charset="0"/>
                        </a:rPr>
                        <a:t>4. Кръвоизлив в стомашно-чревния тракт</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2000" b="0" i="0" u="none" strike="noStrike" cap="none" normalizeH="0" baseline="0" dirty="0" err="1" smtClean="0">
                          <a:ln>
                            <a:noFill/>
                          </a:ln>
                          <a:solidFill>
                            <a:schemeClr val="tx2"/>
                          </a:solidFill>
                          <a:effectLst/>
                          <a:latin typeface="Times New Roman" pitchFamily="18" charset="0"/>
                        </a:rPr>
                        <a:t>Acetominophen</a:t>
                      </a:r>
                      <a:r>
                        <a:rPr kumimoji="0" lang="en-US" sz="2000" b="0" i="0" u="none" strike="noStrike" cap="none" normalizeH="0" baseline="0" dirty="0" smtClean="0">
                          <a:ln>
                            <a:noFill/>
                          </a:ln>
                          <a:solidFill>
                            <a:schemeClr val="tx2"/>
                          </a:solidFill>
                          <a:effectLst/>
                          <a:latin typeface="Times New Roman" pitchFamily="18" charset="0"/>
                        </a:rPr>
                        <a:t> (Paracetamol)</a:t>
                      </a:r>
                      <a:r>
                        <a:rPr kumimoji="0" lang="bg-BG" sz="2000" b="0" i="0" u="none" strike="noStrike" cap="none" normalizeH="0" baseline="0" dirty="0" smtClean="0">
                          <a:ln>
                            <a:noFill/>
                          </a:ln>
                          <a:solidFill>
                            <a:schemeClr val="tx1"/>
                          </a:solidFill>
                          <a:effectLst/>
                          <a:latin typeface="Times New Roman" pitchFamily="18" charset="0"/>
                        </a:rPr>
                        <a:t>, 650</a:t>
                      </a:r>
                      <a:r>
                        <a:rPr kumimoji="0" lang="en-US" sz="2000" b="0" i="0" u="none" strike="noStrike" cap="none" normalizeH="0" baseline="0" dirty="0" smtClean="0">
                          <a:ln>
                            <a:noFill/>
                          </a:ln>
                          <a:solidFill>
                            <a:schemeClr val="tx1"/>
                          </a:solidFill>
                          <a:effectLst/>
                          <a:latin typeface="Times New Roman" pitchFamily="18" charset="0"/>
                        </a:rPr>
                        <a:t>mg per </a:t>
                      </a:r>
                      <a:r>
                        <a:rPr kumimoji="0" lang="en-US" sz="2000" b="0" i="0" u="none" strike="noStrike" cap="none" normalizeH="0" baseline="0" dirty="0" err="1" smtClean="0">
                          <a:ln>
                            <a:noFill/>
                          </a:ln>
                          <a:solidFill>
                            <a:schemeClr val="tx1"/>
                          </a:solidFill>
                          <a:effectLst/>
                          <a:latin typeface="Times New Roman" pitchFamily="18" charset="0"/>
                        </a:rPr>
                        <a:t>os</a:t>
                      </a:r>
                      <a:r>
                        <a:rPr kumimoji="0" lang="bg-BG" sz="2000" b="0" i="0" u="none" strike="noStrike" cap="none" normalizeH="0" baseline="0" dirty="0" smtClean="0">
                          <a:ln>
                            <a:noFill/>
                          </a:ln>
                          <a:solidFill>
                            <a:schemeClr val="tx1"/>
                          </a:solidFill>
                          <a:effectLst/>
                          <a:latin typeface="Times New Roman" pitchFamily="18" charset="0"/>
                        </a:rPr>
                        <a:t> на 4 - 6 часа</a:t>
                      </a:r>
                    </a:p>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2000" b="0" i="0" u="none" strike="noStrike" cap="none" normalizeH="0" baseline="0" dirty="0" err="1" smtClean="0">
                          <a:ln>
                            <a:noFill/>
                          </a:ln>
                          <a:solidFill>
                            <a:schemeClr val="tx2"/>
                          </a:solidFill>
                          <a:effectLst/>
                          <a:latin typeface="Times New Roman" pitchFamily="18" charset="0"/>
                        </a:rPr>
                        <a:t>Aluminium</a:t>
                      </a:r>
                      <a:r>
                        <a:rPr kumimoji="0" lang="en-US" sz="2000" b="0" i="0" u="none" strike="noStrike" cap="none" normalizeH="0" baseline="0" dirty="0" smtClean="0">
                          <a:ln>
                            <a:noFill/>
                          </a:ln>
                          <a:solidFill>
                            <a:schemeClr val="tx2"/>
                          </a:solidFill>
                          <a:effectLst/>
                          <a:latin typeface="Times New Roman" pitchFamily="18" charset="0"/>
                        </a:rPr>
                        <a:t> hydroxide/</a:t>
                      </a:r>
                      <a:r>
                        <a:rPr kumimoji="0" lang="en-US" sz="2000" b="0" i="0" u="none" strike="noStrike" cap="none" normalizeH="0" baseline="0" dirty="0" err="1" smtClean="0">
                          <a:ln>
                            <a:noFill/>
                          </a:ln>
                          <a:solidFill>
                            <a:schemeClr val="tx2"/>
                          </a:solidFill>
                          <a:effectLst/>
                          <a:latin typeface="Times New Roman" pitchFamily="18" charset="0"/>
                        </a:rPr>
                        <a:t>Simethicon</a:t>
                      </a:r>
                      <a:r>
                        <a:rPr kumimoji="0" lang="en-US" sz="2000" b="0" i="0" u="none" strike="noStrike" cap="none" normalizeH="0" baseline="0" dirty="0" smtClean="0">
                          <a:ln>
                            <a:noFill/>
                          </a:ln>
                          <a:solidFill>
                            <a:schemeClr val="tx2"/>
                          </a:solidFill>
                          <a:effectLst/>
                          <a:latin typeface="Times New Roman" pitchFamily="18" charset="0"/>
                        </a:rPr>
                        <a:t>(</a:t>
                      </a:r>
                      <a:r>
                        <a:rPr kumimoji="0" lang="en-US" sz="2000" b="0" i="0" u="none" strike="noStrike" cap="none" normalizeH="0" baseline="0" dirty="0" err="1" smtClean="0">
                          <a:ln>
                            <a:noFill/>
                          </a:ln>
                          <a:solidFill>
                            <a:schemeClr val="tx2"/>
                          </a:solidFill>
                          <a:effectLst/>
                          <a:latin typeface="Times New Roman" pitchFamily="18" charset="0"/>
                        </a:rPr>
                        <a:t>Antiacid</a:t>
                      </a:r>
                      <a:r>
                        <a:rPr kumimoji="0" lang="en-US" sz="2000" b="0" i="0" u="none" strike="noStrike" cap="none" normalizeH="0" baseline="0" dirty="0" smtClean="0">
                          <a:ln>
                            <a:noFill/>
                          </a:ln>
                          <a:solidFill>
                            <a:schemeClr val="tx2"/>
                          </a:solidFill>
                          <a:effectLst/>
                          <a:latin typeface="Times New Roman" pitchFamily="18" charset="0"/>
                        </a:rPr>
                        <a:t>),</a:t>
                      </a:r>
                      <a:r>
                        <a:rPr kumimoji="0" lang="en-US" sz="2000" b="0" i="0" u="none" strike="noStrike" cap="none" normalizeH="0" baseline="0" dirty="0" smtClean="0">
                          <a:ln>
                            <a:noFill/>
                          </a:ln>
                          <a:solidFill>
                            <a:schemeClr val="tx1"/>
                          </a:solidFill>
                          <a:effectLst/>
                          <a:latin typeface="Times New Roman" pitchFamily="18" charset="0"/>
                        </a:rPr>
                        <a:t> 30 ml</a:t>
                      </a:r>
                      <a:r>
                        <a:rPr kumimoji="0" lang="bg-BG" sz="2000" b="0" i="0" u="none" strike="noStrike" cap="none" normalizeH="0" baseline="0" dirty="0" smtClean="0">
                          <a:ln>
                            <a:noFill/>
                          </a:ln>
                          <a:solidFill>
                            <a:schemeClr val="tx1"/>
                          </a:solidFill>
                          <a:effectLst/>
                          <a:latin typeface="Times New Roman" pitchFamily="18" charset="0"/>
                        </a:rPr>
                        <a:t> на 4 часа</a:t>
                      </a:r>
                    </a:p>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2000" b="0" i="0" u="none" strike="noStrike" cap="none" normalizeH="0" baseline="0" dirty="0" err="1" smtClean="0">
                          <a:ln>
                            <a:noFill/>
                          </a:ln>
                          <a:solidFill>
                            <a:schemeClr val="tx2"/>
                          </a:solidFill>
                          <a:effectLst/>
                          <a:latin typeface="Times New Roman" pitchFamily="18" charset="0"/>
                        </a:rPr>
                        <a:t>Famotidin</a:t>
                      </a:r>
                      <a:r>
                        <a:rPr kumimoji="0" lang="en-US" sz="2000" b="0" i="0" u="none" strike="noStrike" cap="none" normalizeH="0" baseline="0" dirty="0" smtClean="0">
                          <a:ln>
                            <a:noFill/>
                          </a:ln>
                          <a:solidFill>
                            <a:schemeClr val="tx1"/>
                          </a:solidFill>
                          <a:effectLst/>
                          <a:latin typeface="Times New Roman" pitchFamily="18" charset="0"/>
                        </a:rPr>
                        <a:t>, 20 mg </a:t>
                      </a:r>
                      <a:r>
                        <a:rPr kumimoji="0" lang="en-US" sz="2000" b="0" i="0" u="none" strike="noStrike" cap="none" normalizeH="0" baseline="0" dirty="0" err="1" smtClean="0">
                          <a:ln>
                            <a:noFill/>
                          </a:ln>
                          <a:solidFill>
                            <a:schemeClr val="tx1"/>
                          </a:solidFill>
                          <a:effectLst/>
                          <a:latin typeface="Times New Roman" pitchFamily="18" charset="0"/>
                        </a:rPr>
                        <a:t>i.v.</a:t>
                      </a:r>
                      <a:r>
                        <a:rPr kumimoji="0" lang="bg-BG" sz="2000" b="0" i="0" u="none" strike="noStrike" cap="none" normalizeH="0" baseline="0" dirty="0" smtClean="0">
                          <a:ln>
                            <a:noFill/>
                          </a:ln>
                          <a:solidFill>
                            <a:schemeClr val="tx1"/>
                          </a:solidFill>
                          <a:effectLst/>
                          <a:latin typeface="Times New Roman" pitchFamily="18" charset="0"/>
                        </a:rPr>
                        <a:t> или </a:t>
                      </a:r>
                      <a:r>
                        <a:rPr kumimoji="0" lang="en-US" sz="2000" b="0" i="0" u="none" strike="noStrike" cap="none" normalizeH="0" baseline="0" dirty="0" smtClean="0">
                          <a:ln>
                            <a:noFill/>
                          </a:ln>
                          <a:solidFill>
                            <a:schemeClr val="tx1"/>
                          </a:solidFill>
                          <a:effectLst/>
                          <a:latin typeface="Times New Roman" pitchFamily="18" charset="0"/>
                        </a:rPr>
                        <a:t>per </a:t>
                      </a:r>
                      <a:r>
                        <a:rPr kumimoji="0" lang="en-US" sz="2000" b="0" i="0" u="none" strike="noStrike" cap="none" normalizeH="0" baseline="0" dirty="0" err="1" smtClean="0">
                          <a:ln>
                            <a:noFill/>
                          </a:ln>
                          <a:solidFill>
                            <a:schemeClr val="tx1"/>
                          </a:solidFill>
                          <a:effectLst/>
                          <a:latin typeface="Times New Roman" pitchFamily="18" charset="0"/>
                        </a:rPr>
                        <a:t>os</a:t>
                      </a:r>
                      <a:r>
                        <a:rPr kumimoji="0" lang="bg-BG" sz="2000" b="0" i="0" u="none" strike="noStrike" cap="none" normalizeH="0" baseline="0" dirty="0" smtClean="0">
                          <a:ln>
                            <a:noFill/>
                          </a:ln>
                          <a:solidFill>
                            <a:schemeClr val="tx1"/>
                          </a:solidFill>
                          <a:effectLst/>
                          <a:latin typeface="Times New Roman" pitchFamily="18" charset="0"/>
                        </a:rPr>
                        <a:t> на 12 часа</a:t>
                      </a:r>
                    </a:p>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2000" b="0" i="0" u="none" strike="noStrike" cap="none" normalizeH="0" baseline="0" dirty="0" err="1" smtClean="0">
                          <a:ln>
                            <a:noFill/>
                          </a:ln>
                          <a:solidFill>
                            <a:schemeClr val="tx2"/>
                          </a:solidFill>
                          <a:effectLst/>
                          <a:latin typeface="Times New Roman" pitchFamily="18" charset="0"/>
                        </a:rPr>
                        <a:t>Ranatidin</a:t>
                      </a:r>
                      <a:r>
                        <a:rPr kumimoji="0" lang="ru-RU" sz="2000" b="0" i="0" u="none" strike="noStrike" cap="none" normalizeH="0" baseline="0" dirty="0" smtClean="0">
                          <a:ln>
                            <a:noFill/>
                          </a:ln>
                          <a:solidFill>
                            <a:schemeClr val="tx1"/>
                          </a:solidFill>
                          <a:effectLst/>
                          <a:latin typeface="Times New Roman" pitchFamily="18" charset="0"/>
                        </a:rPr>
                        <a:t>, 100 </a:t>
                      </a:r>
                      <a:r>
                        <a:rPr kumimoji="0" lang="en-US" sz="2000" b="0" i="0" u="none" strike="noStrike" cap="none" normalizeH="0" baseline="0" dirty="0" smtClean="0">
                          <a:ln>
                            <a:noFill/>
                          </a:ln>
                          <a:solidFill>
                            <a:schemeClr val="tx1"/>
                          </a:solidFill>
                          <a:effectLst/>
                          <a:latin typeface="Times New Roman" pitchFamily="18" charset="0"/>
                        </a:rPr>
                        <a:t>mg </a:t>
                      </a:r>
                      <a:r>
                        <a:rPr kumimoji="0" lang="en-US" sz="2000" b="0" i="0" u="none" strike="noStrike" cap="none" normalizeH="0" baseline="0" dirty="0" err="1" smtClean="0">
                          <a:ln>
                            <a:noFill/>
                          </a:ln>
                          <a:solidFill>
                            <a:schemeClr val="tx1"/>
                          </a:solidFill>
                          <a:effectLst/>
                          <a:latin typeface="Times New Roman" pitchFamily="18" charset="0"/>
                        </a:rPr>
                        <a:t>i</a:t>
                      </a:r>
                      <a:r>
                        <a:rPr kumimoji="0" lang="ru-RU" sz="2000" b="0" i="0" u="none" strike="noStrike" cap="none" normalizeH="0" baseline="0" dirty="0" smtClean="0">
                          <a:ln>
                            <a:noFill/>
                          </a:ln>
                          <a:solidFill>
                            <a:schemeClr val="tx1"/>
                          </a:solidFill>
                          <a:effectLst/>
                          <a:latin typeface="Times New Roman" pitchFamily="18" charset="0"/>
                        </a:rPr>
                        <a:t>.</a:t>
                      </a:r>
                      <a:r>
                        <a:rPr kumimoji="0" lang="en-US" sz="2000" b="0" i="0" u="none" strike="noStrike" cap="none" normalizeH="0" baseline="0" dirty="0" smtClean="0">
                          <a:ln>
                            <a:noFill/>
                          </a:ln>
                          <a:solidFill>
                            <a:schemeClr val="tx1"/>
                          </a:solidFill>
                          <a:effectLst/>
                          <a:latin typeface="Times New Roman" pitchFamily="18" charset="0"/>
                        </a:rPr>
                        <a:t>v</a:t>
                      </a:r>
                      <a:r>
                        <a:rPr kumimoji="0" lang="ru-RU" sz="2000" b="0" i="0" u="none" strike="noStrike" cap="none" normalizeH="0" baseline="0" dirty="0" smtClean="0">
                          <a:ln>
                            <a:noFill/>
                          </a:ln>
                          <a:solidFill>
                            <a:schemeClr val="tx1"/>
                          </a:solidFill>
                          <a:effectLst/>
                          <a:latin typeface="Times New Roman" pitchFamily="18" charset="0"/>
                        </a:rPr>
                        <a:t>.</a:t>
                      </a:r>
                      <a:r>
                        <a:rPr kumimoji="0" lang="bg-BG" sz="2000" b="0" i="0" u="none" strike="noStrike" cap="none" normalizeH="0" baseline="0" dirty="0" smtClean="0">
                          <a:ln>
                            <a:noFill/>
                          </a:ln>
                          <a:solidFill>
                            <a:schemeClr val="tx1"/>
                          </a:solidFill>
                          <a:effectLst/>
                          <a:latin typeface="Times New Roman" pitchFamily="18" charset="0"/>
                        </a:rPr>
                        <a:t> на 12 часа или 150 </a:t>
                      </a:r>
                      <a:r>
                        <a:rPr kumimoji="0" lang="en-US" sz="2000" b="0" i="0" u="none" strike="noStrike" cap="none" normalizeH="0" baseline="0" dirty="0" smtClean="0">
                          <a:ln>
                            <a:noFill/>
                          </a:ln>
                          <a:solidFill>
                            <a:schemeClr val="tx1"/>
                          </a:solidFill>
                          <a:effectLst/>
                          <a:latin typeface="Times New Roman" pitchFamily="18" charset="0"/>
                        </a:rPr>
                        <a:t>mg</a:t>
                      </a:r>
                      <a:r>
                        <a:rPr kumimoji="0" lang="ru-RU"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smtClean="0">
                          <a:ln>
                            <a:noFill/>
                          </a:ln>
                          <a:solidFill>
                            <a:schemeClr val="tx1"/>
                          </a:solidFill>
                          <a:effectLst/>
                          <a:latin typeface="Times New Roman" pitchFamily="18" charset="0"/>
                        </a:rPr>
                        <a:t>per </a:t>
                      </a:r>
                      <a:r>
                        <a:rPr kumimoji="0" lang="en-US" sz="2000" b="0" i="0" u="none" strike="noStrike" cap="none" normalizeH="0" baseline="0" dirty="0" err="1" smtClean="0">
                          <a:ln>
                            <a:noFill/>
                          </a:ln>
                          <a:solidFill>
                            <a:schemeClr val="tx1"/>
                          </a:solidFill>
                          <a:effectLst/>
                          <a:latin typeface="Times New Roman" pitchFamily="18" charset="0"/>
                        </a:rPr>
                        <a:t>os</a:t>
                      </a:r>
                      <a:r>
                        <a:rPr kumimoji="0" lang="bg-BG" sz="2000" b="0" i="0" u="none" strike="noStrike" cap="none" normalizeH="0" baseline="0" dirty="0" smtClean="0">
                          <a:ln>
                            <a:noFill/>
                          </a:ln>
                          <a:solidFill>
                            <a:schemeClr val="tx1"/>
                          </a:solidFill>
                          <a:effectLst/>
                          <a:latin typeface="Times New Roman" pitchFamily="18" charset="0"/>
                        </a:rPr>
                        <a:t> на 12 часа</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nodeType="clickEffect">
                                  <p:stCondLst>
                                    <p:cond delay="0"/>
                                  </p:stCondLst>
                                  <p:childTnLst>
                                    <p:set>
                                      <p:cBhvr>
                                        <p:cTn id="6" dur="1" fill="hold">
                                          <p:stCondLst>
                                            <p:cond delay="0"/>
                                          </p:stCondLst>
                                        </p:cTn>
                                        <p:tgtEl>
                                          <p:spTgt spid="76822"/>
                                        </p:tgtEl>
                                        <p:attrNameLst>
                                          <p:attrName>style.visibility</p:attrName>
                                        </p:attrNameLst>
                                      </p:cBhvr>
                                      <p:to>
                                        <p:strVal val="visible"/>
                                      </p:to>
                                    </p:set>
                                    <p:animEffect transition="in" filter="plus(in)">
                                      <p:cBhvr>
                                        <p:cTn id="7" dur="2000"/>
                                        <p:tgtEl>
                                          <p:spTgt spid="768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611188" y="333375"/>
            <a:ext cx="7772400" cy="1143000"/>
          </a:xfrm>
        </p:spPr>
        <p:txBody>
          <a:bodyPr/>
          <a:lstStyle/>
          <a:p>
            <a:pPr eaLnBrk="1" hangingPunct="1">
              <a:defRPr/>
            </a:pPr>
            <a:r>
              <a:rPr lang="bg-BG" sz="2400" b="1" dirty="0" smtClean="0">
                <a:solidFill>
                  <a:srgbClr val="FFFF00"/>
                </a:solidFill>
              </a:rPr>
              <a:t>Терапевтични възможности за жертвите на остро радиационно въздействие</a:t>
            </a:r>
          </a:p>
        </p:txBody>
      </p:sp>
      <p:graphicFrame>
        <p:nvGraphicFramePr>
          <p:cNvPr id="77850" name="Group 26"/>
          <p:cNvGraphicFramePr>
            <a:graphicFrameLocks noGrp="1"/>
          </p:cNvGraphicFramePr>
          <p:nvPr>
            <p:ph idx="1"/>
          </p:nvPr>
        </p:nvGraphicFramePr>
        <p:xfrm>
          <a:off x="323850" y="1628775"/>
          <a:ext cx="7989888" cy="5129213"/>
        </p:xfrm>
        <a:graphic>
          <a:graphicData uri="http://schemas.openxmlformats.org/drawingml/2006/table">
            <a:tbl>
              <a:tblPr/>
              <a:tblGrid>
                <a:gridCol w="3995738"/>
                <a:gridCol w="3994150"/>
              </a:tblGrid>
              <a:tr h="777923">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Tx/>
                        <a:buNone/>
                        <a:tabLst/>
                      </a:pPr>
                      <a:r>
                        <a:rPr kumimoji="0" lang="bg-BG" sz="2000" b="1" i="0" u="none" strike="noStrike" cap="none" normalizeH="0" baseline="0" dirty="0" smtClean="0">
                          <a:ln>
                            <a:noFill/>
                          </a:ln>
                          <a:solidFill>
                            <a:schemeClr val="accent1"/>
                          </a:solidFill>
                          <a:effectLst/>
                          <a:latin typeface="Times New Roman" pitchFamily="18" charset="0"/>
                        </a:rPr>
                        <a:t>Диагноза</a:t>
                      </a:r>
                      <a:r>
                        <a:rPr kumimoji="0" lang="bg-BG" sz="2000" b="0" i="0" u="none" strike="noStrike" cap="none" normalizeH="0" baseline="0" dirty="0" smtClean="0">
                          <a:ln>
                            <a:noFill/>
                          </a:ln>
                          <a:solidFill>
                            <a:schemeClr val="accent1"/>
                          </a:solidFill>
                          <a:effectLst/>
                          <a:latin typeface="Times New Roman" pitchFamily="18" charset="0"/>
                        </a:rPr>
                        <a:t>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Tx/>
                        <a:buNone/>
                        <a:tabLst/>
                      </a:pPr>
                      <a:r>
                        <a:rPr kumimoji="0" lang="bg-BG" sz="2000" b="1" i="0" u="none" strike="noStrike" cap="none" normalizeH="0" baseline="0" smtClean="0">
                          <a:ln>
                            <a:noFill/>
                          </a:ln>
                          <a:solidFill>
                            <a:schemeClr val="accent1"/>
                          </a:solidFill>
                          <a:effectLst/>
                          <a:latin typeface="Times New Roman" pitchFamily="18" charset="0"/>
                        </a:rPr>
                        <a:t>Препоръчано лечение</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17707">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bg-BG" sz="2000" b="1" i="0" u="none" strike="noStrike" cap="none" normalizeH="0" baseline="0" dirty="0" smtClean="0">
                          <a:ln>
                            <a:noFill/>
                          </a:ln>
                          <a:solidFill>
                            <a:schemeClr val="tx1"/>
                          </a:solidFill>
                          <a:effectLst/>
                          <a:latin typeface="Times New Roman" pitchFamily="18" charset="0"/>
                        </a:rPr>
                        <a:t>5. Болка, гърчове, възпаление на мукозите, възпаление в стомашно-чревния тракт, панцитопения</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bg-BG" sz="2000" b="0" i="0" u="none" strike="noStrike" cap="none" normalizeH="0" baseline="0" smtClean="0">
                          <a:ln>
                            <a:noFill/>
                          </a:ln>
                          <a:solidFill>
                            <a:schemeClr val="tx2"/>
                          </a:solidFill>
                          <a:effectLst/>
                          <a:latin typeface="Times New Roman" pitchFamily="18" charset="0"/>
                        </a:rPr>
                        <a:t>Morphin</a:t>
                      </a:r>
                      <a:r>
                        <a:rPr kumimoji="0" lang="bg-BG" sz="2000" b="0" i="0" u="none" strike="noStrike" cap="none" normalizeH="0" baseline="0" smtClean="0">
                          <a:ln>
                            <a:noFill/>
                          </a:ln>
                          <a:solidFill>
                            <a:schemeClr val="tx1"/>
                          </a:solidFill>
                          <a:effectLst/>
                          <a:latin typeface="Times New Roman" pitchFamily="18" charset="0"/>
                        </a:rPr>
                        <a:t>, 5 - 10 mg i.v. или </a:t>
                      </a:r>
                      <a:r>
                        <a:rPr kumimoji="0" lang="en-US" sz="2000" b="0" i="0" u="none" strike="noStrike" cap="none" normalizeH="0" baseline="0" smtClean="0">
                          <a:ln>
                            <a:noFill/>
                          </a:ln>
                          <a:solidFill>
                            <a:schemeClr val="tx1"/>
                          </a:solidFill>
                          <a:effectLst/>
                          <a:latin typeface="Times New Roman" pitchFamily="18" charset="0"/>
                        </a:rPr>
                        <a:t>per os</a:t>
                      </a:r>
                      <a:r>
                        <a:rPr kumimoji="0" lang="bg-BG" sz="2000" b="0" i="0" u="none" strike="noStrike" cap="none" normalizeH="0" baseline="0" smtClean="0">
                          <a:ln>
                            <a:noFill/>
                          </a:ln>
                          <a:solidFill>
                            <a:schemeClr val="tx1"/>
                          </a:solidFill>
                          <a:effectLst/>
                          <a:latin typeface="Times New Roman" pitchFamily="18" charset="0"/>
                        </a:rPr>
                        <a:t> на 1 час. </a:t>
                      </a:r>
                    </a:p>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bg-BG" sz="2000" b="0" i="0" u="none" strike="noStrike" cap="none" normalizeH="0" baseline="0" smtClean="0">
                          <a:ln>
                            <a:noFill/>
                          </a:ln>
                          <a:solidFill>
                            <a:schemeClr val="tx1"/>
                          </a:solidFill>
                          <a:effectLst/>
                          <a:latin typeface="Times New Roman" pitchFamily="18" charset="0"/>
                        </a:rPr>
                        <a:t>Лечение с кръвни продукти. </a:t>
                      </a:r>
                    </a:p>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bg-BG" sz="2000" b="0" i="0" u="none" strike="noStrike" cap="none" normalizeH="0" baseline="0" smtClean="0">
                          <a:ln>
                            <a:noFill/>
                          </a:ln>
                          <a:solidFill>
                            <a:schemeClr val="tx1"/>
                          </a:solidFill>
                          <a:effectLst/>
                          <a:latin typeface="Times New Roman" pitchFamily="18" charset="0"/>
                        </a:rPr>
                        <a:t>Вливания на тромбоцитна и еритроцитна маса. </a:t>
                      </a:r>
                    </a:p>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bg-BG" sz="2000" b="0" i="0" u="none" strike="noStrike" cap="none" normalizeH="0" baseline="0" smtClean="0">
                          <a:ln>
                            <a:noFill/>
                          </a:ln>
                          <a:solidFill>
                            <a:schemeClr val="tx1"/>
                          </a:solidFill>
                          <a:effectLst/>
                          <a:latin typeface="Times New Roman" pitchFamily="18" charset="0"/>
                        </a:rPr>
                        <a:t>Хемопоетични растежни фактори. </a:t>
                      </a:r>
                      <a:r>
                        <a:rPr kumimoji="0" lang="en-US" sz="2000" b="0" i="0" u="none" strike="noStrike" cap="none" normalizeH="0" baseline="0" smtClean="0">
                          <a:ln>
                            <a:noFill/>
                          </a:ln>
                          <a:solidFill>
                            <a:schemeClr val="tx2"/>
                          </a:solidFill>
                          <a:effectLst/>
                          <a:latin typeface="Times New Roman" pitchFamily="18" charset="0"/>
                        </a:rPr>
                        <a:t>Gentamycin</a:t>
                      </a:r>
                      <a:r>
                        <a:rPr kumimoji="0" lang="ru-RU" sz="2000" b="0" i="0" u="none" strike="noStrike" cap="none" normalizeH="0" baseline="0" smtClean="0">
                          <a:ln>
                            <a:noFill/>
                          </a:ln>
                          <a:solidFill>
                            <a:schemeClr val="tx2"/>
                          </a:solidFill>
                          <a:effectLst/>
                          <a:latin typeface="Times New Roman" pitchFamily="18" charset="0"/>
                        </a:rPr>
                        <a:t>/</a:t>
                      </a:r>
                      <a:r>
                        <a:rPr kumimoji="0" lang="en-US" sz="2000" b="0" i="0" u="none" strike="noStrike" cap="none" normalizeH="0" baseline="0" smtClean="0">
                          <a:ln>
                            <a:noFill/>
                          </a:ln>
                          <a:solidFill>
                            <a:schemeClr val="tx2"/>
                          </a:solidFill>
                          <a:effectLst/>
                          <a:latin typeface="Times New Roman" pitchFamily="18" charset="0"/>
                        </a:rPr>
                        <a:t>Vancomycin</a:t>
                      </a:r>
                      <a:r>
                        <a:rPr kumimoji="0" lang="ru-RU" sz="2000" b="0" i="0" u="none" strike="noStrike" cap="none" normalizeH="0" baseline="0" smtClean="0">
                          <a:ln>
                            <a:noFill/>
                          </a:ln>
                          <a:solidFill>
                            <a:schemeClr val="tx2"/>
                          </a:solidFill>
                          <a:effectLst/>
                          <a:latin typeface="Times New Roman" pitchFamily="18" charset="0"/>
                        </a:rPr>
                        <a:t>/</a:t>
                      </a:r>
                      <a:r>
                        <a:rPr kumimoji="0" lang="en-US" sz="2000" b="0" i="0" u="none" strike="noStrike" cap="none" normalizeH="0" baseline="0" smtClean="0">
                          <a:ln>
                            <a:noFill/>
                          </a:ln>
                          <a:solidFill>
                            <a:schemeClr val="tx2"/>
                          </a:solidFill>
                          <a:effectLst/>
                          <a:latin typeface="Times New Roman" pitchFamily="18" charset="0"/>
                        </a:rPr>
                        <a:t>Nystatin</a:t>
                      </a:r>
                      <a:r>
                        <a:rPr kumimoji="0" lang="en-US" sz="2000" b="0" i="0" u="none" strike="noStrike" cap="none" normalizeH="0" baseline="0" smtClean="0">
                          <a:ln>
                            <a:noFill/>
                          </a:ln>
                          <a:solidFill>
                            <a:schemeClr val="tx1"/>
                          </a:solidFill>
                          <a:effectLst/>
                          <a:latin typeface="Times New Roman" pitchFamily="18" charset="0"/>
                        </a:rPr>
                        <a:t> </a:t>
                      </a:r>
                      <a:r>
                        <a:rPr kumimoji="0" lang="bg-BG" sz="2000" b="0" i="0" u="none" strike="noStrike" cap="none" normalizeH="0" baseline="0" smtClean="0">
                          <a:ln>
                            <a:noFill/>
                          </a:ln>
                          <a:solidFill>
                            <a:schemeClr val="tx1"/>
                          </a:solidFill>
                          <a:effectLst/>
                          <a:latin typeface="Times New Roman" pitchFamily="18" charset="0"/>
                        </a:rPr>
                        <a:t>за стерилизация на стомашно-чревния тракт</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33583">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bg-BG" sz="2000" b="1" i="0" u="none" strike="noStrike" cap="none" normalizeH="0" baseline="0" dirty="0" smtClean="0">
                          <a:ln>
                            <a:noFill/>
                          </a:ln>
                          <a:solidFill>
                            <a:schemeClr val="tx1"/>
                          </a:solidFill>
                          <a:effectLst/>
                          <a:latin typeface="Times New Roman" pitchFamily="18" charset="0"/>
                          <a:cs typeface="Times New Roman" pitchFamily="18" charset="0"/>
                        </a:rPr>
                        <a:t>6. </a:t>
                      </a:r>
                      <a:r>
                        <a:rPr kumimoji="0" lang="bg-BG" sz="2000" b="1" i="0" u="none" strike="noStrike" cap="none" normalizeH="0" baseline="0" dirty="0" smtClean="0">
                          <a:ln>
                            <a:noFill/>
                          </a:ln>
                          <a:solidFill>
                            <a:schemeClr val="tx1"/>
                          </a:solidFill>
                          <a:effectLst/>
                          <a:latin typeface="Times New Roman" pitchFamily="18" charset="0"/>
                        </a:rPr>
                        <a:t>Мукозни инфекции</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2000" b="0" i="0" u="none" strike="noStrike" cap="none" normalizeH="0" baseline="0" smtClean="0">
                          <a:ln>
                            <a:noFill/>
                          </a:ln>
                          <a:solidFill>
                            <a:schemeClr val="tx2"/>
                          </a:solidFill>
                          <a:effectLst/>
                          <a:latin typeface="Times New Roman" pitchFamily="18" charset="0"/>
                        </a:rPr>
                        <a:t>Nystatin</a:t>
                      </a:r>
                      <a:r>
                        <a:rPr kumimoji="0" lang="ru-RU" sz="2000" b="0" i="0" u="none" strike="noStrike" cap="none" normalizeH="0" baseline="0" smtClean="0">
                          <a:ln>
                            <a:noFill/>
                          </a:ln>
                          <a:solidFill>
                            <a:schemeClr val="tx1"/>
                          </a:solidFill>
                          <a:effectLst/>
                          <a:latin typeface="Times New Roman" pitchFamily="18" charset="0"/>
                        </a:rPr>
                        <a:t> суспенися</a:t>
                      </a:r>
                    </a:p>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2000" b="0" i="0" u="none" strike="noStrike" cap="none" normalizeH="0" baseline="0" smtClean="0">
                          <a:ln>
                            <a:noFill/>
                          </a:ln>
                          <a:solidFill>
                            <a:schemeClr val="tx2"/>
                          </a:solidFill>
                          <a:effectLst/>
                          <a:latin typeface="Times New Roman" pitchFamily="18" charset="0"/>
                        </a:rPr>
                        <a:t>Chlorhexidin</a:t>
                      </a:r>
                      <a:r>
                        <a:rPr kumimoji="0" lang="bg-BG" sz="2000" b="0" i="0" u="none" strike="noStrike" cap="none" normalizeH="0" baseline="0" smtClean="0">
                          <a:ln>
                            <a:noFill/>
                          </a:ln>
                          <a:solidFill>
                            <a:schemeClr val="tx1"/>
                          </a:solidFill>
                          <a:effectLst/>
                          <a:latin typeface="Times New Roman" pitchFamily="18" charset="0"/>
                        </a:rPr>
                        <a:t> за промивка</a:t>
                      </a:r>
                      <a:r>
                        <a:rPr kumimoji="0" lang="en-US" sz="2000" b="0" i="0" u="none" strike="noStrike" cap="none" normalizeH="0" baseline="0" smtClean="0">
                          <a:ln>
                            <a:noFill/>
                          </a:ln>
                          <a:solidFill>
                            <a:schemeClr val="tx1"/>
                          </a:solidFill>
                          <a:effectLst/>
                          <a:latin typeface="Times New Roman" pitchFamily="18" charset="0"/>
                        </a:rPr>
                        <a:t> </a:t>
                      </a:r>
                      <a:r>
                        <a:rPr kumimoji="0" lang="bg-BG" sz="2000" b="0" i="0" u="none" strike="noStrike" cap="none" normalizeH="0" baseline="0" smtClean="0">
                          <a:ln>
                            <a:noFill/>
                          </a:ln>
                          <a:solidFill>
                            <a:schemeClr val="tx1"/>
                          </a:solidFill>
                          <a:effectLst/>
                          <a:latin typeface="Times New Roman" pitchFamily="18" charset="0"/>
                        </a:rPr>
                        <a:t>Разреден Н</a:t>
                      </a:r>
                      <a:r>
                        <a:rPr kumimoji="0" lang="bg-BG" sz="2000" b="0" i="0" u="none" strike="noStrike" cap="none" normalizeH="0" baseline="-25000" smtClean="0">
                          <a:ln>
                            <a:noFill/>
                          </a:ln>
                          <a:solidFill>
                            <a:schemeClr val="tx1"/>
                          </a:solidFill>
                          <a:effectLst/>
                          <a:latin typeface="Times New Roman" pitchFamily="18" charset="0"/>
                        </a:rPr>
                        <a:t>2</a:t>
                      </a:r>
                      <a:r>
                        <a:rPr kumimoji="0" lang="bg-BG" sz="2000" b="0" i="0" u="none" strike="noStrike" cap="none" normalizeH="0" baseline="0" smtClean="0">
                          <a:ln>
                            <a:noFill/>
                          </a:ln>
                          <a:solidFill>
                            <a:schemeClr val="tx1"/>
                          </a:solidFill>
                          <a:effectLst/>
                          <a:latin typeface="Times New Roman" pitchFamily="18" charset="0"/>
                        </a:rPr>
                        <a:t>О</a:t>
                      </a:r>
                      <a:r>
                        <a:rPr kumimoji="0" lang="bg-BG" sz="2000" b="0" i="0" u="none" strike="noStrike" cap="none" normalizeH="0" baseline="-25000" smtClean="0">
                          <a:ln>
                            <a:noFill/>
                          </a:ln>
                          <a:solidFill>
                            <a:schemeClr val="tx1"/>
                          </a:solidFill>
                          <a:effectLst/>
                          <a:latin typeface="Times New Roman" pitchFamily="18" charset="0"/>
                        </a:rPr>
                        <a:t>2</a:t>
                      </a:r>
                      <a:r>
                        <a:rPr kumimoji="0" lang="bg-BG" sz="2000" b="0" i="0" u="none" strike="noStrike" cap="none" normalizeH="0" baseline="0" smtClean="0">
                          <a:ln>
                            <a:noFill/>
                          </a:ln>
                          <a:solidFill>
                            <a:schemeClr val="tx1"/>
                          </a:solidFill>
                          <a:effectLst/>
                          <a:latin typeface="Times New Roman" pitchFamily="18" charset="0"/>
                        </a:rPr>
                        <a:t> за промивка</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nodeType="clickEffect">
                                  <p:stCondLst>
                                    <p:cond delay="0"/>
                                  </p:stCondLst>
                                  <p:childTnLst>
                                    <p:set>
                                      <p:cBhvr>
                                        <p:cTn id="6" dur="1" fill="hold">
                                          <p:stCondLst>
                                            <p:cond delay="0"/>
                                          </p:stCondLst>
                                        </p:cTn>
                                        <p:tgtEl>
                                          <p:spTgt spid="77850"/>
                                        </p:tgtEl>
                                        <p:attrNameLst>
                                          <p:attrName>style.visibility</p:attrName>
                                        </p:attrNameLst>
                                      </p:cBhvr>
                                      <p:to>
                                        <p:strVal val="visible"/>
                                      </p:to>
                                    </p:set>
                                    <p:animEffect transition="in" filter="plus(in)">
                                      <p:cBhvr>
                                        <p:cTn id="7" dur="2000"/>
                                        <p:tgtEl>
                                          <p:spTgt spid="778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611188" y="333375"/>
            <a:ext cx="7772400" cy="935038"/>
          </a:xfrm>
        </p:spPr>
        <p:txBody>
          <a:bodyPr/>
          <a:lstStyle/>
          <a:p>
            <a:pPr eaLnBrk="1" hangingPunct="1">
              <a:defRPr/>
            </a:pPr>
            <a:r>
              <a:rPr lang="bg-BG" sz="2400" b="1" dirty="0" smtClean="0">
                <a:solidFill>
                  <a:srgbClr val="FFFF00"/>
                </a:solidFill>
              </a:rPr>
              <a:t>Терапевтични възможности за жертвите на остро радиационно въздействие</a:t>
            </a:r>
          </a:p>
        </p:txBody>
      </p:sp>
      <p:graphicFrame>
        <p:nvGraphicFramePr>
          <p:cNvPr id="78873" name="Group 25"/>
          <p:cNvGraphicFramePr>
            <a:graphicFrameLocks noGrp="1"/>
          </p:cNvGraphicFramePr>
          <p:nvPr>
            <p:ph idx="1"/>
          </p:nvPr>
        </p:nvGraphicFramePr>
        <p:xfrm>
          <a:off x="323850" y="1341438"/>
          <a:ext cx="7989888" cy="5154612"/>
        </p:xfrm>
        <a:graphic>
          <a:graphicData uri="http://schemas.openxmlformats.org/drawingml/2006/table">
            <a:tbl>
              <a:tblPr/>
              <a:tblGrid>
                <a:gridCol w="3995738"/>
                <a:gridCol w="3994150"/>
              </a:tblGrid>
              <a:tr h="765101">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Tx/>
                        <a:buNone/>
                        <a:tabLst/>
                      </a:pPr>
                      <a:r>
                        <a:rPr kumimoji="0" lang="bg-BG" sz="2000" b="1" i="0" u="none" strike="noStrike" cap="none" normalizeH="0" baseline="0" dirty="0" smtClean="0">
                          <a:ln>
                            <a:noFill/>
                          </a:ln>
                          <a:solidFill>
                            <a:schemeClr val="accent1"/>
                          </a:solidFill>
                          <a:effectLst/>
                          <a:latin typeface="Times New Roman" pitchFamily="18" charset="0"/>
                        </a:rPr>
                        <a:t>Диагноза</a:t>
                      </a:r>
                      <a:r>
                        <a:rPr kumimoji="0" lang="bg-BG" sz="2000" b="0" i="0" u="none" strike="noStrike" cap="none" normalizeH="0" baseline="0" dirty="0" smtClean="0">
                          <a:ln>
                            <a:noFill/>
                          </a:ln>
                          <a:solidFill>
                            <a:schemeClr val="accent1"/>
                          </a:solidFill>
                          <a:effectLst/>
                          <a:latin typeface="Times New Roman" pitchFamily="18" charset="0"/>
                        </a:rPr>
                        <a:t> </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Tx/>
                        <a:buNone/>
                        <a:tabLst/>
                      </a:pPr>
                      <a:r>
                        <a:rPr kumimoji="0" lang="bg-BG" sz="2000" b="1" i="0" u="none" strike="noStrike" cap="none" normalizeH="0" baseline="0" smtClean="0">
                          <a:ln>
                            <a:noFill/>
                          </a:ln>
                          <a:solidFill>
                            <a:schemeClr val="accent1"/>
                          </a:solidFill>
                          <a:effectLst/>
                          <a:latin typeface="Times New Roman" pitchFamily="18" charset="0"/>
                        </a:rPr>
                        <a:t>Препоръчано лечение</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78364">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bg-BG" sz="2000" b="1" i="0" u="none" strike="noStrike" cap="none" normalizeH="0" baseline="0" dirty="0" smtClean="0">
                          <a:ln>
                            <a:noFill/>
                          </a:ln>
                          <a:solidFill>
                            <a:schemeClr val="tx1"/>
                          </a:solidFill>
                          <a:effectLst/>
                          <a:latin typeface="Times New Roman" pitchFamily="18" charset="0"/>
                        </a:rPr>
                        <a:t>7. Опортюнистични инфекции</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bg-BG" sz="2000" b="0" i="0" u="none" strike="noStrike" cap="none" normalizeH="0" baseline="0" smtClean="0">
                          <a:ln>
                            <a:noFill/>
                          </a:ln>
                          <a:solidFill>
                            <a:schemeClr val="tx1"/>
                          </a:solidFill>
                          <a:effectLst/>
                          <a:latin typeface="Times New Roman" pitchFamily="18" charset="0"/>
                        </a:rPr>
                        <a:t>Изолация</a:t>
                      </a:r>
                    </a:p>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2000" b="0" i="0" u="none" strike="noStrike" cap="none" normalizeH="0" baseline="0" smtClean="0">
                          <a:ln>
                            <a:noFill/>
                          </a:ln>
                          <a:solidFill>
                            <a:schemeClr val="tx2"/>
                          </a:solidFill>
                          <a:effectLst/>
                          <a:latin typeface="Times New Roman" pitchFamily="18" charset="0"/>
                        </a:rPr>
                        <a:t>Acyclovir</a:t>
                      </a:r>
                      <a:r>
                        <a:rPr kumimoji="0" lang="bg-BG" sz="2000" b="0" i="0" u="none" strike="noStrike" cap="none" normalizeH="0" baseline="0" smtClean="0">
                          <a:ln>
                            <a:noFill/>
                          </a:ln>
                          <a:solidFill>
                            <a:schemeClr val="tx1"/>
                          </a:solidFill>
                          <a:effectLst/>
                          <a:latin typeface="Times New Roman" pitchFamily="18" charset="0"/>
                        </a:rPr>
                        <a:t> 5 - 10 </a:t>
                      </a:r>
                      <a:r>
                        <a:rPr kumimoji="0" lang="en-US" sz="2000" b="0" i="0" u="none" strike="noStrike" cap="none" normalizeH="0" baseline="0" smtClean="0">
                          <a:ln>
                            <a:noFill/>
                          </a:ln>
                          <a:solidFill>
                            <a:schemeClr val="tx1"/>
                          </a:solidFill>
                          <a:effectLst/>
                          <a:latin typeface="Times New Roman" pitchFamily="18" charset="0"/>
                        </a:rPr>
                        <a:t>mg</a:t>
                      </a:r>
                      <a:r>
                        <a:rPr kumimoji="0" lang="bg-BG" sz="2000" b="0" i="0" u="none" strike="noStrike" cap="none" normalizeH="0" baseline="0" smtClean="0">
                          <a:ln>
                            <a:noFill/>
                          </a:ln>
                          <a:solidFill>
                            <a:schemeClr val="tx1"/>
                          </a:solidFill>
                          <a:effectLst/>
                          <a:latin typeface="Times New Roman" pitchFamily="18" charset="0"/>
                        </a:rPr>
                        <a:t>/</a:t>
                      </a:r>
                      <a:r>
                        <a:rPr kumimoji="0" lang="en-US" sz="2000" b="0" i="0" u="none" strike="noStrike" cap="none" normalizeH="0" baseline="0" smtClean="0">
                          <a:ln>
                            <a:noFill/>
                          </a:ln>
                          <a:solidFill>
                            <a:schemeClr val="tx1"/>
                          </a:solidFill>
                          <a:effectLst/>
                          <a:latin typeface="Times New Roman" pitchFamily="18" charset="0"/>
                        </a:rPr>
                        <a:t>kg i</a:t>
                      </a:r>
                      <a:r>
                        <a:rPr kumimoji="0" lang="bg-BG" sz="2000" b="0" i="0" u="none" strike="noStrike" cap="none" normalizeH="0" baseline="0" smtClean="0">
                          <a:ln>
                            <a:noFill/>
                          </a:ln>
                          <a:solidFill>
                            <a:schemeClr val="tx1"/>
                          </a:solidFill>
                          <a:effectLst/>
                          <a:latin typeface="Times New Roman" pitchFamily="18" charset="0"/>
                        </a:rPr>
                        <a:t>.</a:t>
                      </a:r>
                      <a:r>
                        <a:rPr kumimoji="0" lang="en-US" sz="2000" b="0" i="0" u="none" strike="noStrike" cap="none" normalizeH="0" baseline="0" smtClean="0">
                          <a:ln>
                            <a:noFill/>
                          </a:ln>
                          <a:solidFill>
                            <a:schemeClr val="tx1"/>
                          </a:solidFill>
                          <a:effectLst/>
                          <a:latin typeface="Times New Roman" pitchFamily="18" charset="0"/>
                        </a:rPr>
                        <a:t>v</a:t>
                      </a:r>
                      <a:r>
                        <a:rPr kumimoji="0" lang="bg-BG" sz="2000" b="0" i="0" u="none" strike="noStrike" cap="none" normalizeH="0" baseline="0" smtClean="0">
                          <a:ln>
                            <a:noFill/>
                          </a:ln>
                          <a:solidFill>
                            <a:schemeClr val="tx1"/>
                          </a:solidFill>
                          <a:effectLst/>
                          <a:latin typeface="Times New Roman" pitchFamily="18" charset="0"/>
                        </a:rPr>
                        <a:t>. на 8 часа</a:t>
                      </a:r>
                    </a:p>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2000" b="0" i="0" u="none" strike="noStrike" cap="none" normalizeH="0" baseline="0" smtClean="0">
                          <a:ln>
                            <a:noFill/>
                          </a:ln>
                          <a:solidFill>
                            <a:schemeClr val="tx2"/>
                          </a:solidFill>
                          <a:effectLst/>
                          <a:latin typeface="Times New Roman" pitchFamily="18" charset="0"/>
                        </a:rPr>
                        <a:t>Trimethoprim</a:t>
                      </a:r>
                      <a:r>
                        <a:rPr kumimoji="0" lang="bg-BG" sz="2000" b="0" i="0" u="none" strike="noStrike" cap="none" normalizeH="0" baseline="0" smtClean="0">
                          <a:ln>
                            <a:noFill/>
                          </a:ln>
                          <a:solidFill>
                            <a:schemeClr val="tx2"/>
                          </a:solidFill>
                          <a:effectLst/>
                          <a:latin typeface="Times New Roman" pitchFamily="18" charset="0"/>
                        </a:rPr>
                        <a:t>-</a:t>
                      </a:r>
                      <a:r>
                        <a:rPr kumimoji="0" lang="en-US" sz="2000" b="0" i="0" u="none" strike="noStrike" cap="none" normalizeH="0" baseline="0" smtClean="0">
                          <a:ln>
                            <a:noFill/>
                          </a:ln>
                          <a:solidFill>
                            <a:schemeClr val="tx2"/>
                          </a:solidFill>
                          <a:effectLst/>
                          <a:latin typeface="Times New Roman" pitchFamily="18" charset="0"/>
                        </a:rPr>
                        <a:t>sulfamethoxazol</a:t>
                      </a:r>
                      <a:r>
                        <a:rPr kumimoji="0" lang="bg-BG" sz="2000" b="0" i="0" u="none" strike="noStrike" cap="none" normalizeH="0" baseline="0" smtClean="0">
                          <a:ln>
                            <a:noFill/>
                          </a:ln>
                          <a:solidFill>
                            <a:schemeClr val="tx2"/>
                          </a:solidFill>
                          <a:effectLst/>
                          <a:latin typeface="Times New Roman" pitchFamily="18" charset="0"/>
                        </a:rPr>
                        <a:t> (</a:t>
                      </a:r>
                      <a:r>
                        <a:rPr kumimoji="0" lang="en-US" sz="2000" b="0" i="0" u="none" strike="noStrike" cap="none" normalizeH="0" baseline="0" smtClean="0">
                          <a:ln>
                            <a:noFill/>
                          </a:ln>
                          <a:solidFill>
                            <a:schemeClr val="tx2"/>
                          </a:solidFill>
                          <a:effectLst/>
                          <a:latin typeface="Times New Roman" pitchFamily="18" charset="0"/>
                        </a:rPr>
                        <a:t>Biseptol</a:t>
                      </a:r>
                      <a:r>
                        <a:rPr kumimoji="0" lang="bg-BG" sz="2000" b="0" i="0" u="none" strike="noStrike" cap="none" normalizeH="0" baseline="0" smtClean="0">
                          <a:ln>
                            <a:noFill/>
                          </a:ln>
                          <a:solidFill>
                            <a:schemeClr val="tx1"/>
                          </a:solidFill>
                          <a:effectLst/>
                          <a:latin typeface="Times New Roman" pitchFamily="18" charset="0"/>
                        </a:rPr>
                        <a:t>) два пъти седмично за профилактика на пневмония, причинена от </a:t>
                      </a:r>
                      <a:r>
                        <a:rPr kumimoji="0" lang="en-US" sz="2000" b="0" i="0" u="none" strike="noStrike" cap="none" normalizeH="0" baseline="0" smtClean="0">
                          <a:ln>
                            <a:noFill/>
                          </a:ln>
                          <a:solidFill>
                            <a:schemeClr val="tx1"/>
                          </a:solidFill>
                          <a:effectLst/>
                          <a:latin typeface="Times New Roman" pitchFamily="18" charset="0"/>
                        </a:rPr>
                        <a:t>Pneumocystis carini</a:t>
                      </a:r>
                      <a:endParaRPr kumimoji="0" lang="bg-BG" sz="2000" b="0" i="0" u="none" strike="noStrike" cap="none" normalizeH="0" baseline="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bg-BG" sz="2000" b="0" i="0" u="none" strike="noStrike" cap="none" normalizeH="0" baseline="0" smtClean="0">
                          <a:ln>
                            <a:noFill/>
                          </a:ln>
                          <a:solidFill>
                            <a:schemeClr val="tx2"/>
                          </a:solidFill>
                          <a:effectLst/>
                          <a:latin typeface="Times New Roman" pitchFamily="18" charset="0"/>
                        </a:rPr>
                        <a:t>Fluconazol</a:t>
                      </a:r>
                      <a:r>
                        <a:rPr kumimoji="0" lang="bg-BG" sz="2000" b="0" i="0" u="none" strike="noStrike" cap="none" normalizeH="0" baseline="0" smtClean="0">
                          <a:ln>
                            <a:noFill/>
                          </a:ln>
                          <a:solidFill>
                            <a:schemeClr val="tx1"/>
                          </a:solidFill>
                          <a:effectLst/>
                          <a:latin typeface="Times New Roman" pitchFamily="18" charset="0"/>
                        </a:rPr>
                        <a:t> 200 mg per os или i.v. на 12 часа</a:t>
                      </a:r>
                    </a:p>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2000" b="0" i="0" u="none" strike="noStrike" cap="none" normalizeH="0" baseline="0" smtClean="0">
                          <a:ln>
                            <a:noFill/>
                          </a:ln>
                          <a:solidFill>
                            <a:schemeClr val="tx2"/>
                          </a:solidFill>
                          <a:effectLst/>
                          <a:latin typeface="Times New Roman" pitchFamily="18" charset="0"/>
                        </a:rPr>
                        <a:t>Amphophotericin</a:t>
                      </a:r>
                      <a:endParaRPr kumimoji="0" lang="bg-BG" sz="2000" b="0" i="0" u="none" strike="noStrike" cap="none" normalizeH="0" baseline="0" smtClean="0">
                        <a:ln>
                          <a:noFill/>
                        </a:ln>
                        <a:solidFill>
                          <a:schemeClr val="tx2"/>
                        </a:solidFill>
                        <a:effectLst/>
                        <a:latin typeface="Times New Roman" pitchFamily="18"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11147">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bg-BG" sz="2000" b="1" i="0" u="none" strike="noStrike" cap="none" normalizeH="0" baseline="0" dirty="0" smtClean="0">
                          <a:ln>
                            <a:noFill/>
                          </a:ln>
                          <a:solidFill>
                            <a:schemeClr val="tx1"/>
                          </a:solidFill>
                          <a:effectLst/>
                          <a:latin typeface="Times New Roman" pitchFamily="18" charset="0"/>
                          <a:cs typeface="Times New Roman" pitchFamily="18" charset="0"/>
                        </a:rPr>
                        <a:t>8. </a:t>
                      </a:r>
                      <a:r>
                        <a:rPr kumimoji="0" lang="bg-BG" sz="2000" b="1" i="0" u="none" strike="noStrike" cap="none" normalizeH="0" baseline="0" dirty="0" smtClean="0">
                          <a:ln>
                            <a:noFill/>
                          </a:ln>
                          <a:solidFill>
                            <a:schemeClr val="tx1"/>
                          </a:solidFill>
                          <a:effectLst/>
                          <a:latin typeface="Times New Roman" pitchFamily="18" charset="0"/>
                        </a:rPr>
                        <a:t>Аплазия на костния мозък</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bg-BG" sz="2000" b="0" i="0" u="none" strike="noStrike" cap="none" normalizeH="0" baseline="0" smtClean="0">
                          <a:ln>
                            <a:noFill/>
                          </a:ln>
                          <a:solidFill>
                            <a:schemeClr val="tx1"/>
                          </a:solidFill>
                          <a:effectLst/>
                          <a:latin typeface="Times New Roman" pitchFamily="18" charset="0"/>
                        </a:rPr>
                        <a:t>Насочване към трансплантационен център</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nodeType="clickEffect">
                                  <p:stCondLst>
                                    <p:cond delay="0"/>
                                  </p:stCondLst>
                                  <p:childTnLst>
                                    <p:set>
                                      <p:cBhvr>
                                        <p:cTn id="6" dur="1" fill="hold">
                                          <p:stCondLst>
                                            <p:cond delay="0"/>
                                          </p:stCondLst>
                                        </p:cTn>
                                        <p:tgtEl>
                                          <p:spTgt spid="78873"/>
                                        </p:tgtEl>
                                        <p:attrNameLst>
                                          <p:attrName>style.visibility</p:attrName>
                                        </p:attrNameLst>
                                      </p:cBhvr>
                                      <p:to>
                                        <p:strVal val="visible"/>
                                      </p:to>
                                    </p:set>
                                    <p:animEffect transition="in" filter="plus(in)">
                                      <p:cBhvr>
                                        <p:cTn id="7" dur="2000"/>
                                        <p:tgtEl>
                                          <p:spTgt spid="788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179388" y="609600"/>
            <a:ext cx="8713787" cy="2027238"/>
          </a:xfrm>
        </p:spPr>
        <p:txBody>
          <a:bodyPr/>
          <a:lstStyle/>
          <a:p>
            <a:pPr eaLnBrk="1" hangingPunct="1">
              <a:defRPr/>
            </a:pPr>
            <a:r>
              <a:rPr lang="bg-BG" sz="2400" b="1" dirty="0" smtClean="0">
                <a:solidFill>
                  <a:srgbClr val="FFFF00"/>
                </a:solidFill>
              </a:rPr>
              <a:t>Лечебни модели при остро радиационно въздействие</a:t>
            </a:r>
            <a:r>
              <a:rPr lang="bg-BG" sz="2400" b="1" dirty="0" smtClean="0"/>
              <a:t/>
            </a:r>
            <a:br>
              <a:rPr lang="bg-BG" sz="2400" b="1" dirty="0" smtClean="0"/>
            </a:br>
            <a:r>
              <a:rPr lang="bg-BG" sz="2400" b="1" dirty="0" smtClean="0"/>
              <a:t/>
            </a:r>
            <a:br>
              <a:rPr lang="bg-BG" sz="2400" b="1" dirty="0" smtClean="0"/>
            </a:br>
            <a:r>
              <a:rPr lang="bg-BG" sz="2000" b="1" dirty="0" smtClean="0">
                <a:solidFill>
                  <a:schemeClr val="tx1"/>
                </a:solidFill>
              </a:rPr>
              <a:t>(</a:t>
            </a:r>
            <a:r>
              <a:rPr lang="bg-BG" sz="2000" dirty="0" smtClean="0">
                <a:solidFill>
                  <a:schemeClr val="tx1"/>
                </a:solidFill>
              </a:rPr>
              <a:t>По д-р Филип МакКарти, Директор на Програмата по костно-мозъчна трансплантация, консултант на Болницата в Хюстън и Медицинския колеж Байлор)</a:t>
            </a:r>
          </a:p>
        </p:txBody>
      </p:sp>
      <p:graphicFrame>
        <p:nvGraphicFramePr>
          <p:cNvPr id="79912" name="Group 40"/>
          <p:cNvGraphicFramePr>
            <a:graphicFrameLocks noGrp="1"/>
          </p:cNvGraphicFramePr>
          <p:nvPr>
            <p:ph idx="1"/>
          </p:nvPr>
        </p:nvGraphicFramePr>
        <p:xfrm>
          <a:off x="611188" y="3644900"/>
          <a:ext cx="7772400" cy="1735138"/>
        </p:xfrm>
        <a:graphic>
          <a:graphicData uri="http://schemas.openxmlformats.org/drawingml/2006/table">
            <a:tbl>
              <a:tblPr/>
              <a:tblGrid>
                <a:gridCol w="2806700"/>
                <a:gridCol w="2374900"/>
                <a:gridCol w="2590800"/>
              </a:tblGrid>
              <a:tr h="639763">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Tx/>
                        <a:buNone/>
                        <a:tabLst/>
                      </a:pPr>
                      <a:r>
                        <a:rPr kumimoji="0" lang="bg-BG" sz="2000" b="1" i="0" u="none" strike="noStrike" cap="none" normalizeH="0" baseline="0" dirty="0" smtClean="0">
                          <a:ln>
                            <a:noFill/>
                          </a:ln>
                          <a:solidFill>
                            <a:schemeClr val="accent1"/>
                          </a:solidFill>
                          <a:effectLst/>
                          <a:latin typeface="Times New Roman" pitchFamily="18" charset="0"/>
                        </a:rPr>
                        <a:t>Модели </a:t>
                      </a:r>
                      <a:r>
                        <a:rPr kumimoji="0" lang="en-US" sz="2000" b="1" i="0" u="none" strike="noStrike" cap="none" normalizeH="0" baseline="0" dirty="0" smtClean="0">
                          <a:ln>
                            <a:noFill/>
                          </a:ln>
                          <a:solidFill>
                            <a:schemeClr val="accent1"/>
                          </a:solidFill>
                          <a:effectLst/>
                          <a:latin typeface="Times New Roman" pitchFamily="18" charset="0"/>
                        </a:rPr>
                        <a:t>(</a:t>
                      </a:r>
                      <a:r>
                        <a:rPr kumimoji="0" lang="bg-BG" sz="2000" b="1" i="0" u="none" strike="noStrike" cap="none" normalizeH="0" baseline="0" dirty="0" smtClean="0">
                          <a:ln>
                            <a:noFill/>
                          </a:ln>
                          <a:solidFill>
                            <a:schemeClr val="accent1"/>
                          </a:solidFill>
                          <a:effectLst/>
                          <a:latin typeface="Times New Roman" pitchFamily="18" charset="0"/>
                        </a:rPr>
                        <a:t>доза,</a:t>
                      </a:r>
                      <a:r>
                        <a:rPr kumimoji="0" lang="en-US" sz="2000" b="1" i="0" u="none" strike="noStrike" cap="none" normalizeH="0" baseline="0" dirty="0" smtClean="0">
                          <a:ln>
                            <a:noFill/>
                          </a:ln>
                          <a:solidFill>
                            <a:schemeClr val="accent1"/>
                          </a:solidFill>
                          <a:effectLst/>
                          <a:latin typeface="Times New Roman" pitchFamily="18" charset="0"/>
                        </a:rPr>
                        <a:t> </a:t>
                      </a:r>
                      <a:r>
                        <a:rPr kumimoji="0" lang="en-US" sz="2000" b="1" i="0" u="none" strike="noStrike" cap="none" normalizeH="0" baseline="0" dirty="0" err="1" smtClean="0">
                          <a:ln>
                            <a:noFill/>
                          </a:ln>
                          <a:solidFill>
                            <a:schemeClr val="accent1"/>
                          </a:solidFill>
                          <a:effectLst/>
                          <a:latin typeface="Times New Roman" pitchFamily="18" charset="0"/>
                        </a:rPr>
                        <a:t>Gy</a:t>
                      </a:r>
                      <a:r>
                        <a:rPr kumimoji="0" lang="en-US" sz="2000" b="1" i="0" u="none" strike="noStrike" cap="none" normalizeH="0" baseline="0" dirty="0" smtClean="0">
                          <a:ln>
                            <a:noFill/>
                          </a:ln>
                          <a:solidFill>
                            <a:schemeClr val="accent1"/>
                          </a:solidFill>
                          <a:effectLst/>
                          <a:latin typeface="Times New Roman" pitchFamily="18" charset="0"/>
                        </a:rPr>
                        <a:t>)</a:t>
                      </a:r>
                      <a:endParaRPr kumimoji="0" lang="bg-BG" sz="2000" b="1" i="0" u="none" strike="noStrike" cap="none" normalizeH="0" baseline="0" dirty="0" smtClean="0">
                        <a:ln>
                          <a:noFill/>
                        </a:ln>
                        <a:solidFill>
                          <a:schemeClr val="accent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Tx/>
                        <a:buNone/>
                        <a:tabLst/>
                      </a:pPr>
                      <a:r>
                        <a:rPr kumimoji="0" lang="en-US" sz="2000" b="1" i="0" u="none" strike="noStrike" cap="none" normalizeH="0" baseline="0" smtClean="0">
                          <a:ln>
                            <a:noFill/>
                          </a:ln>
                          <a:solidFill>
                            <a:schemeClr val="accent1"/>
                          </a:solidFill>
                          <a:effectLst/>
                          <a:latin typeface="Times New Roman" pitchFamily="18" charset="0"/>
                        </a:rPr>
                        <a:t>E</a:t>
                      </a:r>
                      <a:r>
                        <a:rPr kumimoji="0" lang="bg-BG" sz="2000" b="1" i="0" u="none" strike="noStrike" cap="none" normalizeH="0" baseline="0" smtClean="0">
                          <a:ln>
                            <a:noFill/>
                          </a:ln>
                          <a:solidFill>
                            <a:schemeClr val="accent1"/>
                          </a:solidFill>
                          <a:effectLst/>
                          <a:latin typeface="Times New Roman" pitchFamily="18" charset="0"/>
                        </a:rPr>
                        <a:t>фекти</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Tx/>
                        <a:buNone/>
                        <a:tabLst/>
                      </a:pPr>
                      <a:r>
                        <a:rPr kumimoji="0" lang="bg-BG" sz="2000" b="1" i="0" u="none" strike="noStrike" cap="none" normalizeH="0" baseline="0" smtClean="0">
                          <a:ln>
                            <a:noFill/>
                          </a:ln>
                          <a:solidFill>
                            <a:schemeClr val="accent1"/>
                          </a:solidFill>
                          <a:effectLst/>
                          <a:latin typeface="Times New Roman" pitchFamily="18" charset="0"/>
                        </a:rPr>
                        <a:t>Лечение</a:t>
                      </a:r>
                      <a:r>
                        <a:rPr kumimoji="0" lang="bg-BG" sz="2000" b="0" i="0" u="none" strike="noStrike" cap="none" normalizeH="0" baseline="0" smtClean="0">
                          <a:ln>
                            <a:noFill/>
                          </a:ln>
                          <a:solidFill>
                            <a:schemeClr val="accent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95375">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bg-BG" sz="2000" b="0" i="0" u="none" strike="noStrike" cap="none" normalizeH="0" baseline="0" dirty="0" smtClean="0">
                          <a:ln>
                            <a:noFill/>
                          </a:ln>
                          <a:solidFill>
                            <a:schemeClr val="accent1"/>
                          </a:solidFill>
                          <a:effectLst/>
                          <a:latin typeface="Times New Roman" pitchFamily="18" charset="0"/>
                        </a:rPr>
                        <a:t>Ниски дози</a:t>
                      </a:r>
                      <a:r>
                        <a:rPr kumimoji="0" lang="bg-BG" sz="2000" b="1"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smtClean="0">
                          <a:ln>
                            <a:noFill/>
                          </a:ln>
                          <a:solidFill>
                            <a:schemeClr val="tx1"/>
                          </a:solidFill>
                          <a:effectLst/>
                          <a:latin typeface="Times New Roman" pitchFamily="18" charset="0"/>
                        </a:rPr>
                        <a:t>(0,5 - 1,0 </a:t>
                      </a:r>
                      <a:r>
                        <a:rPr kumimoji="0" lang="en-US" sz="2000" b="0" i="0" u="none" strike="noStrike" cap="none" normalizeH="0" baseline="0" dirty="0" err="1" smtClean="0">
                          <a:ln>
                            <a:noFill/>
                          </a:ln>
                          <a:solidFill>
                            <a:schemeClr val="tx1"/>
                          </a:solidFill>
                          <a:effectLst/>
                          <a:latin typeface="Times New Roman" pitchFamily="18" charset="0"/>
                        </a:rPr>
                        <a:t>Gy</a:t>
                      </a:r>
                      <a:r>
                        <a:rPr kumimoji="0" lang="en-US" sz="2000" b="0" i="0" u="none" strike="noStrike" cap="none" normalizeH="0" baseline="0" dirty="0" smtClean="0">
                          <a:ln>
                            <a:noFill/>
                          </a:ln>
                          <a:solidFill>
                            <a:schemeClr val="tx1"/>
                          </a:solidFill>
                          <a:effectLst/>
                          <a:latin typeface="Times New Roman" pitchFamily="18" charset="0"/>
                        </a:rPr>
                        <a:t>)</a:t>
                      </a:r>
                      <a:endParaRPr kumimoji="0" lang="bg-BG" sz="20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bg-BG" sz="2000" b="0" i="0" u="none" strike="noStrike" cap="none" normalizeH="0" baseline="0" smtClean="0">
                          <a:ln>
                            <a:noFill/>
                          </a:ln>
                          <a:solidFill>
                            <a:schemeClr val="tx1"/>
                          </a:solidFill>
                          <a:effectLst/>
                          <a:latin typeface="Times New Roman" pitchFamily="18" charset="0"/>
                        </a:rPr>
                        <a:t>Повръщане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bg-BG" sz="2000" b="0" i="0" u="none" strike="noStrike" cap="none" normalizeH="0" baseline="0" smtClean="0">
                          <a:ln>
                            <a:noFill/>
                          </a:ln>
                          <a:solidFill>
                            <a:schemeClr val="tx1"/>
                          </a:solidFill>
                          <a:effectLst/>
                          <a:latin typeface="Times New Roman" pitchFamily="18" charset="0"/>
                        </a:rPr>
                        <a:t>Антиеметици, напр.</a:t>
                      </a:r>
                      <a:endParaRPr kumimoji="0" lang="en-US" sz="2000" b="1" i="0" u="none" strike="noStrike" cap="none" normalizeH="0" baseline="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2000" b="0" i="0" u="none" strike="noStrike" cap="none" normalizeH="0" baseline="0" smtClean="0">
                          <a:ln>
                            <a:noFill/>
                          </a:ln>
                          <a:solidFill>
                            <a:schemeClr val="tx2"/>
                          </a:solidFill>
                          <a:effectLst/>
                          <a:latin typeface="Times New Roman" pitchFamily="18" charset="0"/>
                        </a:rPr>
                        <a:t>Methoclopramid (Cerucal)</a:t>
                      </a:r>
                      <a:r>
                        <a:rPr kumimoji="0" lang="bg-BG" sz="2000" b="0" i="0" u="none" strike="noStrike" cap="none" normalizeH="0" baseline="0" smtClean="0">
                          <a:ln>
                            <a:noFill/>
                          </a:ln>
                          <a:solidFill>
                            <a:schemeClr val="tx2"/>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nodeType="clickEffect">
                                  <p:stCondLst>
                                    <p:cond delay="0"/>
                                  </p:stCondLst>
                                  <p:childTnLst>
                                    <p:set>
                                      <p:cBhvr>
                                        <p:cTn id="6" dur="1" fill="hold">
                                          <p:stCondLst>
                                            <p:cond delay="0"/>
                                          </p:stCondLst>
                                        </p:cTn>
                                        <p:tgtEl>
                                          <p:spTgt spid="79912"/>
                                        </p:tgtEl>
                                        <p:attrNameLst>
                                          <p:attrName>style.visibility</p:attrName>
                                        </p:attrNameLst>
                                      </p:cBhvr>
                                      <p:to>
                                        <p:strVal val="visible"/>
                                      </p:to>
                                    </p:set>
                                    <p:animEffect transition="in" filter="plus(in)">
                                      <p:cBhvr>
                                        <p:cTn id="7" dur="2000"/>
                                        <p:tgtEl>
                                          <p:spTgt spid="799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684213" y="260350"/>
            <a:ext cx="7772400" cy="936625"/>
          </a:xfrm>
        </p:spPr>
        <p:txBody>
          <a:bodyPr/>
          <a:lstStyle/>
          <a:p>
            <a:pPr eaLnBrk="1" hangingPunct="1">
              <a:defRPr/>
            </a:pPr>
            <a:r>
              <a:rPr lang="bg-BG" sz="2400" b="1" dirty="0" smtClean="0">
                <a:solidFill>
                  <a:srgbClr val="FFFF00"/>
                </a:solidFill>
              </a:rPr>
              <a:t>Лечебни модели при остро радиационно въздействие</a:t>
            </a:r>
          </a:p>
        </p:txBody>
      </p:sp>
      <p:graphicFrame>
        <p:nvGraphicFramePr>
          <p:cNvPr id="81952" name="Group 32"/>
          <p:cNvGraphicFramePr>
            <a:graphicFrameLocks noGrp="1"/>
          </p:cNvGraphicFramePr>
          <p:nvPr>
            <p:ph idx="1"/>
          </p:nvPr>
        </p:nvGraphicFramePr>
        <p:xfrm>
          <a:off x="323850" y="1196975"/>
          <a:ext cx="8569325" cy="4876800"/>
        </p:xfrm>
        <a:graphic>
          <a:graphicData uri="http://schemas.openxmlformats.org/drawingml/2006/table">
            <a:tbl>
              <a:tblPr/>
              <a:tblGrid>
                <a:gridCol w="2160588"/>
                <a:gridCol w="3362325"/>
                <a:gridCol w="3046412"/>
              </a:tblGrid>
              <a:tr h="696913">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Tx/>
                        <a:buNone/>
                        <a:tabLst/>
                      </a:pPr>
                      <a:r>
                        <a:rPr kumimoji="0" lang="bg-BG" sz="2000" b="1" i="0" u="none" strike="noStrike" cap="none" normalizeH="0" baseline="0" smtClean="0">
                          <a:ln>
                            <a:noFill/>
                          </a:ln>
                          <a:solidFill>
                            <a:schemeClr val="accent1"/>
                          </a:solidFill>
                          <a:effectLst/>
                          <a:latin typeface="Times New Roman" pitchFamily="18" charset="0"/>
                        </a:rPr>
                        <a:t>Модели </a:t>
                      </a:r>
                      <a:r>
                        <a:rPr kumimoji="0" lang="en-US" sz="2000" b="1" i="0" u="none" strike="noStrike" cap="none" normalizeH="0" baseline="0" smtClean="0">
                          <a:ln>
                            <a:noFill/>
                          </a:ln>
                          <a:solidFill>
                            <a:schemeClr val="accent1"/>
                          </a:solidFill>
                          <a:effectLst/>
                          <a:latin typeface="Times New Roman" pitchFamily="18" charset="0"/>
                        </a:rPr>
                        <a:t>(</a:t>
                      </a:r>
                      <a:r>
                        <a:rPr kumimoji="0" lang="bg-BG" sz="2000" b="1" i="0" u="none" strike="noStrike" cap="none" normalizeH="0" baseline="0" smtClean="0">
                          <a:ln>
                            <a:noFill/>
                          </a:ln>
                          <a:solidFill>
                            <a:schemeClr val="accent1"/>
                          </a:solidFill>
                          <a:effectLst/>
                          <a:latin typeface="Times New Roman" pitchFamily="18" charset="0"/>
                        </a:rPr>
                        <a:t>доза,</a:t>
                      </a:r>
                      <a:r>
                        <a:rPr kumimoji="0" lang="en-US" sz="2000" b="1" i="0" u="none" strike="noStrike" cap="none" normalizeH="0" baseline="0" smtClean="0">
                          <a:ln>
                            <a:noFill/>
                          </a:ln>
                          <a:solidFill>
                            <a:schemeClr val="accent1"/>
                          </a:solidFill>
                          <a:effectLst/>
                          <a:latin typeface="Times New Roman" pitchFamily="18" charset="0"/>
                        </a:rPr>
                        <a:t> Gy)</a:t>
                      </a:r>
                      <a:endParaRPr kumimoji="0" lang="bg-BG" sz="2000" b="1" i="0" u="none" strike="noStrike" cap="none" normalizeH="0" baseline="0" smtClean="0">
                        <a:ln>
                          <a:noFill/>
                        </a:ln>
                        <a:solidFill>
                          <a:schemeClr val="accent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Tx/>
                        <a:buNone/>
                        <a:tabLst/>
                      </a:pPr>
                      <a:r>
                        <a:rPr kumimoji="0" lang="en-US" sz="2000" b="1" i="0" u="none" strike="noStrike" cap="none" normalizeH="0" baseline="0" smtClean="0">
                          <a:ln>
                            <a:noFill/>
                          </a:ln>
                          <a:solidFill>
                            <a:schemeClr val="accent1"/>
                          </a:solidFill>
                          <a:effectLst/>
                          <a:latin typeface="Times New Roman" pitchFamily="18" charset="0"/>
                        </a:rPr>
                        <a:t>E</a:t>
                      </a:r>
                      <a:r>
                        <a:rPr kumimoji="0" lang="bg-BG" sz="2000" b="1" i="0" u="none" strike="noStrike" cap="none" normalizeH="0" baseline="0" smtClean="0">
                          <a:ln>
                            <a:noFill/>
                          </a:ln>
                          <a:solidFill>
                            <a:schemeClr val="accent1"/>
                          </a:solidFill>
                          <a:effectLst/>
                          <a:latin typeface="Times New Roman" pitchFamily="18" charset="0"/>
                        </a:rPr>
                        <a:t>фекти</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Tx/>
                        <a:buNone/>
                        <a:tabLst/>
                      </a:pPr>
                      <a:r>
                        <a:rPr kumimoji="0" lang="bg-BG" sz="2000" b="1" i="0" u="none" strike="noStrike" cap="none" normalizeH="0" baseline="0" smtClean="0">
                          <a:ln>
                            <a:noFill/>
                          </a:ln>
                          <a:solidFill>
                            <a:schemeClr val="accent1"/>
                          </a:solidFill>
                          <a:effectLst/>
                          <a:latin typeface="Times New Roman" pitchFamily="18" charset="0"/>
                        </a:rPr>
                        <a:t>Лечение</a:t>
                      </a:r>
                      <a:r>
                        <a:rPr kumimoji="0" lang="bg-BG" sz="2000" b="0" i="0" u="none" strike="noStrike" cap="none" normalizeH="0" baseline="0" smtClean="0">
                          <a:ln>
                            <a:noFill/>
                          </a:ln>
                          <a:solidFill>
                            <a:schemeClr val="accent1"/>
                          </a:solidFill>
                          <a:effectLst/>
                          <a:latin typeface="Times New Roman" pitchFamily="18"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57588">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bg-BG" sz="2000" b="0" i="0" u="none" strike="noStrike" cap="none" normalizeH="0" baseline="0" smtClean="0">
                          <a:ln>
                            <a:noFill/>
                          </a:ln>
                          <a:solidFill>
                            <a:schemeClr val="accent1"/>
                          </a:solidFill>
                          <a:effectLst/>
                          <a:latin typeface="Times New Roman" pitchFamily="18" charset="0"/>
                        </a:rPr>
                        <a:t>Средна доза</a:t>
                      </a:r>
                      <a:r>
                        <a:rPr kumimoji="0" lang="bg-BG" sz="2000" b="1" i="0" u="none" strike="noStrike" cap="none" normalizeH="0" baseline="0" smtClean="0">
                          <a:ln>
                            <a:noFill/>
                          </a:ln>
                          <a:solidFill>
                            <a:schemeClr val="tx1"/>
                          </a:solidFill>
                          <a:effectLst/>
                          <a:latin typeface="Times New Roman" pitchFamily="18" charset="0"/>
                        </a:rPr>
                        <a:t> </a:t>
                      </a:r>
                      <a:r>
                        <a:rPr kumimoji="0" lang="en-US" sz="2000" b="0" i="0" u="none" strike="noStrike" cap="none" normalizeH="0" baseline="0" smtClean="0">
                          <a:ln>
                            <a:noFill/>
                          </a:ln>
                          <a:solidFill>
                            <a:schemeClr val="tx1"/>
                          </a:solidFill>
                          <a:effectLst/>
                          <a:latin typeface="Times New Roman" pitchFamily="18" charset="0"/>
                        </a:rPr>
                        <a:t>(2,5 Gy)</a:t>
                      </a:r>
                      <a:endParaRPr kumimoji="0" lang="bg-BG" sz="20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bg-BG" sz="2000" b="0" i="0" u="none" strike="noStrike" cap="none" normalizeH="0" baseline="0" smtClean="0">
                          <a:ln>
                            <a:noFill/>
                          </a:ln>
                          <a:solidFill>
                            <a:schemeClr val="tx1"/>
                          </a:solidFill>
                          <a:effectLst/>
                          <a:latin typeface="Times New Roman" pitchFamily="18" charset="0"/>
                        </a:rPr>
                        <a:t>Хемопоетичен синдром</a:t>
                      </a:r>
                    </a:p>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bg-BG" sz="2000" b="0" i="0" u="none" strike="noStrike" cap="none" normalizeH="0" baseline="0" smtClean="0">
                          <a:ln>
                            <a:noFill/>
                          </a:ln>
                          <a:solidFill>
                            <a:schemeClr val="tx1"/>
                          </a:solidFill>
                          <a:effectLst/>
                          <a:latin typeface="Times New Roman" pitchFamily="18" charset="0"/>
                        </a:rPr>
                        <a:t>Тромбоцитопения</a:t>
                      </a:r>
                    </a:p>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bg-BG" sz="2000" b="0" i="0" u="none" strike="noStrike" cap="none" normalizeH="0" baseline="0" smtClean="0">
                          <a:ln>
                            <a:noFill/>
                          </a:ln>
                          <a:solidFill>
                            <a:schemeClr val="tx1"/>
                          </a:solidFill>
                          <a:effectLst/>
                          <a:latin typeface="Times New Roman" pitchFamily="18" charset="0"/>
                        </a:rPr>
                        <a:t>Левкоцитопения</a:t>
                      </a:r>
                    </a:p>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2000" b="0" i="0" u="none" strike="noStrike" cap="none" normalizeH="0" baseline="0" smtClean="0">
                          <a:ln>
                            <a:noFill/>
                          </a:ln>
                          <a:solidFill>
                            <a:schemeClr val="tx1"/>
                          </a:solidFill>
                          <a:effectLst/>
                          <a:latin typeface="Times New Roman" pitchFamily="18" charset="0"/>
                        </a:rPr>
                        <a:t>(</a:t>
                      </a:r>
                      <a:r>
                        <a:rPr kumimoji="0" lang="bg-BG" sz="2000" b="0" i="0" u="none" strike="noStrike" cap="none" normalizeH="0" baseline="0" smtClean="0">
                          <a:ln>
                            <a:noFill/>
                          </a:ln>
                          <a:solidFill>
                            <a:schemeClr val="tx1"/>
                          </a:solidFill>
                          <a:effectLst/>
                          <a:latin typeface="Times New Roman" pitchFamily="18" charset="0"/>
                        </a:rPr>
                        <a:t>Панцитопения</a:t>
                      </a:r>
                      <a:r>
                        <a:rPr kumimoji="0" lang="en-US" sz="2000" b="0" i="0" u="none" strike="noStrike" cap="none" normalizeH="0" baseline="0" smtClean="0">
                          <a:ln>
                            <a:noFill/>
                          </a:ln>
                          <a:solidFill>
                            <a:schemeClr val="tx1"/>
                          </a:solidFill>
                          <a:effectLst/>
                          <a:latin typeface="Times New Roman" pitchFamily="18" charset="0"/>
                        </a:rPr>
                        <a:t>)</a:t>
                      </a:r>
                      <a:endParaRPr kumimoji="0" lang="bg-BG" sz="2000" b="0" i="0" u="none" strike="noStrike" cap="none" normalizeH="0" baseline="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bg-BG" sz="2000" b="0" i="0" u="none" strike="noStrike" cap="none" normalizeH="0" baseline="0" smtClean="0">
                          <a:ln>
                            <a:noFill/>
                          </a:ln>
                          <a:solidFill>
                            <a:schemeClr val="tx1"/>
                          </a:solidFill>
                          <a:effectLst/>
                          <a:latin typeface="Times New Roman" pitchFamily="18" charset="0"/>
                        </a:rPr>
                        <a:t>Инфекция</a:t>
                      </a:r>
                    </a:p>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bg-BG" sz="2000" b="0" i="0" u="none" strike="noStrike" cap="none" normalizeH="0" baseline="0" smtClean="0">
                          <a:ln>
                            <a:noFill/>
                          </a:ln>
                          <a:solidFill>
                            <a:schemeClr val="tx1"/>
                          </a:solidFill>
                          <a:effectLst/>
                          <a:latin typeface="Times New Roman" pitchFamily="18" charset="0"/>
                        </a:rPr>
                        <a:t>Остър вътрешен кръвоизлив </a:t>
                      </a:r>
                      <a:r>
                        <a:rPr kumimoji="0" lang="en-US" sz="2000" b="0" i="0" u="none" strike="noStrike" cap="none" normalizeH="0" baseline="0" smtClean="0">
                          <a:ln>
                            <a:noFill/>
                          </a:ln>
                          <a:solidFill>
                            <a:schemeClr val="tx1"/>
                          </a:solidFill>
                          <a:effectLst/>
                          <a:latin typeface="Times New Roman" pitchFamily="18" charset="0"/>
                        </a:rPr>
                        <a:t>(</a:t>
                      </a:r>
                      <a:r>
                        <a:rPr kumimoji="0" lang="bg-BG" sz="2000" b="0" i="0" u="none" strike="noStrike" cap="none" normalizeH="0" baseline="0" smtClean="0">
                          <a:ln>
                            <a:noFill/>
                          </a:ln>
                          <a:solidFill>
                            <a:schemeClr val="tx1"/>
                          </a:solidFill>
                          <a:effectLst/>
                          <a:latin typeface="Times New Roman" pitchFamily="18" charset="0"/>
                        </a:rPr>
                        <a:t>от тромбоцитопенията</a:t>
                      </a:r>
                      <a:r>
                        <a:rPr kumimoji="0" lang="en-US" sz="2000" b="0" i="0" u="none" strike="noStrike" cap="none" normalizeH="0" baseline="0" smtClean="0">
                          <a:ln>
                            <a:noFill/>
                          </a:ln>
                          <a:solidFill>
                            <a:schemeClr val="tx1"/>
                          </a:solidFill>
                          <a:effectLst/>
                          <a:latin typeface="Times New Roman" pitchFamily="18" charset="0"/>
                        </a:rPr>
                        <a:t>)</a:t>
                      </a:r>
                      <a:endParaRPr kumimoji="0" lang="bg-BG" sz="20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bg-BG" sz="2000" b="0" i="0" u="none" strike="noStrike" cap="none" normalizeH="0" baseline="0" smtClean="0">
                          <a:ln>
                            <a:noFill/>
                          </a:ln>
                          <a:solidFill>
                            <a:schemeClr val="tx1"/>
                          </a:solidFill>
                          <a:effectLst/>
                          <a:latin typeface="Times New Roman" pitchFamily="18" charset="0"/>
                        </a:rPr>
                        <a:t>Хоспитализация</a:t>
                      </a:r>
                    </a:p>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bg-BG" sz="2000" b="0" i="0" u="none" strike="noStrike" cap="none" normalizeH="0" baseline="0" smtClean="0">
                          <a:ln>
                            <a:noFill/>
                          </a:ln>
                          <a:solidFill>
                            <a:schemeClr val="tx1"/>
                          </a:solidFill>
                          <a:effectLst/>
                          <a:latin typeface="Times New Roman" pitchFamily="18" charset="0"/>
                        </a:rPr>
                        <a:t>Рутинна изолация</a:t>
                      </a:r>
                    </a:p>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bg-BG" sz="2000" b="0" i="0" u="none" strike="noStrike" cap="none" normalizeH="0" baseline="0" smtClean="0">
                          <a:ln>
                            <a:noFill/>
                          </a:ln>
                          <a:solidFill>
                            <a:schemeClr val="tx1"/>
                          </a:solidFill>
                          <a:effectLst/>
                          <a:latin typeface="Times New Roman" pitchFamily="18" charset="0"/>
                        </a:rPr>
                        <a:t>Не се прелива кръв, а</a:t>
                      </a:r>
                      <a:r>
                        <a:rPr kumimoji="0" lang="en-US" sz="2000" b="0" i="0" u="none" strike="noStrike" cap="none" normalizeH="0" baseline="0" smtClean="0">
                          <a:ln>
                            <a:noFill/>
                          </a:ln>
                          <a:solidFill>
                            <a:schemeClr val="tx1"/>
                          </a:solidFill>
                          <a:effectLst/>
                          <a:latin typeface="Times New Roman" pitchFamily="18" charset="0"/>
                        </a:rPr>
                        <a:t> </a:t>
                      </a:r>
                      <a:r>
                        <a:rPr kumimoji="0" lang="bg-BG" sz="2000" b="0" i="0" u="none" strike="noStrike" cap="none" normalizeH="0" baseline="0" smtClean="0">
                          <a:ln>
                            <a:noFill/>
                          </a:ln>
                          <a:solidFill>
                            <a:schemeClr val="tx1"/>
                          </a:solidFill>
                          <a:effectLst/>
                          <a:latin typeface="Times New Roman" pitchFamily="18" charset="0"/>
                        </a:rPr>
                        <a:t>кръвни продукти,особено тромбоцити.</a:t>
                      </a:r>
                    </a:p>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bg-BG" sz="2000" b="0" i="0" u="none" strike="noStrike" cap="none" normalizeH="0" baseline="0" smtClean="0">
                          <a:ln>
                            <a:noFill/>
                          </a:ln>
                          <a:solidFill>
                            <a:schemeClr val="tx1"/>
                          </a:solidFill>
                          <a:effectLst/>
                          <a:latin typeface="Times New Roman" pitchFamily="18" charset="0"/>
                        </a:rPr>
                        <a:t>Широкоспектърни АБ.</a:t>
                      </a:r>
                    </a:p>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bg-BG" sz="2000" b="0" i="0" u="none" strike="noStrike" cap="none" normalizeH="0" baseline="0" smtClean="0">
                          <a:ln>
                            <a:noFill/>
                          </a:ln>
                          <a:solidFill>
                            <a:schemeClr val="tx1"/>
                          </a:solidFill>
                          <a:effectLst/>
                          <a:latin typeface="Times New Roman" pitchFamily="18" charset="0"/>
                        </a:rPr>
                        <a:t>Противовирусни средства.</a:t>
                      </a:r>
                    </a:p>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bg-BG" sz="2000" b="0" i="0" u="none" strike="noStrike" cap="none" normalizeH="0" baseline="0" smtClean="0">
                          <a:ln>
                            <a:noFill/>
                          </a:ln>
                          <a:solidFill>
                            <a:schemeClr val="tx1"/>
                          </a:solidFill>
                          <a:effectLst/>
                          <a:latin typeface="Times New Roman" pitchFamily="18" charset="0"/>
                        </a:rPr>
                        <a:t>Противогъбичкови средства.</a:t>
                      </a:r>
                    </a:p>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bg-BG" sz="2000" b="0" i="0" u="none" strike="noStrike" cap="none" normalizeH="0" baseline="0" smtClean="0">
                          <a:ln>
                            <a:noFill/>
                          </a:ln>
                          <a:solidFill>
                            <a:schemeClr val="tx1"/>
                          </a:solidFill>
                          <a:effectLst/>
                          <a:latin typeface="Times New Roman" pitchFamily="18" charset="0"/>
                        </a:rPr>
                        <a:t>Парентерално хранене.</a:t>
                      </a:r>
                    </a:p>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bg-BG" sz="2000" b="0" i="0" u="none" strike="noStrike" cap="none" normalizeH="0" baseline="0" smtClean="0">
                          <a:ln>
                            <a:noFill/>
                          </a:ln>
                          <a:solidFill>
                            <a:schemeClr val="tx1"/>
                          </a:solidFill>
                          <a:effectLst/>
                          <a:latin typeface="Times New Roman" pitchFamily="18" charset="0"/>
                        </a:rPr>
                        <a:t>Хоспитализация</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819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684213" y="260350"/>
            <a:ext cx="7772400" cy="936625"/>
          </a:xfrm>
        </p:spPr>
        <p:txBody>
          <a:bodyPr/>
          <a:lstStyle/>
          <a:p>
            <a:pPr eaLnBrk="1" hangingPunct="1">
              <a:defRPr/>
            </a:pPr>
            <a:r>
              <a:rPr lang="bg-BG" sz="2400" b="1" dirty="0" smtClean="0">
                <a:solidFill>
                  <a:srgbClr val="FFFF00"/>
                </a:solidFill>
              </a:rPr>
              <a:t>Лечебни модели при остро радиационно въздействие</a:t>
            </a:r>
          </a:p>
        </p:txBody>
      </p:sp>
      <p:graphicFrame>
        <p:nvGraphicFramePr>
          <p:cNvPr id="82978" name="Group 34"/>
          <p:cNvGraphicFramePr>
            <a:graphicFrameLocks noGrp="1"/>
          </p:cNvGraphicFramePr>
          <p:nvPr>
            <p:ph idx="1"/>
          </p:nvPr>
        </p:nvGraphicFramePr>
        <p:xfrm>
          <a:off x="179388" y="1196975"/>
          <a:ext cx="8713787" cy="5303838"/>
        </p:xfrm>
        <a:graphic>
          <a:graphicData uri="http://schemas.openxmlformats.org/drawingml/2006/table">
            <a:tbl>
              <a:tblPr/>
              <a:tblGrid>
                <a:gridCol w="1439862"/>
                <a:gridCol w="3384550"/>
                <a:gridCol w="3889375"/>
              </a:tblGrid>
              <a:tr h="701082">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Tx/>
                        <a:buNone/>
                        <a:tabLst/>
                      </a:pPr>
                      <a:r>
                        <a:rPr kumimoji="0" lang="bg-BG" sz="2000" b="1" i="0" u="none" strike="noStrike" cap="none" normalizeH="0" baseline="0" dirty="0" smtClean="0">
                          <a:ln>
                            <a:noFill/>
                          </a:ln>
                          <a:solidFill>
                            <a:schemeClr val="accent1"/>
                          </a:solidFill>
                          <a:effectLst/>
                          <a:latin typeface="Times New Roman" pitchFamily="18" charset="0"/>
                        </a:rPr>
                        <a:t>Модели </a:t>
                      </a:r>
                      <a:r>
                        <a:rPr kumimoji="0" lang="en-US" sz="2000" b="1" i="0" u="none" strike="noStrike" cap="none" normalizeH="0" baseline="0" dirty="0" smtClean="0">
                          <a:ln>
                            <a:noFill/>
                          </a:ln>
                          <a:solidFill>
                            <a:schemeClr val="accent1"/>
                          </a:solidFill>
                          <a:effectLst/>
                          <a:latin typeface="Times New Roman" pitchFamily="18" charset="0"/>
                        </a:rPr>
                        <a:t>(</a:t>
                      </a:r>
                      <a:r>
                        <a:rPr kumimoji="0" lang="bg-BG" sz="2000" b="1" i="0" u="none" strike="noStrike" cap="none" normalizeH="0" baseline="0" dirty="0" smtClean="0">
                          <a:ln>
                            <a:noFill/>
                          </a:ln>
                          <a:solidFill>
                            <a:schemeClr val="accent1"/>
                          </a:solidFill>
                          <a:effectLst/>
                          <a:latin typeface="Times New Roman" pitchFamily="18" charset="0"/>
                        </a:rPr>
                        <a:t>доза,</a:t>
                      </a:r>
                      <a:r>
                        <a:rPr kumimoji="0" lang="en-US" sz="2000" b="1" i="0" u="none" strike="noStrike" cap="none" normalizeH="0" baseline="0" dirty="0" smtClean="0">
                          <a:ln>
                            <a:noFill/>
                          </a:ln>
                          <a:solidFill>
                            <a:schemeClr val="accent1"/>
                          </a:solidFill>
                          <a:effectLst/>
                          <a:latin typeface="Times New Roman" pitchFamily="18" charset="0"/>
                        </a:rPr>
                        <a:t> </a:t>
                      </a:r>
                      <a:r>
                        <a:rPr kumimoji="0" lang="en-US" sz="2000" b="1" i="0" u="none" strike="noStrike" cap="none" normalizeH="0" baseline="0" dirty="0" err="1" smtClean="0">
                          <a:ln>
                            <a:noFill/>
                          </a:ln>
                          <a:solidFill>
                            <a:schemeClr val="accent1"/>
                          </a:solidFill>
                          <a:effectLst/>
                          <a:latin typeface="Times New Roman" pitchFamily="18" charset="0"/>
                        </a:rPr>
                        <a:t>Gy</a:t>
                      </a:r>
                      <a:r>
                        <a:rPr kumimoji="0" lang="en-US" sz="2000" b="1" i="0" u="none" strike="noStrike" cap="none" normalizeH="0" baseline="0" dirty="0" smtClean="0">
                          <a:ln>
                            <a:noFill/>
                          </a:ln>
                          <a:solidFill>
                            <a:schemeClr val="accent1"/>
                          </a:solidFill>
                          <a:effectLst/>
                          <a:latin typeface="Times New Roman" pitchFamily="18" charset="0"/>
                        </a:rPr>
                        <a:t>)</a:t>
                      </a:r>
                      <a:endParaRPr kumimoji="0" lang="bg-BG" sz="2000" b="1" i="0" u="none" strike="noStrike" cap="none" normalizeH="0" baseline="0" dirty="0" smtClean="0">
                        <a:ln>
                          <a:noFill/>
                        </a:ln>
                        <a:solidFill>
                          <a:schemeClr val="accent1"/>
                        </a:solidFill>
                        <a:effectLst/>
                        <a:latin typeface="Times New Roman" pitchFamily="18"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Tx/>
                        <a:buNone/>
                        <a:tabLst/>
                      </a:pPr>
                      <a:r>
                        <a:rPr kumimoji="0" lang="en-US" sz="2000" b="1" i="0" u="none" strike="noStrike" cap="none" normalizeH="0" baseline="0" smtClean="0">
                          <a:ln>
                            <a:noFill/>
                          </a:ln>
                          <a:solidFill>
                            <a:schemeClr val="accent1"/>
                          </a:solidFill>
                          <a:effectLst/>
                          <a:latin typeface="Times New Roman" pitchFamily="18" charset="0"/>
                        </a:rPr>
                        <a:t>E</a:t>
                      </a:r>
                      <a:r>
                        <a:rPr kumimoji="0" lang="bg-BG" sz="2000" b="1" i="0" u="none" strike="noStrike" cap="none" normalizeH="0" baseline="0" smtClean="0">
                          <a:ln>
                            <a:noFill/>
                          </a:ln>
                          <a:solidFill>
                            <a:schemeClr val="accent1"/>
                          </a:solidFill>
                          <a:effectLst/>
                          <a:latin typeface="Times New Roman" pitchFamily="18" charset="0"/>
                        </a:rPr>
                        <a:t>фекти</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Tx/>
                        <a:buNone/>
                        <a:tabLst/>
                      </a:pPr>
                      <a:r>
                        <a:rPr kumimoji="0" lang="bg-BG" sz="2000" b="1" i="0" u="none" strike="noStrike" cap="none" normalizeH="0" baseline="0" smtClean="0">
                          <a:ln>
                            <a:noFill/>
                          </a:ln>
                          <a:solidFill>
                            <a:schemeClr val="accent1"/>
                          </a:solidFill>
                          <a:effectLst/>
                          <a:latin typeface="Times New Roman" pitchFamily="18" charset="0"/>
                        </a:rPr>
                        <a:t>Лечение</a:t>
                      </a:r>
                      <a:r>
                        <a:rPr kumimoji="0" lang="bg-BG" sz="2000" b="0" i="0" u="none" strike="noStrike" cap="none" normalizeH="0" baseline="0" smtClean="0">
                          <a:ln>
                            <a:noFill/>
                          </a:ln>
                          <a:solidFill>
                            <a:schemeClr val="accent1"/>
                          </a:solidFill>
                          <a:effectLst/>
                          <a:latin typeface="Times New Roman" pitchFamily="18" charset="0"/>
                        </a:rPr>
                        <a:t> </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02756">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bg-BG" sz="2000" b="0" i="0" u="none" strike="noStrike" cap="none" normalizeH="0" baseline="0" smtClean="0">
                          <a:ln>
                            <a:noFill/>
                          </a:ln>
                          <a:solidFill>
                            <a:schemeClr val="accent1"/>
                          </a:solidFill>
                          <a:effectLst/>
                          <a:latin typeface="Times New Roman" pitchFamily="18" charset="0"/>
                        </a:rPr>
                        <a:t>Високи дози</a:t>
                      </a:r>
                      <a:r>
                        <a:rPr kumimoji="0" lang="bg-BG" sz="2000" b="1" i="0" u="none" strike="noStrike" cap="none" normalizeH="0" baseline="0" smtClean="0">
                          <a:ln>
                            <a:noFill/>
                          </a:ln>
                          <a:solidFill>
                            <a:schemeClr val="tx1"/>
                          </a:solidFill>
                          <a:effectLst/>
                          <a:latin typeface="Times New Roman" pitchFamily="18" charset="0"/>
                        </a:rPr>
                        <a:t> </a:t>
                      </a:r>
                      <a:r>
                        <a:rPr kumimoji="0" lang="en-US" sz="2000" b="0" i="0" u="none" strike="noStrike" cap="none" normalizeH="0" baseline="0" smtClean="0">
                          <a:ln>
                            <a:noFill/>
                          </a:ln>
                          <a:solidFill>
                            <a:schemeClr val="tx1"/>
                          </a:solidFill>
                          <a:effectLst/>
                          <a:latin typeface="Times New Roman" pitchFamily="18" charset="0"/>
                        </a:rPr>
                        <a:t>(3 - 8 Gy)</a:t>
                      </a:r>
                      <a:endParaRPr kumimoji="0" lang="bg-BG" sz="2000" b="0" i="0" u="none" strike="noStrike" cap="none" normalizeH="0" baseline="0" smtClean="0">
                        <a:ln>
                          <a:noFill/>
                        </a:ln>
                        <a:solidFill>
                          <a:schemeClr val="tx1"/>
                        </a:solidFill>
                        <a:effectLst/>
                        <a:latin typeface="Times New Roman" pitchFamily="18"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bg-BG" sz="2000" b="0" i="0" u="none" strike="noStrike" cap="none" normalizeH="0" baseline="0" smtClean="0">
                          <a:ln>
                            <a:noFill/>
                          </a:ln>
                          <a:solidFill>
                            <a:schemeClr val="tx1"/>
                          </a:solidFill>
                          <a:effectLst/>
                          <a:latin typeface="Times New Roman" pitchFamily="18" charset="0"/>
                        </a:rPr>
                        <a:t>Чревни ендотоксини водят до чревна инфекция</a:t>
                      </a:r>
                    </a:p>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bg-BG" sz="2000" b="0" i="0" u="none" strike="noStrike" cap="none" normalizeH="0" baseline="0" smtClean="0">
                          <a:ln>
                            <a:noFill/>
                          </a:ln>
                          <a:solidFill>
                            <a:schemeClr val="tx1"/>
                          </a:solidFill>
                          <a:effectLst/>
                          <a:latin typeface="Times New Roman" pitchFamily="18" charset="0"/>
                        </a:rPr>
                        <a:t>Септицемия</a:t>
                      </a:r>
                    </a:p>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bg-BG" sz="2000" b="0" i="0" u="none" strike="noStrike" cap="none" normalizeH="0" baseline="0" smtClean="0">
                          <a:ln>
                            <a:noFill/>
                          </a:ln>
                          <a:solidFill>
                            <a:schemeClr val="tx1"/>
                          </a:solidFill>
                          <a:effectLst/>
                          <a:latin typeface="Times New Roman" pitchFamily="18" charset="0"/>
                        </a:rPr>
                        <a:t>Костно-мозъчна деструкция</a:t>
                      </a:r>
                    </a:p>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bg-BG" sz="2000" b="0" i="0" u="none" strike="noStrike" cap="none" normalizeH="0" baseline="0" smtClean="0">
                          <a:ln>
                            <a:noFill/>
                          </a:ln>
                          <a:solidFill>
                            <a:schemeClr val="tx1"/>
                          </a:solidFill>
                          <a:effectLst/>
                          <a:latin typeface="Times New Roman" pitchFamily="18" charset="0"/>
                        </a:rPr>
                        <a:t>Панцитопения</a:t>
                      </a:r>
                    </a:p>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bg-BG" sz="2000" b="0" i="0" u="none" strike="noStrike" cap="none" normalizeH="0" baseline="0" smtClean="0">
                          <a:ln>
                            <a:noFill/>
                          </a:ln>
                          <a:solidFill>
                            <a:schemeClr val="tx1"/>
                          </a:solidFill>
                          <a:effectLst/>
                          <a:latin typeface="Times New Roman" pitchFamily="18" charset="0"/>
                        </a:rPr>
                        <a:t>Имунна некомпетентност</a:t>
                      </a:r>
                    </a:p>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bg-BG" sz="2000" b="0" i="0" u="none" strike="noStrike" cap="none" normalizeH="0" baseline="0" smtClean="0">
                          <a:ln>
                            <a:noFill/>
                          </a:ln>
                          <a:solidFill>
                            <a:schemeClr val="tx1"/>
                          </a:solidFill>
                          <a:effectLst/>
                          <a:latin typeface="Times New Roman" pitchFamily="18" charset="0"/>
                        </a:rPr>
                        <a:t>Остър вътрешен кръвоизлив</a:t>
                      </a:r>
                    </a:p>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bg-BG" sz="2000" b="0" i="0" u="none" strike="noStrike" cap="none" normalizeH="0" baseline="0" smtClean="0">
                          <a:ln>
                            <a:noFill/>
                          </a:ln>
                          <a:solidFill>
                            <a:schemeClr val="tx1"/>
                          </a:solidFill>
                          <a:effectLst/>
                          <a:latin typeface="Times New Roman" pitchFamily="18" charset="0"/>
                        </a:rPr>
                        <a:t>Кожни изгаряния</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bg-BG" sz="2000" b="0" i="0" u="none" strike="noStrike" cap="none" normalizeH="0" baseline="0" dirty="0" smtClean="0">
                          <a:ln>
                            <a:noFill/>
                          </a:ln>
                          <a:solidFill>
                            <a:schemeClr val="tx1"/>
                          </a:solidFill>
                          <a:effectLst/>
                          <a:latin typeface="Times New Roman" pitchFamily="18" charset="0"/>
                        </a:rPr>
                        <a:t>Широкоспектърни АБ</a:t>
                      </a:r>
                    </a:p>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bg-BG" sz="2000" b="0" i="0" u="none" strike="noStrike" cap="none" normalizeH="0" baseline="0" dirty="0" smtClean="0">
                          <a:ln>
                            <a:noFill/>
                          </a:ln>
                          <a:solidFill>
                            <a:schemeClr val="tx1"/>
                          </a:solidFill>
                          <a:effectLst/>
                          <a:latin typeface="Times New Roman" pitchFamily="18" charset="0"/>
                        </a:rPr>
                        <a:t>Костно-мозъчна трансплантация</a:t>
                      </a:r>
                    </a:p>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bg-BG" sz="2000" b="0" i="0" u="none" strike="noStrike" cap="none" normalizeH="0" baseline="0" dirty="0" smtClean="0">
                          <a:ln>
                            <a:noFill/>
                          </a:ln>
                          <a:solidFill>
                            <a:schemeClr val="tx1"/>
                          </a:solidFill>
                          <a:effectLst/>
                          <a:latin typeface="Times New Roman" pitchFamily="18" charset="0"/>
                        </a:rPr>
                        <a:t>Растежни стимулатори на стволови клетки</a:t>
                      </a:r>
                    </a:p>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bg-BG" sz="2000" b="0" i="0" u="none" strike="noStrike" cap="none" normalizeH="0" baseline="0" dirty="0" smtClean="0">
                          <a:ln>
                            <a:noFill/>
                          </a:ln>
                          <a:solidFill>
                            <a:schemeClr val="tx1"/>
                          </a:solidFill>
                          <a:effectLst/>
                          <a:latin typeface="Times New Roman" pitchFamily="18" charset="0"/>
                        </a:rPr>
                        <a:t>Хемопоетични растежни фактори (напр. </a:t>
                      </a:r>
                      <a:r>
                        <a:rPr kumimoji="0" lang="en-US" sz="2000" b="0" i="0" u="none" strike="noStrike" cap="none" normalizeH="0" baseline="0" dirty="0" smtClean="0">
                          <a:ln>
                            <a:noFill/>
                          </a:ln>
                          <a:solidFill>
                            <a:schemeClr val="tx1"/>
                          </a:solidFill>
                          <a:effectLst/>
                          <a:latin typeface="Times New Roman" pitchFamily="18" charset="0"/>
                        </a:rPr>
                        <a:t>GM</a:t>
                      </a:r>
                      <a:r>
                        <a:rPr kumimoji="0" lang="ru-RU" sz="2000" b="0" i="0" u="none" strike="noStrike" cap="none" normalizeH="0" baseline="0" dirty="0" smtClean="0">
                          <a:ln>
                            <a:noFill/>
                          </a:ln>
                          <a:solidFill>
                            <a:schemeClr val="tx1"/>
                          </a:solidFill>
                          <a:effectLst/>
                          <a:latin typeface="Times New Roman" pitchFamily="18" charset="0"/>
                        </a:rPr>
                        <a:t>-</a:t>
                      </a:r>
                      <a:r>
                        <a:rPr kumimoji="0" lang="en-US" sz="2000" b="0" i="0" u="none" strike="noStrike" cap="none" normalizeH="0" baseline="0" dirty="0" smtClean="0">
                          <a:ln>
                            <a:noFill/>
                          </a:ln>
                          <a:solidFill>
                            <a:schemeClr val="tx1"/>
                          </a:solidFill>
                          <a:effectLst/>
                          <a:latin typeface="Times New Roman" pitchFamily="18" charset="0"/>
                        </a:rPr>
                        <a:t>CSF</a:t>
                      </a:r>
                      <a:r>
                        <a:rPr kumimoji="0" lang="ru-RU"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smtClean="0">
                          <a:ln>
                            <a:noFill/>
                          </a:ln>
                          <a:solidFill>
                            <a:schemeClr val="tx1"/>
                          </a:solidFill>
                          <a:effectLst/>
                          <a:latin typeface="Times New Roman" pitchFamily="18" charset="0"/>
                        </a:rPr>
                        <a:t>GCSF</a:t>
                      </a:r>
                      <a:r>
                        <a:rPr kumimoji="0" lang="ru-RU" sz="2000" b="0" i="0" u="none" strike="noStrike" cap="none" normalizeH="0" baseline="0" dirty="0" smtClean="0">
                          <a:ln>
                            <a:noFill/>
                          </a:ln>
                          <a:solidFill>
                            <a:schemeClr val="tx1"/>
                          </a:solidFill>
                          <a:effectLst/>
                          <a:latin typeface="Times New Roman" pitchFamily="18" charset="0"/>
                        </a:rPr>
                        <a:t>)</a:t>
                      </a:r>
                    </a:p>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bg-BG" sz="2000" b="0" i="0" u="none" strike="noStrike" cap="none" normalizeH="0" baseline="0" dirty="0" smtClean="0">
                          <a:ln>
                            <a:noFill/>
                          </a:ln>
                          <a:solidFill>
                            <a:schemeClr val="tx1"/>
                          </a:solidFill>
                          <a:effectLst/>
                          <a:latin typeface="Times New Roman" pitchFamily="18" charset="0"/>
                        </a:rPr>
                        <a:t>Кръвни продукти </a:t>
                      </a:r>
                      <a:r>
                        <a:rPr kumimoji="0" lang="en-US" sz="2000" b="0" i="0" u="none" strike="noStrike" cap="none" normalizeH="0" baseline="0" dirty="0" smtClean="0">
                          <a:ln>
                            <a:noFill/>
                          </a:ln>
                          <a:solidFill>
                            <a:schemeClr val="tx1"/>
                          </a:solidFill>
                          <a:effectLst/>
                          <a:latin typeface="Times New Roman" pitchFamily="18" charset="0"/>
                        </a:rPr>
                        <a:t>(</a:t>
                      </a:r>
                      <a:r>
                        <a:rPr kumimoji="0" lang="bg-BG" sz="2000" b="0" i="0" u="none" strike="noStrike" cap="none" normalizeH="0" baseline="0" dirty="0" smtClean="0">
                          <a:ln>
                            <a:noFill/>
                          </a:ln>
                          <a:solidFill>
                            <a:schemeClr val="tx1"/>
                          </a:solidFill>
                          <a:effectLst/>
                          <a:latin typeface="Times New Roman" pitchFamily="18" charset="0"/>
                        </a:rPr>
                        <a:t>особено тромбоцити)</a:t>
                      </a:r>
                    </a:p>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bg-BG" sz="2000" b="0" i="0" u="none" strike="noStrike" cap="none" normalizeH="0" baseline="0" dirty="0" smtClean="0">
                          <a:ln>
                            <a:noFill/>
                          </a:ln>
                          <a:solidFill>
                            <a:schemeClr val="tx1"/>
                          </a:solidFill>
                          <a:effectLst/>
                          <a:latin typeface="Times New Roman" pitchFamily="18" charset="0"/>
                        </a:rPr>
                        <a:t>Рутинна изолация</a:t>
                      </a:r>
                    </a:p>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bg-BG" sz="2000" b="0" i="0" u="none" strike="noStrike" cap="none" normalizeH="0" baseline="0" dirty="0" smtClean="0">
                          <a:ln>
                            <a:noFill/>
                          </a:ln>
                          <a:solidFill>
                            <a:schemeClr val="tx1"/>
                          </a:solidFill>
                          <a:effectLst/>
                          <a:latin typeface="Times New Roman" pitchFamily="18" charset="0"/>
                        </a:rPr>
                        <a:t>Противовирусни средства</a:t>
                      </a:r>
                    </a:p>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bg-BG" sz="2000" b="0" i="0" u="none" strike="noStrike" cap="none" normalizeH="0" baseline="0" dirty="0" smtClean="0">
                          <a:ln>
                            <a:noFill/>
                          </a:ln>
                          <a:solidFill>
                            <a:schemeClr val="tx1"/>
                          </a:solidFill>
                          <a:effectLst/>
                          <a:latin typeface="Times New Roman" pitchFamily="18" charset="0"/>
                        </a:rPr>
                        <a:t>Противогъбичкови средства</a:t>
                      </a:r>
                    </a:p>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bg-BG" sz="2000" b="0" i="0" u="none" strike="noStrike" cap="none" normalizeH="0" baseline="0" dirty="0" smtClean="0">
                          <a:ln>
                            <a:noFill/>
                          </a:ln>
                          <a:solidFill>
                            <a:schemeClr val="tx1"/>
                          </a:solidFill>
                          <a:effectLst/>
                          <a:latin typeface="Times New Roman" pitchFamily="18" charset="0"/>
                        </a:rPr>
                        <a:t>Парентерално хранене</a:t>
                      </a:r>
                    </a:p>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bg-BG" sz="2000" b="0" i="0" u="none" strike="noStrike" cap="none" normalizeH="0" baseline="0" dirty="0" smtClean="0">
                          <a:ln>
                            <a:noFill/>
                          </a:ln>
                          <a:solidFill>
                            <a:schemeClr val="tx1"/>
                          </a:solidFill>
                          <a:effectLst/>
                          <a:latin typeface="Times New Roman" pitchFamily="18" charset="0"/>
                        </a:rPr>
                        <a:t>Лечение на изгарянията</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nodeType="clickEffect">
                                  <p:stCondLst>
                                    <p:cond delay="0"/>
                                  </p:stCondLst>
                                  <p:childTnLst>
                                    <p:set>
                                      <p:cBhvr>
                                        <p:cTn id="6" dur="1" fill="hold">
                                          <p:stCondLst>
                                            <p:cond delay="0"/>
                                          </p:stCondLst>
                                        </p:cTn>
                                        <p:tgtEl>
                                          <p:spTgt spid="82978"/>
                                        </p:tgtEl>
                                        <p:attrNameLst>
                                          <p:attrName>style.visibility</p:attrName>
                                        </p:attrNameLst>
                                      </p:cBhvr>
                                      <p:to>
                                        <p:strVal val="visible"/>
                                      </p:to>
                                    </p:set>
                                    <p:animEffect transition="in" filter="plus(in)">
                                      <p:cBhvr>
                                        <p:cTn id="7" dur="2000"/>
                                        <p:tgtEl>
                                          <p:spTgt spid="829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ln>
            <a:solidFill>
              <a:schemeClr val="tx1"/>
            </a:solidFill>
          </a:ln>
        </p:spPr>
        <p:txBody>
          <a:bodyPr/>
          <a:lstStyle/>
          <a:p>
            <a:pPr marL="838200" indent="-838200" eaLnBrk="1" hangingPunct="1">
              <a:defRPr/>
            </a:pPr>
            <a:r>
              <a:rPr lang="bg-BG" sz="3200" b="1" smtClean="0"/>
              <a:t>1. Начални лъчеви реакции</a:t>
            </a:r>
          </a:p>
        </p:txBody>
      </p:sp>
      <p:sp>
        <p:nvSpPr>
          <p:cNvPr id="10243" name="Rectangle 3"/>
          <p:cNvSpPr>
            <a:spLocks noGrp="1" noChangeArrowheads="1"/>
          </p:cNvSpPr>
          <p:nvPr>
            <p:ph type="body" sz="half" idx="1"/>
          </p:nvPr>
        </p:nvSpPr>
        <p:spPr>
          <a:xfrm>
            <a:off x="684213" y="1981200"/>
            <a:ext cx="7704137" cy="4327525"/>
          </a:xfrm>
          <a:ln>
            <a:solidFill>
              <a:schemeClr val="tx1"/>
            </a:solidFill>
            <a:miter lim="800000"/>
            <a:headEnd/>
            <a:tailEnd/>
          </a:ln>
        </p:spPr>
        <p:txBody>
          <a:bodyPr/>
          <a:lstStyle/>
          <a:p>
            <a:pPr eaLnBrk="1" hangingPunct="1">
              <a:lnSpc>
                <a:spcPct val="90000"/>
              </a:lnSpc>
              <a:buClr>
                <a:schemeClr val="tx2"/>
              </a:buClr>
              <a:buFont typeface="Wingdings" pitchFamily="2" charset="2"/>
              <a:buChar char="q"/>
            </a:pPr>
            <a:r>
              <a:rPr lang="bg-BG" altLang="bg-BG" sz="2400" smtClean="0"/>
              <a:t>Фазата на </a:t>
            </a:r>
            <a:r>
              <a:rPr lang="bg-BG" altLang="bg-BG" sz="2400" smtClean="0">
                <a:solidFill>
                  <a:schemeClr val="accent1"/>
                </a:solidFill>
              </a:rPr>
              <a:t>началните лъчеви реакции</a:t>
            </a:r>
            <a:r>
              <a:rPr lang="bg-BG" altLang="bg-BG" sz="2400" smtClean="0"/>
              <a:t> протича със: </a:t>
            </a:r>
            <a:r>
              <a:rPr lang="bg-BG" altLang="bg-BG" sz="2400" smtClean="0">
                <a:solidFill>
                  <a:schemeClr val="accent1"/>
                </a:solidFill>
              </a:rPr>
              <a:t>психична възбуда, опиянение, силно главоболие, световъртеж, безсъние, кошмарни сънища, понякога нарушения в съзнанието, обилно повръщане.</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4213" y="260350"/>
            <a:ext cx="7772400" cy="576263"/>
          </a:xfrm>
          <a:ln>
            <a:solidFill>
              <a:schemeClr val="tx1"/>
            </a:solidFill>
          </a:ln>
        </p:spPr>
        <p:txBody>
          <a:bodyPr/>
          <a:lstStyle/>
          <a:p>
            <a:pPr marL="838200" indent="-838200" eaLnBrk="1" hangingPunct="1">
              <a:defRPr/>
            </a:pPr>
            <a:r>
              <a:rPr lang="bg-BG" sz="3200" b="1" dirty="0" smtClean="0">
                <a:solidFill>
                  <a:srgbClr val="FFFF00"/>
                </a:solidFill>
              </a:rPr>
              <a:t>1</a:t>
            </a:r>
            <a:r>
              <a:rPr lang="bg-BG" sz="3200" b="1" dirty="0" smtClean="0"/>
              <a:t>. </a:t>
            </a:r>
            <a:r>
              <a:rPr lang="bg-BG" sz="2800" b="1" dirty="0" smtClean="0">
                <a:solidFill>
                  <a:srgbClr val="FFFF00"/>
                </a:solidFill>
              </a:rPr>
              <a:t>Начални лъчеви реакции</a:t>
            </a:r>
          </a:p>
        </p:txBody>
      </p:sp>
      <p:sp>
        <p:nvSpPr>
          <p:cNvPr id="11267" name="Rectangle 4"/>
          <p:cNvSpPr>
            <a:spLocks noGrp="1" noChangeArrowheads="1"/>
          </p:cNvSpPr>
          <p:nvPr>
            <p:ph type="body" sz="half" idx="2"/>
          </p:nvPr>
        </p:nvSpPr>
        <p:spPr>
          <a:xfrm>
            <a:off x="0" y="981075"/>
            <a:ext cx="9144000" cy="5688013"/>
          </a:xfrm>
        </p:spPr>
        <p:txBody>
          <a:bodyPr/>
          <a:lstStyle/>
          <a:p>
            <a:pPr eaLnBrk="1" hangingPunct="1">
              <a:lnSpc>
                <a:spcPct val="80000"/>
              </a:lnSpc>
              <a:buClr>
                <a:schemeClr val="tx2"/>
              </a:buClr>
              <a:buFont typeface="Wingdings" pitchFamily="2" charset="2"/>
              <a:buChar char="q"/>
            </a:pPr>
            <a:r>
              <a:rPr lang="bg-BG" altLang="bg-BG" sz="2000" smtClean="0">
                <a:solidFill>
                  <a:schemeClr val="accent1"/>
                </a:solidFill>
              </a:rPr>
              <a:t>Неврологичната симптоматика</a:t>
            </a:r>
            <a:r>
              <a:rPr lang="bg-BG" altLang="bg-BG" sz="2000" smtClean="0"/>
              <a:t> в тази фаза може да бъде обособена в следните </a:t>
            </a:r>
            <a:r>
              <a:rPr lang="bg-BG" altLang="bg-BG" sz="2000" smtClean="0">
                <a:solidFill>
                  <a:schemeClr val="accent1"/>
                </a:solidFill>
              </a:rPr>
              <a:t>основни синдроми:</a:t>
            </a:r>
          </a:p>
          <a:p>
            <a:pPr eaLnBrk="1" hangingPunct="1">
              <a:lnSpc>
                <a:spcPct val="80000"/>
              </a:lnSpc>
              <a:buClr>
                <a:schemeClr val="tx2"/>
              </a:buClr>
              <a:buFontTx/>
              <a:buAutoNum type="alphaUcPeriod"/>
            </a:pPr>
            <a:r>
              <a:rPr lang="bg-BG" altLang="bg-BG" sz="2000" b="1" smtClean="0">
                <a:solidFill>
                  <a:schemeClr val="hlink"/>
                </a:solidFill>
              </a:rPr>
              <a:t>Менингиален синдром</a:t>
            </a:r>
            <a:r>
              <a:rPr lang="bg-BG" altLang="bg-BG" sz="2000" b="1" smtClean="0"/>
              <a:t> </a:t>
            </a:r>
            <a:r>
              <a:rPr lang="bg-BG" altLang="bg-BG" sz="2000" smtClean="0"/>
              <a:t>- дължи се на </a:t>
            </a:r>
            <a:r>
              <a:rPr lang="bg-BG" altLang="bg-BG" sz="2000" smtClean="0">
                <a:solidFill>
                  <a:schemeClr val="accent1"/>
                </a:solidFill>
              </a:rPr>
              <a:t>токсично дразнене на мозъчните обвивки</a:t>
            </a:r>
          </a:p>
          <a:p>
            <a:pPr lvl="1" eaLnBrk="1" hangingPunct="1">
              <a:lnSpc>
                <a:spcPct val="80000"/>
              </a:lnSpc>
              <a:buClr>
                <a:schemeClr val="tx2"/>
              </a:buClr>
              <a:buFont typeface="Wingdings" pitchFamily="2" charset="2"/>
              <a:buChar char="§"/>
            </a:pPr>
            <a:r>
              <a:rPr lang="bg-BG" altLang="bg-BG" sz="2000" smtClean="0"/>
              <a:t>протича с </a:t>
            </a:r>
            <a:r>
              <a:rPr lang="bg-BG" altLang="bg-BG" sz="2000" smtClean="0">
                <a:solidFill>
                  <a:schemeClr val="accent1"/>
                </a:solidFill>
              </a:rPr>
              <a:t>гадене, повръщане, главоболие, ригидност на вратната мускулатура</a:t>
            </a:r>
            <a:r>
              <a:rPr lang="bg-BG" altLang="bg-BG" sz="2000" smtClean="0"/>
              <a:t> и т.н.</a:t>
            </a:r>
          </a:p>
          <a:p>
            <a:pPr eaLnBrk="1" hangingPunct="1">
              <a:lnSpc>
                <a:spcPct val="80000"/>
              </a:lnSpc>
              <a:buClr>
                <a:schemeClr val="tx2"/>
              </a:buClr>
              <a:buFontTx/>
              <a:buAutoNum type="alphaUcPeriod"/>
            </a:pPr>
            <a:r>
              <a:rPr lang="bg-BG" altLang="bg-BG" sz="2000" smtClean="0"/>
              <a:t> </a:t>
            </a:r>
            <a:r>
              <a:rPr lang="bg-BG" altLang="bg-BG" sz="2000" b="1" smtClean="0">
                <a:solidFill>
                  <a:schemeClr val="hlink"/>
                </a:solidFill>
              </a:rPr>
              <a:t>Координационен синдром</a:t>
            </a:r>
            <a:r>
              <a:rPr lang="bg-BG" altLang="bg-BG" sz="2000" b="1" smtClean="0"/>
              <a:t> </a:t>
            </a:r>
            <a:r>
              <a:rPr lang="bg-BG" altLang="bg-BG" sz="2000" smtClean="0"/>
              <a:t>- дължи се на увреждане на </a:t>
            </a:r>
            <a:r>
              <a:rPr lang="bg-BG" altLang="bg-BG" sz="2000" smtClean="0">
                <a:solidFill>
                  <a:schemeClr val="accent1"/>
                </a:solidFill>
              </a:rPr>
              <a:t>малкия мозък, ретикуларната формация</a:t>
            </a:r>
            <a:r>
              <a:rPr lang="bg-BG" altLang="bg-BG" sz="2000" smtClean="0"/>
              <a:t> и фронталния отдел на  мозъчната кора</a:t>
            </a:r>
          </a:p>
          <a:p>
            <a:pPr lvl="1" eaLnBrk="1" hangingPunct="1">
              <a:lnSpc>
                <a:spcPct val="80000"/>
              </a:lnSpc>
              <a:buClr>
                <a:schemeClr val="tx2"/>
              </a:buClr>
              <a:buFont typeface="Wingdings" pitchFamily="2" charset="2"/>
              <a:buChar char="§"/>
            </a:pPr>
            <a:r>
              <a:rPr lang="bg-BG" altLang="bg-BG" sz="2000" smtClean="0"/>
              <a:t>протича с </a:t>
            </a:r>
            <a:r>
              <a:rPr lang="bg-BG" altLang="bg-BG" sz="2000" smtClean="0">
                <a:solidFill>
                  <a:schemeClr val="accent1"/>
                </a:solidFill>
              </a:rPr>
              <a:t>атаксия, дизметрия, тремор, нистагъм;</a:t>
            </a:r>
          </a:p>
          <a:p>
            <a:pPr eaLnBrk="1" hangingPunct="1">
              <a:lnSpc>
                <a:spcPct val="80000"/>
              </a:lnSpc>
              <a:buClr>
                <a:schemeClr val="tx2"/>
              </a:buClr>
              <a:buFontTx/>
              <a:buAutoNum type="alphaUcPeriod"/>
            </a:pPr>
            <a:r>
              <a:rPr lang="bg-BG" altLang="bg-BG" sz="2000" b="1" smtClean="0">
                <a:solidFill>
                  <a:schemeClr val="hlink"/>
                </a:solidFill>
              </a:rPr>
              <a:t>Дискретни пирамидни прояви</a:t>
            </a:r>
            <a:r>
              <a:rPr lang="bg-BG" altLang="bg-BG" sz="2000" b="1" smtClean="0"/>
              <a:t> </a:t>
            </a:r>
            <a:r>
              <a:rPr lang="bg-BG" altLang="bg-BG" sz="2000" smtClean="0"/>
              <a:t>- дължат се на увреждане на </a:t>
            </a:r>
            <a:r>
              <a:rPr lang="bg-BG" altLang="bg-BG" sz="2000" smtClean="0">
                <a:solidFill>
                  <a:schemeClr val="accent1"/>
                </a:solidFill>
              </a:rPr>
              <a:t>пирамидния път</a:t>
            </a:r>
            <a:r>
              <a:rPr lang="bg-BG" altLang="bg-BG" sz="2000" smtClean="0"/>
              <a:t> и имат преходен характер</a:t>
            </a:r>
          </a:p>
          <a:p>
            <a:pPr lvl="1" eaLnBrk="1" hangingPunct="1">
              <a:lnSpc>
                <a:spcPct val="80000"/>
              </a:lnSpc>
              <a:buClr>
                <a:schemeClr val="tx2"/>
              </a:buClr>
              <a:buFont typeface="Wingdings" pitchFamily="2" charset="2"/>
              <a:buChar char="§"/>
            </a:pPr>
            <a:r>
              <a:rPr lang="bg-BG" altLang="bg-BG" sz="2000" smtClean="0"/>
              <a:t>протичат с </a:t>
            </a:r>
            <a:r>
              <a:rPr lang="bg-BG" altLang="bg-BG" sz="2000" smtClean="0">
                <a:solidFill>
                  <a:schemeClr val="accent1"/>
                </a:solidFill>
              </a:rPr>
              <a:t>хиперрефлексия</a:t>
            </a:r>
            <a:r>
              <a:rPr lang="bg-BG" altLang="bg-BG" sz="2000" smtClean="0"/>
              <a:t> на нормалните </a:t>
            </a:r>
            <a:r>
              <a:rPr lang="bg-BG" altLang="bg-BG" sz="2000" smtClean="0">
                <a:solidFill>
                  <a:schemeClr val="accent1"/>
                </a:solidFill>
              </a:rPr>
              <a:t>сухожилни рефлекси, отслабване или липса на кожни рефлекси</a:t>
            </a:r>
            <a:r>
              <a:rPr lang="bg-BG" altLang="bg-BG" sz="2000" smtClean="0"/>
              <a:t>, поява на </a:t>
            </a:r>
            <a:r>
              <a:rPr lang="bg-BG" altLang="bg-BG" sz="2000" smtClean="0">
                <a:solidFill>
                  <a:schemeClr val="accent1"/>
                </a:solidFill>
              </a:rPr>
              <a:t>патологични рефлекси;</a:t>
            </a:r>
          </a:p>
          <a:p>
            <a:pPr eaLnBrk="1" hangingPunct="1">
              <a:lnSpc>
                <a:spcPct val="80000"/>
              </a:lnSpc>
              <a:buClr>
                <a:schemeClr val="tx2"/>
              </a:buClr>
              <a:buFontTx/>
              <a:buAutoNum type="alphaUcPeriod"/>
            </a:pPr>
            <a:r>
              <a:rPr lang="bg-BG" altLang="bg-BG" sz="2000" smtClean="0"/>
              <a:t> </a:t>
            </a:r>
            <a:r>
              <a:rPr lang="bg-BG" altLang="bg-BG" sz="2000" b="1" smtClean="0">
                <a:solidFill>
                  <a:schemeClr val="hlink"/>
                </a:solidFill>
              </a:rPr>
              <a:t>Вегетативни прояви</a:t>
            </a:r>
            <a:r>
              <a:rPr lang="bg-BG" altLang="bg-BG" sz="2000" b="1" smtClean="0"/>
              <a:t> </a:t>
            </a:r>
            <a:r>
              <a:rPr lang="bg-BG" altLang="bg-BG" sz="2000" smtClean="0"/>
              <a:t>- дължат се на превъзбуда на </a:t>
            </a:r>
            <a:r>
              <a:rPr lang="bg-BG" altLang="bg-BG" sz="2000" smtClean="0">
                <a:solidFill>
                  <a:schemeClr val="accent1"/>
                </a:solidFill>
              </a:rPr>
              <a:t>симпатикуса и парасимпатикуса</a:t>
            </a:r>
            <a:r>
              <a:rPr lang="bg-BG" altLang="bg-BG" sz="2000" smtClean="0"/>
              <a:t>. В началния период по-силно е влиянието на симпатикуса</a:t>
            </a:r>
          </a:p>
          <a:p>
            <a:pPr lvl="1" eaLnBrk="1" hangingPunct="1">
              <a:lnSpc>
                <a:spcPct val="80000"/>
              </a:lnSpc>
              <a:buClr>
                <a:schemeClr val="tx2"/>
              </a:buClr>
              <a:buFont typeface="Wingdings" pitchFamily="2" charset="2"/>
              <a:buChar char="§"/>
            </a:pPr>
            <a:r>
              <a:rPr lang="bg-BG" altLang="bg-BG" sz="2000" smtClean="0"/>
              <a:t>протичат с </a:t>
            </a:r>
            <a:r>
              <a:rPr lang="bg-BG" altLang="bg-BG" sz="2000" smtClean="0">
                <a:solidFill>
                  <a:schemeClr val="accent1"/>
                </a:solidFill>
              </a:rPr>
              <a:t>дермографизъм</a:t>
            </a:r>
            <a:r>
              <a:rPr lang="bg-BG" altLang="bg-BG" sz="2000" smtClean="0"/>
              <a:t> (бял, червен, елеватус), </a:t>
            </a:r>
            <a:r>
              <a:rPr lang="bg-BG" altLang="bg-BG" sz="2000" smtClean="0">
                <a:solidFill>
                  <a:schemeClr val="accent1"/>
                </a:solidFill>
              </a:rPr>
              <a:t>тахикардия, обилно изпотяване, смущения в съня и терморегулацията;</a:t>
            </a:r>
          </a:p>
          <a:p>
            <a:pPr eaLnBrk="1" hangingPunct="1">
              <a:lnSpc>
                <a:spcPct val="80000"/>
              </a:lnSpc>
              <a:buClr>
                <a:schemeClr val="tx2"/>
              </a:buClr>
              <a:buFontTx/>
              <a:buAutoNum type="alphaUcPeriod"/>
            </a:pPr>
            <a:r>
              <a:rPr lang="bg-BG" altLang="bg-BG" sz="2000" b="1" smtClean="0">
                <a:solidFill>
                  <a:srgbClr val="FF0000"/>
                </a:solidFill>
              </a:rPr>
              <a:t>Възбудни реакции на анализаторите </a:t>
            </a:r>
            <a:r>
              <a:rPr lang="bg-BG" altLang="bg-BG" sz="2000" smtClean="0">
                <a:solidFill>
                  <a:schemeClr val="accent1"/>
                </a:solidFill>
              </a:rPr>
              <a:t>(слухов, зрителен, обонятелен)</a:t>
            </a:r>
          </a:p>
          <a:p>
            <a:pPr lvl="1" eaLnBrk="1" hangingPunct="1">
              <a:lnSpc>
                <a:spcPct val="80000"/>
              </a:lnSpc>
              <a:buClr>
                <a:schemeClr val="tx2"/>
              </a:buClr>
              <a:buFont typeface="Wingdings" pitchFamily="2" charset="2"/>
              <a:buChar char="§"/>
            </a:pPr>
            <a:r>
              <a:rPr lang="bg-BG" altLang="bg-BG" sz="2000" smtClean="0"/>
              <a:t>протичат с </a:t>
            </a:r>
            <a:r>
              <a:rPr lang="bg-BG" altLang="bg-BG" sz="2000" b="1" smtClean="0">
                <a:solidFill>
                  <a:schemeClr val="accent1"/>
                </a:solidFill>
              </a:rPr>
              <a:t>хиперакузис, фотофобия, смущения в обонянието и вкуса</a:t>
            </a:r>
            <a:r>
              <a:rPr lang="bg-BG" altLang="bg-BG" sz="2000" smtClean="0">
                <a:solidFill>
                  <a:schemeClr val="accent1"/>
                </a:solidFill>
              </a:rPr>
              <a: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01069072">
  <a:themeElements>
    <a:clrScheme name="01069072 1">
      <a:dk1>
        <a:srgbClr val="000000"/>
      </a:dk1>
      <a:lt1>
        <a:srgbClr val="FFFFFF"/>
      </a:lt1>
      <a:dk2>
        <a:srgbClr val="0000FF"/>
      </a:dk2>
      <a:lt2>
        <a:srgbClr val="FFCC66"/>
      </a:lt2>
      <a:accent1>
        <a:srgbClr val="00FFFF"/>
      </a:accent1>
      <a:accent2>
        <a:srgbClr val="FFFF00"/>
      </a:accent2>
      <a:accent3>
        <a:srgbClr val="AAAAFF"/>
      </a:accent3>
      <a:accent4>
        <a:srgbClr val="DADADA"/>
      </a:accent4>
      <a:accent5>
        <a:srgbClr val="AAFFFF"/>
      </a:accent5>
      <a:accent6>
        <a:srgbClr val="E7E700"/>
      </a:accent6>
      <a:hlink>
        <a:srgbClr val="FF0033"/>
      </a:hlink>
      <a:folHlink>
        <a:srgbClr val="3366FF"/>
      </a:folHlink>
    </a:clrScheme>
    <a:fontScheme name="01069072">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01069072 1">
        <a:dk1>
          <a:srgbClr val="000000"/>
        </a:dk1>
        <a:lt1>
          <a:srgbClr val="FFFFFF"/>
        </a:lt1>
        <a:dk2>
          <a:srgbClr val="0000FF"/>
        </a:dk2>
        <a:lt2>
          <a:srgbClr val="FFCC66"/>
        </a:lt2>
        <a:accent1>
          <a:srgbClr val="00FFFF"/>
        </a:accent1>
        <a:accent2>
          <a:srgbClr val="FFFF00"/>
        </a:accent2>
        <a:accent3>
          <a:srgbClr val="AAAAFF"/>
        </a:accent3>
        <a:accent4>
          <a:srgbClr val="DADADA"/>
        </a:accent4>
        <a:accent5>
          <a:srgbClr val="AAFFFF"/>
        </a:accent5>
        <a:accent6>
          <a:srgbClr val="E7E700"/>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01069072 2">
        <a:dk1>
          <a:srgbClr val="000000"/>
        </a:dk1>
        <a:lt1>
          <a:srgbClr val="FFFFFF"/>
        </a:lt1>
        <a:dk2>
          <a:srgbClr val="000000"/>
        </a:dk2>
        <a:lt2>
          <a:srgbClr val="CCECFF"/>
        </a:lt2>
        <a:accent1>
          <a:srgbClr val="6699FF"/>
        </a:accent1>
        <a:accent2>
          <a:srgbClr val="00CCCC"/>
        </a:accent2>
        <a:accent3>
          <a:srgbClr val="FFFFFF"/>
        </a:accent3>
        <a:accent4>
          <a:srgbClr val="000000"/>
        </a:accent4>
        <a:accent5>
          <a:srgbClr val="B8CAFF"/>
        </a:accent5>
        <a:accent6>
          <a:srgbClr val="00B9B9"/>
        </a:accent6>
        <a:hlink>
          <a:srgbClr val="CC99FF"/>
        </a:hlink>
        <a:folHlink>
          <a:srgbClr val="66CCFF"/>
        </a:folHlink>
      </a:clrScheme>
      <a:clrMap bg1="lt1" tx1="dk1" bg2="lt2" tx2="dk2" accent1="accent1" accent2="accent2" accent3="accent3" accent4="accent4" accent5="accent5" accent6="accent6" hlink="hlink" folHlink="folHlink"/>
    </a:extraClrScheme>
    <a:extraClrScheme>
      <a:clrScheme name="01069072 3">
        <a:dk1>
          <a:srgbClr val="000000"/>
        </a:dk1>
        <a:lt1>
          <a:srgbClr val="FFFFFF"/>
        </a:lt1>
        <a:dk2>
          <a:srgbClr val="000000"/>
        </a:dk2>
        <a:lt2>
          <a:srgbClr val="FFFFFF"/>
        </a:lt2>
        <a:accent1>
          <a:srgbClr val="CBCBCB"/>
        </a:accent1>
        <a:accent2>
          <a:srgbClr val="969696"/>
        </a:accent2>
        <a:accent3>
          <a:srgbClr val="FFFFFF"/>
        </a:accent3>
        <a:accent4>
          <a:srgbClr val="000000"/>
        </a:accent4>
        <a:accent5>
          <a:srgbClr val="E2E2E2"/>
        </a:accent5>
        <a:accent6>
          <a:srgbClr val="878787"/>
        </a:accent6>
        <a:hlink>
          <a:srgbClr val="5F5F5F"/>
        </a:hlink>
        <a:folHlink>
          <a:srgbClr val="EAEAEA"/>
        </a:folHlink>
      </a:clrScheme>
      <a:clrMap bg1="lt1" tx1="dk1" bg2="lt2" tx2="dk2" accent1="accent1" accent2="accent2" accent3="accent3" accent4="accent4" accent5="accent5" accent6="accent6" hlink="hlink" folHlink="folHlink"/>
    </a:extraClrScheme>
    <a:extraClrScheme>
      <a:clrScheme name="01069072 4">
        <a:dk1>
          <a:srgbClr val="000000"/>
        </a:dk1>
        <a:lt1>
          <a:srgbClr val="FFFFFF"/>
        </a:lt1>
        <a:dk2>
          <a:srgbClr val="008080"/>
        </a:dk2>
        <a:lt2>
          <a:srgbClr val="FFCC66"/>
        </a:lt2>
        <a:accent1>
          <a:srgbClr val="0099CC"/>
        </a:accent1>
        <a:accent2>
          <a:srgbClr val="FFFF00"/>
        </a:accent2>
        <a:accent3>
          <a:srgbClr val="AAC0C0"/>
        </a:accent3>
        <a:accent4>
          <a:srgbClr val="DADADA"/>
        </a:accent4>
        <a:accent5>
          <a:srgbClr val="AACAE2"/>
        </a:accent5>
        <a:accent6>
          <a:srgbClr val="E7E700"/>
        </a:accent6>
        <a:hlink>
          <a:srgbClr val="6600CC"/>
        </a:hlink>
        <a:folHlink>
          <a:srgbClr val="009999"/>
        </a:folHlink>
      </a:clrScheme>
      <a:clrMap bg1="dk2" tx1="lt1" bg2="dk1" tx2="lt2" accent1="accent1" accent2="accent2" accent3="accent3" accent4="accent4" accent5="accent5" accent6="accent6" hlink="hlink" folHlink="folHlink"/>
    </a:extraClrScheme>
    <a:extraClrScheme>
      <a:clrScheme name="01069072 5">
        <a:dk1>
          <a:srgbClr val="000000"/>
        </a:dk1>
        <a:lt1>
          <a:srgbClr val="FFFFFF"/>
        </a:lt1>
        <a:dk2>
          <a:srgbClr val="993300"/>
        </a:dk2>
        <a:lt2>
          <a:srgbClr val="FFCC66"/>
        </a:lt2>
        <a:accent1>
          <a:srgbClr val="FF6633"/>
        </a:accent1>
        <a:accent2>
          <a:srgbClr val="FFFF00"/>
        </a:accent2>
        <a:accent3>
          <a:srgbClr val="CAADAA"/>
        </a:accent3>
        <a:accent4>
          <a:srgbClr val="DADADA"/>
        </a:accent4>
        <a:accent5>
          <a:srgbClr val="FFB8AD"/>
        </a:accent5>
        <a:accent6>
          <a:srgbClr val="E7E700"/>
        </a:accent6>
        <a:hlink>
          <a:srgbClr val="CC0000"/>
        </a:hlink>
        <a:folHlink>
          <a:srgbClr val="CC66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01069072</Template>
  <TotalTime>795</TotalTime>
  <Words>5405</Words>
  <Application>Microsoft Office PowerPoint</Application>
  <PresentationFormat>On-screen Show (4:3)</PresentationFormat>
  <Paragraphs>602</Paragraphs>
  <Slides>78</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78</vt:i4>
      </vt:variant>
    </vt:vector>
  </HeadingPairs>
  <TitlesOfParts>
    <vt:vector size="80" baseType="lpstr">
      <vt:lpstr>01069072</vt:lpstr>
      <vt:lpstr>Bitmap Image</vt:lpstr>
      <vt:lpstr>ОСТРИ РАДИАЦИОННИ СИНДРОМИ</vt:lpstr>
      <vt:lpstr>PowerPoint Presentation</vt:lpstr>
      <vt:lpstr>Промените в най-тежко увредената тъкан (орган), в зависимост от дозата - определят вида на съответния радиационен синдром </vt:lpstr>
      <vt:lpstr>І. Костномозъчен синдром</vt:lpstr>
      <vt:lpstr>PowerPoint Presentation</vt:lpstr>
      <vt:lpstr>1. Начални лъчеви реакции</vt:lpstr>
      <vt:lpstr>PowerPoint Presentation</vt:lpstr>
      <vt:lpstr>1. Начални лъчеви реакции</vt:lpstr>
      <vt:lpstr>1. Начални лъчеви реакции</vt:lpstr>
      <vt:lpstr>1. Начални лъчеви реакции</vt:lpstr>
      <vt:lpstr>1. Начални лъчеви реакции</vt:lpstr>
      <vt:lpstr>1. Начални лъчеви реакции</vt:lpstr>
      <vt:lpstr>1. Начални лъчеви реакции</vt:lpstr>
      <vt:lpstr>2. Латентна фаза</vt:lpstr>
      <vt:lpstr>2. Латентна фаза</vt:lpstr>
      <vt:lpstr>3. Фаза на изразена клинична картина</vt:lpstr>
      <vt:lpstr>3. Фаза на изразена клинична картина</vt:lpstr>
      <vt:lpstr>3. Фаза на изразена клинична картина</vt:lpstr>
      <vt:lpstr>3. Фаза на изразена клинична картина</vt:lpstr>
      <vt:lpstr>3. Фаза на изразена клинична картина</vt:lpstr>
      <vt:lpstr>3. Фаза на изразена клинична картина</vt:lpstr>
      <vt:lpstr>3. Фаза на изразена клинична картина</vt:lpstr>
      <vt:lpstr>PowerPoint Presentation</vt:lpstr>
      <vt:lpstr>Брой на гранулоцити и връзка с дозата на облъчване</vt:lpstr>
      <vt:lpstr>3. Фаза на изразена клинична картина</vt:lpstr>
      <vt:lpstr>3. Фаза на изразена клинична картина</vt:lpstr>
      <vt:lpstr>3. Фаза на изразена клинична картина</vt:lpstr>
      <vt:lpstr>3. Фаза на изразена клинична картина</vt:lpstr>
      <vt:lpstr>4. Фаза на обратното развитие</vt:lpstr>
      <vt:lpstr>ІІ. Гастроинтестинален OРС </vt:lpstr>
      <vt:lpstr>PowerPoint Presentation</vt:lpstr>
      <vt:lpstr>PowerPoint Presentation</vt:lpstr>
      <vt:lpstr>Системни ефекти на ст.чревния ОРС</vt:lpstr>
      <vt:lpstr>Белодробни ефекти</vt:lpstr>
      <vt:lpstr>Стомашно-чревен ОРС</vt:lpstr>
      <vt:lpstr>ІІІ. Церебрален ОРС</vt:lpstr>
      <vt:lpstr>PowerPoint Presentation</vt:lpstr>
      <vt:lpstr>ЛЕЧЕНИЕ НА ОСТРИТЕ РАДИАЦИОННИ СИНДРОМИ (ОРС)</vt:lpstr>
      <vt:lpstr>Лечение на костномозъчния синдром</vt:lpstr>
      <vt:lpstr>Лечение на костномозъчния синдром</vt:lpstr>
      <vt:lpstr>Лечение на ОРС </vt:lpstr>
      <vt:lpstr>PowerPoint Presentation</vt:lpstr>
      <vt:lpstr>Хемопоетични растежни фактори</vt:lpstr>
      <vt:lpstr>PowerPoint Presentation</vt:lpstr>
      <vt:lpstr>Основните причини за използване на G-CSF са три:</vt:lpstr>
      <vt:lpstr>PowerPoint Presentation</vt:lpstr>
      <vt:lpstr>PowerPoint Presentation</vt:lpstr>
      <vt:lpstr>PowerPoint Presentation</vt:lpstr>
      <vt:lpstr>PowerPoint Presentation</vt:lpstr>
      <vt:lpstr>PowerPoint Presentation</vt:lpstr>
      <vt:lpstr>PowerPoint Presentation</vt:lpstr>
      <vt:lpstr>Дозиране на цитоктините</vt:lpstr>
      <vt:lpstr>Странични ефекти от лечението с цитокини</vt:lpstr>
      <vt:lpstr>Препоръчителни дози при лечение с цитокини*</vt:lpstr>
      <vt:lpstr>Препоръчителни дози при лечение с цитокини*</vt:lpstr>
      <vt:lpstr>Препоръчителни дози при лечение с цитокини*</vt:lpstr>
      <vt:lpstr>Кръвни продукти</vt:lpstr>
      <vt:lpstr>Лечение на тромбоцитемията</vt:lpstr>
      <vt:lpstr>PowerPoint Presentation</vt:lpstr>
      <vt:lpstr>PowerPoint Presentation</vt:lpstr>
      <vt:lpstr>Антимикробни средства</vt:lpstr>
      <vt:lpstr>PowerPoint Presentation</vt:lpstr>
      <vt:lpstr>PowerPoint Presentation</vt:lpstr>
      <vt:lpstr>PowerPoint Presentation</vt:lpstr>
      <vt:lpstr>PowerPoint Presentation</vt:lpstr>
      <vt:lpstr>PowerPoint Presentation</vt:lpstr>
      <vt:lpstr>PowerPoint Presentation</vt:lpstr>
      <vt:lpstr>Трансплантация на костен мозък</vt:lpstr>
      <vt:lpstr>PowerPoint Presentation</vt:lpstr>
      <vt:lpstr>Лечение на гастроинтестиналния синдром</vt:lpstr>
      <vt:lpstr>Подържащо лечение</vt:lpstr>
      <vt:lpstr>Терапевтични възможности за жертвите на остро радиационно въздействие</vt:lpstr>
      <vt:lpstr>Терапевтични възможности за жертвите на остро радиационно въздействие</vt:lpstr>
      <vt:lpstr>Терапевтични възможности за жертвите на остро радиационно въздействие</vt:lpstr>
      <vt:lpstr>Терапевтични възможности за жертвите на остро радиационно въздействие</vt:lpstr>
      <vt:lpstr>Лечебни модели при остро радиационно въздействие  (По д-р Филип МакКарти, Директор на Програмата по костно-мозъчна трансплантация, консултант на Болницата в Хюстън и Медицинския колеж Байлор)</vt:lpstr>
      <vt:lpstr>Лечебни модели при остро радиационно въздействие</vt:lpstr>
      <vt:lpstr>Лечебни модели при остро радиационно въздействие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User1</cp:lastModifiedBy>
  <cp:revision>179</cp:revision>
  <dcterms:created xsi:type="dcterms:W3CDTF">2007-03-28T11:43:05Z</dcterms:created>
  <dcterms:modified xsi:type="dcterms:W3CDTF">2020-06-03T05:47:34Z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TC010690721026</vt:lpwstr>
  </property>
</Properties>
</file>