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sldIdLst>
    <p:sldId id="256" r:id="rId2"/>
    <p:sldId id="257" r:id="rId3"/>
    <p:sldId id="375" r:id="rId4"/>
    <p:sldId id="258" r:id="rId5"/>
    <p:sldId id="259" r:id="rId6"/>
    <p:sldId id="261" r:id="rId7"/>
    <p:sldId id="262" r:id="rId8"/>
    <p:sldId id="260" r:id="rId9"/>
    <p:sldId id="390" r:id="rId10"/>
    <p:sldId id="376" r:id="rId11"/>
    <p:sldId id="381" r:id="rId12"/>
    <p:sldId id="383" r:id="rId13"/>
    <p:sldId id="382" r:id="rId14"/>
    <p:sldId id="387" r:id="rId15"/>
    <p:sldId id="386" r:id="rId16"/>
    <p:sldId id="385" r:id="rId17"/>
    <p:sldId id="388" r:id="rId18"/>
    <p:sldId id="389" r:id="rId19"/>
    <p:sldId id="391" r:id="rId20"/>
    <p:sldId id="392" r:id="rId21"/>
    <p:sldId id="263" r:id="rId22"/>
    <p:sldId id="377" r:id="rId23"/>
    <p:sldId id="297" r:id="rId24"/>
    <p:sldId id="264" r:id="rId25"/>
    <p:sldId id="378" r:id="rId26"/>
    <p:sldId id="266" r:id="rId27"/>
    <p:sldId id="379" r:id="rId28"/>
    <p:sldId id="380" r:id="rId29"/>
    <p:sldId id="301" r:id="rId30"/>
    <p:sldId id="308" r:id="rId31"/>
    <p:sldId id="309" r:id="rId32"/>
    <p:sldId id="310" r:id="rId33"/>
    <p:sldId id="271" r:id="rId34"/>
    <p:sldId id="423" r:id="rId35"/>
    <p:sldId id="338" r:id="rId36"/>
    <p:sldId id="339" r:id="rId37"/>
    <p:sldId id="340" r:id="rId38"/>
    <p:sldId id="424" r:id="rId39"/>
    <p:sldId id="405" r:id="rId40"/>
    <p:sldId id="342" r:id="rId41"/>
    <p:sldId id="406" r:id="rId42"/>
    <p:sldId id="343" r:id="rId43"/>
    <p:sldId id="409" r:id="rId44"/>
    <p:sldId id="411" r:id="rId45"/>
    <p:sldId id="422" r:id="rId46"/>
    <p:sldId id="412" r:id="rId47"/>
    <p:sldId id="413" r:id="rId48"/>
    <p:sldId id="414" r:id="rId49"/>
    <p:sldId id="415" r:id="rId50"/>
    <p:sldId id="416" r:id="rId51"/>
    <p:sldId id="418" r:id="rId52"/>
    <p:sldId id="419" r:id="rId53"/>
    <p:sldId id="417" r:id="rId54"/>
    <p:sldId id="348" r:id="rId55"/>
    <p:sldId id="349" r:id="rId56"/>
    <p:sldId id="352" r:id="rId57"/>
    <p:sldId id="353" r:id="rId58"/>
    <p:sldId id="356" r:id="rId59"/>
    <p:sldId id="420" r:id="rId60"/>
    <p:sldId id="421" r:id="rId61"/>
    <p:sldId id="357" r:id="rId62"/>
    <p:sldId id="426" r:id="rId63"/>
    <p:sldId id="360" r:id="rId64"/>
    <p:sldId id="427" r:id="rId65"/>
    <p:sldId id="363" r:id="rId66"/>
    <p:sldId id="364" r:id="rId67"/>
    <p:sldId id="317" r:id="rId68"/>
    <p:sldId id="318" r:id="rId69"/>
    <p:sldId id="319" r:id="rId70"/>
    <p:sldId id="320" r:id="rId71"/>
    <p:sldId id="321" r:id="rId72"/>
    <p:sldId id="325" r:id="rId73"/>
    <p:sldId id="326" r:id="rId74"/>
    <p:sldId id="327" r:id="rId75"/>
    <p:sldId id="328" r:id="rId76"/>
    <p:sldId id="330" r:id="rId77"/>
    <p:sldId id="331" r:id="rId78"/>
    <p:sldId id="332" r:id="rId79"/>
    <p:sldId id="333" r:id="rId80"/>
    <p:sldId id="334" r:id="rId81"/>
    <p:sldId id="336" r:id="rId82"/>
    <p:sldId id="277" r:id="rId83"/>
    <p:sldId id="295" r:id="rId84"/>
    <p:sldId id="294" r:id="rId85"/>
    <p:sldId id="296" r:id="rId86"/>
    <p:sldId id="292" r:id="rId87"/>
    <p:sldId id="279" r:id="rId88"/>
    <p:sldId id="393" r:id="rId89"/>
    <p:sldId id="280" r:id="rId90"/>
    <p:sldId id="394" r:id="rId91"/>
    <p:sldId id="281" r:id="rId92"/>
    <p:sldId id="395" r:id="rId93"/>
    <p:sldId id="286" r:id="rId94"/>
    <p:sldId id="289" r:id="rId95"/>
    <p:sldId id="396" r:id="rId96"/>
    <p:sldId id="290" r:id="rId97"/>
    <p:sldId id="397" r:id="rId98"/>
    <p:sldId id="398" r:id="rId99"/>
    <p:sldId id="282" r:id="rId100"/>
    <p:sldId id="291" r:id="rId101"/>
    <p:sldId id="365" r:id="rId102"/>
    <p:sldId id="366" r:id="rId103"/>
    <p:sldId id="368" r:id="rId104"/>
    <p:sldId id="369" r:id="rId105"/>
    <p:sldId id="370" r:id="rId106"/>
    <p:sldId id="371" r:id="rId107"/>
    <p:sldId id="374" r:id="rId10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CFA5-EF49-7D4A-8584-EEAD75905924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2EC69-9FC7-B44D-879A-C6DD5FA8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Once again, as in “chronic” pancreatitis, the main features of “chronic” are more a fibrosis (hyalinization), rather than lymph and macrophage infiltrates.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75BB92-F9DE-C646-A007-198CB5335D1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7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are the 3 parts of the ureter which are most subject to obstruction or stones for anatomic reasons alone?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UPJ, pelvic brim, bladder inlet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0E77A9-386F-8146-98D7-A9D2B03AC4E0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1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en-US">
              <a:latin typeface="Arial" charset="0"/>
              <a:ea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AAE21E-0FB6-5D40-AE35-5BBC3A36C015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35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Things that cause kidney disease: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-Glomerulonephritis, a group of diseases that cause inflammation and damage to the kidney's filtering units. These disorders are the third most common type of kidney disease.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-Inherited diseases, such as polycystic kidney disease, which causes large cysts to form in the kidneys and damage the surrounding tissue.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-Malformations that occur as a baby develops in its mother's womb. For example, a narrowing may occur that prevents normal outflow of urine and causes urine to flow back up to the kidney. This causes infections and may damage the kidneys.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-Lupus and other diseases that affect the body's immune system.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-Obstructions caused by problems like kidney stones, tumors or an enlarged prostate gland in men.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-Repeated urinary infections.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E45F18-AE22-3647-B287-7C12F0BC65F6}" type="slidenum">
              <a:rPr lang="en-US" altLang="en-US" sz="1200">
                <a:latin typeface="Calibri" charset="0"/>
              </a:rPr>
              <a:pPr eaLnBrk="1" hangingPunct="1"/>
              <a:t>102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The causes of acute or chronic kidney disease are traditionally classified by that portion of the renal anatomy most affected by the disorder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The two major causes of reduced renal perfusion are volume depletion and/or relative hypotension. This may result from true hypoperfusion due to bleeding, gastrointestinal, urinary, or cutaneous losses, or to effective volume depletion in heart failure, shock, or cirrhosis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Various vascular diseases can also lead to kidney disease.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Direct etiologies from kidney: </a:t>
            </a:r>
            <a:r>
              <a:rPr lang="en-US" altLang="en-US" b="1">
                <a:ea typeface="ＭＳ Ｐゴシック" charset="-128"/>
              </a:rPr>
              <a:t>Tubular and interstitial disease, Glomerular disease, Obstructive uropathy</a:t>
            </a:r>
            <a:endParaRPr lang="en-US" altLang="en-US"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Acute tubular necrosis — 45 percent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Prerenal — 21 percent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Acute or chronic kidney disease — 13 percent (mostly due to acute tubular necrosis and prerenal disease)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Urinary tract obstruction — 10 percent (most often older men with prostatic disease)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Glomerulonephritis or vasculitis — 4 percent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Acute interstitial nephritis — 2 percent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Atheroemboli — 1 percent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04D8FF-D270-9C47-BB9D-4E4742298ADD}" type="slidenum">
              <a:rPr lang="en-US" altLang="en-US" sz="1200">
                <a:latin typeface="Calibri" charset="0"/>
              </a:rPr>
              <a:pPr eaLnBrk="1" hangingPunct="1"/>
              <a:t>103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_followed by American Indians and Alaska Natives, then Asian Americans and native Hawaiians and other Pacific Islanders, and finally Caucasians.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650C70A-6D22-674E-8D5F-61CD78C76B4C}" type="slidenum">
              <a:rPr lang="en-US" altLang="en-US" sz="1200">
                <a:latin typeface="Calibri" charset="0"/>
              </a:rPr>
              <a:pPr eaLnBrk="1" hangingPunct="1"/>
              <a:t>105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0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6C66A-169C-AE4B-BDE7-F176B97C7F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90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ney.org/professionals/kdoqi/gfr_calculator.cfm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mage.slidesharecdn.com/glomerulonephritis1-150913181530-lva1-app6891/95/glomerulonephritis-1-27-638.jpg?cb=144216822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mage.slidesharecdn.com/pyelonephritis-161117124757/95/pyelonephritis-15-638.jpg?cb=1479387014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mage.slidesharecdn.com/pyelonephritis-161117124757/95/pyelonephritis-15-638.jpg?cb=1479387014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kidney and UTI </a:t>
            </a:r>
            <a:r>
              <a:rPr lang="mr-IN" dirty="0" smtClean="0"/>
              <a:t>–</a:t>
            </a:r>
            <a:r>
              <a:rPr lang="en-US" dirty="0" smtClean="0"/>
              <a:t> common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Maria </a:t>
            </a:r>
            <a:r>
              <a:rPr lang="en-US" dirty="0" err="1" smtClean="0"/>
              <a:t>Tzekova</a:t>
            </a:r>
            <a:r>
              <a:rPr lang="en-US" dirty="0" smtClean="0"/>
              <a:t>, </a:t>
            </a:r>
            <a:r>
              <a:rPr lang="en-US" dirty="0" err="1" smtClean="0"/>
              <a:t>MD,PhD</a:t>
            </a:r>
            <a:r>
              <a:rPr lang="en-US" dirty="0" smtClean="0"/>
              <a:t>, DSc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Glomerulonephritis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36873"/>
            <a:ext cx="9712291" cy="4111428"/>
          </a:xfrm>
        </p:spPr>
        <p:txBody>
          <a:bodyPr>
            <a:noAutofit/>
          </a:bodyPr>
          <a:lstStyle/>
          <a:p>
            <a:r>
              <a:rPr lang="en-US" b="1" dirty="0" smtClean="0"/>
              <a:t>Glomerulonephritis </a:t>
            </a:r>
            <a:r>
              <a:rPr lang="en-US" b="1" dirty="0"/>
              <a:t>is a subset of </a:t>
            </a:r>
            <a:r>
              <a:rPr lang="en-US" b="1" dirty="0" err="1" smtClean="0"/>
              <a:t>glomerulopathies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Nephrotic</a:t>
            </a:r>
            <a:r>
              <a:rPr lang="en-US" b="1" dirty="0" smtClean="0"/>
              <a:t> </a:t>
            </a:r>
            <a:r>
              <a:rPr lang="en-US" b="1" dirty="0"/>
              <a:t>syndrome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Acute </a:t>
            </a:r>
            <a:r>
              <a:rPr lang="en-US" b="1" dirty="0"/>
              <a:t>glomerulonephritis (acute nephritic syndrome).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Rapidly progressive glomerulonephritis. </a:t>
            </a:r>
          </a:p>
          <a:p>
            <a:endParaRPr lang="en-US" b="1" dirty="0" smtClean="0"/>
          </a:p>
          <a:p>
            <a:r>
              <a:rPr lang="en-US" b="1" dirty="0" smtClean="0"/>
              <a:t>Asymptomatic </a:t>
            </a:r>
            <a:r>
              <a:rPr lang="en-US" b="1" dirty="0"/>
              <a:t>urinary abnormality (</a:t>
            </a:r>
            <a:r>
              <a:rPr lang="en-US" b="1" dirty="0" err="1"/>
              <a:t>haematuria</a:t>
            </a:r>
            <a:r>
              <a:rPr lang="en-US" b="1" dirty="0"/>
              <a:t>, proteinuria or both).</a:t>
            </a:r>
          </a:p>
          <a:p>
            <a:pPr fontAlgn="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93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909" y="724394"/>
            <a:ext cx="8430491" cy="86591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/>
              <a:t>Metabolic abnormalities: </a:t>
            </a:r>
            <a:r>
              <a:rPr lang="en-US" altLang="en-US" sz="3200"/>
              <a:t>Urinary excretion values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7522" y="2101932"/>
            <a:ext cx="5745678" cy="4070268"/>
          </a:xfrm>
        </p:spPr>
        <p:txBody>
          <a:bodyPr/>
          <a:lstStyle/>
          <a:p>
            <a:pPr>
              <a:buSzPct val="100000"/>
              <a:buFont typeface="Symbol" charset="2"/>
              <a:buChar char="·"/>
            </a:pPr>
            <a:r>
              <a:rPr lang="en-US" altLang="en-US" b="1" dirty="0" err="1"/>
              <a:t>Hypercalciuria</a:t>
            </a:r>
            <a:endParaRPr lang="en-US" altLang="en-US" b="1" dirty="0"/>
          </a:p>
          <a:p>
            <a:pPr>
              <a:buSzPct val="100000"/>
              <a:buFont typeface="Symbol" charset="2"/>
              <a:buChar char="·"/>
            </a:pPr>
            <a:endParaRPr lang="en-US" altLang="en-US" b="1" dirty="0"/>
          </a:p>
          <a:p>
            <a:pPr>
              <a:buSzPct val="100000"/>
              <a:buFont typeface="Symbol" charset="2"/>
              <a:buChar char="·"/>
            </a:pPr>
            <a:r>
              <a:rPr lang="en-US" altLang="en-US" b="1" dirty="0" err="1"/>
              <a:t>Hyperoxaluria</a:t>
            </a:r>
            <a:endParaRPr lang="en-US" altLang="en-US" b="1" dirty="0"/>
          </a:p>
          <a:p>
            <a:pPr>
              <a:buSzPct val="100000"/>
              <a:buFont typeface="Symbol" charset="2"/>
              <a:buChar char="·"/>
            </a:pPr>
            <a:r>
              <a:rPr lang="en-US" altLang="en-US" b="1" dirty="0" err="1"/>
              <a:t>Hyperuricosuria</a:t>
            </a:r>
            <a:endParaRPr lang="en-US" altLang="en-US" b="1" dirty="0"/>
          </a:p>
          <a:p>
            <a:pPr>
              <a:buSzPct val="100000"/>
              <a:buFont typeface="Monotype Sorts" charset="2"/>
              <a:buNone/>
            </a:pPr>
            <a:endParaRPr lang="en-US" altLang="en-US" dirty="0"/>
          </a:p>
          <a:p>
            <a:pPr>
              <a:buSzPct val="100000"/>
              <a:buFont typeface="Symbol" charset="2"/>
              <a:buChar char="·"/>
            </a:pPr>
            <a:r>
              <a:rPr lang="en-US" altLang="en-US" b="1" dirty="0" err="1"/>
              <a:t>Hypocitrituria</a:t>
            </a:r>
            <a:endParaRPr lang="en-US" altLang="en-US" b="1" dirty="0"/>
          </a:p>
          <a:p>
            <a:pPr>
              <a:buSzPct val="100000"/>
              <a:buFont typeface="Symbol" charset="2"/>
              <a:buChar char="·"/>
            </a:pPr>
            <a:r>
              <a:rPr lang="en-US" altLang="en-US" b="1" dirty="0" err="1"/>
              <a:t>Hypomagnesuria</a:t>
            </a:r>
            <a:endParaRPr lang="en-US" altLang="en-US" b="1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05797" y="1971304"/>
            <a:ext cx="4111379" cy="3819896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37C03"/>
              </a:buClr>
              <a:buSzPct val="100000"/>
              <a:buFont typeface="Symbol" charset="2"/>
              <a:buChar char="·"/>
            </a:pPr>
            <a:r>
              <a:rPr lang="en-US" altLang="en-US" b="1" dirty="0"/>
              <a:t>&gt; 4 mg/kg/d or    &gt; 140 mg/gm Cr</a:t>
            </a:r>
          </a:p>
          <a:p>
            <a:pPr>
              <a:lnSpc>
                <a:spcPct val="115000"/>
              </a:lnSpc>
              <a:buClr>
                <a:srgbClr val="037C03"/>
              </a:buClr>
              <a:buSzPct val="100000"/>
              <a:buFont typeface="Symbol" charset="2"/>
              <a:buChar char="·"/>
            </a:pPr>
            <a:r>
              <a:rPr lang="en-US" altLang="en-US" b="1" dirty="0"/>
              <a:t>&gt; 40 mg/d</a:t>
            </a:r>
          </a:p>
          <a:p>
            <a:pPr>
              <a:lnSpc>
                <a:spcPct val="115000"/>
              </a:lnSpc>
              <a:buClr>
                <a:srgbClr val="037C03"/>
              </a:buClr>
              <a:buSzPct val="100000"/>
              <a:buFont typeface="Symbol" charset="2"/>
              <a:buChar char="·"/>
            </a:pPr>
            <a:r>
              <a:rPr lang="en-US" altLang="en-US" b="1" dirty="0"/>
              <a:t>800 mg/d (M), 750 mg/d (F) or 300 mg/L</a:t>
            </a:r>
          </a:p>
          <a:p>
            <a:pPr>
              <a:lnSpc>
                <a:spcPct val="115000"/>
              </a:lnSpc>
              <a:buClr>
                <a:srgbClr val="037C03"/>
              </a:buClr>
              <a:buSzPct val="100000"/>
              <a:buFont typeface="Symbol" charset="2"/>
              <a:buChar char="·"/>
            </a:pPr>
            <a:r>
              <a:rPr lang="en-US" altLang="en-US" b="1" dirty="0"/>
              <a:t>&lt; 320 mg/d</a:t>
            </a:r>
          </a:p>
          <a:p>
            <a:pPr>
              <a:lnSpc>
                <a:spcPct val="115000"/>
              </a:lnSpc>
              <a:buClr>
                <a:srgbClr val="037C03"/>
              </a:buClr>
              <a:buSzPct val="100000"/>
              <a:buFont typeface="Symbol" charset="2"/>
              <a:buChar char="·"/>
            </a:pPr>
            <a:r>
              <a:rPr lang="en-US" altLang="en-US" b="1" dirty="0"/>
              <a:t>&lt; 60 mg/d</a:t>
            </a:r>
          </a:p>
        </p:txBody>
      </p:sp>
    </p:spTree>
    <p:extLst>
      <p:ext uri="{BB962C8B-B14F-4D97-AF65-F5344CB8AC3E}">
        <p14:creationId xmlns:p14="http://schemas.microsoft.com/office/powerpoint/2010/main" val="222843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Chronic Kidney Disease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dirty="0">
                <a:ea typeface="ＭＳ Ｐゴシック" charset="-128"/>
              </a:rPr>
              <a:t>Chronic Kidney Disease is defined as a slow lose of renal function over time. This leads to a decreased ability to remove waste products from the body and perform homeostatic functions.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4108450"/>
            <a:ext cx="32670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Clinical Definition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708604" cy="35993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charset="-128"/>
              </a:rPr>
              <a:t>GFR of less than 60 ml/minute per 1.73m</a:t>
            </a:r>
            <a:r>
              <a:rPr lang="en-US" altLang="en-US" b="1" baseline="30000" dirty="0">
                <a:ea typeface="ＭＳ Ｐゴシック" charset="-128"/>
              </a:rPr>
              <a:t>2 </a:t>
            </a:r>
            <a:r>
              <a:rPr lang="en-US" altLang="en-US" b="1" dirty="0">
                <a:ea typeface="ＭＳ Ｐゴシック" charset="-128"/>
              </a:rPr>
              <a:t>per body surface area (normal is 125ml/min) .</a:t>
            </a:r>
          </a:p>
          <a:p>
            <a:pPr lvl="1" eaLnBrk="1" hangingPunct="1"/>
            <a:r>
              <a:rPr lang="en-US" altLang="en-US" sz="2400" b="1" dirty="0">
                <a:ea typeface="ＭＳ Ｐゴシック" charset="-128"/>
              </a:rPr>
              <a:t>GFR Calculator: </a:t>
            </a:r>
            <a:r>
              <a:rPr lang="en-US" altLang="en-US" sz="2400" b="1" u="sng" dirty="0">
                <a:ea typeface="ＭＳ Ｐゴシック" charset="-128"/>
                <a:hlinkClick r:id="rId3"/>
              </a:rPr>
              <a:t>http://www.kidney.org/professionals/kdoqi/gfr_calculator.cfm</a:t>
            </a:r>
            <a:endParaRPr lang="en-US" altLang="en-US" sz="2400" b="1" dirty="0">
              <a:ea typeface="ＭＳ Ｐゴシック" charset="-128"/>
            </a:endParaRP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Presence of kidney damage, regardless of the cause, for three or more months 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56" y="2042556"/>
            <a:ext cx="4916384" cy="4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Pathophysiology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Repeated injury </a:t>
            </a:r>
            <a:r>
              <a:rPr lang="en-US" altLang="en-US">
                <a:ea typeface="ＭＳ Ｐゴシック" charset="-128"/>
              </a:rPr>
              <a:t>to kidney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3" y="1839821"/>
            <a:ext cx="6236565" cy="46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60" y="2042557"/>
            <a:ext cx="5040919" cy="44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Hematuria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Flank pain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Edema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Hypertension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Signs of uremia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Lethargy and fatigue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Loss of appetite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charset="-128"/>
              </a:rPr>
              <a:t>If asymptomatic may have elevated serum creatinine concentration or an abnormal urinalysis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>
              <a:ea typeface="ＭＳ Ｐゴシック" charset="-128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600200"/>
            <a:ext cx="32273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Risk Factors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51906" y="2303812"/>
            <a:ext cx="9058894" cy="4255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charset="-128"/>
              </a:rPr>
              <a:t>Age of more than 60 years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Hypertension and Diabetes </a:t>
            </a:r>
          </a:p>
          <a:p>
            <a:pPr lvl="1" eaLnBrk="1" hangingPunct="1"/>
            <a:r>
              <a:rPr lang="en-US" altLang="en-US" sz="2400" b="1" dirty="0">
                <a:ea typeface="ＭＳ Ｐゴシック" charset="-128"/>
              </a:rPr>
              <a:t>Responsible for 2/3 of cases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Cardiovascular disease 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Family history of the disease. 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Race and ethnicity</a:t>
            </a:r>
          </a:p>
          <a:p>
            <a:pPr lvl="2" eaLnBrk="1" hangingPunct="1"/>
            <a:r>
              <a:rPr lang="en-US" altLang="en-US" sz="2400" b="1" dirty="0">
                <a:ea typeface="ＭＳ Ｐゴシック" charset="-128"/>
              </a:rPr>
              <a:t>Highest incidence is for African Americans</a:t>
            </a:r>
          </a:p>
          <a:p>
            <a:pPr lvl="2" eaLnBrk="1" hangingPunct="1"/>
            <a:r>
              <a:rPr lang="en-US" altLang="en-US" sz="2400" b="1" dirty="0">
                <a:ea typeface="ＭＳ Ｐゴシック" charset="-128"/>
              </a:rPr>
              <a:t>Hispanics have higher incidence rates of ESRD than non-Hispanics.</a:t>
            </a:r>
          </a:p>
          <a:p>
            <a:pPr eaLnBrk="1" hangingPunct="1"/>
            <a:endParaRPr lang="en-US" altLang="en-US" b="1" dirty="0">
              <a:ea typeface="ＭＳ Ｐゴシック" charset="-128"/>
            </a:endParaRPr>
          </a:p>
          <a:p>
            <a:pPr lvl="2" eaLnBrk="1" hangingPunct="1"/>
            <a:endParaRPr lang="en-US" altLang="en-US" sz="24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3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Convergence of Genetic Factors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732354" cy="3897672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charset="-128"/>
              </a:rPr>
              <a:t>Genes for heart and vascular disease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Genes that maintain ionic balance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Genes for glomerulonephritis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Genes for diabetes</a:t>
            </a:r>
          </a:p>
          <a:p>
            <a:pPr eaLnBrk="1" hangingPunct="1"/>
            <a:r>
              <a:rPr lang="en-US" altLang="en-US" b="1" dirty="0">
                <a:ea typeface="ＭＳ Ｐゴシック" charset="-128"/>
              </a:rPr>
              <a:t>Genes that may be involved in inherited renal diseases</a:t>
            </a:r>
          </a:p>
          <a:p>
            <a:pPr eaLnBrk="1" hangingPunct="1">
              <a:buFont typeface="Arial" charset="0"/>
              <a:buNone/>
            </a:pPr>
            <a:endParaRPr lang="en-US" altLang="en-US" sz="28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6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ea typeface="ＭＳ Ｐゴシック" charset="-128"/>
              </a:rPr>
              <a:t>Prevention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65808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altLang="en-US" sz="2400" b="1" dirty="0" smtClean="0">
                <a:ea typeface="ＭＳ Ｐゴシック" charset="-128"/>
              </a:rPr>
              <a:t>Keep </a:t>
            </a:r>
            <a:r>
              <a:rPr lang="en-US" altLang="en-US" sz="2400" b="1" dirty="0">
                <a:ea typeface="ＭＳ Ｐゴシック" charset="-128"/>
              </a:rPr>
              <a:t>diabetes and blood pressure </a:t>
            </a:r>
            <a:r>
              <a:rPr lang="en-US" altLang="en-US" sz="2400" b="1" dirty="0" smtClean="0">
                <a:ea typeface="ＭＳ Ｐゴシック" charset="-128"/>
              </a:rPr>
              <a:t>controlled</a:t>
            </a:r>
          </a:p>
          <a:p>
            <a:pPr lvl="1" eaLnBrk="1" hangingPunct="1"/>
            <a:endParaRPr lang="en-US" altLang="en-US" sz="2400" b="1" dirty="0">
              <a:ea typeface="ＭＳ Ｐゴシック" charset="-128"/>
            </a:endParaRPr>
          </a:p>
          <a:p>
            <a:pPr lvl="1" eaLnBrk="1" hangingPunct="1"/>
            <a:r>
              <a:rPr lang="en-US" altLang="en-US" sz="2400" b="1" dirty="0">
                <a:ea typeface="ＭＳ Ｐゴシック" charset="-128"/>
              </a:rPr>
              <a:t>If at risk perform screening </a:t>
            </a:r>
            <a:r>
              <a:rPr lang="en-US" altLang="en-US" sz="2400" b="1" dirty="0" smtClean="0">
                <a:ea typeface="ＭＳ Ｐゴシック" charset="-128"/>
              </a:rPr>
              <a:t>tests</a:t>
            </a:r>
          </a:p>
          <a:p>
            <a:pPr lvl="1" eaLnBrk="1" hangingPunct="1"/>
            <a:endParaRPr lang="en-US" altLang="en-US" sz="2400" b="1" dirty="0">
              <a:ea typeface="ＭＳ Ｐゴシック" charset="-128"/>
            </a:endParaRPr>
          </a:p>
          <a:p>
            <a:pPr lvl="1" eaLnBrk="1" hangingPunct="1"/>
            <a:r>
              <a:rPr lang="en-US" altLang="en-US" sz="2400" b="1" dirty="0">
                <a:ea typeface="ＭＳ Ｐゴシック" charset="-128"/>
              </a:rPr>
              <a:t>Reduce exposure to nephrotoxic </a:t>
            </a:r>
            <a:r>
              <a:rPr lang="en-US" altLang="en-US" sz="2400" b="1" dirty="0" smtClean="0">
                <a:ea typeface="ＭＳ Ｐゴシック" charset="-128"/>
              </a:rPr>
              <a:t>drugs</a:t>
            </a:r>
          </a:p>
          <a:p>
            <a:pPr lvl="1" eaLnBrk="1" hangingPunct="1"/>
            <a:endParaRPr lang="en-US" altLang="en-US" sz="2400" b="1" dirty="0">
              <a:ea typeface="ＭＳ Ｐゴシック" charset="-128"/>
            </a:endParaRPr>
          </a:p>
          <a:p>
            <a:pPr lvl="1" eaLnBrk="1" hangingPunct="1"/>
            <a:r>
              <a:rPr lang="en-US" altLang="en-US" sz="2400" b="1" dirty="0">
                <a:ea typeface="ＭＳ Ｐゴシック" charset="-128"/>
              </a:rPr>
              <a:t>Eat right and </a:t>
            </a:r>
            <a:r>
              <a:rPr lang="en-US" altLang="en-US" sz="2400" b="1" dirty="0" smtClean="0">
                <a:ea typeface="ＭＳ Ｐゴシック" charset="-128"/>
              </a:rPr>
              <a:t>exercise</a:t>
            </a:r>
          </a:p>
          <a:p>
            <a:pPr lvl="1" eaLnBrk="1" hangingPunct="1"/>
            <a:endParaRPr lang="en-US" altLang="en-US" sz="2400" b="1" dirty="0">
              <a:ea typeface="ＭＳ Ｐゴシック" charset="-128"/>
            </a:endParaRPr>
          </a:p>
          <a:p>
            <a:pPr lvl="1" eaLnBrk="1" hangingPunct="1"/>
            <a:r>
              <a:rPr lang="en-US" altLang="en-US" sz="2400" b="1" dirty="0">
                <a:ea typeface="ＭＳ Ｐゴシック" charset="-128"/>
              </a:rPr>
              <a:t>Know your family history</a:t>
            </a:r>
          </a:p>
          <a:p>
            <a:pPr lvl="2" eaLnBrk="1" hangingPunct="1"/>
            <a:r>
              <a:rPr lang="en-US" altLang="en-US" sz="2400" b="1" dirty="0">
                <a:ea typeface="ＭＳ Ｐゴシック" charset="-128"/>
              </a:rPr>
              <a:t>If you have a positive family history ask doctor to perform common screening tests for kidney function.</a:t>
            </a:r>
          </a:p>
        </p:txBody>
      </p:sp>
    </p:spTree>
    <p:extLst>
      <p:ext uri="{BB962C8B-B14F-4D97-AF65-F5344CB8AC3E}">
        <p14:creationId xmlns:p14="http://schemas.microsoft.com/office/powerpoint/2010/main" val="219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/>
              <a:t>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205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Incidental discovery of occult proteinuria or HTN </a:t>
            </a:r>
          </a:p>
          <a:p>
            <a:r>
              <a:rPr lang="en-US" b="1" dirty="0" smtClean="0"/>
              <a:t>Usually </a:t>
            </a:r>
            <a:r>
              <a:rPr lang="en-US" b="1" dirty="0"/>
              <a:t>presents as chronic renal failure or occult proteinuria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Glomerulus has scar tissue </a:t>
            </a:r>
          </a:p>
          <a:p>
            <a:r>
              <a:rPr lang="en-US" b="1" dirty="0" smtClean="0"/>
              <a:t> </a:t>
            </a:r>
            <a:r>
              <a:rPr lang="en-US" b="1" dirty="0"/>
              <a:t>Diabetes most common cause </a:t>
            </a:r>
          </a:p>
          <a:p>
            <a:r>
              <a:rPr lang="en-US" b="1" dirty="0" smtClean="0"/>
              <a:t>most </a:t>
            </a:r>
            <a:r>
              <a:rPr lang="en-US" b="1" dirty="0"/>
              <a:t>common cause of renal failure </a:t>
            </a:r>
          </a:p>
          <a:p>
            <a:r>
              <a:rPr lang="en-US" b="1" dirty="0" smtClean="0"/>
              <a:t>glycoproteins </a:t>
            </a:r>
            <a:r>
              <a:rPr lang="en-US" b="1" dirty="0"/>
              <a:t>deposit in basement membrane </a:t>
            </a:r>
          </a:p>
          <a:p>
            <a:r>
              <a:rPr lang="en-US" b="1" dirty="0" smtClean="0"/>
              <a:t>Vascular </a:t>
            </a:r>
            <a:r>
              <a:rPr lang="en-US" b="1" dirty="0"/>
              <a:t>disease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atherosclerosis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HTN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vascultitis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59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/>
              <a:t>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Heavy </a:t>
            </a:r>
            <a:r>
              <a:rPr lang="en-US" b="1" dirty="0"/>
              <a:t>proteinuria </a:t>
            </a:r>
            <a:endParaRPr lang="en-US" b="1" dirty="0" smtClean="0"/>
          </a:p>
          <a:p>
            <a:r>
              <a:rPr lang="en-US" b="1" dirty="0" smtClean="0"/>
              <a:t>Proteinuria </a:t>
            </a:r>
            <a:r>
              <a:rPr lang="en-US" b="1" dirty="0"/>
              <a:t>&amp; </a:t>
            </a:r>
            <a:r>
              <a:rPr lang="en-US" b="1" dirty="0" err="1"/>
              <a:t>haematuria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Predominant </a:t>
            </a:r>
            <a:r>
              <a:rPr lang="en-US" b="1" dirty="0" err="1"/>
              <a:t>haematuria</a:t>
            </a:r>
            <a:r>
              <a:rPr lang="en-US" b="1" dirty="0"/>
              <a:t> Minimal </a:t>
            </a:r>
            <a:endParaRPr lang="en-US" b="1" dirty="0" smtClean="0"/>
          </a:p>
          <a:p>
            <a:r>
              <a:rPr lang="en-US" b="1" dirty="0" smtClean="0"/>
              <a:t>Change </a:t>
            </a:r>
            <a:r>
              <a:rPr lang="en-US" b="1" dirty="0"/>
              <a:t>Lupus nephritis </a:t>
            </a:r>
            <a:endParaRPr lang="en-US" b="1" dirty="0" smtClean="0"/>
          </a:p>
          <a:p>
            <a:r>
              <a:rPr lang="en-US" b="1" dirty="0" smtClean="0"/>
              <a:t>Acute </a:t>
            </a:r>
            <a:r>
              <a:rPr lang="en-US" b="1" dirty="0"/>
              <a:t>post </a:t>
            </a:r>
            <a:r>
              <a:rPr lang="en-US" b="1" dirty="0" smtClean="0"/>
              <a:t>streptococcus </a:t>
            </a:r>
          </a:p>
          <a:p>
            <a:r>
              <a:rPr lang="en-US" b="1" dirty="0" smtClean="0"/>
              <a:t>Focal </a:t>
            </a:r>
            <a:r>
              <a:rPr lang="en-US" b="1" dirty="0"/>
              <a:t>sclerosis Membranous </a:t>
            </a:r>
            <a:endParaRPr lang="en-US" b="1" dirty="0" smtClean="0"/>
          </a:p>
          <a:p>
            <a:r>
              <a:rPr lang="en-US" b="1" dirty="0" smtClean="0"/>
              <a:t>Diabetes </a:t>
            </a:r>
            <a:r>
              <a:rPr lang="en-US" b="1" dirty="0"/>
              <a:t>Mellitus </a:t>
            </a:r>
            <a:endParaRPr lang="en-US" b="1" dirty="0" smtClean="0"/>
          </a:p>
          <a:p>
            <a:r>
              <a:rPr lang="en-US" b="1" dirty="0" smtClean="0"/>
              <a:t>Amyloidosis </a:t>
            </a:r>
            <a:r>
              <a:rPr lang="en-US" b="1" dirty="0" err="1"/>
              <a:t>Membrano</a:t>
            </a:r>
            <a:r>
              <a:rPr lang="en-US" b="1" dirty="0"/>
              <a:t>- proliferative Endocarditis </a:t>
            </a:r>
            <a:endParaRPr lang="en-US" b="1" dirty="0" smtClean="0"/>
          </a:p>
          <a:p>
            <a:r>
              <a:rPr lang="en-US" b="1" dirty="0" err="1" smtClean="0"/>
              <a:t>Henoch-Schonlein</a:t>
            </a:r>
            <a:r>
              <a:rPr lang="en-US" b="1" dirty="0" smtClean="0"/>
              <a:t> </a:t>
            </a:r>
            <a:r>
              <a:rPr lang="en-US" b="1" dirty="0" err="1"/>
              <a:t>purpura</a:t>
            </a:r>
            <a:r>
              <a:rPr lang="en-US" b="1" dirty="0"/>
              <a:t> </a:t>
            </a:r>
            <a:r>
              <a:rPr lang="en-US" b="1" dirty="0" err="1"/>
              <a:t>Crescentic</a:t>
            </a:r>
            <a:r>
              <a:rPr lang="en-US" b="1" dirty="0"/>
              <a:t> (RPGN) </a:t>
            </a:r>
            <a:endParaRPr lang="en-US" b="1" dirty="0" smtClean="0"/>
          </a:p>
          <a:p>
            <a:r>
              <a:rPr lang="en-US" b="1" dirty="0" err="1" smtClean="0"/>
              <a:t>Haemolytic</a:t>
            </a:r>
            <a:r>
              <a:rPr lang="en-US" b="1" dirty="0" smtClean="0"/>
              <a:t> </a:t>
            </a:r>
            <a:r>
              <a:rPr lang="en-US" b="1" dirty="0" err="1"/>
              <a:t>uraemic</a:t>
            </a:r>
            <a:r>
              <a:rPr lang="en-US" b="1" dirty="0"/>
              <a:t> syndrome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5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Glomerulonephritis -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9" y="1923803"/>
            <a:ext cx="9807294" cy="4310742"/>
          </a:xfrm>
        </p:spPr>
        <p:txBody>
          <a:bodyPr>
            <a:noAutofit/>
          </a:bodyPr>
          <a:lstStyle/>
          <a:p>
            <a:r>
              <a:rPr lang="en-US" b="1" dirty="0" smtClean="0"/>
              <a:t>Fever </a:t>
            </a:r>
          </a:p>
          <a:p>
            <a:r>
              <a:rPr lang="en-US" b="1" dirty="0" smtClean="0"/>
              <a:t>Headache </a:t>
            </a:r>
          </a:p>
          <a:p>
            <a:r>
              <a:rPr lang="en-US" b="1" dirty="0" smtClean="0"/>
              <a:t>Malaise </a:t>
            </a:r>
          </a:p>
          <a:p>
            <a:r>
              <a:rPr lang="en-US" b="1" dirty="0" smtClean="0"/>
              <a:t>Anorexia </a:t>
            </a:r>
          </a:p>
          <a:p>
            <a:r>
              <a:rPr lang="en-US" b="1" dirty="0" smtClean="0"/>
              <a:t>Nausea </a:t>
            </a:r>
            <a:r>
              <a:rPr lang="en-US" b="1" dirty="0"/>
              <a:t>and vomiting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High blood pressure </a:t>
            </a:r>
          </a:p>
          <a:p>
            <a:r>
              <a:rPr lang="en-US" b="1" dirty="0" smtClean="0"/>
              <a:t>Pallor </a:t>
            </a:r>
            <a:r>
              <a:rPr lang="en-US" b="1" dirty="0"/>
              <a:t>due to edema and/or anemia </a:t>
            </a:r>
            <a:endParaRPr lang="en-US" b="1" dirty="0" smtClean="0"/>
          </a:p>
          <a:p>
            <a:r>
              <a:rPr lang="en-US" b="1" dirty="0" smtClean="0"/>
              <a:t>Confusion </a:t>
            </a:r>
          </a:p>
          <a:p>
            <a:r>
              <a:rPr lang="en-US" b="1" dirty="0" smtClean="0"/>
              <a:t>Lethargy 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Loss of muscle tissue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Enlargement of the </a:t>
            </a:r>
            <a:r>
              <a:rPr lang="en-US" b="1" dirty="0" smtClean="0"/>
              <a:t>liver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31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Glomerulonephritis -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58191"/>
            <a:ext cx="9613861" cy="3477997"/>
          </a:xfrm>
        </p:spPr>
        <p:txBody>
          <a:bodyPr>
            <a:noAutofit/>
          </a:bodyPr>
          <a:lstStyle/>
          <a:p>
            <a:r>
              <a:rPr lang="en-US" b="1" dirty="0" smtClean="0"/>
              <a:t>Hematuria</a:t>
            </a:r>
            <a:r>
              <a:rPr lang="en-US" b="1" dirty="0"/>
              <a:t>: dark brown or smoky urine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Oliguria: urine output is &lt; 400 </a:t>
            </a:r>
            <a:r>
              <a:rPr lang="en-US" b="1" dirty="0" smtClean="0"/>
              <a:t>ml/day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Edema</a:t>
            </a:r>
            <a:r>
              <a:rPr lang="en-US" b="1" dirty="0"/>
              <a:t>: starts in the eye lids and face then the lower and upper limbs then becomes generalized; may be </a:t>
            </a:r>
            <a:r>
              <a:rPr lang="en-US" b="1" dirty="0" smtClean="0"/>
              <a:t>migratory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Hypertension</a:t>
            </a:r>
            <a:r>
              <a:rPr lang="en-US" b="1" dirty="0"/>
              <a:t>: usually mild to moderate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93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Glomerulonephritis -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164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b="1" dirty="0"/>
              <a:t>urinary (</a:t>
            </a:r>
            <a:r>
              <a:rPr lang="en-US" sz="2600" b="1" dirty="0" err="1"/>
              <a:t>haematuria</a:t>
            </a:r>
            <a:r>
              <a:rPr lang="en-US" sz="2600" b="1" dirty="0"/>
              <a:t>, proteinuria</a:t>
            </a:r>
            <a:r>
              <a:rPr lang="en-US" sz="2600" b="1" dirty="0" smtClean="0"/>
              <a:t>),</a:t>
            </a:r>
          </a:p>
          <a:p>
            <a:endParaRPr lang="en-US" sz="2600" b="1" dirty="0"/>
          </a:p>
          <a:p>
            <a:r>
              <a:rPr lang="en-US" sz="2600" b="1" dirty="0" smtClean="0"/>
              <a:t>nephritic </a:t>
            </a:r>
            <a:r>
              <a:rPr lang="en-US" sz="2600" b="1" dirty="0"/>
              <a:t>(edemas, hypertension, gross </a:t>
            </a:r>
            <a:r>
              <a:rPr lang="en-US" sz="2600" b="1" dirty="0" err="1"/>
              <a:t>haematuria</a:t>
            </a:r>
            <a:r>
              <a:rPr lang="en-US" sz="2600" b="1" dirty="0"/>
              <a:t>, proteinuria</a:t>
            </a:r>
            <a:r>
              <a:rPr lang="en-US" sz="2600" b="1" dirty="0" smtClean="0"/>
              <a:t>),</a:t>
            </a:r>
          </a:p>
          <a:p>
            <a:endParaRPr lang="en-US" sz="2600" b="1" dirty="0" smtClean="0"/>
          </a:p>
          <a:p>
            <a:r>
              <a:rPr lang="en-US" sz="2600" b="1" dirty="0" err="1"/>
              <a:t>nephrotic</a:t>
            </a:r>
            <a:r>
              <a:rPr lang="en-US" sz="2600" b="1" dirty="0"/>
              <a:t> (edemas, proteinuria, </a:t>
            </a:r>
            <a:r>
              <a:rPr lang="en-US" sz="2600" b="1" dirty="0" err="1"/>
              <a:t>hypoproteinemia</a:t>
            </a:r>
            <a:r>
              <a:rPr lang="en-US" sz="2600" b="1" dirty="0"/>
              <a:t>, hypercholesterolemia</a:t>
            </a:r>
            <a:r>
              <a:rPr lang="en-US" sz="2600" b="1" dirty="0" smtClean="0"/>
              <a:t>),</a:t>
            </a:r>
            <a:r>
              <a:rPr lang="en-US" sz="2600" b="1" dirty="0"/>
              <a:t> </a:t>
            </a:r>
            <a:endParaRPr lang="en-US" sz="2600" b="1" dirty="0" smtClean="0"/>
          </a:p>
          <a:p>
            <a:endParaRPr lang="en-US" sz="2600" b="1" dirty="0" smtClean="0"/>
          </a:p>
          <a:p>
            <a:r>
              <a:rPr lang="en-US" sz="2600" b="1" dirty="0" smtClean="0"/>
              <a:t>mixed</a:t>
            </a:r>
            <a:r>
              <a:rPr lang="en-US" sz="2600" b="1" dirty="0"/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073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Abrupt onset of: </a:t>
            </a:r>
          </a:p>
          <a:p>
            <a:r>
              <a:rPr lang="en-US" b="1" dirty="0" smtClean="0"/>
              <a:t>glomerular </a:t>
            </a:r>
            <a:r>
              <a:rPr lang="en-US" b="1" dirty="0" err="1" smtClean="0"/>
              <a:t>haematuria</a:t>
            </a:r>
            <a:r>
              <a:rPr lang="en-US" b="1" dirty="0" smtClean="0"/>
              <a:t> (RBC casts or dysmorphic RBC). </a:t>
            </a:r>
          </a:p>
          <a:p>
            <a:r>
              <a:rPr lang="en-US" b="1" dirty="0" smtClean="0"/>
              <a:t>non-</a:t>
            </a:r>
            <a:r>
              <a:rPr lang="en-US" b="1" dirty="0" err="1" smtClean="0"/>
              <a:t>nephrotic</a:t>
            </a:r>
            <a:r>
              <a:rPr lang="en-US" b="1" dirty="0" smtClean="0"/>
              <a:t> range proteinuria (&lt;2 g in 24 </a:t>
            </a:r>
            <a:r>
              <a:rPr lang="en-US" b="1" dirty="0" err="1" smtClean="0"/>
              <a:t>hrs</a:t>
            </a:r>
            <a:r>
              <a:rPr lang="en-US" b="1" dirty="0" smtClean="0"/>
              <a:t>). </a:t>
            </a:r>
          </a:p>
          <a:p>
            <a:r>
              <a:rPr lang="en-US" b="1" dirty="0" err="1" smtClean="0"/>
              <a:t>oedema</a:t>
            </a:r>
            <a:r>
              <a:rPr lang="en-US" b="1" dirty="0" smtClean="0"/>
              <a:t> (</a:t>
            </a:r>
            <a:r>
              <a:rPr lang="en-US" b="1" dirty="0" err="1" smtClean="0"/>
              <a:t>periorbital</a:t>
            </a:r>
            <a:r>
              <a:rPr lang="en-US" b="1" dirty="0" smtClean="0"/>
              <a:t>, sacral). </a:t>
            </a:r>
          </a:p>
          <a:p>
            <a:r>
              <a:rPr lang="en-US" b="1" dirty="0" smtClean="0"/>
              <a:t>hypertension. </a:t>
            </a:r>
          </a:p>
          <a:p>
            <a:r>
              <a:rPr lang="en-US" b="1" dirty="0" smtClean="0"/>
              <a:t>transient renal impairment (oliguria, </a:t>
            </a:r>
            <a:r>
              <a:rPr lang="en-US" b="1" dirty="0" err="1" smtClean="0"/>
              <a:t>uraemia</a:t>
            </a:r>
            <a:r>
              <a:rPr lang="en-US" b="1" dirty="0" smtClean="0"/>
              <a:t>).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66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Base </a:t>
            </a:r>
            <a:r>
              <a:rPr lang="en-US" b="1" dirty="0"/>
              <a:t>line measurements: - </a:t>
            </a:r>
            <a:endParaRPr lang="en-US" b="1" dirty="0" smtClean="0"/>
          </a:p>
          <a:p>
            <a:r>
              <a:rPr lang="en-US" b="1" dirty="0" smtClean="0"/>
              <a:t>↑ </a:t>
            </a:r>
            <a:r>
              <a:rPr lang="en-US" b="1" dirty="0"/>
              <a:t>Urea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↑ </a:t>
            </a:r>
            <a:r>
              <a:rPr lang="en-US" b="1" dirty="0"/>
              <a:t>Creatinine </a:t>
            </a:r>
            <a:endParaRPr lang="en-US" b="1" dirty="0" smtClean="0"/>
          </a:p>
          <a:p>
            <a:r>
              <a:rPr lang="en-US" b="1" dirty="0" smtClean="0"/>
              <a:t>Urinalysis </a:t>
            </a:r>
            <a:r>
              <a:rPr lang="en-US" b="1" dirty="0"/>
              <a:t>(MSU): </a:t>
            </a:r>
            <a:endParaRPr lang="en-US" b="1" dirty="0" smtClean="0"/>
          </a:p>
          <a:p>
            <a:r>
              <a:rPr lang="en-US" b="1" dirty="0" smtClean="0"/>
              <a:t>a</a:t>
            </a:r>
            <a:r>
              <a:rPr lang="en-US" b="1" dirty="0"/>
              <a:t>) Urine microscopy (red cell cast) </a:t>
            </a:r>
            <a:endParaRPr lang="en-US" b="1" dirty="0" smtClean="0"/>
          </a:p>
          <a:p>
            <a:r>
              <a:rPr lang="en-US" b="1" dirty="0" smtClean="0"/>
              <a:t>b</a:t>
            </a:r>
            <a:r>
              <a:rPr lang="en-US" b="1" dirty="0"/>
              <a:t>) proteinuria 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97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553195"/>
            <a:ext cx="9613861" cy="3515096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COMPLICATION :</a:t>
            </a:r>
          </a:p>
          <a:p>
            <a:r>
              <a:rPr lang="en-US" b="1" dirty="0" smtClean="0"/>
              <a:t>Hypertensive </a:t>
            </a:r>
            <a:r>
              <a:rPr lang="en-US" b="1" dirty="0"/>
              <a:t>encephalopathy, </a:t>
            </a:r>
            <a:endParaRPr lang="en-US" b="1" dirty="0" smtClean="0"/>
          </a:p>
          <a:p>
            <a:r>
              <a:rPr lang="en-US" b="1" dirty="0" smtClean="0"/>
              <a:t>heart </a:t>
            </a:r>
            <a:r>
              <a:rPr lang="en-US" b="1" dirty="0"/>
              <a:t>failure and acute pulmonary edema may occur in severe </a:t>
            </a:r>
            <a:r>
              <a:rPr lang="en-US" b="1" dirty="0" smtClean="0"/>
              <a:t>cases</a:t>
            </a:r>
          </a:p>
          <a:p>
            <a:r>
              <a:rPr lang="en-US" b="1" dirty="0" smtClean="0"/>
              <a:t> </a:t>
            </a:r>
            <a:r>
              <a:rPr lang="en-US" b="1" dirty="0"/>
              <a:t>Acute renal necrosis due to injury of capillary or capillary thrombosis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1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characterized </a:t>
            </a:r>
            <a:r>
              <a:rPr lang="en-US" b="1" dirty="0"/>
              <a:t>by irreversible and progressive glomerular and </a:t>
            </a:r>
            <a:r>
              <a:rPr lang="en-US" b="1" dirty="0" err="1"/>
              <a:t>tubulointerstitial</a:t>
            </a:r>
            <a:r>
              <a:rPr lang="en-US" b="1" dirty="0"/>
              <a:t> fibrosis. </a:t>
            </a:r>
          </a:p>
          <a:p>
            <a:r>
              <a:rPr lang="en-US" b="1" dirty="0" smtClean="0"/>
              <a:t>ultimately </a:t>
            </a:r>
            <a:r>
              <a:rPr lang="en-US" b="1" dirty="0"/>
              <a:t>leading to a reduction in the glomerular filtration rate (GFR) and retention of uremic toxins.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If disease progression is not halted with therapy, the net result is chronic kidney disease (CKD), end-stage renal disease (ESRD), and cardiovascular </a:t>
            </a:r>
            <a:r>
              <a:rPr lang="en-US" b="1" dirty="0" smtClean="0"/>
              <a:t>disease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5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kidney injury (AKI)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(AKI) is a syndrome </a:t>
            </a:r>
            <a:r>
              <a:rPr lang="en-US" dirty="0" err="1"/>
              <a:t>characterised</a:t>
            </a:r>
            <a:r>
              <a:rPr lang="en-US" dirty="0"/>
              <a:t> by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rapid (hours to days) deterioration of kidney function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is often diagnosed in the context of other acute illnesses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is particularly common in critically ill patients.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94556"/>
          </a:xfrm>
        </p:spPr>
        <p:txBody>
          <a:bodyPr>
            <a:normAutofit/>
          </a:bodyPr>
          <a:lstStyle/>
          <a:p>
            <a:r>
              <a:rPr lang="en-US" dirty="0">
                <a:hlinkClick r:id="rId2" tooltip="Nearly all forms of acute glomerulonephritis have a&#10;tendenc..."/>
              </a:rPr>
              <a:t> </a:t>
            </a:r>
            <a:r>
              <a:rPr lang="en-US" b="1" dirty="0"/>
              <a:t>Nearly all forms of acute glomerulonephritis have a tendency to progress to chronic glomerulonephritis.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progression from acute glomerulonephritis to chronic glomerulonephritis is variable.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Whereas </a:t>
            </a:r>
            <a:r>
              <a:rPr lang="en-US" b="1" dirty="0"/>
              <a:t>complete recovery of renal function is the rule for patients with </a:t>
            </a:r>
            <a:r>
              <a:rPr lang="en-US" b="1" dirty="0" err="1"/>
              <a:t>poststreptococcal</a:t>
            </a:r>
            <a:r>
              <a:rPr lang="en-US" b="1" dirty="0"/>
              <a:t> glomerulonephritis</a:t>
            </a:r>
            <a:r>
              <a:rPr lang="en-US" b="1" dirty="0" smtClean="0"/>
              <a:t>, several other </a:t>
            </a:r>
            <a:r>
              <a:rPr lang="en-US" b="1" dirty="0" err="1" smtClean="0"/>
              <a:t>glomerulonephritides</a:t>
            </a:r>
            <a:r>
              <a:rPr lang="en-US" b="1" dirty="0" smtClean="0"/>
              <a:t>, such as immunoglobulin </a:t>
            </a:r>
            <a:r>
              <a:rPr lang="en-US" b="1" dirty="0"/>
              <a:t>A (IgA) nephropathy, often have a relatively benign course and many do not progress to ESRD.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05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Primary </a:t>
            </a:r>
            <a:r>
              <a:rPr lang="en-US" b="1" dirty="0"/>
              <a:t>– confined to the kidney </a:t>
            </a:r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Secondary </a:t>
            </a:r>
            <a:r>
              <a:rPr lang="en-US" b="1" dirty="0"/>
              <a:t>– due to a systemic disease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22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Glomerulonephritis </a:t>
            </a:r>
            <a:r>
              <a:rPr lang="en-US" smtClean="0"/>
              <a:t>-syndromes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Proteinuria – asymptomatic </a:t>
            </a:r>
          </a:p>
          <a:p>
            <a:r>
              <a:rPr lang="en-US" b="1" dirty="0" err="1" smtClean="0"/>
              <a:t>Haematuria</a:t>
            </a:r>
            <a:r>
              <a:rPr lang="en-US" b="1" dirty="0" smtClean="0"/>
              <a:t> </a:t>
            </a:r>
            <a:r>
              <a:rPr lang="en-US" b="1" dirty="0"/>
              <a:t>– asymptomatic </a:t>
            </a:r>
          </a:p>
          <a:p>
            <a:r>
              <a:rPr lang="en-US" b="1" dirty="0" smtClean="0"/>
              <a:t>Hypertension </a:t>
            </a:r>
          </a:p>
          <a:p>
            <a:r>
              <a:rPr lang="en-US" b="1" dirty="0" err="1" smtClean="0"/>
              <a:t>Nephrotic</a:t>
            </a:r>
            <a:r>
              <a:rPr lang="en-US" b="1" dirty="0" smtClean="0"/>
              <a:t> </a:t>
            </a:r>
            <a:r>
              <a:rPr lang="en-US" b="1" dirty="0"/>
              <a:t>syndrome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Acute renal failure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Rapidly progressive renal failure </a:t>
            </a:r>
          </a:p>
          <a:p>
            <a:r>
              <a:rPr lang="en-US" b="1" dirty="0" smtClean="0"/>
              <a:t>End </a:t>
            </a:r>
            <a:r>
              <a:rPr lang="en-US" b="1" dirty="0"/>
              <a:t>stage renal failure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64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660" y="748145"/>
            <a:ext cx="9244940" cy="9975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/>
              <a:t>CHRONIC  GLOMERULONEPHRITIS</a:t>
            </a:r>
            <a:endParaRPr lang="en-US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901" y="2161308"/>
            <a:ext cx="9401299" cy="439189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/>
              <a:t>Can result from just about ANY of </a:t>
            </a:r>
            <a:r>
              <a:rPr lang="en-US" b="1" dirty="0" smtClean="0"/>
              <a:t> </a:t>
            </a:r>
            <a:r>
              <a:rPr lang="en-US" b="1" dirty="0"/>
              <a:t>acute </a:t>
            </a:r>
            <a:r>
              <a:rPr lang="en-US" b="1" dirty="0" smtClean="0"/>
              <a:t>ones: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THIN </a:t>
            </a:r>
            <a:r>
              <a:rPr lang="en-US" sz="2400" b="1" dirty="0" smtClean="0"/>
              <a:t>CORTEX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2400" b="1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HYALINIZED (fibrotic) </a:t>
            </a:r>
            <a:r>
              <a:rPr lang="en-US" sz="2400" b="1" dirty="0" smtClean="0"/>
              <a:t>GLOMERULI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2400" b="1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OFTEN SEEN IN DIALYSIS PATIENTS</a:t>
            </a:r>
          </a:p>
        </p:txBody>
      </p:sp>
    </p:spTree>
    <p:extLst>
      <p:ext uri="{BB962C8B-B14F-4D97-AF65-F5344CB8AC3E}">
        <p14:creationId xmlns:p14="http://schemas.microsoft.com/office/powerpoint/2010/main" val="4603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Presence </a:t>
            </a:r>
            <a:r>
              <a:rPr lang="en-US" b="1" dirty="0"/>
              <a:t>of glomerular disease as opposed to </a:t>
            </a:r>
            <a:r>
              <a:rPr lang="en-US" b="1" dirty="0" err="1"/>
              <a:t>tubulointersititial</a:t>
            </a:r>
            <a:r>
              <a:rPr lang="en-US" b="1" dirty="0"/>
              <a:t> or vascular disease is suspected from history </a:t>
            </a:r>
            <a:r>
              <a:rPr lang="en-US" b="1" dirty="0" smtClean="0"/>
              <a:t>:</a:t>
            </a:r>
            <a:endParaRPr lang="bg-BG" b="1" dirty="0" smtClean="0"/>
          </a:p>
          <a:p>
            <a:endParaRPr lang="en-US" b="1" dirty="0" smtClean="0"/>
          </a:p>
          <a:p>
            <a:r>
              <a:rPr lang="en-US" b="1" dirty="0" err="1" smtClean="0"/>
              <a:t>Haematuria</a:t>
            </a:r>
            <a:r>
              <a:rPr lang="en-US" b="1" dirty="0" smtClean="0"/>
              <a:t> </a:t>
            </a:r>
            <a:r>
              <a:rPr lang="en-US" b="1" dirty="0"/>
              <a:t>(especially dysmorphic red cells)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Red cell casts </a:t>
            </a:r>
          </a:p>
          <a:p>
            <a:r>
              <a:rPr lang="en-US" b="1" dirty="0" err="1" smtClean="0"/>
              <a:t>Lipiduria</a:t>
            </a:r>
            <a:r>
              <a:rPr lang="en-US" b="1" dirty="0" smtClean="0"/>
              <a:t> </a:t>
            </a:r>
            <a:r>
              <a:rPr lang="en-US" b="1" dirty="0"/>
              <a:t>(glomerular permeability must be increased to allow the filtration of large lipoproteins)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Proteinuria (may be in </a:t>
            </a:r>
            <a:r>
              <a:rPr lang="en-US" b="1" dirty="0" err="1"/>
              <a:t>nephrotic</a:t>
            </a:r>
            <a:r>
              <a:rPr lang="en-US" b="1" dirty="0"/>
              <a:t> range of &gt;3.5 g/24hours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4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mmune </a:t>
            </a:r>
            <a:r>
              <a:rPr lang="en-US" b="1" dirty="0"/>
              <a:t>complex </a:t>
            </a:r>
            <a:r>
              <a:rPr lang="en-US" b="1" dirty="0" smtClean="0"/>
              <a:t>disease. 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Named according </a:t>
            </a:r>
            <a:r>
              <a:rPr lang="en-US" b="1" dirty="0" smtClean="0"/>
              <a:t>to:</a:t>
            </a:r>
          </a:p>
          <a:p>
            <a:r>
              <a:rPr lang="en-US" b="1" dirty="0" smtClean="0"/>
              <a:t>etiology 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microscopic </a:t>
            </a:r>
            <a:r>
              <a:rPr lang="en-US" b="1" dirty="0"/>
              <a:t>findings 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clinical </a:t>
            </a:r>
            <a:r>
              <a:rPr lang="en-US" b="1" dirty="0"/>
              <a:t>syndrome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Most common clinical presentations 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 </a:t>
            </a:r>
            <a:r>
              <a:rPr lang="en-US" b="1" dirty="0"/>
              <a:t>acute nephritic syndrome 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nephrotic</a:t>
            </a:r>
            <a:r>
              <a:rPr lang="en-US" b="1" dirty="0"/>
              <a:t> </a:t>
            </a:r>
            <a:r>
              <a:rPr lang="en-US" b="1" dirty="0" smtClean="0"/>
              <a:t>syndrome.</a:t>
            </a:r>
          </a:p>
          <a:p>
            <a:r>
              <a:rPr lang="en-US" b="1" dirty="0" smtClean="0"/>
              <a:t>Most </a:t>
            </a:r>
            <a:r>
              <a:rPr lang="en-US" b="1" dirty="0"/>
              <a:t>common cause is </a:t>
            </a:r>
            <a:r>
              <a:rPr lang="en-US" b="1" dirty="0" smtClean="0"/>
              <a:t>autoimmune.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47553"/>
            <a:ext cx="9613861" cy="4809507"/>
          </a:xfrm>
        </p:spPr>
        <p:txBody>
          <a:bodyPr>
            <a:noAutofit/>
          </a:bodyPr>
          <a:lstStyle/>
          <a:p>
            <a:r>
              <a:rPr lang="en-US" b="1" dirty="0"/>
              <a:t> Autoimmune injury initiated by beta-hemolytic streptococcus </a:t>
            </a:r>
          </a:p>
          <a:p>
            <a:r>
              <a:rPr lang="en-US" b="1" dirty="0" smtClean="0"/>
              <a:t> </a:t>
            </a:r>
            <a:r>
              <a:rPr lang="en-US" b="1" dirty="0"/>
              <a:t>acute proliferative glomerulonephritis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Presents as acute nephritic </a:t>
            </a:r>
            <a:r>
              <a:rPr lang="en-US" b="1" dirty="0" smtClean="0"/>
              <a:t>syndrome</a:t>
            </a:r>
          </a:p>
          <a:p>
            <a:r>
              <a:rPr lang="en-US" b="1" dirty="0" smtClean="0"/>
              <a:t>Hematuria </a:t>
            </a:r>
          </a:p>
          <a:p>
            <a:r>
              <a:rPr lang="en-US" b="1" dirty="0" smtClean="0"/>
              <a:t> </a:t>
            </a:r>
            <a:r>
              <a:rPr lang="en-US" b="1" dirty="0"/>
              <a:t>HT </a:t>
            </a:r>
          </a:p>
          <a:p>
            <a:r>
              <a:rPr lang="en-US" b="1" dirty="0" smtClean="0"/>
              <a:t>increased </a:t>
            </a:r>
            <a:r>
              <a:rPr lang="en-US" b="1" dirty="0"/>
              <a:t>urea &amp; creatinine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low urine output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edema </a:t>
            </a:r>
          </a:p>
          <a:p>
            <a:r>
              <a:rPr lang="en-US" b="1" dirty="0" smtClean="0"/>
              <a:t>Antibodies </a:t>
            </a:r>
            <a:r>
              <a:rPr lang="en-US" b="1" dirty="0"/>
              <a:t>produced by strep throat deposit in glomerulus </a:t>
            </a:r>
            <a:endParaRPr lang="en-US" b="1" dirty="0" smtClean="0"/>
          </a:p>
          <a:p>
            <a:r>
              <a:rPr lang="en-US" b="1" dirty="0" smtClean="0"/>
              <a:t>Most </a:t>
            </a:r>
            <a:r>
              <a:rPr lang="en-US" b="1" dirty="0"/>
              <a:t>fully recover but about 10% evolve into rapidly progressive glomerulonephritis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85797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 </a:t>
            </a:r>
            <a:r>
              <a:rPr lang="en-US" b="1" dirty="0"/>
              <a:t>Unknown causes or secondary to </a:t>
            </a:r>
            <a:r>
              <a:rPr lang="en-US" b="1" dirty="0" err="1"/>
              <a:t>poststreptococcal</a:t>
            </a:r>
            <a:r>
              <a:rPr lang="en-US" b="1" dirty="0"/>
              <a:t> glomerulonephritis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Autoimmune </a:t>
            </a:r>
            <a:endParaRPr lang="en-US" b="1" dirty="0" smtClean="0"/>
          </a:p>
          <a:p>
            <a:r>
              <a:rPr lang="en-US" b="1" dirty="0" smtClean="0"/>
              <a:t>Some </a:t>
            </a:r>
            <a:r>
              <a:rPr lang="en-US" b="1" dirty="0"/>
              <a:t>present as acute nephritic syndrome </a:t>
            </a:r>
            <a:r>
              <a:rPr lang="en-US" b="1" dirty="0" smtClean="0"/>
              <a:t>, </a:t>
            </a:r>
            <a:r>
              <a:rPr lang="en-US" b="1" dirty="0"/>
              <a:t>others as renal </a:t>
            </a:r>
            <a:r>
              <a:rPr lang="en-US" b="1" dirty="0" smtClean="0"/>
              <a:t>failure</a:t>
            </a:r>
            <a:endParaRPr lang="bg-BG" b="1" dirty="0" smtClean="0"/>
          </a:p>
          <a:p>
            <a:endParaRPr lang="en-US" b="1" dirty="0" smtClean="0"/>
          </a:p>
          <a:p>
            <a:r>
              <a:rPr lang="en-US" b="1" dirty="0" smtClean="0"/>
              <a:t>Caused </a:t>
            </a:r>
            <a:r>
              <a:rPr lang="en-US" b="1" dirty="0"/>
              <a:t>by deposition of An-Ab complexes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All but a few progress to renal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85797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 Autoimmune  - </a:t>
            </a:r>
            <a:r>
              <a:rPr lang="en-US" b="1" dirty="0"/>
              <a:t>Most common cause of </a:t>
            </a:r>
            <a:r>
              <a:rPr lang="en-US" b="1" dirty="0" err="1"/>
              <a:t>nephrotic</a:t>
            </a:r>
            <a:r>
              <a:rPr lang="en-US" b="1" dirty="0"/>
              <a:t> syndrome in </a:t>
            </a:r>
            <a:r>
              <a:rPr lang="en-US" b="1" dirty="0" smtClean="0"/>
              <a:t>adults</a:t>
            </a:r>
          </a:p>
          <a:p>
            <a:r>
              <a:rPr lang="en-US" b="1" dirty="0" smtClean="0"/>
              <a:t> </a:t>
            </a:r>
            <a:r>
              <a:rPr lang="en-US" b="1" dirty="0"/>
              <a:t>About 10% proceed to renal failure within 10 </a:t>
            </a:r>
            <a:r>
              <a:rPr lang="en-US" b="1" dirty="0" err="1"/>
              <a:t>yrs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</a:t>
            </a:r>
            <a:r>
              <a:rPr lang="en-US" b="1" dirty="0"/>
              <a:t>25% recover completely, </a:t>
            </a:r>
            <a:endParaRPr lang="en-US" b="1" dirty="0" smtClean="0"/>
          </a:p>
          <a:p>
            <a:r>
              <a:rPr lang="en-US" b="1" dirty="0" smtClean="0"/>
              <a:t>most </a:t>
            </a:r>
            <a:r>
              <a:rPr lang="en-US" b="1" dirty="0"/>
              <a:t>progress slowly </a:t>
            </a:r>
            <a:r>
              <a:rPr lang="en-US" b="1" dirty="0" smtClean="0"/>
              <a:t>with:</a:t>
            </a:r>
          </a:p>
          <a:p>
            <a:r>
              <a:rPr lang="en-US" b="1" dirty="0" smtClean="0"/>
              <a:t> </a:t>
            </a:r>
            <a:r>
              <a:rPr lang="en-US" b="1" dirty="0"/>
              <a:t>proteinuria, </a:t>
            </a:r>
            <a:endParaRPr lang="en-US" b="1" dirty="0" smtClean="0"/>
          </a:p>
          <a:p>
            <a:r>
              <a:rPr lang="en-US" b="1" dirty="0" smtClean="0"/>
              <a:t>HTN</a:t>
            </a:r>
            <a:r>
              <a:rPr lang="en-US" b="1" dirty="0"/>
              <a:t>, </a:t>
            </a:r>
            <a:endParaRPr lang="en-US" b="1" dirty="0" smtClean="0"/>
          </a:p>
          <a:p>
            <a:r>
              <a:rPr lang="en-US" b="1" dirty="0" smtClean="0"/>
              <a:t>loss </a:t>
            </a:r>
            <a:r>
              <a:rPr lang="en-US" b="1" dirty="0"/>
              <a:t>of renal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Urine Microscopy :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C</a:t>
            </a:r>
            <a:r>
              <a:rPr lang="en-US" b="1" dirty="0" smtClean="0"/>
              <a:t>ells </a:t>
            </a:r>
            <a:r>
              <a:rPr lang="en-US" b="1" dirty="0" smtClean="0">
                <a:solidFill>
                  <a:srgbClr val="FFFF00"/>
                </a:solidFill>
              </a:rPr>
              <a:t>C</a:t>
            </a:r>
            <a:r>
              <a:rPr lang="en-US" b="1" dirty="0" smtClean="0"/>
              <a:t>asts </a:t>
            </a:r>
            <a:r>
              <a:rPr lang="en-US" b="1" dirty="0" smtClean="0">
                <a:solidFill>
                  <a:srgbClr val="FFFF00"/>
                </a:solidFill>
              </a:rPr>
              <a:t>C</a:t>
            </a:r>
            <a:r>
              <a:rPr lang="en-US" b="1" dirty="0" smtClean="0"/>
              <a:t>rystals.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/>
              <a:t>Cells -  epithelial, inflammatory, malignant.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/>
              <a:t>Casts – Protein cast of nephron –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 smtClean="0"/>
              <a:t>Suggest Kidney pathology – not URT.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 smtClean="0"/>
              <a:t>Protein, lipid, cells or mixed.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/>
              <a:t>Crystals suggest high concentration or altered solubility.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583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kidney injury (AKI)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clinical consequences of AKI </a:t>
            </a:r>
            <a:r>
              <a:rPr lang="en-US" dirty="0" smtClean="0"/>
              <a:t>include:</a:t>
            </a:r>
          </a:p>
          <a:p>
            <a:r>
              <a:rPr lang="en-US" dirty="0" smtClean="0"/>
              <a:t> </a:t>
            </a:r>
            <a:r>
              <a:rPr lang="en-US" dirty="0"/>
              <a:t>the accumulation of waste products, </a:t>
            </a:r>
            <a:endParaRPr lang="en-US" dirty="0" smtClean="0"/>
          </a:p>
          <a:p>
            <a:r>
              <a:rPr lang="en-US" dirty="0" smtClean="0"/>
              <a:t>electrolytes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fluid,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also less obvious effects, </a:t>
            </a:r>
            <a:r>
              <a:rPr lang="en-US" dirty="0" smtClean="0"/>
              <a:t>including:</a:t>
            </a:r>
          </a:p>
          <a:p>
            <a:r>
              <a:rPr lang="en-US" dirty="0" smtClean="0"/>
              <a:t> </a:t>
            </a:r>
            <a:r>
              <a:rPr lang="en-US" dirty="0"/>
              <a:t>reduced </a:t>
            </a:r>
            <a:r>
              <a:rPr lang="en-US" dirty="0" smtClean="0"/>
              <a:t>immunity</a:t>
            </a:r>
          </a:p>
          <a:p>
            <a:r>
              <a:rPr lang="en-US" dirty="0" smtClean="0"/>
              <a:t> </a:t>
            </a:r>
            <a:r>
              <a:rPr lang="en-US" dirty="0"/>
              <a:t>and dysfunction of non-renal organs (organ cross-talk) </a:t>
            </a:r>
          </a:p>
        </p:txBody>
      </p:sp>
    </p:spTree>
    <p:extLst>
      <p:ext uri="{BB962C8B-B14F-4D97-AF65-F5344CB8AC3E}">
        <p14:creationId xmlns:p14="http://schemas.microsoft.com/office/powerpoint/2010/main" val="20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1262" y="985651"/>
            <a:ext cx="1066404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TUBULOINTERSTITIAL DISEASE</a:t>
            </a:r>
          </a:p>
          <a:p>
            <a:pPr>
              <a:defRPr/>
            </a:pPr>
            <a:endParaRPr lang="en-US" sz="3200" dirty="0"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3200" dirty="0">
                <a:latin typeface="Tahoma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Most tubular diseases involve the </a:t>
            </a:r>
            <a:r>
              <a:rPr lang="en-US" sz="2400" b="1" dirty="0" err="1">
                <a:latin typeface="Tahoma" pitchFamily="34" charset="0"/>
                <a:cs typeface="Arial" pitchFamily="34" charset="0"/>
              </a:rPr>
              <a:t>interstitium</a:t>
            </a:r>
            <a:endParaRPr lang="en-US" sz="2400" b="1" dirty="0"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2 distinct types of diseases</a:t>
            </a:r>
          </a:p>
          <a:p>
            <a:pPr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a)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inflammatory diseases</a:t>
            </a:r>
          </a:p>
          <a:p>
            <a:pPr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tubulointerstitial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nephritis”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Tahoma" pitchFamily="34" charset="0"/>
              <a:cs typeface="Arial" pitchFamily="34" charset="0"/>
            </a:endParaRPr>
          </a:p>
          <a:p>
            <a:pPr>
              <a:defRPr/>
            </a:pPr>
            <a:endParaRPr lang="en-US" sz="2400" b="1" dirty="0">
              <a:latin typeface="Tahoma" pitchFamily="34" charset="0"/>
              <a:cs typeface="Arial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b)</a:t>
            </a:r>
            <a:r>
              <a:rPr lang="en-US" sz="2400" b="1" i="1" dirty="0">
                <a:latin typeface="Tahoma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ischemic or toxic tubular injury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</a:p>
          <a:p>
            <a:pPr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) ATN</a:t>
            </a:r>
          </a:p>
          <a:p>
            <a:pPr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		ii) acute renal failure</a:t>
            </a:r>
            <a:endParaRPr lang="en-US" sz="2400" b="1" i="1" dirty="0">
              <a:latin typeface="Tahoma" pitchFamily="34" charset="0"/>
              <a:cs typeface="Arial" pitchFamily="34" charset="0"/>
            </a:endParaRPr>
          </a:p>
          <a:p>
            <a:pPr>
              <a:defRPr/>
            </a:pPr>
            <a:endParaRPr lang="en-US" sz="3200" i="1" dirty="0"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2514" y="661938"/>
            <a:ext cx="10145486" cy="513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Tubulointerstitial</a:t>
            </a: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 Nephritis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 (TIN)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latin typeface="Tahoma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Inflammatory disease of </a:t>
            </a:r>
            <a:r>
              <a:rPr lang="en-US" sz="2400" b="1" dirty="0" err="1" smtClean="0">
                <a:latin typeface="Tahoma" pitchFamily="34" charset="0"/>
                <a:cs typeface="Arial" pitchFamily="34" charset="0"/>
              </a:rPr>
              <a:t>Interstitium</a:t>
            </a:r>
            <a:r>
              <a:rPr lang="en-US" sz="2400" b="1" dirty="0" smtClean="0">
                <a:latin typeface="Tahoma" pitchFamily="34" charset="0"/>
                <a:cs typeface="Arial" pitchFamily="34" charset="0"/>
              </a:rPr>
              <a:t>/tubules</a:t>
            </a:r>
            <a:endParaRPr lang="bg-BG" sz="2400" b="1" dirty="0" smtClean="0"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b="1" dirty="0"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Glomerulus not involved at all or only late in 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 disease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Infections induced TIN – “pyelonephritis”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Non infection – interstitial nephritis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a) Caused by: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	</a:t>
            </a:r>
            <a:r>
              <a:rPr lang="en-US" sz="2400" b="1" dirty="0" err="1">
                <a:latin typeface="Tahoma" pitchFamily="34" charset="0"/>
                <a:cs typeface="Arial" pitchFamily="34" charset="0"/>
              </a:rPr>
              <a:t>i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) drugs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	ii) metabolic disorders (hypokalemia)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	iii radiation injury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	iv) immune reactions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0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0" y="1443514"/>
            <a:ext cx="91440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Tahoma" charset="0"/>
              </a:rPr>
              <a:t> </a:t>
            </a:r>
            <a:r>
              <a:rPr lang="en-US" altLang="en-US" sz="2400" b="1" dirty="0">
                <a:latin typeface="Tahoma" charset="0"/>
              </a:rPr>
              <a:t>TIN divided into 2 categories, regardless of </a:t>
            </a:r>
            <a:r>
              <a:rPr lang="en-US" altLang="en-US" sz="2400" b="1" dirty="0" smtClean="0">
                <a:latin typeface="Tahoma" charset="0"/>
              </a:rPr>
              <a:t>etiology</a:t>
            </a:r>
            <a:r>
              <a:rPr lang="bg-BG" altLang="en-US" sz="2400" b="1" dirty="0" smtClean="0">
                <a:latin typeface="Tahoma" charset="0"/>
              </a:rPr>
              <a:t>:</a:t>
            </a:r>
          </a:p>
          <a:p>
            <a:pPr eaLnBrk="1" hangingPunct="1">
              <a:buFontTx/>
              <a:buChar char="•"/>
            </a:pPr>
            <a:endParaRPr lang="bg-BG" altLang="en-US" sz="2400" b="1" dirty="0" smtClean="0">
              <a:latin typeface="Tahoma" charset="0"/>
            </a:endParaRPr>
          </a:p>
          <a:p>
            <a:pPr eaLnBrk="1" hangingPunct="1">
              <a:buFontTx/>
              <a:buChar char="•"/>
            </a:pPr>
            <a:endParaRPr lang="en-US" altLang="en-US" sz="2400" b="1" dirty="0">
              <a:latin typeface="Tahoma" charset="0"/>
            </a:endParaRP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a) </a:t>
            </a:r>
            <a:r>
              <a:rPr lang="mr-IN" altLang="en-US" sz="2400" b="1" dirty="0" smtClean="0">
                <a:latin typeface="Tahoma" charset="0"/>
              </a:rPr>
              <a:t>–</a:t>
            </a:r>
            <a:r>
              <a:rPr lang="en-US" altLang="en-US" sz="2400" b="1" dirty="0" smtClean="0">
                <a:latin typeface="Tahoma" charset="0"/>
              </a:rPr>
              <a:t> acute</a:t>
            </a:r>
            <a:endParaRPr lang="bg-BG" altLang="en-US" sz="2400" b="1" dirty="0" smtClean="0">
              <a:latin typeface="Tahoma" charset="0"/>
            </a:endParaRPr>
          </a:p>
          <a:p>
            <a:pPr eaLnBrk="1" hangingPunct="1"/>
            <a:endParaRPr lang="bg-BG" altLang="en-US" sz="2400" b="1" dirty="0">
              <a:latin typeface="Tahoma" charset="0"/>
            </a:endParaRPr>
          </a:p>
          <a:p>
            <a:pPr eaLnBrk="1" hangingPunct="1"/>
            <a:endParaRPr lang="bg-BG" altLang="en-US" sz="2400" b="1" dirty="0" smtClean="0">
              <a:latin typeface="Tahoma" charset="0"/>
            </a:endParaRPr>
          </a:p>
          <a:p>
            <a:pPr eaLnBrk="1" hangingPunct="1"/>
            <a:endParaRPr lang="bg-BG" altLang="en-US" sz="2400" b="1" dirty="0">
              <a:latin typeface="Tahoma" charset="0"/>
            </a:endParaRPr>
          </a:p>
          <a:p>
            <a:pPr eaLnBrk="1" hangingPunct="1"/>
            <a:endParaRPr lang="en-US" altLang="en-US" sz="2400" b="1" dirty="0">
              <a:latin typeface="Tahoma" charset="0"/>
            </a:endParaRP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b) - chronic</a:t>
            </a:r>
            <a:endParaRPr lang="en-US" altLang="en-US" sz="2400" b="1" u="sng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Pyelonephritis</a:t>
            </a:r>
            <a:r>
              <a:rPr lang="en-US" b="1" dirty="0"/>
              <a:t> Definition: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17" y="2743199"/>
            <a:ext cx="9724166" cy="319298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Inflammation </a:t>
            </a:r>
            <a:r>
              <a:rPr lang="en-US" sz="2800" b="1" dirty="0"/>
              <a:t>of the parenchyma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and </a:t>
            </a:r>
            <a:r>
              <a:rPr lang="en-US" sz="2800" b="1" dirty="0"/>
              <a:t>lining of renal pelvis of </a:t>
            </a:r>
            <a:r>
              <a:rPr lang="en-US" sz="2800" b="1" dirty="0" smtClean="0"/>
              <a:t>kidney</a:t>
            </a:r>
          </a:p>
        </p:txBody>
      </p:sp>
    </p:spTree>
    <p:extLst>
      <p:ext uri="{BB962C8B-B14F-4D97-AF65-F5344CB8AC3E}">
        <p14:creationId xmlns:p14="http://schemas.microsoft.com/office/powerpoint/2010/main" val="19778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Pyelonephritis Epidemiology and Risk </a:t>
            </a:r>
            <a:r>
              <a:rPr lang="en-US" dirty="0" err="1"/>
              <a:t>Fctors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Host factor: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Female :Shorter urethra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Male : uncircumcised infant  bacterial colonization inside prepuce and urethra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/>
              <a:t>Catherization</a:t>
            </a:r>
            <a:r>
              <a:rPr lang="en-US" b="1" dirty="0"/>
              <a:t> ◦ DIRECT: Bacteria carried directly into bladder during insertion ◦ </a:t>
            </a:r>
            <a:r>
              <a:rPr lang="en-US" b="1" dirty="0" err="1"/>
              <a:t>INDIRECT:Facilitation</a:t>
            </a:r>
            <a:r>
              <a:rPr lang="en-US" b="1" dirty="0"/>
              <a:t> of bacterial access via </a:t>
            </a:r>
            <a:r>
              <a:rPr lang="en-US" b="1" dirty="0" smtClean="0"/>
              <a:t> </a:t>
            </a:r>
            <a:r>
              <a:rPr lang="en-US" b="1" dirty="0"/>
              <a:t>lumen of catheter </a:t>
            </a:r>
            <a:r>
              <a:rPr lang="en-US" b="1" dirty="0" smtClean="0"/>
              <a:t>. </a:t>
            </a:r>
            <a:r>
              <a:rPr lang="en-US" b="1" dirty="0"/>
              <a:t>Tracking up between outside catheter and urethral wall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4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pyelonephritis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Pyelonephritis, </a:t>
            </a:r>
            <a:r>
              <a:rPr lang="en-US" b="1" dirty="0"/>
              <a:t>according to </a:t>
            </a:r>
            <a:r>
              <a:rPr lang="ru-RU" b="1" dirty="0" err="1"/>
              <a:t>clinical</a:t>
            </a:r>
            <a:r>
              <a:rPr lang="ru-RU" b="1" dirty="0"/>
              <a:t> </a:t>
            </a:r>
            <a:r>
              <a:rPr lang="ru-RU" b="1" dirty="0" err="1"/>
              <a:t>course</a:t>
            </a:r>
            <a:r>
              <a:rPr lang="en-US" b="1" dirty="0"/>
              <a:t> rate of </a:t>
            </a:r>
            <a:r>
              <a:rPr lang="en-US" b="1" dirty="0" smtClean="0"/>
              <a:t>onset, may be:</a:t>
            </a:r>
          </a:p>
          <a:p>
            <a:pPr>
              <a:buFont typeface="Wingdings" pitchFamily="2" charset="2"/>
              <a:buChar char="n"/>
              <a:defRPr/>
            </a:pPr>
            <a:endParaRPr lang="en-US" b="1" dirty="0"/>
          </a:p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 acute </a:t>
            </a:r>
          </a:p>
          <a:p>
            <a:pPr marL="0" indent="0">
              <a:buNone/>
              <a:defRPr/>
            </a:pPr>
            <a:r>
              <a:rPr lang="en-US" b="1" dirty="0" smtClean="0"/>
              <a:t>or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chronic </a:t>
            </a:r>
          </a:p>
          <a:p>
            <a:pPr>
              <a:buFont typeface="Wingdings" pitchFamily="2" charset="2"/>
              <a:buChar char="n"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491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Acute PYELONEPHRITIS</a:t>
            </a:r>
            <a:endParaRPr lang="ru-RU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2" y="2336873"/>
            <a:ext cx="5566099" cy="359931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A</a:t>
            </a:r>
            <a:r>
              <a:rPr lang="en-US" b="1" dirty="0" smtClean="0"/>
              <a:t>cute </a:t>
            </a:r>
            <a:r>
              <a:rPr lang="en-US" b="1" dirty="0"/>
              <a:t>Pyelonephritis is </a:t>
            </a:r>
            <a:r>
              <a:rPr lang="en-US" b="1" dirty="0" err="1"/>
              <a:t>suppurative</a:t>
            </a:r>
            <a:r>
              <a:rPr lang="en-US" b="1" dirty="0"/>
              <a:t> (purulent) inflammation </a:t>
            </a:r>
            <a:r>
              <a:rPr lang="en-US" b="1" dirty="0" smtClean="0"/>
              <a:t>involving:</a:t>
            </a:r>
          </a:p>
          <a:p>
            <a:pPr eaLnBrk="1" hangingPunct="1">
              <a:buFontTx/>
              <a:buChar char="-"/>
              <a:defRPr/>
            </a:pPr>
            <a:r>
              <a:rPr lang="en-US" b="1" dirty="0" smtClean="0"/>
              <a:t>the </a:t>
            </a:r>
            <a:r>
              <a:rPr lang="en-US" b="1" dirty="0"/>
              <a:t>renal tubules </a:t>
            </a:r>
            <a:r>
              <a:rPr lang="en-US" b="1" dirty="0" smtClean="0"/>
              <a:t>,</a:t>
            </a:r>
          </a:p>
          <a:p>
            <a:pPr eaLnBrk="1" hangingPunct="1">
              <a:buFontTx/>
              <a:buChar char="-"/>
              <a:defRPr/>
            </a:pPr>
            <a:r>
              <a:rPr lang="en-US" b="1" dirty="0" smtClean="0"/>
              <a:t>interstitial </a:t>
            </a:r>
            <a:r>
              <a:rPr lang="en-US" b="1" dirty="0"/>
              <a:t>tissue, </a:t>
            </a:r>
            <a:endParaRPr lang="en-US" b="1" dirty="0" smtClean="0"/>
          </a:p>
          <a:p>
            <a:pPr eaLnBrk="1" hangingPunct="1">
              <a:buFontTx/>
              <a:buChar char="-"/>
              <a:defRPr/>
            </a:pPr>
            <a:r>
              <a:rPr lang="en-US" b="1" dirty="0" err="1" smtClean="0"/>
              <a:t>calyices</a:t>
            </a:r>
            <a:r>
              <a:rPr lang="en-US" b="1" dirty="0" smtClean="0"/>
              <a:t>,</a:t>
            </a:r>
          </a:p>
          <a:p>
            <a:pPr eaLnBrk="1" hangingPunct="1">
              <a:buFontTx/>
              <a:buChar char="-"/>
              <a:defRPr/>
            </a:pPr>
            <a:r>
              <a:rPr lang="en-US" b="1" dirty="0" smtClean="0"/>
              <a:t> </a:t>
            </a:r>
            <a:r>
              <a:rPr lang="en-US" b="1" dirty="0"/>
              <a:t>and pelvis of the kidney.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One or both kidney may be involved in the disease.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2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Routes of  infection in acute pyelonephritis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1- ascending pyelonephritis</a:t>
            </a:r>
          </a:p>
          <a:p>
            <a:pPr>
              <a:buFont typeface="Wingdings" pitchFamily="2" charset="2"/>
              <a:buChar char="n"/>
              <a:defRPr/>
            </a:pPr>
            <a:endParaRPr lang="en-US" b="1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n"/>
              <a:defRPr/>
            </a:pPr>
            <a:endParaRPr lang="en-US" b="1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2- </a:t>
            </a:r>
            <a:r>
              <a:rPr lang="en-US" b="1" dirty="0" err="1" smtClean="0"/>
              <a:t>Hematogenous</a:t>
            </a:r>
            <a:r>
              <a:rPr lang="en-US" b="1" dirty="0" smtClean="0"/>
              <a:t> source  of  the infection </a:t>
            </a:r>
          </a:p>
          <a:p>
            <a:pPr>
              <a:buFont typeface="Wingdings" pitchFamily="2" charset="2"/>
              <a:buChar char="n"/>
              <a:defRPr/>
            </a:pPr>
            <a:endParaRPr lang="en-US" b="1" dirty="0" smtClean="0"/>
          </a:p>
          <a:p>
            <a:pPr>
              <a:buFont typeface="Wingdings" pitchFamily="2" charset="2"/>
              <a:buChar char="n"/>
              <a:defRPr/>
            </a:pPr>
            <a:endParaRPr lang="en-US" b="1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n"/>
              <a:defRPr/>
            </a:pPr>
            <a:endParaRPr lang="en-US" b="1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n"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8645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0" y="1891577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Tahoma" charset="0"/>
              </a:rPr>
              <a:t> </a:t>
            </a:r>
            <a:r>
              <a:rPr lang="en-US" altLang="en-US" sz="2400" b="1" dirty="0">
                <a:latin typeface="Tahoma" charset="0"/>
              </a:rPr>
              <a:t>2 routes bacteria can reach kidney </a:t>
            </a:r>
          </a:p>
          <a:p>
            <a:pPr eaLnBrk="1" hangingPunct="1">
              <a:buFontTx/>
              <a:buChar char="•"/>
            </a:pPr>
            <a:endParaRPr lang="en-US" altLang="en-US" sz="2400" b="1" dirty="0">
              <a:latin typeface="Tahoma" charset="0"/>
            </a:endParaRP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a) blood stream (not very common)</a:t>
            </a:r>
          </a:p>
          <a:p>
            <a:pPr eaLnBrk="1" hangingPunct="1"/>
            <a:endParaRPr lang="en-US" altLang="en-US" sz="2400" b="1" dirty="0">
              <a:latin typeface="Tahoma" charset="0"/>
            </a:endParaRP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b) lower urinary tract (ascending infections)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	</a:t>
            </a:r>
            <a:r>
              <a:rPr lang="en-US" altLang="en-US" sz="2400" b="1" dirty="0" err="1">
                <a:latin typeface="Tahoma" charset="0"/>
              </a:rPr>
              <a:t>i</a:t>
            </a:r>
            <a:r>
              <a:rPr lang="en-US" altLang="en-US" sz="2400" b="1" dirty="0">
                <a:latin typeface="Tahoma" charset="0"/>
              </a:rPr>
              <a:t>) </a:t>
            </a:r>
            <a:r>
              <a:rPr lang="mr-IN" altLang="en-US" sz="2400" b="1" dirty="0" smtClean="0">
                <a:latin typeface="Tahoma" charset="0"/>
              </a:rPr>
              <a:t>–</a:t>
            </a:r>
            <a:r>
              <a:rPr lang="en-US" altLang="en-US" sz="2400" b="1" dirty="0" smtClean="0">
                <a:latin typeface="Tahoma" charset="0"/>
              </a:rPr>
              <a:t> catheterization</a:t>
            </a:r>
          </a:p>
          <a:p>
            <a:pPr eaLnBrk="1" hangingPunct="1"/>
            <a:endParaRPr lang="en-US" altLang="en-US" sz="2400" b="1" dirty="0">
              <a:latin typeface="Tahoma" charset="0"/>
            </a:endParaRP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	ii) - cystoscopy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60717" y="234949"/>
            <a:ext cx="4722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Acute Pyelonephritis</a:t>
            </a:r>
          </a:p>
        </p:txBody>
      </p:sp>
    </p:spTree>
    <p:extLst>
      <p:ext uri="{BB962C8B-B14F-4D97-AF65-F5344CB8AC3E}">
        <p14:creationId xmlns:p14="http://schemas.microsoft.com/office/powerpoint/2010/main" val="55149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 smtClean="0">
                <a:ea typeface="+mj-ea"/>
              </a:rPr>
              <a:t>Acute Pyelonephritis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0321" y="2030681"/>
            <a:ext cx="9384429" cy="4522519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US" sz="2800" b="1" u="sng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 </a:t>
            </a:r>
            <a:r>
              <a:rPr lang="en-US" b="1" dirty="0"/>
              <a:t>Kidney/renal pelvis (distal to collecting ducts)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/>
              <a:t> Caused by bacterial infections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(lower UTI) –</a:t>
            </a:r>
            <a:r>
              <a:rPr lang="en-US" sz="2400" b="1" dirty="0" smtClean="0">
                <a:effectLst/>
              </a:rPr>
              <a:t>   cystitis, </a:t>
            </a:r>
            <a:r>
              <a:rPr lang="en-US" sz="2400" b="1" dirty="0" err="1" smtClean="0">
                <a:effectLst/>
              </a:rPr>
              <a:t>urethritis</a:t>
            </a:r>
            <a:r>
              <a:rPr lang="en-US" sz="2400" b="1" dirty="0" smtClean="0">
                <a:effectLst/>
              </a:rPr>
              <a:t> and </a:t>
            </a:r>
            <a:r>
              <a:rPr lang="en-US" sz="2400" b="1" dirty="0" err="1" smtClean="0">
                <a:effectLst/>
              </a:rPr>
              <a:t>prostatitis</a:t>
            </a:r>
            <a:endParaRPr lang="en-US" sz="2400" b="1" dirty="0" smtClean="0">
              <a:effectLst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 smtClean="0">
                <a:effectLst/>
              </a:rPr>
              <a:t> upper UTI –  (</a:t>
            </a:r>
            <a:r>
              <a:rPr lang="en-US" sz="2400" b="1" dirty="0" err="1" smtClean="0">
                <a:effectLst/>
              </a:rPr>
              <a:t>pyelonephritis</a:t>
            </a:r>
            <a:r>
              <a:rPr lang="en-US" sz="2400" b="1" dirty="0" smtClean="0">
                <a:effectLst/>
              </a:rPr>
              <a:t>)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 smtClean="0">
                <a:effectLst/>
              </a:rPr>
              <a:t> both tracts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/>
              <a:t> Principle causative bacteria are gram - rods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	a) E. coli (most common), Proteus,  	 	 	    	    </a:t>
            </a:r>
            <a:r>
              <a:rPr lang="en-US" b="1" dirty="0" err="1"/>
              <a:t>enterobacter</a:t>
            </a:r>
            <a:r>
              <a:rPr lang="en-US" b="1" dirty="0"/>
              <a:t>, </a:t>
            </a:r>
            <a:r>
              <a:rPr lang="en-US" b="1" dirty="0" err="1"/>
              <a:t>Klebsiella</a:t>
            </a:r>
            <a:endParaRPr lang="en-US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06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of AKI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0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 rise in serum creatinine and/or fall in urine output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short- </a:t>
            </a:r>
            <a:r>
              <a:rPr lang="en-US" dirty="0"/>
              <a:t>and long-term risk of death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renal replacement therapy (RRT) </a:t>
            </a:r>
            <a:endParaRPr lang="en-US" dirty="0" smtClean="0"/>
          </a:p>
          <a:p>
            <a:r>
              <a:rPr lang="en-US" dirty="0" smtClean="0"/>
              <a:t>were </a:t>
            </a:r>
            <a:r>
              <a:rPr lang="en-US" dirty="0"/>
              <a:t>greatest when patients met both criteria for AKI and when these abnormalities persisted for longer than 3 </a:t>
            </a:r>
            <a:r>
              <a:rPr lang="en-US" dirty="0" smtClean="0"/>
              <a:t>days.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119855" cy="11353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Routes of  infection in acute pyelonephritis</a:t>
            </a:r>
            <a:endParaRPr lang="ru-RU" sz="4000" dirty="0"/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21922"/>
            <a:ext cx="9734550" cy="513607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1- ascending pyelonephritis </a:t>
            </a:r>
            <a:r>
              <a:rPr lang="en-US" b="1" dirty="0"/>
              <a:t>represent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more than 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85% of all cases with acute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pyelonephritis ,the </a:t>
            </a:r>
            <a:r>
              <a:rPr lang="en-US" b="1" dirty="0" smtClean="0"/>
              <a:t>causative organisms are </a:t>
            </a:r>
            <a:r>
              <a:rPr lang="en-US" b="1" dirty="0"/>
              <a:t>Escherichia coli, Proteus, </a:t>
            </a:r>
            <a:r>
              <a:rPr lang="en-US" b="1" dirty="0" err="1" smtClean="0"/>
              <a:t>Enterobacter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It result from Ascending of the infection </a:t>
            </a:r>
            <a:r>
              <a:rPr lang="en-US" b="1" dirty="0"/>
              <a:t>from </a:t>
            </a:r>
            <a:r>
              <a:rPr lang="en-US" b="1" dirty="0" smtClean="0"/>
              <a:t>Purulent cystitis</a:t>
            </a:r>
            <a:r>
              <a:rPr lang="en-US" b="1" dirty="0"/>
              <a:t> </a:t>
            </a:r>
            <a:r>
              <a:rPr lang="en-US" b="1" dirty="0" smtClean="0"/>
              <a:t>helped by: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A-chronic </a:t>
            </a:r>
            <a:r>
              <a:rPr lang="en-US" b="1" dirty="0"/>
              <a:t>obstructive diseases of urinary tract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B-</a:t>
            </a:r>
            <a:r>
              <a:rPr lang="en-US" b="1" dirty="0" err="1" smtClean="0"/>
              <a:t>vesicoureteral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err="1"/>
              <a:t>intrarenal</a:t>
            </a:r>
            <a:r>
              <a:rPr lang="en-US" b="1" dirty="0"/>
              <a:t> reflux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952832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FACTORS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2315688"/>
            <a:ext cx="5533901" cy="40089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OBSTRUCTION: Congenital or Acquired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INSTRUMENTATION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VESICOURETERAL REFLUX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PREGNANCY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AGE, SEX, why sex?    F&gt;&gt;&gt;M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PREVIOUS LESIONS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IMMUNOSUPPRESION or IMMUNODEFICIENCY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47" y="2161307"/>
            <a:ext cx="6692456" cy="442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Routes of  infection in acute pyelonephritis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2- </a:t>
            </a:r>
            <a:r>
              <a:rPr lang="en-US" b="1" dirty="0" err="1"/>
              <a:t>Hematogenous</a:t>
            </a:r>
            <a:r>
              <a:rPr lang="en-US" b="1" dirty="0"/>
              <a:t> </a:t>
            </a:r>
            <a:r>
              <a:rPr lang="en-US" b="1" dirty="0" smtClean="0"/>
              <a:t>source of the infection caused by 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Staphylococcus</a:t>
            </a:r>
            <a:r>
              <a:rPr lang="en-US" b="1" dirty="0"/>
              <a:t>, </a:t>
            </a:r>
            <a:endParaRPr lang="en-US" b="1" dirty="0" smtClean="0"/>
          </a:p>
          <a:p>
            <a:pPr>
              <a:buFontTx/>
              <a:buChar char="-"/>
              <a:defRPr/>
            </a:pPr>
            <a:r>
              <a:rPr lang="en-US" b="1" dirty="0"/>
              <a:t>-</a:t>
            </a:r>
            <a:r>
              <a:rPr lang="en-US" b="1" dirty="0" smtClean="0"/>
              <a:t>streptococcus  </a:t>
            </a:r>
          </a:p>
          <a:p>
            <a:pPr>
              <a:buFontTx/>
              <a:buChar char="-"/>
              <a:defRPr/>
            </a:pP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usually </a:t>
            </a:r>
            <a:r>
              <a:rPr lang="en-US" b="1" dirty="0"/>
              <a:t>produce multiple </a:t>
            </a:r>
            <a:r>
              <a:rPr lang="en-US" b="1" dirty="0" err="1" smtClean="0"/>
              <a:t>payemic</a:t>
            </a:r>
            <a:r>
              <a:rPr lang="en-US" b="1" dirty="0" smtClean="0"/>
              <a:t>  </a:t>
            </a:r>
            <a:r>
              <a:rPr lang="en-US" b="1" dirty="0"/>
              <a:t>abscesses.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/>
              <a:t> </a:t>
            </a:r>
          </a:p>
          <a:p>
            <a:pPr>
              <a:buFont typeface="Wingdings" pitchFamily="2" charset="2"/>
              <a:buChar char="n"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7369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 smtClean="0">
                <a:ea typeface="+mj-ea"/>
              </a:rPr>
              <a:t>Acute Pyelonephritis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1905000"/>
            <a:ext cx="838835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Most commonly affect females (in absence of   instrumentation)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	a) close proximity to rectum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	b) shorter urethra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 Urine sterile, flushing keeps bladder </a:t>
            </a:r>
            <a:r>
              <a:rPr lang="en-US" altLang="en-US" b="1" dirty="0" smtClean="0"/>
              <a:t>sterile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	Obstruction increased incidence </a:t>
            </a:r>
            <a:r>
              <a:rPr lang="en-US" altLang="en-US" b="1"/>
              <a:t>of </a:t>
            </a:r>
            <a:r>
              <a:rPr lang="en-US" altLang="en-US" b="1" smtClean="0"/>
              <a:t>UTI: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		</a:t>
            </a:r>
            <a:r>
              <a:rPr lang="en-US" altLang="en-US" b="1" dirty="0" err="1"/>
              <a:t>i</a:t>
            </a:r>
            <a:r>
              <a:rPr lang="en-US" altLang="en-US" b="1" dirty="0"/>
              <a:t>) prostate hypertrophy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		ii) uterine prolapse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		iii) UT obstructions</a:t>
            </a:r>
          </a:p>
        </p:txBody>
      </p:sp>
    </p:spTree>
    <p:extLst>
      <p:ext uri="{BB962C8B-B14F-4D97-AF65-F5344CB8AC3E}">
        <p14:creationId xmlns:p14="http://schemas.microsoft.com/office/powerpoint/2010/main" val="8301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factor: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7" y="2336872"/>
            <a:ext cx="9700416" cy="409955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Normal urine flow disruption ( obstruction </a:t>
            </a:r>
            <a:r>
              <a:rPr lang="en-US" b="1" dirty="0" smtClean="0"/>
              <a:t>); </a:t>
            </a:r>
            <a:endParaRPr lang="bg-BG" b="1" dirty="0" smtClean="0"/>
          </a:p>
          <a:p>
            <a:endParaRPr lang="en-US" b="1" dirty="0" smtClean="0"/>
          </a:p>
          <a:p>
            <a:r>
              <a:rPr lang="en-US" b="1" dirty="0" smtClean="0"/>
              <a:t>Incomplete </a:t>
            </a:r>
            <a:r>
              <a:rPr lang="en-US" b="1" dirty="0"/>
              <a:t>bladder emptying </a:t>
            </a:r>
            <a:r>
              <a:rPr lang="en-US" b="1" dirty="0" smtClean="0"/>
              <a:t>; </a:t>
            </a:r>
            <a:endParaRPr lang="bg-BG" b="1" dirty="0" smtClean="0"/>
          </a:p>
          <a:p>
            <a:r>
              <a:rPr lang="en-US" b="1" dirty="0" smtClean="0"/>
              <a:t>&gt; </a:t>
            </a:r>
            <a:r>
              <a:rPr lang="en-US" b="1" dirty="0"/>
              <a:t>2-3ml residual </a:t>
            </a:r>
            <a:r>
              <a:rPr lang="en-US" b="1" dirty="0" smtClean="0"/>
              <a:t>urine; </a:t>
            </a:r>
          </a:p>
          <a:p>
            <a:r>
              <a:rPr lang="en-US" b="1" dirty="0" smtClean="0"/>
              <a:t>infection ; </a:t>
            </a:r>
            <a:endParaRPr lang="bg-BG" b="1" dirty="0" smtClean="0"/>
          </a:p>
          <a:p>
            <a:r>
              <a:rPr lang="en-US" b="1" dirty="0" smtClean="0"/>
              <a:t>ascent </a:t>
            </a:r>
            <a:r>
              <a:rPr lang="en-US" b="1" dirty="0"/>
              <a:t>of </a:t>
            </a:r>
            <a:r>
              <a:rPr lang="en-US" b="1" dirty="0" smtClean="0"/>
              <a:t>infection; </a:t>
            </a:r>
          </a:p>
          <a:p>
            <a:r>
              <a:rPr lang="en-US" b="1" dirty="0" smtClean="0"/>
              <a:t>Pregnancy ;</a:t>
            </a:r>
          </a:p>
          <a:p>
            <a:r>
              <a:rPr lang="en-US" b="1" dirty="0" smtClean="0"/>
              <a:t>Prostatic </a:t>
            </a:r>
            <a:r>
              <a:rPr lang="en-US" b="1" dirty="0"/>
              <a:t>hypertrophy </a:t>
            </a:r>
            <a:r>
              <a:rPr lang="en-US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622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factor: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7" y="2336873"/>
            <a:ext cx="9700416" cy="4396436"/>
          </a:xfrm>
        </p:spPr>
        <p:txBody>
          <a:bodyPr>
            <a:normAutofit/>
          </a:bodyPr>
          <a:lstStyle/>
          <a:p>
            <a:r>
              <a:rPr lang="en-US" b="1" dirty="0" smtClean="0"/>
              <a:t>Renal </a:t>
            </a:r>
            <a:r>
              <a:rPr lang="en-US" b="1" dirty="0"/>
              <a:t>calculi </a:t>
            </a:r>
            <a:r>
              <a:rPr lang="en-US" b="1" dirty="0" smtClean="0"/>
              <a:t>;</a:t>
            </a:r>
            <a:endParaRPr lang="bg-BG" b="1" dirty="0" smtClean="0"/>
          </a:p>
          <a:p>
            <a:r>
              <a:rPr lang="en-US" b="1" dirty="0" smtClean="0"/>
              <a:t>Tumor </a:t>
            </a:r>
            <a:r>
              <a:rPr lang="en-US" b="1" dirty="0"/>
              <a:t>;</a:t>
            </a:r>
            <a:r>
              <a:rPr lang="en-US" b="1" dirty="0" smtClean="0"/>
              <a:t> </a:t>
            </a:r>
            <a:endParaRPr lang="bg-BG" b="1" dirty="0" smtClean="0"/>
          </a:p>
          <a:p>
            <a:r>
              <a:rPr lang="en-US" b="1" dirty="0" smtClean="0"/>
              <a:t>Stricture ; </a:t>
            </a:r>
            <a:endParaRPr lang="bg-BG" b="1" dirty="0" smtClean="0"/>
          </a:p>
          <a:p>
            <a:r>
              <a:rPr lang="en-US" b="1" dirty="0" smtClean="0"/>
              <a:t>Loss </a:t>
            </a:r>
            <a:r>
              <a:rPr lang="en-US" b="1" dirty="0"/>
              <a:t>of neurological control of bladder and sphincter( </a:t>
            </a:r>
            <a:r>
              <a:rPr lang="en-US" b="1" dirty="0" err="1"/>
              <a:t>spina</a:t>
            </a:r>
            <a:r>
              <a:rPr lang="en-US" b="1" dirty="0"/>
              <a:t> bifida , paraplegia, multiple sclerosis) </a:t>
            </a:r>
            <a:r>
              <a:rPr lang="en-US" b="1" dirty="0" smtClean="0"/>
              <a:t>;</a:t>
            </a:r>
            <a:endParaRPr lang="bg-BG" b="1" dirty="0" smtClean="0"/>
          </a:p>
          <a:p>
            <a:r>
              <a:rPr lang="en-US" b="1" dirty="0" err="1" smtClean="0"/>
              <a:t>Vesicourethral</a:t>
            </a:r>
            <a:r>
              <a:rPr lang="en-US" b="1" dirty="0" smtClean="0"/>
              <a:t> </a:t>
            </a:r>
            <a:r>
              <a:rPr lang="en-US" b="1" dirty="0"/>
              <a:t>reflux ( urine reflux from bladder to ureter, renal pelvis and parenchyma) </a:t>
            </a:r>
            <a:r>
              <a:rPr lang="en-US" b="1" dirty="0" smtClean="0"/>
              <a:t>; </a:t>
            </a:r>
            <a:endParaRPr lang="bg-BG" b="1" dirty="0" smtClean="0"/>
          </a:p>
          <a:p>
            <a:r>
              <a:rPr lang="en-US" b="1" dirty="0" smtClean="0"/>
              <a:t>Diabetes </a:t>
            </a:r>
            <a:r>
              <a:rPr lang="en-US" b="1" dirty="0"/>
              <a:t>Mellitus </a:t>
            </a:r>
            <a:r>
              <a:rPr lang="en-US" b="1" dirty="0" smtClean="0"/>
              <a:t>; </a:t>
            </a:r>
            <a:r>
              <a:rPr lang="en-US" b="1" dirty="0"/>
              <a:t>diabetic </a:t>
            </a:r>
            <a:r>
              <a:rPr lang="en-US" b="1" dirty="0" smtClean="0"/>
              <a:t>neuropathy; interfere </a:t>
            </a:r>
            <a:r>
              <a:rPr lang="en-US" b="1" dirty="0"/>
              <a:t>with bladder </a:t>
            </a:r>
            <a:endParaRPr lang="bg-BG" b="1" dirty="0" smtClean="0"/>
          </a:p>
          <a:p>
            <a:r>
              <a:rPr lang="en-US" b="1" dirty="0" smtClean="0"/>
              <a:t>Impaired </a:t>
            </a:r>
            <a:r>
              <a:rPr lang="en-US" b="1" dirty="0"/>
              <a:t>cytokine </a:t>
            </a:r>
            <a:r>
              <a:rPr lang="en-US" b="1" dirty="0" smtClean="0"/>
              <a:t>secretion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67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factor: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genetic background of the </a:t>
            </a:r>
            <a:r>
              <a:rPr lang="en-US" b="1" dirty="0" smtClean="0"/>
              <a:t>host</a:t>
            </a:r>
            <a:r>
              <a:rPr lang="bg-BG" b="1" dirty="0" smtClean="0"/>
              <a:t>;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</a:t>
            </a:r>
            <a:r>
              <a:rPr lang="en-US" b="1" dirty="0"/>
              <a:t>familial disposition to </a:t>
            </a:r>
            <a:r>
              <a:rPr lang="en-US" b="1" dirty="0" smtClean="0"/>
              <a:t>pyelonephritis</a:t>
            </a:r>
            <a:r>
              <a:rPr lang="bg-BG" b="1" dirty="0" smtClean="0"/>
              <a:t>;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women </a:t>
            </a:r>
            <a:r>
              <a:rPr lang="en-US" b="1" dirty="0"/>
              <a:t>with recurrent UTI </a:t>
            </a:r>
            <a:r>
              <a:rPr lang="bg-BG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Have had their first UTI before the age of 15 years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persistent vaginal colonization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Mutations in host response genes(those coding </a:t>
            </a:r>
            <a:r>
              <a:rPr lang="en-US" b="1" dirty="0" err="1"/>
              <a:t>forToll</a:t>
            </a:r>
            <a:r>
              <a:rPr lang="en-US" b="1" dirty="0"/>
              <a:t>- like receptors and the interleukin 8 receptor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01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factor: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2042556"/>
            <a:ext cx="10390908" cy="4667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Factors independently associated with pyelonephritis in young healthy women include: 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Frequent </a:t>
            </a:r>
            <a:r>
              <a:rPr lang="en-US" b="1" dirty="0"/>
              <a:t>sexual intercourse </a:t>
            </a:r>
          </a:p>
          <a:p>
            <a:pPr>
              <a:buFontTx/>
              <a:buChar char="-"/>
            </a:pPr>
            <a:r>
              <a:rPr lang="en-US" b="1" dirty="0" smtClean="0"/>
              <a:t>New </a:t>
            </a:r>
            <a:r>
              <a:rPr lang="en-US" b="1" dirty="0"/>
              <a:t>sexual partner， </a:t>
            </a:r>
          </a:p>
          <a:p>
            <a:pPr>
              <a:buFontTx/>
              <a:buChar char="-"/>
            </a:pPr>
            <a:r>
              <a:rPr lang="en-US" b="1" dirty="0" smtClean="0"/>
              <a:t>UTI </a:t>
            </a:r>
            <a:r>
              <a:rPr lang="en-US" b="1" dirty="0"/>
              <a:t>in the previous 1 2 months， </a:t>
            </a:r>
          </a:p>
          <a:p>
            <a:pPr>
              <a:buFontTx/>
              <a:buChar char="-"/>
            </a:pPr>
            <a:r>
              <a:rPr lang="en-US" b="1" dirty="0" smtClean="0"/>
              <a:t>Maternal </a:t>
            </a:r>
            <a:r>
              <a:rPr lang="en-US" b="1" dirty="0"/>
              <a:t>history of UTI， 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/>
              <a:t>Diabetes </a:t>
            </a:r>
          </a:p>
          <a:p>
            <a:pPr>
              <a:buFontTx/>
              <a:buChar char="-"/>
            </a:pPr>
            <a:r>
              <a:rPr lang="en-US" b="1" dirty="0" smtClean="0"/>
              <a:t>Incontinence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spermicide </a:t>
            </a:r>
            <a:r>
              <a:rPr lang="en-US" b="1" dirty="0"/>
              <a:t>use 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And Factors independently associated with pyelonephritis </a:t>
            </a:r>
            <a:r>
              <a:rPr lang="en-US" b="1" dirty="0" smtClean="0"/>
              <a:t>in </a:t>
            </a:r>
            <a:r>
              <a:rPr lang="en-US" b="1" dirty="0"/>
              <a:t>postmenopausal </a:t>
            </a:r>
            <a:r>
              <a:rPr lang="en-US" b="1" dirty="0" smtClean="0"/>
              <a:t>women: </a:t>
            </a:r>
            <a:r>
              <a:rPr lang="en-US" b="1" dirty="0"/>
              <a:t>cystoceles </a:t>
            </a:r>
            <a:r>
              <a:rPr lang="en-US" b="1" dirty="0" smtClean="0"/>
              <a:t>,incontinence </a:t>
            </a:r>
            <a:r>
              <a:rPr lang="en-US" b="1" dirty="0"/>
              <a:t>and residual </a:t>
            </a:r>
            <a:r>
              <a:rPr lang="en-US" b="1" dirty="0" smtClean="0"/>
              <a:t>urine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2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7" y="2336873"/>
            <a:ext cx="9700416" cy="425393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The </a:t>
            </a:r>
            <a:r>
              <a:rPr lang="en-US" b="1" dirty="0" err="1"/>
              <a:t>uropathogens</a:t>
            </a:r>
            <a:r>
              <a:rPr lang="en-US" b="1" dirty="0"/>
              <a:t> causing Pyelonephritis vary by clinical syndrome but are usually enteric gram-negative rods that have migrated to the urinary tract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-Gram </a:t>
            </a:r>
            <a:r>
              <a:rPr lang="en-US" b="1" dirty="0"/>
              <a:t>negative organism :</a:t>
            </a:r>
            <a:r>
              <a:rPr lang="en-US" b="1" dirty="0" smtClean="0"/>
              <a:t> </a:t>
            </a:r>
            <a:r>
              <a:rPr lang="en-US" b="1" dirty="0" err="1" smtClean="0"/>
              <a:t>E.coli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common); Proteus </a:t>
            </a:r>
            <a:r>
              <a:rPr lang="en-US" b="1" dirty="0"/>
              <a:t>mirabilis, </a:t>
            </a:r>
            <a:r>
              <a:rPr lang="en-US" b="1" dirty="0" err="1"/>
              <a:t>Citrobacter</a:t>
            </a:r>
            <a:r>
              <a:rPr lang="en-US" b="1" dirty="0"/>
              <a:t>, </a:t>
            </a:r>
            <a:r>
              <a:rPr lang="en-US" b="1" dirty="0" err="1"/>
              <a:t>klebsiella</a:t>
            </a:r>
            <a:r>
              <a:rPr lang="en-US" b="1" dirty="0"/>
              <a:t>, </a:t>
            </a:r>
            <a:r>
              <a:rPr lang="en-US" b="1" dirty="0" err="1"/>
              <a:t>enterobacter</a:t>
            </a:r>
            <a:r>
              <a:rPr lang="en-US" b="1" dirty="0"/>
              <a:t>, </a:t>
            </a:r>
            <a:r>
              <a:rPr lang="en-US" b="1" dirty="0" err="1"/>
              <a:t>proteus</a:t>
            </a:r>
            <a:r>
              <a:rPr lang="en-US" b="1" dirty="0"/>
              <a:t> pseudomonas </a:t>
            </a:r>
            <a:r>
              <a:rPr lang="en-US" b="1" dirty="0" err="1"/>
              <a:t>aeruginosa</a:t>
            </a:r>
            <a:r>
              <a:rPr lang="en-US" b="1" dirty="0"/>
              <a:t> 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Gram positive organism </a:t>
            </a:r>
            <a:r>
              <a:rPr lang="en-US" b="1" dirty="0" smtClean="0"/>
              <a:t>: </a:t>
            </a:r>
            <a:r>
              <a:rPr lang="en-US" b="1" dirty="0" err="1"/>
              <a:t>Staph.saprophyticus</a:t>
            </a:r>
            <a:r>
              <a:rPr lang="en-US" b="1" dirty="0"/>
              <a:t>, Staph. </a:t>
            </a:r>
            <a:r>
              <a:rPr lang="en-US" b="1" dirty="0" err="1"/>
              <a:t>Epidermidis</a:t>
            </a:r>
            <a:r>
              <a:rPr lang="en-US" b="1" dirty="0"/>
              <a:t> enterococcus, </a:t>
            </a:r>
            <a:r>
              <a:rPr lang="en-US" b="1" dirty="0" err="1"/>
              <a:t>Corynebacteria</a:t>
            </a:r>
            <a:r>
              <a:rPr lang="en-US" b="1" dirty="0"/>
              <a:t> and </a:t>
            </a:r>
            <a:r>
              <a:rPr lang="en-US" b="1" dirty="0" smtClean="0"/>
              <a:t>lactobacilli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58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18306"/>
          </a:xfrm>
        </p:spPr>
        <p:txBody>
          <a:bodyPr>
            <a:normAutofit/>
          </a:bodyPr>
          <a:lstStyle/>
          <a:p>
            <a:r>
              <a:rPr lang="en-US" b="1" dirty="0" smtClean="0"/>
              <a:t>Virus </a:t>
            </a:r>
            <a:r>
              <a:rPr lang="en-US" b="1" dirty="0"/>
              <a:t>Parasite </a:t>
            </a:r>
            <a:r>
              <a:rPr lang="en-US" b="1" dirty="0" smtClean="0"/>
              <a:t> </a:t>
            </a:r>
            <a:r>
              <a:rPr lang="en-US" b="1" dirty="0"/>
              <a:t>Rare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Virus Human </a:t>
            </a:r>
            <a:r>
              <a:rPr lang="en-US" b="1" dirty="0" err="1"/>
              <a:t>polymaviruses</a:t>
            </a:r>
            <a:r>
              <a:rPr lang="en-US" b="1"/>
              <a:t>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Cytomegalovirus and rubella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Korean hemorrhagic fever virus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Mumps and HIV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Recovered in urine in absence of UTI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Fungi : candida </a:t>
            </a:r>
            <a:r>
              <a:rPr lang="en-US" b="1" dirty="0" err="1"/>
              <a:t>spp</a:t>
            </a:r>
            <a:r>
              <a:rPr lang="en-US" b="1" dirty="0"/>
              <a:t> and </a:t>
            </a:r>
            <a:r>
              <a:rPr lang="en-US" b="1" dirty="0" err="1"/>
              <a:t>histoplasma</a:t>
            </a:r>
            <a:r>
              <a:rPr lang="en-US" b="1" dirty="0"/>
              <a:t> </a:t>
            </a:r>
            <a:r>
              <a:rPr lang="en-US" b="1" dirty="0" err="1"/>
              <a:t>capsulatum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Protozoa : </a:t>
            </a:r>
            <a:r>
              <a:rPr lang="en-US" b="1" dirty="0" err="1"/>
              <a:t>trichomonas</a:t>
            </a:r>
            <a:r>
              <a:rPr lang="en-US" b="1" dirty="0"/>
              <a:t> </a:t>
            </a:r>
            <a:r>
              <a:rPr lang="en-US" b="1" dirty="0" err="1"/>
              <a:t>vaginalis</a:t>
            </a:r>
            <a:r>
              <a:rPr lang="en-US" b="1" dirty="0"/>
              <a:t> </a:t>
            </a:r>
          </a:p>
          <a:p>
            <a:r>
              <a:rPr lang="en-US" b="1" dirty="0" err="1" smtClean="0"/>
              <a:t>Helminth</a:t>
            </a:r>
            <a:r>
              <a:rPr lang="en-US" b="1" dirty="0"/>
              <a:t>: </a:t>
            </a:r>
            <a:r>
              <a:rPr lang="en-US" b="1" dirty="0" err="1"/>
              <a:t>schistosoma</a:t>
            </a:r>
            <a:r>
              <a:rPr lang="en-US" b="1" dirty="0"/>
              <a:t> </a:t>
            </a:r>
            <a:r>
              <a:rPr lang="en-US" b="1" dirty="0" err="1"/>
              <a:t>haematobium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7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KDIGO definition and classification of AKI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162720"/>
              </p:ext>
            </p:extLst>
          </p:nvPr>
        </p:nvGraphicFramePr>
        <p:xfrm>
          <a:off x="890587" y="2993231"/>
          <a:ext cx="9194801" cy="3657600"/>
        </p:xfrm>
        <a:graphic>
          <a:graphicData uri="http://schemas.openxmlformats.org/drawingml/2006/table">
            <a:tbl>
              <a:tblPr/>
              <a:tblGrid>
                <a:gridCol w="9194801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dirty="0">
                          <a:effectLst/>
                        </a:rPr>
                        <a:t>Diagnostic criteria for AKI: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AKI is defined as any of the following: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• Increase in serum creatinine by ≥0.3 mg/dl (≥26.5 </a:t>
                      </a:r>
                      <a:r>
                        <a:rPr lang="en-US" sz="2400" b="1" dirty="0" err="1">
                          <a:effectLst/>
                        </a:rPr>
                        <a:t>μmol</a:t>
                      </a:r>
                      <a:r>
                        <a:rPr lang="en-US" sz="2400" b="1" dirty="0">
                          <a:effectLst/>
                        </a:rPr>
                        <a:t>/l) within 48 h; or</a:t>
                      </a:r>
                    </a:p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• Increase in serum creatinine to ≥1.5 times baseline, which is known or presumed to have occurred within the prior 7 days; or</a:t>
                      </a:r>
                    </a:p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• Urine volume &lt;0.5 ml/kg/h for 6 h.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dirty="0">
                          <a:effectLst/>
                        </a:rPr>
                        <a:t>AKI staging system: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urinary tract can be viewed as an anatomic unit united by a continuous column of urine extending from the urethra to the kidneys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In the </a:t>
            </a:r>
            <a:r>
              <a:rPr lang="en-US" b="1" dirty="0"/>
              <a:t>majority of UTIs bacteria establish infection by ascending from the urethra to the bladder.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Continuing </a:t>
            </a:r>
            <a:r>
              <a:rPr lang="en-US" b="1" dirty="0"/>
              <a:t>ascent up the ureter to the kidney is the pathway for most renal parenchymal infections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picture of pyelonephritis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Fever</a:t>
            </a:r>
          </a:p>
          <a:p>
            <a:pPr>
              <a:buFont typeface="Wingdings" pitchFamily="2" charset="2"/>
              <a:buChar char="n"/>
              <a:defRPr/>
            </a:pPr>
            <a:endParaRPr lang="en-US" b="1" dirty="0" smtClean="0"/>
          </a:p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Flank pain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Nausea ,vomiting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Turbid  urine due to Presence of pus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 smtClean="0"/>
              <a:t>Cystitis  manifestations may be present (</a:t>
            </a:r>
            <a:r>
              <a:rPr lang="en-US" b="1" dirty="0" err="1" smtClean="0"/>
              <a:t>urgency,frequency,dysuria</a:t>
            </a:r>
            <a:r>
              <a:rPr lang="en-US" b="1" dirty="0" smtClean="0"/>
              <a:t>)</a:t>
            </a:r>
          </a:p>
          <a:p>
            <a:pPr>
              <a:buFont typeface="Wingdings" pitchFamily="2" charset="2"/>
              <a:buChar char="n"/>
              <a:defRPr/>
            </a:pP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8861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Signs and Symptoms: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56904" y="2470068"/>
            <a:ext cx="9312646" cy="369322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/>
                <a:ea typeface="+mn-ea"/>
              </a:rPr>
              <a:t>	a) </a:t>
            </a:r>
            <a:r>
              <a:rPr lang="en-US" b="1" dirty="0" smtClean="0">
                <a:effectLst/>
                <a:ea typeface="+mn-ea"/>
              </a:rPr>
              <a:t>hypertension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b) seen following normal physical exam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c) slowly progressive </a:t>
            </a:r>
            <a:r>
              <a:rPr lang="en-US" b="1" dirty="0" smtClean="0">
                <a:effectLst/>
                <a:ea typeface="+mn-ea"/>
                <a:sym typeface="Symbol" pitchFamily="18" charset="2"/>
              </a:rPr>
              <a:t></a:t>
            </a:r>
            <a:r>
              <a:rPr lang="en-US" b="1" dirty="0" smtClean="0">
                <a:effectLst/>
                <a:ea typeface="+mn-ea"/>
              </a:rPr>
              <a:t> late in disease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d) can cause loss of concentrating mechanisms (if bilateral and progressive)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	</a:t>
            </a:r>
            <a:r>
              <a:rPr lang="en-US" b="1" dirty="0" err="1" smtClean="0">
                <a:effectLst/>
                <a:ea typeface="+mn-ea"/>
              </a:rPr>
              <a:t>i</a:t>
            </a:r>
            <a:r>
              <a:rPr lang="en-US" b="1" dirty="0" smtClean="0">
                <a:effectLst/>
                <a:ea typeface="+mn-ea"/>
              </a:rPr>
              <a:t>) - polyuria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	ii) - </a:t>
            </a:r>
            <a:r>
              <a:rPr lang="en-US" b="1" dirty="0" err="1" smtClean="0">
                <a:effectLst/>
                <a:ea typeface="+mn-ea"/>
              </a:rPr>
              <a:t>nocturia</a:t>
            </a:r>
            <a:r>
              <a:rPr lang="en-US" b="1" dirty="0" smtClean="0">
                <a:effectLst/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8268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 </a:t>
            </a:r>
            <a:r>
              <a:rPr lang="en-US" sz="2600" b="1" dirty="0"/>
              <a:t>Mild pyelonephritis: </a:t>
            </a:r>
            <a:endParaRPr lang="en-US" sz="2600" b="1" dirty="0" smtClean="0"/>
          </a:p>
          <a:p>
            <a:pPr>
              <a:buFontTx/>
              <a:buChar char="-"/>
            </a:pPr>
            <a:r>
              <a:rPr lang="en-US" sz="2600" b="1" dirty="0" smtClean="0"/>
              <a:t>low-grade </a:t>
            </a:r>
            <a:r>
              <a:rPr lang="en-US" sz="2600" b="1" dirty="0"/>
              <a:t>fever </a:t>
            </a:r>
            <a:endParaRPr lang="en-US" sz="2600" b="1" dirty="0" smtClean="0"/>
          </a:p>
          <a:p>
            <a:pPr>
              <a:buFontTx/>
              <a:buChar char="-"/>
            </a:pPr>
            <a:r>
              <a:rPr lang="en-US" sz="2600" b="1" dirty="0" smtClean="0"/>
              <a:t> </a:t>
            </a:r>
            <a:r>
              <a:rPr lang="en-US" sz="2600" b="1" dirty="0"/>
              <a:t>with or without lower-back or </a:t>
            </a:r>
            <a:r>
              <a:rPr lang="en-US" sz="2600" b="1" dirty="0" err="1"/>
              <a:t>costovertebral</a:t>
            </a:r>
            <a:r>
              <a:rPr lang="en-US" sz="2600" b="1" dirty="0"/>
              <a:t>-angle pain </a:t>
            </a:r>
            <a:r>
              <a:rPr lang="en-US" sz="2600" b="1" dirty="0" smtClean="0"/>
              <a:t>.</a:t>
            </a:r>
          </a:p>
          <a:p>
            <a:pPr>
              <a:buFontTx/>
              <a:buChar char="-"/>
            </a:pPr>
            <a:endParaRPr lang="en-US" sz="2600" b="1" dirty="0" smtClean="0"/>
          </a:p>
          <a:p>
            <a:pPr>
              <a:buFont typeface="Arial" charset="0"/>
              <a:buChar char="•"/>
            </a:pPr>
            <a:r>
              <a:rPr lang="en-US" sz="2600" b="1" dirty="0" smtClean="0"/>
              <a:t>Severe </a:t>
            </a:r>
            <a:r>
              <a:rPr lang="en-US" sz="2600" b="1" dirty="0"/>
              <a:t>pyelonephritis: </a:t>
            </a:r>
          </a:p>
          <a:p>
            <a:pPr>
              <a:buFontTx/>
              <a:buChar char="-"/>
            </a:pPr>
            <a:r>
              <a:rPr lang="en-US" sz="2600" b="1" dirty="0" smtClean="0"/>
              <a:t>High </a:t>
            </a:r>
            <a:r>
              <a:rPr lang="en-US" sz="2600" b="1" dirty="0"/>
              <a:t>fever “picket-fence” 72hr </a:t>
            </a:r>
            <a:endParaRPr lang="en-US" sz="2600" b="1" dirty="0" smtClean="0"/>
          </a:p>
          <a:p>
            <a:pPr>
              <a:buFontTx/>
              <a:buChar char="-"/>
            </a:pPr>
            <a:r>
              <a:rPr lang="en-US" sz="2600" b="1" dirty="0" smtClean="0"/>
              <a:t> </a:t>
            </a:r>
            <a:r>
              <a:rPr lang="en-US" sz="2600" b="1" dirty="0"/>
              <a:t>Nausea </a:t>
            </a:r>
          </a:p>
          <a:p>
            <a:pPr>
              <a:buFontTx/>
              <a:buChar char="-"/>
            </a:pPr>
            <a:r>
              <a:rPr lang="en-US" sz="2600" b="1" dirty="0" smtClean="0"/>
              <a:t>Vomiting </a:t>
            </a:r>
            <a:endParaRPr lang="en-US" sz="2600" b="1" dirty="0"/>
          </a:p>
          <a:p>
            <a:pPr>
              <a:buFontTx/>
              <a:buChar char="-"/>
            </a:pPr>
            <a:r>
              <a:rPr lang="en-US" sz="2600" b="1" dirty="0" smtClean="0"/>
              <a:t> </a:t>
            </a:r>
            <a:r>
              <a:rPr lang="en-US" sz="2600" b="1" dirty="0"/>
              <a:t>flank and/or loin pain</a:t>
            </a:r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135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ACUTE PYELONEPHRITIS</a:t>
            </a:r>
            <a:endParaRPr lang="ru-RU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Leukocyte infiltration 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within </a:t>
            </a:r>
            <a:r>
              <a:rPr lang="en-US" b="1" dirty="0" smtClean="0"/>
              <a:t>interstitial tissue of the kidney 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with </a:t>
            </a:r>
            <a:r>
              <a:rPr lang="en-US" b="1" dirty="0" smtClean="0"/>
              <a:t>neutrophils predominance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546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COMPLICATIONS of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ACUTE PYELONEPHRITIS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03" y="2030681"/>
            <a:ext cx="9201397" cy="509878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1- papillary necrosis due to inflammatory thrombosis of the blood  vessels supplying the renal papilla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2 –</a:t>
            </a:r>
            <a:r>
              <a:rPr lang="en-US" b="1" dirty="0" err="1"/>
              <a:t>pyonephrosis</a:t>
            </a:r>
            <a:r>
              <a:rPr lang="en-US" b="1" dirty="0"/>
              <a:t> which mean filling of the dilated calyces and pelvis  by pus due to obstruction  at </a:t>
            </a:r>
            <a:r>
              <a:rPr lang="en-US" b="1" dirty="0" err="1"/>
              <a:t>pelviureteric</a:t>
            </a:r>
            <a:r>
              <a:rPr lang="en-US" b="1" dirty="0"/>
              <a:t> junction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3 -</a:t>
            </a:r>
            <a:r>
              <a:rPr lang="en-US" b="1" dirty="0" err="1"/>
              <a:t>perinephric</a:t>
            </a:r>
            <a:r>
              <a:rPr lang="en-US" b="1" dirty="0"/>
              <a:t> abscess due to spread of the inflammation to the </a:t>
            </a:r>
            <a:r>
              <a:rPr lang="en-US" b="1" dirty="0" err="1"/>
              <a:t>perinephric</a:t>
            </a:r>
            <a:r>
              <a:rPr lang="en-US" b="1" dirty="0"/>
              <a:t> fat.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4 - Transformation to chronic pyelonephritis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n"/>
              <a:defRPr/>
            </a:pPr>
            <a:endParaRPr lang="ru-RU" b="1" dirty="0"/>
          </a:p>
          <a:p>
            <a:pPr>
              <a:buFont typeface="Wingdings" pitchFamily="2" charset="2"/>
              <a:buChar char="n"/>
              <a:defRPr/>
            </a:pP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156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CHRONIC PYELONEPHRITIS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410" y="2422566"/>
            <a:ext cx="9373590" cy="370836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Chronic pyelonephritis is termed chronic tubular and interstitial inflammatory disease 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with </a:t>
            </a:r>
            <a:r>
              <a:rPr lang="en-US" b="1" dirty="0"/>
              <a:t>asymmetric irregular </a:t>
            </a:r>
            <a:r>
              <a:rPr lang="en-US" b="1" u="sng" dirty="0"/>
              <a:t>sclerosis</a:t>
            </a:r>
            <a:r>
              <a:rPr lang="en-US" b="1" dirty="0"/>
              <a:t>(fibrosis) 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and </a:t>
            </a:r>
            <a:r>
              <a:rPr lang="en-US" b="1" dirty="0"/>
              <a:t>deformation of </a:t>
            </a:r>
            <a:r>
              <a:rPr lang="en-US" b="1" dirty="0" err="1"/>
              <a:t>calyices</a:t>
            </a:r>
            <a:r>
              <a:rPr lang="en-US" b="1" dirty="0"/>
              <a:t> and adjacent parenchyma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7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14466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Causes of CHRONIC PYELONEPHRITIS</a:t>
            </a:r>
            <a:endParaRPr lang="ru-RU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5673" y="2339439"/>
            <a:ext cx="8465127" cy="4113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hlink"/>
                </a:solidFill>
              </a:rPr>
              <a:t>1 </a:t>
            </a:r>
            <a:r>
              <a:rPr lang="en-US" b="1" dirty="0"/>
              <a:t>– infection (viral, fungal ,bacteria 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2- </a:t>
            </a:r>
            <a:r>
              <a:rPr lang="en-US" b="1" dirty="0" err="1"/>
              <a:t>calcular</a:t>
            </a:r>
            <a:r>
              <a:rPr lang="en-US" b="1" dirty="0"/>
              <a:t> pyelonephritis caused by obstructing stone and  back reflux of urine.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3 - toxins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4 - metabolic diseases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5 - physical factors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6 - tumors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7 - immunologic reaction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8 - vascular diseases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hlink"/>
                </a:solidFill>
              </a:rPr>
              <a:t>9-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Xanthogranulomatous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chronic pyelonephritis </a:t>
            </a:r>
            <a:endParaRPr lang="en-US" sz="2800" b="1" dirty="0"/>
          </a:p>
          <a:p>
            <a:pPr eaLnBrk="1" hangingPunct="1">
              <a:buFont typeface="Wingdings" pitchFamily="2" charset="2"/>
              <a:buChar char="n"/>
              <a:defRPr/>
            </a:pPr>
            <a:endParaRPr lang="ru-RU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Microscopic picture of CHRONIC PYELONEPHRITIS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50026" y="2244436"/>
            <a:ext cx="92417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b="1" dirty="0" err="1"/>
              <a:t>Stroma</a:t>
            </a:r>
            <a:r>
              <a:rPr lang="en-US" sz="2400" b="1" dirty="0"/>
              <a:t> is infiltrated by lymphocytes, plasma cells  and  macrophages.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- tubules may be filled with colloid protein</a:t>
            </a:r>
          </a:p>
          <a:p>
            <a:pPr>
              <a:defRPr/>
            </a:pPr>
            <a:r>
              <a:rPr lang="en-US" sz="2400" b="1" dirty="0"/>
              <a:t>Casts so  the Enlarged tubules are like thyroid follicle  a Phenomenon is termed </a:t>
            </a:r>
            <a:r>
              <a:rPr lang="en-US" sz="2400" b="1" dirty="0" err="1"/>
              <a:t>thyroidisation</a:t>
            </a:r>
            <a:r>
              <a:rPr lang="en-US" sz="2400" b="1" dirty="0"/>
              <a:t>(</a:t>
            </a:r>
            <a:r>
              <a:rPr lang="en-US" sz="2400" b="1" dirty="0" err="1"/>
              <a:t>i.e</a:t>
            </a:r>
            <a:r>
              <a:rPr lang="en-US" sz="2400" b="1" dirty="0"/>
              <a:t> renal tubules containing colloid casts simulate thyroid follicles  containing colloid inside it).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- </a:t>
            </a:r>
            <a:r>
              <a:rPr lang="en-US" sz="2400" b="1" dirty="0" err="1"/>
              <a:t>Periglomerular</a:t>
            </a:r>
            <a:r>
              <a:rPr lang="en-US" sz="2400" b="1" dirty="0"/>
              <a:t> fibrosis  may end with complete glomerular fibrosis and </a:t>
            </a:r>
            <a:r>
              <a:rPr lang="en-US" sz="2400" b="1" dirty="0" err="1"/>
              <a:t>hyalinosis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Rapid diagnostic </a:t>
            </a:r>
            <a:r>
              <a:rPr lang="en-US" b="1" dirty="0" smtClean="0"/>
              <a:t>test: </a:t>
            </a:r>
          </a:p>
          <a:p>
            <a:pPr>
              <a:buFontTx/>
              <a:buChar char="-"/>
            </a:pPr>
            <a:r>
              <a:rPr lang="en-US" b="1" dirty="0" smtClean="0"/>
              <a:t>Appearance of WBC </a:t>
            </a:r>
            <a:r>
              <a:rPr lang="en-US" b="1" dirty="0"/>
              <a:t>in </a:t>
            </a:r>
            <a:r>
              <a:rPr lang="en-US" b="1" dirty="0" smtClean="0"/>
              <a:t>urine; </a:t>
            </a:r>
          </a:p>
          <a:p>
            <a:pPr>
              <a:buFontTx/>
              <a:buChar char="-"/>
            </a:pPr>
            <a:r>
              <a:rPr lang="en-US" b="1" dirty="0" smtClean="0"/>
              <a:t>test </a:t>
            </a:r>
            <a:r>
              <a:rPr lang="en-US" b="1" dirty="0"/>
              <a:t>for nitrite &amp; leukocyte esterase </a:t>
            </a:r>
            <a:r>
              <a:rPr lang="en-US" b="1" dirty="0" smtClean="0"/>
              <a:t>; </a:t>
            </a:r>
          </a:p>
          <a:p>
            <a:pPr>
              <a:buFontTx/>
              <a:buChar char="-"/>
            </a:pPr>
            <a:r>
              <a:rPr lang="en-US" b="1" dirty="0" smtClean="0"/>
              <a:t>Urinalysis</a:t>
            </a:r>
            <a:r>
              <a:rPr lang="en-US" b="1" dirty="0"/>
              <a:t>: 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/>
              <a:t>WBC in Cast shape due to of </a:t>
            </a:r>
            <a:r>
              <a:rPr lang="en-US" b="1" dirty="0" smtClean="0"/>
              <a:t>pyelonephritis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AKI </a:t>
            </a:r>
            <a:r>
              <a:rPr lang="en-US" dirty="0" smtClean="0"/>
              <a:t>stage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b="1" dirty="0"/>
              <a:t>stage </a:t>
            </a:r>
            <a:r>
              <a:rPr lang="en-US" b="1" dirty="0" smtClean="0"/>
              <a:t>I and stage 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438747"/>
              </p:ext>
            </p:extLst>
          </p:nvPr>
        </p:nvGraphicFramePr>
        <p:xfrm>
          <a:off x="680319" y="1947552"/>
          <a:ext cx="10648740" cy="3752218"/>
        </p:xfrm>
        <a:graphic>
          <a:graphicData uri="http://schemas.openxmlformats.org/drawingml/2006/table">
            <a:tbl>
              <a:tblPr/>
              <a:tblGrid>
                <a:gridCol w="3549580"/>
                <a:gridCol w="3549580"/>
                <a:gridCol w="3549580"/>
              </a:tblGrid>
              <a:tr h="81487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AKI stage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Serum creatinine criteria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Urine output criteria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20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AKI stage I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Increase of serum creatinine by ≥0.3 mg/dl (≥26.4 </a:t>
                      </a:r>
                      <a:r>
                        <a:rPr lang="en-US" sz="2400" b="1" dirty="0" err="1">
                          <a:effectLst/>
                        </a:rPr>
                        <a:t>μmol</a:t>
                      </a:r>
                      <a:r>
                        <a:rPr lang="en-US" sz="2400" b="1" dirty="0">
                          <a:effectLst/>
                        </a:rPr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Urine output &lt;0.5 ml/kg/h for 6–12 h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or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</a:rPr>
                        <a:t>increase to 1.5–1.9 times from </a:t>
                      </a:r>
                      <a:r>
                        <a:rPr lang="en-US" sz="2400" b="1" dirty="0" smtClean="0">
                          <a:effectLst/>
                        </a:rPr>
                        <a:t>baseline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594592"/>
              </p:ext>
            </p:extLst>
          </p:nvPr>
        </p:nvGraphicFramePr>
        <p:xfrm>
          <a:off x="680318" y="5676405"/>
          <a:ext cx="10648740" cy="1005840"/>
        </p:xfrm>
        <a:graphic>
          <a:graphicData uri="http://schemas.openxmlformats.org/drawingml/2006/table">
            <a:tbl>
              <a:tblPr/>
              <a:tblGrid>
                <a:gridCol w="3549580"/>
                <a:gridCol w="3549580"/>
                <a:gridCol w="3549580"/>
              </a:tblGrid>
              <a:tr h="7776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AKI stage II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Increase of serum creatinine to 2.0–2.9 times from baseline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Urine output &lt;0.5 ml/kg/h for ≥12 h</a:t>
                      </a:r>
                    </a:p>
                  </a:txBody>
                  <a:tcPr>
                    <a:lnL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D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Culture: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Method of Sampling: Clean Catch: Straight Catheterization: </a:t>
            </a:r>
            <a:r>
              <a:rPr lang="en-US" b="1" dirty="0" err="1" smtClean="0"/>
              <a:t>foley</a:t>
            </a:r>
            <a:r>
              <a:rPr lang="en-US" b="1" dirty="0" smtClean="0"/>
              <a:t> </a:t>
            </a:r>
            <a:r>
              <a:rPr lang="en-US" b="1" dirty="0" err="1" smtClean="0"/>
              <a:t>cathatere</a:t>
            </a:r>
            <a:r>
              <a:rPr lang="en-US" b="1" dirty="0" smtClean="0"/>
              <a:t>:  Suprapubic Aspiration: </a:t>
            </a:r>
          </a:p>
          <a:p>
            <a:endParaRPr lang="en-US" b="1" dirty="0"/>
          </a:p>
          <a:p>
            <a:r>
              <a:rPr lang="en-US" b="1" dirty="0" smtClean="0"/>
              <a:t> Urine culture interpretation:  </a:t>
            </a:r>
          </a:p>
          <a:p>
            <a:pPr marL="0" indent="0">
              <a:buNone/>
            </a:pPr>
            <a:r>
              <a:rPr lang="en-US" b="1" dirty="0" smtClean="0"/>
              <a:t>- It is </a:t>
            </a:r>
            <a:r>
              <a:rPr lang="en-US" b="1" dirty="0" err="1" smtClean="0"/>
              <a:t>positve</a:t>
            </a:r>
            <a:r>
              <a:rPr lang="en-US" b="1" dirty="0" smtClean="0"/>
              <a:t> with colony count equal or more than 10 power 2 In women with dysuria &amp; </a:t>
            </a:r>
            <a:r>
              <a:rPr lang="en-US" b="1" dirty="0" err="1" smtClean="0"/>
              <a:t>pyuria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- It </a:t>
            </a:r>
            <a:r>
              <a:rPr lang="en-US" b="1" dirty="0"/>
              <a:t>is </a:t>
            </a:r>
            <a:r>
              <a:rPr lang="en-US" b="1" dirty="0" err="1"/>
              <a:t>positve</a:t>
            </a:r>
            <a:r>
              <a:rPr lang="en-US" b="1" dirty="0"/>
              <a:t> with colony count &gt; 10 power 3 In Men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16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CHRONIC PYELONEPHRITIS: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Stroma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is infiltrated by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lymphocytes,plasma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cells  and  macrophages, with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thyroidisation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of the tubules</a:t>
            </a:r>
            <a:endParaRPr lang="ar-S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pic>
        <p:nvPicPr>
          <p:cNvPr id="24580" name="Content Placeholder 4" descr="сканирование0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773238"/>
            <a:ext cx="889317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7" y="2336873"/>
            <a:ext cx="9700416" cy="4194556"/>
          </a:xfrm>
        </p:spPr>
        <p:txBody>
          <a:bodyPr>
            <a:normAutofit/>
          </a:bodyPr>
          <a:lstStyle/>
          <a:p>
            <a:r>
              <a:rPr lang="en-US" dirty="0">
                <a:hlinkClick r:id="rId2" tooltip=" Emphysematous pyelonephritis:&#10; exclusively in diabetic p..."/>
              </a:rPr>
              <a:t> </a:t>
            </a:r>
            <a:r>
              <a:rPr lang="en-US" b="1" dirty="0" smtClean="0"/>
              <a:t>Emphysematous </a:t>
            </a:r>
            <a:r>
              <a:rPr lang="en-US" b="1" dirty="0"/>
              <a:t>pyelonephritis: </a:t>
            </a:r>
            <a:r>
              <a:rPr lang="en-US" b="1" dirty="0" smtClean="0"/>
              <a:t>exclusively </a:t>
            </a:r>
            <a:r>
              <a:rPr lang="en-US" b="1" dirty="0"/>
              <a:t>in diabetic patients </a:t>
            </a:r>
            <a:r>
              <a:rPr lang="en-US" b="1" dirty="0" smtClean="0"/>
              <a:t>production </a:t>
            </a:r>
            <a:r>
              <a:rPr lang="en-US" b="1" dirty="0"/>
              <a:t>of gas in renal and perinephric tissues </a:t>
            </a:r>
            <a:r>
              <a:rPr lang="en-US" b="1" dirty="0" smtClean="0"/>
              <a:t>bilateral </a:t>
            </a:r>
            <a:r>
              <a:rPr lang="en-US" b="1" dirty="0"/>
              <a:t>papillary necrosis </a:t>
            </a:r>
            <a:r>
              <a:rPr lang="en-US" b="1" dirty="0" smtClean="0"/>
              <a:t>rise </a:t>
            </a:r>
            <a:r>
              <a:rPr lang="en-US" b="1" dirty="0"/>
              <a:t>in the serum creatinine level </a:t>
            </a:r>
            <a:r>
              <a:rPr lang="en-US" b="1" dirty="0" smtClean="0"/>
              <a:t>;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/>
              <a:t>Xanthogranulomatous</a:t>
            </a:r>
            <a:r>
              <a:rPr lang="en-US" b="1" dirty="0"/>
              <a:t> pyelonephritis </a:t>
            </a:r>
            <a:r>
              <a:rPr lang="en-US" b="1" dirty="0" smtClean="0"/>
              <a:t> </a:t>
            </a:r>
            <a:r>
              <a:rPr lang="en-US" b="1" dirty="0"/>
              <a:t>chronic urinary obstruction (often by staghorn calculi) </a:t>
            </a:r>
            <a:r>
              <a:rPr lang="en-US" b="1" dirty="0" smtClean="0"/>
              <a:t>, </a:t>
            </a:r>
            <a:r>
              <a:rPr lang="en-US" b="1" dirty="0"/>
              <a:t>chronic infection </a:t>
            </a:r>
            <a:r>
              <a:rPr lang="en-US" b="1" dirty="0" smtClean="0"/>
              <a:t>, </a:t>
            </a:r>
            <a:r>
              <a:rPr lang="en-US" b="1" dirty="0" err="1"/>
              <a:t>Suppurative</a:t>
            </a:r>
            <a:r>
              <a:rPr lang="en-US" b="1" dirty="0"/>
              <a:t> destruction of renal tissue </a:t>
            </a:r>
          </a:p>
        </p:txBody>
      </p:sp>
    </p:spTree>
    <p:extLst>
      <p:ext uri="{BB962C8B-B14F-4D97-AF65-F5344CB8AC3E}">
        <p14:creationId xmlns:p14="http://schemas.microsoft.com/office/powerpoint/2010/main" val="12897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Xanthogranulomatous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chronic pyelonephritis </a:t>
            </a:r>
            <a:endParaRPr 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336872"/>
            <a:ext cx="9613861" cy="40388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/>
              <a:t>Etiologic agent is </a:t>
            </a:r>
            <a:r>
              <a:rPr lang="en-US" b="1" dirty="0" smtClean="0"/>
              <a:t>Proteus</a:t>
            </a:r>
          </a:p>
          <a:p>
            <a:pPr marL="0" indent="0" eaLnBrk="1" hangingPunct="1">
              <a:buNone/>
              <a:defRPr/>
            </a:pPr>
            <a:endParaRPr lang="en-US" b="1" dirty="0"/>
          </a:p>
          <a:p>
            <a:pPr>
              <a:buFont typeface="Wingdings" pitchFamily="2" charset="2"/>
              <a:buChar char="n"/>
              <a:defRPr/>
            </a:pPr>
            <a:r>
              <a:rPr lang="en-US" b="1" dirty="0"/>
              <a:t>There are a lot of macrophages with pale pink foamy cytoplasm filled </a:t>
            </a:r>
            <a:r>
              <a:rPr lang="en-US" b="1" dirty="0" smtClean="0"/>
              <a:t>with: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lipid,</a:t>
            </a:r>
          </a:p>
          <a:p>
            <a:pPr>
              <a:buFontTx/>
              <a:buChar char="-"/>
              <a:defRPr/>
            </a:pPr>
            <a:r>
              <a:rPr lang="en-US" b="1" dirty="0"/>
              <a:t>-</a:t>
            </a:r>
            <a:r>
              <a:rPr lang="en-US" b="1" dirty="0" smtClean="0"/>
              <a:t>plasma </a:t>
            </a:r>
            <a:r>
              <a:rPr lang="en-US" b="1" dirty="0"/>
              <a:t>cells</a:t>
            </a:r>
            <a:r>
              <a:rPr lang="en-US" b="1" dirty="0" smtClean="0"/>
              <a:t>,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 </a:t>
            </a:r>
            <a:r>
              <a:rPr lang="en-US" b="1" dirty="0"/>
              <a:t>lymphocytes, 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and 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granulocytes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7" y="2336873"/>
            <a:ext cx="9700416" cy="4194556"/>
          </a:xfrm>
        </p:spPr>
        <p:txBody>
          <a:bodyPr>
            <a:normAutofit/>
          </a:bodyPr>
          <a:lstStyle/>
          <a:p>
            <a:r>
              <a:rPr lang="en-US" dirty="0">
                <a:hlinkClick r:id="rId2" tooltip=" Emphysematous pyelonephritis:&#10; exclusively in diabetic p..."/>
              </a:rPr>
              <a:t> </a:t>
            </a:r>
            <a:r>
              <a:rPr lang="en-US" b="1" dirty="0" smtClean="0"/>
              <a:t>Pyelonephritis </a:t>
            </a:r>
            <a:r>
              <a:rPr lang="en-US" b="1" dirty="0"/>
              <a:t>can also be complicated by </a:t>
            </a:r>
            <a:r>
              <a:rPr lang="en-US" b="1" dirty="0" err="1"/>
              <a:t>intraparenchymal</a:t>
            </a:r>
            <a:r>
              <a:rPr lang="en-US" b="1" dirty="0"/>
              <a:t> abscess formation; </a:t>
            </a:r>
            <a:endParaRPr lang="en-US" b="1" dirty="0" smtClean="0"/>
          </a:p>
          <a:p>
            <a:r>
              <a:rPr lang="en-US" b="1" dirty="0" smtClean="0"/>
              <a:t>this </a:t>
            </a:r>
            <a:r>
              <a:rPr lang="en-US" b="1" dirty="0"/>
              <a:t>situation should be suspected when a patient </a:t>
            </a:r>
            <a:r>
              <a:rPr lang="en-US" b="1" dirty="0" smtClean="0"/>
              <a:t>has:</a:t>
            </a:r>
          </a:p>
          <a:p>
            <a:pPr>
              <a:buFontTx/>
              <a:buChar char="-"/>
            </a:pPr>
            <a:r>
              <a:rPr lang="en-US" b="1" dirty="0" smtClean="0"/>
              <a:t>continued </a:t>
            </a:r>
            <a:r>
              <a:rPr lang="en-US" b="1" dirty="0"/>
              <a:t>fever 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and/or </a:t>
            </a:r>
            <a:r>
              <a:rPr lang="en-US" b="1" dirty="0"/>
              <a:t>bacteremia despite antibacterial therapy.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00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Complication of CHRONIC PYELONEPHRITIS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281" y="2066306"/>
            <a:ext cx="9551719" cy="4963144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n-US" b="1" dirty="0" err="1"/>
              <a:t>nephrosclerosis</a:t>
            </a:r>
            <a:r>
              <a:rPr lang="en-US" b="1" dirty="0"/>
              <a:t> involving</a:t>
            </a:r>
          </a:p>
          <a:p>
            <a:pPr marL="0" indent="0">
              <a:buNone/>
              <a:defRPr/>
            </a:pPr>
            <a:r>
              <a:rPr lang="en-US" b="1" dirty="0" err="1"/>
              <a:t>Stroma</a:t>
            </a:r>
            <a:r>
              <a:rPr lang="en-US" b="1" dirty="0"/>
              <a:t>, calyces, pelvis, then vascular and  </a:t>
            </a:r>
            <a:r>
              <a:rPr lang="en-US" b="1" dirty="0" err="1"/>
              <a:t>periglomerular</a:t>
            </a:r>
            <a:r>
              <a:rPr lang="en-US" b="1" dirty="0"/>
              <a:t> sclerosis 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secondary </a:t>
            </a:r>
            <a:r>
              <a:rPr lang="en-US" b="1" dirty="0"/>
              <a:t>contracted kidneys due to fibrosis </a:t>
            </a:r>
          </a:p>
          <a:p>
            <a:pPr marL="0" indent="0">
              <a:buNone/>
              <a:defRPr/>
            </a:pPr>
            <a:r>
              <a:rPr lang="en-US" b="1" dirty="0"/>
              <a:t> </a:t>
            </a:r>
          </a:p>
          <a:p>
            <a:pPr marL="0" indent="0">
              <a:buNone/>
              <a:defRPr/>
            </a:pP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chronic </a:t>
            </a:r>
            <a:r>
              <a:rPr lang="en-US" b="1" dirty="0"/>
              <a:t>renal failure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ru-RU" b="1" dirty="0"/>
          </a:p>
        </p:txBody>
      </p:sp>
      <p:sp>
        <p:nvSpPr>
          <p:cNvPr id="30725" name="Down Arrow 1"/>
          <p:cNvSpPr>
            <a:spLocks noChangeArrowheads="1"/>
          </p:cNvSpPr>
          <p:nvPr/>
        </p:nvSpPr>
        <p:spPr bwMode="auto">
          <a:xfrm>
            <a:off x="3434557" y="3198381"/>
            <a:ext cx="484187" cy="647700"/>
          </a:xfrm>
          <a:prstGeom prst="downArrow">
            <a:avLst>
              <a:gd name="adj1" fmla="val 50000"/>
              <a:gd name="adj2" fmla="val 447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30726" name="Down Arrow 6"/>
          <p:cNvSpPr>
            <a:spLocks noChangeArrowheads="1"/>
          </p:cNvSpPr>
          <p:nvPr/>
        </p:nvSpPr>
        <p:spPr bwMode="auto">
          <a:xfrm>
            <a:off x="3434558" y="4547878"/>
            <a:ext cx="484187" cy="647700"/>
          </a:xfrm>
          <a:prstGeom prst="downArrow">
            <a:avLst>
              <a:gd name="adj1" fmla="val 50000"/>
              <a:gd name="adj2" fmla="val 447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ar-SA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Differential diagnosis  for pyelonephritis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39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/>
              <a:t> </a:t>
            </a:r>
            <a:r>
              <a:rPr lang="en-US" b="1" dirty="0" smtClean="0"/>
              <a:t>cystitis which is inflammation of the urinary bladder characterized by: </a:t>
            </a:r>
            <a:r>
              <a:rPr lang="en-US" b="1" dirty="0" err="1" smtClean="0"/>
              <a:t>urgency,frequency,dysuria</a:t>
            </a:r>
            <a:r>
              <a:rPr lang="en-US" b="1" dirty="0" smtClean="0"/>
              <a:t>.</a:t>
            </a:r>
          </a:p>
          <a:p>
            <a:pPr>
              <a:buFont typeface="Wingdings" pitchFamily="2" charset="2"/>
              <a:buChar char="n"/>
              <a:defRPr/>
            </a:pPr>
            <a:endParaRPr lang="en-US" b="1" dirty="0"/>
          </a:p>
          <a:p>
            <a:pPr>
              <a:buFont typeface="Wingdings" charset="2"/>
              <a:buChar char="q"/>
              <a:defRPr/>
            </a:pPr>
            <a:r>
              <a:rPr lang="en-US" b="1" dirty="0" smtClean="0"/>
              <a:t> While pyelonephritis characterized by inflammation of the kidney  characterized by: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flank pain ,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tenderness, 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fever,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Chills</a:t>
            </a:r>
          </a:p>
          <a:p>
            <a:pPr>
              <a:buFontTx/>
              <a:buChar char="-"/>
              <a:defRPr/>
            </a:pPr>
            <a:r>
              <a:rPr lang="en-US" b="1" dirty="0" smtClean="0"/>
              <a:t> and increase WBCs.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3069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82535" y="1056904"/>
            <a:ext cx="8928265" cy="6194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u="sng"/>
              <a:t>Chronic pyelonephritis and reflux nephropathy</a:t>
            </a:r>
            <a:br>
              <a:rPr lang="en-US" sz="4000" u="sng"/>
            </a:br>
            <a:endParaRPr lang="en-US" sz="4000" u="sng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ffectLst/>
                <a:ea typeface="+mn-ea"/>
              </a:rPr>
              <a:t>Interstitial inflammation with scarring of renal   parenchyma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ffectLst/>
                <a:ea typeface="+mn-ea"/>
              </a:rPr>
              <a:t> Important cause of chronic renal failure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 smtClean="0">
              <a:effectLst/>
              <a:ea typeface="+mn-ea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ffectLst/>
                <a:ea typeface="+mn-ea"/>
              </a:rPr>
              <a:t>Two forms: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a) - Chronic obstructive pyelonephritis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b) - Chronic reflux-associated pyelonephritis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effectLst/>
              <a:ea typeface="+mn-ea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20456" y="2794467"/>
            <a:ext cx="88331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Can be bilateral (congenital disease</a:t>
            </a:r>
            <a:r>
              <a:rPr lang="en-US" altLang="en-US" sz="2400" b="1" dirty="0" smtClean="0">
                <a:latin typeface="Tahoma" charset="0"/>
              </a:rPr>
              <a:t>)</a:t>
            </a:r>
          </a:p>
          <a:p>
            <a:pPr eaLnBrk="1" hangingPunct="1">
              <a:buFontTx/>
              <a:buChar char="•"/>
            </a:pPr>
            <a:endParaRPr lang="en-US" altLang="en-US" sz="2400" b="1" dirty="0">
              <a:latin typeface="Tahoma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Obstruction predisposes kidney to infection</a:t>
            </a: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recurrent infections on obstructive foci causes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  scarring – chronic </a:t>
            </a:r>
            <a:r>
              <a:rPr lang="en-US" altLang="en-US" sz="2400" b="1" dirty="0" smtClean="0">
                <a:latin typeface="Tahoma" charset="0"/>
              </a:rPr>
              <a:t>pyelonephritis</a:t>
            </a:r>
            <a:endParaRPr lang="en-US" altLang="en-US" sz="2400" b="1" dirty="0">
              <a:latin typeface="Tahoma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00" y="533401"/>
            <a:ext cx="822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rPr>
              <a:t>Chronic obstructive pyelonephritis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724" y="493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05000" y="2212648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ahoma" charset="0"/>
              </a:rPr>
              <a:t>chronic reflux-associated pyelonephritis (reflux nephropathy)</a:t>
            </a:r>
          </a:p>
          <a:p>
            <a:pPr eaLnBrk="1" hangingPunct="1"/>
            <a:endParaRPr lang="en-US" altLang="en-US" sz="2400" b="1" u="sng" dirty="0">
              <a:latin typeface="Tahoma" charset="0"/>
            </a:endParaRPr>
          </a:p>
          <a:p>
            <a:pPr eaLnBrk="1" hangingPunct="1"/>
            <a:endParaRPr lang="en-US" altLang="en-US" sz="2400" b="1" dirty="0">
              <a:latin typeface="Tahoma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More common form of chronic pyelonephritis </a:t>
            </a:r>
          </a:p>
        </p:txBody>
      </p:sp>
    </p:spTree>
    <p:extLst>
      <p:ext uri="{BB962C8B-B14F-4D97-AF65-F5344CB8AC3E}">
        <p14:creationId xmlns:p14="http://schemas.microsoft.com/office/powerpoint/2010/main" val="191093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AKI </a:t>
            </a:r>
            <a:r>
              <a:rPr lang="en-US" dirty="0" smtClean="0"/>
              <a:t>stage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b="1" dirty="0"/>
              <a:t>stage </a:t>
            </a:r>
            <a:r>
              <a:rPr lang="en-US" b="1" dirty="0" smtClean="0"/>
              <a:t>III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n-US" b="1" dirty="0" smtClean="0"/>
              <a:t>Increase </a:t>
            </a:r>
            <a:r>
              <a:rPr lang="en-US" b="1" dirty="0"/>
              <a:t>of serum creatinine ≥3.0 times from baseline</a:t>
            </a:r>
          </a:p>
          <a:p>
            <a:pPr fontAlgn="t"/>
            <a:r>
              <a:rPr lang="en-US" b="1" dirty="0"/>
              <a:t>Urine output &lt;0.3 ml/kg/h for ≥24 h</a:t>
            </a:r>
          </a:p>
          <a:p>
            <a:pPr fontAlgn="t"/>
            <a:r>
              <a:rPr lang="en-US" b="1" dirty="0" smtClean="0"/>
              <a:t>or</a:t>
            </a:r>
            <a:endParaRPr lang="en-US" b="1" dirty="0"/>
          </a:p>
          <a:p>
            <a:pPr fontAlgn="t"/>
            <a:r>
              <a:rPr lang="en-US" b="1" dirty="0"/>
              <a:t>serum creatinine ≥4.0 mg/dl (≥354 </a:t>
            </a:r>
            <a:r>
              <a:rPr lang="en-US" b="1" dirty="0" err="1"/>
              <a:t>μmol</a:t>
            </a:r>
            <a:r>
              <a:rPr lang="en-US" b="1" dirty="0"/>
              <a:t>/L)</a:t>
            </a:r>
          </a:p>
          <a:p>
            <a:pPr fontAlgn="t"/>
            <a:r>
              <a:rPr lang="en-US" b="1" dirty="0"/>
              <a:t>anuria for ≥12 </a:t>
            </a:r>
            <a:r>
              <a:rPr lang="en-US" b="1" dirty="0" smtClean="0"/>
              <a:t>h</a:t>
            </a:r>
            <a:endParaRPr lang="en-US" b="1" dirty="0"/>
          </a:p>
          <a:p>
            <a:pPr fontAlgn="t"/>
            <a:r>
              <a:rPr lang="en-US" b="1" dirty="0"/>
              <a:t>or</a:t>
            </a:r>
          </a:p>
          <a:p>
            <a:pPr fontAlgn="t"/>
            <a:r>
              <a:rPr lang="en-US" b="1" dirty="0"/>
              <a:t>in patients &lt;18 years, decrease in estimated GFR to &lt;35 ml/min per 1.73 m</a:t>
            </a:r>
            <a:r>
              <a:rPr lang="en-US" b="1" baseline="30000" dirty="0"/>
              <a:t>2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65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u="sng">
                <a:solidFill>
                  <a:schemeClr val="tx1"/>
                </a:solidFill>
                <a:effectLst/>
              </a:rPr>
              <a:t>reflux nephropathy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Occurs from superimposed of a UTI on </a:t>
            </a:r>
            <a:r>
              <a:rPr lang="en-US" b="1" dirty="0" err="1"/>
              <a:t>vesiculouretheral</a:t>
            </a:r>
            <a:r>
              <a:rPr lang="en-US" b="1" dirty="0"/>
              <a:t> and </a:t>
            </a:r>
            <a:r>
              <a:rPr lang="en-US" b="1" dirty="0" err="1"/>
              <a:t>intrarenal</a:t>
            </a:r>
            <a:r>
              <a:rPr lang="en-US" b="1" dirty="0"/>
              <a:t> reflux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	a) reflux may be bi- or unilateral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		</a:t>
            </a:r>
            <a:r>
              <a:rPr lang="en-US" b="1" dirty="0" err="1"/>
              <a:t>i</a:t>
            </a:r>
            <a:r>
              <a:rPr lang="en-US" b="1" dirty="0"/>
              <a:t>) unilateral causes atrophy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		ii) bilateral can cause chronic renal  insufficiency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		iii) diffuse or patchy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/>
              <a:t>- Unclear if sterile </a:t>
            </a:r>
            <a:r>
              <a:rPr lang="en-US" b="1" dirty="0" err="1"/>
              <a:t>vesiculouretheral</a:t>
            </a:r>
            <a:r>
              <a:rPr lang="en-US" b="1" dirty="0"/>
              <a:t> disease causes renal damage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04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2379098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1" dirty="0">
                <a:latin typeface="Tahoma" charset="0"/>
              </a:rPr>
              <a:t>Hallmark is scarring involving pelvis/calyces, leading to papillary blunting and deformities</a:t>
            </a:r>
          </a:p>
          <a:p>
            <a:pPr eaLnBrk="1" hangingPunct="1"/>
            <a:endParaRPr lang="en-US" altLang="en-US" sz="2400" b="1" dirty="0">
              <a:latin typeface="Tahoma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Renal papillae – area of kidney where opening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   from collecting ducts enters renal pelvis</a:t>
            </a:r>
          </a:p>
          <a:p>
            <a:pPr eaLnBrk="1" hangingPunct="1"/>
            <a:endParaRPr lang="en-US" altLang="en-US" sz="2400" b="1" dirty="0">
              <a:latin typeface="Tahoma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Kidneys are asymmetrically contracted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67200" y="490539"/>
            <a:ext cx="439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u="sng"/>
              <a:t>reflux nephropathy</a:t>
            </a:r>
          </a:p>
        </p:txBody>
      </p:sp>
    </p:spTree>
    <p:extLst>
      <p:ext uri="{BB962C8B-B14F-4D97-AF65-F5344CB8AC3E}">
        <p14:creationId xmlns:p14="http://schemas.microsoft.com/office/powerpoint/2010/main" val="150397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306286" y="1005357"/>
            <a:ext cx="936171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ahoma" charset="0"/>
              </a:rPr>
              <a:t>Drug-induced interstitial </a:t>
            </a:r>
            <a:r>
              <a:rPr lang="en-US" altLang="en-US" sz="2400" b="1" u="sng" dirty="0" smtClean="0">
                <a:latin typeface="Tahoma" charset="0"/>
              </a:rPr>
              <a:t>nephritis</a:t>
            </a:r>
          </a:p>
          <a:p>
            <a:pPr eaLnBrk="1" hangingPunct="1"/>
            <a:endParaRPr lang="en-US" altLang="en-US" sz="2400" b="1" u="sng" dirty="0">
              <a:latin typeface="Tahoma" charset="0"/>
            </a:endParaRPr>
          </a:p>
          <a:p>
            <a:pPr eaLnBrk="1" hangingPunct="1"/>
            <a:endParaRPr lang="en-US" altLang="en-US" sz="2400" b="1" u="sng" dirty="0">
              <a:latin typeface="Tahoma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Acute TIN – seen with synthetic </a:t>
            </a:r>
            <a:r>
              <a:rPr lang="en-US" altLang="en-US" sz="2400" b="1" dirty="0" err="1">
                <a:latin typeface="Tahoma" charset="0"/>
              </a:rPr>
              <a:t>penicillins</a:t>
            </a:r>
            <a:r>
              <a:rPr lang="en-US" altLang="en-US" sz="2400" b="1" dirty="0">
                <a:latin typeface="Tahoma" charset="0"/>
              </a:rPr>
              <a:t>,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   diuretics (thiazides), NSAID</a:t>
            </a:r>
          </a:p>
          <a:p>
            <a:pPr eaLnBrk="1" hangingPunct="1"/>
            <a:endParaRPr lang="en-US" altLang="en-US" sz="2400" b="1" dirty="0">
              <a:latin typeface="Tahoma" charset="0"/>
            </a:endParaRP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a) disease begins ~15 days (2-40 range)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	</a:t>
            </a:r>
            <a:r>
              <a:rPr lang="en-US" altLang="en-US" sz="2400" b="1" dirty="0" err="1">
                <a:latin typeface="Tahoma" charset="0"/>
              </a:rPr>
              <a:t>i</a:t>
            </a:r>
            <a:r>
              <a:rPr lang="en-US" altLang="en-US" sz="2400" b="1" dirty="0">
                <a:latin typeface="Tahoma" charset="0"/>
              </a:rPr>
              <a:t>) fever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	ii) rash (25% cases)</a:t>
            </a:r>
          </a:p>
          <a:p>
            <a:pPr lvl="1" eaLnBrk="1" hangingPunct="1"/>
            <a:r>
              <a:rPr lang="en-US" altLang="en-US" sz="2400" b="1" dirty="0">
                <a:latin typeface="Tahoma" charset="0"/>
              </a:rPr>
              <a:t>	iii) renal findings: hematuria, </a:t>
            </a:r>
            <a:r>
              <a:rPr lang="en-US" altLang="en-US" sz="2400" b="1" dirty="0" err="1">
                <a:latin typeface="Tahoma" charset="0"/>
              </a:rPr>
              <a:t>leukouria</a:t>
            </a:r>
            <a:endParaRPr lang="en-US" altLang="en-US" sz="2400" b="1" dirty="0">
              <a:latin typeface="Tahoma" charset="0"/>
            </a:endParaRPr>
          </a:p>
          <a:p>
            <a:pPr lvl="1" eaLnBrk="1" hangingPunct="1"/>
            <a:r>
              <a:rPr lang="en-US" altLang="en-US" sz="2400" b="1" dirty="0">
                <a:latin typeface="Tahoma" charset="0"/>
              </a:rPr>
              <a:t>	iv) increased serum creatinine or acute 			    renal failure with oliguria (50% of </a:t>
            </a:r>
            <a:r>
              <a:rPr lang="en-US" altLang="en-US" sz="2400" b="1" dirty="0" smtClean="0">
                <a:latin typeface="Tahoma" charset="0"/>
              </a:rPr>
              <a:t> </a:t>
            </a:r>
            <a:r>
              <a:rPr lang="en-US" altLang="en-US" sz="2400" b="1" dirty="0">
                <a:latin typeface="Tahoma" charset="0"/>
              </a:rPr>
              <a:t>cases)</a:t>
            </a:r>
          </a:p>
        </p:txBody>
      </p:sp>
    </p:spTree>
    <p:extLst>
      <p:ext uri="{BB962C8B-B14F-4D97-AF65-F5344CB8AC3E}">
        <p14:creationId xmlns:p14="http://schemas.microsoft.com/office/powerpoint/2010/main" val="184851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u="sng"/>
              <a:t>Drug-induced interstitial nephritis</a:t>
            </a:r>
            <a:br>
              <a:rPr lang="en-US" altLang="en-US" sz="4000" u="sng"/>
            </a:br>
            <a:endParaRPr lang="en-US" altLang="en-US" sz="4000" u="sng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05000" y="1905000"/>
            <a:ext cx="8464550" cy="4191000"/>
          </a:xfrm>
        </p:spPr>
        <p:txBody>
          <a:bodyPr/>
          <a:lstStyle/>
          <a:p>
            <a:pPr eaLnBrk="1" hangingPunct="1"/>
            <a:endParaRPr lang="en-US" altLang="en-US" dirty="0" smtClean="0">
              <a:effectLst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 smtClean="0">
                <a:effectLst/>
              </a:rPr>
              <a:t>Immune </a:t>
            </a:r>
            <a:r>
              <a:rPr lang="en-US" altLang="en-US" b="1" dirty="0">
                <a:effectLst/>
              </a:rPr>
              <a:t>mechanism is indicated (suggested</a:t>
            </a:r>
            <a:r>
              <a:rPr lang="en-US" altLang="en-US" b="1" dirty="0" smtClean="0">
                <a:effectLst/>
              </a:rPr>
              <a:t>)</a:t>
            </a:r>
          </a:p>
          <a:p>
            <a:pPr eaLnBrk="1" hangingPunct="1"/>
            <a:endParaRPr lang="en-US" altLang="en-US" b="1" dirty="0">
              <a:effectLst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en-US" b="1" dirty="0">
                <a:effectLst/>
              </a:rPr>
              <a:t>	a) </a:t>
            </a:r>
            <a:r>
              <a:rPr lang="en-US" altLang="en-US" b="1" dirty="0" err="1">
                <a:effectLst/>
              </a:rPr>
              <a:t>IgE</a:t>
            </a:r>
            <a:r>
              <a:rPr lang="en-US" altLang="en-US" b="1" dirty="0">
                <a:effectLst/>
              </a:rPr>
              <a:t> increased (hypersensitivity – Type I)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b="1" dirty="0">
                <a:effectLst/>
              </a:rPr>
              <a:t>	    Injury produced by </a:t>
            </a:r>
            <a:r>
              <a:rPr lang="en-US" altLang="en-US" b="1" dirty="0" err="1">
                <a:effectLst/>
              </a:rPr>
              <a:t>IgE</a:t>
            </a:r>
            <a:r>
              <a:rPr lang="en-US" altLang="en-US" b="1" dirty="0">
                <a:effectLst/>
              </a:rPr>
              <a:t> and cell-mediated 	  	    immune reactions</a:t>
            </a:r>
          </a:p>
        </p:txBody>
      </p:sp>
    </p:spTree>
    <p:extLst>
      <p:ext uri="{BB962C8B-B14F-4D97-AF65-F5344CB8AC3E}">
        <p14:creationId xmlns:p14="http://schemas.microsoft.com/office/powerpoint/2010/main" val="4745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401288" y="1217861"/>
            <a:ext cx="9266712" cy="4678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Analgesic Nephropathy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latin typeface="Tahoma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Patients who consume large quantities of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analgesics may develop </a:t>
            </a:r>
            <a:r>
              <a:rPr lang="en-US" sz="2400" b="1" u="sng" dirty="0">
                <a:latin typeface="Tahoma" pitchFamily="34" charset="0"/>
                <a:cs typeface="Arial" pitchFamily="34" charset="0"/>
              </a:rPr>
              <a:t>chronic interstitial 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</a:t>
            </a:r>
            <a:r>
              <a:rPr lang="en-US" sz="2400" b="1" u="sng" dirty="0">
                <a:latin typeface="Tahoma" pitchFamily="34" charset="0"/>
                <a:cs typeface="Arial" pitchFamily="34" charset="0"/>
              </a:rPr>
              <a:t>nephritis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, often associated with </a:t>
            </a:r>
            <a:r>
              <a:rPr lang="en-US" sz="2400" b="1" u="sng" dirty="0">
                <a:latin typeface="Tahoma" pitchFamily="34" charset="0"/>
                <a:cs typeface="Arial" pitchFamily="34" charset="0"/>
              </a:rPr>
              <a:t>renal papillary 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</a:t>
            </a:r>
            <a:r>
              <a:rPr lang="en-US" sz="2400" b="1" u="sng" dirty="0">
                <a:latin typeface="Tahoma" pitchFamily="34" charset="0"/>
                <a:cs typeface="Arial" pitchFamily="34" charset="0"/>
              </a:rPr>
              <a:t>necrosis</a:t>
            </a:r>
            <a:endParaRPr lang="en-US" sz="2400" b="1" dirty="0"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Usually result from consumption of a mixture for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 long periods of time: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a) - aspirin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b) - caffeine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c) - acetaminophen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d) - codeine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e) - phenacetin </a:t>
            </a:r>
          </a:p>
        </p:txBody>
      </p:sp>
    </p:spTree>
    <p:extLst>
      <p:ext uri="{BB962C8B-B14F-4D97-AF65-F5344CB8AC3E}">
        <p14:creationId xmlns:p14="http://schemas.microsoft.com/office/powerpoint/2010/main" val="68378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0" y="-641081"/>
            <a:ext cx="905668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Tahoma" charset="0"/>
              </a:rPr>
              <a:t> </a:t>
            </a:r>
            <a:endParaRPr lang="en-US" altLang="en-US" sz="3200" dirty="0" smtClean="0">
              <a:latin typeface="Tahoma" charset="0"/>
            </a:endParaRPr>
          </a:p>
          <a:p>
            <a:pPr eaLnBrk="1" hangingPunct="1">
              <a:buFontTx/>
              <a:buChar char="•"/>
            </a:pPr>
            <a:endParaRPr lang="en-US" altLang="en-US" sz="3200" dirty="0">
              <a:latin typeface="Tahoma" charset="0"/>
            </a:endParaRPr>
          </a:p>
          <a:p>
            <a:pPr eaLnBrk="1" hangingPunct="1">
              <a:buFontTx/>
              <a:buChar char="•"/>
            </a:pPr>
            <a:endParaRPr lang="en-US" altLang="en-US" sz="3200" dirty="0" smtClean="0">
              <a:latin typeface="Tahoma" charset="0"/>
            </a:endParaRPr>
          </a:p>
          <a:p>
            <a:pPr eaLnBrk="1" hangingPunct="1">
              <a:buFontTx/>
              <a:buChar char="•"/>
            </a:pPr>
            <a:endParaRPr lang="en-US" altLang="en-US" sz="3200" dirty="0">
              <a:latin typeface="Tahoma" charset="0"/>
            </a:endParaRPr>
          </a:p>
          <a:p>
            <a:pPr eaLnBrk="1" hangingPunct="1">
              <a:buFontTx/>
              <a:buChar char="•"/>
            </a:pPr>
            <a:endParaRPr lang="en-US" altLang="en-US" sz="3200" dirty="0" smtClean="0">
              <a:latin typeface="Tahoma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 smtClean="0">
                <a:latin typeface="Tahoma" charset="0"/>
              </a:rPr>
              <a:t>Primary </a:t>
            </a:r>
            <a:r>
              <a:rPr lang="en-US" altLang="en-US" sz="2400" b="1" dirty="0">
                <a:latin typeface="Tahoma" charset="0"/>
              </a:rPr>
              <a:t>pathogenesis is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a) papillary necrosis followed by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b) interstitial nephritis is secondary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c) acetaminophen – oxidative damage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d) aspirin inhibits prostaglandins – 	 	 	    vasoconstriction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e) all the above leads to papillary ischemia</a:t>
            </a: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Chronic renal failure, hypertension and anemia</a:t>
            </a: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Complications may be incidence of “transitional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   cell carcinoma” of renal pelvis or bladder.</a:t>
            </a:r>
          </a:p>
        </p:txBody>
      </p:sp>
    </p:spTree>
    <p:extLst>
      <p:ext uri="{BB962C8B-B14F-4D97-AF65-F5344CB8AC3E}">
        <p14:creationId xmlns:p14="http://schemas.microsoft.com/office/powerpoint/2010/main" val="211335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u="sng">
                <a:solidFill>
                  <a:srgbClr val="FFFF00"/>
                </a:solidFill>
              </a:rPr>
              <a:t>ATN</a:t>
            </a:r>
            <a:r>
              <a:rPr lang="en-US" sz="4000">
                <a:solidFill>
                  <a:srgbClr val="FFFF00"/>
                </a:solidFill>
              </a:rPr>
              <a:t> (Clinical entity)</a:t>
            </a:r>
            <a:br>
              <a:rPr lang="en-US" sz="4000">
                <a:solidFill>
                  <a:srgbClr val="FFFF00"/>
                </a:solidFill>
              </a:rPr>
            </a:b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ffectLst/>
                <a:ea typeface="+mn-ea"/>
              </a:rPr>
              <a:t>Destruction of tubular epithelial cells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 smtClean="0">
              <a:effectLst/>
              <a:ea typeface="+mn-ea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ffectLst/>
                <a:ea typeface="+mn-ea"/>
              </a:rPr>
              <a:t> Acute suppression of renal function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 smtClean="0">
              <a:effectLst/>
              <a:ea typeface="+mn-ea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ffectLst/>
                <a:ea typeface="+mn-ea"/>
              </a:rPr>
              <a:t>Most common cause of acute renal failure(ARF):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ea typeface="+mn-ea"/>
              </a:rPr>
              <a:t>	 Acute suppression of renal function , oliguria    ( 400 ml/day)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 smtClean="0">
              <a:effectLst/>
              <a:ea typeface="+mn-ea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3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68188" y="-457200"/>
            <a:ext cx="105380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ahoma" charset="0"/>
              </a:rPr>
              <a:t>	</a:t>
            </a:r>
            <a:r>
              <a:rPr lang="en-US" altLang="en-US" sz="3200" dirty="0">
                <a:latin typeface="Tahoma" charset="0"/>
                <a:sym typeface="Symbol" charset="2"/>
              </a:rPr>
              <a:t>			  </a:t>
            </a:r>
            <a:endParaRPr lang="en-US" altLang="en-US" sz="3200" u="sng" dirty="0">
              <a:latin typeface="Tahoma" charset="0"/>
              <a:sym typeface="Symbol" charset="2"/>
            </a:endParaRPr>
          </a:p>
          <a:p>
            <a:pPr eaLnBrk="1" hangingPunct="1"/>
            <a:endParaRPr lang="en-US" altLang="en-US" sz="3200" dirty="0">
              <a:latin typeface="Tahoma" charset="0"/>
            </a:endParaRPr>
          </a:p>
          <a:p>
            <a:pPr eaLnBrk="1" hangingPunct="1"/>
            <a:r>
              <a:rPr lang="en-US" altLang="en-US" sz="3200" b="1" dirty="0">
                <a:latin typeface="Tahoma" charset="0"/>
              </a:rPr>
              <a:t>Other causes of ARF</a:t>
            </a:r>
          </a:p>
          <a:p>
            <a:pPr eaLnBrk="1" hangingPunct="1"/>
            <a:r>
              <a:rPr lang="en-US" altLang="en-US" sz="3200" b="1" dirty="0">
                <a:latin typeface="Tahoma" charset="0"/>
              </a:rPr>
              <a:t>		</a:t>
            </a:r>
          </a:p>
          <a:p>
            <a:pPr eaLnBrk="1" hangingPunct="1"/>
            <a:endParaRPr lang="en-US" altLang="en-US" sz="3200" dirty="0">
              <a:latin typeface="Tahoma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52600" y="2027823"/>
            <a:ext cx="86804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ahoma" charset="0"/>
              </a:rPr>
              <a:t>	</a:t>
            </a:r>
            <a:r>
              <a:rPr lang="en-US" altLang="en-US" sz="2400" b="1" dirty="0">
                <a:latin typeface="Tahoma" charset="0"/>
              </a:rPr>
              <a:t>b) severe glomerular disease (RPGN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c) diffuse vascular disease    	 	 	         (</a:t>
            </a:r>
            <a:r>
              <a:rPr lang="en-US" altLang="en-US" sz="2400" b="1" dirty="0" err="1">
                <a:latin typeface="Tahoma" charset="0"/>
              </a:rPr>
              <a:t>Polyarteritis</a:t>
            </a:r>
            <a:r>
              <a:rPr lang="en-US" altLang="en-US" sz="2400" b="1" dirty="0">
                <a:latin typeface="Tahoma" charset="0"/>
              </a:rPr>
              <a:t> </a:t>
            </a:r>
            <a:r>
              <a:rPr lang="en-US" altLang="en-US" sz="2400" b="1" dirty="0" err="1">
                <a:latin typeface="Tahoma" charset="0"/>
              </a:rPr>
              <a:t>nodosa</a:t>
            </a:r>
            <a:r>
              <a:rPr lang="en-US" altLang="en-US" sz="2400" b="1" dirty="0">
                <a:latin typeface="Tahoma" charset="0"/>
              </a:rPr>
              <a:t>)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d) diffuse cortical necrosis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e)  interstitial nephritis (acute drug-	 	 	    induced)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f)  acute papillary necrosis</a:t>
            </a:r>
          </a:p>
        </p:txBody>
      </p:sp>
    </p:spTree>
    <p:extLst>
      <p:ext uri="{BB962C8B-B14F-4D97-AF65-F5344CB8AC3E}">
        <p14:creationId xmlns:p14="http://schemas.microsoft.com/office/powerpoint/2010/main" val="2056218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52282" y="1"/>
            <a:ext cx="9215718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Diseases </a:t>
            </a: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of Blood Vessels</a:t>
            </a:r>
          </a:p>
          <a:p>
            <a:pPr>
              <a:defRPr/>
            </a:pPr>
            <a:endParaRPr lang="en-US" sz="3200" dirty="0"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3200" dirty="0">
                <a:latin typeface="Tahoma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Nearly all diseases of kidney involve blood</a:t>
            </a:r>
          </a:p>
          <a:p>
            <a:pPr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 vessels.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Kidneys involved in pathogenesis of essential</a:t>
            </a:r>
          </a:p>
          <a:p>
            <a:pPr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and secondary hypertension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Systemic vascular disease (i.e. arteritis) also</a:t>
            </a:r>
          </a:p>
          <a:p>
            <a:pPr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 involve kidney </a:t>
            </a:r>
          </a:p>
        </p:txBody>
      </p:sp>
    </p:spTree>
    <p:extLst>
      <p:ext uri="{BB962C8B-B14F-4D97-AF65-F5344CB8AC3E}">
        <p14:creationId xmlns:p14="http://schemas.microsoft.com/office/powerpoint/2010/main" val="182344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8769" y="-293442"/>
            <a:ext cx="9826831" cy="624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endParaRPr lang="en-US" sz="32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  <a:defRPr/>
            </a:pP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  <a:defRPr/>
            </a:pPr>
            <a:endParaRPr lang="en-US" sz="32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  <a:defRPr/>
            </a:pP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Benign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nephrosclerosis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latin typeface="Tahoma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Renal changes associated with benign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hypertension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	a) always associated with </a:t>
            </a:r>
            <a:r>
              <a:rPr lang="en-US" sz="2400" b="1" u="sng" dirty="0" smtClean="0">
                <a:latin typeface="Tahoma" pitchFamily="34" charset="0"/>
                <a:cs typeface="Arial" pitchFamily="34" charset="0"/>
              </a:rPr>
              <a:t>hyaline</a:t>
            </a:r>
            <a:r>
              <a:rPr lang="en-US" sz="2400" b="1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2400" b="1" u="sng" dirty="0">
                <a:latin typeface="Tahoma" pitchFamily="34" charset="0"/>
                <a:cs typeface="Arial" pitchFamily="34" charset="0"/>
              </a:rPr>
              <a:t>arteriosclerosis</a:t>
            </a:r>
            <a:endParaRPr lang="en-US" sz="2400" b="1" dirty="0"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Kidneys are atrophic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Many renal diseases cause hypertension which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  in turn may lead to benign </a:t>
            </a:r>
            <a:r>
              <a:rPr lang="en-US" sz="2400" b="1" dirty="0" err="1">
                <a:latin typeface="Tahoma" pitchFamily="34" charset="0"/>
                <a:cs typeface="Arial" pitchFamily="34" charset="0"/>
              </a:rPr>
              <a:t>nephrosclerosis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en-US" sz="2400" b="1" dirty="0">
                <a:latin typeface="Tahoma" pitchFamily="34" charset="0"/>
                <a:cs typeface="Arial" pitchFamily="34" charset="0"/>
              </a:rPr>
              <a:t> Therefore this disease seen </a:t>
            </a:r>
            <a:r>
              <a:rPr lang="en-US" sz="2400" b="1" dirty="0" smtClean="0">
                <a:latin typeface="Tahoma" pitchFamily="34" charset="0"/>
                <a:cs typeface="Arial" pitchFamily="34" charset="0"/>
              </a:rPr>
              <a:t>simultaneously. with </a:t>
            </a:r>
            <a:r>
              <a:rPr lang="en-US" sz="2400" b="1" dirty="0">
                <a:latin typeface="Tahoma" pitchFamily="34" charset="0"/>
                <a:cs typeface="Arial" pitchFamily="34" charset="0"/>
              </a:rPr>
              <a:t>other diseases of kidney</a:t>
            </a:r>
          </a:p>
        </p:txBody>
      </p:sp>
    </p:spTree>
    <p:extLst>
      <p:ext uri="{BB962C8B-B14F-4D97-AF65-F5344CB8AC3E}">
        <p14:creationId xmlns:p14="http://schemas.microsoft.com/office/powerpoint/2010/main" val="88001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Glomerulonephritis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Glomerular disease </a:t>
            </a:r>
            <a:r>
              <a:rPr lang="en-US" b="1" dirty="0" smtClean="0"/>
              <a:t>includes: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glomerulonephritis, i.e. inflammation of the glomeruli </a:t>
            </a: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and </a:t>
            </a:r>
          </a:p>
          <a:p>
            <a:endParaRPr lang="en-US" b="1" dirty="0"/>
          </a:p>
          <a:p>
            <a:r>
              <a:rPr lang="en-US" b="1" dirty="0" err="1" smtClean="0"/>
              <a:t>glomerulopathies</a:t>
            </a:r>
            <a:r>
              <a:rPr lang="en-US" b="1" dirty="0" smtClean="0"/>
              <a:t> </a:t>
            </a:r>
            <a:r>
              <a:rPr lang="en-US" b="1" dirty="0"/>
              <a:t>when there is no evidence of inflammation.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74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33796" y="1562448"/>
            <a:ext cx="893420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Tahoma" charset="0"/>
              </a:rPr>
              <a:t> </a:t>
            </a:r>
            <a:r>
              <a:rPr lang="en-US" altLang="en-US" sz="2400" b="1" dirty="0">
                <a:latin typeface="Tahoma" charset="0"/>
              </a:rPr>
              <a:t>This disease by itself usually does </a:t>
            </a:r>
            <a:r>
              <a:rPr lang="en-US" altLang="en-US" sz="2400" b="1" u="sng" dirty="0">
                <a:latin typeface="Tahoma" charset="0"/>
              </a:rPr>
              <a:t>not</a:t>
            </a:r>
            <a:r>
              <a:rPr lang="en-US" altLang="en-US" sz="2400" b="1" dirty="0">
                <a:latin typeface="Tahoma" charset="0"/>
              </a:rPr>
              <a:t> cause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   severe damage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a) mild oliguria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b) loss (slight) of concentrating mechanism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c) decreases GFR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	d) mild degree of proteinuria is a constant 	    finding</a:t>
            </a: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ahoma" charset="0"/>
              </a:rPr>
              <a:t> These patients usually die from hypertensive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   heart disease or cerebrovascular disease rather</a:t>
            </a:r>
          </a:p>
          <a:p>
            <a:pPr eaLnBrk="1" hangingPunct="1"/>
            <a:r>
              <a:rPr lang="en-US" altLang="en-US" sz="2400" b="1" dirty="0">
                <a:latin typeface="Tahoma" charset="0"/>
              </a:rPr>
              <a:t>   than from renal disease</a:t>
            </a:r>
          </a:p>
        </p:txBody>
      </p:sp>
    </p:spTree>
    <p:extLst>
      <p:ext uri="{BB962C8B-B14F-4D97-AF65-F5344CB8AC3E}">
        <p14:creationId xmlns:p14="http://schemas.microsoft.com/office/powerpoint/2010/main" val="91651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ea typeface="+mj-ea"/>
              </a:rPr>
              <a:t>BENIGN NEPHROSCLEROSIS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8200"/>
            <a:ext cx="8153400" cy="2286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/>
              <a:t>Sclerosis, i.e., “hyalinization” of arterioles and small arteries, i.e., </a:t>
            </a:r>
            <a:r>
              <a:rPr lang="en-US" sz="2000" dirty="0" err="1"/>
              <a:t>arterio</a:t>
            </a:r>
            <a:r>
              <a:rPr lang="en-US" sz="2000" dirty="0"/>
              <a:t>-, </a:t>
            </a:r>
            <a:r>
              <a:rPr lang="en-US" sz="2000" dirty="0" err="1"/>
              <a:t>arteriolo</a:t>
            </a:r>
            <a:r>
              <a:rPr lang="en-US" sz="2000" dirty="0"/>
              <a:t>-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/>
              <a:t>Is this part of “routine” atherosclerosis????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/>
              <a:t>VERY </a:t>
            </a:r>
            <a:r>
              <a:rPr lang="en-US" sz="2000" dirty="0" err="1"/>
              <a:t>VERY</a:t>
            </a:r>
            <a:r>
              <a:rPr lang="en-US" sz="2000" dirty="0"/>
              <a:t> </a:t>
            </a:r>
            <a:r>
              <a:rPr lang="en-US" sz="2000" dirty="0" err="1"/>
              <a:t>VERY</a:t>
            </a:r>
            <a:r>
              <a:rPr lang="en-US" sz="2000" dirty="0"/>
              <a:t> common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10691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10691"/>
            <a:ext cx="327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stone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/>
              <a:t>Nephrolithiasis refers to renal stone disease;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/>
              <a:t>U</a:t>
            </a:r>
            <a:r>
              <a:rPr lang="en-US" b="1" dirty="0" err="1" smtClean="0"/>
              <a:t>rolithiasis</a:t>
            </a:r>
            <a:r>
              <a:rPr lang="en-US" b="1" dirty="0" smtClean="0"/>
              <a:t> </a:t>
            </a:r>
            <a:r>
              <a:rPr lang="en-US" b="1" dirty="0"/>
              <a:t>refers to the presence of stones in the urinary </a:t>
            </a:r>
            <a:r>
              <a:rPr lang="en-US" b="1" dirty="0" smtClean="0"/>
              <a:t>system.</a:t>
            </a:r>
          </a:p>
          <a:p>
            <a:endParaRPr lang="en-US" b="1" dirty="0"/>
          </a:p>
          <a:p>
            <a:r>
              <a:rPr lang="en-US" b="1" dirty="0" smtClean="0"/>
              <a:t>Stones</a:t>
            </a:r>
            <a:r>
              <a:rPr lang="en-US" b="1" dirty="0"/>
              <a:t>, or calculi, are formed in the urinary tract from the kidney to bladder by the crystallization of substances excreted in the urine•</a:t>
            </a:r>
          </a:p>
        </p:txBody>
      </p:sp>
    </p:spTree>
    <p:extLst>
      <p:ext uri="{BB962C8B-B14F-4D97-AF65-F5344CB8AC3E}">
        <p14:creationId xmlns:p14="http://schemas.microsoft.com/office/powerpoint/2010/main" val="331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0675" y="1097280"/>
            <a:ext cx="4636325" cy="45719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Risk Factors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773" y="2030681"/>
            <a:ext cx="8918369" cy="43226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b="1" dirty="0"/>
              <a:t>Prevalence: 2-3% in the U.S., geographic variations</a:t>
            </a:r>
          </a:p>
          <a:p>
            <a:pPr>
              <a:lnSpc>
                <a:spcPct val="80000"/>
              </a:lnSpc>
            </a:pPr>
            <a:r>
              <a:rPr lang="en-US" altLang="en-US" b="1" dirty="0"/>
              <a:t>Gender: Male/Female ratio 4:1</a:t>
            </a:r>
          </a:p>
          <a:p>
            <a:pPr>
              <a:lnSpc>
                <a:spcPct val="80000"/>
              </a:lnSpc>
            </a:pPr>
            <a:r>
              <a:rPr lang="en-US" altLang="en-US" b="1" dirty="0"/>
              <a:t>Life-time risk: Males: 12 % Females: 7 %, incident is rising</a:t>
            </a:r>
          </a:p>
          <a:p>
            <a:pPr>
              <a:lnSpc>
                <a:spcPct val="80000"/>
              </a:lnSpc>
            </a:pPr>
            <a:r>
              <a:rPr lang="en-US" altLang="en-US" b="1" dirty="0"/>
              <a:t>Peak age 20-50 years</a:t>
            </a:r>
          </a:p>
          <a:p>
            <a:pPr>
              <a:lnSpc>
                <a:spcPct val="80000"/>
              </a:lnSpc>
            </a:pPr>
            <a:r>
              <a:rPr lang="en-US" altLang="en-US" b="1" dirty="0"/>
              <a:t>Family History</a:t>
            </a:r>
          </a:p>
          <a:p>
            <a:pPr>
              <a:lnSpc>
                <a:spcPct val="80000"/>
              </a:lnSpc>
            </a:pPr>
            <a:r>
              <a:rPr lang="en-US" altLang="en-US" b="1" dirty="0"/>
              <a:t>Genetic factors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/>
              <a:t>Medullary sponge kidney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 err="1"/>
              <a:t>CaSR</a:t>
            </a:r>
            <a:r>
              <a:rPr lang="en-US" altLang="en-US" sz="2400" b="1" dirty="0"/>
              <a:t> or FGF 23 polymorphism</a:t>
            </a:r>
          </a:p>
          <a:p>
            <a:pPr>
              <a:lnSpc>
                <a:spcPct val="80000"/>
              </a:lnSpc>
            </a:pPr>
            <a:r>
              <a:rPr lang="en-US" altLang="en-US" b="1" dirty="0"/>
              <a:t>Caucasians more than blacks or </a:t>
            </a:r>
            <a:r>
              <a:rPr lang="en-US" altLang="en-US" b="1" dirty="0" err="1"/>
              <a:t>hispanics</a:t>
            </a: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Recurrence 30%- 40% at 5 years, 50%- 60% at 10 years</a:t>
            </a:r>
          </a:p>
        </p:txBody>
      </p:sp>
    </p:spTree>
    <p:extLst>
      <p:ext uri="{BB962C8B-B14F-4D97-AF65-F5344CB8AC3E}">
        <p14:creationId xmlns:p14="http://schemas.microsoft.com/office/powerpoint/2010/main" val="20849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f1079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162800" y="29718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25000"/>
              <a:buFont typeface="Times New Roman" charset="0"/>
              <a:buChar char="•"/>
            </a:pPr>
            <a:r>
              <a:rPr lang="en-US" altLang="en-US" sz="1800" b="1">
                <a:solidFill>
                  <a:schemeClr val="tx2"/>
                </a:solidFill>
                <a:latin typeface="Humnst777 BT" charset="0"/>
              </a:rPr>
              <a:t> Infection?</a:t>
            </a:r>
          </a:p>
        </p:txBody>
      </p:sp>
      <p:sp>
        <p:nvSpPr>
          <p:cNvPr id="28676" name="AutoShape 8"/>
          <p:cNvSpPr>
            <a:spLocks noChangeArrowheads="1"/>
          </p:cNvSpPr>
          <p:nvPr/>
        </p:nvSpPr>
        <p:spPr bwMode="auto">
          <a:xfrm rot="9128067">
            <a:off x="5675313" y="2784475"/>
            <a:ext cx="1397000" cy="800100"/>
          </a:xfrm>
          <a:prstGeom prst="curvedUpArrow">
            <a:avLst>
              <a:gd name="adj1" fmla="val 34921"/>
              <a:gd name="adj2" fmla="val 69841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1373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11-M96-H2-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715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2286001" y="455613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Calcium Oxalate</a:t>
            </a: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7162801" y="455613"/>
            <a:ext cx="247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Calcium Phosphate </a:t>
            </a:r>
          </a:p>
        </p:txBody>
      </p:sp>
      <p:pic>
        <p:nvPicPr>
          <p:cNvPr id="23557" name="Picture 12" descr="7-UA97-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2362201" y="6126164"/>
            <a:ext cx="248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Uric Acid (10-15%) </a:t>
            </a:r>
          </a:p>
        </p:txBody>
      </p:sp>
      <p:pic>
        <p:nvPicPr>
          <p:cNvPr id="23559" name="Picture 15" descr="6-Maph93-C2-P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6"/>
          <p:cNvSpPr>
            <a:spLocks noChangeArrowheads="1"/>
          </p:cNvSpPr>
          <p:nvPr/>
        </p:nvSpPr>
        <p:spPr bwMode="auto">
          <a:xfrm>
            <a:off x="7467600" y="6096001"/>
            <a:ext cx="231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Struvite (10-15%) </a:t>
            </a:r>
          </a:p>
        </p:txBody>
      </p:sp>
      <p:sp>
        <p:nvSpPr>
          <p:cNvPr id="23561" name="Text Box 20"/>
          <p:cNvSpPr txBox="1">
            <a:spLocks noChangeArrowheads="1"/>
          </p:cNvSpPr>
          <p:nvPr/>
        </p:nvSpPr>
        <p:spPr bwMode="auto">
          <a:xfrm>
            <a:off x="5410200" y="1600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(60-70%)</a:t>
            </a:r>
          </a:p>
        </p:txBody>
      </p:sp>
      <p:pic>
        <p:nvPicPr>
          <p:cNvPr id="23562" name="Picture 22" descr="15-CHPD97-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4" descr="holdre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1143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6" descr="holdre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8" descr="holdren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0" descr="holdren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066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 Box 31"/>
          <p:cNvSpPr txBox="1">
            <a:spLocks noChangeArrowheads="1"/>
          </p:cNvSpPr>
          <p:nvPr/>
        </p:nvSpPr>
        <p:spPr bwMode="auto">
          <a:xfrm>
            <a:off x="4876800" y="1"/>
            <a:ext cx="251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Stone types</a:t>
            </a:r>
          </a:p>
        </p:txBody>
      </p:sp>
    </p:spTree>
    <p:extLst>
      <p:ext uri="{BB962C8B-B14F-4D97-AF65-F5344CB8AC3E}">
        <p14:creationId xmlns:p14="http://schemas.microsoft.com/office/powerpoint/2010/main" val="19719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7772400" cy="762000"/>
          </a:xfrm>
        </p:spPr>
        <p:txBody>
          <a:bodyPr/>
          <a:lstStyle/>
          <a:p>
            <a:r>
              <a:rPr lang="en-US" altLang="en-US" sz="4000"/>
              <a:t>Site of stone formation</a:t>
            </a:r>
          </a:p>
        </p:txBody>
      </p:sp>
      <p:pic>
        <p:nvPicPr>
          <p:cNvPr id="33795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36" y="2144486"/>
            <a:ext cx="5116513" cy="41592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Stones, also known as renal calculus or </a:t>
            </a:r>
            <a:r>
              <a:rPr lang="en-US" b="1" dirty="0" err="1"/>
              <a:t>nephrolith</a:t>
            </a:r>
            <a:r>
              <a:rPr lang="en-US" b="1" dirty="0"/>
              <a:t>, are small, hard deposits of mineral and acid salts on the inner surfaces of the kidneys.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If stones grow to sufficient size they can cause blockage of the ureter.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/>
              <a:t>There is seasonal variation with stone occurring more often in the summer months suspecting the role of dehydration in this process.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91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Urinary </a:t>
            </a:r>
            <a:r>
              <a:rPr lang="en-US" b="1" dirty="0"/>
              <a:t>calculi are more common in men than in </a:t>
            </a:r>
            <a:r>
              <a:rPr lang="en-US" b="1" dirty="0" smtClean="0"/>
              <a:t>women.</a:t>
            </a:r>
          </a:p>
          <a:p>
            <a:endParaRPr lang="en-US" b="1" dirty="0" smtClean="0"/>
          </a:p>
          <a:p>
            <a:r>
              <a:rPr lang="en-US" b="1" dirty="0" smtClean="0"/>
              <a:t>Incidence </a:t>
            </a:r>
            <a:r>
              <a:rPr lang="en-US" b="1" dirty="0"/>
              <a:t>of urinary calculi peaks between the 3rd and 5th decades of life.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80% of stones under 2mm in size </a:t>
            </a:r>
          </a:p>
          <a:p>
            <a:r>
              <a:rPr lang="en-US" b="1" dirty="0" smtClean="0"/>
              <a:t>90</a:t>
            </a:r>
            <a:r>
              <a:rPr lang="en-US" b="1" dirty="0"/>
              <a:t>% of stones pass through the urinary system spontaneously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720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Highly </a:t>
            </a:r>
            <a:r>
              <a:rPr lang="en-US" b="1" dirty="0"/>
              <a:t>concentrated urine constituents crystallize and harden to form calculi.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Kidney </a:t>
            </a:r>
            <a:r>
              <a:rPr lang="en-US" b="1" dirty="0"/>
              <a:t>stones form when </a:t>
            </a:r>
            <a:r>
              <a:rPr lang="en-US" b="1" dirty="0" smtClean="0"/>
              <a:t> </a:t>
            </a:r>
            <a:r>
              <a:rPr lang="en-US" b="1" dirty="0"/>
              <a:t>urine contains more crystal- forming substances — such as calcium, oxalate and uric acid.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At </a:t>
            </a:r>
            <a:r>
              <a:rPr lang="en-US" b="1" dirty="0"/>
              <a:t>the same time, our urine may lack substances that prevent crystals from sticking together, creating an ideal environment for kidney stones to form. </a:t>
            </a:r>
          </a:p>
        </p:txBody>
      </p:sp>
    </p:spTree>
    <p:extLst>
      <p:ext uri="{BB962C8B-B14F-4D97-AF65-F5344CB8AC3E}">
        <p14:creationId xmlns:p14="http://schemas.microsoft.com/office/powerpoint/2010/main" val="14004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/>
              <a:t>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97672"/>
          </a:xfrm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nflammation </a:t>
            </a:r>
            <a:r>
              <a:rPr lang="en-US" b="1" dirty="0"/>
              <a:t>of the glomeruli which causes the kidneys to malfunction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also </a:t>
            </a:r>
            <a:r>
              <a:rPr lang="en-US" b="1" dirty="0"/>
              <a:t>called Acute Nephritis, Glomerulonephritis and Post-Streptococcal </a:t>
            </a:r>
            <a:r>
              <a:rPr lang="en-US" b="1" dirty="0" smtClean="0"/>
              <a:t>Glomerulonephritis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Predominantly </a:t>
            </a:r>
            <a:r>
              <a:rPr lang="en-US" b="1" dirty="0"/>
              <a:t>affects children from ages 2 to 12 </a:t>
            </a:r>
          </a:p>
          <a:p>
            <a:endParaRPr lang="en-US" b="1" dirty="0" smtClean="0"/>
          </a:p>
          <a:p>
            <a:r>
              <a:rPr lang="en-US" b="1" dirty="0" smtClean="0"/>
              <a:t>Incubation </a:t>
            </a:r>
            <a:r>
              <a:rPr lang="en-US" b="1" dirty="0"/>
              <a:t>period is 2 to 3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crystals get deposited on the nucleus and continue to </a:t>
            </a:r>
            <a:r>
              <a:rPr lang="en-US" b="1" dirty="0" smtClean="0"/>
              <a:t>grow.</a:t>
            </a:r>
          </a:p>
          <a:p>
            <a:r>
              <a:rPr lang="en-US" b="1" dirty="0" smtClean="0"/>
              <a:t>These </a:t>
            </a:r>
            <a:r>
              <a:rPr lang="en-US" b="1" dirty="0"/>
              <a:t>can some times adhere to the renal papillae.</a:t>
            </a:r>
          </a:p>
          <a:p>
            <a:r>
              <a:rPr lang="en-US" b="1" dirty="0" smtClean="0"/>
              <a:t>TYPES </a:t>
            </a:r>
            <a:r>
              <a:rPr lang="en-US" b="1" dirty="0"/>
              <a:t>OF KIDNEY </a:t>
            </a:r>
            <a:r>
              <a:rPr lang="en-US" b="1" dirty="0" smtClean="0"/>
              <a:t>STONES:</a:t>
            </a:r>
          </a:p>
          <a:p>
            <a:pPr>
              <a:buFontTx/>
              <a:buChar char="-"/>
            </a:pPr>
            <a:r>
              <a:rPr lang="en-US" b="1" dirty="0" smtClean="0"/>
              <a:t>Calcium </a:t>
            </a:r>
            <a:r>
              <a:rPr lang="en-US" b="1" dirty="0"/>
              <a:t>oxalate </a:t>
            </a:r>
          </a:p>
          <a:p>
            <a:pPr>
              <a:buFontTx/>
              <a:buChar char="-"/>
            </a:pPr>
            <a:r>
              <a:rPr lang="en-US" b="1" dirty="0" smtClean="0"/>
              <a:t>Calcium </a:t>
            </a:r>
            <a:r>
              <a:rPr lang="en-US" b="1" dirty="0"/>
              <a:t>phosphate </a:t>
            </a:r>
          </a:p>
          <a:p>
            <a:pPr>
              <a:buFontTx/>
              <a:buChar char="-"/>
            </a:pPr>
            <a:r>
              <a:rPr lang="en-US" b="1" dirty="0" err="1" smtClean="0"/>
              <a:t>Struvite</a:t>
            </a:r>
            <a:r>
              <a:rPr lang="en-US" b="1" dirty="0" smtClean="0"/>
              <a:t> </a:t>
            </a:r>
          </a:p>
          <a:p>
            <a:pPr>
              <a:buFontTx/>
              <a:buChar char="-"/>
            </a:pPr>
            <a:r>
              <a:rPr lang="en-US" b="1" dirty="0" smtClean="0"/>
              <a:t>Uric </a:t>
            </a:r>
            <a:r>
              <a:rPr lang="en-US" b="1" dirty="0"/>
              <a:t>acid 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err="1"/>
              <a:t>Cystine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Calcium </a:t>
            </a:r>
            <a:r>
              <a:rPr lang="en-US" b="1" dirty="0"/>
              <a:t>stones: Most kidney stones are calcium stones, usually in the form of calcium oxalate and calcium phosphate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Oxalate is a naturally occurring substance found in food. Some fruits and vegetables, as well as nuts and chocolate, have high oxalate levels. Our liver also produces oxalate.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IN </a:t>
            </a:r>
            <a:r>
              <a:rPr lang="en-US" b="1" dirty="0"/>
              <a:t>ALKALINE URINE </a:t>
            </a:r>
            <a:r>
              <a:rPr lang="en-US" b="1" dirty="0" smtClean="0"/>
              <a:t>→ </a:t>
            </a:r>
            <a:r>
              <a:rPr lang="en-US" b="1" dirty="0"/>
              <a:t>ENLARGES RAPIDLY </a:t>
            </a:r>
            <a:r>
              <a:rPr lang="en-US" b="1" dirty="0" smtClean="0"/>
              <a:t>→ </a:t>
            </a:r>
            <a:r>
              <a:rPr lang="en-US" b="1" dirty="0"/>
              <a:t>TAKE SHAPE OF CALYCES </a:t>
            </a:r>
            <a:r>
              <a:rPr lang="en-US" b="1" dirty="0" smtClean="0"/>
              <a:t>→ </a:t>
            </a:r>
            <a:r>
              <a:rPr lang="en-US" b="1" dirty="0"/>
              <a:t>STAGHORN →</a:t>
            </a:r>
            <a:r>
              <a:rPr lang="en-US" b="1" dirty="0" smtClean="0"/>
              <a:t>CALCIUM </a:t>
            </a:r>
            <a:r>
              <a:rPr lang="en-US" b="1" dirty="0"/>
              <a:t>PHOSPHATE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0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18806"/>
            <a:ext cx="9613861" cy="483919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600" b="1" dirty="0" smtClean="0"/>
              <a:t>Uric </a:t>
            </a:r>
            <a:r>
              <a:rPr lang="en-US" sz="2600" b="1" dirty="0"/>
              <a:t>Acid: This type of kidney stone is more common in men than in women. </a:t>
            </a:r>
            <a:endParaRPr lang="en-US" sz="2600" b="1" dirty="0" smtClean="0"/>
          </a:p>
          <a:p>
            <a:r>
              <a:rPr lang="en-US" sz="2600" b="1" dirty="0" smtClean="0"/>
              <a:t>They </a:t>
            </a:r>
            <a:r>
              <a:rPr lang="en-US" sz="2600" b="1" dirty="0"/>
              <a:t>can occur in people with gout or those going through chemotherapy. </a:t>
            </a:r>
            <a:endParaRPr lang="en-US" sz="2600" b="1" dirty="0" smtClean="0"/>
          </a:p>
          <a:p>
            <a:endParaRPr lang="en-US" sz="2600" b="1" dirty="0"/>
          </a:p>
          <a:p>
            <a:r>
              <a:rPr lang="en-US" sz="2600" b="1" dirty="0" err="1" smtClean="0"/>
              <a:t>Struvite</a:t>
            </a:r>
            <a:r>
              <a:rPr lang="en-US" sz="2600" b="1" dirty="0"/>
              <a:t>: This type of stone is found mostly in women with urinary tract infection. These stones can be quite large and cause urinary obstruction. </a:t>
            </a:r>
            <a:endParaRPr lang="en-US" sz="2600" b="1" dirty="0" smtClean="0"/>
          </a:p>
          <a:p>
            <a:r>
              <a:rPr lang="en-US" sz="2600" b="1" dirty="0" err="1" smtClean="0"/>
              <a:t>Cystine</a:t>
            </a:r>
            <a:r>
              <a:rPr lang="en-US" sz="2600" b="1" dirty="0"/>
              <a:t>: </a:t>
            </a:r>
            <a:r>
              <a:rPr lang="en-US" sz="2600" b="1" dirty="0" err="1"/>
              <a:t>Cystine</a:t>
            </a:r>
            <a:r>
              <a:rPr lang="en-US" sz="2600" b="1" dirty="0"/>
              <a:t> stones are rare. They occur in both men and women who have the genetic disorder </a:t>
            </a:r>
            <a:r>
              <a:rPr lang="en-US" sz="2600" b="1" dirty="0" err="1"/>
              <a:t>cystinuria</a:t>
            </a:r>
            <a:r>
              <a:rPr lang="en-US" sz="2600" b="1" dirty="0"/>
              <a:t>. </a:t>
            </a:r>
            <a:endParaRPr lang="en-US" sz="2600" b="1" dirty="0" smtClean="0"/>
          </a:p>
          <a:p>
            <a:r>
              <a:rPr lang="en-US" sz="2600" b="1" dirty="0" smtClean="0"/>
              <a:t>Other</a:t>
            </a:r>
            <a:r>
              <a:rPr lang="en-US" sz="2600" b="1" dirty="0"/>
              <a:t>: Other, rarer types of kidney stones also can occur. Such as XANTHINE STONES, DIHYDROXY ADENINE STONE, SILICATE STONES etc.</a:t>
            </a:r>
          </a:p>
          <a:p>
            <a:r>
              <a:rPr lang="en-US" sz="2600" b="1" dirty="0"/>
              <a:t/>
            </a: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14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14-Xant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2133601" y="1903414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Xanthine </a:t>
            </a:r>
          </a:p>
        </p:txBody>
      </p:sp>
      <p:pic>
        <p:nvPicPr>
          <p:cNvPr id="25604" name="Picture 8" descr="55-2,8-dihydroxyadenine97-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1"/>
            <a:ext cx="19050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1863725" y="3883025"/>
            <a:ext cx="3697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2,8-dihydroxyadenine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adenine phosphoribosyltransferase (APRT)</a:t>
            </a:r>
            <a:r>
              <a:rPr lang="en-US" altLang="en-US" sz="2400"/>
              <a:t> </a:t>
            </a:r>
          </a:p>
        </p:txBody>
      </p:sp>
      <p:pic>
        <p:nvPicPr>
          <p:cNvPr id="25606" name="Picture 10" descr="27-Cyst95-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7027864" y="6000751"/>
            <a:ext cx="199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Cystine (1%)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dibasic AA transporter</a:t>
            </a:r>
            <a:r>
              <a:rPr lang="en-US" altLang="en-US" sz="2000"/>
              <a:t> </a:t>
            </a:r>
          </a:p>
        </p:txBody>
      </p:sp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1"/>
            <a:ext cx="21336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2057400" y="5903914"/>
            <a:ext cx="2971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Alcaptonuria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homogentisate 1,2-dioxygenase</a:t>
            </a:r>
            <a:r>
              <a:rPr lang="en-US" altLang="en-US" sz="2400"/>
              <a:t> </a:t>
            </a: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4572000" y="1"/>
            <a:ext cx="3505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Hereditary Disorders</a:t>
            </a: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5867400" y="20574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Tx/>
              <a:buFont typeface="Arial" charset="0"/>
              <a:buChar char="•"/>
            </a:pPr>
            <a:r>
              <a:rPr lang="en-US" altLang="en-US" sz="2400"/>
              <a:t> Polycystic kidney Disease</a:t>
            </a:r>
          </a:p>
          <a:p>
            <a:pPr>
              <a:spcBef>
                <a:spcPct val="50000"/>
              </a:spcBef>
              <a:buSzTx/>
              <a:buFont typeface="Arial" charset="0"/>
              <a:buChar char="•"/>
            </a:pPr>
            <a:r>
              <a:rPr lang="en-US" altLang="en-US" sz="2400"/>
              <a:t> Medullary Sponge Kidney</a:t>
            </a:r>
          </a:p>
          <a:p>
            <a:pPr>
              <a:spcBef>
                <a:spcPct val="50000"/>
              </a:spcBef>
              <a:buSzTx/>
              <a:buFont typeface="Arial" charset="0"/>
              <a:buChar char="•"/>
            </a:pPr>
            <a:r>
              <a:rPr lang="en-US" altLang="en-US" sz="2400"/>
              <a:t> Horseshoe kidney</a:t>
            </a:r>
          </a:p>
        </p:txBody>
      </p:sp>
      <p:pic>
        <p:nvPicPr>
          <p:cNvPr id="25612" name="Picture 19" descr="kid8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905000"/>
            <a:ext cx="171926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Pathobiology of stone formation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3" y="1722912"/>
            <a:ext cx="7831138" cy="5241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 err="1"/>
              <a:t>Supersaturation</a:t>
            </a:r>
            <a:r>
              <a:rPr lang="en-US" b="1" dirty="0"/>
              <a:t> of urine is the key to stone formation </a:t>
            </a:r>
          </a:p>
          <a:p>
            <a:r>
              <a:rPr lang="en-US" b="1" dirty="0" smtClean="0"/>
              <a:t> </a:t>
            </a:r>
            <a:r>
              <a:rPr lang="en-US" b="1" dirty="0"/>
              <a:t>Imbalance of pH in urine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Gout </a:t>
            </a:r>
          </a:p>
          <a:p>
            <a:r>
              <a:rPr lang="en-US" b="1" dirty="0" smtClean="0"/>
              <a:t>Hyperparathyroidism 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Inflammatory Bowel Disease </a:t>
            </a:r>
          </a:p>
          <a:p>
            <a:r>
              <a:rPr lang="en-US" b="1" dirty="0" smtClean="0"/>
              <a:t>UTI </a:t>
            </a:r>
            <a:r>
              <a:rPr lang="en-US" b="1" dirty="0"/>
              <a:t>(Urinary Tract Infections) </a:t>
            </a:r>
          </a:p>
          <a:p>
            <a:r>
              <a:rPr lang="en-US" b="1" dirty="0" smtClean="0"/>
              <a:t>Dehydration 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Crystal aggregation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00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53142"/>
            <a:ext cx="7678387" cy="4898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/>
              <a:t>Hyperuricosuria</a:t>
            </a:r>
            <a:r>
              <a:rPr lang="en-US" altLang="en-US" sz="5400" dirty="0"/>
              <a:t>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3" y="2351314"/>
            <a:ext cx="7269678" cy="4156364"/>
          </a:xfrm>
        </p:spPr>
        <p:txBody>
          <a:bodyPr>
            <a:normAutofit/>
          </a:bodyPr>
          <a:lstStyle/>
          <a:p>
            <a:pPr>
              <a:buSzPct val="100000"/>
              <a:buFont typeface="Symbol" pitchFamily="18" charset="2"/>
              <a:buChar char="·"/>
              <a:defRPr/>
            </a:pPr>
            <a:r>
              <a:rPr lang="en-US" altLang="en-US" b="1" dirty="0">
                <a:latin typeface="Humnst777 BT" charset="0"/>
              </a:rPr>
              <a:t>20-40% of stone formers.</a:t>
            </a:r>
          </a:p>
          <a:p>
            <a:pPr>
              <a:buSzPct val="100000"/>
              <a:buFont typeface="Symbol" pitchFamily="18" charset="2"/>
              <a:buChar char="·"/>
              <a:defRPr/>
            </a:pPr>
            <a:r>
              <a:rPr lang="en-US" altLang="en-US" b="1" dirty="0">
                <a:latin typeface="Humnst777 BT" charset="0"/>
              </a:rPr>
              <a:t>Elevated RBC </a:t>
            </a:r>
            <a:r>
              <a:rPr lang="en-US" altLang="en-US" b="1" u="sng" dirty="0" err="1">
                <a:latin typeface="Humnst777 BT" charset="0"/>
              </a:rPr>
              <a:t>urate</a:t>
            </a:r>
            <a:r>
              <a:rPr lang="en-US" altLang="en-US" b="1" u="sng" dirty="0">
                <a:latin typeface="Humnst777 BT" charset="0"/>
              </a:rPr>
              <a:t> transport</a:t>
            </a:r>
            <a:r>
              <a:rPr lang="en-US" altLang="en-US" b="1" dirty="0">
                <a:latin typeface="Humnst777 BT" charset="0"/>
              </a:rPr>
              <a:t>.</a:t>
            </a:r>
          </a:p>
          <a:p>
            <a:pPr>
              <a:buSzPct val="100000"/>
              <a:buFont typeface="Symbol" pitchFamily="18" charset="2"/>
              <a:buChar char="·"/>
              <a:defRPr/>
            </a:pPr>
            <a:r>
              <a:rPr lang="en-US" altLang="en-US" b="1" dirty="0">
                <a:latin typeface="Humnst777 BT" charset="0"/>
              </a:rPr>
              <a:t>Uric acid may interact with glutamic acid</a:t>
            </a:r>
          </a:p>
          <a:p>
            <a:pPr marL="0" indent="0">
              <a:buSzPct val="100000"/>
              <a:buNone/>
              <a:defRPr/>
            </a:pPr>
            <a:r>
              <a:rPr lang="en-US" altLang="en-US" b="1" dirty="0">
                <a:latin typeface="Humnst777 BT" charset="0"/>
              </a:rPr>
              <a:t>    and act as a </a:t>
            </a:r>
            <a:r>
              <a:rPr lang="en-US" altLang="en-US" b="1" u="sng" dirty="0">
                <a:latin typeface="Humnst777 BT" charset="0"/>
              </a:rPr>
              <a:t>promoter</a:t>
            </a:r>
            <a:r>
              <a:rPr lang="en-US" altLang="en-US" b="1" dirty="0">
                <a:latin typeface="Humnst777 BT" charset="0"/>
              </a:rPr>
              <a:t>.</a:t>
            </a:r>
          </a:p>
          <a:p>
            <a:pPr>
              <a:buSzPct val="100000"/>
              <a:buFont typeface="Symbol" pitchFamily="18" charset="2"/>
              <a:buChar char="·"/>
              <a:defRPr/>
            </a:pPr>
            <a:r>
              <a:rPr lang="en-US" altLang="en-US" b="1" u="sng" dirty="0">
                <a:latin typeface="Humnst777 BT" charset="0"/>
              </a:rPr>
              <a:t>Reduces</a:t>
            </a:r>
            <a:r>
              <a:rPr lang="en-US" altLang="en-US" b="1" dirty="0">
                <a:latin typeface="Humnst777 BT" charset="0"/>
              </a:rPr>
              <a:t> inhibitory activity of urinary</a:t>
            </a:r>
          </a:p>
          <a:p>
            <a:pPr marL="0" indent="0">
              <a:buSzPct val="100000"/>
              <a:buNone/>
              <a:defRPr/>
            </a:pPr>
            <a:r>
              <a:rPr lang="en-US" altLang="en-US" b="1" dirty="0">
                <a:latin typeface="Humnst777 BT" charset="0"/>
              </a:rPr>
              <a:t>    macromolecular inhibitors.</a:t>
            </a:r>
          </a:p>
          <a:p>
            <a:pPr>
              <a:buSzPct val="100000"/>
              <a:buFont typeface="Symbol" pitchFamily="18" charset="2"/>
              <a:buChar char="·"/>
              <a:defRPr/>
            </a:pPr>
            <a:r>
              <a:rPr lang="en-US" altLang="en-US" b="1" dirty="0">
                <a:latin typeface="Humnst777 BT" charset="0"/>
              </a:rPr>
              <a:t>“</a:t>
            </a:r>
            <a:r>
              <a:rPr lang="en-US" altLang="en-US" b="1" u="sng" dirty="0">
                <a:latin typeface="Humnst777 BT" charset="0"/>
              </a:rPr>
              <a:t>Salting out</a:t>
            </a:r>
            <a:r>
              <a:rPr lang="en-US" altLang="en-US" b="1" dirty="0">
                <a:latin typeface="Humnst777 BT" charset="0"/>
              </a:rPr>
              <a:t>” phenomenon.</a:t>
            </a:r>
          </a:p>
          <a:p>
            <a:pPr>
              <a:buSzPct val="100000"/>
              <a:buFont typeface="Symbol" pitchFamily="18" charset="2"/>
              <a:buChar char="·"/>
              <a:defRPr/>
            </a:pPr>
            <a:r>
              <a:rPr lang="en-US" altLang="en-US" b="1" u="sng" dirty="0">
                <a:latin typeface="Humnst777 BT" charset="0"/>
              </a:rPr>
              <a:t>Solubility</a:t>
            </a:r>
            <a:r>
              <a:rPr lang="en-US" altLang="en-US" b="1" dirty="0">
                <a:latin typeface="Humnst777 BT" charset="0"/>
              </a:rPr>
              <a:t> enhanced by urine pH &gt; 6.5.</a:t>
            </a:r>
          </a:p>
          <a:p>
            <a:pPr>
              <a:buSzPct val="100000"/>
              <a:buFont typeface="Symbol" pitchFamily="18" charset="2"/>
              <a:buChar char="·"/>
              <a:defRPr/>
            </a:pPr>
            <a:r>
              <a:rPr lang="en-US" altLang="en-US" b="1" u="sng" dirty="0">
                <a:latin typeface="Humnst777 BT" charset="0"/>
              </a:rPr>
              <a:t>Dietary purine intake </a:t>
            </a:r>
            <a:r>
              <a:rPr lang="en-US" altLang="en-US" b="1" dirty="0">
                <a:latin typeface="Humnst777 BT" charset="0"/>
              </a:rPr>
              <a:t>is the major source.</a:t>
            </a:r>
          </a:p>
        </p:txBody>
      </p:sp>
    </p:spTree>
    <p:extLst>
      <p:ext uri="{BB962C8B-B14F-4D97-AF65-F5344CB8AC3E}">
        <p14:creationId xmlns:p14="http://schemas.microsoft.com/office/powerpoint/2010/main" val="133038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 </a:t>
            </a:r>
            <a:r>
              <a:rPr lang="en-US" b="1" dirty="0"/>
              <a:t>MINERAL CONTENT IN DRINKING </a:t>
            </a:r>
            <a:r>
              <a:rPr lang="en-US" b="1" dirty="0" smtClean="0"/>
              <a:t>WATER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DEHYDRATION 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FAMILY </a:t>
            </a:r>
            <a:r>
              <a:rPr lang="en-US" b="1" dirty="0"/>
              <a:t>OR PERSONAL HISTORY DIETARY INTAKE BEING OBESE</a:t>
            </a:r>
          </a:p>
          <a:p>
            <a:r>
              <a:rPr lang="en-US" b="1" dirty="0"/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b="1" dirty="0"/>
              <a:t>Slow urine flow, resulting in super saturation of the urine. </a:t>
            </a:r>
          </a:p>
          <a:p>
            <a:endParaRPr lang="en-US" b="1" dirty="0" smtClean="0"/>
          </a:p>
          <a:p>
            <a:r>
              <a:rPr lang="en-US" b="1" dirty="0" smtClean="0"/>
              <a:t>Damage </a:t>
            </a:r>
            <a:r>
              <a:rPr lang="en-US" b="1" dirty="0"/>
              <a:t>to the lining of the urinary tract </a:t>
            </a:r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Decreased </a:t>
            </a:r>
            <a:r>
              <a:rPr lang="en-US" b="1" dirty="0"/>
              <a:t>inhibitor substances in the urine that would otherwise prevent super saturation and crystalline aggregation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90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2043953"/>
            <a:ext cx="9783194" cy="4416224"/>
          </a:xfrm>
        </p:spPr>
        <p:txBody>
          <a:bodyPr>
            <a:noAutofit/>
          </a:bodyPr>
          <a:lstStyle/>
          <a:p>
            <a:r>
              <a:rPr lang="en-US" b="1" dirty="0" smtClean="0"/>
              <a:t>Severe </a:t>
            </a:r>
            <a:r>
              <a:rPr lang="en-US" b="1" dirty="0"/>
              <a:t>flank pain </a:t>
            </a:r>
          </a:p>
          <a:p>
            <a:r>
              <a:rPr lang="en-US" b="1" dirty="0" smtClean="0"/>
              <a:t>Abdominal </a:t>
            </a:r>
            <a:r>
              <a:rPr lang="en-US" b="1" dirty="0"/>
              <a:t>pain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Nausea and vomiting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Fatigue </a:t>
            </a:r>
          </a:p>
          <a:p>
            <a:r>
              <a:rPr lang="en-US" b="1" dirty="0" smtClean="0"/>
              <a:t>Elevated </a:t>
            </a:r>
            <a:r>
              <a:rPr lang="en-US" b="1" dirty="0"/>
              <a:t>temperature</a:t>
            </a:r>
            <a:r>
              <a:rPr lang="en-US" b="1" dirty="0" smtClean="0"/>
              <a:t>, </a:t>
            </a:r>
            <a:r>
              <a:rPr lang="en-US" b="1" dirty="0"/>
              <a:t>BP, and respirations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Steady Pain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Pain on urination; </a:t>
            </a:r>
            <a:endParaRPr lang="en-US" b="1" dirty="0" smtClean="0"/>
          </a:p>
          <a:p>
            <a:r>
              <a:rPr lang="en-US" b="1" dirty="0" smtClean="0"/>
              <a:t>Pink</a:t>
            </a:r>
            <a:r>
              <a:rPr lang="en-US" b="1" dirty="0"/>
              <a:t>, red or brown urine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Oliguria and anuria in obstruction →</a:t>
            </a:r>
            <a:r>
              <a:rPr lang="en-US" b="1" dirty="0" smtClean="0"/>
              <a:t>Hematuria </a:t>
            </a:r>
            <a:r>
              <a:rPr lang="en-US" b="1" dirty="0"/>
              <a:t>→</a:t>
            </a:r>
            <a:r>
              <a:rPr lang="en-US" b="1" dirty="0" smtClean="0"/>
              <a:t> </a:t>
            </a:r>
            <a:r>
              <a:rPr lang="en-US" b="1" dirty="0"/>
              <a:t>Renal </a:t>
            </a:r>
            <a:r>
              <a:rPr lang="en-US" b="1" dirty="0" err="1" smtClean="0"/>
              <a:t>colic→Hydronephrosis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84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459</TotalTime>
  <Words>3786</Words>
  <Application>Microsoft Macintosh PowerPoint</Application>
  <PresentationFormat>Widescreen</PresentationFormat>
  <Paragraphs>843</Paragraphs>
  <Slides>107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20" baseType="lpstr">
      <vt:lpstr>Calibri</vt:lpstr>
      <vt:lpstr>Garamond</vt:lpstr>
      <vt:lpstr>Humnst777 BT</vt:lpstr>
      <vt:lpstr>Mangal</vt:lpstr>
      <vt:lpstr>Monotype Sorts</vt:lpstr>
      <vt:lpstr>ＭＳ Ｐゴシック</vt:lpstr>
      <vt:lpstr>Symbol</vt:lpstr>
      <vt:lpstr>Tahoma</vt:lpstr>
      <vt:lpstr>Times New Roman</vt:lpstr>
      <vt:lpstr>Trebuchet MS</vt:lpstr>
      <vt:lpstr>Wingdings</vt:lpstr>
      <vt:lpstr>Arial</vt:lpstr>
      <vt:lpstr>Berlin</vt:lpstr>
      <vt:lpstr>The kidney and UTI – common diseases</vt:lpstr>
      <vt:lpstr>Acute kidney injury (AKI)</vt:lpstr>
      <vt:lpstr>Acute kidney injury (AKI)</vt:lpstr>
      <vt:lpstr>Diagnosis of AKI </vt:lpstr>
      <vt:lpstr>KDIGO definition and classification of AKI </vt:lpstr>
      <vt:lpstr>AKI stage - stage I and stage II</vt:lpstr>
      <vt:lpstr>AKI stage - stage III</vt:lpstr>
      <vt:lpstr>Glomerulonephritis </vt:lpstr>
      <vt:lpstr>Acute Glomerulonephritis</vt:lpstr>
      <vt:lpstr>Glomerulonephritis </vt:lpstr>
      <vt:lpstr>Acute Glomerulonephritis</vt:lpstr>
      <vt:lpstr>Acute Glomerulonephritis</vt:lpstr>
      <vt:lpstr>Acute Glomerulonephritis - symptoms</vt:lpstr>
      <vt:lpstr>Acute Glomerulonephritis - symptoms</vt:lpstr>
      <vt:lpstr>Acute Glomerulonephritis - syndromes</vt:lpstr>
      <vt:lpstr>Acute Glomerulonephritis</vt:lpstr>
      <vt:lpstr>Acute Glomerulonephritis</vt:lpstr>
      <vt:lpstr>Acute Glomerulonephritis</vt:lpstr>
      <vt:lpstr>Acute Glomerulonephritis</vt:lpstr>
      <vt:lpstr>Acute Glomerulonephritis</vt:lpstr>
      <vt:lpstr>Glomerulonephritis</vt:lpstr>
      <vt:lpstr>Glomerulonephritis -syndromes</vt:lpstr>
      <vt:lpstr>CHRONIC  GLOMERULONEPHRITIS</vt:lpstr>
      <vt:lpstr>Chronic Glomerulonephritis</vt:lpstr>
      <vt:lpstr>Chronic Glomerulonephritis</vt:lpstr>
      <vt:lpstr>Chronic Glomerulonephritis</vt:lpstr>
      <vt:lpstr>Chronic Glomerulonephritis</vt:lpstr>
      <vt:lpstr>Chronic Glomerulonephritis</vt:lpstr>
      <vt:lpstr>Urine Microscopy :</vt:lpstr>
      <vt:lpstr>PowerPoint Presentation</vt:lpstr>
      <vt:lpstr>PowerPoint Presentation</vt:lpstr>
      <vt:lpstr>PowerPoint Presentation</vt:lpstr>
      <vt:lpstr>Pyelonephritis Definition: </vt:lpstr>
      <vt:lpstr>Pyelonephritis Epidemiology and Risk Fctors: </vt:lpstr>
      <vt:lpstr>Types of pyelonephritis</vt:lpstr>
      <vt:lpstr>Acute PYELONEPHRITIS</vt:lpstr>
      <vt:lpstr>Routes of  infection in acute pyelonephritis</vt:lpstr>
      <vt:lpstr>PowerPoint Presentation</vt:lpstr>
      <vt:lpstr>Acute Pyelonephritis</vt:lpstr>
      <vt:lpstr> Routes of  infection in acute pyelonephritis</vt:lpstr>
      <vt:lpstr>FACTORS</vt:lpstr>
      <vt:lpstr> Routes of  infection in acute pyelonephritis</vt:lpstr>
      <vt:lpstr>Acute Pyelonephritis</vt:lpstr>
      <vt:lpstr>Host factor:</vt:lpstr>
      <vt:lpstr>Host factor:</vt:lpstr>
      <vt:lpstr>Host factor:</vt:lpstr>
      <vt:lpstr>Host factor:</vt:lpstr>
      <vt:lpstr>Etiology</vt:lpstr>
      <vt:lpstr>Etiology</vt:lpstr>
      <vt:lpstr>Pathogenesis:</vt:lpstr>
      <vt:lpstr>Clinical picture of pyelonephritis</vt:lpstr>
      <vt:lpstr>Signs and Symptoms: </vt:lpstr>
      <vt:lpstr>Clinical Features</vt:lpstr>
      <vt:lpstr>ACUTE PYELONEPHRITIS</vt:lpstr>
      <vt:lpstr>COMPLICATIONS of ACUTE PYELONEPHRITIS</vt:lpstr>
      <vt:lpstr>CHRONIC PYELONEPHRITIS</vt:lpstr>
      <vt:lpstr>Causes of CHRONIC PYELONEPHRITIS</vt:lpstr>
      <vt:lpstr>Microscopic picture of CHRONIC PYELONEPHRITIS</vt:lpstr>
      <vt:lpstr>Laboratory Diagnosis</vt:lpstr>
      <vt:lpstr>Urine Culture:  </vt:lpstr>
      <vt:lpstr>CHRONIC PYELONEPHRITIS: Stroma is infiltrated by lymphocytes,plasma cells  and  macrophages, with thyroidisation of the tubules</vt:lpstr>
      <vt:lpstr> Pyelonephritis</vt:lpstr>
      <vt:lpstr>Xanthogranulomatous chronic pyelonephritis </vt:lpstr>
      <vt:lpstr> Pyelonephritis</vt:lpstr>
      <vt:lpstr>Complication of CHRONIC PYELONEPHRITIS</vt:lpstr>
      <vt:lpstr>Differential diagnosis  for pyelonephritis</vt:lpstr>
      <vt:lpstr>Chronic pyelonephritis and reflux nephropathy </vt:lpstr>
      <vt:lpstr>PowerPoint Presentation</vt:lpstr>
      <vt:lpstr>PowerPoint Presentation</vt:lpstr>
      <vt:lpstr>reflux nephropathy</vt:lpstr>
      <vt:lpstr>PowerPoint Presentation</vt:lpstr>
      <vt:lpstr>PowerPoint Presentation</vt:lpstr>
      <vt:lpstr>Drug-induced interstitial nephritis </vt:lpstr>
      <vt:lpstr>PowerPoint Presentation</vt:lpstr>
      <vt:lpstr>PowerPoint Presentation</vt:lpstr>
      <vt:lpstr>ATN (Clinical entity) </vt:lpstr>
      <vt:lpstr>PowerPoint Presentation</vt:lpstr>
      <vt:lpstr>PowerPoint Presentation</vt:lpstr>
      <vt:lpstr>PowerPoint Presentation</vt:lpstr>
      <vt:lpstr>PowerPoint Presentation</vt:lpstr>
      <vt:lpstr>BENIGN NEPHROSCLEROSIS</vt:lpstr>
      <vt:lpstr>Renal stone disease</vt:lpstr>
      <vt:lpstr>Risk Factors</vt:lpstr>
      <vt:lpstr>PowerPoint Presentation</vt:lpstr>
      <vt:lpstr>PowerPoint Presentation</vt:lpstr>
      <vt:lpstr>Site of stone formation</vt:lpstr>
      <vt:lpstr>PowerPoint Presentation</vt:lpstr>
      <vt:lpstr>INCIDENCE</vt:lpstr>
      <vt:lpstr>STONE FORMATION</vt:lpstr>
      <vt:lpstr>STONE FORMATION</vt:lpstr>
      <vt:lpstr>Renal stones</vt:lpstr>
      <vt:lpstr>Renal stones</vt:lpstr>
      <vt:lpstr>PowerPoint Presentation</vt:lpstr>
      <vt:lpstr>Pathobiology of stone formation</vt:lpstr>
      <vt:lpstr>CAUSES</vt:lpstr>
      <vt:lpstr>Hyperuricosuria:</vt:lpstr>
      <vt:lpstr>RISK FACTORS</vt:lpstr>
      <vt:lpstr>PATHOPHYSIOLOGY</vt:lpstr>
      <vt:lpstr>CLINICAL MANIFESTATION</vt:lpstr>
      <vt:lpstr>Metabolic abnormalities: Urinary excretion values</vt:lpstr>
      <vt:lpstr>Chronic Kidney Disease</vt:lpstr>
      <vt:lpstr>Clinical Definition</vt:lpstr>
      <vt:lpstr>Pathophysiology</vt:lpstr>
      <vt:lpstr>Symptoms</vt:lpstr>
      <vt:lpstr>Risk Factors</vt:lpstr>
      <vt:lpstr>Convergence of Genetic Factors</vt:lpstr>
      <vt:lpstr>Prevention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128</cp:revision>
  <dcterms:created xsi:type="dcterms:W3CDTF">2018-03-04T17:08:34Z</dcterms:created>
  <dcterms:modified xsi:type="dcterms:W3CDTF">2020-03-22T11:22:37Z</dcterms:modified>
</cp:coreProperties>
</file>