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99"/>
  </p:notesMasterIdLst>
  <p:sldIdLst>
    <p:sldId id="529" r:id="rId3"/>
    <p:sldId id="259" r:id="rId4"/>
    <p:sldId id="365" r:id="rId5"/>
    <p:sldId id="257" r:id="rId6"/>
    <p:sldId id="404" r:id="rId7"/>
    <p:sldId id="405" r:id="rId8"/>
    <p:sldId id="261" r:id="rId9"/>
    <p:sldId id="262" r:id="rId10"/>
    <p:sldId id="265" r:id="rId11"/>
    <p:sldId id="409" r:id="rId12"/>
    <p:sldId id="410" r:id="rId13"/>
    <p:sldId id="411" r:id="rId14"/>
    <p:sldId id="412" r:id="rId15"/>
    <p:sldId id="414" r:id="rId16"/>
    <p:sldId id="416" r:id="rId17"/>
    <p:sldId id="417" r:id="rId18"/>
    <p:sldId id="272" r:id="rId19"/>
    <p:sldId id="273" r:id="rId20"/>
    <p:sldId id="274" r:id="rId21"/>
    <p:sldId id="277" r:id="rId22"/>
    <p:sldId id="278" r:id="rId23"/>
    <p:sldId id="279" r:id="rId24"/>
    <p:sldId id="280" r:id="rId25"/>
    <p:sldId id="281" r:id="rId26"/>
    <p:sldId id="282" r:id="rId27"/>
    <p:sldId id="368" r:id="rId28"/>
    <p:sldId id="283" r:id="rId29"/>
    <p:sldId id="366" r:id="rId30"/>
    <p:sldId id="434" r:id="rId31"/>
    <p:sldId id="435" r:id="rId32"/>
    <p:sldId id="284" r:id="rId33"/>
    <p:sldId id="315" r:id="rId34"/>
    <p:sldId id="285" r:id="rId35"/>
    <p:sldId id="316" r:id="rId36"/>
    <p:sldId id="317" r:id="rId37"/>
    <p:sldId id="287" r:id="rId38"/>
    <p:sldId id="286" r:id="rId39"/>
    <p:sldId id="288" r:id="rId40"/>
    <p:sldId id="289" r:id="rId41"/>
    <p:sldId id="350" r:id="rId42"/>
    <p:sldId id="390" r:id="rId43"/>
    <p:sldId id="352" r:id="rId44"/>
    <p:sldId id="351" r:id="rId45"/>
    <p:sldId id="389" r:id="rId46"/>
    <p:sldId id="424" r:id="rId47"/>
    <p:sldId id="427" r:id="rId48"/>
    <p:sldId id="433" r:id="rId49"/>
    <p:sldId id="426" r:id="rId50"/>
    <p:sldId id="290" r:id="rId51"/>
    <p:sldId id="421" r:id="rId52"/>
    <p:sldId id="292" r:id="rId53"/>
    <p:sldId id="294" r:id="rId54"/>
    <p:sldId id="372" r:id="rId55"/>
    <p:sldId id="295" r:id="rId56"/>
    <p:sldId id="296" r:id="rId57"/>
    <p:sldId id="297" r:id="rId58"/>
    <p:sldId id="300" r:id="rId59"/>
    <p:sldId id="301" r:id="rId60"/>
    <p:sldId id="303" r:id="rId61"/>
    <p:sldId id="304" r:id="rId62"/>
    <p:sldId id="396" r:id="rId63"/>
    <p:sldId id="308" r:id="rId64"/>
    <p:sldId id="353" r:id="rId65"/>
    <p:sldId id="354" r:id="rId66"/>
    <p:sldId id="355" r:id="rId67"/>
    <p:sldId id="356" r:id="rId68"/>
    <p:sldId id="306" r:id="rId69"/>
    <p:sldId id="394" r:id="rId70"/>
    <p:sldId id="392" r:id="rId71"/>
    <p:sldId id="438" r:id="rId72"/>
    <p:sldId id="432" r:id="rId73"/>
    <p:sldId id="310" r:id="rId74"/>
    <p:sldId id="312" r:id="rId75"/>
    <p:sldId id="340" r:id="rId76"/>
    <p:sldId id="374" r:id="rId77"/>
    <p:sldId id="375" r:id="rId78"/>
    <p:sldId id="376" r:id="rId79"/>
    <p:sldId id="320" r:id="rId80"/>
    <p:sldId id="324" r:id="rId81"/>
    <p:sldId id="325" r:id="rId82"/>
    <p:sldId id="321" r:id="rId83"/>
    <p:sldId id="327" r:id="rId84"/>
    <p:sldId id="339" r:id="rId85"/>
    <p:sldId id="391" r:id="rId86"/>
    <p:sldId id="436" r:id="rId87"/>
    <p:sldId id="437" r:id="rId88"/>
    <p:sldId id="400" r:id="rId89"/>
    <p:sldId id="385" r:id="rId90"/>
    <p:sldId id="401" r:id="rId91"/>
    <p:sldId id="439" r:id="rId92"/>
    <p:sldId id="386" r:id="rId93"/>
    <p:sldId id="387" r:id="rId94"/>
    <p:sldId id="383" r:id="rId95"/>
    <p:sldId id="382" r:id="rId96"/>
    <p:sldId id="381" r:id="rId97"/>
    <p:sldId id="384" r:id="rId9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AC91D44-5CA3-44CE-90DA-63CB03EBA6A3}">
          <p14:sldIdLst>
            <p14:sldId id="529"/>
            <p14:sldId id="259"/>
            <p14:sldId id="365"/>
            <p14:sldId id="257"/>
            <p14:sldId id="404"/>
            <p14:sldId id="405"/>
            <p14:sldId id="261"/>
            <p14:sldId id="262"/>
            <p14:sldId id="265"/>
            <p14:sldId id="409"/>
            <p14:sldId id="410"/>
            <p14:sldId id="411"/>
            <p14:sldId id="412"/>
            <p14:sldId id="414"/>
            <p14:sldId id="416"/>
            <p14:sldId id="417"/>
            <p14:sldId id="272"/>
            <p14:sldId id="273"/>
            <p14:sldId id="274"/>
            <p14:sldId id="277"/>
            <p14:sldId id="278"/>
            <p14:sldId id="279"/>
            <p14:sldId id="280"/>
            <p14:sldId id="281"/>
            <p14:sldId id="282"/>
          </p14:sldIdLst>
        </p14:section>
        <p14:section name="Untitled Section" id="{D22A58AC-2B7C-409D-A73A-3AC1E3961F80}">
          <p14:sldIdLst>
            <p14:sldId id="368"/>
            <p14:sldId id="283"/>
            <p14:sldId id="366"/>
            <p14:sldId id="434"/>
            <p14:sldId id="435"/>
            <p14:sldId id="284"/>
            <p14:sldId id="315"/>
            <p14:sldId id="285"/>
            <p14:sldId id="316"/>
            <p14:sldId id="317"/>
            <p14:sldId id="287"/>
            <p14:sldId id="286"/>
            <p14:sldId id="288"/>
            <p14:sldId id="289"/>
            <p14:sldId id="350"/>
            <p14:sldId id="390"/>
            <p14:sldId id="352"/>
            <p14:sldId id="351"/>
            <p14:sldId id="389"/>
            <p14:sldId id="424"/>
            <p14:sldId id="427"/>
            <p14:sldId id="433"/>
            <p14:sldId id="426"/>
            <p14:sldId id="290"/>
            <p14:sldId id="421"/>
            <p14:sldId id="292"/>
            <p14:sldId id="294"/>
            <p14:sldId id="372"/>
            <p14:sldId id="295"/>
            <p14:sldId id="296"/>
            <p14:sldId id="297"/>
            <p14:sldId id="300"/>
            <p14:sldId id="301"/>
            <p14:sldId id="303"/>
            <p14:sldId id="304"/>
            <p14:sldId id="396"/>
            <p14:sldId id="308"/>
            <p14:sldId id="353"/>
            <p14:sldId id="354"/>
            <p14:sldId id="355"/>
            <p14:sldId id="356"/>
            <p14:sldId id="306"/>
            <p14:sldId id="394"/>
            <p14:sldId id="392"/>
            <p14:sldId id="438"/>
            <p14:sldId id="432"/>
            <p14:sldId id="310"/>
            <p14:sldId id="312"/>
            <p14:sldId id="340"/>
            <p14:sldId id="374"/>
            <p14:sldId id="375"/>
            <p14:sldId id="376"/>
            <p14:sldId id="320"/>
            <p14:sldId id="324"/>
            <p14:sldId id="325"/>
            <p14:sldId id="321"/>
            <p14:sldId id="327"/>
            <p14:sldId id="339"/>
            <p14:sldId id="391"/>
            <p14:sldId id="436"/>
            <p14:sldId id="437"/>
            <p14:sldId id="400"/>
            <p14:sldId id="385"/>
            <p14:sldId id="401"/>
            <p14:sldId id="439"/>
            <p14:sldId id="386"/>
            <p14:sldId id="387"/>
            <p14:sldId id="383"/>
            <p14:sldId id="382"/>
            <p14:sldId id="381"/>
            <p14:sldId id="3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E1F9DB"/>
    <a:srgbClr val="FFFFCC"/>
    <a:srgbClr val="CCFFFF"/>
    <a:srgbClr val="CC3300"/>
    <a:srgbClr val="FF3300"/>
    <a:srgbClr val="FFFF99"/>
    <a:srgbClr val="FFFF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4" autoAdjust="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theme" Target="theme/theme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28D77-4F49-4795-896A-4F5349778522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5E6FA-5C2A-4493-A576-62D6240AE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4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97A1E8-CF6E-4D65-84FB-05332DF6D4A5}" type="slidenum">
              <a:rPr kumimoji="0" lang="bg-BG" altLang="bg-BG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bg-BG" altLang="bg-BG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5E6FA-5C2A-4493-A576-62D6240AEC6A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3B27C-FA17-472E-9BC2-9F75AEB61950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331F5-99F5-4880-A411-23C9D235AB37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6CE3EF-389F-44F1-8CEA-D33A7AB5815F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92D4F9-27BC-44AB-8281-49EBC97C90BB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9E7D81-C1EA-462F-907D-E2B4270EFB7E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10E3C-F774-480A-B444-B80B7D12564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1FD70-AC6E-4613-BBDB-AC047553FEE2}" type="datetimeFigureOut">
              <a:rPr lang="en-US" altLang="en-US"/>
              <a:pPr>
                <a:defRPr/>
              </a:pPr>
              <a:t>3/21/2020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85AAE-8EEF-4C9F-934B-EAB865FBD4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637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4CFB7-5897-420E-8359-2B3AD50997D9}" type="datetimeFigureOut">
              <a:rPr lang="en-US" altLang="en-US"/>
              <a:pPr>
                <a:defRPr/>
              </a:pPr>
              <a:t>3/21/2020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DFB53-1AD7-4F0A-A761-57801D23F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953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C3A0-9BB9-4758-AC70-E5AAA7567E94}" type="datetimeFigureOut">
              <a:rPr lang="en-US" altLang="en-US"/>
              <a:pPr>
                <a:defRPr/>
              </a:pPr>
              <a:t>3/21/2020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10C58-8371-49C3-91F1-DB9BA8FE14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401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CD252-1D31-4832-A3C2-B906504740FC}" type="datetimeFigureOut">
              <a:rPr lang="en-US" altLang="en-US"/>
              <a:pPr>
                <a:defRPr/>
              </a:pPr>
              <a:t>3/21/2020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05E62-D273-4A15-9590-1EA0ABA21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052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6E96B-FF83-4676-B61D-C191E3D16AD6}" type="datetimeFigureOut">
              <a:rPr lang="en-US" altLang="en-US"/>
              <a:pPr>
                <a:defRPr/>
              </a:pPr>
              <a:t>3/21/2020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AD0FC-DBA9-44DF-8B33-8A5E3BF184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440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0B4F-E378-4072-AB38-8BA26406DE6B}" type="datetimeFigureOut">
              <a:rPr lang="en-US" altLang="en-US"/>
              <a:pPr>
                <a:defRPr/>
              </a:pPr>
              <a:t>3/21/2020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8F6A3-DEEC-42D7-823C-5CD3C5F647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606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86AF2-C6FF-4794-B4D4-39F754F2C729}" type="datetimeFigureOut">
              <a:rPr lang="en-US" altLang="en-US"/>
              <a:pPr>
                <a:defRPr/>
              </a:pPr>
              <a:t>3/21/2020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9D05-1CAB-41C0-918B-86758F29A2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659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86938-A73A-4E10-89E9-41ACFB9B29B8}" type="datetimeFigureOut">
              <a:rPr lang="en-US" altLang="en-US"/>
              <a:pPr>
                <a:defRPr/>
              </a:pPr>
              <a:t>3/21/2020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6D48C-1354-467C-B88B-03FC20C8C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097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5509C1-9062-4D56-B660-40B35F628624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1FDA4-C4FF-4B41-AC44-646B135B951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0E475-5367-4FE6-B966-17D18F501EF0}" type="datetimeFigureOut">
              <a:rPr lang="en-US" altLang="en-US"/>
              <a:pPr>
                <a:defRPr/>
              </a:pPr>
              <a:t>3/21/2020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486C1-207B-4900-8635-A3A4C2962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732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B05BF-9558-4E4E-AB3A-C694E89691FA}" type="datetimeFigureOut">
              <a:rPr lang="en-US" altLang="en-US"/>
              <a:pPr>
                <a:defRPr/>
              </a:pPr>
              <a:t>3/21/2020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ADD3F-BFBC-43DC-9FDB-73AE6D2E8E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973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AA10C-F615-487B-8268-AD8756675251}" type="datetimeFigureOut">
              <a:rPr lang="en-US" altLang="en-US"/>
              <a:pPr>
                <a:defRPr/>
              </a:pPr>
              <a:t>3/21/2020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D0FAD-1C47-413B-BC85-82B6C52E24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54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52C4A5-A96E-45A3-B4B4-84A0960FA507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212E1-F03F-4472-9982-29D1EF695FA9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2F844A-0007-4BB4-A387-13A967CB0FAE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B06FF-35A8-46AE-87B7-9DAD88131F8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9592DA-60F6-4E86-8C04-18B3F3BCFBD5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51AAD0-78EF-4816-879A-0596A0B1AF27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65D0AC-D741-4CBB-BF3B-2026E3023765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37AC8B-48E5-4F85-ABA3-9C9C2F3C401E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C3370-70EE-4DC5-9B47-0112DFD14D79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C055C2-135F-4CAB-8DB3-C9E15BAE76B2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564D9-2F64-4BAB-9194-637F895872D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9EAAC2-5A88-4E2E-BF44-24CA03C0C9B2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29448ED5-E9D1-4347-A627-81D8196C6CA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4548F20-1442-4C03-957D-5AD3D154D8E7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96BB943-B498-4E52-8D5C-BE61494F2E0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3A021D8-ADD9-47FB-AA37-584BF956E908}" type="datetimeFigureOut">
              <a:rPr lang="en-US" altLang="en-US"/>
              <a:pPr>
                <a:defRPr/>
              </a:pPr>
              <a:t>3/21/2020</a:t>
            </a:fld>
            <a:endParaRPr lang="en-US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927DE59-0333-42F7-91BA-CDA51B9043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48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bg/url?sa=i&amp;rct=j&amp;q=&amp;esrc=s&amp;source=images&amp;cd=&amp;cad=rja&amp;uact=8&amp;ved=0ahUKEwjWzrKxvIvSAhXDWBoKHRsVBtEQjRwIBw&amp;url=https://www.census.gov/population/international/data/idb/worldpopgraph.php&amp;bvm=bv.146786187,d.bGs&amp;psig=AFQjCNF2GF32FzKgWPGzU0P481QT8gBERg&amp;ust=1487020172283627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bg/url?sa=i&amp;rct=j&amp;q=&amp;esrc=s&amp;source=images&amp;cd=&amp;cad=rja&amp;uact=8&amp;ved=0ahUKEwihsZO_5KTJAhXL1hoKHTkmANUQjRwIBw&amp;url=https://www.learner.org/courses/envsci/visual/visual.php?shortname%3Dpopulation_growth_rate&amp;bvm=bv.108194040,d.bGg&amp;psig=AFQjCNH3W9DmjU-FTLWXTlWGG6P7rQayjQ&amp;ust=1448307616409342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google.bg/url?sa=i&amp;rct=j&amp;q=&amp;esrc=s&amp;source=images&amp;cd=&amp;cad=rja&amp;uact=8&amp;ved=0ahUKEwj6xNPGs4vSAhXFrxoKHev0AoEQjRwIBw&amp;url=https://bg.wikipedia.org/wiki/%D0%9D%D0%B0%D1%81%D0%B5%D0%BB%D0%B5%D0%BD%D0%B8%D0%B5_%D0%BD%D0%B0_%D0%91%D1%8A%D0%BB%D0%B3%D0%B0%D1%80%D0%B8%D1%8F&amp;psig=AFQjCNEKiHlAurIXUbNjeVqyLP-n0arw7w&amp;ust=1487017843669136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2581275" y="901700"/>
            <a:ext cx="4813300" cy="0"/>
          </a:xfrm>
          <a:prstGeom prst="line">
            <a:avLst/>
          </a:prstGeom>
          <a:noFill/>
          <a:ln w="158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527050" y="350838"/>
          <a:ext cx="8620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4" imgW="4785480" imgH="4894560" progId="CorelDRAW.Graphic.10">
                  <p:embed/>
                </p:oleObj>
              </mc:Choice>
              <mc:Fallback>
                <p:oleObj r:id="rId4" imgW="4785480" imgH="4894560" progId="CorelDRAW.Graphic.10">
                  <p:embed/>
                  <p:pic>
                    <p:nvPicPr>
                      <p:cNvPr id="614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350838"/>
                        <a:ext cx="86201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0" y="142875"/>
            <a:ext cx="91440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МЕДИЦИНСКИ УНИВЕРСИТЕТ </a:t>
            </a:r>
            <a:r>
              <a:rPr kumimoji="0" lang="bg-BG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–</a:t>
            </a:r>
            <a:r>
              <a:rPr kumimoji="0" lang="bg-BG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ПЛЕВЕН</a:t>
            </a:r>
            <a:endParaRPr kumimoji="0" lang="bg-BG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	ФАКУЛТЕТ „ОБЩЕСТВЕНО ЗДРАВЕ“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ЦЕНТЪР ЗА ДИСТАНЦИОННО ОБУЧЕНИЕ</a:t>
            </a:r>
            <a:endParaRPr kumimoji="0" lang="bg-BG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 Unicode MS" panose="020B0604020202020204" pitchFamily="34" charset="-128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994" name="Text Box 4"/>
          <p:cNvSpPr txBox="1">
            <a:spLocks noChangeArrowheads="1"/>
          </p:cNvSpPr>
          <p:nvPr/>
        </p:nvSpPr>
        <p:spPr bwMode="auto">
          <a:xfrm>
            <a:off x="323528" y="1844824"/>
            <a:ext cx="26642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bg-BG" sz="2400" b="0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Лекция № </a:t>
            </a:r>
            <a:r>
              <a:rPr kumimoji="0" lang="en-US" altLang="bg-BG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IV-1</a:t>
            </a:r>
            <a:endParaRPr kumimoji="0" lang="bg-BG" altLang="bg-BG" sz="2400" b="0" i="0" u="none" strike="noStrike" kern="1200" cap="none" spc="0" normalizeH="0" baseline="0" noProof="0" dirty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/>
            </a:endParaRPr>
          </a:p>
        </p:txBody>
      </p:sp>
      <p:sp>
        <p:nvSpPr>
          <p:cNvPr id="41997" name="Text Box 4"/>
          <p:cNvSpPr txBox="1">
            <a:spLocks noChangeArrowheads="1"/>
          </p:cNvSpPr>
          <p:nvPr/>
        </p:nvSpPr>
        <p:spPr bwMode="auto">
          <a:xfrm>
            <a:off x="1907704" y="4941168"/>
            <a:ext cx="6867177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Доц. д-р Гена Грънчарова, </a:t>
            </a:r>
            <a:r>
              <a:rPr kumimoji="0" lang="bg-BG" altLang="bg-BG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д.м</a:t>
            </a:r>
            <a:r>
              <a:rPr kumimoji="0" lang="bg-BG" alt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Проф. д-р Силвия Александрова-Янкуловска, д.м.н.</a:t>
            </a:r>
          </a:p>
        </p:txBody>
      </p:sp>
      <p:sp>
        <p:nvSpPr>
          <p:cNvPr id="6153" name="TextBox 1"/>
          <p:cNvSpPr txBox="1">
            <a:spLocks noChangeArrowheads="1"/>
          </p:cNvSpPr>
          <p:nvPr/>
        </p:nvSpPr>
        <p:spPr bwMode="auto">
          <a:xfrm>
            <a:off x="755576" y="2852936"/>
            <a:ext cx="7776864" cy="127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0" hangingPunct="0">
              <a:lnSpc>
                <a:spcPct val="125000"/>
              </a:lnSpc>
              <a:spcBef>
                <a:spcPct val="0"/>
              </a:spcBef>
              <a:buNone/>
              <a:defRPr/>
            </a:pPr>
            <a:r>
              <a:rPr lang="bg-BG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ИЗМЕРВАНЕ И ОЦЕНКА НА ОБЩЕСТВЕНОТО ЗДРАВЕ</a:t>
            </a:r>
            <a:endParaRPr kumimoji="0" lang="bg-BG" altLang="bg-BG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305800" cy="5472608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marL="180000"/>
            <a:r>
              <a:rPr lang="bg-BG" sz="4000" dirty="0">
                <a:solidFill>
                  <a:schemeClr val="tx1"/>
                </a:solidFill>
              </a:rPr>
              <a:t>За</a:t>
            </a:r>
            <a:r>
              <a:rPr lang="bg-BG" sz="3600" dirty="0">
                <a:solidFill>
                  <a:schemeClr val="tx1"/>
                </a:solidFill>
              </a:rPr>
              <a:t> оценка на общественото здраве са необходими </a:t>
            </a:r>
            <a:r>
              <a:rPr lang="bg-BG" sz="3600" b="1" dirty="0">
                <a:solidFill>
                  <a:schemeClr val="tx1"/>
                </a:solidFill>
              </a:rPr>
              <a:t>подходящи здравни индикатори</a:t>
            </a:r>
            <a:r>
              <a:rPr lang="bg-BG" sz="3600" dirty="0">
                <a:solidFill>
                  <a:schemeClr val="tx1"/>
                </a:solidFill>
              </a:rPr>
              <a:t>.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bg-BG" sz="3600" dirty="0">
                <a:solidFill>
                  <a:schemeClr val="tx1"/>
                </a:solidFill>
              </a:rPr>
              <a:t>Според J. M. Last (2007) </a:t>
            </a:r>
            <a:r>
              <a:rPr lang="bg-BG" sz="3600" b="1" i="1" dirty="0">
                <a:solidFill>
                  <a:schemeClr val="tx1"/>
                </a:solidFill>
              </a:rPr>
              <a:t>“здравен индикатор е променлива величина, поддаваща се на пряко измерване, която отразява здравния статус на популацията”</a:t>
            </a:r>
            <a:r>
              <a:rPr lang="bg-BG" sz="3600" dirty="0">
                <a:solidFill>
                  <a:schemeClr val="tx1"/>
                </a:solidFill>
              </a:rPr>
              <a:t>. </a:t>
            </a:r>
            <a:br>
              <a:rPr lang="bg-BG" sz="3600" dirty="0">
                <a:solidFill>
                  <a:schemeClr val="tx1"/>
                </a:solidFill>
              </a:rPr>
            </a:br>
            <a:r>
              <a:rPr lang="bg-BG" sz="3600" dirty="0">
                <a:solidFill>
                  <a:schemeClr val="tx1"/>
                </a:solidFill>
              </a:rPr>
              <a:t/>
            </a:r>
            <a:br>
              <a:rPr lang="bg-BG" sz="3600" dirty="0">
                <a:solidFill>
                  <a:schemeClr val="tx1"/>
                </a:solidFill>
              </a:rPr>
            </a:br>
            <a:endParaRPr lang="bg-BG" sz="36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65D0AC-D741-4CBB-BF3B-2026E3023765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6842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305800" cy="54006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80000"/>
            <a:r>
              <a:rPr lang="bg-BG" sz="2400" b="1" dirty="0">
                <a:solidFill>
                  <a:srgbClr val="C00000"/>
                </a:solidFill>
              </a:rPr>
              <a:t>Идеалните индикатори трябва да бъдат:</a:t>
            </a:r>
            <a:br>
              <a:rPr lang="bg-BG" sz="2400" b="1" dirty="0">
                <a:solidFill>
                  <a:srgbClr val="C00000"/>
                </a:solidFill>
              </a:rPr>
            </a:br>
            <a:r>
              <a:rPr lang="bg-BG" sz="2400" b="1" i="1" dirty="0">
                <a:solidFill>
                  <a:srgbClr val="C00000"/>
                </a:solidFill>
              </a:rPr>
              <a:t>Валидни</a:t>
            </a:r>
            <a:r>
              <a:rPr lang="bg-BG" sz="2400" b="1" i="1" dirty="0">
                <a:solidFill>
                  <a:schemeClr val="tx1"/>
                </a:solidFill>
              </a:rPr>
              <a:t> -</a:t>
            </a:r>
            <a:r>
              <a:rPr lang="bg-BG" sz="2400" dirty="0">
                <a:solidFill>
                  <a:schemeClr val="tx1"/>
                </a:solidFill>
              </a:rPr>
              <a:t> да измерват това, за което са предназначени.</a:t>
            </a:r>
            <a:br>
              <a:rPr lang="bg-BG" sz="2400" dirty="0">
                <a:solidFill>
                  <a:schemeClr val="tx1"/>
                </a:solidFill>
              </a:rPr>
            </a:br>
            <a:r>
              <a:rPr lang="bg-BG" sz="2400" b="1" i="1" dirty="0">
                <a:solidFill>
                  <a:srgbClr val="C00000"/>
                </a:solidFill>
              </a:rPr>
              <a:t>Надеждни и обективни </a:t>
            </a:r>
            <a:r>
              <a:rPr lang="bg-BG" sz="2400" b="1" i="1" dirty="0">
                <a:solidFill>
                  <a:schemeClr val="tx1"/>
                </a:solidFill>
              </a:rPr>
              <a:t>– </a:t>
            </a:r>
            <a:r>
              <a:rPr lang="bg-BG" sz="2400" dirty="0">
                <a:solidFill>
                  <a:schemeClr val="tx1"/>
                </a:solidFill>
              </a:rPr>
              <a:t>резултатите от измерването да бъдат едни и същи, ако измерването се извършва от различни изследователи при сходни обстоятелства.</a:t>
            </a:r>
            <a:br>
              <a:rPr lang="bg-BG" sz="2400" dirty="0">
                <a:solidFill>
                  <a:schemeClr val="tx1"/>
                </a:solidFill>
              </a:rPr>
            </a:br>
            <a:r>
              <a:rPr lang="bg-BG" sz="2400" b="1" i="1" dirty="0">
                <a:solidFill>
                  <a:srgbClr val="C00000"/>
                </a:solidFill>
              </a:rPr>
              <a:t>Чувствителни</a:t>
            </a:r>
            <a:r>
              <a:rPr lang="bg-BG" sz="2400" b="1" i="1" dirty="0">
                <a:solidFill>
                  <a:schemeClr val="tx1"/>
                </a:solidFill>
              </a:rPr>
              <a:t> – </a:t>
            </a:r>
            <a:r>
              <a:rPr lang="bg-BG" sz="2400" dirty="0">
                <a:solidFill>
                  <a:schemeClr val="tx1"/>
                </a:solidFill>
              </a:rPr>
              <a:t>да реагират чувствително (да се променят бързо) на промените в конкретната ситуация.</a:t>
            </a:r>
            <a:br>
              <a:rPr lang="bg-BG" sz="2400" dirty="0">
                <a:solidFill>
                  <a:schemeClr val="tx1"/>
                </a:solidFill>
              </a:rPr>
            </a:br>
            <a:r>
              <a:rPr lang="bg-BG" sz="2400" b="1" i="1" dirty="0">
                <a:solidFill>
                  <a:srgbClr val="C00000"/>
                </a:solidFill>
              </a:rPr>
              <a:t>Специфични</a:t>
            </a:r>
            <a:r>
              <a:rPr lang="bg-BG" sz="2400" b="1" i="1" dirty="0">
                <a:solidFill>
                  <a:schemeClr val="tx1"/>
                </a:solidFill>
              </a:rPr>
              <a:t> - </a:t>
            </a:r>
            <a:r>
              <a:rPr lang="bg-BG" sz="2400" dirty="0">
                <a:solidFill>
                  <a:schemeClr val="tx1"/>
                </a:solidFill>
              </a:rPr>
              <a:t>да отразяват специфичните промени само в конкретната ситуация, а не други промени.</a:t>
            </a:r>
            <a:br>
              <a:rPr lang="bg-BG" sz="2400" dirty="0">
                <a:solidFill>
                  <a:schemeClr val="tx1"/>
                </a:solidFill>
              </a:rPr>
            </a:br>
            <a:r>
              <a:rPr lang="bg-BG" sz="2400" b="1" i="1" dirty="0">
                <a:solidFill>
                  <a:srgbClr val="C00000"/>
                </a:solidFill>
              </a:rPr>
              <a:t>Приложими</a:t>
            </a:r>
            <a:r>
              <a:rPr lang="bg-BG" sz="2400" dirty="0">
                <a:solidFill>
                  <a:schemeClr val="tx1"/>
                </a:solidFill>
              </a:rPr>
              <a:t> - да има добра възможност за събиране или извличане на необходимите данни.</a:t>
            </a:r>
            <a:br>
              <a:rPr lang="bg-BG" sz="2400" dirty="0">
                <a:solidFill>
                  <a:schemeClr val="tx1"/>
                </a:solidFill>
              </a:rPr>
            </a:br>
            <a:r>
              <a:rPr lang="bg-BG" sz="2400" b="1" i="1" dirty="0">
                <a:solidFill>
                  <a:srgbClr val="C00000"/>
                </a:solidFill>
              </a:rPr>
              <a:t>Уместни</a:t>
            </a:r>
            <a:r>
              <a:rPr lang="bg-BG" sz="2400" dirty="0">
                <a:solidFill>
                  <a:schemeClr val="tx1"/>
                </a:solidFill>
              </a:rPr>
              <a:t> - да допринасят за разбирането и осмислянето на въпросния феномен.</a:t>
            </a:r>
            <a:br>
              <a:rPr lang="bg-BG" sz="2400" dirty="0">
                <a:solidFill>
                  <a:schemeClr val="tx1"/>
                </a:solidFill>
              </a:rPr>
            </a:br>
            <a:endParaRPr lang="bg-BG" sz="24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65D0AC-D741-4CBB-BF3B-2026E3023765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6145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305800" cy="5472608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marL="180000"/>
            <a:r>
              <a:rPr lang="bg-BG" sz="3600" b="1" dirty="0">
                <a:solidFill>
                  <a:schemeClr val="tx1"/>
                </a:solidFill>
              </a:rPr>
              <a:t>Могат да се използват разнообразни по своята статистическа и логическа същност индикатори:</a:t>
            </a:r>
            <a:br>
              <a:rPr lang="bg-BG" sz="3600" b="1" dirty="0">
                <a:solidFill>
                  <a:schemeClr val="tx1"/>
                </a:solidFill>
              </a:rPr>
            </a:br>
            <a:r>
              <a:rPr lang="bg-BG" altLang="en-US" sz="3600" b="1" i="1" dirty="0">
                <a:solidFill>
                  <a:srgbClr val="C00000"/>
                </a:solidFill>
                <a:latin typeface="Arial Narrow" pitchFamily="34" charset="0"/>
              </a:rPr>
              <a:t>-</a:t>
            </a:r>
            <a:r>
              <a:rPr lang="bg-BG" altLang="en-US" sz="3600" b="1" i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bg-BG" altLang="en-US" sz="36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Индикатори за смъртност;</a:t>
            </a:r>
            <a:r>
              <a:rPr lang="bg-BG" altLang="en-US" sz="36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br>
              <a:rPr lang="bg-BG" altLang="en-US" sz="3600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bg-BG" altLang="en-US" sz="36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- Индикатори за </a:t>
            </a:r>
            <a:r>
              <a:rPr lang="bg-BG" altLang="en-US" sz="3600" b="1" i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заболяемост</a:t>
            </a:r>
            <a:r>
              <a:rPr lang="bg-BG" altLang="en-US" sz="36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; </a:t>
            </a:r>
            <a:r>
              <a:rPr lang="bg-BG" altLang="en-US" sz="3600" dirty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bg-BG" altLang="en-US" sz="3600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bg-BG" altLang="en-US" sz="3600" b="1" dirty="0">
                <a:solidFill>
                  <a:srgbClr val="C00000"/>
                </a:solidFill>
                <a:latin typeface="Arial" charset="0"/>
                <a:cs typeface="Arial" charset="0"/>
              </a:rPr>
              <a:t>-</a:t>
            </a:r>
            <a:r>
              <a:rPr lang="bg-BG" altLang="en-US" sz="36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 Коефициенти за инвалидност;</a:t>
            </a:r>
            <a:r>
              <a:rPr lang="bg-BG" altLang="en-US" sz="36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br>
              <a:rPr lang="bg-BG" altLang="en-US" sz="3600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bg-BG" altLang="en-US" sz="36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- Индикатори за физическо развитие;</a:t>
            </a:r>
            <a:r>
              <a:rPr lang="bg-BG" altLang="en-US" sz="36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br>
              <a:rPr lang="bg-BG" altLang="en-US" sz="3600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bg-BG" altLang="en-US" sz="36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- Индикатори за здравна помощ;</a:t>
            </a:r>
            <a:r>
              <a:rPr lang="bg-BG" altLang="en-US" sz="36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br>
              <a:rPr lang="bg-BG" altLang="en-US" sz="3600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bg-BG" altLang="en-US" sz="36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- Коефициенти за здравните ресурси;</a:t>
            </a:r>
            <a:r>
              <a:rPr lang="bg-BG" sz="3600" dirty="0"/>
              <a:t/>
            </a:r>
            <a:br>
              <a:rPr lang="bg-BG" sz="3600" dirty="0"/>
            </a:br>
            <a:endParaRPr lang="bg-BG" sz="36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65D0AC-D741-4CBB-BF3B-2026E3023765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5162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305800" cy="5472608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marL="180000"/>
            <a:r>
              <a:rPr lang="bg-BG" altLang="en-US" sz="4000" b="1" i="1" dirty="0">
                <a:solidFill>
                  <a:srgbClr val="C00000"/>
                </a:solidFill>
                <a:latin typeface="Arial Narrow" pitchFamily="34" charset="0"/>
              </a:rPr>
              <a:t>- </a:t>
            </a:r>
            <a:r>
              <a:rPr lang="bg-BG" altLang="en-US" sz="36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Индикатори за социално и психично здраве;</a:t>
            </a:r>
            <a:r>
              <a:rPr lang="bg-BG" altLang="en-US" sz="36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br>
              <a:rPr lang="bg-BG" altLang="en-US" sz="3600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bg-BG" altLang="en-US" sz="36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- Индикатори за околната среда;</a:t>
            </a:r>
            <a:r>
              <a:rPr lang="bg-BG" altLang="en-US" sz="36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br>
              <a:rPr lang="bg-BG" altLang="en-US" sz="3600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bg-BG" altLang="en-US" sz="36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- Социално-икономически индикатори; </a:t>
            </a:r>
            <a:r>
              <a:rPr lang="bg-BG" altLang="en-US" sz="3600" dirty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bg-BG" altLang="en-US" sz="3600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bg-BG" altLang="en-US" sz="36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- Индикатори за здравната политика; </a:t>
            </a:r>
            <a:r>
              <a:rPr lang="bg-BG" altLang="en-US" sz="3600" dirty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bg-BG" altLang="en-US" sz="3600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bg-BG" altLang="en-US" sz="36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- Индикатори за качеството на живот;</a:t>
            </a:r>
            <a:br>
              <a:rPr lang="bg-BG" altLang="en-US" sz="3600" b="1" i="1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bg-BG" altLang="en-US" sz="36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- Други индикатори </a:t>
            </a:r>
            <a:r>
              <a:rPr lang="bg-BG" altLang="en-US" sz="3100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– </a:t>
            </a:r>
            <a:r>
              <a:rPr lang="bg-BG" altLang="en-US" sz="3100" i="1" dirty="0">
                <a:solidFill>
                  <a:schemeClr val="tx1"/>
                </a:solidFill>
                <a:latin typeface="Arial" charset="0"/>
                <a:cs typeface="Arial" charset="0"/>
              </a:rPr>
              <a:t>напр.</a:t>
            </a:r>
            <a:r>
              <a:rPr lang="bg-BG" altLang="en-US" sz="3100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bg-BG" altLang="en-US" sz="3100" i="1" dirty="0">
                <a:solidFill>
                  <a:schemeClr val="tx1"/>
                </a:solidFill>
                <a:latin typeface="Arial" charset="0"/>
                <a:cs typeface="Arial" charset="0"/>
              </a:rPr>
              <a:t>за Целите на ООН за устойчиво развитие, за Стратегията на СЗО „Здраве за всички през 21-ви век“ и др.</a:t>
            </a:r>
            <a:r>
              <a:rPr lang="bg-BG" altLang="en-US" sz="31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br>
              <a:rPr lang="bg-BG" altLang="en-US" sz="31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bg-BG" sz="31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65D0AC-D741-4CBB-BF3B-2026E3023765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8319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305800" cy="5184576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80000"/>
            <a:r>
              <a:rPr lang="bg-BG" altLang="en-US" sz="36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За оперативна</a:t>
            </a:r>
            <a:r>
              <a:rPr lang="bg-BG" altLang="en-US" sz="36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bg-BG" altLang="en-US" sz="36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оценка на общественото здраве използваме </a:t>
            </a:r>
            <a:r>
              <a:rPr lang="bg-BG" altLang="en-US" sz="3600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3 основни групи индикатори:</a:t>
            </a:r>
            <a:r>
              <a:rPr lang="bg-BG" altLang="en-US" sz="3600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bg-BG" altLang="en-US" sz="36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bg-BG" altLang="en-US" sz="36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1. Демографски индикатори;</a:t>
            </a:r>
            <a:r>
              <a:rPr lang="bg-BG" altLang="en-US" sz="3600" dirty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bg-BG" altLang="en-US" sz="3600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bg-BG" altLang="en-US" sz="36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2. Индикатори за </a:t>
            </a:r>
            <a:r>
              <a:rPr lang="bg-BG" altLang="en-US" sz="3600" b="1" i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заболяемост</a:t>
            </a:r>
            <a:r>
              <a:rPr lang="bg-BG" altLang="en-US" sz="36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 и инвалидност;</a:t>
            </a:r>
            <a:r>
              <a:rPr lang="bg-BG" altLang="en-US" sz="3600" dirty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bg-BG" altLang="en-US" sz="3600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bg-BG" altLang="en-US" sz="36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3. Индикатори за физическо развитие.</a:t>
            </a:r>
            <a:r>
              <a:rPr lang="en-GB" altLang="en-US" sz="36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endParaRPr lang="bg-BG" sz="36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65D0AC-D741-4CBB-BF3B-2026E3023765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9427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305800" cy="5184576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marL="180000">
              <a:lnSpc>
                <a:spcPct val="130000"/>
              </a:lnSpc>
            </a:pPr>
            <a:r>
              <a:rPr lang="bg-BG" altLang="en-US" sz="36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bg-BG" altLang="en-US" sz="3600" b="1" i="1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bg-BG" altLang="en-US" sz="36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bg-BG" altLang="en-US" sz="3600" b="1" i="1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bg-BG" altLang="en-US" sz="36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bg-BG" altLang="en-US" sz="3600" b="1" i="1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bg-BG" altLang="en-US" sz="36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bg-BG" altLang="en-US" sz="3600" b="1" i="1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bg-BG" altLang="en-US" sz="40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Две важни характеристики на тези три групи индикатори:</a:t>
            </a:r>
            <a:br>
              <a:rPr lang="bg-BG" altLang="en-US" sz="4000" b="1" i="1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bg-BG" altLang="en-US" sz="40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br>
              <a:rPr lang="bg-BG" altLang="en-US" sz="4000" b="1" i="1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bg-BG" altLang="en-US" sz="40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По-голямата част от тях имат:  </a:t>
            </a:r>
            <a:br>
              <a:rPr lang="bg-BG" altLang="en-US" sz="4000" b="1" i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bg-BG" altLang="en-US" sz="40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- негативен характер и </a:t>
            </a:r>
            <a:br>
              <a:rPr lang="bg-BG" altLang="en-US" sz="4000" b="1" i="1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bg-BG" altLang="en-US" sz="40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- различна информативна (познавателна) стойност.</a:t>
            </a:r>
            <a:r>
              <a:rPr lang="en-GB" altLang="en-US" sz="4000" i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endParaRPr lang="bg-BG" sz="36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65D0AC-D741-4CBB-BF3B-2026E3023765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7346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305800" cy="504056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marL="180000">
              <a:lnSpc>
                <a:spcPct val="130000"/>
              </a:lnSpc>
            </a:pPr>
            <a:r>
              <a:rPr lang="bg-BG" altLang="en-US" sz="40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</a:rPr>
              <a:t>С най-висока познавателна стойност са индикаторите за:</a:t>
            </a:r>
            <a:r>
              <a:rPr lang="bg-BG" altLang="en-US" sz="40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/>
            </a:r>
            <a:br>
              <a:rPr lang="bg-BG" altLang="en-US" sz="40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r>
              <a:rPr lang="bg-BG" altLang="en-US" sz="4000" dirty="0">
                <a:solidFill>
                  <a:schemeClr val="tx1"/>
                </a:solidFill>
                <a:latin typeface="Wingdings" pitchFamily="2" charset="2"/>
                <a:cs typeface="Times New Roman" pitchFamily="18" charset="0"/>
              </a:rPr>
              <a:t>Ø</a:t>
            </a:r>
            <a:r>
              <a:rPr lang="bg-BG" altLang="en-US" sz="4000" dirty="0">
                <a:solidFill>
                  <a:schemeClr val="tx1"/>
                </a:solidFill>
                <a:cs typeface="Times New Roman" pitchFamily="18" charset="0"/>
              </a:rPr>
              <a:t>  </a:t>
            </a:r>
            <a:r>
              <a:rPr lang="bg-BG" altLang="en-US" sz="4000" b="1" i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детска смъртност;</a:t>
            </a:r>
            <a:r>
              <a:rPr lang="bg-BG" altLang="en-US" sz="4000" b="1" i="1" dirty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bg-BG" altLang="en-US" sz="4000" b="1" i="1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bg-BG" altLang="en-US" sz="4000" dirty="0">
                <a:solidFill>
                  <a:schemeClr val="tx1"/>
                </a:solidFill>
                <a:latin typeface="Wingdings" pitchFamily="2" charset="2"/>
                <a:cs typeface="Times New Roman" pitchFamily="18" charset="0"/>
              </a:rPr>
              <a:t>Ø</a:t>
            </a:r>
            <a:r>
              <a:rPr lang="bg-BG" altLang="en-US" sz="4000" dirty="0">
                <a:solidFill>
                  <a:schemeClr val="tx1"/>
                </a:solidFill>
                <a:cs typeface="Times New Roman" pitchFamily="18" charset="0"/>
              </a:rPr>
              <a:t>  </a:t>
            </a:r>
            <a:r>
              <a:rPr lang="bg-BG" altLang="en-US" sz="4000" b="1" i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смъртност до 5-год. възраст;</a:t>
            </a:r>
            <a:r>
              <a:rPr lang="bg-BG" altLang="en-US" sz="4000" b="1" i="1" dirty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bg-BG" altLang="en-US" sz="4000" b="1" i="1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bg-BG" altLang="en-US" sz="4000" dirty="0">
                <a:solidFill>
                  <a:schemeClr val="tx1"/>
                </a:solidFill>
                <a:latin typeface="Wingdings" pitchFamily="2" charset="2"/>
                <a:cs typeface="Times New Roman" pitchFamily="18" charset="0"/>
              </a:rPr>
              <a:t>Ø</a:t>
            </a:r>
            <a:r>
              <a:rPr lang="bg-BG" altLang="en-US" sz="4000" dirty="0">
                <a:solidFill>
                  <a:schemeClr val="tx1"/>
                </a:solidFill>
                <a:cs typeface="Times New Roman" pitchFamily="18" charset="0"/>
              </a:rPr>
              <a:t>  </a:t>
            </a:r>
            <a:r>
              <a:rPr lang="bg-BG" altLang="en-US" sz="4000" b="1" i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средна продължителност на предстоящия живот;</a:t>
            </a:r>
            <a:r>
              <a:rPr lang="bg-BG" altLang="en-US" sz="4000" b="1" i="1" dirty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bg-BG" altLang="en-US" sz="4000" b="1" i="1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bg-BG" altLang="en-US" sz="4000" dirty="0">
                <a:solidFill>
                  <a:schemeClr val="tx1"/>
                </a:solidFill>
                <a:latin typeface="Wingdings" pitchFamily="2" charset="2"/>
                <a:cs typeface="Times New Roman" pitchFamily="18" charset="0"/>
              </a:rPr>
              <a:t>Ø</a:t>
            </a:r>
            <a:r>
              <a:rPr lang="bg-BG" altLang="en-US" sz="4000" dirty="0">
                <a:solidFill>
                  <a:schemeClr val="tx1"/>
                </a:solidFill>
                <a:cs typeface="Times New Roman" pitchFamily="18" charset="0"/>
              </a:rPr>
              <a:t>  </a:t>
            </a:r>
            <a:r>
              <a:rPr lang="bg-BG" altLang="en-US" sz="4000" b="1" i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майчина смъртност.</a:t>
            </a:r>
            <a:endParaRPr lang="bg-BG" sz="40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65D0AC-D741-4CBB-BF3B-2026E3023765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3770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52736"/>
            <a:ext cx="8424862" cy="4104456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14000"/>
              </a:lnSpc>
            </a:pPr>
            <a:r>
              <a:rPr lang="bg-BG" alt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bg-BG" alt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bg-BG" alt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bg-BG" alt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sz="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3. Демографски подходи за изучаване и</a:t>
            </a:r>
            <a:r>
              <a:rPr lang="en-US" altLang="en-US" sz="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bg-BG" altLang="en-US" sz="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оценка на общественото здраве</a:t>
            </a:r>
            <a:r>
              <a:rPr lang="en-GB" alt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GB" alt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endParaRPr lang="en-GB" altLang="en-US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17E5A7-423A-4D60-8BD0-51949A8E7162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96752"/>
            <a:ext cx="7772400" cy="4464496"/>
          </a:xfrm>
        </p:spPr>
        <p:txBody>
          <a:bodyPr/>
          <a:lstStyle/>
          <a:p>
            <a:pPr algn="ctr" eaLnBrk="1" hangingPunct="1">
              <a:lnSpc>
                <a:spcPct val="114000"/>
              </a:lnSpc>
            </a:pPr>
            <a:r>
              <a:rPr lang="bg-BG" alt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3. Демографски процеси и показатели - същност и класификация </a:t>
            </a:r>
            <a:r>
              <a:rPr lang="bg-BG" altLang="en-US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	</a:t>
            </a:r>
            <a:r>
              <a:rPr lang="en-GB" altLang="en-US" dirty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en-GB" altLang="en-US" dirty="0">
                <a:solidFill>
                  <a:schemeClr val="tx1"/>
                </a:solidFill>
                <a:cs typeface="Times New Roman" pitchFamily="18" charset="0"/>
              </a:rPr>
            </a:br>
            <a:endParaRPr lang="en-GB" alt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C2523E-7A6C-411B-B6D2-930B8005F070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96752"/>
            <a:ext cx="7772400" cy="4824536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80000" eaLnBrk="1" hangingPunct="1">
              <a:lnSpc>
                <a:spcPct val="120000"/>
              </a:lnSpc>
            </a:pPr>
            <a:r>
              <a:rPr lang="bg-BG" altLang="en-US" b="1" i="1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Демографията</a:t>
            </a:r>
            <a:r>
              <a:rPr lang="bg-BG" altLang="en-US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bg-BG" altLang="en-US" b="1" i="1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е</a:t>
            </a:r>
            <a:r>
              <a:rPr lang="bg-BG" altLang="en-US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bg-BG" altLang="en-US" b="1" i="1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наука за населението</a:t>
            </a:r>
            <a:r>
              <a:rPr lang="bg-BG" altLang="en-US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bg-BG" altLang="en-US" i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(</a:t>
            </a:r>
            <a:r>
              <a:rPr lang="en-US" altLang="en-US" i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“</a:t>
            </a:r>
            <a:r>
              <a:rPr lang="bg-BG" altLang="en-US" i="1" dirty="0" err="1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демос</a:t>
            </a:r>
            <a:r>
              <a:rPr lang="en-US" altLang="en-US" i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”</a:t>
            </a:r>
            <a:r>
              <a:rPr lang="bg-BG" altLang="en-US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- народ, народонаселение; </a:t>
            </a:r>
            <a:r>
              <a:rPr lang="en-US" altLang="en-US" i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“</a:t>
            </a:r>
            <a:r>
              <a:rPr lang="bg-BG" altLang="en-US" i="1" dirty="0" err="1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графос</a:t>
            </a:r>
            <a:r>
              <a:rPr lang="en-US" altLang="en-US" i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”</a:t>
            </a:r>
            <a:r>
              <a:rPr lang="bg-BG" altLang="en-US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- описвам). </a:t>
            </a:r>
            <a:br>
              <a:rPr lang="bg-BG" altLang="en-US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</a:br>
            <a:endParaRPr lang="en-GB" altLang="en-US" dirty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30116A-ED49-4727-BE03-82D117B4DC5F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08720"/>
            <a:ext cx="7990656" cy="5187280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114000"/>
              </a:lnSpc>
            </a:pPr>
            <a:r>
              <a:rPr lang="bg-BG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План</a:t>
            </a:r>
            <a:br>
              <a:rPr lang="bg-BG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1. Групово и обществено здраве.</a:t>
            </a:r>
            <a:br>
              <a:rPr lang="bg-BG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2. Индикатори за измерване и оценка на общественото здраве.</a:t>
            </a:r>
            <a:br>
              <a:rPr lang="bg-BG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3. Демографски подходи за изучаване и</a:t>
            </a:r>
            <a:r>
              <a:rPr lang="en-US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bg-BG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оценка на общественото здраве.</a:t>
            </a:r>
            <a:br>
              <a:rPr lang="bg-BG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4. Статика на населението – брой и структура.</a:t>
            </a:r>
            <a:br>
              <a:rPr lang="bg-BG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5. Медико-социални аспекти на застаряването на глобалното население.</a:t>
            </a:r>
            <a:endParaRPr lang="en-GB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F7A301-B8AB-4C0C-8E07-A9CB64EAB526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24744"/>
            <a:ext cx="7772400" cy="4752528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180000" algn="l" eaLnBrk="1" hangingPunct="1"/>
            <a:r>
              <a:rPr lang="bg-BG" altLang="en-US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Цялостната характеристика на населението се извършва в два основни разреза: </a:t>
            </a:r>
            <a:r>
              <a:rPr lang="bg-BG" altLang="en-US" dirty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bg-BG" altLang="en-US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bg-BG" altLang="en-US" dirty="0">
                <a:solidFill>
                  <a:srgbClr val="C00000"/>
                </a:solidFill>
                <a:latin typeface="Arial Narrow" pitchFamily="34" charset="0"/>
              </a:rPr>
              <a:t>- </a:t>
            </a:r>
            <a:r>
              <a:rPr lang="bg-BG" altLang="en-US" b="1" i="1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статика и </a:t>
            </a:r>
            <a:r>
              <a:rPr lang="bg-BG" altLang="en-US" b="1" i="1" dirty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bg-BG" altLang="en-US" b="1" i="1" dirty="0">
                <a:solidFill>
                  <a:srgbClr val="C00000"/>
                </a:solidFill>
                <a:latin typeface="Arial Narrow" pitchFamily="34" charset="0"/>
              </a:rPr>
            </a:br>
            <a:r>
              <a:rPr lang="bg-BG" altLang="en-US" b="1" i="1" dirty="0">
                <a:solidFill>
                  <a:srgbClr val="C00000"/>
                </a:solidFill>
                <a:latin typeface="Arial Narrow" pitchFamily="34" charset="0"/>
              </a:rPr>
              <a:t>- </a:t>
            </a:r>
            <a:r>
              <a:rPr lang="bg-BG" altLang="en-US" b="1" i="1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динамика на населението</a:t>
            </a:r>
            <a:r>
              <a:rPr lang="bg-BG" altLang="en-US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.</a:t>
            </a:r>
            <a:r>
              <a:rPr lang="en-GB" altLang="en-US" dirty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en-GB" altLang="en-US" dirty="0">
                <a:solidFill>
                  <a:srgbClr val="C00000"/>
                </a:solidFill>
                <a:cs typeface="Times New Roman" pitchFamily="18" charset="0"/>
              </a:rPr>
            </a:br>
            <a:endParaRPr lang="en-GB" altLang="en-US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E5888-CB64-4CB5-85C0-2974CCC64FAB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064896" cy="4896544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80000" eaLnBrk="1" hangingPunct="1"/>
            <a:r>
              <a:rPr lang="bg-BG" altLang="en-US" sz="4400" b="1" i="1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Статиката на населението </a:t>
            </a:r>
            <a:r>
              <a:rPr lang="bg-BG" altLang="en-US" sz="44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включва данни за броя и структурата на населението в определен момент </a:t>
            </a:r>
            <a:r>
              <a:rPr lang="bg-BG" altLang="en-US" sz="4400" i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(</a:t>
            </a:r>
            <a:r>
              <a:rPr lang="bg-BG" altLang="en-US" sz="44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общо, по пол, възраст, местоживеене и др.).</a:t>
            </a:r>
            <a:r>
              <a:rPr lang="en-GB" altLang="en-US" sz="4400" dirty="0">
                <a:solidFill>
                  <a:schemeClr val="tx1"/>
                </a:solidFill>
              </a:rPr>
              <a:t/>
            </a:r>
            <a:br>
              <a:rPr lang="en-GB" altLang="en-US" sz="4400" dirty="0">
                <a:solidFill>
                  <a:schemeClr val="tx1"/>
                </a:solidFill>
              </a:rPr>
            </a:br>
            <a:endParaRPr lang="en-GB" altLang="en-US" sz="440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034B13-9393-4868-8069-6AB889E464EB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21</a:t>
            </a:fld>
            <a:endParaRPr lang="en-GB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867400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marL="180000" algn="l" eaLnBrk="1" hangingPunct="1"/>
            <a:r>
              <a:rPr lang="bg-BG" altLang="en-US" b="1" i="1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Динамиката на населението</a:t>
            </a:r>
            <a:r>
              <a:rPr lang="bg-BG" altLang="en-US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bg-BG" altLang="en-US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включва промените, които настъпват в резултат на</a:t>
            </a:r>
            <a:r>
              <a:rPr lang="bg-BG" altLang="en-US" dirty="0">
                <a:solidFill>
                  <a:schemeClr val="tx1"/>
                </a:solidFill>
                <a:latin typeface="Arial Narrow" pitchFamily="34" charset="0"/>
              </a:rPr>
              <a:t>:</a:t>
            </a:r>
            <a:br>
              <a:rPr lang="bg-BG" altLang="en-US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bg-BG" altLang="en-US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bg-BG" altLang="en-US" dirty="0">
                <a:solidFill>
                  <a:srgbClr val="C00000"/>
                </a:solidFill>
                <a:latin typeface="Arial Narrow" pitchFamily="34" charset="0"/>
              </a:rPr>
              <a:t>- </a:t>
            </a:r>
            <a:r>
              <a:rPr lang="bg-BG" altLang="en-US" b="1" i="1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естествени събития</a:t>
            </a:r>
            <a:r>
              <a:rPr lang="bg-BG" altLang="en-US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bg-BG" altLang="en-US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(раждания, </a:t>
            </a:r>
            <a:r>
              <a:rPr lang="bg-BG" altLang="en-US" dirty="0" err="1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умирания</a:t>
            </a:r>
            <a:r>
              <a:rPr lang="bg-BG" altLang="en-US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, бракове, разводи) и</a:t>
            </a:r>
            <a:r>
              <a:rPr lang="bg-BG" altLang="en-US" dirty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bg-BG" altLang="en-US" dirty="0">
                <a:solidFill>
                  <a:schemeClr val="tx1"/>
                </a:solidFill>
                <a:latin typeface="Arial Narrow" pitchFamily="34" charset="0"/>
              </a:rPr>
            </a:br>
            <a:r>
              <a:rPr lang="bg-BG" altLang="en-US" dirty="0">
                <a:solidFill>
                  <a:srgbClr val="C00000"/>
                </a:solidFill>
                <a:latin typeface="Arial Narrow" pitchFamily="34" charset="0"/>
              </a:rPr>
              <a:t>- </a:t>
            </a:r>
            <a:r>
              <a:rPr lang="bg-BG" altLang="en-US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bg-BG" altLang="en-US" b="1" i="1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миграционни процеси.</a:t>
            </a:r>
            <a:r>
              <a:rPr lang="en-GB" altLang="en-US" dirty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en-GB" altLang="en-US" dirty="0">
                <a:solidFill>
                  <a:schemeClr val="tx1"/>
                </a:solidFill>
                <a:cs typeface="Times New Roman" pitchFamily="18" charset="0"/>
              </a:rPr>
            </a:br>
            <a:endParaRPr lang="en-GB" alt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71E35D-8176-46F9-8B58-372E082DBFB0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22</a:t>
            </a:fld>
            <a:endParaRPr lang="en-GB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80728"/>
            <a:ext cx="7772400" cy="4824536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360000" eaLnBrk="1" hangingPunct="1">
              <a:lnSpc>
                <a:spcPct val="110000"/>
              </a:lnSpc>
            </a:pPr>
            <a:r>
              <a:rPr lang="bg-BG" altLang="en-US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Съответно на това различаваме </a:t>
            </a:r>
            <a:r>
              <a:rPr lang="bg-BG" alt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естествено и механично движение на населението</a:t>
            </a:r>
            <a:r>
              <a:rPr lang="bg-BG" altLang="en-US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.</a:t>
            </a:r>
            <a:r>
              <a:rPr lang="en-GB" altLang="en-US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n-GB" altLang="en-US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endParaRPr lang="en-GB" altLang="en-US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A6A9B4-7235-4D34-813E-48F0D93208CB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23</a:t>
            </a:fld>
            <a:endParaRPr lang="en-GB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08720"/>
            <a:ext cx="7772400" cy="4968552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80000" eaLnBrk="1" hangingPunct="1">
              <a:lnSpc>
                <a:spcPct val="114000"/>
              </a:lnSpc>
            </a:pPr>
            <a:r>
              <a:rPr lang="bg-BG" altLang="en-US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Механично движение на населението</a:t>
            </a:r>
            <a:r>
              <a:rPr lang="bg-BG" alt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 </a:t>
            </a:r>
            <a:r>
              <a:rPr lang="bg-BG" altLang="en-US" sz="44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- численост и структура на мигриращите потоци (емиграция, имиграция, в рамките на страната село-град, село-село, град-град, град-село и др.).</a:t>
            </a:r>
            <a:endParaRPr lang="en-GB" altLang="en-US" sz="4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89A21C-1367-47A5-A98D-B5C21009FEA4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24</a:t>
            </a:fld>
            <a:endParaRPr lang="en-GB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08720"/>
            <a:ext cx="8208912" cy="5492080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80000" eaLnBrk="1" hangingPunct="1">
              <a:lnSpc>
                <a:spcPct val="114000"/>
              </a:lnSpc>
            </a:pPr>
            <a:r>
              <a:rPr lang="bg-BG" altLang="en-US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Естествено движение на населението</a:t>
            </a:r>
            <a:r>
              <a:rPr lang="bg-BG" alt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 </a:t>
            </a:r>
            <a:r>
              <a:rPr lang="bg-BG" altLang="en-US" sz="44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- </a:t>
            </a:r>
            <a:r>
              <a:rPr lang="bg-BG" altLang="en-US" sz="4400" dirty="0" err="1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брачност</a:t>
            </a:r>
            <a:r>
              <a:rPr lang="bg-BG" altLang="en-US" sz="44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, раждаемост, обща и сумарна плодовитост, смъртност (обща и детска), естествен прираст, средна продължителност на предстоящия живот и др.</a:t>
            </a:r>
            <a:endParaRPr lang="en-GB" altLang="en-US" sz="4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BEB69E-CBD3-46BA-ABE7-0228D5697870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25</a:t>
            </a:fld>
            <a:endParaRPr lang="en-GB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305800" cy="4464496"/>
          </a:xfrm>
          <a:noFill/>
        </p:spPr>
        <p:txBody>
          <a:bodyPr>
            <a:normAutofit/>
          </a:bodyPr>
          <a:lstStyle/>
          <a:p>
            <a:pPr algn="ctr"/>
            <a:r>
              <a:rPr lang="bg-BG" altLang="en-US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4. Индикатори за статика на населението </a:t>
            </a:r>
            <a:r>
              <a:rPr lang="bg-BG" altLang="en-US" sz="4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bg-BG" altLang="en-US" sz="4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bg-BG" alt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65D0AC-D741-4CBB-BF3B-2026E3023765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26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3613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00808"/>
            <a:ext cx="7772400" cy="2592288"/>
          </a:xfrm>
        </p:spPr>
        <p:txBody>
          <a:bodyPr/>
          <a:lstStyle/>
          <a:p>
            <a:pPr algn="ctr" eaLnBrk="1" hangingPunct="1"/>
            <a:r>
              <a:rPr lang="en-US" alt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4</a:t>
            </a:r>
            <a:r>
              <a:rPr lang="bg-BG" alt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.</a:t>
            </a:r>
            <a:r>
              <a:rPr lang="en-US" alt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1</a:t>
            </a:r>
            <a:r>
              <a:rPr lang="bg-BG" alt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. Демографски цикъл</a:t>
            </a:r>
            <a:r>
              <a:rPr lang="bg-BG" altLang="en-US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/>
            </a:r>
            <a:br>
              <a:rPr lang="bg-BG" altLang="en-US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</a:br>
            <a:r>
              <a:rPr lang="en-GB" alt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611A38-B68E-4EA1-885D-124CB0CEBA17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27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7095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37AC8B-48E5-4F85-ABA3-9C9C2F3C401E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C3370-70EE-4DC5-9B47-0112DFD14D79}" type="slidenum">
              <a:rPr lang="en-GB" altLang="en-US" smtClean="0"/>
              <a:pPr>
                <a:defRPr/>
              </a:pPr>
              <a:t>28</a:t>
            </a:fld>
            <a:endParaRPr lang="en-GB" altLang="en-US"/>
          </a:p>
        </p:txBody>
      </p:sp>
      <p:pic>
        <p:nvPicPr>
          <p:cNvPr id="4" name="Картина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05" y="790854"/>
            <a:ext cx="7344816" cy="54726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2075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43BCA7-E2BE-4BB3-96BE-850969D37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37AC8B-48E5-4F85-ABA3-9C9C2F3C401E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433FB5-0E5E-4C17-A658-26E6DAF38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C3370-70EE-4DC5-9B47-0112DFD14D79}" type="slidenum">
              <a:rPr lang="en-GB" altLang="en-US" smtClean="0"/>
              <a:pPr>
                <a:defRPr/>
              </a:pPr>
              <a:t>29</a:t>
            </a:fld>
            <a:endParaRPr lang="en-GB" altLang="en-US"/>
          </a:p>
        </p:txBody>
      </p:sp>
      <p:pic>
        <p:nvPicPr>
          <p:cNvPr id="2050" name="Picture 2" descr="Image result for dtm chart">
            <a:extLst>
              <a:ext uri="{FF2B5EF4-FFF2-40B4-BE49-F238E27FC236}">
                <a16:creationId xmlns:a16="http://schemas.microsoft.com/office/drawing/2014/main" id="{20C3F330-D11B-4936-A888-8EC78C0B0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50" y="908720"/>
            <a:ext cx="8310495" cy="534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147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305800" cy="3024336"/>
          </a:xfrm>
        </p:spPr>
        <p:txBody>
          <a:bodyPr/>
          <a:lstStyle/>
          <a:p>
            <a:pPr algn="ctr"/>
            <a:r>
              <a:rPr lang="bg-BG" alt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1. Групово и обществено здраве</a:t>
            </a:r>
            <a:br>
              <a:rPr lang="bg-BG" alt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65D0AC-D741-4CBB-BF3B-2026E3023765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575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4FAA5C-1FB5-42E0-9481-F1888D363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37AC8B-48E5-4F85-ABA3-9C9C2F3C401E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E0C2D5-6830-4B1C-855C-25E4E7A0E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C3370-70EE-4DC5-9B47-0112DFD14D79}" type="slidenum">
              <a:rPr lang="en-GB" altLang="en-US" smtClean="0"/>
              <a:pPr>
                <a:defRPr/>
              </a:pPr>
              <a:t>30</a:t>
            </a:fld>
            <a:endParaRPr lang="en-GB" altLang="en-US"/>
          </a:p>
        </p:txBody>
      </p:sp>
      <p:pic>
        <p:nvPicPr>
          <p:cNvPr id="3074" name="Picture 2" descr="Image result for dtm chart">
            <a:extLst>
              <a:ext uri="{FF2B5EF4-FFF2-40B4-BE49-F238E27FC236}">
                <a16:creationId xmlns:a16="http://schemas.microsoft.com/office/drawing/2014/main" id="{FD5A0F56-5514-4F8E-8495-50F14BA8E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3538"/>
            <a:ext cx="9144000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8284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96752"/>
            <a:ext cx="7772400" cy="4104456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marL="180000" algn="l" eaLnBrk="1" hangingPunct="1">
              <a:lnSpc>
                <a:spcPct val="114000"/>
              </a:lnSpc>
              <a:defRPr/>
            </a:pPr>
            <a:r>
              <a:rPr lang="bg-BG" altLang="en-US" sz="4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1. Стационирано население на високо ниво </a:t>
            </a:r>
            <a:r>
              <a:rPr lang="bg-BG" altLang="en-US" sz="40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</a:t>
            </a:r>
            <a:r>
              <a:rPr lang="en-US" altLang="en-US" sz="4000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High stationary)</a:t>
            </a:r>
            <a:r>
              <a:rPr lang="bg-BG" altLang="en-US" sz="4000" dirty="0">
                <a:solidFill>
                  <a:srgbClr val="3333FF"/>
                </a:solidFill>
                <a:latin typeface="Arial" charset="0"/>
                <a:cs typeface="Arial" charset="0"/>
              </a:rPr>
              <a:t> </a:t>
            </a:r>
            <a:r>
              <a:rPr lang="bg-BG" altLang="en-US" sz="4000" dirty="0">
                <a:solidFill>
                  <a:schemeClr val="tx1"/>
                </a:solidFill>
                <a:latin typeface="Arial" charset="0"/>
                <a:cs typeface="Arial" charset="0"/>
              </a:rPr>
              <a:t>- висока раждаемост и висока смъртност при почти еднакви стойности.</a:t>
            </a:r>
            <a:r>
              <a:rPr lang="en-GB" altLang="en-US" sz="4000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n-GB" altLang="en-US" sz="40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en-GB" altLang="en-US" sz="40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2CB11B-AAE9-4FD3-B1F2-854DB2992CC4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31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80721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908720"/>
            <a:ext cx="8064896" cy="5183981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marL="180000" algn="l" eaLnBrk="1" hangingPunct="1">
              <a:lnSpc>
                <a:spcPct val="114000"/>
              </a:lnSpc>
            </a:pPr>
            <a:r>
              <a:rPr lang="bg-BG" altLang="en-US" sz="40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2. Ранен стадий на нарастване на населението</a:t>
            </a:r>
            <a:r>
              <a:rPr lang="bg-BG" altLang="en-US" sz="40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bg-BG" altLang="en-US" sz="4000" b="1" i="1" dirty="0">
                <a:solidFill>
                  <a:srgbClr val="3333FF"/>
                </a:solidFill>
                <a:latin typeface="Arial" charset="0"/>
                <a:cs typeface="Arial" charset="0"/>
              </a:rPr>
              <a:t>(</a:t>
            </a:r>
            <a:r>
              <a:rPr lang="en-US" altLang="en-US" sz="4000" b="1" i="1" dirty="0">
                <a:solidFill>
                  <a:srgbClr val="3333FF"/>
                </a:solidFill>
                <a:latin typeface="Arial" charset="0"/>
                <a:cs typeface="Arial" charset="0"/>
              </a:rPr>
              <a:t>Early expanding) </a:t>
            </a:r>
            <a:r>
              <a:rPr lang="bg-BG" altLang="en-US" sz="4000" b="1" dirty="0">
                <a:solidFill>
                  <a:schemeClr val="tx1"/>
                </a:solidFill>
                <a:latin typeface="Arial" charset="0"/>
                <a:cs typeface="Arial" charset="0"/>
              </a:rPr>
              <a:t>– </a:t>
            </a:r>
            <a:r>
              <a:rPr lang="bg-BG" altLang="en-US" sz="4000" dirty="0">
                <a:solidFill>
                  <a:schemeClr val="tx1"/>
                </a:solidFill>
                <a:latin typeface="Arial" charset="0"/>
                <a:cs typeface="Arial" charset="0"/>
              </a:rPr>
              <a:t>смъртността намалява, раждаемостта остава почти непроменена – напр. някои страни в Африка и Югоизточна Азия. България - в 1900-1950 г.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CE677B-474E-4CA6-97C7-024949FE3B57}" type="datetime1">
              <a:rPr lang="en-US" altLang="en-US" smtClean="0"/>
              <a:t>3/21/2020</a:t>
            </a:fld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32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10518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08721"/>
            <a:ext cx="7772400" cy="4968552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marL="180000" algn="l" eaLnBrk="1" hangingPunct="1">
              <a:lnSpc>
                <a:spcPct val="114000"/>
              </a:lnSpc>
            </a:pPr>
            <a:r>
              <a:rPr lang="bg-BG" altLang="en-US" sz="40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3. Късен стадий на нарастване на населението</a:t>
            </a:r>
            <a:r>
              <a:rPr lang="en-US" altLang="en-US" sz="40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000" b="1" i="1" dirty="0">
                <a:solidFill>
                  <a:srgbClr val="3333FF"/>
                </a:solidFill>
                <a:latin typeface="Arial" charset="0"/>
                <a:cs typeface="Arial" charset="0"/>
              </a:rPr>
              <a:t>(Late expanding) </a:t>
            </a:r>
            <a:r>
              <a:rPr lang="bg-BG" altLang="en-US" sz="4000" dirty="0">
                <a:solidFill>
                  <a:schemeClr val="tx1"/>
                </a:solidFill>
                <a:latin typeface="Arial" charset="0"/>
                <a:cs typeface="Arial" charset="0"/>
              </a:rPr>
              <a:t>– смъртност продължава да намалява, раждаемост също намалява, но е по-висока от смъртността (Индия, България през 1950-1985 г.)</a:t>
            </a:r>
            <a:endParaRPr lang="en-GB" altLang="en-US" i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A36E8F-66BD-4898-8CAB-21AD463AB87B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33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01114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683568" y="980728"/>
            <a:ext cx="7772400" cy="4546923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marL="180000" algn="l" eaLnBrk="1" hangingPunct="1">
              <a:lnSpc>
                <a:spcPct val="114000"/>
              </a:lnSpc>
            </a:pPr>
            <a:r>
              <a:rPr lang="bg-BG" altLang="en-US" sz="40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4. Стациониране на  населението при ниска раждаемост и смъртност</a:t>
            </a:r>
            <a:r>
              <a:rPr lang="en-US" altLang="en-US" sz="40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000" b="1" i="1" dirty="0">
                <a:solidFill>
                  <a:srgbClr val="3333FF"/>
                </a:solidFill>
                <a:latin typeface="Arial" charset="0"/>
                <a:cs typeface="Arial" charset="0"/>
              </a:rPr>
              <a:t>(Low stationary) - </a:t>
            </a:r>
            <a:r>
              <a:rPr lang="bg-BG" altLang="en-US" sz="4000" b="1" dirty="0">
                <a:solidFill>
                  <a:srgbClr val="3333FF"/>
                </a:solidFill>
                <a:latin typeface="Arial" charset="0"/>
                <a:cs typeface="Arial" charset="0"/>
              </a:rPr>
              <a:t> </a:t>
            </a:r>
            <a:r>
              <a:rPr lang="bg-BG" altLang="en-US" sz="4000" dirty="0">
                <a:solidFill>
                  <a:schemeClr val="tx1"/>
                </a:solidFill>
                <a:latin typeface="Arial" charset="0"/>
                <a:cs typeface="Arial" charset="0"/>
              </a:rPr>
              <a:t>повечето</a:t>
            </a:r>
            <a:r>
              <a:rPr lang="bg-BG" altLang="en-US" sz="40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bg-BG" altLang="en-US" sz="4000" dirty="0">
                <a:solidFill>
                  <a:schemeClr val="tx1"/>
                </a:solidFill>
                <a:latin typeface="Arial" charset="0"/>
                <a:cs typeface="Arial" charset="0"/>
              </a:rPr>
              <a:t>силно развити страни. България е в този стадий през 1985-1990 г. </a:t>
            </a:r>
            <a:endParaRPr lang="bg-BG" alt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52FE52-EBBE-4129-B95F-0EB43506C767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34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42605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1052736"/>
            <a:ext cx="7920880" cy="4536504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80000" algn="l" eaLnBrk="1" hangingPunct="1">
              <a:lnSpc>
                <a:spcPct val="114000"/>
              </a:lnSpc>
            </a:pPr>
            <a:r>
              <a:rPr lang="bg-BG" altLang="en-US" sz="4000" b="1" i="1" dirty="0">
                <a:solidFill>
                  <a:srgbClr val="CC3300"/>
                </a:solidFill>
                <a:latin typeface="Arial" charset="0"/>
                <a:cs typeface="Arial" charset="0"/>
              </a:rPr>
              <a:t>5.</a:t>
            </a:r>
            <a:r>
              <a:rPr lang="bg-BG" altLang="en-US" sz="4000" i="1" dirty="0">
                <a:solidFill>
                  <a:srgbClr val="CC3300"/>
                </a:solidFill>
                <a:latin typeface="Arial" charset="0"/>
                <a:cs typeface="Arial" charset="0"/>
              </a:rPr>
              <a:t> </a:t>
            </a:r>
            <a:r>
              <a:rPr lang="bg-BG" altLang="en-US" sz="4000" b="1" i="1" dirty="0">
                <a:solidFill>
                  <a:srgbClr val="CC3300"/>
                </a:solidFill>
                <a:latin typeface="Arial" charset="0"/>
                <a:cs typeface="Arial" charset="0"/>
              </a:rPr>
              <a:t>Намаляване на числеността населението</a:t>
            </a:r>
            <a:r>
              <a:rPr lang="bg-BG" altLang="en-US" sz="40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4000" b="1" i="1" dirty="0">
                <a:solidFill>
                  <a:srgbClr val="3333FF"/>
                </a:solidFill>
                <a:latin typeface="Arial" charset="0"/>
                <a:cs typeface="Arial" charset="0"/>
              </a:rPr>
              <a:t>(Declining) </a:t>
            </a:r>
            <a:r>
              <a:rPr lang="bg-BG" altLang="en-US" sz="4000" dirty="0">
                <a:solidFill>
                  <a:schemeClr val="tx1"/>
                </a:solidFill>
                <a:latin typeface="Arial" charset="0"/>
                <a:cs typeface="Arial" charset="0"/>
              </a:rPr>
              <a:t>– раждаемостта е по-ниска от смъртността – напр. България след 1990 г., Италия, Германия, Унгария и др.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2B11E0-FA32-4D8D-BB19-A3B9804BF52C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35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33014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24744"/>
            <a:ext cx="8208912" cy="4032448"/>
          </a:xfrm>
        </p:spPr>
        <p:txBody>
          <a:bodyPr/>
          <a:lstStyle/>
          <a:p>
            <a:pPr algn="ctr" eaLnBrk="1" hangingPunct="1">
              <a:lnSpc>
                <a:spcPct val="114000"/>
              </a:lnSpc>
            </a:pPr>
            <a:r>
              <a:rPr lang="bg-BG" alt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4.</a:t>
            </a:r>
            <a:r>
              <a:rPr lang="en-US" alt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</a:t>
            </a:r>
            <a:r>
              <a:rPr lang="bg-BG" alt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Тенденции в числеността на населението</a:t>
            </a:r>
            <a:r>
              <a:rPr lang="bg-BG" altLang="en-US" b="1" dirty="0">
                <a:solidFill>
                  <a:srgbClr val="CC3300"/>
                </a:solidFill>
                <a:latin typeface="Arial Narrow" pitchFamily="34" charset="0"/>
                <a:cs typeface="Times New Roman" pitchFamily="18" charset="0"/>
              </a:rPr>
              <a:t>	</a:t>
            </a:r>
            <a:r>
              <a:rPr lang="bg-BG" altLang="en-US" b="1" dirty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bg-BG" altLang="en-US" b="1" dirty="0">
                <a:solidFill>
                  <a:schemeClr val="tx1"/>
                </a:solidFill>
                <a:cs typeface="Times New Roman" pitchFamily="18" charset="0"/>
              </a:rPr>
            </a:br>
            <a:endParaRPr lang="en-GB" altLang="en-US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27237A-7BC8-40FC-9BA4-EDE68AF75D64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36</a:t>
            </a:fld>
            <a:endParaRPr lang="en-GB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052736"/>
            <a:ext cx="7772400" cy="5184576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80000" eaLnBrk="1" hangingPunct="1">
              <a:lnSpc>
                <a:spcPct val="114000"/>
              </a:lnSpc>
            </a:pPr>
            <a:r>
              <a:rPr lang="bg-BG" altLang="en-US" sz="40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Брой на населението</a:t>
            </a:r>
            <a:r>
              <a:rPr lang="bg-BG" altLang="en-US" sz="4000" b="1" i="1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bg-BG" altLang="en-US" sz="4000" b="1" i="1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bg-BG" altLang="en-US" sz="4000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- преброявания</a:t>
            </a:r>
            <a:br>
              <a:rPr lang="bg-BG" altLang="en-US" sz="4000" b="1" i="1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bg-BG" altLang="en-US" sz="4000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- екстраполация  </a:t>
            </a:r>
            <a:br>
              <a:rPr lang="bg-BG" altLang="en-US" sz="4000" b="1" i="1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bg-BG" altLang="en-US" sz="4000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- интерполация</a:t>
            </a:r>
            <a:br>
              <a:rPr lang="bg-BG" altLang="en-US" sz="4000" b="1" i="1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bg-BG" altLang="en-US" sz="4000" b="1" i="1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bg-BG" altLang="en-US" sz="4000" b="1" i="1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en-GB" altLang="en-US" sz="4000" b="1" i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ED7EF5-EA75-4B39-A70C-A45FAD261FB1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37</a:t>
            </a:fld>
            <a:endParaRPr lang="en-GB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908720"/>
            <a:ext cx="8353425" cy="5400600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marL="180000" algn="l" eaLnBrk="1" hangingPunct="1">
              <a:spcBef>
                <a:spcPts val="0"/>
              </a:spcBef>
            </a:pPr>
            <a:r>
              <a:rPr lang="bg-BG" altLang="en-US" sz="32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bg-BG" altLang="en-US" sz="32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sz="36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Числеността</a:t>
            </a:r>
            <a:r>
              <a:rPr lang="bg-BG" alt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на населението се определя чрез</a:t>
            </a:r>
            <a:r>
              <a:rPr lang="bg-BG" altLang="en-US" sz="3600" dirty="0">
                <a:solidFill>
                  <a:schemeClr val="tx1"/>
                </a:solidFill>
                <a:latin typeface="Arial" charset="0"/>
                <a:cs typeface="Arial" charset="0"/>
              </a:rPr>
              <a:t>:</a:t>
            </a:r>
            <a:br>
              <a:rPr lang="bg-BG" altLang="en-US" sz="36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altLang="en-US" sz="3600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n-US" altLang="en-US" sz="36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bg-BG" alt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-</a:t>
            </a:r>
            <a:r>
              <a:rPr lang="bg-BG" altLang="en-US" sz="3600" dirty="0">
                <a:solidFill>
                  <a:schemeClr val="tx1"/>
                </a:solidFill>
                <a:latin typeface="Arial" charset="0"/>
                <a:cs typeface="Arial" charset="0"/>
              </a:rPr>
              <a:t> </a:t>
            </a:r>
            <a:r>
              <a:rPr lang="bg-BG" alt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броя към определен период и средногодишния ръст в %;</a:t>
            </a:r>
            <a:br>
              <a:rPr lang="bg-BG" alt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alt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n-US" alt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bg-BG" alt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- времето за достигане до следващ милиард;</a:t>
            </a:r>
            <a:br>
              <a:rPr lang="bg-BG" alt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bg-BG" alt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n-US" alt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bg-BG" altLang="en-US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- времето за удвояване на числеността на населението.</a:t>
            </a:r>
            <a:endParaRPr lang="en-GB" altLang="en-US" sz="36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756F6F-CF0F-46FC-AA94-F726F8BFBB4C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38</a:t>
            </a:fld>
            <a:endParaRPr lang="en-GB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136"/>
          <p:cNvGrpSpPr>
            <a:grpSpLocks/>
          </p:cNvGrpSpPr>
          <p:nvPr/>
        </p:nvGrpSpPr>
        <p:grpSpPr bwMode="auto">
          <a:xfrm>
            <a:off x="631846" y="861731"/>
            <a:ext cx="7543177" cy="5487460"/>
            <a:chOff x="-3" y="-3"/>
            <a:chExt cx="3814" cy="4916"/>
          </a:xfrm>
        </p:grpSpPr>
        <p:grpSp>
          <p:nvGrpSpPr>
            <p:cNvPr id="35843" name="Group 134"/>
            <p:cNvGrpSpPr>
              <a:grpSpLocks/>
            </p:cNvGrpSpPr>
            <p:nvPr/>
          </p:nvGrpSpPr>
          <p:grpSpPr bwMode="auto">
            <a:xfrm>
              <a:off x="0" y="0"/>
              <a:ext cx="3808" cy="4910"/>
              <a:chOff x="0" y="0"/>
              <a:chExt cx="3808" cy="4910"/>
            </a:xfrm>
          </p:grpSpPr>
          <p:grpSp>
            <p:nvGrpSpPr>
              <p:cNvPr id="35845" name="Group 47"/>
              <p:cNvGrpSpPr>
                <a:grpSpLocks/>
              </p:cNvGrpSpPr>
              <p:nvPr/>
            </p:nvGrpSpPr>
            <p:grpSpPr bwMode="auto">
              <a:xfrm>
                <a:off x="0" y="0"/>
                <a:ext cx="952" cy="690"/>
                <a:chOff x="0" y="0"/>
                <a:chExt cx="952" cy="690"/>
              </a:xfrm>
            </p:grpSpPr>
            <p:sp>
              <p:nvSpPr>
                <p:cNvPr id="35975" name="Rectangle 2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866" cy="6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1800" b="1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Година</a:t>
                  </a:r>
                </a:p>
                <a:p>
                  <a:pPr algn="ctr"/>
                  <a:endParaRPr lang="bg-BG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76" name="Rectangle 4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52" cy="6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846" name="Group 49"/>
              <p:cNvGrpSpPr>
                <a:grpSpLocks/>
              </p:cNvGrpSpPr>
              <p:nvPr/>
            </p:nvGrpSpPr>
            <p:grpSpPr bwMode="auto">
              <a:xfrm>
                <a:off x="952" y="0"/>
                <a:ext cx="952" cy="690"/>
                <a:chOff x="952" y="0"/>
                <a:chExt cx="952" cy="690"/>
              </a:xfrm>
            </p:grpSpPr>
            <p:sp>
              <p:nvSpPr>
                <p:cNvPr id="35973" name="Rectangle 3"/>
                <p:cNvSpPr>
                  <a:spLocks noChangeArrowheads="1"/>
                </p:cNvSpPr>
                <p:nvPr/>
              </p:nvSpPr>
              <p:spPr bwMode="auto">
                <a:xfrm>
                  <a:off x="995" y="0"/>
                  <a:ext cx="866" cy="6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1800" b="1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Население</a:t>
                  </a:r>
                  <a:r>
                    <a:rPr lang="bg-BG" altLang="en-US" sz="1800" b="1" dirty="0">
                      <a:solidFill>
                        <a:srgbClr val="FF33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GB" altLang="en-US" sz="1800" b="1" dirty="0">
                    <a:solidFill>
                      <a:srgbClr val="FF33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en-GB" altLang="en-US" sz="1800" b="1" dirty="0">
                    <a:solidFill>
                      <a:srgbClr val="FF33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74" name="Rectangle 48"/>
                <p:cNvSpPr>
                  <a:spLocks noChangeArrowheads="1"/>
                </p:cNvSpPr>
                <p:nvPr/>
              </p:nvSpPr>
              <p:spPr bwMode="auto">
                <a:xfrm>
                  <a:off x="952" y="0"/>
                  <a:ext cx="952" cy="6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847" name="Group 51"/>
              <p:cNvGrpSpPr>
                <a:grpSpLocks/>
              </p:cNvGrpSpPr>
              <p:nvPr/>
            </p:nvGrpSpPr>
            <p:grpSpPr bwMode="auto">
              <a:xfrm>
                <a:off x="1904" y="0"/>
                <a:ext cx="952" cy="690"/>
                <a:chOff x="1904" y="0"/>
                <a:chExt cx="952" cy="690"/>
              </a:xfrm>
            </p:grpSpPr>
            <p:sp>
              <p:nvSpPr>
                <p:cNvPr id="35971" name="Rectangle 4"/>
                <p:cNvSpPr>
                  <a:spLocks noChangeArrowheads="1"/>
                </p:cNvSpPr>
                <p:nvPr/>
              </p:nvSpPr>
              <p:spPr bwMode="auto">
                <a:xfrm>
                  <a:off x="1947" y="0"/>
                  <a:ext cx="866" cy="6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endParaRPr lang="en-US" altLang="en-US" sz="18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 eaLnBrk="1" hangingPunct="1"/>
                  <a:r>
                    <a:rPr lang="bg-BG" altLang="en-US" sz="1800" b="1" dirty="0" err="1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Средногод</a:t>
                  </a:r>
                  <a:r>
                    <a:rPr lang="en-US" altLang="en-US" sz="1800" b="1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  <a:r>
                    <a:rPr lang="bg-BG" altLang="en-US" sz="1800" b="1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ръст (%)</a:t>
                  </a:r>
                  <a:endParaRPr lang="en-GB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en-GB" altLang="en-US" sz="1800" b="1" dirty="0">
                    <a:solidFill>
                      <a:srgbClr val="FF33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72" name="Rectangle 50"/>
                <p:cNvSpPr>
                  <a:spLocks noChangeArrowheads="1"/>
                </p:cNvSpPr>
                <p:nvPr/>
              </p:nvSpPr>
              <p:spPr bwMode="auto">
                <a:xfrm>
                  <a:off x="1904" y="0"/>
                  <a:ext cx="952" cy="6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848" name="Group 53"/>
              <p:cNvGrpSpPr>
                <a:grpSpLocks/>
              </p:cNvGrpSpPr>
              <p:nvPr/>
            </p:nvGrpSpPr>
            <p:grpSpPr bwMode="auto">
              <a:xfrm>
                <a:off x="2856" y="0"/>
                <a:ext cx="952" cy="690"/>
                <a:chOff x="2856" y="0"/>
                <a:chExt cx="952" cy="690"/>
              </a:xfrm>
            </p:grpSpPr>
            <p:sp>
              <p:nvSpPr>
                <p:cNvPr id="35969" name="Rectangle 5"/>
                <p:cNvSpPr>
                  <a:spLocks noChangeArrowheads="1"/>
                </p:cNvSpPr>
                <p:nvPr/>
              </p:nvSpPr>
              <p:spPr bwMode="auto">
                <a:xfrm>
                  <a:off x="2899" y="0"/>
                  <a:ext cx="866" cy="6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endParaRPr lang="en-US" altLang="en-US" sz="18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 eaLnBrk="1" hangingPunct="1"/>
                  <a:r>
                    <a:rPr lang="bg-BG" altLang="en-US" sz="1800" b="1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Години до следващ милиард</a:t>
                  </a:r>
                  <a:endParaRPr lang="en-GB" alt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en-GB" altLang="en-US" sz="1800" b="1" dirty="0">
                    <a:solidFill>
                      <a:srgbClr val="FF33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70" name="Rectangle 52"/>
                <p:cNvSpPr>
                  <a:spLocks noChangeArrowheads="1"/>
                </p:cNvSpPr>
                <p:nvPr/>
              </p:nvSpPr>
              <p:spPr bwMode="auto">
                <a:xfrm>
                  <a:off x="2856" y="0"/>
                  <a:ext cx="952" cy="69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849" name="Group 55"/>
              <p:cNvGrpSpPr>
                <a:grpSpLocks/>
              </p:cNvGrpSpPr>
              <p:nvPr/>
            </p:nvGrpSpPr>
            <p:grpSpPr bwMode="auto">
              <a:xfrm>
                <a:off x="0" y="690"/>
                <a:ext cx="952" cy="422"/>
                <a:chOff x="0" y="690"/>
                <a:chExt cx="952" cy="422"/>
              </a:xfrm>
            </p:grpSpPr>
            <p:sp>
              <p:nvSpPr>
                <p:cNvPr id="35967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690"/>
                  <a:ext cx="866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1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1650</a:t>
                  </a:r>
                  <a:endParaRPr lang="en-GB" altLang="en-US" sz="18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68" name="Rectangle 54"/>
                <p:cNvSpPr>
                  <a:spLocks noChangeArrowheads="1"/>
                </p:cNvSpPr>
                <p:nvPr/>
              </p:nvSpPr>
              <p:spPr bwMode="auto">
                <a:xfrm>
                  <a:off x="0" y="690"/>
                  <a:ext cx="95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850" name="Group 57"/>
              <p:cNvGrpSpPr>
                <a:grpSpLocks/>
              </p:cNvGrpSpPr>
              <p:nvPr/>
            </p:nvGrpSpPr>
            <p:grpSpPr bwMode="auto">
              <a:xfrm>
                <a:off x="952" y="690"/>
                <a:ext cx="952" cy="422"/>
                <a:chOff x="952" y="690"/>
                <a:chExt cx="952" cy="422"/>
              </a:xfrm>
            </p:grpSpPr>
            <p:sp>
              <p:nvSpPr>
                <p:cNvPr id="35965" name="Rectangle 7"/>
                <p:cNvSpPr>
                  <a:spLocks noChangeArrowheads="1"/>
                </p:cNvSpPr>
                <p:nvPr/>
              </p:nvSpPr>
              <p:spPr bwMode="auto">
                <a:xfrm>
                  <a:off x="995" y="690"/>
                  <a:ext cx="866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1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500 млн</a:t>
                  </a:r>
                  <a:endParaRPr lang="en-GB" altLang="en-US" sz="1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66" name="Rectangle 56"/>
                <p:cNvSpPr>
                  <a:spLocks noChangeArrowheads="1"/>
                </p:cNvSpPr>
                <p:nvPr/>
              </p:nvSpPr>
              <p:spPr bwMode="auto">
                <a:xfrm>
                  <a:off x="952" y="690"/>
                  <a:ext cx="95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851" name="Group 59"/>
              <p:cNvGrpSpPr>
                <a:grpSpLocks/>
              </p:cNvGrpSpPr>
              <p:nvPr/>
            </p:nvGrpSpPr>
            <p:grpSpPr bwMode="auto">
              <a:xfrm>
                <a:off x="1904" y="690"/>
                <a:ext cx="952" cy="422"/>
                <a:chOff x="1904" y="690"/>
                <a:chExt cx="952" cy="422"/>
              </a:xfrm>
            </p:grpSpPr>
            <p:sp>
              <p:nvSpPr>
                <p:cNvPr id="35963" name="Rectangle 8"/>
                <p:cNvSpPr>
                  <a:spLocks noChangeArrowheads="1"/>
                </p:cNvSpPr>
                <p:nvPr/>
              </p:nvSpPr>
              <p:spPr bwMode="auto">
                <a:xfrm>
                  <a:off x="1947" y="690"/>
                  <a:ext cx="866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1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-</a:t>
                  </a:r>
                  <a:endParaRPr lang="en-GB" altLang="en-US" sz="1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en-GB" altLang="en-US" sz="1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64" name="Rectangle 58"/>
                <p:cNvSpPr>
                  <a:spLocks noChangeArrowheads="1"/>
                </p:cNvSpPr>
                <p:nvPr/>
              </p:nvSpPr>
              <p:spPr bwMode="auto">
                <a:xfrm>
                  <a:off x="1904" y="690"/>
                  <a:ext cx="95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852" name="Group 61"/>
              <p:cNvGrpSpPr>
                <a:grpSpLocks/>
              </p:cNvGrpSpPr>
              <p:nvPr/>
            </p:nvGrpSpPr>
            <p:grpSpPr bwMode="auto">
              <a:xfrm>
                <a:off x="2856" y="690"/>
                <a:ext cx="952" cy="422"/>
                <a:chOff x="2856" y="690"/>
                <a:chExt cx="952" cy="422"/>
              </a:xfrm>
            </p:grpSpPr>
            <p:sp>
              <p:nvSpPr>
                <p:cNvPr id="35961" name="Rectangle 9"/>
                <p:cNvSpPr>
                  <a:spLocks noChangeArrowheads="1"/>
                </p:cNvSpPr>
                <p:nvPr/>
              </p:nvSpPr>
              <p:spPr bwMode="auto">
                <a:xfrm>
                  <a:off x="2899" y="690"/>
                  <a:ext cx="866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1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-</a:t>
                  </a:r>
                  <a:endParaRPr lang="en-GB" altLang="en-US" sz="1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en-GB" altLang="en-US" sz="1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62" name="Rectangle 60"/>
                <p:cNvSpPr>
                  <a:spLocks noChangeArrowheads="1"/>
                </p:cNvSpPr>
                <p:nvPr/>
              </p:nvSpPr>
              <p:spPr bwMode="auto">
                <a:xfrm>
                  <a:off x="2856" y="690"/>
                  <a:ext cx="95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853" name="Group 63"/>
              <p:cNvGrpSpPr>
                <a:grpSpLocks/>
              </p:cNvGrpSpPr>
              <p:nvPr/>
            </p:nvGrpSpPr>
            <p:grpSpPr bwMode="auto">
              <a:xfrm>
                <a:off x="0" y="1112"/>
                <a:ext cx="952" cy="422"/>
                <a:chOff x="0" y="1112"/>
                <a:chExt cx="952" cy="422"/>
              </a:xfrm>
            </p:grpSpPr>
            <p:sp>
              <p:nvSpPr>
                <p:cNvPr id="35959" name="Rectangle 10"/>
                <p:cNvSpPr>
                  <a:spLocks noChangeArrowheads="1"/>
                </p:cNvSpPr>
                <p:nvPr/>
              </p:nvSpPr>
              <p:spPr bwMode="auto">
                <a:xfrm>
                  <a:off x="43" y="1112"/>
                  <a:ext cx="866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1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1800</a:t>
                  </a:r>
                  <a:endParaRPr lang="en-GB" altLang="en-US" sz="1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60" name="Rectangle 62"/>
                <p:cNvSpPr>
                  <a:spLocks noChangeArrowheads="1"/>
                </p:cNvSpPr>
                <p:nvPr/>
              </p:nvSpPr>
              <p:spPr bwMode="auto">
                <a:xfrm>
                  <a:off x="0" y="1112"/>
                  <a:ext cx="95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854" name="Group 65"/>
              <p:cNvGrpSpPr>
                <a:grpSpLocks/>
              </p:cNvGrpSpPr>
              <p:nvPr/>
            </p:nvGrpSpPr>
            <p:grpSpPr bwMode="auto">
              <a:xfrm>
                <a:off x="952" y="1112"/>
                <a:ext cx="952" cy="422"/>
                <a:chOff x="952" y="1112"/>
                <a:chExt cx="952" cy="422"/>
              </a:xfrm>
            </p:grpSpPr>
            <p:sp>
              <p:nvSpPr>
                <p:cNvPr id="35957" name="Rectangle 11"/>
                <p:cNvSpPr>
                  <a:spLocks noChangeArrowheads="1"/>
                </p:cNvSpPr>
                <p:nvPr/>
              </p:nvSpPr>
              <p:spPr bwMode="auto">
                <a:xfrm>
                  <a:off x="995" y="1112"/>
                  <a:ext cx="866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1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 млрд</a:t>
                  </a:r>
                  <a:endParaRPr lang="en-GB" altLang="en-US" sz="1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58" name="Rectangle 64"/>
                <p:cNvSpPr>
                  <a:spLocks noChangeArrowheads="1"/>
                </p:cNvSpPr>
                <p:nvPr/>
              </p:nvSpPr>
              <p:spPr bwMode="auto">
                <a:xfrm>
                  <a:off x="952" y="1112"/>
                  <a:ext cx="95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855" name="Group 67"/>
              <p:cNvGrpSpPr>
                <a:grpSpLocks/>
              </p:cNvGrpSpPr>
              <p:nvPr/>
            </p:nvGrpSpPr>
            <p:grpSpPr bwMode="auto">
              <a:xfrm>
                <a:off x="1904" y="1112"/>
                <a:ext cx="952" cy="422"/>
                <a:chOff x="1904" y="1112"/>
                <a:chExt cx="952" cy="422"/>
              </a:xfrm>
            </p:grpSpPr>
            <p:sp>
              <p:nvSpPr>
                <p:cNvPr id="35955" name="Rectangle 12"/>
                <p:cNvSpPr>
                  <a:spLocks noChangeArrowheads="1"/>
                </p:cNvSpPr>
                <p:nvPr/>
              </p:nvSpPr>
              <p:spPr bwMode="auto">
                <a:xfrm>
                  <a:off x="1947" y="1112"/>
                  <a:ext cx="866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1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0,4</a:t>
                  </a:r>
                  <a:endParaRPr lang="en-GB" altLang="en-US" sz="1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56" name="Rectangle 66"/>
                <p:cNvSpPr>
                  <a:spLocks noChangeArrowheads="1"/>
                </p:cNvSpPr>
                <p:nvPr/>
              </p:nvSpPr>
              <p:spPr bwMode="auto">
                <a:xfrm>
                  <a:off x="1904" y="1112"/>
                  <a:ext cx="95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856" name="Group 69"/>
              <p:cNvGrpSpPr>
                <a:grpSpLocks/>
              </p:cNvGrpSpPr>
              <p:nvPr/>
            </p:nvGrpSpPr>
            <p:grpSpPr bwMode="auto">
              <a:xfrm>
                <a:off x="2856" y="1112"/>
                <a:ext cx="952" cy="422"/>
                <a:chOff x="2856" y="1112"/>
                <a:chExt cx="952" cy="422"/>
              </a:xfrm>
            </p:grpSpPr>
            <p:sp>
              <p:nvSpPr>
                <p:cNvPr id="35953" name="Rectangle 13"/>
                <p:cNvSpPr>
                  <a:spLocks noChangeArrowheads="1"/>
                </p:cNvSpPr>
                <p:nvPr/>
              </p:nvSpPr>
              <p:spPr bwMode="auto">
                <a:xfrm>
                  <a:off x="2899" y="1112"/>
                  <a:ext cx="866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1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r>
                    <a:rPr lang="en-US" altLang="en-US" sz="1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5</a:t>
                  </a:r>
                  <a:r>
                    <a:rPr lang="bg-BG" altLang="en-US" sz="1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0</a:t>
                  </a:r>
                  <a:endParaRPr lang="en-GB" altLang="en-US" sz="18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54" name="Rectangle 68"/>
                <p:cNvSpPr>
                  <a:spLocks noChangeArrowheads="1"/>
                </p:cNvSpPr>
                <p:nvPr/>
              </p:nvSpPr>
              <p:spPr bwMode="auto">
                <a:xfrm>
                  <a:off x="2856" y="1112"/>
                  <a:ext cx="95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857" name="Group 71"/>
              <p:cNvGrpSpPr>
                <a:grpSpLocks/>
              </p:cNvGrpSpPr>
              <p:nvPr/>
            </p:nvGrpSpPr>
            <p:grpSpPr bwMode="auto">
              <a:xfrm>
                <a:off x="0" y="1534"/>
                <a:ext cx="952" cy="422"/>
                <a:chOff x="0" y="1534"/>
                <a:chExt cx="952" cy="422"/>
              </a:xfrm>
            </p:grpSpPr>
            <p:sp>
              <p:nvSpPr>
                <p:cNvPr id="35951" name="Rectangle 14"/>
                <p:cNvSpPr>
                  <a:spLocks noChangeArrowheads="1"/>
                </p:cNvSpPr>
                <p:nvPr/>
              </p:nvSpPr>
              <p:spPr bwMode="auto">
                <a:xfrm>
                  <a:off x="43" y="1534"/>
                  <a:ext cx="866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1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1930</a:t>
                  </a:r>
                  <a:endParaRPr lang="en-GB" altLang="en-US" sz="1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52" name="Rectangle 70"/>
                <p:cNvSpPr>
                  <a:spLocks noChangeArrowheads="1"/>
                </p:cNvSpPr>
                <p:nvPr/>
              </p:nvSpPr>
              <p:spPr bwMode="auto">
                <a:xfrm>
                  <a:off x="0" y="1534"/>
                  <a:ext cx="95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858" name="Group 73"/>
              <p:cNvGrpSpPr>
                <a:grpSpLocks/>
              </p:cNvGrpSpPr>
              <p:nvPr/>
            </p:nvGrpSpPr>
            <p:grpSpPr bwMode="auto">
              <a:xfrm>
                <a:off x="952" y="1534"/>
                <a:ext cx="952" cy="422"/>
                <a:chOff x="952" y="1534"/>
                <a:chExt cx="952" cy="422"/>
              </a:xfrm>
            </p:grpSpPr>
            <p:sp>
              <p:nvSpPr>
                <p:cNvPr id="35949" name="Rectangle 15"/>
                <p:cNvSpPr>
                  <a:spLocks noChangeArrowheads="1"/>
                </p:cNvSpPr>
                <p:nvPr/>
              </p:nvSpPr>
              <p:spPr bwMode="auto">
                <a:xfrm>
                  <a:off x="995" y="1534"/>
                  <a:ext cx="866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1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2 млрд</a:t>
                  </a:r>
                  <a:endParaRPr lang="en-GB" altLang="en-US" sz="1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50" name="Rectangle 72"/>
                <p:cNvSpPr>
                  <a:spLocks noChangeArrowheads="1"/>
                </p:cNvSpPr>
                <p:nvPr/>
              </p:nvSpPr>
              <p:spPr bwMode="auto">
                <a:xfrm>
                  <a:off x="952" y="1534"/>
                  <a:ext cx="95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859" name="Group 75"/>
              <p:cNvGrpSpPr>
                <a:grpSpLocks/>
              </p:cNvGrpSpPr>
              <p:nvPr/>
            </p:nvGrpSpPr>
            <p:grpSpPr bwMode="auto">
              <a:xfrm>
                <a:off x="1904" y="1534"/>
                <a:ext cx="952" cy="422"/>
                <a:chOff x="1904" y="1534"/>
                <a:chExt cx="952" cy="422"/>
              </a:xfrm>
            </p:grpSpPr>
            <p:sp>
              <p:nvSpPr>
                <p:cNvPr id="35947" name="Rectangle 16"/>
                <p:cNvSpPr>
                  <a:spLocks noChangeArrowheads="1"/>
                </p:cNvSpPr>
                <p:nvPr/>
              </p:nvSpPr>
              <p:spPr bwMode="auto">
                <a:xfrm>
                  <a:off x="1947" y="1534"/>
                  <a:ext cx="866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1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1,1</a:t>
                  </a:r>
                  <a:endParaRPr lang="en-GB" altLang="en-US" sz="1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48" name="Rectangle 74"/>
                <p:cNvSpPr>
                  <a:spLocks noChangeArrowheads="1"/>
                </p:cNvSpPr>
                <p:nvPr/>
              </p:nvSpPr>
              <p:spPr bwMode="auto">
                <a:xfrm>
                  <a:off x="1904" y="1534"/>
                  <a:ext cx="95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860" name="Group 77"/>
              <p:cNvGrpSpPr>
                <a:grpSpLocks/>
              </p:cNvGrpSpPr>
              <p:nvPr/>
            </p:nvGrpSpPr>
            <p:grpSpPr bwMode="auto">
              <a:xfrm>
                <a:off x="2856" y="1534"/>
                <a:ext cx="952" cy="422"/>
                <a:chOff x="2856" y="1534"/>
                <a:chExt cx="952" cy="422"/>
              </a:xfrm>
            </p:grpSpPr>
            <p:sp>
              <p:nvSpPr>
                <p:cNvPr id="35945" name="Rectangle 17"/>
                <p:cNvSpPr>
                  <a:spLocks noChangeArrowheads="1"/>
                </p:cNvSpPr>
                <p:nvPr/>
              </p:nvSpPr>
              <p:spPr bwMode="auto">
                <a:xfrm>
                  <a:off x="2899" y="1534"/>
                  <a:ext cx="866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1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130</a:t>
                  </a:r>
                  <a:endParaRPr lang="en-GB" altLang="en-US" sz="1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46" name="Rectangle 76"/>
                <p:cNvSpPr>
                  <a:spLocks noChangeArrowheads="1"/>
                </p:cNvSpPr>
                <p:nvPr/>
              </p:nvSpPr>
              <p:spPr bwMode="auto">
                <a:xfrm>
                  <a:off x="2856" y="1534"/>
                  <a:ext cx="95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861" name="Group 79"/>
              <p:cNvGrpSpPr>
                <a:grpSpLocks/>
              </p:cNvGrpSpPr>
              <p:nvPr/>
            </p:nvGrpSpPr>
            <p:grpSpPr bwMode="auto">
              <a:xfrm>
                <a:off x="0" y="1956"/>
                <a:ext cx="952" cy="422"/>
                <a:chOff x="0" y="1956"/>
                <a:chExt cx="952" cy="422"/>
              </a:xfrm>
            </p:grpSpPr>
            <p:sp>
              <p:nvSpPr>
                <p:cNvPr id="35943" name="Rectangle 18"/>
                <p:cNvSpPr>
                  <a:spLocks noChangeArrowheads="1"/>
                </p:cNvSpPr>
                <p:nvPr/>
              </p:nvSpPr>
              <p:spPr bwMode="auto">
                <a:xfrm>
                  <a:off x="43" y="1956"/>
                  <a:ext cx="866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1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19</a:t>
                  </a:r>
                  <a:r>
                    <a:rPr lang="en-US" altLang="en-US" sz="18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60</a:t>
                  </a:r>
                  <a:endParaRPr lang="en-GB" altLang="en-US" sz="18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44" name="Rectangle 78"/>
                <p:cNvSpPr>
                  <a:spLocks noChangeArrowheads="1"/>
                </p:cNvSpPr>
                <p:nvPr/>
              </p:nvSpPr>
              <p:spPr bwMode="auto">
                <a:xfrm>
                  <a:off x="0" y="1956"/>
                  <a:ext cx="95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862" name="Group 81"/>
              <p:cNvGrpSpPr>
                <a:grpSpLocks/>
              </p:cNvGrpSpPr>
              <p:nvPr/>
            </p:nvGrpSpPr>
            <p:grpSpPr bwMode="auto">
              <a:xfrm>
                <a:off x="952" y="1956"/>
                <a:ext cx="952" cy="422"/>
                <a:chOff x="952" y="1956"/>
                <a:chExt cx="952" cy="422"/>
              </a:xfrm>
            </p:grpSpPr>
            <p:sp>
              <p:nvSpPr>
                <p:cNvPr id="35941" name="Rectangle 19"/>
                <p:cNvSpPr>
                  <a:spLocks noChangeArrowheads="1"/>
                </p:cNvSpPr>
                <p:nvPr/>
              </p:nvSpPr>
              <p:spPr bwMode="auto">
                <a:xfrm>
                  <a:off x="995" y="1956"/>
                  <a:ext cx="866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1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3 млрд</a:t>
                  </a:r>
                  <a:endParaRPr lang="en-GB" altLang="en-US" sz="1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42" name="Rectangle 80"/>
                <p:cNvSpPr>
                  <a:spLocks noChangeArrowheads="1"/>
                </p:cNvSpPr>
                <p:nvPr/>
              </p:nvSpPr>
              <p:spPr bwMode="auto">
                <a:xfrm>
                  <a:off x="952" y="1956"/>
                  <a:ext cx="95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863" name="Group 83"/>
              <p:cNvGrpSpPr>
                <a:grpSpLocks/>
              </p:cNvGrpSpPr>
              <p:nvPr/>
            </p:nvGrpSpPr>
            <p:grpSpPr bwMode="auto">
              <a:xfrm>
                <a:off x="1904" y="1956"/>
                <a:ext cx="952" cy="422"/>
                <a:chOff x="1904" y="1956"/>
                <a:chExt cx="952" cy="422"/>
              </a:xfrm>
            </p:grpSpPr>
            <p:sp>
              <p:nvSpPr>
                <p:cNvPr id="35939" name="Rectangle 20"/>
                <p:cNvSpPr>
                  <a:spLocks noChangeArrowheads="1"/>
                </p:cNvSpPr>
                <p:nvPr/>
              </p:nvSpPr>
              <p:spPr bwMode="auto">
                <a:xfrm>
                  <a:off x="1947" y="1956"/>
                  <a:ext cx="866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1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1,8</a:t>
                  </a:r>
                  <a:endParaRPr lang="en-GB" altLang="en-US" sz="1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40" name="Rectangle 82"/>
                <p:cNvSpPr>
                  <a:spLocks noChangeArrowheads="1"/>
                </p:cNvSpPr>
                <p:nvPr/>
              </p:nvSpPr>
              <p:spPr bwMode="auto">
                <a:xfrm>
                  <a:off x="1904" y="1956"/>
                  <a:ext cx="95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864" name="Group 85"/>
              <p:cNvGrpSpPr>
                <a:grpSpLocks/>
              </p:cNvGrpSpPr>
              <p:nvPr/>
            </p:nvGrpSpPr>
            <p:grpSpPr bwMode="auto">
              <a:xfrm>
                <a:off x="2856" y="1956"/>
                <a:ext cx="952" cy="422"/>
                <a:chOff x="2856" y="1956"/>
                <a:chExt cx="952" cy="422"/>
              </a:xfrm>
            </p:grpSpPr>
            <p:sp>
              <p:nvSpPr>
                <p:cNvPr id="35937" name="Rectangle 21"/>
                <p:cNvSpPr>
                  <a:spLocks noChangeArrowheads="1"/>
                </p:cNvSpPr>
                <p:nvPr/>
              </p:nvSpPr>
              <p:spPr bwMode="auto">
                <a:xfrm>
                  <a:off x="2899" y="1956"/>
                  <a:ext cx="866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1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30</a:t>
                  </a:r>
                  <a:endParaRPr lang="en-GB" altLang="en-US" sz="1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38" name="Rectangle 84"/>
                <p:cNvSpPr>
                  <a:spLocks noChangeArrowheads="1"/>
                </p:cNvSpPr>
                <p:nvPr/>
              </p:nvSpPr>
              <p:spPr bwMode="auto">
                <a:xfrm>
                  <a:off x="2856" y="1956"/>
                  <a:ext cx="95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865" name="Group 87"/>
              <p:cNvGrpSpPr>
                <a:grpSpLocks/>
              </p:cNvGrpSpPr>
              <p:nvPr/>
            </p:nvGrpSpPr>
            <p:grpSpPr bwMode="auto">
              <a:xfrm>
                <a:off x="0" y="2378"/>
                <a:ext cx="952" cy="422"/>
                <a:chOff x="0" y="2378"/>
                <a:chExt cx="952" cy="422"/>
              </a:xfrm>
            </p:grpSpPr>
            <p:sp>
              <p:nvSpPr>
                <p:cNvPr id="35935" name="Rectangle 22"/>
                <p:cNvSpPr>
                  <a:spLocks noChangeArrowheads="1"/>
                </p:cNvSpPr>
                <p:nvPr/>
              </p:nvSpPr>
              <p:spPr bwMode="auto">
                <a:xfrm>
                  <a:off x="43" y="2378"/>
                  <a:ext cx="866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1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1974</a:t>
                  </a:r>
                  <a:endParaRPr lang="en-GB" altLang="en-US" sz="1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36" name="Rectangle 86"/>
                <p:cNvSpPr>
                  <a:spLocks noChangeArrowheads="1"/>
                </p:cNvSpPr>
                <p:nvPr/>
              </p:nvSpPr>
              <p:spPr bwMode="auto">
                <a:xfrm>
                  <a:off x="0" y="2378"/>
                  <a:ext cx="95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866" name="Group 89"/>
              <p:cNvGrpSpPr>
                <a:grpSpLocks/>
              </p:cNvGrpSpPr>
              <p:nvPr/>
            </p:nvGrpSpPr>
            <p:grpSpPr bwMode="auto">
              <a:xfrm>
                <a:off x="952" y="2378"/>
                <a:ext cx="952" cy="422"/>
                <a:chOff x="952" y="2378"/>
                <a:chExt cx="952" cy="422"/>
              </a:xfrm>
            </p:grpSpPr>
            <p:sp>
              <p:nvSpPr>
                <p:cNvPr id="35933" name="Rectangle 23"/>
                <p:cNvSpPr>
                  <a:spLocks noChangeArrowheads="1"/>
                </p:cNvSpPr>
                <p:nvPr/>
              </p:nvSpPr>
              <p:spPr bwMode="auto">
                <a:xfrm>
                  <a:off x="995" y="2378"/>
                  <a:ext cx="866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1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4 млрд</a:t>
                  </a:r>
                  <a:endParaRPr lang="en-GB" altLang="en-US" sz="1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34" name="Rectangle 88"/>
                <p:cNvSpPr>
                  <a:spLocks noChangeArrowheads="1"/>
                </p:cNvSpPr>
                <p:nvPr/>
              </p:nvSpPr>
              <p:spPr bwMode="auto">
                <a:xfrm>
                  <a:off x="952" y="2378"/>
                  <a:ext cx="95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867" name="Group 91"/>
              <p:cNvGrpSpPr>
                <a:grpSpLocks/>
              </p:cNvGrpSpPr>
              <p:nvPr/>
            </p:nvGrpSpPr>
            <p:grpSpPr bwMode="auto">
              <a:xfrm>
                <a:off x="1904" y="2378"/>
                <a:ext cx="952" cy="422"/>
                <a:chOff x="1904" y="2378"/>
                <a:chExt cx="952" cy="422"/>
              </a:xfrm>
            </p:grpSpPr>
            <p:sp>
              <p:nvSpPr>
                <p:cNvPr id="35931" name="Rectangle 24"/>
                <p:cNvSpPr>
                  <a:spLocks noChangeArrowheads="1"/>
                </p:cNvSpPr>
                <p:nvPr/>
              </p:nvSpPr>
              <p:spPr bwMode="auto">
                <a:xfrm>
                  <a:off x="1947" y="2378"/>
                  <a:ext cx="866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1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1,9</a:t>
                  </a:r>
                  <a:endParaRPr lang="en-GB" altLang="en-US" sz="1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32" name="Rectangle 90"/>
                <p:cNvSpPr>
                  <a:spLocks noChangeArrowheads="1"/>
                </p:cNvSpPr>
                <p:nvPr/>
              </p:nvSpPr>
              <p:spPr bwMode="auto">
                <a:xfrm>
                  <a:off x="1904" y="2378"/>
                  <a:ext cx="95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868" name="Group 93"/>
              <p:cNvGrpSpPr>
                <a:grpSpLocks/>
              </p:cNvGrpSpPr>
              <p:nvPr/>
            </p:nvGrpSpPr>
            <p:grpSpPr bwMode="auto">
              <a:xfrm>
                <a:off x="2856" y="2378"/>
                <a:ext cx="952" cy="422"/>
                <a:chOff x="2856" y="2378"/>
                <a:chExt cx="952" cy="422"/>
              </a:xfrm>
            </p:grpSpPr>
            <p:sp>
              <p:nvSpPr>
                <p:cNvPr id="35929" name="Rectangle 25"/>
                <p:cNvSpPr>
                  <a:spLocks noChangeArrowheads="1"/>
                </p:cNvSpPr>
                <p:nvPr/>
              </p:nvSpPr>
              <p:spPr bwMode="auto">
                <a:xfrm>
                  <a:off x="2899" y="2378"/>
                  <a:ext cx="866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1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14</a:t>
                  </a:r>
                  <a:endParaRPr lang="en-GB" altLang="en-US" sz="1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30" name="Rectangle 92"/>
                <p:cNvSpPr>
                  <a:spLocks noChangeArrowheads="1"/>
                </p:cNvSpPr>
                <p:nvPr/>
              </p:nvSpPr>
              <p:spPr bwMode="auto">
                <a:xfrm>
                  <a:off x="2856" y="2378"/>
                  <a:ext cx="95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869" name="Group 95"/>
              <p:cNvGrpSpPr>
                <a:grpSpLocks/>
              </p:cNvGrpSpPr>
              <p:nvPr/>
            </p:nvGrpSpPr>
            <p:grpSpPr bwMode="auto">
              <a:xfrm>
                <a:off x="0" y="2800"/>
                <a:ext cx="952" cy="422"/>
                <a:chOff x="0" y="2800"/>
                <a:chExt cx="952" cy="422"/>
              </a:xfrm>
            </p:grpSpPr>
            <p:sp>
              <p:nvSpPr>
                <p:cNvPr id="35927" name="Rectangle 26"/>
                <p:cNvSpPr>
                  <a:spLocks noChangeArrowheads="1"/>
                </p:cNvSpPr>
                <p:nvPr/>
              </p:nvSpPr>
              <p:spPr bwMode="auto">
                <a:xfrm>
                  <a:off x="43" y="2800"/>
                  <a:ext cx="866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1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1987</a:t>
                  </a:r>
                  <a:endParaRPr lang="en-GB" altLang="en-US" sz="1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28" name="Rectangle 94"/>
                <p:cNvSpPr>
                  <a:spLocks noChangeArrowheads="1"/>
                </p:cNvSpPr>
                <p:nvPr/>
              </p:nvSpPr>
              <p:spPr bwMode="auto">
                <a:xfrm>
                  <a:off x="0" y="2800"/>
                  <a:ext cx="95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870" name="Group 97"/>
              <p:cNvGrpSpPr>
                <a:grpSpLocks/>
              </p:cNvGrpSpPr>
              <p:nvPr/>
            </p:nvGrpSpPr>
            <p:grpSpPr bwMode="auto">
              <a:xfrm>
                <a:off x="952" y="2800"/>
                <a:ext cx="952" cy="422"/>
                <a:chOff x="952" y="2800"/>
                <a:chExt cx="952" cy="422"/>
              </a:xfrm>
            </p:grpSpPr>
            <p:sp>
              <p:nvSpPr>
                <p:cNvPr id="35925" name="Rectangle 27"/>
                <p:cNvSpPr>
                  <a:spLocks noChangeArrowheads="1"/>
                </p:cNvSpPr>
                <p:nvPr/>
              </p:nvSpPr>
              <p:spPr bwMode="auto">
                <a:xfrm>
                  <a:off x="995" y="2800"/>
                  <a:ext cx="866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1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5 млрд</a:t>
                  </a:r>
                  <a:endParaRPr lang="en-GB" altLang="en-US" sz="1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26" name="Rectangle 96"/>
                <p:cNvSpPr>
                  <a:spLocks noChangeArrowheads="1"/>
                </p:cNvSpPr>
                <p:nvPr/>
              </p:nvSpPr>
              <p:spPr bwMode="auto">
                <a:xfrm>
                  <a:off x="952" y="2800"/>
                  <a:ext cx="95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871" name="Group 99"/>
              <p:cNvGrpSpPr>
                <a:grpSpLocks/>
              </p:cNvGrpSpPr>
              <p:nvPr/>
            </p:nvGrpSpPr>
            <p:grpSpPr bwMode="auto">
              <a:xfrm>
                <a:off x="1904" y="2800"/>
                <a:ext cx="952" cy="422"/>
                <a:chOff x="1904" y="2800"/>
                <a:chExt cx="952" cy="422"/>
              </a:xfrm>
            </p:grpSpPr>
            <p:sp>
              <p:nvSpPr>
                <p:cNvPr id="35923" name="Rectangle 28"/>
                <p:cNvSpPr>
                  <a:spLocks noChangeArrowheads="1"/>
                </p:cNvSpPr>
                <p:nvPr/>
              </p:nvSpPr>
              <p:spPr bwMode="auto">
                <a:xfrm>
                  <a:off x="1947" y="2800"/>
                  <a:ext cx="866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1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1,6</a:t>
                  </a:r>
                  <a:endParaRPr lang="en-GB" altLang="en-US" sz="1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24" name="Rectangle 98"/>
                <p:cNvSpPr>
                  <a:spLocks noChangeArrowheads="1"/>
                </p:cNvSpPr>
                <p:nvPr/>
              </p:nvSpPr>
              <p:spPr bwMode="auto">
                <a:xfrm>
                  <a:off x="1904" y="2800"/>
                  <a:ext cx="95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872" name="Group 101"/>
              <p:cNvGrpSpPr>
                <a:grpSpLocks/>
              </p:cNvGrpSpPr>
              <p:nvPr/>
            </p:nvGrpSpPr>
            <p:grpSpPr bwMode="auto">
              <a:xfrm>
                <a:off x="2856" y="2800"/>
                <a:ext cx="952" cy="422"/>
                <a:chOff x="2856" y="2800"/>
                <a:chExt cx="952" cy="422"/>
              </a:xfrm>
            </p:grpSpPr>
            <p:sp>
              <p:nvSpPr>
                <p:cNvPr id="35921" name="Rectangle 29"/>
                <p:cNvSpPr>
                  <a:spLocks noChangeArrowheads="1"/>
                </p:cNvSpPr>
                <p:nvPr/>
              </p:nvSpPr>
              <p:spPr bwMode="auto">
                <a:xfrm>
                  <a:off x="2899" y="2800"/>
                  <a:ext cx="866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1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13</a:t>
                  </a:r>
                  <a:endParaRPr lang="en-GB" altLang="en-US" sz="1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22" name="Rectangle 100"/>
                <p:cNvSpPr>
                  <a:spLocks noChangeArrowheads="1"/>
                </p:cNvSpPr>
                <p:nvPr/>
              </p:nvSpPr>
              <p:spPr bwMode="auto">
                <a:xfrm>
                  <a:off x="2856" y="2800"/>
                  <a:ext cx="95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873" name="Group 103"/>
              <p:cNvGrpSpPr>
                <a:grpSpLocks/>
              </p:cNvGrpSpPr>
              <p:nvPr/>
            </p:nvGrpSpPr>
            <p:grpSpPr bwMode="auto">
              <a:xfrm>
                <a:off x="0" y="3222"/>
                <a:ext cx="952" cy="422"/>
                <a:chOff x="0" y="3222"/>
                <a:chExt cx="952" cy="422"/>
              </a:xfrm>
            </p:grpSpPr>
            <p:sp>
              <p:nvSpPr>
                <p:cNvPr id="35919" name="Rectangle 30"/>
                <p:cNvSpPr>
                  <a:spLocks noChangeArrowheads="1"/>
                </p:cNvSpPr>
                <p:nvPr/>
              </p:nvSpPr>
              <p:spPr bwMode="auto">
                <a:xfrm>
                  <a:off x="43" y="3222"/>
                  <a:ext cx="866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1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1999 </a:t>
                  </a:r>
                  <a:endParaRPr lang="en-GB" altLang="en-US" sz="1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20" name="Rectangle 102"/>
                <p:cNvSpPr>
                  <a:spLocks noChangeArrowheads="1"/>
                </p:cNvSpPr>
                <p:nvPr/>
              </p:nvSpPr>
              <p:spPr bwMode="auto">
                <a:xfrm>
                  <a:off x="0" y="3222"/>
                  <a:ext cx="95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874" name="Group 105"/>
              <p:cNvGrpSpPr>
                <a:grpSpLocks/>
              </p:cNvGrpSpPr>
              <p:nvPr/>
            </p:nvGrpSpPr>
            <p:grpSpPr bwMode="auto">
              <a:xfrm>
                <a:off x="952" y="3222"/>
                <a:ext cx="952" cy="422"/>
                <a:chOff x="952" y="3222"/>
                <a:chExt cx="952" cy="422"/>
              </a:xfrm>
            </p:grpSpPr>
            <p:sp>
              <p:nvSpPr>
                <p:cNvPr id="35917" name="Rectangle 31"/>
                <p:cNvSpPr>
                  <a:spLocks noChangeArrowheads="1"/>
                </p:cNvSpPr>
                <p:nvPr/>
              </p:nvSpPr>
              <p:spPr bwMode="auto">
                <a:xfrm>
                  <a:off x="995" y="3222"/>
                  <a:ext cx="866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1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6 млрд</a:t>
                  </a:r>
                  <a:endParaRPr lang="en-GB" altLang="en-US" sz="1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18" name="Rectangle 104"/>
                <p:cNvSpPr>
                  <a:spLocks noChangeArrowheads="1"/>
                </p:cNvSpPr>
                <p:nvPr/>
              </p:nvSpPr>
              <p:spPr bwMode="auto">
                <a:xfrm>
                  <a:off x="952" y="3222"/>
                  <a:ext cx="95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875" name="Group 107"/>
              <p:cNvGrpSpPr>
                <a:grpSpLocks/>
              </p:cNvGrpSpPr>
              <p:nvPr/>
            </p:nvGrpSpPr>
            <p:grpSpPr bwMode="auto">
              <a:xfrm>
                <a:off x="1904" y="3222"/>
                <a:ext cx="952" cy="422"/>
                <a:chOff x="1904" y="3222"/>
                <a:chExt cx="952" cy="422"/>
              </a:xfrm>
            </p:grpSpPr>
            <p:sp>
              <p:nvSpPr>
                <p:cNvPr id="35915" name="Rectangle 32"/>
                <p:cNvSpPr>
                  <a:spLocks noChangeArrowheads="1"/>
                </p:cNvSpPr>
                <p:nvPr/>
              </p:nvSpPr>
              <p:spPr bwMode="auto">
                <a:xfrm>
                  <a:off x="1947" y="3222"/>
                  <a:ext cx="866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1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1,4</a:t>
                  </a:r>
                  <a:endParaRPr lang="en-GB" altLang="en-US" sz="1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16" name="Rectangle 106"/>
                <p:cNvSpPr>
                  <a:spLocks noChangeArrowheads="1"/>
                </p:cNvSpPr>
                <p:nvPr/>
              </p:nvSpPr>
              <p:spPr bwMode="auto">
                <a:xfrm>
                  <a:off x="1904" y="3222"/>
                  <a:ext cx="95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876" name="Group 109"/>
              <p:cNvGrpSpPr>
                <a:grpSpLocks/>
              </p:cNvGrpSpPr>
              <p:nvPr/>
            </p:nvGrpSpPr>
            <p:grpSpPr bwMode="auto">
              <a:xfrm>
                <a:off x="2856" y="3222"/>
                <a:ext cx="952" cy="422"/>
                <a:chOff x="2856" y="3222"/>
                <a:chExt cx="952" cy="422"/>
              </a:xfrm>
            </p:grpSpPr>
            <p:sp>
              <p:nvSpPr>
                <p:cNvPr id="35913" name="Rectangle 33"/>
                <p:cNvSpPr>
                  <a:spLocks noChangeArrowheads="1"/>
                </p:cNvSpPr>
                <p:nvPr/>
              </p:nvSpPr>
              <p:spPr bwMode="auto">
                <a:xfrm>
                  <a:off x="2899" y="3222"/>
                  <a:ext cx="866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1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12</a:t>
                  </a:r>
                  <a:endParaRPr lang="en-GB" altLang="en-US" sz="1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14" name="Rectangle 108"/>
                <p:cNvSpPr>
                  <a:spLocks noChangeArrowheads="1"/>
                </p:cNvSpPr>
                <p:nvPr/>
              </p:nvSpPr>
              <p:spPr bwMode="auto">
                <a:xfrm>
                  <a:off x="2856" y="3222"/>
                  <a:ext cx="95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877" name="Group 111"/>
              <p:cNvGrpSpPr>
                <a:grpSpLocks/>
              </p:cNvGrpSpPr>
              <p:nvPr/>
            </p:nvGrpSpPr>
            <p:grpSpPr bwMode="auto">
              <a:xfrm>
                <a:off x="0" y="3644"/>
                <a:ext cx="952" cy="422"/>
                <a:chOff x="0" y="3644"/>
                <a:chExt cx="952" cy="422"/>
              </a:xfrm>
            </p:grpSpPr>
            <p:sp>
              <p:nvSpPr>
                <p:cNvPr id="35911" name="Rectangle 34"/>
                <p:cNvSpPr>
                  <a:spLocks noChangeArrowheads="1"/>
                </p:cNvSpPr>
                <p:nvPr/>
              </p:nvSpPr>
              <p:spPr bwMode="auto">
                <a:xfrm>
                  <a:off x="43" y="3644"/>
                  <a:ext cx="866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1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2013</a:t>
                  </a:r>
                  <a:endParaRPr lang="en-GB" altLang="en-US" sz="1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12" name="Rectangle 110"/>
                <p:cNvSpPr>
                  <a:spLocks noChangeArrowheads="1"/>
                </p:cNvSpPr>
                <p:nvPr/>
              </p:nvSpPr>
              <p:spPr bwMode="auto">
                <a:xfrm>
                  <a:off x="0" y="3644"/>
                  <a:ext cx="95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878" name="Group 113"/>
              <p:cNvGrpSpPr>
                <a:grpSpLocks/>
              </p:cNvGrpSpPr>
              <p:nvPr/>
            </p:nvGrpSpPr>
            <p:grpSpPr bwMode="auto">
              <a:xfrm>
                <a:off x="952" y="3644"/>
                <a:ext cx="952" cy="422"/>
                <a:chOff x="952" y="3644"/>
                <a:chExt cx="952" cy="422"/>
              </a:xfrm>
            </p:grpSpPr>
            <p:sp>
              <p:nvSpPr>
                <p:cNvPr id="35909" name="Rectangle 35"/>
                <p:cNvSpPr>
                  <a:spLocks noChangeArrowheads="1"/>
                </p:cNvSpPr>
                <p:nvPr/>
              </p:nvSpPr>
              <p:spPr bwMode="auto">
                <a:xfrm>
                  <a:off x="995" y="3644"/>
                  <a:ext cx="866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1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7 млрд</a:t>
                  </a:r>
                  <a:endParaRPr lang="en-GB" altLang="en-US" sz="1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10" name="Rectangle 112"/>
                <p:cNvSpPr>
                  <a:spLocks noChangeArrowheads="1"/>
                </p:cNvSpPr>
                <p:nvPr/>
              </p:nvSpPr>
              <p:spPr bwMode="auto">
                <a:xfrm>
                  <a:off x="952" y="3644"/>
                  <a:ext cx="95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879" name="Group 115"/>
              <p:cNvGrpSpPr>
                <a:grpSpLocks/>
              </p:cNvGrpSpPr>
              <p:nvPr/>
            </p:nvGrpSpPr>
            <p:grpSpPr bwMode="auto">
              <a:xfrm>
                <a:off x="1904" y="3644"/>
                <a:ext cx="952" cy="422"/>
                <a:chOff x="1904" y="3644"/>
                <a:chExt cx="952" cy="422"/>
              </a:xfrm>
            </p:grpSpPr>
            <p:sp>
              <p:nvSpPr>
                <p:cNvPr id="35907" name="Rectangle 36"/>
                <p:cNvSpPr>
                  <a:spLocks noChangeArrowheads="1"/>
                </p:cNvSpPr>
                <p:nvPr/>
              </p:nvSpPr>
              <p:spPr bwMode="auto">
                <a:xfrm>
                  <a:off x="1947" y="3644"/>
                  <a:ext cx="866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1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1,2</a:t>
                  </a:r>
                  <a:endParaRPr lang="en-GB" altLang="en-US" sz="1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08" name="Rectangle 114"/>
                <p:cNvSpPr>
                  <a:spLocks noChangeArrowheads="1"/>
                </p:cNvSpPr>
                <p:nvPr/>
              </p:nvSpPr>
              <p:spPr bwMode="auto">
                <a:xfrm>
                  <a:off x="1904" y="3644"/>
                  <a:ext cx="95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880" name="Group 117"/>
              <p:cNvGrpSpPr>
                <a:grpSpLocks/>
              </p:cNvGrpSpPr>
              <p:nvPr/>
            </p:nvGrpSpPr>
            <p:grpSpPr bwMode="auto">
              <a:xfrm>
                <a:off x="2856" y="3644"/>
                <a:ext cx="952" cy="422"/>
                <a:chOff x="2856" y="3644"/>
                <a:chExt cx="952" cy="422"/>
              </a:xfrm>
            </p:grpSpPr>
            <p:sp>
              <p:nvSpPr>
                <p:cNvPr id="35905" name="Rectangle 37"/>
                <p:cNvSpPr>
                  <a:spLocks noChangeArrowheads="1"/>
                </p:cNvSpPr>
                <p:nvPr/>
              </p:nvSpPr>
              <p:spPr bwMode="auto">
                <a:xfrm>
                  <a:off x="2899" y="3644"/>
                  <a:ext cx="866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1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14</a:t>
                  </a:r>
                  <a:endParaRPr lang="en-GB" altLang="en-US" sz="1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06" name="Rectangle 116"/>
                <p:cNvSpPr>
                  <a:spLocks noChangeArrowheads="1"/>
                </p:cNvSpPr>
                <p:nvPr/>
              </p:nvSpPr>
              <p:spPr bwMode="auto">
                <a:xfrm>
                  <a:off x="2856" y="3644"/>
                  <a:ext cx="95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881" name="Group 119"/>
              <p:cNvGrpSpPr>
                <a:grpSpLocks/>
              </p:cNvGrpSpPr>
              <p:nvPr/>
            </p:nvGrpSpPr>
            <p:grpSpPr bwMode="auto">
              <a:xfrm>
                <a:off x="0" y="4066"/>
                <a:ext cx="952" cy="422"/>
                <a:chOff x="0" y="4066"/>
                <a:chExt cx="952" cy="422"/>
              </a:xfrm>
            </p:grpSpPr>
            <p:sp>
              <p:nvSpPr>
                <p:cNvPr id="35903" name="Rectangle 38"/>
                <p:cNvSpPr>
                  <a:spLocks noChangeArrowheads="1"/>
                </p:cNvSpPr>
                <p:nvPr/>
              </p:nvSpPr>
              <p:spPr bwMode="auto">
                <a:xfrm>
                  <a:off x="43" y="4066"/>
                  <a:ext cx="866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1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2028</a:t>
                  </a:r>
                  <a:endParaRPr lang="en-GB" altLang="en-US" sz="1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04" name="Rectangle 118"/>
                <p:cNvSpPr>
                  <a:spLocks noChangeArrowheads="1"/>
                </p:cNvSpPr>
                <p:nvPr/>
              </p:nvSpPr>
              <p:spPr bwMode="auto">
                <a:xfrm>
                  <a:off x="0" y="4066"/>
                  <a:ext cx="95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882" name="Group 121"/>
              <p:cNvGrpSpPr>
                <a:grpSpLocks/>
              </p:cNvGrpSpPr>
              <p:nvPr/>
            </p:nvGrpSpPr>
            <p:grpSpPr bwMode="auto">
              <a:xfrm>
                <a:off x="952" y="4066"/>
                <a:ext cx="952" cy="422"/>
                <a:chOff x="952" y="4066"/>
                <a:chExt cx="952" cy="422"/>
              </a:xfrm>
            </p:grpSpPr>
            <p:sp>
              <p:nvSpPr>
                <p:cNvPr id="35901" name="Rectangle 39"/>
                <p:cNvSpPr>
                  <a:spLocks noChangeArrowheads="1"/>
                </p:cNvSpPr>
                <p:nvPr/>
              </p:nvSpPr>
              <p:spPr bwMode="auto">
                <a:xfrm>
                  <a:off x="995" y="4066"/>
                  <a:ext cx="866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1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8 млрд*</a:t>
                  </a:r>
                  <a:endParaRPr lang="en-GB" altLang="en-US" sz="1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02" name="Rectangle 120"/>
                <p:cNvSpPr>
                  <a:spLocks noChangeArrowheads="1"/>
                </p:cNvSpPr>
                <p:nvPr/>
              </p:nvSpPr>
              <p:spPr bwMode="auto">
                <a:xfrm>
                  <a:off x="952" y="4066"/>
                  <a:ext cx="95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883" name="Group 123"/>
              <p:cNvGrpSpPr>
                <a:grpSpLocks/>
              </p:cNvGrpSpPr>
              <p:nvPr/>
            </p:nvGrpSpPr>
            <p:grpSpPr bwMode="auto">
              <a:xfrm>
                <a:off x="1904" y="4066"/>
                <a:ext cx="952" cy="422"/>
                <a:chOff x="1904" y="4066"/>
                <a:chExt cx="952" cy="422"/>
              </a:xfrm>
            </p:grpSpPr>
            <p:sp>
              <p:nvSpPr>
                <p:cNvPr id="35899" name="Rectangle 40"/>
                <p:cNvSpPr>
                  <a:spLocks noChangeArrowheads="1"/>
                </p:cNvSpPr>
                <p:nvPr/>
              </p:nvSpPr>
              <p:spPr bwMode="auto">
                <a:xfrm>
                  <a:off x="1947" y="4066"/>
                  <a:ext cx="866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1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0,8</a:t>
                  </a:r>
                  <a:endParaRPr lang="en-GB" altLang="en-US" sz="1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00" name="Rectangle 122"/>
                <p:cNvSpPr>
                  <a:spLocks noChangeArrowheads="1"/>
                </p:cNvSpPr>
                <p:nvPr/>
              </p:nvSpPr>
              <p:spPr bwMode="auto">
                <a:xfrm>
                  <a:off x="1904" y="4066"/>
                  <a:ext cx="95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884" name="Group 125"/>
              <p:cNvGrpSpPr>
                <a:grpSpLocks/>
              </p:cNvGrpSpPr>
              <p:nvPr/>
            </p:nvGrpSpPr>
            <p:grpSpPr bwMode="auto">
              <a:xfrm>
                <a:off x="2856" y="4066"/>
                <a:ext cx="952" cy="422"/>
                <a:chOff x="2856" y="4066"/>
                <a:chExt cx="952" cy="422"/>
              </a:xfrm>
            </p:grpSpPr>
            <p:sp>
              <p:nvSpPr>
                <p:cNvPr id="35897" name="Rectangle 41"/>
                <p:cNvSpPr>
                  <a:spLocks noChangeArrowheads="1"/>
                </p:cNvSpPr>
                <p:nvPr/>
              </p:nvSpPr>
              <p:spPr bwMode="auto">
                <a:xfrm>
                  <a:off x="2899" y="4066"/>
                  <a:ext cx="866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1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15</a:t>
                  </a:r>
                  <a:endParaRPr lang="en-GB" altLang="en-US" sz="1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898" name="Rectangle 124"/>
                <p:cNvSpPr>
                  <a:spLocks noChangeArrowheads="1"/>
                </p:cNvSpPr>
                <p:nvPr/>
              </p:nvSpPr>
              <p:spPr bwMode="auto">
                <a:xfrm>
                  <a:off x="2856" y="4066"/>
                  <a:ext cx="95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885" name="Group 127"/>
              <p:cNvGrpSpPr>
                <a:grpSpLocks/>
              </p:cNvGrpSpPr>
              <p:nvPr/>
            </p:nvGrpSpPr>
            <p:grpSpPr bwMode="auto">
              <a:xfrm>
                <a:off x="0" y="4488"/>
                <a:ext cx="952" cy="422"/>
                <a:chOff x="0" y="4488"/>
                <a:chExt cx="952" cy="422"/>
              </a:xfrm>
            </p:grpSpPr>
            <p:sp>
              <p:nvSpPr>
                <p:cNvPr id="35895" name="Rectangle 42"/>
                <p:cNvSpPr>
                  <a:spLocks noChangeArrowheads="1"/>
                </p:cNvSpPr>
                <p:nvPr/>
              </p:nvSpPr>
              <p:spPr bwMode="auto">
                <a:xfrm>
                  <a:off x="43" y="4488"/>
                  <a:ext cx="866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1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2042</a:t>
                  </a:r>
                  <a:endParaRPr lang="en-GB" altLang="en-US" sz="1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896" name="Rectangle 126"/>
                <p:cNvSpPr>
                  <a:spLocks noChangeArrowheads="1"/>
                </p:cNvSpPr>
                <p:nvPr/>
              </p:nvSpPr>
              <p:spPr bwMode="auto">
                <a:xfrm>
                  <a:off x="0" y="4488"/>
                  <a:ext cx="95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886" name="Group 129"/>
              <p:cNvGrpSpPr>
                <a:grpSpLocks/>
              </p:cNvGrpSpPr>
              <p:nvPr/>
            </p:nvGrpSpPr>
            <p:grpSpPr bwMode="auto">
              <a:xfrm>
                <a:off x="952" y="4488"/>
                <a:ext cx="952" cy="422"/>
                <a:chOff x="952" y="4488"/>
                <a:chExt cx="952" cy="422"/>
              </a:xfrm>
            </p:grpSpPr>
            <p:sp>
              <p:nvSpPr>
                <p:cNvPr id="35893" name="Rectangle 43"/>
                <p:cNvSpPr>
                  <a:spLocks noChangeArrowheads="1"/>
                </p:cNvSpPr>
                <p:nvPr/>
              </p:nvSpPr>
              <p:spPr bwMode="auto">
                <a:xfrm>
                  <a:off x="995" y="4488"/>
                  <a:ext cx="866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1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9 млрд*</a:t>
                  </a:r>
                  <a:endParaRPr lang="en-GB" altLang="en-US" sz="1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894" name="Rectangle 128"/>
                <p:cNvSpPr>
                  <a:spLocks noChangeArrowheads="1"/>
                </p:cNvSpPr>
                <p:nvPr/>
              </p:nvSpPr>
              <p:spPr bwMode="auto">
                <a:xfrm>
                  <a:off x="952" y="4488"/>
                  <a:ext cx="95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887" name="Group 131"/>
              <p:cNvGrpSpPr>
                <a:grpSpLocks/>
              </p:cNvGrpSpPr>
              <p:nvPr/>
            </p:nvGrpSpPr>
            <p:grpSpPr bwMode="auto">
              <a:xfrm>
                <a:off x="1904" y="4488"/>
                <a:ext cx="952" cy="422"/>
                <a:chOff x="1904" y="4488"/>
                <a:chExt cx="952" cy="422"/>
              </a:xfrm>
            </p:grpSpPr>
            <p:sp>
              <p:nvSpPr>
                <p:cNvPr id="35891" name="Rectangle 44"/>
                <p:cNvSpPr>
                  <a:spLocks noChangeArrowheads="1"/>
                </p:cNvSpPr>
                <p:nvPr/>
              </p:nvSpPr>
              <p:spPr bwMode="auto">
                <a:xfrm>
                  <a:off x="1947" y="4488"/>
                  <a:ext cx="866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1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0,5</a:t>
                  </a:r>
                  <a:endParaRPr lang="en-GB" altLang="en-US" sz="1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892" name="Rectangle 130"/>
                <p:cNvSpPr>
                  <a:spLocks noChangeArrowheads="1"/>
                </p:cNvSpPr>
                <p:nvPr/>
              </p:nvSpPr>
              <p:spPr bwMode="auto">
                <a:xfrm>
                  <a:off x="1904" y="4488"/>
                  <a:ext cx="95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888" name="Group 133"/>
              <p:cNvGrpSpPr>
                <a:grpSpLocks/>
              </p:cNvGrpSpPr>
              <p:nvPr/>
            </p:nvGrpSpPr>
            <p:grpSpPr bwMode="auto">
              <a:xfrm>
                <a:off x="2856" y="4488"/>
                <a:ext cx="952" cy="422"/>
                <a:chOff x="2856" y="4488"/>
                <a:chExt cx="952" cy="422"/>
              </a:xfrm>
            </p:grpSpPr>
            <p:sp>
              <p:nvSpPr>
                <p:cNvPr id="35889" name="Rectangle 45"/>
                <p:cNvSpPr>
                  <a:spLocks noChangeArrowheads="1"/>
                </p:cNvSpPr>
                <p:nvPr/>
              </p:nvSpPr>
              <p:spPr bwMode="auto">
                <a:xfrm>
                  <a:off x="2899" y="4488"/>
                  <a:ext cx="866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1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22</a:t>
                  </a:r>
                  <a:endParaRPr lang="en-GB" altLang="en-US" sz="1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890" name="Rectangle 132"/>
                <p:cNvSpPr>
                  <a:spLocks noChangeArrowheads="1"/>
                </p:cNvSpPr>
                <p:nvPr/>
              </p:nvSpPr>
              <p:spPr bwMode="auto">
                <a:xfrm>
                  <a:off x="2856" y="4488"/>
                  <a:ext cx="95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5844" name="Rectangle 135"/>
            <p:cNvSpPr>
              <a:spLocks noChangeArrowheads="1"/>
            </p:cNvSpPr>
            <p:nvPr/>
          </p:nvSpPr>
          <p:spPr bwMode="auto">
            <a:xfrm>
              <a:off x="-3" y="-3"/>
              <a:ext cx="3814" cy="4916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E276C0-65FA-4CC0-B67F-E7382FEB44EA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C3370-70EE-4DC5-9B47-0112DFD14D79}" type="slidenum">
              <a:rPr lang="en-GB" altLang="en-US" smtClean="0"/>
              <a:pPr>
                <a:defRPr/>
              </a:pPr>
              <a:t>39</a:t>
            </a:fld>
            <a:endParaRPr lang="en-GB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836712"/>
            <a:ext cx="8640960" cy="5616624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marL="180000">
              <a:lnSpc>
                <a:spcPct val="114000"/>
              </a:lnSpc>
            </a:pPr>
            <a:r>
              <a:rPr lang="bg-BG" alt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Групово здраве</a:t>
            </a:r>
            <a:r>
              <a:rPr lang="bg-BG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- </a:t>
            </a:r>
            <a:r>
              <a:rPr lang="bg-BG" altLang="en-US" sz="3600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здравето на отделни социални групи, заемащи определена територия, функциониращи  като  реални човешки обединения и имащи свои специфични цели и организация на дейностите.</a:t>
            </a:r>
            <a:br>
              <a:rPr lang="bg-BG" altLang="en-US" sz="3600" b="1" i="1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bg-BG" alt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Обществено здраве - </a:t>
            </a:r>
            <a:r>
              <a:rPr lang="bg-BG" altLang="en-US" sz="3600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обобщена характеристика на здравето на определен тип общество или на конкретно общество.</a:t>
            </a:r>
            <a:endParaRPr lang="en-GB" altLang="en-US" b="1" i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B27859-7B6D-449C-820F-D66D193902AF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496300" cy="5472608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marL="180000" algn="l" eaLnBrk="1" hangingPunct="1">
              <a:lnSpc>
                <a:spcPct val="114000"/>
              </a:lnSpc>
            </a:pPr>
            <a:r>
              <a:rPr lang="bg-BG" altLang="en-US" sz="2400" dirty="0">
                <a:latin typeface="Arial" charset="0"/>
                <a:cs typeface="Arial" charset="0"/>
              </a:rPr>
              <a:t>Около</a:t>
            </a:r>
            <a:r>
              <a:rPr lang="en-US" altLang="en-US" sz="2400" dirty="0">
                <a:latin typeface="Arial" charset="0"/>
                <a:cs typeface="Arial" charset="0"/>
              </a:rPr>
              <a:t> 8000 B.C.</a:t>
            </a:r>
            <a:r>
              <a:rPr lang="bg-BG" altLang="en-US" sz="2400" dirty="0">
                <a:latin typeface="Arial" charset="0"/>
                <a:cs typeface="Arial" charset="0"/>
              </a:rPr>
              <a:t> населението в света е оценявано на </a:t>
            </a:r>
            <a:r>
              <a:rPr lang="en-US" altLang="en-US" sz="2400" dirty="0">
                <a:latin typeface="Arial" charset="0"/>
                <a:cs typeface="Arial" charset="0"/>
              </a:rPr>
              <a:t>5 </a:t>
            </a:r>
            <a:r>
              <a:rPr lang="bg-BG" altLang="en-US" sz="2400" dirty="0" err="1">
                <a:latin typeface="Arial" charset="0"/>
                <a:cs typeface="Arial" charset="0"/>
              </a:rPr>
              <a:t>млн</a:t>
            </a:r>
            <a:r>
              <a:rPr lang="en-US" altLang="en-US" sz="2400" dirty="0">
                <a:latin typeface="Arial" charset="0"/>
                <a:cs typeface="Arial" charset="0"/>
              </a:rPr>
              <a:t>. </a:t>
            </a:r>
            <a:r>
              <a:rPr lang="bg-BG" altLang="en-US" sz="2400" dirty="0">
                <a:latin typeface="Arial" charset="0"/>
                <a:cs typeface="Arial" charset="0"/>
              </a:rPr>
              <a:t>Към началото на н.е. нараства до </a:t>
            </a:r>
            <a:r>
              <a:rPr lang="en-US" altLang="en-US" sz="2400" dirty="0">
                <a:latin typeface="Arial" charset="0"/>
                <a:cs typeface="Arial" charset="0"/>
              </a:rPr>
              <a:t>200 </a:t>
            </a:r>
            <a:r>
              <a:rPr lang="bg-BG" altLang="en-US" sz="2400" dirty="0" err="1">
                <a:latin typeface="Arial" charset="0"/>
                <a:cs typeface="Arial" charset="0"/>
              </a:rPr>
              <a:t>млн</a:t>
            </a:r>
            <a:r>
              <a:rPr lang="en-US" altLang="en-US" sz="2400" dirty="0">
                <a:latin typeface="Arial" charset="0"/>
                <a:cs typeface="Arial" charset="0"/>
              </a:rPr>
              <a:t> (</a:t>
            </a:r>
            <a:r>
              <a:rPr lang="bg-BG" altLang="en-US" sz="2400" dirty="0">
                <a:latin typeface="Arial" charset="0"/>
                <a:cs typeface="Arial" charset="0"/>
              </a:rPr>
              <a:t>по някои оценки - до 300 или даже до 600 </a:t>
            </a:r>
            <a:r>
              <a:rPr lang="bg-BG" altLang="en-US" sz="2400" dirty="0" err="1">
                <a:latin typeface="Arial" charset="0"/>
                <a:cs typeface="Arial" charset="0"/>
              </a:rPr>
              <a:t>млн</a:t>
            </a:r>
            <a:r>
              <a:rPr lang="en-US" altLang="en-US" sz="2400" dirty="0">
                <a:latin typeface="Arial" charset="0"/>
                <a:cs typeface="Arial" charset="0"/>
              </a:rPr>
              <a:t> </a:t>
            </a:r>
            <a:r>
              <a:rPr lang="bg-BG" altLang="en-US" sz="2400" dirty="0">
                <a:latin typeface="Arial" charset="0"/>
                <a:cs typeface="Arial" charset="0"/>
              </a:rPr>
              <a:t>с годишен ръст под </a:t>
            </a:r>
            <a:r>
              <a:rPr lang="en-US" altLang="en-US" sz="2400" dirty="0">
                <a:latin typeface="Arial" charset="0"/>
                <a:cs typeface="Arial" charset="0"/>
              </a:rPr>
              <a:t>0.05%</a:t>
            </a:r>
            <a:r>
              <a:rPr lang="bg-BG" altLang="en-US" sz="2400" dirty="0">
                <a:latin typeface="Arial" charset="0"/>
                <a:cs typeface="Arial" charset="0"/>
              </a:rPr>
              <a:t>).</a:t>
            </a:r>
            <a:br>
              <a:rPr lang="bg-BG" altLang="en-US" sz="2400" dirty="0">
                <a:latin typeface="Arial" charset="0"/>
                <a:cs typeface="Arial" charset="0"/>
              </a:rPr>
            </a:br>
            <a:r>
              <a:rPr lang="bg-BG" altLang="en-US" sz="2400" dirty="0">
                <a:latin typeface="Arial" charset="0"/>
                <a:cs typeface="Arial" charset="0"/>
              </a:rPr>
              <a:t>- 1 млрд достига за около 1800 г.; </a:t>
            </a:r>
            <a:br>
              <a:rPr lang="bg-BG" altLang="en-US" sz="2400" dirty="0">
                <a:latin typeface="Arial" charset="0"/>
                <a:cs typeface="Arial" charset="0"/>
              </a:rPr>
            </a:br>
            <a:r>
              <a:rPr lang="bg-BG" altLang="en-US" sz="2400" dirty="0">
                <a:latin typeface="Arial" charset="0"/>
                <a:cs typeface="Arial" charset="0"/>
              </a:rPr>
              <a:t>- 2 млрд - за 130 г. (1930 г.);</a:t>
            </a:r>
            <a:br>
              <a:rPr lang="bg-BG" altLang="en-US" sz="2400" dirty="0">
                <a:latin typeface="Arial" charset="0"/>
                <a:cs typeface="Arial" charset="0"/>
              </a:rPr>
            </a:br>
            <a:r>
              <a:rPr lang="bg-BG" altLang="en-US" sz="2400" dirty="0">
                <a:latin typeface="Arial" charset="0"/>
                <a:cs typeface="Arial" charset="0"/>
              </a:rPr>
              <a:t>- 3 млрд - за </a:t>
            </a:r>
            <a:r>
              <a:rPr lang="en-US" altLang="en-US" sz="2400" dirty="0">
                <a:latin typeface="Arial" charset="0"/>
                <a:cs typeface="Arial" charset="0"/>
              </a:rPr>
              <a:t>30</a:t>
            </a:r>
            <a:r>
              <a:rPr lang="bg-BG" altLang="en-US" sz="2400" dirty="0">
                <a:latin typeface="Arial" charset="0"/>
                <a:cs typeface="Arial" charset="0"/>
              </a:rPr>
              <a:t> г. </a:t>
            </a:r>
            <a:r>
              <a:rPr lang="en-US" altLang="en-US" sz="2400" dirty="0">
                <a:latin typeface="Arial" charset="0"/>
                <a:cs typeface="Arial" charset="0"/>
              </a:rPr>
              <a:t>(1960)</a:t>
            </a:r>
            <a:r>
              <a:rPr lang="bg-BG" altLang="en-US" sz="2400" dirty="0">
                <a:latin typeface="Arial" charset="0"/>
                <a:cs typeface="Arial" charset="0"/>
              </a:rPr>
              <a:t>;</a:t>
            </a:r>
            <a:br>
              <a:rPr lang="bg-BG" altLang="en-US" sz="2400" dirty="0">
                <a:latin typeface="Arial" charset="0"/>
                <a:cs typeface="Arial" charset="0"/>
              </a:rPr>
            </a:br>
            <a:r>
              <a:rPr lang="bg-BG" altLang="en-US" sz="2400" dirty="0">
                <a:latin typeface="Arial" charset="0"/>
                <a:cs typeface="Arial" charset="0"/>
              </a:rPr>
              <a:t>- 4 млрд - за</a:t>
            </a:r>
            <a:r>
              <a:rPr lang="en-US" altLang="en-US" sz="2400" dirty="0">
                <a:latin typeface="Arial" charset="0"/>
                <a:cs typeface="Arial" charset="0"/>
              </a:rPr>
              <a:t> 15 </a:t>
            </a:r>
            <a:r>
              <a:rPr lang="bg-BG" altLang="en-US" sz="2400" dirty="0">
                <a:latin typeface="Arial" charset="0"/>
                <a:cs typeface="Arial" charset="0"/>
              </a:rPr>
              <a:t>г. (19</a:t>
            </a:r>
            <a:r>
              <a:rPr lang="en-US" altLang="en-US" sz="2400" dirty="0">
                <a:latin typeface="Arial" charset="0"/>
                <a:cs typeface="Arial" charset="0"/>
              </a:rPr>
              <a:t>74)</a:t>
            </a:r>
            <a:r>
              <a:rPr lang="bg-BG" altLang="en-US" sz="2400" dirty="0">
                <a:latin typeface="Arial" charset="0"/>
                <a:cs typeface="Arial" charset="0"/>
              </a:rPr>
              <a:t>;</a:t>
            </a:r>
            <a:br>
              <a:rPr lang="bg-BG" altLang="en-US" sz="2400" dirty="0">
                <a:latin typeface="Arial" charset="0"/>
                <a:cs typeface="Arial" charset="0"/>
              </a:rPr>
            </a:br>
            <a:r>
              <a:rPr lang="bg-BG" altLang="en-US" sz="2400" dirty="0">
                <a:latin typeface="Arial" charset="0"/>
                <a:cs typeface="Arial" charset="0"/>
              </a:rPr>
              <a:t>- 5 млрд - само за 13 г. </a:t>
            </a:r>
            <a:r>
              <a:rPr lang="en-US" altLang="en-US" sz="2400" dirty="0">
                <a:latin typeface="Arial" charset="0"/>
                <a:cs typeface="Arial" charset="0"/>
              </a:rPr>
              <a:t>(1987)</a:t>
            </a:r>
            <a:r>
              <a:rPr lang="bg-BG" altLang="en-US" sz="2400" dirty="0">
                <a:latin typeface="Arial" charset="0"/>
                <a:cs typeface="Arial" charset="0"/>
              </a:rPr>
              <a:t>;</a:t>
            </a:r>
            <a:br>
              <a:rPr lang="bg-BG" altLang="en-US" sz="2400" dirty="0">
                <a:latin typeface="Arial" charset="0"/>
                <a:cs typeface="Arial" charset="0"/>
              </a:rPr>
            </a:br>
            <a:r>
              <a:rPr lang="bg-BG" altLang="en-US" sz="2400" dirty="0">
                <a:latin typeface="Arial" charset="0"/>
                <a:cs typeface="Arial" charset="0"/>
              </a:rPr>
              <a:t>- 6 млрд - за 12 години (1999) и</a:t>
            </a:r>
            <a:br>
              <a:rPr lang="bg-BG" altLang="en-US" sz="2400" dirty="0">
                <a:latin typeface="Arial" charset="0"/>
                <a:cs typeface="Arial" charset="0"/>
              </a:rPr>
            </a:br>
            <a:r>
              <a:rPr lang="bg-BG" altLang="en-US" sz="2400" dirty="0">
                <a:latin typeface="Arial" charset="0"/>
                <a:cs typeface="Arial" charset="0"/>
              </a:rPr>
              <a:t>- 7 млрд – за 12 г. (2011).</a:t>
            </a:r>
            <a:br>
              <a:rPr lang="bg-BG" altLang="en-US" sz="2400" dirty="0">
                <a:latin typeface="Arial" charset="0"/>
                <a:cs typeface="Arial" charset="0"/>
              </a:rPr>
            </a:br>
            <a:r>
              <a:rPr lang="bg-BG" altLang="en-US" sz="2400" dirty="0">
                <a:latin typeface="Arial" charset="0"/>
                <a:cs typeface="Arial" charset="0"/>
              </a:rPr>
              <a:t>- 7,5 млрд – в 2017 г.</a:t>
            </a:r>
            <a:br>
              <a:rPr lang="bg-BG" altLang="en-US" sz="2400" dirty="0">
                <a:latin typeface="Arial" charset="0"/>
                <a:cs typeface="Arial" charset="0"/>
              </a:rPr>
            </a:br>
            <a:r>
              <a:rPr lang="bg-BG" altLang="en-US" sz="2400" dirty="0">
                <a:latin typeface="Arial" charset="0"/>
                <a:cs typeface="Arial" charset="0"/>
              </a:rPr>
              <a:t>- </a:t>
            </a:r>
            <a:r>
              <a:rPr lang="bg-BG" alt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8 млрд – 2023 г.</a:t>
            </a:r>
            <a:br>
              <a:rPr lang="bg-BG" alt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bg-BG" alt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- 9 млрд – 2042 г.</a:t>
            </a:r>
            <a:br>
              <a:rPr lang="bg-BG" alt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bg-BG" alt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- 10 млрд – 2056 г.</a:t>
            </a:r>
            <a:endParaRPr lang="en-US" altLang="en-US" sz="24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0506C1-1C04-4264-B722-CB34F32E5FBB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40</a:t>
            </a:fld>
            <a:endParaRPr lang="en-GB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37AC8B-48E5-4F85-ABA3-9C9C2F3C401E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C3370-70EE-4DC5-9B47-0112DFD14D79}" type="slidenum">
              <a:rPr lang="en-GB" altLang="en-US" smtClean="0"/>
              <a:pPr>
                <a:defRPr/>
              </a:pPr>
              <a:t>41</a:t>
            </a:fld>
            <a:endParaRPr lang="en-GB" altLang="en-US"/>
          </a:p>
        </p:txBody>
      </p:sp>
      <p:pic>
        <p:nvPicPr>
          <p:cNvPr id="2050" name="Picture 2" descr="Резултат с изображение за Reaching next population bill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98" y="764703"/>
            <a:ext cx="7491414" cy="57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7963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5"/>
            <a:ext cx="8280920" cy="460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46BE17-EAA0-4176-AECF-DA140FF0F6D6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42</a:t>
            </a:fld>
            <a:endParaRPr lang="en-GB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23528" y="584030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800" b="1" dirty="0">
                <a:latin typeface="Arial" panose="020B0604020202020204" pitchFamily="34" charset="0"/>
                <a:cs typeface="Arial" panose="020B0604020202020204" pitchFamily="34" charset="0"/>
              </a:rPr>
              <a:t>Годишен ръст на глобалното население от 1950 г. и прогноза до 2095 г.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136904" cy="5327650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marL="180000" eaLnBrk="1" hangingPunct="1">
              <a:lnSpc>
                <a:spcPct val="114000"/>
              </a:lnSpc>
            </a:pPr>
            <a:r>
              <a:rPr lang="bg-BG" alt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  <a:t>Най-висок прираст – в 1960-те години</a:t>
            </a:r>
            <a:r>
              <a:rPr lang="en-US" alt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  <a:t>. </a:t>
            </a:r>
            <a:r>
              <a:rPr lang="bg-BG" alt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bg-BG" alt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alt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  <a:t>2017 </a:t>
            </a:r>
            <a:r>
              <a:rPr lang="bg-BG" alt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  <a:t>г. около </a:t>
            </a:r>
            <a:r>
              <a:rPr lang="en-US" altLang="en-US" sz="3200" b="1" dirty="0">
                <a:solidFill>
                  <a:schemeClr val="tx1"/>
                </a:solidFill>
                <a:latin typeface="Arial" charset="0"/>
                <a:cs typeface="Arial" charset="0"/>
              </a:rPr>
              <a:t>1.11% </a:t>
            </a:r>
            <a:r>
              <a:rPr lang="bg-BG" altLang="en-US" sz="3200" b="1" dirty="0">
                <a:solidFill>
                  <a:schemeClr val="tx1"/>
                </a:solidFill>
                <a:latin typeface="Arial" charset="0"/>
                <a:cs typeface="Arial" charset="0"/>
              </a:rPr>
              <a:t>– </a:t>
            </a:r>
            <a:r>
              <a:rPr lang="bg-BG" alt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  <a:t>с </a:t>
            </a:r>
            <a:r>
              <a:rPr lang="en-US" alt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  <a:t>80 </a:t>
            </a:r>
            <a:r>
              <a:rPr lang="bg-BG" altLang="en-US" sz="3200" dirty="0" err="1">
                <a:solidFill>
                  <a:schemeClr val="tx1"/>
                </a:solidFill>
                <a:latin typeface="Arial" charset="0"/>
                <a:cs typeface="Arial" charset="0"/>
              </a:rPr>
              <a:t>млн</a:t>
            </a:r>
            <a:r>
              <a:rPr lang="bg-BG" alt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  <a:t> годишно</a:t>
            </a:r>
            <a:r>
              <a:rPr lang="en-US" alt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  <a:br>
              <a:rPr lang="en-US" alt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bg-BG" alt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  <a:t>Прогнозира се намаляване до по-малко от 1% през 2020 г. и под 0,5% към 2050 г. </a:t>
            </a:r>
            <a:br>
              <a:rPr lang="bg-BG" alt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bg-BG" alt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bg-BG" alt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bg-BG" alt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  <a:t>Към 2042 г. населението в света ще достигне 9 милиарда и ще се стабилизира до около 10 милиарда след 2062 г.</a:t>
            </a:r>
            <a:br>
              <a:rPr lang="bg-BG" alt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en-US" altLang="en-US" sz="32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CF8CF6-04BC-4082-BD98-0F3B70EBA4CB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43</a:t>
            </a:fld>
            <a:endParaRPr lang="en-GB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37AC8B-48E5-4F85-ABA3-9C9C2F3C401E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C3370-70EE-4DC5-9B47-0112DFD14D79}" type="slidenum">
              <a:rPr lang="en-GB" altLang="en-US" smtClean="0"/>
              <a:pPr>
                <a:defRPr/>
              </a:pPr>
              <a:t>44</a:t>
            </a:fld>
            <a:endParaRPr lang="en-GB" altLang="en-US"/>
          </a:p>
        </p:txBody>
      </p:sp>
      <p:pic>
        <p:nvPicPr>
          <p:cNvPr id="4" name="Picture 3" descr="https://www.learner.org/courses/envsci/visual/img_lrg/population_growth_rate.jpg">
            <a:hlinkClick r:id="rId2"/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332656"/>
            <a:ext cx="8352928" cy="5760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87624" y="6135016"/>
            <a:ext cx="6840760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Годишен ръст на населението в света по региони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4677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37AC8B-48E5-4F85-ABA3-9C9C2F3C401E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C3370-70EE-4DC5-9B47-0112DFD14D79}" type="slidenum">
              <a:rPr lang="en-GB" altLang="en-US" smtClean="0"/>
              <a:pPr>
                <a:defRPr/>
              </a:pPr>
              <a:t>45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43843" y="6001474"/>
            <a:ext cx="8404621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/>
              <a:t>Ситуацията в света в 1</a:t>
            </a:r>
            <a:r>
              <a:rPr lang="en-US" sz="2400" b="1" dirty="0"/>
              <a:t>0</a:t>
            </a:r>
            <a:r>
              <a:rPr lang="bg-BG" sz="2400" b="1" dirty="0"/>
              <a:t>:</a:t>
            </a:r>
            <a:r>
              <a:rPr lang="en-US" sz="2400" b="1" dirty="0"/>
              <a:t>15</a:t>
            </a:r>
            <a:r>
              <a:rPr lang="bg-BG" sz="2400" b="1" dirty="0"/>
              <a:t> на </a:t>
            </a:r>
            <a:r>
              <a:rPr lang="en-US" sz="2400" b="1" dirty="0"/>
              <a:t>17</a:t>
            </a:r>
            <a:r>
              <a:rPr lang="bg-BG" sz="2400" b="1" dirty="0"/>
              <a:t> февруари 2</a:t>
            </a:r>
            <a:r>
              <a:rPr lang="en-US" sz="2400" b="1" dirty="0"/>
              <a:t>020</a:t>
            </a:r>
            <a:r>
              <a:rPr lang="bg-BG" sz="2400" b="1" dirty="0"/>
              <a:t> г.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20612A-5998-4E82-8F5C-52193144E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412" y="1181100"/>
            <a:ext cx="482917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917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37AC8B-48E5-4F85-ABA3-9C9C2F3C401E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C3370-70EE-4DC5-9B47-0112DFD14D79}" type="slidenum">
              <a:rPr lang="en-GB" altLang="en-US" smtClean="0"/>
              <a:pPr>
                <a:defRPr/>
              </a:pPr>
              <a:t>46</a:t>
            </a:fld>
            <a:endParaRPr lang="en-GB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49911"/>
            <a:ext cx="5849511" cy="53713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3843" y="6001474"/>
            <a:ext cx="8404621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/>
              <a:t>Ситуацията в света в 1</a:t>
            </a:r>
            <a:r>
              <a:rPr lang="en-GB" sz="2400" b="1" dirty="0"/>
              <a:t>5</a:t>
            </a:r>
            <a:r>
              <a:rPr lang="bg-BG" sz="2400" b="1" dirty="0"/>
              <a:t>:</a:t>
            </a:r>
            <a:r>
              <a:rPr lang="en-GB" sz="2400" b="1" dirty="0"/>
              <a:t>1</a:t>
            </a:r>
            <a:r>
              <a:rPr lang="en-US" sz="2400" b="1" dirty="0"/>
              <a:t>5</a:t>
            </a:r>
            <a:r>
              <a:rPr lang="bg-BG" sz="2400" b="1" dirty="0"/>
              <a:t> на </a:t>
            </a:r>
            <a:r>
              <a:rPr lang="en-GB" sz="2400" b="1" dirty="0"/>
              <a:t>17</a:t>
            </a:r>
            <a:r>
              <a:rPr lang="bg-BG" sz="2400" b="1" dirty="0"/>
              <a:t> февруари 201</a:t>
            </a:r>
            <a:r>
              <a:rPr lang="en-GB" sz="2400" b="1" dirty="0"/>
              <a:t>9</a:t>
            </a:r>
            <a:r>
              <a:rPr lang="bg-BG" sz="2400" b="1" dirty="0"/>
              <a:t> г. </a:t>
            </a:r>
          </a:p>
        </p:txBody>
      </p:sp>
    </p:spTree>
    <p:extLst>
      <p:ext uri="{BB962C8B-B14F-4D97-AF65-F5344CB8AC3E}">
        <p14:creationId xmlns:p14="http://schemas.microsoft.com/office/powerpoint/2010/main" val="37434802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37AC8B-48E5-4F85-ABA3-9C9C2F3C401E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C3370-70EE-4DC5-9B47-0112DFD14D79}" type="slidenum">
              <a:rPr lang="en-GB" altLang="en-US" smtClean="0"/>
              <a:pPr>
                <a:defRPr/>
              </a:pPr>
              <a:t>47</a:t>
            </a:fld>
            <a:endParaRPr lang="en-GB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CB2030-9E3B-4903-9559-544373E27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207" y="260647"/>
            <a:ext cx="4307995" cy="649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761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37AC8B-48E5-4F85-ABA3-9C9C2F3C401E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C3370-70EE-4DC5-9B47-0112DFD14D79}" type="slidenum">
              <a:rPr lang="en-GB" altLang="en-US" smtClean="0"/>
              <a:pPr>
                <a:defRPr/>
              </a:pPr>
              <a:t>48</a:t>
            </a:fld>
            <a:endParaRPr lang="en-GB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1098"/>
            <a:ext cx="8439720" cy="60587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2858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08720"/>
            <a:ext cx="7772400" cy="4752528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216000">
              <a:lnSpc>
                <a:spcPct val="130000"/>
              </a:lnSpc>
            </a:pPr>
            <a:r>
              <a:rPr lang="en-US" altLang="en-US" sz="2800" b="1" i="1" dirty="0">
                <a:solidFill>
                  <a:srgbClr val="3333FF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bg-BG" alt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РАЗВИТ СВЯТ:</a:t>
            </a:r>
            <a:r>
              <a:rPr lang="en-GB" alt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n-GB" alt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bg-BG" altLang="en-US" sz="2800" dirty="0">
                <a:solidFill>
                  <a:schemeClr val="tx1"/>
                </a:solidFill>
                <a:latin typeface="Symbol" pitchFamily="18" charset="2"/>
                <a:cs typeface="Times New Roman" pitchFamily="18" charset="0"/>
              </a:rPr>
              <a:t>·</a:t>
            </a:r>
            <a:r>
              <a:rPr lang="bg-BG" altLang="en-US" sz="2800" dirty="0">
                <a:solidFill>
                  <a:schemeClr val="tx1"/>
                </a:solidFill>
                <a:cs typeface="Times New Roman" pitchFamily="18" charset="0"/>
              </a:rPr>
              <a:t> </a:t>
            </a:r>
            <a:r>
              <a:rPr lang="bg-BG" altLang="en-US" sz="2800" dirty="0">
                <a:solidFill>
                  <a:schemeClr val="tx1"/>
                </a:solidFill>
              </a:rPr>
              <a:t> </a:t>
            </a:r>
            <a:r>
              <a:rPr lang="bg-BG" altLang="en-US" sz="2800" b="1" i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Страни с развита пазарна икономика</a:t>
            </a:r>
            <a:r>
              <a:rPr lang="bg-BG" altLang="en-US" sz="2800" b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bg-BG" altLang="en-US" sz="2800" b="1" dirty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bg-BG" altLang="en-US" sz="2800" b="1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bg-BG" altLang="en-US" sz="2800" dirty="0">
                <a:solidFill>
                  <a:schemeClr val="tx1"/>
                </a:solidFill>
                <a:latin typeface="Symbol" pitchFamily="18" charset="2"/>
                <a:cs typeface="Times New Roman" pitchFamily="18" charset="0"/>
              </a:rPr>
              <a:t>·</a:t>
            </a:r>
            <a:r>
              <a:rPr lang="bg-BG" altLang="en-US" sz="2800" dirty="0">
                <a:solidFill>
                  <a:schemeClr val="tx1"/>
                </a:solidFill>
                <a:cs typeface="Times New Roman" pitchFamily="18" charset="0"/>
              </a:rPr>
              <a:t>  </a:t>
            </a:r>
            <a:r>
              <a:rPr lang="bg-BG" altLang="en-US" sz="2800" b="1" i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Страни от Централна и Източна Европа (СЦИЕ), </a:t>
            </a:r>
            <a:r>
              <a:rPr lang="bg-BG" altLang="en-US" sz="2800" b="1" i="1" dirty="0">
                <a:solidFill>
                  <a:schemeClr val="tx1"/>
                </a:solidFill>
                <a:latin typeface="Arial Narrow" pitchFamily="34" charset="0"/>
              </a:rPr>
              <a:t>с</a:t>
            </a:r>
            <a:r>
              <a:rPr lang="bg-BG" altLang="en-US" sz="2800" b="1" i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икономики в състояние на преход.</a:t>
            </a:r>
            <a:r>
              <a:rPr lang="bg-BG" altLang="en-US" sz="2800" b="1" dirty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bg-BG" altLang="en-US" sz="2800" b="1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bg-BG" altLang="en-US" sz="2800" b="1" dirty="0">
                <a:solidFill>
                  <a:schemeClr val="tx1"/>
                </a:solidFill>
              </a:rPr>
              <a:t/>
            </a:r>
            <a:br>
              <a:rPr lang="bg-BG" altLang="en-US" sz="2800" b="1" dirty="0">
                <a:solidFill>
                  <a:schemeClr val="tx1"/>
                </a:solidFill>
              </a:rPr>
            </a:br>
            <a:r>
              <a:rPr lang="bg-BG" alt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РАЗВИВАЩ СЕ СВЯТ:</a:t>
            </a:r>
            <a:r>
              <a:rPr lang="en-GB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n-GB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bg-BG" altLang="en-US" sz="2800" dirty="0">
                <a:solidFill>
                  <a:schemeClr val="tx1"/>
                </a:solidFill>
                <a:latin typeface="Symbol" pitchFamily="18" charset="2"/>
                <a:cs typeface="Times New Roman" pitchFamily="18" charset="0"/>
              </a:rPr>
              <a:t>·</a:t>
            </a:r>
            <a:r>
              <a:rPr lang="bg-BG" altLang="en-US" sz="2800" dirty="0">
                <a:solidFill>
                  <a:schemeClr val="tx1"/>
                </a:solidFill>
                <a:cs typeface="Times New Roman" pitchFamily="18" charset="0"/>
              </a:rPr>
              <a:t>  </a:t>
            </a:r>
            <a:r>
              <a:rPr lang="bg-BG" altLang="en-US" sz="2800" b="1" i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Развиващи се страни</a:t>
            </a:r>
            <a:r>
              <a:rPr lang="en-US" altLang="en-US" sz="2800" b="1" i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en-US" altLang="en-US" sz="2800" b="1" i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bg-BG" altLang="en-US" sz="2800" dirty="0">
                <a:solidFill>
                  <a:schemeClr val="tx1"/>
                </a:solidFill>
                <a:latin typeface="Symbol" pitchFamily="18" charset="2"/>
                <a:cs typeface="Times New Roman" pitchFamily="18" charset="0"/>
              </a:rPr>
              <a:t>· </a:t>
            </a:r>
            <a:r>
              <a:rPr lang="bg-BG" altLang="en-US" sz="2800" b="1" i="1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Най-слабо развити страни</a:t>
            </a:r>
            <a:r>
              <a:rPr lang="bg-BG" altLang="en-US" sz="2800" b="1" i="1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endParaRPr lang="en-GB" altLang="en-US" sz="280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BC19A0-20BC-4876-AD28-FA5A3CED6A35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49</a:t>
            </a:fld>
            <a:endParaRPr lang="en-GB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305800" cy="5112568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80000"/>
            <a:r>
              <a:rPr lang="bg-BG" altLang="en-US" sz="4000" b="1" dirty="0"/>
              <a:t>Класическото определение на понятието </a:t>
            </a:r>
            <a:r>
              <a:rPr lang="bg-BG" altLang="en-US" sz="4000" b="1" dirty="0">
                <a:solidFill>
                  <a:srgbClr val="FF0000"/>
                </a:solidFill>
              </a:rPr>
              <a:t>„</a:t>
            </a:r>
            <a:r>
              <a:rPr lang="en-US" altLang="en-US" sz="4000" b="1" dirty="0">
                <a:solidFill>
                  <a:srgbClr val="FF0000"/>
                </a:solidFill>
              </a:rPr>
              <a:t>Public Health</a:t>
            </a:r>
            <a:r>
              <a:rPr lang="bg-BG" altLang="en-US" sz="4000" b="1" dirty="0">
                <a:solidFill>
                  <a:srgbClr val="FF0000"/>
                </a:solidFill>
              </a:rPr>
              <a:t>“</a:t>
            </a:r>
            <a:r>
              <a:rPr lang="en-US" altLang="en-US" sz="4000" b="1" dirty="0"/>
              <a:t> </a:t>
            </a:r>
            <a:r>
              <a:rPr lang="bg-BG" altLang="en-US" sz="4000" b="1" dirty="0">
                <a:solidFill>
                  <a:srgbClr val="FF0000"/>
                </a:solidFill>
              </a:rPr>
              <a:t> </a:t>
            </a:r>
            <a:r>
              <a:rPr lang="bg-BG" altLang="en-US" sz="4000" b="1" dirty="0"/>
              <a:t>е</a:t>
            </a:r>
            <a:r>
              <a:rPr lang="bg-BG" altLang="en-US" sz="4000" b="1" dirty="0">
                <a:solidFill>
                  <a:srgbClr val="FF0000"/>
                </a:solidFill>
              </a:rPr>
              <a:t> </a:t>
            </a:r>
            <a:r>
              <a:rPr lang="bg-BG" altLang="en-US" sz="4000" b="1" dirty="0"/>
              <a:t>на видния американски учен (бактериолог и експерт в областта на общественото здравеопазване)</a:t>
            </a:r>
            <a:r>
              <a:rPr lang="bg-BG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</a:rPr>
              <a:t>Charles-Edward Winslow</a:t>
            </a:r>
            <a:r>
              <a:rPr lang="bg-BG" altLang="en-US" sz="4000" b="1" dirty="0">
                <a:solidFill>
                  <a:srgbClr val="FF0000"/>
                </a:solidFill>
              </a:rPr>
              <a:t>, </a:t>
            </a:r>
            <a:r>
              <a:rPr lang="bg-BG" altLang="en-US" sz="4000" b="1" dirty="0"/>
              <a:t>формулирано в </a:t>
            </a:r>
            <a:r>
              <a:rPr lang="bg-BG" altLang="en-US" sz="4000" b="1" dirty="0">
                <a:solidFill>
                  <a:srgbClr val="FF0000"/>
                </a:solidFill>
              </a:rPr>
              <a:t>1920 г. </a:t>
            </a:r>
            <a:r>
              <a:rPr lang="bg-BG" altLang="en-US" sz="4000" b="1" dirty="0"/>
              <a:t>и звучащо съвсем актуално и в наши дни. </a:t>
            </a:r>
            <a:r>
              <a:rPr lang="en-US" altLang="en-US" sz="4000" b="1" dirty="0"/>
              <a:t> </a:t>
            </a:r>
            <a:endParaRPr lang="bg-BG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65D0AC-D741-4CBB-BF3B-2026E3023765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09209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908720"/>
            <a:ext cx="8496944" cy="5256584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marL="216000">
              <a:lnSpc>
                <a:spcPct val="140000"/>
              </a:lnSpc>
            </a:pPr>
            <a:r>
              <a:rPr lang="en-US" altLang="en-US" sz="2800" b="1" i="1" dirty="0">
                <a:solidFill>
                  <a:srgbClr val="3333FF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bg-BG" altLang="en-US" sz="3600" b="1" i="1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Класификация на Световната банка на основата на брутния национален продукт на глава от населението</a:t>
            </a:r>
            <a:r>
              <a:rPr lang="bg-BG" alt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:</a:t>
            </a:r>
            <a:br>
              <a:rPr lang="bg-BG" alt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</a:br>
            <a:r>
              <a:rPr lang="bg-BG" altLang="en-US" sz="2800" dirty="0">
                <a:solidFill>
                  <a:schemeClr val="tx1"/>
                </a:solidFill>
                <a:latin typeface="Symbol" pitchFamily="18" charset="2"/>
                <a:cs typeface="Times New Roman" pitchFamily="18" charset="0"/>
              </a:rPr>
              <a:t>·</a:t>
            </a:r>
            <a:r>
              <a:rPr lang="bg-BG" altLang="en-US" sz="2800" dirty="0">
                <a:solidFill>
                  <a:schemeClr val="tx1"/>
                </a:solidFill>
                <a:cs typeface="Times New Roman" pitchFamily="18" charset="0"/>
              </a:rPr>
              <a:t> </a:t>
            </a:r>
            <a:r>
              <a:rPr lang="bg-BG" altLang="en-US" sz="2800" b="1" dirty="0">
                <a:solidFill>
                  <a:schemeClr val="tx1"/>
                </a:solidFill>
                <a:cs typeface="Times New Roman" pitchFamily="18" charset="0"/>
              </a:rPr>
              <a:t>страни с нисък доход – БНП $</a:t>
            </a:r>
            <a:r>
              <a:rPr lang="en-US" altLang="en-US" sz="2800" b="1" dirty="0">
                <a:solidFill>
                  <a:schemeClr val="tx1"/>
                </a:solidFill>
                <a:cs typeface="Times New Roman" pitchFamily="18" charset="0"/>
              </a:rPr>
              <a:t>995</a:t>
            </a:r>
            <a:r>
              <a:rPr lang="bg-BG" altLang="en-US" sz="2800" b="1" dirty="0">
                <a:solidFill>
                  <a:schemeClr val="tx1"/>
                </a:solidFill>
                <a:cs typeface="Times New Roman" pitchFamily="18" charset="0"/>
              </a:rPr>
              <a:t> или по-малко;</a:t>
            </a:r>
            <a:br>
              <a:rPr lang="bg-BG" altLang="en-US" sz="2800" b="1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bg-BG" altLang="en-US" sz="2800" b="1" dirty="0">
                <a:solidFill>
                  <a:schemeClr val="tx1"/>
                </a:solidFill>
                <a:latin typeface="Symbol" pitchFamily="18" charset="2"/>
                <a:cs typeface="Times New Roman" pitchFamily="18" charset="0"/>
              </a:rPr>
              <a:t>· </a:t>
            </a:r>
            <a:r>
              <a:rPr lang="bg-BG" altLang="en-US" sz="2800" b="1" dirty="0">
                <a:solidFill>
                  <a:schemeClr val="tx1"/>
                </a:solidFill>
                <a:cs typeface="Times New Roman" pitchFamily="18" charset="0"/>
              </a:rPr>
              <a:t>страни със среден доход - $</a:t>
            </a:r>
            <a:r>
              <a:rPr lang="en-US" altLang="en-US" sz="2800" b="1" dirty="0">
                <a:solidFill>
                  <a:schemeClr val="tx1"/>
                </a:solidFill>
                <a:cs typeface="Times New Roman" pitchFamily="18" charset="0"/>
              </a:rPr>
              <a:t>996</a:t>
            </a:r>
            <a:r>
              <a:rPr lang="bg-BG" altLang="en-US" sz="2800" b="1" dirty="0">
                <a:solidFill>
                  <a:schemeClr val="tx1"/>
                </a:solidFill>
                <a:cs typeface="Times New Roman" pitchFamily="18" charset="0"/>
              </a:rPr>
              <a:t> до $12</a:t>
            </a:r>
            <a:r>
              <a:rPr lang="en-US" altLang="en-US" sz="2800" b="1" dirty="0">
                <a:solidFill>
                  <a:schemeClr val="tx1"/>
                </a:solidFill>
                <a:cs typeface="Times New Roman" pitchFamily="18" charset="0"/>
              </a:rPr>
              <a:t>055</a:t>
            </a:r>
            <a:r>
              <a:rPr lang="bg-BG" altLang="en-US" sz="2800" b="1" dirty="0">
                <a:solidFill>
                  <a:schemeClr val="tx1"/>
                </a:solidFill>
                <a:cs typeface="Times New Roman" pitchFamily="18" charset="0"/>
              </a:rPr>
              <a:t>; </a:t>
            </a:r>
            <a:br>
              <a:rPr lang="bg-BG" altLang="en-US" sz="2800" b="1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bg-BG" altLang="en-US" sz="2800" b="1" dirty="0">
                <a:solidFill>
                  <a:schemeClr val="tx1"/>
                </a:solidFill>
                <a:cs typeface="Times New Roman" pitchFamily="18" charset="0"/>
              </a:rPr>
              <a:t>	</a:t>
            </a:r>
            <a:r>
              <a:rPr lang="bg-BG" altLang="en-US" sz="2800" b="1" dirty="0">
                <a:solidFill>
                  <a:schemeClr val="tx1"/>
                </a:solidFill>
                <a:latin typeface="Symbol" pitchFamily="18" charset="2"/>
                <a:cs typeface="Times New Roman" pitchFamily="18" charset="0"/>
              </a:rPr>
              <a:t>· </a:t>
            </a:r>
            <a:r>
              <a:rPr lang="bg-BG" altLang="en-US" sz="2800" b="1" dirty="0">
                <a:solidFill>
                  <a:schemeClr val="tx1"/>
                </a:solidFill>
                <a:cs typeface="Times New Roman" pitchFamily="18" charset="0"/>
              </a:rPr>
              <a:t>с доход по-нисък от средния – $</a:t>
            </a:r>
            <a:r>
              <a:rPr lang="en-US" altLang="en-US" sz="2800" b="1" dirty="0">
                <a:solidFill>
                  <a:schemeClr val="tx1"/>
                </a:solidFill>
                <a:cs typeface="Times New Roman" pitchFamily="18" charset="0"/>
              </a:rPr>
              <a:t>996</a:t>
            </a:r>
            <a:r>
              <a:rPr lang="bg-BG" altLang="en-US" sz="2800" b="1" dirty="0">
                <a:solidFill>
                  <a:schemeClr val="tx1"/>
                </a:solidFill>
                <a:cs typeface="Times New Roman" pitchFamily="18" charset="0"/>
              </a:rPr>
              <a:t> до $</a:t>
            </a:r>
            <a:r>
              <a:rPr lang="en-US" altLang="en-US" sz="2800" b="1" dirty="0">
                <a:solidFill>
                  <a:schemeClr val="tx1"/>
                </a:solidFill>
                <a:cs typeface="Times New Roman" pitchFamily="18" charset="0"/>
              </a:rPr>
              <a:t>3825</a:t>
            </a:r>
            <a:r>
              <a:rPr lang="bg-BG" altLang="en-US" sz="2800" b="1" dirty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bg-BG" altLang="en-US" sz="2800" b="1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bg-BG" altLang="en-US" sz="2800" b="1" dirty="0">
                <a:solidFill>
                  <a:schemeClr val="tx1"/>
                </a:solidFill>
                <a:cs typeface="Times New Roman" pitchFamily="18" charset="0"/>
              </a:rPr>
              <a:t>	</a:t>
            </a:r>
            <a:r>
              <a:rPr lang="bg-BG" altLang="en-US" sz="2800" b="1" dirty="0">
                <a:solidFill>
                  <a:schemeClr val="tx1"/>
                </a:solidFill>
                <a:latin typeface="Symbol" pitchFamily="18" charset="2"/>
                <a:cs typeface="Times New Roman" pitchFamily="18" charset="0"/>
              </a:rPr>
              <a:t>· </a:t>
            </a:r>
            <a:r>
              <a:rPr lang="bg-BG" altLang="en-US" sz="2800" b="1" dirty="0">
                <a:solidFill>
                  <a:schemeClr val="tx1"/>
                </a:solidFill>
                <a:cs typeface="Times New Roman" pitchFamily="18" charset="0"/>
              </a:rPr>
              <a:t>с доход по висок от средния - $</a:t>
            </a:r>
            <a:r>
              <a:rPr lang="en-US" altLang="en-US" sz="2800" b="1" dirty="0">
                <a:solidFill>
                  <a:schemeClr val="tx1"/>
                </a:solidFill>
                <a:cs typeface="Times New Roman" pitchFamily="18" charset="0"/>
              </a:rPr>
              <a:t>3826</a:t>
            </a:r>
            <a:r>
              <a:rPr lang="bg-BG" altLang="en-US" sz="2800" b="1" dirty="0">
                <a:solidFill>
                  <a:schemeClr val="tx1"/>
                </a:solidFill>
                <a:cs typeface="Times New Roman" pitchFamily="18" charset="0"/>
              </a:rPr>
              <a:t> до $12</a:t>
            </a:r>
            <a:r>
              <a:rPr lang="en-US" altLang="en-US" sz="2800" b="1" dirty="0">
                <a:solidFill>
                  <a:schemeClr val="tx1"/>
                </a:solidFill>
                <a:cs typeface="Times New Roman" pitchFamily="18" charset="0"/>
              </a:rPr>
              <a:t>055</a:t>
            </a:r>
            <a:r>
              <a:rPr lang="bg-BG" altLang="en-US" sz="2800" b="1" dirty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bg-BG" altLang="en-US" sz="2800" b="1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bg-BG" altLang="en-US" sz="2800" b="1" dirty="0">
                <a:solidFill>
                  <a:schemeClr val="tx1"/>
                </a:solidFill>
                <a:latin typeface="Symbol" pitchFamily="18" charset="2"/>
                <a:cs typeface="Times New Roman" pitchFamily="18" charset="0"/>
              </a:rPr>
              <a:t>· </a:t>
            </a:r>
            <a:r>
              <a:rPr lang="bg-BG" altLang="en-US" sz="2800" b="1" dirty="0">
                <a:solidFill>
                  <a:schemeClr val="tx1"/>
                </a:solidFill>
                <a:cs typeface="Times New Roman" pitchFamily="18" charset="0"/>
              </a:rPr>
              <a:t>страни с висок доход – над $12</a:t>
            </a:r>
            <a:r>
              <a:rPr lang="en-US" altLang="en-US" sz="2800" b="1" dirty="0">
                <a:solidFill>
                  <a:schemeClr val="tx1"/>
                </a:solidFill>
                <a:cs typeface="Times New Roman" pitchFamily="18" charset="0"/>
              </a:rPr>
              <a:t>055</a:t>
            </a:r>
            <a:r>
              <a:rPr lang="bg-BG" altLang="en-US" sz="2800" b="1" dirty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bg-BG" altLang="en-US" sz="2800" b="1" dirty="0">
                <a:solidFill>
                  <a:schemeClr val="tx1"/>
                </a:solidFill>
                <a:cs typeface="Times New Roman" pitchFamily="18" charset="0"/>
              </a:rPr>
            </a:br>
            <a:endParaRPr lang="en-GB" altLang="en-US" sz="2800" b="1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BC19A0-20BC-4876-AD28-FA5A3CED6A35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50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97131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468313" y="620713"/>
            <a:ext cx="8351837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60000"/>
              </a:lnSpc>
            </a:pPr>
            <a:r>
              <a:rPr lang="bg-BG" alt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НАСЕЛЕНИЕ В СВЕТА 1950-2050 </a:t>
            </a:r>
            <a:endParaRPr lang="en-US" altLang="en-US" sz="2400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algn="ctr" eaLnBrk="1" hangingPunct="1"/>
            <a:r>
              <a:rPr lang="bg-BG" alt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(МИЛИОНИ И %)</a:t>
            </a:r>
            <a:endParaRPr lang="en-GB" altLang="en-US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43011" name="Group 87"/>
          <p:cNvGrpSpPr>
            <a:grpSpLocks/>
          </p:cNvGrpSpPr>
          <p:nvPr/>
        </p:nvGrpSpPr>
        <p:grpSpPr bwMode="auto">
          <a:xfrm>
            <a:off x="468313" y="1844675"/>
            <a:ext cx="8351837" cy="4054475"/>
            <a:chOff x="0" y="556"/>
            <a:chExt cx="2850" cy="2554"/>
          </a:xfrm>
        </p:grpSpPr>
        <p:grpSp>
          <p:nvGrpSpPr>
            <p:cNvPr id="43012" name="Group 32"/>
            <p:cNvGrpSpPr>
              <a:grpSpLocks/>
            </p:cNvGrpSpPr>
            <p:nvPr/>
          </p:nvGrpSpPr>
          <p:grpSpPr bwMode="auto">
            <a:xfrm>
              <a:off x="0" y="556"/>
              <a:ext cx="732" cy="596"/>
              <a:chOff x="0" y="556"/>
              <a:chExt cx="732" cy="596"/>
            </a:xfrm>
          </p:grpSpPr>
          <p:sp>
            <p:nvSpPr>
              <p:cNvPr id="43094" name="Rectangle 3"/>
              <p:cNvSpPr>
                <a:spLocks noChangeArrowheads="1"/>
              </p:cNvSpPr>
              <p:nvPr/>
            </p:nvSpPr>
            <p:spPr bwMode="auto">
              <a:xfrm>
                <a:off x="4" y="560"/>
                <a:ext cx="724" cy="5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bIns="0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bg-BG" altLang="en-US" sz="2400" b="1">
                    <a:latin typeface="Arial" charset="0"/>
                    <a:cs typeface="Arial" charset="0"/>
                  </a:rPr>
                  <a:t>Региони</a:t>
                </a:r>
              </a:p>
            </p:txBody>
          </p:sp>
          <p:sp>
            <p:nvSpPr>
              <p:cNvPr id="43095" name="Rectangle 31"/>
              <p:cNvSpPr>
                <a:spLocks noChangeArrowheads="1"/>
              </p:cNvSpPr>
              <p:nvPr/>
            </p:nvSpPr>
            <p:spPr bwMode="auto">
              <a:xfrm>
                <a:off x="0" y="556"/>
                <a:ext cx="732" cy="59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13" name="Group 34"/>
            <p:cNvGrpSpPr>
              <a:grpSpLocks/>
            </p:cNvGrpSpPr>
            <p:nvPr/>
          </p:nvGrpSpPr>
          <p:grpSpPr bwMode="auto">
            <a:xfrm>
              <a:off x="732" y="556"/>
              <a:ext cx="349" cy="600"/>
              <a:chOff x="732" y="556"/>
              <a:chExt cx="349" cy="600"/>
            </a:xfrm>
          </p:grpSpPr>
          <p:sp>
            <p:nvSpPr>
              <p:cNvPr id="43092" name="Rectangle 4"/>
              <p:cNvSpPr>
                <a:spLocks noChangeArrowheads="1"/>
              </p:cNvSpPr>
              <p:nvPr/>
            </p:nvSpPr>
            <p:spPr bwMode="auto">
              <a:xfrm>
                <a:off x="732" y="556"/>
                <a:ext cx="349" cy="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bg-BG" altLang="en-US" sz="2400" b="1">
                    <a:latin typeface="Arial" charset="0"/>
                    <a:cs typeface="Arial" charset="0"/>
                  </a:rPr>
                  <a:t>1950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93" name="Rectangle 33"/>
              <p:cNvSpPr>
                <a:spLocks noChangeArrowheads="1"/>
              </p:cNvSpPr>
              <p:nvPr/>
            </p:nvSpPr>
            <p:spPr bwMode="auto">
              <a:xfrm>
                <a:off x="732" y="556"/>
                <a:ext cx="349" cy="60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14" name="Group 36"/>
            <p:cNvGrpSpPr>
              <a:grpSpLocks/>
            </p:cNvGrpSpPr>
            <p:nvPr/>
          </p:nvGrpSpPr>
          <p:grpSpPr bwMode="auto">
            <a:xfrm>
              <a:off x="1081" y="556"/>
              <a:ext cx="349" cy="600"/>
              <a:chOff x="1081" y="556"/>
              <a:chExt cx="349" cy="600"/>
            </a:xfrm>
          </p:grpSpPr>
          <p:sp>
            <p:nvSpPr>
              <p:cNvPr id="43090" name="Rectangle 5"/>
              <p:cNvSpPr>
                <a:spLocks noChangeArrowheads="1"/>
              </p:cNvSpPr>
              <p:nvPr/>
            </p:nvSpPr>
            <p:spPr bwMode="auto">
              <a:xfrm>
                <a:off x="1081" y="556"/>
                <a:ext cx="349" cy="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bg-BG" altLang="en-US" sz="2400" b="1">
                    <a:latin typeface="Arial" charset="0"/>
                    <a:cs typeface="Arial" charset="0"/>
                  </a:rPr>
                  <a:t>%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91" name="Rectangle 35"/>
              <p:cNvSpPr>
                <a:spLocks noChangeArrowheads="1"/>
              </p:cNvSpPr>
              <p:nvPr/>
            </p:nvSpPr>
            <p:spPr bwMode="auto">
              <a:xfrm>
                <a:off x="1081" y="556"/>
                <a:ext cx="349" cy="60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15" name="Group 38"/>
            <p:cNvGrpSpPr>
              <a:grpSpLocks/>
            </p:cNvGrpSpPr>
            <p:nvPr/>
          </p:nvGrpSpPr>
          <p:grpSpPr bwMode="auto">
            <a:xfrm>
              <a:off x="1430" y="556"/>
              <a:ext cx="349" cy="600"/>
              <a:chOff x="1430" y="556"/>
              <a:chExt cx="349" cy="600"/>
            </a:xfrm>
          </p:grpSpPr>
          <p:sp>
            <p:nvSpPr>
              <p:cNvPr id="43088" name="Rectangle 6"/>
              <p:cNvSpPr>
                <a:spLocks noChangeArrowheads="1"/>
              </p:cNvSpPr>
              <p:nvPr/>
            </p:nvSpPr>
            <p:spPr bwMode="auto">
              <a:xfrm>
                <a:off x="1430" y="556"/>
                <a:ext cx="349" cy="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bg-BG" altLang="en-US" sz="2400" b="1">
                    <a:latin typeface="Arial" charset="0"/>
                    <a:cs typeface="Arial" charset="0"/>
                  </a:rPr>
                  <a:t>2000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89" name="Rectangle 37"/>
              <p:cNvSpPr>
                <a:spLocks noChangeArrowheads="1"/>
              </p:cNvSpPr>
              <p:nvPr/>
            </p:nvSpPr>
            <p:spPr bwMode="auto">
              <a:xfrm>
                <a:off x="1430" y="556"/>
                <a:ext cx="349" cy="60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16" name="Group 40"/>
            <p:cNvGrpSpPr>
              <a:grpSpLocks/>
            </p:cNvGrpSpPr>
            <p:nvPr/>
          </p:nvGrpSpPr>
          <p:grpSpPr bwMode="auto">
            <a:xfrm>
              <a:off x="1779" y="556"/>
              <a:ext cx="357" cy="596"/>
              <a:chOff x="1779" y="556"/>
              <a:chExt cx="357" cy="596"/>
            </a:xfrm>
          </p:grpSpPr>
          <p:sp>
            <p:nvSpPr>
              <p:cNvPr id="43086" name="Rectangle 7"/>
              <p:cNvSpPr>
                <a:spLocks noChangeArrowheads="1"/>
              </p:cNvSpPr>
              <p:nvPr/>
            </p:nvSpPr>
            <p:spPr bwMode="auto">
              <a:xfrm>
                <a:off x="1783" y="560"/>
                <a:ext cx="349" cy="5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bg-BG" altLang="en-US" sz="2400" b="1">
                    <a:latin typeface="Arial" charset="0"/>
                    <a:cs typeface="Arial" charset="0"/>
                  </a:rPr>
                  <a:t>%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87" name="Rectangle 39"/>
              <p:cNvSpPr>
                <a:spLocks noChangeArrowheads="1"/>
              </p:cNvSpPr>
              <p:nvPr/>
            </p:nvSpPr>
            <p:spPr bwMode="auto">
              <a:xfrm>
                <a:off x="1779" y="556"/>
                <a:ext cx="357" cy="59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17" name="Group 42"/>
            <p:cNvGrpSpPr>
              <a:grpSpLocks/>
            </p:cNvGrpSpPr>
            <p:nvPr/>
          </p:nvGrpSpPr>
          <p:grpSpPr bwMode="auto">
            <a:xfrm>
              <a:off x="2136" y="556"/>
              <a:ext cx="357" cy="596"/>
              <a:chOff x="2136" y="556"/>
              <a:chExt cx="357" cy="596"/>
            </a:xfrm>
          </p:grpSpPr>
          <p:sp>
            <p:nvSpPr>
              <p:cNvPr id="43084" name="Rectangle 8"/>
              <p:cNvSpPr>
                <a:spLocks noChangeArrowheads="1"/>
              </p:cNvSpPr>
              <p:nvPr/>
            </p:nvSpPr>
            <p:spPr bwMode="auto">
              <a:xfrm>
                <a:off x="2140" y="560"/>
                <a:ext cx="349" cy="5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bg-BG" altLang="en-US" sz="2400" b="1">
                    <a:latin typeface="Arial" charset="0"/>
                    <a:cs typeface="Arial" charset="0"/>
                  </a:rPr>
                  <a:t>2050*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85" name="Rectangle 41"/>
              <p:cNvSpPr>
                <a:spLocks noChangeArrowheads="1"/>
              </p:cNvSpPr>
              <p:nvPr/>
            </p:nvSpPr>
            <p:spPr bwMode="auto">
              <a:xfrm>
                <a:off x="2136" y="556"/>
                <a:ext cx="357" cy="59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18" name="Group 44"/>
            <p:cNvGrpSpPr>
              <a:grpSpLocks/>
            </p:cNvGrpSpPr>
            <p:nvPr/>
          </p:nvGrpSpPr>
          <p:grpSpPr bwMode="auto">
            <a:xfrm>
              <a:off x="2493" y="556"/>
              <a:ext cx="357" cy="596"/>
              <a:chOff x="2493" y="556"/>
              <a:chExt cx="357" cy="596"/>
            </a:xfrm>
          </p:grpSpPr>
          <p:sp>
            <p:nvSpPr>
              <p:cNvPr id="43082" name="Rectangle 9"/>
              <p:cNvSpPr>
                <a:spLocks noChangeArrowheads="1"/>
              </p:cNvSpPr>
              <p:nvPr/>
            </p:nvSpPr>
            <p:spPr bwMode="auto">
              <a:xfrm>
                <a:off x="2497" y="560"/>
                <a:ext cx="349" cy="5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bg-BG" altLang="en-US" sz="2400" b="1">
                    <a:latin typeface="Arial" charset="0"/>
                    <a:cs typeface="Arial" charset="0"/>
                  </a:rPr>
                  <a:t>%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83" name="Rectangle 43"/>
              <p:cNvSpPr>
                <a:spLocks noChangeArrowheads="1"/>
              </p:cNvSpPr>
              <p:nvPr/>
            </p:nvSpPr>
            <p:spPr bwMode="auto">
              <a:xfrm>
                <a:off x="2493" y="556"/>
                <a:ext cx="357" cy="59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19" name="Group 46"/>
            <p:cNvGrpSpPr>
              <a:grpSpLocks/>
            </p:cNvGrpSpPr>
            <p:nvPr/>
          </p:nvGrpSpPr>
          <p:grpSpPr bwMode="auto">
            <a:xfrm>
              <a:off x="0" y="1156"/>
              <a:ext cx="732" cy="596"/>
              <a:chOff x="0" y="1156"/>
              <a:chExt cx="732" cy="596"/>
            </a:xfrm>
          </p:grpSpPr>
          <p:sp>
            <p:nvSpPr>
              <p:cNvPr id="43080" name="Rectangle 10"/>
              <p:cNvSpPr>
                <a:spLocks noChangeArrowheads="1"/>
              </p:cNvSpPr>
              <p:nvPr/>
            </p:nvSpPr>
            <p:spPr bwMode="auto">
              <a:xfrm>
                <a:off x="34" y="1160"/>
                <a:ext cx="694" cy="5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bg-BG" altLang="en-US" sz="2400" b="1">
                    <a:latin typeface="Arial" charset="0"/>
                    <a:cs typeface="Arial" charset="0"/>
                  </a:rPr>
                  <a:t>Общо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81" name="Rectangle 45"/>
              <p:cNvSpPr>
                <a:spLocks noChangeArrowheads="1"/>
              </p:cNvSpPr>
              <p:nvPr/>
            </p:nvSpPr>
            <p:spPr bwMode="auto">
              <a:xfrm>
                <a:off x="0" y="1156"/>
                <a:ext cx="732" cy="59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20" name="Group 48"/>
            <p:cNvGrpSpPr>
              <a:grpSpLocks/>
            </p:cNvGrpSpPr>
            <p:nvPr/>
          </p:nvGrpSpPr>
          <p:grpSpPr bwMode="auto">
            <a:xfrm>
              <a:off x="732" y="1156"/>
              <a:ext cx="349" cy="600"/>
              <a:chOff x="732" y="1156"/>
              <a:chExt cx="349" cy="600"/>
            </a:xfrm>
          </p:grpSpPr>
          <p:sp>
            <p:nvSpPr>
              <p:cNvPr id="43078" name="Rectangle 11"/>
              <p:cNvSpPr>
                <a:spLocks noChangeArrowheads="1"/>
              </p:cNvSpPr>
              <p:nvPr/>
            </p:nvSpPr>
            <p:spPr bwMode="auto">
              <a:xfrm>
                <a:off x="732" y="1156"/>
                <a:ext cx="349" cy="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bg-BG" altLang="en-US" sz="2400" b="1">
                    <a:latin typeface="Arial" charset="0"/>
                    <a:cs typeface="Arial" charset="0"/>
                  </a:rPr>
                  <a:t>2 519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79" name="Rectangle 47"/>
              <p:cNvSpPr>
                <a:spLocks noChangeArrowheads="1"/>
              </p:cNvSpPr>
              <p:nvPr/>
            </p:nvSpPr>
            <p:spPr bwMode="auto">
              <a:xfrm>
                <a:off x="732" y="1156"/>
                <a:ext cx="349" cy="60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21" name="Group 50"/>
            <p:cNvGrpSpPr>
              <a:grpSpLocks/>
            </p:cNvGrpSpPr>
            <p:nvPr/>
          </p:nvGrpSpPr>
          <p:grpSpPr bwMode="auto">
            <a:xfrm>
              <a:off x="1081" y="1156"/>
              <a:ext cx="349" cy="600"/>
              <a:chOff x="1081" y="1156"/>
              <a:chExt cx="349" cy="600"/>
            </a:xfrm>
          </p:grpSpPr>
          <p:sp>
            <p:nvSpPr>
              <p:cNvPr id="43076" name="Rectangle 12"/>
              <p:cNvSpPr>
                <a:spLocks noChangeArrowheads="1"/>
              </p:cNvSpPr>
              <p:nvPr/>
            </p:nvSpPr>
            <p:spPr bwMode="auto">
              <a:xfrm>
                <a:off x="1081" y="1156"/>
                <a:ext cx="349" cy="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bg-BG" altLang="en-US" sz="2400" b="1">
                    <a:latin typeface="Arial" charset="0"/>
                    <a:cs typeface="Arial" charset="0"/>
                  </a:rPr>
                  <a:t>100,0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77" name="Rectangle 49"/>
              <p:cNvSpPr>
                <a:spLocks noChangeArrowheads="1"/>
              </p:cNvSpPr>
              <p:nvPr/>
            </p:nvSpPr>
            <p:spPr bwMode="auto">
              <a:xfrm>
                <a:off x="1081" y="1156"/>
                <a:ext cx="349" cy="60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22" name="Group 52"/>
            <p:cNvGrpSpPr>
              <a:grpSpLocks/>
            </p:cNvGrpSpPr>
            <p:nvPr/>
          </p:nvGrpSpPr>
          <p:grpSpPr bwMode="auto">
            <a:xfrm>
              <a:off x="1430" y="1156"/>
              <a:ext cx="349" cy="600"/>
              <a:chOff x="1430" y="1156"/>
              <a:chExt cx="349" cy="600"/>
            </a:xfrm>
          </p:grpSpPr>
          <p:sp>
            <p:nvSpPr>
              <p:cNvPr id="43074" name="Rectangle 13"/>
              <p:cNvSpPr>
                <a:spLocks noChangeArrowheads="1"/>
              </p:cNvSpPr>
              <p:nvPr/>
            </p:nvSpPr>
            <p:spPr bwMode="auto">
              <a:xfrm>
                <a:off x="1430" y="1156"/>
                <a:ext cx="349" cy="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bg-BG" altLang="en-US" sz="2400" b="1">
                    <a:latin typeface="Arial" charset="0"/>
                    <a:cs typeface="Arial" charset="0"/>
                  </a:rPr>
                  <a:t>6 057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75" name="Rectangle 51"/>
              <p:cNvSpPr>
                <a:spLocks noChangeArrowheads="1"/>
              </p:cNvSpPr>
              <p:nvPr/>
            </p:nvSpPr>
            <p:spPr bwMode="auto">
              <a:xfrm>
                <a:off x="1430" y="1156"/>
                <a:ext cx="349" cy="60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23" name="Group 54"/>
            <p:cNvGrpSpPr>
              <a:grpSpLocks/>
            </p:cNvGrpSpPr>
            <p:nvPr/>
          </p:nvGrpSpPr>
          <p:grpSpPr bwMode="auto">
            <a:xfrm>
              <a:off x="1779" y="1156"/>
              <a:ext cx="357" cy="596"/>
              <a:chOff x="1779" y="1156"/>
              <a:chExt cx="357" cy="596"/>
            </a:xfrm>
          </p:grpSpPr>
          <p:sp>
            <p:nvSpPr>
              <p:cNvPr id="43072" name="Rectangle 14"/>
              <p:cNvSpPr>
                <a:spLocks noChangeArrowheads="1"/>
              </p:cNvSpPr>
              <p:nvPr/>
            </p:nvSpPr>
            <p:spPr bwMode="auto">
              <a:xfrm>
                <a:off x="1783" y="1160"/>
                <a:ext cx="349" cy="5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bg-BG" altLang="en-US" sz="2400" b="1">
                    <a:latin typeface="Arial" charset="0"/>
                    <a:cs typeface="Arial" charset="0"/>
                  </a:rPr>
                  <a:t>100,0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73" name="Rectangle 53"/>
              <p:cNvSpPr>
                <a:spLocks noChangeArrowheads="1"/>
              </p:cNvSpPr>
              <p:nvPr/>
            </p:nvSpPr>
            <p:spPr bwMode="auto">
              <a:xfrm>
                <a:off x="1779" y="1156"/>
                <a:ext cx="357" cy="59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24" name="Group 56"/>
            <p:cNvGrpSpPr>
              <a:grpSpLocks/>
            </p:cNvGrpSpPr>
            <p:nvPr/>
          </p:nvGrpSpPr>
          <p:grpSpPr bwMode="auto">
            <a:xfrm>
              <a:off x="2136" y="1156"/>
              <a:ext cx="357" cy="596"/>
              <a:chOff x="2136" y="1156"/>
              <a:chExt cx="357" cy="596"/>
            </a:xfrm>
          </p:grpSpPr>
          <p:sp>
            <p:nvSpPr>
              <p:cNvPr id="43070" name="Rectangle 15"/>
              <p:cNvSpPr>
                <a:spLocks noChangeArrowheads="1"/>
              </p:cNvSpPr>
              <p:nvPr/>
            </p:nvSpPr>
            <p:spPr bwMode="auto">
              <a:xfrm>
                <a:off x="2140" y="1160"/>
                <a:ext cx="349" cy="5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bg-BG" altLang="en-US" sz="2400" b="1">
                    <a:latin typeface="Arial" charset="0"/>
                    <a:cs typeface="Arial" charset="0"/>
                  </a:rPr>
                  <a:t>9 322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71" name="Rectangle 55"/>
              <p:cNvSpPr>
                <a:spLocks noChangeArrowheads="1"/>
              </p:cNvSpPr>
              <p:nvPr/>
            </p:nvSpPr>
            <p:spPr bwMode="auto">
              <a:xfrm>
                <a:off x="2136" y="1156"/>
                <a:ext cx="357" cy="59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25" name="Group 58"/>
            <p:cNvGrpSpPr>
              <a:grpSpLocks/>
            </p:cNvGrpSpPr>
            <p:nvPr/>
          </p:nvGrpSpPr>
          <p:grpSpPr bwMode="auto">
            <a:xfrm>
              <a:off x="2493" y="1156"/>
              <a:ext cx="357" cy="596"/>
              <a:chOff x="2493" y="1156"/>
              <a:chExt cx="357" cy="596"/>
            </a:xfrm>
          </p:grpSpPr>
          <p:sp>
            <p:nvSpPr>
              <p:cNvPr id="43068" name="Rectangle 16"/>
              <p:cNvSpPr>
                <a:spLocks noChangeArrowheads="1"/>
              </p:cNvSpPr>
              <p:nvPr/>
            </p:nvSpPr>
            <p:spPr bwMode="auto">
              <a:xfrm>
                <a:off x="2497" y="1160"/>
                <a:ext cx="349" cy="5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bg-BG" altLang="en-US" sz="2400" b="1">
                    <a:latin typeface="Arial" charset="0"/>
                    <a:cs typeface="Arial" charset="0"/>
                  </a:rPr>
                  <a:t>100,0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69" name="Rectangle 57"/>
              <p:cNvSpPr>
                <a:spLocks noChangeArrowheads="1"/>
              </p:cNvSpPr>
              <p:nvPr/>
            </p:nvSpPr>
            <p:spPr bwMode="auto">
              <a:xfrm>
                <a:off x="2493" y="1156"/>
                <a:ext cx="357" cy="59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26" name="Group 60"/>
            <p:cNvGrpSpPr>
              <a:grpSpLocks/>
            </p:cNvGrpSpPr>
            <p:nvPr/>
          </p:nvGrpSpPr>
          <p:grpSpPr bwMode="auto">
            <a:xfrm>
              <a:off x="0" y="1756"/>
              <a:ext cx="732" cy="596"/>
              <a:chOff x="0" y="1756"/>
              <a:chExt cx="732" cy="596"/>
            </a:xfrm>
          </p:grpSpPr>
          <p:sp>
            <p:nvSpPr>
              <p:cNvPr id="43066" name="Rectangle 17"/>
              <p:cNvSpPr>
                <a:spLocks noChangeArrowheads="1"/>
              </p:cNvSpPr>
              <p:nvPr/>
            </p:nvSpPr>
            <p:spPr bwMode="auto">
              <a:xfrm>
                <a:off x="34" y="1760"/>
                <a:ext cx="694" cy="5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bIns="0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bg-BG" altLang="en-US" sz="2400" b="1">
                    <a:latin typeface="Arial" charset="0"/>
                    <a:cs typeface="Arial" charset="0"/>
                  </a:rPr>
                  <a:t>Развит свят</a:t>
                </a:r>
              </a:p>
            </p:txBody>
          </p:sp>
          <p:sp>
            <p:nvSpPr>
              <p:cNvPr id="43067" name="Rectangle 59"/>
              <p:cNvSpPr>
                <a:spLocks noChangeArrowheads="1"/>
              </p:cNvSpPr>
              <p:nvPr/>
            </p:nvSpPr>
            <p:spPr bwMode="auto">
              <a:xfrm>
                <a:off x="0" y="1756"/>
                <a:ext cx="732" cy="59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27" name="Group 62"/>
            <p:cNvGrpSpPr>
              <a:grpSpLocks/>
            </p:cNvGrpSpPr>
            <p:nvPr/>
          </p:nvGrpSpPr>
          <p:grpSpPr bwMode="auto">
            <a:xfrm>
              <a:off x="732" y="1756"/>
              <a:ext cx="349" cy="600"/>
              <a:chOff x="732" y="1756"/>
              <a:chExt cx="349" cy="600"/>
            </a:xfrm>
          </p:grpSpPr>
          <p:sp>
            <p:nvSpPr>
              <p:cNvPr id="43064" name="Rectangle 18"/>
              <p:cNvSpPr>
                <a:spLocks noChangeArrowheads="1"/>
              </p:cNvSpPr>
              <p:nvPr/>
            </p:nvSpPr>
            <p:spPr bwMode="auto">
              <a:xfrm>
                <a:off x="732" y="1756"/>
                <a:ext cx="349" cy="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bg-BG" altLang="en-US" sz="2400" b="1">
                    <a:latin typeface="Arial" charset="0"/>
                    <a:cs typeface="Arial" charset="0"/>
                  </a:rPr>
                  <a:t>814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65" name="Rectangle 61"/>
              <p:cNvSpPr>
                <a:spLocks noChangeArrowheads="1"/>
              </p:cNvSpPr>
              <p:nvPr/>
            </p:nvSpPr>
            <p:spPr bwMode="auto">
              <a:xfrm>
                <a:off x="732" y="1756"/>
                <a:ext cx="349" cy="60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28" name="Group 64"/>
            <p:cNvGrpSpPr>
              <a:grpSpLocks/>
            </p:cNvGrpSpPr>
            <p:nvPr/>
          </p:nvGrpSpPr>
          <p:grpSpPr bwMode="auto">
            <a:xfrm>
              <a:off x="1081" y="1756"/>
              <a:ext cx="349" cy="600"/>
              <a:chOff x="1081" y="1756"/>
              <a:chExt cx="349" cy="600"/>
            </a:xfrm>
          </p:grpSpPr>
          <p:sp>
            <p:nvSpPr>
              <p:cNvPr id="43062" name="Rectangle 19"/>
              <p:cNvSpPr>
                <a:spLocks noChangeArrowheads="1"/>
              </p:cNvSpPr>
              <p:nvPr/>
            </p:nvSpPr>
            <p:spPr bwMode="auto">
              <a:xfrm>
                <a:off x="1081" y="1756"/>
                <a:ext cx="349" cy="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bg-BG" altLang="en-US" sz="2400" b="1">
                    <a:latin typeface="Arial" charset="0"/>
                    <a:cs typeface="Arial" charset="0"/>
                  </a:rPr>
                  <a:t>32,3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63" name="Rectangle 63"/>
              <p:cNvSpPr>
                <a:spLocks noChangeArrowheads="1"/>
              </p:cNvSpPr>
              <p:nvPr/>
            </p:nvSpPr>
            <p:spPr bwMode="auto">
              <a:xfrm>
                <a:off x="1081" y="1756"/>
                <a:ext cx="349" cy="60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29" name="Group 66"/>
            <p:cNvGrpSpPr>
              <a:grpSpLocks/>
            </p:cNvGrpSpPr>
            <p:nvPr/>
          </p:nvGrpSpPr>
          <p:grpSpPr bwMode="auto">
            <a:xfrm>
              <a:off x="1430" y="1756"/>
              <a:ext cx="349" cy="600"/>
              <a:chOff x="1430" y="1756"/>
              <a:chExt cx="349" cy="600"/>
            </a:xfrm>
          </p:grpSpPr>
          <p:sp>
            <p:nvSpPr>
              <p:cNvPr id="43060" name="Rectangle 20"/>
              <p:cNvSpPr>
                <a:spLocks noChangeArrowheads="1"/>
              </p:cNvSpPr>
              <p:nvPr/>
            </p:nvSpPr>
            <p:spPr bwMode="auto">
              <a:xfrm>
                <a:off x="1430" y="1756"/>
                <a:ext cx="349" cy="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bg-BG" altLang="en-US" sz="2400" b="1">
                    <a:latin typeface="Arial" charset="0"/>
                    <a:cs typeface="Arial" charset="0"/>
                  </a:rPr>
                  <a:t>1191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61" name="Rectangle 65"/>
              <p:cNvSpPr>
                <a:spLocks noChangeArrowheads="1"/>
              </p:cNvSpPr>
              <p:nvPr/>
            </p:nvSpPr>
            <p:spPr bwMode="auto">
              <a:xfrm>
                <a:off x="1430" y="1756"/>
                <a:ext cx="349" cy="60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30" name="Group 68"/>
            <p:cNvGrpSpPr>
              <a:grpSpLocks/>
            </p:cNvGrpSpPr>
            <p:nvPr/>
          </p:nvGrpSpPr>
          <p:grpSpPr bwMode="auto">
            <a:xfrm>
              <a:off x="1779" y="1756"/>
              <a:ext cx="357" cy="596"/>
              <a:chOff x="1779" y="1756"/>
              <a:chExt cx="357" cy="596"/>
            </a:xfrm>
          </p:grpSpPr>
          <p:sp>
            <p:nvSpPr>
              <p:cNvPr id="43058" name="Rectangle 21"/>
              <p:cNvSpPr>
                <a:spLocks noChangeArrowheads="1"/>
              </p:cNvSpPr>
              <p:nvPr/>
            </p:nvSpPr>
            <p:spPr bwMode="auto">
              <a:xfrm>
                <a:off x="1783" y="1760"/>
                <a:ext cx="349" cy="5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bg-BG" altLang="en-US" sz="2400" b="1">
                    <a:latin typeface="Arial" charset="0"/>
                    <a:cs typeface="Arial" charset="0"/>
                  </a:rPr>
                  <a:t>19,7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59" name="Rectangle 67"/>
              <p:cNvSpPr>
                <a:spLocks noChangeArrowheads="1"/>
              </p:cNvSpPr>
              <p:nvPr/>
            </p:nvSpPr>
            <p:spPr bwMode="auto">
              <a:xfrm>
                <a:off x="1779" y="1756"/>
                <a:ext cx="357" cy="59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31" name="Group 70"/>
            <p:cNvGrpSpPr>
              <a:grpSpLocks/>
            </p:cNvGrpSpPr>
            <p:nvPr/>
          </p:nvGrpSpPr>
          <p:grpSpPr bwMode="auto">
            <a:xfrm>
              <a:off x="2136" y="1756"/>
              <a:ext cx="357" cy="596"/>
              <a:chOff x="2136" y="1756"/>
              <a:chExt cx="357" cy="596"/>
            </a:xfrm>
          </p:grpSpPr>
          <p:sp>
            <p:nvSpPr>
              <p:cNvPr id="43056" name="Rectangle 22"/>
              <p:cNvSpPr>
                <a:spLocks noChangeArrowheads="1"/>
              </p:cNvSpPr>
              <p:nvPr/>
            </p:nvSpPr>
            <p:spPr bwMode="auto">
              <a:xfrm>
                <a:off x="2140" y="1760"/>
                <a:ext cx="349" cy="5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bg-BG" altLang="en-US" sz="2400" b="1">
                    <a:latin typeface="Arial" charset="0"/>
                    <a:cs typeface="Arial" charset="0"/>
                  </a:rPr>
                  <a:t>1 181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57" name="Rectangle 69"/>
              <p:cNvSpPr>
                <a:spLocks noChangeArrowheads="1"/>
              </p:cNvSpPr>
              <p:nvPr/>
            </p:nvSpPr>
            <p:spPr bwMode="auto">
              <a:xfrm>
                <a:off x="2136" y="1756"/>
                <a:ext cx="357" cy="59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32" name="Group 72"/>
            <p:cNvGrpSpPr>
              <a:grpSpLocks/>
            </p:cNvGrpSpPr>
            <p:nvPr/>
          </p:nvGrpSpPr>
          <p:grpSpPr bwMode="auto">
            <a:xfrm>
              <a:off x="2493" y="1756"/>
              <a:ext cx="357" cy="596"/>
              <a:chOff x="2493" y="1756"/>
              <a:chExt cx="357" cy="596"/>
            </a:xfrm>
          </p:grpSpPr>
          <p:sp>
            <p:nvSpPr>
              <p:cNvPr id="43054" name="Rectangle 23"/>
              <p:cNvSpPr>
                <a:spLocks noChangeArrowheads="1"/>
              </p:cNvSpPr>
              <p:nvPr/>
            </p:nvSpPr>
            <p:spPr bwMode="auto">
              <a:xfrm>
                <a:off x="2497" y="1760"/>
                <a:ext cx="349" cy="5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bg-BG" altLang="en-US" sz="2400" b="1">
                    <a:latin typeface="Arial" charset="0"/>
                    <a:cs typeface="Arial" charset="0"/>
                  </a:rPr>
                  <a:t>12,7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55" name="Rectangle 71"/>
              <p:cNvSpPr>
                <a:spLocks noChangeArrowheads="1"/>
              </p:cNvSpPr>
              <p:nvPr/>
            </p:nvSpPr>
            <p:spPr bwMode="auto">
              <a:xfrm>
                <a:off x="2493" y="1756"/>
                <a:ext cx="357" cy="59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33" name="Group 74"/>
            <p:cNvGrpSpPr>
              <a:grpSpLocks/>
            </p:cNvGrpSpPr>
            <p:nvPr/>
          </p:nvGrpSpPr>
          <p:grpSpPr bwMode="auto">
            <a:xfrm>
              <a:off x="0" y="2356"/>
              <a:ext cx="732" cy="750"/>
              <a:chOff x="0" y="2356"/>
              <a:chExt cx="732" cy="750"/>
            </a:xfrm>
          </p:grpSpPr>
          <p:sp>
            <p:nvSpPr>
              <p:cNvPr id="43052" name="Rectangle 24"/>
              <p:cNvSpPr>
                <a:spLocks noChangeArrowheads="1"/>
              </p:cNvSpPr>
              <p:nvPr/>
            </p:nvSpPr>
            <p:spPr bwMode="auto">
              <a:xfrm>
                <a:off x="34" y="2360"/>
                <a:ext cx="694" cy="7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bg-BG" altLang="en-US" sz="2400" b="1">
                    <a:latin typeface="Arial" charset="0"/>
                    <a:cs typeface="Arial" charset="0"/>
                  </a:rPr>
                  <a:t>Развиващ се свят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53" name="Rectangle 73"/>
              <p:cNvSpPr>
                <a:spLocks noChangeArrowheads="1"/>
              </p:cNvSpPr>
              <p:nvPr/>
            </p:nvSpPr>
            <p:spPr bwMode="auto">
              <a:xfrm>
                <a:off x="0" y="2356"/>
                <a:ext cx="732" cy="75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34" name="Group 76"/>
            <p:cNvGrpSpPr>
              <a:grpSpLocks/>
            </p:cNvGrpSpPr>
            <p:nvPr/>
          </p:nvGrpSpPr>
          <p:grpSpPr bwMode="auto">
            <a:xfrm>
              <a:off x="732" y="2356"/>
              <a:ext cx="349" cy="754"/>
              <a:chOff x="732" y="2356"/>
              <a:chExt cx="349" cy="754"/>
            </a:xfrm>
          </p:grpSpPr>
          <p:sp>
            <p:nvSpPr>
              <p:cNvPr id="43050" name="Rectangle 25"/>
              <p:cNvSpPr>
                <a:spLocks noChangeArrowheads="1"/>
              </p:cNvSpPr>
              <p:nvPr/>
            </p:nvSpPr>
            <p:spPr bwMode="auto">
              <a:xfrm>
                <a:off x="732" y="2356"/>
                <a:ext cx="349" cy="7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bg-BG" altLang="en-US" sz="2400" b="1" dirty="0">
                    <a:latin typeface="Arial" charset="0"/>
                    <a:cs typeface="Arial" charset="0"/>
                  </a:rPr>
                  <a:t>1 706</a:t>
                </a:r>
                <a:endParaRPr lang="en-GB" altLang="en-US" sz="2400" b="1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51" name="Rectangle 75"/>
              <p:cNvSpPr>
                <a:spLocks noChangeArrowheads="1"/>
              </p:cNvSpPr>
              <p:nvPr/>
            </p:nvSpPr>
            <p:spPr bwMode="auto">
              <a:xfrm>
                <a:off x="732" y="2356"/>
                <a:ext cx="349" cy="75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35" name="Group 78"/>
            <p:cNvGrpSpPr>
              <a:grpSpLocks/>
            </p:cNvGrpSpPr>
            <p:nvPr/>
          </p:nvGrpSpPr>
          <p:grpSpPr bwMode="auto">
            <a:xfrm>
              <a:off x="1081" y="2356"/>
              <a:ext cx="349" cy="754"/>
              <a:chOff x="1081" y="2356"/>
              <a:chExt cx="349" cy="754"/>
            </a:xfrm>
          </p:grpSpPr>
          <p:sp>
            <p:nvSpPr>
              <p:cNvPr id="43048" name="Rectangle 26"/>
              <p:cNvSpPr>
                <a:spLocks noChangeArrowheads="1"/>
              </p:cNvSpPr>
              <p:nvPr/>
            </p:nvSpPr>
            <p:spPr bwMode="auto">
              <a:xfrm>
                <a:off x="1081" y="2356"/>
                <a:ext cx="349" cy="7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bg-BG" altLang="en-US" sz="2400" b="1">
                    <a:latin typeface="Arial" charset="0"/>
                    <a:cs typeface="Arial" charset="0"/>
                  </a:rPr>
                  <a:t>67,7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49" name="Rectangle 77"/>
              <p:cNvSpPr>
                <a:spLocks noChangeArrowheads="1"/>
              </p:cNvSpPr>
              <p:nvPr/>
            </p:nvSpPr>
            <p:spPr bwMode="auto">
              <a:xfrm>
                <a:off x="1081" y="2356"/>
                <a:ext cx="349" cy="75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36" name="Group 80"/>
            <p:cNvGrpSpPr>
              <a:grpSpLocks/>
            </p:cNvGrpSpPr>
            <p:nvPr/>
          </p:nvGrpSpPr>
          <p:grpSpPr bwMode="auto">
            <a:xfrm>
              <a:off x="1430" y="2356"/>
              <a:ext cx="349" cy="754"/>
              <a:chOff x="1430" y="2356"/>
              <a:chExt cx="349" cy="754"/>
            </a:xfrm>
          </p:grpSpPr>
          <p:sp>
            <p:nvSpPr>
              <p:cNvPr id="43046" name="Rectangle 27"/>
              <p:cNvSpPr>
                <a:spLocks noChangeArrowheads="1"/>
              </p:cNvSpPr>
              <p:nvPr/>
            </p:nvSpPr>
            <p:spPr bwMode="auto">
              <a:xfrm>
                <a:off x="1430" y="2356"/>
                <a:ext cx="349" cy="7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bg-BG" altLang="en-US" sz="2400" b="1">
                    <a:latin typeface="Arial" charset="0"/>
                    <a:cs typeface="Arial" charset="0"/>
                  </a:rPr>
                  <a:t>4 865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47" name="Rectangle 79"/>
              <p:cNvSpPr>
                <a:spLocks noChangeArrowheads="1"/>
              </p:cNvSpPr>
              <p:nvPr/>
            </p:nvSpPr>
            <p:spPr bwMode="auto">
              <a:xfrm>
                <a:off x="1430" y="2356"/>
                <a:ext cx="349" cy="75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37" name="Group 82"/>
            <p:cNvGrpSpPr>
              <a:grpSpLocks/>
            </p:cNvGrpSpPr>
            <p:nvPr/>
          </p:nvGrpSpPr>
          <p:grpSpPr bwMode="auto">
            <a:xfrm>
              <a:off x="1779" y="2356"/>
              <a:ext cx="357" cy="750"/>
              <a:chOff x="1779" y="2356"/>
              <a:chExt cx="357" cy="750"/>
            </a:xfrm>
          </p:grpSpPr>
          <p:sp>
            <p:nvSpPr>
              <p:cNvPr id="43044" name="Rectangle 28"/>
              <p:cNvSpPr>
                <a:spLocks noChangeArrowheads="1"/>
              </p:cNvSpPr>
              <p:nvPr/>
            </p:nvSpPr>
            <p:spPr bwMode="auto">
              <a:xfrm>
                <a:off x="1783" y="2360"/>
                <a:ext cx="349" cy="7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bg-BG" altLang="en-US" sz="2400" b="1">
                    <a:latin typeface="Arial" charset="0"/>
                    <a:cs typeface="Arial" charset="0"/>
                  </a:rPr>
                  <a:t>80,3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45" name="Rectangle 81"/>
              <p:cNvSpPr>
                <a:spLocks noChangeArrowheads="1"/>
              </p:cNvSpPr>
              <p:nvPr/>
            </p:nvSpPr>
            <p:spPr bwMode="auto">
              <a:xfrm>
                <a:off x="1779" y="2356"/>
                <a:ext cx="357" cy="75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38" name="Group 84"/>
            <p:cNvGrpSpPr>
              <a:grpSpLocks/>
            </p:cNvGrpSpPr>
            <p:nvPr/>
          </p:nvGrpSpPr>
          <p:grpSpPr bwMode="auto">
            <a:xfrm>
              <a:off x="2136" y="2356"/>
              <a:ext cx="357" cy="750"/>
              <a:chOff x="2136" y="2356"/>
              <a:chExt cx="357" cy="750"/>
            </a:xfrm>
          </p:grpSpPr>
          <p:sp>
            <p:nvSpPr>
              <p:cNvPr id="43042" name="Rectangle 29"/>
              <p:cNvSpPr>
                <a:spLocks noChangeArrowheads="1"/>
              </p:cNvSpPr>
              <p:nvPr/>
            </p:nvSpPr>
            <p:spPr bwMode="auto">
              <a:xfrm>
                <a:off x="2140" y="2360"/>
                <a:ext cx="349" cy="7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bg-BG" altLang="en-US" sz="2400" b="1">
                    <a:latin typeface="Arial" charset="0"/>
                    <a:cs typeface="Arial" charset="0"/>
                  </a:rPr>
                  <a:t>8 141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43" name="Rectangle 83"/>
              <p:cNvSpPr>
                <a:spLocks noChangeArrowheads="1"/>
              </p:cNvSpPr>
              <p:nvPr/>
            </p:nvSpPr>
            <p:spPr bwMode="auto">
              <a:xfrm>
                <a:off x="2136" y="2356"/>
                <a:ext cx="357" cy="75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039" name="Group 86"/>
            <p:cNvGrpSpPr>
              <a:grpSpLocks/>
            </p:cNvGrpSpPr>
            <p:nvPr/>
          </p:nvGrpSpPr>
          <p:grpSpPr bwMode="auto">
            <a:xfrm>
              <a:off x="2493" y="2356"/>
              <a:ext cx="357" cy="750"/>
              <a:chOff x="2493" y="2356"/>
              <a:chExt cx="357" cy="750"/>
            </a:xfrm>
          </p:grpSpPr>
          <p:sp>
            <p:nvSpPr>
              <p:cNvPr id="43040" name="Rectangle 30"/>
              <p:cNvSpPr>
                <a:spLocks noChangeArrowheads="1"/>
              </p:cNvSpPr>
              <p:nvPr/>
            </p:nvSpPr>
            <p:spPr bwMode="auto">
              <a:xfrm>
                <a:off x="2497" y="2360"/>
                <a:ext cx="349" cy="7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bg-BG" altLang="en-US" sz="2400" b="1">
                    <a:latin typeface="Arial" charset="0"/>
                    <a:cs typeface="Arial" charset="0"/>
                  </a:rPr>
                  <a:t>87,3</a:t>
                </a:r>
                <a:endParaRPr lang="en-GB" altLang="en-US" sz="2400" b="1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041" name="Rectangle 85"/>
              <p:cNvSpPr>
                <a:spLocks noChangeArrowheads="1"/>
              </p:cNvSpPr>
              <p:nvPr/>
            </p:nvSpPr>
            <p:spPr bwMode="auto">
              <a:xfrm>
                <a:off x="2493" y="2356"/>
                <a:ext cx="357" cy="75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647DEB-1FBB-4DB6-A4C3-805D4200543E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C3370-70EE-4DC5-9B47-0112DFD14D79}" type="slidenum">
              <a:rPr lang="en-GB" altLang="en-US" smtClean="0"/>
              <a:pPr>
                <a:defRPr/>
              </a:pPr>
              <a:t>51</a:t>
            </a:fld>
            <a:endParaRPr lang="en-GB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11560" y="980728"/>
            <a:ext cx="7992888" cy="51152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bg-BG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Страни, чието население ще намалее към 2050 г.  повече от 20%</a:t>
            </a:r>
            <a:endParaRPr lang="bg-BG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eaLnBrk="1" hangingPunct="1">
              <a:lnSpc>
                <a:spcPct val="70000"/>
              </a:lnSpc>
            </a:pPr>
            <a:endParaRPr lang="bg-BG" altLang="en-US" sz="3200" b="1" dirty="0">
              <a:solidFill>
                <a:srgbClr val="CC3300"/>
              </a:solidFill>
              <a:latin typeface="Arial Narrow" pitchFamily="34" charset="0"/>
              <a:cs typeface="Arial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bg-BG" altLang="en-US" sz="3200" b="1" dirty="0">
                <a:solidFill>
                  <a:srgbClr val="CC3300"/>
                </a:solidFill>
                <a:latin typeface="Arial Narrow" pitchFamily="34" charset="0"/>
                <a:cs typeface="Arial" charset="0"/>
              </a:rPr>
              <a:t>	</a:t>
            </a:r>
            <a:r>
              <a:rPr lang="bg-BG" altLang="en-US" sz="3200" b="1" dirty="0">
                <a:latin typeface="Arial Narrow" pitchFamily="34" charset="0"/>
                <a:cs typeface="Arial" charset="0"/>
              </a:rPr>
              <a:t>Естония</a:t>
            </a:r>
            <a:r>
              <a:rPr lang="bg-BG" altLang="en-US" sz="3200" b="1" dirty="0">
                <a:latin typeface="Arial Narrow" pitchFamily="34" charset="0"/>
              </a:rPr>
              <a:t> – 46.1		</a:t>
            </a:r>
            <a:r>
              <a:rPr lang="bg-BG" altLang="en-US" sz="3200" b="1" dirty="0">
                <a:solidFill>
                  <a:srgbClr val="C00000"/>
                </a:solidFill>
                <a:latin typeface="Arial Narrow" pitchFamily="34" charset="0"/>
                <a:cs typeface="Arial" charset="0"/>
              </a:rPr>
              <a:t>България</a:t>
            </a:r>
            <a:r>
              <a:rPr lang="bg-BG" altLang="en-US" sz="3200" b="1" dirty="0">
                <a:solidFill>
                  <a:srgbClr val="C00000"/>
                </a:solidFill>
                <a:latin typeface="Arial Narrow" pitchFamily="34" charset="0"/>
              </a:rPr>
              <a:t> – 43.0</a:t>
            </a:r>
            <a:endParaRPr lang="en-GB" altLang="en-US" sz="3200" b="1" dirty="0">
              <a:solidFill>
                <a:srgbClr val="C00000"/>
              </a:solidFill>
              <a:latin typeface="Arial Narrow" pitchFamily="34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bg-BG" altLang="en-US" sz="3200" b="1" dirty="0">
                <a:latin typeface="Arial Narrow" pitchFamily="34" charset="0"/>
                <a:cs typeface="Arial" charset="0"/>
              </a:rPr>
              <a:t>	Украйна</a:t>
            </a:r>
            <a:r>
              <a:rPr lang="bg-BG" altLang="en-US" sz="3200" b="1" dirty="0">
                <a:latin typeface="Arial Narrow" pitchFamily="34" charset="0"/>
              </a:rPr>
              <a:t> – 39.6		</a:t>
            </a:r>
            <a:r>
              <a:rPr lang="bg-BG" altLang="en-US" sz="3200" b="1" dirty="0">
                <a:latin typeface="Arial Narrow" pitchFamily="34" charset="0"/>
                <a:cs typeface="Arial" charset="0"/>
              </a:rPr>
              <a:t>Грузия</a:t>
            </a:r>
            <a:r>
              <a:rPr lang="bg-BG" altLang="en-US" sz="3200" b="1" dirty="0">
                <a:latin typeface="Arial Narrow" pitchFamily="34" charset="0"/>
              </a:rPr>
              <a:t> – 38.8</a:t>
            </a:r>
            <a:endParaRPr lang="en-GB" altLang="en-US" sz="3200" b="1" dirty="0">
              <a:latin typeface="Arial Narrow" pitchFamily="34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bg-BG" altLang="en-US" sz="3200" b="1" dirty="0">
                <a:latin typeface="Arial Narrow" pitchFamily="34" charset="0"/>
                <a:cs typeface="Arial" charset="0"/>
              </a:rPr>
              <a:t>	Гвиана</a:t>
            </a:r>
            <a:r>
              <a:rPr lang="bg-BG" altLang="en-US" sz="3200" b="1" dirty="0">
                <a:latin typeface="Arial Narrow" pitchFamily="34" charset="0"/>
              </a:rPr>
              <a:t> – 33.7		</a:t>
            </a:r>
            <a:r>
              <a:rPr lang="bg-BG" altLang="en-US" sz="3200" b="1" dirty="0">
                <a:latin typeface="Arial Narrow" pitchFamily="34" charset="0"/>
                <a:cs typeface="Arial" charset="0"/>
              </a:rPr>
              <a:t>Русия</a:t>
            </a:r>
            <a:r>
              <a:rPr lang="bg-BG" altLang="en-US" sz="3200" b="1" dirty="0">
                <a:latin typeface="Arial Narrow" pitchFamily="34" charset="0"/>
              </a:rPr>
              <a:t> – 28.3</a:t>
            </a:r>
            <a:endParaRPr lang="en-GB" altLang="en-US" sz="3200" b="1" dirty="0">
              <a:latin typeface="Arial Narrow" pitchFamily="34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bg-BG" altLang="en-US" sz="3200" b="1" dirty="0">
                <a:latin typeface="Arial Narrow" pitchFamily="34" charset="0"/>
                <a:cs typeface="Arial" charset="0"/>
              </a:rPr>
              <a:t>	Латвия</a:t>
            </a:r>
            <a:r>
              <a:rPr lang="bg-BG" altLang="en-US" sz="3200" b="1" dirty="0">
                <a:latin typeface="Arial Narrow" pitchFamily="34" charset="0"/>
              </a:rPr>
              <a:t> – 28.0		</a:t>
            </a:r>
            <a:r>
              <a:rPr lang="bg-BG" altLang="en-US" sz="3200" b="1" dirty="0">
                <a:latin typeface="Arial Narrow" pitchFamily="34" charset="0"/>
                <a:cs typeface="Arial" charset="0"/>
              </a:rPr>
              <a:t>Италия</a:t>
            </a:r>
            <a:r>
              <a:rPr lang="bg-BG" altLang="en-US" sz="3200" b="1" dirty="0">
                <a:latin typeface="Arial Narrow" pitchFamily="34" charset="0"/>
              </a:rPr>
              <a:t> – 25.3</a:t>
            </a:r>
            <a:endParaRPr lang="en-GB" altLang="en-US" sz="3200" b="1" dirty="0">
              <a:latin typeface="Arial Narrow" pitchFamily="34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bg-BG" altLang="en-US" sz="3200" b="1" dirty="0">
                <a:latin typeface="Arial Narrow" pitchFamily="34" charset="0"/>
                <a:cs typeface="Arial" charset="0"/>
              </a:rPr>
              <a:t>	Унгария</a:t>
            </a:r>
            <a:r>
              <a:rPr lang="bg-BG" altLang="en-US" sz="3200" b="1" dirty="0">
                <a:latin typeface="Arial Narrow" pitchFamily="34" charset="0"/>
              </a:rPr>
              <a:t> – 24.9		</a:t>
            </a:r>
            <a:r>
              <a:rPr lang="bg-BG" altLang="en-US" sz="3200" b="1" dirty="0">
                <a:latin typeface="Arial Narrow" pitchFamily="34" charset="0"/>
                <a:cs typeface="Arial" charset="0"/>
              </a:rPr>
              <a:t>Швейцария</a:t>
            </a:r>
            <a:r>
              <a:rPr lang="bg-BG" altLang="en-US" sz="3200" b="1" dirty="0">
                <a:latin typeface="Arial Narrow" pitchFamily="34" charset="0"/>
              </a:rPr>
              <a:t> – 21.8</a:t>
            </a:r>
            <a:endParaRPr lang="en-GB" altLang="en-US" sz="3200" b="1" dirty="0">
              <a:latin typeface="Arial Narrow" pitchFamily="34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bg-BG" altLang="en-US" sz="3200" b="1" dirty="0">
                <a:latin typeface="Arial Narrow" pitchFamily="34" charset="0"/>
                <a:cs typeface="Arial" charset="0"/>
              </a:rPr>
              <a:t>	Испания</a:t>
            </a:r>
            <a:r>
              <a:rPr lang="bg-BG" altLang="en-US" sz="3200" b="1" dirty="0">
                <a:latin typeface="Arial Narrow" pitchFamily="34" charset="0"/>
              </a:rPr>
              <a:t> – 21.6		</a:t>
            </a:r>
            <a:r>
              <a:rPr lang="bg-BG" altLang="en-US" sz="3200" b="1" dirty="0">
                <a:latin typeface="Arial Narrow" pitchFamily="34" charset="0"/>
                <a:cs typeface="Arial" charset="0"/>
              </a:rPr>
              <a:t>Австрия</a:t>
            </a:r>
            <a:r>
              <a:rPr lang="bg-BG" altLang="en-US" sz="3200" b="1" dirty="0">
                <a:latin typeface="Arial Narrow" pitchFamily="34" charset="0"/>
              </a:rPr>
              <a:t> – 20.1</a:t>
            </a:r>
            <a:endParaRPr lang="bg-BG" altLang="en-US" sz="32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13282D-B1EE-48CE-BFC8-CFB64818D8E2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C3370-70EE-4DC5-9B47-0112DFD14D79}" type="slidenum">
              <a:rPr lang="en-GB" altLang="en-US" smtClean="0"/>
              <a:pPr>
                <a:defRPr/>
              </a:pPr>
              <a:t>52</a:t>
            </a:fld>
            <a:endParaRPr lang="en-GB" alt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305800" cy="4968552"/>
          </a:xfrm>
        </p:spPr>
        <p:txBody>
          <a:bodyPr>
            <a:normAutofit/>
          </a:bodyPr>
          <a:lstStyle/>
          <a:p>
            <a:pPr algn="ctr"/>
            <a:r>
              <a:rPr lang="bg-BG" alt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4.2. Структура на населението</a:t>
            </a:r>
            <a:br>
              <a:rPr lang="bg-BG" alt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bg-BG" alt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bg-BG" alt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sz="4000" b="1" dirty="0">
                <a:solidFill>
                  <a:srgbClr val="CC3300"/>
                </a:solidFill>
                <a:latin typeface="Arial Narrow" pitchFamily="34" charset="0"/>
                <a:cs typeface="Times New Roman" pitchFamily="18" charset="0"/>
              </a:rPr>
              <a:t>	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65D0AC-D741-4CBB-BF3B-2026E3023765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53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83245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052736"/>
            <a:ext cx="7772400" cy="4896544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marL="180000" eaLnBrk="1" hangingPunct="1"/>
            <a:r>
              <a:rPr lang="en-US" altLang="en-US" b="1" i="1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en-US" altLang="en-US" b="1" i="1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altLang="en-US" b="1" i="1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en-US" altLang="en-US" b="1" i="1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altLang="en-US" b="1" i="1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en-US" altLang="en-US" b="1" i="1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bg-BG" altLang="en-US" sz="4400" b="1" i="1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Структура на населението</a:t>
            </a:r>
            <a:r>
              <a:rPr lang="bg-BG" altLang="en-US" sz="4400" b="1" i="1" dirty="0">
                <a:solidFill>
                  <a:srgbClr val="CC330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bg-BG" altLang="en-US" sz="4400" b="1" i="1" dirty="0">
                <a:solidFill>
                  <a:srgbClr val="CC330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bg-BG" altLang="en-US" sz="4400" b="1" dirty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bg-BG" altLang="en-US" sz="4400" b="1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bg-BG" altLang="en-US" sz="4400" dirty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Разпределение по определени признаци (пол, възраст и др.) и се описва чрез </a:t>
            </a:r>
            <a:r>
              <a:rPr lang="bg-BG" altLang="en-US" sz="4400" b="1" i="1" dirty="0">
                <a:solidFill>
                  <a:srgbClr val="3333FF"/>
                </a:solidFill>
                <a:latin typeface="Arial Narrow" pitchFamily="34" charset="0"/>
                <a:cs typeface="Times New Roman" pitchFamily="18" charset="0"/>
              </a:rPr>
              <a:t>пропорции</a:t>
            </a:r>
            <a:r>
              <a:rPr lang="bg-BG" altLang="en-US" sz="4400" i="1" dirty="0">
                <a:solidFill>
                  <a:srgbClr val="3333FF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bg-BG" altLang="en-US" sz="4400" b="1" i="1" dirty="0">
                <a:solidFill>
                  <a:srgbClr val="3333FF"/>
                </a:solidFill>
                <a:latin typeface="Arial Narrow" pitchFamily="34" charset="0"/>
                <a:cs typeface="Times New Roman" pitchFamily="18" charset="0"/>
              </a:rPr>
              <a:t>(относителни дялове, екстензивни показатели).</a:t>
            </a:r>
            <a:r>
              <a:rPr lang="en-US" altLang="en-US" sz="4400" b="1" i="1" dirty="0">
                <a:solidFill>
                  <a:srgbClr val="3333FF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en-US" altLang="en-US" sz="4400" b="1" i="1" dirty="0">
                <a:solidFill>
                  <a:srgbClr val="3333FF"/>
                </a:solidFill>
                <a:latin typeface="Arial Narrow" pitchFamily="34" charset="0"/>
                <a:cs typeface="Times New Roman" pitchFamily="18" charset="0"/>
              </a:rPr>
            </a:br>
            <a:endParaRPr lang="en-GB" altLang="en-US" sz="4400" i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86655A-F056-4264-8F68-233656D6E334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54</a:t>
            </a:fld>
            <a:endParaRPr lang="en-GB" alt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1" y="980728"/>
            <a:ext cx="7992888" cy="5256584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marL="180000" eaLnBrk="1" hangingPunct="1">
              <a:lnSpc>
                <a:spcPct val="114000"/>
              </a:lnSpc>
            </a:pPr>
            <a:r>
              <a:rPr lang="bg-BG" altLang="en-US" sz="44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bg-BG" altLang="en-US" sz="44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sz="44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Структура по пол</a:t>
            </a:r>
            <a:br>
              <a:rPr lang="bg-BG" altLang="en-US" sz="44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sz="4400" b="1" dirty="0">
                <a:latin typeface="Arial" charset="0"/>
                <a:cs typeface="Arial" charset="0"/>
              </a:rPr>
              <a:t/>
            </a:r>
            <a:br>
              <a:rPr lang="bg-BG" altLang="en-US" sz="4400" b="1" dirty="0">
                <a:latin typeface="Arial" charset="0"/>
                <a:cs typeface="Arial" charset="0"/>
              </a:rPr>
            </a:br>
            <a:r>
              <a:rPr lang="bg-BG" altLang="en-US" sz="4400" b="1" dirty="0">
                <a:solidFill>
                  <a:srgbClr val="002060"/>
                </a:solidFill>
                <a:latin typeface="Arial" charset="0"/>
                <a:cs typeface="Arial" charset="0"/>
              </a:rPr>
              <a:t>-</a:t>
            </a:r>
            <a:r>
              <a:rPr lang="bg-BG" altLang="en-US" sz="4400" dirty="0">
                <a:solidFill>
                  <a:srgbClr val="002060"/>
                </a:solidFill>
                <a:latin typeface="Arial" charset="0"/>
                <a:cs typeface="Arial" charset="0"/>
              </a:rPr>
              <a:t>  </a:t>
            </a:r>
            <a:r>
              <a:rPr lang="bg-BG" altLang="en-US" sz="44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в проценти </a:t>
            </a:r>
            <a:r>
              <a:rPr lang="bg-BG" altLang="en-US" sz="4400" b="1" i="1" dirty="0">
                <a:latin typeface="Arial" charset="0"/>
                <a:cs typeface="Arial" charset="0"/>
              </a:rPr>
              <a:t/>
            </a:r>
            <a:br>
              <a:rPr lang="bg-BG" altLang="en-US" sz="4400" b="1" i="1" dirty="0">
                <a:latin typeface="Arial" charset="0"/>
                <a:cs typeface="Arial" charset="0"/>
              </a:rPr>
            </a:br>
            <a:r>
              <a:rPr lang="bg-BG" altLang="en-US" sz="4400" i="1" dirty="0">
                <a:solidFill>
                  <a:srgbClr val="002060"/>
                </a:solidFill>
                <a:latin typeface="Arial" charset="0"/>
                <a:cs typeface="Arial" charset="0"/>
              </a:rPr>
              <a:t>(при новородени 51% : 49%)</a:t>
            </a:r>
            <a:br>
              <a:rPr lang="bg-BG" altLang="en-US" sz="4400" i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GB" altLang="en-US" sz="4400" dirty="0">
                <a:latin typeface="Arial" charset="0"/>
                <a:cs typeface="Arial" charset="0"/>
              </a:rPr>
              <a:t/>
            </a:r>
            <a:br>
              <a:rPr lang="en-GB" altLang="en-US" sz="4400" dirty="0">
                <a:latin typeface="Arial" charset="0"/>
                <a:cs typeface="Arial" charset="0"/>
              </a:rPr>
            </a:br>
            <a:r>
              <a:rPr lang="bg-BG" altLang="en-US" sz="4400" dirty="0">
                <a:latin typeface="Arial" charset="0"/>
                <a:cs typeface="Arial" charset="0"/>
              </a:rPr>
              <a:t>- </a:t>
            </a:r>
            <a:r>
              <a:rPr lang="bg-BG" altLang="en-US" sz="44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брой жени на 100 или 1000 мъже</a:t>
            </a:r>
            <a:r>
              <a:rPr lang="bg-BG" altLang="en-US" sz="44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bg-BG" altLang="en-US" sz="44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или обратно</a:t>
            </a:r>
            <a:endParaRPr lang="en-GB" altLang="en-US" sz="40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2D0003-0AAF-49CA-BA3A-128D2DF40919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55</a:t>
            </a:fld>
            <a:endParaRPr lang="en-GB" alt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08720"/>
            <a:ext cx="7772400" cy="5568280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80000" eaLnBrk="1" hangingPunct="1"/>
            <a:r>
              <a:rPr lang="bg-BG" altLang="en-US" sz="40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Възрастова структура на населението</a:t>
            </a:r>
            <a:r>
              <a:rPr lang="bg-BG" altLang="en-US" sz="4000" b="1" dirty="0">
                <a:solidFill>
                  <a:srgbClr val="C00000"/>
                </a:solidFill>
                <a:latin typeface="Arial" charset="0"/>
                <a:cs typeface="Arial" charset="0"/>
              </a:rPr>
              <a:t>	</a:t>
            </a:r>
            <a:br>
              <a:rPr lang="bg-BG" altLang="en-US" sz="4000" b="1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bg-BG" altLang="en-US" sz="4000" b="1" dirty="0">
                <a:latin typeface="Arial" charset="0"/>
                <a:cs typeface="Arial" charset="0"/>
              </a:rPr>
              <a:t/>
            </a:r>
            <a:br>
              <a:rPr lang="bg-BG" altLang="en-US" sz="4000" b="1" dirty="0">
                <a:latin typeface="Arial" charset="0"/>
                <a:cs typeface="Arial" charset="0"/>
              </a:rPr>
            </a:br>
            <a:r>
              <a:rPr lang="bg-BG" altLang="en-US" sz="4000" b="1" dirty="0">
                <a:solidFill>
                  <a:srgbClr val="002060"/>
                </a:solidFill>
                <a:latin typeface="Arial" charset="0"/>
                <a:cs typeface="Arial" charset="0"/>
              </a:rPr>
              <a:t>Представя разпределението на населението по отделни възрастови групи в проценти.</a:t>
            </a:r>
            <a:br>
              <a:rPr lang="bg-BG" altLang="en-US" sz="4000" b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bg-BG" altLang="en-US" sz="4000" b="1" dirty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bg-BG" altLang="en-US" sz="4000" b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bg-BG" altLang="en-US" sz="40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endParaRPr lang="en-GB" altLang="en-US" sz="40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BD8637-3ED4-47D6-9E50-11CBD04EB4F5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56</a:t>
            </a:fld>
            <a:endParaRPr lang="en-GB" alt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6712"/>
            <a:ext cx="7772400" cy="4896544"/>
          </a:xfrm>
        </p:spPr>
        <p:txBody>
          <a:bodyPr>
            <a:normAutofit fontScale="90000"/>
          </a:bodyPr>
          <a:lstStyle/>
          <a:p>
            <a:pPr marL="180000" algn="ctr" eaLnBrk="1" hangingPunct="1">
              <a:lnSpc>
                <a:spcPct val="114000"/>
              </a:lnSpc>
              <a:defRPr/>
            </a:pPr>
            <a:r>
              <a:rPr lang="bg-BG" alt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bg-BG" alt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bg-BG" alt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bg-BG" alt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bg-BG" alt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sz="4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4.3. Подходи за характеристика на възрастовата структура</a:t>
            </a:r>
            <a:r>
              <a:rPr lang="bg-BG" alt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bg-BG" alt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bg-BG" alt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endParaRPr lang="en-GB" alt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5825A-263D-45D1-B90F-4B48F4323C68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57</a:t>
            </a:fld>
            <a:endParaRPr lang="en-GB" alt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08720"/>
            <a:ext cx="8207375" cy="5256584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80000"/>
            <a:r>
              <a:rPr lang="bg-BG" altLang="en-US" sz="40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1. Чрез съпоставяне на относителните дялове на</a:t>
            </a:r>
            <a:br>
              <a:rPr lang="bg-BG" altLang="en-US" sz="4000" b="1" i="1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bg-BG" altLang="en-US" sz="40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0-14 г.</a:t>
            </a:r>
            <a:r>
              <a:rPr lang="bg-BG" altLang="en-US" sz="4000" dirty="0">
                <a:solidFill>
                  <a:srgbClr val="C00000"/>
                </a:solidFill>
                <a:latin typeface="Arial" charset="0"/>
                <a:cs typeface="Arial" charset="0"/>
              </a:rPr>
              <a:t>, </a:t>
            </a:r>
            <a:r>
              <a:rPr lang="bg-BG" altLang="en-US" sz="40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15-49 г.</a:t>
            </a:r>
            <a:r>
              <a:rPr lang="bg-BG" altLang="en-US" sz="4000" dirty="0">
                <a:solidFill>
                  <a:srgbClr val="C00000"/>
                </a:solidFill>
                <a:latin typeface="Arial" charset="0"/>
                <a:cs typeface="Arial" charset="0"/>
              </a:rPr>
              <a:t>  и </a:t>
            </a:r>
            <a:r>
              <a:rPr lang="bg-BG" altLang="en-US" sz="40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над 50 г.</a:t>
            </a:r>
            <a:br>
              <a:rPr lang="bg-BG" altLang="en-US" sz="4000" b="1" i="1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bg-BG" altLang="en-US" sz="40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bg-BG" altLang="en-US" sz="4000" b="1" i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bg-BG" altLang="en-US" sz="40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Прогресивен тип</a:t>
            </a:r>
            <a:br>
              <a:rPr lang="bg-BG" altLang="en-US" sz="4000" b="1" i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bg-BG" altLang="en-US" sz="40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Стационарен тип</a:t>
            </a:r>
            <a:r>
              <a:rPr lang="en-GB" altLang="en-US" sz="4000" i="1" dirty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GB" altLang="en-US" sz="4000" i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bg-BG" altLang="en-US" sz="40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Регресивен тип</a:t>
            </a:r>
            <a:br>
              <a:rPr lang="bg-BG" altLang="en-US" sz="4000" b="1" i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bg-BG" altLang="en-US" sz="4000" dirty="0">
                <a:solidFill>
                  <a:srgbClr val="3333FF"/>
                </a:solidFill>
                <a:latin typeface="Arial" charset="0"/>
                <a:cs typeface="Arial" charset="0"/>
              </a:rPr>
              <a:t>	</a:t>
            </a:r>
            <a:r>
              <a:rPr lang="bg-BG" altLang="en-US" sz="4000" b="1" dirty="0">
                <a:solidFill>
                  <a:srgbClr val="3333FF"/>
                </a:solidFill>
                <a:latin typeface="Arial" charset="0"/>
                <a:cs typeface="Arial" charset="0"/>
              </a:rPr>
              <a:t>	</a:t>
            </a:r>
            <a:r>
              <a:rPr lang="en-GB" altLang="en-US" sz="4000" dirty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48F491-A241-45FE-9FA0-1C81C217B53A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58</a:t>
            </a:fld>
            <a:endParaRPr lang="en-GB" alt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64"/>
          <p:cNvGrpSpPr>
            <a:grpSpLocks/>
          </p:cNvGrpSpPr>
          <p:nvPr/>
        </p:nvGrpSpPr>
        <p:grpSpPr bwMode="auto">
          <a:xfrm>
            <a:off x="573395" y="955092"/>
            <a:ext cx="7848600" cy="5181600"/>
            <a:chOff x="-3" y="-3"/>
            <a:chExt cx="3813" cy="1828"/>
          </a:xfrm>
        </p:grpSpPr>
        <p:grpSp>
          <p:nvGrpSpPr>
            <p:cNvPr id="52227" name="Group 62"/>
            <p:cNvGrpSpPr>
              <a:grpSpLocks/>
            </p:cNvGrpSpPr>
            <p:nvPr/>
          </p:nvGrpSpPr>
          <p:grpSpPr bwMode="auto">
            <a:xfrm>
              <a:off x="0" y="0"/>
              <a:ext cx="3807" cy="1822"/>
              <a:chOff x="0" y="0"/>
              <a:chExt cx="3807" cy="1822"/>
            </a:xfrm>
          </p:grpSpPr>
          <p:grpSp>
            <p:nvGrpSpPr>
              <p:cNvPr id="52229" name="Group 23"/>
              <p:cNvGrpSpPr>
                <a:grpSpLocks/>
              </p:cNvGrpSpPr>
              <p:nvPr/>
            </p:nvGrpSpPr>
            <p:grpSpPr bwMode="auto">
              <a:xfrm>
                <a:off x="0" y="0"/>
                <a:ext cx="1173" cy="556"/>
                <a:chOff x="0" y="0"/>
                <a:chExt cx="1173" cy="556"/>
              </a:xfrm>
            </p:grpSpPr>
            <p:sp>
              <p:nvSpPr>
                <p:cNvPr id="52287" name="Rectangle 2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087" cy="556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bg-BG" altLang="en-US" sz="2200" b="1" dirty="0">
                      <a:latin typeface="Arial" charset="0"/>
                      <a:cs typeface="Arial" charset="0"/>
                    </a:rPr>
                    <a:t>ВЪЗРАСТОВА СТРУКТУРА</a:t>
                  </a:r>
                  <a:endParaRPr lang="en-GB" altLang="en-US" sz="2200" b="1" dirty="0">
                    <a:latin typeface="Arial" charset="0"/>
                    <a:cs typeface="Arial" charset="0"/>
                  </a:endParaRPr>
                </a:p>
                <a:p>
                  <a:pPr algn="just"/>
                  <a:endParaRPr lang="en-GB" altLang="en-US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2288" name="Rectangle 2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73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2230" name="Group 25"/>
              <p:cNvGrpSpPr>
                <a:grpSpLocks/>
              </p:cNvGrpSpPr>
              <p:nvPr/>
            </p:nvGrpSpPr>
            <p:grpSpPr bwMode="auto">
              <a:xfrm>
                <a:off x="1173" y="0"/>
                <a:ext cx="653" cy="556"/>
                <a:chOff x="1173" y="0"/>
                <a:chExt cx="653" cy="556"/>
              </a:xfrm>
            </p:grpSpPr>
            <p:sp>
              <p:nvSpPr>
                <p:cNvPr id="52285" name="Rectangle 3"/>
                <p:cNvSpPr>
                  <a:spLocks noChangeArrowheads="1"/>
                </p:cNvSpPr>
                <p:nvPr/>
              </p:nvSpPr>
              <p:spPr bwMode="auto">
                <a:xfrm>
                  <a:off x="1216" y="0"/>
                  <a:ext cx="567" cy="556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2200" b="1" dirty="0">
                      <a:latin typeface="Arial" charset="0"/>
                      <a:cs typeface="Arial" charset="0"/>
                    </a:rPr>
                    <a:t>0-14 Г.</a:t>
                  </a:r>
                  <a:endParaRPr lang="en-GB" altLang="en-US" sz="2200" b="1" dirty="0">
                    <a:latin typeface="Arial" charset="0"/>
                    <a:cs typeface="Arial" charset="0"/>
                  </a:endParaRPr>
                </a:p>
                <a:p>
                  <a:pPr algn="ctr"/>
                  <a:endParaRPr lang="en-GB" altLang="en-US" sz="22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2286" name="Rectangle 24"/>
                <p:cNvSpPr>
                  <a:spLocks noChangeArrowheads="1"/>
                </p:cNvSpPr>
                <p:nvPr/>
              </p:nvSpPr>
              <p:spPr bwMode="auto">
                <a:xfrm>
                  <a:off x="1173" y="0"/>
                  <a:ext cx="653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2231" name="Group 27"/>
              <p:cNvGrpSpPr>
                <a:grpSpLocks/>
              </p:cNvGrpSpPr>
              <p:nvPr/>
            </p:nvGrpSpPr>
            <p:grpSpPr bwMode="auto">
              <a:xfrm>
                <a:off x="1826" y="0"/>
                <a:ext cx="653" cy="556"/>
                <a:chOff x="1826" y="0"/>
                <a:chExt cx="653" cy="556"/>
              </a:xfrm>
            </p:grpSpPr>
            <p:sp>
              <p:nvSpPr>
                <p:cNvPr id="52283" name="Rectangle 4"/>
                <p:cNvSpPr>
                  <a:spLocks noChangeArrowheads="1"/>
                </p:cNvSpPr>
                <p:nvPr/>
              </p:nvSpPr>
              <p:spPr bwMode="auto">
                <a:xfrm>
                  <a:off x="1869" y="0"/>
                  <a:ext cx="567" cy="556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2200" b="1" dirty="0">
                      <a:latin typeface="Arial" charset="0"/>
                      <a:cs typeface="Arial" charset="0"/>
                    </a:rPr>
                    <a:t>15-49 </a:t>
                  </a:r>
                  <a:endParaRPr lang="en-GB" altLang="en-US" sz="2200" b="1" dirty="0">
                    <a:latin typeface="Arial" charset="0"/>
                    <a:cs typeface="Arial" charset="0"/>
                  </a:endParaRPr>
                </a:p>
                <a:p>
                  <a:pPr algn="ctr"/>
                  <a:endParaRPr lang="en-GB" altLang="en-US" sz="22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2284" name="Rectangle 26"/>
                <p:cNvSpPr>
                  <a:spLocks noChangeArrowheads="1"/>
                </p:cNvSpPr>
                <p:nvPr/>
              </p:nvSpPr>
              <p:spPr bwMode="auto">
                <a:xfrm>
                  <a:off x="1826" y="0"/>
                  <a:ext cx="653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2232" name="Group 29"/>
              <p:cNvGrpSpPr>
                <a:grpSpLocks/>
              </p:cNvGrpSpPr>
              <p:nvPr/>
            </p:nvGrpSpPr>
            <p:grpSpPr bwMode="auto">
              <a:xfrm>
                <a:off x="2479" y="0"/>
                <a:ext cx="653" cy="556"/>
                <a:chOff x="2479" y="0"/>
                <a:chExt cx="653" cy="556"/>
              </a:xfrm>
            </p:grpSpPr>
            <p:sp>
              <p:nvSpPr>
                <p:cNvPr id="52281" name="Rectangle 5"/>
                <p:cNvSpPr>
                  <a:spLocks noChangeArrowheads="1"/>
                </p:cNvSpPr>
                <p:nvPr/>
              </p:nvSpPr>
              <p:spPr bwMode="auto">
                <a:xfrm>
                  <a:off x="2522" y="0"/>
                  <a:ext cx="567" cy="556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2200" b="1" dirty="0">
                      <a:latin typeface="Arial" charset="0"/>
                      <a:cs typeface="Arial" charset="0"/>
                    </a:rPr>
                    <a:t>50 Г.  +</a:t>
                  </a:r>
                  <a:endParaRPr lang="en-GB" altLang="en-US" sz="2200" b="1" dirty="0">
                    <a:latin typeface="Arial" charset="0"/>
                    <a:cs typeface="Arial" charset="0"/>
                  </a:endParaRPr>
                </a:p>
                <a:p>
                  <a:pPr algn="ctr"/>
                  <a:endParaRPr lang="en-GB" altLang="en-US" sz="22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2282" name="Rectangle 28"/>
                <p:cNvSpPr>
                  <a:spLocks noChangeArrowheads="1"/>
                </p:cNvSpPr>
                <p:nvPr/>
              </p:nvSpPr>
              <p:spPr bwMode="auto">
                <a:xfrm>
                  <a:off x="2479" y="0"/>
                  <a:ext cx="653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2233" name="Group 31"/>
              <p:cNvGrpSpPr>
                <a:grpSpLocks/>
              </p:cNvGrpSpPr>
              <p:nvPr/>
            </p:nvGrpSpPr>
            <p:grpSpPr bwMode="auto">
              <a:xfrm>
                <a:off x="3132" y="0"/>
                <a:ext cx="675" cy="556"/>
                <a:chOff x="3132" y="0"/>
                <a:chExt cx="675" cy="556"/>
              </a:xfrm>
            </p:grpSpPr>
            <p:sp>
              <p:nvSpPr>
                <p:cNvPr id="52279" name="Rectangle 6"/>
                <p:cNvSpPr>
                  <a:spLocks noChangeArrowheads="1"/>
                </p:cNvSpPr>
                <p:nvPr/>
              </p:nvSpPr>
              <p:spPr bwMode="auto">
                <a:xfrm>
                  <a:off x="3175" y="0"/>
                  <a:ext cx="589" cy="556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2400" b="1" dirty="0">
                      <a:latin typeface="Arial" charset="0"/>
                      <a:cs typeface="Arial" charset="0"/>
                    </a:rPr>
                    <a:t>ОБЩО</a:t>
                  </a:r>
                </a:p>
                <a:p>
                  <a:pPr algn="ctr"/>
                  <a:endParaRPr lang="bg-BG" altLang="en-US" sz="2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2280" name="Rectangle 30"/>
                <p:cNvSpPr>
                  <a:spLocks noChangeArrowheads="1"/>
                </p:cNvSpPr>
                <p:nvPr/>
              </p:nvSpPr>
              <p:spPr bwMode="auto">
                <a:xfrm>
                  <a:off x="3132" y="0"/>
                  <a:ext cx="675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2234" name="Group 33"/>
              <p:cNvGrpSpPr>
                <a:grpSpLocks/>
              </p:cNvGrpSpPr>
              <p:nvPr/>
            </p:nvGrpSpPr>
            <p:grpSpPr bwMode="auto">
              <a:xfrm>
                <a:off x="0" y="556"/>
                <a:ext cx="1173" cy="422"/>
                <a:chOff x="0" y="556"/>
                <a:chExt cx="1173" cy="422"/>
              </a:xfrm>
            </p:grpSpPr>
            <p:sp>
              <p:nvSpPr>
                <p:cNvPr id="52277" name="Rectangle 7"/>
                <p:cNvSpPr>
                  <a:spLocks noChangeArrowheads="1"/>
                </p:cNvSpPr>
                <p:nvPr/>
              </p:nvSpPr>
              <p:spPr bwMode="auto">
                <a:xfrm>
                  <a:off x="43" y="556"/>
                  <a:ext cx="1087" cy="42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bg-BG" altLang="en-US" b="1" dirty="0">
                      <a:latin typeface="Arial" charset="0"/>
                      <a:cs typeface="Arial" charset="0"/>
                    </a:rPr>
                    <a:t>ПРОГРЕСИВЕН ТИП</a:t>
                  </a:r>
                </a:p>
                <a:p>
                  <a:pPr algn="just"/>
                  <a:endParaRPr lang="bg-BG" altLang="en-US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2278" name="Rectangle 32"/>
                <p:cNvSpPr>
                  <a:spLocks noChangeArrowheads="1"/>
                </p:cNvSpPr>
                <p:nvPr/>
              </p:nvSpPr>
              <p:spPr bwMode="auto">
                <a:xfrm>
                  <a:off x="0" y="556"/>
                  <a:ext cx="117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2235" name="Group 35"/>
              <p:cNvGrpSpPr>
                <a:grpSpLocks/>
              </p:cNvGrpSpPr>
              <p:nvPr/>
            </p:nvGrpSpPr>
            <p:grpSpPr bwMode="auto">
              <a:xfrm>
                <a:off x="1173" y="556"/>
                <a:ext cx="653" cy="422"/>
                <a:chOff x="1173" y="556"/>
                <a:chExt cx="653" cy="422"/>
              </a:xfrm>
            </p:grpSpPr>
            <p:sp>
              <p:nvSpPr>
                <p:cNvPr id="52275" name="Rectangle 8"/>
                <p:cNvSpPr>
                  <a:spLocks noChangeArrowheads="1"/>
                </p:cNvSpPr>
                <p:nvPr/>
              </p:nvSpPr>
              <p:spPr bwMode="auto">
                <a:xfrm>
                  <a:off x="1216" y="556"/>
                  <a:ext cx="567" cy="42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2400" b="1" dirty="0">
                      <a:latin typeface="Arial" charset="0"/>
                      <a:cs typeface="Arial" charset="0"/>
                    </a:rPr>
                    <a:t>30,0</a:t>
                  </a:r>
                  <a:endParaRPr lang="en-GB" altLang="en-US" sz="2400" b="1" dirty="0">
                    <a:latin typeface="Arial" charset="0"/>
                    <a:cs typeface="Arial" charset="0"/>
                  </a:endParaRPr>
                </a:p>
                <a:p>
                  <a:pPr algn="ctr"/>
                  <a:endParaRPr lang="en-GB" altLang="en-US" sz="2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2276" name="Rectangle 34"/>
                <p:cNvSpPr>
                  <a:spLocks noChangeArrowheads="1"/>
                </p:cNvSpPr>
                <p:nvPr/>
              </p:nvSpPr>
              <p:spPr bwMode="auto">
                <a:xfrm>
                  <a:off x="1173" y="556"/>
                  <a:ext cx="65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2236" name="Group 37"/>
              <p:cNvGrpSpPr>
                <a:grpSpLocks/>
              </p:cNvGrpSpPr>
              <p:nvPr/>
            </p:nvGrpSpPr>
            <p:grpSpPr bwMode="auto">
              <a:xfrm>
                <a:off x="1826" y="556"/>
                <a:ext cx="653" cy="422"/>
                <a:chOff x="1826" y="556"/>
                <a:chExt cx="653" cy="422"/>
              </a:xfrm>
            </p:grpSpPr>
            <p:sp>
              <p:nvSpPr>
                <p:cNvPr id="52273" name="Rectangle 9"/>
                <p:cNvSpPr>
                  <a:spLocks noChangeArrowheads="1"/>
                </p:cNvSpPr>
                <p:nvPr/>
              </p:nvSpPr>
              <p:spPr bwMode="auto">
                <a:xfrm>
                  <a:off x="1869" y="556"/>
                  <a:ext cx="567" cy="42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2400" b="1" dirty="0">
                      <a:latin typeface="Arial" charset="0"/>
                      <a:cs typeface="Arial" charset="0"/>
                    </a:rPr>
                    <a:t>50,0</a:t>
                  </a:r>
                  <a:endParaRPr lang="en-GB" altLang="en-US" sz="2400" b="1" dirty="0">
                    <a:latin typeface="Arial" charset="0"/>
                    <a:cs typeface="Arial" charset="0"/>
                  </a:endParaRPr>
                </a:p>
                <a:p>
                  <a:pPr algn="ctr"/>
                  <a:endParaRPr lang="en-GB" altLang="en-US" sz="2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2274" name="Rectangle 36"/>
                <p:cNvSpPr>
                  <a:spLocks noChangeArrowheads="1"/>
                </p:cNvSpPr>
                <p:nvPr/>
              </p:nvSpPr>
              <p:spPr bwMode="auto">
                <a:xfrm>
                  <a:off x="1826" y="556"/>
                  <a:ext cx="65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2237" name="Group 39"/>
              <p:cNvGrpSpPr>
                <a:grpSpLocks/>
              </p:cNvGrpSpPr>
              <p:nvPr/>
            </p:nvGrpSpPr>
            <p:grpSpPr bwMode="auto">
              <a:xfrm>
                <a:off x="2479" y="556"/>
                <a:ext cx="653" cy="422"/>
                <a:chOff x="2479" y="556"/>
                <a:chExt cx="653" cy="422"/>
              </a:xfrm>
            </p:grpSpPr>
            <p:sp>
              <p:nvSpPr>
                <p:cNvPr id="52271" name="Rectangle 10"/>
                <p:cNvSpPr>
                  <a:spLocks noChangeArrowheads="1"/>
                </p:cNvSpPr>
                <p:nvPr/>
              </p:nvSpPr>
              <p:spPr bwMode="auto">
                <a:xfrm>
                  <a:off x="2522" y="556"/>
                  <a:ext cx="567" cy="42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2400" b="1" dirty="0">
                      <a:latin typeface="Arial" charset="0"/>
                      <a:cs typeface="Arial" charset="0"/>
                    </a:rPr>
                    <a:t>20,0</a:t>
                  </a:r>
                  <a:endParaRPr lang="en-GB" altLang="en-US" sz="2400" b="1" dirty="0">
                    <a:latin typeface="Arial" charset="0"/>
                    <a:cs typeface="Arial" charset="0"/>
                  </a:endParaRPr>
                </a:p>
                <a:p>
                  <a:pPr algn="ctr"/>
                  <a:endParaRPr lang="en-GB" altLang="en-US" sz="2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2272" name="Rectangle 38"/>
                <p:cNvSpPr>
                  <a:spLocks noChangeArrowheads="1"/>
                </p:cNvSpPr>
                <p:nvPr/>
              </p:nvSpPr>
              <p:spPr bwMode="auto">
                <a:xfrm>
                  <a:off x="2479" y="556"/>
                  <a:ext cx="65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2238" name="Group 41"/>
              <p:cNvGrpSpPr>
                <a:grpSpLocks/>
              </p:cNvGrpSpPr>
              <p:nvPr/>
            </p:nvGrpSpPr>
            <p:grpSpPr bwMode="auto">
              <a:xfrm>
                <a:off x="3132" y="556"/>
                <a:ext cx="675" cy="422"/>
                <a:chOff x="3132" y="556"/>
                <a:chExt cx="675" cy="422"/>
              </a:xfrm>
            </p:grpSpPr>
            <p:sp>
              <p:nvSpPr>
                <p:cNvPr id="52269" name="Rectangle 11"/>
                <p:cNvSpPr>
                  <a:spLocks noChangeArrowheads="1"/>
                </p:cNvSpPr>
                <p:nvPr/>
              </p:nvSpPr>
              <p:spPr bwMode="auto">
                <a:xfrm>
                  <a:off x="3175" y="556"/>
                  <a:ext cx="589" cy="42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2400" b="1" dirty="0">
                      <a:latin typeface="Arial" charset="0"/>
                      <a:cs typeface="Arial" charset="0"/>
                    </a:rPr>
                    <a:t>100,0</a:t>
                  </a:r>
                  <a:endParaRPr lang="en-GB" altLang="en-US" sz="2400" b="1" dirty="0">
                    <a:latin typeface="Arial" charset="0"/>
                    <a:cs typeface="Arial" charset="0"/>
                  </a:endParaRPr>
                </a:p>
                <a:p>
                  <a:pPr algn="ctr"/>
                  <a:endParaRPr lang="en-GB" altLang="en-US" sz="2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2270" name="Rectangle 40"/>
                <p:cNvSpPr>
                  <a:spLocks noChangeArrowheads="1"/>
                </p:cNvSpPr>
                <p:nvPr/>
              </p:nvSpPr>
              <p:spPr bwMode="auto">
                <a:xfrm>
                  <a:off x="3132" y="556"/>
                  <a:ext cx="67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2239" name="Group 43"/>
              <p:cNvGrpSpPr>
                <a:grpSpLocks/>
              </p:cNvGrpSpPr>
              <p:nvPr/>
            </p:nvGrpSpPr>
            <p:grpSpPr bwMode="auto">
              <a:xfrm>
                <a:off x="0" y="978"/>
                <a:ext cx="1173" cy="422"/>
                <a:chOff x="0" y="978"/>
                <a:chExt cx="1173" cy="422"/>
              </a:xfrm>
            </p:grpSpPr>
            <p:sp>
              <p:nvSpPr>
                <p:cNvPr id="52267" name="Rectangle 12"/>
                <p:cNvSpPr>
                  <a:spLocks noChangeArrowheads="1"/>
                </p:cNvSpPr>
                <p:nvPr/>
              </p:nvSpPr>
              <p:spPr bwMode="auto">
                <a:xfrm>
                  <a:off x="43" y="978"/>
                  <a:ext cx="1087" cy="42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bg-BG" altLang="en-US" b="1" dirty="0">
                      <a:latin typeface="Arial" charset="0"/>
                      <a:cs typeface="Arial" charset="0"/>
                    </a:rPr>
                    <a:t>СТАЦИОНАРЕН ТИП</a:t>
                  </a:r>
                  <a:endParaRPr lang="en-GB" altLang="en-US" b="1" dirty="0">
                    <a:latin typeface="Arial" charset="0"/>
                    <a:cs typeface="Arial" charset="0"/>
                  </a:endParaRPr>
                </a:p>
                <a:p>
                  <a:pPr algn="just"/>
                  <a:endParaRPr lang="en-GB" altLang="en-US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2268" name="Rectangle 42"/>
                <p:cNvSpPr>
                  <a:spLocks noChangeArrowheads="1"/>
                </p:cNvSpPr>
                <p:nvPr/>
              </p:nvSpPr>
              <p:spPr bwMode="auto">
                <a:xfrm>
                  <a:off x="0" y="978"/>
                  <a:ext cx="117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2240" name="Group 45"/>
              <p:cNvGrpSpPr>
                <a:grpSpLocks/>
              </p:cNvGrpSpPr>
              <p:nvPr/>
            </p:nvGrpSpPr>
            <p:grpSpPr bwMode="auto">
              <a:xfrm>
                <a:off x="1173" y="978"/>
                <a:ext cx="653" cy="422"/>
                <a:chOff x="1173" y="978"/>
                <a:chExt cx="653" cy="422"/>
              </a:xfrm>
            </p:grpSpPr>
            <p:sp>
              <p:nvSpPr>
                <p:cNvPr id="52265" name="Rectangle 13"/>
                <p:cNvSpPr>
                  <a:spLocks noChangeArrowheads="1"/>
                </p:cNvSpPr>
                <p:nvPr/>
              </p:nvSpPr>
              <p:spPr bwMode="auto">
                <a:xfrm>
                  <a:off x="1216" y="978"/>
                  <a:ext cx="567" cy="42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2400" b="1" dirty="0">
                      <a:latin typeface="Arial" charset="0"/>
                      <a:cs typeface="Arial" charset="0"/>
                    </a:rPr>
                    <a:t>25,0</a:t>
                  </a:r>
                  <a:endParaRPr lang="en-GB" altLang="en-US" sz="2400" b="1" dirty="0">
                    <a:latin typeface="Arial" charset="0"/>
                    <a:cs typeface="Arial" charset="0"/>
                  </a:endParaRPr>
                </a:p>
                <a:p>
                  <a:pPr algn="ctr"/>
                  <a:endParaRPr lang="en-GB" altLang="en-US" sz="2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2266" name="Rectangle 44"/>
                <p:cNvSpPr>
                  <a:spLocks noChangeArrowheads="1"/>
                </p:cNvSpPr>
                <p:nvPr/>
              </p:nvSpPr>
              <p:spPr bwMode="auto">
                <a:xfrm>
                  <a:off x="1173" y="978"/>
                  <a:ext cx="65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2241" name="Group 47"/>
              <p:cNvGrpSpPr>
                <a:grpSpLocks/>
              </p:cNvGrpSpPr>
              <p:nvPr/>
            </p:nvGrpSpPr>
            <p:grpSpPr bwMode="auto">
              <a:xfrm>
                <a:off x="1826" y="978"/>
                <a:ext cx="653" cy="422"/>
                <a:chOff x="1826" y="978"/>
                <a:chExt cx="653" cy="422"/>
              </a:xfrm>
            </p:grpSpPr>
            <p:sp>
              <p:nvSpPr>
                <p:cNvPr id="52263" name="Rectangle 14"/>
                <p:cNvSpPr>
                  <a:spLocks noChangeArrowheads="1"/>
                </p:cNvSpPr>
                <p:nvPr/>
              </p:nvSpPr>
              <p:spPr bwMode="auto">
                <a:xfrm>
                  <a:off x="1869" y="978"/>
                  <a:ext cx="567" cy="42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2400" b="1" dirty="0">
                      <a:latin typeface="Arial" charset="0"/>
                      <a:cs typeface="Arial" charset="0"/>
                    </a:rPr>
                    <a:t>50,0</a:t>
                  </a:r>
                  <a:endParaRPr lang="en-GB" altLang="en-US" sz="2400" b="1" dirty="0">
                    <a:latin typeface="Arial" charset="0"/>
                    <a:cs typeface="Arial" charset="0"/>
                  </a:endParaRPr>
                </a:p>
                <a:p>
                  <a:pPr algn="ctr"/>
                  <a:endParaRPr lang="en-GB" altLang="en-US" sz="2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2264" name="Rectangle 46"/>
                <p:cNvSpPr>
                  <a:spLocks noChangeArrowheads="1"/>
                </p:cNvSpPr>
                <p:nvPr/>
              </p:nvSpPr>
              <p:spPr bwMode="auto">
                <a:xfrm>
                  <a:off x="1826" y="978"/>
                  <a:ext cx="65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2242" name="Group 49"/>
              <p:cNvGrpSpPr>
                <a:grpSpLocks/>
              </p:cNvGrpSpPr>
              <p:nvPr/>
            </p:nvGrpSpPr>
            <p:grpSpPr bwMode="auto">
              <a:xfrm>
                <a:off x="2479" y="978"/>
                <a:ext cx="653" cy="422"/>
                <a:chOff x="2479" y="978"/>
                <a:chExt cx="653" cy="422"/>
              </a:xfrm>
            </p:grpSpPr>
            <p:sp>
              <p:nvSpPr>
                <p:cNvPr id="52261" name="Rectangle 15"/>
                <p:cNvSpPr>
                  <a:spLocks noChangeArrowheads="1"/>
                </p:cNvSpPr>
                <p:nvPr/>
              </p:nvSpPr>
              <p:spPr bwMode="auto">
                <a:xfrm>
                  <a:off x="2522" y="978"/>
                  <a:ext cx="567" cy="42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2400" b="1" dirty="0">
                      <a:latin typeface="Arial" charset="0"/>
                      <a:cs typeface="Arial" charset="0"/>
                    </a:rPr>
                    <a:t>25,0</a:t>
                  </a:r>
                  <a:endParaRPr lang="en-GB" altLang="en-US" sz="2400" b="1" dirty="0">
                    <a:latin typeface="Arial" charset="0"/>
                    <a:cs typeface="Arial" charset="0"/>
                  </a:endParaRPr>
                </a:p>
                <a:p>
                  <a:pPr algn="ctr"/>
                  <a:endParaRPr lang="en-GB" altLang="en-US" sz="2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2262" name="Rectangle 48"/>
                <p:cNvSpPr>
                  <a:spLocks noChangeArrowheads="1"/>
                </p:cNvSpPr>
                <p:nvPr/>
              </p:nvSpPr>
              <p:spPr bwMode="auto">
                <a:xfrm>
                  <a:off x="2479" y="978"/>
                  <a:ext cx="65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2243" name="Group 51"/>
              <p:cNvGrpSpPr>
                <a:grpSpLocks/>
              </p:cNvGrpSpPr>
              <p:nvPr/>
            </p:nvGrpSpPr>
            <p:grpSpPr bwMode="auto">
              <a:xfrm>
                <a:off x="3132" y="978"/>
                <a:ext cx="675" cy="422"/>
                <a:chOff x="3132" y="978"/>
                <a:chExt cx="675" cy="422"/>
              </a:xfrm>
            </p:grpSpPr>
            <p:sp>
              <p:nvSpPr>
                <p:cNvPr id="52259" name="Rectangle 16"/>
                <p:cNvSpPr>
                  <a:spLocks noChangeArrowheads="1"/>
                </p:cNvSpPr>
                <p:nvPr/>
              </p:nvSpPr>
              <p:spPr bwMode="auto">
                <a:xfrm>
                  <a:off x="3175" y="978"/>
                  <a:ext cx="589" cy="42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2400" b="1">
                      <a:latin typeface="Arial" charset="0"/>
                      <a:cs typeface="Arial" charset="0"/>
                    </a:rPr>
                    <a:t>100,0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  <a:p>
                  <a:pPr algn="ctr"/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2260" name="Rectangle 50"/>
                <p:cNvSpPr>
                  <a:spLocks noChangeArrowheads="1"/>
                </p:cNvSpPr>
                <p:nvPr/>
              </p:nvSpPr>
              <p:spPr bwMode="auto">
                <a:xfrm>
                  <a:off x="3132" y="978"/>
                  <a:ext cx="67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2244" name="Group 53"/>
              <p:cNvGrpSpPr>
                <a:grpSpLocks/>
              </p:cNvGrpSpPr>
              <p:nvPr/>
            </p:nvGrpSpPr>
            <p:grpSpPr bwMode="auto">
              <a:xfrm>
                <a:off x="0" y="1400"/>
                <a:ext cx="1173" cy="422"/>
                <a:chOff x="0" y="1400"/>
                <a:chExt cx="1173" cy="422"/>
              </a:xfrm>
            </p:grpSpPr>
            <p:sp>
              <p:nvSpPr>
                <p:cNvPr id="52257" name="Rectangle 17"/>
                <p:cNvSpPr>
                  <a:spLocks noChangeArrowheads="1"/>
                </p:cNvSpPr>
                <p:nvPr/>
              </p:nvSpPr>
              <p:spPr bwMode="auto">
                <a:xfrm>
                  <a:off x="43" y="1400"/>
                  <a:ext cx="1087" cy="42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/>
                  <a:r>
                    <a:rPr lang="bg-BG" altLang="en-US" b="1" dirty="0">
                      <a:latin typeface="Arial" charset="0"/>
                      <a:cs typeface="Arial" charset="0"/>
                    </a:rPr>
                    <a:t>РЕГРЕСИВЕН ТИП</a:t>
                  </a:r>
                  <a:endParaRPr lang="en-GB" altLang="en-US" b="1" dirty="0">
                    <a:latin typeface="Arial" charset="0"/>
                    <a:cs typeface="Arial" charset="0"/>
                  </a:endParaRPr>
                </a:p>
                <a:p>
                  <a:pPr algn="just"/>
                  <a:endParaRPr lang="en-GB" altLang="en-US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2258" name="Rectangle 52"/>
                <p:cNvSpPr>
                  <a:spLocks noChangeArrowheads="1"/>
                </p:cNvSpPr>
                <p:nvPr/>
              </p:nvSpPr>
              <p:spPr bwMode="auto">
                <a:xfrm>
                  <a:off x="0" y="1400"/>
                  <a:ext cx="117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2245" name="Group 55"/>
              <p:cNvGrpSpPr>
                <a:grpSpLocks/>
              </p:cNvGrpSpPr>
              <p:nvPr/>
            </p:nvGrpSpPr>
            <p:grpSpPr bwMode="auto">
              <a:xfrm>
                <a:off x="1173" y="1400"/>
                <a:ext cx="653" cy="422"/>
                <a:chOff x="1173" y="1400"/>
                <a:chExt cx="653" cy="422"/>
              </a:xfrm>
            </p:grpSpPr>
            <p:sp>
              <p:nvSpPr>
                <p:cNvPr id="52255" name="Rectangle 18"/>
                <p:cNvSpPr>
                  <a:spLocks noChangeArrowheads="1"/>
                </p:cNvSpPr>
                <p:nvPr/>
              </p:nvSpPr>
              <p:spPr bwMode="auto">
                <a:xfrm>
                  <a:off x="1216" y="1400"/>
                  <a:ext cx="567" cy="42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2400" b="1" dirty="0">
                      <a:latin typeface="Arial" charset="0"/>
                      <a:cs typeface="Arial" charset="0"/>
                    </a:rPr>
                    <a:t>20,0</a:t>
                  </a:r>
                  <a:endParaRPr lang="en-GB" altLang="en-US" sz="2400" b="1" dirty="0">
                    <a:latin typeface="Arial" charset="0"/>
                    <a:cs typeface="Arial" charset="0"/>
                  </a:endParaRPr>
                </a:p>
                <a:p>
                  <a:pPr algn="ctr"/>
                  <a:endParaRPr lang="en-GB" altLang="en-US" sz="2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2256" name="Rectangle 54"/>
                <p:cNvSpPr>
                  <a:spLocks noChangeArrowheads="1"/>
                </p:cNvSpPr>
                <p:nvPr/>
              </p:nvSpPr>
              <p:spPr bwMode="auto">
                <a:xfrm>
                  <a:off x="1173" y="1400"/>
                  <a:ext cx="65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2246" name="Group 57"/>
              <p:cNvGrpSpPr>
                <a:grpSpLocks/>
              </p:cNvGrpSpPr>
              <p:nvPr/>
            </p:nvGrpSpPr>
            <p:grpSpPr bwMode="auto">
              <a:xfrm>
                <a:off x="1826" y="1400"/>
                <a:ext cx="653" cy="422"/>
                <a:chOff x="1826" y="1400"/>
                <a:chExt cx="653" cy="422"/>
              </a:xfrm>
            </p:grpSpPr>
            <p:sp>
              <p:nvSpPr>
                <p:cNvPr id="52253" name="Rectangle 19"/>
                <p:cNvSpPr>
                  <a:spLocks noChangeArrowheads="1"/>
                </p:cNvSpPr>
                <p:nvPr/>
              </p:nvSpPr>
              <p:spPr bwMode="auto">
                <a:xfrm>
                  <a:off x="1869" y="1400"/>
                  <a:ext cx="567" cy="42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2400" b="1" dirty="0">
                      <a:latin typeface="Arial" charset="0"/>
                      <a:cs typeface="Arial" charset="0"/>
                    </a:rPr>
                    <a:t>50,0</a:t>
                  </a:r>
                  <a:endParaRPr lang="en-GB" altLang="en-US" sz="2400" b="1" dirty="0">
                    <a:latin typeface="Arial" charset="0"/>
                    <a:cs typeface="Arial" charset="0"/>
                  </a:endParaRPr>
                </a:p>
                <a:p>
                  <a:pPr algn="ctr"/>
                  <a:endParaRPr lang="en-GB" altLang="en-US" sz="2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2254" name="Rectangle 56"/>
                <p:cNvSpPr>
                  <a:spLocks noChangeArrowheads="1"/>
                </p:cNvSpPr>
                <p:nvPr/>
              </p:nvSpPr>
              <p:spPr bwMode="auto">
                <a:xfrm>
                  <a:off x="1826" y="1400"/>
                  <a:ext cx="65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2247" name="Group 59"/>
              <p:cNvGrpSpPr>
                <a:grpSpLocks/>
              </p:cNvGrpSpPr>
              <p:nvPr/>
            </p:nvGrpSpPr>
            <p:grpSpPr bwMode="auto">
              <a:xfrm>
                <a:off x="2479" y="1400"/>
                <a:ext cx="653" cy="422"/>
                <a:chOff x="2479" y="1400"/>
                <a:chExt cx="653" cy="422"/>
              </a:xfrm>
            </p:grpSpPr>
            <p:sp>
              <p:nvSpPr>
                <p:cNvPr id="52251" name="Rectangle 20"/>
                <p:cNvSpPr>
                  <a:spLocks noChangeArrowheads="1"/>
                </p:cNvSpPr>
                <p:nvPr/>
              </p:nvSpPr>
              <p:spPr bwMode="auto">
                <a:xfrm>
                  <a:off x="2522" y="1400"/>
                  <a:ext cx="567" cy="42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2400" b="1" dirty="0">
                      <a:latin typeface="Arial" charset="0"/>
                      <a:cs typeface="Arial" charset="0"/>
                    </a:rPr>
                    <a:t>30,0</a:t>
                  </a:r>
                  <a:endParaRPr lang="en-GB" altLang="en-US" sz="2400" b="1" dirty="0">
                    <a:latin typeface="Arial" charset="0"/>
                    <a:cs typeface="Arial" charset="0"/>
                  </a:endParaRPr>
                </a:p>
                <a:p>
                  <a:pPr algn="ctr"/>
                  <a:endParaRPr lang="en-GB" altLang="en-US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2252" name="Rectangle 58"/>
                <p:cNvSpPr>
                  <a:spLocks noChangeArrowheads="1"/>
                </p:cNvSpPr>
                <p:nvPr/>
              </p:nvSpPr>
              <p:spPr bwMode="auto">
                <a:xfrm>
                  <a:off x="2479" y="1400"/>
                  <a:ext cx="65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52248" name="Group 61"/>
              <p:cNvGrpSpPr>
                <a:grpSpLocks/>
              </p:cNvGrpSpPr>
              <p:nvPr/>
            </p:nvGrpSpPr>
            <p:grpSpPr bwMode="auto">
              <a:xfrm>
                <a:off x="3132" y="1400"/>
                <a:ext cx="675" cy="422"/>
                <a:chOff x="3132" y="1400"/>
                <a:chExt cx="675" cy="422"/>
              </a:xfrm>
            </p:grpSpPr>
            <p:sp>
              <p:nvSpPr>
                <p:cNvPr id="52249" name="Rectangle 21"/>
                <p:cNvSpPr>
                  <a:spLocks noChangeArrowheads="1"/>
                </p:cNvSpPr>
                <p:nvPr/>
              </p:nvSpPr>
              <p:spPr bwMode="auto">
                <a:xfrm>
                  <a:off x="3175" y="1400"/>
                  <a:ext cx="589" cy="422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2400" b="1">
                      <a:latin typeface="Arial" charset="0"/>
                      <a:cs typeface="Arial" charset="0"/>
                    </a:rPr>
                    <a:t>100,0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  <a:p>
                  <a:pPr algn="ctr"/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2250" name="Rectangle 60"/>
                <p:cNvSpPr>
                  <a:spLocks noChangeArrowheads="1"/>
                </p:cNvSpPr>
                <p:nvPr/>
              </p:nvSpPr>
              <p:spPr bwMode="auto">
                <a:xfrm>
                  <a:off x="3132" y="1400"/>
                  <a:ext cx="67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</p:grpSp>
        <p:sp>
          <p:nvSpPr>
            <p:cNvPr id="52228" name="Rectangle 63"/>
            <p:cNvSpPr>
              <a:spLocks noChangeArrowheads="1"/>
            </p:cNvSpPr>
            <p:nvPr/>
          </p:nvSpPr>
          <p:spPr bwMode="auto">
            <a:xfrm>
              <a:off x="-3" y="-3"/>
              <a:ext cx="3813" cy="1828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bg-BG" altLang="en-US" b="1">
                <a:latin typeface="Arial" charset="0"/>
                <a:cs typeface="Arial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A2BE47-267E-40CB-8E8E-2396578E2146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C3370-70EE-4DC5-9B47-0112DFD14D79}" type="slidenum">
              <a:rPr lang="en-GB" altLang="en-US" smtClean="0"/>
              <a:pPr>
                <a:defRPr/>
              </a:pPr>
              <a:t>59</a:t>
            </a:fld>
            <a:endParaRPr lang="en-GB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305800" cy="5605232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80000"/>
            <a:r>
              <a:rPr lang="en-US" sz="2800" b="1" i="1" dirty="0">
                <a:solidFill>
                  <a:srgbClr val="FF0000"/>
                </a:solidFill>
              </a:rPr>
              <a:t>O</a:t>
            </a:r>
            <a:r>
              <a:rPr lang="bg-BG" sz="2800" b="1" i="1" dirty="0" err="1">
                <a:solidFill>
                  <a:srgbClr val="FF0000"/>
                </a:solidFill>
              </a:rPr>
              <a:t>бщественото</a:t>
            </a:r>
            <a:r>
              <a:rPr lang="bg-BG" sz="2800" b="1" i="1" dirty="0">
                <a:solidFill>
                  <a:srgbClr val="FF0000"/>
                </a:solidFill>
              </a:rPr>
              <a:t> здраве</a:t>
            </a:r>
            <a:r>
              <a:rPr lang="bg-BG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bg-BG" sz="2800" dirty="0">
                <a:solidFill>
                  <a:srgbClr val="FF0000"/>
                </a:solidFill>
              </a:rPr>
              <a:t> </a:t>
            </a:r>
            <a:r>
              <a:rPr lang="bg-BG" sz="2800" b="1" i="1" dirty="0">
                <a:solidFill>
                  <a:srgbClr val="FF0000"/>
                </a:solidFill>
              </a:rPr>
              <a:t>„наука и изкуство за предотвратяване на заболяванията, удължаване на живота и промоция на здравето и благосъстоянието на популацията чрез организирани усилия на общността за опазване на околната среда, контрол на инфекциозните заболявания, организация на медицински и сестрински грижи за ранна диагноза и предотвратяване на заболяванията, обучение на индивида за опазване на собственото здраве и развитие на социални механизми за гарантиране на всяко лице на стандарт на живот, необходим за поддържане или подобряване на здравето”.</a:t>
            </a:r>
            <a:endParaRPr lang="bg-BG" sz="2800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65D0AC-D741-4CBB-BF3B-2026E3023765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14790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00323" y="764704"/>
            <a:ext cx="7772400" cy="5760640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marL="180000" eaLnBrk="1" hangingPunct="1">
              <a:lnSpc>
                <a:spcPct val="114000"/>
              </a:lnSpc>
            </a:pPr>
            <a:r>
              <a:rPr lang="bg-BG" altLang="en-US" sz="40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bg-BG" altLang="en-US" sz="4000" b="1" i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bg-BG" altLang="en-US" sz="40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bg-BG" altLang="en-US" sz="4000" b="1" i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bg-BG" altLang="en-US" sz="40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bg-BG" altLang="en-US" sz="4000" b="1" i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bg-BG" altLang="en-US" sz="40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bg-BG" altLang="en-US" sz="4000" b="1" i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bg-BG" altLang="en-US" sz="40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bg-BG" altLang="en-US" sz="4000" b="1" i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bg-BG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2.</a:t>
            </a:r>
            <a:r>
              <a:rPr lang="bg-BG" alt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bg-BG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Чрез относителните дялове на лицата над 60 г. или над 65 г.</a:t>
            </a:r>
            <a:br>
              <a:rPr lang="bg-BG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bg-BG" alt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bg-BG" alt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bg-BG" alt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bg-BG" alt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sz="40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bg-BG" altLang="en-US" sz="4000" b="1" i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bg-BG" altLang="en-US" sz="40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GB" altLang="en-US" sz="4000" dirty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GB" altLang="en-US" sz="4000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endParaRPr lang="en-GB" altLang="en-US" sz="40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2B9E45-9DBE-4AEE-9436-887B2B4CF992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60</a:t>
            </a:fld>
            <a:endParaRPr lang="en-GB" altLang="en-US"/>
          </a:p>
        </p:txBody>
      </p: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824159" y="2276871"/>
            <a:ext cx="7620000" cy="3816425"/>
            <a:chOff x="-3" y="-3"/>
            <a:chExt cx="4072" cy="1828"/>
          </a:xfrm>
        </p:grpSpPr>
        <p:grpSp>
          <p:nvGrpSpPr>
            <p:cNvPr id="6" name="Group 38"/>
            <p:cNvGrpSpPr>
              <a:grpSpLocks/>
            </p:cNvGrpSpPr>
            <p:nvPr/>
          </p:nvGrpSpPr>
          <p:grpSpPr bwMode="auto">
            <a:xfrm>
              <a:off x="0" y="0"/>
              <a:ext cx="4066" cy="1822"/>
              <a:chOff x="0" y="0"/>
              <a:chExt cx="4066" cy="1822"/>
            </a:xfrm>
          </p:grpSpPr>
          <p:grpSp>
            <p:nvGrpSpPr>
              <p:cNvPr id="8" name="Group 15"/>
              <p:cNvGrpSpPr>
                <a:grpSpLocks/>
              </p:cNvGrpSpPr>
              <p:nvPr/>
            </p:nvGrpSpPr>
            <p:grpSpPr bwMode="auto">
              <a:xfrm>
                <a:off x="0" y="0"/>
                <a:ext cx="1720" cy="422"/>
                <a:chOff x="0" y="0"/>
                <a:chExt cx="1720" cy="422"/>
              </a:xfrm>
            </p:grpSpPr>
            <p:sp>
              <p:nvSpPr>
                <p:cNvPr id="42" name="Rectangle 2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634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2200" b="1" dirty="0">
                      <a:latin typeface="Arial" charset="0"/>
                      <a:cs typeface="Arial" charset="0"/>
                    </a:rPr>
                    <a:t>ВЪЗРАСТОВА СТРУКТУРА</a:t>
                  </a:r>
                  <a:endParaRPr lang="en-GB" altLang="en-US" sz="22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" name="Rectangle 1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72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9" name="Group 17"/>
              <p:cNvGrpSpPr>
                <a:grpSpLocks/>
              </p:cNvGrpSpPr>
              <p:nvPr/>
            </p:nvGrpSpPr>
            <p:grpSpPr bwMode="auto">
              <a:xfrm>
                <a:off x="1720" y="0"/>
                <a:ext cx="1173" cy="422"/>
                <a:chOff x="1720" y="0"/>
                <a:chExt cx="1173" cy="422"/>
              </a:xfrm>
            </p:grpSpPr>
            <p:sp>
              <p:nvSpPr>
                <p:cNvPr id="40" name="Rectangle 3"/>
                <p:cNvSpPr>
                  <a:spLocks noChangeArrowheads="1"/>
                </p:cNvSpPr>
                <p:nvPr/>
              </p:nvSpPr>
              <p:spPr bwMode="auto">
                <a:xfrm>
                  <a:off x="1763" y="0"/>
                  <a:ext cx="1087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2200" b="1">
                      <a:latin typeface="Arial" charset="0"/>
                      <a:cs typeface="Arial" charset="0"/>
                    </a:rPr>
                    <a:t>НАД 60 Г.</a:t>
                  </a:r>
                  <a:endParaRPr lang="en-GB" altLang="en-US" sz="22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" name="Rectangle 16"/>
                <p:cNvSpPr>
                  <a:spLocks noChangeArrowheads="1"/>
                </p:cNvSpPr>
                <p:nvPr/>
              </p:nvSpPr>
              <p:spPr bwMode="auto">
                <a:xfrm>
                  <a:off x="1720" y="0"/>
                  <a:ext cx="117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" name="Group 19"/>
              <p:cNvGrpSpPr>
                <a:grpSpLocks/>
              </p:cNvGrpSpPr>
              <p:nvPr/>
            </p:nvGrpSpPr>
            <p:grpSpPr bwMode="auto">
              <a:xfrm>
                <a:off x="2893" y="0"/>
                <a:ext cx="1173" cy="422"/>
                <a:chOff x="2893" y="0"/>
                <a:chExt cx="1173" cy="422"/>
              </a:xfrm>
            </p:grpSpPr>
            <p:sp>
              <p:nvSpPr>
                <p:cNvPr id="38" name="Rectangle 4"/>
                <p:cNvSpPr>
                  <a:spLocks noChangeArrowheads="1"/>
                </p:cNvSpPr>
                <p:nvPr/>
              </p:nvSpPr>
              <p:spPr bwMode="auto">
                <a:xfrm>
                  <a:off x="2936" y="0"/>
                  <a:ext cx="1087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2200" b="1">
                      <a:latin typeface="Arial" charset="0"/>
                      <a:cs typeface="Arial" charset="0"/>
                    </a:rPr>
                    <a:t>НАД 65 Г.</a:t>
                  </a:r>
                  <a:endParaRPr lang="bg-BG" altLang="en-US" sz="22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9" name="Rectangle 18"/>
                <p:cNvSpPr>
                  <a:spLocks noChangeArrowheads="1"/>
                </p:cNvSpPr>
                <p:nvPr/>
              </p:nvSpPr>
              <p:spPr bwMode="auto">
                <a:xfrm>
                  <a:off x="2893" y="0"/>
                  <a:ext cx="117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1" name="Group 21"/>
              <p:cNvGrpSpPr>
                <a:grpSpLocks/>
              </p:cNvGrpSpPr>
              <p:nvPr/>
            </p:nvGrpSpPr>
            <p:grpSpPr bwMode="auto">
              <a:xfrm>
                <a:off x="0" y="422"/>
                <a:ext cx="1720" cy="422"/>
                <a:chOff x="0" y="422"/>
                <a:chExt cx="1720" cy="422"/>
              </a:xfrm>
            </p:grpSpPr>
            <p:sp>
              <p:nvSpPr>
                <p:cNvPr id="36" name="Rectangle 5"/>
                <p:cNvSpPr>
                  <a:spLocks noChangeArrowheads="1"/>
                </p:cNvSpPr>
                <p:nvPr/>
              </p:nvSpPr>
              <p:spPr bwMode="auto">
                <a:xfrm>
                  <a:off x="43" y="422"/>
                  <a:ext cx="1634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2200" b="1">
                      <a:latin typeface="Arial" charset="0"/>
                      <a:cs typeface="Arial" charset="0"/>
                    </a:rPr>
                    <a:t>МЛАДА</a:t>
                  </a:r>
                  <a:endParaRPr lang="en-GB" altLang="en-US" sz="22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7" name="Rectangle 20"/>
                <p:cNvSpPr>
                  <a:spLocks noChangeArrowheads="1"/>
                </p:cNvSpPr>
                <p:nvPr/>
              </p:nvSpPr>
              <p:spPr bwMode="auto">
                <a:xfrm>
                  <a:off x="0" y="422"/>
                  <a:ext cx="172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" name="Group 23"/>
              <p:cNvGrpSpPr>
                <a:grpSpLocks/>
              </p:cNvGrpSpPr>
              <p:nvPr/>
            </p:nvGrpSpPr>
            <p:grpSpPr bwMode="auto">
              <a:xfrm>
                <a:off x="1720" y="422"/>
                <a:ext cx="1173" cy="422"/>
                <a:chOff x="1720" y="422"/>
                <a:chExt cx="1173" cy="422"/>
              </a:xfrm>
            </p:grpSpPr>
            <p:sp>
              <p:nvSpPr>
                <p:cNvPr id="34" name="Rectangle 6"/>
                <p:cNvSpPr>
                  <a:spLocks noChangeArrowheads="1"/>
                </p:cNvSpPr>
                <p:nvPr/>
              </p:nvSpPr>
              <p:spPr bwMode="auto">
                <a:xfrm>
                  <a:off x="1763" y="422"/>
                  <a:ext cx="1087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2200" b="1">
                      <a:latin typeface="Arial" charset="0"/>
                      <a:cs typeface="Arial" charset="0"/>
                    </a:rPr>
                    <a:t>ПОД 10 %</a:t>
                  </a:r>
                  <a:endParaRPr lang="en-GB" altLang="en-US" sz="22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5" name="Rectangle 22"/>
                <p:cNvSpPr>
                  <a:spLocks noChangeArrowheads="1"/>
                </p:cNvSpPr>
                <p:nvPr/>
              </p:nvSpPr>
              <p:spPr bwMode="auto">
                <a:xfrm>
                  <a:off x="1720" y="422"/>
                  <a:ext cx="117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3" name="Group 25"/>
              <p:cNvGrpSpPr>
                <a:grpSpLocks/>
              </p:cNvGrpSpPr>
              <p:nvPr/>
            </p:nvGrpSpPr>
            <p:grpSpPr bwMode="auto">
              <a:xfrm>
                <a:off x="2893" y="422"/>
                <a:ext cx="1173" cy="422"/>
                <a:chOff x="2893" y="422"/>
                <a:chExt cx="1173" cy="422"/>
              </a:xfrm>
            </p:grpSpPr>
            <p:sp>
              <p:nvSpPr>
                <p:cNvPr id="32" name="Rectangle 7"/>
                <p:cNvSpPr>
                  <a:spLocks noChangeArrowheads="1"/>
                </p:cNvSpPr>
                <p:nvPr/>
              </p:nvSpPr>
              <p:spPr bwMode="auto">
                <a:xfrm>
                  <a:off x="2936" y="422"/>
                  <a:ext cx="1087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2200" b="1">
                      <a:latin typeface="Arial" charset="0"/>
                      <a:cs typeface="Arial" charset="0"/>
                    </a:rPr>
                    <a:t>ПОД 5%</a:t>
                  </a:r>
                  <a:endParaRPr lang="en-GB" altLang="en-US" sz="22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3" name="Rectangle 24"/>
                <p:cNvSpPr>
                  <a:spLocks noChangeArrowheads="1"/>
                </p:cNvSpPr>
                <p:nvPr/>
              </p:nvSpPr>
              <p:spPr bwMode="auto">
                <a:xfrm>
                  <a:off x="2893" y="422"/>
                  <a:ext cx="117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4" name="Group 27"/>
              <p:cNvGrpSpPr>
                <a:grpSpLocks/>
              </p:cNvGrpSpPr>
              <p:nvPr/>
            </p:nvGrpSpPr>
            <p:grpSpPr bwMode="auto">
              <a:xfrm>
                <a:off x="0" y="844"/>
                <a:ext cx="1720" cy="556"/>
                <a:chOff x="0" y="844"/>
                <a:chExt cx="1720" cy="556"/>
              </a:xfrm>
            </p:grpSpPr>
            <p:sp>
              <p:nvSpPr>
                <p:cNvPr id="30" name="Rectangle 8"/>
                <p:cNvSpPr>
                  <a:spLocks noChangeArrowheads="1"/>
                </p:cNvSpPr>
                <p:nvPr/>
              </p:nvSpPr>
              <p:spPr bwMode="auto">
                <a:xfrm>
                  <a:off x="43" y="844"/>
                  <a:ext cx="1634" cy="5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2200" b="1" dirty="0">
                      <a:latin typeface="Arial" charset="0"/>
                      <a:cs typeface="Arial" charset="0"/>
                    </a:rPr>
                    <a:t>В ПРЕДДВЕРИЕ НА ЗАСТАРЯВАНЕТО</a:t>
                  </a:r>
                  <a:endParaRPr lang="bg-BG" altLang="en-US" sz="2200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1" name="Rectangle 26"/>
                <p:cNvSpPr>
                  <a:spLocks noChangeArrowheads="1"/>
                </p:cNvSpPr>
                <p:nvPr/>
              </p:nvSpPr>
              <p:spPr bwMode="auto">
                <a:xfrm>
                  <a:off x="0" y="844"/>
                  <a:ext cx="1720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5" name="Group 29"/>
              <p:cNvGrpSpPr>
                <a:grpSpLocks/>
              </p:cNvGrpSpPr>
              <p:nvPr/>
            </p:nvGrpSpPr>
            <p:grpSpPr bwMode="auto">
              <a:xfrm>
                <a:off x="1720" y="844"/>
                <a:ext cx="1173" cy="556"/>
                <a:chOff x="1720" y="844"/>
                <a:chExt cx="1173" cy="556"/>
              </a:xfrm>
            </p:grpSpPr>
            <p:sp>
              <p:nvSpPr>
                <p:cNvPr id="28" name="Rectangle 9"/>
                <p:cNvSpPr>
                  <a:spLocks noChangeArrowheads="1"/>
                </p:cNvSpPr>
                <p:nvPr/>
              </p:nvSpPr>
              <p:spPr bwMode="auto">
                <a:xfrm>
                  <a:off x="1763" y="844"/>
                  <a:ext cx="1087" cy="5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2200" b="1">
                      <a:latin typeface="Arial" charset="0"/>
                      <a:cs typeface="Arial" charset="0"/>
                    </a:rPr>
                    <a:t>10 – 15 %</a:t>
                  </a:r>
                  <a:endParaRPr lang="en-GB" altLang="en-US" sz="22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9" name="Rectangle 28"/>
                <p:cNvSpPr>
                  <a:spLocks noChangeArrowheads="1"/>
                </p:cNvSpPr>
                <p:nvPr/>
              </p:nvSpPr>
              <p:spPr bwMode="auto">
                <a:xfrm>
                  <a:off x="1720" y="844"/>
                  <a:ext cx="1173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6" name="Group 31"/>
              <p:cNvGrpSpPr>
                <a:grpSpLocks/>
              </p:cNvGrpSpPr>
              <p:nvPr/>
            </p:nvGrpSpPr>
            <p:grpSpPr bwMode="auto">
              <a:xfrm>
                <a:off x="2893" y="844"/>
                <a:ext cx="1173" cy="556"/>
                <a:chOff x="2893" y="844"/>
                <a:chExt cx="1173" cy="556"/>
              </a:xfrm>
            </p:grpSpPr>
            <p:sp>
              <p:nvSpPr>
                <p:cNvPr id="26" name="Rectangle 10"/>
                <p:cNvSpPr>
                  <a:spLocks noChangeArrowheads="1"/>
                </p:cNvSpPr>
                <p:nvPr/>
              </p:nvSpPr>
              <p:spPr bwMode="auto">
                <a:xfrm>
                  <a:off x="2936" y="844"/>
                  <a:ext cx="1087" cy="5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2200" b="1">
                      <a:latin typeface="Arial" charset="0"/>
                      <a:cs typeface="Arial" charset="0"/>
                    </a:rPr>
                    <a:t>5 – 10%</a:t>
                  </a:r>
                  <a:endParaRPr lang="en-GB" altLang="en-US" sz="22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7" name="Rectangle 30"/>
                <p:cNvSpPr>
                  <a:spLocks noChangeArrowheads="1"/>
                </p:cNvSpPr>
                <p:nvPr/>
              </p:nvSpPr>
              <p:spPr bwMode="auto">
                <a:xfrm>
                  <a:off x="2893" y="844"/>
                  <a:ext cx="1173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7" name="Group 33"/>
              <p:cNvGrpSpPr>
                <a:grpSpLocks/>
              </p:cNvGrpSpPr>
              <p:nvPr/>
            </p:nvGrpSpPr>
            <p:grpSpPr bwMode="auto">
              <a:xfrm>
                <a:off x="0" y="1400"/>
                <a:ext cx="1720" cy="422"/>
                <a:chOff x="0" y="1400"/>
                <a:chExt cx="1720" cy="422"/>
              </a:xfrm>
            </p:grpSpPr>
            <p:sp>
              <p:nvSpPr>
                <p:cNvPr id="24" name="Rectangle 11"/>
                <p:cNvSpPr>
                  <a:spLocks noChangeArrowheads="1"/>
                </p:cNvSpPr>
                <p:nvPr/>
              </p:nvSpPr>
              <p:spPr bwMode="auto">
                <a:xfrm>
                  <a:off x="43" y="1400"/>
                  <a:ext cx="1634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2200" b="1">
                      <a:latin typeface="Arial" charset="0"/>
                      <a:cs typeface="Arial" charset="0"/>
                    </a:rPr>
                    <a:t>ЗАСТАРЯЛА</a:t>
                  </a:r>
                  <a:endParaRPr lang="en-GB" altLang="en-US" sz="22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5" name="Rectangle 32"/>
                <p:cNvSpPr>
                  <a:spLocks noChangeArrowheads="1"/>
                </p:cNvSpPr>
                <p:nvPr/>
              </p:nvSpPr>
              <p:spPr bwMode="auto">
                <a:xfrm>
                  <a:off x="0" y="1400"/>
                  <a:ext cx="172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8" name="Group 35"/>
              <p:cNvGrpSpPr>
                <a:grpSpLocks/>
              </p:cNvGrpSpPr>
              <p:nvPr/>
            </p:nvGrpSpPr>
            <p:grpSpPr bwMode="auto">
              <a:xfrm>
                <a:off x="1720" y="1400"/>
                <a:ext cx="1173" cy="422"/>
                <a:chOff x="1720" y="1400"/>
                <a:chExt cx="1173" cy="422"/>
              </a:xfrm>
            </p:grpSpPr>
            <p:sp>
              <p:nvSpPr>
                <p:cNvPr id="22" name="Rectangle 12"/>
                <p:cNvSpPr>
                  <a:spLocks noChangeArrowheads="1"/>
                </p:cNvSpPr>
                <p:nvPr/>
              </p:nvSpPr>
              <p:spPr bwMode="auto">
                <a:xfrm>
                  <a:off x="1763" y="1400"/>
                  <a:ext cx="1087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2200" b="1">
                      <a:latin typeface="Arial" charset="0"/>
                      <a:cs typeface="Arial" charset="0"/>
                    </a:rPr>
                    <a:t>НАД 15 %</a:t>
                  </a:r>
                  <a:endParaRPr lang="en-GB" altLang="en-US" sz="22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" name="Rectangle 34"/>
                <p:cNvSpPr>
                  <a:spLocks noChangeArrowheads="1"/>
                </p:cNvSpPr>
                <p:nvPr/>
              </p:nvSpPr>
              <p:spPr bwMode="auto">
                <a:xfrm>
                  <a:off x="1720" y="1400"/>
                  <a:ext cx="117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9" name="Group 37"/>
              <p:cNvGrpSpPr>
                <a:grpSpLocks/>
              </p:cNvGrpSpPr>
              <p:nvPr/>
            </p:nvGrpSpPr>
            <p:grpSpPr bwMode="auto">
              <a:xfrm>
                <a:off x="2893" y="1400"/>
                <a:ext cx="1173" cy="422"/>
                <a:chOff x="2893" y="1400"/>
                <a:chExt cx="1173" cy="422"/>
              </a:xfrm>
            </p:grpSpPr>
            <p:sp>
              <p:nvSpPr>
                <p:cNvPr id="20" name="Rectangle 13"/>
                <p:cNvSpPr>
                  <a:spLocks noChangeArrowheads="1"/>
                </p:cNvSpPr>
                <p:nvPr/>
              </p:nvSpPr>
              <p:spPr bwMode="auto">
                <a:xfrm>
                  <a:off x="2936" y="1400"/>
                  <a:ext cx="1087" cy="4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2200" b="1">
                      <a:latin typeface="Arial" charset="0"/>
                      <a:cs typeface="Arial" charset="0"/>
                    </a:rPr>
                    <a:t>НАД 10 %</a:t>
                  </a:r>
                  <a:endParaRPr lang="en-GB" altLang="en-US" sz="220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1" name="Rectangle 36"/>
                <p:cNvSpPr>
                  <a:spLocks noChangeArrowheads="1"/>
                </p:cNvSpPr>
                <p:nvPr/>
              </p:nvSpPr>
              <p:spPr bwMode="auto">
                <a:xfrm>
                  <a:off x="2893" y="1400"/>
                  <a:ext cx="117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</p:grpSp>
        <p:sp>
          <p:nvSpPr>
            <p:cNvPr id="7" name="Rectangle 39"/>
            <p:cNvSpPr>
              <a:spLocks noChangeArrowheads="1"/>
            </p:cNvSpPr>
            <p:nvPr/>
          </p:nvSpPr>
          <p:spPr bwMode="auto">
            <a:xfrm>
              <a:off x="-3" y="-3"/>
              <a:ext cx="4072" cy="1828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bg-BG" altLang="en-US" sz="2200"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37AC8B-48E5-4F85-ABA3-9C9C2F3C401E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C3370-70EE-4DC5-9B47-0112DFD14D79}" type="slidenum">
              <a:rPr lang="en-GB" altLang="en-US" smtClean="0"/>
              <a:pPr>
                <a:defRPr/>
              </a:pPr>
              <a:t>61</a:t>
            </a:fld>
            <a:endParaRPr lang="en-GB" alt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734373"/>
              </p:ext>
            </p:extLst>
          </p:nvPr>
        </p:nvGraphicFramePr>
        <p:xfrm>
          <a:off x="899592" y="1484780"/>
          <a:ext cx="7200799" cy="4824539"/>
        </p:xfrm>
        <a:graphic>
          <a:graphicData uri="http://schemas.openxmlformats.org/drawingml/2006/table">
            <a:tbl>
              <a:tblPr firstRow="1" firstCol="1" bandRow="1"/>
              <a:tblGrid>
                <a:gridCol w="2703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2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2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98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48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</a:rPr>
                        <a:t>Континенти и региони</a:t>
                      </a:r>
                      <a:endParaRPr lang="bg-BG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</a:rPr>
                        <a:t>Общо</a:t>
                      </a:r>
                      <a:endParaRPr lang="bg-BG" sz="18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</a:rPr>
                        <a:t>0-14 г.</a:t>
                      </a:r>
                      <a:endParaRPr lang="bg-BG" sz="18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</a:rPr>
                        <a:t>15-64 г.</a:t>
                      </a:r>
                      <a:endParaRPr lang="bg-BG" sz="18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</a:rPr>
                        <a:t>Над 65 г.</a:t>
                      </a:r>
                      <a:endParaRPr lang="bg-BG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  <a:latin typeface="Arial"/>
                          <a:ea typeface="Times New Roman"/>
                        </a:rPr>
                        <a:t>В света</a:t>
                      </a: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Arial"/>
                          <a:ea typeface="Times New Roman"/>
                        </a:rPr>
                        <a:t>100,0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Arial"/>
                          <a:ea typeface="Times New Roman"/>
                        </a:rPr>
                        <a:t>26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Arial"/>
                          <a:ea typeface="Times New Roman"/>
                        </a:rPr>
                        <a:t>66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</a:rPr>
                        <a:t>8</a:t>
                      </a: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  <a:latin typeface="Arial"/>
                          <a:ea typeface="Times New Roman"/>
                        </a:rPr>
                        <a:t>Развит свят</a:t>
                      </a: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Arial"/>
                          <a:ea typeface="Times New Roman"/>
                        </a:rPr>
                        <a:t>100,0</a:t>
                      </a: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Arial"/>
                          <a:ea typeface="Times New Roman"/>
                        </a:rPr>
                        <a:t>16</a:t>
                      </a: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Arial"/>
                          <a:ea typeface="Times New Roman"/>
                        </a:rPr>
                        <a:t>67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</a:rPr>
                        <a:t>17</a:t>
                      </a: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  <a:latin typeface="Arial"/>
                          <a:ea typeface="Times New Roman"/>
                        </a:rPr>
                        <a:t>Развиващ се свят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Arial"/>
                          <a:ea typeface="Times New Roman"/>
                        </a:rPr>
                        <a:t>100,0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Arial"/>
                          <a:ea typeface="Times New Roman"/>
                        </a:rPr>
                        <a:t>29</a:t>
                      </a: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Arial"/>
                          <a:ea typeface="Times New Roman"/>
                        </a:rPr>
                        <a:t>65</a:t>
                      </a: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</a:rPr>
                        <a:t>6</a:t>
                      </a: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  <a:latin typeface="Arial"/>
                          <a:ea typeface="Times New Roman"/>
                        </a:rPr>
                        <a:t>В т.ч.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Arial"/>
                          <a:ea typeface="Times New Roman"/>
                        </a:rPr>
                        <a:t>100,0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  <a:latin typeface="Arial"/>
                          <a:ea typeface="Times New Roman"/>
                        </a:rPr>
                        <a:t>Африка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Arial"/>
                          <a:ea typeface="Times New Roman"/>
                        </a:rPr>
                        <a:t>100,0</a:t>
                      </a: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Arial"/>
                          <a:ea typeface="Times New Roman"/>
                        </a:rPr>
                        <a:t>41</a:t>
                      </a: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Arial"/>
                          <a:ea typeface="Times New Roman"/>
                        </a:rPr>
                        <a:t>55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</a:rPr>
                        <a:t>4</a:t>
                      </a: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  <a:latin typeface="Arial"/>
                          <a:ea typeface="Times New Roman"/>
                        </a:rPr>
                        <a:t>Америка</a:t>
                      </a: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Arial"/>
                          <a:ea typeface="Times New Roman"/>
                        </a:rPr>
                        <a:t>100,0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Arial"/>
                          <a:ea typeface="Times New Roman"/>
                        </a:rPr>
                        <a:t>24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Arial"/>
                          <a:ea typeface="Times New Roman"/>
                        </a:rPr>
                        <a:t>66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  <a:latin typeface="Arial"/>
                          <a:ea typeface="Times New Roman"/>
                        </a:rPr>
                        <a:t>      Северна Америка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Arial"/>
                          <a:ea typeface="Times New Roman"/>
                        </a:rPr>
                        <a:t>100,0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Arial"/>
                          <a:ea typeface="Times New Roman"/>
                        </a:rPr>
                        <a:t>19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Arial"/>
                          <a:ea typeface="Times New Roman"/>
                        </a:rPr>
                        <a:t>67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</a:rPr>
                        <a:t>14</a:t>
                      </a: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  <a:latin typeface="Arial"/>
                          <a:ea typeface="Times New Roman"/>
                        </a:rPr>
                        <a:t>      Южна Америка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Arial"/>
                          <a:ea typeface="Times New Roman"/>
                        </a:rPr>
                        <a:t>100,0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Arial"/>
                          <a:ea typeface="Times New Roman"/>
                        </a:rPr>
                        <a:t>26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Arial"/>
                          <a:ea typeface="Times New Roman"/>
                        </a:rPr>
                        <a:t>66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</a:rPr>
                        <a:t>8</a:t>
                      </a: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  <a:latin typeface="Arial"/>
                          <a:ea typeface="Times New Roman"/>
                        </a:rPr>
                        <a:t>Азия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Arial"/>
                          <a:ea typeface="Times New Roman"/>
                        </a:rPr>
                        <a:t>100,0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Arial"/>
                          <a:ea typeface="Times New Roman"/>
                        </a:rPr>
                        <a:t>25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Arial"/>
                          <a:ea typeface="Times New Roman"/>
                        </a:rPr>
                        <a:t>68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</a:rPr>
                        <a:t>7</a:t>
                      </a: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  <a:latin typeface="Arial"/>
                          <a:ea typeface="Times New Roman"/>
                        </a:rPr>
                        <a:t>Европа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Arial"/>
                          <a:ea typeface="Times New Roman"/>
                        </a:rPr>
                        <a:t>100,0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Arial"/>
                          <a:ea typeface="Times New Roman"/>
                        </a:rPr>
                        <a:t>16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Arial"/>
                          <a:ea typeface="Times New Roman"/>
                        </a:rPr>
                        <a:t>67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</a:rPr>
                        <a:t>17</a:t>
                      </a: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8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  <a:latin typeface="Arial"/>
                          <a:ea typeface="Times New Roman"/>
                        </a:rPr>
                        <a:t>      Западна Европа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Arial"/>
                          <a:ea typeface="Times New Roman"/>
                        </a:rPr>
                        <a:t>100,0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Arial"/>
                          <a:ea typeface="Times New Roman"/>
                        </a:rPr>
                        <a:t>16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Arial"/>
                          <a:ea typeface="Times New Roman"/>
                        </a:rPr>
                        <a:t>65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</a:rPr>
                        <a:t>19</a:t>
                      </a: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8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  <a:latin typeface="Arial"/>
                          <a:ea typeface="Times New Roman"/>
                        </a:rPr>
                        <a:t>      Източна Европа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Arial"/>
                          <a:ea typeface="Times New Roman"/>
                        </a:rPr>
                        <a:t>100,0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Arial"/>
                          <a:ea typeface="Times New Roman"/>
                        </a:rPr>
                        <a:t>15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Arial"/>
                          <a:ea typeface="Times New Roman"/>
                        </a:rPr>
                        <a:t>71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</a:rPr>
                        <a:t>14</a:t>
                      </a: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8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  <a:latin typeface="Arial"/>
                          <a:ea typeface="Times New Roman"/>
                        </a:rPr>
                        <a:t>Океания</a:t>
                      </a: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Arial"/>
                          <a:ea typeface="Times New Roman"/>
                        </a:rPr>
                        <a:t>100,0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Arial"/>
                          <a:ea typeface="Times New Roman"/>
                        </a:rPr>
                        <a:t>24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Arial"/>
                          <a:ea typeface="Times New Roman"/>
                        </a:rPr>
                        <a:t>65</a:t>
                      </a:r>
                      <a:endParaRPr lang="bg-BG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Times New Roman"/>
                        </a:rPr>
                        <a:t>11</a:t>
                      </a:r>
                      <a:endParaRPr lang="bg-BG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8C0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99592" y="836712"/>
            <a:ext cx="7200800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Структура на глобалното население по континенти и региони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(по данни на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Population Reference Bureau - </a:t>
            </a:r>
            <a:r>
              <a:rPr lang="bg-BG" sz="1600" b="1" dirty="0">
                <a:latin typeface="Arial" panose="020B0604020202020204" pitchFamily="34" charset="0"/>
                <a:cs typeface="Arial" panose="020B0604020202020204" pitchFamily="34" charset="0"/>
              </a:rPr>
              <a:t> 2014 г.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6569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80728"/>
            <a:ext cx="8569325" cy="5112567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marL="180000" algn="l" eaLnBrk="1" hangingPunct="1">
              <a:lnSpc>
                <a:spcPct val="120000"/>
              </a:lnSpc>
            </a:pPr>
            <a:r>
              <a:rPr lang="bg-BG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3.</a:t>
            </a:r>
            <a:r>
              <a:rPr lang="bg-BG" alt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bg-BG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Чрез съотношения на зависимост</a:t>
            </a:r>
            <a:r>
              <a:rPr lang="bg-BG" alt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GB" altLang="en-US" sz="4000" dirty="0">
                <a:latin typeface="Arial" charset="0"/>
                <a:cs typeface="Arial" charset="0"/>
              </a:rPr>
              <a:t/>
            </a:r>
            <a:br>
              <a:rPr lang="en-GB" altLang="en-US" sz="4000" dirty="0">
                <a:latin typeface="Arial" charset="0"/>
                <a:cs typeface="Arial" charset="0"/>
              </a:rPr>
            </a:br>
            <a:r>
              <a:rPr lang="bg-BG" altLang="en-US" sz="4000" dirty="0">
                <a:solidFill>
                  <a:srgbClr val="002060"/>
                </a:solidFill>
                <a:latin typeface="Arial" charset="0"/>
                <a:cs typeface="Arial" charset="0"/>
              </a:rPr>
              <a:t>- %</a:t>
            </a:r>
            <a:r>
              <a:rPr lang="bg-BG" altLang="en-US" sz="40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 съотношение над 65 г./15-64г. </a:t>
            </a:r>
            <a:br>
              <a:rPr lang="bg-BG" altLang="en-US" sz="4000" b="1" i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bg-BG" altLang="en-US" sz="4000" dirty="0">
                <a:solidFill>
                  <a:srgbClr val="002060"/>
                </a:solidFill>
                <a:latin typeface="Arial" charset="0"/>
                <a:cs typeface="Arial" charset="0"/>
              </a:rPr>
              <a:t>- %</a:t>
            </a:r>
            <a:r>
              <a:rPr lang="bg-BG" altLang="en-US" sz="40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 съотношение на 0-14 г./15-64г. </a:t>
            </a:r>
            <a:br>
              <a:rPr lang="bg-BG" altLang="en-US" sz="4000" b="1" i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bg-BG" altLang="en-US" sz="4000" dirty="0">
                <a:solidFill>
                  <a:srgbClr val="002060"/>
                </a:solidFill>
                <a:latin typeface="Arial" charset="0"/>
                <a:cs typeface="Arial" charset="0"/>
              </a:rPr>
              <a:t>- % </a:t>
            </a:r>
            <a:r>
              <a:rPr lang="bg-BG" altLang="en-US" sz="40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съотношение на 0-14 г. + над 65г.</a:t>
            </a:r>
            <a:r>
              <a:rPr lang="en-US" altLang="en-US" sz="40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bg-BG" altLang="en-US" sz="40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към 15-64 г.</a:t>
            </a:r>
            <a:r>
              <a:rPr lang="bg-BG" altLang="en-US" sz="4000" dirty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bg-BG" altLang="en-US" sz="4000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bg-BG" altLang="en-US" sz="4000" dirty="0">
                <a:solidFill>
                  <a:srgbClr val="002060"/>
                </a:solidFill>
                <a:latin typeface="Arial" charset="0"/>
                <a:cs typeface="Arial" charset="0"/>
              </a:rPr>
              <a:t>- %</a:t>
            </a:r>
            <a:r>
              <a:rPr lang="bg-BG" altLang="en-US" sz="40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 съотношение над 65 г./0-14 г.</a:t>
            </a:r>
            <a:endParaRPr lang="en-GB" altLang="en-US" sz="4000" b="1" i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62A834-F5BC-4353-A794-AAB72312AE56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62</a:t>
            </a:fld>
            <a:endParaRPr lang="en-GB" alt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755577" y="908720"/>
            <a:ext cx="7704856" cy="5184105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80000" algn="ctr" eaLnBrk="1" hangingPunct="1">
              <a:lnSpc>
                <a:spcPct val="114000"/>
              </a:lnSpc>
            </a:pPr>
            <a:r>
              <a:rPr lang="en-US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Youth Dependency Ratio</a:t>
            </a: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bg-BG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0-14 </a:t>
            </a:r>
            <a:r>
              <a:rPr lang="bg-BG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г.</a:t>
            </a: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						х 100</a:t>
            </a:r>
            <a:br>
              <a:rPr lang="bg-BG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15-64 г.</a:t>
            </a:r>
            <a:br>
              <a:rPr lang="bg-BG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bg-BG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endParaRPr lang="en-US" alt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E5B838-3A3A-4D11-8046-61C4A80EE3C5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63</a:t>
            </a:fld>
            <a:endParaRPr lang="en-GB" alt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763688" y="3933056"/>
            <a:ext cx="48245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827584" y="980727"/>
            <a:ext cx="7488832" cy="5196235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80000" algn="ctr" eaLnBrk="1" hangingPunct="1">
              <a:lnSpc>
                <a:spcPct val="114000"/>
              </a:lnSpc>
            </a:pPr>
            <a:r>
              <a:rPr lang="en-US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Old Dependency Ratio</a:t>
            </a: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bg-BG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лица над</a:t>
            </a: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65 </a:t>
            </a:r>
            <a:r>
              <a:rPr lang="bg-BG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г.</a:t>
            </a: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						 х 100</a:t>
            </a:r>
            <a:br>
              <a:rPr lang="bg-BG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15-64 г.</a:t>
            </a:r>
            <a:br>
              <a:rPr lang="bg-BG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bg-BG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endParaRPr lang="en-US" alt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43A39-9C01-4B27-B01A-62D2D91F0D30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64</a:t>
            </a:fld>
            <a:endParaRPr lang="en-GB" alt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777952" y="4077072"/>
            <a:ext cx="48245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704856" cy="5040089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80000" algn="ctr" eaLnBrk="1" hangingPunct="1">
              <a:lnSpc>
                <a:spcPct val="114000"/>
              </a:lnSpc>
            </a:pPr>
            <a:r>
              <a:rPr lang="en-US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Total Dependency Ratio</a:t>
            </a: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bg-BG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0-14 </a:t>
            </a:r>
            <a:r>
              <a:rPr lang="bg-BG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</a:t>
            </a: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+ </a:t>
            </a:r>
            <a:r>
              <a:rPr lang="bg-BG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над</a:t>
            </a: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65 </a:t>
            </a:r>
            <a:r>
              <a:rPr lang="bg-BG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г.</a:t>
            </a: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						  х 100</a:t>
            </a:r>
            <a:br>
              <a:rPr lang="bg-BG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15-64 г. </a:t>
            </a:r>
            <a:br>
              <a:rPr lang="bg-BG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bg-BG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endParaRPr lang="en-US" alt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879DC6-29E5-40DF-9375-599B0CBB7008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65</a:t>
            </a:fld>
            <a:endParaRPr lang="en-GB" alt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835696" y="3933056"/>
            <a:ext cx="48245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632848" cy="5688632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hangingPunct="1"/>
            <a:r>
              <a:rPr lang="bg-BG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Най-важно съотношение</a:t>
            </a:r>
            <a:r>
              <a:rPr lang="bg-BG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bg-BG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Индекс на застаряването</a:t>
            </a:r>
            <a:r>
              <a:rPr lang="en-US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bg-BG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над</a:t>
            </a: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65 </a:t>
            </a:r>
            <a:r>
              <a:rPr lang="bg-BG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г.</a:t>
            </a:r>
            <a: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					х 100</a:t>
            </a:r>
            <a:br>
              <a:rPr lang="bg-BG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0-14 г. </a:t>
            </a:r>
            <a:br>
              <a:rPr lang="bg-BG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bg-BG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Критична точка – 100%.</a:t>
            </a:r>
            <a:br>
              <a:rPr lang="bg-BG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Силно застаряване – над 100%</a:t>
            </a:r>
            <a:br>
              <a:rPr lang="bg-BG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endParaRPr lang="en-US" alt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5F37E1-399B-4A84-B868-1F8256D8C1B6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66</a:t>
            </a:fld>
            <a:endParaRPr lang="en-GB" alt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267744" y="3501008"/>
            <a:ext cx="38164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24744"/>
            <a:ext cx="7772400" cy="3456781"/>
          </a:xfrm>
        </p:spPr>
        <p:txBody>
          <a:bodyPr>
            <a:normAutofit fontScale="90000"/>
          </a:bodyPr>
          <a:lstStyle/>
          <a:p>
            <a:pPr marL="180000" algn="ctr" eaLnBrk="1" hangingPunct="1">
              <a:lnSpc>
                <a:spcPct val="114000"/>
              </a:lnSpc>
              <a:defRPr/>
            </a:pPr>
            <a:r>
              <a:rPr lang="bg-BG" altLang="en-US" dirty="0">
                <a:cs typeface="Times New Roman" pitchFamily="18" charset="0"/>
              </a:rPr>
              <a:t/>
            </a:r>
            <a:br>
              <a:rPr lang="bg-BG" altLang="en-US" dirty="0">
                <a:cs typeface="Times New Roman" pitchFamily="18" charset="0"/>
              </a:rPr>
            </a:br>
            <a:r>
              <a:rPr lang="bg-BG" altLang="en-US" dirty="0">
                <a:cs typeface="Times New Roman" pitchFamily="18" charset="0"/>
              </a:rPr>
              <a:t/>
            </a:r>
            <a:br>
              <a:rPr lang="bg-BG" altLang="en-US" dirty="0">
                <a:cs typeface="Times New Roman" pitchFamily="18" charset="0"/>
              </a:rPr>
            </a:br>
            <a:r>
              <a:rPr lang="bg-BG" altLang="en-US" dirty="0">
                <a:cs typeface="Times New Roman" pitchFamily="18" charset="0"/>
              </a:rPr>
              <a:t/>
            </a:r>
            <a:br>
              <a:rPr lang="bg-BG" altLang="en-US" dirty="0">
                <a:cs typeface="Times New Roman" pitchFamily="18" charset="0"/>
              </a:rPr>
            </a:br>
            <a:r>
              <a:rPr lang="bg-BG" altLang="en-US" dirty="0">
                <a:cs typeface="Times New Roman" pitchFamily="18" charset="0"/>
              </a:rPr>
              <a:t/>
            </a:r>
            <a:br>
              <a:rPr lang="bg-BG" altLang="en-US" dirty="0">
                <a:cs typeface="Times New Roman" pitchFamily="18" charset="0"/>
              </a:rPr>
            </a:br>
            <a:r>
              <a:rPr lang="bg-BG" altLang="en-US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4. Чрез построяване на възрастова пирамида</a:t>
            </a:r>
            <a:r>
              <a:rPr lang="bg-BG" alt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bg-BG" alt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bg-BG" alt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BC37F2-BA22-4803-BBF5-4589703756F9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67</a:t>
            </a:fld>
            <a:endParaRPr lang="en-GB" alt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37AC8B-48E5-4F85-ABA3-9C9C2F3C401E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C3370-70EE-4DC5-9B47-0112DFD14D79}" type="slidenum">
              <a:rPr lang="en-GB" altLang="en-US" smtClean="0"/>
              <a:pPr>
                <a:defRPr/>
              </a:pPr>
              <a:t>68</a:t>
            </a:fld>
            <a:endParaRPr lang="en-GB" alt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15616" y="692696"/>
            <a:ext cx="6696743" cy="48965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5445224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800" b="1" dirty="0">
                <a:latin typeface="Arial" panose="020B0604020202020204" pitchFamily="34" charset="0"/>
                <a:cs typeface="Arial" panose="020B0604020202020204" pitchFamily="34" charset="0"/>
              </a:rPr>
              <a:t>Население (</a:t>
            </a:r>
            <a:r>
              <a:rPr lang="bg-BG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bg-BG" sz="1800" b="1" dirty="0">
                <a:latin typeface="Arial" panose="020B0604020202020204" pitchFamily="34" charset="0"/>
                <a:cs typeface="Arial" panose="020B0604020202020204" pitchFamily="34" charset="0"/>
              </a:rPr>
              <a:t>)	Възрастови групи	Население (</a:t>
            </a:r>
            <a:r>
              <a:rPr lang="bg-BG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bg-BG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5" y="5825245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Млада възрастова структура - Индия 2000 г.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1650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37AC8B-48E5-4F85-ABA3-9C9C2F3C401E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C3370-70EE-4DC5-9B47-0112DFD14D79}" type="slidenum">
              <a:rPr lang="en-GB" altLang="en-US" smtClean="0"/>
              <a:pPr>
                <a:defRPr/>
              </a:pPr>
              <a:t>69</a:t>
            </a:fld>
            <a:endParaRPr lang="en-GB" alt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66628" y="764704"/>
            <a:ext cx="7128791" cy="482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3568" y="5589240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Население (</a:t>
            </a:r>
            <a:r>
              <a:rPr lang="bg-BG" b="1" dirty="0" err="1"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)	Възрастови групи	Население (</a:t>
            </a:r>
            <a:r>
              <a:rPr lang="bg-BG" b="1" dirty="0" err="1"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584" y="5989350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Навлизане в </a:t>
            </a:r>
            <a:r>
              <a:rPr lang="bg-BG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предверието</a:t>
            </a:r>
            <a:r>
              <a:rPr lang="bg-BG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застаряването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935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80728"/>
            <a:ext cx="7772400" cy="4680520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80000" eaLnBrk="1" hangingPunct="1">
              <a:lnSpc>
                <a:spcPct val="114000"/>
              </a:lnSpc>
            </a:pPr>
            <a:r>
              <a:rPr lang="bg-BG" alt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Общественото здраве </a:t>
            </a:r>
            <a:r>
              <a:rPr lang="bg-BG" altLang="en-US" sz="3200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е сложна динамична система от интегрално свързани елементи (показатели), която се намира в тясна връзка и взаимодействие с други обществени и природни системи.</a:t>
            </a:r>
            <a:br>
              <a:rPr lang="bg-BG" altLang="en-US" sz="3200" b="1" i="1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bg-BG" altLang="en-US" sz="32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endParaRPr lang="en-GB" altLang="en-US" sz="32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C1860B-D789-4306-BEBD-B74D07A07AE5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F57ACC-B3FD-4469-8F0B-B7D793B00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37AC8B-48E5-4F85-ABA3-9C9C2F3C401E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EB5D9C-D25C-45B8-A43A-62F34202F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C3370-70EE-4DC5-9B47-0112DFD14D79}" type="slidenum">
              <a:rPr lang="en-GB" altLang="en-US" smtClean="0"/>
              <a:pPr>
                <a:defRPr/>
              </a:pPr>
              <a:t>70</a:t>
            </a:fld>
            <a:endParaRPr lang="en-GB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53BEFA-F248-47BE-884F-759F9EDB6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1" y="172092"/>
            <a:ext cx="6552729" cy="573816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35FB69-F550-4DC4-9B87-FEC9AC01A823}"/>
              </a:ext>
            </a:extLst>
          </p:cNvPr>
          <p:cNvSpPr txBox="1"/>
          <p:nvPr/>
        </p:nvSpPr>
        <p:spPr>
          <a:xfrm>
            <a:off x="1259631" y="6165304"/>
            <a:ext cx="7056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/>
              <a:t>Възрастова пирамида на населението в България – 2018 г.</a:t>
            </a:r>
          </a:p>
        </p:txBody>
      </p:sp>
    </p:spTree>
    <p:extLst>
      <p:ext uri="{BB962C8B-B14F-4D97-AF65-F5344CB8AC3E}">
        <p14:creationId xmlns:p14="http://schemas.microsoft.com/office/powerpoint/2010/main" val="23163287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B3C642-B64C-4244-B626-7ADCC088AEA2}" type="datetime1">
              <a:rPr lang="bg-BG" altLang="en-US" smtClean="0"/>
              <a:t>21.3.2020 г.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52D8F-BADA-4D1E-8F1E-816966B94CA1}" type="slidenum">
              <a:rPr lang="en-GB" altLang="en-US" smtClean="0"/>
              <a:pPr>
                <a:defRPr/>
              </a:pPr>
              <a:t>71</a:t>
            </a:fld>
            <a:endParaRPr lang="en-GB" altLang="en-US"/>
          </a:p>
        </p:txBody>
      </p:sp>
      <p:pic>
        <p:nvPicPr>
          <p:cNvPr id="5122" name="Picture 2" descr="Image result for полово възрастова пирамида на българия 2018">
            <a:extLst>
              <a:ext uri="{FF2B5EF4-FFF2-40B4-BE49-F238E27FC236}">
                <a16:creationId xmlns:a16="http://schemas.microsoft.com/office/drawing/2014/main" id="{771B3977-77C4-448F-8C79-005C07D6D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213"/>
            <a:ext cx="9144000" cy="599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30316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715000"/>
          </a:xfrm>
        </p:spPr>
        <p:txBody>
          <a:bodyPr>
            <a:normAutofit/>
          </a:bodyPr>
          <a:lstStyle/>
          <a:p>
            <a:pPr marL="180000" algn="ctr" eaLnBrk="1" hangingPunct="1">
              <a:lnSpc>
                <a:spcPct val="114000"/>
              </a:lnSpc>
            </a:pPr>
            <a:r>
              <a:rPr lang="bg-BG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Медико-социални аспекти на застаряването на населението</a:t>
            </a:r>
            <a:br>
              <a:rPr lang="bg-BG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altLang="en-US" sz="40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altLang="en-US" sz="40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4000" b="1" i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94EA1B-36B1-4684-8BC4-32CB013578F4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72</a:t>
            </a:fld>
            <a:endParaRPr lang="en-GB" alt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500967" y="942852"/>
            <a:ext cx="7991475" cy="5238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bg-BG" altLang="en-U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Средна възраст на населението в света</a:t>
            </a:r>
            <a:endParaRPr lang="bg-BG" altLang="en-US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6563" name="Group 65"/>
          <p:cNvGrpSpPr>
            <a:grpSpLocks/>
          </p:cNvGrpSpPr>
          <p:nvPr/>
        </p:nvGrpSpPr>
        <p:grpSpPr bwMode="auto">
          <a:xfrm>
            <a:off x="468313" y="1700213"/>
            <a:ext cx="7991475" cy="4186237"/>
            <a:chOff x="-3" y="419"/>
            <a:chExt cx="3243" cy="2237"/>
          </a:xfrm>
        </p:grpSpPr>
        <p:grpSp>
          <p:nvGrpSpPr>
            <p:cNvPr id="66564" name="Group 63"/>
            <p:cNvGrpSpPr>
              <a:grpSpLocks/>
            </p:cNvGrpSpPr>
            <p:nvPr/>
          </p:nvGrpSpPr>
          <p:grpSpPr bwMode="auto">
            <a:xfrm>
              <a:off x="0" y="422"/>
              <a:ext cx="3237" cy="2231"/>
              <a:chOff x="0" y="422"/>
              <a:chExt cx="3237" cy="2231"/>
            </a:xfrm>
          </p:grpSpPr>
          <p:grpSp>
            <p:nvGrpSpPr>
              <p:cNvPr id="66566" name="Group 24"/>
              <p:cNvGrpSpPr>
                <a:grpSpLocks/>
              </p:cNvGrpSpPr>
              <p:nvPr/>
            </p:nvGrpSpPr>
            <p:grpSpPr bwMode="auto">
              <a:xfrm>
                <a:off x="0" y="422"/>
                <a:ext cx="1523" cy="422"/>
                <a:chOff x="0" y="422"/>
                <a:chExt cx="1523" cy="422"/>
              </a:xfrm>
            </p:grpSpPr>
            <p:sp>
              <p:nvSpPr>
                <p:cNvPr id="66624" name="Rectangle 3"/>
                <p:cNvSpPr>
                  <a:spLocks noChangeArrowheads="1"/>
                </p:cNvSpPr>
                <p:nvPr/>
              </p:nvSpPr>
              <p:spPr bwMode="auto">
                <a:xfrm>
                  <a:off x="4" y="426"/>
                  <a:ext cx="1515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2400" b="1" dirty="0">
                      <a:latin typeface="Arial" charset="0"/>
                      <a:cs typeface="Arial" charset="0"/>
                    </a:rPr>
                    <a:t>Региони</a:t>
                  </a:r>
                </a:p>
              </p:txBody>
            </p:sp>
            <p:sp>
              <p:nvSpPr>
                <p:cNvPr id="66625" name="Rectangle 23"/>
                <p:cNvSpPr>
                  <a:spLocks noChangeArrowheads="1"/>
                </p:cNvSpPr>
                <p:nvPr/>
              </p:nvSpPr>
              <p:spPr bwMode="auto">
                <a:xfrm>
                  <a:off x="0" y="422"/>
                  <a:ext cx="152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67" name="Group 26"/>
              <p:cNvGrpSpPr>
                <a:grpSpLocks/>
              </p:cNvGrpSpPr>
              <p:nvPr/>
            </p:nvGrpSpPr>
            <p:grpSpPr bwMode="auto">
              <a:xfrm>
                <a:off x="1523" y="422"/>
                <a:ext cx="571" cy="422"/>
                <a:chOff x="1523" y="422"/>
                <a:chExt cx="571" cy="422"/>
              </a:xfrm>
            </p:grpSpPr>
            <p:sp>
              <p:nvSpPr>
                <p:cNvPr id="66622" name="Rectangle 4"/>
                <p:cNvSpPr>
                  <a:spLocks noChangeArrowheads="1"/>
                </p:cNvSpPr>
                <p:nvPr/>
              </p:nvSpPr>
              <p:spPr bwMode="auto">
                <a:xfrm>
                  <a:off x="1527" y="426"/>
                  <a:ext cx="563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2400" b="1">
                      <a:latin typeface="Arial" charset="0"/>
                      <a:cs typeface="Arial" charset="0"/>
                    </a:rPr>
                    <a:t>1950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623" name="Rectangle 25"/>
                <p:cNvSpPr>
                  <a:spLocks noChangeArrowheads="1"/>
                </p:cNvSpPr>
                <p:nvPr/>
              </p:nvSpPr>
              <p:spPr bwMode="auto">
                <a:xfrm>
                  <a:off x="1523" y="422"/>
                  <a:ext cx="571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68" name="Group 28"/>
              <p:cNvGrpSpPr>
                <a:grpSpLocks/>
              </p:cNvGrpSpPr>
              <p:nvPr/>
            </p:nvGrpSpPr>
            <p:grpSpPr bwMode="auto">
              <a:xfrm>
                <a:off x="2094" y="422"/>
                <a:ext cx="571" cy="422"/>
                <a:chOff x="2094" y="422"/>
                <a:chExt cx="571" cy="422"/>
              </a:xfrm>
            </p:grpSpPr>
            <p:sp>
              <p:nvSpPr>
                <p:cNvPr id="66620" name="Rectangle 5"/>
                <p:cNvSpPr>
                  <a:spLocks noChangeArrowheads="1"/>
                </p:cNvSpPr>
                <p:nvPr/>
              </p:nvSpPr>
              <p:spPr bwMode="auto">
                <a:xfrm>
                  <a:off x="2098" y="426"/>
                  <a:ext cx="563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2400" b="1">
                      <a:latin typeface="Arial" charset="0"/>
                      <a:cs typeface="Arial" charset="0"/>
                    </a:rPr>
                    <a:t>2000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621" name="Rectangle 27"/>
                <p:cNvSpPr>
                  <a:spLocks noChangeArrowheads="1"/>
                </p:cNvSpPr>
                <p:nvPr/>
              </p:nvSpPr>
              <p:spPr bwMode="auto">
                <a:xfrm>
                  <a:off x="2094" y="422"/>
                  <a:ext cx="571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69" name="Group 30"/>
              <p:cNvGrpSpPr>
                <a:grpSpLocks/>
              </p:cNvGrpSpPr>
              <p:nvPr/>
            </p:nvGrpSpPr>
            <p:grpSpPr bwMode="auto">
              <a:xfrm>
                <a:off x="2665" y="422"/>
                <a:ext cx="572" cy="422"/>
                <a:chOff x="2665" y="422"/>
                <a:chExt cx="572" cy="422"/>
              </a:xfrm>
            </p:grpSpPr>
            <p:sp>
              <p:nvSpPr>
                <p:cNvPr id="66618" name="Rectangle 6"/>
                <p:cNvSpPr>
                  <a:spLocks noChangeArrowheads="1"/>
                </p:cNvSpPr>
                <p:nvPr/>
              </p:nvSpPr>
              <p:spPr bwMode="auto">
                <a:xfrm>
                  <a:off x="2669" y="426"/>
                  <a:ext cx="564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2400" b="1">
                      <a:latin typeface="Arial" charset="0"/>
                      <a:cs typeface="Arial" charset="0"/>
                    </a:rPr>
                    <a:t>2050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619" name="Rectangle 29"/>
                <p:cNvSpPr>
                  <a:spLocks noChangeArrowheads="1"/>
                </p:cNvSpPr>
                <p:nvPr/>
              </p:nvSpPr>
              <p:spPr bwMode="auto">
                <a:xfrm>
                  <a:off x="2665" y="422"/>
                  <a:ext cx="57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70" name="Group 32"/>
              <p:cNvGrpSpPr>
                <a:grpSpLocks/>
              </p:cNvGrpSpPr>
              <p:nvPr/>
            </p:nvGrpSpPr>
            <p:grpSpPr bwMode="auto">
              <a:xfrm>
                <a:off x="0" y="848"/>
                <a:ext cx="1523" cy="422"/>
                <a:chOff x="0" y="848"/>
                <a:chExt cx="1523" cy="422"/>
              </a:xfrm>
            </p:grpSpPr>
            <p:sp>
              <p:nvSpPr>
                <p:cNvPr id="66616" name="Rectangle 7"/>
                <p:cNvSpPr>
                  <a:spLocks noChangeArrowheads="1"/>
                </p:cNvSpPr>
                <p:nvPr/>
              </p:nvSpPr>
              <p:spPr bwMode="auto">
                <a:xfrm>
                  <a:off x="34" y="852"/>
                  <a:ext cx="1485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bg-BG" altLang="en-US" sz="2400" b="1">
                      <a:latin typeface="Arial" charset="0"/>
                      <a:cs typeface="Arial" charset="0"/>
                    </a:rPr>
                    <a:t>Общо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617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848"/>
                  <a:ext cx="152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71" name="Group 34"/>
              <p:cNvGrpSpPr>
                <a:grpSpLocks/>
              </p:cNvGrpSpPr>
              <p:nvPr/>
            </p:nvGrpSpPr>
            <p:grpSpPr bwMode="auto">
              <a:xfrm>
                <a:off x="1523" y="848"/>
                <a:ext cx="571" cy="422"/>
                <a:chOff x="1523" y="848"/>
                <a:chExt cx="571" cy="422"/>
              </a:xfrm>
            </p:grpSpPr>
            <p:sp>
              <p:nvSpPr>
                <p:cNvPr id="66614" name="Rectangle 8"/>
                <p:cNvSpPr>
                  <a:spLocks noChangeArrowheads="1"/>
                </p:cNvSpPr>
                <p:nvPr/>
              </p:nvSpPr>
              <p:spPr bwMode="auto">
                <a:xfrm>
                  <a:off x="1527" y="852"/>
                  <a:ext cx="563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2400" b="1">
                      <a:latin typeface="Arial" charset="0"/>
                      <a:cs typeface="Arial" charset="0"/>
                    </a:rPr>
                    <a:t>23,6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615" name="Rectangle 33"/>
                <p:cNvSpPr>
                  <a:spLocks noChangeArrowheads="1"/>
                </p:cNvSpPr>
                <p:nvPr/>
              </p:nvSpPr>
              <p:spPr bwMode="auto">
                <a:xfrm>
                  <a:off x="1523" y="848"/>
                  <a:ext cx="571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72" name="Group 36"/>
              <p:cNvGrpSpPr>
                <a:grpSpLocks/>
              </p:cNvGrpSpPr>
              <p:nvPr/>
            </p:nvGrpSpPr>
            <p:grpSpPr bwMode="auto">
              <a:xfrm>
                <a:off x="2094" y="848"/>
                <a:ext cx="571" cy="422"/>
                <a:chOff x="2094" y="848"/>
                <a:chExt cx="571" cy="422"/>
              </a:xfrm>
            </p:grpSpPr>
            <p:sp>
              <p:nvSpPr>
                <p:cNvPr id="66612" name="Rectangle 9"/>
                <p:cNvSpPr>
                  <a:spLocks noChangeArrowheads="1"/>
                </p:cNvSpPr>
                <p:nvPr/>
              </p:nvSpPr>
              <p:spPr bwMode="auto">
                <a:xfrm>
                  <a:off x="2098" y="852"/>
                  <a:ext cx="563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2400" b="1">
                      <a:latin typeface="Arial" charset="0"/>
                      <a:cs typeface="Arial" charset="0"/>
                    </a:rPr>
                    <a:t>26,5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613" name="Rectangle 35"/>
                <p:cNvSpPr>
                  <a:spLocks noChangeArrowheads="1"/>
                </p:cNvSpPr>
                <p:nvPr/>
              </p:nvSpPr>
              <p:spPr bwMode="auto">
                <a:xfrm>
                  <a:off x="2094" y="848"/>
                  <a:ext cx="571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73" name="Group 38"/>
              <p:cNvGrpSpPr>
                <a:grpSpLocks/>
              </p:cNvGrpSpPr>
              <p:nvPr/>
            </p:nvGrpSpPr>
            <p:grpSpPr bwMode="auto">
              <a:xfrm>
                <a:off x="2665" y="848"/>
                <a:ext cx="572" cy="422"/>
                <a:chOff x="2665" y="848"/>
                <a:chExt cx="572" cy="422"/>
              </a:xfrm>
            </p:grpSpPr>
            <p:sp>
              <p:nvSpPr>
                <p:cNvPr id="66610" name="Rectangle 10"/>
                <p:cNvSpPr>
                  <a:spLocks noChangeArrowheads="1"/>
                </p:cNvSpPr>
                <p:nvPr/>
              </p:nvSpPr>
              <p:spPr bwMode="auto">
                <a:xfrm>
                  <a:off x="2669" y="852"/>
                  <a:ext cx="564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2400" b="1">
                      <a:latin typeface="Arial" charset="0"/>
                      <a:cs typeface="Arial" charset="0"/>
                    </a:rPr>
                    <a:t>36,2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611" name="Rectangle 37"/>
                <p:cNvSpPr>
                  <a:spLocks noChangeArrowheads="1"/>
                </p:cNvSpPr>
                <p:nvPr/>
              </p:nvSpPr>
              <p:spPr bwMode="auto">
                <a:xfrm>
                  <a:off x="2665" y="848"/>
                  <a:ext cx="57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74" name="Group 40"/>
              <p:cNvGrpSpPr>
                <a:grpSpLocks/>
              </p:cNvGrpSpPr>
              <p:nvPr/>
            </p:nvGrpSpPr>
            <p:grpSpPr bwMode="auto">
              <a:xfrm>
                <a:off x="0" y="1274"/>
                <a:ext cx="1523" cy="422"/>
                <a:chOff x="0" y="1274"/>
                <a:chExt cx="1523" cy="422"/>
              </a:xfrm>
            </p:grpSpPr>
            <p:sp>
              <p:nvSpPr>
                <p:cNvPr id="66608" name="Rectangle 11"/>
                <p:cNvSpPr>
                  <a:spLocks noChangeArrowheads="1"/>
                </p:cNvSpPr>
                <p:nvPr/>
              </p:nvSpPr>
              <p:spPr bwMode="auto">
                <a:xfrm>
                  <a:off x="34" y="1278"/>
                  <a:ext cx="1485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bg-BG" altLang="en-US" sz="2400" b="1">
                      <a:latin typeface="Arial" charset="0"/>
                      <a:cs typeface="Arial" charset="0"/>
                    </a:rPr>
                    <a:t>Развит свят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609" name="Rectangle 39"/>
                <p:cNvSpPr>
                  <a:spLocks noChangeArrowheads="1"/>
                </p:cNvSpPr>
                <p:nvPr/>
              </p:nvSpPr>
              <p:spPr bwMode="auto">
                <a:xfrm>
                  <a:off x="0" y="1274"/>
                  <a:ext cx="152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75" name="Group 42"/>
              <p:cNvGrpSpPr>
                <a:grpSpLocks/>
              </p:cNvGrpSpPr>
              <p:nvPr/>
            </p:nvGrpSpPr>
            <p:grpSpPr bwMode="auto">
              <a:xfrm>
                <a:off x="1523" y="1274"/>
                <a:ext cx="571" cy="422"/>
                <a:chOff x="1523" y="1274"/>
                <a:chExt cx="571" cy="422"/>
              </a:xfrm>
            </p:grpSpPr>
            <p:sp>
              <p:nvSpPr>
                <p:cNvPr id="66606" name="Rectangle 12"/>
                <p:cNvSpPr>
                  <a:spLocks noChangeArrowheads="1"/>
                </p:cNvSpPr>
                <p:nvPr/>
              </p:nvSpPr>
              <p:spPr bwMode="auto">
                <a:xfrm>
                  <a:off x="1527" y="1278"/>
                  <a:ext cx="563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2400" b="1" dirty="0">
                      <a:latin typeface="Arial" charset="0"/>
                      <a:cs typeface="Arial" charset="0"/>
                    </a:rPr>
                    <a:t>28,6</a:t>
                  </a:r>
                  <a:endParaRPr lang="en-GB" altLang="en-US" sz="2400" b="1" dirty="0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607" name="Rectangle 41"/>
                <p:cNvSpPr>
                  <a:spLocks noChangeArrowheads="1"/>
                </p:cNvSpPr>
                <p:nvPr/>
              </p:nvSpPr>
              <p:spPr bwMode="auto">
                <a:xfrm>
                  <a:off x="1523" y="1274"/>
                  <a:ext cx="571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76" name="Group 44"/>
              <p:cNvGrpSpPr>
                <a:grpSpLocks/>
              </p:cNvGrpSpPr>
              <p:nvPr/>
            </p:nvGrpSpPr>
            <p:grpSpPr bwMode="auto">
              <a:xfrm>
                <a:off x="2094" y="1274"/>
                <a:ext cx="571" cy="422"/>
                <a:chOff x="2094" y="1274"/>
                <a:chExt cx="571" cy="422"/>
              </a:xfrm>
            </p:grpSpPr>
            <p:sp>
              <p:nvSpPr>
                <p:cNvPr id="66604" name="Rectangle 13"/>
                <p:cNvSpPr>
                  <a:spLocks noChangeArrowheads="1"/>
                </p:cNvSpPr>
                <p:nvPr/>
              </p:nvSpPr>
              <p:spPr bwMode="auto">
                <a:xfrm>
                  <a:off x="2098" y="1278"/>
                  <a:ext cx="563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2400" b="1">
                      <a:latin typeface="Arial" charset="0"/>
                      <a:cs typeface="Arial" charset="0"/>
                    </a:rPr>
                    <a:t>37,4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605" name="Rectangle 43"/>
                <p:cNvSpPr>
                  <a:spLocks noChangeArrowheads="1"/>
                </p:cNvSpPr>
                <p:nvPr/>
              </p:nvSpPr>
              <p:spPr bwMode="auto">
                <a:xfrm>
                  <a:off x="2094" y="1274"/>
                  <a:ext cx="571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77" name="Group 46"/>
              <p:cNvGrpSpPr>
                <a:grpSpLocks/>
              </p:cNvGrpSpPr>
              <p:nvPr/>
            </p:nvGrpSpPr>
            <p:grpSpPr bwMode="auto">
              <a:xfrm>
                <a:off x="2665" y="1274"/>
                <a:ext cx="572" cy="422"/>
                <a:chOff x="2665" y="1274"/>
                <a:chExt cx="572" cy="422"/>
              </a:xfrm>
            </p:grpSpPr>
            <p:sp>
              <p:nvSpPr>
                <p:cNvPr id="66602" name="Rectangle 14"/>
                <p:cNvSpPr>
                  <a:spLocks noChangeArrowheads="1"/>
                </p:cNvSpPr>
                <p:nvPr/>
              </p:nvSpPr>
              <p:spPr bwMode="auto">
                <a:xfrm>
                  <a:off x="2669" y="1278"/>
                  <a:ext cx="564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2400" b="1">
                      <a:latin typeface="Arial" charset="0"/>
                      <a:cs typeface="Arial" charset="0"/>
                    </a:rPr>
                    <a:t>46,4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603" name="Rectangle 45"/>
                <p:cNvSpPr>
                  <a:spLocks noChangeArrowheads="1"/>
                </p:cNvSpPr>
                <p:nvPr/>
              </p:nvSpPr>
              <p:spPr bwMode="auto">
                <a:xfrm>
                  <a:off x="2665" y="1274"/>
                  <a:ext cx="57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78" name="Group 48"/>
              <p:cNvGrpSpPr>
                <a:grpSpLocks/>
              </p:cNvGrpSpPr>
              <p:nvPr/>
            </p:nvGrpSpPr>
            <p:grpSpPr bwMode="auto">
              <a:xfrm>
                <a:off x="0" y="1700"/>
                <a:ext cx="1523" cy="422"/>
                <a:chOff x="0" y="1700"/>
                <a:chExt cx="1523" cy="422"/>
              </a:xfrm>
            </p:grpSpPr>
            <p:sp>
              <p:nvSpPr>
                <p:cNvPr id="66600" name="Rectangle 15"/>
                <p:cNvSpPr>
                  <a:spLocks noChangeArrowheads="1"/>
                </p:cNvSpPr>
                <p:nvPr/>
              </p:nvSpPr>
              <p:spPr bwMode="auto">
                <a:xfrm>
                  <a:off x="34" y="1704"/>
                  <a:ext cx="1485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bg-BG" altLang="en-US" sz="2400" b="1">
                      <a:latin typeface="Arial" charset="0"/>
                      <a:cs typeface="Arial" charset="0"/>
                    </a:rPr>
                    <a:t>Развиващ се свят общо</a:t>
                  </a:r>
                </a:p>
              </p:txBody>
            </p:sp>
            <p:sp>
              <p:nvSpPr>
                <p:cNvPr id="66601" name="Rectangle 47"/>
                <p:cNvSpPr>
                  <a:spLocks noChangeArrowheads="1"/>
                </p:cNvSpPr>
                <p:nvPr/>
              </p:nvSpPr>
              <p:spPr bwMode="auto">
                <a:xfrm>
                  <a:off x="0" y="1700"/>
                  <a:ext cx="1523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79" name="Group 50"/>
              <p:cNvGrpSpPr>
                <a:grpSpLocks/>
              </p:cNvGrpSpPr>
              <p:nvPr/>
            </p:nvGrpSpPr>
            <p:grpSpPr bwMode="auto">
              <a:xfrm>
                <a:off x="1523" y="1700"/>
                <a:ext cx="571" cy="422"/>
                <a:chOff x="1523" y="1700"/>
                <a:chExt cx="571" cy="422"/>
              </a:xfrm>
            </p:grpSpPr>
            <p:sp>
              <p:nvSpPr>
                <p:cNvPr id="66598" name="Rectangle 16"/>
                <p:cNvSpPr>
                  <a:spLocks noChangeArrowheads="1"/>
                </p:cNvSpPr>
                <p:nvPr/>
              </p:nvSpPr>
              <p:spPr bwMode="auto">
                <a:xfrm>
                  <a:off x="1527" y="1704"/>
                  <a:ext cx="563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2400" b="1">
                      <a:latin typeface="Arial" charset="0"/>
                      <a:cs typeface="Arial" charset="0"/>
                    </a:rPr>
                    <a:t>21,4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599" name="Rectangle 49"/>
                <p:cNvSpPr>
                  <a:spLocks noChangeArrowheads="1"/>
                </p:cNvSpPr>
                <p:nvPr/>
              </p:nvSpPr>
              <p:spPr bwMode="auto">
                <a:xfrm>
                  <a:off x="1523" y="1700"/>
                  <a:ext cx="571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80" name="Group 52"/>
              <p:cNvGrpSpPr>
                <a:grpSpLocks/>
              </p:cNvGrpSpPr>
              <p:nvPr/>
            </p:nvGrpSpPr>
            <p:grpSpPr bwMode="auto">
              <a:xfrm>
                <a:off x="2094" y="1700"/>
                <a:ext cx="571" cy="422"/>
                <a:chOff x="2094" y="1700"/>
                <a:chExt cx="571" cy="422"/>
              </a:xfrm>
            </p:grpSpPr>
            <p:sp>
              <p:nvSpPr>
                <p:cNvPr id="66596" name="Rectangle 17"/>
                <p:cNvSpPr>
                  <a:spLocks noChangeArrowheads="1"/>
                </p:cNvSpPr>
                <p:nvPr/>
              </p:nvSpPr>
              <p:spPr bwMode="auto">
                <a:xfrm>
                  <a:off x="2098" y="1704"/>
                  <a:ext cx="563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2400" b="1">
                      <a:latin typeface="Arial" charset="0"/>
                      <a:cs typeface="Arial" charset="0"/>
                    </a:rPr>
                    <a:t>24,3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597" name="Rectangle 51"/>
                <p:cNvSpPr>
                  <a:spLocks noChangeArrowheads="1"/>
                </p:cNvSpPr>
                <p:nvPr/>
              </p:nvSpPr>
              <p:spPr bwMode="auto">
                <a:xfrm>
                  <a:off x="2094" y="1700"/>
                  <a:ext cx="571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81" name="Group 54"/>
              <p:cNvGrpSpPr>
                <a:grpSpLocks/>
              </p:cNvGrpSpPr>
              <p:nvPr/>
            </p:nvGrpSpPr>
            <p:grpSpPr bwMode="auto">
              <a:xfrm>
                <a:off x="2665" y="1700"/>
                <a:ext cx="572" cy="422"/>
                <a:chOff x="2665" y="1700"/>
                <a:chExt cx="572" cy="422"/>
              </a:xfrm>
            </p:grpSpPr>
            <p:sp>
              <p:nvSpPr>
                <p:cNvPr id="66594" name="Rectangle 18"/>
                <p:cNvSpPr>
                  <a:spLocks noChangeArrowheads="1"/>
                </p:cNvSpPr>
                <p:nvPr/>
              </p:nvSpPr>
              <p:spPr bwMode="auto">
                <a:xfrm>
                  <a:off x="2669" y="1704"/>
                  <a:ext cx="564" cy="4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2400" b="1">
                      <a:latin typeface="Arial" charset="0"/>
                      <a:cs typeface="Arial" charset="0"/>
                    </a:rPr>
                    <a:t>35,0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595" name="Rectangle 53"/>
                <p:cNvSpPr>
                  <a:spLocks noChangeArrowheads="1"/>
                </p:cNvSpPr>
                <p:nvPr/>
              </p:nvSpPr>
              <p:spPr bwMode="auto">
                <a:xfrm>
                  <a:off x="2665" y="1700"/>
                  <a:ext cx="57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82" name="Group 56"/>
              <p:cNvGrpSpPr>
                <a:grpSpLocks/>
              </p:cNvGrpSpPr>
              <p:nvPr/>
            </p:nvGrpSpPr>
            <p:grpSpPr bwMode="auto">
              <a:xfrm>
                <a:off x="0" y="2126"/>
                <a:ext cx="1523" cy="527"/>
                <a:chOff x="0" y="2126"/>
                <a:chExt cx="1523" cy="527"/>
              </a:xfrm>
            </p:grpSpPr>
            <p:sp>
              <p:nvSpPr>
                <p:cNvPr id="66592" name="Rectangle 19"/>
                <p:cNvSpPr>
                  <a:spLocks noChangeArrowheads="1"/>
                </p:cNvSpPr>
                <p:nvPr/>
              </p:nvSpPr>
              <p:spPr bwMode="auto">
                <a:xfrm>
                  <a:off x="34" y="2130"/>
                  <a:ext cx="1485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bIns="0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bg-BG" altLang="en-US" sz="2400" b="1">
                      <a:latin typeface="Arial" charset="0"/>
                      <a:cs typeface="Arial" charset="0"/>
                    </a:rPr>
                    <a:t>Най-слабо развити страни</a:t>
                  </a:r>
                </a:p>
              </p:txBody>
            </p:sp>
            <p:sp>
              <p:nvSpPr>
                <p:cNvPr id="66593" name="Rectangle 55"/>
                <p:cNvSpPr>
                  <a:spLocks noChangeArrowheads="1"/>
                </p:cNvSpPr>
                <p:nvPr/>
              </p:nvSpPr>
              <p:spPr bwMode="auto">
                <a:xfrm>
                  <a:off x="0" y="2126"/>
                  <a:ext cx="1523" cy="5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83" name="Group 58"/>
              <p:cNvGrpSpPr>
                <a:grpSpLocks/>
              </p:cNvGrpSpPr>
              <p:nvPr/>
            </p:nvGrpSpPr>
            <p:grpSpPr bwMode="auto">
              <a:xfrm>
                <a:off x="1523" y="2126"/>
                <a:ext cx="571" cy="527"/>
                <a:chOff x="1523" y="2126"/>
                <a:chExt cx="571" cy="527"/>
              </a:xfrm>
            </p:grpSpPr>
            <p:sp>
              <p:nvSpPr>
                <p:cNvPr id="66590" name="Rectangle 20"/>
                <p:cNvSpPr>
                  <a:spLocks noChangeArrowheads="1"/>
                </p:cNvSpPr>
                <p:nvPr/>
              </p:nvSpPr>
              <p:spPr bwMode="auto">
                <a:xfrm>
                  <a:off x="1527" y="2130"/>
                  <a:ext cx="563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2400" b="1">
                      <a:latin typeface="Arial" charset="0"/>
                      <a:cs typeface="Arial" charset="0"/>
                    </a:rPr>
                    <a:t>19,5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591" name="Rectangle 57"/>
                <p:cNvSpPr>
                  <a:spLocks noChangeArrowheads="1"/>
                </p:cNvSpPr>
                <p:nvPr/>
              </p:nvSpPr>
              <p:spPr bwMode="auto">
                <a:xfrm>
                  <a:off x="1523" y="2126"/>
                  <a:ext cx="571" cy="5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84" name="Group 60"/>
              <p:cNvGrpSpPr>
                <a:grpSpLocks/>
              </p:cNvGrpSpPr>
              <p:nvPr/>
            </p:nvGrpSpPr>
            <p:grpSpPr bwMode="auto">
              <a:xfrm>
                <a:off x="2094" y="2126"/>
                <a:ext cx="571" cy="527"/>
                <a:chOff x="2094" y="2126"/>
                <a:chExt cx="571" cy="527"/>
              </a:xfrm>
            </p:grpSpPr>
            <p:sp>
              <p:nvSpPr>
                <p:cNvPr id="66588" name="Rectangle 21"/>
                <p:cNvSpPr>
                  <a:spLocks noChangeArrowheads="1"/>
                </p:cNvSpPr>
                <p:nvPr/>
              </p:nvSpPr>
              <p:spPr bwMode="auto">
                <a:xfrm>
                  <a:off x="2098" y="2130"/>
                  <a:ext cx="563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2400" b="1">
                      <a:latin typeface="Arial" charset="0"/>
                      <a:cs typeface="Arial" charset="0"/>
                    </a:rPr>
                    <a:t>18,2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589" name="Rectangle 59"/>
                <p:cNvSpPr>
                  <a:spLocks noChangeArrowheads="1"/>
                </p:cNvSpPr>
                <p:nvPr/>
              </p:nvSpPr>
              <p:spPr bwMode="auto">
                <a:xfrm>
                  <a:off x="2094" y="2126"/>
                  <a:ext cx="571" cy="5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66585" name="Group 62"/>
              <p:cNvGrpSpPr>
                <a:grpSpLocks/>
              </p:cNvGrpSpPr>
              <p:nvPr/>
            </p:nvGrpSpPr>
            <p:grpSpPr bwMode="auto">
              <a:xfrm>
                <a:off x="2665" y="2126"/>
                <a:ext cx="572" cy="527"/>
                <a:chOff x="2665" y="2126"/>
                <a:chExt cx="572" cy="527"/>
              </a:xfrm>
            </p:grpSpPr>
            <p:sp>
              <p:nvSpPr>
                <p:cNvPr id="66586" name="Rectangle 22"/>
                <p:cNvSpPr>
                  <a:spLocks noChangeArrowheads="1"/>
                </p:cNvSpPr>
                <p:nvPr/>
              </p:nvSpPr>
              <p:spPr bwMode="auto">
                <a:xfrm>
                  <a:off x="2669" y="2130"/>
                  <a:ext cx="564" cy="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/>
                  <a:r>
                    <a:rPr lang="bg-BG" altLang="en-US" sz="2400" b="1">
                      <a:latin typeface="Arial" charset="0"/>
                      <a:cs typeface="Arial" charset="0"/>
                    </a:rPr>
                    <a:t>26,5</a:t>
                  </a:r>
                  <a:endParaRPr lang="en-GB" altLang="en-US" sz="2400" b="1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6587" name="Rectangle 61"/>
                <p:cNvSpPr>
                  <a:spLocks noChangeArrowheads="1"/>
                </p:cNvSpPr>
                <p:nvPr/>
              </p:nvSpPr>
              <p:spPr bwMode="auto">
                <a:xfrm>
                  <a:off x="2665" y="2126"/>
                  <a:ext cx="572" cy="527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charset="0"/>
                    <a:cs typeface="Arial" charset="0"/>
                  </a:endParaRPr>
                </a:p>
              </p:txBody>
            </p:sp>
          </p:grpSp>
        </p:grpSp>
        <p:sp>
          <p:nvSpPr>
            <p:cNvPr id="66565" name="Rectangle 64"/>
            <p:cNvSpPr>
              <a:spLocks noChangeArrowheads="1"/>
            </p:cNvSpPr>
            <p:nvPr/>
          </p:nvSpPr>
          <p:spPr bwMode="auto">
            <a:xfrm>
              <a:off x="-3" y="419"/>
              <a:ext cx="3243" cy="2237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CDEE5-6154-4ADA-9036-A8B65C9E24C8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C3370-70EE-4DC5-9B47-0112DFD14D79}" type="slidenum">
              <a:rPr lang="en-GB" altLang="en-US" smtClean="0"/>
              <a:pPr>
                <a:defRPr/>
              </a:pPr>
              <a:t>73</a:t>
            </a:fld>
            <a:endParaRPr lang="en-GB" alt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908720"/>
            <a:ext cx="7772400" cy="547303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180000" algn="ctr" eaLnBrk="1" hangingPunct="1"/>
            <a:r>
              <a:rPr lang="bg-BG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Кои са най-застарелите страни в Европа?</a:t>
            </a:r>
            <a:br>
              <a:rPr lang="bg-BG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bg-BG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bg-BG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bg-BG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bg-BG" alt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endParaRPr lang="bg-BG" altLang="en-US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CF6190-00A9-40BA-9FC1-ABDAC6223BD1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74</a:t>
            </a:fld>
            <a:endParaRPr lang="en-GB" alt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37AC8B-48E5-4F85-ABA3-9C9C2F3C401E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C3370-70EE-4DC5-9B47-0112DFD14D79}" type="slidenum">
              <a:rPr lang="en-GB" altLang="en-US" smtClean="0"/>
              <a:pPr>
                <a:defRPr/>
              </a:pPr>
              <a:t>75</a:t>
            </a:fld>
            <a:endParaRPr lang="en-GB" alt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825722"/>
              </p:ext>
            </p:extLst>
          </p:nvPr>
        </p:nvGraphicFramePr>
        <p:xfrm>
          <a:off x="1331640" y="764704"/>
          <a:ext cx="5746735" cy="55526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0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9298">
                <a:tc rowSpan="2"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2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Избрани европейски с</a:t>
                      </a:r>
                      <a:r>
                        <a:rPr lang="ru-RU" sz="20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трани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7343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65+/0-14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734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2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1970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73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734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298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Германия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73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73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159,45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734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298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Италия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73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43,68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73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150,00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734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298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България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73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42,00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73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144,90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734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298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Гърция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73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44,89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73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138,34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734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298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Португалия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73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33,97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73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133,56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734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298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Австрия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73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57,92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73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128.67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734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298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Унгария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73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55,50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73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122,54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734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298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Испания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73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34,74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73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120,68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7343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298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Финландия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73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37,16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73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119,88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7343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9298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Румъния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73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34,67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73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101,88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7343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9298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Нидерландия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73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37,24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73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100,29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7343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9298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Полша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73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30,55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73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101,13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7343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9124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Обединено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кралство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73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54,07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73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98,41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7343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9298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Франция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73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51,48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73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97,36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7343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9298">
                <a:tc>
                  <a:txBody>
                    <a:bodyPr/>
                    <a:lstStyle/>
                    <a:p>
                      <a:pPr marL="720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Норвегия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73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52,64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734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88,41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3290" marR="33290" marT="7343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1727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37AC8B-48E5-4F85-ABA3-9C9C2F3C401E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C3370-70EE-4DC5-9B47-0112DFD14D79}" type="slidenum">
              <a:rPr lang="en-GB" altLang="en-US" smtClean="0"/>
              <a:pPr>
                <a:defRPr/>
              </a:pPr>
              <a:t>76</a:t>
            </a:fld>
            <a:endParaRPr lang="en-GB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08" y="728747"/>
            <a:ext cx="7444000" cy="558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63977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37AC8B-48E5-4F85-ABA3-9C9C2F3C401E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C3370-70EE-4DC5-9B47-0112DFD14D79}" type="slidenum">
              <a:rPr lang="en-GB" altLang="en-US" smtClean="0"/>
              <a:pPr>
                <a:defRPr/>
              </a:pPr>
              <a:t>77</a:t>
            </a:fld>
            <a:endParaRPr lang="en-GB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5"/>
            <a:ext cx="7080479" cy="530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89832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539551" y="896777"/>
            <a:ext cx="8064897" cy="54547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ctr">
              <a:lnSpc>
                <a:spcPct val="114000"/>
              </a:lnSpc>
              <a:defRPr/>
            </a:pPr>
            <a:r>
              <a:rPr lang="bg-BG" altLang="en-US" sz="28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ЗДРАВЕН СТАТУС В ЕВРОПЕЙСКИТЕ СТРАНИ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14000"/>
              </a:lnSpc>
              <a:defRPr/>
            </a:pPr>
            <a:endParaRPr lang="bg-BG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  <a:defRPr/>
            </a:pPr>
            <a:r>
              <a:rPr lang="bg-BG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Европейско проучване върху качеството на живота (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EQLS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bg-BG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показва, че здравният статус в присъединилите се след 2004 г. страни  е като цяло по-лош от този в старите 15 страни-членки. Макар </a:t>
            </a:r>
            <a:r>
              <a:rPr lang="bg-BG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СППЖ</a:t>
            </a:r>
            <a:r>
              <a:rPr lang="bg-BG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да нараства, то тези страни няма да достигнат нивото на здраве на възрастните хора в останалите 15 страни в следващите две десетилетия.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F80E29-12C9-4B1A-8215-7808572A0735}" type="datetime1">
              <a:rPr lang="en-US" altLang="en-US" smtClean="0"/>
              <a:t>3/21/2020</a:t>
            </a:fld>
            <a:endParaRPr lang="en-GB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C3370-70EE-4DC5-9B47-0112DFD14D79}" type="slidenum">
              <a:rPr lang="en-GB" altLang="en-US" smtClean="0"/>
              <a:pPr>
                <a:defRPr/>
              </a:pPr>
              <a:t>78</a:t>
            </a:fld>
            <a:endParaRPr lang="en-GB" alt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4704"/>
            <a:ext cx="7772400" cy="5472584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marL="180000">
              <a:lnSpc>
                <a:spcPct val="114000"/>
              </a:lnSpc>
            </a:pPr>
            <a:r>
              <a:rPr lang="bg-BG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Проучването показва също, че възрастта играе главна роля в </a:t>
            </a:r>
            <a:r>
              <a:rPr lang="bg-BG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болестността</a:t>
            </a:r>
            <a:r>
              <a:rPr lang="bg-BG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инвалидността.</a:t>
            </a:r>
            <a:r>
              <a:rPr lang="en-GB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 половината от лицата над 65 г. в тези страни посочват наличие на хронични заболявания и инвалидност.</a:t>
            </a:r>
            <a:br>
              <a:rPr lang="bg-BG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Според резултати от друго проучване върху здравето, стареенето и пенсионирането в Европа (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SHARE)</a:t>
            </a:r>
            <a:r>
              <a:rPr lang="bg-BG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около 40% от възрастните лица отбелязват някаква степен на ограничение на двигателната активност и почти 50% посочват наличие на хронични здравни проблеми. </a:t>
            </a:r>
            <a:endParaRPr lang="bg-BG" altLang="en-US" sz="280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E168BD-0377-4464-96A2-904F362525C8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79</a:t>
            </a:fld>
            <a:endParaRPr lang="en-GB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80728"/>
            <a:ext cx="7772400" cy="4825082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80000" eaLnBrk="1" hangingPunct="1">
              <a:lnSpc>
                <a:spcPct val="114000"/>
              </a:lnSpc>
            </a:pPr>
            <a:r>
              <a:rPr lang="en-US" alt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</a:t>
            </a:r>
            <a:r>
              <a:rPr lang="bg-BG" altLang="en-US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бщественото</a:t>
            </a:r>
            <a:r>
              <a:rPr lang="bg-BG" alt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здраве </a:t>
            </a:r>
            <a:r>
              <a:rPr lang="bg-BG" altLang="en-US" sz="3200" b="1" i="1" dirty="0">
                <a:solidFill>
                  <a:schemeClr val="tx1"/>
                </a:solidFill>
                <a:latin typeface="Arial" charset="0"/>
                <a:cs typeface="Arial" charset="0"/>
              </a:rPr>
              <a:t>се обуславя от социално-икономическото и политическо развитие, от условията на природната среда и от моделите на живот и поведение на индивидите в конкретните общности.</a:t>
            </a:r>
            <a:br>
              <a:rPr lang="bg-BG" altLang="en-US" sz="3200" b="1" i="1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bg-BG" altLang="en-US" sz="3200" i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endParaRPr lang="en-GB" altLang="en-US" sz="3200" i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7C088-B894-44C0-815F-2AEADDC02D2A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4704"/>
            <a:ext cx="7772400" cy="5328121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marL="180000">
              <a:lnSpc>
                <a:spcPct val="114000"/>
              </a:lnSpc>
            </a:pPr>
            <a:r>
              <a:rPr lang="bg-BG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Повече от 2/3 са имали поне едно хронично заболяване, а 40% посочват две и повече хронични заболявания. Сред най-честите заболявания са: артрит, диабет и сърдечни заболявания, хипертония, висок </a:t>
            </a:r>
            <a:r>
              <a:rPr lang="bg-BG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холестерол</a:t>
            </a:r>
            <a:r>
              <a:rPr lang="bg-BG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bg-BG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bg-BG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Основните причини са смърт са болестите на кръвообращението и </a:t>
            </a:r>
            <a:r>
              <a:rPr lang="bg-BG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неоплазмите</a:t>
            </a:r>
            <a:r>
              <a:rPr lang="bg-BG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които заедно формират около 2/3 от всички </a:t>
            </a:r>
            <a:r>
              <a:rPr lang="bg-BG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умирания</a:t>
            </a:r>
            <a:r>
              <a:rPr lang="bg-BG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двата пола. Една шеста от всички </a:t>
            </a:r>
            <a:r>
              <a:rPr lang="bg-BG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умирания</a:t>
            </a:r>
            <a:r>
              <a:rPr lang="bg-BG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 дължи на </a:t>
            </a:r>
            <a:r>
              <a:rPr lang="bg-BG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ИБС</a:t>
            </a:r>
            <a:r>
              <a:rPr lang="bg-BG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1/10 – на мозъчно-съдовата болест.</a:t>
            </a:r>
            <a:br>
              <a:rPr lang="bg-BG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bg-BG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F39984-ED1D-4038-97C2-5BA1EFBF79FA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80</a:t>
            </a:fld>
            <a:endParaRPr lang="en-GB" alt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>
            <a:spLocks noChangeArrowheads="1"/>
          </p:cNvSpPr>
          <p:nvPr/>
        </p:nvSpPr>
        <p:spPr bwMode="auto">
          <a:xfrm>
            <a:off x="611560" y="908720"/>
            <a:ext cx="7992888" cy="50045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80000" eaLnBrk="1" hangingPunct="1">
              <a:lnSpc>
                <a:spcPct val="114000"/>
              </a:lnSpc>
            </a:pPr>
            <a:r>
              <a:rPr lang="bg-BG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Все по-малко лица в трудоспособна възраст за подкрепа на по-възрастните хора.  </a:t>
            </a:r>
            <a:r>
              <a:rPr lang="bg-BG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Броят на лицата в трудоспособна възраст на 1 пенсионер ще намалее почти 2 пъти към 2050 г. – от 3.5 сега до 1.8. </a:t>
            </a:r>
          </a:p>
          <a:p>
            <a:pPr marL="180000" eaLnBrk="1" hangingPunct="1">
              <a:lnSpc>
                <a:spcPct val="114000"/>
              </a:lnSpc>
            </a:pPr>
            <a:r>
              <a:rPr lang="bg-BG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Ще настъпят проблеми с привличането на квалифицирани работници и броят на излизащите от трудоспособна възраст (над 65 г.) ще превишава поколенията на встъпващите в нея (о-14 г.).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7B174C-C544-4439-A40D-7CCF688DCEEF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C3370-70EE-4DC5-9B47-0112DFD14D79}" type="slidenum">
              <a:rPr lang="en-GB" altLang="en-US" smtClean="0"/>
              <a:pPr>
                <a:defRPr/>
              </a:pPr>
              <a:t>81</a:t>
            </a:fld>
            <a:endParaRPr lang="en-GB" alt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908720"/>
            <a:ext cx="7772400" cy="5328568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marL="180000" eaLnBrk="1" hangingPunct="1">
              <a:lnSpc>
                <a:spcPct val="114000"/>
              </a:lnSpc>
            </a:pPr>
            <a:r>
              <a:rPr lang="bg-BG" altLang="en-US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Застаряването на населението поставя сериозни  предизвикателства пред здравната система като цяло и пред здравната служба във всяка страна: развитие на адекватна здравна помощ, развитие на здравни институции за продължително лечение, </a:t>
            </a:r>
            <a:r>
              <a:rPr lang="bg-BG" altLang="en-US" sz="3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хосписни</a:t>
            </a:r>
            <a:r>
              <a:rPr lang="bg-BG" altLang="en-US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грижи, адекватна подготовка на здравните кадри за работа в възрастното население и т.н.</a:t>
            </a:r>
            <a:br>
              <a:rPr lang="bg-BG" altLang="en-US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altLang="en-US" sz="4000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647C15-79D6-473C-B2C0-84869DC354A6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82</a:t>
            </a:fld>
            <a:endParaRPr lang="en-GB" alt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484784"/>
            <a:ext cx="7772400" cy="237626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bg-BG" alt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БЪЛГАРИЯ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61296E-84A2-4A0D-A171-C4E585E5ACB2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83</a:t>
            </a:fld>
            <a:endParaRPr lang="en-GB" alt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79512" y="6309320"/>
            <a:ext cx="720080" cy="365125"/>
          </a:xfrm>
        </p:spPr>
        <p:txBody>
          <a:bodyPr/>
          <a:lstStyle/>
          <a:p>
            <a:pPr>
              <a:defRPr/>
            </a:pPr>
            <a:fld id="{B437AC8B-48E5-4F85-ABA3-9C9C2F3C401E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C3370-70EE-4DC5-9B47-0112DFD14D79}" type="slidenum">
              <a:rPr lang="en-GB" altLang="en-US" smtClean="0"/>
              <a:pPr>
                <a:defRPr/>
              </a:pPr>
              <a:t>84</a:t>
            </a:fld>
            <a:endParaRPr lang="en-GB" altLang="en-US"/>
          </a:p>
        </p:txBody>
      </p:sp>
      <p:pic>
        <p:nvPicPr>
          <p:cNvPr id="1026" name="Picture 2" descr="Резултат с изображение за ръст на населението на земята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42847"/>
            <a:ext cx="7378702" cy="5226580"/>
          </a:xfrm>
          <a:prstGeom prst="rect">
            <a:avLst/>
          </a:prstGeom>
          <a:solidFill>
            <a:schemeClr val="bg2">
              <a:alpha val="32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971600" y="6181273"/>
            <a:ext cx="7378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800" b="1" dirty="0">
                <a:latin typeface="Arial" panose="020B0604020202020204" pitchFamily="34" charset="0"/>
                <a:cs typeface="Arial" panose="020B0604020202020204" pitchFamily="34" charset="0"/>
              </a:rPr>
              <a:t>Население на България според 17-те преброявания и 2015 г.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95867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6EE7E-7678-474D-83B0-D015CCBAD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37AC8B-48E5-4F85-ABA3-9C9C2F3C401E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62553B-BC38-4663-ACD7-047F82C71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C3370-70EE-4DC5-9B47-0112DFD14D79}" type="slidenum">
              <a:rPr lang="en-GB" altLang="en-US" smtClean="0"/>
              <a:pPr>
                <a:defRPr/>
              </a:pPr>
              <a:t>85</a:t>
            </a:fld>
            <a:endParaRPr lang="en-GB" alt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65D4914-9EFA-4B61-973B-0CBB395D7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65" y="980728"/>
            <a:ext cx="8178271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34257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F57ACC-B3FD-4469-8F0B-B7D793B00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37AC8B-48E5-4F85-ABA3-9C9C2F3C401E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EB5D9C-D25C-45B8-A43A-62F34202F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C3370-70EE-4DC5-9B47-0112DFD14D79}" type="slidenum">
              <a:rPr lang="en-GB" altLang="en-US" smtClean="0"/>
              <a:pPr>
                <a:defRPr/>
              </a:pPr>
              <a:t>86</a:t>
            </a:fld>
            <a:endParaRPr lang="en-GB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53BEFA-F248-47BE-884F-759F9EDB6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1" y="172092"/>
            <a:ext cx="6552729" cy="573816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35FB69-F550-4DC4-9B87-FEC9AC01A823}"/>
              </a:ext>
            </a:extLst>
          </p:cNvPr>
          <p:cNvSpPr txBox="1"/>
          <p:nvPr/>
        </p:nvSpPr>
        <p:spPr>
          <a:xfrm>
            <a:off x="1259631" y="6165304"/>
            <a:ext cx="7056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/>
              <a:t>Възрастова пирамида на населението в България – 2018 г.</a:t>
            </a:r>
          </a:p>
        </p:txBody>
      </p:sp>
    </p:spTree>
    <p:extLst>
      <p:ext uri="{BB962C8B-B14F-4D97-AF65-F5344CB8AC3E}">
        <p14:creationId xmlns:p14="http://schemas.microsoft.com/office/powerpoint/2010/main" val="383930452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3448" cy="554461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80000">
              <a:lnSpc>
                <a:spcPct val="114000"/>
              </a:lnSpc>
            </a:pPr>
            <a:r>
              <a:rPr lang="bg-BG" sz="2400" dirty="0"/>
              <a:t>Възпроизводството на трудоспособното население се характеризира чрез </a:t>
            </a:r>
            <a:r>
              <a:rPr lang="bg-BG" sz="2400" b="1" dirty="0"/>
              <a:t>коефициента на демографско заместване, </a:t>
            </a:r>
            <a:r>
              <a:rPr lang="bg-BG" sz="2400" dirty="0"/>
              <a:t>който показва съотношението между броя на излизащите от трудоспособна възраст (60 - 64 г.)</a:t>
            </a:r>
            <a:r>
              <a:rPr lang="en-US" sz="2400" dirty="0"/>
              <a:t> </a:t>
            </a:r>
            <a:r>
              <a:rPr lang="bg-BG" sz="2400" dirty="0"/>
              <a:t>към влизащите в трудоспособна възраст (15 - 19 г.). Към 31.12.2015 г. това съотношение е 64. За сравнение, през 2001 г. 100 лица, излизащи от трудоспособна възраст, са били замествани от 124 млади хора. </a:t>
            </a:r>
            <a:br>
              <a:rPr lang="bg-BG" sz="2400" dirty="0"/>
            </a:br>
            <a:r>
              <a:rPr lang="bg-BG" sz="2400" dirty="0"/>
              <a:t>Най-благоприятно е това съотношение в областите Сливен - 80, Шумен - 71, и Пазарджик - 70. Най-нисък е този показател в областите Смолян – 47, и Габрово и Кюстендил, където 100 лица, излизащи от трудоспособна възраст, се заместват от 48 лица, влизащи в трудоспособна възраст.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65D0AC-D741-4CBB-BF3B-2026E3023765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87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851382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549400"/>
              </p:ext>
            </p:extLst>
          </p:nvPr>
        </p:nvGraphicFramePr>
        <p:xfrm>
          <a:off x="323850" y="836712"/>
          <a:ext cx="8640763" cy="5583489"/>
        </p:xfrm>
        <a:graphic>
          <a:graphicData uri="http://schemas.openxmlformats.org/drawingml/2006/table">
            <a:tbl>
              <a:tblPr/>
              <a:tblGrid>
                <a:gridCol w="100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3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8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87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92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7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204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Години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Проценти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и %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съотношения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между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основните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възрастови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групи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198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0-14 г.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15-64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5+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0-14/15-64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65+/15-64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Общо завис.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65+/0-14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22,8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67,6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9,6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</a:t>
                      </a:r>
                      <a:r>
                        <a:rPr kumimoji="0" lang="bg-BG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,8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14,</a:t>
                      </a:r>
                      <a:r>
                        <a:rPr kumimoji="0" lang="bg-BG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r>
                        <a:rPr kumimoji="0" lang="bg-BG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bg-BG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42,1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22,0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67,1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10,9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32,8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16,3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49,1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49,6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22,1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66,0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11,9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</a:t>
                      </a:r>
                      <a:r>
                        <a:rPr kumimoji="0" lang="bg-BG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bg-BG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bg-BG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51,5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53,</a:t>
                      </a: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1985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20,8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67,6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11,6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30,8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17,1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47,9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55,</a:t>
                      </a: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20,4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66,</a:t>
                      </a:r>
                      <a:r>
                        <a:rPr kumimoji="0" lang="bg-BG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13,0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30,7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19,5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50,2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63,</a:t>
                      </a: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17,9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67,</a:t>
                      </a:r>
                      <a:r>
                        <a:rPr kumimoji="0" lang="bg-BG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26,</a:t>
                      </a:r>
                      <a:r>
                        <a:rPr kumimoji="0" lang="bg-BG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22,</a:t>
                      </a:r>
                      <a:r>
                        <a:rPr kumimoji="0" lang="bg-BG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49,</a:t>
                      </a:r>
                      <a:r>
                        <a:rPr kumimoji="0" lang="bg-BG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83,8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15,7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68,0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16,3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23,</a:t>
                      </a:r>
                      <a:r>
                        <a:rPr kumimoji="0" lang="bg-BG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bg-BG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r>
                        <a:rPr kumimoji="0" lang="bg-BG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bg-BG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103,</a:t>
                      </a: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13,7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69,1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17,2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19,8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24,</a:t>
                      </a:r>
                      <a:r>
                        <a:rPr kumimoji="0" lang="bg-BG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44,</a:t>
                      </a:r>
                      <a:r>
                        <a:rPr kumimoji="0" lang="bg-BG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125,</a:t>
                      </a: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13,7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68,7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17,6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19,</a:t>
                      </a:r>
                      <a:r>
                        <a:rPr kumimoji="0" lang="bg-BG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25,6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45,</a:t>
                      </a:r>
                      <a:r>
                        <a:rPr kumimoji="0" lang="bg-BG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8,5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2014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13,8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66,2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20,0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20,8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30,2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51,0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144,9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2018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14,3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64,4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21,3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22,2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33,1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55,3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149,0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8C8AAE-7F4C-48A4-B707-2F3958E814EE}" type="datetime1">
              <a:rPr lang="en-US" smtClean="0"/>
              <a:t>3/21/2020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97444-FC47-4D09-90EB-A79C2846FC52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4675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37AC8B-48E5-4F85-ABA3-9C9C2F3C401E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C3370-70EE-4DC5-9B47-0112DFD14D79}" type="slidenum">
              <a:rPr lang="en-GB" altLang="en-US" smtClean="0"/>
              <a:pPr>
                <a:defRPr/>
              </a:pPr>
              <a:t>89</a:t>
            </a:fld>
            <a:endParaRPr lang="en-GB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53599"/>
            <a:ext cx="7584661" cy="572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150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24744"/>
            <a:ext cx="7772400" cy="4608512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14000"/>
              </a:lnSpc>
            </a:pPr>
            <a:r>
              <a:rPr lang="bg-BG" alt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2. Индикатори за измерване и оценка на общественото здраве</a:t>
            </a:r>
            <a:r>
              <a:rPr lang="bg-BG" altLang="en-US" b="1" dirty="0">
                <a:solidFill>
                  <a:srgbClr val="CC3300"/>
                </a:solidFill>
                <a:latin typeface="Arial" charset="0"/>
                <a:cs typeface="Arial" charset="0"/>
              </a:rPr>
              <a:t/>
            </a:r>
            <a:br>
              <a:rPr lang="bg-BG" altLang="en-US" b="1" dirty="0">
                <a:solidFill>
                  <a:srgbClr val="CC3300"/>
                </a:solidFill>
                <a:latin typeface="Arial" charset="0"/>
                <a:cs typeface="Arial" charset="0"/>
              </a:rPr>
            </a:br>
            <a:endParaRPr lang="en-GB" altLang="en-US" b="1" dirty="0">
              <a:solidFill>
                <a:srgbClr val="CC33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9313D0-6C61-4D40-8053-DE0AF515CC52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9C8C-EFE0-4DF5-8F35-0D0163CE9FE4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67E6AF-6D0C-4379-98E6-DC32AA298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37AC8B-48E5-4F85-ABA3-9C9C2F3C401E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14B33F-52D0-4199-A441-3C5DA4A99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C3370-70EE-4DC5-9B47-0112DFD14D79}" type="slidenum">
              <a:rPr lang="en-GB" altLang="en-US" smtClean="0"/>
              <a:pPr>
                <a:defRPr/>
              </a:pPr>
              <a:t>90</a:t>
            </a:fld>
            <a:endParaRPr lang="en-GB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18A69A-2CA2-49CA-970C-5B2AC1477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9144000" cy="42839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C6E634-6C02-4157-9B5A-122046077F3D}"/>
              </a:ext>
            </a:extLst>
          </p:cNvPr>
          <p:cNvSpPr/>
          <p:nvPr/>
        </p:nvSpPr>
        <p:spPr>
          <a:xfrm>
            <a:off x="1403648" y="5592148"/>
            <a:ext cx="67052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>
                <a:solidFill>
                  <a:srgbClr val="000000"/>
                </a:solidFill>
              </a:rPr>
              <a:t>Средна възраст на населението в Бъхлгария 2000-2018 г.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8062073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381486"/>
              </p:ext>
            </p:extLst>
          </p:nvPr>
        </p:nvGraphicFramePr>
        <p:xfrm>
          <a:off x="611560" y="764707"/>
          <a:ext cx="7848871" cy="5688628"/>
        </p:xfrm>
        <a:graphic>
          <a:graphicData uri="http://schemas.openxmlformats.org/drawingml/2006/table">
            <a:tbl>
              <a:tblPr/>
              <a:tblGrid>
                <a:gridCol w="1665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30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8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Области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% </a:t>
                      </a:r>
                      <a:r>
                        <a:rPr kumimoji="0" lang="bg-BG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0-14 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% 65+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0-14/15-64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65+/15-64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65+/0-14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4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България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13,3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18,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19,4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27,1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140,6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4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Видин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11,8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25,5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19,0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40,6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216,1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4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Габрово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11,1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23,9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17,1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36,7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215,3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4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Кюстендил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11,5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22,8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17,4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34,8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198,2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4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Перник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11,4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21,9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17,0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32,9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192,1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4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Монтана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12,8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23,5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19,7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36,8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183,6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4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Силистра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11,0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20,0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16,0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29,0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181,8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4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Ловеч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13,1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23,3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20,6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36,6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177,8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4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В. Търново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11,6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20,2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17,1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29,6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174,1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4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Плевен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12,9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22,4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19,9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34,7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173,6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4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Русе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12,0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20,3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17,7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30,0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169,2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14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Враца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13,4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20,8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20,4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31,6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155,2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14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Ямбол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13,7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21,0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21,1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32,1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153,3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14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Хасково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13,2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20,1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19,7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30,1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152,3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09D012-390B-4912-845A-DFEC0F25A2EE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C3370-70EE-4DC5-9B47-0112DFD14D79}" type="slidenum">
              <a:rPr lang="en-GB" altLang="en-US" smtClean="0"/>
              <a:pPr>
                <a:defRPr/>
              </a:pPr>
              <a:t>91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512548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592422"/>
              </p:ext>
            </p:extLst>
          </p:nvPr>
        </p:nvGraphicFramePr>
        <p:xfrm>
          <a:off x="971600" y="693989"/>
          <a:ext cx="7488361" cy="5662361"/>
        </p:xfrm>
        <a:graphic>
          <a:graphicData uri="http://schemas.openxmlformats.org/drawingml/2006/table">
            <a:tbl>
              <a:tblPr/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9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1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4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9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Области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% </a:t>
                      </a:r>
                      <a:r>
                        <a:rPr kumimoji="0" lang="bg-BG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0-14 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% 65+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0-14/15-64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65+/15-64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65+/0-14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България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13,3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18,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19,4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27,1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140,6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София </a:t>
                      </a:r>
                      <a:r>
                        <a:rPr kumimoji="0" lang="bg-BG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обл</a:t>
                      </a: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13,5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20,2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20,3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30,5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149,6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Смолян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11,8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17,5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16,6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24,7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148,3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Ст. Загора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13,6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19,5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20,3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29,1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143,4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Пловдив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13,3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18,6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19,5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27,4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139,8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Търговище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14,2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18,5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21,1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27,5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130,3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Добрич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13,8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17,9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20,2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26,2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129,7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Разград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13,8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17,6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20,2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25,6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127,5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София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12,3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15,6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17,1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21,7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126,8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Шумен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14,0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17,6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20,5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25,5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125,7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8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Пазарджик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14,4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17,6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21,2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25,9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122,2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8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Кърджали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13,9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16,9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20,1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24,4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121,6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6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Благоевград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14,00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16,0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19,3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22,8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114,3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8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Варна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14,2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16,0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20,3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23,0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112,7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8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Бургас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14,7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16,2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21,2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23,4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110,2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8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Сливен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17,2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16,9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26,1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25,6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98,3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3271" marR="3327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09D012-390B-4912-845A-DFEC0F25A2EE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C3370-70EE-4DC5-9B47-0112DFD14D79}" type="slidenum">
              <a:rPr lang="en-GB" altLang="en-US" smtClean="0"/>
              <a:pPr>
                <a:defRPr/>
              </a:pPr>
              <a:t>92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298695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37AC8B-48E5-4F85-ABA3-9C9C2F3C401E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C3370-70EE-4DC5-9B47-0112DFD14D79}" type="slidenum">
              <a:rPr lang="en-GB" altLang="en-US" smtClean="0"/>
              <a:pPr>
                <a:defRPr/>
              </a:pPr>
              <a:t>93</a:t>
            </a:fld>
            <a:endParaRPr lang="en-GB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6" y="764705"/>
            <a:ext cx="7226081" cy="541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22227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37AC8B-48E5-4F85-ABA3-9C9C2F3C401E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C3370-70EE-4DC5-9B47-0112DFD14D79}" type="slidenum">
              <a:rPr lang="en-GB" altLang="en-US" smtClean="0"/>
              <a:pPr>
                <a:defRPr/>
              </a:pPr>
              <a:t>94</a:t>
            </a:fld>
            <a:endParaRPr lang="en-GB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6" y="764705"/>
            <a:ext cx="7298089" cy="547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81401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37AC8B-48E5-4F85-ABA3-9C9C2F3C401E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C3370-70EE-4DC5-9B47-0112DFD14D79}" type="slidenum">
              <a:rPr lang="en-GB" altLang="en-US" smtClean="0"/>
              <a:pPr>
                <a:defRPr/>
              </a:pPr>
              <a:t>95</a:t>
            </a:fld>
            <a:endParaRPr lang="en-GB" alt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67" y="764704"/>
            <a:ext cx="7416600" cy="556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64809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37AC8B-48E5-4F85-ABA3-9C9C2F3C401E}" type="datetime1">
              <a:rPr lang="en-US" altLang="en-US" smtClean="0"/>
              <a:t>3/21/2020</a:t>
            </a:fld>
            <a:endParaRPr lang="en-GB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C3370-70EE-4DC5-9B47-0112DFD14D79}" type="slidenum">
              <a:rPr lang="en-GB" altLang="en-US" smtClean="0"/>
              <a:pPr>
                <a:defRPr/>
              </a:pPr>
              <a:t>96</a:t>
            </a:fld>
            <a:endParaRPr lang="en-GB" alt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26" y="764705"/>
            <a:ext cx="7442106" cy="557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85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2704</TotalTime>
  <Words>2075</Words>
  <Application>Microsoft Office PowerPoint</Application>
  <PresentationFormat>Презентация на цял екран (4:3)</PresentationFormat>
  <Paragraphs>821</Paragraphs>
  <Slides>96</Slides>
  <Notes>2</Notes>
  <HiddenSlides>0</HiddenSlides>
  <MMClips>0</MMClips>
  <ScaleCrop>false</ScaleCrop>
  <HeadingPairs>
    <vt:vector size="8" baseType="variant">
      <vt:variant>
        <vt:lpstr>Използвани шрифтове</vt:lpstr>
      </vt:variant>
      <vt:variant>
        <vt:i4>10</vt:i4>
      </vt:variant>
      <vt:variant>
        <vt:lpstr>Тема</vt:lpstr>
      </vt:variant>
      <vt:variant>
        <vt:i4>2</vt:i4>
      </vt:variant>
      <vt:variant>
        <vt:lpstr>Вградени OLE сървъри</vt:lpstr>
      </vt:variant>
      <vt:variant>
        <vt:i4>1</vt:i4>
      </vt:variant>
      <vt:variant>
        <vt:lpstr>Заглавия на слайдовете</vt:lpstr>
      </vt:variant>
      <vt:variant>
        <vt:i4>96</vt:i4>
      </vt:variant>
    </vt:vector>
  </HeadingPairs>
  <TitlesOfParts>
    <vt:vector size="109" baseType="lpstr">
      <vt:lpstr>Arial Unicode MS</vt:lpstr>
      <vt:lpstr>Arial</vt:lpstr>
      <vt:lpstr>Arial Black</vt:lpstr>
      <vt:lpstr>Arial Narrow</vt:lpstr>
      <vt:lpstr>Calibri</vt:lpstr>
      <vt:lpstr>Constantia</vt:lpstr>
      <vt:lpstr>Symbol</vt:lpstr>
      <vt:lpstr>Times New Roman</vt:lpstr>
      <vt:lpstr>Wingdings</vt:lpstr>
      <vt:lpstr>Wingdings 2</vt:lpstr>
      <vt:lpstr>Flow</vt:lpstr>
      <vt:lpstr>2_Default Design</vt:lpstr>
      <vt:lpstr>CorelDRAW.Graphic.10</vt:lpstr>
      <vt:lpstr>Презентация на PowerPoint</vt:lpstr>
      <vt:lpstr>План 1. Групово и обществено здраве. 2. Индикатори за измерване и оценка на общественото здраве. 3. Демографски подходи за изучаване и оценка на общественото здраве. 4. Статика на населението – брой и структура. 5. Медико-социални аспекти на застаряването на глобалното население.</vt:lpstr>
      <vt:lpstr>1. Групово и обществено здраве </vt:lpstr>
      <vt:lpstr>Групово здраве - здравето на отделни социални групи, заемащи определена територия, функциониращи  като  реални човешки обединения и имащи свои специфични цели и организация на дейностите. Обществено здраве - обобщена характеристика на здравето на определен тип общество или на конкретно общество.</vt:lpstr>
      <vt:lpstr>Класическото определение на понятието „Public Health“  е на видния американски учен (бактериолог и експерт в областта на общественото здравеопазване) Charles-Edward Winslow, формулирано в 1920 г. и звучащо съвсем актуално и в наши дни.  </vt:lpstr>
      <vt:lpstr>Oбщественото здраве e „наука и изкуство за предотвратяване на заболяванията, удължаване на живота и промоция на здравето и благосъстоянието на популацията чрез организирани усилия на общността за опазване на околната среда, контрол на инфекциозните заболявания, организация на медицински и сестрински грижи за ранна диагноза и предотвратяване на заболяванията, обучение на индивида за опазване на собственото здраве и развитие на социални механизми за гарантиране на всяко лице на стандарт на живот, необходим за поддържане или подобряване на здравето”.</vt:lpstr>
      <vt:lpstr>Общественото здраве е сложна динамична система от интегрално свързани елементи (показатели), която се намира в тясна връзка и взаимодействие с други обществени и природни системи.  </vt:lpstr>
      <vt:lpstr>Oбщественото здраве се обуславя от социално-икономическото и политическо развитие, от условията на природната среда и от моделите на живот и поведение на индивидите в конкретните общности.  </vt:lpstr>
      <vt:lpstr>2. Индикатори за измерване и оценка на общественото здраве </vt:lpstr>
      <vt:lpstr>За оценка на общественото здраве са необходими подходящи здравни индикатори.  Според J. M. Last (2007) “здравен индикатор е променлива величина, поддаваща се на пряко измерване, която отразява здравния статус на популацията”.   </vt:lpstr>
      <vt:lpstr>Идеалните индикатори трябва да бъдат: Валидни - да измерват това, за което са предназначени. Надеждни и обективни – резултатите от измерването да бъдат едни и същи, ако измерването се извършва от различни изследователи при сходни обстоятелства. Чувствителни – да реагират чувствително (да се променят бързо) на промените в конкретната ситуация. Специфични - да отразяват специфичните промени само в конкретната ситуация, а не други промени. Приложими - да има добра възможност за събиране или извличане на необходимите данни. Уместни - да допринасят за разбирането и осмислянето на въпросния феномен. </vt:lpstr>
      <vt:lpstr>Могат да се използват разнообразни по своята статистическа и логическа същност индикатори: - Индикатори за смъртност;  - Индикатори за заболяемост;  - Коефициенти за инвалидност;  - Индикатори за физическо развитие;  - Индикатори за здравна помощ;  - Коефициенти за здравните ресурси; </vt:lpstr>
      <vt:lpstr>- Индикатори за социално и психично здраве;  - Индикатори за околната среда;  - Социално-икономически индикатори;  - Индикатори за здравната политика;  - Индикатори за качеството на живот; - Други индикатори – напр. за Целите на ООН за устойчиво развитие, за Стратегията на СЗО „Здраве за всички през 21-ви век“ и др.  </vt:lpstr>
      <vt:lpstr>За оперативна оценка на общественото здраве използваме 3 основни групи индикатори: 1. Демографски индикатори; 2. Индикатори за заболяемост и инвалидност; 3. Индикатори за физическо развитие. </vt:lpstr>
      <vt:lpstr>    Две важни характеристики на тези три групи индикатори:   По-голямата част от тях имат:   - негативен характер и  - различна информативна (познавателна) стойност. </vt:lpstr>
      <vt:lpstr>С най-висока познавателна стойност са индикаторите за: Ø  детска смъртност; Ø  смъртност до 5-год. възраст; Ø  средна продължителност на предстоящия живот; Ø  майчина смъртност.</vt:lpstr>
      <vt:lpstr>   3. Демографски подходи за изучаване и оценка на общественото здраве </vt:lpstr>
      <vt:lpstr>3. Демографски процеси и показатели - същност и класификация   </vt:lpstr>
      <vt:lpstr>Демографията е наука за населението (“демос” - народ, народонаселение; “графос” - описвам).  </vt:lpstr>
      <vt:lpstr>Цялостната характеристика на населението се извършва в два основни разреза:  - статика и  - динамика на населението. </vt:lpstr>
      <vt:lpstr>Статиката на населението включва данни за броя и структурата на населението в определен момент (общо, по пол, възраст, местоживеене и др.). </vt:lpstr>
      <vt:lpstr>Динамиката на населението включва промените, които настъпват в резултат на:  - естествени събития (раждания, умирания, бракове, разводи) и -  миграционни процеси. </vt:lpstr>
      <vt:lpstr>Съответно на това различаваме естествено и механично движение на населението. </vt:lpstr>
      <vt:lpstr>Механично движение на населението - численост и структура на мигриращите потоци (емиграция, имиграция, в рамките на страната село-град, село-село, град-град, град-село и др.).</vt:lpstr>
      <vt:lpstr>Естествено движение на населението - брачност, раждаемост, обща и сумарна плодовитост, смъртност (обща и детска), естествен прираст, средна продължителност на предстоящия живот и др.</vt:lpstr>
      <vt:lpstr>4. Индикатори за статика на населението   </vt:lpstr>
      <vt:lpstr>4.1. Демографски цикъл  </vt:lpstr>
      <vt:lpstr>Презентация на PowerPoint</vt:lpstr>
      <vt:lpstr>Презентация на PowerPoint</vt:lpstr>
      <vt:lpstr>Презентация на PowerPoint</vt:lpstr>
      <vt:lpstr>1. Стационирано население на високо ниво (High stationary) - висока раждаемост и висока смъртност при почти еднакви стойности. </vt:lpstr>
      <vt:lpstr>2. Ранен стадий на нарастване на населението (Early expanding) – смъртността намалява, раждаемостта остава почти непроменена – напр. някои страни в Африка и Югоизточна Азия. България - в 1900-1950 г.</vt:lpstr>
      <vt:lpstr>3. Късен стадий на нарастване на населението (Late expanding) – смъртност продължава да намалява, раждаемост също намалява, но е по-висока от смъртността (Индия, България през 1950-1985 г.)</vt:lpstr>
      <vt:lpstr>4. Стациониране на  населението при ниска раждаемост и смъртност (Low stationary) -  повечето силно развити страни. България е в този стадий през 1985-1990 г. </vt:lpstr>
      <vt:lpstr>5. Намаляване на числеността населението (Declining) – раждаемостта е по-ниска от смъртността – напр. България след 1990 г., Италия, Германия, Унгария и др.</vt:lpstr>
      <vt:lpstr>4.2. Тенденции в числеността на населението  </vt:lpstr>
      <vt:lpstr>Брой на населението - преброявания - екстраполация   - интерполация  </vt:lpstr>
      <vt:lpstr> Числеността на населението се определя чрез:  - броя към определен период и средногодишния ръст в %;  - времето за достигане до следващ милиард;   - времето за удвояване на числеността на населението.</vt:lpstr>
      <vt:lpstr>Презентация на PowerPoint</vt:lpstr>
      <vt:lpstr>Около 8000 B.C. населението в света е оценявано на 5 млн. Към началото на н.е. нараства до 200 млн (по някои оценки - до 300 или даже до 600 млн с годишен ръст под 0.05%). - 1 млрд достига за около 1800 г.;  - 2 млрд - за 130 г. (1930 г.); - 3 млрд - за 30 г. (1960); - 4 млрд - за 15 г. (1974); - 5 млрд - само за 13 г. (1987); - 6 млрд - за 12 години (1999) и - 7 млрд – за 12 г. (2011). - 7,5 млрд – в 2017 г. - 8 млрд – 2023 г. - 9 млрд – 2042 г. - 10 млрд – 2056 г.</vt:lpstr>
      <vt:lpstr>Презентация на PowerPoint</vt:lpstr>
      <vt:lpstr>Презентация на PowerPoint</vt:lpstr>
      <vt:lpstr>Най-висок прираст – в 1960-те години.  2017 г. около 1.11% – с 80 млн годишно. Прогнозира се намаляване до по-малко от 1% през 2020 г. и под 0,5% към 2050 г.   Към 2042 г. населението в света ще достигне 9 милиарда и ще се стабилизира до около 10 милиарда след 2062 г.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 РАЗВИТ СВЯТ: ·  Страни с развита пазарна икономика  ·  Страни от Централна и Източна Европа (СЦИЕ), с икономики в състояние на преход.  РАЗВИВАЩ СЕ СВЯТ: ·  Развиващи се страни · Най-слабо развити страни </vt:lpstr>
      <vt:lpstr> Класификация на Световната банка на основата на брутния национален продукт на глава от населението: · страни с нисък доход – БНП $995 или по-малко; · страни със среден доход - $996 до $12055;   · с доход по-нисък от средния – $996 до $3825  · с доход по висок от средния - $3826 до $12055 · страни с висок доход – над $12055 </vt:lpstr>
      <vt:lpstr>Презентация на PowerPoint</vt:lpstr>
      <vt:lpstr>Презентация на PowerPoint</vt:lpstr>
      <vt:lpstr>4.2. Структура на населението    </vt:lpstr>
      <vt:lpstr>   Структура на населението  Разпределение по определени признаци (пол, възраст и др.) и се описва чрез пропорции (относителни дялове, екстензивни показатели). </vt:lpstr>
      <vt:lpstr> Структура по пол  -  в проценти  (при новородени 51% : 49%)  - брой жени на 100 или 1000 мъже или обратно</vt:lpstr>
      <vt:lpstr>Възрастова структура на населението   Представя разпределението на населението по отделни възрастови групи в проценти.   </vt:lpstr>
      <vt:lpstr>    4.3. Подходи за характеристика на възрастовата структура  </vt:lpstr>
      <vt:lpstr>1. Чрез съпоставяне на относителните дялове на 0-14 г., 15-49 г.  и над 50 г.  Прогресивен тип Стационарен тип Регресивен тип    </vt:lpstr>
      <vt:lpstr>Презентация на PowerPoint</vt:lpstr>
      <vt:lpstr>     2. Чрез относителните дялове на лицата над 60 г. или над 65 г.        </vt:lpstr>
      <vt:lpstr>Презентация на PowerPoint</vt:lpstr>
      <vt:lpstr>3. Чрез съотношения на зависимост  - % съотношение над 65 г./15-64г.  - % съотношение на 0-14 г./15-64г.  - % съотношение на 0-14 г. + над 65г. към 15-64 г. - % съотношение над 65 г./0-14 г.</vt:lpstr>
      <vt:lpstr>Youth Dependency Ratio  0-14 г.        х 100 15-64 г.   </vt:lpstr>
      <vt:lpstr>Old Dependency Ratio  лица над 65 г.        х 100 15-64 г.   </vt:lpstr>
      <vt:lpstr>Total Dependency Ratio  0-14 г. + над 65 г.         х 100 15-64 г.   </vt:lpstr>
      <vt:lpstr>Най-важно съотношение Индекс на застаряването  над 65 г.       х 100 0-14 г.   Критична точка – 100%. Силно застаряване – над 100% </vt:lpstr>
      <vt:lpstr>    4. Чрез построяване на възрастова пирамида 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5. Медико-социални аспекти на застаряването на населението  </vt:lpstr>
      <vt:lpstr>Презентация на PowerPoint</vt:lpstr>
      <vt:lpstr>Кои са най-застарелите страни в Европа?   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Проучването показва също, че възрастта играе главна роля в болестността и инвалидността. Над половината от лицата над 65 г. в тези страни посочват наличие на хронични заболявания и инвалидност.  Според резултати от друго проучване върху здравето, стареенето и пенсионирането в Европа (SHARE), около 40% от възрастните лица отбелязват някаква степен на ограничение на двигателната активност и почти 50% посочват наличие на хронични здравни проблеми. </vt:lpstr>
      <vt:lpstr>Повече от 2/3 са имали поне едно хронично заболяване, а 40% посочват две и повече хронични заболявания. Сред най-честите заболявания са: артрит, диабет и сърдечни заболявания, хипертония, висок холестерол.  Основните причини са смърт са болестите на кръвообращението и неоплазмите, които заедно формират около 2/3 от всички умирания при двата пола. Една шеста от всички умирания се дължи на ИБС и 1/10 – на мозъчно-съдовата болест. </vt:lpstr>
      <vt:lpstr>Презентация на PowerPoint</vt:lpstr>
      <vt:lpstr>Застаряването на населението поставя сериозни  предизвикателства пред здравната система като цяло и пред здравната служба във всяка страна: развитие на адекватна здравна помощ, развитие на здравни институции за продължително лечение, хосписни грижи, адекватна подготовка на здравните кадри за работа в възрастното население и т.н.  </vt:lpstr>
      <vt:lpstr>БЪЛГАРИЯ</vt:lpstr>
      <vt:lpstr>Презентация на PowerPoint</vt:lpstr>
      <vt:lpstr>Презентация на PowerPoint</vt:lpstr>
      <vt:lpstr>Презентация на PowerPoint</vt:lpstr>
      <vt:lpstr>Възпроизводството на трудоспособното население се характеризира чрез коефициента на демографско заместване, който показва съотношението между броя на излизащите от трудоспособна възраст (60 - 64 г.) към влизащите в трудоспособна възраст (15 - 19 г.). Към 31.12.2015 г. това съотношение е 64. За сравнение, през 2001 г. 100 лица, излизащи от трудоспособна възраст, са били замествани от 124 млади хора.  Най-благоприятно е това съотношение в областите Сливен - 80, Шумен - 71, и Пазарджик - 70. Най-нисък е този показател в областите Смолян – 47, и Габрово и Кюстендил, където 100 лица, излизащи от трудоспособна възраст, се заместват от 48 лица, влизащи в трудоспособна възраст.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>VMI - Pleven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ИЗМЕРВАНЕ И ОЦЕНКА НА ОБЩЕСТВЕНОТО ЗДРАВЕ</dc:title>
  <dc:creator>Gena Grancharova</dc:creator>
  <cp:lastModifiedBy>Asen</cp:lastModifiedBy>
  <cp:revision>150</cp:revision>
  <dcterms:created xsi:type="dcterms:W3CDTF">2003-11-09T16:33:08Z</dcterms:created>
  <dcterms:modified xsi:type="dcterms:W3CDTF">2020-03-21T15:03:34Z</dcterms:modified>
</cp:coreProperties>
</file>