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89"/>
  </p:notesMasterIdLst>
  <p:sldIdLst>
    <p:sldId id="631" r:id="rId2"/>
    <p:sldId id="527" r:id="rId3"/>
    <p:sldId id="309" r:id="rId4"/>
    <p:sldId id="557" r:id="rId5"/>
    <p:sldId id="260" r:id="rId6"/>
    <p:sldId id="563" r:id="rId7"/>
    <p:sldId id="259" r:id="rId8"/>
    <p:sldId id="261" r:id="rId9"/>
    <p:sldId id="492" r:id="rId10"/>
    <p:sldId id="262" r:id="rId11"/>
    <p:sldId id="493" r:id="rId12"/>
    <p:sldId id="495" r:id="rId13"/>
    <p:sldId id="536" r:id="rId14"/>
    <p:sldId id="265" r:id="rId15"/>
    <p:sldId id="558" r:id="rId16"/>
    <p:sldId id="266" r:id="rId17"/>
    <p:sldId id="267" r:id="rId18"/>
    <p:sldId id="268" r:id="rId19"/>
    <p:sldId id="559" r:id="rId20"/>
    <p:sldId id="270" r:id="rId21"/>
    <p:sldId id="272" r:id="rId22"/>
    <p:sldId id="605" r:id="rId23"/>
    <p:sldId id="606" r:id="rId24"/>
    <p:sldId id="560" r:id="rId25"/>
    <p:sldId id="530" r:id="rId26"/>
    <p:sldId id="561" r:id="rId27"/>
    <p:sldId id="624" r:id="rId28"/>
    <p:sldId id="572" r:id="rId29"/>
    <p:sldId id="275" r:id="rId30"/>
    <p:sldId id="625" r:id="rId31"/>
    <p:sldId id="627" r:id="rId32"/>
    <p:sldId id="276" r:id="rId33"/>
    <p:sldId id="570" r:id="rId34"/>
    <p:sldId id="278" r:id="rId35"/>
    <p:sldId id="279" r:id="rId36"/>
    <p:sldId id="470" r:id="rId37"/>
    <p:sldId id="569" r:id="rId38"/>
    <p:sldId id="283" r:id="rId39"/>
    <p:sldId id="576" r:id="rId40"/>
    <p:sldId id="344" r:id="rId41"/>
    <p:sldId id="578" r:id="rId42"/>
    <p:sldId id="346" r:id="rId43"/>
    <p:sldId id="357" r:id="rId44"/>
    <p:sldId id="539" r:id="rId45"/>
    <p:sldId id="347" r:id="rId46"/>
    <p:sldId id="348" r:id="rId47"/>
    <p:sldId id="498" r:id="rId48"/>
    <p:sldId id="499" r:id="rId49"/>
    <p:sldId id="349" r:id="rId50"/>
    <p:sldId id="501" r:id="rId51"/>
    <p:sldId id="350" r:id="rId52"/>
    <p:sldId id="579" r:id="rId53"/>
    <p:sldId id="264" r:id="rId54"/>
    <p:sldId id="496" r:id="rId55"/>
    <p:sldId id="494" r:id="rId56"/>
    <p:sldId id="610" r:id="rId57"/>
    <p:sldId id="525" r:id="rId58"/>
    <p:sldId id="524" r:id="rId59"/>
    <p:sldId id="528" r:id="rId60"/>
    <p:sldId id="523" r:id="rId61"/>
    <p:sldId id="529" r:id="rId62"/>
    <p:sldId id="522" r:id="rId63"/>
    <p:sldId id="611" r:id="rId64"/>
    <p:sldId id="521" r:id="rId65"/>
    <p:sldId id="531" r:id="rId66"/>
    <p:sldId id="541" r:id="rId67"/>
    <p:sldId id="580" r:id="rId68"/>
    <p:sldId id="471" r:id="rId69"/>
    <p:sldId id="472" r:id="rId70"/>
    <p:sldId id="532" r:id="rId71"/>
    <p:sldId id="581" r:id="rId72"/>
    <p:sldId id="582" r:id="rId73"/>
    <p:sldId id="613" r:id="rId74"/>
    <p:sldId id="617" r:id="rId75"/>
    <p:sldId id="618" r:id="rId76"/>
    <p:sldId id="629" r:id="rId77"/>
    <p:sldId id="628" r:id="rId78"/>
    <p:sldId id="619" r:id="rId79"/>
    <p:sldId id="591" r:id="rId80"/>
    <p:sldId id="600" r:id="rId81"/>
    <p:sldId id="601" r:id="rId82"/>
    <p:sldId id="630" r:id="rId83"/>
    <p:sldId id="603" r:id="rId84"/>
    <p:sldId id="593" r:id="rId85"/>
    <p:sldId id="615" r:id="rId86"/>
    <p:sldId id="594" r:id="rId87"/>
    <p:sldId id="597" r:id="rId88"/>
  </p:sldIdLst>
  <p:sldSz cx="9144000" cy="6858000" type="screen4x3"/>
  <p:notesSz cx="6858000" cy="9144000"/>
  <p:defaultTextStyle>
    <a:defPPr>
      <a:defRPr lang="bg-BG"/>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000000"/>
    <a:srgbClr val="3333FF"/>
    <a:srgbClr val="FFFF99"/>
    <a:srgbClr val="FFCCFF"/>
    <a:srgbClr val="FF9933"/>
    <a:srgbClr val="FF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82" autoAdjust="0"/>
  </p:normalViewPr>
  <p:slideViewPr>
    <p:cSldViewPr>
      <p:cViewPr varScale="1">
        <p:scale>
          <a:sx n="72" d="100"/>
          <a:sy n="72" d="100"/>
        </p:scale>
        <p:origin x="150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563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200" smtClean="0"/>
            </a:lvl1pPr>
          </a:lstStyle>
          <a:p>
            <a:pPr>
              <a:defRPr/>
            </a:pPr>
            <a:endParaRPr lang="en-US" altLang="en-US"/>
          </a:p>
        </p:txBody>
      </p:sp>
      <p:sp>
        <p:nvSpPr>
          <p:cNvPr id="325635"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1034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5637"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25638"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smtClean="0"/>
            </a:lvl1pPr>
          </a:lstStyle>
          <a:p>
            <a:pPr>
              <a:defRPr/>
            </a:pPr>
            <a:endParaRPr lang="en-US" altLang="en-US"/>
          </a:p>
        </p:txBody>
      </p:sp>
      <p:sp>
        <p:nvSpPr>
          <p:cNvPr id="325639"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76780F8-2C5E-432B-B7FE-77F5E511DC98}" type="slidenum">
              <a:rPr lang="en-US" altLang="en-US"/>
              <a:pPr>
                <a:defRPr/>
              </a:pPr>
              <a:t>‹#›</a:t>
            </a:fld>
            <a:endParaRPr lang="en-US" altLang="en-US"/>
          </a:p>
        </p:txBody>
      </p:sp>
    </p:spTree>
    <p:extLst>
      <p:ext uri="{BB962C8B-B14F-4D97-AF65-F5344CB8AC3E}">
        <p14:creationId xmlns:p14="http://schemas.microsoft.com/office/powerpoint/2010/main" val="5051802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b"/>
          <a:lstStyle>
            <a:lvl1pPr defTabSz="990600">
              <a:defRPr>
                <a:solidFill>
                  <a:schemeClr val="tx1"/>
                </a:solidFill>
                <a:latin typeface="Arial Black" panose="020B0A04020102020204" pitchFamily="34" charset="0"/>
                <a:cs typeface="Arial" panose="020B0604020202020204" pitchFamily="34" charset="0"/>
              </a:defRPr>
            </a:lvl1pPr>
            <a:lvl2pPr marL="742950" indent="-285750" defTabSz="990600">
              <a:defRPr>
                <a:solidFill>
                  <a:schemeClr val="tx1"/>
                </a:solidFill>
                <a:latin typeface="Arial Black" panose="020B0A04020102020204" pitchFamily="34" charset="0"/>
                <a:cs typeface="Arial" panose="020B0604020202020204" pitchFamily="34" charset="0"/>
              </a:defRPr>
            </a:lvl2pPr>
            <a:lvl3pPr marL="1143000" indent="-228600" defTabSz="990600">
              <a:defRPr>
                <a:solidFill>
                  <a:schemeClr val="tx1"/>
                </a:solidFill>
                <a:latin typeface="Arial Black" panose="020B0A04020102020204" pitchFamily="34" charset="0"/>
                <a:cs typeface="Arial" panose="020B0604020202020204" pitchFamily="34" charset="0"/>
              </a:defRPr>
            </a:lvl3pPr>
            <a:lvl4pPr marL="1600200" indent="-228600" defTabSz="990600">
              <a:defRPr>
                <a:solidFill>
                  <a:schemeClr val="tx1"/>
                </a:solidFill>
                <a:latin typeface="Arial Black" panose="020B0A04020102020204" pitchFamily="34" charset="0"/>
                <a:cs typeface="Arial" panose="020B0604020202020204" pitchFamily="34" charset="0"/>
              </a:defRPr>
            </a:lvl4pPr>
            <a:lvl5pPr marL="2057400" indent="-228600" defTabSz="990600">
              <a:defRPr>
                <a:solidFill>
                  <a:schemeClr val="tx1"/>
                </a:solidFill>
                <a:latin typeface="Arial Black" panose="020B0A040201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9D97A1E8-CF6E-4D65-84FB-05332DF6D4A5}" type="slidenum">
              <a:rPr kumimoji="0" lang="bg-BG" altLang="bg-BG"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90600" rtl="0" eaLnBrk="1" fontAlgn="base" latinLnBrk="0" hangingPunct="1">
                <a:lnSpc>
                  <a:spcPct val="100000"/>
                </a:lnSpc>
                <a:spcBef>
                  <a:spcPct val="0"/>
                </a:spcBef>
                <a:spcAft>
                  <a:spcPct val="0"/>
                </a:spcAft>
                <a:buClrTx/>
                <a:buSzTx/>
                <a:buFontTx/>
                <a:buNone/>
                <a:tabLst/>
                <a:defRPr/>
              </a:pPr>
              <a:t>1</a:t>
            </a:fld>
            <a:endParaRPr kumimoji="0" lang="bg-BG" altLang="bg-BG"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1" name="Rectangle 2"/>
          <p:cNvSpPr>
            <a:spLocks noGrp="1" noRot="1" noChangeAspect="1" noChangeArrowheads="1" noTextEdit="1"/>
          </p:cNvSpPr>
          <p:nvPr>
            <p:ph type="sldImg"/>
          </p:nvPr>
        </p:nvSpPr>
        <p:spPr>
          <a:xfrm>
            <a:off x="992188" y="768350"/>
            <a:ext cx="5114925" cy="3836988"/>
          </a:xfrm>
          <a:ln/>
        </p:spPr>
      </p:sp>
      <p:sp>
        <p:nvSpPr>
          <p:cNvPr id="7172" name="Rectangle 3"/>
          <p:cNvSpPr>
            <a:spLocks noGrp="1" noChangeArrowheads="1"/>
          </p:cNvSpPr>
          <p:nvPr>
            <p:ph type="body" idx="1"/>
          </p:nvPr>
        </p:nvSpPr>
        <p:spPr>
          <a:noFill/>
        </p:spPr>
        <p:txBody>
          <a:bodyPr/>
          <a:lstStyle/>
          <a:p>
            <a:pPr eaLnBrk="1" hangingPunct="1"/>
            <a:endParaRPr lang="bg-BG" altLang="bg-BG">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76780F8-2C5E-432B-B7FE-77F5E511DC98}" type="slidenum">
              <a:rPr lang="en-US" altLang="en-US" smtClean="0"/>
              <a:pPr>
                <a:defRPr/>
              </a:pPr>
              <a:t>50</a:t>
            </a:fld>
            <a:endParaRPr lang="en-US" altLang="en-US"/>
          </a:p>
        </p:txBody>
      </p:sp>
    </p:spTree>
    <p:extLst>
      <p:ext uri="{BB962C8B-B14F-4D97-AF65-F5344CB8AC3E}">
        <p14:creationId xmlns:p14="http://schemas.microsoft.com/office/powerpoint/2010/main" val="1655165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5460C89C-7721-4C82-BE8A-A55E6C8340CD}" type="datetime1">
              <a:rPr lang="en-US" altLang="en-US" smtClean="0"/>
              <a:t>3/21/2020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7EC6482-5605-4DB6-B288-E5C7BE12B44A}" type="slidenum">
              <a:rPr lang="en-US" altLang="en-US"/>
              <a:pPr>
                <a:defRPr/>
              </a:pPr>
              <a:t>‹#›</a:t>
            </a:fld>
            <a:endParaRPr lang="en-US" altLang="en-US"/>
          </a:p>
        </p:txBody>
      </p:sp>
    </p:spTree>
    <p:extLst>
      <p:ext uri="{BB962C8B-B14F-4D97-AF65-F5344CB8AC3E}">
        <p14:creationId xmlns:p14="http://schemas.microsoft.com/office/powerpoint/2010/main" val="444582770"/>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44C7019-8844-482C-9F2C-F2602C8FD6F9}" type="datetime1">
              <a:rPr lang="en-US" altLang="en-US" smtClean="0"/>
              <a:t>3/21/2020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17F3844-BF6D-48A0-8C13-58E22DB08082}" type="slidenum">
              <a:rPr lang="en-US" altLang="en-US"/>
              <a:pPr>
                <a:defRPr/>
              </a:pPr>
              <a:t>‹#›</a:t>
            </a:fld>
            <a:endParaRPr lang="en-US" altLang="en-US"/>
          </a:p>
        </p:txBody>
      </p:sp>
    </p:spTree>
    <p:extLst>
      <p:ext uri="{BB962C8B-B14F-4D97-AF65-F5344CB8AC3E}">
        <p14:creationId xmlns:p14="http://schemas.microsoft.com/office/powerpoint/2010/main" val="1297055174"/>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D659B4E-C5FB-4AD4-8149-C6B9DD853D83}" type="datetime1">
              <a:rPr lang="en-US" altLang="en-US" smtClean="0"/>
              <a:t>3/21/2020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37CB3CE-8EBC-4E38-B13C-DCA1B22BCB67}" type="slidenum">
              <a:rPr lang="en-US" altLang="en-US"/>
              <a:pPr>
                <a:defRPr/>
              </a:pPr>
              <a:t>‹#›</a:t>
            </a:fld>
            <a:endParaRPr lang="en-US" altLang="en-US"/>
          </a:p>
        </p:txBody>
      </p:sp>
    </p:spTree>
    <p:extLst>
      <p:ext uri="{BB962C8B-B14F-4D97-AF65-F5344CB8AC3E}">
        <p14:creationId xmlns:p14="http://schemas.microsoft.com/office/powerpoint/2010/main" val="2998492290"/>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68B3B4E-1106-4D61-9046-DAD9979F9BE8}" type="datetime1">
              <a:rPr lang="en-US" altLang="en-US" smtClean="0"/>
              <a:t>3/21/2020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93F3A6E-FA1E-4C90-8234-A30C1951201A}" type="slidenum">
              <a:rPr lang="en-US" altLang="en-US"/>
              <a:pPr>
                <a:defRPr/>
              </a:pPr>
              <a:t>‹#›</a:t>
            </a:fld>
            <a:endParaRPr lang="en-US" altLang="en-US"/>
          </a:p>
        </p:txBody>
      </p:sp>
    </p:spTree>
    <p:extLst>
      <p:ext uri="{BB962C8B-B14F-4D97-AF65-F5344CB8AC3E}">
        <p14:creationId xmlns:p14="http://schemas.microsoft.com/office/powerpoint/2010/main" val="1696133794"/>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DA1DAB6-5E38-44D8-80A2-C97BD606F76B}" type="datetime1">
              <a:rPr lang="en-US" altLang="en-US" smtClean="0"/>
              <a:t>3/21/2020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04FB27A-9CC0-49BC-99B2-0F767C8DB5C2}" type="slidenum">
              <a:rPr lang="en-US" altLang="en-US"/>
              <a:pPr>
                <a:defRPr/>
              </a:pPr>
              <a:t>‹#›</a:t>
            </a:fld>
            <a:endParaRPr lang="en-US" altLang="en-US"/>
          </a:p>
        </p:txBody>
      </p:sp>
    </p:spTree>
    <p:extLst>
      <p:ext uri="{BB962C8B-B14F-4D97-AF65-F5344CB8AC3E}">
        <p14:creationId xmlns:p14="http://schemas.microsoft.com/office/powerpoint/2010/main" val="1080885111"/>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80EAEDF-C8CE-4BFD-AC30-E2C658029C6D}" type="datetime1">
              <a:rPr lang="en-US" altLang="en-US" smtClean="0"/>
              <a:t>3/21/2020</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BE4C05A-4EE7-451B-B21C-BDED3BC4E82B}" type="slidenum">
              <a:rPr lang="en-US" altLang="en-US"/>
              <a:pPr>
                <a:defRPr/>
              </a:pPr>
              <a:t>‹#›</a:t>
            </a:fld>
            <a:endParaRPr lang="en-US" altLang="en-US"/>
          </a:p>
        </p:txBody>
      </p:sp>
    </p:spTree>
    <p:extLst>
      <p:ext uri="{BB962C8B-B14F-4D97-AF65-F5344CB8AC3E}">
        <p14:creationId xmlns:p14="http://schemas.microsoft.com/office/powerpoint/2010/main" val="2384833153"/>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C0297A46-664E-415F-8527-0B42F942D56B}" type="datetime1">
              <a:rPr lang="en-US" altLang="en-US" smtClean="0"/>
              <a:t>3/21/2020</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E6FB902C-66F8-4701-84C2-7144D10207B4}" type="slidenum">
              <a:rPr lang="en-US" altLang="en-US"/>
              <a:pPr>
                <a:defRPr/>
              </a:pPr>
              <a:t>‹#›</a:t>
            </a:fld>
            <a:endParaRPr lang="en-US" altLang="en-US"/>
          </a:p>
        </p:txBody>
      </p:sp>
    </p:spTree>
    <p:extLst>
      <p:ext uri="{BB962C8B-B14F-4D97-AF65-F5344CB8AC3E}">
        <p14:creationId xmlns:p14="http://schemas.microsoft.com/office/powerpoint/2010/main" val="4217150322"/>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5F023594-777A-4424-B637-FB664593279A}" type="datetime1">
              <a:rPr lang="en-US" altLang="en-US" smtClean="0"/>
              <a:t>3/21/2020</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3814DE2-E72F-4373-B773-358B6E75D121}" type="slidenum">
              <a:rPr lang="en-US" altLang="en-US"/>
              <a:pPr>
                <a:defRPr/>
              </a:pPr>
              <a:t>‹#›</a:t>
            </a:fld>
            <a:endParaRPr lang="en-US" altLang="en-US"/>
          </a:p>
        </p:txBody>
      </p:sp>
    </p:spTree>
    <p:extLst>
      <p:ext uri="{BB962C8B-B14F-4D97-AF65-F5344CB8AC3E}">
        <p14:creationId xmlns:p14="http://schemas.microsoft.com/office/powerpoint/2010/main" val="223034210"/>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1A9A01D-D872-46B1-9DB7-3EF49839C97E}" type="datetime1">
              <a:rPr lang="en-US" altLang="en-US" smtClean="0"/>
              <a:t>3/21/2020</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432AAA59-D5AC-470D-AABA-6E0A59E851A8}" type="slidenum">
              <a:rPr lang="en-US" altLang="en-US"/>
              <a:pPr>
                <a:defRPr/>
              </a:pPr>
              <a:t>‹#›</a:t>
            </a:fld>
            <a:endParaRPr lang="en-US" altLang="en-US"/>
          </a:p>
        </p:txBody>
      </p:sp>
    </p:spTree>
    <p:extLst>
      <p:ext uri="{BB962C8B-B14F-4D97-AF65-F5344CB8AC3E}">
        <p14:creationId xmlns:p14="http://schemas.microsoft.com/office/powerpoint/2010/main" val="3204497724"/>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95777AE-E52D-4CD4-8623-15572C9B284D}" type="datetime1">
              <a:rPr lang="en-US" altLang="en-US" smtClean="0"/>
              <a:t>3/21/2020</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4E65343-E9C4-43AC-B7B1-DB8E91D4B302}" type="slidenum">
              <a:rPr lang="en-US" altLang="en-US"/>
              <a:pPr>
                <a:defRPr/>
              </a:pPr>
              <a:t>‹#›</a:t>
            </a:fld>
            <a:endParaRPr lang="en-US" altLang="en-US"/>
          </a:p>
        </p:txBody>
      </p:sp>
    </p:spTree>
    <p:extLst>
      <p:ext uri="{BB962C8B-B14F-4D97-AF65-F5344CB8AC3E}">
        <p14:creationId xmlns:p14="http://schemas.microsoft.com/office/powerpoint/2010/main" val="2252647598"/>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17A35E1-8902-47FA-8200-E069501162F6}" type="datetime1">
              <a:rPr lang="en-US" altLang="en-US" smtClean="0"/>
              <a:t>3/21/2020</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FF6C6B5-61BC-4DDF-B5B8-BB16E68B7A48}" type="slidenum">
              <a:rPr lang="en-US" altLang="en-US"/>
              <a:pPr>
                <a:defRPr/>
              </a:pPr>
              <a:t>‹#›</a:t>
            </a:fld>
            <a:endParaRPr lang="en-US" altLang="en-US"/>
          </a:p>
        </p:txBody>
      </p:sp>
    </p:spTree>
    <p:extLst>
      <p:ext uri="{BB962C8B-B14F-4D97-AF65-F5344CB8AC3E}">
        <p14:creationId xmlns:p14="http://schemas.microsoft.com/office/powerpoint/2010/main" val="1811057252"/>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968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smtClean="0"/>
            </a:lvl1pPr>
          </a:lstStyle>
          <a:p>
            <a:pPr>
              <a:defRPr/>
            </a:pPr>
            <a:fld id="{54EBEEB9-7B16-44A9-B7C3-EF61AF8B45F8}" type="datetime1">
              <a:rPr lang="en-US" altLang="en-US" smtClean="0"/>
              <a:t>3/21/2020</a:t>
            </a:fld>
            <a:endParaRPr lang="en-US" altLang="en-US"/>
          </a:p>
        </p:txBody>
      </p:sp>
      <p:sp>
        <p:nvSpPr>
          <p:cNvPr id="19968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a:p>
        </p:txBody>
      </p:sp>
      <p:sp>
        <p:nvSpPr>
          <p:cNvPr id="19968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4063E655-C350-45DA-B916-0B69229C12D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spd="med">
    <p:fade thruBlk="1"/>
  </p:transition>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5"/>
          <p:cNvSpPr>
            <a:spLocks noChangeShapeType="1"/>
          </p:cNvSpPr>
          <p:nvPr/>
        </p:nvSpPr>
        <p:spPr bwMode="auto">
          <a:xfrm>
            <a:off x="2581275" y="901700"/>
            <a:ext cx="4813300" cy="0"/>
          </a:xfrm>
          <a:prstGeom prst="line">
            <a:avLst/>
          </a:prstGeom>
          <a:noFill/>
          <a:ln w="15875" cmpd="thickThin">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bg-BG" sz="1800" b="0" i="0" u="none" strike="noStrike" kern="1200" cap="none" spc="0" normalizeH="0" baseline="0" noProof="0">
              <a:ln>
                <a:noFill/>
              </a:ln>
              <a:solidFill>
                <a:srgbClr val="000000"/>
              </a:solidFill>
              <a:effectLst/>
              <a:uLnTx/>
              <a:uFillTx/>
              <a:latin typeface="Arial Black" panose="020B0A04020102020204" pitchFamily="34" charset="0"/>
              <a:ea typeface="+mn-ea"/>
              <a:cs typeface="Arial" panose="020B0604020202020204" pitchFamily="34" charset="0"/>
            </a:endParaRPr>
          </a:p>
        </p:txBody>
      </p:sp>
      <p:graphicFrame>
        <p:nvGraphicFramePr>
          <p:cNvPr id="6147" name="Object 6"/>
          <p:cNvGraphicFramePr>
            <a:graphicFrameLocks noChangeAspect="1"/>
          </p:cNvGraphicFramePr>
          <p:nvPr/>
        </p:nvGraphicFramePr>
        <p:xfrm>
          <a:off x="527050" y="350838"/>
          <a:ext cx="862013" cy="882650"/>
        </p:xfrm>
        <a:graphic>
          <a:graphicData uri="http://schemas.openxmlformats.org/presentationml/2006/ole">
            <mc:AlternateContent xmlns:mc="http://schemas.openxmlformats.org/markup-compatibility/2006">
              <mc:Choice xmlns:v="urn:schemas-microsoft-com:vml" Requires="v">
                <p:oleObj spid="_x0000_s1028" r:id="rId4" imgW="4785480" imgH="4894560" progId="CorelDRAW.Graphic.10">
                  <p:embed/>
                </p:oleObj>
              </mc:Choice>
              <mc:Fallback>
                <p:oleObj r:id="rId4" imgW="4785480" imgH="4894560" progId="CorelDRAW.Graphic.10">
                  <p:embed/>
                  <p:pic>
                    <p:nvPicPr>
                      <p:cNvPr id="614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050" y="350838"/>
                        <a:ext cx="86201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8" name="Rectangle 7"/>
          <p:cNvSpPr>
            <a:spLocks noChangeArrowheads="1"/>
          </p:cNvSpPr>
          <p:nvPr/>
        </p:nvSpPr>
        <p:spPr bwMode="auto">
          <a:xfrm>
            <a:off x="71438" y="2833688"/>
            <a:ext cx="9144000" cy="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508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wrap="none" lIns="0" rIns="0"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Black" panose="020B0A04020102020204" pitchFamily="34" charset="0"/>
              <a:ea typeface="+mn-ea"/>
              <a:cs typeface="Arial" panose="020B0604020202020204" pitchFamily="34" charset="0"/>
            </a:endParaRPr>
          </a:p>
        </p:txBody>
      </p:sp>
      <p:sp>
        <p:nvSpPr>
          <p:cNvPr id="6149" name="Rectangle 8"/>
          <p:cNvSpPr>
            <a:spLocks noChangeArrowheads="1"/>
          </p:cNvSpPr>
          <p:nvPr/>
        </p:nvSpPr>
        <p:spPr bwMode="auto">
          <a:xfrm>
            <a:off x="71438" y="2833688"/>
            <a:ext cx="9144000" cy="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508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lIns="0" rIns="0"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Black" panose="020B0A04020102020204" pitchFamily="34" charset="0"/>
              <a:ea typeface="+mn-ea"/>
              <a:cs typeface="Arial" panose="020B0604020202020204" pitchFamily="34" charset="0"/>
            </a:endParaRPr>
          </a:p>
        </p:txBody>
      </p:sp>
      <p:sp>
        <p:nvSpPr>
          <p:cNvPr id="11270" name="Rectangle 9"/>
          <p:cNvSpPr>
            <a:spLocks noChangeArrowheads="1"/>
          </p:cNvSpPr>
          <p:nvPr/>
        </p:nvSpPr>
        <p:spPr bwMode="auto">
          <a:xfrm>
            <a:off x="0" y="142875"/>
            <a:ext cx="9144000" cy="14176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508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lIns="0" rIns="0" anchor="ctr">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bg-BG" altLang="en-US" sz="2400" b="1" i="0" u="none" strike="noStrike" kern="1200" cap="none" spc="0" normalizeH="0" baseline="0" noProof="0" dirty="0">
                <a:ln>
                  <a:noFill/>
                </a:ln>
                <a:solidFill>
                  <a:srgbClr val="333399"/>
                </a:solidFill>
                <a:effectLst/>
                <a:uLnTx/>
                <a:uFillTx/>
                <a:latin typeface="Times New Roman" panose="02020603050405020304" pitchFamily="18" charset="0"/>
                <a:ea typeface="+mn-ea"/>
                <a:cs typeface="Times New Roman" panose="02020603050405020304" pitchFamily="18" charset="0"/>
              </a:rPr>
              <a:t>	МЕДИЦИНСКИ УНИВЕРСИТЕТ </a:t>
            </a:r>
            <a:r>
              <a:rPr kumimoji="0" lang="bg-BG" altLang="en-US" sz="2400" b="1" i="0" u="none" strike="noStrike" kern="1200" cap="none" spc="0" normalizeH="0" baseline="0" noProof="0" dirty="0">
                <a:ln>
                  <a:noFill/>
                </a:ln>
                <a:solidFill>
                  <a:srgbClr val="333399"/>
                </a:solidFill>
                <a:effectLst/>
                <a:uLnTx/>
                <a:uFillTx/>
                <a:latin typeface="Arial Black" panose="020B0A04020102020204" pitchFamily="34" charset="0"/>
                <a:ea typeface="+mn-ea"/>
                <a:cs typeface="Times New Roman" panose="02020603050405020304" pitchFamily="18" charset="0"/>
              </a:rPr>
              <a:t>–</a:t>
            </a:r>
            <a:r>
              <a:rPr kumimoji="0" lang="bg-BG" altLang="en-US" sz="2400" b="1" i="0" u="none" strike="noStrike" kern="1200" cap="none" spc="0" normalizeH="0" baseline="0" noProof="0" dirty="0">
                <a:ln>
                  <a:noFill/>
                </a:ln>
                <a:solidFill>
                  <a:srgbClr val="333399"/>
                </a:solidFill>
                <a:effectLst/>
                <a:uLnTx/>
                <a:uFillTx/>
                <a:latin typeface="Times New Roman" panose="02020603050405020304" pitchFamily="18" charset="0"/>
                <a:ea typeface="+mn-ea"/>
                <a:cs typeface="Times New Roman" panose="02020603050405020304" pitchFamily="18" charset="0"/>
              </a:rPr>
              <a:t> ПЛЕВЕН</a:t>
            </a:r>
            <a:endParaRPr kumimoji="0" lang="bg-BG" altLang="en-US" sz="2400" b="1" i="0" u="none" strike="noStrike" kern="1200" cap="none" spc="0" normalizeH="0" baseline="0" noProof="0" dirty="0">
              <a:ln>
                <a:noFill/>
              </a:ln>
              <a:solidFill>
                <a:srgbClr val="333399"/>
              </a:solidFill>
              <a:effectLst/>
              <a:uLnTx/>
              <a:uFillTx/>
              <a:latin typeface="Arial Black" panose="020B0A04020102020204" pitchFamily="34" charset="0"/>
              <a:ea typeface="+mn-ea"/>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bg-BG" altLang="en-US" sz="2000" b="1" i="0" u="none" strike="noStrike" kern="1200" cap="none" spc="0" normalizeH="0" baseline="0" noProof="0" dirty="0">
                <a:ln>
                  <a:noFill/>
                </a:ln>
                <a:solidFill>
                  <a:srgbClr val="333399"/>
                </a:solidFill>
                <a:effectLst/>
                <a:uLnTx/>
                <a:uFillTx/>
                <a:latin typeface="Arial"/>
                <a:ea typeface="+mn-ea"/>
                <a:cs typeface="Times New Roman" panose="02020603050405020304" pitchFamily="18" charset="0"/>
              </a:rPr>
              <a:t>	ФАКУЛТЕТ „ОБЩЕСТВЕНО ЗДРАВЕ“</a:t>
            </a:r>
            <a:endParaRPr kumimoji="0" lang="en-US" altLang="en-US" sz="2000" b="1" i="0" u="none" strike="noStrike" kern="1200" cap="none" spc="0" normalizeH="0" baseline="0" noProof="0" dirty="0">
              <a:ln>
                <a:noFill/>
              </a:ln>
              <a:solidFill>
                <a:srgbClr val="333399"/>
              </a:solidFill>
              <a:effectLst/>
              <a:uLnTx/>
              <a:uFillTx/>
              <a:latin typeface="Arial"/>
              <a:ea typeface="+mn-ea"/>
              <a:cs typeface="Times New Roman" panose="02020603050405020304" pitchFamily="18" charset="0"/>
            </a:endParaRPr>
          </a:p>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bg-BG" altLang="en-US" sz="1800" b="1" i="0" u="none" strike="noStrike" kern="1200" cap="none" spc="0" normalizeH="0" baseline="0" noProof="0" dirty="0">
                <a:ln>
                  <a:noFill/>
                </a:ln>
                <a:solidFill>
                  <a:srgbClr val="333399"/>
                </a:solidFill>
                <a:effectLst/>
                <a:uLnTx/>
                <a:uFillTx/>
                <a:latin typeface="Times New Roman" panose="02020603050405020304" pitchFamily="18" charset="0"/>
                <a:ea typeface="+mn-ea"/>
                <a:cs typeface="Times New Roman" panose="02020603050405020304" pitchFamily="18" charset="0"/>
              </a:rPr>
              <a:t>	ЦЕНТЪР ЗА ДИСТАНЦИОННО ОБУЧЕНИЕ</a:t>
            </a:r>
            <a:endParaRPr kumimoji="0" lang="bg-BG" altLang="en-US" sz="1800" b="1" i="0" u="none" strike="noStrike" kern="1200" cap="none" spc="0" normalizeH="0" baseline="0" noProof="0" dirty="0">
              <a:ln>
                <a:noFill/>
              </a:ln>
              <a:solidFill>
                <a:srgbClr val="333399"/>
              </a:solidFill>
              <a:effectLst/>
              <a:uLnTx/>
              <a:uFillTx/>
              <a:latin typeface="Arial Black" panose="020B0A04020102020204" pitchFamily="34" charset="0"/>
              <a:ea typeface="+mn-ea"/>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bg-BG" altLang="en-US" sz="2000" b="1" i="0" u="none" strike="noStrike" kern="1200" cap="none" spc="0" normalizeH="0" baseline="0" noProof="0" dirty="0">
              <a:ln>
                <a:noFill/>
              </a:ln>
              <a:solidFill>
                <a:srgbClr val="333399"/>
              </a:solidFill>
              <a:effectLst/>
              <a:uLnTx/>
              <a:uFillTx/>
              <a:latin typeface="Arial Unicode MS" panose="020B0604020202020204" pitchFamily="34" charset="-128"/>
              <a:ea typeface="+mn-ea"/>
              <a:cs typeface="Times New Roman" panose="02020603050405020304" pitchFamily="18" charset="0"/>
            </a:endParaRPr>
          </a:p>
        </p:txBody>
      </p:sp>
      <p:sp>
        <p:nvSpPr>
          <p:cNvPr id="41994" name="Text Box 4"/>
          <p:cNvSpPr txBox="1">
            <a:spLocks noChangeArrowheads="1"/>
          </p:cNvSpPr>
          <p:nvPr/>
        </p:nvSpPr>
        <p:spPr bwMode="auto">
          <a:xfrm>
            <a:off x="323528" y="1844824"/>
            <a:ext cx="2664296"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508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wrap="square" lIns="0" rIns="0">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bg-BG" altLang="bg-BG" sz="2400" b="0" i="0" u="none" strike="noStrike" kern="1200" cap="none" spc="0" normalizeH="0" baseline="0" noProof="0" dirty="0">
                <a:ln>
                  <a:noFill/>
                </a:ln>
                <a:solidFill>
                  <a:srgbClr val="333399">
                    <a:lumMod val="75000"/>
                  </a:srgbClr>
                </a:solidFill>
                <a:effectLst/>
                <a:uLnTx/>
                <a:uFillTx/>
                <a:latin typeface="Arial Black" panose="020B0A04020102020204" pitchFamily="34" charset="0"/>
                <a:ea typeface="+mn-ea"/>
                <a:cs typeface="Arial"/>
              </a:rPr>
              <a:t>Лекция № </a:t>
            </a:r>
            <a:r>
              <a:rPr lang="en-US" altLang="bg-BG" sz="2400" dirty="0">
                <a:solidFill>
                  <a:srgbClr val="333399">
                    <a:lumMod val="75000"/>
                  </a:srgbClr>
                </a:solidFill>
                <a:cs typeface="Arial"/>
              </a:rPr>
              <a:t>IV-</a:t>
            </a:r>
            <a:r>
              <a:rPr lang="bg-BG" altLang="bg-BG" sz="2400" dirty="0">
                <a:solidFill>
                  <a:srgbClr val="333399">
                    <a:lumMod val="75000"/>
                  </a:srgbClr>
                </a:solidFill>
                <a:cs typeface="Arial"/>
              </a:rPr>
              <a:t>2</a:t>
            </a:r>
            <a:endParaRPr kumimoji="0" lang="bg-BG" altLang="bg-BG" sz="2400" b="0" i="0" u="none" strike="noStrike" kern="1200" cap="none" spc="0" normalizeH="0" baseline="0" noProof="0" dirty="0">
              <a:ln>
                <a:noFill/>
              </a:ln>
              <a:solidFill>
                <a:srgbClr val="333399">
                  <a:lumMod val="75000"/>
                </a:srgbClr>
              </a:solidFill>
              <a:effectLst/>
              <a:uLnTx/>
              <a:uFillTx/>
              <a:latin typeface="Arial Black" panose="020B0A04020102020204" pitchFamily="34" charset="0"/>
              <a:ea typeface="+mn-ea"/>
              <a:cs typeface="Arial"/>
            </a:endParaRPr>
          </a:p>
        </p:txBody>
      </p:sp>
      <p:sp>
        <p:nvSpPr>
          <p:cNvPr id="41997" name="Text Box 4"/>
          <p:cNvSpPr txBox="1">
            <a:spLocks noChangeArrowheads="1"/>
          </p:cNvSpPr>
          <p:nvPr/>
        </p:nvSpPr>
        <p:spPr bwMode="auto">
          <a:xfrm>
            <a:off x="1907704" y="4941168"/>
            <a:ext cx="6867177" cy="78483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508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wrap="square" lIns="0" rIns="0">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lgn="l">
              <a:spcBef>
                <a:spcPct val="50000"/>
              </a:spcBef>
              <a:defRPr/>
            </a:pPr>
            <a:r>
              <a:rPr lang="bg-BG" altLang="bg-BG" dirty="0">
                <a:solidFill>
                  <a:srgbClr val="333399">
                    <a:lumMod val="75000"/>
                  </a:srgbClr>
                </a:solidFill>
              </a:rPr>
              <a:t>Доц. д-р Гена Грънчарова, </a:t>
            </a:r>
            <a:r>
              <a:rPr lang="bg-BG" altLang="bg-BG" dirty="0" err="1">
                <a:solidFill>
                  <a:srgbClr val="333399">
                    <a:lumMod val="75000"/>
                  </a:srgbClr>
                </a:solidFill>
              </a:rPr>
              <a:t>д.м</a:t>
            </a:r>
            <a:r>
              <a:rPr lang="bg-BG" altLang="bg-BG" dirty="0">
                <a:solidFill>
                  <a:srgbClr val="333399">
                    <a:lumMod val="75000"/>
                  </a:srgbClr>
                </a:solidFill>
              </a:rPr>
              <a: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bg-BG" altLang="bg-BG" sz="1800" b="0" i="0" u="none" strike="noStrike" kern="1200" cap="none" spc="0" normalizeH="0" baseline="0" noProof="0" dirty="0">
                <a:ln>
                  <a:noFill/>
                </a:ln>
                <a:solidFill>
                  <a:srgbClr val="333399">
                    <a:lumMod val="75000"/>
                  </a:srgbClr>
                </a:solidFill>
                <a:effectLst/>
                <a:uLnTx/>
                <a:uFillTx/>
                <a:latin typeface="Arial Black" panose="020B0A04020102020204" pitchFamily="34" charset="0"/>
                <a:ea typeface="+mn-ea"/>
                <a:cs typeface="Arial"/>
              </a:rPr>
              <a:t>Проф. д-р Силвия Александрова-Янкуловска, д.м.н.</a:t>
            </a:r>
          </a:p>
        </p:txBody>
      </p:sp>
      <p:sp>
        <p:nvSpPr>
          <p:cNvPr id="6153" name="TextBox 1"/>
          <p:cNvSpPr txBox="1">
            <a:spLocks noChangeArrowheads="1"/>
          </p:cNvSpPr>
          <p:nvPr/>
        </p:nvSpPr>
        <p:spPr bwMode="auto">
          <a:xfrm>
            <a:off x="755576" y="2852936"/>
            <a:ext cx="777686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spcBef>
                <a:spcPct val="0"/>
              </a:spcBef>
              <a:buNone/>
              <a:defRPr/>
            </a:pPr>
            <a:r>
              <a:rPr lang="bg-BG" altLang="en-US" sz="2800" b="1" dirty="0">
                <a:solidFill>
                  <a:srgbClr val="FF0000"/>
                </a:solidFill>
                <a:effectLst>
                  <a:outerShdw blurRad="38100" dist="38100" dir="2700000" algn="tl">
                    <a:srgbClr val="000000"/>
                  </a:outerShdw>
                </a:effectLst>
              </a:rPr>
              <a:t>МЕДИКО-СОЦИАЛНИ ПРОБЛЕМИ </a:t>
            </a:r>
            <a:r>
              <a:rPr lang="bg-BG" altLang="en-US" sz="2800" b="1">
                <a:solidFill>
                  <a:srgbClr val="FF0000"/>
                </a:solidFill>
                <a:effectLst>
                  <a:outerShdw blurRad="38100" dist="38100" dir="2700000" algn="tl">
                    <a:srgbClr val="000000"/>
                  </a:outerShdw>
                </a:effectLst>
              </a:rPr>
              <a:t>НА </a:t>
            </a:r>
            <a:r>
              <a:rPr lang="bg-BG" altLang="en-US" sz="2800" b="1" smtClean="0">
                <a:solidFill>
                  <a:srgbClr val="FF0000"/>
                </a:solidFill>
                <a:effectLst>
                  <a:outerShdw blurRad="38100" dist="38100" dir="2700000" algn="tl">
                    <a:srgbClr val="000000"/>
                  </a:outerShdw>
                </a:effectLst>
              </a:rPr>
              <a:t>РАЖДАЕМОСТТА </a:t>
            </a:r>
            <a:r>
              <a:rPr lang="bg-BG" altLang="en-US" sz="2800" b="1" dirty="0">
                <a:solidFill>
                  <a:srgbClr val="FF0000"/>
                </a:solidFill>
                <a:effectLst>
                  <a:outerShdw blurRad="38100" dist="38100" dir="2700000" algn="tl">
                    <a:srgbClr val="000000"/>
                  </a:outerShdw>
                </a:effectLst>
              </a:rPr>
              <a:t>И ОБЩАТА СМЪРТНОСТ</a:t>
            </a:r>
            <a:endParaRPr kumimoji="0" lang="bg-BG" altLang="bg-BG" sz="2800" b="0" i="0" u="none" strike="noStrike" kern="1200" cap="none" spc="0" normalizeH="0" baseline="0" noProof="0" dirty="0">
              <a:ln>
                <a:noFill/>
              </a:ln>
              <a:solidFill>
                <a:srgbClr val="FF0000"/>
              </a:solidFill>
              <a:effectLst/>
              <a:uLnTx/>
              <a:uFillTx/>
              <a:latin typeface="Arial Black" panose="020B0A04020102020204" pitchFamily="34" charset="0"/>
              <a:ea typeface="+mn-ea"/>
              <a:cs typeface="Arial" panose="020B0604020202020204" pitchFamily="34" charset="0"/>
            </a:endParaRPr>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200D4BF-355E-41D1-981F-3A94E14A446A}" type="slidenum">
              <a:rPr lang="en-US" altLang="en-US"/>
              <a:pPr/>
              <a:t>10</a:t>
            </a:fld>
            <a:endParaRPr lang="en-US" altLang="en-US"/>
          </a:p>
        </p:txBody>
      </p:sp>
      <p:sp>
        <p:nvSpPr>
          <p:cNvPr id="10243" name="Rectangle 4"/>
          <p:cNvSpPr>
            <a:spLocks noGrp="1" noChangeArrowheads="1"/>
          </p:cNvSpPr>
          <p:nvPr>
            <p:ph type="title"/>
          </p:nvPr>
        </p:nvSpPr>
        <p:spPr>
          <a:xfrm>
            <a:off x="755576" y="764704"/>
            <a:ext cx="7560840" cy="4536504"/>
          </a:xfrm>
          <a:solidFill>
            <a:schemeClr val="accent1"/>
          </a:solidFill>
          <a:ln>
            <a:solidFill>
              <a:schemeClr val="tx1"/>
            </a:solidFill>
          </a:ln>
        </p:spPr>
        <p:txBody>
          <a:bodyPr/>
          <a:lstStyle/>
          <a:p>
            <a:pPr eaLnBrk="1" hangingPunct="1"/>
            <a:r>
              <a:rPr lang="bg-BG" altLang="en-US" b="1" i="1" dirty="0">
                <a:solidFill>
                  <a:srgbClr val="FF0000"/>
                </a:solidFill>
                <a:effectLst>
                  <a:outerShdw blurRad="38100" dist="38100" dir="2700000" algn="tl">
                    <a:srgbClr val="000000">
                      <a:alpha val="43137"/>
                    </a:srgbClr>
                  </a:outerShdw>
                </a:effectLst>
              </a:rPr>
              <a:t/>
            </a:r>
            <a:br>
              <a:rPr lang="bg-BG" altLang="en-US" b="1" i="1" dirty="0">
                <a:solidFill>
                  <a:srgbClr val="FF0000"/>
                </a:solidFill>
                <a:effectLst>
                  <a:outerShdw blurRad="38100" dist="38100" dir="2700000" algn="tl">
                    <a:srgbClr val="000000">
                      <a:alpha val="43137"/>
                    </a:srgbClr>
                  </a:outerShdw>
                </a:effectLst>
              </a:rPr>
            </a:br>
            <a:r>
              <a:rPr lang="bg-BG" altLang="en-US" b="1" i="1" dirty="0">
                <a:solidFill>
                  <a:srgbClr val="FF0000"/>
                </a:solidFill>
                <a:effectLst>
                  <a:outerShdw blurRad="38100" dist="38100" dir="2700000" algn="tl">
                    <a:srgbClr val="000000">
                      <a:alpha val="43137"/>
                    </a:srgbClr>
                  </a:outerShdw>
                </a:effectLst>
              </a:rPr>
              <a:t/>
            </a:r>
            <a:br>
              <a:rPr lang="bg-BG" altLang="en-US" b="1" i="1" dirty="0">
                <a:solidFill>
                  <a:srgbClr val="FF0000"/>
                </a:solidFill>
                <a:effectLst>
                  <a:outerShdw blurRad="38100" dist="38100" dir="2700000" algn="tl">
                    <a:srgbClr val="000000">
                      <a:alpha val="43137"/>
                    </a:srgbClr>
                  </a:outerShdw>
                </a:effectLst>
              </a:rPr>
            </a:br>
            <a:r>
              <a:rPr lang="bg-BG" altLang="en-US" b="1" i="1" dirty="0">
                <a:solidFill>
                  <a:srgbClr val="C00000"/>
                </a:solidFill>
                <a:effectLst>
                  <a:outerShdw blurRad="38100" dist="38100" dir="2700000" algn="tl">
                    <a:srgbClr val="000000">
                      <a:alpha val="43137"/>
                    </a:srgbClr>
                  </a:outerShdw>
                </a:effectLst>
              </a:rPr>
              <a:t>Коефициенти за плодовитост</a:t>
            </a:r>
            <a:r>
              <a:rPr lang="bg-BG" altLang="en-US" b="1" i="1" dirty="0">
                <a:solidFill>
                  <a:srgbClr val="FF0000"/>
                </a:solidFill>
                <a:effectLst>
                  <a:outerShdw blurRad="38100" dist="38100" dir="2700000" algn="tl">
                    <a:srgbClr val="000000">
                      <a:alpha val="43137"/>
                    </a:srgbClr>
                  </a:outerShdw>
                </a:effectLst>
              </a:rPr>
              <a:t/>
            </a:r>
            <a:br>
              <a:rPr lang="bg-BG" altLang="en-US" b="1" i="1" dirty="0">
                <a:solidFill>
                  <a:srgbClr val="FF0000"/>
                </a:solidFill>
                <a:effectLst>
                  <a:outerShdw blurRad="38100" dist="38100" dir="2700000" algn="tl">
                    <a:srgbClr val="000000">
                      <a:alpha val="43137"/>
                    </a:srgbClr>
                  </a:outerShdw>
                </a:effectLst>
              </a:rPr>
            </a:br>
            <a:r>
              <a:rPr lang="bg-BG" altLang="en-US" dirty="0">
                <a:solidFill>
                  <a:schemeClr val="folHlink"/>
                </a:solidFill>
              </a:rPr>
              <a:t/>
            </a:r>
            <a:br>
              <a:rPr lang="bg-BG" altLang="en-US" dirty="0">
                <a:solidFill>
                  <a:schemeClr val="folHlink"/>
                </a:solidFill>
              </a:rPr>
            </a:br>
            <a:r>
              <a:rPr lang="bg-BG" altLang="en-US" dirty="0"/>
              <a:t>	</a:t>
            </a:r>
          </a:p>
        </p:txBody>
      </p:sp>
      <p:sp>
        <p:nvSpPr>
          <p:cNvPr id="2" name="Date Placeholder 1"/>
          <p:cNvSpPr>
            <a:spLocks noGrp="1"/>
          </p:cNvSpPr>
          <p:nvPr>
            <p:ph type="dt" sz="half" idx="10"/>
          </p:nvPr>
        </p:nvSpPr>
        <p:spPr/>
        <p:txBody>
          <a:bodyPr/>
          <a:lstStyle/>
          <a:p>
            <a:pPr>
              <a:defRPr/>
            </a:pPr>
            <a:fld id="{B606FD83-E0D1-4C06-B97D-035E51FA9747}" type="datetime1">
              <a:rPr lang="en-US" altLang="en-US" smtClean="0"/>
              <a:t>3/21/2020</a:t>
            </a:fld>
            <a:endParaRPr lang="en-US" altLang="en-US"/>
          </a:p>
        </p:txBody>
      </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1560" y="476672"/>
            <a:ext cx="7920880" cy="5689178"/>
          </a:xfrm>
          <a:solidFill>
            <a:schemeClr val="accent5"/>
          </a:solidFill>
          <a:ln>
            <a:solidFill>
              <a:schemeClr val="tx1"/>
            </a:solidFill>
          </a:ln>
        </p:spPr>
        <p:txBody>
          <a:bodyPr/>
          <a:lstStyle/>
          <a:p>
            <a:pPr eaLnBrk="1" hangingPunct="1"/>
            <a:r>
              <a:rPr lang="bg-BG" altLang="en-US" b="1" i="1" dirty="0">
                <a:solidFill>
                  <a:srgbClr val="C00000"/>
                </a:solidFill>
                <a:effectLst>
                  <a:outerShdw blurRad="38100" dist="38100" dir="2700000" algn="tl">
                    <a:srgbClr val="000000">
                      <a:alpha val="43137"/>
                    </a:srgbClr>
                  </a:outerShdw>
                </a:effectLst>
              </a:rPr>
              <a:t>Обща плодовитост </a:t>
            </a:r>
            <a:r>
              <a:rPr lang="en-US" altLang="en-US" sz="4000" b="1" i="1" dirty="0">
                <a:solidFill>
                  <a:srgbClr val="FF0000"/>
                </a:solidFill>
              </a:rPr>
              <a:t/>
            </a:r>
            <a:br>
              <a:rPr lang="en-US" altLang="en-US" sz="4000" b="1" i="1" dirty="0">
                <a:solidFill>
                  <a:srgbClr val="FF0000"/>
                </a:solidFill>
              </a:rPr>
            </a:br>
            <a:r>
              <a:rPr lang="bg-BG" altLang="en-US" sz="3200" b="1" i="1" dirty="0">
                <a:solidFill>
                  <a:schemeClr val="tx1"/>
                </a:solidFill>
              </a:rPr>
              <a:t>(</a:t>
            </a:r>
            <a:r>
              <a:rPr lang="en-US" altLang="en-US" sz="3200" b="1" i="1" dirty="0">
                <a:solidFill>
                  <a:schemeClr val="tx1"/>
                </a:solidFill>
              </a:rPr>
              <a:t>General Fertility rate)</a:t>
            </a:r>
            <a:br>
              <a:rPr lang="en-US" altLang="en-US" sz="3200" b="1" i="1" dirty="0">
                <a:solidFill>
                  <a:schemeClr val="tx1"/>
                </a:solidFill>
              </a:rPr>
            </a:br>
            <a:r>
              <a:rPr lang="bg-BG" altLang="en-US" sz="2800" b="1" i="1" dirty="0">
                <a:solidFill>
                  <a:schemeClr val="tx1"/>
                </a:solidFill>
              </a:rPr>
              <a:t>Общ интензивен показател</a:t>
            </a:r>
            <a:r>
              <a:rPr lang="en-US" altLang="en-US" sz="4000" b="1" i="1" dirty="0">
                <a:solidFill>
                  <a:schemeClr val="tx1"/>
                </a:solidFill>
              </a:rPr>
              <a:t/>
            </a:r>
            <a:br>
              <a:rPr lang="en-US" altLang="en-US" sz="4000" b="1" i="1" dirty="0">
                <a:solidFill>
                  <a:schemeClr val="tx1"/>
                </a:solidFill>
              </a:rPr>
            </a:br>
            <a:r>
              <a:rPr lang="bg-BG" altLang="en-US" sz="4000" b="1" i="1" dirty="0">
                <a:solidFill>
                  <a:srgbClr val="FF0000"/>
                </a:solidFill>
              </a:rPr>
              <a:t/>
            </a:r>
            <a:br>
              <a:rPr lang="bg-BG" altLang="en-US" sz="4000" b="1" i="1" dirty="0">
                <a:solidFill>
                  <a:srgbClr val="FF0000"/>
                </a:solidFill>
              </a:rPr>
            </a:br>
            <a:r>
              <a:rPr lang="bg-BG" altLang="en-US" sz="2800" b="1" i="1" dirty="0"/>
              <a:t>брой </a:t>
            </a:r>
            <a:r>
              <a:rPr lang="bg-BG" altLang="en-US" sz="2800" b="1" i="1" dirty="0" err="1"/>
              <a:t>живородени</a:t>
            </a:r>
            <a:r>
              <a:rPr lang="bg-BG" altLang="en-US" sz="2800" b="1" i="1" dirty="0"/>
              <a:t> деца</a:t>
            </a:r>
            <a:br>
              <a:rPr lang="bg-BG" altLang="en-US" sz="2800" b="1" i="1" dirty="0"/>
            </a:br>
            <a:r>
              <a:rPr lang="bg-BG" altLang="en-US" sz="2800" b="1" i="1" dirty="0"/>
              <a:t>ОП = </a:t>
            </a:r>
            <a:r>
              <a:rPr lang="en-US" altLang="en-US" sz="2800" b="1" i="1" dirty="0"/>
              <a:t>						</a:t>
            </a:r>
            <a:r>
              <a:rPr lang="bg-BG" altLang="en-US" sz="2800" b="1" i="1" dirty="0"/>
              <a:t> х 1000</a:t>
            </a:r>
            <a:br>
              <a:rPr lang="bg-BG" altLang="en-US" sz="2800" b="1" i="1" dirty="0"/>
            </a:br>
            <a:r>
              <a:rPr lang="bg-BG" altLang="en-US" sz="2800" b="1" i="1" dirty="0" err="1"/>
              <a:t>средногод</a:t>
            </a:r>
            <a:r>
              <a:rPr lang="bg-BG" altLang="en-US" sz="2800" b="1" i="1" dirty="0"/>
              <a:t>. брой жени 15-49 г.</a:t>
            </a:r>
            <a:r>
              <a:rPr lang="en-US" altLang="en-US" sz="2800" b="1" i="1" dirty="0"/>
              <a:t/>
            </a:r>
            <a:br>
              <a:rPr lang="en-US" altLang="en-US" sz="2800" b="1" i="1" dirty="0"/>
            </a:br>
            <a:r>
              <a:rPr lang="en-US" altLang="en-US" sz="2800" b="1" i="1" dirty="0"/>
              <a:t/>
            </a:r>
            <a:br>
              <a:rPr lang="en-US" altLang="en-US" sz="2800" b="1" i="1" dirty="0"/>
            </a:br>
            <a:r>
              <a:rPr lang="bg-BG" altLang="en-US" sz="2800" b="1" dirty="0">
                <a:solidFill>
                  <a:srgbClr val="C00000"/>
                </a:solidFill>
              </a:rPr>
              <a:t>Раждаемост / Обща плодовитост = 1 / 4</a:t>
            </a:r>
            <a:br>
              <a:rPr lang="bg-BG" altLang="en-US" sz="2800" b="1" dirty="0">
                <a:solidFill>
                  <a:srgbClr val="C00000"/>
                </a:solidFill>
              </a:rPr>
            </a:br>
            <a:r>
              <a:rPr lang="en-US" altLang="en-US" sz="2800" b="1" i="1" dirty="0"/>
              <a:t/>
            </a:r>
            <a:br>
              <a:rPr lang="en-US" altLang="en-US" sz="2800" b="1" i="1" dirty="0"/>
            </a:br>
            <a:endParaRPr lang="en-US" altLang="en-US" sz="2800" dirty="0"/>
          </a:p>
        </p:txBody>
      </p:sp>
      <p:sp>
        <p:nvSpPr>
          <p:cNvPr id="11267"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4CF24FA4-00C8-48A1-A893-F59CE3398B5D}" type="slidenum">
              <a:rPr lang="en-US" altLang="en-US"/>
              <a:pPr/>
              <a:t>11</a:t>
            </a:fld>
            <a:endParaRPr lang="en-US" altLang="en-US"/>
          </a:p>
        </p:txBody>
      </p:sp>
      <p:sp>
        <p:nvSpPr>
          <p:cNvPr id="2" name="Date Placeholder 1"/>
          <p:cNvSpPr>
            <a:spLocks noGrp="1"/>
          </p:cNvSpPr>
          <p:nvPr>
            <p:ph type="dt" sz="half" idx="10"/>
          </p:nvPr>
        </p:nvSpPr>
        <p:spPr/>
        <p:txBody>
          <a:bodyPr/>
          <a:lstStyle/>
          <a:p>
            <a:pPr>
              <a:defRPr/>
            </a:pPr>
            <a:fld id="{CCAC71E7-E1E9-46A2-88E0-11119860A39A}" type="datetime1">
              <a:rPr lang="en-US" altLang="en-US" smtClean="0"/>
              <a:t>3/21/2020</a:t>
            </a:fld>
            <a:endParaRPr lang="en-US" altLang="en-US"/>
          </a:p>
        </p:txBody>
      </p:sp>
      <p:cxnSp>
        <p:nvCxnSpPr>
          <p:cNvPr id="5" name="Straight Connector 4"/>
          <p:cNvCxnSpPr/>
          <p:nvPr/>
        </p:nvCxnSpPr>
        <p:spPr bwMode="auto">
          <a:xfrm>
            <a:off x="1763688" y="3645024"/>
            <a:ext cx="5328592" cy="0"/>
          </a:xfrm>
          <a:prstGeom prst="line">
            <a:avLst/>
          </a:prstGeom>
          <a:solidFill>
            <a:schemeClr val="accent1"/>
          </a:solidFill>
          <a:ln w="381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5675312"/>
          </a:xfrm>
          <a:solidFill>
            <a:schemeClr val="accent5"/>
          </a:solidFill>
          <a:ln>
            <a:solidFill>
              <a:schemeClr val="tx1"/>
            </a:solidFill>
          </a:ln>
        </p:spPr>
        <p:txBody>
          <a:bodyPr/>
          <a:lstStyle/>
          <a:p>
            <a:pPr eaLnBrk="1" hangingPunct="1"/>
            <a:r>
              <a:rPr lang="bg-BG" altLang="en-US" sz="4000" b="1" i="1" dirty="0" err="1">
                <a:solidFill>
                  <a:srgbClr val="C00000"/>
                </a:solidFill>
                <a:effectLst>
                  <a:outerShdw blurRad="38100" dist="38100" dir="2700000" algn="tl">
                    <a:srgbClr val="000000">
                      <a:alpha val="43137"/>
                    </a:srgbClr>
                  </a:outerShdw>
                </a:effectLst>
              </a:rPr>
              <a:t>Повъзрастова</a:t>
            </a:r>
            <a:r>
              <a:rPr lang="bg-BG" altLang="en-US" sz="4000" b="1" i="1" dirty="0">
                <a:solidFill>
                  <a:srgbClr val="C00000"/>
                </a:solidFill>
                <a:effectLst>
                  <a:outerShdw blurRad="38100" dist="38100" dir="2700000" algn="tl">
                    <a:srgbClr val="000000">
                      <a:alpha val="43137"/>
                    </a:srgbClr>
                  </a:outerShdw>
                </a:effectLst>
              </a:rPr>
              <a:t> плодовитост </a:t>
            </a:r>
            <a:r>
              <a:rPr lang="bg-BG" altLang="en-US" sz="3600" b="1" i="1" dirty="0">
                <a:solidFill>
                  <a:schemeClr val="tx1"/>
                </a:solidFill>
              </a:rPr>
              <a:t>(</a:t>
            </a:r>
            <a:r>
              <a:rPr lang="en-US" altLang="en-US" sz="3600" b="1" i="1" dirty="0">
                <a:solidFill>
                  <a:schemeClr val="tx1"/>
                </a:solidFill>
              </a:rPr>
              <a:t>age-specific fertility rate)</a:t>
            </a:r>
            <a:r>
              <a:rPr lang="bg-BG" altLang="en-US" sz="3600" b="1" i="1" dirty="0">
                <a:solidFill>
                  <a:schemeClr val="tx1"/>
                </a:solidFill>
              </a:rPr>
              <a:t/>
            </a:r>
            <a:br>
              <a:rPr lang="bg-BG" altLang="en-US" sz="3600" b="1" i="1" dirty="0">
                <a:solidFill>
                  <a:schemeClr val="tx1"/>
                </a:solidFill>
              </a:rPr>
            </a:br>
            <a:r>
              <a:rPr lang="bg-BG" altLang="en-US" sz="2800" b="1" i="1" dirty="0">
                <a:solidFill>
                  <a:schemeClr val="tx1"/>
                </a:solidFill>
              </a:rPr>
              <a:t>Специфичен интензивен показател</a:t>
            </a:r>
            <a:r>
              <a:rPr lang="bg-BG" altLang="en-US" sz="2800" b="1" i="1" dirty="0">
                <a:solidFill>
                  <a:srgbClr val="FF0000"/>
                </a:solidFill>
              </a:rPr>
              <a:t/>
            </a:r>
            <a:br>
              <a:rPr lang="bg-BG" altLang="en-US" sz="2800" b="1" i="1" dirty="0">
                <a:solidFill>
                  <a:srgbClr val="FF0000"/>
                </a:solidFill>
              </a:rPr>
            </a:br>
            <a:r>
              <a:rPr lang="bg-BG" altLang="en-US" sz="3600" b="1" i="1" dirty="0">
                <a:solidFill>
                  <a:srgbClr val="FF0000"/>
                </a:solidFill>
              </a:rPr>
              <a:t/>
            </a:r>
            <a:br>
              <a:rPr lang="bg-BG" altLang="en-US" sz="3600" b="1" i="1" dirty="0">
                <a:solidFill>
                  <a:srgbClr val="FF0000"/>
                </a:solidFill>
              </a:rPr>
            </a:br>
            <a:r>
              <a:rPr lang="bg-BG" altLang="en-US" sz="2800" b="1" i="1" dirty="0">
                <a:solidFill>
                  <a:schemeClr val="tx1"/>
                </a:solidFill>
              </a:rPr>
              <a:t>брой </a:t>
            </a:r>
            <a:r>
              <a:rPr lang="bg-BG" altLang="en-US" sz="2800" b="1" i="1" dirty="0" err="1">
                <a:solidFill>
                  <a:schemeClr val="tx1"/>
                </a:solidFill>
              </a:rPr>
              <a:t>живородени</a:t>
            </a:r>
            <a:r>
              <a:rPr lang="bg-BG" altLang="en-US" sz="2800" b="1" i="1" dirty="0">
                <a:solidFill>
                  <a:schemeClr val="tx1"/>
                </a:solidFill>
              </a:rPr>
              <a:t> от жени в </a:t>
            </a:r>
            <a:br>
              <a:rPr lang="bg-BG" altLang="en-US" sz="2800" b="1" i="1" dirty="0">
                <a:solidFill>
                  <a:schemeClr val="tx1"/>
                </a:solidFill>
              </a:rPr>
            </a:br>
            <a:r>
              <a:rPr lang="bg-BG" altLang="en-US" sz="2800" b="1" i="1" dirty="0">
                <a:solidFill>
                  <a:schemeClr val="tx1"/>
                </a:solidFill>
              </a:rPr>
              <a:t>определена възраст</a:t>
            </a:r>
            <a:r>
              <a:rPr lang="bg-BG" altLang="en-US" sz="3600" b="1" i="1" dirty="0">
                <a:solidFill>
                  <a:schemeClr val="tx1"/>
                </a:solidFill>
              </a:rPr>
              <a:t/>
            </a:r>
            <a:br>
              <a:rPr lang="bg-BG" altLang="en-US" sz="3600" b="1" i="1" dirty="0">
                <a:solidFill>
                  <a:schemeClr val="tx1"/>
                </a:solidFill>
              </a:rPr>
            </a:br>
            <a:r>
              <a:rPr lang="bg-BG" altLang="en-US" sz="2800" b="1" i="1" dirty="0">
                <a:solidFill>
                  <a:schemeClr val="tx1"/>
                </a:solidFill>
              </a:rPr>
              <a:t>ПП = 						 х 1000</a:t>
            </a:r>
            <a:br>
              <a:rPr lang="bg-BG" altLang="en-US" sz="2800" b="1" i="1" dirty="0">
                <a:solidFill>
                  <a:schemeClr val="tx1"/>
                </a:solidFill>
              </a:rPr>
            </a:br>
            <a:r>
              <a:rPr lang="bg-BG" altLang="en-US" sz="2800" b="1" i="1" dirty="0" err="1">
                <a:solidFill>
                  <a:schemeClr val="tx1"/>
                </a:solidFill>
              </a:rPr>
              <a:t>средногод</a:t>
            </a:r>
            <a:r>
              <a:rPr lang="bg-BG" altLang="en-US" sz="2800" b="1" i="1" dirty="0">
                <a:solidFill>
                  <a:schemeClr val="tx1"/>
                </a:solidFill>
              </a:rPr>
              <a:t>. брой жени в </a:t>
            </a:r>
            <a:br>
              <a:rPr lang="bg-BG" altLang="en-US" sz="2800" b="1" i="1" dirty="0">
                <a:solidFill>
                  <a:schemeClr val="tx1"/>
                </a:solidFill>
              </a:rPr>
            </a:br>
            <a:r>
              <a:rPr lang="bg-BG" altLang="en-US" sz="2800" b="1" i="1" dirty="0">
                <a:solidFill>
                  <a:schemeClr val="tx1"/>
                </a:solidFill>
              </a:rPr>
              <a:t>същата възраст</a:t>
            </a:r>
            <a:endParaRPr lang="en-US" altLang="en-US" sz="3600" dirty="0">
              <a:solidFill>
                <a:schemeClr val="tx1"/>
              </a:solidFill>
            </a:endParaRPr>
          </a:p>
        </p:txBody>
      </p:sp>
      <p:sp>
        <p:nvSpPr>
          <p:cNvPr id="13315"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10A51527-819B-419E-BA1F-A141780807E3}" type="slidenum">
              <a:rPr lang="en-US" altLang="en-US"/>
              <a:pPr/>
              <a:t>12</a:t>
            </a:fld>
            <a:endParaRPr lang="en-US" altLang="en-US"/>
          </a:p>
        </p:txBody>
      </p:sp>
      <p:sp>
        <p:nvSpPr>
          <p:cNvPr id="2" name="Date Placeholder 1"/>
          <p:cNvSpPr>
            <a:spLocks noGrp="1"/>
          </p:cNvSpPr>
          <p:nvPr>
            <p:ph type="dt" sz="half" idx="10"/>
          </p:nvPr>
        </p:nvSpPr>
        <p:spPr/>
        <p:txBody>
          <a:bodyPr/>
          <a:lstStyle/>
          <a:p>
            <a:pPr>
              <a:defRPr/>
            </a:pPr>
            <a:fld id="{4AE4EA5E-6C85-4EE1-B69E-16A417A680BE}" type="datetime1">
              <a:rPr lang="en-US" altLang="en-US" smtClean="0"/>
              <a:t>3/21/2020</a:t>
            </a:fld>
            <a:endParaRPr lang="en-US" altLang="en-US"/>
          </a:p>
        </p:txBody>
      </p:sp>
      <p:cxnSp>
        <p:nvCxnSpPr>
          <p:cNvPr id="5" name="Straight Connector 4"/>
          <p:cNvCxnSpPr/>
          <p:nvPr/>
        </p:nvCxnSpPr>
        <p:spPr bwMode="auto">
          <a:xfrm>
            <a:off x="1763688" y="4149080"/>
            <a:ext cx="5328592" cy="0"/>
          </a:xfrm>
          <a:prstGeom prst="line">
            <a:avLst/>
          </a:prstGeom>
          <a:solidFill>
            <a:schemeClr val="accent1"/>
          </a:solidFill>
          <a:ln w="381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539552" y="188640"/>
            <a:ext cx="8229600" cy="864096"/>
          </a:xfrm>
          <a:solidFill>
            <a:schemeClr val="bg1">
              <a:lumMod val="95000"/>
            </a:schemeClr>
          </a:solidFill>
          <a:ln w="12700">
            <a:solidFill>
              <a:schemeClr val="tx1"/>
            </a:solidFill>
          </a:ln>
        </p:spPr>
        <p:txBody>
          <a:bodyPr/>
          <a:lstStyle/>
          <a:p>
            <a:r>
              <a:rPr lang="bg-BG" altLang="en-US" sz="2800" b="1" dirty="0">
                <a:solidFill>
                  <a:srgbClr val="C00000"/>
                </a:solidFill>
              </a:rPr>
              <a:t>Разлика между специфични интензивни показатели и пропорции (</a:t>
            </a:r>
            <a:r>
              <a:rPr lang="bg-BG" altLang="en-US" sz="2800" b="1" dirty="0" err="1">
                <a:solidFill>
                  <a:srgbClr val="C00000"/>
                </a:solidFill>
              </a:rPr>
              <a:t>отн</a:t>
            </a:r>
            <a:r>
              <a:rPr lang="bg-BG" altLang="en-US" sz="2800" b="1" dirty="0">
                <a:solidFill>
                  <a:srgbClr val="C00000"/>
                </a:solidFill>
              </a:rPr>
              <a:t>. дялове)</a:t>
            </a:r>
            <a:endParaRPr lang="en-US" altLang="en-US" sz="2800" b="1" dirty="0">
              <a:solidFill>
                <a:srgbClr val="C00000"/>
              </a:solidFill>
            </a:endParaRPr>
          </a:p>
        </p:txBody>
      </p:sp>
      <p:sp>
        <p:nvSpPr>
          <p:cNvPr id="64515" name="Content Placeholder 2"/>
          <p:cNvSpPr>
            <a:spLocks noGrp="1"/>
          </p:cNvSpPr>
          <p:nvPr>
            <p:ph sz="half" idx="1"/>
          </p:nvPr>
        </p:nvSpPr>
        <p:spPr>
          <a:xfrm>
            <a:off x="251520" y="1096145"/>
            <a:ext cx="8712968" cy="2620887"/>
          </a:xfrm>
          <a:solidFill>
            <a:srgbClr val="CCFFCC"/>
          </a:solidFill>
          <a:ln>
            <a:solidFill>
              <a:schemeClr val="tx1"/>
            </a:solidFill>
            <a:miter lim="800000"/>
            <a:headEnd/>
            <a:tailEnd/>
          </a:ln>
        </p:spPr>
        <p:txBody>
          <a:bodyPr/>
          <a:lstStyle/>
          <a:p>
            <a:pPr marL="0" indent="0">
              <a:buFontTx/>
              <a:buNone/>
            </a:pPr>
            <a:r>
              <a:rPr lang="bg-BG" altLang="en-US" sz="2400" b="1" dirty="0">
                <a:solidFill>
                  <a:srgbClr val="C00000"/>
                </a:solidFill>
              </a:rPr>
              <a:t>Специфичен интензивен показател за </a:t>
            </a:r>
            <a:r>
              <a:rPr lang="bg-BG" altLang="en-US" sz="2400" b="1" dirty="0" err="1">
                <a:solidFill>
                  <a:srgbClr val="C00000"/>
                </a:solidFill>
              </a:rPr>
              <a:t>повъзрастова</a:t>
            </a:r>
            <a:r>
              <a:rPr lang="bg-BG" altLang="en-US" sz="2400" b="1" dirty="0">
                <a:solidFill>
                  <a:srgbClr val="C00000"/>
                </a:solidFill>
              </a:rPr>
              <a:t> плодовитост при 15-19 г. жени</a:t>
            </a:r>
          </a:p>
          <a:p>
            <a:pPr marL="0" indent="0">
              <a:lnSpc>
                <a:spcPct val="80000"/>
              </a:lnSpc>
              <a:spcBef>
                <a:spcPts val="1800"/>
              </a:spcBef>
              <a:buFontTx/>
              <a:buNone/>
            </a:pPr>
            <a:r>
              <a:rPr lang="bg-BG" altLang="en-US" sz="2400" dirty="0"/>
              <a:t>	     </a:t>
            </a:r>
            <a:r>
              <a:rPr lang="bg-BG" altLang="en-US" sz="2400" dirty="0" err="1"/>
              <a:t>Живородени</a:t>
            </a:r>
            <a:r>
              <a:rPr lang="bg-BG" altLang="en-US" sz="2400" dirty="0"/>
              <a:t> от майки на възраст 15-19 г. </a:t>
            </a:r>
          </a:p>
          <a:p>
            <a:pPr marL="0" indent="0">
              <a:lnSpc>
                <a:spcPct val="80000"/>
              </a:lnSpc>
              <a:buFontTx/>
              <a:buNone/>
            </a:pPr>
            <a:r>
              <a:rPr lang="bg-BG" altLang="en-US" sz="2400" b="1" dirty="0" err="1">
                <a:solidFill>
                  <a:srgbClr val="C00000"/>
                </a:solidFill>
              </a:rPr>
              <a:t>СИП</a:t>
            </a:r>
            <a:r>
              <a:rPr lang="bg-BG" altLang="en-US" sz="2400" dirty="0"/>
              <a:t> </a:t>
            </a:r>
            <a:r>
              <a:rPr lang="bg-BG" altLang="en-US" sz="2400" b="1" dirty="0"/>
              <a:t>=</a:t>
            </a:r>
            <a:r>
              <a:rPr lang="bg-BG" altLang="en-US" sz="2400" dirty="0"/>
              <a:t> 			 				   </a:t>
            </a:r>
            <a:r>
              <a:rPr lang="bg-BG" altLang="en-US" sz="2400" b="1" dirty="0"/>
              <a:t>х</a:t>
            </a:r>
            <a:r>
              <a:rPr lang="en-US" altLang="en-US" sz="2400" b="1" dirty="0"/>
              <a:t> 10</a:t>
            </a:r>
            <a:r>
              <a:rPr lang="bg-BG" altLang="en-US" sz="2400" b="1" dirty="0"/>
              <a:t>00</a:t>
            </a:r>
            <a:endParaRPr lang="bg-BG" altLang="en-US" sz="2400" b="1" baseline="30000" dirty="0"/>
          </a:p>
          <a:p>
            <a:pPr marL="0" indent="0">
              <a:lnSpc>
                <a:spcPct val="80000"/>
              </a:lnSpc>
              <a:buFontTx/>
              <a:buNone/>
            </a:pPr>
            <a:r>
              <a:rPr lang="bg-BG" altLang="en-US" sz="2400" b="1" baseline="30000" dirty="0"/>
              <a:t> </a:t>
            </a:r>
            <a:r>
              <a:rPr lang="bg-BG" altLang="en-US" sz="2400" b="1" dirty="0"/>
              <a:t>              </a:t>
            </a:r>
            <a:r>
              <a:rPr lang="bg-BG" altLang="en-US" sz="2400" dirty="0" err="1"/>
              <a:t>Средногод</a:t>
            </a:r>
            <a:r>
              <a:rPr lang="bg-BG" altLang="en-US" sz="2400" dirty="0"/>
              <a:t>. брой жени на същата възраст</a:t>
            </a:r>
            <a:endParaRPr lang="en-US" altLang="en-US" sz="2400" dirty="0"/>
          </a:p>
          <a:p>
            <a:pPr marL="0" indent="0">
              <a:buFontTx/>
              <a:buNone/>
            </a:pPr>
            <a:endParaRPr lang="bg-BG" altLang="en-US" sz="2400" b="1" dirty="0">
              <a:solidFill>
                <a:srgbClr val="3333FF"/>
              </a:solidFill>
            </a:endParaRPr>
          </a:p>
          <a:p>
            <a:pPr marL="0" indent="0">
              <a:buFontTx/>
              <a:buNone/>
            </a:pPr>
            <a:r>
              <a:rPr lang="bg-BG" altLang="en-US" sz="2400" dirty="0"/>
              <a:t>	</a:t>
            </a:r>
          </a:p>
          <a:p>
            <a:pPr marL="0" indent="0">
              <a:buFontTx/>
              <a:buNone/>
            </a:pPr>
            <a:r>
              <a:rPr lang="bg-BG" altLang="en-US" sz="1600" dirty="0" err="1"/>
              <a:t>Живородени</a:t>
            </a:r>
            <a:r>
              <a:rPr lang="bg-BG" altLang="en-US" sz="1600" dirty="0"/>
              <a:t> от 25-29 г. жени </a:t>
            </a:r>
          </a:p>
          <a:p>
            <a:pPr marL="0" indent="0">
              <a:buFontTx/>
              <a:buNone/>
            </a:pPr>
            <a:r>
              <a:rPr lang="bg-BG" altLang="en-US" sz="2000" b="1" dirty="0" err="1">
                <a:solidFill>
                  <a:srgbClr val="3333FF"/>
                </a:solidFill>
              </a:rPr>
              <a:t>СИП</a:t>
            </a:r>
            <a:r>
              <a:rPr lang="bg-BG" altLang="en-US" sz="2000" dirty="0"/>
              <a:t> = ---------------------------- х</a:t>
            </a:r>
            <a:r>
              <a:rPr lang="en-US" altLang="en-US" sz="2000" b="1" dirty="0"/>
              <a:t> 10</a:t>
            </a:r>
            <a:r>
              <a:rPr lang="en-US" altLang="en-US" sz="2000" b="1" baseline="30000" dirty="0"/>
              <a:t>n</a:t>
            </a:r>
            <a:endParaRPr lang="bg-BG" altLang="en-US" sz="2000" b="1" baseline="30000" dirty="0"/>
          </a:p>
          <a:p>
            <a:pPr marL="0" indent="0">
              <a:buFontTx/>
              <a:buNone/>
            </a:pPr>
            <a:r>
              <a:rPr lang="bg-BG" altLang="en-US" sz="2000" b="1" baseline="30000" dirty="0"/>
              <a:t> </a:t>
            </a:r>
            <a:r>
              <a:rPr lang="bg-BG" altLang="en-US" sz="2000" b="1" dirty="0"/>
              <a:t>        </a:t>
            </a:r>
            <a:r>
              <a:rPr lang="bg-BG" altLang="en-US" sz="2000" dirty="0" err="1"/>
              <a:t>Средногод</a:t>
            </a:r>
            <a:r>
              <a:rPr lang="bg-BG" altLang="en-US" sz="2000" dirty="0"/>
              <a:t>. население</a:t>
            </a:r>
            <a:endParaRPr lang="en-US" altLang="en-US" sz="2000" dirty="0"/>
          </a:p>
        </p:txBody>
      </p:sp>
      <p:sp>
        <p:nvSpPr>
          <p:cNvPr id="64516" name="Content Placeholder 3"/>
          <p:cNvSpPr>
            <a:spLocks noGrp="1"/>
          </p:cNvSpPr>
          <p:nvPr>
            <p:ph sz="half" idx="2"/>
          </p:nvPr>
        </p:nvSpPr>
        <p:spPr>
          <a:xfrm>
            <a:off x="251520" y="3933056"/>
            <a:ext cx="8682947" cy="2304255"/>
          </a:xfrm>
          <a:solidFill>
            <a:schemeClr val="accent5">
              <a:lumMod val="90000"/>
            </a:schemeClr>
          </a:solidFill>
          <a:ln>
            <a:solidFill>
              <a:schemeClr val="tx1"/>
            </a:solidFill>
          </a:ln>
        </p:spPr>
        <p:txBody>
          <a:bodyPr/>
          <a:lstStyle/>
          <a:p>
            <a:pPr marL="0" indent="0">
              <a:buNone/>
              <a:defRPr/>
            </a:pPr>
            <a:r>
              <a:rPr lang="bg-BG" altLang="en-US" sz="2400" b="1" dirty="0">
                <a:solidFill>
                  <a:srgbClr val="C00000"/>
                </a:solidFill>
              </a:rPr>
              <a:t>Пропорция (</a:t>
            </a:r>
            <a:r>
              <a:rPr lang="bg-BG" altLang="en-US" sz="2400" b="1" dirty="0" err="1">
                <a:solidFill>
                  <a:srgbClr val="C00000"/>
                </a:solidFill>
              </a:rPr>
              <a:t>относ</a:t>
            </a:r>
            <a:r>
              <a:rPr lang="bg-BG" altLang="en-US" sz="2400" b="1" dirty="0">
                <a:solidFill>
                  <a:srgbClr val="C00000"/>
                </a:solidFill>
              </a:rPr>
              <a:t>. дял) на </a:t>
            </a:r>
            <a:r>
              <a:rPr lang="bg-BG" altLang="en-US" sz="2400" b="1" dirty="0" err="1">
                <a:solidFill>
                  <a:srgbClr val="C00000"/>
                </a:solidFill>
              </a:rPr>
              <a:t>живородените</a:t>
            </a:r>
            <a:r>
              <a:rPr lang="bg-BG" altLang="en-US" sz="2400" b="1" dirty="0">
                <a:solidFill>
                  <a:srgbClr val="C00000"/>
                </a:solidFill>
              </a:rPr>
              <a:t> от майки на възраст 15-19 г. </a:t>
            </a:r>
          </a:p>
          <a:p>
            <a:pPr marL="0" indent="0">
              <a:lnSpc>
                <a:spcPct val="80000"/>
              </a:lnSpc>
              <a:spcBef>
                <a:spcPts val="1200"/>
              </a:spcBef>
              <a:buNone/>
              <a:defRPr/>
            </a:pPr>
            <a:r>
              <a:rPr lang="bg-BG" altLang="en-US" sz="2400" dirty="0"/>
              <a:t> 	         </a:t>
            </a:r>
            <a:r>
              <a:rPr lang="bg-BG" altLang="en-US" sz="2400" dirty="0" err="1"/>
              <a:t>Живородени</a:t>
            </a:r>
            <a:r>
              <a:rPr lang="bg-BG" altLang="en-US" sz="2400" dirty="0"/>
              <a:t> от майки на възраст 15-19 г.</a:t>
            </a:r>
            <a:endParaRPr lang="bg-BG" altLang="en-US" sz="2400" b="1" dirty="0">
              <a:solidFill>
                <a:srgbClr val="3333FF"/>
              </a:solidFill>
            </a:endParaRPr>
          </a:p>
          <a:p>
            <a:pPr marL="0" indent="0">
              <a:lnSpc>
                <a:spcPct val="80000"/>
              </a:lnSpc>
              <a:buNone/>
              <a:defRPr/>
            </a:pPr>
            <a:r>
              <a:rPr lang="bg-BG" altLang="en-US" sz="2400" b="1" dirty="0">
                <a:solidFill>
                  <a:srgbClr val="C00000"/>
                </a:solidFill>
              </a:rPr>
              <a:t>Отн. дял </a:t>
            </a:r>
            <a:r>
              <a:rPr lang="bg-BG" altLang="en-US" sz="2400" b="1" dirty="0"/>
              <a:t>=</a:t>
            </a:r>
            <a:r>
              <a:rPr lang="bg-BG" altLang="en-US" sz="2400" b="1" dirty="0">
                <a:solidFill>
                  <a:srgbClr val="3333FF"/>
                </a:solidFill>
              </a:rPr>
              <a:t>   							      </a:t>
            </a:r>
            <a:r>
              <a:rPr lang="bg-BG" altLang="en-US" sz="2400" b="1" dirty="0"/>
              <a:t>х</a:t>
            </a:r>
            <a:r>
              <a:rPr lang="bg-BG" altLang="en-US" sz="2400" b="1" dirty="0">
                <a:solidFill>
                  <a:srgbClr val="3333FF"/>
                </a:solidFill>
              </a:rPr>
              <a:t> </a:t>
            </a:r>
            <a:r>
              <a:rPr lang="bg-BG" altLang="en-US" sz="2000" b="1" dirty="0"/>
              <a:t>100</a:t>
            </a:r>
            <a:endParaRPr lang="bg-BG" altLang="en-US" sz="2000" b="1" baseline="30000" dirty="0"/>
          </a:p>
          <a:p>
            <a:pPr marL="0" indent="0">
              <a:lnSpc>
                <a:spcPct val="80000"/>
              </a:lnSpc>
              <a:buFontTx/>
              <a:buNone/>
              <a:defRPr/>
            </a:pPr>
            <a:r>
              <a:rPr lang="bg-BG" altLang="en-US" sz="2000" b="1" baseline="30000" dirty="0"/>
              <a:t> </a:t>
            </a:r>
            <a:r>
              <a:rPr lang="bg-BG" altLang="en-US" sz="2000" b="1" dirty="0"/>
              <a:t>        	             </a:t>
            </a:r>
            <a:r>
              <a:rPr lang="bg-BG" altLang="en-US" sz="2400" dirty="0"/>
              <a:t>Общ брой </a:t>
            </a:r>
            <a:r>
              <a:rPr lang="bg-BG" altLang="en-US" sz="2400" dirty="0" err="1"/>
              <a:t>живородени</a:t>
            </a:r>
            <a:r>
              <a:rPr lang="bg-BG" altLang="en-US" sz="2400" dirty="0"/>
              <a:t> през годината</a:t>
            </a:r>
            <a:endParaRPr lang="en-US" altLang="en-US" sz="2400" dirty="0"/>
          </a:p>
          <a:p>
            <a:pPr marL="0" indent="0">
              <a:buFontTx/>
              <a:buNone/>
              <a:defRPr/>
            </a:pPr>
            <a:endParaRPr lang="en-US" altLang="en-US" b="1" dirty="0">
              <a:solidFill>
                <a:srgbClr val="3333FF"/>
              </a:solidFill>
            </a:endParaRPr>
          </a:p>
        </p:txBody>
      </p:sp>
      <p:sp>
        <p:nvSpPr>
          <p:cNvPr id="64517"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ECF0E57E-DB76-4747-B12E-B8D197BA1F04}" type="slidenum">
              <a:rPr lang="en-US" altLang="en-US"/>
              <a:pPr/>
              <a:t>13</a:t>
            </a:fld>
            <a:endParaRPr lang="en-US" altLang="en-US"/>
          </a:p>
        </p:txBody>
      </p:sp>
      <p:sp>
        <p:nvSpPr>
          <p:cNvPr id="2" name="Date Placeholder 1"/>
          <p:cNvSpPr>
            <a:spLocks noGrp="1"/>
          </p:cNvSpPr>
          <p:nvPr>
            <p:ph type="dt" sz="half" idx="10"/>
          </p:nvPr>
        </p:nvSpPr>
        <p:spPr/>
        <p:txBody>
          <a:bodyPr/>
          <a:lstStyle/>
          <a:p>
            <a:pPr>
              <a:defRPr/>
            </a:pPr>
            <a:fld id="{66D06ED8-4302-49A3-A8CB-9C352E3D1751}" type="datetime1">
              <a:rPr lang="en-US" altLang="en-US" smtClean="0"/>
              <a:t>3/21/2020</a:t>
            </a:fld>
            <a:endParaRPr lang="en-US" altLang="en-US"/>
          </a:p>
        </p:txBody>
      </p:sp>
      <p:cxnSp>
        <p:nvCxnSpPr>
          <p:cNvPr id="4" name="Straight Connector 3"/>
          <p:cNvCxnSpPr/>
          <p:nvPr/>
        </p:nvCxnSpPr>
        <p:spPr bwMode="auto">
          <a:xfrm>
            <a:off x="1368022" y="2564904"/>
            <a:ext cx="6336704" cy="0"/>
          </a:xfrm>
          <a:prstGeom prst="line">
            <a:avLst/>
          </a:prstGeom>
          <a:solidFill>
            <a:schemeClr val="accent1"/>
          </a:solidFill>
          <a:ln w="381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1979712" y="5373216"/>
            <a:ext cx="6120680" cy="0"/>
          </a:xfrm>
          <a:prstGeom prst="line">
            <a:avLst/>
          </a:prstGeom>
          <a:solidFill>
            <a:schemeClr val="accent1"/>
          </a:solidFill>
          <a:ln w="381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72234243"/>
      </p:ext>
    </p:extLst>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29BFC44A-BC97-46AB-AF13-D6706F5A8E4B}" type="slidenum">
              <a:rPr lang="en-US" altLang="en-US"/>
              <a:pPr/>
              <a:t>14</a:t>
            </a:fld>
            <a:endParaRPr lang="en-US" altLang="en-US"/>
          </a:p>
        </p:txBody>
      </p:sp>
      <p:sp>
        <p:nvSpPr>
          <p:cNvPr id="15363" name="Rectangle 4"/>
          <p:cNvSpPr>
            <a:spLocks noGrp="1" noChangeArrowheads="1"/>
          </p:cNvSpPr>
          <p:nvPr>
            <p:ph type="title"/>
          </p:nvPr>
        </p:nvSpPr>
        <p:spPr>
          <a:xfrm>
            <a:off x="457200" y="277813"/>
            <a:ext cx="8229600" cy="5743475"/>
          </a:xfrm>
          <a:solidFill>
            <a:schemeClr val="accent5"/>
          </a:solidFill>
          <a:ln>
            <a:solidFill>
              <a:schemeClr val="tx1"/>
            </a:solidFill>
          </a:ln>
        </p:spPr>
        <p:txBody>
          <a:bodyPr/>
          <a:lstStyle/>
          <a:p>
            <a:pPr eaLnBrk="1" hangingPunct="1">
              <a:lnSpc>
                <a:spcPct val="130000"/>
              </a:lnSpc>
            </a:pPr>
            <a:r>
              <a:rPr lang="bg-BG" altLang="en-US" sz="2800" b="1" i="1" dirty="0">
                <a:solidFill>
                  <a:srgbClr val="C00000"/>
                </a:solidFill>
              </a:rPr>
              <a:t>Средни величини  </a:t>
            </a:r>
            <a:r>
              <a:rPr lang="bg-BG" altLang="en-US" sz="2800" b="1" i="1" dirty="0"/>
              <a:t>- използват се при социологически проучвания на раждаемостта – напр., среден фактически, идеален, планиран или очакван брой деца. </a:t>
            </a:r>
            <a:br>
              <a:rPr lang="bg-BG" altLang="en-US" sz="2800" b="1" i="1" dirty="0"/>
            </a:br>
            <a:r>
              <a:rPr lang="bg-BG" altLang="en-US" sz="2800" b="1" i="1" dirty="0"/>
              <a:t/>
            </a:r>
            <a:br>
              <a:rPr lang="bg-BG" altLang="en-US" sz="2800" b="1" i="1" dirty="0"/>
            </a:br>
            <a:r>
              <a:rPr lang="bg-BG" altLang="en-US" sz="2800" b="1" i="1" dirty="0">
                <a:solidFill>
                  <a:srgbClr val="C00000"/>
                </a:solidFill>
              </a:rPr>
              <a:t>Чрез средни величини се изразяват също специфичните показатели за оценка на възпроизводството на населението, СППЖ и др.</a:t>
            </a:r>
          </a:p>
        </p:txBody>
      </p:sp>
      <p:sp>
        <p:nvSpPr>
          <p:cNvPr id="2" name="Date Placeholder 1"/>
          <p:cNvSpPr>
            <a:spLocks noGrp="1"/>
          </p:cNvSpPr>
          <p:nvPr>
            <p:ph type="dt" sz="half" idx="10"/>
          </p:nvPr>
        </p:nvSpPr>
        <p:spPr/>
        <p:txBody>
          <a:bodyPr/>
          <a:lstStyle/>
          <a:p>
            <a:pPr>
              <a:defRPr/>
            </a:pPr>
            <a:fld id="{4026C99C-30B9-444C-B304-8353BA60FD55}" type="datetime1">
              <a:rPr lang="en-US" altLang="en-US" smtClean="0"/>
              <a:t>3/21/2020</a:t>
            </a:fld>
            <a:endParaRPr lang="en-US" altLang="en-US"/>
          </a:p>
        </p:txBody>
      </p:sp>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200D4BF-355E-41D1-981F-3A94E14A446A}" type="slidenum">
              <a:rPr lang="en-US" altLang="en-US"/>
              <a:pPr/>
              <a:t>15</a:t>
            </a:fld>
            <a:endParaRPr lang="en-US" altLang="en-US"/>
          </a:p>
        </p:txBody>
      </p:sp>
      <p:sp>
        <p:nvSpPr>
          <p:cNvPr id="10243" name="Rectangle 4"/>
          <p:cNvSpPr>
            <a:spLocks noGrp="1" noChangeArrowheads="1"/>
          </p:cNvSpPr>
          <p:nvPr>
            <p:ph type="title"/>
          </p:nvPr>
        </p:nvSpPr>
        <p:spPr>
          <a:xfrm>
            <a:off x="395536" y="476672"/>
            <a:ext cx="8352928" cy="5616624"/>
          </a:xfrm>
          <a:solidFill>
            <a:schemeClr val="accent1"/>
          </a:solidFill>
          <a:ln>
            <a:solidFill>
              <a:schemeClr val="tx1"/>
            </a:solidFill>
          </a:ln>
        </p:spPr>
        <p:txBody>
          <a:bodyPr/>
          <a:lstStyle/>
          <a:p>
            <a:pPr eaLnBrk="1" hangingPunct="1"/>
            <a:r>
              <a:rPr lang="bg-BG" altLang="en-US" b="1" i="1" dirty="0">
                <a:solidFill>
                  <a:srgbClr val="FF0000"/>
                </a:solidFill>
                <a:effectLst>
                  <a:outerShdw blurRad="38100" dist="38100" dir="2700000" algn="tl">
                    <a:srgbClr val="000000">
                      <a:alpha val="43137"/>
                    </a:srgbClr>
                  </a:outerShdw>
                </a:effectLst>
              </a:rPr>
              <a:t/>
            </a:r>
            <a:br>
              <a:rPr lang="bg-BG" altLang="en-US" b="1" i="1" dirty="0">
                <a:solidFill>
                  <a:srgbClr val="FF0000"/>
                </a:solidFill>
                <a:effectLst>
                  <a:outerShdw blurRad="38100" dist="38100" dir="2700000" algn="tl">
                    <a:srgbClr val="000000">
                      <a:alpha val="43137"/>
                    </a:srgbClr>
                  </a:outerShdw>
                </a:effectLst>
              </a:rPr>
            </a:br>
            <a:r>
              <a:rPr lang="bg-BG" altLang="en-US" b="1" i="1" dirty="0">
                <a:solidFill>
                  <a:srgbClr val="FF0000"/>
                </a:solidFill>
                <a:effectLst>
                  <a:outerShdw blurRad="38100" dist="38100" dir="2700000" algn="tl">
                    <a:srgbClr val="000000">
                      <a:alpha val="43137"/>
                    </a:srgbClr>
                  </a:outerShdw>
                </a:effectLst>
              </a:rPr>
              <a:t/>
            </a:r>
            <a:br>
              <a:rPr lang="bg-BG" altLang="en-US" b="1" i="1" dirty="0">
                <a:solidFill>
                  <a:srgbClr val="FF0000"/>
                </a:solidFill>
                <a:effectLst>
                  <a:outerShdw blurRad="38100" dist="38100" dir="2700000" algn="tl">
                    <a:srgbClr val="000000">
                      <a:alpha val="43137"/>
                    </a:srgbClr>
                  </a:outerShdw>
                </a:effectLst>
              </a:rPr>
            </a:br>
            <a:r>
              <a:rPr lang="bg-BG" altLang="en-US" b="1" i="1" dirty="0">
                <a:solidFill>
                  <a:srgbClr val="C00000"/>
                </a:solidFill>
                <a:effectLst>
                  <a:outerShdw blurRad="38100" dist="38100" dir="2700000" algn="tl">
                    <a:srgbClr val="000000">
                      <a:alpha val="43137"/>
                    </a:srgbClr>
                  </a:outerShdw>
                </a:effectLst>
              </a:rPr>
              <a:t>Специфични показатели за оценка на възпроизводството на населението</a:t>
            </a:r>
            <a:r>
              <a:rPr lang="bg-BG" altLang="en-US" b="1" i="1" dirty="0">
                <a:solidFill>
                  <a:schemeClr val="folHlink"/>
                </a:solidFill>
                <a:effectLst>
                  <a:outerShdw blurRad="38100" dist="38100" dir="2700000" algn="tl">
                    <a:srgbClr val="000000">
                      <a:alpha val="43137"/>
                    </a:srgbClr>
                  </a:outerShdw>
                </a:effectLst>
              </a:rPr>
              <a:t/>
            </a:r>
            <a:br>
              <a:rPr lang="bg-BG" altLang="en-US" b="1" i="1" dirty="0">
                <a:solidFill>
                  <a:schemeClr val="folHlink"/>
                </a:solidFill>
                <a:effectLst>
                  <a:outerShdw blurRad="38100" dist="38100" dir="2700000" algn="tl">
                    <a:srgbClr val="000000">
                      <a:alpha val="43137"/>
                    </a:srgbClr>
                  </a:outerShdw>
                </a:effectLst>
              </a:rPr>
            </a:br>
            <a:r>
              <a:rPr lang="bg-BG" altLang="en-US" dirty="0">
                <a:solidFill>
                  <a:schemeClr val="folHlink"/>
                </a:solidFill>
              </a:rPr>
              <a:t/>
            </a:r>
            <a:br>
              <a:rPr lang="bg-BG" altLang="en-US" dirty="0">
                <a:solidFill>
                  <a:schemeClr val="folHlink"/>
                </a:solidFill>
              </a:rPr>
            </a:br>
            <a:r>
              <a:rPr lang="bg-BG" altLang="en-US" dirty="0"/>
              <a:t>	</a:t>
            </a:r>
          </a:p>
        </p:txBody>
      </p:sp>
      <p:sp>
        <p:nvSpPr>
          <p:cNvPr id="2" name="Date Placeholder 1"/>
          <p:cNvSpPr>
            <a:spLocks noGrp="1"/>
          </p:cNvSpPr>
          <p:nvPr>
            <p:ph type="dt" sz="half" idx="10"/>
          </p:nvPr>
        </p:nvSpPr>
        <p:spPr/>
        <p:txBody>
          <a:bodyPr/>
          <a:lstStyle/>
          <a:p>
            <a:pPr>
              <a:defRPr/>
            </a:pPr>
            <a:fld id="{B606FD83-E0D1-4C06-B97D-035E51FA9747}" type="datetime1">
              <a:rPr lang="en-US" altLang="en-US" smtClean="0"/>
              <a:t>3/21/2020</a:t>
            </a:fld>
            <a:endParaRPr lang="en-US" altLang="en-US"/>
          </a:p>
        </p:txBody>
      </p:sp>
    </p:spTree>
    <p:extLst>
      <p:ext uri="{BB962C8B-B14F-4D97-AF65-F5344CB8AC3E}">
        <p14:creationId xmlns:p14="http://schemas.microsoft.com/office/powerpoint/2010/main" val="3899848703"/>
      </p:ext>
    </p:extLst>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4579FCAD-D06A-46BE-B023-4E654D46DF1A}" type="slidenum">
              <a:rPr lang="en-US" altLang="en-US"/>
              <a:pPr/>
              <a:t>16</a:t>
            </a:fld>
            <a:endParaRPr lang="en-US" altLang="en-US"/>
          </a:p>
        </p:txBody>
      </p:sp>
      <p:sp>
        <p:nvSpPr>
          <p:cNvPr id="17411" name="Rectangle 4"/>
          <p:cNvSpPr>
            <a:spLocks noGrp="1" noChangeArrowheads="1"/>
          </p:cNvSpPr>
          <p:nvPr>
            <p:ph type="title"/>
          </p:nvPr>
        </p:nvSpPr>
        <p:spPr>
          <a:xfrm>
            <a:off x="457200" y="404664"/>
            <a:ext cx="8229600" cy="5688632"/>
          </a:xfrm>
          <a:solidFill>
            <a:schemeClr val="accent5"/>
          </a:solidFill>
          <a:ln>
            <a:solidFill>
              <a:schemeClr val="tx1"/>
            </a:solidFill>
          </a:ln>
        </p:spPr>
        <p:txBody>
          <a:bodyPr/>
          <a:lstStyle/>
          <a:p>
            <a:pPr eaLnBrk="1" hangingPunct="1"/>
            <a:r>
              <a:rPr lang="bg-BG" altLang="en-US" sz="3600" b="1" i="1" dirty="0">
                <a:solidFill>
                  <a:srgbClr val="C00000"/>
                </a:solidFill>
                <a:effectLst>
                  <a:outerShdw blurRad="38100" dist="38100" dir="2700000" algn="tl">
                    <a:srgbClr val="000000">
                      <a:alpha val="43137"/>
                    </a:srgbClr>
                  </a:outerShdw>
                </a:effectLst>
              </a:rPr>
              <a:t>Сумарна плодовитост </a:t>
            </a:r>
            <a:r>
              <a:rPr lang="bg-BG" altLang="en-US" sz="3600" b="1" i="1" dirty="0">
                <a:solidFill>
                  <a:srgbClr val="C00000"/>
                </a:solidFill>
              </a:rPr>
              <a:t>- </a:t>
            </a:r>
            <a:r>
              <a:rPr lang="bg-BG" altLang="en-US" sz="3600" b="1" i="1" dirty="0"/>
              <a:t>среден брой живи деца</a:t>
            </a:r>
            <a:r>
              <a:rPr lang="bg-BG" altLang="en-US" sz="3600" i="1" dirty="0"/>
              <a:t>, </a:t>
            </a:r>
            <a:r>
              <a:rPr lang="bg-BG" altLang="en-US" sz="3600" b="1" i="1" dirty="0"/>
              <a:t>които би родила една жена през целия й плодовит период, ако </a:t>
            </a:r>
            <a:r>
              <a:rPr lang="bg-BG" altLang="en-US" sz="3600" b="1" i="1" dirty="0" err="1"/>
              <a:t>повъзрастовата</a:t>
            </a:r>
            <a:r>
              <a:rPr lang="bg-BG" altLang="en-US" sz="3600" b="1" i="1" dirty="0"/>
              <a:t> плодовитост се запази такава, каквато е в момента.</a:t>
            </a:r>
            <a:br>
              <a:rPr lang="bg-BG" altLang="en-US" sz="3600" b="1" i="1" dirty="0"/>
            </a:br>
            <a:r>
              <a:rPr lang="bg-BG" altLang="en-US" sz="3600" b="1" i="1" dirty="0"/>
              <a:t/>
            </a:r>
            <a:br>
              <a:rPr lang="bg-BG" altLang="en-US" sz="3600" b="1" i="1" dirty="0"/>
            </a:br>
            <a:r>
              <a:rPr lang="bg-BG" altLang="en-US" sz="3600" b="1" i="1" dirty="0">
                <a:solidFill>
                  <a:srgbClr val="C00000"/>
                </a:solidFill>
              </a:rPr>
              <a:t>В България: </a:t>
            </a:r>
            <a:r>
              <a:rPr lang="bg-BG" altLang="en-US" sz="3600" b="1" i="1" dirty="0">
                <a:solidFill>
                  <a:srgbClr val="3333FF"/>
                </a:solidFill>
              </a:rPr>
              <a:t>Общо – 1,52 </a:t>
            </a:r>
            <a:br>
              <a:rPr lang="bg-BG" altLang="en-US" sz="3600" b="1" i="1" dirty="0">
                <a:solidFill>
                  <a:srgbClr val="3333FF"/>
                </a:solidFill>
              </a:rPr>
            </a:br>
            <a:r>
              <a:rPr lang="bg-BG" altLang="en-US" sz="3600" b="1" i="1" dirty="0">
                <a:solidFill>
                  <a:srgbClr val="3333FF"/>
                </a:solidFill>
              </a:rPr>
              <a:t>градове – 1,44</a:t>
            </a:r>
            <a:br>
              <a:rPr lang="bg-BG" altLang="en-US" sz="3600" b="1" i="1" dirty="0">
                <a:solidFill>
                  <a:srgbClr val="3333FF"/>
                </a:solidFill>
              </a:rPr>
            </a:br>
            <a:r>
              <a:rPr lang="bg-BG" altLang="en-US" sz="3600" b="1" i="1" dirty="0">
                <a:solidFill>
                  <a:srgbClr val="3333FF"/>
                </a:solidFill>
              </a:rPr>
              <a:t>села – 1,78</a:t>
            </a:r>
            <a:r>
              <a:rPr lang="bg-BG" altLang="en-US" sz="4000" dirty="0"/>
              <a:t> </a:t>
            </a:r>
          </a:p>
        </p:txBody>
      </p:sp>
      <p:sp>
        <p:nvSpPr>
          <p:cNvPr id="2" name="Date Placeholder 1"/>
          <p:cNvSpPr>
            <a:spLocks noGrp="1"/>
          </p:cNvSpPr>
          <p:nvPr>
            <p:ph type="dt" sz="half" idx="10"/>
          </p:nvPr>
        </p:nvSpPr>
        <p:spPr/>
        <p:txBody>
          <a:bodyPr/>
          <a:lstStyle/>
          <a:p>
            <a:pPr>
              <a:defRPr/>
            </a:pPr>
            <a:fld id="{E982E128-EAF9-42BD-8ACF-48DB76DD6B5F}" type="datetime1">
              <a:rPr lang="en-US" altLang="en-US" smtClean="0"/>
              <a:t>3/21/2020</a:t>
            </a:fld>
            <a:endParaRPr lang="en-US" altLang="en-US"/>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DDDA967A-FA9A-46E2-8D5C-074FF7F8BDBF}" type="slidenum">
              <a:rPr lang="en-US" altLang="en-US"/>
              <a:pPr/>
              <a:t>17</a:t>
            </a:fld>
            <a:endParaRPr lang="en-US" altLang="en-US"/>
          </a:p>
        </p:txBody>
      </p:sp>
      <p:sp>
        <p:nvSpPr>
          <p:cNvPr id="18435" name="Rectangle 4"/>
          <p:cNvSpPr>
            <a:spLocks noGrp="1" noChangeArrowheads="1"/>
          </p:cNvSpPr>
          <p:nvPr>
            <p:ph type="title"/>
          </p:nvPr>
        </p:nvSpPr>
        <p:spPr>
          <a:xfrm>
            <a:off x="539552" y="277813"/>
            <a:ext cx="8064896" cy="5959499"/>
          </a:xfrm>
          <a:solidFill>
            <a:schemeClr val="accent5"/>
          </a:solidFill>
          <a:ln>
            <a:solidFill>
              <a:schemeClr val="tx1"/>
            </a:solidFill>
          </a:ln>
        </p:spPr>
        <p:txBody>
          <a:bodyPr/>
          <a:lstStyle/>
          <a:p>
            <a:pPr eaLnBrk="1" hangingPunct="1"/>
            <a:r>
              <a:rPr lang="bg-BG" altLang="en-US" sz="3600" b="1" i="1" dirty="0">
                <a:solidFill>
                  <a:srgbClr val="C00000"/>
                </a:solidFill>
                <a:effectLst>
                  <a:outerShdw blurRad="38100" dist="38100" dir="2700000" algn="tl">
                    <a:srgbClr val="000000">
                      <a:alpha val="43137"/>
                    </a:srgbClr>
                  </a:outerShdw>
                </a:effectLst>
              </a:rPr>
              <a:t>Бруто-коефициент за възпроизводство </a:t>
            </a:r>
            <a:r>
              <a:rPr lang="bg-BG" altLang="en-US" sz="3600" b="1" i="1" dirty="0"/>
              <a:t>- среден брой момичета, които би родила една жена през целия й плодовит период, ако </a:t>
            </a:r>
            <a:r>
              <a:rPr lang="bg-BG" altLang="en-US" sz="3600" b="1" i="1" dirty="0" err="1"/>
              <a:t>повъзрастовата</a:t>
            </a:r>
            <a:r>
              <a:rPr lang="bg-BG" altLang="en-US" sz="3600" b="1" i="1" dirty="0"/>
              <a:t> плодовитост се запази такава, каквато е в момента.</a:t>
            </a:r>
            <a:r>
              <a:rPr lang="bg-BG" altLang="en-US" sz="3600" dirty="0"/>
              <a:t> </a:t>
            </a:r>
            <a:br>
              <a:rPr lang="bg-BG" altLang="en-US" sz="3600" dirty="0"/>
            </a:br>
            <a:r>
              <a:rPr lang="bg-BG" altLang="en-US" sz="3600" dirty="0"/>
              <a:t/>
            </a:r>
            <a:br>
              <a:rPr lang="bg-BG" altLang="en-US" sz="3600" dirty="0"/>
            </a:br>
            <a:r>
              <a:rPr lang="bg-BG" altLang="en-US" sz="3200" b="1" i="1" dirty="0">
                <a:solidFill>
                  <a:srgbClr val="002060"/>
                </a:solidFill>
              </a:rPr>
              <a:t>Изчисление: сумарна плодовитост х </a:t>
            </a:r>
            <a:r>
              <a:rPr lang="bg-BG" altLang="en-US" sz="3200" b="1" i="1" dirty="0" err="1">
                <a:solidFill>
                  <a:srgbClr val="002060"/>
                </a:solidFill>
              </a:rPr>
              <a:t>относ</a:t>
            </a:r>
            <a:r>
              <a:rPr lang="bg-BG" altLang="en-US" sz="3200" b="1" i="1" dirty="0">
                <a:solidFill>
                  <a:srgbClr val="002060"/>
                </a:solidFill>
              </a:rPr>
              <a:t>. дял на </a:t>
            </a:r>
            <a:r>
              <a:rPr lang="bg-BG" altLang="en-US" sz="3200" b="1" i="1" dirty="0" err="1">
                <a:solidFill>
                  <a:srgbClr val="002060"/>
                </a:solidFill>
              </a:rPr>
              <a:t>живородени</a:t>
            </a:r>
            <a:r>
              <a:rPr lang="bg-BG" altLang="en-US" sz="3200" b="1" i="1" dirty="0">
                <a:solidFill>
                  <a:srgbClr val="002060"/>
                </a:solidFill>
              </a:rPr>
              <a:t> момичета</a:t>
            </a:r>
          </a:p>
        </p:txBody>
      </p:sp>
      <p:sp>
        <p:nvSpPr>
          <p:cNvPr id="2" name="Date Placeholder 1"/>
          <p:cNvSpPr>
            <a:spLocks noGrp="1"/>
          </p:cNvSpPr>
          <p:nvPr>
            <p:ph type="dt" sz="half" idx="10"/>
          </p:nvPr>
        </p:nvSpPr>
        <p:spPr/>
        <p:txBody>
          <a:bodyPr/>
          <a:lstStyle/>
          <a:p>
            <a:pPr>
              <a:defRPr/>
            </a:pPr>
            <a:fld id="{2A31B8F7-9B2B-45D5-8079-2C902FAC91DE}" type="datetime1">
              <a:rPr lang="en-US" altLang="en-US" smtClean="0"/>
              <a:t>3/21/2020</a:t>
            </a:fld>
            <a:endParaRPr lang="en-US" altLang="en-US"/>
          </a:p>
        </p:txBody>
      </p:sp>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FEF4E2F6-6968-4BEB-B335-250FEA927081}" type="slidenum">
              <a:rPr lang="en-US" altLang="en-US"/>
              <a:pPr/>
              <a:t>18</a:t>
            </a:fld>
            <a:endParaRPr lang="en-US" altLang="en-US"/>
          </a:p>
        </p:txBody>
      </p:sp>
      <p:sp>
        <p:nvSpPr>
          <p:cNvPr id="19459" name="Rectangle 4"/>
          <p:cNvSpPr>
            <a:spLocks noGrp="1" noChangeArrowheads="1"/>
          </p:cNvSpPr>
          <p:nvPr>
            <p:ph type="title"/>
          </p:nvPr>
        </p:nvSpPr>
        <p:spPr>
          <a:xfrm>
            <a:off x="323528" y="277813"/>
            <a:ext cx="8496944" cy="5959499"/>
          </a:xfrm>
          <a:solidFill>
            <a:schemeClr val="accent5"/>
          </a:solidFill>
          <a:ln>
            <a:solidFill>
              <a:schemeClr val="tx1"/>
            </a:solidFill>
          </a:ln>
        </p:spPr>
        <p:txBody>
          <a:bodyPr/>
          <a:lstStyle/>
          <a:p>
            <a:pPr marL="180000" eaLnBrk="1" hangingPunct="1"/>
            <a:r>
              <a:rPr lang="bg-BG" altLang="en-US" sz="3200" b="1" i="1" dirty="0">
                <a:solidFill>
                  <a:srgbClr val="C00000"/>
                </a:solidFill>
                <a:effectLst>
                  <a:outerShdw blurRad="38100" dist="38100" dir="2700000" algn="tl">
                    <a:srgbClr val="000000">
                      <a:alpha val="43137"/>
                    </a:srgbClr>
                  </a:outerShdw>
                </a:effectLst>
              </a:rPr>
              <a:t>Нето-коефициент за възпроизводство </a:t>
            </a:r>
            <a:r>
              <a:rPr lang="bg-BG" altLang="en-US" sz="3200" b="1" i="1" dirty="0"/>
              <a:t>– среден брой момичета, които би родила една жена през целия й плодовит период, ако </a:t>
            </a:r>
            <a:r>
              <a:rPr lang="bg-BG" altLang="en-US" sz="3200" b="1" i="1" dirty="0" err="1"/>
              <a:t>повъзрастовата</a:t>
            </a:r>
            <a:r>
              <a:rPr lang="bg-BG" altLang="en-US" sz="3200" b="1" i="1" dirty="0"/>
              <a:t> плодовитост и смъртност при жените се запазят такива, каквито са в момента.</a:t>
            </a:r>
            <a:br>
              <a:rPr lang="bg-BG" altLang="en-US" sz="3200" b="1" i="1" dirty="0"/>
            </a:br>
            <a:r>
              <a:rPr lang="bg-BG" altLang="en-US" sz="3200" b="1" i="1" dirty="0"/>
              <a:t> </a:t>
            </a:r>
            <a:br>
              <a:rPr lang="bg-BG" altLang="en-US" sz="3200" b="1" i="1" dirty="0"/>
            </a:br>
            <a:r>
              <a:rPr lang="bg-BG" altLang="en-US" sz="2800" b="1" i="1" dirty="0">
                <a:solidFill>
                  <a:srgbClr val="C00000"/>
                </a:solidFill>
              </a:rPr>
              <a:t>НК определя типа на възпроизводство:</a:t>
            </a:r>
            <a:br>
              <a:rPr lang="bg-BG" altLang="en-US" sz="2800" b="1" i="1" dirty="0">
                <a:solidFill>
                  <a:srgbClr val="C00000"/>
                </a:solidFill>
              </a:rPr>
            </a:br>
            <a:r>
              <a:rPr lang="bg-BG" altLang="en-US" sz="2800" b="1" i="1" dirty="0">
                <a:solidFill>
                  <a:srgbClr val="C00000"/>
                </a:solidFill>
              </a:rPr>
              <a:t>НК &gt; 1,0 - разширено</a:t>
            </a:r>
            <a:br>
              <a:rPr lang="bg-BG" altLang="en-US" sz="2800" b="1" i="1" dirty="0">
                <a:solidFill>
                  <a:srgbClr val="C00000"/>
                </a:solidFill>
              </a:rPr>
            </a:br>
            <a:r>
              <a:rPr lang="bg-BG" altLang="en-US" sz="2800" b="1" i="1" dirty="0">
                <a:solidFill>
                  <a:srgbClr val="C00000"/>
                </a:solidFill>
              </a:rPr>
              <a:t>НК = 1,0 - стационарно </a:t>
            </a:r>
            <a:br>
              <a:rPr lang="bg-BG" altLang="en-US" sz="2800" b="1" i="1" dirty="0">
                <a:solidFill>
                  <a:srgbClr val="C00000"/>
                </a:solidFill>
              </a:rPr>
            </a:br>
            <a:r>
              <a:rPr lang="bg-BG" altLang="en-US" sz="2800" b="1" i="1" dirty="0">
                <a:solidFill>
                  <a:srgbClr val="C00000"/>
                </a:solidFill>
              </a:rPr>
              <a:t>НК &lt; 1.0 - стеснено</a:t>
            </a:r>
            <a:r>
              <a:rPr lang="bg-BG" altLang="en-US" sz="3600" dirty="0">
                <a:solidFill>
                  <a:srgbClr val="C00000"/>
                </a:solidFill>
              </a:rPr>
              <a:t> </a:t>
            </a:r>
          </a:p>
        </p:txBody>
      </p:sp>
      <p:sp>
        <p:nvSpPr>
          <p:cNvPr id="2" name="Date Placeholder 1"/>
          <p:cNvSpPr>
            <a:spLocks noGrp="1"/>
          </p:cNvSpPr>
          <p:nvPr>
            <p:ph type="dt" sz="half" idx="10"/>
          </p:nvPr>
        </p:nvSpPr>
        <p:spPr/>
        <p:txBody>
          <a:bodyPr/>
          <a:lstStyle/>
          <a:p>
            <a:pPr>
              <a:defRPr/>
            </a:pPr>
            <a:fld id="{BCC61418-09ED-4B83-B9F4-8C0EAE198F72}" type="datetime1">
              <a:rPr lang="en-US" altLang="en-US" smtClean="0"/>
              <a:t>3/21/2020</a:t>
            </a:fld>
            <a:endParaRPr lang="en-US" altLang="en-US" dirty="0"/>
          </a:p>
        </p:txBody>
      </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200D4BF-355E-41D1-981F-3A94E14A446A}" type="slidenum">
              <a:rPr lang="en-US" altLang="en-US"/>
              <a:pPr/>
              <a:t>19</a:t>
            </a:fld>
            <a:endParaRPr lang="en-US" altLang="en-US"/>
          </a:p>
        </p:txBody>
      </p:sp>
      <p:sp>
        <p:nvSpPr>
          <p:cNvPr id="10243" name="Rectangle 4"/>
          <p:cNvSpPr>
            <a:spLocks noGrp="1" noChangeArrowheads="1"/>
          </p:cNvSpPr>
          <p:nvPr>
            <p:ph type="title"/>
          </p:nvPr>
        </p:nvSpPr>
        <p:spPr>
          <a:xfrm>
            <a:off x="755576" y="764704"/>
            <a:ext cx="7560840" cy="4536504"/>
          </a:xfrm>
          <a:solidFill>
            <a:srgbClr val="CCFFCC"/>
          </a:solidFill>
          <a:ln>
            <a:solidFill>
              <a:schemeClr val="tx1"/>
            </a:solidFill>
          </a:ln>
        </p:spPr>
        <p:txBody>
          <a:bodyPr/>
          <a:lstStyle/>
          <a:p>
            <a:pPr eaLnBrk="1" hangingPunct="1"/>
            <a:r>
              <a:rPr lang="bg-BG" altLang="en-US" b="1" i="1" dirty="0">
                <a:solidFill>
                  <a:srgbClr val="C00000"/>
                </a:solidFill>
                <a:effectLst>
                  <a:outerShdw blurRad="38100" dist="38100" dir="2700000" algn="tl">
                    <a:srgbClr val="000000">
                      <a:alpha val="43137"/>
                    </a:srgbClr>
                  </a:outerShdw>
                </a:effectLst>
              </a:rPr>
              <a:t>1.2. РАЖДАЕМОСТТА</a:t>
            </a:r>
            <a:r>
              <a:rPr lang="en-US" altLang="en-US" b="1" i="1" dirty="0">
                <a:solidFill>
                  <a:srgbClr val="C00000"/>
                </a:solidFill>
                <a:effectLst>
                  <a:outerShdw blurRad="38100" dist="38100" dir="2700000" algn="tl">
                    <a:srgbClr val="000000">
                      <a:alpha val="43137"/>
                    </a:srgbClr>
                  </a:outerShdw>
                </a:effectLst>
              </a:rPr>
              <a:t> </a:t>
            </a:r>
            <a:r>
              <a:rPr lang="bg-BG" altLang="en-US" b="1" i="1" dirty="0">
                <a:solidFill>
                  <a:srgbClr val="C00000"/>
                </a:solidFill>
                <a:effectLst>
                  <a:outerShdw blurRad="38100" dist="38100" dir="2700000" algn="tl">
                    <a:srgbClr val="000000">
                      <a:alpha val="43137"/>
                    </a:srgbClr>
                  </a:outerShdw>
                </a:effectLst>
              </a:rPr>
              <a:t>В СВЕТА </a:t>
            </a:r>
            <a:r>
              <a:rPr lang="bg-BG" altLang="en-US" dirty="0"/>
              <a:t>	</a:t>
            </a:r>
          </a:p>
        </p:txBody>
      </p:sp>
      <p:sp>
        <p:nvSpPr>
          <p:cNvPr id="2" name="Date Placeholder 1"/>
          <p:cNvSpPr>
            <a:spLocks noGrp="1"/>
          </p:cNvSpPr>
          <p:nvPr>
            <p:ph type="dt" sz="half" idx="10"/>
          </p:nvPr>
        </p:nvSpPr>
        <p:spPr/>
        <p:txBody>
          <a:bodyPr/>
          <a:lstStyle/>
          <a:p>
            <a:pPr>
              <a:defRPr/>
            </a:pPr>
            <a:fld id="{B606FD83-E0D1-4C06-B97D-035E51FA9747}" type="datetime1">
              <a:rPr lang="en-US" altLang="en-US" smtClean="0"/>
              <a:t>3/21/2020</a:t>
            </a:fld>
            <a:endParaRPr lang="en-US" altLang="en-US"/>
          </a:p>
        </p:txBody>
      </p:sp>
    </p:spTree>
    <p:extLst>
      <p:ext uri="{BB962C8B-B14F-4D97-AF65-F5344CB8AC3E}">
        <p14:creationId xmlns:p14="http://schemas.microsoft.com/office/powerpoint/2010/main" val="4088357034"/>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80920" cy="5818658"/>
          </a:xfrm>
          <a:solidFill>
            <a:schemeClr val="accent1"/>
          </a:solidFill>
          <a:ln>
            <a:solidFill>
              <a:schemeClr val="tx1"/>
            </a:solidFill>
          </a:ln>
        </p:spPr>
        <p:txBody>
          <a:bodyPr/>
          <a:lstStyle/>
          <a:p>
            <a:pPr algn="l"/>
            <a:r>
              <a:rPr lang="en-US" sz="4000" b="1" dirty="0">
                <a:solidFill>
                  <a:srgbClr val="C00000"/>
                </a:solidFill>
                <a:effectLst>
                  <a:outerShdw blurRad="38100" dist="38100" dir="2700000" algn="tl">
                    <a:srgbClr val="000000">
                      <a:alpha val="43137"/>
                    </a:srgbClr>
                  </a:outerShdw>
                </a:effectLst>
              </a:rPr>
              <a:t>I.</a:t>
            </a:r>
            <a:r>
              <a:rPr lang="bg-BG" sz="4000" b="1" dirty="0">
                <a:solidFill>
                  <a:srgbClr val="C00000"/>
                </a:solidFill>
                <a:effectLst>
                  <a:outerShdw blurRad="38100" dist="38100" dir="2700000" algn="tl">
                    <a:srgbClr val="000000">
                      <a:alpha val="43137"/>
                    </a:srgbClr>
                  </a:outerShdw>
                </a:effectLst>
              </a:rPr>
              <a:t> Раждаемост</a:t>
            </a:r>
            <a:r>
              <a:rPr lang="bg-BG" sz="3600" b="1" dirty="0">
                <a:solidFill>
                  <a:srgbClr val="3333FF"/>
                </a:solidFill>
              </a:rPr>
              <a:t/>
            </a:r>
            <a:br>
              <a:rPr lang="bg-BG" sz="3600" b="1" dirty="0">
                <a:solidFill>
                  <a:srgbClr val="3333FF"/>
                </a:solidFill>
              </a:rPr>
            </a:br>
            <a:r>
              <a:rPr lang="en-US" sz="2800" b="1" dirty="0">
                <a:solidFill>
                  <a:schemeClr val="tx1"/>
                </a:solidFill>
              </a:rPr>
              <a:t>1.</a:t>
            </a:r>
            <a:r>
              <a:rPr lang="bg-BG" sz="2800" b="1" dirty="0"/>
              <a:t>1.</a:t>
            </a:r>
            <a:r>
              <a:rPr lang="bg-BG" sz="2800" dirty="0"/>
              <a:t> Определение на основни понятия и показатели.</a:t>
            </a:r>
            <a:br>
              <a:rPr lang="bg-BG" sz="2800" dirty="0"/>
            </a:br>
            <a:r>
              <a:rPr lang="en-US" sz="2800" b="1" dirty="0"/>
              <a:t>1.</a:t>
            </a:r>
            <a:r>
              <a:rPr lang="bg-BG" sz="2800" b="1" dirty="0"/>
              <a:t>2.</a:t>
            </a:r>
            <a:r>
              <a:rPr lang="bg-BG" sz="2800" dirty="0"/>
              <a:t> Глобални тенденции на раждаемостта.</a:t>
            </a:r>
            <a:br>
              <a:rPr lang="bg-BG" sz="2800" dirty="0"/>
            </a:br>
            <a:r>
              <a:rPr lang="en-US" sz="2800" b="1" dirty="0"/>
              <a:t>1.3.</a:t>
            </a:r>
            <a:r>
              <a:rPr lang="bg-BG" sz="2800" b="1" dirty="0"/>
              <a:t> </a:t>
            </a:r>
            <a:r>
              <a:rPr lang="bg-BG" sz="2800" dirty="0"/>
              <a:t>Раждаемостта в Европа </a:t>
            </a:r>
            <a:br>
              <a:rPr lang="bg-BG" sz="2800" dirty="0"/>
            </a:br>
            <a:r>
              <a:rPr lang="bg-BG" sz="2800" b="1" dirty="0"/>
              <a:t>1.4.</a:t>
            </a:r>
            <a:r>
              <a:rPr lang="bg-BG" sz="2800" dirty="0"/>
              <a:t>  Раждаемостта в България.</a:t>
            </a:r>
            <a:br>
              <a:rPr lang="bg-BG" sz="2800" dirty="0"/>
            </a:br>
            <a:r>
              <a:rPr lang="en-US" sz="4000" b="1" dirty="0">
                <a:solidFill>
                  <a:srgbClr val="C00000"/>
                </a:solidFill>
                <a:effectLst>
                  <a:outerShdw blurRad="38100" dist="38100" dir="2700000" algn="tl">
                    <a:srgbClr val="000000">
                      <a:alpha val="43137"/>
                    </a:srgbClr>
                  </a:outerShdw>
                </a:effectLst>
              </a:rPr>
              <a:t>II.</a:t>
            </a:r>
            <a:r>
              <a:rPr lang="bg-BG" sz="4000" b="1" dirty="0">
                <a:solidFill>
                  <a:srgbClr val="C00000"/>
                </a:solidFill>
                <a:effectLst>
                  <a:outerShdw blurRad="38100" dist="38100" dir="2700000" algn="tl">
                    <a:srgbClr val="000000">
                      <a:alpha val="43137"/>
                    </a:srgbClr>
                  </a:outerShdw>
                </a:effectLst>
              </a:rPr>
              <a:t> Обща смъртност</a:t>
            </a:r>
            <a:r>
              <a:rPr lang="bg-BG" sz="3600" b="1" dirty="0">
                <a:solidFill>
                  <a:srgbClr val="3333FF"/>
                </a:solidFill>
              </a:rPr>
              <a:t/>
            </a:r>
            <a:br>
              <a:rPr lang="bg-BG" sz="3600" b="1" dirty="0">
                <a:solidFill>
                  <a:srgbClr val="3333FF"/>
                </a:solidFill>
              </a:rPr>
            </a:br>
            <a:r>
              <a:rPr lang="bg-BG" sz="2800" b="1" dirty="0">
                <a:solidFill>
                  <a:schemeClr val="tx1"/>
                </a:solidFill>
              </a:rPr>
              <a:t>2.1.</a:t>
            </a:r>
            <a:r>
              <a:rPr lang="bg-BG" sz="2800" dirty="0"/>
              <a:t> Определение на основните понятия.</a:t>
            </a:r>
            <a:br>
              <a:rPr lang="bg-BG" sz="2800" dirty="0"/>
            </a:br>
            <a:r>
              <a:rPr lang="bg-BG" sz="2800" b="1" dirty="0"/>
              <a:t>2.</a:t>
            </a:r>
            <a:r>
              <a:rPr lang="bg-BG" sz="2800" b="1" dirty="0" err="1"/>
              <a:t>2</a:t>
            </a:r>
            <a:r>
              <a:rPr lang="bg-BG" sz="2800" b="1" dirty="0"/>
              <a:t>.</a:t>
            </a:r>
            <a:r>
              <a:rPr lang="bg-BG" sz="2800" dirty="0"/>
              <a:t> Глобални проблеми на общата смъртност.</a:t>
            </a:r>
            <a:br>
              <a:rPr lang="bg-BG" sz="2800" dirty="0"/>
            </a:br>
            <a:r>
              <a:rPr lang="bg-BG" sz="2800" b="1" dirty="0"/>
              <a:t>2.3.</a:t>
            </a:r>
            <a:r>
              <a:rPr lang="bg-BG" sz="2800" dirty="0"/>
              <a:t> Общата смъртност в Европа.</a:t>
            </a:r>
            <a:br>
              <a:rPr lang="bg-BG" sz="2800" dirty="0"/>
            </a:br>
            <a:r>
              <a:rPr lang="bg-BG" sz="2800" b="1" dirty="0"/>
              <a:t>2.4.</a:t>
            </a:r>
            <a:r>
              <a:rPr lang="bg-BG" sz="2800" dirty="0"/>
              <a:t> Общата смъртност в България.</a:t>
            </a:r>
            <a:br>
              <a:rPr lang="bg-BG" sz="2800" dirty="0"/>
            </a:br>
            <a:r>
              <a:rPr lang="bg-BG" sz="2800" b="1" dirty="0"/>
              <a:t>2.5.</a:t>
            </a:r>
            <a:r>
              <a:rPr lang="bg-BG" sz="2800" dirty="0"/>
              <a:t> Естествен прираст на населението.</a:t>
            </a:r>
            <a:endParaRPr lang="en-US" sz="2800" dirty="0"/>
          </a:p>
        </p:txBody>
      </p:sp>
      <p:sp>
        <p:nvSpPr>
          <p:cNvPr id="3" name="Date Placeholder 2"/>
          <p:cNvSpPr>
            <a:spLocks noGrp="1"/>
          </p:cNvSpPr>
          <p:nvPr>
            <p:ph type="dt" sz="half" idx="10"/>
          </p:nvPr>
        </p:nvSpPr>
        <p:spPr/>
        <p:txBody>
          <a:bodyPr/>
          <a:lstStyle/>
          <a:p>
            <a:pPr>
              <a:defRPr/>
            </a:pPr>
            <a:fld id="{5F023594-777A-4424-B637-FB664593279A}" type="datetime1">
              <a:rPr lang="en-US" altLang="en-US" smtClean="0"/>
              <a:t>3/21/2020</a:t>
            </a:fld>
            <a:endParaRPr lang="en-US" altLang="en-US"/>
          </a:p>
        </p:txBody>
      </p:sp>
      <p:sp>
        <p:nvSpPr>
          <p:cNvPr id="4" name="Slide Number Placeholder 3"/>
          <p:cNvSpPr>
            <a:spLocks noGrp="1"/>
          </p:cNvSpPr>
          <p:nvPr>
            <p:ph type="sldNum" sz="quarter" idx="12"/>
          </p:nvPr>
        </p:nvSpPr>
        <p:spPr/>
        <p:txBody>
          <a:bodyPr/>
          <a:lstStyle/>
          <a:p>
            <a:pPr>
              <a:defRPr/>
            </a:pPr>
            <a:fld id="{43814DE2-E72F-4373-B773-358B6E75D121}" type="slidenum">
              <a:rPr lang="en-US" altLang="en-US" smtClean="0"/>
              <a:pPr>
                <a:defRPr/>
              </a:pPr>
              <a:t>2</a:t>
            </a:fld>
            <a:endParaRPr lang="en-US" altLang="en-US"/>
          </a:p>
        </p:txBody>
      </p:sp>
    </p:spTree>
    <p:extLst>
      <p:ext uri="{BB962C8B-B14F-4D97-AF65-F5344CB8AC3E}">
        <p14:creationId xmlns:p14="http://schemas.microsoft.com/office/powerpoint/2010/main" val="550396594"/>
      </p:ext>
    </p:extLst>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E41B7021-0362-468D-B232-6C32B9512959}" type="slidenum">
              <a:rPr lang="en-US" altLang="en-US"/>
              <a:pPr/>
              <a:t>20</a:t>
            </a:fld>
            <a:endParaRPr lang="en-US" altLang="en-US"/>
          </a:p>
        </p:txBody>
      </p:sp>
      <p:sp>
        <p:nvSpPr>
          <p:cNvPr id="22531" name="Rectangle 4"/>
          <p:cNvSpPr>
            <a:spLocks noGrp="1" noChangeArrowheads="1"/>
          </p:cNvSpPr>
          <p:nvPr>
            <p:ph type="title"/>
          </p:nvPr>
        </p:nvSpPr>
        <p:spPr>
          <a:xfrm>
            <a:off x="457200" y="277813"/>
            <a:ext cx="8229600" cy="5887491"/>
          </a:xfrm>
          <a:solidFill>
            <a:schemeClr val="accent5"/>
          </a:solidFill>
          <a:ln>
            <a:solidFill>
              <a:schemeClr val="tx1"/>
            </a:solidFill>
          </a:ln>
        </p:spPr>
        <p:txBody>
          <a:bodyPr/>
          <a:lstStyle/>
          <a:p>
            <a:pPr eaLnBrk="1" hangingPunct="1"/>
            <a:r>
              <a:rPr lang="bg-BG" altLang="en-US" sz="3600" b="1" i="1" dirty="0">
                <a:solidFill>
                  <a:srgbClr val="C00000"/>
                </a:solidFill>
              </a:rPr>
              <a:t>В развитите страни</a:t>
            </a:r>
            <a:r>
              <a:rPr lang="bg-BG" altLang="en-US" sz="3600" dirty="0">
                <a:solidFill>
                  <a:srgbClr val="C00000"/>
                </a:solidFill>
              </a:rPr>
              <a:t> </a:t>
            </a:r>
            <a:r>
              <a:rPr lang="bg-BG" altLang="en-US" sz="3600" b="1" i="1" dirty="0"/>
              <a:t>се очертава ясно изразена тенденция към снижение на раждаемостта и сумарната плодовитост.</a:t>
            </a:r>
            <a:r>
              <a:rPr lang="bg-BG" altLang="en-US" sz="3600" dirty="0"/>
              <a:t> </a:t>
            </a:r>
            <a:br>
              <a:rPr lang="bg-BG" altLang="en-US" sz="3600" dirty="0"/>
            </a:br>
            <a:r>
              <a:rPr lang="bg-BG" altLang="en-US" sz="3600" dirty="0"/>
              <a:t/>
            </a:r>
            <a:br>
              <a:rPr lang="bg-BG" altLang="en-US" sz="3600" dirty="0"/>
            </a:br>
            <a:r>
              <a:rPr lang="bg-BG" altLang="en-US" sz="3600" b="1" i="1" dirty="0">
                <a:solidFill>
                  <a:srgbClr val="C00000"/>
                </a:solidFill>
              </a:rPr>
              <a:t>В развиващите се страни</a:t>
            </a:r>
            <a:r>
              <a:rPr lang="bg-BG" altLang="en-US" sz="3600" dirty="0">
                <a:solidFill>
                  <a:srgbClr val="C00000"/>
                </a:solidFill>
              </a:rPr>
              <a:t> </a:t>
            </a:r>
            <a:r>
              <a:rPr lang="bg-BG" altLang="en-US" sz="3600" b="1" i="1" dirty="0"/>
              <a:t>също има тенденция към снижение, но то е все още с бавни темпове и естественият прираст в тези страни е доста висок.</a:t>
            </a:r>
            <a:endParaRPr lang="bg-BG" altLang="en-US" sz="3600" dirty="0"/>
          </a:p>
        </p:txBody>
      </p:sp>
      <p:sp>
        <p:nvSpPr>
          <p:cNvPr id="2" name="Date Placeholder 1"/>
          <p:cNvSpPr>
            <a:spLocks noGrp="1"/>
          </p:cNvSpPr>
          <p:nvPr>
            <p:ph type="dt" sz="half" idx="10"/>
          </p:nvPr>
        </p:nvSpPr>
        <p:spPr/>
        <p:txBody>
          <a:bodyPr/>
          <a:lstStyle/>
          <a:p>
            <a:pPr>
              <a:defRPr/>
            </a:pPr>
            <a:fld id="{9F5419C6-6E01-4099-8A64-9DC33071806F}" type="datetime1">
              <a:rPr lang="en-US" altLang="en-US" smtClean="0"/>
              <a:t>3/21/2020</a:t>
            </a:fld>
            <a:endParaRPr lang="en-US" altLang="en-US"/>
          </a:p>
        </p:txBody>
      </p:sp>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BBBC9878-1AE0-40C8-8B6C-3DA59AE1D122}" type="slidenum">
              <a:rPr lang="en-US" altLang="en-US"/>
              <a:pPr/>
              <a:t>21</a:t>
            </a:fld>
            <a:endParaRPr lang="en-US" altLang="en-US"/>
          </a:p>
        </p:txBody>
      </p:sp>
      <p:sp>
        <p:nvSpPr>
          <p:cNvPr id="24579" name="Rectangle 4"/>
          <p:cNvSpPr>
            <a:spLocks noGrp="1" noChangeArrowheads="1"/>
          </p:cNvSpPr>
          <p:nvPr>
            <p:ph type="title"/>
          </p:nvPr>
        </p:nvSpPr>
        <p:spPr>
          <a:xfrm>
            <a:off x="539552" y="277813"/>
            <a:ext cx="7920880" cy="5815483"/>
          </a:xfrm>
          <a:solidFill>
            <a:schemeClr val="accent5"/>
          </a:solidFill>
          <a:ln>
            <a:solidFill>
              <a:schemeClr val="tx1"/>
            </a:solidFill>
          </a:ln>
        </p:spPr>
        <p:txBody>
          <a:bodyPr/>
          <a:lstStyle/>
          <a:p>
            <a:pPr eaLnBrk="1" hangingPunct="1">
              <a:lnSpc>
                <a:spcPct val="130000"/>
              </a:lnSpc>
            </a:pPr>
            <a:r>
              <a:rPr lang="bg-BG" altLang="en-US" b="1" i="1" dirty="0">
                <a:solidFill>
                  <a:srgbClr val="C00000"/>
                </a:solidFill>
              </a:rPr>
              <a:t>Различието между най-високото и най-ниското ниво </a:t>
            </a:r>
            <a:r>
              <a:rPr lang="bg-BG" altLang="en-US" b="1" i="1" dirty="0"/>
              <a:t>на раждаемост и сумарна плодовитост в света е 4-5 пъти.</a:t>
            </a:r>
          </a:p>
        </p:txBody>
      </p:sp>
      <p:sp>
        <p:nvSpPr>
          <p:cNvPr id="2" name="Date Placeholder 1"/>
          <p:cNvSpPr>
            <a:spLocks noGrp="1"/>
          </p:cNvSpPr>
          <p:nvPr>
            <p:ph type="dt" sz="half" idx="10"/>
          </p:nvPr>
        </p:nvSpPr>
        <p:spPr/>
        <p:txBody>
          <a:bodyPr/>
          <a:lstStyle/>
          <a:p>
            <a:pPr>
              <a:defRPr/>
            </a:pPr>
            <a:fld id="{873AF062-DDBF-4354-9E40-559CEF4C0801}" type="datetime1">
              <a:rPr lang="en-US" altLang="en-US" smtClean="0"/>
              <a:t>3/21/2020</a:t>
            </a:fld>
            <a:endParaRPr lang="en-US" altLang="en-US"/>
          </a:p>
        </p:txBody>
      </p:sp>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E164D7-FAF8-4C19-B27C-6A402FAD7F8D}"/>
              </a:ext>
            </a:extLst>
          </p:cNvPr>
          <p:cNvSpPr>
            <a:spLocks noGrp="1"/>
          </p:cNvSpPr>
          <p:nvPr>
            <p:ph type="dt" sz="half" idx="10"/>
          </p:nvPr>
        </p:nvSpPr>
        <p:spPr/>
        <p:txBody>
          <a:bodyPr/>
          <a:lstStyle/>
          <a:p>
            <a:pPr>
              <a:defRPr/>
            </a:pPr>
            <a:fld id="{F1A9A01D-D872-46B1-9DB7-3EF49839C97E}" type="datetime1">
              <a:rPr lang="en-US" altLang="en-US" smtClean="0"/>
              <a:t>3/21/2020</a:t>
            </a:fld>
            <a:endParaRPr lang="en-US" altLang="en-US"/>
          </a:p>
        </p:txBody>
      </p:sp>
      <p:sp>
        <p:nvSpPr>
          <p:cNvPr id="3" name="Slide Number Placeholder 2">
            <a:extLst>
              <a:ext uri="{FF2B5EF4-FFF2-40B4-BE49-F238E27FC236}">
                <a16:creationId xmlns:a16="http://schemas.microsoft.com/office/drawing/2014/main" id="{EB7D8BED-B42C-4A37-80DD-B625C1137570}"/>
              </a:ext>
            </a:extLst>
          </p:cNvPr>
          <p:cNvSpPr>
            <a:spLocks noGrp="1"/>
          </p:cNvSpPr>
          <p:nvPr>
            <p:ph type="sldNum" sz="quarter" idx="12"/>
          </p:nvPr>
        </p:nvSpPr>
        <p:spPr/>
        <p:txBody>
          <a:bodyPr/>
          <a:lstStyle/>
          <a:p>
            <a:pPr>
              <a:defRPr/>
            </a:pPr>
            <a:fld id="{432AAA59-D5AC-470D-AABA-6E0A59E851A8}" type="slidenum">
              <a:rPr lang="en-US" altLang="en-US" smtClean="0"/>
              <a:pPr>
                <a:defRPr/>
              </a:pPr>
              <a:t>22</a:t>
            </a:fld>
            <a:endParaRPr lang="en-US" altLang="en-US"/>
          </a:p>
        </p:txBody>
      </p:sp>
      <p:graphicFrame>
        <p:nvGraphicFramePr>
          <p:cNvPr id="5" name="Table 4">
            <a:extLst>
              <a:ext uri="{FF2B5EF4-FFF2-40B4-BE49-F238E27FC236}">
                <a16:creationId xmlns:a16="http://schemas.microsoft.com/office/drawing/2014/main" id="{3F297765-4665-4E76-905B-559F052C28D4}"/>
              </a:ext>
            </a:extLst>
          </p:cNvPr>
          <p:cNvGraphicFramePr>
            <a:graphicFrameLocks noGrp="1"/>
          </p:cNvGraphicFramePr>
          <p:nvPr>
            <p:extLst>
              <p:ext uri="{D42A27DB-BD31-4B8C-83A1-F6EECF244321}">
                <p14:modId xmlns:p14="http://schemas.microsoft.com/office/powerpoint/2010/main" val="2645789986"/>
              </p:ext>
            </p:extLst>
          </p:nvPr>
        </p:nvGraphicFramePr>
        <p:xfrm>
          <a:off x="899592" y="1700808"/>
          <a:ext cx="7560840" cy="4275819"/>
        </p:xfrm>
        <a:graphic>
          <a:graphicData uri="http://schemas.openxmlformats.org/drawingml/2006/table">
            <a:tbl>
              <a:tblPr firstRow="1" firstCol="1" bandRow="1"/>
              <a:tblGrid>
                <a:gridCol w="5785483">
                  <a:extLst>
                    <a:ext uri="{9D8B030D-6E8A-4147-A177-3AD203B41FA5}">
                      <a16:colId xmlns:a16="http://schemas.microsoft.com/office/drawing/2014/main" val="404766208"/>
                    </a:ext>
                  </a:extLst>
                </a:gridCol>
                <a:gridCol w="1775357">
                  <a:extLst>
                    <a:ext uri="{9D8B030D-6E8A-4147-A177-3AD203B41FA5}">
                      <a16:colId xmlns:a16="http://schemas.microsoft.com/office/drawing/2014/main" val="1276291008"/>
                    </a:ext>
                  </a:extLst>
                </a:gridCol>
              </a:tblGrid>
              <a:tr h="936104">
                <a:tc>
                  <a:txBody>
                    <a:bodyPr/>
                    <a:lstStyle/>
                    <a:p>
                      <a:pPr>
                        <a:lnSpc>
                          <a:spcPct val="150000"/>
                        </a:lnSpc>
                        <a:spcAft>
                          <a:spcPts val="0"/>
                        </a:spcAft>
                      </a:pPr>
                      <a:r>
                        <a:rPr lang="bg-BG" sz="3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Групи страни по БНП</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bg-BG" sz="3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СП - 2017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34174812"/>
                  </a:ext>
                </a:extLst>
              </a:tr>
              <a:tr h="667943">
                <a:tc>
                  <a:txBody>
                    <a:bodyPr/>
                    <a:lstStyle/>
                    <a:p>
                      <a:pPr>
                        <a:lnSpc>
                          <a:spcPct val="150000"/>
                        </a:lnSpc>
                        <a:spcAft>
                          <a:spcPts val="0"/>
                        </a:spcAft>
                      </a:pPr>
                      <a:r>
                        <a:rPr lang="bg-BG"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Висок доход</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bg-BG" sz="32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46553200"/>
                  </a:ext>
                </a:extLst>
              </a:tr>
              <a:tr h="667943">
                <a:tc>
                  <a:txBody>
                    <a:bodyPr/>
                    <a:lstStyle/>
                    <a:p>
                      <a:pPr>
                        <a:lnSpc>
                          <a:spcPct val="150000"/>
                        </a:lnSpc>
                        <a:spcAft>
                          <a:spcPts val="0"/>
                        </a:spcAft>
                      </a:pPr>
                      <a:r>
                        <a:rPr lang="bg-BG" sz="32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Доход по-висок от средния</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bg-BG" sz="32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1,9</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44200780"/>
                  </a:ext>
                </a:extLst>
              </a:tr>
              <a:tr h="667943">
                <a:tc>
                  <a:txBody>
                    <a:bodyPr/>
                    <a:lstStyle/>
                    <a:p>
                      <a:pPr>
                        <a:lnSpc>
                          <a:spcPct val="150000"/>
                        </a:lnSpc>
                        <a:spcAft>
                          <a:spcPts val="0"/>
                        </a:spcAft>
                      </a:pPr>
                      <a:r>
                        <a:rPr lang="bg-BG" sz="32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Среден доход</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bg-BG" sz="32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44793389"/>
                  </a:ext>
                </a:extLst>
              </a:tr>
              <a:tr h="667943">
                <a:tc>
                  <a:txBody>
                    <a:bodyPr/>
                    <a:lstStyle/>
                    <a:p>
                      <a:pPr>
                        <a:lnSpc>
                          <a:spcPct val="150000"/>
                        </a:lnSpc>
                        <a:spcAft>
                          <a:spcPts val="0"/>
                        </a:spcAft>
                      </a:pPr>
                      <a:r>
                        <a:rPr lang="bg-BG" sz="32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Доход по-нисък от средния</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bg-BG" sz="32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93929413"/>
                  </a:ext>
                </a:extLst>
              </a:tr>
              <a:tr h="667943">
                <a:tc>
                  <a:txBody>
                    <a:bodyPr/>
                    <a:lstStyle/>
                    <a:p>
                      <a:pPr>
                        <a:lnSpc>
                          <a:spcPct val="150000"/>
                        </a:lnSpc>
                        <a:spcAft>
                          <a:spcPts val="0"/>
                        </a:spcAft>
                      </a:pPr>
                      <a:r>
                        <a:rPr lang="bg-BG" sz="32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Нисък доход</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bg-BG"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4,6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48877469"/>
                  </a:ext>
                </a:extLst>
              </a:tr>
            </a:tbl>
          </a:graphicData>
        </a:graphic>
      </p:graphicFrame>
      <p:sp>
        <p:nvSpPr>
          <p:cNvPr id="6" name="Rectangle 5">
            <a:extLst>
              <a:ext uri="{FF2B5EF4-FFF2-40B4-BE49-F238E27FC236}">
                <a16:creationId xmlns:a16="http://schemas.microsoft.com/office/drawing/2014/main" id="{7A684471-7D1F-446A-8441-F45AA3D1EDAE}"/>
              </a:ext>
            </a:extLst>
          </p:cNvPr>
          <p:cNvSpPr/>
          <p:nvPr/>
        </p:nvSpPr>
        <p:spPr>
          <a:xfrm>
            <a:off x="899592" y="332656"/>
            <a:ext cx="7560840" cy="1096519"/>
          </a:xfrm>
          <a:prstGeom prst="rect">
            <a:avLst/>
          </a:prstGeom>
          <a:solidFill>
            <a:schemeClr val="bg1"/>
          </a:solidFill>
          <a:ln w="25400">
            <a:solidFill>
              <a:schemeClr val="tx1"/>
            </a:solidFill>
          </a:ln>
        </p:spPr>
        <p:txBody>
          <a:bodyPr wrap="square">
            <a:spAutoFit/>
          </a:bodyPr>
          <a:lstStyle/>
          <a:p>
            <a:pPr>
              <a:lnSpc>
                <a:spcPct val="107000"/>
              </a:lnSpc>
              <a:spcAft>
                <a:spcPts val="800"/>
              </a:spcAft>
            </a:pPr>
            <a:r>
              <a:rPr lang="bg-BG" sz="2800" b="1" dirty="0">
                <a:latin typeface="Calibri" panose="020F0502020204030204" pitchFamily="34" charset="0"/>
                <a:ea typeface="Calibri" panose="020F0502020204030204" pitchFamily="34" charset="0"/>
                <a:cs typeface="Times New Roman" panose="02020603050405020304" pitchFamily="18" charset="0"/>
              </a:rPr>
              <a:t>СУМАРНА ПЛОДОВИТОСТ В СВЕТА 2017 Г. </a:t>
            </a:r>
          </a:p>
          <a:p>
            <a:pPr>
              <a:lnSpc>
                <a:spcPct val="107000"/>
              </a:lnSpc>
              <a:spcAft>
                <a:spcPts val="800"/>
              </a:spcAft>
            </a:pPr>
            <a:r>
              <a:rPr lang="bg-BG" sz="2800" b="1" dirty="0">
                <a:latin typeface="Calibri" panose="020F0502020204030204" pitchFamily="34" charset="0"/>
                <a:ea typeface="Calibri" panose="020F0502020204030204" pitchFamily="34" charset="0"/>
                <a:cs typeface="Times New Roman" panose="02020603050405020304" pitchFamily="18" charset="0"/>
              </a:rPr>
              <a:t>(данни на Световната банка)</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5687160"/>
      </p:ext>
    </p:extLst>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8BFDE-6EEA-45E4-9663-92D35371F36F}"/>
              </a:ext>
            </a:extLst>
          </p:cNvPr>
          <p:cNvSpPr>
            <a:spLocks noGrp="1"/>
          </p:cNvSpPr>
          <p:nvPr>
            <p:ph type="dt" sz="half" idx="10"/>
          </p:nvPr>
        </p:nvSpPr>
        <p:spPr/>
        <p:txBody>
          <a:bodyPr/>
          <a:lstStyle/>
          <a:p>
            <a:pPr>
              <a:defRPr/>
            </a:pPr>
            <a:fld id="{F1A9A01D-D872-46B1-9DB7-3EF49839C97E}" type="datetime1">
              <a:rPr lang="en-US" altLang="en-US" smtClean="0"/>
              <a:t>3/21/2020</a:t>
            </a:fld>
            <a:endParaRPr lang="en-US" altLang="en-US"/>
          </a:p>
        </p:txBody>
      </p:sp>
      <p:sp>
        <p:nvSpPr>
          <p:cNvPr id="3" name="Slide Number Placeholder 2">
            <a:extLst>
              <a:ext uri="{FF2B5EF4-FFF2-40B4-BE49-F238E27FC236}">
                <a16:creationId xmlns:a16="http://schemas.microsoft.com/office/drawing/2014/main" id="{06F0B87E-E2D0-4952-9C6C-19E8E613846A}"/>
              </a:ext>
            </a:extLst>
          </p:cNvPr>
          <p:cNvSpPr>
            <a:spLocks noGrp="1"/>
          </p:cNvSpPr>
          <p:nvPr>
            <p:ph type="sldNum" sz="quarter" idx="12"/>
          </p:nvPr>
        </p:nvSpPr>
        <p:spPr/>
        <p:txBody>
          <a:bodyPr/>
          <a:lstStyle/>
          <a:p>
            <a:pPr>
              <a:defRPr/>
            </a:pPr>
            <a:fld id="{432AAA59-D5AC-470D-AABA-6E0A59E851A8}" type="slidenum">
              <a:rPr lang="en-US" altLang="en-US" smtClean="0"/>
              <a:pPr>
                <a:defRPr/>
              </a:pPr>
              <a:t>23</a:t>
            </a:fld>
            <a:endParaRPr lang="en-US" altLang="en-US"/>
          </a:p>
        </p:txBody>
      </p:sp>
      <p:graphicFrame>
        <p:nvGraphicFramePr>
          <p:cNvPr id="4" name="Table 3">
            <a:extLst>
              <a:ext uri="{FF2B5EF4-FFF2-40B4-BE49-F238E27FC236}">
                <a16:creationId xmlns:a16="http://schemas.microsoft.com/office/drawing/2014/main" id="{22DEA331-D108-44D9-BFD9-94729C9A9A92}"/>
              </a:ext>
            </a:extLst>
          </p:cNvPr>
          <p:cNvGraphicFramePr>
            <a:graphicFrameLocks noGrp="1"/>
          </p:cNvGraphicFramePr>
          <p:nvPr>
            <p:extLst>
              <p:ext uri="{D42A27DB-BD31-4B8C-83A1-F6EECF244321}">
                <p14:modId xmlns:p14="http://schemas.microsoft.com/office/powerpoint/2010/main" val="1984349244"/>
              </p:ext>
            </p:extLst>
          </p:nvPr>
        </p:nvGraphicFramePr>
        <p:xfrm>
          <a:off x="755576" y="1340768"/>
          <a:ext cx="7632848" cy="4871900"/>
        </p:xfrm>
        <a:graphic>
          <a:graphicData uri="http://schemas.openxmlformats.org/drawingml/2006/table">
            <a:tbl>
              <a:tblPr firstRow="1" firstCol="1" bandRow="1"/>
              <a:tblGrid>
                <a:gridCol w="3816424">
                  <a:extLst>
                    <a:ext uri="{9D8B030D-6E8A-4147-A177-3AD203B41FA5}">
                      <a16:colId xmlns:a16="http://schemas.microsoft.com/office/drawing/2014/main" val="4023927744"/>
                    </a:ext>
                  </a:extLst>
                </a:gridCol>
                <a:gridCol w="576064">
                  <a:extLst>
                    <a:ext uri="{9D8B030D-6E8A-4147-A177-3AD203B41FA5}">
                      <a16:colId xmlns:a16="http://schemas.microsoft.com/office/drawing/2014/main" val="3001406604"/>
                    </a:ext>
                  </a:extLst>
                </a:gridCol>
                <a:gridCol w="2771785">
                  <a:extLst>
                    <a:ext uri="{9D8B030D-6E8A-4147-A177-3AD203B41FA5}">
                      <a16:colId xmlns:a16="http://schemas.microsoft.com/office/drawing/2014/main" val="3265813849"/>
                    </a:ext>
                  </a:extLst>
                </a:gridCol>
                <a:gridCol w="468575">
                  <a:extLst>
                    <a:ext uri="{9D8B030D-6E8A-4147-A177-3AD203B41FA5}">
                      <a16:colId xmlns:a16="http://schemas.microsoft.com/office/drawing/2014/main" val="4193442045"/>
                    </a:ext>
                  </a:extLst>
                </a:gridCol>
              </a:tblGrid>
              <a:tr h="504056">
                <a:tc>
                  <a:txBody>
                    <a:bodyPr/>
                    <a:lstStyle/>
                    <a:p>
                      <a:pPr>
                        <a:lnSpc>
                          <a:spcPct val="107000"/>
                        </a:lnSpc>
                        <a:spcAft>
                          <a:spcPts val="0"/>
                        </a:spcAft>
                      </a:pPr>
                      <a:r>
                        <a:rPr lang="bg-BG" sz="20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Страни с най-ниска СП</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Страни с най-висока СП</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effectLst/>
                          <a:latin typeface="Calibri" panose="020F0502020204030204" pitchFamily="34" charset="0"/>
                          <a:ea typeface="Calibri" panose="020F0502020204030204" pitchFamily="34" charset="0"/>
                          <a:cs typeface="Times New Roman" panose="02020603050405020304" pitchFamily="18" charset="0"/>
                        </a:rPr>
                        <a:t> </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61073124"/>
                  </a:ext>
                </a:extLst>
              </a:tr>
              <a:tr h="567319">
                <a:tc>
                  <a:txBody>
                    <a:bodyPr/>
                    <a:lstStyle/>
                    <a:p>
                      <a:pPr>
                        <a:lnSpc>
                          <a:spcPct val="107000"/>
                        </a:lnSpc>
                        <a:spcAft>
                          <a:spcPts val="0"/>
                        </a:spcAft>
                      </a:pPr>
                      <a:r>
                        <a:rPr lang="bg-BG" sz="20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Хонг Конг, Корея</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1,1</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Нигер</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7,0</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3544153"/>
                  </a:ext>
                </a:extLst>
              </a:tr>
              <a:tr h="567319">
                <a:tc>
                  <a:txBody>
                    <a:bodyPr/>
                    <a:lstStyle/>
                    <a:p>
                      <a:pPr>
                        <a:lnSpc>
                          <a:spcPct val="107000"/>
                        </a:lnSpc>
                        <a:spcAft>
                          <a:spcPts val="0"/>
                        </a:spcAft>
                      </a:pPr>
                      <a:r>
                        <a:rPr lang="bg-BG" sz="20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Макао</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1,2</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Сомалия</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6,2</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80558877"/>
                  </a:ext>
                </a:extLst>
              </a:tr>
              <a:tr h="567319">
                <a:tc>
                  <a:txBody>
                    <a:bodyPr/>
                    <a:lstStyle/>
                    <a:p>
                      <a:pPr>
                        <a:lnSpc>
                          <a:spcPct val="107000"/>
                        </a:lnSpc>
                        <a:spcAft>
                          <a:spcPts val="0"/>
                        </a:spcAft>
                      </a:pPr>
                      <a:r>
                        <a:rPr lang="bg-BG" sz="20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Италия, Испания, Кипър</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1,3</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Мали, Конго</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6,0</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6452693"/>
                  </a:ext>
                </a:extLst>
              </a:tr>
              <a:tr h="567319">
                <a:tc>
                  <a:txBody>
                    <a:bodyPr/>
                    <a:lstStyle/>
                    <a:p>
                      <a:pPr>
                        <a:lnSpc>
                          <a:spcPct val="107000"/>
                        </a:lnSpc>
                        <a:spcAft>
                          <a:spcPts val="0"/>
                        </a:spcAft>
                      </a:pPr>
                      <a:r>
                        <a:rPr lang="bg-BG" sz="20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Гърция, Полша, Япония</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1,4</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Чад</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5,8</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13372698"/>
                  </a:ext>
                </a:extLst>
              </a:tr>
              <a:tr h="567319">
                <a:tc>
                  <a:txBody>
                    <a:bodyPr/>
                    <a:lstStyle/>
                    <a:p>
                      <a:pPr>
                        <a:lnSpc>
                          <a:spcPct val="107000"/>
                        </a:lnSpc>
                        <a:spcAft>
                          <a:spcPts val="0"/>
                        </a:spcAft>
                      </a:pPr>
                      <a:r>
                        <a:rPr lang="bg-BG" sz="20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България, Австрия, Финландия, Канада, Унгария. Словакия, Швейцария</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1,5</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Ангола</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5,6</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23763041"/>
                  </a:ext>
                </a:extLst>
              </a:tr>
              <a:tr h="567319">
                <a:tc>
                  <a:txBody>
                    <a:bodyPr/>
                    <a:lstStyle/>
                    <a:p>
                      <a:pPr>
                        <a:lnSpc>
                          <a:spcPct val="107000"/>
                        </a:lnSpc>
                        <a:spcAft>
                          <a:spcPts val="0"/>
                        </a:spcAft>
                      </a:pPr>
                      <a:r>
                        <a:rPr lang="bg-BG" sz="20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Германия, Румъния, Словения</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1,6</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Нигерия, Бурунди</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5,5</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98885979"/>
                  </a:ext>
                </a:extLst>
              </a:tr>
              <a:tr h="567319">
                <a:tc>
                  <a:txBody>
                    <a:bodyPr/>
                    <a:lstStyle/>
                    <a:p>
                      <a:pPr>
                        <a:lnSpc>
                          <a:spcPct val="107000"/>
                        </a:lnSpc>
                        <a:spcAft>
                          <a:spcPts val="0"/>
                        </a:spcAft>
                      </a:pPr>
                      <a:r>
                        <a:rPr lang="bg-BG"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Белгия, Нидерландия, Норвегия</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1,7</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Буркина Фасо</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bg-BG"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5,3</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92477991"/>
                  </a:ext>
                </a:extLst>
              </a:tr>
            </a:tbl>
          </a:graphicData>
        </a:graphic>
      </p:graphicFrame>
      <p:sp>
        <p:nvSpPr>
          <p:cNvPr id="5" name="Rectangle 4">
            <a:extLst>
              <a:ext uri="{FF2B5EF4-FFF2-40B4-BE49-F238E27FC236}">
                <a16:creationId xmlns:a16="http://schemas.microsoft.com/office/drawing/2014/main" id="{BB191ED2-6BE0-44CE-AB33-7BD5F8EBBF8C}"/>
              </a:ext>
            </a:extLst>
          </p:cNvPr>
          <p:cNvSpPr/>
          <p:nvPr/>
        </p:nvSpPr>
        <p:spPr>
          <a:xfrm>
            <a:off x="755576" y="260648"/>
            <a:ext cx="7632848" cy="865173"/>
          </a:xfrm>
          <a:prstGeom prst="rect">
            <a:avLst/>
          </a:prstGeom>
          <a:solidFill>
            <a:schemeClr val="bg1"/>
          </a:solidFill>
          <a:ln w="25400">
            <a:solidFill>
              <a:schemeClr val="tx1"/>
            </a:solidFill>
          </a:ln>
        </p:spPr>
        <p:txBody>
          <a:bodyPr wrap="square">
            <a:spAutoFit/>
          </a:bodyPr>
          <a:lstStyle/>
          <a:p>
            <a:pPr>
              <a:lnSpc>
                <a:spcPct val="107000"/>
              </a:lnSpc>
              <a:spcAft>
                <a:spcPts val="0"/>
              </a:spcAft>
            </a:pPr>
            <a:r>
              <a:rPr lang="bg-BG" sz="2400" b="1" dirty="0">
                <a:latin typeface="Calibri" panose="020F0502020204030204" pitchFamily="34" charset="0"/>
                <a:ea typeface="Calibri" panose="020F0502020204030204" pitchFamily="34" charset="0"/>
                <a:cs typeface="Times New Roman" panose="02020603050405020304" pitchFamily="18" charset="0"/>
              </a:rPr>
              <a:t>НАЙ-ВИСОКА И НАЙ-НИСКА СУМАРНА ПЛОДОВИТОСТ</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bg-BG" sz="2400" b="1" dirty="0">
                <a:latin typeface="Calibri" panose="020F0502020204030204" pitchFamily="34" charset="0"/>
                <a:ea typeface="Calibri" panose="020F0502020204030204" pitchFamily="34" charset="0"/>
                <a:cs typeface="Times New Roman" panose="02020603050405020304" pitchFamily="18" charset="0"/>
              </a:rPr>
              <a:t>(данни на Световната банка – 2017 г.)</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0651143"/>
      </p:ext>
    </p:extLst>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200D4BF-355E-41D1-981F-3A94E14A446A}" type="slidenum">
              <a:rPr lang="en-US" altLang="en-US"/>
              <a:pPr/>
              <a:t>24</a:t>
            </a:fld>
            <a:endParaRPr lang="en-US" altLang="en-US"/>
          </a:p>
        </p:txBody>
      </p:sp>
      <p:sp>
        <p:nvSpPr>
          <p:cNvPr id="10243" name="Rectangle 4"/>
          <p:cNvSpPr>
            <a:spLocks noGrp="1" noChangeArrowheads="1"/>
          </p:cNvSpPr>
          <p:nvPr>
            <p:ph type="title"/>
          </p:nvPr>
        </p:nvSpPr>
        <p:spPr>
          <a:xfrm>
            <a:off x="395536" y="764704"/>
            <a:ext cx="8352928" cy="4536504"/>
          </a:xfrm>
          <a:solidFill>
            <a:srgbClr val="CCFFCC"/>
          </a:solidFill>
          <a:ln>
            <a:solidFill>
              <a:schemeClr val="tx1"/>
            </a:solidFill>
          </a:ln>
        </p:spPr>
        <p:txBody>
          <a:bodyPr/>
          <a:lstStyle/>
          <a:p>
            <a:pPr eaLnBrk="1" hangingPunct="1"/>
            <a:r>
              <a:rPr lang="bg-BG" altLang="en-US" sz="4000" b="1" i="1" dirty="0">
                <a:solidFill>
                  <a:srgbClr val="FF3300"/>
                </a:solidFill>
                <a:effectLst>
                  <a:outerShdw blurRad="38100" dist="38100" dir="2700000" algn="tl">
                    <a:srgbClr val="000000">
                      <a:alpha val="43137"/>
                    </a:srgbClr>
                  </a:outerShdw>
                </a:effectLst>
              </a:rPr>
              <a:t/>
            </a:r>
            <a:br>
              <a:rPr lang="bg-BG" altLang="en-US" sz="4000" b="1" i="1" dirty="0">
                <a:solidFill>
                  <a:srgbClr val="FF3300"/>
                </a:solidFill>
                <a:effectLst>
                  <a:outerShdw blurRad="38100" dist="38100" dir="2700000" algn="tl">
                    <a:srgbClr val="000000">
                      <a:alpha val="43137"/>
                    </a:srgbClr>
                  </a:outerShdw>
                </a:effectLst>
              </a:rPr>
            </a:br>
            <a:r>
              <a:rPr lang="bg-BG" altLang="en-US" sz="4000" b="1" i="1" dirty="0">
                <a:solidFill>
                  <a:srgbClr val="C00000"/>
                </a:solidFill>
                <a:effectLst>
                  <a:outerShdw blurRad="38100" dist="38100" dir="2700000" algn="tl">
                    <a:srgbClr val="000000">
                      <a:alpha val="43137"/>
                    </a:srgbClr>
                  </a:outerShdw>
                </a:effectLst>
              </a:rPr>
              <a:t>1.3. РАЖДАЕМОСТТА В ЕВРОПА</a:t>
            </a:r>
            <a:r>
              <a:rPr lang="bg-BG" altLang="en-US" dirty="0">
                <a:solidFill>
                  <a:srgbClr val="C00000"/>
                </a:solidFill>
              </a:rPr>
              <a:t>	</a:t>
            </a:r>
          </a:p>
        </p:txBody>
      </p:sp>
      <p:sp>
        <p:nvSpPr>
          <p:cNvPr id="2" name="Date Placeholder 1"/>
          <p:cNvSpPr>
            <a:spLocks noGrp="1"/>
          </p:cNvSpPr>
          <p:nvPr>
            <p:ph type="dt" sz="half" idx="10"/>
          </p:nvPr>
        </p:nvSpPr>
        <p:spPr/>
        <p:txBody>
          <a:bodyPr/>
          <a:lstStyle/>
          <a:p>
            <a:pPr>
              <a:defRPr/>
            </a:pPr>
            <a:fld id="{B606FD83-E0D1-4C06-B97D-035E51FA9747}" type="datetime1">
              <a:rPr lang="en-US" altLang="en-US" smtClean="0"/>
              <a:t>3/21/2020</a:t>
            </a:fld>
            <a:endParaRPr lang="en-US" altLang="en-US"/>
          </a:p>
        </p:txBody>
      </p:sp>
    </p:spTree>
    <p:extLst>
      <p:ext uri="{BB962C8B-B14F-4D97-AF65-F5344CB8AC3E}">
        <p14:creationId xmlns:p14="http://schemas.microsoft.com/office/powerpoint/2010/main" val="3885084048"/>
      </p:ext>
    </p:extLst>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1A9A01D-D872-46B1-9DB7-3EF49839C97E}" type="datetime1">
              <a:rPr lang="en-US" altLang="en-US" smtClean="0"/>
              <a:t>3/21/2020</a:t>
            </a:fld>
            <a:endParaRPr lang="en-US" altLang="en-US"/>
          </a:p>
        </p:txBody>
      </p:sp>
      <p:sp>
        <p:nvSpPr>
          <p:cNvPr id="3" name="Slide Number Placeholder 2"/>
          <p:cNvSpPr>
            <a:spLocks noGrp="1"/>
          </p:cNvSpPr>
          <p:nvPr>
            <p:ph type="sldNum" sz="quarter" idx="12"/>
          </p:nvPr>
        </p:nvSpPr>
        <p:spPr/>
        <p:txBody>
          <a:bodyPr/>
          <a:lstStyle/>
          <a:p>
            <a:pPr>
              <a:defRPr/>
            </a:pPr>
            <a:fld id="{432AAA59-D5AC-470D-AABA-6E0A59E851A8}" type="slidenum">
              <a:rPr lang="en-US" altLang="en-US" smtClean="0"/>
              <a:pPr>
                <a:defRPr/>
              </a:pPr>
              <a:t>25</a:t>
            </a:fld>
            <a:endParaRPr lang="en-US" altLang="en-US" dirty="0"/>
          </a:p>
        </p:txBody>
      </p:sp>
      <p:sp>
        <p:nvSpPr>
          <p:cNvPr id="4" name="Rectangle 3"/>
          <p:cNvSpPr/>
          <p:nvPr/>
        </p:nvSpPr>
        <p:spPr>
          <a:xfrm>
            <a:off x="499304" y="404664"/>
            <a:ext cx="8136904" cy="5509200"/>
          </a:xfrm>
          <a:prstGeom prst="rect">
            <a:avLst/>
          </a:prstGeom>
          <a:solidFill>
            <a:schemeClr val="accent5"/>
          </a:solidFill>
          <a:ln>
            <a:solidFill>
              <a:schemeClr val="tx1"/>
            </a:solidFill>
          </a:ln>
        </p:spPr>
        <p:txBody>
          <a:bodyPr wrap="square">
            <a:spAutoFit/>
          </a:bodyPr>
          <a:lstStyle/>
          <a:p>
            <a:r>
              <a:rPr lang="ru-RU" sz="3200" b="1" dirty="0" err="1"/>
              <a:t>Коефициентът</a:t>
            </a:r>
            <a:r>
              <a:rPr lang="ru-RU" sz="3200" b="1" dirty="0"/>
              <a:t> на </a:t>
            </a:r>
            <a:r>
              <a:rPr lang="ru-RU" sz="3200" b="1" dirty="0" err="1"/>
              <a:t>раждаемост</a:t>
            </a:r>
            <a:r>
              <a:rPr lang="ru-RU" sz="3200" b="1" dirty="0"/>
              <a:t> общо за ЕС-28 </a:t>
            </a:r>
            <a:r>
              <a:rPr lang="ru-RU" sz="3200" b="1" dirty="0" err="1"/>
              <a:t>през</a:t>
            </a:r>
            <a:r>
              <a:rPr lang="ru-RU" sz="3200" b="1" dirty="0"/>
              <a:t> 2018 г. е 9,7‰ (Евростат).</a:t>
            </a:r>
          </a:p>
          <a:p>
            <a:r>
              <a:rPr lang="ru-RU" sz="3200" b="1" dirty="0"/>
              <a:t> </a:t>
            </a:r>
          </a:p>
          <a:p>
            <a:r>
              <a:rPr lang="ru-RU" sz="3200" b="1" dirty="0">
                <a:solidFill>
                  <a:srgbClr val="FF0000"/>
                </a:solidFill>
              </a:rPr>
              <a:t>С </a:t>
            </a:r>
            <a:r>
              <a:rPr lang="ru-RU" sz="3200" b="1" dirty="0" err="1">
                <a:solidFill>
                  <a:srgbClr val="FF0000"/>
                </a:solidFill>
              </a:rPr>
              <a:t>най-високо</a:t>
            </a:r>
            <a:r>
              <a:rPr lang="ru-RU" sz="3200" b="1" dirty="0">
                <a:solidFill>
                  <a:srgbClr val="FF0000"/>
                </a:solidFill>
              </a:rPr>
              <a:t> </a:t>
            </a:r>
            <a:r>
              <a:rPr lang="ru-RU" sz="3200" b="1" dirty="0" err="1">
                <a:solidFill>
                  <a:srgbClr val="FF0000"/>
                </a:solidFill>
              </a:rPr>
              <a:t>ниво</a:t>
            </a:r>
            <a:r>
              <a:rPr lang="ru-RU" sz="3200" b="1" dirty="0">
                <a:solidFill>
                  <a:srgbClr val="FF0000"/>
                </a:solidFill>
              </a:rPr>
              <a:t>: </a:t>
            </a:r>
            <a:r>
              <a:rPr lang="ru-RU" sz="3200" dirty="0"/>
              <a:t>Ирландия (12.5‰),  Швеция (11.4‰), Франция (11.3‰),  </a:t>
            </a:r>
            <a:r>
              <a:rPr lang="ru-RU" sz="3200" dirty="0" err="1"/>
              <a:t>Обединеното</a:t>
            </a:r>
            <a:r>
              <a:rPr lang="ru-RU" sz="3200" dirty="0"/>
              <a:t> </a:t>
            </a:r>
            <a:r>
              <a:rPr lang="ru-RU" sz="3200" dirty="0" err="1"/>
              <a:t>кралство</a:t>
            </a:r>
            <a:r>
              <a:rPr lang="ru-RU" sz="3200" dirty="0"/>
              <a:t> (11.0‰) </a:t>
            </a:r>
          </a:p>
          <a:p>
            <a:pPr algn="l"/>
            <a:endParaRPr lang="ru-RU" sz="3200" dirty="0"/>
          </a:p>
          <a:p>
            <a:pPr algn="l"/>
            <a:r>
              <a:rPr lang="ru-RU" sz="3200" b="1" dirty="0">
                <a:solidFill>
                  <a:srgbClr val="FF0000"/>
                </a:solidFill>
              </a:rPr>
              <a:t>С </a:t>
            </a:r>
            <a:r>
              <a:rPr lang="ru-RU" sz="3200" b="1" dirty="0" err="1">
                <a:solidFill>
                  <a:srgbClr val="FF0000"/>
                </a:solidFill>
              </a:rPr>
              <a:t>най-ниско</a:t>
            </a:r>
            <a:r>
              <a:rPr lang="ru-RU" sz="3200" b="1" dirty="0">
                <a:solidFill>
                  <a:srgbClr val="FF0000"/>
                </a:solidFill>
              </a:rPr>
              <a:t> </a:t>
            </a:r>
            <a:r>
              <a:rPr lang="ru-RU" sz="3200" b="1" dirty="0" err="1">
                <a:solidFill>
                  <a:srgbClr val="FF0000"/>
                </a:solidFill>
              </a:rPr>
              <a:t>ниво</a:t>
            </a:r>
            <a:r>
              <a:rPr lang="ru-RU" sz="3200" b="1" dirty="0">
                <a:solidFill>
                  <a:srgbClr val="FF0000"/>
                </a:solidFill>
              </a:rPr>
              <a:t>: </a:t>
            </a:r>
            <a:r>
              <a:rPr lang="ru-RU" sz="3200" dirty="0"/>
              <a:t>Италия (7.3‰), Испания (7.9‰), </a:t>
            </a:r>
            <a:r>
              <a:rPr lang="ru-RU" sz="3200" dirty="0" err="1"/>
              <a:t>Гърция</a:t>
            </a:r>
            <a:r>
              <a:rPr lang="ru-RU" sz="3200" dirty="0"/>
              <a:t> (8.1‰), Португалия (8.5‰), </a:t>
            </a:r>
            <a:r>
              <a:rPr lang="ru-RU" sz="3200" dirty="0" err="1"/>
              <a:t>Финландия</a:t>
            </a:r>
            <a:r>
              <a:rPr lang="ru-RU" sz="3200" dirty="0"/>
              <a:t> (8.6‰), </a:t>
            </a:r>
          </a:p>
          <a:p>
            <a:pPr algn="l"/>
            <a:r>
              <a:rPr lang="ru-RU" sz="3200" dirty="0" err="1"/>
              <a:t>България</a:t>
            </a:r>
            <a:r>
              <a:rPr lang="ru-RU" sz="3200" dirty="0"/>
              <a:t> (8.9‰), </a:t>
            </a:r>
            <a:r>
              <a:rPr lang="ru-RU" sz="3200" dirty="0" err="1"/>
              <a:t>Хърватска</a:t>
            </a:r>
            <a:r>
              <a:rPr lang="ru-RU" sz="3200" dirty="0"/>
              <a:t> (9.0‰) </a:t>
            </a:r>
            <a:endParaRPr lang="en-US" sz="3200" dirty="0"/>
          </a:p>
        </p:txBody>
      </p:sp>
    </p:spTree>
    <p:extLst>
      <p:ext uri="{BB962C8B-B14F-4D97-AF65-F5344CB8AC3E}">
        <p14:creationId xmlns:p14="http://schemas.microsoft.com/office/powerpoint/2010/main" val="3676558555"/>
      </p:ext>
    </p:extLst>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200D4BF-355E-41D1-981F-3A94E14A446A}" type="slidenum">
              <a:rPr lang="en-US" altLang="en-US"/>
              <a:pPr/>
              <a:t>26</a:t>
            </a:fld>
            <a:endParaRPr lang="en-US" altLang="en-US"/>
          </a:p>
        </p:txBody>
      </p:sp>
      <p:sp>
        <p:nvSpPr>
          <p:cNvPr id="10243" name="Rectangle 4"/>
          <p:cNvSpPr>
            <a:spLocks noGrp="1" noChangeArrowheads="1"/>
          </p:cNvSpPr>
          <p:nvPr>
            <p:ph type="title"/>
          </p:nvPr>
        </p:nvSpPr>
        <p:spPr>
          <a:xfrm>
            <a:off x="467544" y="764704"/>
            <a:ext cx="8352928" cy="4536504"/>
          </a:xfrm>
          <a:solidFill>
            <a:srgbClr val="CCFFCC"/>
          </a:solidFill>
          <a:ln>
            <a:solidFill>
              <a:schemeClr val="tx1"/>
            </a:solidFill>
          </a:ln>
        </p:spPr>
        <p:txBody>
          <a:bodyPr/>
          <a:lstStyle/>
          <a:p>
            <a:pPr eaLnBrk="1" hangingPunct="1"/>
            <a:r>
              <a:rPr lang="bg-BG" altLang="en-US" sz="4000" b="1" i="1" dirty="0">
                <a:solidFill>
                  <a:srgbClr val="FF3300"/>
                </a:solidFill>
                <a:effectLst>
                  <a:outerShdw blurRad="38100" dist="38100" dir="2700000" algn="tl">
                    <a:srgbClr val="000000">
                      <a:alpha val="43137"/>
                    </a:srgbClr>
                  </a:outerShdw>
                </a:effectLst>
              </a:rPr>
              <a:t/>
            </a:r>
            <a:br>
              <a:rPr lang="bg-BG" altLang="en-US" sz="4000" b="1" i="1" dirty="0">
                <a:solidFill>
                  <a:srgbClr val="FF3300"/>
                </a:solidFill>
                <a:effectLst>
                  <a:outerShdw blurRad="38100" dist="38100" dir="2700000" algn="tl">
                    <a:srgbClr val="000000">
                      <a:alpha val="43137"/>
                    </a:srgbClr>
                  </a:outerShdw>
                </a:effectLst>
              </a:rPr>
            </a:br>
            <a:r>
              <a:rPr lang="bg-BG" altLang="en-US" sz="4000" b="1" i="1" dirty="0">
                <a:solidFill>
                  <a:srgbClr val="C00000"/>
                </a:solidFill>
                <a:effectLst>
                  <a:outerShdw blurRad="38100" dist="38100" dir="2700000" algn="tl">
                    <a:srgbClr val="000000">
                      <a:alpha val="43137"/>
                    </a:srgbClr>
                  </a:outerShdw>
                </a:effectLst>
              </a:rPr>
              <a:t>1.4. РАЖДАЕМОСТТА В БЪЛГАРИЯ</a:t>
            </a:r>
            <a:r>
              <a:rPr lang="bg-BG" altLang="en-US" dirty="0"/>
              <a:t>	</a:t>
            </a:r>
          </a:p>
        </p:txBody>
      </p:sp>
      <p:sp>
        <p:nvSpPr>
          <p:cNvPr id="2" name="Date Placeholder 1"/>
          <p:cNvSpPr>
            <a:spLocks noGrp="1"/>
          </p:cNvSpPr>
          <p:nvPr>
            <p:ph type="dt" sz="half" idx="10"/>
          </p:nvPr>
        </p:nvSpPr>
        <p:spPr/>
        <p:txBody>
          <a:bodyPr/>
          <a:lstStyle/>
          <a:p>
            <a:pPr>
              <a:defRPr/>
            </a:pPr>
            <a:fld id="{B606FD83-E0D1-4C06-B97D-035E51FA9747}" type="datetime1">
              <a:rPr lang="en-US" altLang="en-US" smtClean="0"/>
              <a:t>3/21/2020</a:t>
            </a:fld>
            <a:endParaRPr lang="en-US" altLang="en-US"/>
          </a:p>
        </p:txBody>
      </p:sp>
    </p:spTree>
    <p:extLst>
      <p:ext uri="{BB962C8B-B14F-4D97-AF65-F5344CB8AC3E}">
        <p14:creationId xmlns:p14="http://schemas.microsoft.com/office/powerpoint/2010/main" val="1333707710"/>
      </p:ext>
    </p:extLst>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1A9A01D-D872-46B1-9DB7-3EF49839C97E}" type="datetime1">
              <a:rPr lang="en-US" altLang="en-US" smtClean="0"/>
              <a:t>3/21/2020</a:t>
            </a:fld>
            <a:endParaRPr lang="en-US" altLang="en-US"/>
          </a:p>
        </p:txBody>
      </p:sp>
      <p:sp>
        <p:nvSpPr>
          <p:cNvPr id="3" name="Slide Number Placeholder 2"/>
          <p:cNvSpPr>
            <a:spLocks noGrp="1"/>
          </p:cNvSpPr>
          <p:nvPr>
            <p:ph type="sldNum" sz="quarter" idx="12"/>
          </p:nvPr>
        </p:nvSpPr>
        <p:spPr/>
        <p:txBody>
          <a:bodyPr/>
          <a:lstStyle/>
          <a:p>
            <a:pPr>
              <a:defRPr/>
            </a:pPr>
            <a:fld id="{432AAA59-D5AC-470D-AABA-6E0A59E851A8}" type="slidenum">
              <a:rPr lang="en-US" altLang="en-US" smtClean="0"/>
              <a:pPr>
                <a:defRPr/>
              </a:pPr>
              <a:t>27</a:t>
            </a:fld>
            <a:endParaRPr lang="en-US" altLang="en-US"/>
          </a:p>
        </p:txBody>
      </p:sp>
      <p:sp>
        <p:nvSpPr>
          <p:cNvPr id="8" name="TextBox 7">
            <a:extLst>
              <a:ext uri="{FF2B5EF4-FFF2-40B4-BE49-F238E27FC236}">
                <a16:creationId xmlns:a16="http://schemas.microsoft.com/office/drawing/2014/main" id="{9AC8A577-D3FD-43E2-81BA-0411BCA1FFBC}"/>
              </a:ext>
            </a:extLst>
          </p:cNvPr>
          <p:cNvSpPr txBox="1"/>
          <p:nvPr/>
        </p:nvSpPr>
        <p:spPr>
          <a:xfrm>
            <a:off x="179512" y="188640"/>
            <a:ext cx="8784976" cy="707886"/>
          </a:xfrm>
          <a:prstGeom prst="rect">
            <a:avLst/>
          </a:prstGeom>
          <a:solidFill>
            <a:schemeClr val="bg1"/>
          </a:solidFill>
          <a:ln w="25400">
            <a:solidFill>
              <a:schemeClr val="tx1"/>
            </a:solidFill>
          </a:ln>
        </p:spPr>
        <p:txBody>
          <a:bodyPr wrap="square" rtlCol="0">
            <a:spAutoFit/>
          </a:bodyPr>
          <a:lstStyle/>
          <a:p>
            <a:r>
              <a:rPr lang="bg-BG" sz="2000" b="1" dirty="0"/>
              <a:t>Раждаемост, смъртност и естествен прираст </a:t>
            </a:r>
          </a:p>
          <a:p>
            <a:r>
              <a:rPr lang="bg-BG" sz="2000" b="1" dirty="0"/>
              <a:t>в България 1970 - 2018 г.</a:t>
            </a:r>
            <a:endParaRPr lang="en-US" sz="2000" dirty="0"/>
          </a:p>
        </p:txBody>
      </p:sp>
      <p:pic>
        <p:nvPicPr>
          <p:cNvPr id="7" name="Picture 6">
            <a:extLst>
              <a:ext uri="{FF2B5EF4-FFF2-40B4-BE49-F238E27FC236}">
                <a16:creationId xmlns:a16="http://schemas.microsoft.com/office/drawing/2014/main" id="{174266F0-EA41-4475-90B9-4D86E28A9B06}"/>
              </a:ext>
            </a:extLst>
          </p:cNvPr>
          <p:cNvPicPr>
            <a:picLocks noChangeAspect="1"/>
          </p:cNvPicPr>
          <p:nvPr/>
        </p:nvPicPr>
        <p:blipFill>
          <a:blip r:embed="rId2"/>
          <a:stretch>
            <a:fillRect/>
          </a:stretch>
        </p:blipFill>
        <p:spPr>
          <a:xfrm>
            <a:off x="179512" y="2132856"/>
            <a:ext cx="8798217" cy="4104456"/>
          </a:xfrm>
          <a:prstGeom prst="rect">
            <a:avLst/>
          </a:prstGeom>
          <a:ln w="25400">
            <a:solidFill>
              <a:srgbClr val="000000"/>
            </a:solidFill>
          </a:ln>
        </p:spPr>
      </p:pic>
      <p:pic>
        <p:nvPicPr>
          <p:cNvPr id="4" name="Picture 3">
            <a:extLst>
              <a:ext uri="{FF2B5EF4-FFF2-40B4-BE49-F238E27FC236}">
                <a16:creationId xmlns:a16="http://schemas.microsoft.com/office/drawing/2014/main" id="{0AE0C4CB-139D-4F0D-89CA-EB6EAF8E2AC7}"/>
              </a:ext>
            </a:extLst>
          </p:cNvPr>
          <p:cNvPicPr>
            <a:picLocks noChangeAspect="1"/>
          </p:cNvPicPr>
          <p:nvPr/>
        </p:nvPicPr>
        <p:blipFill>
          <a:blip r:embed="rId3"/>
          <a:stretch>
            <a:fillRect/>
          </a:stretch>
        </p:blipFill>
        <p:spPr>
          <a:xfrm>
            <a:off x="179512" y="1124744"/>
            <a:ext cx="8784976" cy="1008112"/>
          </a:xfrm>
          <a:prstGeom prst="rect">
            <a:avLst/>
          </a:prstGeom>
          <a:ln w="25400">
            <a:solidFill>
              <a:srgbClr val="000000"/>
            </a:solidFill>
          </a:ln>
        </p:spPr>
      </p:pic>
    </p:spTree>
    <p:extLst>
      <p:ext uri="{BB962C8B-B14F-4D97-AF65-F5344CB8AC3E}">
        <p14:creationId xmlns:p14="http://schemas.microsoft.com/office/powerpoint/2010/main" val="1706686577"/>
      </p:ext>
    </p:extLst>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1A9A01D-D872-46B1-9DB7-3EF49839C97E}" type="datetime1">
              <a:rPr lang="en-US" altLang="en-US" smtClean="0"/>
              <a:t>3/21/2020</a:t>
            </a:fld>
            <a:endParaRPr lang="en-US" altLang="en-US"/>
          </a:p>
        </p:txBody>
      </p:sp>
      <p:sp>
        <p:nvSpPr>
          <p:cNvPr id="3" name="Slide Number Placeholder 2"/>
          <p:cNvSpPr>
            <a:spLocks noGrp="1"/>
          </p:cNvSpPr>
          <p:nvPr>
            <p:ph type="sldNum" sz="quarter" idx="12"/>
          </p:nvPr>
        </p:nvSpPr>
        <p:spPr/>
        <p:txBody>
          <a:bodyPr/>
          <a:lstStyle/>
          <a:p>
            <a:pPr>
              <a:defRPr/>
            </a:pPr>
            <a:fld id="{432AAA59-D5AC-470D-AABA-6E0A59E851A8}" type="slidenum">
              <a:rPr lang="en-US" altLang="en-US" smtClean="0"/>
              <a:pPr>
                <a:defRPr/>
              </a:pPr>
              <a:t>28</a:t>
            </a:fld>
            <a:endParaRPr lang="en-US" altLang="en-US"/>
          </a:p>
        </p:txBody>
      </p:sp>
      <p:sp>
        <p:nvSpPr>
          <p:cNvPr id="6" name="Rectangle 5"/>
          <p:cNvSpPr/>
          <p:nvPr/>
        </p:nvSpPr>
        <p:spPr>
          <a:xfrm>
            <a:off x="609600" y="404664"/>
            <a:ext cx="7924800" cy="830997"/>
          </a:xfrm>
          <a:prstGeom prst="rect">
            <a:avLst/>
          </a:prstGeom>
          <a:solidFill>
            <a:schemeClr val="bg1">
              <a:lumMod val="95000"/>
            </a:schemeClr>
          </a:solidFill>
          <a:ln w="25400">
            <a:solidFill>
              <a:srgbClr val="00B050"/>
            </a:solidFill>
          </a:ln>
        </p:spPr>
        <p:txBody>
          <a:bodyPr wrap="square">
            <a:spAutoFit/>
          </a:bodyPr>
          <a:lstStyle/>
          <a:p>
            <a:r>
              <a:rPr lang="ru-RU" sz="2400" b="1" dirty="0" err="1"/>
              <a:t>Живородени</a:t>
            </a:r>
            <a:r>
              <a:rPr lang="ru-RU" sz="2400" b="1" dirty="0"/>
              <a:t> </a:t>
            </a:r>
            <a:r>
              <a:rPr lang="ru-RU" sz="2400" b="1" dirty="0" err="1"/>
              <a:t>деца</a:t>
            </a:r>
            <a:r>
              <a:rPr lang="ru-RU" sz="2400" b="1" dirty="0"/>
              <a:t> в </a:t>
            </a:r>
            <a:r>
              <a:rPr lang="ru-RU" sz="2400" b="1" dirty="0" err="1"/>
              <a:t>България</a:t>
            </a:r>
            <a:r>
              <a:rPr lang="ru-RU" sz="2400" b="1" dirty="0"/>
              <a:t> </a:t>
            </a:r>
            <a:r>
              <a:rPr lang="ru-RU" sz="2400" b="1" dirty="0" err="1"/>
              <a:t>през</a:t>
            </a:r>
            <a:r>
              <a:rPr lang="ru-RU" sz="2400" b="1" dirty="0"/>
              <a:t> периода </a:t>
            </a:r>
          </a:p>
          <a:p>
            <a:r>
              <a:rPr lang="ru-RU" sz="2400" b="1" dirty="0"/>
              <a:t>1920 - 2018 г. </a:t>
            </a:r>
            <a:endParaRPr lang="en-US" sz="2400" dirty="0"/>
          </a:p>
        </p:txBody>
      </p:sp>
      <p:pic>
        <p:nvPicPr>
          <p:cNvPr id="4" name="Picture 3">
            <a:extLst>
              <a:ext uri="{FF2B5EF4-FFF2-40B4-BE49-F238E27FC236}">
                <a16:creationId xmlns:a16="http://schemas.microsoft.com/office/drawing/2014/main" id="{F4CACD93-4A17-4567-8C96-11C768E39BA4}"/>
              </a:ext>
            </a:extLst>
          </p:cNvPr>
          <p:cNvPicPr>
            <a:picLocks noChangeAspect="1"/>
          </p:cNvPicPr>
          <p:nvPr/>
        </p:nvPicPr>
        <p:blipFill>
          <a:blip r:embed="rId2"/>
          <a:stretch>
            <a:fillRect/>
          </a:stretch>
        </p:blipFill>
        <p:spPr>
          <a:xfrm>
            <a:off x="251520" y="1772816"/>
            <a:ext cx="8658071" cy="3456384"/>
          </a:xfrm>
          <a:prstGeom prst="rect">
            <a:avLst/>
          </a:prstGeom>
          <a:ln w="25400">
            <a:solidFill>
              <a:srgbClr val="00B050"/>
            </a:solidFill>
          </a:ln>
        </p:spPr>
      </p:pic>
    </p:spTree>
    <p:extLst>
      <p:ext uri="{BB962C8B-B14F-4D97-AF65-F5344CB8AC3E}">
        <p14:creationId xmlns:p14="http://schemas.microsoft.com/office/powerpoint/2010/main" val="3838391981"/>
      </p:ext>
    </p:extLst>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F90A23E2-21A2-43D9-B35F-2C8F357A65D9}" type="slidenum">
              <a:rPr lang="en-US" altLang="en-US"/>
              <a:pPr/>
              <a:t>29</a:t>
            </a:fld>
            <a:endParaRPr lang="en-US" altLang="en-US"/>
          </a:p>
        </p:txBody>
      </p:sp>
      <p:sp>
        <p:nvSpPr>
          <p:cNvPr id="44035" name="Rectangle 5"/>
          <p:cNvSpPr>
            <a:spLocks noGrp="1" noChangeArrowheads="1"/>
          </p:cNvSpPr>
          <p:nvPr>
            <p:ph type="title"/>
          </p:nvPr>
        </p:nvSpPr>
        <p:spPr>
          <a:xfrm>
            <a:off x="467544" y="476672"/>
            <a:ext cx="8229600" cy="5671467"/>
          </a:xfrm>
          <a:solidFill>
            <a:schemeClr val="accent5"/>
          </a:solidFill>
          <a:ln>
            <a:solidFill>
              <a:schemeClr val="tx1"/>
            </a:solidFill>
          </a:ln>
        </p:spPr>
        <p:txBody>
          <a:bodyPr/>
          <a:lstStyle/>
          <a:p>
            <a:pPr eaLnBrk="1" hangingPunct="1"/>
            <a:r>
              <a:rPr lang="bg-BG" altLang="en-US" b="1" i="1" dirty="0"/>
              <a:t>Нивото на раждаемостта в градовете и селата се различават съществено</a:t>
            </a:r>
            <a:r>
              <a:rPr lang="en-US" altLang="en-US" b="1" i="1" dirty="0"/>
              <a:t> </a:t>
            </a:r>
            <a:r>
              <a:rPr lang="en-US" altLang="en-US" b="1" i="1" dirty="0">
                <a:solidFill>
                  <a:srgbClr val="0070C0"/>
                </a:solidFill>
              </a:rPr>
              <a:t>(2018 </a:t>
            </a:r>
            <a:r>
              <a:rPr lang="bg-BG" altLang="en-US" b="1" i="1" dirty="0">
                <a:solidFill>
                  <a:srgbClr val="0070C0"/>
                </a:solidFill>
              </a:rPr>
              <a:t>г. в градовете 9,1</a:t>
            </a:r>
            <a:r>
              <a:rPr lang="ru-RU" b="1" i="1" dirty="0">
                <a:solidFill>
                  <a:srgbClr val="0070C0"/>
                </a:solidFill>
              </a:rPr>
              <a:t>‰, в </a:t>
            </a:r>
            <a:r>
              <a:rPr lang="ru-RU" b="1" i="1" dirty="0" err="1">
                <a:solidFill>
                  <a:srgbClr val="0070C0"/>
                </a:solidFill>
              </a:rPr>
              <a:t>селата</a:t>
            </a:r>
            <a:r>
              <a:rPr lang="ru-RU" b="1" i="1" dirty="0">
                <a:solidFill>
                  <a:srgbClr val="0070C0"/>
                </a:solidFill>
              </a:rPr>
              <a:t> – 8,3‰)</a:t>
            </a:r>
            <a:r>
              <a:rPr lang="bg-BG" altLang="en-US" b="1" i="1" dirty="0">
                <a:solidFill>
                  <a:srgbClr val="0070C0"/>
                </a:solidFill>
              </a:rPr>
              <a:t>.	</a:t>
            </a:r>
          </a:p>
        </p:txBody>
      </p:sp>
      <p:sp>
        <p:nvSpPr>
          <p:cNvPr id="2" name="Date Placeholder 1"/>
          <p:cNvSpPr>
            <a:spLocks noGrp="1"/>
          </p:cNvSpPr>
          <p:nvPr>
            <p:ph type="dt" sz="half" idx="10"/>
          </p:nvPr>
        </p:nvSpPr>
        <p:spPr/>
        <p:txBody>
          <a:bodyPr/>
          <a:lstStyle/>
          <a:p>
            <a:pPr>
              <a:defRPr/>
            </a:pPr>
            <a:fld id="{85A6078C-C766-493A-A603-7976DE19A72C}" type="datetime1">
              <a:rPr lang="en-US" altLang="en-US" smtClean="0"/>
              <a:t>3/21/2020</a:t>
            </a:fld>
            <a:endParaRPr lang="en-US" altLang="en-US"/>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A1A319E3-C00E-4FE3-90AB-BEC5055F1D81}" type="slidenum">
              <a:rPr lang="en-US" altLang="en-US"/>
              <a:pPr/>
              <a:t>3</a:t>
            </a:fld>
            <a:endParaRPr lang="en-US" altLang="en-US"/>
          </a:p>
        </p:txBody>
      </p:sp>
      <p:sp>
        <p:nvSpPr>
          <p:cNvPr id="3075" name="Rectangle 2"/>
          <p:cNvSpPr>
            <a:spLocks noGrp="1" noChangeArrowheads="1"/>
          </p:cNvSpPr>
          <p:nvPr>
            <p:ph type="title"/>
          </p:nvPr>
        </p:nvSpPr>
        <p:spPr>
          <a:xfrm>
            <a:off x="468313" y="404813"/>
            <a:ext cx="8207375" cy="6264275"/>
          </a:xfrm>
        </p:spPr>
        <p:txBody>
          <a:bodyPr/>
          <a:lstStyle/>
          <a:p>
            <a:pPr eaLnBrk="1" hangingPunct="1">
              <a:lnSpc>
                <a:spcPct val="130000"/>
              </a:lnSpc>
              <a:defRPr/>
            </a:pPr>
            <a:r>
              <a:rPr lang="en-US" altLang="en-US" sz="5400" b="1" dirty="0">
                <a:solidFill>
                  <a:srgbClr val="C00000"/>
                </a:solidFill>
                <a:effectLst>
                  <a:outerShdw blurRad="38100" dist="38100" dir="2700000" algn="tl">
                    <a:srgbClr val="000000"/>
                  </a:outerShdw>
                </a:effectLst>
              </a:rPr>
              <a:t>I. </a:t>
            </a:r>
            <a:r>
              <a:rPr lang="bg-BG" altLang="en-US" sz="5400" b="1" dirty="0">
                <a:solidFill>
                  <a:srgbClr val="C00000"/>
                </a:solidFill>
                <a:effectLst>
                  <a:outerShdw blurRad="38100" dist="38100" dir="2700000" algn="tl">
                    <a:srgbClr val="000000"/>
                  </a:outerShdw>
                </a:effectLst>
              </a:rPr>
              <a:t>РАЖДАЕМОСТ</a:t>
            </a:r>
            <a:r>
              <a:rPr lang="en-US" altLang="en-US" b="1" dirty="0">
                <a:solidFill>
                  <a:srgbClr val="C00000"/>
                </a:solidFill>
                <a:effectLst>
                  <a:outerShdw blurRad="38100" dist="38100" dir="2700000" algn="tl">
                    <a:srgbClr val="000000"/>
                  </a:outerShdw>
                </a:effectLst>
              </a:rPr>
              <a:t> </a:t>
            </a:r>
            <a:r>
              <a:rPr lang="bg-BG" altLang="en-US" b="1" dirty="0">
                <a:solidFill>
                  <a:srgbClr val="FF9933"/>
                </a:solidFill>
                <a:effectLst>
                  <a:outerShdw blurRad="38100" dist="38100" dir="2700000" algn="tl">
                    <a:srgbClr val="000000"/>
                  </a:outerShdw>
                </a:effectLst>
              </a:rPr>
              <a:t/>
            </a:r>
            <a:br>
              <a:rPr lang="bg-BG" altLang="en-US" b="1" dirty="0">
                <a:solidFill>
                  <a:srgbClr val="FF9933"/>
                </a:solidFill>
                <a:effectLst>
                  <a:outerShdw blurRad="38100" dist="38100" dir="2700000" algn="tl">
                    <a:srgbClr val="000000"/>
                  </a:outerShdw>
                </a:effectLst>
              </a:rPr>
            </a:br>
            <a:endParaRPr lang="bg-BG" altLang="en-US" b="1" dirty="0">
              <a:solidFill>
                <a:srgbClr val="FF9933"/>
              </a:solidFill>
              <a:effectLst>
                <a:outerShdw blurRad="38100" dist="38100" dir="2700000" algn="tl">
                  <a:srgbClr val="000000"/>
                </a:outerShdw>
              </a:effectLst>
            </a:endParaRPr>
          </a:p>
        </p:txBody>
      </p:sp>
      <p:sp>
        <p:nvSpPr>
          <p:cNvPr id="2" name="Date Placeholder 1"/>
          <p:cNvSpPr>
            <a:spLocks noGrp="1"/>
          </p:cNvSpPr>
          <p:nvPr>
            <p:ph type="dt" sz="half" idx="10"/>
          </p:nvPr>
        </p:nvSpPr>
        <p:spPr/>
        <p:txBody>
          <a:bodyPr/>
          <a:lstStyle/>
          <a:p>
            <a:pPr>
              <a:defRPr/>
            </a:pPr>
            <a:fld id="{34405622-6B08-4AAF-9038-38D380ECB303}" type="datetime1">
              <a:rPr lang="en-US" altLang="en-US" smtClean="0"/>
              <a:t>3/21/2020</a:t>
            </a:fld>
            <a:endParaRPr lang="en-US" altLang="en-US"/>
          </a:p>
        </p:txBody>
      </p:sp>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439218FD-AC7F-4F7A-B500-12EBE5259476}" type="slidenum">
              <a:rPr lang="en-US" altLang="en-US"/>
              <a:pPr/>
              <a:t>30</a:t>
            </a:fld>
            <a:endParaRPr lang="en-US" altLang="en-US"/>
          </a:p>
        </p:txBody>
      </p:sp>
      <p:sp>
        <p:nvSpPr>
          <p:cNvPr id="2" name="Date Placeholder 1"/>
          <p:cNvSpPr>
            <a:spLocks noGrp="1"/>
          </p:cNvSpPr>
          <p:nvPr>
            <p:ph type="dt" sz="half" idx="10"/>
          </p:nvPr>
        </p:nvSpPr>
        <p:spPr/>
        <p:txBody>
          <a:bodyPr/>
          <a:lstStyle/>
          <a:p>
            <a:pPr>
              <a:defRPr/>
            </a:pPr>
            <a:fld id="{FA37A842-0FA9-408D-BD9E-C20D9E5242B3}" type="datetime1">
              <a:rPr lang="en-US" altLang="en-US" smtClean="0"/>
              <a:t>3/21/2020</a:t>
            </a:fld>
            <a:endParaRPr lang="en-US" altLang="en-US"/>
          </a:p>
        </p:txBody>
      </p:sp>
      <p:sp>
        <p:nvSpPr>
          <p:cNvPr id="3" name="TextBox 2"/>
          <p:cNvSpPr txBox="1"/>
          <p:nvPr/>
        </p:nvSpPr>
        <p:spPr>
          <a:xfrm>
            <a:off x="251520" y="188640"/>
            <a:ext cx="8640960" cy="707886"/>
          </a:xfrm>
          <a:prstGeom prst="rect">
            <a:avLst/>
          </a:prstGeom>
          <a:solidFill>
            <a:schemeClr val="bg1"/>
          </a:solidFill>
          <a:ln w="25400">
            <a:solidFill>
              <a:schemeClr val="tx1"/>
            </a:solidFill>
          </a:ln>
        </p:spPr>
        <p:txBody>
          <a:bodyPr wrap="square" rtlCol="0">
            <a:spAutoFit/>
          </a:bodyPr>
          <a:lstStyle/>
          <a:p>
            <a:r>
              <a:rPr lang="bg-BG" sz="2000" b="1" dirty="0"/>
              <a:t>Раждаемост, смъртност и естествен прираст </a:t>
            </a:r>
          </a:p>
          <a:p>
            <a:r>
              <a:rPr lang="bg-BG" sz="2000" b="1" dirty="0"/>
              <a:t>в България 1970 - 2018 г.</a:t>
            </a:r>
            <a:endParaRPr lang="en-US" sz="2000" dirty="0"/>
          </a:p>
        </p:txBody>
      </p:sp>
      <p:pic>
        <p:nvPicPr>
          <p:cNvPr id="4" name="Picture 3">
            <a:extLst>
              <a:ext uri="{FF2B5EF4-FFF2-40B4-BE49-F238E27FC236}">
                <a16:creationId xmlns:a16="http://schemas.microsoft.com/office/drawing/2014/main" id="{32C9832B-78C2-43E0-AC89-57F908D5F01F}"/>
              </a:ext>
            </a:extLst>
          </p:cNvPr>
          <p:cNvPicPr>
            <a:picLocks noChangeAspect="1"/>
          </p:cNvPicPr>
          <p:nvPr/>
        </p:nvPicPr>
        <p:blipFill>
          <a:blip r:embed="rId2"/>
          <a:stretch>
            <a:fillRect/>
          </a:stretch>
        </p:blipFill>
        <p:spPr>
          <a:xfrm>
            <a:off x="251520" y="2132856"/>
            <a:ext cx="8687666" cy="4104456"/>
          </a:xfrm>
          <a:prstGeom prst="rect">
            <a:avLst/>
          </a:prstGeom>
          <a:ln w="25400">
            <a:solidFill>
              <a:schemeClr val="tx1"/>
            </a:solidFill>
          </a:ln>
        </p:spPr>
      </p:pic>
      <p:pic>
        <p:nvPicPr>
          <p:cNvPr id="5" name="Picture 4">
            <a:extLst>
              <a:ext uri="{FF2B5EF4-FFF2-40B4-BE49-F238E27FC236}">
                <a16:creationId xmlns:a16="http://schemas.microsoft.com/office/drawing/2014/main" id="{63204A27-F9FC-4ED3-8A66-4E0D82FCCBAC}"/>
              </a:ext>
            </a:extLst>
          </p:cNvPr>
          <p:cNvPicPr>
            <a:picLocks noChangeAspect="1"/>
          </p:cNvPicPr>
          <p:nvPr/>
        </p:nvPicPr>
        <p:blipFill>
          <a:blip r:embed="rId3"/>
          <a:stretch>
            <a:fillRect/>
          </a:stretch>
        </p:blipFill>
        <p:spPr>
          <a:xfrm>
            <a:off x="251520" y="1124744"/>
            <a:ext cx="8712968" cy="965448"/>
          </a:xfrm>
          <a:prstGeom prst="rect">
            <a:avLst/>
          </a:prstGeom>
          <a:ln w="25400">
            <a:solidFill>
              <a:schemeClr val="tx1"/>
            </a:solidFill>
          </a:ln>
        </p:spPr>
      </p:pic>
    </p:spTree>
    <p:extLst>
      <p:ext uri="{BB962C8B-B14F-4D97-AF65-F5344CB8AC3E}">
        <p14:creationId xmlns:p14="http://schemas.microsoft.com/office/powerpoint/2010/main" val="390433732"/>
      </p:ext>
    </p:extLst>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1A9A01D-D872-46B1-9DB7-3EF49839C97E}" type="datetime1">
              <a:rPr lang="en-US" altLang="en-US" smtClean="0"/>
              <a:t>3/21/2020</a:t>
            </a:fld>
            <a:endParaRPr lang="en-US" altLang="en-US"/>
          </a:p>
        </p:txBody>
      </p:sp>
      <p:sp>
        <p:nvSpPr>
          <p:cNvPr id="3" name="Slide Number Placeholder 2"/>
          <p:cNvSpPr>
            <a:spLocks noGrp="1"/>
          </p:cNvSpPr>
          <p:nvPr>
            <p:ph type="sldNum" sz="quarter" idx="12"/>
          </p:nvPr>
        </p:nvSpPr>
        <p:spPr/>
        <p:txBody>
          <a:bodyPr/>
          <a:lstStyle/>
          <a:p>
            <a:pPr>
              <a:defRPr/>
            </a:pPr>
            <a:fld id="{432AAA59-D5AC-470D-AABA-6E0A59E851A8}" type="slidenum">
              <a:rPr lang="en-US" altLang="en-US" smtClean="0"/>
              <a:pPr>
                <a:defRPr/>
              </a:pPr>
              <a:t>31</a:t>
            </a:fld>
            <a:endParaRPr lang="en-US" altLang="en-US"/>
          </a:p>
        </p:txBody>
      </p:sp>
      <p:sp>
        <p:nvSpPr>
          <p:cNvPr id="7" name="TextBox 6">
            <a:extLst>
              <a:ext uri="{FF2B5EF4-FFF2-40B4-BE49-F238E27FC236}">
                <a16:creationId xmlns:a16="http://schemas.microsoft.com/office/drawing/2014/main" id="{FE9ECA7B-DCDA-43F8-B54C-A6C87FB4AEBD}"/>
              </a:ext>
            </a:extLst>
          </p:cNvPr>
          <p:cNvSpPr txBox="1"/>
          <p:nvPr/>
        </p:nvSpPr>
        <p:spPr>
          <a:xfrm>
            <a:off x="179512" y="188640"/>
            <a:ext cx="8784976" cy="707886"/>
          </a:xfrm>
          <a:prstGeom prst="rect">
            <a:avLst/>
          </a:prstGeom>
          <a:solidFill>
            <a:schemeClr val="bg1"/>
          </a:solidFill>
          <a:ln w="25400">
            <a:solidFill>
              <a:schemeClr val="tx1"/>
            </a:solidFill>
          </a:ln>
        </p:spPr>
        <p:txBody>
          <a:bodyPr wrap="square" rtlCol="0">
            <a:spAutoFit/>
          </a:bodyPr>
          <a:lstStyle/>
          <a:p>
            <a:r>
              <a:rPr lang="bg-BG" sz="2000" b="1" dirty="0"/>
              <a:t>Раждаемост, смъртност и естествен прираст </a:t>
            </a:r>
          </a:p>
          <a:p>
            <a:r>
              <a:rPr lang="bg-BG" sz="2000" b="1" dirty="0"/>
              <a:t>в България 1970 - 2018 г.</a:t>
            </a:r>
            <a:endParaRPr lang="en-US" sz="2000" dirty="0"/>
          </a:p>
        </p:txBody>
      </p:sp>
      <p:pic>
        <p:nvPicPr>
          <p:cNvPr id="4" name="Picture 3">
            <a:extLst>
              <a:ext uri="{FF2B5EF4-FFF2-40B4-BE49-F238E27FC236}">
                <a16:creationId xmlns:a16="http://schemas.microsoft.com/office/drawing/2014/main" id="{A17FBA03-D065-4278-B713-A36E557283D4}"/>
              </a:ext>
            </a:extLst>
          </p:cNvPr>
          <p:cNvPicPr>
            <a:picLocks noChangeAspect="1"/>
          </p:cNvPicPr>
          <p:nvPr/>
        </p:nvPicPr>
        <p:blipFill>
          <a:blip r:embed="rId2"/>
          <a:stretch>
            <a:fillRect/>
          </a:stretch>
        </p:blipFill>
        <p:spPr>
          <a:xfrm>
            <a:off x="251520" y="1844824"/>
            <a:ext cx="8701021" cy="4392488"/>
          </a:xfrm>
          <a:prstGeom prst="rect">
            <a:avLst/>
          </a:prstGeom>
          <a:ln w="25400">
            <a:solidFill>
              <a:schemeClr val="tx1"/>
            </a:solidFill>
          </a:ln>
        </p:spPr>
      </p:pic>
      <p:pic>
        <p:nvPicPr>
          <p:cNvPr id="5" name="Picture 4">
            <a:extLst>
              <a:ext uri="{FF2B5EF4-FFF2-40B4-BE49-F238E27FC236}">
                <a16:creationId xmlns:a16="http://schemas.microsoft.com/office/drawing/2014/main" id="{9F84C08A-A408-4509-A6F6-744137CA38F4}"/>
              </a:ext>
            </a:extLst>
          </p:cNvPr>
          <p:cNvPicPr>
            <a:picLocks noChangeAspect="1"/>
          </p:cNvPicPr>
          <p:nvPr/>
        </p:nvPicPr>
        <p:blipFill>
          <a:blip r:embed="rId3"/>
          <a:stretch>
            <a:fillRect/>
          </a:stretch>
        </p:blipFill>
        <p:spPr>
          <a:xfrm>
            <a:off x="179512" y="908720"/>
            <a:ext cx="8784976" cy="893440"/>
          </a:xfrm>
          <a:prstGeom prst="rect">
            <a:avLst/>
          </a:prstGeom>
          <a:ln w="25400">
            <a:solidFill>
              <a:schemeClr val="tx1"/>
            </a:solidFill>
          </a:ln>
        </p:spPr>
      </p:pic>
    </p:spTree>
    <p:extLst>
      <p:ext uri="{BB962C8B-B14F-4D97-AF65-F5344CB8AC3E}">
        <p14:creationId xmlns:p14="http://schemas.microsoft.com/office/powerpoint/2010/main" val="1826033885"/>
      </p:ext>
    </p:extLst>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0BC2B52B-96BE-463B-9721-2A32EFC03C90}" type="slidenum">
              <a:rPr lang="en-US" altLang="en-US"/>
              <a:pPr/>
              <a:t>32</a:t>
            </a:fld>
            <a:endParaRPr lang="en-US" altLang="en-US"/>
          </a:p>
        </p:txBody>
      </p:sp>
      <p:sp>
        <p:nvSpPr>
          <p:cNvPr id="45059" name="Rectangle 4"/>
          <p:cNvSpPr>
            <a:spLocks noGrp="1" noChangeArrowheads="1"/>
          </p:cNvSpPr>
          <p:nvPr>
            <p:ph type="title"/>
          </p:nvPr>
        </p:nvSpPr>
        <p:spPr>
          <a:xfrm>
            <a:off x="457200" y="692696"/>
            <a:ext cx="8229600" cy="5184576"/>
          </a:xfrm>
          <a:solidFill>
            <a:schemeClr val="accent5"/>
          </a:solidFill>
          <a:ln>
            <a:solidFill>
              <a:schemeClr val="tx1"/>
            </a:solidFill>
          </a:ln>
        </p:spPr>
        <p:txBody>
          <a:bodyPr/>
          <a:lstStyle/>
          <a:p>
            <a:pPr marL="182880" indent="-838200" algn="l" eaLnBrk="1" hangingPunct="1"/>
            <a:r>
              <a:rPr lang="bg-BG" altLang="en-US" sz="3600" b="1" i="1" dirty="0"/>
              <a:t>  </a:t>
            </a:r>
            <a:r>
              <a:rPr lang="bg-BG" altLang="en-US" sz="3200" b="1" i="1" dirty="0"/>
              <a:t>Наблюдават се териториални различия в нивото на раждаемостта по области:</a:t>
            </a:r>
            <a:br>
              <a:rPr lang="bg-BG" altLang="en-US" sz="3200" b="1" i="1" dirty="0"/>
            </a:br>
            <a:r>
              <a:rPr lang="bg-BG" altLang="en-US" sz="3200" b="1" i="1" dirty="0"/>
              <a:t/>
            </a:r>
            <a:br>
              <a:rPr lang="bg-BG" altLang="en-US" sz="3200" b="1" i="1" dirty="0"/>
            </a:br>
            <a:r>
              <a:rPr lang="bg-BG" altLang="en-US" sz="3200" b="1" i="1" dirty="0">
                <a:solidFill>
                  <a:srgbClr val="C00000"/>
                </a:solidFill>
              </a:rPr>
              <a:t>- най-висока в </a:t>
            </a:r>
            <a:r>
              <a:rPr lang="ru-RU" sz="3200" b="1" i="1" dirty="0" err="1">
                <a:solidFill>
                  <a:srgbClr val="C00000"/>
                </a:solidFill>
              </a:rPr>
              <a:t>Сливен</a:t>
            </a:r>
            <a:r>
              <a:rPr lang="ru-RU" sz="3200" b="1" i="1" dirty="0">
                <a:solidFill>
                  <a:srgbClr val="C00000"/>
                </a:solidFill>
              </a:rPr>
              <a:t> - 12.0‰, София (столица) и </a:t>
            </a:r>
            <a:r>
              <a:rPr lang="ru-RU" sz="3200" b="1" i="1" dirty="0" err="1">
                <a:solidFill>
                  <a:srgbClr val="C00000"/>
                </a:solidFill>
              </a:rPr>
              <a:t>Ямбол</a:t>
            </a:r>
            <a:r>
              <a:rPr lang="ru-RU" sz="3200" b="1" i="1" dirty="0">
                <a:solidFill>
                  <a:srgbClr val="C00000"/>
                </a:solidFill>
              </a:rPr>
              <a:t> - по 9.8‰;</a:t>
            </a:r>
            <a:r>
              <a:rPr lang="ru-RU" sz="3200" b="1" i="1" dirty="0"/>
              <a:t/>
            </a:r>
            <a:br>
              <a:rPr lang="ru-RU" sz="3200" b="1" i="1" dirty="0"/>
            </a:br>
            <a:r>
              <a:rPr lang="ru-RU" sz="3200" b="1" i="1" dirty="0"/>
              <a:t/>
            </a:r>
            <a:br>
              <a:rPr lang="ru-RU" sz="3200" b="1" i="1" dirty="0"/>
            </a:br>
            <a:r>
              <a:rPr lang="ru-RU" sz="3200" b="1" i="1" dirty="0"/>
              <a:t>- </a:t>
            </a:r>
            <a:r>
              <a:rPr lang="ru-RU" sz="3200" b="1" i="1" dirty="0" err="1">
                <a:solidFill>
                  <a:srgbClr val="0070C0"/>
                </a:solidFill>
              </a:rPr>
              <a:t>най-ниска</a:t>
            </a:r>
            <a:r>
              <a:rPr lang="ru-RU" sz="3200" b="1" i="1" dirty="0">
                <a:solidFill>
                  <a:srgbClr val="0070C0"/>
                </a:solidFill>
              </a:rPr>
              <a:t> в Смолян - 6.3‰, Габрово и Видин - по 6.8‰. </a:t>
            </a:r>
            <a:r>
              <a:rPr lang="bg-BG" altLang="en-US" sz="3200" b="1" i="1" dirty="0">
                <a:solidFill>
                  <a:srgbClr val="0070C0"/>
                </a:solidFill>
              </a:rPr>
              <a:t> </a:t>
            </a:r>
          </a:p>
        </p:txBody>
      </p:sp>
      <p:sp>
        <p:nvSpPr>
          <p:cNvPr id="2" name="Date Placeholder 1"/>
          <p:cNvSpPr>
            <a:spLocks noGrp="1"/>
          </p:cNvSpPr>
          <p:nvPr>
            <p:ph type="dt" sz="half" idx="10"/>
          </p:nvPr>
        </p:nvSpPr>
        <p:spPr/>
        <p:txBody>
          <a:bodyPr/>
          <a:lstStyle/>
          <a:p>
            <a:pPr>
              <a:defRPr/>
            </a:pPr>
            <a:fld id="{87AB50D7-A3FC-487E-B8C6-58059E5C2004}" type="datetime1">
              <a:rPr lang="en-US" altLang="en-US" smtClean="0"/>
              <a:t>3/21/2020</a:t>
            </a:fld>
            <a:endParaRPr lang="en-US" altLang="en-US"/>
          </a:p>
        </p:txBody>
      </p:sp>
    </p:spTree>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1A9A01D-D872-46B1-9DB7-3EF49839C97E}" type="datetime1">
              <a:rPr lang="en-US" altLang="en-US" smtClean="0"/>
              <a:t>3/21/2020</a:t>
            </a:fld>
            <a:endParaRPr lang="en-US" altLang="en-US"/>
          </a:p>
        </p:txBody>
      </p:sp>
      <p:sp>
        <p:nvSpPr>
          <p:cNvPr id="3" name="Slide Number Placeholder 2"/>
          <p:cNvSpPr>
            <a:spLocks noGrp="1"/>
          </p:cNvSpPr>
          <p:nvPr>
            <p:ph type="sldNum" sz="quarter" idx="12"/>
          </p:nvPr>
        </p:nvSpPr>
        <p:spPr/>
        <p:txBody>
          <a:bodyPr/>
          <a:lstStyle/>
          <a:p>
            <a:pPr>
              <a:defRPr/>
            </a:pPr>
            <a:fld id="{432AAA59-D5AC-470D-AABA-6E0A59E851A8}" type="slidenum">
              <a:rPr lang="en-US" altLang="en-US" smtClean="0"/>
              <a:pPr>
                <a:defRPr/>
              </a:pPr>
              <a:t>33</a:t>
            </a:fld>
            <a:endParaRPr lang="en-US" altLang="en-US"/>
          </a:p>
        </p:txBody>
      </p:sp>
      <p:pic>
        <p:nvPicPr>
          <p:cNvPr id="4" name="Picture 3">
            <a:extLst>
              <a:ext uri="{FF2B5EF4-FFF2-40B4-BE49-F238E27FC236}">
                <a16:creationId xmlns:a16="http://schemas.microsoft.com/office/drawing/2014/main" id="{AD17F1CB-0F6F-4419-B176-2295B9D43146}"/>
              </a:ext>
            </a:extLst>
          </p:cNvPr>
          <p:cNvPicPr>
            <a:picLocks noChangeAspect="1"/>
          </p:cNvPicPr>
          <p:nvPr/>
        </p:nvPicPr>
        <p:blipFill>
          <a:blip r:embed="rId2"/>
          <a:stretch>
            <a:fillRect/>
          </a:stretch>
        </p:blipFill>
        <p:spPr>
          <a:xfrm>
            <a:off x="755576" y="332656"/>
            <a:ext cx="7742401" cy="5922414"/>
          </a:xfrm>
          <a:prstGeom prst="rect">
            <a:avLst/>
          </a:prstGeom>
          <a:ln w="25400">
            <a:solidFill>
              <a:schemeClr val="tx1"/>
            </a:solidFill>
          </a:ln>
        </p:spPr>
      </p:pic>
    </p:spTree>
    <p:extLst>
      <p:ext uri="{BB962C8B-B14F-4D97-AF65-F5344CB8AC3E}">
        <p14:creationId xmlns:p14="http://schemas.microsoft.com/office/powerpoint/2010/main" val="1429955313"/>
      </p:ext>
    </p:extLst>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9ACC98C8-5B88-4700-833A-E7B2B50EF8FF}" type="slidenum">
              <a:rPr lang="en-US" altLang="en-US"/>
              <a:pPr/>
              <a:t>34</a:t>
            </a:fld>
            <a:endParaRPr lang="en-US" altLang="en-US"/>
          </a:p>
        </p:txBody>
      </p:sp>
      <p:sp>
        <p:nvSpPr>
          <p:cNvPr id="47107" name="Rectangle 4"/>
          <p:cNvSpPr>
            <a:spLocks noGrp="1" noChangeArrowheads="1"/>
          </p:cNvSpPr>
          <p:nvPr>
            <p:ph type="title"/>
          </p:nvPr>
        </p:nvSpPr>
        <p:spPr>
          <a:xfrm>
            <a:off x="323528" y="836712"/>
            <a:ext cx="8496944" cy="5040560"/>
          </a:xfrm>
          <a:solidFill>
            <a:schemeClr val="accent5"/>
          </a:solidFill>
          <a:ln>
            <a:solidFill>
              <a:schemeClr val="tx1"/>
            </a:solidFill>
          </a:ln>
        </p:spPr>
        <p:txBody>
          <a:bodyPr/>
          <a:lstStyle/>
          <a:p>
            <a:pPr eaLnBrk="1" hangingPunct="1"/>
            <a:r>
              <a:rPr lang="bg-BG" altLang="en-US" sz="4000" b="1" i="1" dirty="0" err="1"/>
              <a:t>Повъзрастовата</a:t>
            </a:r>
            <a:r>
              <a:rPr lang="bg-BG" altLang="en-US" sz="4000" b="1" i="1" dirty="0"/>
              <a:t> плодовитост има характерен вид за страни с ориентация към </a:t>
            </a:r>
            <a:r>
              <a:rPr lang="bg-BG" altLang="en-US" sz="4000" b="1" i="1" dirty="0" err="1"/>
              <a:t>малодетно</a:t>
            </a:r>
            <a:r>
              <a:rPr lang="bg-BG" altLang="en-US" sz="4000" b="1" i="1" dirty="0"/>
              <a:t> семейство - </a:t>
            </a:r>
            <a:r>
              <a:rPr lang="bg-BG" altLang="en-US" sz="4000" b="1" i="1" dirty="0">
                <a:solidFill>
                  <a:srgbClr val="C00000"/>
                </a:solidFill>
              </a:rPr>
              <a:t>най-висока е във възрастта 25-29 г., следвана от  </a:t>
            </a:r>
            <a:r>
              <a:rPr lang="en-US" altLang="en-US" sz="4000" b="1" i="1" dirty="0">
                <a:solidFill>
                  <a:srgbClr val="C00000"/>
                </a:solidFill>
              </a:rPr>
              <a:t>30-34</a:t>
            </a:r>
            <a:r>
              <a:rPr lang="bg-BG" altLang="en-US" sz="4000" b="1" i="1" dirty="0">
                <a:solidFill>
                  <a:srgbClr val="C00000"/>
                </a:solidFill>
              </a:rPr>
              <a:t> г., 20-24 г. и 15-19 г.</a:t>
            </a:r>
          </a:p>
        </p:txBody>
      </p:sp>
      <p:sp>
        <p:nvSpPr>
          <p:cNvPr id="2" name="Date Placeholder 1"/>
          <p:cNvSpPr>
            <a:spLocks noGrp="1"/>
          </p:cNvSpPr>
          <p:nvPr>
            <p:ph type="dt" sz="half" idx="10"/>
          </p:nvPr>
        </p:nvSpPr>
        <p:spPr/>
        <p:txBody>
          <a:bodyPr/>
          <a:lstStyle/>
          <a:p>
            <a:pPr>
              <a:defRPr/>
            </a:pPr>
            <a:fld id="{D36D956B-2982-4422-9B31-819FB817CB02}" type="datetime1">
              <a:rPr lang="en-US" altLang="en-US" smtClean="0"/>
              <a:t>3/21/2020</a:t>
            </a:fld>
            <a:endParaRPr lang="en-US" altLang="en-US"/>
          </a:p>
        </p:txBody>
      </p:sp>
    </p:spTree>
  </p:cSld>
  <p:clrMapOvr>
    <a:masterClrMapping/>
  </p:clrMapOvr>
  <p:transition spd="med">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C806712-4DBD-4E51-81B6-DA54BCD76CEA}" type="slidenum">
              <a:rPr lang="en-US" altLang="en-US"/>
              <a:pPr/>
              <a:t>35</a:t>
            </a:fld>
            <a:endParaRPr lang="en-US" altLang="en-US"/>
          </a:p>
        </p:txBody>
      </p:sp>
      <p:sp>
        <p:nvSpPr>
          <p:cNvPr id="48131" name="Rectangle 4"/>
          <p:cNvSpPr>
            <a:spLocks noGrp="1" noChangeArrowheads="1"/>
          </p:cNvSpPr>
          <p:nvPr>
            <p:ph type="title"/>
          </p:nvPr>
        </p:nvSpPr>
        <p:spPr>
          <a:xfrm>
            <a:off x="457200" y="277813"/>
            <a:ext cx="8229600" cy="5887491"/>
          </a:xfrm>
          <a:solidFill>
            <a:schemeClr val="accent1"/>
          </a:solidFill>
          <a:ln>
            <a:solidFill>
              <a:schemeClr val="tx1"/>
            </a:solidFill>
          </a:ln>
        </p:spPr>
        <p:txBody>
          <a:bodyPr/>
          <a:lstStyle/>
          <a:p>
            <a:pPr eaLnBrk="1" hangingPunct="1"/>
            <a:r>
              <a:rPr lang="bg-BG" altLang="en-US" sz="4000" b="1" i="1" dirty="0" err="1"/>
              <a:t>Повъзрастовата</a:t>
            </a:r>
            <a:r>
              <a:rPr lang="bg-BG" altLang="en-US" sz="4000" b="1" i="1" dirty="0"/>
              <a:t> плодовитост при 15-19 г. в България е  значително по-висока в сравнение с другите развити европейски страни. </a:t>
            </a:r>
            <a:endParaRPr lang="bg-BG" altLang="en-US" sz="4000" dirty="0"/>
          </a:p>
        </p:txBody>
      </p:sp>
      <p:sp>
        <p:nvSpPr>
          <p:cNvPr id="2" name="Date Placeholder 1"/>
          <p:cNvSpPr>
            <a:spLocks noGrp="1"/>
          </p:cNvSpPr>
          <p:nvPr>
            <p:ph type="dt" sz="half" idx="10"/>
          </p:nvPr>
        </p:nvSpPr>
        <p:spPr/>
        <p:txBody>
          <a:bodyPr/>
          <a:lstStyle/>
          <a:p>
            <a:pPr>
              <a:defRPr/>
            </a:pPr>
            <a:fld id="{A0C4F424-6BDE-49A4-818B-84E59F40DDED}" type="datetime1">
              <a:rPr lang="en-US" altLang="en-US" smtClean="0"/>
              <a:t>3/21/2020</a:t>
            </a:fld>
            <a:endParaRPr lang="en-US" altLang="en-US"/>
          </a:p>
        </p:txBody>
      </p:sp>
    </p:spTree>
  </p:cSld>
  <p:clrMapOvr>
    <a:masterClrMapping/>
  </p:clrMapOvr>
  <p:transition spd="med">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EADC2B0-91FF-49F5-B97D-D82199F947EC}" type="slidenum">
              <a:rPr lang="en-US" altLang="en-US"/>
              <a:pPr/>
              <a:t>36</a:t>
            </a:fld>
            <a:endParaRPr lang="en-US" altLang="en-US"/>
          </a:p>
        </p:txBody>
      </p:sp>
      <p:pic>
        <p:nvPicPr>
          <p:cNvPr id="430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568952" cy="5832648"/>
          </a:xfrm>
          <a:prstGeom prst="rect">
            <a:avLst/>
          </a:prstGeom>
          <a:solidFill>
            <a:schemeClr val="accent5"/>
          </a:solidFill>
          <a:ln>
            <a:solidFill>
              <a:schemeClr val="tx1"/>
            </a:solidFill>
          </a:ln>
        </p:spPr>
      </p:pic>
      <p:sp>
        <p:nvSpPr>
          <p:cNvPr id="2" name="Date Placeholder 1"/>
          <p:cNvSpPr>
            <a:spLocks noGrp="1"/>
          </p:cNvSpPr>
          <p:nvPr>
            <p:ph type="dt" sz="half" idx="10"/>
          </p:nvPr>
        </p:nvSpPr>
        <p:spPr/>
        <p:txBody>
          <a:bodyPr/>
          <a:lstStyle/>
          <a:p>
            <a:pPr>
              <a:defRPr/>
            </a:pPr>
            <a:fld id="{30633482-5CCA-4E0F-A876-5A4981223627}" type="datetime1">
              <a:rPr lang="en-US" altLang="en-US" smtClean="0"/>
              <a:t>3/21/2020</a:t>
            </a:fld>
            <a:endParaRPr lang="en-US" altLang="en-US"/>
          </a:p>
        </p:txBody>
      </p:sp>
    </p:spTree>
  </p:cSld>
  <p:clrMapOvr>
    <a:masterClrMapping/>
  </p:clrMapOvr>
  <p:transition spd="med">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1A9A01D-D872-46B1-9DB7-3EF49839C97E}" type="datetime1">
              <a:rPr lang="en-US" altLang="en-US" smtClean="0"/>
              <a:t>3/21/2020</a:t>
            </a:fld>
            <a:endParaRPr lang="en-US" altLang="en-US"/>
          </a:p>
        </p:txBody>
      </p:sp>
      <p:sp>
        <p:nvSpPr>
          <p:cNvPr id="3" name="Slide Number Placeholder 2"/>
          <p:cNvSpPr>
            <a:spLocks noGrp="1"/>
          </p:cNvSpPr>
          <p:nvPr>
            <p:ph type="sldNum" sz="quarter" idx="12"/>
          </p:nvPr>
        </p:nvSpPr>
        <p:spPr/>
        <p:txBody>
          <a:bodyPr/>
          <a:lstStyle/>
          <a:p>
            <a:pPr>
              <a:defRPr/>
            </a:pPr>
            <a:fld id="{432AAA59-D5AC-470D-AABA-6E0A59E851A8}" type="slidenum">
              <a:rPr lang="en-US" altLang="en-US" smtClean="0"/>
              <a:pPr>
                <a:defRPr/>
              </a:pPr>
              <a:t>37</a:t>
            </a:fld>
            <a:endParaRPr lang="en-US" altLang="en-US"/>
          </a:p>
        </p:txBody>
      </p:sp>
      <p:sp>
        <p:nvSpPr>
          <p:cNvPr id="5" name="TextBox 4"/>
          <p:cNvSpPr txBox="1"/>
          <p:nvPr/>
        </p:nvSpPr>
        <p:spPr>
          <a:xfrm>
            <a:off x="971600" y="116632"/>
            <a:ext cx="7200800" cy="830997"/>
          </a:xfrm>
          <a:prstGeom prst="rect">
            <a:avLst/>
          </a:prstGeom>
          <a:solidFill>
            <a:schemeClr val="bg1"/>
          </a:solidFill>
          <a:ln w="25400">
            <a:solidFill>
              <a:schemeClr val="tx1"/>
            </a:solidFill>
          </a:ln>
        </p:spPr>
        <p:txBody>
          <a:bodyPr wrap="square" rtlCol="0">
            <a:spAutoFit/>
          </a:bodyPr>
          <a:lstStyle/>
          <a:p>
            <a:r>
              <a:rPr lang="bg-BG" altLang="en-US" sz="2400" b="1" i="1" dirty="0"/>
              <a:t>Общата плодовитост и абортите имат  тенденция към снижение</a:t>
            </a:r>
            <a:endParaRPr lang="en-US" sz="2400" dirty="0"/>
          </a:p>
        </p:txBody>
      </p:sp>
      <p:pic>
        <p:nvPicPr>
          <p:cNvPr id="4" name="Picture 3">
            <a:extLst>
              <a:ext uri="{FF2B5EF4-FFF2-40B4-BE49-F238E27FC236}">
                <a16:creationId xmlns:a16="http://schemas.microsoft.com/office/drawing/2014/main" id="{43F09C9E-C4A1-4A4B-86E9-37873F9A1A56}"/>
              </a:ext>
            </a:extLst>
          </p:cNvPr>
          <p:cNvPicPr>
            <a:picLocks noChangeAspect="1"/>
          </p:cNvPicPr>
          <p:nvPr/>
        </p:nvPicPr>
        <p:blipFill>
          <a:blip r:embed="rId2"/>
          <a:stretch>
            <a:fillRect/>
          </a:stretch>
        </p:blipFill>
        <p:spPr>
          <a:xfrm>
            <a:off x="899592" y="1164916"/>
            <a:ext cx="7344816" cy="5073080"/>
          </a:xfrm>
          <a:prstGeom prst="rect">
            <a:avLst/>
          </a:prstGeom>
          <a:ln w="25400">
            <a:solidFill>
              <a:schemeClr val="tx1"/>
            </a:solidFill>
          </a:ln>
        </p:spPr>
      </p:pic>
    </p:spTree>
    <p:extLst>
      <p:ext uri="{BB962C8B-B14F-4D97-AF65-F5344CB8AC3E}">
        <p14:creationId xmlns:p14="http://schemas.microsoft.com/office/powerpoint/2010/main" val="3471542129"/>
      </p:ext>
    </p:extLst>
  </p:cSld>
  <p:clrMapOvr>
    <a:masterClrMapping/>
  </p:clrMapOvr>
  <p:transition spd="med">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C361309C-B865-44B8-9BA0-43CE6BCE76FC}" type="slidenum">
              <a:rPr lang="en-US" altLang="en-US"/>
              <a:pPr/>
              <a:t>38</a:t>
            </a:fld>
            <a:endParaRPr lang="en-US" altLang="en-US"/>
          </a:p>
        </p:txBody>
      </p:sp>
      <p:sp>
        <p:nvSpPr>
          <p:cNvPr id="53251" name="Rectangle 4"/>
          <p:cNvSpPr>
            <a:spLocks noGrp="1" noChangeArrowheads="1"/>
          </p:cNvSpPr>
          <p:nvPr>
            <p:ph type="title"/>
          </p:nvPr>
        </p:nvSpPr>
        <p:spPr>
          <a:xfrm>
            <a:off x="457200" y="277813"/>
            <a:ext cx="8229600" cy="5815483"/>
          </a:xfrm>
          <a:solidFill>
            <a:schemeClr val="accent5"/>
          </a:solidFill>
          <a:ln>
            <a:solidFill>
              <a:schemeClr val="tx1"/>
            </a:solidFill>
          </a:ln>
        </p:spPr>
        <p:txBody>
          <a:bodyPr/>
          <a:lstStyle/>
          <a:p>
            <a:pPr eaLnBrk="1" hangingPunct="1"/>
            <a:r>
              <a:rPr lang="bg-BG" altLang="en-US" b="1" i="1" dirty="0"/>
              <a:t>Макар и с тенденция към намаляване, честотата на абортите е все още висока в сравнение с развитите европейски страни  – на 1000 раждания у нас се падат 375 аборта.</a:t>
            </a:r>
            <a:r>
              <a:rPr lang="bg-BG" altLang="en-US" dirty="0"/>
              <a:t> </a:t>
            </a:r>
          </a:p>
        </p:txBody>
      </p:sp>
      <p:sp>
        <p:nvSpPr>
          <p:cNvPr id="2" name="Date Placeholder 1"/>
          <p:cNvSpPr>
            <a:spLocks noGrp="1"/>
          </p:cNvSpPr>
          <p:nvPr>
            <p:ph type="dt" sz="half" idx="10"/>
          </p:nvPr>
        </p:nvSpPr>
        <p:spPr/>
        <p:txBody>
          <a:bodyPr/>
          <a:lstStyle/>
          <a:p>
            <a:pPr>
              <a:defRPr/>
            </a:pPr>
            <a:fld id="{3DA779AF-C025-4954-BF9C-63D2002C51FB}" type="datetime1">
              <a:rPr lang="en-US" altLang="en-US" smtClean="0"/>
              <a:t>3/21/2020</a:t>
            </a:fld>
            <a:endParaRPr lang="en-US" altLang="en-US"/>
          </a:p>
        </p:txBody>
      </p:sp>
    </p:spTree>
  </p:cSld>
  <p:clrMapOvr>
    <a:masterClrMapping/>
  </p:clrMapOvr>
  <p:transition spd="med">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30626"/>
          </a:xfrm>
          <a:solidFill>
            <a:schemeClr val="accent5"/>
          </a:solidFill>
          <a:ln>
            <a:solidFill>
              <a:schemeClr val="tx1"/>
            </a:solidFill>
          </a:ln>
        </p:spPr>
        <p:txBody>
          <a:bodyPr/>
          <a:lstStyle/>
          <a:p>
            <a:pPr algn="l"/>
            <a:r>
              <a:rPr lang="ru-RU" sz="2800" dirty="0"/>
              <a:t>	От 1991 г. се </a:t>
            </a:r>
            <a:r>
              <a:rPr lang="ru-RU" sz="2800" dirty="0" err="1"/>
              <a:t>наблюдава</a:t>
            </a:r>
            <a:r>
              <a:rPr lang="ru-RU" sz="2800" dirty="0"/>
              <a:t> </a:t>
            </a:r>
            <a:r>
              <a:rPr lang="ru-RU" sz="2800" dirty="0" err="1"/>
              <a:t>трайна</a:t>
            </a:r>
            <a:r>
              <a:rPr lang="ru-RU" sz="2800" dirty="0"/>
              <a:t> тенденция на </a:t>
            </a:r>
            <a:r>
              <a:rPr lang="ru-RU" sz="2800" dirty="0" err="1"/>
              <a:t>увеличаване</a:t>
            </a:r>
            <a:r>
              <a:rPr lang="ru-RU" sz="2800" dirty="0"/>
              <a:t> на </a:t>
            </a:r>
            <a:r>
              <a:rPr lang="ru-RU" sz="2800" dirty="0" err="1"/>
              <a:t>извънбрачните</a:t>
            </a:r>
            <a:r>
              <a:rPr lang="ru-RU" sz="2800" dirty="0"/>
              <a:t> </a:t>
            </a:r>
            <a:r>
              <a:rPr lang="ru-RU" sz="2800" dirty="0" err="1"/>
              <a:t>раждания</a:t>
            </a:r>
            <a:r>
              <a:rPr lang="ru-RU" sz="2800" dirty="0"/>
              <a:t>. </a:t>
            </a:r>
            <a:r>
              <a:rPr lang="ru-RU" sz="2800" dirty="0" err="1"/>
              <a:t>Техният</a:t>
            </a:r>
            <a:r>
              <a:rPr lang="ru-RU" sz="2800" dirty="0"/>
              <a:t> относителен </a:t>
            </a:r>
            <a:r>
              <a:rPr lang="ru-RU" sz="2800" dirty="0" err="1"/>
              <a:t>дял</a:t>
            </a:r>
            <a:r>
              <a:rPr lang="ru-RU" sz="2800" dirty="0"/>
              <a:t> </a:t>
            </a:r>
            <a:r>
              <a:rPr lang="ru-RU" sz="2800" dirty="0" err="1"/>
              <a:t>нараства</a:t>
            </a:r>
            <a:r>
              <a:rPr lang="ru-RU" sz="2800" dirty="0"/>
              <a:t> от 18.5% </a:t>
            </a:r>
            <a:r>
              <a:rPr lang="ru-RU" sz="2800" dirty="0" err="1"/>
              <a:t>през</a:t>
            </a:r>
            <a:r>
              <a:rPr lang="ru-RU" sz="2800" dirty="0"/>
              <a:t> 1992 г. на 42.0% </a:t>
            </a:r>
            <a:r>
              <a:rPr lang="ru-RU" sz="2800" dirty="0" err="1"/>
              <a:t>през</a:t>
            </a:r>
            <a:r>
              <a:rPr lang="ru-RU" sz="2800" dirty="0"/>
              <a:t> 2001 г. и на 58.6% </a:t>
            </a:r>
            <a:r>
              <a:rPr lang="ru-RU" sz="2800" dirty="0" err="1"/>
              <a:t>през</a:t>
            </a:r>
            <a:r>
              <a:rPr lang="ru-RU" sz="2800" dirty="0"/>
              <a:t> 2018 година. </a:t>
            </a:r>
            <a:br>
              <a:rPr lang="ru-RU" sz="2800" dirty="0"/>
            </a:br>
            <a:r>
              <a:rPr lang="ru-RU" sz="2800" dirty="0"/>
              <a:t>	</a:t>
            </a:r>
            <a:r>
              <a:rPr lang="ru-RU" sz="2800" dirty="0" err="1"/>
              <a:t>Относителният</a:t>
            </a:r>
            <a:r>
              <a:rPr lang="ru-RU" sz="2800" dirty="0"/>
              <a:t> </a:t>
            </a:r>
            <a:r>
              <a:rPr lang="ru-RU" sz="2800" dirty="0" err="1"/>
              <a:t>дял</a:t>
            </a:r>
            <a:r>
              <a:rPr lang="ru-RU" sz="2800" dirty="0"/>
              <a:t> на </a:t>
            </a:r>
            <a:r>
              <a:rPr lang="ru-RU" sz="2800" dirty="0" err="1"/>
              <a:t>извънбрачните</a:t>
            </a:r>
            <a:r>
              <a:rPr lang="ru-RU" sz="2800" dirty="0"/>
              <a:t> </a:t>
            </a:r>
            <a:r>
              <a:rPr lang="ru-RU" sz="2800" dirty="0" err="1"/>
              <a:t>раждания</a:t>
            </a:r>
            <a:r>
              <a:rPr lang="ru-RU" sz="2800" dirty="0"/>
              <a:t> в </a:t>
            </a:r>
            <a:r>
              <a:rPr lang="ru-RU" sz="2800" dirty="0" err="1"/>
              <a:t>селата</a:t>
            </a:r>
            <a:r>
              <a:rPr lang="ru-RU" sz="2800" dirty="0"/>
              <a:t> (65.0%) е </a:t>
            </a:r>
            <a:r>
              <a:rPr lang="ru-RU" sz="2800" dirty="0" err="1"/>
              <a:t>по-висок</a:t>
            </a:r>
            <a:r>
              <a:rPr lang="ru-RU" sz="2800" dirty="0"/>
              <a:t> от </a:t>
            </a:r>
            <a:r>
              <a:rPr lang="ru-RU" sz="2800" dirty="0" err="1"/>
              <a:t>този</a:t>
            </a:r>
            <a:r>
              <a:rPr lang="ru-RU" sz="2800" dirty="0"/>
              <a:t> в </a:t>
            </a:r>
            <a:r>
              <a:rPr lang="ru-RU" sz="2800" dirty="0" err="1"/>
              <a:t>градовете</a:t>
            </a:r>
            <a:r>
              <a:rPr lang="ru-RU" sz="2800" dirty="0"/>
              <a:t> (56.5%). </a:t>
            </a:r>
            <a:br>
              <a:rPr lang="ru-RU" sz="2800" dirty="0"/>
            </a:br>
            <a:r>
              <a:rPr lang="ru-RU" sz="2800" dirty="0"/>
              <a:t>	За 78.8% от </a:t>
            </a:r>
            <a:r>
              <a:rPr lang="ru-RU" sz="2800" dirty="0" err="1"/>
              <a:t>извънбрачните</a:t>
            </a:r>
            <a:r>
              <a:rPr lang="ru-RU" sz="2800" dirty="0"/>
              <a:t> </a:t>
            </a:r>
            <a:r>
              <a:rPr lang="ru-RU" sz="2800" dirty="0" err="1"/>
              <a:t>раждания</a:t>
            </a:r>
            <a:r>
              <a:rPr lang="ru-RU" sz="2800" dirty="0"/>
              <a:t> </a:t>
            </a:r>
            <a:r>
              <a:rPr lang="ru-RU" sz="2800" dirty="0" err="1"/>
              <a:t>има</a:t>
            </a:r>
            <a:r>
              <a:rPr lang="ru-RU" sz="2800" dirty="0"/>
              <a:t> </a:t>
            </a:r>
            <a:r>
              <a:rPr lang="ru-RU" sz="2800" dirty="0" err="1"/>
              <a:t>данни</a:t>
            </a:r>
            <a:r>
              <a:rPr lang="ru-RU" sz="2800" dirty="0"/>
              <a:t> за </a:t>
            </a:r>
            <a:r>
              <a:rPr lang="ru-RU" sz="2800" dirty="0" err="1"/>
              <a:t>бащата</a:t>
            </a:r>
            <a:r>
              <a:rPr lang="ru-RU" sz="2800" dirty="0"/>
              <a:t>, </a:t>
            </a:r>
            <a:r>
              <a:rPr lang="ru-RU" sz="2800" dirty="0" err="1"/>
              <a:t>което</a:t>
            </a:r>
            <a:r>
              <a:rPr lang="ru-RU" sz="2800" dirty="0"/>
              <a:t> </a:t>
            </a:r>
            <a:r>
              <a:rPr lang="ru-RU" sz="2800" dirty="0" err="1"/>
              <a:t>означава</a:t>
            </a:r>
            <a:r>
              <a:rPr lang="ru-RU" sz="2800" dirty="0"/>
              <a:t>, че </a:t>
            </a:r>
            <a:r>
              <a:rPr lang="ru-RU" sz="2800" dirty="0" err="1"/>
              <a:t>тези</a:t>
            </a:r>
            <a:r>
              <a:rPr lang="ru-RU" sz="2800" dirty="0"/>
              <a:t> </a:t>
            </a:r>
            <a:r>
              <a:rPr lang="ru-RU" sz="2800" dirty="0" err="1"/>
              <a:t>деца</a:t>
            </a:r>
            <a:r>
              <a:rPr lang="ru-RU" sz="2800" dirty="0"/>
              <a:t> се </a:t>
            </a:r>
            <a:r>
              <a:rPr lang="ru-RU" sz="2800" dirty="0" err="1"/>
              <a:t>отглеждат</a:t>
            </a:r>
            <a:r>
              <a:rPr lang="ru-RU" sz="2800" dirty="0"/>
              <a:t> в </a:t>
            </a:r>
            <a:r>
              <a:rPr lang="ru-RU" sz="2800" dirty="0" err="1"/>
              <a:t>семейна</a:t>
            </a:r>
            <a:r>
              <a:rPr lang="ru-RU" sz="2800" dirty="0"/>
              <a:t> среда от родители, </a:t>
            </a:r>
            <a:r>
              <a:rPr lang="ru-RU" sz="2800" dirty="0" err="1"/>
              <a:t>живеещи</a:t>
            </a:r>
            <a:r>
              <a:rPr lang="ru-RU" sz="2800" dirty="0"/>
              <a:t> в </a:t>
            </a:r>
            <a:r>
              <a:rPr lang="ru-RU" sz="2800" dirty="0" err="1"/>
              <a:t>съжителство</a:t>
            </a:r>
            <a:r>
              <a:rPr lang="ru-RU" sz="2800" dirty="0"/>
              <a:t> без брак.</a:t>
            </a:r>
            <a:endParaRPr lang="en-US" sz="2800" dirty="0"/>
          </a:p>
        </p:txBody>
      </p:sp>
      <p:sp>
        <p:nvSpPr>
          <p:cNvPr id="3" name="Date Placeholder 2"/>
          <p:cNvSpPr>
            <a:spLocks noGrp="1"/>
          </p:cNvSpPr>
          <p:nvPr>
            <p:ph type="dt" sz="half" idx="10"/>
          </p:nvPr>
        </p:nvSpPr>
        <p:spPr/>
        <p:txBody>
          <a:bodyPr/>
          <a:lstStyle/>
          <a:p>
            <a:pPr>
              <a:defRPr/>
            </a:pPr>
            <a:fld id="{5F023594-777A-4424-B637-FB664593279A}" type="datetime1">
              <a:rPr lang="en-US" altLang="en-US" smtClean="0"/>
              <a:t>3/21/2020</a:t>
            </a:fld>
            <a:endParaRPr lang="en-US" altLang="en-US"/>
          </a:p>
        </p:txBody>
      </p:sp>
      <p:sp>
        <p:nvSpPr>
          <p:cNvPr id="4" name="Slide Number Placeholder 3"/>
          <p:cNvSpPr>
            <a:spLocks noGrp="1"/>
          </p:cNvSpPr>
          <p:nvPr>
            <p:ph type="sldNum" sz="quarter" idx="12"/>
          </p:nvPr>
        </p:nvSpPr>
        <p:spPr/>
        <p:txBody>
          <a:bodyPr/>
          <a:lstStyle/>
          <a:p>
            <a:pPr>
              <a:defRPr/>
            </a:pPr>
            <a:fld id="{43814DE2-E72F-4373-B773-358B6E75D121}" type="slidenum">
              <a:rPr lang="en-US" altLang="en-US" smtClean="0"/>
              <a:pPr>
                <a:defRPr/>
              </a:pPr>
              <a:t>39</a:t>
            </a:fld>
            <a:endParaRPr lang="en-US" altLang="en-US"/>
          </a:p>
        </p:txBody>
      </p:sp>
    </p:spTree>
    <p:extLst>
      <p:ext uri="{BB962C8B-B14F-4D97-AF65-F5344CB8AC3E}">
        <p14:creationId xmlns:p14="http://schemas.microsoft.com/office/powerpoint/2010/main" val="1654951391"/>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200D4BF-355E-41D1-981F-3A94E14A446A}" type="slidenum">
              <a:rPr lang="en-US" altLang="en-US"/>
              <a:pPr/>
              <a:t>4</a:t>
            </a:fld>
            <a:endParaRPr lang="en-US" altLang="en-US"/>
          </a:p>
        </p:txBody>
      </p:sp>
      <p:sp>
        <p:nvSpPr>
          <p:cNvPr id="10243" name="Rectangle 4"/>
          <p:cNvSpPr>
            <a:spLocks noGrp="1" noChangeArrowheads="1"/>
          </p:cNvSpPr>
          <p:nvPr>
            <p:ph type="title"/>
          </p:nvPr>
        </p:nvSpPr>
        <p:spPr>
          <a:xfrm>
            <a:off x="755576" y="764704"/>
            <a:ext cx="7560840" cy="4536504"/>
          </a:xfrm>
          <a:solidFill>
            <a:srgbClr val="CCFFCC"/>
          </a:solidFill>
          <a:ln>
            <a:solidFill>
              <a:schemeClr val="tx1"/>
            </a:solidFill>
          </a:ln>
        </p:spPr>
        <p:txBody>
          <a:bodyPr/>
          <a:lstStyle/>
          <a:p>
            <a:pPr eaLnBrk="1" hangingPunct="1"/>
            <a:r>
              <a:rPr lang="en-US" altLang="en-US" b="1" i="1" dirty="0">
                <a:solidFill>
                  <a:srgbClr val="C00000"/>
                </a:solidFill>
                <a:effectLst>
                  <a:outerShdw blurRad="38100" dist="38100" dir="2700000" algn="tl">
                    <a:srgbClr val="000000">
                      <a:alpha val="43137"/>
                    </a:srgbClr>
                  </a:outerShdw>
                </a:effectLst>
              </a:rPr>
              <a:t>1.1. </a:t>
            </a:r>
            <a:r>
              <a:rPr lang="bg-BG" altLang="en-US" b="1" i="1" dirty="0">
                <a:solidFill>
                  <a:srgbClr val="C00000"/>
                </a:solidFill>
                <a:effectLst>
                  <a:outerShdw blurRad="38100" dist="38100" dir="2700000" algn="tl">
                    <a:srgbClr val="000000">
                      <a:alpha val="43137"/>
                    </a:srgbClr>
                  </a:outerShdw>
                </a:effectLst>
              </a:rPr>
              <a:t>ОСНОВНИ ПОНЯТИЯ </a:t>
            </a:r>
            <a:r>
              <a:rPr lang="bg-BG" altLang="en-US" dirty="0"/>
              <a:t>	</a:t>
            </a:r>
          </a:p>
        </p:txBody>
      </p:sp>
      <p:sp>
        <p:nvSpPr>
          <p:cNvPr id="2" name="Date Placeholder 1"/>
          <p:cNvSpPr>
            <a:spLocks noGrp="1"/>
          </p:cNvSpPr>
          <p:nvPr>
            <p:ph type="dt" sz="half" idx="10"/>
          </p:nvPr>
        </p:nvSpPr>
        <p:spPr/>
        <p:txBody>
          <a:bodyPr/>
          <a:lstStyle/>
          <a:p>
            <a:pPr>
              <a:defRPr/>
            </a:pPr>
            <a:fld id="{B606FD83-E0D1-4C06-B97D-035E51FA9747}" type="datetime1">
              <a:rPr lang="en-US" altLang="en-US" smtClean="0"/>
              <a:t>3/21/2020</a:t>
            </a:fld>
            <a:endParaRPr lang="en-US" altLang="en-US"/>
          </a:p>
        </p:txBody>
      </p:sp>
    </p:spTree>
    <p:extLst>
      <p:ext uri="{BB962C8B-B14F-4D97-AF65-F5344CB8AC3E}">
        <p14:creationId xmlns:p14="http://schemas.microsoft.com/office/powerpoint/2010/main" val="655746052"/>
      </p:ext>
    </p:extLst>
  </p:cSld>
  <p:clrMapOvr>
    <a:masterClrMapping/>
  </p:clrMapOvr>
  <p:transition spd="med">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F4D23BB-0684-4D77-B16D-2611A5925AFB}" type="slidenum">
              <a:rPr lang="en-US" altLang="en-US"/>
              <a:pPr/>
              <a:t>40</a:t>
            </a:fld>
            <a:endParaRPr lang="en-US" altLang="en-US"/>
          </a:p>
        </p:txBody>
      </p:sp>
      <p:sp>
        <p:nvSpPr>
          <p:cNvPr id="55299" name="Rectangle 4"/>
          <p:cNvSpPr>
            <a:spLocks noGrp="1" noChangeArrowheads="1"/>
          </p:cNvSpPr>
          <p:nvPr>
            <p:ph type="title"/>
          </p:nvPr>
        </p:nvSpPr>
        <p:spPr>
          <a:xfrm>
            <a:off x="457200" y="274638"/>
            <a:ext cx="8229600" cy="5530850"/>
          </a:xfrm>
        </p:spPr>
        <p:txBody>
          <a:bodyPr/>
          <a:lstStyle/>
          <a:p>
            <a:pPr eaLnBrk="1" hangingPunct="1">
              <a:defRPr/>
            </a:pPr>
            <a:r>
              <a:rPr lang="en-US" altLang="en-US" sz="5400" b="1" dirty="0">
                <a:solidFill>
                  <a:srgbClr val="C00000"/>
                </a:solidFill>
                <a:effectLst>
                  <a:outerShdw blurRad="38100" dist="38100" dir="2700000" algn="tl">
                    <a:srgbClr val="000000"/>
                  </a:outerShdw>
                </a:effectLst>
              </a:rPr>
              <a:t>II. </a:t>
            </a:r>
            <a:r>
              <a:rPr lang="bg-BG" altLang="en-US" sz="5400" b="1" dirty="0">
                <a:solidFill>
                  <a:srgbClr val="C00000"/>
                </a:solidFill>
                <a:effectLst>
                  <a:outerShdw blurRad="38100" dist="38100" dir="2700000" algn="tl">
                    <a:srgbClr val="000000"/>
                  </a:outerShdw>
                </a:effectLst>
              </a:rPr>
              <a:t>ОБЩА СМЪРТНОСТ</a:t>
            </a:r>
            <a:endParaRPr lang="en-US" altLang="en-US" sz="5400" b="1" dirty="0">
              <a:solidFill>
                <a:srgbClr val="C00000"/>
              </a:solidFill>
              <a:effectLst>
                <a:outerShdw blurRad="38100" dist="38100" dir="2700000" algn="tl">
                  <a:srgbClr val="000000"/>
                </a:outerShdw>
              </a:effectLst>
            </a:endParaRPr>
          </a:p>
        </p:txBody>
      </p:sp>
      <p:sp>
        <p:nvSpPr>
          <p:cNvPr id="2" name="Date Placeholder 1"/>
          <p:cNvSpPr>
            <a:spLocks noGrp="1"/>
          </p:cNvSpPr>
          <p:nvPr>
            <p:ph type="dt" sz="half" idx="10"/>
          </p:nvPr>
        </p:nvSpPr>
        <p:spPr/>
        <p:txBody>
          <a:bodyPr/>
          <a:lstStyle/>
          <a:p>
            <a:pPr>
              <a:defRPr/>
            </a:pPr>
            <a:fld id="{FC86E8AB-A5CD-42F7-987E-645FDFA1E86F}" type="datetime1">
              <a:rPr lang="en-US" altLang="en-US" smtClean="0"/>
              <a:t>3/21/2020</a:t>
            </a:fld>
            <a:endParaRPr lang="en-US" altLang="en-US"/>
          </a:p>
        </p:txBody>
      </p:sp>
    </p:spTree>
  </p:cSld>
  <p:clrMapOvr>
    <a:masterClrMapping/>
  </p:clrMapOvr>
  <p:transition spd="med">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200D4BF-355E-41D1-981F-3A94E14A446A}" type="slidenum">
              <a:rPr lang="en-US" altLang="en-US"/>
              <a:pPr/>
              <a:t>41</a:t>
            </a:fld>
            <a:endParaRPr lang="en-US" altLang="en-US"/>
          </a:p>
        </p:txBody>
      </p:sp>
      <p:sp>
        <p:nvSpPr>
          <p:cNvPr id="10243" name="Rectangle 4"/>
          <p:cNvSpPr>
            <a:spLocks noGrp="1" noChangeArrowheads="1"/>
          </p:cNvSpPr>
          <p:nvPr>
            <p:ph type="title"/>
          </p:nvPr>
        </p:nvSpPr>
        <p:spPr>
          <a:xfrm>
            <a:off x="755576" y="764704"/>
            <a:ext cx="7560840" cy="4536504"/>
          </a:xfrm>
          <a:solidFill>
            <a:srgbClr val="CCFFCC"/>
          </a:solidFill>
          <a:ln>
            <a:solidFill>
              <a:schemeClr val="tx1"/>
            </a:solidFill>
          </a:ln>
        </p:spPr>
        <p:txBody>
          <a:bodyPr/>
          <a:lstStyle/>
          <a:p>
            <a:pPr eaLnBrk="1" hangingPunct="1"/>
            <a:r>
              <a:rPr lang="bg-BG" altLang="en-US" b="1" i="1" dirty="0">
                <a:solidFill>
                  <a:srgbClr val="C00000"/>
                </a:solidFill>
                <a:effectLst>
                  <a:outerShdw blurRad="38100" dist="38100" dir="2700000" algn="tl">
                    <a:srgbClr val="000000">
                      <a:alpha val="43137"/>
                    </a:srgbClr>
                  </a:outerShdw>
                </a:effectLst>
              </a:rPr>
              <a:t>2</a:t>
            </a:r>
            <a:r>
              <a:rPr lang="en-US" altLang="en-US" b="1" i="1" dirty="0">
                <a:solidFill>
                  <a:srgbClr val="C00000"/>
                </a:solidFill>
                <a:effectLst>
                  <a:outerShdw blurRad="38100" dist="38100" dir="2700000" algn="tl">
                    <a:srgbClr val="000000">
                      <a:alpha val="43137"/>
                    </a:srgbClr>
                  </a:outerShdw>
                </a:effectLst>
              </a:rPr>
              <a:t>.1. </a:t>
            </a:r>
            <a:r>
              <a:rPr lang="bg-BG" altLang="en-US" b="1" i="1" dirty="0">
                <a:solidFill>
                  <a:srgbClr val="C00000"/>
                </a:solidFill>
                <a:effectLst>
                  <a:outerShdw blurRad="38100" dist="38100" dir="2700000" algn="tl">
                    <a:srgbClr val="000000">
                      <a:alpha val="43137"/>
                    </a:srgbClr>
                  </a:outerShdw>
                </a:effectLst>
              </a:rPr>
              <a:t>ОСНОВНИ ПОНЯТИЯ </a:t>
            </a:r>
            <a:r>
              <a:rPr lang="bg-BG" altLang="en-US" dirty="0"/>
              <a:t>	</a:t>
            </a:r>
          </a:p>
        </p:txBody>
      </p:sp>
      <p:sp>
        <p:nvSpPr>
          <p:cNvPr id="2" name="Date Placeholder 1"/>
          <p:cNvSpPr>
            <a:spLocks noGrp="1"/>
          </p:cNvSpPr>
          <p:nvPr>
            <p:ph type="dt" sz="half" idx="10"/>
          </p:nvPr>
        </p:nvSpPr>
        <p:spPr/>
        <p:txBody>
          <a:bodyPr/>
          <a:lstStyle/>
          <a:p>
            <a:pPr>
              <a:defRPr/>
            </a:pPr>
            <a:fld id="{B606FD83-E0D1-4C06-B97D-035E51FA9747}" type="datetime1">
              <a:rPr lang="en-US" altLang="en-US" smtClean="0"/>
              <a:t>3/21/2020</a:t>
            </a:fld>
            <a:endParaRPr lang="en-US" altLang="en-US"/>
          </a:p>
        </p:txBody>
      </p:sp>
    </p:spTree>
    <p:extLst>
      <p:ext uri="{BB962C8B-B14F-4D97-AF65-F5344CB8AC3E}">
        <p14:creationId xmlns:p14="http://schemas.microsoft.com/office/powerpoint/2010/main" val="643271509"/>
      </p:ext>
    </p:extLst>
  </p:cSld>
  <p:clrMapOvr>
    <a:masterClrMapping/>
  </p:clrMapOvr>
  <p:transition spd="med">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A4E7371B-25B8-4C69-BBA8-6ED963C1A911}" type="slidenum">
              <a:rPr lang="en-US" altLang="en-US"/>
              <a:pPr/>
              <a:t>42</a:t>
            </a:fld>
            <a:endParaRPr lang="en-US" altLang="en-US"/>
          </a:p>
        </p:txBody>
      </p:sp>
      <p:sp>
        <p:nvSpPr>
          <p:cNvPr id="57347" name="Rectangle 2"/>
          <p:cNvSpPr>
            <a:spLocks noGrp="1" noChangeArrowheads="1"/>
          </p:cNvSpPr>
          <p:nvPr>
            <p:ph type="title"/>
          </p:nvPr>
        </p:nvSpPr>
        <p:spPr>
          <a:xfrm>
            <a:off x="467544" y="404664"/>
            <a:ext cx="8229600" cy="5530850"/>
          </a:xfrm>
          <a:solidFill>
            <a:schemeClr val="bg2">
              <a:lumMod val="20000"/>
              <a:lumOff val="80000"/>
            </a:schemeClr>
          </a:solidFill>
          <a:ln>
            <a:solidFill>
              <a:schemeClr val="tx1"/>
            </a:solidFill>
          </a:ln>
        </p:spPr>
        <p:txBody>
          <a:bodyPr/>
          <a:lstStyle/>
          <a:p>
            <a:pPr eaLnBrk="1" hangingPunct="1"/>
            <a:r>
              <a:rPr lang="bg-BG" altLang="en-US" sz="3600" b="1" dirty="0">
                <a:solidFill>
                  <a:srgbClr val="C00000"/>
                </a:solidFill>
              </a:rPr>
              <a:t>Брутен (нестандартизиран) коефициент за обща смъртност – </a:t>
            </a:r>
            <a:r>
              <a:rPr lang="bg-BG" altLang="en-US" sz="3600" b="1" dirty="0">
                <a:solidFill>
                  <a:srgbClr val="FF0000"/>
                </a:solidFill>
              </a:rPr>
              <a:t/>
            </a:r>
            <a:br>
              <a:rPr lang="bg-BG" altLang="en-US" sz="3600" b="1" dirty="0">
                <a:solidFill>
                  <a:srgbClr val="FF0000"/>
                </a:solidFill>
              </a:rPr>
            </a:br>
            <a:r>
              <a:rPr lang="bg-BG" altLang="en-US" sz="3600" b="1" dirty="0">
                <a:solidFill>
                  <a:srgbClr val="000000"/>
                </a:solidFill>
              </a:rPr>
              <a:t>общ интензивен показател</a:t>
            </a:r>
            <a:br>
              <a:rPr lang="bg-BG" altLang="en-US" sz="3600" b="1" dirty="0">
                <a:solidFill>
                  <a:srgbClr val="000000"/>
                </a:solidFill>
              </a:rPr>
            </a:br>
            <a:r>
              <a:rPr lang="bg-BG" altLang="en-US" sz="3600" b="1" dirty="0">
                <a:solidFill>
                  <a:srgbClr val="000000"/>
                </a:solidFill>
              </a:rPr>
              <a:t/>
            </a:r>
            <a:br>
              <a:rPr lang="bg-BG" altLang="en-US" sz="3600" b="1" dirty="0">
                <a:solidFill>
                  <a:srgbClr val="000000"/>
                </a:solidFill>
              </a:rPr>
            </a:br>
            <a:r>
              <a:rPr lang="bg-BG" altLang="en-US" sz="2400" b="1" dirty="0">
                <a:solidFill>
                  <a:srgbClr val="000000"/>
                </a:solidFill>
              </a:rPr>
              <a:t>Изчисление:</a:t>
            </a:r>
            <a:br>
              <a:rPr lang="bg-BG" altLang="en-US" sz="2400" b="1" dirty="0">
                <a:solidFill>
                  <a:srgbClr val="000000"/>
                </a:solidFill>
              </a:rPr>
            </a:br>
            <a:r>
              <a:rPr lang="bg-BG" altLang="en-US" sz="2400" b="1" dirty="0">
                <a:solidFill>
                  <a:srgbClr val="000000"/>
                </a:solidFill>
              </a:rPr>
              <a:t/>
            </a:r>
            <a:br>
              <a:rPr lang="bg-BG" altLang="en-US" sz="2400" b="1" dirty="0">
                <a:solidFill>
                  <a:srgbClr val="000000"/>
                </a:solidFill>
              </a:rPr>
            </a:br>
            <a:r>
              <a:rPr lang="bg-BG" altLang="en-US" sz="2400" b="1" dirty="0">
                <a:solidFill>
                  <a:srgbClr val="000000"/>
                </a:solidFill>
              </a:rPr>
              <a:t>общ брой умрели лица</a:t>
            </a:r>
            <a:br>
              <a:rPr lang="bg-BG" altLang="en-US" sz="2400" b="1" dirty="0">
                <a:solidFill>
                  <a:srgbClr val="000000"/>
                </a:solidFill>
              </a:rPr>
            </a:br>
            <a:r>
              <a:rPr lang="bg-BG" altLang="en-US" sz="2400" b="1" dirty="0">
                <a:solidFill>
                  <a:srgbClr val="000000"/>
                </a:solidFill>
              </a:rPr>
              <a:t>ОС = ------------------------------------------------------ х 1000</a:t>
            </a:r>
            <a:br>
              <a:rPr lang="bg-BG" altLang="en-US" sz="2400" b="1" dirty="0">
                <a:solidFill>
                  <a:srgbClr val="000000"/>
                </a:solidFill>
              </a:rPr>
            </a:br>
            <a:r>
              <a:rPr lang="bg-BG" altLang="en-US" sz="2400" b="1" dirty="0">
                <a:solidFill>
                  <a:srgbClr val="000000"/>
                </a:solidFill>
              </a:rPr>
              <a:t>средногодишен брой население </a:t>
            </a:r>
            <a:endParaRPr lang="en-US" altLang="en-US" sz="2400" b="1" dirty="0">
              <a:solidFill>
                <a:srgbClr val="000000"/>
              </a:solidFill>
            </a:endParaRPr>
          </a:p>
        </p:txBody>
      </p:sp>
      <p:sp>
        <p:nvSpPr>
          <p:cNvPr id="2" name="Date Placeholder 1"/>
          <p:cNvSpPr>
            <a:spLocks noGrp="1"/>
          </p:cNvSpPr>
          <p:nvPr>
            <p:ph type="dt" sz="half" idx="10"/>
          </p:nvPr>
        </p:nvSpPr>
        <p:spPr/>
        <p:txBody>
          <a:bodyPr/>
          <a:lstStyle/>
          <a:p>
            <a:pPr>
              <a:defRPr/>
            </a:pPr>
            <a:fld id="{B713D01B-7962-4847-B739-6EA4B4316DD0}" type="datetime1">
              <a:rPr lang="en-US" altLang="en-US" smtClean="0"/>
              <a:t>3/21/2020</a:t>
            </a:fld>
            <a:endParaRPr lang="en-US" altLang="en-US"/>
          </a:p>
        </p:txBody>
      </p:sp>
    </p:spTree>
  </p:cSld>
  <p:clrMapOvr>
    <a:masterClrMapping/>
  </p:clrMapOvr>
  <p:transition spd="med">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CA146037-E756-4909-8D85-AB9529B9E128}" type="slidenum">
              <a:rPr lang="en-US" altLang="en-US"/>
              <a:pPr/>
              <a:t>43</a:t>
            </a:fld>
            <a:endParaRPr lang="en-US" altLang="en-US"/>
          </a:p>
        </p:txBody>
      </p:sp>
      <p:sp>
        <p:nvSpPr>
          <p:cNvPr id="58371" name="Rectangle 2"/>
          <p:cNvSpPr>
            <a:spLocks noGrp="1" noChangeArrowheads="1"/>
          </p:cNvSpPr>
          <p:nvPr>
            <p:ph type="title"/>
          </p:nvPr>
        </p:nvSpPr>
        <p:spPr>
          <a:xfrm>
            <a:off x="467544" y="476672"/>
            <a:ext cx="8229600" cy="5530850"/>
          </a:xfrm>
          <a:solidFill>
            <a:schemeClr val="bg2">
              <a:lumMod val="20000"/>
              <a:lumOff val="80000"/>
            </a:schemeClr>
          </a:solidFill>
          <a:ln>
            <a:solidFill>
              <a:schemeClr val="tx1"/>
            </a:solidFill>
          </a:ln>
        </p:spPr>
        <p:txBody>
          <a:bodyPr/>
          <a:lstStyle/>
          <a:p>
            <a:pPr eaLnBrk="1" hangingPunct="1"/>
            <a:r>
              <a:rPr lang="bg-BG" altLang="en-US" b="1" dirty="0">
                <a:solidFill>
                  <a:srgbClr val="C00000"/>
                </a:solidFill>
              </a:rPr>
              <a:t>Скала за оценка:</a:t>
            </a:r>
            <a:r>
              <a:rPr lang="en-US" altLang="en-US" b="1" dirty="0">
                <a:solidFill>
                  <a:srgbClr val="C00000"/>
                </a:solidFill>
              </a:rPr>
              <a:t/>
            </a:r>
            <a:br>
              <a:rPr lang="en-US" altLang="en-US" b="1" dirty="0">
                <a:solidFill>
                  <a:srgbClr val="C00000"/>
                </a:solidFill>
              </a:rPr>
            </a:br>
            <a:r>
              <a:rPr lang="bg-BG" altLang="en-US" b="1" dirty="0">
                <a:solidFill>
                  <a:srgbClr val="FF0000"/>
                </a:solidFill>
              </a:rPr>
              <a:t/>
            </a:r>
            <a:br>
              <a:rPr lang="bg-BG" altLang="en-US" b="1" dirty="0">
                <a:solidFill>
                  <a:srgbClr val="FF0000"/>
                </a:solidFill>
              </a:rPr>
            </a:br>
            <a:r>
              <a:rPr lang="bg-BG" altLang="en-US" b="1" dirty="0">
                <a:solidFill>
                  <a:srgbClr val="C00000"/>
                </a:solidFill>
              </a:rPr>
              <a:t>ниска – </a:t>
            </a:r>
            <a:r>
              <a:rPr lang="bg-BG" altLang="en-US" b="1" dirty="0">
                <a:solidFill>
                  <a:schemeClr val="tx1"/>
                </a:solidFill>
              </a:rPr>
              <a:t>под 10</a:t>
            </a:r>
            <a:r>
              <a:rPr lang="bg-BG" altLang="en-US" b="1" i="1" dirty="0"/>
              <a:t>‰</a:t>
            </a:r>
            <a:br>
              <a:rPr lang="bg-BG" altLang="en-US" b="1" i="1" dirty="0"/>
            </a:br>
            <a:r>
              <a:rPr lang="bg-BG" altLang="en-US" b="1" dirty="0">
                <a:solidFill>
                  <a:srgbClr val="C00000"/>
                </a:solidFill>
              </a:rPr>
              <a:t>средна – </a:t>
            </a:r>
            <a:r>
              <a:rPr lang="bg-BG" altLang="en-US" b="1" dirty="0">
                <a:solidFill>
                  <a:schemeClr val="tx1"/>
                </a:solidFill>
              </a:rPr>
              <a:t>от 10 до 15</a:t>
            </a:r>
            <a:r>
              <a:rPr lang="bg-BG" altLang="en-US" b="1" i="1" dirty="0"/>
              <a:t>‰</a:t>
            </a:r>
            <a:r>
              <a:rPr lang="bg-BG" altLang="en-US" b="1" dirty="0">
                <a:solidFill>
                  <a:srgbClr val="FF0000"/>
                </a:solidFill>
              </a:rPr>
              <a:t/>
            </a:r>
            <a:br>
              <a:rPr lang="bg-BG" altLang="en-US" b="1" dirty="0">
                <a:solidFill>
                  <a:srgbClr val="FF0000"/>
                </a:solidFill>
              </a:rPr>
            </a:br>
            <a:r>
              <a:rPr lang="bg-BG" altLang="en-US" b="1" dirty="0">
                <a:solidFill>
                  <a:srgbClr val="C00000"/>
                </a:solidFill>
              </a:rPr>
              <a:t>висока –</a:t>
            </a:r>
            <a:r>
              <a:rPr lang="bg-BG" altLang="en-US" b="1" dirty="0">
                <a:solidFill>
                  <a:srgbClr val="FF0000"/>
                </a:solidFill>
              </a:rPr>
              <a:t> </a:t>
            </a:r>
            <a:r>
              <a:rPr lang="bg-BG" altLang="en-US" b="1" dirty="0">
                <a:solidFill>
                  <a:schemeClr val="tx1"/>
                </a:solidFill>
              </a:rPr>
              <a:t>над 15</a:t>
            </a:r>
            <a:r>
              <a:rPr lang="bg-BG" altLang="en-US" b="1" i="1" dirty="0"/>
              <a:t>‰</a:t>
            </a:r>
            <a:r>
              <a:rPr lang="bg-BG" altLang="en-US" b="1" dirty="0">
                <a:solidFill>
                  <a:srgbClr val="FF0000"/>
                </a:solidFill>
              </a:rPr>
              <a:t> </a:t>
            </a:r>
            <a:endParaRPr lang="en-US" altLang="en-US" b="1" dirty="0">
              <a:solidFill>
                <a:srgbClr val="FF0000"/>
              </a:solidFill>
            </a:endParaRPr>
          </a:p>
        </p:txBody>
      </p:sp>
      <p:sp>
        <p:nvSpPr>
          <p:cNvPr id="2" name="Date Placeholder 1"/>
          <p:cNvSpPr>
            <a:spLocks noGrp="1"/>
          </p:cNvSpPr>
          <p:nvPr>
            <p:ph type="dt" sz="half" idx="10"/>
          </p:nvPr>
        </p:nvSpPr>
        <p:spPr/>
        <p:txBody>
          <a:bodyPr/>
          <a:lstStyle/>
          <a:p>
            <a:pPr>
              <a:defRPr/>
            </a:pPr>
            <a:fld id="{94B631D3-5A62-4D1B-BD98-60E7FC60FF98}" type="datetime1">
              <a:rPr lang="en-US" altLang="en-US" smtClean="0"/>
              <a:t>3/21/2020</a:t>
            </a:fld>
            <a:endParaRPr lang="en-US" altLang="en-US"/>
          </a:p>
        </p:txBody>
      </p:sp>
    </p:spTree>
  </p:cSld>
  <p:clrMapOvr>
    <a:masterClrMapping/>
  </p:clrMapOvr>
  <p:transition spd="med">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9552" y="548681"/>
            <a:ext cx="8147248" cy="5328592"/>
          </a:xfrm>
          <a:solidFill>
            <a:schemeClr val="bg2">
              <a:lumMod val="20000"/>
              <a:lumOff val="80000"/>
            </a:schemeClr>
          </a:solidFill>
          <a:ln>
            <a:solidFill>
              <a:schemeClr val="tx1"/>
            </a:solidFill>
          </a:ln>
        </p:spPr>
        <p:txBody>
          <a:bodyPr/>
          <a:lstStyle/>
          <a:p>
            <a:pPr eaLnBrk="1" hangingPunct="1"/>
            <a:r>
              <a:rPr lang="bg-BG" altLang="en-US" b="1" dirty="0"/>
              <a:t>Основен недостатък на брутния коефициент на смъртност – </a:t>
            </a:r>
            <a:r>
              <a:rPr lang="bg-BG" altLang="en-US" b="1" dirty="0">
                <a:solidFill>
                  <a:srgbClr val="C00000"/>
                </a:solidFill>
              </a:rPr>
              <a:t>силна зависимост от възрастовата структура на населението.</a:t>
            </a:r>
            <a:endParaRPr lang="en-US" altLang="en-US" b="1" dirty="0">
              <a:solidFill>
                <a:srgbClr val="C00000"/>
              </a:solidFill>
            </a:endParaRPr>
          </a:p>
        </p:txBody>
      </p:sp>
      <p:sp>
        <p:nvSpPr>
          <p:cNvPr id="9219"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A94978A1-CCE5-4A5E-9EFC-AEEFA7D00C41}" type="slidenum">
              <a:rPr lang="en-US" altLang="en-US"/>
              <a:pPr/>
              <a:t>44</a:t>
            </a:fld>
            <a:endParaRPr lang="en-US" altLang="en-US"/>
          </a:p>
        </p:txBody>
      </p:sp>
      <p:sp>
        <p:nvSpPr>
          <p:cNvPr id="2" name="Date Placeholder 1"/>
          <p:cNvSpPr>
            <a:spLocks noGrp="1"/>
          </p:cNvSpPr>
          <p:nvPr>
            <p:ph type="dt" sz="half" idx="10"/>
          </p:nvPr>
        </p:nvSpPr>
        <p:spPr/>
        <p:txBody>
          <a:bodyPr/>
          <a:lstStyle/>
          <a:p>
            <a:pPr>
              <a:defRPr/>
            </a:pPr>
            <a:fld id="{216769BC-C712-432E-AE34-41AB3B2B4F25}" type="datetime1">
              <a:rPr lang="en-US" altLang="en-US" smtClean="0"/>
              <a:t>3/21/2020</a:t>
            </a:fld>
            <a:endParaRPr lang="en-US" altLang="en-US" dirty="0"/>
          </a:p>
        </p:txBody>
      </p:sp>
    </p:spTree>
    <p:extLst>
      <p:ext uri="{BB962C8B-B14F-4D97-AF65-F5344CB8AC3E}">
        <p14:creationId xmlns:p14="http://schemas.microsoft.com/office/powerpoint/2010/main" val="889495348"/>
      </p:ext>
    </p:extLst>
  </p:cSld>
  <p:clrMapOvr>
    <a:masterClrMapping/>
  </p:clrMapOvr>
  <p:transition spd="med">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7212CA8B-B95B-42DB-A43E-A8D56D4808AF}" type="slidenum">
              <a:rPr lang="en-US" altLang="en-US"/>
              <a:pPr/>
              <a:t>45</a:t>
            </a:fld>
            <a:endParaRPr lang="en-US" altLang="en-US"/>
          </a:p>
        </p:txBody>
      </p:sp>
      <p:sp>
        <p:nvSpPr>
          <p:cNvPr id="59395" name="Rectangle 2"/>
          <p:cNvSpPr>
            <a:spLocks noGrp="1" noChangeArrowheads="1"/>
          </p:cNvSpPr>
          <p:nvPr>
            <p:ph type="title"/>
          </p:nvPr>
        </p:nvSpPr>
        <p:spPr>
          <a:xfrm>
            <a:off x="457200" y="274638"/>
            <a:ext cx="8229600" cy="5530850"/>
          </a:xfrm>
          <a:solidFill>
            <a:schemeClr val="bg2">
              <a:lumMod val="20000"/>
              <a:lumOff val="80000"/>
            </a:schemeClr>
          </a:solidFill>
          <a:ln>
            <a:solidFill>
              <a:schemeClr val="tx1"/>
            </a:solidFill>
          </a:ln>
        </p:spPr>
        <p:txBody>
          <a:bodyPr/>
          <a:lstStyle/>
          <a:p>
            <a:pPr eaLnBrk="1" hangingPunct="1"/>
            <a:r>
              <a:rPr lang="bg-BG" altLang="en-US" sz="4000" b="1" dirty="0">
                <a:solidFill>
                  <a:schemeClr val="tx1"/>
                </a:solidFill>
              </a:rPr>
              <a:t>За елиминиране влиянието на възрастовата структура при сравняване на общата смъртност в страни и региони с различна възрастова структура на населението се използват </a:t>
            </a:r>
            <a:r>
              <a:rPr lang="bg-BG" altLang="en-US" sz="4000" b="1" dirty="0">
                <a:solidFill>
                  <a:srgbClr val="C00000"/>
                </a:solidFill>
              </a:rPr>
              <a:t>стандартизирани коефициенти.</a:t>
            </a:r>
            <a:endParaRPr lang="en-US" altLang="en-US" sz="4000" b="1" dirty="0">
              <a:solidFill>
                <a:srgbClr val="C00000"/>
              </a:solidFill>
            </a:endParaRPr>
          </a:p>
        </p:txBody>
      </p:sp>
      <p:sp>
        <p:nvSpPr>
          <p:cNvPr id="2" name="Date Placeholder 1"/>
          <p:cNvSpPr>
            <a:spLocks noGrp="1"/>
          </p:cNvSpPr>
          <p:nvPr>
            <p:ph type="dt" sz="half" idx="10"/>
          </p:nvPr>
        </p:nvSpPr>
        <p:spPr/>
        <p:txBody>
          <a:bodyPr/>
          <a:lstStyle/>
          <a:p>
            <a:pPr>
              <a:defRPr/>
            </a:pPr>
            <a:fld id="{3FD74825-1FA5-47F7-9A71-C88663DD0996}" type="datetime1">
              <a:rPr lang="en-US" altLang="en-US" smtClean="0"/>
              <a:t>3/21/2020</a:t>
            </a:fld>
            <a:endParaRPr lang="en-US" altLang="en-US"/>
          </a:p>
        </p:txBody>
      </p:sp>
    </p:spTree>
  </p:cSld>
  <p:clrMapOvr>
    <a:masterClrMapping/>
  </p:clrMapOvr>
  <p:transition spd="med">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904E7CA9-BC08-4042-9798-2B9A7D3F2746}" type="slidenum">
              <a:rPr lang="en-US" altLang="en-US"/>
              <a:pPr/>
              <a:t>46</a:t>
            </a:fld>
            <a:endParaRPr lang="en-US" altLang="en-US"/>
          </a:p>
        </p:txBody>
      </p:sp>
      <p:sp>
        <p:nvSpPr>
          <p:cNvPr id="60419" name="Rectangle 2"/>
          <p:cNvSpPr>
            <a:spLocks noGrp="1" noChangeArrowheads="1"/>
          </p:cNvSpPr>
          <p:nvPr>
            <p:ph type="title"/>
          </p:nvPr>
        </p:nvSpPr>
        <p:spPr>
          <a:xfrm>
            <a:off x="457200" y="274638"/>
            <a:ext cx="8229600" cy="5530850"/>
          </a:xfrm>
          <a:solidFill>
            <a:schemeClr val="bg2">
              <a:lumMod val="20000"/>
              <a:lumOff val="80000"/>
            </a:schemeClr>
          </a:solidFill>
          <a:ln>
            <a:solidFill>
              <a:schemeClr val="tx1"/>
            </a:solidFill>
          </a:ln>
        </p:spPr>
        <p:txBody>
          <a:bodyPr/>
          <a:lstStyle/>
          <a:p>
            <a:pPr eaLnBrk="1" hangingPunct="1"/>
            <a:r>
              <a:rPr lang="bg-BG" altLang="en-US" b="1" dirty="0">
                <a:solidFill>
                  <a:srgbClr val="C00000"/>
                </a:solidFill>
              </a:rPr>
              <a:t>Специфични интензивни коефициенти:</a:t>
            </a:r>
            <a:br>
              <a:rPr lang="bg-BG" altLang="en-US" b="1" dirty="0">
                <a:solidFill>
                  <a:srgbClr val="C00000"/>
                </a:solidFill>
              </a:rPr>
            </a:br>
            <a:r>
              <a:rPr lang="bg-BG" altLang="en-US" sz="5400" b="1" dirty="0">
                <a:solidFill>
                  <a:srgbClr val="000000"/>
                </a:solidFill>
              </a:rPr>
              <a:t>- </a:t>
            </a:r>
            <a:r>
              <a:rPr lang="bg-BG" altLang="en-US" b="1" dirty="0">
                <a:solidFill>
                  <a:srgbClr val="000000"/>
                </a:solidFill>
              </a:rPr>
              <a:t>по пол </a:t>
            </a:r>
            <a:br>
              <a:rPr lang="bg-BG" altLang="en-US" b="1" dirty="0">
                <a:solidFill>
                  <a:srgbClr val="000000"/>
                </a:solidFill>
              </a:rPr>
            </a:br>
            <a:r>
              <a:rPr lang="bg-BG" altLang="en-US" b="1" dirty="0">
                <a:solidFill>
                  <a:srgbClr val="000000"/>
                </a:solidFill>
              </a:rPr>
              <a:t>- по местоживеене</a:t>
            </a:r>
            <a:br>
              <a:rPr lang="bg-BG" altLang="en-US" b="1" dirty="0">
                <a:solidFill>
                  <a:srgbClr val="000000"/>
                </a:solidFill>
              </a:rPr>
            </a:br>
            <a:r>
              <a:rPr lang="bg-BG" altLang="en-US" b="1" dirty="0">
                <a:solidFill>
                  <a:srgbClr val="000000"/>
                </a:solidFill>
              </a:rPr>
              <a:t>- по възраст</a:t>
            </a:r>
            <a:br>
              <a:rPr lang="bg-BG" altLang="en-US" b="1" dirty="0">
                <a:solidFill>
                  <a:srgbClr val="000000"/>
                </a:solidFill>
              </a:rPr>
            </a:br>
            <a:r>
              <a:rPr lang="bg-BG" altLang="en-US" b="1" dirty="0">
                <a:solidFill>
                  <a:srgbClr val="000000"/>
                </a:solidFill>
              </a:rPr>
              <a:t>- по причини</a:t>
            </a:r>
            <a:endParaRPr lang="en-US" altLang="en-US" b="1" dirty="0">
              <a:solidFill>
                <a:srgbClr val="000000"/>
              </a:solidFill>
            </a:endParaRPr>
          </a:p>
        </p:txBody>
      </p:sp>
      <p:sp>
        <p:nvSpPr>
          <p:cNvPr id="2" name="Date Placeholder 1"/>
          <p:cNvSpPr>
            <a:spLocks noGrp="1"/>
          </p:cNvSpPr>
          <p:nvPr>
            <p:ph type="dt" sz="half" idx="10"/>
          </p:nvPr>
        </p:nvSpPr>
        <p:spPr/>
        <p:txBody>
          <a:bodyPr/>
          <a:lstStyle/>
          <a:p>
            <a:pPr>
              <a:defRPr/>
            </a:pPr>
            <a:fld id="{0E3F8728-35BD-47ED-96BA-3071039622F6}" type="datetime1">
              <a:rPr lang="en-US" altLang="en-US" smtClean="0"/>
              <a:t>3/21/2020</a:t>
            </a:fld>
            <a:endParaRPr lang="en-US" altLang="en-US"/>
          </a:p>
        </p:txBody>
      </p:sp>
    </p:spTree>
  </p:cSld>
  <p:clrMapOvr>
    <a:masterClrMapping/>
  </p:clrMapOvr>
  <p:transition spd="med">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250825" y="274638"/>
            <a:ext cx="8569325" cy="5891212"/>
          </a:xfrm>
          <a:solidFill>
            <a:schemeClr val="bg2">
              <a:lumMod val="20000"/>
              <a:lumOff val="80000"/>
            </a:schemeClr>
          </a:solidFill>
          <a:ln>
            <a:solidFill>
              <a:schemeClr val="tx1"/>
            </a:solidFill>
          </a:ln>
        </p:spPr>
        <p:txBody>
          <a:bodyPr/>
          <a:lstStyle/>
          <a:p>
            <a:r>
              <a:rPr lang="bg-BG" altLang="en-US" sz="3600" b="1" dirty="0">
                <a:solidFill>
                  <a:srgbClr val="C00000"/>
                </a:solidFill>
              </a:rPr>
              <a:t>Специфични интензивни коефициенти за смъртност по възраст (</a:t>
            </a:r>
            <a:r>
              <a:rPr lang="bg-BG" altLang="en-US" sz="3600" b="1" dirty="0" err="1">
                <a:solidFill>
                  <a:srgbClr val="C00000"/>
                </a:solidFill>
              </a:rPr>
              <a:t>повъзрастова</a:t>
            </a:r>
            <a:r>
              <a:rPr lang="bg-BG" altLang="en-US" sz="3600" b="1" dirty="0">
                <a:solidFill>
                  <a:srgbClr val="C00000"/>
                </a:solidFill>
              </a:rPr>
              <a:t> смъртност)</a:t>
            </a:r>
            <a:br>
              <a:rPr lang="bg-BG" altLang="en-US" sz="3600" b="1" dirty="0">
                <a:solidFill>
                  <a:srgbClr val="C00000"/>
                </a:solidFill>
              </a:rPr>
            </a:br>
            <a:r>
              <a:rPr lang="bg-BG" altLang="en-US" sz="3600" b="1" dirty="0">
                <a:solidFill>
                  <a:srgbClr val="FF0000"/>
                </a:solidFill>
              </a:rPr>
              <a:t/>
            </a:r>
            <a:br>
              <a:rPr lang="bg-BG" altLang="en-US" sz="3600" b="1" dirty="0">
                <a:solidFill>
                  <a:srgbClr val="FF0000"/>
                </a:solidFill>
              </a:rPr>
            </a:br>
            <a:r>
              <a:rPr lang="bg-BG" altLang="en-US" sz="2400" b="1" dirty="0">
                <a:solidFill>
                  <a:srgbClr val="000000"/>
                </a:solidFill>
              </a:rPr>
              <a:t>брой умрели лица в дадена възраст</a:t>
            </a:r>
            <a:r>
              <a:rPr lang="bg-BG" altLang="en-US" sz="2400" dirty="0">
                <a:solidFill>
                  <a:srgbClr val="000000"/>
                </a:solidFill>
              </a:rPr>
              <a:t/>
            </a:r>
            <a:br>
              <a:rPr lang="bg-BG" altLang="en-US" sz="2400" dirty="0">
                <a:solidFill>
                  <a:srgbClr val="000000"/>
                </a:solidFill>
              </a:rPr>
            </a:br>
            <a:r>
              <a:rPr lang="bg-BG" altLang="en-US" sz="2400" b="1" dirty="0" err="1"/>
              <a:t>ПС</a:t>
            </a:r>
            <a:r>
              <a:rPr lang="bg-BG" altLang="en-US" sz="2400" b="1" dirty="0"/>
              <a:t> = </a:t>
            </a:r>
            <a:r>
              <a:rPr lang="bg-BG" altLang="en-US" sz="2400" dirty="0"/>
              <a:t>---------------------------------------------</a:t>
            </a:r>
            <a:r>
              <a:rPr lang="en-US" altLang="en-US" sz="2400" dirty="0"/>
              <a:t>-----</a:t>
            </a:r>
            <a:r>
              <a:rPr lang="bg-BG" altLang="en-US" sz="2400" dirty="0"/>
              <a:t>--------------- х </a:t>
            </a:r>
            <a:r>
              <a:rPr lang="en-US" altLang="en-US" sz="2400" b="1" dirty="0"/>
              <a:t>10</a:t>
            </a:r>
            <a:r>
              <a:rPr lang="en-US" altLang="en-US" sz="2400" b="1" baseline="30000" dirty="0"/>
              <a:t>n</a:t>
            </a:r>
            <a:r>
              <a:rPr lang="en-US" altLang="en-US" sz="2400" dirty="0"/>
              <a:t/>
            </a:r>
            <a:br>
              <a:rPr lang="en-US" altLang="en-US" sz="2400" dirty="0"/>
            </a:br>
            <a:r>
              <a:rPr lang="bg-BG" altLang="en-US" sz="2400" b="1" dirty="0" err="1"/>
              <a:t>средногод</a:t>
            </a:r>
            <a:r>
              <a:rPr lang="bg-BG" altLang="en-US" sz="2400" b="1" dirty="0"/>
              <a:t>. брой лица на същата възраст</a:t>
            </a:r>
            <a:r>
              <a:rPr lang="en-US" altLang="en-US" sz="2400" b="1" dirty="0"/>
              <a:t/>
            </a:r>
            <a:br>
              <a:rPr lang="en-US" altLang="en-US" sz="2400" b="1" dirty="0"/>
            </a:br>
            <a:r>
              <a:rPr lang="en-US" altLang="en-US" sz="2400" b="1" dirty="0"/>
              <a:t/>
            </a:r>
            <a:br>
              <a:rPr lang="en-US" altLang="en-US" sz="2400" b="1" dirty="0"/>
            </a:br>
            <a:r>
              <a:rPr lang="bg-BG" altLang="en-US" sz="2400" b="1" dirty="0">
                <a:solidFill>
                  <a:srgbClr val="C00000"/>
                </a:solidFill>
              </a:rPr>
              <a:t>Пример:</a:t>
            </a:r>
            <a:r>
              <a:rPr lang="bg-BG" altLang="en-US" sz="2400" b="1" dirty="0"/>
              <a:t/>
            </a:r>
            <a:br>
              <a:rPr lang="bg-BG" altLang="en-US" sz="2400" b="1" dirty="0"/>
            </a:br>
            <a:r>
              <a:rPr lang="en-US" altLang="en-US" sz="2400" b="1" dirty="0"/>
              <a:t/>
            </a:r>
            <a:br>
              <a:rPr lang="en-US" altLang="en-US" sz="2400" b="1" dirty="0"/>
            </a:br>
            <a:r>
              <a:rPr lang="bg-BG" altLang="en-US" sz="2400" b="1" dirty="0"/>
              <a:t>	</a:t>
            </a:r>
            <a:r>
              <a:rPr lang="bg-BG" altLang="en-US" sz="2400" b="1" dirty="0">
                <a:solidFill>
                  <a:srgbClr val="000000"/>
                </a:solidFill>
              </a:rPr>
              <a:t>брой умрели на възраст 50-59 г.</a:t>
            </a:r>
            <a:r>
              <a:rPr lang="bg-BG" altLang="en-US" sz="2400" dirty="0">
                <a:solidFill>
                  <a:srgbClr val="000000"/>
                </a:solidFill>
              </a:rPr>
              <a:t/>
            </a:r>
            <a:br>
              <a:rPr lang="bg-BG" altLang="en-US" sz="2400" dirty="0">
                <a:solidFill>
                  <a:srgbClr val="000000"/>
                </a:solidFill>
              </a:rPr>
            </a:br>
            <a:r>
              <a:rPr lang="bg-BG" altLang="en-US" sz="2400" b="1" dirty="0"/>
              <a:t>См 50-59 г. = </a:t>
            </a:r>
            <a:r>
              <a:rPr lang="bg-BG" altLang="en-US" sz="2400" dirty="0"/>
              <a:t>-----------------------------------------</a:t>
            </a:r>
            <a:r>
              <a:rPr lang="en-US" altLang="en-US" sz="2400" dirty="0"/>
              <a:t>-----</a:t>
            </a:r>
            <a:r>
              <a:rPr lang="bg-BG" altLang="en-US" sz="2400" dirty="0"/>
              <a:t>--------- х </a:t>
            </a:r>
            <a:r>
              <a:rPr lang="en-US" altLang="en-US" sz="2400" b="1" dirty="0"/>
              <a:t>10</a:t>
            </a:r>
            <a:r>
              <a:rPr lang="en-US" altLang="en-US" sz="2400" b="1" baseline="30000" dirty="0"/>
              <a:t>n</a:t>
            </a:r>
            <a:r>
              <a:rPr lang="en-US" altLang="en-US" sz="2400" dirty="0"/>
              <a:t/>
            </a:r>
            <a:br>
              <a:rPr lang="en-US" altLang="en-US" sz="2400" dirty="0"/>
            </a:br>
            <a:r>
              <a:rPr lang="bg-BG" altLang="en-US" sz="2400" dirty="0"/>
              <a:t>	</a:t>
            </a:r>
            <a:r>
              <a:rPr lang="bg-BG" altLang="en-US" sz="2400" b="1" dirty="0" err="1"/>
              <a:t>средногод</a:t>
            </a:r>
            <a:r>
              <a:rPr lang="bg-BG" altLang="en-US" sz="2400" b="1" dirty="0"/>
              <a:t>. брой лица на 50-59 г.</a:t>
            </a:r>
            <a:r>
              <a:rPr lang="en-US" altLang="en-US" sz="2400" b="1" dirty="0"/>
              <a:t/>
            </a:r>
            <a:br>
              <a:rPr lang="en-US" altLang="en-US" sz="2400" b="1" dirty="0"/>
            </a:br>
            <a:endParaRPr lang="en-US" altLang="en-US" sz="2400" b="1" dirty="0"/>
          </a:p>
        </p:txBody>
      </p:sp>
      <p:sp>
        <p:nvSpPr>
          <p:cNvPr id="61443"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5573F457-4F4F-4CCC-A4C7-E55EA3F31499}" type="slidenum">
              <a:rPr lang="en-US" altLang="en-US"/>
              <a:pPr/>
              <a:t>47</a:t>
            </a:fld>
            <a:endParaRPr lang="en-US" altLang="en-US"/>
          </a:p>
        </p:txBody>
      </p:sp>
      <p:sp>
        <p:nvSpPr>
          <p:cNvPr id="2" name="Date Placeholder 1"/>
          <p:cNvSpPr>
            <a:spLocks noGrp="1"/>
          </p:cNvSpPr>
          <p:nvPr>
            <p:ph type="dt" sz="half" idx="10"/>
          </p:nvPr>
        </p:nvSpPr>
        <p:spPr/>
        <p:txBody>
          <a:bodyPr/>
          <a:lstStyle/>
          <a:p>
            <a:pPr>
              <a:defRPr/>
            </a:pPr>
            <a:fld id="{7C0F3DA5-BD47-4F56-8011-528DD8B81483}" type="datetime1">
              <a:rPr lang="en-US" altLang="en-US" smtClean="0"/>
              <a:t>3/21/2020</a:t>
            </a:fld>
            <a:endParaRPr lang="en-US" altLang="en-US"/>
          </a:p>
        </p:txBody>
      </p:sp>
    </p:spTree>
  </p:cSld>
  <p:clrMapOvr>
    <a:masterClrMapping/>
  </p:clrMapOvr>
  <p:transition spd="med">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23850" y="274638"/>
            <a:ext cx="8496300" cy="5891212"/>
          </a:xfrm>
          <a:solidFill>
            <a:schemeClr val="bg2">
              <a:lumMod val="20000"/>
              <a:lumOff val="80000"/>
            </a:schemeClr>
          </a:solidFill>
          <a:ln>
            <a:solidFill>
              <a:schemeClr val="tx1"/>
            </a:solidFill>
          </a:ln>
        </p:spPr>
        <p:txBody>
          <a:bodyPr/>
          <a:lstStyle/>
          <a:p>
            <a:r>
              <a:rPr lang="bg-BG" altLang="en-US" sz="3600" b="1" dirty="0">
                <a:solidFill>
                  <a:srgbClr val="C00000"/>
                </a:solidFill>
              </a:rPr>
              <a:t>Специфични интензивни коефициенти за смъртност по причини </a:t>
            </a:r>
            <a:r>
              <a:rPr lang="bg-BG" altLang="en-US" sz="3600" b="1" dirty="0">
                <a:solidFill>
                  <a:srgbClr val="FF0000"/>
                </a:solidFill>
              </a:rPr>
              <a:t/>
            </a:r>
            <a:br>
              <a:rPr lang="bg-BG" altLang="en-US" sz="3600" b="1" dirty="0">
                <a:solidFill>
                  <a:srgbClr val="FF0000"/>
                </a:solidFill>
              </a:rPr>
            </a:br>
            <a:r>
              <a:rPr lang="bg-BG" altLang="en-US" sz="3600" b="1" dirty="0">
                <a:solidFill>
                  <a:srgbClr val="FF0000"/>
                </a:solidFill>
              </a:rPr>
              <a:t/>
            </a:r>
            <a:br>
              <a:rPr lang="bg-BG" altLang="en-US" sz="3600" b="1" dirty="0">
                <a:solidFill>
                  <a:srgbClr val="FF0000"/>
                </a:solidFill>
              </a:rPr>
            </a:br>
            <a:r>
              <a:rPr lang="bg-BG" altLang="en-US" sz="2400" b="1" dirty="0">
                <a:solidFill>
                  <a:srgbClr val="000000"/>
                </a:solidFill>
              </a:rPr>
              <a:t>брой умрели лица от дадена причина</a:t>
            </a:r>
            <a:r>
              <a:rPr lang="bg-BG" altLang="en-US" sz="2400" dirty="0">
                <a:solidFill>
                  <a:srgbClr val="000000"/>
                </a:solidFill>
              </a:rPr>
              <a:t/>
            </a:r>
            <a:br>
              <a:rPr lang="bg-BG" altLang="en-US" sz="2400" dirty="0">
                <a:solidFill>
                  <a:srgbClr val="000000"/>
                </a:solidFill>
              </a:rPr>
            </a:br>
            <a:r>
              <a:rPr lang="bg-BG" altLang="en-US" sz="2400" b="1" dirty="0"/>
              <a:t>СП = </a:t>
            </a:r>
            <a:r>
              <a:rPr lang="bg-BG" altLang="en-US" sz="2400" dirty="0"/>
              <a:t>---------------------------------------------</a:t>
            </a:r>
            <a:r>
              <a:rPr lang="en-US" altLang="en-US" sz="2400" dirty="0"/>
              <a:t>-----</a:t>
            </a:r>
            <a:r>
              <a:rPr lang="bg-BG" altLang="en-US" sz="2400" dirty="0"/>
              <a:t>--------------- х </a:t>
            </a:r>
            <a:r>
              <a:rPr lang="en-US" altLang="en-US" sz="2400" b="1" dirty="0"/>
              <a:t>10</a:t>
            </a:r>
            <a:r>
              <a:rPr lang="en-US" altLang="en-US" sz="2400" b="1" baseline="30000" dirty="0"/>
              <a:t>n</a:t>
            </a:r>
            <a:r>
              <a:rPr lang="en-US" altLang="en-US" sz="2400" dirty="0"/>
              <a:t/>
            </a:r>
            <a:br>
              <a:rPr lang="en-US" altLang="en-US" sz="2400" dirty="0"/>
            </a:br>
            <a:r>
              <a:rPr lang="bg-BG" altLang="en-US" sz="2400" b="1" dirty="0" err="1"/>
              <a:t>средногод</a:t>
            </a:r>
            <a:r>
              <a:rPr lang="bg-BG" altLang="en-US" sz="2400" b="1" dirty="0"/>
              <a:t>. брой население</a:t>
            </a:r>
            <a:endParaRPr lang="en-US" altLang="en-US" sz="2400" b="1" dirty="0"/>
          </a:p>
        </p:txBody>
      </p:sp>
      <p:sp>
        <p:nvSpPr>
          <p:cNvPr id="62467"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A3C4B131-CB7E-4A54-BF87-970996E22FF0}" type="slidenum">
              <a:rPr lang="en-US" altLang="en-US"/>
              <a:pPr/>
              <a:t>48</a:t>
            </a:fld>
            <a:endParaRPr lang="en-US" altLang="en-US"/>
          </a:p>
        </p:txBody>
      </p:sp>
      <p:sp>
        <p:nvSpPr>
          <p:cNvPr id="2" name="Date Placeholder 1"/>
          <p:cNvSpPr>
            <a:spLocks noGrp="1"/>
          </p:cNvSpPr>
          <p:nvPr>
            <p:ph type="dt" sz="half" idx="10"/>
          </p:nvPr>
        </p:nvSpPr>
        <p:spPr/>
        <p:txBody>
          <a:bodyPr/>
          <a:lstStyle/>
          <a:p>
            <a:pPr>
              <a:defRPr/>
            </a:pPr>
            <a:fld id="{AA839A82-96AE-4123-9179-F020BAD81302}" type="datetime1">
              <a:rPr lang="en-US" altLang="en-US" smtClean="0"/>
              <a:t>3/21/2020</a:t>
            </a:fld>
            <a:endParaRPr lang="en-US" altLang="en-US"/>
          </a:p>
        </p:txBody>
      </p:sp>
    </p:spTree>
  </p:cSld>
  <p:clrMapOvr>
    <a:masterClrMapping/>
  </p:clrMapOvr>
  <p:transition spd="med">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45A48CB1-2ABA-4531-A2AC-3A6591027072}" type="slidenum">
              <a:rPr lang="en-US" altLang="en-US"/>
              <a:pPr/>
              <a:t>49</a:t>
            </a:fld>
            <a:endParaRPr lang="en-US" altLang="en-US"/>
          </a:p>
        </p:txBody>
      </p:sp>
      <p:sp>
        <p:nvSpPr>
          <p:cNvPr id="63491" name="Rectangle 2"/>
          <p:cNvSpPr>
            <a:spLocks noGrp="1" noChangeArrowheads="1"/>
          </p:cNvSpPr>
          <p:nvPr>
            <p:ph type="title"/>
          </p:nvPr>
        </p:nvSpPr>
        <p:spPr>
          <a:xfrm>
            <a:off x="457200" y="404664"/>
            <a:ext cx="8229600" cy="5616624"/>
          </a:xfrm>
          <a:solidFill>
            <a:schemeClr val="bg2">
              <a:lumMod val="20000"/>
              <a:lumOff val="80000"/>
            </a:schemeClr>
          </a:solidFill>
          <a:ln>
            <a:solidFill>
              <a:schemeClr val="tx1"/>
            </a:solidFill>
          </a:ln>
        </p:spPr>
        <p:txBody>
          <a:bodyPr/>
          <a:lstStyle/>
          <a:p>
            <a:pPr eaLnBrk="1" hangingPunct="1"/>
            <a:r>
              <a:rPr lang="bg-BG" altLang="en-US" sz="5400" b="1" dirty="0">
                <a:solidFill>
                  <a:srgbClr val="C00000"/>
                </a:solidFill>
              </a:rPr>
              <a:t>Пропорции </a:t>
            </a:r>
            <a:br>
              <a:rPr lang="bg-BG" altLang="en-US" sz="5400" b="1" dirty="0">
                <a:solidFill>
                  <a:srgbClr val="C00000"/>
                </a:solidFill>
              </a:rPr>
            </a:br>
            <a:r>
              <a:rPr lang="bg-BG" altLang="en-US" sz="3600" b="1" dirty="0">
                <a:solidFill>
                  <a:srgbClr val="C00000"/>
                </a:solidFill>
              </a:rPr>
              <a:t>(екстензивни, структурни показатели, относителни дялове)</a:t>
            </a:r>
            <a:br>
              <a:rPr lang="bg-BG" altLang="en-US" sz="3600" b="1" dirty="0">
                <a:solidFill>
                  <a:srgbClr val="C00000"/>
                </a:solidFill>
              </a:rPr>
            </a:br>
            <a:r>
              <a:rPr lang="bg-BG" altLang="en-US" sz="3600" b="1" dirty="0">
                <a:solidFill>
                  <a:srgbClr val="C00000"/>
                </a:solidFill>
              </a:rPr>
              <a:t/>
            </a:r>
            <a:br>
              <a:rPr lang="bg-BG" altLang="en-US" sz="3600" b="1" dirty="0">
                <a:solidFill>
                  <a:srgbClr val="C00000"/>
                </a:solidFill>
              </a:rPr>
            </a:br>
            <a:r>
              <a:rPr lang="bg-BG" altLang="en-US" sz="2400" b="1" dirty="0">
                <a:solidFill>
                  <a:srgbClr val="000000"/>
                </a:solidFill>
              </a:rPr>
              <a:t>Изчисление:</a:t>
            </a:r>
            <a:br>
              <a:rPr lang="bg-BG" altLang="en-US" sz="2400" b="1" dirty="0">
                <a:solidFill>
                  <a:srgbClr val="000000"/>
                </a:solidFill>
              </a:rPr>
            </a:br>
            <a:r>
              <a:rPr lang="bg-BG" altLang="en-US" sz="2400" b="1" dirty="0">
                <a:solidFill>
                  <a:srgbClr val="000000"/>
                </a:solidFill>
              </a:rPr>
              <a:t> Пример: Отн. дял на </a:t>
            </a:r>
            <a:r>
              <a:rPr lang="bg-BG" altLang="en-US" sz="2400" b="1" dirty="0" err="1">
                <a:solidFill>
                  <a:srgbClr val="000000"/>
                </a:solidFill>
              </a:rPr>
              <a:t>умиранията</a:t>
            </a:r>
            <a:r>
              <a:rPr lang="bg-BG" altLang="en-US" sz="2400" b="1" dirty="0">
                <a:solidFill>
                  <a:srgbClr val="000000"/>
                </a:solidFill>
              </a:rPr>
              <a:t> от </a:t>
            </a:r>
            <a:r>
              <a:rPr lang="bg-BG" altLang="en-US" sz="2400" b="1" dirty="0" err="1">
                <a:solidFill>
                  <a:srgbClr val="000000"/>
                </a:solidFill>
              </a:rPr>
              <a:t>ССЗ</a:t>
            </a:r>
            <a:r>
              <a:rPr lang="bg-BG" altLang="en-US" sz="2400" b="1" dirty="0">
                <a:solidFill>
                  <a:srgbClr val="000000"/>
                </a:solidFill>
              </a:rPr>
              <a:t/>
            </a:r>
            <a:br>
              <a:rPr lang="bg-BG" altLang="en-US" sz="2400" b="1" dirty="0">
                <a:solidFill>
                  <a:srgbClr val="000000"/>
                </a:solidFill>
              </a:rPr>
            </a:br>
            <a:r>
              <a:rPr lang="bg-BG" altLang="en-US" sz="2400" b="1" dirty="0">
                <a:solidFill>
                  <a:srgbClr val="000000"/>
                </a:solidFill>
              </a:rPr>
              <a:t/>
            </a:r>
            <a:br>
              <a:rPr lang="bg-BG" altLang="en-US" sz="2400" b="1" dirty="0">
                <a:solidFill>
                  <a:srgbClr val="000000"/>
                </a:solidFill>
              </a:rPr>
            </a:br>
            <a:r>
              <a:rPr lang="bg-BG" altLang="en-US" sz="2400" b="1" dirty="0">
                <a:solidFill>
                  <a:srgbClr val="000000"/>
                </a:solidFill>
              </a:rPr>
              <a:t>		брой умрели от </a:t>
            </a:r>
            <a:r>
              <a:rPr lang="bg-BG" altLang="en-US" sz="2400" b="1" dirty="0" err="1">
                <a:solidFill>
                  <a:srgbClr val="000000"/>
                </a:solidFill>
              </a:rPr>
              <a:t>ССЗ</a:t>
            </a:r>
            <a:r>
              <a:rPr lang="bg-BG" altLang="en-US" sz="2400" b="1" dirty="0">
                <a:solidFill>
                  <a:srgbClr val="000000"/>
                </a:solidFill>
              </a:rPr>
              <a:t/>
            </a:r>
            <a:br>
              <a:rPr lang="bg-BG" altLang="en-US" sz="2400" b="1" dirty="0">
                <a:solidFill>
                  <a:srgbClr val="000000"/>
                </a:solidFill>
              </a:rPr>
            </a:br>
            <a:r>
              <a:rPr lang="bg-BG" altLang="en-US" sz="2400" b="1" dirty="0">
                <a:solidFill>
                  <a:srgbClr val="000000"/>
                </a:solidFill>
              </a:rPr>
              <a:t>Отн. дял </a:t>
            </a:r>
            <a:r>
              <a:rPr lang="bg-BG" altLang="en-US" sz="2400" b="1" dirty="0" err="1">
                <a:solidFill>
                  <a:srgbClr val="000000"/>
                </a:solidFill>
              </a:rPr>
              <a:t>ССЗ</a:t>
            </a:r>
            <a:r>
              <a:rPr lang="bg-BG" altLang="en-US" sz="2400" b="1" dirty="0">
                <a:solidFill>
                  <a:srgbClr val="000000"/>
                </a:solidFill>
              </a:rPr>
              <a:t> = --------------------------------------------- х 100</a:t>
            </a:r>
            <a:br>
              <a:rPr lang="bg-BG" altLang="en-US" sz="2400" b="1" dirty="0">
                <a:solidFill>
                  <a:srgbClr val="000000"/>
                </a:solidFill>
              </a:rPr>
            </a:br>
            <a:r>
              <a:rPr lang="bg-BG" altLang="en-US" sz="2400" b="1" dirty="0">
                <a:solidFill>
                  <a:srgbClr val="000000"/>
                </a:solidFill>
              </a:rPr>
              <a:t>		общ брой умрели лица </a:t>
            </a:r>
            <a:endParaRPr lang="en-US" altLang="en-US" sz="2400" b="1" dirty="0">
              <a:solidFill>
                <a:srgbClr val="000000"/>
              </a:solidFill>
            </a:endParaRPr>
          </a:p>
        </p:txBody>
      </p:sp>
      <p:sp>
        <p:nvSpPr>
          <p:cNvPr id="2" name="Date Placeholder 1"/>
          <p:cNvSpPr>
            <a:spLocks noGrp="1"/>
          </p:cNvSpPr>
          <p:nvPr>
            <p:ph type="dt" sz="half" idx="10"/>
          </p:nvPr>
        </p:nvSpPr>
        <p:spPr/>
        <p:txBody>
          <a:bodyPr/>
          <a:lstStyle/>
          <a:p>
            <a:pPr>
              <a:defRPr/>
            </a:pPr>
            <a:fld id="{BBB2F793-F7D6-4FE9-B8B5-17EF4044ABC9}" type="datetime1">
              <a:rPr lang="en-US" altLang="en-US" smtClean="0"/>
              <a:t>3/21/2020</a:t>
            </a:fld>
            <a:endParaRPr lang="en-US" altLang="en-US"/>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FC64BA7A-139B-4C9D-9784-66FBD9C37B9B}" type="slidenum">
              <a:rPr lang="en-US" altLang="en-US"/>
              <a:pPr/>
              <a:t>5</a:t>
            </a:fld>
            <a:endParaRPr lang="en-US" altLang="en-US"/>
          </a:p>
        </p:txBody>
      </p:sp>
      <p:sp>
        <p:nvSpPr>
          <p:cNvPr id="5123" name="Rectangle 4"/>
          <p:cNvSpPr>
            <a:spLocks noGrp="1" noChangeArrowheads="1"/>
          </p:cNvSpPr>
          <p:nvPr>
            <p:ph type="title"/>
          </p:nvPr>
        </p:nvSpPr>
        <p:spPr>
          <a:xfrm>
            <a:off x="467544" y="404664"/>
            <a:ext cx="8229600" cy="5527675"/>
          </a:xfrm>
          <a:solidFill>
            <a:schemeClr val="accent5"/>
          </a:solidFill>
          <a:ln>
            <a:solidFill>
              <a:schemeClr val="tx1"/>
            </a:solidFill>
          </a:ln>
        </p:spPr>
        <p:txBody>
          <a:bodyPr/>
          <a:lstStyle/>
          <a:p>
            <a:pPr eaLnBrk="1" hangingPunct="1">
              <a:spcBef>
                <a:spcPts val="1200"/>
              </a:spcBef>
              <a:spcAft>
                <a:spcPts val="1200"/>
              </a:spcAft>
            </a:pPr>
            <a:r>
              <a:rPr lang="bg-BG" altLang="en-US" sz="3600" b="1" i="1" dirty="0">
                <a:solidFill>
                  <a:srgbClr val="C00000"/>
                </a:solidFill>
                <a:effectLst>
                  <a:outerShdw blurRad="38100" dist="38100" dir="2700000" algn="tl">
                    <a:srgbClr val="000000">
                      <a:alpha val="43137"/>
                    </a:srgbClr>
                  </a:outerShdw>
                </a:effectLst>
              </a:rPr>
              <a:t>Брутен коефициент за раждаемост</a:t>
            </a:r>
            <a:r>
              <a:rPr lang="bg-BG" altLang="en-US" sz="3600" dirty="0">
                <a:solidFill>
                  <a:srgbClr val="C00000"/>
                </a:solidFill>
                <a:effectLst>
                  <a:outerShdw blurRad="38100" dist="38100" dir="2700000" algn="tl">
                    <a:srgbClr val="000000">
                      <a:alpha val="43137"/>
                    </a:srgbClr>
                  </a:outerShdw>
                </a:effectLst>
              </a:rPr>
              <a:t> </a:t>
            </a:r>
            <a:r>
              <a:rPr lang="bg-BG" altLang="en-US" sz="3200" b="1" i="1" dirty="0">
                <a:solidFill>
                  <a:schemeClr val="tx1"/>
                </a:solidFill>
              </a:rPr>
              <a:t>(</a:t>
            </a:r>
            <a:r>
              <a:rPr lang="en-US" altLang="en-US" sz="3200" b="1" i="1" dirty="0">
                <a:solidFill>
                  <a:schemeClr val="tx1"/>
                </a:solidFill>
              </a:rPr>
              <a:t>Crude </a:t>
            </a:r>
            <a:r>
              <a:rPr lang="bg-BG" altLang="en-US" sz="3200" b="1" i="1" dirty="0" err="1">
                <a:solidFill>
                  <a:schemeClr val="tx1"/>
                </a:solidFill>
              </a:rPr>
              <a:t>Birth</a:t>
            </a:r>
            <a:r>
              <a:rPr lang="bg-BG" altLang="en-US" sz="3200" b="1" i="1" dirty="0">
                <a:solidFill>
                  <a:schemeClr val="tx1"/>
                </a:solidFill>
              </a:rPr>
              <a:t> </a:t>
            </a:r>
            <a:r>
              <a:rPr lang="bg-BG" altLang="en-US" sz="3200" b="1" i="1" dirty="0" err="1">
                <a:solidFill>
                  <a:schemeClr val="tx1"/>
                </a:solidFill>
              </a:rPr>
              <a:t>rate</a:t>
            </a:r>
            <a:r>
              <a:rPr lang="bg-BG" altLang="en-US" sz="3200" b="1" i="1" dirty="0">
                <a:solidFill>
                  <a:schemeClr val="tx1"/>
                </a:solidFill>
              </a:rPr>
              <a:t>)</a:t>
            </a:r>
            <a:r>
              <a:rPr lang="en-US" altLang="en-US" sz="3200" b="1" i="1" dirty="0">
                <a:solidFill>
                  <a:schemeClr val="tx1"/>
                </a:solidFill>
              </a:rPr>
              <a:t> </a:t>
            </a:r>
            <a:r>
              <a:rPr lang="en-US" altLang="en-US" sz="3200" dirty="0">
                <a:solidFill>
                  <a:schemeClr val="tx1"/>
                </a:solidFill>
              </a:rPr>
              <a:t>– </a:t>
            </a:r>
            <a:r>
              <a:rPr lang="bg-BG" altLang="en-US" sz="2800" dirty="0">
                <a:solidFill>
                  <a:schemeClr val="tx1"/>
                </a:solidFill>
              </a:rPr>
              <a:t>общ интензивен показател, измерващ честотата на </a:t>
            </a:r>
            <a:r>
              <a:rPr lang="bg-BG" altLang="en-US" sz="2800" dirty="0" err="1">
                <a:solidFill>
                  <a:schemeClr val="tx1"/>
                </a:solidFill>
              </a:rPr>
              <a:t>живородените</a:t>
            </a:r>
            <a:r>
              <a:rPr lang="bg-BG" altLang="en-US" sz="2800" dirty="0">
                <a:solidFill>
                  <a:schemeClr val="tx1"/>
                </a:solidFill>
              </a:rPr>
              <a:t> на 1000 души от населението.</a:t>
            </a:r>
            <a:br>
              <a:rPr lang="bg-BG" altLang="en-US" sz="2800" dirty="0">
                <a:solidFill>
                  <a:schemeClr val="tx1"/>
                </a:solidFill>
              </a:rPr>
            </a:br>
            <a:r>
              <a:rPr lang="bg-BG" altLang="en-US" sz="2800" dirty="0">
                <a:solidFill>
                  <a:schemeClr val="tx1"/>
                </a:solidFill>
              </a:rPr>
              <a:t/>
            </a:r>
            <a:br>
              <a:rPr lang="bg-BG" altLang="en-US" sz="2800" dirty="0">
                <a:solidFill>
                  <a:schemeClr val="tx1"/>
                </a:solidFill>
              </a:rPr>
            </a:br>
            <a:r>
              <a:rPr lang="bg-BG" altLang="en-US" sz="2800" b="1" dirty="0">
                <a:solidFill>
                  <a:schemeClr val="tx1"/>
                </a:solidFill>
              </a:rPr>
              <a:t>брой </a:t>
            </a:r>
            <a:r>
              <a:rPr lang="bg-BG" altLang="en-US" sz="2800" b="1" dirty="0" err="1">
                <a:solidFill>
                  <a:schemeClr val="tx1"/>
                </a:solidFill>
              </a:rPr>
              <a:t>живородени</a:t>
            </a:r>
            <a:r>
              <a:rPr lang="bg-BG" altLang="en-US" sz="2800" b="1" dirty="0">
                <a:solidFill>
                  <a:schemeClr val="tx1"/>
                </a:solidFill>
              </a:rPr>
              <a:t> деца</a:t>
            </a:r>
            <a:br>
              <a:rPr lang="bg-BG" altLang="en-US" sz="2800" b="1" dirty="0">
                <a:solidFill>
                  <a:schemeClr val="tx1"/>
                </a:solidFill>
              </a:rPr>
            </a:br>
            <a:r>
              <a:rPr lang="bg-BG" altLang="en-US" sz="2800" b="1" dirty="0">
                <a:solidFill>
                  <a:schemeClr val="tx1"/>
                </a:solidFill>
              </a:rPr>
              <a:t>Р =  							   х 1000</a:t>
            </a:r>
            <a:br>
              <a:rPr lang="bg-BG" altLang="en-US" sz="2800" b="1" dirty="0">
                <a:solidFill>
                  <a:schemeClr val="tx1"/>
                </a:solidFill>
              </a:rPr>
            </a:br>
            <a:r>
              <a:rPr lang="bg-BG" altLang="en-US" sz="2800" b="1" dirty="0">
                <a:solidFill>
                  <a:schemeClr val="tx1"/>
                </a:solidFill>
              </a:rPr>
              <a:t>средногодишен брой население</a:t>
            </a:r>
            <a:r>
              <a:rPr lang="en-US" altLang="en-US" sz="2800" b="1" dirty="0">
                <a:solidFill>
                  <a:schemeClr val="tx1"/>
                </a:solidFill>
              </a:rPr>
              <a:t>*</a:t>
            </a:r>
            <a:br>
              <a:rPr lang="en-US" altLang="en-US" sz="2800" b="1" dirty="0">
                <a:solidFill>
                  <a:schemeClr val="tx1"/>
                </a:solidFill>
              </a:rPr>
            </a:br>
            <a:r>
              <a:rPr lang="en-US" altLang="en-US" sz="2800" b="1" dirty="0">
                <a:solidFill>
                  <a:schemeClr val="tx1"/>
                </a:solidFill>
              </a:rPr>
              <a:t/>
            </a:r>
            <a:br>
              <a:rPr lang="en-US" altLang="en-US" sz="2800" b="1" dirty="0">
                <a:solidFill>
                  <a:schemeClr val="tx1"/>
                </a:solidFill>
              </a:rPr>
            </a:br>
            <a:r>
              <a:rPr lang="en-US" altLang="en-US" sz="2800" b="1" dirty="0">
                <a:solidFill>
                  <a:schemeClr val="tx1"/>
                </a:solidFill>
              </a:rPr>
              <a:t>* </a:t>
            </a:r>
            <a:r>
              <a:rPr lang="bg-BG" altLang="en-US" sz="2400" dirty="0">
                <a:solidFill>
                  <a:schemeClr val="tx1"/>
                </a:solidFill>
              </a:rPr>
              <a:t>полусума от броя на населението към 31.12 в предходната година и годината, за която се изчислява показателят</a:t>
            </a:r>
            <a:endParaRPr lang="bg-BG" altLang="en-US" sz="3600" b="1" dirty="0"/>
          </a:p>
        </p:txBody>
      </p:sp>
      <p:sp>
        <p:nvSpPr>
          <p:cNvPr id="2" name="Date Placeholder 1"/>
          <p:cNvSpPr>
            <a:spLocks noGrp="1"/>
          </p:cNvSpPr>
          <p:nvPr>
            <p:ph type="dt" sz="half" idx="10"/>
          </p:nvPr>
        </p:nvSpPr>
        <p:spPr/>
        <p:txBody>
          <a:bodyPr/>
          <a:lstStyle/>
          <a:p>
            <a:pPr>
              <a:defRPr/>
            </a:pPr>
            <a:fld id="{31D366AD-C7CA-4EDD-A839-5BB0F7F11E53}" type="datetime1">
              <a:rPr lang="en-US" altLang="en-US" smtClean="0"/>
              <a:t>3/21/2020</a:t>
            </a:fld>
            <a:endParaRPr lang="en-US" altLang="en-US"/>
          </a:p>
        </p:txBody>
      </p:sp>
      <p:cxnSp>
        <p:nvCxnSpPr>
          <p:cNvPr id="5" name="Straight Connector 4"/>
          <p:cNvCxnSpPr/>
          <p:nvPr/>
        </p:nvCxnSpPr>
        <p:spPr bwMode="auto">
          <a:xfrm>
            <a:off x="1475656" y="3573016"/>
            <a:ext cx="5688632" cy="0"/>
          </a:xfrm>
          <a:prstGeom prst="line">
            <a:avLst/>
          </a:prstGeom>
          <a:solidFill>
            <a:schemeClr val="accent1"/>
          </a:solidFill>
          <a:ln w="381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solidFill>
            <a:schemeClr val="bg1"/>
          </a:solidFill>
          <a:ln w="12700">
            <a:solidFill>
              <a:schemeClr val="tx1"/>
            </a:solidFill>
          </a:ln>
        </p:spPr>
        <p:txBody>
          <a:bodyPr/>
          <a:lstStyle/>
          <a:p>
            <a:r>
              <a:rPr lang="bg-BG" altLang="en-US" sz="2800" b="1" dirty="0">
                <a:solidFill>
                  <a:srgbClr val="C00000"/>
                </a:solidFill>
              </a:rPr>
              <a:t>Разлика между специфични интензивни показатели и пропорции</a:t>
            </a:r>
            <a:endParaRPr lang="en-US" altLang="en-US" sz="2800" b="1" dirty="0">
              <a:solidFill>
                <a:srgbClr val="C00000"/>
              </a:solidFill>
            </a:endParaRPr>
          </a:p>
        </p:txBody>
      </p:sp>
      <p:sp>
        <p:nvSpPr>
          <p:cNvPr id="64515" name="Content Placeholder 2"/>
          <p:cNvSpPr>
            <a:spLocks noGrp="1"/>
          </p:cNvSpPr>
          <p:nvPr>
            <p:ph sz="half" idx="1"/>
          </p:nvPr>
        </p:nvSpPr>
        <p:spPr>
          <a:solidFill>
            <a:srgbClr val="CCFFCC"/>
          </a:solidFill>
          <a:ln>
            <a:solidFill>
              <a:schemeClr val="tx1"/>
            </a:solidFill>
            <a:miter lim="800000"/>
            <a:headEnd/>
            <a:tailEnd/>
          </a:ln>
        </p:spPr>
        <p:txBody>
          <a:bodyPr/>
          <a:lstStyle/>
          <a:p>
            <a:pPr marL="0" indent="0">
              <a:buFontTx/>
              <a:buNone/>
            </a:pPr>
            <a:endParaRPr lang="bg-BG" altLang="en-US" b="1" dirty="0">
              <a:solidFill>
                <a:srgbClr val="3333FF"/>
              </a:solidFill>
            </a:endParaRPr>
          </a:p>
          <a:p>
            <a:pPr marL="0" indent="0">
              <a:buFontTx/>
              <a:buNone/>
            </a:pPr>
            <a:r>
              <a:rPr lang="bg-BG" altLang="en-US" b="1" dirty="0">
                <a:solidFill>
                  <a:srgbClr val="3333FF"/>
                </a:solidFill>
              </a:rPr>
              <a:t>Спец. </a:t>
            </a:r>
            <a:r>
              <a:rPr lang="bg-BG" altLang="en-US" b="1" dirty="0" err="1">
                <a:solidFill>
                  <a:srgbClr val="3333FF"/>
                </a:solidFill>
              </a:rPr>
              <a:t>интенз</a:t>
            </a:r>
            <a:r>
              <a:rPr lang="bg-BG" altLang="en-US" b="1" dirty="0">
                <a:solidFill>
                  <a:srgbClr val="3333FF"/>
                </a:solidFill>
              </a:rPr>
              <a:t>. п-л за смъртност от инсулт</a:t>
            </a:r>
          </a:p>
          <a:p>
            <a:pPr marL="0" indent="0">
              <a:buFontTx/>
              <a:buNone/>
            </a:pPr>
            <a:r>
              <a:rPr lang="bg-BG" altLang="en-US" sz="2400" dirty="0"/>
              <a:t>	</a:t>
            </a:r>
          </a:p>
          <a:p>
            <a:pPr marL="0" indent="0">
              <a:buFontTx/>
              <a:buNone/>
            </a:pPr>
            <a:r>
              <a:rPr lang="bg-BG" altLang="en-US" sz="2400" dirty="0"/>
              <a:t>	</a:t>
            </a:r>
            <a:r>
              <a:rPr lang="bg-BG" altLang="en-US" sz="2000" dirty="0"/>
              <a:t>Умрели от инсулт</a:t>
            </a:r>
          </a:p>
          <a:p>
            <a:pPr marL="0" indent="0">
              <a:buFontTx/>
              <a:buNone/>
            </a:pPr>
            <a:r>
              <a:rPr lang="bg-BG" altLang="en-US" sz="2000" b="1" dirty="0" err="1">
                <a:solidFill>
                  <a:srgbClr val="3333FF"/>
                </a:solidFill>
              </a:rPr>
              <a:t>СИП</a:t>
            </a:r>
            <a:r>
              <a:rPr lang="bg-BG" altLang="en-US" sz="2000" dirty="0"/>
              <a:t> = ---------------------------- х</a:t>
            </a:r>
            <a:r>
              <a:rPr lang="en-US" altLang="en-US" sz="2000" b="1" dirty="0"/>
              <a:t> 10</a:t>
            </a:r>
            <a:r>
              <a:rPr lang="en-US" altLang="en-US" sz="2000" b="1" baseline="30000" dirty="0"/>
              <a:t>n</a:t>
            </a:r>
            <a:endParaRPr lang="bg-BG" altLang="en-US" sz="2000" b="1" baseline="30000" dirty="0"/>
          </a:p>
          <a:p>
            <a:pPr marL="0" indent="0">
              <a:buFontTx/>
              <a:buNone/>
            </a:pPr>
            <a:r>
              <a:rPr lang="bg-BG" altLang="en-US" sz="2000" b="1" baseline="30000" dirty="0"/>
              <a:t> </a:t>
            </a:r>
            <a:r>
              <a:rPr lang="bg-BG" altLang="en-US" sz="2000" b="1" dirty="0"/>
              <a:t>        </a:t>
            </a:r>
            <a:r>
              <a:rPr lang="bg-BG" altLang="en-US" sz="2000" dirty="0" err="1"/>
              <a:t>Средногод</a:t>
            </a:r>
            <a:r>
              <a:rPr lang="bg-BG" altLang="en-US" sz="2000" dirty="0"/>
              <a:t>. население</a:t>
            </a:r>
            <a:endParaRPr lang="en-US" altLang="en-US" sz="2000" dirty="0"/>
          </a:p>
        </p:txBody>
      </p:sp>
      <p:sp>
        <p:nvSpPr>
          <p:cNvPr id="64516" name="Content Placeholder 3"/>
          <p:cNvSpPr>
            <a:spLocks noGrp="1"/>
          </p:cNvSpPr>
          <p:nvPr>
            <p:ph sz="half" idx="2"/>
          </p:nvPr>
        </p:nvSpPr>
        <p:spPr>
          <a:xfrm>
            <a:off x="4648200" y="1600200"/>
            <a:ext cx="4316413" cy="4525963"/>
          </a:xfrm>
          <a:solidFill>
            <a:schemeClr val="accent5">
              <a:lumMod val="90000"/>
            </a:schemeClr>
          </a:solidFill>
          <a:ln>
            <a:solidFill>
              <a:schemeClr val="tx1"/>
            </a:solidFill>
          </a:ln>
        </p:spPr>
        <p:txBody>
          <a:bodyPr/>
          <a:lstStyle/>
          <a:p>
            <a:pPr marL="0" indent="0">
              <a:buFontTx/>
              <a:buNone/>
              <a:defRPr/>
            </a:pPr>
            <a:endParaRPr lang="bg-BG" altLang="en-US" b="1" dirty="0">
              <a:solidFill>
                <a:srgbClr val="3333FF"/>
              </a:solidFill>
            </a:endParaRPr>
          </a:p>
          <a:p>
            <a:pPr marL="0" indent="0">
              <a:buFontTx/>
              <a:buNone/>
              <a:defRPr/>
            </a:pPr>
            <a:r>
              <a:rPr lang="bg-BG" altLang="en-US" b="1" dirty="0">
                <a:solidFill>
                  <a:srgbClr val="3333FF"/>
                </a:solidFill>
              </a:rPr>
              <a:t>Относителен дял на умрелите от инсулт</a:t>
            </a:r>
          </a:p>
          <a:p>
            <a:pPr marL="0" indent="0">
              <a:buFontTx/>
              <a:buNone/>
              <a:defRPr/>
            </a:pPr>
            <a:endParaRPr lang="bg-BG" altLang="en-US" b="1" dirty="0">
              <a:solidFill>
                <a:srgbClr val="3333FF"/>
              </a:solidFill>
            </a:endParaRPr>
          </a:p>
          <a:p>
            <a:pPr marL="0" indent="0">
              <a:buFontTx/>
              <a:buNone/>
              <a:defRPr/>
            </a:pPr>
            <a:r>
              <a:rPr lang="bg-BG" altLang="en-US" sz="2000" dirty="0"/>
              <a:t>	    Умрели от инсулт</a:t>
            </a:r>
          </a:p>
          <a:p>
            <a:pPr marL="0" indent="0">
              <a:buFontTx/>
              <a:buNone/>
              <a:defRPr/>
            </a:pPr>
            <a:r>
              <a:rPr lang="bg-BG" altLang="en-US" sz="2000" b="1" dirty="0">
                <a:solidFill>
                  <a:srgbClr val="3333FF"/>
                </a:solidFill>
              </a:rPr>
              <a:t>Отн.дял</a:t>
            </a:r>
            <a:r>
              <a:rPr lang="bg-BG" altLang="en-US" sz="2000" dirty="0"/>
              <a:t> = ------------------------- х</a:t>
            </a:r>
            <a:r>
              <a:rPr lang="en-US" altLang="en-US" sz="2000" b="1" dirty="0"/>
              <a:t> </a:t>
            </a:r>
            <a:r>
              <a:rPr lang="bg-BG" altLang="en-US" sz="2000" b="1" dirty="0"/>
              <a:t>100</a:t>
            </a:r>
            <a:endParaRPr lang="bg-BG" altLang="en-US" sz="2000" b="1" baseline="30000" dirty="0"/>
          </a:p>
          <a:p>
            <a:pPr marL="0" indent="0">
              <a:buFontTx/>
              <a:buNone/>
              <a:defRPr/>
            </a:pPr>
            <a:r>
              <a:rPr lang="bg-BG" altLang="en-US" sz="2000" b="1" baseline="30000" dirty="0"/>
              <a:t> </a:t>
            </a:r>
            <a:r>
              <a:rPr lang="bg-BG" altLang="en-US" sz="2000" b="1" dirty="0"/>
              <a:t>        	     </a:t>
            </a:r>
            <a:r>
              <a:rPr lang="bg-BG" altLang="en-US" sz="2000" dirty="0"/>
              <a:t>Общ брой умрели</a:t>
            </a:r>
            <a:endParaRPr lang="en-US" altLang="en-US" sz="2000" dirty="0"/>
          </a:p>
          <a:p>
            <a:pPr marL="0" indent="0">
              <a:buFontTx/>
              <a:buNone/>
              <a:defRPr/>
            </a:pPr>
            <a:endParaRPr lang="en-US" altLang="en-US" b="1" dirty="0">
              <a:solidFill>
                <a:srgbClr val="3333FF"/>
              </a:solidFill>
            </a:endParaRPr>
          </a:p>
        </p:txBody>
      </p:sp>
      <p:sp>
        <p:nvSpPr>
          <p:cNvPr id="64517"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ECF0E57E-DB76-4747-B12E-B8D197BA1F04}" type="slidenum">
              <a:rPr lang="en-US" altLang="en-US"/>
              <a:pPr/>
              <a:t>50</a:t>
            </a:fld>
            <a:endParaRPr lang="en-US" altLang="en-US"/>
          </a:p>
        </p:txBody>
      </p:sp>
      <p:sp>
        <p:nvSpPr>
          <p:cNvPr id="2" name="Date Placeholder 1"/>
          <p:cNvSpPr>
            <a:spLocks noGrp="1"/>
          </p:cNvSpPr>
          <p:nvPr>
            <p:ph type="dt" sz="half" idx="10"/>
          </p:nvPr>
        </p:nvSpPr>
        <p:spPr/>
        <p:txBody>
          <a:bodyPr/>
          <a:lstStyle/>
          <a:p>
            <a:pPr>
              <a:defRPr/>
            </a:pPr>
            <a:fld id="{66D06ED8-4302-49A3-A8CB-9C352E3D1751}" type="datetime1">
              <a:rPr lang="en-US" altLang="en-US" smtClean="0"/>
              <a:t>3/21/2020</a:t>
            </a:fld>
            <a:endParaRPr lang="en-US" altLang="en-US"/>
          </a:p>
        </p:txBody>
      </p:sp>
    </p:spTree>
  </p:cSld>
  <p:clrMapOvr>
    <a:masterClrMapping/>
  </p:clrMapOvr>
  <p:transition spd="med">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FA43E93C-5F6D-456E-A502-C5D52FF3E1D5}" type="slidenum">
              <a:rPr lang="en-US" altLang="en-US"/>
              <a:pPr/>
              <a:t>51</a:t>
            </a:fld>
            <a:endParaRPr lang="en-US" altLang="en-US"/>
          </a:p>
        </p:txBody>
      </p:sp>
      <p:sp>
        <p:nvSpPr>
          <p:cNvPr id="67587" name="Rectangle 2"/>
          <p:cNvSpPr>
            <a:spLocks noGrp="1" noChangeArrowheads="1"/>
          </p:cNvSpPr>
          <p:nvPr>
            <p:ph type="title"/>
          </p:nvPr>
        </p:nvSpPr>
        <p:spPr>
          <a:xfrm>
            <a:off x="323528" y="692696"/>
            <a:ext cx="8641085" cy="4954562"/>
          </a:xfrm>
          <a:solidFill>
            <a:schemeClr val="bg2">
              <a:lumMod val="20000"/>
              <a:lumOff val="80000"/>
            </a:schemeClr>
          </a:solidFill>
          <a:ln>
            <a:solidFill>
              <a:schemeClr val="tx1"/>
            </a:solidFill>
          </a:ln>
        </p:spPr>
        <p:txBody>
          <a:bodyPr/>
          <a:lstStyle/>
          <a:p>
            <a:pPr eaLnBrk="1" hangingPunct="1"/>
            <a:r>
              <a:rPr lang="bg-BG" altLang="en-US" sz="5400" b="1" dirty="0">
                <a:solidFill>
                  <a:srgbClr val="C00000"/>
                </a:solidFill>
              </a:rPr>
              <a:t>Майчина смъртност</a:t>
            </a:r>
            <a:r>
              <a:rPr lang="bg-BG" altLang="en-US" sz="5400" b="1" dirty="0">
                <a:solidFill>
                  <a:srgbClr val="FF0000"/>
                </a:solidFill>
              </a:rPr>
              <a:t/>
            </a:r>
            <a:br>
              <a:rPr lang="bg-BG" altLang="en-US" sz="5400" b="1" dirty="0">
                <a:solidFill>
                  <a:srgbClr val="FF0000"/>
                </a:solidFill>
              </a:rPr>
            </a:br>
            <a:r>
              <a:rPr lang="bg-BG" altLang="en-US" sz="5400" b="1" dirty="0">
                <a:solidFill>
                  <a:srgbClr val="FF0000"/>
                </a:solidFill>
              </a:rPr>
              <a:t/>
            </a:r>
            <a:br>
              <a:rPr lang="bg-BG" altLang="en-US" sz="5400" b="1" dirty="0">
                <a:solidFill>
                  <a:srgbClr val="FF0000"/>
                </a:solidFill>
              </a:rPr>
            </a:br>
            <a:r>
              <a:rPr lang="bg-BG" altLang="en-US" sz="2400" b="1" dirty="0">
                <a:solidFill>
                  <a:schemeClr val="tx1"/>
                </a:solidFill>
              </a:rPr>
              <a:t>Умрели жени по време на бременността, </a:t>
            </a:r>
            <a:br>
              <a:rPr lang="bg-BG" altLang="en-US" sz="2400" b="1" dirty="0">
                <a:solidFill>
                  <a:schemeClr val="tx1"/>
                </a:solidFill>
              </a:rPr>
            </a:br>
            <a:r>
              <a:rPr lang="bg-BG" altLang="en-US" sz="2400" b="1" dirty="0">
                <a:solidFill>
                  <a:schemeClr val="tx1"/>
                </a:solidFill>
              </a:rPr>
              <a:t>раждането и до 42-я ден след раждането</a:t>
            </a:r>
            <a:br>
              <a:rPr lang="bg-BG" altLang="en-US" sz="2400" b="1" dirty="0">
                <a:solidFill>
                  <a:schemeClr val="tx1"/>
                </a:solidFill>
              </a:rPr>
            </a:br>
            <a:r>
              <a:rPr lang="bg-BG" altLang="en-US" sz="2400" b="1" dirty="0">
                <a:solidFill>
                  <a:schemeClr val="tx1"/>
                </a:solidFill>
              </a:rPr>
              <a:t>МС = 						       	         х 100000</a:t>
            </a:r>
            <a:br>
              <a:rPr lang="bg-BG" altLang="en-US" sz="2400" b="1" dirty="0">
                <a:solidFill>
                  <a:schemeClr val="tx1"/>
                </a:solidFill>
              </a:rPr>
            </a:br>
            <a:r>
              <a:rPr lang="bg-BG" altLang="en-US" sz="2400" b="1" dirty="0">
                <a:solidFill>
                  <a:schemeClr val="tx1"/>
                </a:solidFill>
              </a:rPr>
              <a:t>брой </a:t>
            </a:r>
            <a:r>
              <a:rPr lang="bg-BG" altLang="en-US" sz="2400" b="1" dirty="0" err="1">
                <a:solidFill>
                  <a:schemeClr val="tx1"/>
                </a:solidFill>
              </a:rPr>
              <a:t>живородени</a:t>
            </a:r>
            <a:endParaRPr lang="en-US" altLang="en-US" sz="2400" b="1" dirty="0">
              <a:solidFill>
                <a:schemeClr val="tx1"/>
              </a:solidFill>
            </a:endParaRPr>
          </a:p>
        </p:txBody>
      </p:sp>
      <p:sp>
        <p:nvSpPr>
          <p:cNvPr id="2" name="Date Placeholder 1"/>
          <p:cNvSpPr>
            <a:spLocks noGrp="1"/>
          </p:cNvSpPr>
          <p:nvPr>
            <p:ph type="dt" sz="half" idx="10"/>
          </p:nvPr>
        </p:nvSpPr>
        <p:spPr/>
        <p:txBody>
          <a:bodyPr/>
          <a:lstStyle/>
          <a:p>
            <a:pPr>
              <a:defRPr/>
            </a:pPr>
            <a:fld id="{60800B56-DB67-4314-A3D2-EA78A10FF487}" type="datetime1">
              <a:rPr lang="en-US" altLang="en-US" smtClean="0"/>
              <a:t>3/21/2020</a:t>
            </a:fld>
            <a:endParaRPr lang="en-US" altLang="en-US"/>
          </a:p>
        </p:txBody>
      </p:sp>
      <p:cxnSp>
        <p:nvCxnSpPr>
          <p:cNvPr id="4" name="Straight Connector 3"/>
          <p:cNvCxnSpPr/>
          <p:nvPr/>
        </p:nvCxnSpPr>
        <p:spPr bwMode="auto">
          <a:xfrm>
            <a:off x="1331640" y="4185084"/>
            <a:ext cx="6120680" cy="0"/>
          </a:xfrm>
          <a:prstGeom prst="line">
            <a:avLst/>
          </a:prstGeom>
          <a:solidFill>
            <a:schemeClr val="accent1"/>
          </a:solidFill>
          <a:ln w="381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200D4BF-355E-41D1-981F-3A94E14A446A}" type="slidenum">
              <a:rPr lang="en-US" altLang="en-US"/>
              <a:pPr/>
              <a:t>52</a:t>
            </a:fld>
            <a:endParaRPr lang="en-US" altLang="en-US"/>
          </a:p>
        </p:txBody>
      </p:sp>
      <p:sp>
        <p:nvSpPr>
          <p:cNvPr id="10243" name="Rectangle 4"/>
          <p:cNvSpPr>
            <a:spLocks noGrp="1" noChangeArrowheads="1"/>
          </p:cNvSpPr>
          <p:nvPr>
            <p:ph type="title"/>
          </p:nvPr>
        </p:nvSpPr>
        <p:spPr>
          <a:xfrm>
            <a:off x="755576" y="764704"/>
            <a:ext cx="7560840" cy="4536504"/>
          </a:xfrm>
          <a:solidFill>
            <a:srgbClr val="CCFFCC"/>
          </a:solidFill>
          <a:ln>
            <a:solidFill>
              <a:schemeClr val="tx1"/>
            </a:solidFill>
          </a:ln>
        </p:spPr>
        <p:txBody>
          <a:bodyPr/>
          <a:lstStyle/>
          <a:p>
            <a:pPr eaLnBrk="1" hangingPunct="1"/>
            <a:r>
              <a:rPr lang="bg-BG" altLang="en-US" b="1" i="1" dirty="0">
                <a:solidFill>
                  <a:srgbClr val="C00000"/>
                </a:solidFill>
                <a:effectLst>
                  <a:outerShdw blurRad="38100" dist="38100" dir="2700000" algn="tl">
                    <a:srgbClr val="000000">
                      <a:alpha val="43137"/>
                    </a:srgbClr>
                  </a:outerShdw>
                </a:effectLst>
              </a:rPr>
              <a:t>2.</a:t>
            </a:r>
            <a:r>
              <a:rPr lang="bg-BG" altLang="en-US" b="1" i="1" dirty="0" err="1">
                <a:solidFill>
                  <a:srgbClr val="C00000"/>
                </a:solidFill>
                <a:effectLst>
                  <a:outerShdw blurRad="38100" dist="38100" dir="2700000" algn="tl">
                    <a:srgbClr val="000000">
                      <a:alpha val="43137"/>
                    </a:srgbClr>
                  </a:outerShdw>
                </a:effectLst>
              </a:rPr>
              <a:t>2</a:t>
            </a:r>
            <a:r>
              <a:rPr lang="bg-BG" altLang="en-US" b="1" i="1" dirty="0">
                <a:solidFill>
                  <a:srgbClr val="C00000"/>
                </a:solidFill>
                <a:effectLst>
                  <a:outerShdw blurRad="38100" dist="38100" dir="2700000" algn="tl">
                    <a:srgbClr val="000000">
                      <a:alpha val="43137"/>
                    </a:srgbClr>
                  </a:outerShdw>
                </a:effectLst>
              </a:rPr>
              <a:t>. ОБЩАТА СМЪРТНОСТ В СВЕТА</a:t>
            </a:r>
            <a:r>
              <a:rPr lang="bg-BG" altLang="en-US" dirty="0"/>
              <a:t>	</a:t>
            </a:r>
          </a:p>
        </p:txBody>
      </p:sp>
      <p:sp>
        <p:nvSpPr>
          <p:cNvPr id="2" name="Date Placeholder 1"/>
          <p:cNvSpPr>
            <a:spLocks noGrp="1"/>
          </p:cNvSpPr>
          <p:nvPr>
            <p:ph type="dt" sz="half" idx="10"/>
          </p:nvPr>
        </p:nvSpPr>
        <p:spPr/>
        <p:txBody>
          <a:bodyPr/>
          <a:lstStyle/>
          <a:p>
            <a:pPr>
              <a:defRPr/>
            </a:pPr>
            <a:fld id="{B606FD83-E0D1-4C06-B97D-035E51FA9747}" type="datetime1">
              <a:rPr lang="en-US" altLang="en-US" smtClean="0"/>
              <a:t>3/21/2020</a:t>
            </a:fld>
            <a:endParaRPr lang="en-US" altLang="en-US"/>
          </a:p>
        </p:txBody>
      </p:sp>
    </p:spTree>
    <p:extLst>
      <p:ext uri="{BB962C8B-B14F-4D97-AF65-F5344CB8AC3E}">
        <p14:creationId xmlns:p14="http://schemas.microsoft.com/office/powerpoint/2010/main" val="3048881723"/>
      </p:ext>
    </p:extLst>
  </p:cSld>
  <p:clrMapOvr>
    <a:masterClrMapping/>
  </p:clrMapOvr>
  <p:transition spd="med">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2"/>
          </p:nvPr>
        </p:nvSpPr>
        <p:spPr>
          <a:noFill/>
          <a:ln>
            <a:miter lim="800000"/>
            <a:headEnd/>
            <a:tailEnd/>
          </a:ln>
        </p:spPr>
        <p:txBody>
          <a:bodyPr/>
          <a:lstStyle/>
          <a:p>
            <a:fld id="{EAD76671-6115-4B0C-8279-9942A6CE5023}" type="slidenum">
              <a:rPr lang="en-US" altLang="en-US"/>
              <a:pPr/>
              <a:t>53</a:t>
            </a:fld>
            <a:endParaRPr lang="en-US" altLang="en-US"/>
          </a:p>
        </p:txBody>
      </p:sp>
      <p:sp>
        <p:nvSpPr>
          <p:cNvPr id="22531" name="Rectangle 2"/>
          <p:cNvSpPr>
            <a:spLocks noGrp="1" noChangeArrowheads="1"/>
          </p:cNvSpPr>
          <p:nvPr>
            <p:ph type="title"/>
          </p:nvPr>
        </p:nvSpPr>
        <p:spPr>
          <a:xfrm>
            <a:off x="683568" y="548680"/>
            <a:ext cx="7776864" cy="5256584"/>
          </a:xfrm>
          <a:solidFill>
            <a:schemeClr val="accent1"/>
          </a:solidFill>
          <a:ln>
            <a:solidFill>
              <a:schemeClr val="tx1"/>
            </a:solidFill>
          </a:ln>
        </p:spPr>
        <p:txBody>
          <a:bodyPr/>
          <a:lstStyle/>
          <a:p>
            <a:pPr algn="l" eaLnBrk="1" hangingPunct="1"/>
            <a:r>
              <a:rPr lang="bg-BG" altLang="en-US" sz="3600" dirty="0"/>
              <a:t/>
            </a:r>
            <a:br>
              <a:rPr lang="bg-BG" altLang="en-US" sz="3600" dirty="0"/>
            </a:br>
            <a:r>
              <a:rPr lang="bg-BG" altLang="en-US" dirty="0"/>
              <a:t>През </a:t>
            </a:r>
            <a:r>
              <a:rPr lang="en-US" dirty="0"/>
              <a:t>2017</a:t>
            </a:r>
            <a:r>
              <a:rPr lang="bg-BG" dirty="0"/>
              <a:t> г. в света </a:t>
            </a:r>
            <a:r>
              <a:rPr lang="en-US" dirty="0"/>
              <a:t>56 </a:t>
            </a:r>
            <a:r>
              <a:rPr lang="bg-BG" dirty="0"/>
              <a:t>милиона умирания: </a:t>
            </a:r>
            <a:br>
              <a:rPr lang="bg-BG" dirty="0"/>
            </a:br>
            <a:r>
              <a:rPr lang="bg-BG" dirty="0"/>
              <a:t>- 49% при лица над 70 г.;</a:t>
            </a:r>
            <a:br>
              <a:rPr lang="bg-BG" dirty="0"/>
            </a:br>
            <a:r>
              <a:rPr lang="bg-BG" dirty="0"/>
              <a:t>- 27% на възраст 59-69 г.; </a:t>
            </a:r>
            <a:br>
              <a:rPr lang="bg-BG" dirty="0"/>
            </a:br>
            <a:r>
              <a:rPr lang="bg-BG" dirty="0"/>
              <a:t>- 14% на възраст 15-49 г.;</a:t>
            </a:r>
            <a:br>
              <a:rPr lang="bg-BG" dirty="0"/>
            </a:br>
            <a:r>
              <a:rPr lang="bg-BG" dirty="0"/>
              <a:t>- 10% - под 14 г.</a:t>
            </a:r>
            <a:br>
              <a:rPr lang="bg-BG" dirty="0"/>
            </a:br>
            <a:endParaRPr lang="en-US" altLang="en-US" dirty="0">
              <a:solidFill>
                <a:schemeClr val="tx1"/>
              </a:solidFill>
            </a:endParaRPr>
          </a:p>
        </p:txBody>
      </p:sp>
      <p:sp>
        <p:nvSpPr>
          <p:cNvPr id="2" name="Date Placeholder 1"/>
          <p:cNvSpPr>
            <a:spLocks noGrp="1"/>
          </p:cNvSpPr>
          <p:nvPr>
            <p:ph type="dt" sz="half" idx="10"/>
          </p:nvPr>
        </p:nvSpPr>
        <p:spPr/>
        <p:txBody>
          <a:bodyPr/>
          <a:lstStyle/>
          <a:p>
            <a:pPr>
              <a:defRPr/>
            </a:pPr>
            <a:fld id="{A6EE47C9-EC7F-43ED-B742-09EE65D276CD}" type="datetime1">
              <a:rPr lang="bg-BG" altLang="en-US" smtClean="0"/>
              <a:t>21.3.2020 г.</a:t>
            </a:fld>
            <a:endParaRPr lang="bg-BG" altLang="en-US"/>
          </a:p>
        </p:txBody>
      </p:sp>
    </p:spTree>
  </p:cSld>
  <p:clrMapOvr>
    <a:masterClrMapping/>
  </p:clrMapOvr>
  <p:transition spd="med">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2"/>
          </p:nvPr>
        </p:nvSpPr>
        <p:spPr>
          <a:noFill/>
          <a:ln>
            <a:miter lim="800000"/>
            <a:headEnd/>
            <a:tailEnd/>
          </a:ln>
        </p:spPr>
        <p:txBody>
          <a:bodyPr/>
          <a:lstStyle/>
          <a:p>
            <a:fld id="{EAD76671-6115-4B0C-8279-9942A6CE5023}" type="slidenum">
              <a:rPr lang="en-US" altLang="en-US"/>
              <a:pPr/>
              <a:t>54</a:t>
            </a:fld>
            <a:endParaRPr lang="en-US" altLang="en-US"/>
          </a:p>
        </p:txBody>
      </p:sp>
      <p:sp>
        <p:nvSpPr>
          <p:cNvPr id="22531" name="Rectangle 2"/>
          <p:cNvSpPr>
            <a:spLocks noGrp="1" noChangeArrowheads="1"/>
          </p:cNvSpPr>
          <p:nvPr>
            <p:ph type="title"/>
          </p:nvPr>
        </p:nvSpPr>
        <p:spPr>
          <a:xfrm>
            <a:off x="457200" y="274638"/>
            <a:ext cx="8229600" cy="6034087"/>
          </a:xfrm>
          <a:solidFill>
            <a:schemeClr val="accent1"/>
          </a:solidFill>
          <a:ln>
            <a:solidFill>
              <a:schemeClr val="tx1"/>
            </a:solidFill>
          </a:ln>
        </p:spPr>
        <p:txBody>
          <a:bodyPr/>
          <a:lstStyle/>
          <a:p>
            <a:pPr algn="l" eaLnBrk="1" hangingPunct="1"/>
            <a:r>
              <a:rPr lang="bg-BG" altLang="en-US" sz="3600" b="1" dirty="0">
                <a:solidFill>
                  <a:srgbClr val="C00000"/>
                </a:solidFill>
              </a:rPr>
              <a:t>Повече от половината (54%) се дължат на 10 водещи причини.</a:t>
            </a:r>
            <a:r>
              <a:rPr lang="bg-BG" altLang="en-US" sz="3600" i="1" dirty="0">
                <a:solidFill>
                  <a:schemeClr val="tx1"/>
                </a:solidFill>
              </a:rPr>
              <a:t/>
            </a:r>
            <a:br>
              <a:rPr lang="bg-BG" altLang="en-US" sz="3600" i="1" dirty="0">
                <a:solidFill>
                  <a:schemeClr val="tx1"/>
                </a:solidFill>
              </a:rPr>
            </a:br>
            <a:r>
              <a:rPr lang="bg-BG" altLang="en-US" sz="3200" dirty="0">
                <a:solidFill>
                  <a:srgbClr val="C00000"/>
                </a:solidFill>
              </a:rPr>
              <a:t> </a:t>
            </a:r>
            <a:br>
              <a:rPr lang="bg-BG" altLang="en-US" sz="3200" dirty="0">
                <a:solidFill>
                  <a:srgbClr val="C00000"/>
                </a:solidFill>
              </a:rPr>
            </a:br>
            <a:r>
              <a:rPr lang="bg-BG" altLang="en-US" sz="3200" dirty="0">
                <a:solidFill>
                  <a:srgbClr val="C00000"/>
                </a:solidFill>
              </a:rPr>
              <a:t>= </a:t>
            </a:r>
            <a:r>
              <a:rPr lang="bg-BG" altLang="en-US" sz="3200" b="1" dirty="0" err="1">
                <a:solidFill>
                  <a:srgbClr val="C00000"/>
                </a:solidFill>
              </a:rPr>
              <a:t>Исхемичната</a:t>
            </a:r>
            <a:r>
              <a:rPr lang="bg-BG" altLang="en-US" sz="3200" b="1" dirty="0">
                <a:solidFill>
                  <a:srgbClr val="C00000"/>
                </a:solidFill>
              </a:rPr>
              <a:t> болест на сърцето и инсултите </a:t>
            </a:r>
            <a:r>
              <a:rPr lang="bg-BG" altLang="en-US" sz="3200" dirty="0">
                <a:solidFill>
                  <a:schemeClr val="tx1"/>
                </a:solidFill>
              </a:rPr>
              <a:t>са най-големите </a:t>
            </a:r>
            <a:r>
              <a:rPr lang="bg-BG" altLang="en-US" sz="3200" dirty="0" err="1">
                <a:solidFill>
                  <a:schemeClr val="tx1"/>
                </a:solidFill>
              </a:rPr>
              <a:t>убийци</a:t>
            </a:r>
            <a:r>
              <a:rPr lang="bg-BG" altLang="en-US" sz="3200" dirty="0">
                <a:solidFill>
                  <a:schemeClr val="tx1"/>
                </a:solidFill>
              </a:rPr>
              <a:t> в света, съставлявайки заедно над </a:t>
            </a:r>
            <a:r>
              <a:rPr lang="bg-BG" altLang="en-US" sz="3200" b="1" dirty="0">
                <a:solidFill>
                  <a:schemeClr val="tx1"/>
                </a:solidFill>
              </a:rPr>
              <a:t>15 млн умирания през 2016 г. </a:t>
            </a:r>
            <a:r>
              <a:rPr lang="bg-BG" altLang="en-US" sz="3200" dirty="0">
                <a:solidFill>
                  <a:schemeClr val="tx1"/>
                </a:solidFill>
              </a:rPr>
              <a:t>Тези две групи заболявания остават водещи причини за умирания глобално през последните 15 г. </a:t>
            </a:r>
            <a:endParaRPr lang="en-US" altLang="en-US" sz="3200" i="1" dirty="0">
              <a:solidFill>
                <a:srgbClr val="C00000"/>
              </a:solidFill>
            </a:endParaRPr>
          </a:p>
        </p:txBody>
      </p:sp>
      <p:sp>
        <p:nvSpPr>
          <p:cNvPr id="2" name="Date Placeholder 1"/>
          <p:cNvSpPr>
            <a:spLocks noGrp="1"/>
          </p:cNvSpPr>
          <p:nvPr>
            <p:ph type="dt" sz="half" idx="10"/>
          </p:nvPr>
        </p:nvSpPr>
        <p:spPr/>
        <p:txBody>
          <a:bodyPr/>
          <a:lstStyle/>
          <a:p>
            <a:pPr>
              <a:defRPr/>
            </a:pPr>
            <a:fld id="{A6EE47C9-EC7F-43ED-B742-09EE65D276CD}" type="datetime1">
              <a:rPr lang="bg-BG" altLang="en-US" smtClean="0"/>
              <a:t>21.3.2020 г.</a:t>
            </a:fld>
            <a:endParaRPr lang="bg-BG" altLang="en-US"/>
          </a:p>
        </p:txBody>
      </p:sp>
    </p:spTree>
    <p:extLst>
      <p:ext uri="{BB962C8B-B14F-4D97-AF65-F5344CB8AC3E}">
        <p14:creationId xmlns:p14="http://schemas.microsoft.com/office/powerpoint/2010/main" val="1889789007"/>
      </p:ext>
    </p:extLst>
  </p:cSld>
  <p:clrMapOvr>
    <a:masterClrMapping/>
  </p:clrMapOvr>
  <p:transition spd="med">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6650"/>
          </a:xfrm>
          <a:solidFill>
            <a:schemeClr val="accent1"/>
          </a:solidFill>
          <a:ln>
            <a:solidFill>
              <a:schemeClr val="tx1"/>
            </a:solidFill>
          </a:ln>
        </p:spPr>
        <p:txBody>
          <a:bodyPr/>
          <a:lstStyle/>
          <a:p>
            <a:pPr algn="l"/>
            <a:r>
              <a:rPr lang="bg-BG" sz="3200" dirty="0"/>
              <a:t>= </a:t>
            </a:r>
            <a:r>
              <a:rPr lang="bg-BG" sz="3200" b="1" dirty="0">
                <a:solidFill>
                  <a:srgbClr val="C00000"/>
                </a:solidFill>
              </a:rPr>
              <a:t>Хроничната </a:t>
            </a:r>
            <a:r>
              <a:rPr lang="bg-BG" sz="3200" b="1" dirty="0" err="1">
                <a:solidFill>
                  <a:srgbClr val="C00000"/>
                </a:solidFill>
              </a:rPr>
              <a:t>обструктивна</a:t>
            </a:r>
            <a:r>
              <a:rPr lang="bg-BG" sz="3200" b="1" dirty="0">
                <a:solidFill>
                  <a:srgbClr val="C00000"/>
                </a:solidFill>
              </a:rPr>
              <a:t> белодробна болест </a:t>
            </a:r>
            <a:r>
              <a:rPr lang="bg-BG" sz="3200" dirty="0"/>
              <a:t>е причинила 3 млн умирания;</a:t>
            </a:r>
            <a:br>
              <a:rPr lang="bg-BG" sz="3200" dirty="0"/>
            </a:br>
            <a:r>
              <a:rPr lang="bg-BG" sz="3200" dirty="0"/>
              <a:t>= </a:t>
            </a:r>
            <a:r>
              <a:rPr lang="bg-BG" sz="3200" b="1" dirty="0">
                <a:solidFill>
                  <a:srgbClr val="C00000"/>
                </a:solidFill>
              </a:rPr>
              <a:t>Ракът на белия дроб, трахеята и бронхите </a:t>
            </a:r>
            <a:r>
              <a:rPr lang="bg-BG" sz="3200" dirty="0"/>
              <a:t>е причинил </a:t>
            </a:r>
            <a:r>
              <a:rPr lang="en-US" sz="3200" dirty="0"/>
              <a:t>1.7 </a:t>
            </a:r>
            <a:r>
              <a:rPr lang="bg-BG" sz="3200" dirty="0" err="1"/>
              <a:t>млн</a:t>
            </a:r>
            <a:r>
              <a:rPr lang="bg-BG" sz="3200" dirty="0"/>
              <a:t> </a:t>
            </a:r>
            <a:r>
              <a:rPr lang="bg-BG" sz="3200" dirty="0" err="1"/>
              <a:t>умирания</a:t>
            </a:r>
            <a:r>
              <a:rPr lang="en-US" sz="3200" dirty="0"/>
              <a:t>. </a:t>
            </a:r>
            <a:br>
              <a:rPr lang="en-US" sz="3200" dirty="0"/>
            </a:br>
            <a:r>
              <a:rPr lang="bg-BG" sz="3200" dirty="0"/>
              <a:t>= </a:t>
            </a:r>
            <a:r>
              <a:rPr lang="bg-BG" sz="3200" b="1" dirty="0">
                <a:solidFill>
                  <a:srgbClr val="C00000"/>
                </a:solidFill>
              </a:rPr>
              <a:t>Диабетът</a:t>
            </a:r>
            <a:r>
              <a:rPr lang="bg-BG" sz="3200" dirty="0"/>
              <a:t> е убил 1</a:t>
            </a:r>
            <a:r>
              <a:rPr lang="en-US" sz="3200" dirty="0"/>
              <a:t>.6 </a:t>
            </a:r>
            <a:r>
              <a:rPr lang="bg-BG" sz="3200" dirty="0"/>
              <a:t>млн лица през 2016 г.; в 2000 г. по-малко от 1 </a:t>
            </a:r>
            <a:r>
              <a:rPr lang="bg-BG" sz="3200" dirty="0" err="1"/>
              <a:t>млн</a:t>
            </a:r>
            <a:r>
              <a:rPr lang="en-US" sz="3200" dirty="0"/>
              <a:t>. </a:t>
            </a:r>
            <a:r>
              <a:rPr lang="bg-BG" sz="3200" dirty="0"/>
              <a:t/>
            </a:r>
            <a:br>
              <a:rPr lang="bg-BG" sz="3200" dirty="0"/>
            </a:br>
            <a:r>
              <a:rPr lang="en-US" sz="3200" dirty="0"/>
              <a:t>= </a:t>
            </a:r>
            <a:r>
              <a:rPr lang="bg-BG" sz="3200" b="1" dirty="0" err="1">
                <a:solidFill>
                  <a:srgbClr val="C00000"/>
                </a:solidFill>
              </a:rPr>
              <a:t>Умиранията</a:t>
            </a:r>
            <a:r>
              <a:rPr lang="bg-BG" sz="3200" b="1" dirty="0">
                <a:solidFill>
                  <a:srgbClr val="C00000"/>
                </a:solidFill>
              </a:rPr>
              <a:t> от </a:t>
            </a:r>
            <a:r>
              <a:rPr lang="bg-BG" sz="3200" b="1" dirty="0" err="1">
                <a:solidFill>
                  <a:srgbClr val="C00000"/>
                </a:solidFill>
              </a:rPr>
              <a:t>деменция</a:t>
            </a:r>
            <a:r>
              <a:rPr lang="bg-BG" sz="3200" b="1" dirty="0">
                <a:solidFill>
                  <a:srgbClr val="C00000"/>
                </a:solidFill>
              </a:rPr>
              <a:t> </a:t>
            </a:r>
            <a:r>
              <a:rPr lang="bg-BG" sz="3200" dirty="0"/>
              <a:t>са се удвоили между 200</a:t>
            </a:r>
            <a:r>
              <a:rPr lang="en-US" sz="3200" dirty="0"/>
              <a:t>0</a:t>
            </a:r>
            <a:r>
              <a:rPr lang="bg-BG" sz="3200" dirty="0"/>
              <a:t> г. и 2016 г. и вече са 7-ма водеща причина за умирания глобално през 2016 г. </a:t>
            </a:r>
            <a:endParaRPr lang="en-US" sz="3200" dirty="0"/>
          </a:p>
        </p:txBody>
      </p:sp>
      <p:sp>
        <p:nvSpPr>
          <p:cNvPr id="3" name="Date Placeholder 2"/>
          <p:cNvSpPr>
            <a:spLocks noGrp="1"/>
          </p:cNvSpPr>
          <p:nvPr>
            <p:ph type="dt" sz="half" idx="10"/>
          </p:nvPr>
        </p:nvSpPr>
        <p:spPr/>
        <p:txBody>
          <a:bodyPr/>
          <a:lstStyle/>
          <a:p>
            <a:pPr>
              <a:defRPr/>
            </a:pPr>
            <a:fld id="{0DB3275E-F7AD-4823-BA4D-E1567AC6DB60}" type="datetime1">
              <a:rPr lang="bg-BG" altLang="en-US" smtClean="0"/>
              <a:t>21.3.2020 г.</a:t>
            </a:fld>
            <a:endParaRPr lang="bg-BG" altLang="en-US"/>
          </a:p>
        </p:txBody>
      </p:sp>
      <p:sp>
        <p:nvSpPr>
          <p:cNvPr id="4" name="Slide Number Placeholder 3"/>
          <p:cNvSpPr>
            <a:spLocks noGrp="1"/>
          </p:cNvSpPr>
          <p:nvPr>
            <p:ph type="sldNum" sz="quarter" idx="12"/>
          </p:nvPr>
        </p:nvSpPr>
        <p:spPr/>
        <p:txBody>
          <a:bodyPr/>
          <a:lstStyle/>
          <a:p>
            <a:pPr>
              <a:defRPr/>
            </a:pPr>
            <a:fld id="{6A784912-C933-427B-9709-01FF5DFA2148}" type="slidenum">
              <a:rPr lang="en-US" altLang="en-US" smtClean="0"/>
              <a:pPr>
                <a:defRPr/>
              </a:pPr>
              <a:t>55</a:t>
            </a:fld>
            <a:endParaRPr lang="en-US" altLang="en-US"/>
          </a:p>
        </p:txBody>
      </p:sp>
    </p:spTree>
    <p:extLst>
      <p:ext uri="{BB962C8B-B14F-4D97-AF65-F5344CB8AC3E}">
        <p14:creationId xmlns:p14="http://schemas.microsoft.com/office/powerpoint/2010/main" val="3652090864"/>
      </p:ext>
    </p:extLst>
  </p:cSld>
  <p:clrMapOvr>
    <a:masterClrMapping/>
  </p:clrMapOvr>
  <p:transition spd="med">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6650"/>
          </a:xfrm>
          <a:solidFill>
            <a:schemeClr val="accent1"/>
          </a:solidFill>
          <a:ln>
            <a:solidFill>
              <a:schemeClr val="tx1"/>
            </a:solidFill>
          </a:ln>
        </p:spPr>
        <p:txBody>
          <a:bodyPr/>
          <a:lstStyle/>
          <a:p>
            <a:pPr algn="l"/>
            <a:r>
              <a:rPr lang="en-US" sz="3200" dirty="0"/>
              <a:t/>
            </a:r>
            <a:br>
              <a:rPr lang="en-US" sz="3200" dirty="0"/>
            </a:br>
            <a:r>
              <a:rPr lang="bg-BG" sz="3200" dirty="0"/>
              <a:t>= </a:t>
            </a:r>
            <a:r>
              <a:rPr lang="bg-BG" sz="2600" b="1" dirty="0">
                <a:solidFill>
                  <a:srgbClr val="C00000"/>
                </a:solidFill>
              </a:rPr>
              <a:t>Инфекциите на долните дихателни пътища </a:t>
            </a:r>
            <a:r>
              <a:rPr lang="bg-BG" sz="2600" dirty="0"/>
              <a:t>остават най-честото заразно заболяване, причинило </a:t>
            </a:r>
            <a:r>
              <a:rPr lang="en-US" sz="2600" dirty="0"/>
              <a:t>3 </a:t>
            </a:r>
            <a:r>
              <a:rPr lang="bg-BG" sz="2600" dirty="0"/>
              <a:t>млн умирания глобално през 2016 г,</a:t>
            </a:r>
            <a:br>
              <a:rPr lang="bg-BG" sz="2600" dirty="0"/>
            </a:br>
            <a:r>
              <a:rPr lang="bg-BG" sz="2600" dirty="0"/>
              <a:t>= </a:t>
            </a:r>
            <a:r>
              <a:rPr lang="bg-BG" sz="2600" b="1" dirty="0">
                <a:solidFill>
                  <a:srgbClr val="C00000"/>
                </a:solidFill>
              </a:rPr>
              <a:t>Смъртността от </a:t>
            </a:r>
            <a:r>
              <a:rPr lang="bg-BG" sz="2600" b="1" dirty="0" err="1">
                <a:solidFill>
                  <a:srgbClr val="C00000"/>
                </a:solidFill>
              </a:rPr>
              <a:t>диарийни</a:t>
            </a:r>
            <a:r>
              <a:rPr lang="bg-BG" sz="2600" b="1" dirty="0">
                <a:solidFill>
                  <a:srgbClr val="C00000"/>
                </a:solidFill>
              </a:rPr>
              <a:t> заболявания </a:t>
            </a:r>
            <a:r>
              <a:rPr lang="bg-BG" sz="2600" dirty="0"/>
              <a:t>е намаляла наполовина между 2000 г. и 2016 г., но те са причинили </a:t>
            </a:r>
            <a:r>
              <a:rPr lang="en-US" sz="2600" dirty="0"/>
              <a:t>1.4 </a:t>
            </a:r>
            <a:r>
              <a:rPr lang="bg-BG" sz="2600" dirty="0"/>
              <a:t>млн умирания. </a:t>
            </a:r>
            <a:br>
              <a:rPr lang="bg-BG" sz="2600" dirty="0"/>
            </a:br>
            <a:r>
              <a:rPr lang="bg-BG" sz="2600" dirty="0"/>
              <a:t>= </a:t>
            </a:r>
            <a:r>
              <a:rPr lang="bg-BG" sz="2600" b="1" dirty="0">
                <a:solidFill>
                  <a:srgbClr val="C00000"/>
                </a:solidFill>
              </a:rPr>
              <a:t>Туберкулозата</a:t>
            </a:r>
            <a:r>
              <a:rPr lang="bg-BG" sz="2600" dirty="0"/>
              <a:t> е намаляла през същия период, но все още е сред 10-те водещи причини с 1.3 млн </a:t>
            </a:r>
            <a:r>
              <a:rPr lang="bg-BG" sz="2600" dirty="0" err="1"/>
              <a:t>умиран</a:t>
            </a:r>
            <a:r>
              <a:rPr lang="en-US" sz="2600" dirty="0"/>
              <a:t>u</a:t>
            </a:r>
            <a:r>
              <a:rPr lang="bg-BG" sz="2600" dirty="0"/>
              <a:t>я през 2016 г.</a:t>
            </a:r>
            <a:r>
              <a:rPr lang="en-US" sz="2600" dirty="0"/>
              <a:t> </a:t>
            </a:r>
            <a:r>
              <a:rPr lang="bg-BG" sz="2600" dirty="0"/>
              <a:t/>
            </a:r>
            <a:br>
              <a:rPr lang="bg-BG" sz="2600" dirty="0"/>
            </a:br>
            <a:r>
              <a:rPr lang="bg-BG" sz="2600" dirty="0"/>
              <a:t>= </a:t>
            </a:r>
            <a:r>
              <a:rPr lang="bg-BG" sz="2600" b="1" dirty="0">
                <a:solidFill>
                  <a:srgbClr val="C00000"/>
                </a:solidFill>
              </a:rPr>
              <a:t>ХИВ/СПИН</a:t>
            </a:r>
            <a:r>
              <a:rPr lang="bg-BG" sz="2600" dirty="0"/>
              <a:t> не е вече сред 10-те водещи причини, като през 2017 г. е причинил 940 000 умирания в сравнение с 1.5 млн през 2000 г.</a:t>
            </a:r>
            <a:r>
              <a:rPr lang="en-US" sz="2600" dirty="0"/>
              <a:t> </a:t>
            </a:r>
            <a:br>
              <a:rPr lang="en-US" sz="2600" dirty="0"/>
            </a:br>
            <a:r>
              <a:rPr lang="bg-BG" sz="2600" dirty="0"/>
              <a:t>= </a:t>
            </a:r>
            <a:r>
              <a:rPr lang="bg-BG" sz="2600" b="1" dirty="0">
                <a:solidFill>
                  <a:srgbClr val="C00000"/>
                </a:solidFill>
              </a:rPr>
              <a:t>Пътните травми </a:t>
            </a:r>
            <a:r>
              <a:rPr lang="bg-BG" sz="2600" dirty="0"/>
              <a:t>са убили 1.4 млн души през 2016 г., като 76% са били при мъже и момчета.</a:t>
            </a:r>
            <a:br>
              <a:rPr lang="bg-BG" sz="2600" dirty="0"/>
            </a:br>
            <a:endParaRPr lang="en-US" sz="2600" dirty="0"/>
          </a:p>
        </p:txBody>
      </p:sp>
      <p:sp>
        <p:nvSpPr>
          <p:cNvPr id="3" name="Date Placeholder 2"/>
          <p:cNvSpPr>
            <a:spLocks noGrp="1"/>
          </p:cNvSpPr>
          <p:nvPr>
            <p:ph type="dt" sz="half" idx="10"/>
          </p:nvPr>
        </p:nvSpPr>
        <p:spPr/>
        <p:txBody>
          <a:bodyPr/>
          <a:lstStyle/>
          <a:p>
            <a:pPr>
              <a:defRPr/>
            </a:pPr>
            <a:fld id="{0DB3275E-F7AD-4823-BA4D-E1567AC6DB60}" type="datetime1">
              <a:rPr lang="bg-BG" altLang="en-US" smtClean="0"/>
              <a:t>21.3.2020 г.</a:t>
            </a:fld>
            <a:endParaRPr lang="bg-BG" altLang="en-US"/>
          </a:p>
        </p:txBody>
      </p:sp>
      <p:sp>
        <p:nvSpPr>
          <p:cNvPr id="4" name="Slide Number Placeholder 3"/>
          <p:cNvSpPr>
            <a:spLocks noGrp="1"/>
          </p:cNvSpPr>
          <p:nvPr>
            <p:ph type="sldNum" sz="quarter" idx="12"/>
          </p:nvPr>
        </p:nvSpPr>
        <p:spPr/>
        <p:txBody>
          <a:bodyPr/>
          <a:lstStyle/>
          <a:p>
            <a:pPr>
              <a:defRPr/>
            </a:pPr>
            <a:fld id="{6A784912-C933-427B-9709-01FF5DFA2148}" type="slidenum">
              <a:rPr lang="en-US" altLang="en-US" smtClean="0"/>
              <a:pPr>
                <a:defRPr/>
              </a:pPr>
              <a:t>56</a:t>
            </a:fld>
            <a:endParaRPr lang="en-US" altLang="en-US"/>
          </a:p>
        </p:txBody>
      </p:sp>
    </p:spTree>
    <p:extLst>
      <p:ext uri="{BB962C8B-B14F-4D97-AF65-F5344CB8AC3E}">
        <p14:creationId xmlns:p14="http://schemas.microsoft.com/office/powerpoint/2010/main" val="580898556"/>
      </p:ext>
    </p:extLst>
  </p:cSld>
  <p:clrMapOvr>
    <a:masterClrMapping/>
  </p:clrMapOvr>
  <p:transition spd="med">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18658"/>
          </a:xfrm>
        </p:spPr>
        <p:txBody>
          <a:bodyPr/>
          <a:lstStyle/>
          <a:p>
            <a:pPr algn="l">
              <a:lnSpc>
                <a:spcPct val="114000"/>
              </a:lnSpc>
            </a:pPr>
            <a:r>
              <a:rPr lang="bg-BG" sz="2800" b="1" i="1" dirty="0">
                <a:solidFill>
                  <a:srgbClr val="C00000"/>
                </a:solidFill>
              </a:rPr>
              <a:t>Водещите причини за умирания се различават съществено по групи страни според БНП на глава от населението. За </a:t>
            </a:r>
            <a:r>
              <a:rPr lang="bg-BG" altLang="bg-BG" sz="2800" b="1" i="1" dirty="0">
                <a:solidFill>
                  <a:srgbClr val="C00000"/>
                </a:solidFill>
              </a:rPr>
              <a:t>2018</a:t>
            </a:r>
            <a:r>
              <a:rPr lang="en-US" altLang="bg-BG" sz="2800" b="1" i="1" dirty="0">
                <a:solidFill>
                  <a:srgbClr val="C00000"/>
                </a:solidFill>
              </a:rPr>
              <a:t>-201</a:t>
            </a:r>
            <a:r>
              <a:rPr lang="bg-BG" altLang="bg-BG" sz="2800" b="1" i="1" dirty="0">
                <a:solidFill>
                  <a:srgbClr val="C00000"/>
                </a:solidFill>
              </a:rPr>
              <a:t>9 г. класификацията на Световната банка е: </a:t>
            </a:r>
            <a:br>
              <a:rPr lang="bg-BG" altLang="bg-BG" sz="2800" b="1" i="1" dirty="0">
                <a:solidFill>
                  <a:srgbClr val="C00000"/>
                </a:solidFill>
              </a:rPr>
            </a:br>
            <a:r>
              <a:rPr lang="bg-BG" altLang="bg-BG" sz="2800" b="1" i="1" dirty="0"/>
              <a:t>= страни с нисък доход – $ 995 и по-малко;</a:t>
            </a:r>
            <a:br>
              <a:rPr lang="bg-BG" altLang="bg-BG" sz="2800" b="1" i="1" dirty="0"/>
            </a:br>
            <a:r>
              <a:rPr lang="bg-BG" altLang="bg-BG" sz="2800" b="1" i="1" dirty="0"/>
              <a:t>= страни с доход по-нисък от средния - $996 – $3895;</a:t>
            </a:r>
            <a:br>
              <a:rPr lang="bg-BG" altLang="bg-BG" sz="2800" b="1" i="1" dirty="0"/>
            </a:br>
            <a:r>
              <a:rPr lang="bg-BG" altLang="bg-BG" sz="2800" b="1" i="1" dirty="0"/>
              <a:t>= страни с доход по-висок от средния - $3896 – $12 055;</a:t>
            </a:r>
            <a:br>
              <a:rPr lang="bg-BG" altLang="bg-BG" sz="2800" b="1" i="1" dirty="0"/>
            </a:br>
            <a:r>
              <a:rPr lang="bg-BG" altLang="bg-BG" sz="2800" b="1" i="1" dirty="0"/>
              <a:t>= страни с висок доход – $12 055 и повече</a:t>
            </a:r>
            <a:endParaRPr lang="bg-BG" sz="3200" b="1" dirty="0">
              <a:solidFill>
                <a:srgbClr val="C00000"/>
              </a:solidFill>
              <a:effectLst>
                <a:outerShdw blurRad="38100" dist="38100" dir="2700000" algn="tl">
                  <a:srgbClr val="000000">
                    <a:alpha val="43137"/>
                  </a:srgbClr>
                </a:outerShdw>
              </a:effectLst>
            </a:endParaRPr>
          </a:p>
        </p:txBody>
      </p:sp>
      <p:sp>
        <p:nvSpPr>
          <p:cNvPr id="3" name="Date Placeholder 2"/>
          <p:cNvSpPr>
            <a:spLocks noGrp="1"/>
          </p:cNvSpPr>
          <p:nvPr>
            <p:ph type="dt" sz="half" idx="10"/>
          </p:nvPr>
        </p:nvSpPr>
        <p:spPr/>
        <p:txBody>
          <a:bodyPr/>
          <a:lstStyle/>
          <a:p>
            <a:pPr>
              <a:defRPr/>
            </a:pPr>
            <a:fld id="{0DB3275E-F7AD-4823-BA4D-E1567AC6DB60}" type="datetime1">
              <a:rPr lang="bg-BG" altLang="en-US" smtClean="0"/>
              <a:t>21.3.2020 г.</a:t>
            </a:fld>
            <a:endParaRPr lang="bg-BG" altLang="en-US"/>
          </a:p>
        </p:txBody>
      </p:sp>
      <p:sp>
        <p:nvSpPr>
          <p:cNvPr id="4" name="Slide Number Placeholder 3"/>
          <p:cNvSpPr>
            <a:spLocks noGrp="1"/>
          </p:cNvSpPr>
          <p:nvPr>
            <p:ph type="sldNum" sz="quarter" idx="12"/>
          </p:nvPr>
        </p:nvSpPr>
        <p:spPr/>
        <p:txBody>
          <a:bodyPr/>
          <a:lstStyle/>
          <a:p>
            <a:pPr>
              <a:defRPr/>
            </a:pPr>
            <a:fld id="{6A784912-C933-427B-9709-01FF5DFA2148}" type="slidenum">
              <a:rPr lang="en-US" altLang="en-US" smtClean="0"/>
              <a:pPr>
                <a:defRPr/>
              </a:pPr>
              <a:t>57</a:t>
            </a:fld>
            <a:endParaRPr lang="en-US" altLang="en-US"/>
          </a:p>
        </p:txBody>
      </p:sp>
    </p:spTree>
    <p:extLst>
      <p:ext uri="{BB962C8B-B14F-4D97-AF65-F5344CB8AC3E}">
        <p14:creationId xmlns:p14="http://schemas.microsoft.com/office/powerpoint/2010/main" val="4178218754"/>
      </p:ext>
    </p:extLst>
  </p:cSld>
  <p:clrMapOvr>
    <a:masterClrMapping/>
  </p:clrMapOvr>
  <p:transition spd="med">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B6B6C9F-701B-4C57-A4B4-8DFB115093B5}" type="datetime1">
              <a:rPr lang="bg-BG" altLang="en-US" smtClean="0"/>
              <a:t>21.3.2020 г.</a:t>
            </a:fld>
            <a:endParaRPr lang="bg-BG" altLang="en-US"/>
          </a:p>
        </p:txBody>
      </p:sp>
      <p:sp>
        <p:nvSpPr>
          <p:cNvPr id="3" name="Slide Number Placeholder 2"/>
          <p:cNvSpPr>
            <a:spLocks noGrp="1"/>
          </p:cNvSpPr>
          <p:nvPr>
            <p:ph type="sldNum" sz="quarter" idx="12"/>
          </p:nvPr>
        </p:nvSpPr>
        <p:spPr/>
        <p:txBody>
          <a:bodyPr/>
          <a:lstStyle/>
          <a:p>
            <a:pPr>
              <a:defRPr/>
            </a:pPr>
            <a:fld id="{5B22EEF3-49EA-4CA7-8F2A-6BF17FA19AD3}" type="slidenum">
              <a:rPr lang="en-US" altLang="en-US" smtClean="0"/>
              <a:pPr>
                <a:defRPr/>
              </a:pPr>
              <a:t>58</a:t>
            </a:fld>
            <a:endParaRPr lang="en-US"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8136904" cy="59241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2913550"/>
      </p:ext>
    </p:extLst>
  </p:cSld>
  <p:clrMapOvr>
    <a:masterClrMapping/>
  </p:clrMapOvr>
  <p:transition spd="med">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30626"/>
          </a:xfrm>
        </p:spPr>
        <p:txBody>
          <a:bodyPr/>
          <a:lstStyle/>
          <a:p>
            <a:pPr algn="l"/>
            <a:r>
              <a:rPr lang="bg-BG" sz="3600" b="1" dirty="0">
                <a:solidFill>
                  <a:srgbClr val="C00000"/>
                </a:solidFill>
              </a:rPr>
              <a:t>В страните с нисък доход седем от 10-те водещи причини за умирания са от групата на заразните заболявания, майчини, </a:t>
            </a:r>
            <a:r>
              <a:rPr lang="bg-BG" sz="3600" b="1" dirty="0" err="1">
                <a:solidFill>
                  <a:srgbClr val="C00000"/>
                </a:solidFill>
              </a:rPr>
              <a:t>неонатални</a:t>
            </a:r>
            <a:r>
              <a:rPr lang="bg-BG" sz="3600" b="1" dirty="0">
                <a:solidFill>
                  <a:srgbClr val="C00000"/>
                </a:solidFill>
              </a:rPr>
              <a:t> причини и недохранване. </a:t>
            </a:r>
            <a:br>
              <a:rPr lang="bg-BG" sz="3600" b="1" dirty="0">
                <a:solidFill>
                  <a:srgbClr val="C00000"/>
                </a:solidFill>
              </a:rPr>
            </a:br>
            <a:r>
              <a:rPr lang="bg-BG" sz="3600" dirty="0"/>
              <a:t/>
            </a:r>
            <a:br>
              <a:rPr lang="bg-BG" sz="3600" dirty="0"/>
            </a:br>
            <a:r>
              <a:rPr lang="bg-BG" sz="3600" dirty="0" err="1"/>
              <a:t>Исхемичната</a:t>
            </a:r>
            <a:r>
              <a:rPr lang="bg-BG" sz="3600" dirty="0"/>
              <a:t> болест на сърцето и мозъчно-съдовата болест заемат съответно 3-то и 5-място.</a:t>
            </a:r>
          </a:p>
        </p:txBody>
      </p:sp>
      <p:sp>
        <p:nvSpPr>
          <p:cNvPr id="3" name="Date Placeholder 2"/>
          <p:cNvSpPr>
            <a:spLocks noGrp="1"/>
          </p:cNvSpPr>
          <p:nvPr>
            <p:ph type="dt" sz="half" idx="10"/>
          </p:nvPr>
        </p:nvSpPr>
        <p:spPr/>
        <p:txBody>
          <a:bodyPr/>
          <a:lstStyle/>
          <a:p>
            <a:pPr>
              <a:defRPr/>
            </a:pPr>
            <a:fld id="{0DB3275E-F7AD-4823-BA4D-E1567AC6DB60}" type="datetime1">
              <a:rPr lang="bg-BG" altLang="en-US" smtClean="0"/>
              <a:t>21.3.2020 г.</a:t>
            </a:fld>
            <a:endParaRPr lang="bg-BG" altLang="en-US"/>
          </a:p>
        </p:txBody>
      </p:sp>
      <p:sp>
        <p:nvSpPr>
          <p:cNvPr id="4" name="Slide Number Placeholder 3"/>
          <p:cNvSpPr>
            <a:spLocks noGrp="1"/>
          </p:cNvSpPr>
          <p:nvPr>
            <p:ph type="sldNum" sz="quarter" idx="12"/>
          </p:nvPr>
        </p:nvSpPr>
        <p:spPr/>
        <p:txBody>
          <a:bodyPr/>
          <a:lstStyle/>
          <a:p>
            <a:pPr>
              <a:defRPr/>
            </a:pPr>
            <a:fld id="{6A784912-C933-427B-9709-01FF5DFA2148}" type="slidenum">
              <a:rPr lang="en-US" altLang="en-US" smtClean="0"/>
              <a:pPr>
                <a:defRPr/>
              </a:pPr>
              <a:t>59</a:t>
            </a:fld>
            <a:endParaRPr lang="en-US" altLang="en-US"/>
          </a:p>
        </p:txBody>
      </p:sp>
    </p:spTree>
    <p:extLst>
      <p:ext uri="{BB962C8B-B14F-4D97-AF65-F5344CB8AC3E}">
        <p14:creationId xmlns:p14="http://schemas.microsoft.com/office/powerpoint/2010/main" val="4218550895"/>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BEDD0209-8321-4DD3-82A9-61493EC9510A}" type="slidenum">
              <a:rPr lang="en-US" altLang="en-US"/>
              <a:pPr/>
              <a:t>6</a:t>
            </a:fld>
            <a:endParaRPr lang="en-US" altLang="en-US"/>
          </a:p>
        </p:txBody>
      </p:sp>
      <p:sp>
        <p:nvSpPr>
          <p:cNvPr id="7171" name="Rectangle 4"/>
          <p:cNvSpPr>
            <a:spLocks noGrp="1" noChangeArrowheads="1"/>
          </p:cNvSpPr>
          <p:nvPr>
            <p:ph type="title"/>
          </p:nvPr>
        </p:nvSpPr>
        <p:spPr>
          <a:xfrm>
            <a:off x="457200" y="476672"/>
            <a:ext cx="8229600" cy="5616624"/>
          </a:xfrm>
          <a:solidFill>
            <a:schemeClr val="accent5"/>
          </a:solidFill>
          <a:ln>
            <a:solidFill>
              <a:schemeClr val="tx1"/>
            </a:solidFill>
          </a:ln>
        </p:spPr>
        <p:txBody>
          <a:bodyPr/>
          <a:lstStyle/>
          <a:p>
            <a:pPr eaLnBrk="1" hangingPunct="1"/>
            <a:r>
              <a:rPr lang="bg-BG" altLang="en-US" sz="3000" b="1" i="1" dirty="0" err="1">
                <a:solidFill>
                  <a:srgbClr val="C00000"/>
                </a:solidFill>
                <a:effectLst>
                  <a:outerShdw blurRad="38100" dist="38100" dir="2700000" algn="tl">
                    <a:srgbClr val="000000">
                      <a:alpha val="43137"/>
                    </a:srgbClr>
                  </a:outerShdw>
                </a:effectLst>
              </a:rPr>
              <a:t>Живородено</a:t>
            </a:r>
            <a:r>
              <a:rPr lang="bg-BG" altLang="en-US" sz="3000" b="1" i="1" dirty="0">
                <a:solidFill>
                  <a:srgbClr val="C00000"/>
                </a:solidFill>
                <a:effectLst>
                  <a:outerShdw blurRad="38100" dist="38100" dir="2700000" algn="tl">
                    <a:srgbClr val="000000">
                      <a:alpha val="43137"/>
                    </a:srgbClr>
                  </a:outerShdw>
                </a:effectLst>
              </a:rPr>
              <a:t> дете </a:t>
            </a:r>
            <a:r>
              <a:rPr lang="bg-BG" altLang="en-US" sz="3000" b="1" i="1" dirty="0">
                <a:solidFill>
                  <a:srgbClr val="C00000"/>
                </a:solidFill>
              </a:rPr>
              <a:t>- </a:t>
            </a:r>
            <a:r>
              <a:rPr lang="bg-BG" altLang="en-US" sz="3000" b="1" i="1" dirty="0"/>
              <a:t>“всеки продукт от зачатие, </a:t>
            </a:r>
            <a:r>
              <a:rPr lang="bg-BG" altLang="en-US" sz="3000" b="1" i="1" dirty="0" err="1"/>
              <a:t>изтласнат</a:t>
            </a:r>
            <a:r>
              <a:rPr lang="bg-BG" altLang="en-US" sz="3000" b="1" i="1" dirty="0"/>
              <a:t> или изваден от тялото на майката, независимо от продължителността на бременността, който след такова отделяне диша или показва други признаци на живот като сърцебиене, пулсация на пъпната връв или ясно изразено съкращение на волеви мускули, независимо от това дали пъпната връв е прерязана или плацентата е прикрепена” (МКБ-10).</a:t>
            </a:r>
            <a:r>
              <a:rPr lang="bg-BG" altLang="en-US" sz="3000" dirty="0"/>
              <a:t> </a:t>
            </a:r>
          </a:p>
        </p:txBody>
      </p:sp>
      <p:sp>
        <p:nvSpPr>
          <p:cNvPr id="2" name="Date Placeholder 1"/>
          <p:cNvSpPr>
            <a:spLocks noGrp="1"/>
          </p:cNvSpPr>
          <p:nvPr>
            <p:ph type="dt" sz="half" idx="10"/>
          </p:nvPr>
        </p:nvSpPr>
        <p:spPr/>
        <p:txBody>
          <a:bodyPr/>
          <a:lstStyle/>
          <a:p>
            <a:pPr>
              <a:defRPr/>
            </a:pPr>
            <a:fld id="{B3E11084-95EE-4FE0-AEB1-9F7C8921026C}" type="datetime1">
              <a:rPr lang="en-US" altLang="en-US" smtClean="0"/>
              <a:t>3/21/2020</a:t>
            </a:fld>
            <a:endParaRPr lang="en-US" altLang="en-US"/>
          </a:p>
        </p:txBody>
      </p:sp>
    </p:spTree>
    <p:extLst>
      <p:ext uri="{BB962C8B-B14F-4D97-AF65-F5344CB8AC3E}">
        <p14:creationId xmlns:p14="http://schemas.microsoft.com/office/powerpoint/2010/main" val="3289741208"/>
      </p:ext>
    </p:extLst>
  </p:cSld>
  <p:clrMapOvr>
    <a:masterClrMapping/>
  </p:clrMapOvr>
  <p:transition spd="med">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B6B6C9F-701B-4C57-A4B4-8DFB115093B5}" type="datetime1">
              <a:rPr lang="bg-BG" altLang="en-US" smtClean="0"/>
              <a:t>21.3.2020 г.</a:t>
            </a:fld>
            <a:endParaRPr lang="bg-BG" altLang="en-US"/>
          </a:p>
        </p:txBody>
      </p:sp>
      <p:sp>
        <p:nvSpPr>
          <p:cNvPr id="3" name="Slide Number Placeholder 2"/>
          <p:cNvSpPr>
            <a:spLocks noGrp="1"/>
          </p:cNvSpPr>
          <p:nvPr>
            <p:ph type="sldNum" sz="quarter" idx="12"/>
          </p:nvPr>
        </p:nvSpPr>
        <p:spPr/>
        <p:txBody>
          <a:bodyPr/>
          <a:lstStyle/>
          <a:p>
            <a:pPr>
              <a:defRPr/>
            </a:pPr>
            <a:fld id="{5B22EEF3-49EA-4CA7-8F2A-6BF17FA19AD3}" type="slidenum">
              <a:rPr lang="en-US" altLang="en-US" smtClean="0"/>
              <a:pPr>
                <a:defRPr/>
              </a:pPr>
              <a:t>60</a:t>
            </a:fld>
            <a:endParaRPr lang="en-US"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283" y="330558"/>
            <a:ext cx="8295181" cy="58347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85290561"/>
      </p:ext>
    </p:extLst>
  </p:cSld>
  <p:clrMapOvr>
    <a:masterClrMapping/>
  </p:clrMapOvr>
  <p:transition spd="med">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30626"/>
          </a:xfrm>
        </p:spPr>
        <p:txBody>
          <a:bodyPr/>
          <a:lstStyle/>
          <a:p>
            <a:pPr algn="l"/>
            <a:r>
              <a:rPr lang="bg-BG" sz="3200" b="1" dirty="0">
                <a:solidFill>
                  <a:srgbClr val="C00000"/>
                </a:solidFill>
              </a:rPr>
              <a:t>В страните с доход по-нисък от средния пет от 10-те водещи причини за умирания са хронични незаразни заболявания </a:t>
            </a:r>
            <a:r>
              <a:rPr lang="bg-BG" sz="3200" dirty="0"/>
              <a:t>и 4 причини са свързани със заразните заболявания, майчини, </a:t>
            </a:r>
            <a:r>
              <a:rPr lang="bg-BG" sz="3200" dirty="0" err="1"/>
              <a:t>неонатални</a:t>
            </a:r>
            <a:r>
              <a:rPr lang="bg-BG" sz="3200" dirty="0"/>
              <a:t> причини и недохранване. </a:t>
            </a:r>
            <a:br>
              <a:rPr lang="bg-BG" sz="3200" dirty="0"/>
            </a:br>
            <a:r>
              <a:rPr lang="bg-BG" sz="3200" dirty="0"/>
              <a:t/>
            </a:r>
            <a:br>
              <a:rPr lang="bg-BG" sz="3200" dirty="0"/>
            </a:br>
            <a:r>
              <a:rPr lang="bg-BG" sz="3200" dirty="0" err="1"/>
              <a:t>Исхемичната</a:t>
            </a:r>
            <a:r>
              <a:rPr lang="bg-BG" sz="3200" dirty="0"/>
              <a:t> болест на сърцето и мозъчно-съдовата болест вече се придвижват на 1-во и 2-ро място. Пътно-транспортните травми са на 8-мо място.  </a:t>
            </a:r>
          </a:p>
        </p:txBody>
      </p:sp>
      <p:sp>
        <p:nvSpPr>
          <p:cNvPr id="3" name="Date Placeholder 2"/>
          <p:cNvSpPr>
            <a:spLocks noGrp="1"/>
          </p:cNvSpPr>
          <p:nvPr>
            <p:ph type="dt" sz="half" idx="10"/>
          </p:nvPr>
        </p:nvSpPr>
        <p:spPr/>
        <p:txBody>
          <a:bodyPr/>
          <a:lstStyle/>
          <a:p>
            <a:pPr>
              <a:defRPr/>
            </a:pPr>
            <a:fld id="{0DB3275E-F7AD-4823-BA4D-E1567AC6DB60}" type="datetime1">
              <a:rPr lang="bg-BG" altLang="en-US" smtClean="0"/>
              <a:t>21.3.2020 г.</a:t>
            </a:fld>
            <a:endParaRPr lang="bg-BG" altLang="en-US"/>
          </a:p>
        </p:txBody>
      </p:sp>
      <p:sp>
        <p:nvSpPr>
          <p:cNvPr id="4" name="Slide Number Placeholder 3"/>
          <p:cNvSpPr>
            <a:spLocks noGrp="1"/>
          </p:cNvSpPr>
          <p:nvPr>
            <p:ph type="sldNum" sz="quarter" idx="12"/>
          </p:nvPr>
        </p:nvSpPr>
        <p:spPr/>
        <p:txBody>
          <a:bodyPr/>
          <a:lstStyle/>
          <a:p>
            <a:pPr>
              <a:defRPr/>
            </a:pPr>
            <a:fld id="{6A784912-C933-427B-9709-01FF5DFA2148}" type="slidenum">
              <a:rPr lang="en-US" altLang="en-US" smtClean="0"/>
              <a:pPr>
                <a:defRPr/>
              </a:pPr>
              <a:t>61</a:t>
            </a:fld>
            <a:endParaRPr lang="en-US" altLang="en-US"/>
          </a:p>
        </p:txBody>
      </p:sp>
    </p:spTree>
    <p:extLst>
      <p:ext uri="{BB962C8B-B14F-4D97-AF65-F5344CB8AC3E}">
        <p14:creationId xmlns:p14="http://schemas.microsoft.com/office/powerpoint/2010/main" val="3484577891"/>
      </p:ext>
    </p:extLst>
  </p:cSld>
  <p:clrMapOvr>
    <a:masterClrMapping/>
  </p:clrMapOvr>
  <p:transition spd="med">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B6B6C9F-701B-4C57-A4B4-8DFB115093B5}" type="datetime1">
              <a:rPr lang="bg-BG" altLang="en-US" smtClean="0"/>
              <a:t>21.3.2020 г.</a:t>
            </a:fld>
            <a:endParaRPr lang="bg-BG" altLang="en-US"/>
          </a:p>
        </p:txBody>
      </p:sp>
      <p:sp>
        <p:nvSpPr>
          <p:cNvPr id="3" name="Slide Number Placeholder 2"/>
          <p:cNvSpPr>
            <a:spLocks noGrp="1"/>
          </p:cNvSpPr>
          <p:nvPr>
            <p:ph type="sldNum" sz="quarter" idx="12"/>
          </p:nvPr>
        </p:nvSpPr>
        <p:spPr/>
        <p:txBody>
          <a:bodyPr/>
          <a:lstStyle/>
          <a:p>
            <a:pPr>
              <a:defRPr/>
            </a:pPr>
            <a:fld id="{5B22EEF3-49EA-4CA7-8F2A-6BF17FA19AD3}" type="slidenum">
              <a:rPr lang="en-US" altLang="en-US" smtClean="0"/>
              <a:pPr>
                <a:defRPr/>
              </a:pPr>
              <a:t>62</a:t>
            </a:fld>
            <a:endParaRPr lang="en-US"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9079"/>
            <a:ext cx="8352928" cy="59122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67394761"/>
      </p:ext>
    </p:extLst>
  </p:cSld>
  <p:clrMapOvr>
    <a:masterClrMapping/>
  </p:clrMapOvr>
  <p:transition spd="med">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30626"/>
          </a:xfrm>
        </p:spPr>
        <p:txBody>
          <a:bodyPr/>
          <a:lstStyle/>
          <a:p>
            <a:pPr algn="l"/>
            <a:r>
              <a:rPr lang="bg-BG" sz="3200" b="1" dirty="0">
                <a:solidFill>
                  <a:srgbClr val="C00000"/>
                </a:solidFill>
              </a:rPr>
              <a:t>В страните с доход по-висок от средния осем от 10-те водещи причини са  хроничните незаразни заболявания </a:t>
            </a:r>
            <a:r>
              <a:rPr lang="bg-BG" sz="3200" dirty="0"/>
              <a:t>и само инфекциите на долните дихателни пътища са към заразните заболявания. </a:t>
            </a:r>
            <a:br>
              <a:rPr lang="bg-BG" sz="3200" dirty="0"/>
            </a:br>
            <a:r>
              <a:rPr lang="bg-BG" sz="3200" dirty="0"/>
              <a:t/>
            </a:r>
            <a:br>
              <a:rPr lang="bg-BG" sz="3200" dirty="0"/>
            </a:br>
            <a:r>
              <a:rPr lang="bg-BG" sz="3200" dirty="0" err="1"/>
              <a:t>Исхемичната</a:t>
            </a:r>
            <a:r>
              <a:rPr lang="bg-BG" sz="3200" dirty="0"/>
              <a:t> болест на сърцето и мозъчно-съдовата болест убедително са на 1-во и 2-ро място с много по-високи нива от всички останали причини и пътно-транспортните травми са на 8-мо място. </a:t>
            </a:r>
          </a:p>
        </p:txBody>
      </p:sp>
      <p:sp>
        <p:nvSpPr>
          <p:cNvPr id="3" name="Date Placeholder 2"/>
          <p:cNvSpPr>
            <a:spLocks noGrp="1"/>
          </p:cNvSpPr>
          <p:nvPr>
            <p:ph type="dt" sz="half" idx="10"/>
          </p:nvPr>
        </p:nvSpPr>
        <p:spPr/>
        <p:txBody>
          <a:bodyPr/>
          <a:lstStyle/>
          <a:p>
            <a:pPr>
              <a:defRPr/>
            </a:pPr>
            <a:fld id="{0DB3275E-F7AD-4823-BA4D-E1567AC6DB60}" type="datetime1">
              <a:rPr lang="bg-BG" altLang="en-US" smtClean="0"/>
              <a:t>21.3.2020 г.</a:t>
            </a:fld>
            <a:endParaRPr lang="bg-BG" altLang="en-US"/>
          </a:p>
        </p:txBody>
      </p:sp>
      <p:sp>
        <p:nvSpPr>
          <p:cNvPr id="4" name="Slide Number Placeholder 3"/>
          <p:cNvSpPr>
            <a:spLocks noGrp="1"/>
          </p:cNvSpPr>
          <p:nvPr>
            <p:ph type="sldNum" sz="quarter" idx="12"/>
          </p:nvPr>
        </p:nvSpPr>
        <p:spPr/>
        <p:txBody>
          <a:bodyPr/>
          <a:lstStyle/>
          <a:p>
            <a:pPr>
              <a:defRPr/>
            </a:pPr>
            <a:fld id="{6A784912-C933-427B-9709-01FF5DFA2148}" type="slidenum">
              <a:rPr lang="en-US" altLang="en-US" smtClean="0"/>
              <a:pPr>
                <a:defRPr/>
              </a:pPr>
              <a:t>63</a:t>
            </a:fld>
            <a:endParaRPr lang="en-US" altLang="en-US"/>
          </a:p>
        </p:txBody>
      </p:sp>
    </p:spTree>
    <p:extLst>
      <p:ext uri="{BB962C8B-B14F-4D97-AF65-F5344CB8AC3E}">
        <p14:creationId xmlns:p14="http://schemas.microsoft.com/office/powerpoint/2010/main" val="1207729908"/>
      </p:ext>
    </p:extLst>
  </p:cSld>
  <p:clrMapOvr>
    <a:masterClrMapping/>
  </p:clrMapOvr>
  <p:transition spd="med">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B6B6C9F-701B-4C57-A4B4-8DFB115093B5}" type="datetime1">
              <a:rPr lang="bg-BG" altLang="en-US" smtClean="0"/>
              <a:t>21.3.2020 г.</a:t>
            </a:fld>
            <a:endParaRPr lang="bg-BG" altLang="en-US"/>
          </a:p>
        </p:txBody>
      </p:sp>
      <p:sp>
        <p:nvSpPr>
          <p:cNvPr id="3" name="Slide Number Placeholder 2"/>
          <p:cNvSpPr>
            <a:spLocks noGrp="1"/>
          </p:cNvSpPr>
          <p:nvPr>
            <p:ph type="sldNum" sz="quarter" idx="12"/>
          </p:nvPr>
        </p:nvSpPr>
        <p:spPr/>
        <p:txBody>
          <a:bodyPr/>
          <a:lstStyle/>
          <a:p>
            <a:pPr>
              <a:defRPr/>
            </a:pPr>
            <a:fld id="{5B22EEF3-49EA-4CA7-8F2A-6BF17FA19AD3}" type="slidenum">
              <a:rPr lang="en-US" altLang="en-US" smtClean="0"/>
              <a:pPr>
                <a:defRPr/>
              </a:pPr>
              <a:t>64</a:t>
            </a:fld>
            <a:endParaRPr lang="en-US"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89879"/>
            <a:ext cx="8136904" cy="57796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81076072"/>
      </p:ext>
    </p:extLst>
  </p:cSld>
  <p:clrMapOvr>
    <a:masterClrMapping/>
  </p:clrMapOvr>
  <p:transition spd="med">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30626"/>
          </a:xfrm>
        </p:spPr>
        <p:txBody>
          <a:bodyPr/>
          <a:lstStyle/>
          <a:p>
            <a:pPr algn="l"/>
            <a:r>
              <a:rPr lang="bg-BG" sz="3200" b="1" dirty="0">
                <a:solidFill>
                  <a:srgbClr val="C00000"/>
                </a:solidFill>
              </a:rPr>
              <a:t>В страните с доход по-висок от средния девет от 10-те водещи причини са  хронични незаразни заболявания </a:t>
            </a:r>
            <a:r>
              <a:rPr lang="bg-BG" sz="3200" dirty="0"/>
              <a:t>и само инфекциите на долните дихателни пътища са към заразните заболявания и заемат 6-то място. </a:t>
            </a:r>
            <a:br>
              <a:rPr lang="bg-BG" sz="3200" dirty="0"/>
            </a:br>
            <a:r>
              <a:rPr lang="bg-BG" sz="3200" dirty="0"/>
              <a:t/>
            </a:r>
            <a:br>
              <a:rPr lang="bg-BG" sz="3200" dirty="0"/>
            </a:br>
            <a:r>
              <a:rPr lang="bg-BG" sz="3200" dirty="0" err="1"/>
              <a:t>Исхемичната</a:t>
            </a:r>
            <a:r>
              <a:rPr lang="bg-BG" sz="3200" dirty="0"/>
              <a:t> болест на сърцето има много високо ниво, следвана от мозъчно-съдовата болест. Три причини са свързани с раковите заболявания. </a:t>
            </a:r>
          </a:p>
        </p:txBody>
      </p:sp>
      <p:sp>
        <p:nvSpPr>
          <p:cNvPr id="3" name="Date Placeholder 2"/>
          <p:cNvSpPr>
            <a:spLocks noGrp="1"/>
          </p:cNvSpPr>
          <p:nvPr>
            <p:ph type="dt" sz="half" idx="10"/>
          </p:nvPr>
        </p:nvSpPr>
        <p:spPr/>
        <p:txBody>
          <a:bodyPr/>
          <a:lstStyle/>
          <a:p>
            <a:pPr>
              <a:defRPr/>
            </a:pPr>
            <a:fld id="{0DB3275E-F7AD-4823-BA4D-E1567AC6DB60}" type="datetime1">
              <a:rPr lang="bg-BG" altLang="en-US" smtClean="0"/>
              <a:t>21.3.2020 г.</a:t>
            </a:fld>
            <a:endParaRPr lang="bg-BG" altLang="en-US"/>
          </a:p>
        </p:txBody>
      </p:sp>
      <p:sp>
        <p:nvSpPr>
          <p:cNvPr id="4" name="Slide Number Placeholder 3"/>
          <p:cNvSpPr>
            <a:spLocks noGrp="1"/>
          </p:cNvSpPr>
          <p:nvPr>
            <p:ph type="sldNum" sz="quarter" idx="12"/>
          </p:nvPr>
        </p:nvSpPr>
        <p:spPr/>
        <p:txBody>
          <a:bodyPr/>
          <a:lstStyle/>
          <a:p>
            <a:pPr>
              <a:defRPr/>
            </a:pPr>
            <a:fld id="{6A784912-C933-427B-9709-01FF5DFA2148}" type="slidenum">
              <a:rPr lang="en-US" altLang="en-US" smtClean="0"/>
              <a:pPr>
                <a:defRPr/>
              </a:pPr>
              <a:t>65</a:t>
            </a:fld>
            <a:endParaRPr lang="en-US" altLang="en-US"/>
          </a:p>
        </p:txBody>
      </p:sp>
    </p:spTree>
    <p:extLst>
      <p:ext uri="{BB962C8B-B14F-4D97-AF65-F5344CB8AC3E}">
        <p14:creationId xmlns:p14="http://schemas.microsoft.com/office/powerpoint/2010/main" val="460666305"/>
      </p:ext>
    </p:extLst>
  </p:cSld>
  <p:clrMapOvr>
    <a:masterClrMapping/>
  </p:clrMapOvr>
  <p:transition spd="med">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47E97A50-AD1A-4F60-958B-B1AD12B6E47F}" type="slidenum">
              <a:rPr lang="en-US" altLang="en-US"/>
              <a:pPr/>
              <a:t>66</a:t>
            </a:fld>
            <a:endParaRPr lang="en-US" altLang="en-US"/>
          </a:p>
        </p:txBody>
      </p:sp>
      <p:sp>
        <p:nvSpPr>
          <p:cNvPr id="72707" name="Rectangle 2"/>
          <p:cNvSpPr>
            <a:spLocks noGrp="1" noChangeArrowheads="1"/>
          </p:cNvSpPr>
          <p:nvPr>
            <p:ph type="title"/>
          </p:nvPr>
        </p:nvSpPr>
        <p:spPr>
          <a:xfrm>
            <a:off x="323850" y="274638"/>
            <a:ext cx="8568630" cy="5962650"/>
          </a:xfrm>
          <a:solidFill>
            <a:schemeClr val="bg2">
              <a:lumMod val="20000"/>
              <a:lumOff val="80000"/>
            </a:schemeClr>
          </a:solidFill>
          <a:ln>
            <a:solidFill>
              <a:schemeClr val="tx1"/>
            </a:solidFill>
          </a:ln>
        </p:spPr>
        <p:txBody>
          <a:bodyPr/>
          <a:lstStyle/>
          <a:p>
            <a:pPr algn="l">
              <a:lnSpc>
                <a:spcPct val="140000"/>
              </a:lnSpc>
            </a:pPr>
            <a:r>
              <a:rPr lang="bg-BG" altLang="en-US" sz="2800" b="1" dirty="0">
                <a:solidFill>
                  <a:srgbClr val="FF0000"/>
                </a:solidFill>
              </a:rPr>
              <a:t/>
            </a:r>
            <a:br>
              <a:rPr lang="bg-BG" altLang="en-US" sz="2800" b="1" dirty="0">
                <a:solidFill>
                  <a:srgbClr val="FF0000"/>
                </a:solidFill>
              </a:rPr>
            </a:br>
            <a:r>
              <a:rPr lang="bg-BG" altLang="en-US" sz="2800" b="1" dirty="0">
                <a:solidFill>
                  <a:srgbClr val="FF0000"/>
                </a:solidFill>
              </a:rPr>
              <a:t>10 водещи причини за </a:t>
            </a:r>
            <a:r>
              <a:rPr lang="bg-BG" altLang="en-US" sz="2800" b="1" dirty="0" err="1">
                <a:solidFill>
                  <a:srgbClr val="FF0000"/>
                </a:solidFill>
              </a:rPr>
              <a:t>умирания</a:t>
            </a:r>
            <a:r>
              <a:rPr lang="bg-BG" altLang="en-US" sz="2800" b="1" dirty="0">
                <a:solidFill>
                  <a:srgbClr val="FF0000"/>
                </a:solidFill>
              </a:rPr>
              <a:t> в света (в %)</a:t>
            </a:r>
            <a:br>
              <a:rPr lang="bg-BG" altLang="en-US" sz="2800" b="1" dirty="0">
                <a:solidFill>
                  <a:srgbClr val="FF0000"/>
                </a:solidFill>
              </a:rPr>
            </a:br>
            <a:r>
              <a:rPr lang="bg-BG" altLang="en-US" sz="2400" dirty="0"/>
              <a:t>1.  Исхемична болест на сърцето 		- 13,2%</a:t>
            </a:r>
            <a:br>
              <a:rPr lang="bg-BG" altLang="en-US" sz="2400" dirty="0"/>
            </a:br>
            <a:r>
              <a:rPr lang="bg-BG" altLang="en-US" sz="2400" dirty="0"/>
              <a:t>2. Мозъчно-съдова болест 			- 11,9%</a:t>
            </a:r>
            <a:br>
              <a:rPr lang="bg-BG" altLang="en-US" sz="2400" dirty="0"/>
            </a:br>
            <a:r>
              <a:rPr lang="bg-BG" altLang="en-US" sz="2400" dirty="0"/>
              <a:t>3. Хронична </a:t>
            </a:r>
            <a:r>
              <a:rPr lang="bg-BG" altLang="en-US" sz="2400" dirty="0" err="1"/>
              <a:t>обстр</a:t>
            </a:r>
            <a:r>
              <a:rPr lang="bg-BG" altLang="en-US" sz="2400" dirty="0"/>
              <a:t>. белодробна болест 	- 5,6%</a:t>
            </a:r>
            <a:br>
              <a:rPr lang="bg-BG" altLang="en-US" sz="2400" dirty="0"/>
            </a:br>
            <a:r>
              <a:rPr lang="bg-BG" altLang="en-US" sz="2400" dirty="0"/>
              <a:t>4. Инфекции на долните дихателни пътища 	- 5,5%</a:t>
            </a:r>
            <a:br>
              <a:rPr lang="bg-BG" altLang="en-US" sz="2400" dirty="0"/>
            </a:br>
            <a:r>
              <a:rPr lang="bg-BG" altLang="en-US" sz="2400" dirty="0"/>
              <a:t>5. Рак на трахея, бронхи и бял дроб 		- 2,9%</a:t>
            </a:r>
            <a:br>
              <a:rPr lang="bg-BG" altLang="en-US" sz="2400" dirty="0"/>
            </a:br>
            <a:r>
              <a:rPr lang="bg-BG" altLang="en-US" sz="2400" dirty="0"/>
              <a:t>6. ХИВ/СПИН					- 2,7%</a:t>
            </a:r>
            <a:br>
              <a:rPr lang="bg-BG" altLang="en-US" sz="2400" dirty="0"/>
            </a:br>
            <a:r>
              <a:rPr lang="bg-BG" altLang="en-US" sz="2400" dirty="0"/>
              <a:t>7. </a:t>
            </a:r>
            <a:r>
              <a:rPr lang="bg-BG" altLang="en-US" sz="2400" dirty="0" err="1"/>
              <a:t>Диарийни</a:t>
            </a:r>
            <a:r>
              <a:rPr lang="bg-BG" altLang="en-US" sz="2400" dirty="0"/>
              <a:t> заболявания				- 2,7%</a:t>
            </a:r>
            <a:br>
              <a:rPr lang="bg-BG" altLang="en-US" sz="2400" dirty="0"/>
            </a:br>
            <a:r>
              <a:rPr lang="bg-BG" altLang="en-US" sz="2400" dirty="0"/>
              <a:t>8. Диабет						- 2,7%</a:t>
            </a:r>
            <a:br>
              <a:rPr lang="bg-BG" altLang="en-US" sz="2400" dirty="0"/>
            </a:br>
            <a:r>
              <a:rPr lang="bg-BG" altLang="en-US" sz="2400" dirty="0"/>
              <a:t>9. Пътнотранспортни травми			- 2,2%</a:t>
            </a:r>
            <a:br>
              <a:rPr lang="bg-BG" altLang="en-US" sz="2400" dirty="0"/>
            </a:br>
            <a:r>
              <a:rPr lang="bg-BG" altLang="en-US" sz="2400" dirty="0"/>
              <a:t>10. Хипертония					- 2%</a:t>
            </a:r>
            <a:br>
              <a:rPr lang="bg-BG" altLang="en-US" sz="2400" dirty="0"/>
            </a:br>
            <a:r>
              <a:rPr lang="bg-BG" altLang="en-US" sz="2400" dirty="0"/>
              <a:t/>
            </a:r>
            <a:br>
              <a:rPr lang="bg-BG" altLang="en-US" sz="2400" dirty="0"/>
            </a:br>
            <a:endParaRPr lang="en-US" altLang="en-US" sz="2400" dirty="0"/>
          </a:p>
        </p:txBody>
      </p:sp>
      <p:sp>
        <p:nvSpPr>
          <p:cNvPr id="2" name="Date Placeholder 1"/>
          <p:cNvSpPr>
            <a:spLocks noGrp="1"/>
          </p:cNvSpPr>
          <p:nvPr>
            <p:ph type="dt" sz="half" idx="10"/>
          </p:nvPr>
        </p:nvSpPr>
        <p:spPr/>
        <p:txBody>
          <a:bodyPr/>
          <a:lstStyle/>
          <a:p>
            <a:pPr>
              <a:defRPr/>
            </a:pPr>
            <a:fld id="{DC0FA63C-8467-4F5F-944F-C2453732D42D}" type="datetime1">
              <a:rPr lang="en-US" altLang="en-US" smtClean="0"/>
              <a:t>3/21/2020</a:t>
            </a:fld>
            <a:endParaRPr lang="en-US" altLang="en-US"/>
          </a:p>
        </p:txBody>
      </p:sp>
    </p:spTree>
    <p:extLst>
      <p:ext uri="{BB962C8B-B14F-4D97-AF65-F5344CB8AC3E}">
        <p14:creationId xmlns:p14="http://schemas.microsoft.com/office/powerpoint/2010/main" val="2044881989"/>
      </p:ext>
    </p:extLst>
  </p:cSld>
  <p:clrMapOvr>
    <a:masterClrMapping/>
  </p:clrMapOvr>
  <p:transition spd="med">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200D4BF-355E-41D1-981F-3A94E14A446A}" type="slidenum">
              <a:rPr lang="en-US" altLang="en-US"/>
              <a:pPr/>
              <a:t>67</a:t>
            </a:fld>
            <a:endParaRPr lang="en-US" altLang="en-US"/>
          </a:p>
        </p:txBody>
      </p:sp>
      <p:sp>
        <p:nvSpPr>
          <p:cNvPr id="10243" name="Rectangle 4"/>
          <p:cNvSpPr>
            <a:spLocks noGrp="1" noChangeArrowheads="1"/>
          </p:cNvSpPr>
          <p:nvPr>
            <p:ph type="title"/>
          </p:nvPr>
        </p:nvSpPr>
        <p:spPr>
          <a:xfrm>
            <a:off x="539552" y="764704"/>
            <a:ext cx="7920880" cy="4536504"/>
          </a:xfrm>
          <a:solidFill>
            <a:srgbClr val="CCFFCC"/>
          </a:solidFill>
          <a:ln>
            <a:solidFill>
              <a:schemeClr val="tx1"/>
            </a:solidFill>
          </a:ln>
        </p:spPr>
        <p:txBody>
          <a:bodyPr/>
          <a:lstStyle/>
          <a:p>
            <a:pPr eaLnBrk="1" hangingPunct="1"/>
            <a:r>
              <a:rPr lang="bg-BG" altLang="en-US" b="1" i="1" dirty="0">
                <a:solidFill>
                  <a:srgbClr val="C00000"/>
                </a:solidFill>
                <a:effectLst>
                  <a:outerShdw blurRad="38100" dist="38100" dir="2700000" algn="tl">
                    <a:srgbClr val="000000">
                      <a:alpha val="43137"/>
                    </a:srgbClr>
                  </a:outerShdw>
                </a:effectLst>
              </a:rPr>
              <a:t>2.3. ОБЩАТА СМЪРТНОСТ В ЕВРОПА</a:t>
            </a:r>
            <a:r>
              <a:rPr lang="bg-BG" altLang="en-US" dirty="0"/>
              <a:t>	</a:t>
            </a:r>
          </a:p>
        </p:txBody>
      </p:sp>
      <p:sp>
        <p:nvSpPr>
          <p:cNvPr id="2" name="Date Placeholder 1"/>
          <p:cNvSpPr>
            <a:spLocks noGrp="1"/>
          </p:cNvSpPr>
          <p:nvPr>
            <p:ph type="dt" sz="half" idx="10"/>
          </p:nvPr>
        </p:nvSpPr>
        <p:spPr/>
        <p:txBody>
          <a:bodyPr/>
          <a:lstStyle/>
          <a:p>
            <a:pPr>
              <a:defRPr/>
            </a:pPr>
            <a:fld id="{B606FD83-E0D1-4C06-B97D-035E51FA9747}" type="datetime1">
              <a:rPr lang="en-US" altLang="en-US" smtClean="0"/>
              <a:t>3/21/2020</a:t>
            </a:fld>
            <a:endParaRPr lang="en-US" altLang="en-US"/>
          </a:p>
        </p:txBody>
      </p:sp>
    </p:spTree>
    <p:extLst>
      <p:ext uri="{BB962C8B-B14F-4D97-AF65-F5344CB8AC3E}">
        <p14:creationId xmlns:p14="http://schemas.microsoft.com/office/powerpoint/2010/main" val="79730146"/>
      </p:ext>
    </p:extLst>
  </p:cSld>
  <p:clrMapOvr>
    <a:masterClrMapping/>
  </p:clrMapOvr>
  <p:transition spd="med">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88B06075-E254-49FD-9F94-2C790C846A66}" type="slidenum">
              <a:rPr lang="en-US" altLang="en-US"/>
              <a:pPr/>
              <a:t>68</a:t>
            </a:fld>
            <a:endParaRPr lang="en-US" altLang="en-US"/>
          </a:p>
        </p:txBody>
      </p:sp>
      <p:pic>
        <p:nvPicPr>
          <p:cNvPr id="849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913"/>
            <a:ext cx="8496944" cy="6048399"/>
          </a:xfrm>
          <a:prstGeom prst="rect">
            <a:avLst/>
          </a:prstGeom>
          <a:noFill/>
          <a:ln>
            <a:solidFill>
              <a:srgbClr val="000000"/>
            </a:solidFill>
          </a:ln>
        </p:spPr>
      </p:pic>
      <p:sp>
        <p:nvSpPr>
          <p:cNvPr id="2" name="Date Placeholder 1"/>
          <p:cNvSpPr>
            <a:spLocks noGrp="1"/>
          </p:cNvSpPr>
          <p:nvPr>
            <p:ph type="dt" sz="half" idx="10"/>
          </p:nvPr>
        </p:nvSpPr>
        <p:spPr/>
        <p:txBody>
          <a:bodyPr/>
          <a:lstStyle/>
          <a:p>
            <a:pPr>
              <a:defRPr/>
            </a:pPr>
            <a:fld id="{7EC89033-8814-4955-B74D-369475335999}" type="datetime1">
              <a:rPr lang="en-US" altLang="en-US" smtClean="0"/>
              <a:t>3/21/2020</a:t>
            </a:fld>
            <a:endParaRPr lang="en-US" altLang="en-US"/>
          </a:p>
        </p:txBody>
      </p:sp>
    </p:spTree>
  </p:cSld>
  <p:clrMapOvr>
    <a:masterClrMapping/>
  </p:clrMapOvr>
  <p:transition spd="med">
    <p:fade thruBlk="1"/>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ACAC086B-EE64-4AC5-B844-AB0FCC0B7050}" type="slidenum">
              <a:rPr lang="en-US" altLang="en-US"/>
              <a:pPr/>
              <a:t>69</a:t>
            </a:fld>
            <a:endParaRPr lang="en-US" altLang="en-US"/>
          </a:p>
        </p:txBody>
      </p:sp>
      <p:pic>
        <p:nvPicPr>
          <p:cNvPr id="860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6048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2" name="Date Placeholder 1"/>
          <p:cNvSpPr>
            <a:spLocks noGrp="1"/>
          </p:cNvSpPr>
          <p:nvPr>
            <p:ph type="dt" sz="half" idx="10"/>
          </p:nvPr>
        </p:nvSpPr>
        <p:spPr/>
        <p:txBody>
          <a:bodyPr/>
          <a:lstStyle/>
          <a:p>
            <a:pPr>
              <a:defRPr/>
            </a:pPr>
            <a:fld id="{39B60D82-CECB-4E5F-A792-68A4AC492BDB}" type="datetime1">
              <a:rPr lang="en-US" altLang="en-US" smtClean="0"/>
              <a:t>3/21/2020</a:t>
            </a:fld>
            <a:endParaRPr lang="en-US" altLang="en-US"/>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BEDD0209-8321-4DD3-82A9-61493EC9510A}" type="slidenum">
              <a:rPr lang="en-US" altLang="en-US"/>
              <a:pPr/>
              <a:t>7</a:t>
            </a:fld>
            <a:endParaRPr lang="en-US" altLang="en-US"/>
          </a:p>
        </p:txBody>
      </p:sp>
      <p:sp>
        <p:nvSpPr>
          <p:cNvPr id="7171" name="Rectangle 4"/>
          <p:cNvSpPr>
            <a:spLocks noGrp="1" noChangeArrowheads="1"/>
          </p:cNvSpPr>
          <p:nvPr>
            <p:ph type="title"/>
          </p:nvPr>
        </p:nvSpPr>
        <p:spPr>
          <a:xfrm>
            <a:off x="467544" y="404664"/>
            <a:ext cx="8229600" cy="5616624"/>
          </a:xfrm>
          <a:solidFill>
            <a:schemeClr val="accent5"/>
          </a:solidFill>
          <a:ln>
            <a:solidFill>
              <a:schemeClr val="tx1"/>
            </a:solidFill>
          </a:ln>
        </p:spPr>
        <p:txBody>
          <a:bodyPr/>
          <a:lstStyle/>
          <a:p>
            <a:pPr algn="l"/>
            <a:r>
              <a:rPr lang="bg-BG" altLang="en-US" sz="2000" dirty="0"/>
              <a:t>В България с</a:t>
            </a:r>
            <a:r>
              <a:rPr lang="ru-RU" sz="2000" dirty="0" err="1"/>
              <a:t>поред</a:t>
            </a:r>
            <a:r>
              <a:rPr lang="ru-RU" sz="2000" dirty="0"/>
              <a:t> </a:t>
            </a:r>
            <a:r>
              <a:rPr lang="ru-RU" sz="2000" dirty="0" err="1"/>
              <a:t>Наредба</a:t>
            </a:r>
            <a:r>
              <a:rPr lang="ru-RU" sz="2000" dirty="0"/>
              <a:t> № 12 от 21.07.2014 г се </a:t>
            </a:r>
            <a:r>
              <a:rPr lang="ru-RU" sz="2000" dirty="0" err="1"/>
              <a:t>прилагат</a:t>
            </a:r>
            <a:r>
              <a:rPr lang="ru-RU" sz="2000" dirty="0"/>
              <a:t> </a:t>
            </a:r>
            <a:r>
              <a:rPr lang="ru-RU" sz="2000" dirty="0" err="1"/>
              <a:t>следните</a:t>
            </a:r>
            <a:r>
              <a:rPr lang="ru-RU" sz="2000" dirty="0"/>
              <a:t> дефиниции за статуса на </a:t>
            </a:r>
            <a:r>
              <a:rPr lang="ru-RU" sz="2000" dirty="0" err="1"/>
              <a:t>родените</a:t>
            </a:r>
            <a:r>
              <a:rPr lang="ru-RU" sz="2000" dirty="0"/>
              <a:t> </a:t>
            </a:r>
            <a:r>
              <a:rPr lang="ru-RU" sz="2000" dirty="0" err="1"/>
              <a:t>деца</a:t>
            </a:r>
            <a:r>
              <a:rPr lang="ru-RU" sz="2000" dirty="0"/>
              <a:t>:</a:t>
            </a:r>
            <a:br>
              <a:rPr lang="ru-RU" sz="2000" dirty="0"/>
            </a:br>
            <a:r>
              <a:rPr lang="ru-RU" sz="2000" dirty="0"/>
              <a:t/>
            </a:r>
            <a:br>
              <a:rPr lang="ru-RU" sz="2000" dirty="0"/>
            </a:br>
            <a:r>
              <a:rPr lang="ru-RU" sz="2000" b="1" dirty="0" err="1">
                <a:solidFill>
                  <a:srgbClr val="C00000"/>
                </a:solidFill>
              </a:rPr>
              <a:t>Раждане</a:t>
            </a:r>
            <a:r>
              <a:rPr lang="ru-RU" sz="2000" b="1" dirty="0">
                <a:solidFill>
                  <a:srgbClr val="C00000"/>
                </a:solidFill>
              </a:rPr>
              <a:t> -</a:t>
            </a:r>
            <a:r>
              <a:rPr lang="ru-RU" sz="2000" dirty="0">
                <a:solidFill>
                  <a:srgbClr val="C00000"/>
                </a:solidFill>
              </a:rPr>
              <a:t> </a:t>
            </a:r>
            <a:r>
              <a:rPr lang="ru-RU" sz="2000" dirty="0" err="1"/>
              <a:t>цялостна</a:t>
            </a:r>
            <a:r>
              <a:rPr lang="ru-RU" sz="2000" dirty="0"/>
              <a:t> (</a:t>
            </a:r>
            <a:r>
              <a:rPr lang="ru-RU" sz="2000" dirty="0" err="1"/>
              <a:t>включваща</a:t>
            </a:r>
            <a:r>
              <a:rPr lang="ru-RU" sz="2000" dirty="0"/>
              <a:t> плод и </a:t>
            </a:r>
            <a:r>
              <a:rPr lang="ru-RU" sz="2000" dirty="0" err="1"/>
              <a:t>плодни</a:t>
            </a:r>
            <a:r>
              <a:rPr lang="ru-RU" sz="2000" dirty="0"/>
              <a:t> </a:t>
            </a:r>
            <a:r>
              <a:rPr lang="ru-RU" sz="2000" dirty="0" err="1"/>
              <a:t>придатъци</a:t>
            </a:r>
            <a:r>
              <a:rPr lang="ru-RU" sz="2000" dirty="0"/>
              <a:t>) </a:t>
            </a:r>
            <a:r>
              <a:rPr lang="ru-RU" sz="2000" dirty="0" err="1"/>
              <a:t>експулсия</a:t>
            </a:r>
            <a:r>
              <a:rPr lang="ru-RU" sz="2000" dirty="0"/>
              <a:t> или </a:t>
            </a:r>
            <a:r>
              <a:rPr lang="ru-RU" sz="2000" dirty="0" err="1"/>
              <a:t>екстракция</a:t>
            </a:r>
            <a:r>
              <a:rPr lang="ru-RU" sz="2000" dirty="0"/>
              <a:t> на плод независимо дали е жив, или </a:t>
            </a:r>
            <a:r>
              <a:rPr lang="ru-RU" sz="2000" dirty="0" err="1"/>
              <a:t>мъртъв</a:t>
            </a:r>
            <a:r>
              <a:rPr lang="ru-RU" sz="2000" dirty="0"/>
              <a:t>, </a:t>
            </a:r>
            <a:r>
              <a:rPr lang="ru-RU" sz="2000" dirty="0" err="1"/>
              <a:t>който</a:t>
            </a:r>
            <a:r>
              <a:rPr lang="ru-RU" sz="2000" dirty="0"/>
              <a:t> </a:t>
            </a:r>
            <a:r>
              <a:rPr lang="ru-RU" sz="2000" dirty="0" err="1"/>
              <a:t>отговаря</a:t>
            </a:r>
            <a:r>
              <a:rPr lang="ru-RU" sz="2000" dirty="0"/>
              <a:t> на </a:t>
            </a:r>
            <a:r>
              <a:rPr lang="ru-RU" sz="2000" dirty="0" err="1"/>
              <a:t>следните</a:t>
            </a:r>
            <a:r>
              <a:rPr lang="ru-RU" sz="2000" dirty="0"/>
              <a:t> критерии:</a:t>
            </a:r>
            <a:br>
              <a:rPr lang="ru-RU" sz="2000" dirty="0"/>
            </a:br>
            <a:r>
              <a:rPr lang="ru-RU" sz="2000" dirty="0"/>
              <a:t>а) </a:t>
            </a:r>
            <a:r>
              <a:rPr lang="ru-RU" sz="2000" dirty="0" err="1"/>
              <a:t>телесна</a:t>
            </a:r>
            <a:r>
              <a:rPr lang="ru-RU" sz="2000" dirty="0"/>
              <a:t> </a:t>
            </a:r>
            <a:r>
              <a:rPr lang="ru-RU" sz="2000" dirty="0" err="1"/>
              <a:t>маса</a:t>
            </a:r>
            <a:r>
              <a:rPr lang="ru-RU" sz="2000" dirty="0"/>
              <a:t> при </a:t>
            </a:r>
            <a:r>
              <a:rPr lang="ru-RU" sz="2000" dirty="0" err="1"/>
              <a:t>раждането</a:t>
            </a:r>
            <a:r>
              <a:rPr lang="ru-RU" sz="2000" dirty="0"/>
              <a:t> 800 и </a:t>
            </a:r>
            <a:r>
              <a:rPr lang="ru-RU" sz="2000" dirty="0" err="1"/>
              <a:t>повече</a:t>
            </a:r>
            <a:r>
              <a:rPr lang="ru-RU" sz="2000" dirty="0"/>
              <a:t> </a:t>
            </a:r>
            <a:r>
              <a:rPr lang="ru-RU" sz="2000" dirty="0" err="1"/>
              <a:t>грама</a:t>
            </a:r>
            <a:r>
              <a:rPr lang="ru-RU" sz="2000" dirty="0"/>
              <a:t> и/или </a:t>
            </a:r>
            <a:r>
              <a:rPr lang="ru-RU" sz="2000" dirty="0" err="1"/>
              <a:t>гестационна</a:t>
            </a:r>
            <a:r>
              <a:rPr lang="ru-RU" sz="2000" dirty="0"/>
              <a:t> </a:t>
            </a:r>
            <a:r>
              <a:rPr lang="ru-RU" sz="2000" dirty="0" err="1"/>
              <a:t>възраст</a:t>
            </a:r>
            <a:r>
              <a:rPr lang="ru-RU" sz="2000" dirty="0"/>
              <a:t> 26 и </a:t>
            </a:r>
            <a:r>
              <a:rPr lang="ru-RU" sz="2000" dirty="0" err="1"/>
              <a:t>повече</a:t>
            </a:r>
            <a:r>
              <a:rPr lang="ru-RU" sz="2000" dirty="0"/>
              <a:t> </a:t>
            </a:r>
            <a:r>
              <a:rPr lang="bg-BG" sz="2000" dirty="0" err="1"/>
              <a:t>гестационни</a:t>
            </a:r>
            <a:r>
              <a:rPr lang="bg-BG" sz="2000" dirty="0"/>
              <a:t> седмици;</a:t>
            </a:r>
            <a:br>
              <a:rPr lang="bg-BG" sz="2000" dirty="0"/>
            </a:br>
            <a:r>
              <a:rPr lang="ru-RU" sz="2000" dirty="0"/>
              <a:t>б) </a:t>
            </a:r>
            <a:r>
              <a:rPr lang="ru-RU" sz="2000" dirty="0" err="1"/>
              <a:t>телесна</a:t>
            </a:r>
            <a:r>
              <a:rPr lang="ru-RU" sz="2000" dirty="0"/>
              <a:t> </a:t>
            </a:r>
            <a:r>
              <a:rPr lang="ru-RU" sz="2000" dirty="0" err="1"/>
              <a:t>маса</a:t>
            </a:r>
            <a:r>
              <a:rPr lang="ru-RU" sz="2000" dirty="0"/>
              <a:t> при </a:t>
            </a:r>
            <a:r>
              <a:rPr lang="ru-RU" sz="2000" dirty="0" err="1"/>
              <a:t>раждането</a:t>
            </a:r>
            <a:r>
              <a:rPr lang="ru-RU" sz="2000" dirty="0"/>
              <a:t> под 800 </a:t>
            </a:r>
            <a:r>
              <a:rPr lang="ru-RU" sz="2000" dirty="0" err="1"/>
              <a:t>грама</a:t>
            </a:r>
            <a:r>
              <a:rPr lang="ru-RU" sz="2000" dirty="0"/>
              <a:t> и/или </a:t>
            </a:r>
            <a:r>
              <a:rPr lang="ru-RU" sz="2000" dirty="0" err="1"/>
              <a:t>гестационна</a:t>
            </a:r>
            <a:r>
              <a:rPr lang="ru-RU" sz="2000" dirty="0"/>
              <a:t> </a:t>
            </a:r>
            <a:r>
              <a:rPr lang="ru-RU" sz="2000" dirty="0" err="1"/>
              <a:t>възраст</a:t>
            </a:r>
            <a:r>
              <a:rPr lang="ru-RU" sz="2000" dirty="0"/>
              <a:t> под 26 </a:t>
            </a:r>
            <a:r>
              <a:rPr lang="ru-RU" sz="2000" dirty="0" err="1"/>
              <a:t>гестационни</a:t>
            </a:r>
            <a:r>
              <a:rPr lang="ru-RU" sz="2000" dirty="0"/>
              <a:t> </a:t>
            </a:r>
            <a:r>
              <a:rPr lang="ru-RU" sz="2000" dirty="0" err="1"/>
              <a:t>седмици</a:t>
            </a:r>
            <a:r>
              <a:rPr lang="ru-RU" sz="2000" dirty="0"/>
              <a:t> - при условие, че </a:t>
            </a:r>
            <a:r>
              <a:rPr lang="ru-RU" sz="2000" dirty="0" err="1"/>
              <a:t>плодът</a:t>
            </a:r>
            <a:r>
              <a:rPr lang="ru-RU" sz="2000" dirty="0"/>
              <a:t> е </a:t>
            </a:r>
            <a:r>
              <a:rPr lang="ru-RU" sz="2000" dirty="0" err="1"/>
              <a:t>роден</a:t>
            </a:r>
            <a:r>
              <a:rPr lang="ru-RU" sz="2000" dirty="0"/>
              <a:t> жив и е </a:t>
            </a:r>
            <a:r>
              <a:rPr lang="ru-RU" sz="2000" dirty="0" err="1"/>
              <a:t>живял</a:t>
            </a:r>
            <a:r>
              <a:rPr lang="ru-RU" sz="2000" dirty="0"/>
              <a:t> </a:t>
            </a:r>
            <a:r>
              <a:rPr lang="ru-RU" sz="2000" dirty="0" err="1"/>
              <a:t>поне</a:t>
            </a:r>
            <a:r>
              <a:rPr lang="ru-RU" sz="2000" dirty="0"/>
              <a:t> 3 </a:t>
            </a:r>
            <a:r>
              <a:rPr lang="ru-RU" sz="2000" dirty="0" err="1"/>
              <a:t>денонощия</a:t>
            </a:r>
            <a:r>
              <a:rPr lang="ru-RU" sz="2000" dirty="0"/>
              <a:t>.</a:t>
            </a:r>
            <a:br>
              <a:rPr lang="ru-RU" sz="2000" dirty="0"/>
            </a:br>
            <a:r>
              <a:rPr lang="ru-RU" sz="2000" dirty="0"/>
              <a:t/>
            </a:r>
            <a:br>
              <a:rPr lang="ru-RU" sz="2000" dirty="0"/>
            </a:br>
            <a:r>
              <a:rPr lang="ru-RU" sz="2000" b="1" dirty="0">
                <a:solidFill>
                  <a:srgbClr val="C00000"/>
                </a:solidFill>
              </a:rPr>
              <a:t>Жив плод -</a:t>
            </a:r>
            <a:r>
              <a:rPr lang="ru-RU" sz="2000" dirty="0">
                <a:solidFill>
                  <a:srgbClr val="C00000"/>
                </a:solidFill>
              </a:rPr>
              <a:t> </a:t>
            </a:r>
            <a:r>
              <a:rPr lang="bg-BG" sz="2000" dirty="0"/>
              <a:t>плод</a:t>
            </a:r>
            <a:r>
              <a:rPr lang="ru-RU" sz="2000" dirty="0"/>
              <a:t>, </a:t>
            </a:r>
            <a:r>
              <a:rPr lang="ru-RU" sz="2000" dirty="0" err="1"/>
              <a:t>който</a:t>
            </a:r>
            <a:r>
              <a:rPr lang="ru-RU" sz="2000" dirty="0"/>
              <a:t> </a:t>
            </a:r>
            <a:r>
              <a:rPr lang="ru-RU" sz="2000" dirty="0" err="1"/>
              <a:t>проявява</a:t>
            </a:r>
            <a:r>
              <a:rPr lang="ru-RU" sz="2000" dirty="0"/>
              <a:t> </a:t>
            </a:r>
            <a:r>
              <a:rPr lang="ru-RU" sz="2000" dirty="0" err="1"/>
              <a:t>признаци</a:t>
            </a:r>
            <a:r>
              <a:rPr lang="ru-RU" sz="2000" dirty="0"/>
              <a:t> на </a:t>
            </a:r>
            <a:r>
              <a:rPr lang="ru-RU" sz="2000" dirty="0" err="1"/>
              <a:t>кръвна</a:t>
            </a:r>
            <a:r>
              <a:rPr lang="ru-RU" sz="2000" dirty="0"/>
              <a:t> </a:t>
            </a:r>
            <a:r>
              <a:rPr lang="ru-RU" sz="2000" dirty="0" err="1"/>
              <a:t>циркулация</a:t>
            </a:r>
            <a:r>
              <a:rPr lang="ru-RU" sz="2000" dirty="0"/>
              <a:t>. При </a:t>
            </a:r>
            <a:r>
              <a:rPr lang="ru-RU" sz="2000" dirty="0" err="1"/>
              <a:t>липса</a:t>
            </a:r>
            <a:r>
              <a:rPr lang="ru-RU" sz="2000" dirty="0"/>
              <a:t> на </a:t>
            </a:r>
            <a:r>
              <a:rPr lang="ru-RU" sz="2000" dirty="0" err="1"/>
              <a:t>такива</a:t>
            </a:r>
            <a:r>
              <a:rPr lang="ru-RU" sz="2000" dirty="0"/>
              <a:t> </a:t>
            </a:r>
            <a:r>
              <a:rPr lang="ru-RU" sz="2000" dirty="0" err="1"/>
              <a:t>признаци</a:t>
            </a:r>
            <a:r>
              <a:rPr lang="ru-RU" sz="2000" dirty="0"/>
              <a:t> </a:t>
            </a:r>
            <a:r>
              <a:rPr lang="ru-RU" sz="2000" dirty="0" err="1"/>
              <a:t>плодът</a:t>
            </a:r>
            <a:r>
              <a:rPr lang="ru-RU" sz="2000" dirty="0"/>
              <a:t> се </a:t>
            </a:r>
            <a:r>
              <a:rPr lang="ru-RU" sz="2000" dirty="0" err="1"/>
              <a:t>обозначава</a:t>
            </a:r>
            <a:r>
              <a:rPr lang="ru-RU" sz="2000" dirty="0"/>
              <a:t> </a:t>
            </a:r>
            <a:r>
              <a:rPr lang="ru-RU" sz="2000" dirty="0" err="1"/>
              <a:t>като</a:t>
            </a:r>
            <a:r>
              <a:rPr lang="ru-RU" sz="2000" dirty="0"/>
              <a:t> </a:t>
            </a:r>
            <a:r>
              <a:rPr lang="bg-BG" sz="2000" dirty="0"/>
              <a:t>„мъртъв“ (</a:t>
            </a:r>
            <a:r>
              <a:rPr lang="en-US" sz="2000" dirty="0" err="1"/>
              <a:t>foetus</a:t>
            </a:r>
            <a:r>
              <a:rPr lang="en-US" sz="2000" dirty="0"/>
              <a:t> </a:t>
            </a:r>
            <a:r>
              <a:rPr lang="en-US" sz="2000" dirty="0" err="1"/>
              <a:t>mortuus</a:t>
            </a:r>
            <a:r>
              <a:rPr lang="en-US" sz="2000" dirty="0"/>
              <a:t>).</a:t>
            </a:r>
            <a:r>
              <a:rPr lang="bg-BG" sz="2000" dirty="0"/>
              <a:t/>
            </a:r>
            <a:br>
              <a:rPr lang="bg-BG" sz="2000" dirty="0"/>
            </a:br>
            <a:r>
              <a:rPr lang="en-US" sz="2000" dirty="0"/>
              <a:t/>
            </a:r>
            <a:br>
              <a:rPr lang="en-US" sz="2000" dirty="0"/>
            </a:br>
            <a:r>
              <a:rPr lang="ru-RU" sz="2000" b="1" dirty="0">
                <a:solidFill>
                  <a:srgbClr val="C00000"/>
                </a:solidFill>
              </a:rPr>
              <a:t>Аборт -</a:t>
            </a:r>
            <a:r>
              <a:rPr lang="ru-RU" sz="2000" dirty="0">
                <a:solidFill>
                  <a:srgbClr val="C00000"/>
                </a:solidFill>
              </a:rPr>
              <a:t> </a:t>
            </a:r>
            <a:r>
              <a:rPr lang="ru-RU" sz="2000" dirty="0" err="1"/>
              <a:t>загуба</a:t>
            </a:r>
            <a:r>
              <a:rPr lang="ru-RU" sz="2000" dirty="0"/>
              <a:t> или </a:t>
            </a:r>
            <a:r>
              <a:rPr lang="ru-RU" sz="2000" dirty="0" err="1"/>
              <a:t>прекъсване</a:t>
            </a:r>
            <a:r>
              <a:rPr lang="ru-RU" sz="2000" dirty="0"/>
              <a:t> на </a:t>
            </a:r>
            <a:r>
              <a:rPr lang="ru-RU" sz="2000" dirty="0" err="1"/>
              <a:t>бременност</a:t>
            </a:r>
            <a:r>
              <a:rPr lang="ru-RU" sz="2000" dirty="0"/>
              <a:t>, </a:t>
            </a:r>
            <a:r>
              <a:rPr lang="ru-RU" sz="2000" dirty="0" err="1"/>
              <a:t>преди</a:t>
            </a:r>
            <a:r>
              <a:rPr lang="ru-RU" sz="2000" dirty="0"/>
              <a:t> </a:t>
            </a:r>
            <a:r>
              <a:rPr lang="ru-RU" sz="2000" dirty="0" err="1"/>
              <a:t>плодът</a:t>
            </a:r>
            <a:r>
              <a:rPr lang="ru-RU" sz="2000" dirty="0"/>
              <a:t> (</a:t>
            </a:r>
            <a:r>
              <a:rPr lang="ru-RU" sz="2000" dirty="0" err="1"/>
              <a:t>плодовете</a:t>
            </a:r>
            <a:r>
              <a:rPr lang="ru-RU" sz="2000" dirty="0"/>
              <a:t>) да </a:t>
            </a:r>
            <a:r>
              <a:rPr lang="ru-RU" sz="2000" dirty="0" err="1"/>
              <a:t>отговаря</a:t>
            </a:r>
            <a:r>
              <a:rPr lang="ru-RU" sz="2000" dirty="0"/>
              <a:t> на </a:t>
            </a:r>
            <a:r>
              <a:rPr lang="ru-RU" sz="2000" dirty="0" err="1"/>
              <a:t>посочените</a:t>
            </a:r>
            <a:r>
              <a:rPr lang="ru-RU" sz="2000" dirty="0"/>
              <a:t> критерии за </a:t>
            </a:r>
            <a:r>
              <a:rPr lang="ru-RU" sz="2000" dirty="0" err="1"/>
              <a:t>раждане</a:t>
            </a:r>
            <a:r>
              <a:rPr lang="ru-RU" sz="2000" dirty="0"/>
              <a:t>.</a:t>
            </a:r>
            <a:endParaRPr lang="bg-BG" altLang="en-US" sz="2000" dirty="0"/>
          </a:p>
        </p:txBody>
      </p:sp>
      <p:sp>
        <p:nvSpPr>
          <p:cNvPr id="2" name="Date Placeholder 1"/>
          <p:cNvSpPr>
            <a:spLocks noGrp="1"/>
          </p:cNvSpPr>
          <p:nvPr>
            <p:ph type="dt" sz="half" idx="10"/>
          </p:nvPr>
        </p:nvSpPr>
        <p:spPr/>
        <p:txBody>
          <a:bodyPr/>
          <a:lstStyle/>
          <a:p>
            <a:pPr>
              <a:defRPr/>
            </a:pPr>
            <a:fld id="{B3E11084-95EE-4FE0-AEB1-9F7C8921026C}" type="datetime1">
              <a:rPr lang="en-US" altLang="en-US" smtClean="0"/>
              <a:t>3/21/2020</a:t>
            </a:fld>
            <a:endParaRPr lang="en-US" altLang="en-US"/>
          </a:p>
        </p:txBody>
      </p:sp>
    </p:spTree>
  </p:cSld>
  <p:clrMapOvr>
    <a:masterClrMapping/>
  </p:clrMapOvr>
  <p:transition spd="med">
    <p:fade thruBlk="1"/>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1A9A01D-D872-46B1-9DB7-3EF49839C97E}" type="datetime1">
              <a:rPr lang="en-US" altLang="en-US" smtClean="0"/>
              <a:t>3/21/2020</a:t>
            </a:fld>
            <a:endParaRPr lang="en-US" altLang="en-US"/>
          </a:p>
        </p:txBody>
      </p:sp>
      <p:sp>
        <p:nvSpPr>
          <p:cNvPr id="3" name="Slide Number Placeholder 2"/>
          <p:cNvSpPr>
            <a:spLocks noGrp="1"/>
          </p:cNvSpPr>
          <p:nvPr>
            <p:ph type="sldNum" sz="quarter" idx="12"/>
          </p:nvPr>
        </p:nvSpPr>
        <p:spPr/>
        <p:txBody>
          <a:bodyPr/>
          <a:lstStyle/>
          <a:p>
            <a:pPr>
              <a:defRPr/>
            </a:pPr>
            <a:fld id="{432AAA59-D5AC-470D-AABA-6E0A59E851A8}" type="slidenum">
              <a:rPr lang="en-US" altLang="en-US" smtClean="0"/>
              <a:pPr>
                <a:defRPr/>
              </a:pPr>
              <a:t>70</a:t>
            </a:fld>
            <a:endParaRPr lang="en-US"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803" y="674565"/>
            <a:ext cx="8639175"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95536" y="4509120"/>
            <a:ext cx="8352928" cy="646331"/>
          </a:xfrm>
          <a:prstGeom prst="rect">
            <a:avLst/>
          </a:prstGeom>
          <a:solidFill>
            <a:schemeClr val="accent1"/>
          </a:solidFill>
          <a:ln>
            <a:solidFill>
              <a:schemeClr val="tx1"/>
            </a:solidFill>
          </a:ln>
        </p:spPr>
        <p:txBody>
          <a:bodyPr wrap="square">
            <a:spAutoFit/>
          </a:bodyPr>
          <a:lstStyle/>
          <a:p>
            <a:r>
              <a:rPr lang="bg-BG" b="1" dirty="0"/>
              <a:t>Основни причини за </a:t>
            </a:r>
            <a:r>
              <a:rPr lang="bg-BG" b="1" dirty="0" err="1"/>
              <a:t>умирания</a:t>
            </a:r>
            <a:r>
              <a:rPr lang="bg-BG" b="1" dirty="0"/>
              <a:t> при мъже и жени в страните от Европейския съюз</a:t>
            </a:r>
            <a:endParaRPr lang="en-US" dirty="0"/>
          </a:p>
        </p:txBody>
      </p:sp>
    </p:spTree>
    <p:extLst>
      <p:ext uri="{BB962C8B-B14F-4D97-AF65-F5344CB8AC3E}">
        <p14:creationId xmlns:p14="http://schemas.microsoft.com/office/powerpoint/2010/main" val="2813448515"/>
      </p:ext>
    </p:extLst>
  </p:cSld>
  <p:clrMapOvr>
    <a:masterClrMapping/>
  </p:clrMapOvr>
  <p:transition spd="med">
    <p:fade thruBlk="1"/>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200D4BF-355E-41D1-981F-3A94E14A446A}" type="slidenum">
              <a:rPr lang="en-US" altLang="en-US"/>
              <a:pPr/>
              <a:t>71</a:t>
            </a:fld>
            <a:endParaRPr lang="en-US" altLang="en-US"/>
          </a:p>
        </p:txBody>
      </p:sp>
      <p:sp>
        <p:nvSpPr>
          <p:cNvPr id="10243" name="Rectangle 4"/>
          <p:cNvSpPr>
            <a:spLocks noGrp="1" noChangeArrowheads="1"/>
          </p:cNvSpPr>
          <p:nvPr>
            <p:ph type="title"/>
          </p:nvPr>
        </p:nvSpPr>
        <p:spPr>
          <a:xfrm>
            <a:off x="539552" y="764704"/>
            <a:ext cx="8136904" cy="4752528"/>
          </a:xfrm>
          <a:solidFill>
            <a:srgbClr val="CCFFCC"/>
          </a:solidFill>
          <a:ln>
            <a:solidFill>
              <a:schemeClr val="tx1"/>
            </a:solidFill>
          </a:ln>
        </p:spPr>
        <p:txBody>
          <a:bodyPr/>
          <a:lstStyle/>
          <a:p>
            <a:pPr eaLnBrk="1" hangingPunct="1"/>
            <a:r>
              <a:rPr lang="bg-BG" altLang="en-US" b="1" i="1" dirty="0">
                <a:solidFill>
                  <a:srgbClr val="C00000"/>
                </a:solidFill>
                <a:effectLst>
                  <a:outerShdw blurRad="38100" dist="38100" dir="2700000" algn="tl">
                    <a:srgbClr val="000000">
                      <a:alpha val="43137"/>
                    </a:srgbClr>
                  </a:outerShdw>
                </a:effectLst>
              </a:rPr>
              <a:t>2.4. ОБЩАТА СМЪРТНОСТ В БЪЛГАР</a:t>
            </a:r>
            <a:r>
              <a:rPr lang="bg-BG" altLang="en-US" b="1" dirty="0">
                <a:solidFill>
                  <a:srgbClr val="C00000"/>
                </a:solidFill>
                <a:effectLst>
                  <a:outerShdw blurRad="38100" dist="38100" dir="2700000" algn="tl">
                    <a:srgbClr val="000000">
                      <a:alpha val="43137"/>
                    </a:srgbClr>
                  </a:outerShdw>
                </a:effectLst>
              </a:rPr>
              <a:t>ИЯ</a:t>
            </a:r>
            <a:r>
              <a:rPr lang="bg-BG" altLang="en-US" dirty="0"/>
              <a:t>	</a:t>
            </a:r>
          </a:p>
        </p:txBody>
      </p:sp>
      <p:sp>
        <p:nvSpPr>
          <p:cNvPr id="2" name="Date Placeholder 1"/>
          <p:cNvSpPr>
            <a:spLocks noGrp="1"/>
          </p:cNvSpPr>
          <p:nvPr>
            <p:ph type="dt" sz="half" idx="10"/>
          </p:nvPr>
        </p:nvSpPr>
        <p:spPr/>
        <p:txBody>
          <a:bodyPr/>
          <a:lstStyle/>
          <a:p>
            <a:pPr>
              <a:defRPr/>
            </a:pPr>
            <a:fld id="{B606FD83-E0D1-4C06-B97D-035E51FA9747}" type="datetime1">
              <a:rPr lang="en-US" altLang="en-US" smtClean="0"/>
              <a:t>3/21/2020</a:t>
            </a:fld>
            <a:endParaRPr lang="en-US" altLang="en-US"/>
          </a:p>
        </p:txBody>
      </p:sp>
    </p:spTree>
    <p:extLst>
      <p:ext uri="{BB962C8B-B14F-4D97-AF65-F5344CB8AC3E}">
        <p14:creationId xmlns:p14="http://schemas.microsoft.com/office/powerpoint/2010/main" val="1022803151"/>
      </p:ext>
    </p:extLst>
  </p:cSld>
  <p:clrMapOvr>
    <a:masterClrMapping/>
  </p:clrMapOvr>
  <p:transition spd="med">
    <p:fade thruBlk="1"/>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1A9A01D-D872-46B1-9DB7-3EF49839C97E}" type="datetime1">
              <a:rPr lang="en-US" altLang="en-US" smtClean="0"/>
              <a:t>3/21/2020</a:t>
            </a:fld>
            <a:endParaRPr lang="en-US" altLang="en-US"/>
          </a:p>
        </p:txBody>
      </p:sp>
      <p:sp>
        <p:nvSpPr>
          <p:cNvPr id="3" name="Slide Number Placeholder 2"/>
          <p:cNvSpPr>
            <a:spLocks noGrp="1"/>
          </p:cNvSpPr>
          <p:nvPr>
            <p:ph type="sldNum" sz="quarter" idx="12"/>
          </p:nvPr>
        </p:nvSpPr>
        <p:spPr/>
        <p:txBody>
          <a:bodyPr/>
          <a:lstStyle/>
          <a:p>
            <a:pPr>
              <a:defRPr/>
            </a:pPr>
            <a:fld id="{432AAA59-D5AC-470D-AABA-6E0A59E851A8}" type="slidenum">
              <a:rPr lang="en-US" altLang="en-US" smtClean="0"/>
              <a:pPr>
                <a:defRPr/>
              </a:pPr>
              <a:t>72</a:t>
            </a:fld>
            <a:endParaRPr lang="en-US" altLang="en-US"/>
          </a:p>
        </p:txBody>
      </p:sp>
      <p:pic>
        <p:nvPicPr>
          <p:cNvPr id="4" name="Picture 3">
            <a:extLst>
              <a:ext uri="{FF2B5EF4-FFF2-40B4-BE49-F238E27FC236}">
                <a16:creationId xmlns:a16="http://schemas.microsoft.com/office/drawing/2014/main" id="{1E2D55DE-9D88-4336-8F75-740F882E4A15}"/>
              </a:ext>
            </a:extLst>
          </p:cNvPr>
          <p:cNvPicPr>
            <a:picLocks noChangeAspect="1"/>
          </p:cNvPicPr>
          <p:nvPr/>
        </p:nvPicPr>
        <p:blipFill>
          <a:blip r:embed="rId2"/>
          <a:stretch>
            <a:fillRect/>
          </a:stretch>
        </p:blipFill>
        <p:spPr>
          <a:xfrm>
            <a:off x="179512" y="1340768"/>
            <a:ext cx="8793667" cy="4536504"/>
          </a:xfrm>
          <a:prstGeom prst="rect">
            <a:avLst/>
          </a:prstGeom>
          <a:ln w="25400">
            <a:solidFill>
              <a:srgbClr val="00B050"/>
            </a:solidFill>
          </a:ln>
        </p:spPr>
      </p:pic>
      <p:sp>
        <p:nvSpPr>
          <p:cNvPr id="5" name="Rectangle 4">
            <a:extLst>
              <a:ext uri="{FF2B5EF4-FFF2-40B4-BE49-F238E27FC236}">
                <a16:creationId xmlns:a16="http://schemas.microsoft.com/office/drawing/2014/main" id="{84EAAE80-DB7B-43BE-9CAB-2D6E63C7FF44}"/>
              </a:ext>
            </a:extLst>
          </p:cNvPr>
          <p:cNvSpPr/>
          <p:nvPr/>
        </p:nvSpPr>
        <p:spPr>
          <a:xfrm>
            <a:off x="179513" y="188640"/>
            <a:ext cx="8784976" cy="461665"/>
          </a:xfrm>
          <a:prstGeom prst="rect">
            <a:avLst/>
          </a:prstGeom>
          <a:solidFill>
            <a:schemeClr val="bg1"/>
          </a:solidFill>
          <a:ln w="25400">
            <a:solidFill>
              <a:srgbClr val="00B050"/>
            </a:solidFill>
          </a:ln>
        </p:spPr>
        <p:txBody>
          <a:bodyPr wrap="square">
            <a:spAutoFit/>
          </a:bodyPr>
          <a:lstStyle/>
          <a:p>
            <a:r>
              <a:rPr lang="bg-BG" sz="2400" b="1" dirty="0"/>
              <a:t>Брой у</a:t>
            </a:r>
            <a:r>
              <a:rPr lang="ru-RU" sz="2400" b="1" dirty="0" err="1"/>
              <a:t>мрели</a:t>
            </a:r>
            <a:r>
              <a:rPr lang="ru-RU" sz="2400" b="1" dirty="0"/>
              <a:t> в </a:t>
            </a:r>
            <a:r>
              <a:rPr lang="ru-RU" sz="2400" b="1" dirty="0" err="1"/>
              <a:t>България</a:t>
            </a:r>
            <a:r>
              <a:rPr lang="ru-RU" sz="2400" b="1" dirty="0"/>
              <a:t> - 1920-2018 година</a:t>
            </a:r>
            <a:endParaRPr lang="en-US" sz="2400" b="1" dirty="0"/>
          </a:p>
        </p:txBody>
      </p:sp>
    </p:spTree>
    <p:extLst>
      <p:ext uri="{BB962C8B-B14F-4D97-AF65-F5344CB8AC3E}">
        <p14:creationId xmlns:p14="http://schemas.microsoft.com/office/powerpoint/2010/main" val="2058943958"/>
      </p:ext>
    </p:extLst>
  </p:cSld>
  <p:clrMapOvr>
    <a:masterClrMapping/>
  </p:clrMapOvr>
  <p:transition spd="med">
    <p:fade thruBlk="1"/>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1A9A01D-D872-46B1-9DB7-3EF49839C97E}" type="datetime1">
              <a:rPr lang="en-US" altLang="en-US" smtClean="0"/>
              <a:t>3/21/2020</a:t>
            </a:fld>
            <a:endParaRPr lang="en-US" altLang="en-US"/>
          </a:p>
        </p:txBody>
      </p:sp>
      <p:sp>
        <p:nvSpPr>
          <p:cNvPr id="3" name="Slide Number Placeholder 2"/>
          <p:cNvSpPr>
            <a:spLocks noGrp="1"/>
          </p:cNvSpPr>
          <p:nvPr>
            <p:ph type="sldNum" sz="quarter" idx="12"/>
          </p:nvPr>
        </p:nvSpPr>
        <p:spPr/>
        <p:txBody>
          <a:bodyPr/>
          <a:lstStyle/>
          <a:p>
            <a:pPr>
              <a:defRPr/>
            </a:pPr>
            <a:fld id="{432AAA59-D5AC-470D-AABA-6E0A59E851A8}" type="slidenum">
              <a:rPr lang="en-US" altLang="en-US" smtClean="0"/>
              <a:pPr>
                <a:defRPr/>
              </a:pPr>
              <a:t>73</a:t>
            </a:fld>
            <a:endParaRPr lang="en-US" altLang="en-US"/>
          </a:p>
        </p:txBody>
      </p:sp>
      <p:sp>
        <p:nvSpPr>
          <p:cNvPr id="8" name="TextBox 7">
            <a:extLst>
              <a:ext uri="{FF2B5EF4-FFF2-40B4-BE49-F238E27FC236}">
                <a16:creationId xmlns:a16="http://schemas.microsoft.com/office/drawing/2014/main" id="{9AC8A577-D3FD-43E2-81BA-0411BCA1FFBC}"/>
              </a:ext>
            </a:extLst>
          </p:cNvPr>
          <p:cNvSpPr txBox="1"/>
          <p:nvPr/>
        </p:nvSpPr>
        <p:spPr>
          <a:xfrm>
            <a:off x="179512" y="188640"/>
            <a:ext cx="8784976" cy="707886"/>
          </a:xfrm>
          <a:prstGeom prst="rect">
            <a:avLst/>
          </a:prstGeom>
          <a:solidFill>
            <a:schemeClr val="bg1"/>
          </a:solidFill>
          <a:ln w="25400">
            <a:solidFill>
              <a:schemeClr val="tx1"/>
            </a:solidFill>
          </a:ln>
        </p:spPr>
        <p:txBody>
          <a:bodyPr wrap="square" rtlCol="0">
            <a:spAutoFit/>
          </a:bodyPr>
          <a:lstStyle/>
          <a:p>
            <a:r>
              <a:rPr lang="bg-BG" sz="2000" b="1" dirty="0"/>
              <a:t>Раждаемост, смъртност и естествен прираст </a:t>
            </a:r>
          </a:p>
          <a:p>
            <a:r>
              <a:rPr lang="bg-BG" sz="2000" b="1" dirty="0"/>
              <a:t>в България 1970 - 2018 г.</a:t>
            </a:r>
            <a:endParaRPr lang="en-US" sz="2000" dirty="0"/>
          </a:p>
        </p:txBody>
      </p:sp>
      <p:pic>
        <p:nvPicPr>
          <p:cNvPr id="7" name="Picture 6">
            <a:extLst>
              <a:ext uri="{FF2B5EF4-FFF2-40B4-BE49-F238E27FC236}">
                <a16:creationId xmlns:a16="http://schemas.microsoft.com/office/drawing/2014/main" id="{174266F0-EA41-4475-90B9-4D86E28A9B06}"/>
              </a:ext>
            </a:extLst>
          </p:cNvPr>
          <p:cNvPicPr>
            <a:picLocks noChangeAspect="1"/>
          </p:cNvPicPr>
          <p:nvPr/>
        </p:nvPicPr>
        <p:blipFill>
          <a:blip r:embed="rId2"/>
          <a:stretch>
            <a:fillRect/>
          </a:stretch>
        </p:blipFill>
        <p:spPr>
          <a:xfrm>
            <a:off x="179512" y="2132856"/>
            <a:ext cx="8798217" cy="4104456"/>
          </a:xfrm>
          <a:prstGeom prst="rect">
            <a:avLst/>
          </a:prstGeom>
          <a:ln w="25400">
            <a:solidFill>
              <a:srgbClr val="000000"/>
            </a:solidFill>
          </a:ln>
        </p:spPr>
      </p:pic>
      <p:pic>
        <p:nvPicPr>
          <p:cNvPr id="4" name="Picture 3">
            <a:extLst>
              <a:ext uri="{FF2B5EF4-FFF2-40B4-BE49-F238E27FC236}">
                <a16:creationId xmlns:a16="http://schemas.microsoft.com/office/drawing/2014/main" id="{0AE0C4CB-139D-4F0D-89CA-EB6EAF8E2AC7}"/>
              </a:ext>
            </a:extLst>
          </p:cNvPr>
          <p:cNvPicPr>
            <a:picLocks noChangeAspect="1"/>
          </p:cNvPicPr>
          <p:nvPr/>
        </p:nvPicPr>
        <p:blipFill>
          <a:blip r:embed="rId3"/>
          <a:stretch>
            <a:fillRect/>
          </a:stretch>
        </p:blipFill>
        <p:spPr>
          <a:xfrm>
            <a:off x="179512" y="1124744"/>
            <a:ext cx="8784976" cy="1008112"/>
          </a:xfrm>
          <a:prstGeom prst="rect">
            <a:avLst/>
          </a:prstGeom>
          <a:ln w="25400">
            <a:solidFill>
              <a:srgbClr val="000000"/>
            </a:solidFill>
          </a:ln>
        </p:spPr>
      </p:pic>
    </p:spTree>
    <p:extLst>
      <p:ext uri="{BB962C8B-B14F-4D97-AF65-F5344CB8AC3E}">
        <p14:creationId xmlns:p14="http://schemas.microsoft.com/office/powerpoint/2010/main" val="83876657"/>
      </p:ext>
    </p:extLst>
  </p:cSld>
  <p:clrMapOvr>
    <a:masterClrMapping/>
  </p:clrMapOvr>
  <p:transition spd="med">
    <p:fade thruBlk="1"/>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439218FD-AC7F-4F7A-B500-12EBE5259476}" type="slidenum">
              <a:rPr lang="en-US" altLang="en-US"/>
              <a:pPr/>
              <a:t>74</a:t>
            </a:fld>
            <a:endParaRPr lang="en-US" altLang="en-US"/>
          </a:p>
        </p:txBody>
      </p:sp>
      <p:sp>
        <p:nvSpPr>
          <p:cNvPr id="2" name="Date Placeholder 1"/>
          <p:cNvSpPr>
            <a:spLocks noGrp="1"/>
          </p:cNvSpPr>
          <p:nvPr>
            <p:ph type="dt" sz="half" idx="10"/>
          </p:nvPr>
        </p:nvSpPr>
        <p:spPr/>
        <p:txBody>
          <a:bodyPr/>
          <a:lstStyle/>
          <a:p>
            <a:pPr>
              <a:defRPr/>
            </a:pPr>
            <a:fld id="{FA37A842-0FA9-408D-BD9E-C20D9E5242B3}" type="datetime1">
              <a:rPr lang="en-US" altLang="en-US" smtClean="0"/>
              <a:t>3/21/2020</a:t>
            </a:fld>
            <a:endParaRPr lang="en-US" altLang="en-US"/>
          </a:p>
        </p:txBody>
      </p:sp>
      <p:sp>
        <p:nvSpPr>
          <p:cNvPr id="3" name="TextBox 2"/>
          <p:cNvSpPr txBox="1"/>
          <p:nvPr/>
        </p:nvSpPr>
        <p:spPr>
          <a:xfrm>
            <a:off x="251520" y="188640"/>
            <a:ext cx="8640960" cy="707886"/>
          </a:xfrm>
          <a:prstGeom prst="rect">
            <a:avLst/>
          </a:prstGeom>
          <a:solidFill>
            <a:schemeClr val="bg1"/>
          </a:solidFill>
          <a:ln w="25400">
            <a:solidFill>
              <a:schemeClr val="tx1"/>
            </a:solidFill>
          </a:ln>
        </p:spPr>
        <p:txBody>
          <a:bodyPr wrap="square" rtlCol="0">
            <a:spAutoFit/>
          </a:bodyPr>
          <a:lstStyle/>
          <a:p>
            <a:r>
              <a:rPr lang="bg-BG" sz="2000" b="1" dirty="0"/>
              <a:t>Раждаемост, смъртност и естествен прираст </a:t>
            </a:r>
          </a:p>
          <a:p>
            <a:r>
              <a:rPr lang="bg-BG" sz="2000" b="1" dirty="0"/>
              <a:t>в България 1970 - 2018 г.</a:t>
            </a:r>
            <a:endParaRPr lang="en-US" sz="2000" dirty="0"/>
          </a:p>
        </p:txBody>
      </p:sp>
      <p:pic>
        <p:nvPicPr>
          <p:cNvPr id="4" name="Picture 3">
            <a:extLst>
              <a:ext uri="{FF2B5EF4-FFF2-40B4-BE49-F238E27FC236}">
                <a16:creationId xmlns:a16="http://schemas.microsoft.com/office/drawing/2014/main" id="{32C9832B-78C2-43E0-AC89-57F908D5F01F}"/>
              </a:ext>
            </a:extLst>
          </p:cNvPr>
          <p:cNvPicPr>
            <a:picLocks noChangeAspect="1"/>
          </p:cNvPicPr>
          <p:nvPr/>
        </p:nvPicPr>
        <p:blipFill>
          <a:blip r:embed="rId2"/>
          <a:stretch>
            <a:fillRect/>
          </a:stretch>
        </p:blipFill>
        <p:spPr>
          <a:xfrm>
            <a:off x="251520" y="2132856"/>
            <a:ext cx="8687666" cy="4104456"/>
          </a:xfrm>
          <a:prstGeom prst="rect">
            <a:avLst/>
          </a:prstGeom>
          <a:ln w="25400">
            <a:solidFill>
              <a:schemeClr val="tx1"/>
            </a:solidFill>
          </a:ln>
        </p:spPr>
      </p:pic>
      <p:pic>
        <p:nvPicPr>
          <p:cNvPr id="5" name="Picture 4">
            <a:extLst>
              <a:ext uri="{FF2B5EF4-FFF2-40B4-BE49-F238E27FC236}">
                <a16:creationId xmlns:a16="http://schemas.microsoft.com/office/drawing/2014/main" id="{63204A27-F9FC-4ED3-8A66-4E0D82FCCBAC}"/>
              </a:ext>
            </a:extLst>
          </p:cNvPr>
          <p:cNvPicPr>
            <a:picLocks noChangeAspect="1"/>
          </p:cNvPicPr>
          <p:nvPr/>
        </p:nvPicPr>
        <p:blipFill>
          <a:blip r:embed="rId3"/>
          <a:stretch>
            <a:fillRect/>
          </a:stretch>
        </p:blipFill>
        <p:spPr>
          <a:xfrm>
            <a:off x="251520" y="1124744"/>
            <a:ext cx="8712968" cy="965448"/>
          </a:xfrm>
          <a:prstGeom prst="rect">
            <a:avLst/>
          </a:prstGeom>
          <a:ln w="25400">
            <a:solidFill>
              <a:schemeClr val="tx1"/>
            </a:solidFill>
          </a:ln>
        </p:spPr>
      </p:pic>
    </p:spTree>
    <p:extLst>
      <p:ext uri="{BB962C8B-B14F-4D97-AF65-F5344CB8AC3E}">
        <p14:creationId xmlns:p14="http://schemas.microsoft.com/office/powerpoint/2010/main" val="4273203585"/>
      </p:ext>
    </p:extLst>
  </p:cSld>
  <p:clrMapOvr>
    <a:masterClrMapping/>
  </p:clrMapOvr>
  <p:transition spd="med">
    <p:fade thruBlk="1"/>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1A9A01D-D872-46B1-9DB7-3EF49839C97E}" type="datetime1">
              <a:rPr lang="en-US" altLang="en-US" smtClean="0"/>
              <a:t>3/21/2020</a:t>
            </a:fld>
            <a:endParaRPr lang="en-US" altLang="en-US"/>
          </a:p>
        </p:txBody>
      </p:sp>
      <p:sp>
        <p:nvSpPr>
          <p:cNvPr id="3" name="Slide Number Placeholder 2"/>
          <p:cNvSpPr>
            <a:spLocks noGrp="1"/>
          </p:cNvSpPr>
          <p:nvPr>
            <p:ph type="sldNum" sz="quarter" idx="12"/>
          </p:nvPr>
        </p:nvSpPr>
        <p:spPr/>
        <p:txBody>
          <a:bodyPr/>
          <a:lstStyle/>
          <a:p>
            <a:pPr>
              <a:defRPr/>
            </a:pPr>
            <a:fld id="{432AAA59-D5AC-470D-AABA-6E0A59E851A8}" type="slidenum">
              <a:rPr lang="en-US" altLang="en-US" smtClean="0"/>
              <a:pPr>
                <a:defRPr/>
              </a:pPr>
              <a:t>75</a:t>
            </a:fld>
            <a:endParaRPr lang="en-US" altLang="en-US"/>
          </a:p>
        </p:txBody>
      </p:sp>
      <p:sp>
        <p:nvSpPr>
          <p:cNvPr id="7" name="TextBox 6">
            <a:extLst>
              <a:ext uri="{FF2B5EF4-FFF2-40B4-BE49-F238E27FC236}">
                <a16:creationId xmlns:a16="http://schemas.microsoft.com/office/drawing/2014/main" id="{FE9ECA7B-DCDA-43F8-B54C-A6C87FB4AEBD}"/>
              </a:ext>
            </a:extLst>
          </p:cNvPr>
          <p:cNvSpPr txBox="1"/>
          <p:nvPr/>
        </p:nvSpPr>
        <p:spPr>
          <a:xfrm>
            <a:off x="179512" y="188640"/>
            <a:ext cx="8784976" cy="707886"/>
          </a:xfrm>
          <a:prstGeom prst="rect">
            <a:avLst/>
          </a:prstGeom>
          <a:solidFill>
            <a:schemeClr val="bg1"/>
          </a:solidFill>
          <a:ln w="25400">
            <a:solidFill>
              <a:schemeClr val="tx1"/>
            </a:solidFill>
          </a:ln>
        </p:spPr>
        <p:txBody>
          <a:bodyPr wrap="square" rtlCol="0">
            <a:spAutoFit/>
          </a:bodyPr>
          <a:lstStyle/>
          <a:p>
            <a:r>
              <a:rPr lang="bg-BG" sz="2000" b="1" dirty="0"/>
              <a:t>Раждаемост, смъртност и естествен прираст </a:t>
            </a:r>
          </a:p>
          <a:p>
            <a:r>
              <a:rPr lang="bg-BG" sz="2000" b="1" dirty="0"/>
              <a:t>в България 1970 - 2018 г.</a:t>
            </a:r>
            <a:endParaRPr lang="en-US" sz="2000" dirty="0"/>
          </a:p>
        </p:txBody>
      </p:sp>
      <p:pic>
        <p:nvPicPr>
          <p:cNvPr id="4" name="Picture 3">
            <a:extLst>
              <a:ext uri="{FF2B5EF4-FFF2-40B4-BE49-F238E27FC236}">
                <a16:creationId xmlns:a16="http://schemas.microsoft.com/office/drawing/2014/main" id="{A17FBA03-D065-4278-B713-A36E557283D4}"/>
              </a:ext>
            </a:extLst>
          </p:cNvPr>
          <p:cNvPicPr>
            <a:picLocks noChangeAspect="1"/>
          </p:cNvPicPr>
          <p:nvPr/>
        </p:nvPicPr>
        <p:blipFill>
          <a:blip r:embed="rId2"/>
          <a:stretch>
            <a:fillRect/>
          </a:stretch>
        </p:blipFill>
        <p:spPr>
          <a:xfrm>
            <a:off x="251520" y="1844824"/>
            <a:ext cx="8701021" cy="4392488"/>
          </a:xfrm>
          <a:prstGeom prst="rect">
            <a:avLst/>
          </a:prstGeom>
          <a:ln w="25400">
            <a:solidFill>
              <a:schemeClr val="tx1"/>
            </a:solidFill>
          </a:ln>
        </p:spPr>
      </p:pic>
      <p:pic>
        <p:nvPicPr>
          <p:cNvPr id="5" name="Picture 4">
            <a:extLst>
              <a:ext uri="{FF2B5EF4-FFF2-40B4-BE49-F238E27FC236}">
                <a16:creationId xmlns:a16="http://schemas.microsoft.com/office/drawing/2014/main" id="{9F84C08A-A408-4509-A6F6-744137CA38F4}"/>
              </a:ext>
            </a:extLst>
          </p:cNvPr>
          <p:cNvPicPr>
            <a:picLocks noChangeAspect="1"/>
          </p:cNvPicPr>
          <p:nvPr/>
        </p:nvPicPr>
        <p:blipFill>
          <a:blip r:embed="rId3"/>
          <a:stretch>
            <a:fillRect/>
          </a:stretch>
        </p:blipFill>
        <p:spPr>
          <a:xfrm>
            <a:off x="179512" y="908720"/>
            <a:ext cx="8784976" cy="893440"/>
          </a:xfrm>
          <a:prstGeom prst="rect">
            <a:avLst/>
          </a:prstGeom>
          <a:ln w="25400">
            <a:solidFill>
              <a:schemeClr val="tx1"/>
            </a:solidFill>
          </a:ln>
        </p:spPr>
      </p:pic>
    </p:spTree>
    <p:extLst>
      <p:ext uri="{BB962C8B-B14F-4D97-AF65-F5344CB8AC3E}">
        <p14:creationId xmlns:p14="http://schemas.microsoft.com/office/powerpoint/2010/main" val="1641712689"/>
      </p:ext>
    </p:extLst>
  </p:cSld>
  <p:clrMapOvr>
    <a:masterClrMapping/>
  </p:clrMapOvr>
  <p:transition spd="med">
    <p:fade thruBlk="1"/>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B3219-5FB5-4DA0-B22C-4C792C51B107}"/>
              </a:ext>
            </a:extLst>
          </p:cNvPr>
          <p:cNvSpPr>
            <a:spLocks noGrp="1"/>
          </p:cNvSpPr>
          <p:nvPr>
            <p:ph type="title"/>
          </p:nvPr>
        </p:nvSpPr>
        <p:spPr>
          <a:xfrm>
            <a:off x="457200" y="274638"/>
            <a:ext cx="8229600" cy="5530626"/>
          </a:xfrm>
        </p:spPr>
        <p:txBody>
          <a:bodyPr/>
          <a:lstStyle/>
          <a:p>
            <a:r>
              <a:rPr lang="ru-RU" dirty="0" err="1"/>
              <a:t>Смъртността</a:t>
            </a:r>
            <a:r>
              <a:rPr lang="ru-RU" dirty="0"/>
              <a:t> сред </a:t>
            </a:r>
            <a:r>
              <a:rPr lang="ru-RU" dirty="0" err="1"/>
              <a:t>мъжете</a:t>
            </a:r>
            <a:r>
              <a:rPr lang="ru-RU" dirty="0"/>
              <a:t> (16.5‰) е </a:t>
            </a:r>
            <a:r>
              <a:rPr lang="ru-RU" dirty="0" err="1"/>
              <a:t>по-висока</a:t>
            </a:r>
            <a:r>
              <a:rPr lang="ru-RU" dirty="0"/>
              <a:t> в сравнение </a:t>
            </a:r>
            <a:r>
              <a:rPr lang="ru-RU" dirty="0" err="1"/>
              <a:t>със</a:t>
            </a:r>
            <a:r>
              <a:rPr lang="ru-RU" dirty="0"/>
              <a:t> </a:t>
            </a:r>
            <a:r>
              <a:rPr lang="ru-RU" dirty="0" err="1"/>
              <a:t>смъртността</a:t>
            </a:r>
            <a:r>
              <a:rPr lang="ru-RU" dirty="0"/>
              <a:t> сред жените (14.4‰). </a:t>
            </a:r>
            <a:br>
              <a:rPr lang="ru-RU" dirty="0"/>
            </a:br>
            <a:r>
              <a:rPr lang="ru-RU" dirty="0"/>
              <a:t/>
            </a:r>
            <a:br>
              <a:rPr lang="ru-RU" dirty="0"/>
            </a:br>
            <a:r>
              <a:rPr lang="ru-RU" dirty="0" err="1"/>
              <a:t>През</a:t>
            </a:r>
            <a:r>
              <a:rPr lang="ru-RU" dirty="0"/>
              <a:t> 2018 г. на 1 000 жени </a:t>
            </a:r>
            <a:r>
              <a:rPr lang="ru-RU" dirty="0" err="1"/>
              <a:t>умират</a:t>
            </a:r>
            <a:r>
              <a:rPr lang="ru-RU" dirty="0"/>
              <a:t> 1 081 </a:t>
            </a:r>
            <a:r>
              <a:rPr lang="ru-RU" dirty="0" err="1"/>
              <a:t>мъже</a:t>
            </a:r>
            <a:r>
              <a:rPr lang="ru-RU" dirty="0"/>
              <a:t>.</a:t>
            </a:r>
            <a:endParaRPr lang="en-US" dirty="0"/>
          </a:p>
        </p:txBody>
      </p:sp>
      <p:sp>
        <p:nvSpPr>
          <p:cNvPr id="3" name="Date Placeholder 2">
            <a:extLst>
              <a:ext uri="{FF2B5EF4-FFF2-40B4-BE49-F238E27FC236}">
                <a16:creationId xmlns:a16="http://schemas.microsoft.com/office/drawing/2014/main" id="{4E461B80-3795-40C9-8BDD-AF426565B0B7}"/>
              </a:ext>
            </a:extLst>
          </p:cNvPr>
          <p:cNvSpPr>
            <a:spLocks noGrp="1"/>
          </p:cNvSpPr>
          <p:nvPr>
            <p:ph type="dt" sz="half" idx="10"/>
          </p:nvPr>
        </p:nvSpPr>
        <p:spPr/>
        <p:txBody>
          <a:bodyPr/>
          <a:lstStyle/>
          <a:p>
            <a:pPr>
              <a:defRPr/>
            </a:pPr>
            <a:fld id="{5F023594-777A-4424-B637-FB664593279A}" type="datetime1">
              <a:rPr lang="en-US" altLang="en-US" smtClean="0"/>
              <a:t>3/21/2020</a:t>
            </a:fld>
            <a:endParaRPr lang="en-US" altLang="en-US"/>
          </a:p>
        </p:txBody>
      </p:sp>
      <p:sp>
        <p:nvSpPr>
          <p:cNvPr id="4" name="Slide Number Placeholder 3">
            <a:extLst>
              <a:ext uri="{FF2B5EF4-FFF2-40B4-BE49-F238E27FC236}">
                <a16:creationId xmlns:a16="http://schemas.microsoft.com/office/drawing/2014/main" id="{F7CE8CFA-3CE8-4EE5-A0FD-89D2A518DDD5}"/>
              </a:ext>
            </a:extLst>
          </p:cNvPr>
          <p:cNvSpPr>
            <a:spLocks noGrp="1"/>
          </p:cNvSpPr>
          <p:nvPr>
            <p:ph type="sldNum" sz="quarter" idx="12"/>
          </p:nvPr>
        </p:nvSpPr>
        <p:spPr/>
        <p:txBody>
          <a:bodyPr/>
          <a:lstStyle/>
          <a:p>
            <a:pPr>
              <a:defRPr/>
            </a:pPr>
            <a:fld id="{43814DE2-E72F-4373-B773-358B6E75D121}" type="slidenum">
              <a:rPr lang="en-US" altLang="en-US" smtClean="0"/>
              <a:pPr>
                <a:defRPr/>
              </a:pPr>
              <a:t>76</a:t>
            </a:fld>
            <a:endParaRPr lang="en-US" altLang="en-US"/>
          </a:p>
        </p:txBody>
      </p:sp>
    </p:spTree>
    <p:extLst>
      <p:ext uri="{BB962C8B-B14F-4D97-AF65-F5344CB8AC3E}">
        <p14:creationId xmlns:p14="http://schemas.microsoft.com/office/powerpoint/2010/main" val="4035853626"/>
      </p:ext>
    </p:extLst>
  </p:cSld>
  <p:clrMapOvr>
    <a:masterClrMapping/>
  </p:clrMapOvr>
  <p:transition spd="med">
    <p:fade thruBlk="1"/>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7EA69F-C3E6-4FF9-8A6C-4266BA8D700E}"/>
              </a:ext>
            </a:extLst>
          </p:cNvPr>
          <p:cNvSpPr>
            <a:spLocks noGrp="1"/>
          </p:cNvSpPr>
          <p:nvPr>
            <p:ph type="dt" sz="half" idx="10"/>
          </p:nvPr>
        </p:nvSpPr>
        <p:spPr/>
        <p:txBody>
          <a:bodyPr/>
          <a:lstStyle/>
          <a:p>
            <a:pPr>
              <a:defRPr/>
            </a:pPr>
            <a:fld id="{F1A9A01D-D872-46B1-9DB7-3EF49839C97E}" type="datetime1">
              <a:rPr lang="en-US" altLang="en-US" smtClean="0"/>
              <a:t>3/21/2020</a:t>
            </a:fld>
            <a:endParaRPr lang="en-US" altLang="en-US"/>
          </a:p>
        </p:txBody>
      </p:sp>
      <p:sp>
        <p:nvSpPr>
          <p:cNvPr id="3" name="Slide Number Placeholder 2">
            <a:extLst>
              <a:ext uri="{FF2B5EF4-FFF2-40B4-BE49-F238E27FC236}">
                <a16:creationId xmlns:a16="http://schemas.microsoft.com/office/drawing/2014/main" id="{12D9995D-421A-4C41-B7DB-6AC23BFA8026}"/>
              </a:ext>
            </a:extLst>
          </p:cNvPr>
          <p:cNvSpPr>
            <a:spLocks noGrp="1"/>
          </p:cNvSpPr>
          <p:nvPr>
            <p:ph type="sldNum" sz="quarter" idx="12"/>
          </p:nvPr>
        </p:nvSpPr>
        <p:spPr/>
        <p:txBody>
          <a:bodyPr/>
          <a:lstStyle/>
          <a:p>
            <a:pPr>
              <a:defRPr/>
            </a:pPr>
            <a:fld id="{432AAA59-D5AC-470D-AABA-6E0A59E851A8}" type="slidenum">
              <a:rPr lang="en-US" altLang="en-US" smtClean="0"/>
              <a:pPr>
                <a:defRPr/>
              </a:pPr>
              <a:t>77</a:t>
            </a:fld>
            <a:endParaRPr lang="en-US" altLang="en-US"/>
          </a:p>
        </p:txBody>
      </p:sp>
      <p:sp>
        <p:nvSpPr>
          <p:cNvPr id="4" name="Rectangle 3">
            <a:extLst>
              <a:ext uri="{FF2B5EF4-FFF2-40B4-BE49-F238E27FC236}">
                <a16:creationId xmlns:a16="http://schemas.microsoft.com/office/drawing/2014/main" id="{146F505C-0803-4EF7-B8AA-D03A2DDC91F1}"/>
              </a:ext>
            </a:extLst>
          </p:cNvPr>
          <p:cNvSpPr/>
          <p:nvPr/>
        </p:nvSpPr>
        <p:spPr>
          <a:xfrm>
            <a:off x="323528" y="548680"/>
            <a:ext cx="8424936" cy="5509200"/>
          </a:xfrm>
          <a:prstGeom prst="rect">
            <a:avLst/>
          </a:prstGeom>
        </p:spPr>
        <p:txBody>
          <a:bodyPr wrap="square">
            <a:spAutoFit/>
          </a:bodyPr>
          <a:lstStyle/>
          <a:p>
            <a:pPr algn="l"/>
            <a:r>
              <a:rPr lang="ru-RU" sz="3200" dirty="0"/>
              <a:t>Общо за ЕС-28 </a:t>
            </a:r>
            <a:r>
              <a:rPr lang="ru-RU" sz="3200" dirty="0" err="1"/>
              <a:t>коефициентът</a:t>
            </a:r>
            <a:r>
              <a:rPr lang="ru-RU" sz="3200" dirty="0"/>
              <a:t> на </a:t>
            </a:r>
            <a:r>
              <a:rPr lang="ru-RU" sz="3200" dirty="0" err="1"/>
              <a:t>смъртност</a:t>
            </a:r>
            <a:r>
              <a:rPr lang="ru-RU" sz="3200" dirty="0"/>
              <a:t> </a:t>
            </a:r>
            <a:r>
              <a:rPr lang="ru-RU" sz="3200" dirty="0" err="1"/>
              <a:t>през</a:t>
            </a:r>
            <a:r>
              <a:rPr lang="ru-RU" sz="3200" dirty="0"/>
              <a:t> 2017 г. е 10.3‰.</a:t>
            </a:r>
          </a:p>
          <a:p>
            <a:pPr algn="l"/>
            <a:r>
              <a:rPr lang="ru-RU" sz="3200" dirty="0" err="1"/>
              <a:t>Общата</a:t>
            </a:r>
            <a:r>
              <a:rPr lang="ru-RU" sz="3200" dirty="0"/>
              <a:t> </a:t>
            </a:r>
            <a:r>
              <a:rPr lang="ru-RU" sz="3200" dirty="0" err="1"/>
              <a:t>смъртност</a:t>
            </a:r>
            <a:r>
              <a:rPr lang="ru-RU" sz="3200" dirty="0"/>
              <a:t> в </a:t>
            </a:r>
            <a:r>
              <a:rPr lang="ru-RU" sz="3200" dirty="0" err="1"/>
              <a:t>България</a:t>
            </a:r>
            <a:r>
              <a:rPr lang="ru-RU" sz="3200" dirty="0"/>
              <a:t> е </a:t>
            </a:r>
            <a:r>
              <a:rPr lang="ru-RU" sz="3200" dirty="0" err="1"/>
              <a:t>най-висока</a:t>
            </a:r>
            <a:r>
              <a:rPr lang="ru-RU" sz="3200" dirty="0"/>
              <a:t> сред </a:t>
            </a:r>
            <a:r>
              <a:rPr lang="ru-RU" sz="3200" dirty="0" err="1"/>
              <a:t>държавите</a:t>
            </a:r>
            <a:r>
              <a:rPr lang="ru-RU" sz="3200" dirty="0"/>
              <a:t> </a:t>
            </a:r>
            <a:r>
              <a:rPr lang="ru-RU" sz="3200" dirty="0" err="1"/>
              <a:t>членки</a:t>
            </a:r>
            <a:r>
              <a:rPr lang="ru-RU" sz="3200" dirty="0"/>
              <a:t>. </a:t>
            </a:r>
          </a:p>
          <a:p>
            <a:pPr algn="l"/>
            <a:endParaRPr lang="ru-RU" sz="3200" dirty="0"/>
          </a:p>
          <a:p>
            <a:pPr algn="l"/>
            <a:r>
              <a:rPr lang="ru-RU" sz="3200" dirty="0"/>
              <a:t>С </a:t>
            </a:r>
            <a:r>
              <a:rPr lang="ru-RU" sz="3200" dirty="0" err="1"/>
              <a:t>най-ниска</a:t>
            </a:r>
            <a:r>
              <a:rPr lang="ru-RU" sz="3200" dirty="0"/>
              <a:t> </a:t>
            </a:r>
            <a:r>
              <a:rPr lang="ru-RU" sz="3200" dirty="0" err="1"/>
              <a:t>смъртност</a:t>
            </a:r>
            <a:r>
              <a:rPr lang="ru-RU" sz="3200" dirty="0"/>
              <a:t> </a:t>
            </a:r>
            <a:r>
              <a:rPr lang="ru-RU" sz="3200" dirty="0" err="1"/>
              <a:t>са</a:t>
            </a:r>
            <a:r>
              <a:rPr lang="ru-RU" sz="3200" dirty="0"/>
              <a:t> Ирландия - 6.3‰, </a:t>
            </a:r>
            <a:r>
              <a:rPr lang="ru-RU" sz="3200" dirty="0" err="1"/>
              <a:t>Кипър</a:t>
            </a:r>
            <a:r>
              <a:rPr lang="ru-RU" sz="3200" dirty="0"/>
              <a:t> - 7.0‰, и Люксембург - 7.1‰. </a:t>
            </a:r>
          </a:p>
          <a:p>
            <a:endParaRPr lang="ru-RU" sz="3200" dirty="0"/>
          </a:p>
          <a:p>
            <a:pPr algn="l"/>
            <a:r>
              <a:rPr lang="ru-RU" sz="3200" dirty="0" err="1"/>
              <a:t>Освен</a:t>
            </a:r>
            <a:r>
              <a:rPr lang="ru-RU" sz="3200" dirty="0"/>
              <a:t> в </a:t>
            </a:r>
            <a:r>
              <a:rPr lang="ru-RU" sz="3200" dirty="0" err="1"/>
              <a:t>България</a:t>
            </a:r>
            <a:r>
              <a:rPr lang="ru-RU" sz="3200" dirty="0"/>
              <a:t> </a:t>
            </a:r>
            <a:r>
              <a:rPr lang="ru-RU" sz="3200" dirty="0" err="1"/>
              <a:t>значително</a:t>
            </a:r>
            <a:r>
              <a:rPr lang="ru-RU" sz="3200" dirty="0"/>
              <a:t> </a:t>
            </a:r>
            <a:r>
              <a:rPr lang="ru-RU" sz="3200" dirty="0" err="1"/>
              <a:t>по-висока</a:t>
            </a:r>
            <a:r>
              <a:rPr lang="ru-RU" sz="3200" dirty="0"/>
              <a:t> от </a:t>
            </a:r>
            <a:r>
              <a:rPr lang="ru-RU" sz="3200" dirty="0" err="1"/>
              <a:t>средната</a:t>
            </a:r>
            <a:r>
              <a:rPr lang="ru-RU" sz="3200" dirty="0"/>
              <a:t> за ЕС-28 е </a:t>
            </a:r>
            <a:r>
              <a:rPr lang="ru-RU" sz="3200" dirty="0" err="1"/>
              <a:t>смъртността</a:t>
            </a:r>
            <a:r>
              <a:rPr lang="ru-RU" sz="3200" dirty="0"/>
              <a:t> само в Латвия - 14.8‰, и Литва - 14.2‰.</a:t>
            </a:r>
            <a:endParaRPr lang="en-US" sz="3200" dirty="0"/>
          </a:p>
        </p:txBody>
      </p:sp>
    </p:spTree>
    <p:extLst>
      <p:ext uri="{BB962C8B-B14F-4D97-AF65-F5344CB8AC3E}">
        <p14:creationId xmlns:p14="http://schemas.microsoft.com/office/powerpoint/2010/main" val="3624172219"/>
      </p:ext>
    </p:extLst>
  </p:cSld>
  <p:clrMapOvr>
    <a:masterClrMapping/>
  </p:clrMapOvr>
  <p:transition spd="med">
    <p:fade thruBlk="1"/>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0BC2B52B-96BE-463B-9721-2A32EFC03C90}" type="slidenum">
              <a:rPr lang="en-US" altLang="en-US"/>
              <a:pPr/>
              <a:t>78</a:t>
            </a:fld>
            <a:endParaRPr lang="en-US" altLang="en-US"/>
          </a:p>
        </p:txBody>
      </p:sp>
      <p:sp>
        <p:nvSpPr>
          <p:cNvPr id="45059" name="Rectangle 4"/>
          <p:cNvSpPr>
            <a:spLocks noGrp="1" noChangeArrowheads="1"/>
          </p:cNvSpPr>
          <p:nvPr>
            <p:ph type="title"/>
          </p:nvPr>
        </p:nvSpPr>
        <p:spPr>
          <a:xfrm>
            <a:off x="323528" y="260648"/>
            <a:ext cx="8640960" cy="5616624"/>
          </a:xfrm>
          <a:solidFill>
            <a:schemeClr val="accent5"/>
          </a:solidFill>
          <a:ln>
            <a:solidFill>
              <a:schemeClr val="tx1"/>
            </a:solidFill>
          </a:ln>
        </p:spPr>
        <p:txBody>
          <a:bodyPr/>
          <a:lstStyle/>
          <a:p>
            <a:pPr marL="182880" indent="-838200" algn="l" eaLnBrk="1" hangingPunct="1"/>
            <a:r>
              <a:rPr lang="bg-BG" altLang="en-US" sz="3600" b="1" i="1" dirty="0"/>
              <a:t>  </a:t>
            </a:r>
            <a:r>
              <a:rPr lang="bg-BG" altLang="en-US" sz="2800" b="1" i="1" dirty="0"/>
              <a:t>Наблюдават се териториални различия в нивата на общата  смъртност, дължащи се най-вече на различията във възрастовата структура на населението.</a:t>
            </a:r>
            <a:r>
              <a:rPr lang="bg-BG" altLang="en-US" sz="2800" dirty="0"/>
              <a:t> </a:t>
            </a:r>
            <a:r>
              <a:rPr lang="bg-BG" altLang="en-US" sz="2800" b="1" i="1" dirty="0"/>
              <a:t>:</a:t>
            </a:r>
            <a:br>
              <a:rPr lang="bg-BG" altLang="en-US" sz="2800" b="1" i="1" dirty="0"/>
            </a:br>
            <a:r>
              <a:rPr lang="bg-BG" altLang="en-US" sz="2800" b="1" i="1" dirty="0"/>
              <a:t/>
            </a:r>
            <a:br>
              <a:rPr lang="bg-BG" altLang="en-US" sz="2800" b="1" i="1" dirty="0"/>
            </a:br>
            <a:r>
              <a:rPr lang="bg-BG" altLang="en-US" sz="2800" b="1" i="1" dirty="0">
                <a:solidFill>
                  <a:srgbClr val="C00000"/>
                </a:solidFill>
              </a:rPr>
              <a:t>- най-висока: Видин –</a:t>
            </a:r>
            <a:r>
              <a:rPr lang="ru-RU" sz="2800" b="1" i="1" dirty="0">
                <a:solidFill>
                  <a:srgbClr val="C00000"/>
                </a:solidFill>
              </a:rPr>
              <a:t> 23.2‰, Монтана 21.7‰;  </a:t>
            </a:r>
            <a:r>
              <a:rPr lang="ru-RU" sz="2800" b="1" i="1" dirty="0" err="1">
                <a:solidFill>
                  <a:srgbClr val="C00000"/>
                </a:solidFill>
              </a:rPr>
              <a:t>Кюстендил</a:t>
            </a:r>
            <a:r>
              <a:rPr lang="ru-RU" sz="2800" b="1" i="1" dirty="0">
                <a:solidFill>
                  <a:srgbClr val="C00000"/>
                </a:solidFill>
              </a:rPr>
              <a:t> – 20.3‰; Габрово – 20.0‰</a:t>
            </a:r>
            <a:r>
              <a:rPr lang="ru-RU" sz="2800" b="1" i="1" dirty="0"/>
              <a:t/>
            </a:r>
            <a:br>
              <a:rPr lang="ru-RU" sz="2800" b="1" i="1" dirty="0"/>
            </a:br>
            <a:r>
              <a:rPr lang="ru-RU" sz="2800" b="1" i="1" dirty="0"/>
              <a:t/>
            </a:r>
            <a:br>
              <a:rPr lang="ru-RU" sz="2800" b="1" i="1" dirty="0"/>
            </a:br>
            <a:r>
              <a:rPr lang="ru-RU" sz="2800" b="1" i="1" dirty="0"/>
              <a:t>- </a:t>
            </a:r>
            <a:r>
              <a:rPr lang="ru-RU" sz="2800" b="1" i="1" dirty="0" err="1">
                <a:solidFill>
                  <a:srgbClr val="0070C0"/>
                </a:solidFill>
              </a:rPr>
              <a:t>най-ниска</a:t>
            </a:r>
            <a:r>
              <a:rPr lang="ru-RU" sz="2800" b="1" i="1" dirty="0">
                <a:solidFill>
                  <a:srgbClr val="0070C0"/>
                </a:solidFill>
              </a:rPr>
              <a:t>: София – 11.7‰, Варна- 13.1‰, </a:t>
            </a:r>
            <a:r>
              <a:rPr lang="ru-RU" sz="2800" b="1" i="1" dirty="0" err="1">
                <a:solidFill>
                  <a:srgbClr val="0070C0"/>
                </a:solidFill>
              </a:rPr>
              <a:t>Благоевград</a:t>
            </a:r>
            <a:r>
              <a:rPr lang="ru-RU" sz="2800" b="1" i="1" dirty="0">
                <a:solidFill>
                  <a:srgbClr val="0070C0"/>
                </a:solidFill>
              </a:rPr>
              <a:t> – 13.2‰, Бургас – 13.4‰. </a:t>
            </a:r>
            <a:r>
              <a:rPr lang="bg-BG" altLang="en-US" sz="2800" b="1" i="1" dirty="0">
                <a:solidFill>
                  <a:srgbClr val="0070C0"/>
                </a:solidFill>
              </a:rPr>
              <a:t> </a:t>
            </a:r>
          </a:p>
        </p:txBody>
      </p:sp>
      <p:sp>
        <p:nvSpPr>
          <p:cNvPr id="2" name="Date Placeholder 1"/>
          <p:cNvSpPr>
            <a:spLocks noGrp="1"/>
          </p:cNvSpPr>
          <p:nvPr>
            <p:ph type="dt" sz="half" idx="10"/>
          </p:nvPr>
        </p:nvSpPr>
        <p:spPr/>
        <p:txBody>
          <a:bodyPr/>
          <a:lstStyle/>
          <a:p>
            <a:pPr>
              <a:defRPr/>
            </a:pPr>
            <a:fld id="{87AB50D7-A3FC-487E-B8C6-58059E5C2004}" type="datetime1">
              <a:rPr lang="en-US" altLang="en-US" smtClean="0"/>
              <a:t>3/21/2020</a:t>
            </a:fld>
            <a:endParaRPr lang="en-US" altLang="en-US"/>
          </a:p>
        </p:txBody>
      </p:sp>
    </p:spTree>
    <p:extLst>
      <p:ext uri="{BB962C8B-B14F-4D97-AF65-F5344CB8AC3E}">
        <p14:creationId xmlns:p14="http://schemas.microsoft.com/office/powerpoint/2010/main" val="3968810645"/>
      </p:ext>
    </p:extLst>
  </p:cSld>
  <p:clrMapOvr>
    <a:masterClrMapping/>
  </p:clrMapOvr>
  <p:transition spd="med">
    <p:fade thruBlk="1"/>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6650"/>
          </a:xfrm>
          <a:solidFill>
            <a:schemeClr val="bg2">
              <a:lumMod val="20000"/>
              <a:lumOff val="80000"/>
            </a:schemeClr>
          </a:solidFill>
          <a:ln>
            <a:solidFill>
              <a:schemeClr val="tx1"/>
            </a:solidFill>
          </a:ln>
        </p:spPr>
        <p:txBody>
          <a:bodyPr/>
          <a:lstStyle/>
          <a:p>
            <a:pPr algn="l"/>
            <a:r>
              <a:rPr lang="ru-RU" sz="3600" b="1" dirty="0" err="1"/>
              <a:t>Показателят</a:t>
            </a:r>
            <a:r>
              <a:rPr lang="ru-RU" sz="3600" b="1" dirty="0"/>
              <a:t> за </a:t>
            </a:r>
            <a:r>
              <a:rPr lang="ru-RU" sz="3600" b="1" dirty="0" err="1"/>
              <a:t>преждевременната</a:t>
            </a:r>
            <a:r>
              <a:rPr lang="ru-RU" sz="3600" b="1" dirty="0"/>
              <a:t> </a:t>
            </a:r>
            <a:r>
              <a:rPr lang="ru-RU" sz="3600" b="1" dirty="0" err="1"/>
              <a:t>смъртност</a:t>
            </a:r>
            <a:r>
              <a:rPr lang="ru-RU" sz="3600" b="1" dirty="0"/>
              <a:t> </a:t>
            </a:r>
            <a:r>
              <a:rPr lang="ru-RU" sz="3600" dirty="0"/>
              <a:t>(% </a:t>
            </a:r>
            <a:r>
              <a:rPr lang="ru-RU" sz="3600" dirty="0" err="1"/>
              <a:t>умрели</a:t>
            </a:r>
            <a:r>
              <a:rPr lang="ru-RU" sz="3600" dirty="0"/>
              <a:t> под 65 г. </a:t>
            </a:r>
            <a:r>
              <a:rPr lang="ru-RU" sz="3600" dirty="0" err="1"/>
              <a:t>спрямо</a:t>
            </a:r>
            <a:r>
              <a:rPr lang="ru-RU" sz="3600" dirty="0"/>
              <a:t> </a:t>
            </a:r>
            <a:r>
              <a:rPr lang="ru-RU" sz="3600" dirty="0" err="1"/>
              <a:t>всички</a:t>
            </a:r>
            <a:r>
              <a:rPr lang="ru-RU" sz="3600" dirty="0"/>
              <a:t> </a:t>
            </a:r>
            <a:r>
              <a:rPr lang="ru-RU" sz="3600" dirty="0" err="1"/>
              <a:t>умрели</a:t>
            </a:r>
            <a:r>
              <a:rPr lang="ru-RU" sz="3600" dirty="0"/>
              <a:t>) </a:t>
            </a:r>
            <a:r>
              <a:rPr lang="ru-RU" sz="3600" dirty="0" err="1"/>
              <a:t>през</a:t>
            </a:r>
            <a:r>
              <a:rPr lang="ru-RU" sz="3600" dirty="0"/>
              <a:t> 2018 г. е 21.0%, а в 2017 година - (20.9%). </a:t>
            </a:r>
            <a:br>
              <a:rPr lang="ru-RU" sz="3600" dirty="0"/>
            </a:br>
            <a:r>
              <a:rPr lang="ru-RU" sz="3600" dirty="0"/>
              <a:t/>
            </a:r>
            <a:br>
              <a:rPr lang="ru-RU" sz="3600" dirty="0"/>
            </a:br>
            <a:r>
              <a:rPr lang="ru-RU" sz="3600" dirty="0" err="1"/>
              <a:t>Умрелите</a:t>
            </a:r>
            <a:r>
              <a:rPr lang="ru-RU" sz="3600" dirty="0"/>
              <a:t> жени на </a:t>
            </a:r>
            <a:r>
              <a:rPr lang="ru-RU" sz="3600" dirty="0" err="1"/>
              <a:t>възраст</a:t>
            </a:r>
            <a:r>
              <a:rPr lang="ru-RU" sz="3600" dirty="0"/>
              <a:t> под 65 </a:t>
            </a:r>
            <a:r>
              <a:rPr lang="ru-RU" sz="3600" dirty="0" err="1"/>
              <a:t>години</a:t>
            </a:r>
            <a:r>
              <a:rPr lang="ru-RU" sz="3600" dirty="0"/>
              <a:t> </a:t>
            </a:r>
            <a:r>
              <a:rPr lang="ru-RU" sz="3600" dirty="0" err="1"/>
              <a:t>са</a:t>
            </a:r>
            <a:r>
              <a:rPr lang="ru-RU" sz="3600" dirty="0"/>
              <a:t> 13.8% от </a:t>
            </a:r>
            <a:r>
              <a:rPr lang="ru-RU" sz="3600" dirty="0" err="1"/>
              <a:t>всички</a:t>
            </a:r>
            <a:r>
              <a:rPr lang="ru-RU" sz="3600" dirty="0"/>
              <a:t> </a:t>
            </a:r>
            <a:r>
              <a:rPr lang="ru-RU" sz="3600" dirty="0" err="1"/>
              <a:t>умрели</a:t>
            </a:r>
            <a:r>
              <a:rPr lang="ru-RU" sz="3600" dirty="0"/>
              <a:t> жени, а </a:t>
            </a:r>
            <a:r>
              <a:rPr lang="ru-RU" sz="3600" dirty="0" err="1"/>
              <a:t>стойността</a:t>
            </a:r>
            <a:r>
              <a:rPr lang="ru-RU" sz="3600" dirty="0"/>
              <a:t> на </a:t>
            </a:r>
            <a:r>
              <a:rPr lang="ru-RU" sz="3600" dirty="0" err="1"/>
              <a:t>този</a:t>
            </a:r>
            <a:r>
              <a:rPr lang="ru-RU" sz="3600" dirty="0"/>
              <a:t> </a:t>
            </a:r>
            <a:r>
              <a:rPr lang="ru-RU" sz="3600" dirty="0" err="1"/>
              <a:t>показател</a:t>
            </a:r>
            <a:r>
              <a:rPr lang="ru-RU" sz="3600" dirty="0"/>
              <a:t> при </a:t>
            </a:r>
            <a:r>
              <a:rPr lang="ru-RU" sz="3600" dirty="0" err="1"/>
              <a:t>мъжете</a:t>
            </a:r>
            <a:r>
              <a:rPr lang="ru-RU" sz="3600" dirty="0"/>
              <a:t> е 27.6%.</a:t>
            </a:r>
            <a:endParaRPr lang="en-US" sz="3600" dirty="0"/>
          </a:p>
        </p:txBody>
      </p:sp>
      <p:sp>
        <p:nvSpPr>
          <p:cNvPr id="3" name="Date Placeholder 2"/>
          <p:cNvSpPr>
            <a:spLocks noGrp="1"/>
          </p:cNvSpPr>
          <p:nvPr>
            <p:ph type="dt" sz="half" idx="10"/>
          </p:nvPr>
        </p:nvSpPr>
        <p:spPr/>
        <p:txBody>
          <a:bodyPr/>
          <a:lstStyle/>
          <a:p>
            <a:pPr>
              <a:defRPr/>
            </a:pPr>
            <a:fld id="{5F023594-777A-4424-B637-FB664593279A}" type="datetime1">
              <a:rPr lang="en-US" altLang="en-US" smtClean="0"/>
              <a:t>3/21/2020</a:t>
            </a:fld>
            <a:endParaRPr lang="en-US" altLang="en-US"/>
          </a:p>
        </p:txBody>
      </p:sp>
      <p:sp>
        <p:nvSpPr>
          <p:cNvPr id="4" name="Slide Number Placeholder 3"/>
          <p:cNvSpPr>
            <a:spLocks noGrp="1"/>
          </p:cNvSpPr>
          <p:nvPr>
            <p:ph type="sldNum" sz="quarter" idx="12"/>
          </p:nvPr>
        </p:nvSpPr>
        <p:spPr/>
        <p:txBody>
          <a:bodyPr/>
          <a:lstStyle/>
          <a:p>
            <a:pPr>
              <a:defRPr/>
            </a:pPr>
            <a:fld id="{43814DE2-E72F-4373-B773-358B6E75D121}" type="slidenum">
              <a:rPr lang="en-US" altLang="en-US" smtClean="0"/>
              <a:pPr>
                <a:defRPr/>
              </a:pPr>
              <a:t>79</a:t>
            </a:fld>
            <a:endParaRPr lang="en-US" altLang="en-US"/>
          </a:p>
        </p:txBody>
      </p:sp>
    </p:spTree>
    <p:extLst>
      <p:ext uri="{BB962C8B-B14F-4D97-AF65-F5344CB8AC3E}">
        <p14:creationId xmlns:p14="http://schemas.microsoft.com/office/powerpoint/2010/main" val="1291332125"/>
      </p:ext>
    </p:extLst>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F7395B7D-5DC3-40B2-85FD-DAAB2B921F34}" type="slidenum">
              <a:rPr lang="en-US" altLang="en-US"/>
              <a:pPr/>
              <a:t>8</a:t>
            </a:fld>
            <a:endParaRPr lang="en-US" altLang="en-US"/>
          </a:p>
        </p:txBody>
      </p:sp>
      <p:sp>
        <p:nvSpPr>
          <p:cNvPr id="8195" name="Rectangle 4"/>
          <p:cNvSpPr>
            <a:spLocks noGrp="1" noChangeArrowheads="1"/>
          </p:cNvSpPr>
          <p:nvPr>
            <p:ph type="title"/>
          </p:nvPr>
        </p:nvSpPr>
        <p:spPr>
          <a:xfrm>
            <a:off x="683568" y="548680"/>
            <a:ext cx="7776864" cy="5328592"/>
          </a:xfrm>
          <a:solidFill>
            <a:schemeClr val="accent5"/>
          </a:solidFill>
          <a:ln>
            <a:solidFill>
              <a:schemeClr val="tx1"/>
            </a:solidFill>
          </a:ln>
        </p:spPr>
        <p:txBody>
          <a:bodyPr/>
          <a:lstStyle/>
          <a:p>
            <a:pPr eaLnBrk="1" hangingPunct="1">
              <a:lnSpc>
                <a:spcPct val="125000"/>
              </a:lnSpc>
            </a:pPr>
            <a:r>
              <a:rPr lang="bg-BG" altLang="en-US" b="1" i="1" dirty="0">
                <a:solidFill>
                  <a:srgbClr val="C00000"/>
                </a:solidFill>
                <a:effectLst>
                  <a:outerShdw blurRad="38100" dist="38100" dir="2700000" algn="tl">
                    <a:srgbClr val="000000">
                      <a:alpha val="43137"/>
                    </a:srgbClr>
                  </a:outerShdw>
                </a:effectLst>
              </a:rPr>
              <a:t>Скала за оценка на раждаемостта </a:t>
            </a:r>
            <a:r>
              <a:rPr lang="bg-BG" altLang="en-US" sz="4000" b="1" i="1" dirty="0"/>
              <a:t/>
            </a:r>
            <a:br>
              <a:rPr lang="bg-BG" altLang="en-US" sz="4000" b="1" i="1" dirty="0"/>
            </a:br>
            <a:r>
              <a:rPr lang="bg-BG" altLang="en-US" sz="4000" b="1" i="1" dirty="0">
                <a:solidFill>
                  <a:srgbClr val="C00000"/>
                </a:solidFill>
              </a:rPr>
              <a:t>ниска </a:t>
            </a:r>
            <a:r>
              <a:rPr lang="bg-BG" altLang="en-US" sz="4000" b="1" i="1" dirty="0"/>
              <a:t>- под 15‰ </a:t>
            </a:r>
            <a:br>
              <a:rPr lang="bg-BG" altLang="en-US" sz="4000" b="1" i="1" dirty="0"/>
            </a:br>
            <a:r>
              <a:rPr lang="bg-BG" altLang="en-US" sz="4000" b="1" i="1" dirty="0">
                <a:solidFill>
                  <a:srgbClr val="C00000"/>
                </a:solidFill>
              </a:rPr>
              <a:t>средна</a:t>
            </a:r>
            <a:r>
              <a:rPr lang="bg-BG" altLang="en-US" sz="4000" b="1" i="1" dirty="0"/>
              <a:t> - 15-25‰ </a:t>
            </a:r>
            <a:br>
              <a:rPr lang="bg-BG" altLang="en-US" sz="4000" b="1" i="1" dirty="0"/>
            </a:br>
            <a:r>
              <a:rPr lang="bg-BG" altLang="en-US" sz="4000" b="1" i="1" dirty="0">
                <a:solidFill>
                  <a:srgbClr val="C00000"/>
                </a:solidFill>
              </a:rPr>
              <a:t>висока</a:t>
            </a:r>
            <a:r>
              <a:rPr lang="bg-BG" altLang="en-US" sz="4000" b="1" i="1" dirty="0"/>
              <a:t> - над 25‰</a:t>
            </a:r>
            <a:endParaRPr lang="bg-BG" altLang="en-US" b="1" i="1" dirty="0"/>
          </a:p>
        </p:txBody>
      </p:sp>
      <p:sp>
        <p:nvSpPr>
          <p:cNvPr id="2" name="Date Placeholder 1"/>
          <p:cNvSpPr>
            <a:spLocks noGrp="1"/>
          </p:cNvSpPr>
          <p:nvPr>
            <p:ph type="dt" sz="half" idx="10"/>
          </p:nvPr>
        </p:nvSpPr>
        <p:spPr/>
        <p:txBody>
          <a:bodyPr/>
          <a:lstStyle/>
          <a:p>
            <a:pPr>
              <a:defRPr/>
            </a:pPr>
            <a:fld id="{280159EE-1C68-47FC-AABC-67333E5D896B}" type="datetime1">
              <a:rPr lang="en-US" altLang="en-US" smtClean="0"/>
              <a:t>3/21/2020</a:t>
            </a:fld>
            <a:endParaRPr lang="en-US" altLang="en-US"/>
          </a:p>
        </p:txBody>
      </p:sp>
    </p:spTree>
  </p:cSld>
  <p:clrMapOvr>
    <a:masterClrMapping/>
  </p:clrMapOvr>
  <p:transition spd="med">
    <p:fade thruBlk="1"/>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7B84AC4E-B2A5-4507-871A-30E861BA0B4F}" type="slidenum">
              <a:rPr lang="en-US" altLang="en-US"/>
              <a:pPr/>
              <a:t>80</a:t>
            </a:fld>
            <a:endParaRPr lang="en-US" altLang="en-US"/>
          </a:p>
        </p:txBody>
      </p:sp>
      <p:graphicFrame>
        <p:nvGraphicFramePr>
          <p:cNvPr id="316697" name="Group 281"/>
          <p:cNvGraphicFramePr>
            <a:graphicFrameLocks noGrp="1"/>
          </p:cNvGraphicFramePr>
          <p:nvPr>
            <p:extLst>
              <p:ext uri="{D42A27DB-BD31-4B8C-83A1-F6EECF244321}">
                <p14:modId xmlns:p14="http://schemas.microsoft.com/office/powerpoint/2010/main" val="3560472880"/>
              </p:ext>
            </p:extLst>
          </p:nvPr>
        </p:nvGraphicFramePr>
        <p:xfrm>
          <a:off x="250825" y="836712"/>
          <a:ext cx="8713788" cy="5418803"/>
        </p:xfrm>
        <a:graphic>
          <a:graphicData uri="http://schemas.openxmlformats.org/drawingml/2006/table">
            <a:tbl>
              <a:tblPr/>
              <a:tblGrid>
                <a:gridCol w="1152823">
                  <a:extLst>
                    <a:ext uri="{9D8B030D-6E8A-4147-A177-3AD203B41FA5}">
                      <a16:colId xmlns:a16="http://schemas.microsoft.com/office/drawing/2014/main" val="20000"/>
                    </a:ext>
                  </a:extLst>
                </a:gridCol>
                <a:gridCol w="1058565">
                  <a:extLst>
                    <a:ext uri="{9D8B030D-6E8A-4147-A177-3AD203B41FA5}">
                      <a16:colId xmlns:a16="http://schemas.microsoft.com/office/drawing/2014/main" val="20001"/>
                    </a:ext>
                  </a:extLst>
                </a:gridCol>
                <a:gridCol w="1073150">
                  <a:extLst>
                    <a:ext uri="{9D8B030D-6E8A-4147-A177-3AD203B41FA5}">
                      <a16:colId xmlns:a16="http://schemas.microsoft.com/office/drawing/2014/main" val="20002"/>
                    </a:ext>
                  </a:extLst>
                </a:gridCol>
                <a:gridCol w="1073150">
                  <a:extLst>
                    <a:ext uri="{9D8B030D-6E8A-4147-A177-3AD203B41FA5}">
                      <a16:colId xmlns:a16="http://schemas.microsoft.com/office/drawing/2014/main" val="20003"/>
                    </a:ext>
                  </a:extLst>
                </a:gridCol>
                <a:gridCol w="1135062">
                  <a:extLst>
                    <a:ext uri="{9D8B030D-6E8A-4147-A177-3AD203B41FA5}">
                      <a16:colId xmlns:a16="http://schemas.microsoft.com/office/drawing/2014/main" val="20004"/>
                    </a:ext>
                  </a:extLst>
                </a:gridCol>
                <a:gridCol w="1074738">
                  <a:extLst>
                    <a:ext uri="{9D8B030D-6E8A-4147-A177-3AD203B41FA5}">
                      <a16:colId xmlns:a16="http://schemas.microsoft.com/office/drawing/2014/main" val="20005"/>
                    </a:ext>
                  </a:extLst>
                </a:gridCol>
                <a:gridCol w="1073150">
                  <a:extLst>
                    <a:ext uri="{9D8B030D-6E8A-4147-A177-3AD203B41FA5}">
                      <a16:colId xmlns:a16="http://schemas.microsoft.com/office/drawing/2014/main" val="20006"/>
                    </a:ext>
                  </a:extLst>
                </a:gridCol>
                <a:gridCol w="1073150">
                  <a:extLst>
                    <a:ext uri="{9D8B030D-6E8A-4147-A177-3AD203B41FA5}">
                      <a16:colId xmlns:a16="http://schemas.microsoft.com/office/drawing/2014/main" val="20007"/>
                    </a:ext>
                  </a:extLst>
                </a:gridCol>
              </a:tblGrid>
              <a:tr h="5760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rgbClr val="993300"/>
                          </a:solidFill>
                          <a:effectLst/>
                          <a:latin typeface="Arial" charset="0"/>
                          <a:cs typeface="Times New Roman" pitchFamily="18" charset="0"/>
                        </a:rPr>
                        <a:t>Възраст</a:t>
                      </a:r>
                      <a:endParaRPr kumimoji="0" lang="bg-BG" altLang="en-US" sz="2000" b="1" i="0" u="none" strike="noStrike" cap="none" normalizeH="0" baseline="0" dirty="0">
                        <a:ln>
                          <a:noFill/>
                        </a:ln>
                        <a:solidFill>
                          <a:srgbClr val="993300"/>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rgbClr val="993300"/>
                          </a:solidFill>
                          <a:effectLst/>
                          <a:latin typeface="Arial" charset="0"/>
                          <a:cs typeface="Times New Roman" pitchFamily="18" charset="0"/>
                        </a:rPr>
                        <a:t>1960</a:t>
                      </a:r>
                      <a:endParaRPr kumimoji="0" lang="bg-BG" altLang="en-US" sz="2000" b="1" i="0" u="none" strike="noStrike" cap="none" normalizeH="0" baseline="0">
                        <a:ln>
                          <a:noFill/>
                        </a:ln>
                        <a:solidFill>
                          <a:srgbClr val="993300"/>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a:noFill/>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rgbClr val="993300"/>
                          </a:solidFill>
                          <a:effectLst/>
                          <a:latin typeface="Arial" charset="0"/>
                          <a:cs typeface="Times New Roman" pitchFamily="18" charset="0"/>
                        </a:rPr>
                        <a:t>1970</a:t>
                      </a:r>
                      <a:endParaRPr kumimoji="0" lang="bg-BG" altLang="en-US" sz="2000" b="1" i="0" u="none" strike="noStrike" cap="none" normalizeH="0" baseline="0" dirty="0">
                        <a:ln>
                          <a:noFill/>
                        </a:ln>
                        <a:solidFill>
                          <a:srgbClr val="993300"/>
                        </a:solidFill>
                        <a:effectLst/>
                        <a:latin typeface="Arial" charset="0"/>
                      </a:endParaRPr>
                    </a:p>
                  </a:txBody>
                  <a:tcPr marT="45717" marB="45717" anchor="ctr" horzOverflow="overflow">
                    <a:lnL>
                      <a:noFill/>
                    </a:lnL>
                    <a:lnR>
                      <a:noFill/>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rgbClr val="993300"/>
                          </a:solidFill>
                          <a:effectLst/>
                          <a:latin typeface="Arial" charset="0"/>
                          <a:cs typeface="Times New Roman" pitchFamily="18" charset="0"/>
                        </a:rPr>
                        <a:t>1980</a:t>
                      </a:r>
                      <a:endParaRPr kumimoji="0" lang="bg-BG" altLang="en-US" sz="2000" b="1" i="0" u="none" strike="noStrike" cap="none" normalizeH="0" baseline="0">
                        <a:ln>
                          <a:noFill/>
                        </a:ln>
                        <a:solidFill>
                          <a:srgbClr val="993300"/>
                        </a:solidFill>
                        <a:effectLst/>
                        <a:latin typeface="Arial" charset="0"/>
                      </a:endParaRPr>
                    </a:p>
                  </a:txBody>
                  <a:tcPr marT="45717" marB="45717" anchor="ctr" horzOverflow="overflow">
                    <a:lnL>
                      <a:noFill/>
                    </a:lnL>
                    <a:lnR>
                      <a:noFill/>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rgbClr val="993300"/>
                          </a:solidFill>
                          <a:effectLst/>
                          <a:latin typeface="Arial" charset="0"/>
                          <a:cs typeface="Times New Roman" pitchFamily="18" charset="0"/>
                        </a:rPr>
                        <a:t>1990</a:t>
                      </a:r>
                      <a:endParaRPr kumimoji="0" lang="bg-BG" altLang="en-US" sz="2000" b="1" i="0" u="none" strike="noStrike" cap="none" normalizeH="0" baseline="0">
                        <a:ln>
                          <a:noFill/>
                        </a:ln>
                        <a:solidFill>
                          <a:srgbClr val="993300"/>
                        </a:solidFill>
                        <a:effectLst/>
                        <a:latin typeface="Arial" charset="0"/>
                      </a:endParaRPr>
                    </a:p>
                  </a:txBody>
                  <a:tcPr marT="45717" marB="45717" anchor="ctr" horzOverflow="overflow">
                    <a:lnL>
                      <a:noFill/>
                    </a:lnL>
                    <a:lnR>
                      <a:noFill/>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993300"/>
                          </a:solidFill>
                          <a:effectLst/>
                          <a:latin typeface="Arial" charset="0"/>
                        </a:rPr>
                        <a:t>2000</a:t>
                      </a:r>
                      <a:endParaRPr kumimoji="0" lang="bg-BG" altLang="en-US" sz="2000" b="1" i="0" u="none" strike="noStrike" cap="none" normalizeH="0" baseline="0" dirty="0">
                        <a:ln>
                          <a:noFill/>
                        </a:ln>
                        <a:solidFill>
                          <a:srgbClr val="993300"/>
                        </a:solidFill>
                        <a:effectLst/>
                        <a:latin typeface="Arial" charset="0"/>
                      </a:endParaRPr>
                    </a:p>
                  </a:txBody>
                  <a:tcPr marT="45717" marB="45717" anchor="ctr" horzOverflow="overflow">
                    <a:lnL>
                      <a:noFill/>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rgbClr val="993300"/>
                          </a:solidFill>
                          <a:effectLst/>
                          <a:latin typeface="Arial" charset="0"/>
                          <a:cs typeface="Times New Roman" pitchFamily="18" charset="0"/>
                        </a:rPr>
                        <a:t>20</a:t>
                      </a:r>
                      <a:r>
                        <a:rPr kumimoji="0" lang="en-US" altLang="en-US" sz="2000" b="1" i="0" u="none" strike="noStrike" cap="none" normalizeH="0" baseline="0" dirty="0">
                          <a:ln>
                            <a:noFill/>
                          </a:ln>
                          <a:solidFill>
                            <a:srgbClr val="993300"/>
                          </a:solidFill>
                          <a:effectLst/>
                          <a:latin typeface="Arial" charset="0"/>
                          <a:cs typeface="Times New Roman" pitchFamily="18" charset="0"/>
                        </a:rPr>
                        <a:t>10</a:t>
                      </a:r>
                      <a:endParaRPr kumimoji="0" lang="bg-BG" altLang="en-US" sz="2000" b="1" i="0" u="none" strike="noStrike" cap="none" normalizeH="0" baseline="0" dirty="0">
                        <a:ln>
                          <a:noFill/>
                        </a:ln>
                        <a:solidFill>
                          <a:srgbClr val="993300"/>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rgbClr val="993300"/>
                          </a:solidFill>
                          <a:effectLst/>
                          <a:latin typeface="Arial" charset="0"/>
                          <a:cs typeface="Times New Roman" pitchFamily="18" charset="0"/>
                        </a:rPr>
                        <a:t>201</a:t>
                      </a:r>
                      <a:r>
                        <a:rPr kumimoji="0" lang="en-US" altLang="en-US" sz="2000" b="1" i="0" u="none" strike="noStrike" cap="none" normalizeH="0" baseline="0" dirty="0">
                          <a:ln>
                            <a:noFill/>
                          </a:ln>
                          <a:solidFill>
                            <a:srgbClr val="993300"/>
                          </a:solidFill>
                          <a:effectLst/>
                          <a:latin typeface="Arial" charset="0"/>
                          <a:cs typeface="Times New Roman" pitchFamily="18" charset="0"/>
                        </a:rPr>
                        <a:t>8</a:t>
                      </a:r>
                      <a:endParaRPr kumimoji="0" lang="bg-BG" altLang="en-US" sz="2000" b="1" i="0" u="none" strike="noStrike" cap="none" normalizeH="0" baseline="0" dirty="0">
                        <a:ln>
                          <a:noFill/>
                        </a:ln>
                        <a:solidFill>
                          <a:srgbClr val="993300"/>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4682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chemeClr val="tx1"/>
                          </a:solidFill>
                          <a:effectLst/>
                          <a:latin typeface="Arial" charset="0"/>
                          <a:cs typeface="Times New Roman" pitchFamily="18" charset="0"/>
                        </a:rPr>
                        <a:t>ОБЩО</a:t>
                      </a:r>
                      <a:endParaRPr kumimoji="0" lang="bg-BG" altLang="en-US" sz="2000" b="1" i="0" u="none" strike="noStrike" cap="none" normalizeH="0" baseline="0">
                        <a:ln>
                          <a:noFill/>
                        </a:ln>
                        <a:solidFill>
                          <a:schemeClr val="tx1"/>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chemeClr val="tx1"/>
                          </a:solidFill>
                          <a:effectLst/>
                          <a:latin typeface="Arial" charset="0"/>
                          <a:cs typeface="Times New Roman" pitchFamily="18" charset="0"/>
                        </a:rPr>
                        <a:t>8,1</a:t>
                      </a:r>
                      <a:endParaRPr kumimoji="0" lang="bg-BG" altLang="en-US" sz="2000" b="0" i="0" u="none" strike="noStrike" cap="none" normalizeH="0" baseline="0">
                        <a:ln>
                          <a:noFill/>
                        </a:ln>
                        <a:solidFill>
                          <a:schemeClr val="tx1"/>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a:noFill/>
                    </a:lnR>
                    <a:lnT w="25400" cap="flat" cmpd="sng" algn="ctr">
                      <a:solidFill>
                        <a:srgbClr val="000000"/>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chemeClr val="tx1"/>
                          </a:solidFill>
                          <a:effectLst/>
                          <a:latin typeface="Arial" charset="0"/>
                          <a:cs typeface="Times New Roman" pitchFamily="18" charset="0"/>
                        </a:rPr>
                        <a:t>9,1</a:t>
                      </a:r>
                      <a:endParaRPr kumimoji="0" lang="bg-BG" altLang="en-US" sz="2000" b="0" i="0" u="none" strike="noStrike" cap="none" normalizeH="0" baseline="0">
                        <a:ln>
                          <a:noFill/>
                        </a:ln>
                        <a:solidFill>
                          <a:schemeClr val="tx1"/>
                        </a:solidFill>
                        <a:effectLst/>
                        <a:latin typeface="Arial" charset="0"/>
                      </a:endParaRPr>
                    </a:p>
                  </a:txBody>
                  <a:tcPr marT="45717" marB="45717" anchor="ctr" horzOverflow="overflow">
                    <a:lnL>
                      <a:noFill/>
                    </a:lnL>
                    <a:lnR>
                      <a:noFill/>
                    </a:lnR>
                    <a:lnT w="25400" cap="flat" cmpd="sng" algn="ctr">
                      <a:solidFill>
                        <a:srgbClr val="000000"/>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chemeClr val="tx1"/>
                          </a:solidFill>
                          <a:effectLst/>
                          <a:latin typeface="Arial" charset="0"/>
                          <a:cs typeface="Times New Roman" pitchFamily="18" charset="0"/>
                        </a:rPr>
                        <a:t>11,1</a:t>
                      </a:r>
                      <a:endParaRPr kumimoji="0" lang="bg-BG" altLang="en-US" sz="2000" b="0" i="0" u="none" strike="noStrike" cap="none" normalizeH="0" baseline="0">
                        <a:ln>
                          <a:noFill/>
                        </a:ln>
                        <a:solidFill>
                          <a:schemeClr val="tx1"/>
                        </a:solidFill>
                        <a:effectLst/>
                        <a:latin typeface="Arial" charset="0"/>
                      </a:endParaRPr>
                    </a:p>
                  </a:txBody>
                  <a:tcPr marT="45717" marB="45717" anchor="ctr" horzOverflow="overflow">
                    <a:lnL>
                      <a:noFill/>
                    </a:lnL>
                    <a:lnR>
                      <a:noFill/>
                    </a:lnR>
                    <a:lnT w="25400" cap="flat" cmpd="sng" algn="ctr">
                      <a:solidFill>
                        <a:srgbClr val="000000"/>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chemeClr val="tx1"/>
                          </a:solidFill>
                          <a:effectLst/>
                          <a:latin typeface="Arial" charset="0"/>
                          <a:cs typeface="Times New Roman" pitchFamily="18" charset="0"/>
                        </a:rPr>
                        <a:t>12,1</a:t>
                      </a:r>
                      <a:endParaRPr kumimoji="0" lang="bg-BG" altLang="en-US" sz="2000" b="0" i="0" u="none" strike="noStrike" cap="none" normalizeH="0" baseline="0">
                        <a:ln>
                          <a:noFill/>
                        </a:ln>
                        <a:solidFill>
                          <a:schemeClr val="tx1"/>
                        </a:solidFill>
                        <a:effectLst/>
                        <a:latin typeface="Arial" charset="0"/>
                      </a:endParaRPr>
                    </a:p>
                  </a:txBody>
                  <a:tcPr marT="45717" marB="45717" anchor="ctr" horzOverflow="overflow">
                    <a:lnL>
                      <a:noFill/>
                    </a:lnL>
                    <a:lnR>
                      <a:noFill/>
                    </a:lnR>
                    <a:lnT w="25400" cap="flat" cmpd="sng" algn="ctr">
                      <a:solidFill>
                        <a:srgbClr val="000000"/>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charset="0"/>
                        </a:rPr>
                        <a:t>14,1</a:t>
                      </a:r>
                      <a:endParaRPr kumimoji="0" lang="bg-BG" altLang="en-US" sz="2000" b="1" i="0" u="none" strike="noStrike" cap="none" normalizeH="0" baseline="0" dirty="0">
                        <a:ln>
                          <a:noFill/>
                        </a:ln>
                        <a:solidFill>
                          <a:schemeClr val="tx1"/>
                        </a:solidFill>
                        <a:effectLst/>
                        <a:latin typeface="Arial" charset="0"/>
                      </a:endParaRPr>
                    </a:p>
                  </a:txBody>
                  <a:tcPr marT="45717" marB="45717" anchor="ctr" horzOverflow="overflow">
                    <a:lnL>
                      <a:noFill/>
                    </a:lnL>
                    <a:lnR>
                      <a:noFill/>
                    </a:lnR>
                    <a:lnT w="25400" cap="flat" cmpd="sng" algn="ctr">
                      <a:solidFill>
                        <a:srgbClr val="000000"/>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14,6</a:t>
                      </a:r>
                      <a:endParaRPr kumimoji="0" lang="bg-BG" altLang="en-US" sz="2000" b="0" i="0" u="none" strike="noStrike" cap="none" normalizeH="0" baseline="0" dirty="0">
                        <a:ln>
                          <a:noFill/>
                        </a:ln>
                        <a:solidFill>
                          <a:schemeClr val="tx1"/>
                        </a:solidFill>
                        <a:effectLst/>
                        <a:latin typeface="Arial" charset="0"/>
                      </a:endParaRPr>
                    </a:p>
                  </a:txBody>
                  <a:tcPr marT="45717" marB="45717" anchor="ctr" horzOverflow="overflow">
                    <a:lnL>
                      <a:noFill/>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chemeClr val="tx1"/>
                          </a:solidFill>
                          <a:effectLst/>
                          <a:latin typeface="Arial" charset="0"/>
                          <a:cs typeface="Times New Roman" pitchFamily="18" charset="0"/>
                        </a:rPr>
                        <a:t>15,</a:t>
                      </a:r>
                      <a:r>
                        <a:rPr kumimoji="0" lang="en-US" altLang="en-US" sz="2000" b="1" i="0" u="none" strike="noStrike" cap="none" normalizeH="0" baseline="0" dirty="0">
                          <a:ln>
                            <a:noFill/>
                          </a:ln>
                          <a:solidFill>
                            <a:schemeClr val="tx1"/>
                          </a:solidFill>
                          <a:effectLst/>
                          <a:latin typeface="Arial" charset="0"/>
                          <a:cs typeface="Times New Roman" pitchFamily="18" charset="0"/>
                        </a:rPr>
                        <a:t>4</a:t>
                      </a:r>
                      <a:endParaRPr kumimoji="0" lang="bg-BG" altLang="en-US" sz="2000" b="0" i="0" u="none" strike="noStrike" cap="none" normalizeH="0" baseline="0" dirty="0">
                        <a:ln>
                          <a:noFill/>
                        </a:ln>
                        <a:solidFill>
                          <a:schemeClr val="tx1"/>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a:noFill/>
                    </a:lnB>
                    <a:lnTlToBr>
                      <a:noFill/>
                    </a:lnTlToBr>
                    <a:lnBlToTr>
                      <a:noFill/>
                    </a:lnBlToTr>
                    <a:noFill/>
                  </a:tcPr>
                </a:tc>
                <a:extLst>
                  <a:ext uri="{0D108BD9-81ED-4DB2-BD59-A6C34878D82A}">
                    <a16:rowId xmlns:a16="http://schemas.microsoft.com/office/drawing/2014/main" val="10001"/>
                  </a:ext>
                </a:extLst>
              </a:tr>
              <a:tr h="4666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chemeClr val="tx1"/>
                          </a:solidFill>
                          <a:effectLst/>
                          <a:latin typeface="Arial" charset="0"/>
                          <a:cs typeface="Times New Roman" pitchFamily="18" charset="0"/>
                        </a:rPr>
                        <a:t>Под 1 г.</a:t>
                      </a:r>
                      <a:endParaRPr kumimoji="0" lang="bg-BG" altLang="en-US" sz="2000" b="0" i="0" u="none" strike="noStrike" cap="none" normalizeH="0" baseline="0">
                        <a:ln>
                          <a:noFill/>
                        </a:ln>
                        <a:solidFill>
                          <a:schemeClr val="tx1"/>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a:ln>
                            <a:noFill/>
                          </a:ln>
                          <a:solidFill>
                            <a:schemeClr val="tx1"/>
                          </a:solidFill>
                          <a:effectLst/>
                          <a:latin typeface="Arial" charset="0"/>
                          <a:cs typeface="Times New Roman" pitchFamily="18" charset="0"/>
                        </a:rPr>
                        <a:t>45,1</a:t>
                      </a:r>
                      <a:endParaRPr kumimoji="0" lang="bg-BG" altLang="en-US" sz="2000" b="0" i="0" u="none" strike="noStrike" cap="none" normalizeH="0" baseline="0">
                        <a:ln>
                          <a:noFill/>
                        </a:ln>
                        <a:solidFill>
                          <a:schemeClr val="tx1"/>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a:ln>
                            <a:noFill/>
                          </a:ln>
                          <a:solidFill>
                            <a:schemeClr val="tx1"/>
                          </a:solidFill>
                          <a:effectLst/>
                          <a:latin typeface="Arial" charset="0"/>
                          <a:cs typeface="Times New Roman" pitchFamily="18" charset="0"/>
                        </a:rPr>
                        <a:t>27,2</a:t>
                      </a:r>
                      <a:endParaRPr kumimoji="0" lang="bg-BG" altLang="en-US" sz="2000" b="0" i="0" u="none" strike="noStrike" cap="none" normalizeH="0" baseline="0">
                        <a:ln>
                          <a:noFill/>
                        </a:ln>
                        <a:solidFill>
                          <a:schemeClr val="tx1"/>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a:ln>
                            <a:noFill/>
                          </a:ln>
                          <a:solidFill>
                            <a:schemeClr val="tx1"/>
                          </a:solidFill>
                          <a:effectLst/>
                          <a:latin typeface="Arial" charset="0"/>
                          <a:cs typeface="Times New Roman" pitchFamily="18" charset="0"/>
                        </a:rPr>
                        <a:t>20,2</a:t>
                      </a:r>
                      <a:endParaRPr kumimoji="0" lang="bg-BG" altLang="en-US" sz="2000" b="0" i="0" u="none" strike="noStrike" cap="none" normalizeH="0" baseline="0">
                        <a:ln>
                          <a:noFill/>
                        </a:ln>
                        <a:solidFill>
                          <a:schemeClr val="tx1"/>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a:ln>
                            <a:noFill/>
                          </a:ln>
                          <a:solidFill>
                            <a:schemeClr val="tx1"/>
                          </a:solidFill>
                          <a:effectLst/>
                          <a:latin typeface="Arial" charset="0"/>
                          <a:cs typeface="Times New Roman" pitchFamily="18" charset="0"/>
                        </a:rPr>
                        <a:t>14,8</a:t>
                      </a:r>
                      <a:endParaRPr kumimoji="0" lang="bg-BG" altLang="en-US" sz="2000" b="0" i="0" u="none" strike="noStrike" cap="none" normalizeH="0" baseline="0">
                        <a:ln>
                          <a:noFill/>
                        </a:ln>
                        <a:solidFill>
                          <a:schemeClr val="tx1"/>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13,3</a:t>
                      </a:r>
                      <a:endParaRPr kumimoji="0" lang="bg-BG" altLang="en-US" sz="2000" b="0" i="0" u="none" strike="noStrike" cap="none" normalizeH="0" baseline="0" dirty="0">
                        <a:ln>
                          <a:noFill/>
                        </a:ln>
                        <a:solidFill>
                          <a:schemeClr val="tx1"/>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9,4</a:t>
                      </a:r>
                      <a:endParaRPr kumimoji="0" lang="bg-BG" altLang="en-US" sz="2000" b="0" i="0" u="none" strike="noStrike" cap="none" normalizeH="0" baseline="0" dirty="0">
                        <a:ln>
                          <a:noFill/>
                        </a:ln>
                        <a:solidFill>
                          <a:schemeClr val="tx1"/>
                        </a:solidFill>
                        <a:effectLst/>
                        <a:latin typeface="Arial" charset="0"/>
                      </a:endParaRPr>
                    </a:p>
                  </a:txBody>
                  <a:tcPr marT="45717" marB="45717" anchor="ctr" horzOverflow="overflow">
                    <a:lnL>
                      <a:noFill/>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5,8</a:t>
                      </a:r>
                      <a:endParaRPr kumimoji="0" lang="bg-BG" altLang="en-US" sz="2000" b="0" i="0" u="none" strike="noStrike" cap="none" normalizeH="0" baseline="0" dirty="0">
                        <a:ln>
                          <a:noFill/>
                        </a:ln>
                        <a:solidFill>
                          <a:schemeClr val="tx1"/>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val="10002"/>
                  </a:ext>
                </a:extLst>
              </a:tr>
              <a:tr h="4682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rgbClr val="FF0000"/>
                          </a:solidFill>
                          <a:effectLst/>
                          <a:latin typeface="Arial" charset="0"/>
                          <a:cs typeface="Times New Roman" pitchFamily="18" charset="0"/>
                        </a:rPr>
                        <a:t>1 – 9 г.</a:t>
                      </a:r>
                      <a:endParaRPr kumimoji="0" lang="bg-BG" altLang="en-US" sz="2000" b="1" i="0" u="none" strike="noStrike" cap="none" normalizeH="0" baseline="0">
                        <a:ln>
                          <a:noFill/>
                        </a:ln>
                        <a:solidFill>
                          <a:srgbClr val="FF0000"/>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rgbClr val="FF0000"/>
                          </a:solidFill>
                          <a:effectLst/>
                          <a:latin typeface="Arial" charset="0"/>
                          <a:cs typeface="Times New Roman" pitchFamily="18" charset="0"/>
                        </a:rPr>
                        <a:t>1,6</a:t>
                      </a:r>
                      <a:endParaRPr kumimoji="0" lang="bg-BG" altLang="en-US" sz="2000" b="1" i="0" u="none" strike="noStrike" cap="none" normalizeH="0" baseline="0">
                        <a:ln>
                          <a:noFill/>
                        </a:ln>
                        <a:solidFill>
                          <a:srgbClr val="FF0000"/>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rgbClr val="FF0000"/>
                          </a:solidFill>
                          <a:effectLst/>
                          <a:latin typeface="Arial" charset="0"/>
                          <a:cs typeface="Times New Roman" pitchFamily="18" charset="0"/>
                        </a:rPr>
                        <a:t>0,8</a:t>
                      </a:r>
                      <a:endParaRPr kumimoji="0" lang="bg-BG" altLang="en-US" sz="2000" b="1" i="0" u="none" strike="noStrike" cap="none" normalizeH="0" baseline="0">
                        <a:ln>
                          <a:noFill/>
                        </a:ln>
                        <a:solidFill>
                          <a:srgbClr val="FF0000"/>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rgbClr val="FF0000"/>
                          </a:solidFill>
                          <a:effectLst/>
                          <a:latin typeface="Arial" charset="0"/>
                          <a:cs typeface="Times New Roman" pitchFamily="18" charset="0"/>
                        </a:rPr>
                        <a:t>0,7</a:t>
                      </a:r>
                      <a:endParaRPr kumimoji="0" lang="bg-BG" altLang="en-US" sz="2000" b="1" i="0" u="none" strike="noStrike" cap="none" normalizeH="0" baseline="0">
                        <a:ln>
                          <a:noFill/>
                        </a:ln>
                        <a:solidFill>
                          <a:srgbClr val="FF0000"/>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rgbClr val="FF0000"/>
                          </a:solidFill>
                          <a:effectLst/>
                          <a:latin typeface="Arial" charset="0"/>
                          <a:cs typeface="Times New Roman" pitchFamily="18" charset="0"/>
                        </a:rPr>
                        <a:t>0,6</a:t>
                      </a:r>
                      <a:endParaRPr kumimoji="0" lang="bg-BG" altLang="en-US" sz="2000" b="1" i="0" u="none" strike="noStrike" cap="none" normalizeH="0" baseline="0">
                        <a:ln>
                          <a:noFill/>
                        </a:ln>
                        <a:solidFill>
                          <a:srgbClr val="FF0000"/>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0000"/>
                          </a:solidFill>
                          <a:effectLst/>
                          <a:latin typeface="Arial" charset="0"/>
                        </a:rPr>
                        <a:t>0,5</a:t>
                      </a:r>
                      <a:endParaRPr kumimoji="0" lang="bg-BG" altLang="en-US" sz="2000" b="1" i="0" u="none" strike="noStrike" cap="none" normalizeH="0" baseline="0" dirty="0">
                        <a:ln>
                          <a:noFill/>
                        </a:ln>
                        <a:solidFill>
                          <a:srgbClr val="FF0000"/>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0000"/>
                          </a:solidFill>
                          <a:effectLst/>
                          <a:latin typeface="Arial" charset="0"/>
                        </a:rPr>
                        <a:t>0,3</a:t>
                      </a:r>
                      <a:endParaRPr kumimoji="0" lang="bg-BG" altLang="en-US" sz="2000" b="1" i="0" u="none" strike="noStrike" cap="none" normalizeH="0" baseline="0" dirty="0">
                        <a:ln>
                          <a:noFill/>
                        </a:ln>
                        <a:solidFill>
                          <a:srgbClr val="FF0000"/>
                        </a:solidFill>
                        <a:effectLst/>
                        <a:latin typeface="Arial" charset="0"/>
                      </a:endParaRPr>
                    </a:p>
                  </a:txBody>
                  <a:tcPr marT="45717" marB="45717" anchor="ctr" horzOverflow="overflow">
                    <a:lnL>
                      <a:noFill/>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0000"/>
                          </a:solidFill>
                          <a:effectLst/>
                          <a:latin typeface="Arial" charset="0"/>
                        </a:rPr>
                        <a:t>0,3</a:t>
                      </a:r>
                      <a:endParaRPr kumimoji="0" lang="bg-BG" altLang="en-US" sz="2000" b="1" i="0" u="none" strike="noStrike" cap="none" normalizeH="0" baseline="0" dirty="0">
                        <a:ln>
                          <a:noFill/>
                        </a:ln>
                        <a:solidFill>
                          <a:srgbClr val="FF0000"/>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val="10003"/>
                  </a:ext>
                </a:extLst>
              </a:tr>
              <a:tr h="4666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rgbClr val="FF0000"/>
                          </a:solidFill>
                          <a:effectLst/>
                          <a:latin typeface="Arial" charset="0"/>
                          <a:cs typeface="Times New Roman" pitchFamily="18" charset="0"/>
                        </a:rPr>
                        <a:t>10–19 г. </a:t>
                      </a:r>
                      <a:endParaRPr kumimoji="0" lang="bg-BG" altLang="en-US" sz="2000" b="0" i="0" u="none" strike="noStrike" cap="none" normalizeH="0" baseline="0">
                        <a:ln>
                          <a:noFill/>
                        </a:ln>
                        <a:solidFill>
                          <a:srgbClr val="FF0000"/>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rgbClr val="FF0000"/>
                          </a:solidFill>
                          <a:effectLst/>
                          <a:latin typeface="Arial" charset="0"/>
                          <a:cs typeface="Times New Roman" pitchFamily="18" charset="0"/>
                        </a:rPr>
                        <a:t>0,8</a:t>
                      </a:r>
                      <a:endParaRPr kumimoji="0" lang="bg-BG" altLang="en-US" sz="2000" b="0" i="0" u="none" strike="noStrike" cap="none" normalizeH="0" baseline="0">
                        <a:ln>
                          <a:noFill/>
                        </a:ln>
                        <a:solidFill>
                          <a:srgbClr val="FF0000"/>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rgbClr val="FF0000"/>
                          </a:solidFill>
                          <a:effectLst/>
                          <a:latin typeface="Arial" charset="0"/>
                          <a:cs typeface="Times New Roman" pitchFamily="18" charset="0"/>
                        </a:rPr>
                        <a:t>0,6</a:t>
                      </a:r>
                      <a:endParaRPr kumimoji="0" lang="bg-BG" altLang="en-US" sz="2000" b="0" i="0" u="none" strike="noStrike" cap="none" normalizeH="0" baseline="0">
                        <a:ln>
                          <a:noFill/>
                        </a:ln>
                        <a:solidFill>
                          <a:srgbClr val="FF0000"/>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rgbClr val="FF0000"/>
                          </a:solidFill>
                          <a:effectLst/>
                          <a:latin typeface="Arial" charset="0"/>
                          <a:cs typeface="Times New Roman" pitchFamily="18" charset="0"/>
                        </a:rPr>
                        <a:t>0,6</a:t>
                      </a:r>
                      <a:endParaRPr kumimoji="0" lang="bg-BG" altLang="en-US" sz="2000" b="0" i="0" u="none" strike="noStrike" cap="none" normalizeH="0" baseline="0">
                        <a:ln>
                          <a:noFill/>
                        </a:ln>
                        <a:solidFill>
                          <a:srgbClr val="FF0000"/>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rgbClr val="FF0000"/>
                          </a:solidFill>
                          <a:effectLst/>
                          <a:latin typeface="Arial" charset="0"/>
                          <a:cs typeface="Times New Roman" pitchFamily="18" charset="0"/>
                        </a:rPr>
                        <a:t>0,6</a:t>
                      </a:r>
                      <a:endParaRPr kumimoji="0" lang="bg-BG" altLang="en-US" sz="2000" b="0" i="0" u="none" strike="noStrike" cap="none" normalizeH="0" baseline="0">
                        <a:ln>
                          <a:noFill/>
                        </a:ln>
                        <a:solidFill>
                          <a:srgbClr val="FF0000"/>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0000"/>
                          </a:solidFill>
                          <a:effectLst/>
                          <a:latin typeface="Arial" charset="0"/>
                        </a:rPr>
                        <a:t>0,4</a:t>
                      </a:r>
                      <a:endParaRPr kumimoji="0" lang="bg-BG" altLang="en-US" sz="2000" b="1" i="0" u="none" strike="noStrike" cap="none" normalizeH="0" baseline="0" dirty="0">
                        <a:ln>
                          <a:noFill/>
                        </a:ln>
                        <a:solidFill>
                          <a:srgbClr val="FF0000"/>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0000"/>
                          </a:solidFill>
                          <a:effectLst/>
                          <a:latin typeface="Arial" charset="0"/>
                        </a:rPr>
                        <a:t>0,4</a:t>
                      </a:r>
                      <a:endParaRPr kumimoji="0" lang="bg-BG" altLang="en-US" sz="2000" b="1" i="0" u="none" strike="noStrike" cap="none" normalizeH="0" baseline="0" dirty="0">
                        <a:ln>
                          <a:noFill/>
                        </a:ln>
                        <a:solidFill>
                          <a:srgbClr val="FF0000"/>
                        </a:solidFill>
                        <a:effectLst/>
                        <a:latin typeface="Arial" charset="0"/>
                      </a:endParaRPr>
                    </a:p>
                  </a:txBody>
                  <a:tcPr marT="45717" marB="45717" anchor="ctr" horzOverflow="overflow">
                    <a:lnL>
                      <a:noFill/>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0000"/>
                          </a:solidFill>
                          <a:effectLst/>
                          <a:latin typeface="Arial" charset="0"/>
                        </a:rPr>
                        <a:t>0,3</a:t>
                      </a:r>
                      <a:endParaRPr kumimoji="0" lang="bg-BG" altLang="en-US" sz="2000" b="1" i="0" u="none" strike="noStrike" cap="none" normalizeH="0" baseline="0" dirty="0">
                        <a:ln>
                          <a:noFill/>
                        </a:ln>
                        <a:solidFill>
                          <a:srgbClr val="FF0000"/>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val="10004"/>
                  </a:ext>
                </a:extLst>
              </a:tr>
              <a:tr h="5111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chemeClr val="tx1"/>
                          </a:solidFill>
                          <a:effectLst/>
                          <a:latin typeface="Arial" charset="0"/>
                          <a:cs typeface="Times New Roman" pitchFamily="18" charset="0"/>
                        </a:rPr>
                        <a:t>20–29 г. </a:t>
                      </a:r>
                      <a:endParaRPr kumimoji="0" lang="bg-BG" altLang="en-US" sz="2000" b="0" i="0" u="none" strike="noStrike" cap="none" normalizeH="0" baseline="0">
                        <a:ln>
                          <a:noFill/>
                        </a:ln>
                        <a:solidFill>
                          <a:schemeClr val="tx1"/>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a:ln>
                            <a:noFill/>
                          </a:ln>
                          <a:solidFill>
                            <a:schemeClr val="tx1"/>
                          </a:solidFill>
                          <a:effectLst/>
                          <a:latin typeface="Arial" charset="0"/>
                          <a:cs typeface="Times New Roman" pitchFamily="18" charset="0"/>
                        </a:rPr>
                        <a:t>1,2</a:t>
                      </a:r>
                      <a:endParaRPr kumimoji="0" lang="bg-BG" altLang="en-US" sz="2000" b="0" i="0" u="none" strike="noStrike" cap="none" normalizeH="0" baseline="0">
                        <a:ln>
                          <a:noFill/>
                        </a:ln>
                        <a:solidFill>
                          <a:schemeClr val="tx1"/>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a:ln>
                            <a:noFill/>
                          </a:ln>
                          <a:solidFill>
                            <a:schemeClr val="tx1"/>
                          </a:solidFill>
                          <a:effectLst/>
                          <a:latin typeface="Arial" charset="0"/>
                          <a:cs typeface="Times New Roman" pitchFamily="18" charset="0"/>
                        </a:rPr>
                        <a:t>1,0</a:t>
                      </a:r>
                      <a:endParaRPr kumimoji="0" lang="bg-BG" altLang="en-US" sz="2000" b="0" i="0" u="none" strike="noStrike" cap="none" normalizeH="0" baseline="0">
                        <a:ln>
                          <a:noFill/>
                        </a:ln>
                        <a:solidFill>
                          <a:schemeClr val="tx1"/>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a:ln>
                            <a:noFill/>
                          </a:ln>
                          <a:solidFill>
                            <a:schemeClr val="tx1"/>
                          </a:solidFill>
                          <a:effectLst/>
                          <a:latin typeface="Arial" charset="0"/>
                          <a:cs typeface="Times New Roman" pitchFamily="18" charset="0"/>
                        </a:rPr>
                        <a:t>1,0</a:t>
                      </a:r>
                      <a:endParaRPr kumimoji="0" lang="bg-BG" altLang="en-US" sz="2000" b="0" i="0" u="none" strike="noStrike" cap="none" normalizeH="0" baseline="0">
                        <a:ln>
                          <a:noFill/>
                        </a:ln>
                        <a:solidFill>
                          <a:schemeClr val="tx1"/>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a:ln>
                            <a:noFill/>
                          </a:ln>
                          <a:solidFill>
                            <a:schemeClr val="tx1"/>
                          </a:solidFill>
                          <a:effectLst/>
                          <a:latin typeface="Arial" charset="0"/>
                          <a:cs typeface="Times New Roman" pitchFamily="18" charset="0"/>
                        </a:rPr>
                        <a:t>1,0</a:t>
                      </a:r>
                      <a:endParaRPr kumimoji="0" lang="bg-BG" altLang="en-US" sz="2000" b="0" i="0" u="none" strike="noStrike" cap="none" normalizeH="0" baseline="0">
                        <a:ln>
                          <a:noFill/>
                        </a:ln>
                        <a:solidFill>
                          <a:schemeClr val="tx1"/>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0,8</a:t>
                      </a:r>
                      <a:endParaRPr kumimoji="0" lang="bg-BG" altLang="en-US" sz="2000" b="0" i="0" u="none" strike="noStrike" cap="none" normalizeH="0" baseline="0" dirty="0">
                        <a:ln>
                          <a:noFill/>
                        </a:ln>
                        <a:solidFill>
                          <a:schemeClr val="tx1"/>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0,7</a:t>
                      </a:r>
                      <a:endParaRPr kumimoji="0" lang="bg-BG" altLang="en-US" sz="2000" b="0" i="0" u="none" strike="noStrike" cap="none" normalizeH="0" baseline="0" dirty="0">
                        <a:ln>
                          <a:noFill/>
                        </a:ln>
                        <a:solidFill>
                          <a:schemeClr val="tx1"/>
                        </a:solidFill>
                        <a:effectLst/>
                        <a:latin typeface="Arial" charset="0"/>
                      </a:endParaRPr>
                    </a:p>
                  </a:txBody>
                  <a:tcPr marT="45717" marB="45717" anchor="ctr" horzOverflow="overflow">
                    <a:lnL>
                      <a:noFill/>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0,6</a:t>
                      </a:r>
                      <a:endParaRPr kumimoji="0" lang="bg-BG" altLang="en-US" sz="2000" b="0" i="0" u="none" strike="noStrike" cap="none" normalizeH="0" baseline="0" dirty="0">
                        <a:ln>
                          <a:noFill/>
                        </a:ln>
                        <a:solidFill>
                          <a:schemeClr val="tx1"/>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val="10005"/>
                  </a:ext>
                </a:extLst>
              </a:tr>
              <a:tr h="4666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chemeClr val="tx1"/>
                          </a:solidFill>
                          <a:effectLst/>
                          <a:latin typeface="Arial" charset="0"/>
                          <a:cs typeface="Times New Roman" pitchFamily="18" charset="0"/>
                        </a:rPr>
                        <a:t>30–39 г.</a:t>
                      </a:r>
                      <a:endParaRPr kumimoji="0" lang="bg-BG" altLang="en-US" sz="2000" b="0" i="0" u="none" strike="noStrike" cap="none" normalizeH="0" baseline="0">
                        <a:ln>
                          <a:noFill/>
                        </a:ln>
                        <a:solidFill>
                          <a:schemeClr val="tx1"/>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a:ln>
                            <a:noFill/>
                          </a:ln>
                          <a:solidFill>
                            <a:schemeClr val="tx1"/>
                          </a:solidFill>
                          <a:effectLst/>
                          <a:latin typeface="Arial" charset="0"/>
                          <a:cs typeface="Times New Roman" pitchFamily="18" charset="0"/>
                        </a:rPr>
                        <a:t>1,8</a:t>
                      </a:r>
                      <a:endParaRPr kumimoji="0" lang="bg-BG" altLang="en-US" sz="2000" b="0" i="0" u="none" strike="noStrike" cap="none" normalizeH="0" baseline="0">
                        <a:ln>
                          <a:noFill/>
                        </a:ln>
                        <a:solidFill>
                          <a:schemeClr val="tx1"/>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a:ln>
                            <a:noFill/>
                          </a:ln>
                          <a:solidFill>
                            <a:schemeClr val="tx1"/>
                          </a:solidFill>
                          <a:effectLst/>
                          <a:latin typeface="Arial" charset="0"/>
                          <a:cs typeface="Times New Roman" pitchFamily="18" charset="0"/>
                        </a:rPr>
                        <a:t>1,5</a:t>
                      </a:r>
                      <a:endParaRPr kumimoji="0" lang="bg-BG" altLang="en-US" sz="2000" b="0" i="0" u="none" strike="noStrike" cap="none" normalizeH="0" baseline="0">
                        <a:ln>
                          <a:noFill/>
                        </a:ln>
                        <a:solidFill>
                          <a:schemeClr val="tx1"/>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a:ln>
                            <a:noFill/>
                          </a:ln>
                          <a:solidFill>
                            <a:schemeClr val="tx1"/>
                          </a:solidFill>
                          <a:effectLst/>
                          <a:latin typeface="Arial" charset="0"/>
                          <a:cs typeface="Times New Roman" pitchFamily="18" charset="0"/>
                        </a:rPr>
                        <a:t>1,6</a:t>
                      </a:r>
                      <a:endParaRPr kumimoji="0" lang="bg-BG" altLang="en-US" sz="2000" b="0" i="0" u="none" strike="noStrike" cap="none" normalizeH="0" baseline="0">
                        <a:ln>
                          <a:noFill/>
                        </a:ln>
                        <a:solidFill>
                          <a:schemeClr val="tx1"/>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a:ln>
                            <a:noFill/>
                          </a:ln>
                          <a:solidFill>
                            <a:schemeClr val="tx1"/>
                          </a:solidFill>
                          <a:effectLst/>
                          <a:latin typeface="Arial" charset="0"/>
                          <a:cs typeface="Times New Roman" pitchFamily="18" charset="0"/>
                        </a:rPr>
                        <a:t>1,8</a:t>
                      </a:r>
                      <a:endParaRPr kumimoji="0" lang="bg-BG" altLang="en-US" sz="2000" b="0" i="0" u="none" strike="noStrike" cap="none" normalizeH="0" baseline="0">
                        <a:ln>
                          <a:noFill/>
                        </a:ln>
                        <a:solidFill>
                          <a:schemeClr val="tx1"/>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1,7</a:t>
                      </a:r>
                      <a:endParaRPr kumimoji="0" lang="bg-BG" altLang="en-US" sz="2000" b="0" i="0" u="none" strike="noStrike" cap="none" normalizeH="0" baseline="0" dirty="0">
                        <a:ln>
                          <a:noFill/>
                        </a:ln>
                        <a:solidFill>
                          <a:schemeClr val="tx1"/>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1,3</a:t>
                      </a:r>
                      <a:endParaRPr kumimoji="0" lang="bg-BG" altLang="en-US" sz="2000" b="0" i="0" u="none" strike="noStrike" cap="none" normalizeH="0" baseline="0" dirty="0">
                        <a:ln>
                          <a:noFill/>
                        </a:ln>
                        <a:solidFill>
                          <a:schemeClr val="tx1"/>
                        </a:solidFill>
                        <a:effectLst/>
                        <a:latin typeface="Arial" charset="0"/>
                      </a:endParaRPr>
                    </a:p>
                  </a:txBody>
                  <a:tcPr marT="45717" marB="45717" anchor="ctr" horzOverflow="overflow">
                    <a:lnL>
                      <a:noFill/>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1,3</a:t>
                      </a:r>
                      <a:endParaRPr kumimoji="0" lang="bg-BG" altLang="en-US" sz="2000" b="0" i="0" u="none" strike="noStrike" cap="none" normalizeH="0" baseline="0" dirty="0">
                        <a:ln>
                          <a:noFill/>
                        </a:ln>
                        <a:solidFill>
                          <a:schemeClr val="tx1"/>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val="10006"/>
                  </a:ext>
                </a:extLst>
              </a:tr>
              <a:tr h="4682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rgbClr val="3333FF"/>
                          </a:solidFill>
                          <a:effectLst/>
                          <a:latin typeface="Arial" charset="0"/>
                          <a:cs typeface="Times New Roman" pitchFamily="18" charset="0"/>
                        </a:rPr>
                        <a:t>40–49 г.</a:t>
                      </a:r>
                      <a:endParaRPr kumimoji="0" lang="bg-BG" altLang="en-US" sz="2000" b="0" i="0" u="none" strike="noStrike" cap="none" normalizeH="0" baseline="0">
                        <a:ln>
                          <a:noFill/>
                        </a:ln>
                        <a:solidFill>
                          <a:srgbClr val="3333FF"/>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rgbClr val="3333FF"/>
                          </a:solidFill>
                          <a:effectLst/>
                          <a:latin typeface="Arial" charset="0"/>
                          <a:cs typeface="Times New Roman" pitchFamily="18" charset="0"/>
                        </a:rPr>
                        <a:t>3,4</a:t>
                      </a:r>
                      <a:endParaRPr kumimoji="0" lang="bg-BG" altLang="en-US" sz="2000" b="0" i="0" u="none" strike="noStrike" cap="none" normalizeH="0" baseline="0">
                        <a:ln>
                          <a:noFill/>
                        </a:ln>
                        <a:solidFill>
                          <a:srgbClr val="3333FF"/>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rgbClr val="3333FF"/>
                          </a:solidFill>
                          <a:effectLst/>
                          <a:latin typeface="Arial" charset="0"/>
                          <a:cs typeface="Times New Roman" pitchFamily="18" charset="0"/>
                        </a:rPr>
                        <a:t>3,2</a:t>
                      </a:r>
                      <a:endParaRPr kumimoji="0" lang="bg-BG" altLang="en-US" sz="2000" b="0" i="0" u="none" strike="noStrike" cap="none" normalizeH="0" baseline="0">
                        <a:ln>
                          <a:noFill/>
                        </a:ln>
                        <a:solidFill>
                          <a:srgbClr val="3333FF"/>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rgbClr val="3333FF"/>
                          </a:solidFill>
                          <a:effectLst/>
                          <a:latin typeface="Arial" charset="0"/>
                          <a:cs typeface="Times New Roman" pitchFamily="18" charset="0"/>
                        </a:rPr>
                        <a:t>3,6</a:t>
                      </a:r>
                      <a:endParaRPr kumimoji="0" lang="bg-BG" altLang="en-US" sz="2000" b="0" i="0" u="none" strike="noStrike" cap="none" normalizeH="0" baseline="0">
                        <a:ln>
                          <a:noFill/>
                        </a:ln>
                        <a:solidFill>
                          <a:srgbClr val="3333FF"/>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rgbClr val="3333FF"/>
                          </a:solidFill>
                          <a:effectLst/>
                          <a:latin typeface="Arial" charset="0"/>
                          <a:cs typeface="Times New Roman" pitchFamily="18" charset="0"/>
                        </a:rPr>
                        <a:t>4,2</a:t>
                      </a:r>
                      <a:endParaRPr kumimoji="0" lang="bg-BG" altLang="en-US" sz="2000" b="0" i="0" u="none" strike="noStrike" cap="none" normalizeH="0" baseline="0">
                        <a:ln>
                          <a:noFill/>
                        </a:ln>
                        <a:solidFill>
                          <a:srgbClr val="3333FF"/>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3333FF"/>
                          </a:solidFill>
                          <a:effectLst/>
                          <a:latin typeface="Arial" charset="0"/>
                        </a:rPr>
                        <a:t>4,3</a:t>
                      </a:r>
                      <a:endParaRPr kumimoji="0" lang="bg-BG" altLang="en-US" sz="2000" b="1" i="0" u="none" strike="noStrike" cap="none" normalizeH="0" baseline="0" dirty="0">
                        <a:ln>
                          <a:noFill/>
                        </a:ln>
                        <a:solidFill>
                          <a:srgbClr val="3333FF"/>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3333FF"/>
                          </a:solidFill>
                          <a:effectLst/>
                          <a:latin typeface="Arial" charset="0"/>
                        </a:rPr>
                        <a:t>3,7</a:t>
                      </a:r>
                      <a:endParaRPr kumimoji="0" lang="bg-BG" altLang="en-US" sz="2000" b="1" i="0" u="none" strike="noStrike" cap="none" normalizeH="0" baseline="0" dirty="0">
                        <a:ln>
                          <a:noFill/>
                        </a:ln>
                        <a:solidFill>
                          <a:srgbClr val="3333FF"/>
                        </a:solidFill>
                        <a:effectLst/>
                        <a:latin typeface="Arial" charset="0"/>
                      </a:endParaRPr>
                    </a:p>
                  </a:txBody>
                  <a:tcPr marT="45717" marB="45717" anchor="ctr" horzOverflow="overflow">
                    <a:lnL>
                      <a:noFill/>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3333FF"/>
                          </a:solidFill>
                          <a:effectLst/>
                          <a:latin typeface="Arial" charset="0"/>
                        </a:rPr>
                        <a:t>3,3</a:t>
                      </a:r>
                      <a:endParaRPr kumimoji="0" lang="bg-BG" altLang="en-US" sz="2000" b="1" i="0" u="none" strike="noStrike" cap="none" normalizeH="0" baseline="0" dirty="0">
                        <a:ln>
                          <a:noFill/>
                        </a:ln>
                        <a:solidFill>
                          <a:srgbClr val="3333FF"/>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val="10007"/>
                  </a:ext>
                </a:extLst>
              </a:tr>
              <a:tr h="4666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rgbClr val="3333FF"/>
                          </a:solidFill>
                          <a:effectLst/>
                          <a:latin typeface="Arial" charset="0"/>
                          <a:cs typeface="Times New Roman" pitchFamily="18" charset="0"/>
                        </a:rPr>
                        <a:t>50–59 г.</a:t>
                      </a:r>
                      <a:endParaRPr kumimoji="0" lang="bg-BG" altLang="en-US" sz="2000" b="0" i="0" u="none" strike="noStrike" cap="none" normalizeH="0" baseline="0">
                        <a:ln>
                          <a:noFill/>
                        </a:ln>
                        <a:solidFill>
                          <a:srgbClr val="3333FF"/>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rgbClr val="3333FF"/>
                          </a:solidFill>
                          <a:effectLst/>
                          <a:latin typeface="Arial" charset="0"/>
                          <a:cs typeface="Times New Roman" pitchFamily="18" charset="0"/>
                        </a:rPr>
                        <a:t>8,1</a:t>
                      </a:r>
                      <a:endParaRPr kumimoji="0" lang="bg-BG" altLang="en-US" sz="2000" b="0" i="0" u="none" strike="noStrike" cap="none" normalizeH="0" baseline="0">
                        <a:ln>
                          <a:noFill/>
                        </a:ln>
                        <a:solidFill>
                          <a:srgbClr val="3333FF"/>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rgbClr val="3333FF"/>
                          </a:solidFill>
                          <a:effectLst/>
                          <a:latin typeface="Arial" charset="0"/>
                          <a:cs typeface="Times New Roman" pitchFamily="18" charset="0"/>
                        </a:rPr>
                        <a:t>8,1</a:t>
                      </a:r>
                      <a:endParaRPr kumimoji="0" lang="bg-BG" altLang="en-US" sz="2000" b="0" i="0" u="none" strike="noStrike" cap="none" normalizeH="0" baseline="0">
                        <a:ln>
                          <a:noFill/>
                        </a:ln>
                        <a:solidFill>
                          <a:srgbClr val="3333FF"/>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rgbClr val="3333FF"/>
                          </a:solidFill>
                          <a:effectLst/>
                          <a:latin typeface="Arial" charset="0"/>
                          <a:cs typeface="Times New Roman" pitchFamily="18" charset="0"/>
                        </a:rPr>
                        <a:t>9,1</a:t>
                      </a:r>
                      <a:endParaRPr kumimoji="0" lang="bg-BG" altLang="en-US" sz="2000" b="0" i="0" u="none" strike="noStrike" cap="none" normalizeH="0" baseline="0">
                        <a:ln>
                          <a:noFill/>
                        </a:ln>
                        <a:solidFill>
                          <a:srgbClr val="3333FF"/>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rgbClr val="3333FF"/>
                          </a:solidFill>
                          <a:effectLst/>
                          <a:latin typeface="Arial" charset="0"/>
                          <a:cs typeface="Times New Roman" pitchFamily="18" charset="0"/>
                        </a:rPr>
                        <a:t>9,9</a:t>
                      </a:r>
                      <a:endParaRPr kumimoji="0" lang="bg-BG" altLang="en-US" sz="2000" b="0" i="0" u="none" strike="noStrike" cap="none" normalizeH="0" baseline="0">
                        <a:ln>
                          <a:noFill/>
                        </a:ln>
                        <a:solidFill>
                          <a:srgbClr val="3333FF"/>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3333FF"/>
                          </a:solidFill>
                          <a:effectLst/>
                          <a:latin typeface="Arial" charset="0"/>
                        </a:rPr>
                        <a:t>10,1</a:t>
                      </a:r>
                      <a:endParaRPr kumimoji="0" lang="bg-BG" altLang="en-US" sz="2000" b="1" i="0" u="none" strike="noStrike" cap="none" normalizeH="0" baseline="0" dirty="0">
                        <a:ln>
                          <a:noFill/>
                        </a:ln>
                        <a:solidFill>
                          <a:srgbClr val="3333FF"/>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3333FF"/>
                          </a:solidFill>
                          <a:effectLst/>
                          <a:latin typeface="Arial" charset="0"/>
                        </a:rPr>
                        <a:t>9,4</a:t>
                      </a:r>
                      <a:endParaRPr kumimoji="0" lang="bg-BG" altLang="en-US" sz="2000" b="1" i="0" u="none" strike="noStrike" cap="none" normalizeH="0" baseline="0" dirty="0">
                        <a:ln>
                          <a:noFill/>
                        </a:ln>
                        <a:solidFill>
                          <a:srgbClr val="3333FF"/>
                        </a:solidFill>
                        <a:effectLst/>
                        <a:latin typeface="Arial" charset="0"/>
                      </a:endParaRPr>
                    </a:p>
                  </a:txBody>
                  <a:tcPr marT="45717" marB="45717" anchor="ctr" horzOverflow="overflow">
                    <a:lnL>
                      <a:noFill/>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3333FF"/>
                          </a:solidFill>
                          <a:effectLst/>
                          <a:latin typeface="Arial" charset="0"/>
                        </a:rPr>
                        <a:t>9,3</a:t>
                      </a:r>
                      <a:endParaRPr kumimoji="0" lang="bg-BG" altLang="en-US" sz="2000" b="1" i="0" u="none" strike="noStrike" cap="none" normalizeH="0" baseline="0" dirty="0">
                        <a:ln>
                          <a:noFill/>
                        </a:ln>
                        <a:solidFill>
                          <a:srgbClr val="3333FF"/>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val="10008"/>
                  </a:ext>
                </a:extLst>
              </a:tr>
              <a:tr h="4682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chemeClr val="tx1"/>
                          </a:solidFill>
                          <a:effectLst/>
                          <a:latin typeface="Arial" charset="0"/>
                          <a:cs typeface="Times New Roman" pitchFamily="18" charset="0"/>
                        </a:rPr>
                        <a:t>60–69 г.</a:t>
                      </a:r>
                      <a:endParaRPr kumimoji="0" lang="bg-BG" altLang="en-US" sz="2000" b="0" i="0" u="none" strike="noStrike" cap="none" normalizeH="0" baseline="0" dirty="0">
                        <a:ln>
                          <a:noFill/>
                        </a:ln>
                        <a:solidFill>
                          <a:schemeClr val="tx1"/>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a:ln>
                            <a:noFill/>
                          </a:ln>
                          <a:solidFill>
                            <a:schemeClr val="tx1"/>
                          </a:solidFill>
                          <a:effectLst/>
                          <a:latin typeface="Arial" charset="0"/>
                          <a:cs typeface="Times New Roman" pitchFamily="18" charset="0"/>
                        </a:rPr>
                        <a:t>22,1</a:t>
                      </a:r>
                      <a:endParaRPr kumimoji="0" lang="bg-BG" altLang="en-US" sz="2000" b="0" i="0" u="none" strike="noStrike" cap="none" normalizeH="0" baseline="0">
                        <a:ln>
                          <a:noFill/>
                        </a:ln>
                        <a:solidFill>
                          <a:schemeClr val="tx1"/>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a:ln>
                            <a:noFill/>
                          </a:ln>
                          <a:solidFill>
                            <a:schemeClr val="tx1"/>
                          </a:solidFill>
                          <a:effectLst/>
                          <a:latin typeface="Arial" charset="0"/>
                          <a:cs typeface="Times New Roman" pitchFamily="18" charset="0"/>
                        </a:rPr>
                        <a:t>22,4</a:t>
                      </a:r>
                      <a:endParaRPr kumimoji="0" lang="bg-BG" altLang="en-US" sz="2000" b="0" i="0" u="none" strike="noStrike" cap="none" normalizeH="0" baseline="0">
                        <a:ln>
                          <a:noFill/>
                        </a:ln>
                        <a:solidFill>
                          <a:schemeClr val="tx1"/>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a:ln>
                            <a:noFill/>
                          </a:ln>
                          <a:solidFill>
                            <a:schemeClr val="tx1"/>
                          </a:solidFill>
                          <a:effectLst/>
                          <a:latin typeface="Arial" charset="0"/>
                          <a:cs typeface="Times New Roman" pitchFamily="18" charset="0"/>
                        </a:rPr>
                        <a:t>24,3</a:t>
                      </a:r>
                      <a:endParaRPr kumimoji="0" lang="bg-BG" altLang="en-US" sz="2000" b="0" i="0" u="none" strike="noStrike" cap="none" normalizeH="0" baseline="0">
                        <a:ln>
                          <a:noFill/>
                        </a:ln>
                        <a:solidFill>
                          <a:schemeClr val="tx1"/>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a:ln>
                            <a:noFill/>
                          </a:ln>
                          <a:solidFill>
                            <a:schemeClr val="tx1"/>
                          </a:solidFill>
                          <a:effectLst/>
                          <a:latin typeface="Arial" charset="0"/>
                          <a:cs typeface="Times New Roman" pitchFamily="18" charset="0"/>
                        </a:rPr>
                        <a:t>23,2</a:t>
                      </a:r>
                      <a:endParaRPr kumimoji="0" lang="bg-BG" altLang="en-US" sz="2000" b="0" i="0" u="none" strike="noStrike" cap="none" normalizeH="0" baseline="0">
                        <a:ln>
                          <a:noFill/>
                        </a:ln>
                        <a:solidFill>
                          <a:schemeClr val="tx1"/>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23,8</a:t>
                      </a:r>
                      <a:endParaRPr kumimoji="0" lang="bg-BG" altLang="en-US" sz="2000" b="0" i="0" u="none" strike="noStrike" cap="none" normalizeH="0" baseline="0" dirty="0">
                        <a:ln>
                          <a:noFill/>
                        </a:ln>
                        <a:solidFill>
                          <a:schemeClr val="tx1"/>
                        </a:solidFill>
                        <a:effectLst/>
                        <a:latin typeface="Arial" charset="0"/>
                      </a:endParaRPr>
                    </a:p>
                  </a:txBody>
                  <a:tcPr marT="45717" marB="45717"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20,1</a:t>
                      </a:r>
                      <a:endParaRPr kumimoji="0" lang="bg-BG" altLang="en-US" sz="2000" b="0" i="0" u="none" strike="noStrike" cap="none" normalizeH="0" baseline="0" dirty="0">
                        <a:ln>
                          <a:noFill/>
                        </a:ln>
                        <a:solidFill>
                          <a:schemeClr val="tx1"/>
                        </a:solidFill>
                        <a:effectLst/>
                        <a:latin typeface="Arial" charset="0"/>
                      </a:endParaRPr>
                    </a:p>
                  </a:txBody>
                  <a:tcPr marT="45717" marB="45717" anchor="ctr" horzOverflow="overflow">
                    <a:lnL>
                      <a:noFill/>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19,9</a:t>
                      </a:r>
                      <a:endParaRPr kumimoji="0" lang="bg-BG" altLang="en-US" sz="2000" b="0" i="0" u="none" strike="noStrike" cap="none" normalizeH="0" baseline="0" dirty="0">
                        <a:ln>
                          <a:noFill/>
                        </a:ln>
                        <a:solidFill>
                          <a:schemeClr val="tx1"/>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val="10009"/>
                  </a:ext>
                </a:extLst>
              </a:tr>
              <a:tr h="4666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chemeClr val="tx1"/>
                          </a:solidFill>
                          <a:effectLst/>
                          <a:latin typeface="Arial" charset="0"/>
                          <a:cs typeface="Times New Roman" pitchFamily="18" charset="0"/>
                        </a:rPr>
                        <a:t>70 г. и +</a:t>
                      </a:r>
                      <a:endParaRPr kumimoji="0" lang="bg-BG" altLang="en-US" sz="2000" b="0" i="0" u="none" strike="noStrike" cap="none" normalizeH="0" baseline="0" dirty="0">
                        <a:ln>
                          <a:noFill/>
                        </a:ln>
                        <a:solidFill>
                          <a:schemeClr val="tx1"/>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dirty="0">
                          <a:ln>
                            <a:noFill/>
                          </a:ln>
                          <a:solidFill>
                            <a:schemeClr val="tx1"/>
                          </a:solidFill>
                          <a:effectLst/>
                          <a:latin typeface="Arial" charset="0"/>
                          <a:cs typeface="Times New Roman" pitchFamily="18" charset="0"/>
                        </a:rPr>
                        <a:t>76,7</a:t>
                      </a:r>
                      <a:endParaRPr kumimoji="0" lang="bg-BG" altLang="en-US" sz="2000" b="0" i="0" u="none" strike="noStrike" cap="none" normalizeH="0" baseline="0" dirty="0">
                        <a:ln>
                          <a:noFill/>
                        </a:ln>
                        <a:solidFill>
                          <a:schemeClr val="tx1"/>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a:noFill/>
                    </a:lnR>
                    <a:lnT>
                      <a:noFill/>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a:ln>
                            <a:noFill/>
                          </a:ln>
                          <a:solidFill>
                            <a:schemeClr val="tx1"/>
                          </a:solidFill>
                          <a:effectLst/>
                          <a:latin typeface="Arial" charset="0"/>
                          <a:cs typeface="Times New Roman" pitchFamily="18" charset="0"/>
                        </a:rPr>
                        <a:t>84,2</a:t>
                      </a:r>
                      <a:endParaRPr kumimoji="0" lang="bg-BG" altLang="en-US" sz="2000" b="0" i="0" u="none" strike="noStrike" cap="none" normalizeH="0" baseline="0">
                        <a:ln>
                          <a:noFill/>
                        </a:ln>
                        <a:solidFill>
                          <a:schemeClr val="tx1"/>
                        </a:solidFill>
                        <a:effectLst/>
                        <a:latin typeface="Arial" charset="0"/>
                      </a:endParaRPr>
                    </a:p>
                  </a:txBody>
                  <a:tcPr marT="45717" marB="45717" anchor="ctr" horzOverflow="overflow">
                    <a:lnL>
                      <a:noFill/>
                    </a:lnL>
                    <a:lnR>
                      <a:noFill/>
                    </a:lnR>
                    <a:lnT>
                      <a:noFill/>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a:ln>
                            <a:noFill/>
                          </a:ln>
                          <a:solidFill>
                            <a:schemeClr val="tx1"/>
                          </a:solidFill>
                          <a:effectLst/>
                          <a:latin typeface="Arial" charset="0"/>
                          <a:cs typeface="Times New Roman" pitchFamily="18" charset="0"/>
                        </a:rPr>
                        <a:t>88,2</a:t>
                      </a:r>
                      <a:endParaRPr kumimoji="0" lang="bg-BG" altLang="en-US" sz="2000" b="0" i="0" u="none" strike="noStrike" cap="none" normalizeH="0" baseline="0">
                        <a:ln>
                          <a:noFill/>
                        </a:ln>
                        <a:solidFill>
                          <a:schemeClr val="tx1"/>
                        </a:solidFill>
                        <a:effectLst/>
                        <a:latin typeface="Arial" charset="0"/>
                      </a:endParaRPr>
                    </a:p>
                  </a:txBody>
                  <a:tcPr marT="45717" marB="45717" anchor="ctr" horzOverflow="overflow">
                    <a:lnL>
                      <a:noFill/>
                    </a:lnL>
                    <a:lnR>
                      <a:noFill/>
                    </a:lnR>
                    <a:lnT>
                      <a:noFill/>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dirty="0">
                          <a:ln>
                            <a:noFill/>
                          </a:ln>
                          <a:solidFill>
                            <a:schemeClr val="tx1"/>
                          </a:solidFill>
                          <a:effectLst/>
                          <a:latin typeface="Arial" charset="0"/>
                          <a:cs typeface="Times New Roman" pitchFamily="18" charset="0"/>
                        </a:rPr>
                        <a:t>91,9</a:t>
                      </a:r>
                      <a:endParaRPr kumimoji="0" lang="bg-BG" altLang="en-US" sz="2000" b="0" i="0" u="none" strike="noStrike" cap="none" normalizeH="0" baseline="0" dirty="0">
                        <a:ln>
                          <a:noFill/>
                        </a:ln>
                        <a:solidFill>
                          <a:schemeClr val="tx1"/>
                        </a:solidFill>
                        <a:effectLst/>
                        <a:latin typeface="Arial" charset="0"/>
                      </a:endParaRPr>
                    </a:p>
                  </a:txBody>
                  <a:tcPr marT="45717" marB="45717" anchor="ctr" horzOverflow="overflow">
                    <a:lnL>
                      <a:noFill/>
                    </a:lnL>
                    <a:lnR>
                      <a:noFill/>
                    </a:lnR>
                    <a:lnT>
                      <a:noFill/>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84,5</a:t>
                      </a:r>
                      <a:endParaRPr kumimoji="0" lang="bg-BG" altLang="en-US" sz="2000" b="0" i="0" u="none" strike="noStrike" cap="none" normalizeH="0" baseline="0" dirty="0">
                        <a:ln>
                          <a:noFill/>
                        </a:ln>
                        <a:solidFill>
                          <a:schemeClr val="tx1"/>
                        </a:solidFill>
                        <a:effectLst/>
                        <a:latin typeface="Arial" charset="0"/>
                      </a:endParaRPr>
                    </a:p>
                  </a:txBody>
                  <a:tcPr marT="45717" marB="45717" anchor="ctr" horzOverflow="overflow">
                    <a:lnL>
                      <a:noFill/>
                    </a:lnL>
                    <a:lnR>
                      <a:noFill/>
                    </a:lnR>
                    <a:lnT>
                      <a:noFill/>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80,2</a:t>
                      </a:r>
                      <a:endParaRPr kumimoji="0" lang="bg-BG" altLang="en-US" sz="2000" b="0" i="0" u="none" strike="noStrike" cap="none" normalizeH="0" baseline="0" dirty="0">
                        <a:ln>
                          <a:noFill/>
                        </a:ln>
                        <a:solidFill>
                          <a:schemeClr val="tx1"/>
                        </a:solidFill>
                        <a:effectLst/>
                        <a:latin typeface="Arial" charset="0"/>
                      </a:endParaRPr>
                    </a:p>
                  </a:txBody>
                  <a:tcPr marT="45717" marB="45717" anchor="ctr" horzOverflow="overflow">
                    <a:lnL>
                      <a:noFill/>
                    </a:lnL>
                    <a:lnR w="25400" cap="flat" cmpd="sng" algn="ctr">
                      <a:solidFill>
                        <a:srgbClr val="000000"/>
                      </a:solidFill>
                      <a:prstDash val="solid"/>
                      <a:round/>
                      <a:headEnd type="none" w="sm" len="sm"/>
                      <a:tailEnd type="none" w="sm" len="sm"/>
                    </a:lnR>
                    <a:lnT>
                      <a:noFill/>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73.8</a:t>
                      </a:r>
                      <a:endParaRPr kumimoji="0" lang="bg-BG" altLang="en-US" sz="2000" b="0" i="0" u="none" strike="noStrike" cap="none" normalizeH="0" baseline="0" dirty="0">
                        <a:ln>
                          <a:noFill/>
                        </a:ln>
                        <a:solidFill>
                          <a:schemeClr val="tx1"/>
                        </a:solidFill>
                        <a:effectLst/>
                        <a:latin typeface="Arial" charset="0"/>
                      </a:endParaRPr>
                    </a:p>
                  </a:txBody>
                  <a:tcPr marT="45717" marB="45717"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w="254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0"/>
                  </a:ext>
                </a:extLst>
              </a:tr>
            </a:tbl>
          </a:graphicData>
        </a:graphic>
      </p:graphicFrame>
      <p:sp>
        <p:nvSpPr>
          <p:cNvPr id="101477" name="Rectangle 278"/>
          <p:cNvSpPr>
            <a:spLocks noChangeArrowheads="1"/>
          </p:cNvSpPr>
          <p:nvPr/>
        </p:nvSpPr>
        <p:spPr bwMode="auto">
          <a:xfrm>
            <a:off x="269568" y="116632"/>
            <a:ext cx="8712967" cy="461665"/>
          </a:xfrm>
          <a:prstGeom prst="rect">
            <a:avLst/>
          </a:prstGeom>
          <a:solidFill>
            <a:schemeClr val="bg1"/>
          </a:solidFill>
          <a:ln w="25400">
            <a:solidFill>
              <a:schemeClr val="tx1"/>
            </a:solidFill>
          </a:ln>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bg-BG" altLang="en-US" sz="2400" b="1" i="1" dirty="0">
                <a:solidFill>
                  <a:srgbClr val="3333FF"/>
                </a:solidFill>
              </a:rPr>
              <a:t>Смъртност по възраст в България  1960-201</a:t>
            </a:r>
            <a:r>
              <a:rPr lang="en-US" altLang="en-US" sz="2400" b="1" i="1" dirty="0">
                <a:solidFill>
                  <a:srgbClr val="3333FF"/>
                </a:solidFill>
              </a:rPr>
              <a:t>8</a:t>
            </a:r>
            <a:r>
              <a:rPr lang="bg-BG" altLang="en-US" sz="2400" b="1" i="1" dirty="0">
                <a:solidFill>
                  <a:srgbClr val="3333FF"/>
                </a:solidFill>
              </a:rPr>
              <a:t> г. (в ‰)</a:t>
            </a:r>
          </a:p>
        </p:txBody>
      </p:sp>
      <p:sp>
        <p:nvSpPr>
          <p:cNvPr id="2" name="Date Placeholder 1"/>
          <p:cNvSpPr>
            <a:spLocks noGrp="1"/>
          </p:cNvSpPr>
          <p:nvPr>
            <p:ph type="dt" sz="half" idx="10"/>
          </p:nvPr>
        </p:nvSpPr>
        <p:spPr/>
        <p:txBody>
          <a:bodyPr/>
          <a:lstStyle/>
          <a:p>
            <a:pPr>
              <a:defRPr/>
            </a:pPr>
            <a:fld id="{877ABAEB-C095-4351-9A7A-0B49E298B108}" type="datetime1">
              <a:rPr lang="en-US" altLang="en-US" smtClean="0"/>
              <a:t>3/21/2020</a:t>
            </a:fld>
            <a:endParaRPr lang="en-US" altLang="en-US"/>
          </a:p>
        </p:txBody>
      </p:sp>
    </p:spTree>
    <p:extLst>
      <p:ext uri="{BB962C8B-B14F-4D97-AF65-F5344CB8AC3E}">
        <p14:creationId xmlns:p14="http://schemas.microsoft.com/office/powerpoint/2010/main" val="1550181782"/>
      </p:ext>
    </p:extLst>
  </p:cSld>
  <p:clrMapOvr>
    <a:masterClrMapping/>
  </p:clrMapOvr>
  <p:transition spd="med">
    <p:fade thruBlk="1"/>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F7E70EF5-01AD-451D-9788-97254962AA18}" type="slidenum">
              <a:rPr lang="en-US" altLang="en-US"/>
              <a:pPr/>
              <a:t>81</a:t>
            </a:fld>
            <a:endParaRPr lang="en-US" altLang="en-US"/>
          </a:p>
        </p:txBody>
      </p:sp>
      <p:graphicFrame>
        <p:nvGraphicFramePr>
          <p:cNvPr id="317598" name="Group 158"/>
          <p:cNvGraphicFramePr>
            <a:graphicFrameLocks noGrp="1"/>
          </p:cNvGraphicFramePr>
          <p:nvPr>
            <p:extLst>
              <p:ext uri="{D42A27DB-BD31-4B8C-83A1-F6EECF244321}">
                <p14:modId xmlns:p14="http://schemas.microsoft.com/office/powerpoint/2010/main" val="322115494"/>
              </p:ext>
            </p:extLst>
          </p:nvPr>
        </p:nvGraphicFramePr>
        <p:xfrm>
          <a:off x="323528" y="1628800"/>
          <a:ext cx="8496945" cy="4392487"/>
        </p:xfrm>
        <a:graphic>
          <a:graphicData uri="http://schemas.openxmlformats.org/drawingml/2006/table">
            <a:tbl>
              <a:tblPr/>
              <a:tblGrid>
                <a:gridCol w="3168352">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1224137">
                  <a:extLst>
                    <a:ext uri="{9D8B030D-6E8A-4147-A177-3AD203B41FA5}">
                      <a16:colId xmlns:a16="http://schemas.microsoft.com/office/drawing/2014/main" val="20005"/>
                    </a:ext>
                  </a:extLst>
                </a:gridCol>
              </a:tblGrid>
              <a:tr h="7044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rgbClr val="3333FF"/>
                          </a:solidFill>
                          <a:effectLst/>
                          <a:latin typeface="Arial" panose="020B0604020202020204" pitchFamily="34" charset="0"/>
                          <a:cs typeface="Arial" panose="020B0604020202020204" pitchFamily="34" charset="0"/>
                        </a:rPr>
                        <a:t>ВОДЕЩИ ПРИЧИНИ</a:t>
                      </a:r>
                      <a:endParaRPr kumimoji="0" lang="bg-BG" altLang="en-US" sz="2000" b="0" i="0" u="none" strike="noStrike" cap="none" normalizeH="0" baseline="0" dirty="0">
                        <a:ln>
                          <a:noFill/>
                        </a:ln>
                        <a:solidFill>
                          <a:srgbClr val="3333FF"/>
                        </a:solidFill>
                        <a:effectLst/>
                        <a:latin typeface="Arial" panose="020B0604020202020204" pitchFamily="34" charset="0"/>
                        <a:cs typeface="Arial" panose="020B0604020202020204" pitchFamily="34" charset="0"/>
                      </a:endParaRPr>
                    </a:p>
                  </a:txBody>
                  <a:tcPr marT="45723" marB="45723"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rgbClr val="3333FF"/>
                          </a:solidFill>
                          <a:effectLst/>
                          <a:latin typeface="Arial" panose="020B0604020202020204" pitchFamily="34" charset="0"/>
                          <a:cs typeface="Arial" panose="020B0604020202020204" pitchFamily="34" charset="0"/>
                        </a:rPr>
                        <a:t>1970</a:t>
                      </a:r>
                      <a:endParaRPr kumimoji="0" lang="bg-BG" altLang="en-US" sz="2000" b="0" i="0" u="none" strike="noStrike" cap="none" normalizeH="0" baseline="0">
                        <a:ln>
                          <a:noFill/>
                        </a:ln>
                        <a:solidFill>
                          <a:srgbClr val="3333FF"/>
                        </a:solidFill>
                        <a:effectLst/>
                        <a:latin typeface="Arial" panose="020B0604020202020204" pitchFamily="34" charset="0"/>
                        <a:cs typeface="Arial" panose="020B0604020202020204" pitchFamily="34" charset="0"/>
                      </a:endParaRPr>
                    </a:p>
                  </a:txBody>
                  <a:tcPr marT="45723" marB="45723" anchor="ctr" horzOverflow="overflow">
                    <a:lnL w="25400" cap="flat" cmpd="sng" algn="ctr">
                      <a:solidFill>
                        <a:srgbClr val="000000"/>
                      </a:solidFill>
                      <a:prstDash val="solid"/>
                      <a:round/>
                      <a:headEnd type="none" w="sm" len="sm"/>
                      <a:tailEnd type="none" w="sm" len="sm"/>
                    </a:lnL>
                    <a:lnR>
                      <a:noFill/>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rgbClr val="3333FF"/>
                          </a:solidFill>
                          <a:effectLst/>
                          <a:latin typeface="Arial" panose="020B0604020202020204" pitchFamily="34" charset="0"/>
                          <a:cs typeface="Arial" panose="020B0604020202020204" pitchFamily="34" charset="0"/>
                        </a:rPr>
                        <a:t>1980</a:t>
                      </a:r>
                      <a:endParaRPr kumimoji="0" lang="bg-BG" altLang="en-US" sz="2000" b="0" i="0" u="none" strike="noStrike" cap="none" normalizeH="0" baseline="0" dirty="0">
                        <a:ln>
                          <a:noFill/>
                        </a:ln>
                        <a:solidFill>
                          <a:srgbClr val="3333FF"/>
                        </a:solidFill>
                        <a:effectLst/>
                        <a:latin typeface="Arial" panose="020B0604020202020204" pitchFamily="34" charset="0"/>
                        <a:cs typeface="Arial" panose="020B0604020202020204" pitchFamily="34" charset="0"/>
                      </a:endParaRPr>
                    </a:p>
                  </a:txBody>
                  <a:tcPr marT="45723" marB="45723" anchor="ctr" horzOverflow="overflow">
                    <a:lnL>
                      <a:noFill/>
                    </a:lnL>
                    <a:lnR>
                      <a:noFill/>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rgbClr val="3333FF"/>
                          </a:solidFill>
                          <a:effectLst/>
                          <a:latin typeface="Arial" panose="020B0604020202020204" pitchFamily="34" charset="0"/>
                          <a:cs typeface="Arial" panose="020B0604020202020204" pitchFamily="34" charset="0"/>
                        </a:rPr>
                        <a:t>1990</a:t>
                      </a:r>
                      <a:endParaRPr kumimoji="0" lang="bg-BG" altLang="en-US" sz="2000" b="0" i="0" u="none" strike="noStrike" cap="none" normalizeH="0" baseline="0" dirty="0">
                        <a:ln>
                          <a:noFill/>
                        </a:ln>
                        <a:solidFill>
                          <a:srgbClr val="3333FF"/>
                        </a:solidFill>
                        <a:effectLst/>
                        <a:latin typeface="Arial" panose="020B0604020202020204" pitchFamily="34" charset="0"/>
                        <a:cs typeface="Arial" panose="020B0604020202020204" pitchFamily="34" charset="0"/>
                      </a:endParaRPr>
                    </a:p>
                  </a:txBody>
                  <a:tcPr marT="45723" marB="45723" anchor="ctr" horzOverflow="overflow">
                    <a:lnL>
                      <a:noFill/>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rgbClr val="3333FF"/>
                          </a:solidFill>
                          <a:effectLst/>
                          <a:latin typeface="Arial" panose="020B0604020202020204" pitchFamily="34" charset="0"/>
                          <a:cs typeface="Arial" panose="020B0604020202020204" pitchFamily="34" charset="0"/>
                        </a:rPr>
                        <a:t>2000</a:t>
                      </a:r>
                      <a:endParaRPr kumimoji="0" lang="bg-BG" altLang="en-US" sz="2000" b="0" i="0" u="none" strike="noStrike" cap="none" normalizeH="0" baseline="0" dirty="0">
                        <a:ln>
                          <a:noFill/>
                        </a:ln>
                        <a:solidFill>
                          <a:srgbClr val="3333FF"/>
                        </a:solidFill>
                        <a:effectLst/>
                        <a:latin typeface="Arial" panose="020B0604020202020204" pitchFamily="34" charset="0"/>
                        <a:cs typeface="Arial" panose="020B0604020202020204" pitchFamily="34" charset="0"/>
                      </a:endParaRPr>
                    </a:p>
                  </a:txBody>
                  <a:tcPr marT="45723" marB="45723"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rgbClr val="3333FF"/>
                          </a:solidFill>
                          <a:effectLst/>
                          <a:latin typeface="Arial" panose="020B0604020202020204" pitchFamily="34" charset="0"/>
                          <a:cs typeface="Arial" panose="020B0604020202020204" pitchFamily="34" charset="0"/>
                        </a:rPr>
                        <a:t>201</a:t>
                      </a:r>
                      <a:r>
                        <a:rPr kumimoji="0" lang="en-US" altLang="en-US" sz="2000" b="1" i="0" u="none" strike="noStrike" cap="none" normalizeH="0" baseline="0" dirty="0">
                          <a:ln>
                            <a:noFill/>
                          </a:ln>
                          <a:solidFill>
                            <a:srgbClr val="3333FF"/>
                          </a:solidFill>
                          <a:effectLst/>
                          <a:latin typeface="Arial" panose="020B0604020202020204" pitchFamily="34" charset="0"/>
                          <a:cs typeface="Arial" panose="020B0604020202020204" pitchFamily="34" charset="0"/>
                        </a:rPr>
                        <a:t>8</a:t>
                      </a:r>
                      <a:endParaRPr kumimoji="0" lang="bg-BG" altLang="en-US" sz="2000" b="0" i="0" u="none" strike="noStrike" cap="none" normalizeH="0" baseline="0" dirty="0">
                        <a:ln>
                          <a:noFill/>
                        </a:ln>
                        <a:solidFill>
                          <a:srgbClr val="3333FF"/>
                        </a:solidFill>
                        <a:effectLst/>
                        <a:latin typeface="Arial" panose="020B0604020202020204" pitchFamily="34" charset="0"/>
                        <a:cs typeface="Arial" panose="020B0604020202020204" pitchFamily="34" charset="0"/>
                      </a:endParaRPr>
                    </a:p>
                  </a:txBody>
                  <a:tcPr marT="45723" marB="45723"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7004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ОБЩО</a:t>
                      </a:r>
                      <a:endParaRPr kumimoji="0" lang="bg-BG" altLang="en-US" sz="2000" b="1" i="0" u="none" strike="noStrike" cap="none" normalizeH="0" baseline="0" dirty="0">
                        <a:ln>
                          <a:noFill/>
                        </a:ln>
                        <a:solidFill>
                          <a:srgbClr val="FF0000"/>
                        </a:solidFill>
                        <a:effectLst/>
                        <a:latin typeface="Arial" panose="020B0604020202020204" pitchFamily="34" charset="0"/>
                        <a:ea typeface="Times New Roman" pitchFamily="18" charset="0"/>
                        <a:cs typeface="Arial" panose="020B0604020202020204" pitchFamily="34" charset="0"/>
                      </a:endParaRPr>
                    </a:p>
                  </a:txBody>
                  <a:tcPr marT="45723" marB="45723"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100,0</a:t>
                      </a:r>
                      <a:endParaRPr kumimoji="0" lang="bg-BG" altLang="en-US" sz="20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T="45723" marB="45723" anchor="ctr" horzOverflow="overflow">
                    <a:lnL w="25400" cap="flat" cmpd="sng" algn="ctr">
                      <a:solidFill>
                        <a:srgbClr val="000000"/>
                      </a:solidFill>
                      <a:prstDash val="solid"/>
                      <a:round/>
                      <a:headEnd type="none" w="sm" len="sm"/>
                      <a:tailEnd type="none" w="sm" len="sm"/>
                    </a:lnL>
                    <a:lnR>
                      <a:noFill/>
                    </a:lnR>
                    <a:lnT w="25400" cap="flat" cmpd="sng" algn="ctr">
                      <a:solidFill>
                        <a:srgbClr val="000000"/>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100,0</a:t>
                      </a:r>
                      <a:endParaRPr kumimoji="0" lang="bg-BG" altLang="en-US" sz="20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T="45723" marB="45723" anchor="ctr" horzOverflow="overflow">
                    <a:lnL>
                      <a:noFill/>
                    </a:lnL>
                    <a:lnR>
                      <a:noFill/>
                    </a:lnR>
                    <a:lnT w="25400" cap="flat" cmpd="sng" algn="ctr">
                      <a:solidFill>
                        <a:srgbClr val="000000"/>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100,0</a:t>
                      </a:r>
                      <a:endParaRPr kumimoji="0" lang="bg-BG" altLang="en-US" sz="20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T="45723" marB="45723" anchor="ctr" horzOverflow="overflow">
                    <a:lnL>
                      <a:noFill/>
                    </a:lnL>
                    <a:lnR>
                      <a:noFill/>
                    </a:lnR>
                    <a:lnT w="25400" cap="flat" cmpd="sng" algn="ctr">
                      <a:solidFill>
                        <a:srgbClr val="000000"/>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100,0</a:t>
                      </a:r>
                      <a:endParaRPr kumimoji="0" lang="bg-BG" altLang="en-US" sz="20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T="45723" marB="45723" anchor="ctr" horzOverflow="overflow">
                    <a:lnL>
                      <a:noFill/>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100,0</a:t>
                      </a:r>
                      <a:endParaRPr kumimoji="0" lang="bg-BG" altLang="en-US" sz="20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T="45723" marB="45723"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a:noFill/>
                    </a:lnB>
                    <a:lnTlToBr>
                      <a:noFill/>
                    </a:lnTlToBr>
                    <a:lnBlToTr>
                      <a:noFill/>
                    </a:lnBlToTr>
                    <a:noFill/>
                  </a:tcPr>
                </a:tc>
                <a:extLst>
                  <a:ext uri="{0D108BD9-81ED-4DB2-BD59-A6C34878D82A}">
                    <a16:rowId xmlns:a16="http://schemas.microsoft.com/office/drawing/2014/main" val="10001"/>
                  </a:ext>
                </a:extLst>
              </a:tr>
              <a:tr h="761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rgbClr val="3333FF"/>
                          </a:solidFill>
                          <a:effectLst/>
                          <a:latin typeface="Arial" panose="020B0604020202020204" pitchFamily="34" charset="0"/>
                          <a:cs typeface="Arial" panose="020B0604020202020204" pitchFamily="34" charset="0"/>
                        </a:rPr>
                        <a:t>Болести на кръвообращението</a:t>
                      </a:r>
                      <a:endParaRPr kumimoji="0" lang="bg-BG" altLang="en-US" sz="2000" b="0" i="0" u="none" strike="noStrike" cap="none" normalizeH="0" baseline="0" dirty="0">
                        <a:ln>
                          <a:noFill/>
                        </a:ln>
                        <a:solidFill>
                          <a:srgbClr val="3333FF"/>
                        </a:solidFill>
                        <a:effectLst/>
                        <a:latin typeface="Arial" panose="020B0604020202020204" pitchFamily="34" charset="0"/>
                        <a:cs typeface="Arial" panose="020B0604020202020204" pitchFamily="34" charset="0"/>
                      </a:endParaRPr>
                    </a:p>
                  </a:txBody>
                  <a:tcPr marT="45723" marB="45723"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rgbClr val="3333FF"/>
                          </a:solidFill>
                          <a:effectLst/>
                          <a:latin typeface="Arial" panose="020B0604020202020204" pitchFamily="34" charset="0"/>
                          <a:cs typeface="Arial" panose="020B0604020202020204" pitchFamily="34" charset="0"/>
                        </a:rPr>
                        <a:t>49,4</a:t>
                      </a:r>
                    </a:p>
                  </a:txBody>
                  <a:tcPr marT="45723" marB="45723" anchor="ctr" horzOverflow="overflow">
                    <a:lnL w="25400" cap="flat" cmpd="sng" algn="ctr">
                      <a:solidFill>
                        <a:srgbClr val="000000"/>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rgbClr val="3333FF"/>
                          </a:solidFill>
                          <a:effectLst/>
                          <a:latin typeface="Arial" panose="020B0604020202020204" pitchFamily="34" charset="0"/>
                          <a:cs typeface="Arial" panose="020B0604020202020204" pitchFamily="34" charset="0"/>
                        </a:rPr>
                        <a:t>55,4</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a:ln>
                            <a:noFill/>
                          </a:ln>
                          <a:solidFill>
                            <a:srgbClr val="3333FF"/>
                          </a:solidFill>
                          <a:effectLst/>
                          <a:latin typeface="Arial" panose="020B0604020202020204" pitchFamily="34" charset="0"/>
                          <a:cs typeface="Arial" panose="020B0604020202020204" pitchFamily="34" charset="0"/>
                        </a:rPr>
                        <a:t>61,5</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rgbClr val="3333FF"/>
                          </a:solidFill>
                          <a:effectLst/>
                          <a:latin typeface="Arial" panose="020B0604020202020204" pitchFamily="34" charset="0"/>
                          <a:cs typeface="Arial" panose="020B0604020202020204" pitchFamily="34" charset="0"/>
                        </a:rPr>
                        <a:t>66,3</a:t>
                      </a:r>
                    </a:p>
                  </a:txBody>
                  <a:tcPr marT="45723" marB="45723" anchor="ctr" horzOverflow="overflow">
                    <a:lnL>
                      <a:noFill/>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rgbClr val="3333FF"/>
                          </a:solidFill>
                          <a:effectLst/>
                          <a:latin typeface="Arial" panose="020B0604020202020204" pitchFamily="34" charset="0"/>
                          <a:cs typeface="Arial" panose="020B0604020202020204" pitchFamily="34" charset="0"/>
                        </a:rPr>
                        <a:t>6</a:t>
                      </a:r>
                      <a:r>
                        <a:rPr kumimoji="0" lang="en-US" altLang="en-US" sz="2000" b="1" i="0" u="none" strike="noStrike" cap="none" normalizeH="0" baseline="0" dirty="0">
                          <a:ln>
                            <a:noFill/>
                          </a:ln>
                          <a:solidFill>
                            <a:srgbClr val="3333FF"/>
                          </a:solidFill>
                          <a:effectLst/>
                          <a:latin typeface="Arial" panose="020B0604020202020204" pitchFamily="34" charset="0"/>
                          <a:cs typeface="Arial" panose="020B0604020202020204" pitchFamily="34" charset="0"/>
                        </a:rPr>
                        <a:t>5,0</a:t>
                      </a:r>
                      <a:endParaRPr kumimoji="0" lang="bg-BG" altLang="en-US" sz="2000" b="1" i="0" u="none" strike="noStrike" cap="none" normalizeH="0" baseline="0" dirty="0">
                        <a:ln>
                          <a:noFill/>
                        </a:ln>
                        <a:solidFill>
                          <a:srgbClr val="3333FF"/>
                        </a:solidFill>
                        <a:effectLst/>
                        <a:latin typeface="Arial" panose="020B0604020202020204" pitchFamily="34" charset="0"/>
                        <a:cs typeface="Arial" panose="020B0604020202020204" pitchFamily="34" charset="0"/>
                      </a:endParaRPr>
                    </a:p>
                  </a:txBody>
                  <a:tcPr marT="45723" marB="45723"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val="10002"/>
                  </a:ext>
                </a:extLst>
              </a:tr>
              <a:tr h="7021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rgbClr val="3333FF"/>
                          </a:solidFill>
                          <a:effectLst/>
                          <a:latin typeface="Arial" panose="020B0604020202020204" pitchFamily="34" charset="0"/>
                          <a:cs typeface="Arial" panose="020B0604020202020204" pitchFamily="34" charset="0"/>
                        </a:rPr>
                        <a:t>Новообразувания</a:t>
                      </a:r>
                    </a:p>
                  </a:txBody>
                  <a:tcPr marT="45723" marB="45723"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rgbClr val="3333FF"/>
                          </a:solidFill>
                          <a:effectLst/>
                          <a:latin typeface="Arial" panose="020B0604020202020204" pitchFamily="34" charset="0"/>
                          <a:cs typeface="Arial" panose="020B0604020202020204" pitchFamily="34" charset="0"/>
                        </a:rPr>
                        <a:t>15,0</a:t>
                      </a:r>
                    </a:p>
                  </a:txBody>
                  <a:tcPr marT="45723" marB="45723" anchor="ctr" horzOverflow="overflow">
                    <a:lnL w="25400" cap="flat" cmpd="sng" algn="ctr">
                      <a:solidFill>
                        <a:srgbClr val="000000"/>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rgbClr val="3333FF"/>
                          </a:solidFill>
                          <a:effectLst/>
                          <a:latin typeface="Arial" panose="020B0604020202020204" pitchFamily="34" charset="0"/>
                          <a:cs typeface="Arial" panose="020B0604020202020204" pitchFamily="34" charset="0"/>
                        </a:rPr>
                        <a:t>12,8</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rgbClr val="3333FF"/>
                          </a:solidFill>
                          <a:effectLst/>
                          <a:latin typeface="Arial" panose="020B0604020202020204" pitchFamily="34" charset="0"/>
                          <a:cs typeface="Arial" panose="020B0604020202020204" pitchFamily="34" charset="0"/>
                        </a:rPr>
                        <a:t>13,9</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rgbClr val="3333FF"/>
                          </a:solidFill>
                          <a:effectLst/>
                          <a:latin typeface="Arial" panose="020B0604020202020204" pitchFamily="34" charset="0"/>
                          <a:cs typeface="Arial" panose="020B0604020202020204" pitchFamily="34" charset="0"/>
                        </a:rPr>
                        <a:t>13,4</a:t>
                      </a:r>
                    </a:p>
                  </a:txBody>
                  <a:tcPr marT="45723" marB="45723" anchor="ctr" horzOverflow="overflow">
                    <a:lnL>
                      <a:noFill/>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rgbClr val="3333FF"/>
                          </a:solidFill>
                          <a:effectLst/>
                          <a:latin typeface="Arial" panose="020B0604020202020204" pitchFamily="34" charset="0"/>
                          <a:cs typeface="Arial" panose="020B0604020202020204" pitchFamily="34" charset="0"/>
                        </a:rPr>
                        <a:t>1</a:t>
                      </a:r>
                      <a:r>
                        <a:rPr kumimoji="0" lang="en-US" altLang="en-US" sz="2000" b="1" i="0" u="none" strike="noStrike" cap="none" normalizeH="0" baseline="0" dirty="0">
                          <a:ln>
                            <a:noFill/>
                          </a:ln>
                          <a:solidFill>
                            <a:srgbClr val="3333FF"/>
                          </a:solidFill>
                          <a:effectLst/>
                          <a:latin typeface="Arial" panose="020B0604020202020204" pitchFamily="34" charset="0"/>
                          <a:cs typeface="Arial" panose="020B0604020202020204" pitchFamily="34" charset="0"/>
                        </a:rPr>
                        <a:t>6</a:t>
                      </a:r>
                      <a:r>
                        <a:rPr kumimoji="0" lang="bg-BG" altLang="en-US" sz="2000" b="1" i="0" u="none" strike="noStrike" cap="none" normalizeH="0" baseline="0" dirty="0">
                          <a:ln>
                            <a:noFill/>
                          </a:ln>
                          <a:solidFill>
                            <a:srgbClr val="3333FF"/>
                          </a:solidFill>
                          <a:effectLst/>
                          <a:latin typeface="Arial" panose="020B0604020202020204" pitchFamily="34" charset="0"/>
                          <a:cs typeface="Arial" panose="020B0604020202020204" pitchFamily="34" charset="0"/>
                        </a:rPr>
                        <a:t>,1</a:t>
                      </a:r>
                    </a:p>
                  </a:txBody>
                  <a:tcPr marT="45723" marB="45723"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val="10003"/>
                  </a:ext>
                </a:extLst>
              </a:tr>
              <a:tr h="761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Болести на </a:t>
                      </a:r>
                      <a:r>
                        <a:rPr kumimoji="0" lang="bg-BG" altLang="en-US" sz="20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дихат</a:t>
                      </a:r>
                      <a:r>
                        <a:rPr kumimoji="0" lang="en-US" alt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bg-BG" alt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система</a:t>
                      </a:r>
                      <a:endParaRPr kumimoji="0" lang="bg-BG"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3" marB="45723"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6,1</a:t>
                      </a:r>
                    </a:p>
                  </a:txBody>
                  <a:tcPr marT="45723" marB="45723" anchor="ctr" horzOverflow="overflow">
                    <a:lnL w="25400" cap="flat" cmpd="sng" algn="ctr">
                      <a:solidFill>
                        <a:srgbClr val="000000"/>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5,5</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5,0</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4,1</a:t>
                      </a:r>
                    </a:p>
                  </a:txBody>
                  <a:tcPr marT="45723" marB="45723" anchor="ctr" horzOverflow="overflow">
                    <a:lnL>
                      <a:noFill/>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4,5</a:t>
                      </a:r>
                      <a:endParaRPr kumimoji="0" lang="bg-BG"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3" marB="45723"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val="10004"/>
                  </a:ext>
                </a:extLst>
              </a:tr>
              <a:tr h="761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Всички останали причини</a:t>
                      </a:r>
                      <a:endParaRPr kumimoji="0" lang="bg-BG"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3" marB="45723"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noFill/>
                      <a:prstDash val="solid"/>
                      <a:round/>
                      <a:headEnd type="none" w="med" len="med"/>
                      <a:tailEnd type="none" w="med" len="med"/>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29,5</a:t>
                      </a:r>
                    </a:p>
                  </a:txBody>
                  <a:tcPr marT="45723" marB="45723" anchor="ctr" horzOverflow="overflow">
                    <a:lnL w="25400" cap="flat" cmpd="sng" algn="ctr">
                      <a:solidFill>
                        <a:srgbClr val="000000"/>
                      </a:solidFill>
                      <a:prstDash val="solid"/>
                      <a:round/>
                      <a:headEnd type="none" w="sm" len="sm"/>
                      <a:tailEnd type="none" w="sm" len="sm"/>
                    </a:lnL>
                    <a:lnR>
                      <a:noFill/>
                    </a:lnR>
                    <a:lnT>
                      <a:noFill/>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26,3</a:t>
                      </a:r>
                    </a:p>
                  </a:txBody>
                  <a:tcPr marT="45723" marB="45723" anchor="ctr" horzOverflow="overflow">
                    <a:lnL>
                      <a:noFill/>
                    </a:lnL>
                    <a:lnR>
                      <a:noFill/>
                    </a:lnR>
                    <a:lnT>
                      <a:noFill/>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19,6</a:t>
                      </a:r>
                    </a:p>
                  </a:txBody>
                  <a:tcPr marT="45723" marB="45723" anchor="ctr" horzOverflow="overflow">
                    <a:lnL>
                      <a:noFill/>
                    </a:lnL>
                    <a:lnR>
                      <a:noFill/>
                    </a:lnR>
                    <a:lnT>
                      <a:noFill/>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16,2</a:t>
                      </a:r>
                    </a:p>
                  </a:txBody>
                  <a:tcPr marT="45723" marB="45723" anchor="ctr" horzOverflow="overflow">
                    <a:lnL>
                      <a:noFill/>
                    </a:lnL>
                    <a:lnR w="25400" cap="flat" cmpd="sng" algn="ctr">
                      <a:solidFill>
                        <a:srgbClr val="000000"/>
                      </a:solidFill>
                      <a:prstDash val="solid"/>
                      <a:round/>
                      <a:headEnd type="none" w="sm" len="sm"/>
                      <a:tailEnd type="none" w="sm" len="sm"/>
                    </a:lnR>
                    <a:lnT>
                      <a:noFill/>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a:t>
                      </a:r>
                      <a:r>
                        <a:rPr kumimoji="0" lang="bg-BG"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a:t>
                      </a:r>
                      <a:endParaRPr kumimoji="0" lang="bg-BG"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3" marB="45723"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a:noFill/>
                    </a:lnT>
                    <a:lnB w="254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02455" name="Rectangle 156"/>
          <p:cNvSpPr>
            <a:spLocks noChangeArrowheads="1"/>
          </p:cNvSpPr>
          <p:nvPr/>
        </p:nvSpPr>
        <p:spPr bwMode="auto">
          <a:xfrm>
            <a:off x="440990" y="404664"/>
            <a:ext cx="8211222" cy="830997"/>
          </a:xfrm>
          <a:prstGeom prst="rect">
            <a:avLst/>
          </a:prstGeom>
          <a:solidFill>
            <a:schemeClr val="accent1"/>
          </a:solidFill>
          <a:ln>
            <a:solidFill>
              <a:schemeClr val="tx1"/>
            </a:solidFill>
          </a:ln>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bg-BG" altLang="en-US" sz="2400" b="1" i="1" dirty="0"/>
              <a:t>Структура на причините за </a:t>
            </a:r>
            <a:r>
              <a:rPr lang="bg-BG" altLang="en-US" sz="2400" b="1" i="1" dirty="0" err="1"/>
              <a:t>умирания</a:t>
            </a:r>
            <a:r>
              <a:rPr lang="bg-BG" altLang="en-US" sz="2400" b="1" i="1" dirty="0"/>
              <a:t> в България </a:t>
            </a:r>
          </a:p>
          <a:p>
            <a:pPr eaLnBrk="1" hangingPunct="1"/>
            <a:r>
              <a:rPr lang="bg-BG" altLang="en-US" sz="2400" b="1" i="1" dirty="0"/>
              <a:t>1970-201</a:t>
            </a:r>
            <a:r>
              <a:rPr lang="en-US" altLang="en-US" sz="2400" b="1" i="1" dirty="0"/>
              <a:t>8</a:t>
            </a:r>
            <a:r>
              <a:rPr lang="bg-BG" altLang="en-US" sz="2400" b="1" i="1" dirty="0"/>
              <a:t> г. (в %)</a:t>
            </a:r>
            <a:r>
              <a:rPr lang="bg-BG" altLang="en-US" sz="2400" dirty="0"/>
              <a:t> </a:t>
            </a:r>
          </a:p>
        </p:txBody>
      </p:sp>
      <p:sp>
        <p:nvSpPr>
          <p:cNvPr id="2" name="Date Placeholder 1"/>
          <p:cNvSpPr>
            <a:spLocks noGrp="1"/>
          </p:cNvSpPr>
          <p:nvPr>
            <p:ph type="dt" sz="half" idx="10"/>
          </p:nvPr>
        </p:nvSpPr>
        <p:spPr/>
        <p:txBody>
          <a:bodyPr/>
          <a:lstStyle/>
          <a:p>
            <a:pPr>
              <a:defRPr/>
            </a:pPr>
            <a:fld id="{58D902A1-BAC8-4847-AE6C-5697DE316E03}" type="datetime1">
              <a:rPr lang="en-US" altLang="en-US" smtClean="0"/>
              <a:t>3/21/2020</a:t>
            </a:fld>
            <a:endParaRPr lang="en-US" altLang="en-US"/>
          </a:p>
        </p:txBody>
      </p:sp>
    </p:spTree>
    <p:extLst>
      <p:ext uri="{BB962C8B-B14F-4D97-AF65-F5344CB8AC3E}">
        <p14:creationId xmlns:p14="http://schemas.microsoft.com/office/powerpoint/2010/main" val="1097356636"/>
      </p:ext>
    </p:extLst>
  </p:cSld>
  <p:clrMapOvr>
    <a:masterClrMapping/>
  </p:clrMapOvr>
  <p:transition spd="med">
    <p:fade thruBlk="1"/>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200DFC-7E10-4F00-BDCF-B2237F850598}"/>
              </a:ext>
            </a:extLst>
          </p:cNvPr>
          <p:cNvSpPr>
            <a:spLocks noGrp="1"/>
          </p:cNvSpPr>
          <p:nvPr>
            <p:ph type="dt" sz="half" idx="10"/>
          </p:nvPr>
        </p:nvSpPr>
        <p:spPr/>
        <p:txBody>
          <a:bodyPr/>
          <a:lstStyle/>
          <a:p>
            <a:pPr>
              <a:defRPr/>
            </a:pPr>
            <a:fld id="{F1A9A01D-D872-46B1-9DB7-3EF49839C97E}" type="datetime1">
              <a:rPr lang="en-US" altLang="en-US" smtClean="0"/>
              <a:t>3/21/2020</a:t>
            </a:fld>
            <a:endParaRPr lang="en-US" altLang="en-US"/>
          </a:p>
        </p:txBody>
      </p:sp>
      <p:sp>
        <p:nvSpPr>
          <p:cNvPr id="3" name="Slide Number Placeholder 2">
            <a:extLst>
              <a:ext uri="{FF2B5EF4-FFF2-40B4-BE49-F238E27FC236}">
                <a16:creationId xmlns:a16="http://schemas.microsoft.com/office/drawing/2014/main" id="{97474E5C-E053-4E93-A6C2-515A9926BCAC}"/>
              </a:ext>
            </a:extLst>
          </p:cNvPr>
          <p:cNvSpPr>
            <a:spLocks noGrp="1"/>
          </p:cNvSpPr>
          <p:nvPr>
            <p:ph type="sldNum" sz="quarter" idx="12"/>
          </p:nvPr>
        </p:nvSpPr>
        <p:spPr/>
        <p:txBody>
          <a:bodyPr/>
          <a:lstStyle/>
          <a:p>
            <a:pPr>
              <a:defRPr/>
            </a:pPr>
            <a:fld id="{432AAA59-D5AC-470D-AABA-6E0A59E851A8}" type="slidenum">
              <a:rPr lang="en-US" altLang="en-US" smtClean="0"/>
              <a:pPr>
                <a:defRPr/>
              </a:pPr>
              <a:t>82</a:t>
            </a:fld>
            <a:endParaRPr lang="en-US" altLang="en-US"/>
          </a:p>
        </p:txBody>
      </p:sp>
      <p:sp>
        <p:nvSpPr>
          <p:cNvPr id="4" name="TextBox 3">
            <a:extLst>
              <a:ext uri="{FF2B5EF4-FFF2-40B4-BE49-F238E27FC236}">
                <a16:creationId xmlns:a16="http://schemas.microsoft.com/office/drawing/2014/main" id="{F1CC4A5B-68D2-434A-875D-04BBC0AF8A49}"/>
              </a:ext>
            </a:extLst>
          </p:cNvPr>
          <p:cNvSpPr txBox="1"/>
          <p:nvPr/>
        </p:nvSpPr>
        <p:spPr>
          <a:xfrm>
            <a:off x="1403648" y="188640"/>
            <a:ext cx="6408711" cy="430887"/>
          </a:xfrm>
          <a:prstGeom prst="rect">
            <a:avLst/>
          </a:prstGeom>
          <a:solidFill>
            <a:schemeClr val="bg1"/>
          </a:solidFill>
          <a:ln>
            <a:solidFill>
              <a:schemeClr val="tx1"/>
            </a:solidFill>
          </a:ln>
        </p:spPr>
        <p:txBody>
          <a:bodyPr wrap="square" rtlCol="0">
            <a:spAutoFit/>
          </a:bodyPr>
          <a:lstStyle/>
          <a:p>
            <a:r>
              <a:rPr lang="bg-BG" sz="2200" b="1" dirty="0"/>
              <a:t>Смъртност по причини в България – 201</a:t>
            </a:r>
            <a:r>
              <a:rPr lang="en-US" sz="2200" b="1" dirty="0"/>
              <a:t>8</a:t>
            </a:r>
            <a:r>
              <a:rPr lang="bg-BG" sz="2200" b="1" dirty="0"/>
              <a:t> г.</a:t>
            </a:r>
            <a:endParaRPr lang="en-US" sz="2200" b="1" dirty="0"/>
          </a:p>
        </p:txBody>
      </p:sp>
      <p:pic>
        <p:nvPicPr>
          <p:cNvPr id="5" name="Picture 4">
            <a:extLst>
              <a:ext uri="{FF2B5EF4-FFF2-40B4-BE49-F238E27FC236}">
                <a16:creationId xmlns:a16="http://schemas.microsoft.com/office/drawing/2014/main" id="{06ABC507-1282-4348-B890-0C88D3D0EE6C}"/>
              </a:ext>
            </a:extLst>
          </p:cNvPr>
          <p:cNvPicPr>
            <a:picLocks noChangeAspect="1"/>
          </p:cNvPicPr>
          <p:nvPr/>
        </p:nvPicPr>
        <p:blipFill>
          <a:blip r:embed="rId2"/>
          <a:stretch>
            <a:fillRect/>
          </a:stretch>
        </p:blipFill>
        <p:spPr>
          <a:xfrm>
            <a:off x="1475655" y="981019"/>
            <a:ext cx="6360429" cy="5544325"/>
          </a:xfrm>
          <a:prstGeom prst="rect">
            <a:avLst/>
          </a:prstGeom>
          <a:ln w="25400">
            <a:solidFill>
              <a:schemeClr val="tx1"/>
            </a:solidFill>
          </a:ln>
        </p:spPr>
      </p:pic>
    </p:spTree>
    <p:extLst>
      <p:ext uri="{BB962C8B-B14F-4D97-AF65-F5344CB8AC3E}">
        <p14:creationId xmlns:p14="http://schemas.microsoft.com/office/powerpoint/2010/main" val="2653262825"/>
      </p:ext>
    </p:extLst>
  </p:cSld>
  <p:clrMapOvr>
    <a:masterClrMapping/>
  </p:clrMapOvr>
  <p:transition spd="med">
    <p:fade thruBlk="1"/>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200D4BF-355E-41D1-981F-3A94E14A446A}" type="slidenum">
              <a:rPr lang="en-US" altLang="en-US"/>
              <a:pPr/>
              <a:t>83</a:t>
            </a:fld>
            <a:endParaRPr lang="en-US" altLang="en-US"/>
          </a:p>
        </p:txBody>
      </p:sp>
      <p:sp>
        <p:nvSpPr>
          <p:cNvPr id="10243" name="Rectangle 4"/>
          <p:cNvSpPr>
            <a:spLocks noGrp="1" noChangeArrowheads="1"/>
          </p:cNvSpPr>
          <p:nvPr>
            <p:ph type="title"/>
          </p:nvPr>
        </p:nvSpPr>
        <p:spPr>
          <a:xfrm>
            <a:off x="539552" y="764704"/>
            <a:ext cx="8136904" cy="4752528"/>
          </a:xfrm>
          <a:solidFill>
            <a:srgbClr val="CCFFCC"/>
          </a:solidFill>
          <a:ln>
            <a:solidFill>
              <a:schemeClr val="tx1"/>
            </a:solidFill>
          </a:ln>
        </p:spPr>
        <p:txBody>
          <a:bodyPr/>
          <a:lstStyle/>
          <a:p>
            <a:pPr eaLnBrk="1" hangingPunct="1"/>
            <a:r>
              <a:rPr lang="bg-BG" altLang="en-US" b="1" i="1" dirty="0">
                <a:solidFill>
                  <a:srgbClr val="C00000"/>
                </a:solidFill>
                <a:effectLst>
                  <a:outerShdw blurRad="38100" dist="38100" dir="2700000" algn="tl">
                    <a:srgbClr val="000000">
                      <a:alpha val="43137"/>
                    </a:srgbClr>
                  </a:outerShdw>
                </a:effectLst>
              </a:rPr>
              <a:t>2.5. </a:t>
            </a:r>
            <a:r>
              <a:rPr lang="bg-BG" b="1" i="1" dirty="0">
                <a:solidFill>
                  <a:srgbClr val="C00000"/>
                </a:solidFill>
                <a:effectLst>
                  <a:outerShdw blurRad="38100" dist="38100" dir="2700000" algn="tl">
                    <a:srgbClr val="000000">
                      <a:alpha val="43137"/>
                    </a:srgbClr>
                  </a:outerShdw>
                </a:effectLst>
              </a:rPr>
              <a:t>ЕСТЕСТВЕН ПРИРАСТ НА НАСЕЛЕНИЕТО</a:t>
            </a:r>
            <a:r>
              <a:rPr lang="bg-BG" altLang="en-US" dirty="0"/>
              <a:t>	</a:t>
            </a:r>
          </a:p>
        </p:txBody>
      </p:sp>
      <p:sp>
        <p:nvSpPr>
          <p:cNvPr id="2" name="Date Placeholder 1"/>
          <p:cNvSpPr>
            <a:spLocks noGrp="1"/>
          </p:cNvSpPr>
          <p:nvPr>
            <p:ph type="dt" sz="half" idx="10"/>
          </p:nvPr>
        </p:nvSpPr>
        <p:spPr/>
        <p:txBody>
          <a:bodyPr/>
          <a:lstStyle/>
          <a:p>
            <a:pPr>
              <a:defRPr/>
            </a:pPr>
            <a:fld id="{B606FD83-E0D1-4C06-B97D-035E51FA9747}" type="datetime1">
              <a:rPr lang="en-US" altLang="en-US" smtClean="0"/>
              <a:t>3/21/2020</a:t>
            </a:fld>
            <a:endParaRPr lang="en-US" altLang="en-US"/>
          </a:p>
        </p:txBody>
      </p:sp>
    </p:spTree>
    <p:extLst>
      <p:ext uri="{BB962C8B-B14F-4D97-AF65-F5344CB8AC3E}">
        <p14:creationId xmlns:p14="http://schemas.microsoft.com/office/powerpoint/2010/main" val="265097130"/>
      </p:ext>
    </p:extLst>
  </p:cSld>
  <p:clrMapOvr>
    <a:masterClrMapping/>
  </p:clrMapOvr>
  <p:transition spd="med">
    <p:fade thruBlk="1"/>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0666"/>
          </a:xfrm>
          <a:solidFill>
            <a:schemeClr val="bg2">
              <a:lumMod val="20000"/>
              <a:lumOff val="80000"/>
            </a:schemeClr>
          </a:solidFill>
          <a:ln>
            <a:solidFill>
              <a:schemeClr val="tx1"/>
            </a:solidFill>
          </a:ln>
        </p:spPr>
        <p:txBody>
          <a:bodyPr/>
          <a:lstStyle/>
          <a:p>
            <a:pPr algn="l"/>
            <a:r>
              <a:rPr lang="ru-RU" sz="3200" dirty="0" err="1"/>
              <a:t>Естественият</a:t>
            </a:r>
            <a:r>
              <a:rPr lang="ru-RU" sz="3200" dirty="0"/>
              <a:t> </a:t>
            </a:r>
            <a:r>
              <a:rPr lang="ru-RU" sz="3200" dirty="0" err="1"/>
              <a:t>прираст</a:t>
            </a:r>
            <a:r>
              <a:rPr lang="ru-RU" sz="3200" dirty="0"/>
              <a:t> на </a:t>
            </a:r>
            <a:r>
              <a:rPr lang="ru-RU" sz="3200" dirty="0" err="1"/>
              <a:t>населението</a:t>
            </a:r>
            <a:r>
              <a:rPr lang="ru-RU" sz="3200" dirty="0"/>
              <a:t> се </a:t>
            </a:r>
            <a:r>
              <a:rPr lang="ru-RU" sz="3200" dirty="0" err="1"/>
              <a:t>определя</a:t>
            </a:r>
            <a:r>
              <a:rPr lang="ru-RU" sz="3200" dirty="0"/>
              <a:t> чрез </a:t>
            </a:r>
            <a:r>
              <a:rPr lang="ru-RU" sz="3200" dirty="0" err="1"/>
              <a:t>разликата</a:t>
            </a:r>
            <a:r>
              <a:rPr lang="ru-RU" sz="3200" dirty="0"/>
              <a:t> между </a:t>
            </a:r>
            <a:r>
              <a:rPr lang="ru-RU" sz="3200" dirty="0" err="1"/>
              <a:t>раждаемостта</a:t>
            </a:r>
            <a:r>
              <a:rPr lang="ru-RU" sz="3200" dirty="0"/>
              <a:t> и </a:t>
            </a:r>
            <a:r>
              <a:rPr lang="ru-RU" sz="3200" dirty="0" err="1"/>
              <a:t>общата</a:t>
            </a:r>
            <a:r>
              <a:rPr lang="ru-RU" sz="3200" dirty="0"/>
              <a:t> </a:t>
            </a:r>
            <a:r>
              <a:rPr lang="ru-RU" sz="3200" dirty="0" err="1"/>
              <a:t>смъртност</a:t>
            </a:r>
            <a:r>
              <a:rPr lang="ru-RU" sz="3200" dirty="0"/>
              <a:t>.</a:t>
            </a:r>
            <a:br>
              <a:rPr lang="ru-RU" sz="3200" dirty="0"/>
            </a:br>
            <a:r>
              <a:rPr lang="ru-RU" sz="3200" dirty="0"/>
              <a:t> </a:t>
            </a:r>
            <a:br>
              <a:rPr lang="ru-RU" sz="3200" dirty="0"/>
            </a:br>
            <a:r>
              <a:rPr lang="ru-RU" sz="3200" dirty="0"/>
              <a:t>След 1990 г. </a:t>
            </a:r>
            <a:r>
              <a:rPr lang="ru-RU" sz="3200" dirty="0" err="1"/>
              <a:t>демографското</a:t>
            </a:r>
            <a:r>
              <a:rPr lang="ru-RU" sz="3200" dirty="0"/>
              <a:t> развитие на </a:t>
            </a:r>
            <a:r>
              <a:rPr lang="ru-RU" sz="3200" dirty="0" err="1"/>
              <a:t>страната</a:t>
            </a:r>
            <a:r>
              <a:rPr lang="ru-RU" sz="3200" dirty="0"/>
              <a:t> се </a:t>
            </a:r>
            <a:r>
              <a:rPr lang="ru-RU" sz="3200" dirty="0" err="1"/>
              <a:t>характеризира</a:t>
            </a:r>
            <a:r>
              <a:rPr lang="ru-RU" sz="3200" dirty="0"/>
              <a:t> с отрицателен естествен </a:t>
            </a:r>
            <a:r>
              <a:rPr lang="ru-RU" sz="3200" dirty="0" err="1"/>
              <a:t>прираст</a:t>
            </a:r>
            <a:r>
              <a:rPr lang="ru-RU" sz="3200" dirty="0"/>
              <a:t> на </a:t>
            </a:r>
            <a:r>
              <a:rPr lang="ru-RU" sz="3200" dirty="0" err="1"/>
              <a:t>населението</a:t>
            </a:r>
            <a:r>
              <a:rPr lang="ru-RU" sz="3200" dirty="0"/>
              <a:t>. </a:t>
            </a:r>
            <a:br>
              <a:rPr lang="ru-RU" sz="3200" dirty="0"/>
            </a:br>
            <a:r>
              <a:rPr lang="ru-RU" sz="3200" dirty="0"/>
              <a:t/>
            </a:r>
            <a:br>
              <a:rPr lang="ru-RU" sz="3200" dirty="0"/>
            </a:br>
            <a:r>
              <a:rPr lang="ru-RU" sz="3200" dirty="0" err="1"/>
              <a:t>През</a:t>
            </a:r>
            <a:r>
              <a:rPr lang="ru-RU" sz="3200" dirty="0"/>
              <a:t> 2018 г. в </a:t>
            </a:r>
            <a:r>
              <a:rPr lang="ru-RU" sz="3200" dirty="0" err="1"/>
              <a:t>резултат</a:t>
            </a:r>
            <a:r>
              <a:rPr lang="ru-RU" sz="3200" dirty="0"/>
              <a:t> на </a:t>
            </a:r>
            <a:r>
              <a:rPr lang="ru-RU" sz="3200" dirty="0" err="1"/>
              <a:t>отрицателния</a:t>
            </a:r>
            <a:r>
              <a:rPr lang="ru-RU" sz="3200" dirty="0"/>
              <a:t> естествен </a:t>
            </a:r>
            <a:r>
              <a:rPr lang="ru-RU" sz="3200" dirty="0" err="1"/>
              <a:t>прираст</a:t>
            </a:r>
            <a:r>
              <a:rPr lang="ru-RU" sz="3200" dirty="0"/>
              <a:t> </a:t>
            </a:r>
            <a:r>
              <a:rPr lang="ru-RU" sz="3200" dirty="0" err="1"/>
              <a:t>населението</a:t>
            </a:r>
            <a:r>
              <a:rPr lang="ru-RU" sz="3200" dirty="0"/>
              <a:t> на </a:t>
            </a:r>
            <a:r>
              <a:rPr lang="ru-RU" sz="3200" dirty="0" err="1"/>
              <a:t>страната</a:t>
            </a:r>
            <a:r>
              <a:rPr lang="ru-RU" sz="3200" dirty="0"/>
              <a:t> е </a:t>
            </a:r>
            <a:r>
              <a:rPr lang="ru-RU" sz="3200" dirty="0" err="1"/>
              <a:t>намаляло</a:t>
            </a:r>
            <a:r>
              <a:rPr lang="ru-RU" sz="3200" dirty="0"/>
              <a:t> с 46 329 души</a:t>
            </a:r>
            <a:r>
              <a:rPr lang="en-US" sz="3200" dirty="0"/>
              <a:t>.</a:t>
            </a:r>
          </a:p>
        </p:txBody>
      </p:sp>
      <p:sp>
        <p:nvSpPr>
          <p:cNvPr id="3" name="Date Placeholder 2"/>
          <p:cNvSpPr>
            <a:spLocks noGrp="1"/>
          </p:cNvSpPr>
          <p:nvPr>
            <p:ph type="dt" sz="half" idx="10"/>
          </p:nvPr>
        </p:nvSpPr>
        <p:spPr/>
        <p:txBody>
          <a:bodyPr/>
          <a:lstStyle/>
          <a:p>
            <a:pPr>
              <a:defRPr/>
            </a:pPr>
            <a:fld id="{5F023594-777A-4424-B637-FB664593279A}" type="datetime1">
              <a:rPr lang="en-US" altLang="en-US" smtClean="0"/>
              <a:t>3/21/2020</a:t>
            </a:fld>
            <a:endParaRPr lang="en-US" altLang="en-US"/>
          </a:p>
        </p:txBody>
      </p:sp>
      <p:sp>
        <p:nvSpPr>
          <p:cNvPr id="4" name="Slide Number Placeholder 3"/>
          <p:cNvSpPr>
            <a:spLocks noGrp="1"/>
          </p:cNvSpPr>
          <p:nvPr>
            <p:ph type="sldNum" sz="quarter" idx="12"/>
          </p:nvPr>
        </p:nvSpPr>
        <p:spPr/>
        <p:txBody>
          <a:bodyPr/>
          <a:lstStyle/>
          <a:p>
            <a:pPr>
              <a:defRPr/>
            </a:pPr>
            <a:fld id="{43814DE2-E72F-4373-B773-358B6E75D121}" type="slidenum">
              <a:rPr lang="en-US" altLang="en-US" smtClean="0"/>
              <a:pPr>
                <a:defRPr/>
              </a:pPr>
              <a:t>84</a:t>
            </a:fld>
            <a:endParaRPr lang="en-US" altLang="en-US"/>
          </a:p>
        </p:txBody>
      </p:sp>
    </p:spTree>
    <p:extLst>
      <p:ext uri="{BB962C8B-B14F-4D97-AF65-F5344CB8AC3E}">
        <p14:creationId xmlns:p14="http://schemas.microsoft.com/office/powerpoint/2010/main" val="1863210510"/>
      </p:ext>
    </p:extLst>
  </p:cSld>
  <p:clrMapOvr>
    <a:masterClrMapping/>
  </p:clrMapOvr>
  <p:transition spd="med">
    <p:fade thruBlk="1"/>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1A9A01D-D872-46B1-9DB7-3EF49839C97E}" type="datetime1">
              <a:rPr lang="en-US" altLang="en-US" smtClean="0"/>
              <a:t>3/21/2020</a:t>
            </a:fld>
            <a:endParaRPr lang="en-US" altLang="en-US"/>
          </a:p>
        </p:txBody>
      </p:sp>
      <p:sp>
        <p:nvSpPr>
          <p:cNvPr id="3" name="Slide Number Placeholder 2"/>
          <p:cNvSpPr>
            <a:spLocks noGrp="1"/>
          </p:cNvSpPr>
          <p:nvPr>
            <p:ph type="sldNum" sz="quarter" idx="12"/>
          </p:nvPr>
        </p:nvSpPr>
        <p:spPr/>
        <p:txBody>
          <a:bodyPr/>
          <a:lstStyle/>
          <a:p>
            <a:pPr>
              <a:defRPr/>
            </a:pPr>
            <a:fld id="{432AAA59-D5AC-470D-AABA-6E0A59E851A8}" type="slidenum">
              <a:rPr lang="en-US" altLang="en-US" smtClean="0"/>
              <a:pPr>
                <a:defRPr/>
              </a:pPr>
              <a:t>85</a:t>
            </a:fld>
            <a:endParaRPr lang="en-US" altLang="en-US"/>
          </a:p>
        </p:txBody>
      </p:sp>
      <p:pic>
        <p:nvPicPr>
          <p:cNvPr id="5" name="Picture 4">
            <a:extLst>
              <a:ext uri="{FF2B5EF4-FFF2-40B4-BE49-F238E27FC236}">
                <a16:creationId xmlns:a16="http://schemas.microsoft.com/office/drawing/2014/main" id="{6A7E7F3B-DDEE-42A4-9995-ADBEF9EFBA1F}"/>
              </a:ext>
            </a:extLst>
          </p:cNvPr>
          <p:cNvPicPr>
            <a:picLocks noChangeAspect="1"/>
          </p:cNvPicPr>
          <p:nvPr/>
        </p:nvPicPr>
        <p:blipFill>
          <a:blip r:embed="rId2"/>
          <a:stretch>
            <a:fillRect/>
          </a:stretch>
        </p:blipFill>
        <p:spPr>
          <a:xfrm>
            <a:off x="1475657" y="436393"/>
            <a:ext cx="6336704" cy="5852207"/>
          </a:xfrm>
          <a:prstGeom prst="rect">
            <a:avLst/>
          </a:prstGeom>
          <a:ln w="25400">
            <a:solidFill>
              <a:schemeClr val="tx1"/>
            </a:solidFill>
          </a:ln>
        </p:spPr>
      </p:pic>
    </p:spTree>
    <p:extLst>
      <p:ext uri="{BB962C8B-B14F-4D97-AF65-F5344CB8AC3E}">
        <p14:creationId xmlns:p14="http://schemas.microsoft.com/office/powerpoint/2010/main" val="705435844"/>
      </p:ext>
    </p:extLst>
  </p:cSld>
  <p:clrMapOvr>
    <a:masterClrMapping/>
  </p:clrMapOvr>
  <p:transition spd="med">
    <p:fade thruBlk="1"/>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1A9A01D-D872-46B1-9DB7-3EF49839C97E}" type="datetime1">
              <a:rPr lang="en-US" altLang="en-US" smtClean="0"/>
              <a:t>3/21/2020</a:t>
            </a:fld>
            <a:endParaRPr lang="en-US" altLang="en-US"/>
          </a:p>
        </p:txBody>
      </p:sp>
      <p:sp>
        <p:nvSpPr>
          <p:cNvPr id="3" name="Slide Number Placeholder 2"/>
          <p:cNvSpPr>
            <a:spLocks noGrp="1"/>
          </p:cNvSpPr>
          <p:nvPr>
            <p:ph type="sldNum" sz="quarter" idx="12"/>
          </p:nvPr>
        </p:nvSpPr>
        <p:spPr/>
        <p:txBody>
          <a:bodyPr/>
          <a:lstStyle/>
          <a:p>
            <a:pPr>
              <a:defRPr/>
            </a:pPr>
            <a:fld id="{432AAA59-D5AC-470D-AABA-6E0A59E851A8}" type="slidenum">
              <a:rPr lang="en-US" altLang="en-US" smtClean="0"/>
              <a:pPr>
                <a:defRPr/>
              </a:pPr>
              <a:t>86</a:t>
            </a:fld>
            <a:endParaRPr lang="en-US" altLang="en-US"/>
          </a:p>
        </p:txBody>
      </p:sp>
      <p:pic>
        <p:nvPicPr>
          <p:cNvPr id="4" name="Picture 3">
            <a:extLst>
              <a:ext uri="{FF2B5EF4-FFF2-40B4-BE49-F238E27FC236}">
                <a16:creationId xmlns:a16="http://schemas.microsoft.com/office/drawing/2014/main" id="{14D9105F-962A-49A5-A965-893A590FD8A9}"/>
              </a:ext>
            </a:extLst>
          </p:cNvPr>
          <p:cNvPicPr>
            <a:picLocks noChangeAspect="1"/>
          </p:cNvPicPr>
          <p:nvPr/>
        </p:nvPicPr>
        <p:blipFill>
          <a:blip r:embed="rId2"/>
          <a:stretch>
            <a:fillRect/>
          </a:stretch>
        </p:blipFill>
        <p:spPr>
          <a:xfrm>
            <a:off x="539552" y="476672"/>
            <a:ext cx="8124825" cy="5648325"/>
          </a:xfrm>
          <a:prstGeom prst="rect">
            <a:avLst/>
          </a:prstGeom>
          <a:ln w="25400">
            <a:solidFill>
              <a:srgbClr val="00B050"/>
            </a:solidFill>
          </a:ln>
        </p:spPr>
      </p:pic>
      <p:sp>
        <p:nvSpPr>
          <p:cNvPr id="5" name="TextBox 4">
            <a:extLst>
              <a:ext uri="{FF2B5EF4-FFF2-40B4-BE49-F238E27FC236}">
                <a16:creationId xmlns:a16="http://schemas.microsoft.com/office/drawing/2014/main" id="{363DE161-F2E2-4AEB-BAD1-8CCBEF607344}"/>
              </a:ext>
            </a:extLst>
          </p:cNvPr>
          <p:cNvSpPr txBox="1"/>
          <p:nvPr/>
        </p:nvSpPr>
        <p:spPr>
          <a:xfrm>
            <a:off x="1691680" y="548680"/>
            <a:ext cx="4752528" cy="369332"/>
          </a:xfrm>
          <a:prstGeom prst="rect">
            <a:avLst/>
          </a:prstGeom>
          <a:noFill/>
        </p:spPr>
        <p:txBody>
          <a:bodyPr wrap="square" rtlCol="0">
            <a:spAutoFit/>
          </a:bodyPr>
          <a:lstStyle/>
          <a:p>
            <a:r>
              <a:rPr lang="bg-BG" b="1" dirty="0"/>
              <a:t>Естествен прираст по области – 2018 </a:t>
            </a:r>
            <a:endParaRPr lang="en-US" b="1" dirty="0"/>
          </a:p>
        </p:txBody>
      </p:sp>
    </p:spTree>
    <p:extLst>
      <p:ext uri="{BB962C8B-B14F-4D97-AF65-F5344CB8AC3E}">
        <p14:creationId xmlns:p14="http://schemas.microsoft.com/office/powerpoint/2010/main" val="3106058404"/>
      </p:ext>
    </p:extLst>
  </p:cSld>
  <p:clrMapOvr>
    <a:masterClrMapping/>
  </p:clrMapOvr>
  <p:transition spd="med">
    <p:fade thruBlk="1"/>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0666"/>
          </a:xfrm>
          <a:solidFill>
            <a:schemeClr val="bg2">
              <a:lumMod val="20000"/>
              <a:lumOff val="80000"/>
            </a:schemeClr>
          </a:solidFill>
          <a:ln>
            <a:solidFill>
              <a:schemeClr val="tx1"/>
            </a:solidFill>
          </a:ln>
        </p:spPr>
        <p:txBody>
          <a:bodyPr/>
          <a:lstStyle/>
          <a:p>
            <a:pPr algn="l"/>
            <a:r>
              <a:rPr lang="ru-RU" sz="3200" dirty="0" err="1"/>
              <a:t>Коефициентът</a:t>
            </a:r>
            <a:r>
              <a:rPr lang="ru-RU" sz="3200" dirty="0"/>
              <a:t> на </a:t>
            </a:r>
            <a:r>
              <a:rPr lang="ru-RU" sz="3200" dirty="0" err="1"/>
              <a:t>естествения</a:t>
            </a:r>
            <a:r>
              <a:rPr lang="ru-RU" sz="3200" dirty="0"/>
              <a:t> </a:t>
            </a:r>
            <a:r>
              <a:rPr lang="ru-RU" sz="3200" dirty="0" err="1"/>
              <a:t>прираст</a:t>
            </a:r>
            <a:r>
              <a:rPr lang="ru-RU" sz="3200" dirty="0"/>
              <a:t> общо за ЕС-28 </a:t>
            </a:r>
            <a:r>
              <a:rPr lang="ru-RU" sz="3200" dirty="0" err="1"/>
              <a:t>през</a:t>
            </a:r>
            <a:r>
              <a:rPr lang="ru-RU" sz="3200" dirty="0"/>
              <a:t> 2017 г. е минус 0.4‰.</a:t>
            </a:r>
            <a:br>
              <a:rPr lang="ru-RU" sz="3200" dirty="0"/>
            </a:br>
            <a:r>
              <a:rPr lang="ru-RU" sz="3200" dirty="0"/>
              <a:t/>
            </a:r>
            <a:br>
              <a:rPr lang="ru-RU" sz="3200" dirty="0"/>
            </a:br>
            <a:r>
              <a:rPr lang="ru-RU" sz="3200" dirty="0" err="1"/>
              <a:t>Тринадесет</a:t>
            </a:r>
            <a:r>
              <a:rPr lang="ru-RU" sz="3200" dirty="0"/>
              <a:t> </a:t>
            </a:r>
            <a:r>
              <a:rPr lang="ru-RU" sz="3200" dirty="0" err="1"/>
              <a:t>страни</a:t>
            </a:r>
            <a:r>
              <a:rPr lang="ru-RU" sz="3200" dirty="0"/>
              <a:t> </a:t>
            </a:r>
            <a:r>
              <a:rPr lang="ru-RU" sz="3200" dirty="0" err="1"/>
              <a:t>имат</a:t>
            </a:r>
            <a:r>
              <a:rPr lang="ru-RU" sz="3200" dirty="0"/>
              <a:t> положителен естествен </a:t>
            </a:r>
            <a:r>
              <a:rPr lang="ru-RU" sz="3200" dirty="0" err="1"/>
              <a:t>прираст</a:t>
            </a:r>
            <a:r>
              <a:rPr lang="ru-RU" sz="3200" dirty="0"/>
              <a:t>, </a:t>
            </a:r>
            <a:r>
              <a:rPr lang="ru-RU" sz="3200" dirty="0" err="1"/>
              <a:t>като</a:t>
            </a:r>
            <a:r>
              <a:rPr lang="ru-RU" sz="3200" dirty="0"/>
              <a:t> </a:t>
            </a:r>
            <a:r>
              <a:rPr lang="ru-RU" sz="3200" dirty="0" err="1"/>
              <a:t>най</a:t>
            </a:r>
            <a:r>
              <a:rPr lang="ru-RU" sz="3200" dirty="0"/>
              <a:t>-висок е </a:t>
            </a:r>
            <a:r>
              <a:rPr lang="ru-RU" sz="3200" dirty="0" err="1"/>
              <a:t>този</a:t>
            </a:r>
            <a:r>
              <a:rPr lang="ru-RU" sz="3200" dirty="0"/>
              <a:t> </a:t>
            </a:r>
            <a:r>
              <a:rPr lang="ru-RU" sz="3200" dirty="0" err="1"/>
              <a:t>показател</a:t>
            </a:r>
            <a:r>
              <a:rPr lang="ru-RU" sz="3200" dirty="0"/>
              <a:t> в Ирландия (6.6‰), </a:t>
            </a:r>
            <a:r>
              <a:rPr lang="ru-RU" sz="3200" dirty="0" err="1"/>
              <a:t>Кипър</a:t>
            </a:r>
            <a:r>
              <a:rPr lang="ru-RU" sz="3200" dirty="0"/>
              <a:t> (3.8‰) и Люксембург (3.2‰). </a:t>
            </a:r>
            <a:br>
              <a:rPr lang="ru-RU" sz="3200" dirty="0"/>
            </a:br>
            <a:r>
              <a:rPr lang="ru-RU" sz="3200" dirty="0"/>
              <a:t/>
            </a:r>
            <a:br>
              <a:rPr lang="ru-RU" sz="3200" dirty="0"/>
            </a:br>
            <a:r>
              <a:rPr lang="ru-RU" sz="3200" dirty="0" err="1"/>
              <a:t>Освен</a:t>
            </a:r>
            <a:r>
              <a:rPr lang="ru-RU" sz="3200" dirty="0"/>
              <a:t> </a:t>
            </a:r>
            <a:r>
              <a:rPr lang="ru-RU" sz="3200" dirty="0" err="1"/>
              <a:t>България</a:t>
            </a:r>
            <a:r>
              <a:rPr lang="ru-RU" sz="3200" dirty="0"/>
              <a:t> с </a:t>
            </a:r>
            <a:r>
              <a:rPr lang="ru-RU" sz="3200" dirty="0" err="1"/>
              <a:t>високи</a:t>
            </a:r>
            <a:r>
              <a:rPr lang="ru-RU" sz="3200" dirty="0"/>
              <a:t> </a:t>
            </a:r>
            <a:r>
              <a:rPr lang="ru-RU" sz="3200" dirty="0" err="1"/>
              <a:t>стойности</a:t>
            </a:r>
            <a:r>
              <a:rPr lang="ru-RU" sz="3200" dirty="0"/>
              <a:t> на отрицателен естествен </a:t>
            </a:r>
            <a:r>
              <a:rPr lang="ru-RU" sz="3200" dirty="0" err="1"/>
              <a:t>прираст</a:t>
            </a:r>
            <a:r>
              <a:rPr lang="ru-RU" sz="3200" dirty="0"/>
              <a:t> </a:t>
            </a:r>
            <a:r>
              <a:rPr lang="ru-RU" sz="3200" dirty="0" err="1"/>
              <a:t>са</a:t>
            </a:r>
            <a:r>
              <a:rPr lang="ru-RU" sz="3200" dirty="0"/>
              <a:t> Латвия и </a:t>
            </a:r>
            <a:r>
              <a:rPr lang="ru-RU" sz="3200" dirty="0" err="1"/>
              <a:t>Хърватия</a:t>
            </a:r>
            <a:r>
              <a:rPr lang="ru-RU" sz="3200" dirty="0"/>
              <a:t> - по минус 4.1‰, и Литва - минус 4.0‰. </a:t>
            </a:r>
            <a:endParaRPr lang="en-US" sz="3200" dirty="0"/>
          </a:p>
        </p:txBody>
      </p:sp>
      <p:sp>
        <p:nvSpPr>
          <p:cNvPr id="3" name="Date Placeholder 2"/>
          <p:cNvSpPr>
            <a:spLocks noGrp="1"/>
          </p:cNvSpPr>
          <p:nvPr>
            <p:ph type="dt" sz="half" idx="10"/>
          </p:nvPr>
        </p:nvSpPr>
        <p:spPr/>
        <p:txBody>
          <a:bodyPr/>
          <a:lstStyle/>
          <a:p>
            <a:pPr>
              <a:defRPr/>
            </a:pPr>
            <a:fld id="{5F023594-777A-4424-B637-FB664593279A}" type="datetime1">
              <a:rPr lang="en-US" altLang="en-US" smtClean="0"/>
              <a:t>3/21/2020</a:t>
            </a:fld>
            <a:endParaRPr lang="en-US" altLang="en-US"/>
          </a:p>
        </p:txBody>
      </p:sp>
      <p:sp>
        <p:nvSpPr>
          <p:cNvPr id="4" name="Slide Number Placeholder 3"/>
          <p:cNvSpPr>
            <a:spLocks noGrp="1"/>
          </p:cNvSpPr>
          <p:nvPr>
            <p:ph type="sldNum" sz="quarter" idx="12"/>
          </p:nvPr>
        </p:nvSpPr>
        <p:spPr/>
        <p:txBody>
          <a:bodyPr/>
          <a:lstStyle/>
          <a:p>
            <a:pPr>
              <a:defRPr/>
            </a:pPr>
            <a:fld id="{43814DE2-E72F-4373-B773-358B6E75D121}" type="slidenum">
              <a:rPr lang="en-US" altLang="en-US" smtClean="0"/>
              <a:pPr>
                <a:defRPr/>
              </a:pPr>
              <a:t>87</a:t>
            </a:fld>
            <a:endParaRPr lang="en-US" altLang="en-US"/>
          </a:p>
        </p:txBody>
      </p:sp>
    </p:spTree>
    <p:extLst>
      <p:ext uri="{BB962C8B-B14F-4D97-AF65-F5344CB8AC3E}">
        <p14:creationId xmlns:p14="http://schemas.microsoft.com/office/powerpoint/2010/main" val="1586147010"/>
      </p:ext>
    </p:extLst>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9552" y="548681"/>
            <a:ext cx="8147248" cy="5328592"/>
          </a:xfrm>
          <a:solidFill>
            <a:schemeClr val="accent5"/>
          </a:solidFill>
          <a:ln>
            <a:solidFill>
              <a:schemeClr val="tx1"/>
            </a:solidFill>
          </a:ln>
        </p:spPr>
        <p:txBody>
          <a:bodyPr/>
          <a:lstStyle/>
          <a:p>
            <a:pPr eaLnBrk="1" hangingPunct="1"/>
            <a:r>
              <a:rPr lang="bg-BG" altLang="en-US" b="1" dirty="0"/>
              <a:t>Основен недостатък на брутния коефициент за раждаемост – </a:t>
            </a:r>
            <a:r>
              <a:rPr lang="bg-BG" altLang="en-US" b="1" dirty="0">
                <a:solidFill>
                  <a:srgbClr val="C00000"/>
                </a:solidFill>
              </a:rPr>
              <a:t>силна зависимост от възрастовата структура на населението</a:t>
            </a:r>
            <a:r>
              <a:rPr lang="en-US" altLang="en-US" b="1" dirty="0">
                <a:solidFill>
                  <a:srgbClr val="C00000"/>
                </a:solidFill>
              </a:rPr>
              <a:t>.</a:t>
            </a:r>
          </a:p>
        </p:txBody>
      </p:sp>
      <p:sp>
        <p:nvSpPr>
          <p:cNvPr id="9219"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A94978A1-CCE5-4A5E-9EFC-AEEFA7D00C41}" type="slidenum">
              <a:rPr lang="en-US" altLang="en-US"/>
              <a:pPr/>
              <a:t>9</a:t>
            </a:fld>
            <a:endParaRPr lang="en-US" altLang="en-US"/>
          </a:p>
        </p:txBody>
      </p:sp>
      <p:sp>
        <p:nvSpPr>
          <p:cNvPr id="2" name="Date Placeholder 1"/>
          <p:cNvSpPr>
            <a:spLocks noGrp="1"/>
          </p:cNvSpPr>
          <p:nvPr>
            <p:ph type="dt" sz="half" idx="10"/>
          </p:nvPr>
        </p:nvSpPr>
        <p:spPr/>
        <p:txBody>
          <a:bodyPr/>
          <a:lstStyle/>
          <a:p>
            <a:pPr>
              <a:defRPr/>
            </a:pPr>
            <a:fld id="{216769BC-C712-432E-AE34-41AB3B2B4F25}" type="datetime1">
              <a:rPr lang="en-US" altLang="en-US" smtClean="0"/>
              <a:t>3/21/2020</a:t>
            </a:fld>
            <a:endParaRPr lang="en-US" altLang="en-US"/>
          </a:p>
        </p:txBody>
      </p:sp>
    </p:spTree>
  </p:cSld>
  <p:clrMapOvr>
    <a:masterClrMapping/>
  </p:clrMapOvr>
  <p:transition spd="med">
    <p:fade thruBlk="1"/>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bg-BG"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bg-BG"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3922</TotalTime>
  <Words>1655</Words>
  <Application>Microsoft Office PowerPoint</Application>
  <PresentationFormat>Презентация на цял екран (4:3)</PresentationFormat>
  <Paragraphs>471</Paragraphs>
  <Slides>87</Slides>
  <Notes>2</Notes>
  <HiddenSlides>0</HiddenSlides>
  <MMClips>0</MMClips>
  <ScaleCrop>false</ScaleCrop>
  <HeadingPairs>
    <vt:vector size="8" baseType="variant">
      <vt:variant>
        <vt:lpstr>Използвани шрифтове</vt:lpstr>
      </vt:variant>
      <vt:variant>
        <vt:i4>5</vt:i4>
      </vt:variant>
      <vt:variant>
        <vt:lpstr>Тема</vt:lpstr>
      </vt:variant>
      <vt:variant>
        <vt:i4>1</vt:i4>
      </vt:variant>
      <vt:variant>
        <vt:lpstr>Вградени OLE сървъри</vt:lpstr>
      </vt:variant>
      <vt:variant>
        <vt:i4>1</vt:i4>
      </vt:variant>
      <vt:variant>
        <vt:lpstr>Заглавия на слайдовете</vt:lpstr>
      </vt:variant>
      <vt:variant>
        <vt:i4>87</vt:i4>
      </vt:variant>
    </vt:vector>
  </HeadingPairs>
  <TitlesOfParts>
    <vt:vector size="94" baseType="lpstr">
      <vt:lpstr>Arial Unicode MS</vt:lpstr>
      <vt:lpstr>Arial</vt:lpstr>
      <vt:lpstr>Arial Black</vt:lpstr>
      <vt:lpstr>Calibri</vt:lpstr>
      <vt:lpstr>Times New Roman</vt:lpstr>
      <vt:lpstr>Default Design</vt:lpstr>
      <vt:lpstr>CorelDRAW.Graphic.10</vt:lpstr>
      <vt:lpstr>Презентация на PowerPoint</vt:lpstr>
      <vt:lpstr>I. Раждаемост 1.1. Определение на основни понятия и показатели. 1.2. Глобални тенденции на раждаемостта. 1.3. Раждаемостта в Европа  1.4.  Раждаемостта в България. II. Обща смъртност 2.1. Определение на основните понятия. 2.2. Глобални проблеми на общата смъртност. 2.3. Общата смъртност в Европа. 2.4. Общата смъртност в България. 2.5. Естествен прираст на населението.</vt:lpstr>
      <vt:lpstr>I. РАЖДАЕМОСТ  </vt:lpstr>
      <vt:lpstr>1.1. ОСНОВНИ ПОНЯТИЯ  </vt:lpstr>
      <vt:lpstr>Брутен коефициент за раждаемост (Crude Birth rate) – общ интензивен показател, измерващ честотата на живородените на 1000 души от населението.  брой живородени деца Р =            х 1000 средногодишен брой население*  * полусума от броя на населението към 31.12 в предходната година и годината, за която се изчислява показателят</vt:lpstr>
      <vt:lpstr>Живородено дете - “всеки продукт от зачатие, изтласнат или изваден от тялото на майката, независимо от продължителността на бременността, който след такова отделяне диша или показва други признаци на живот като сърцебиене, пулсация на пъпната връв или ясно изразено съкращение на волеви мускули, независимо от това дали пъпната връв е прерязана или плацентата е прикрепена” (МКБ-10). </vt:lpstr>
      <vt:lpstr>В България според Наредба № 12 от 21.07.2014 г се прилагат следните дефиниции за статуса на родените деца:  Раждане - цялостна (включваща плод и плодни придатъци) експулсия или екстракция на плод независимо дали е жив, или мъртъв, който отговаря на следните критерии: а) телесна маса при раждането 800 и повече грама и/или гестационна възраст 26 и повече гестационни седмици; б) телесна маса при раждането под 800 грама и/или гестационна възраст под 26 гестационни седмици - при условие, че плодът е роден жив и е живял поне 3 денонощия.  Жив плод - плод, който проявява признаци на кръвна циркулация. При липса на такива признаци плодът се обозначава като „мъртъв“ (foetus mortuus).  Аборт - загуба или прекъсване на бременност, преди плодът (плодовете) да отговаря на посочените критерии за раждане.</vt:lpstr>
      <vt:lpstr>Скала за оценка на раждаемостта  ниска - под 15‰  средна - 15-25‰  висока - над 25‰</vt:lpstr>
      <vt:lpstr>Основен недостатък на брутния коефициент за раждаемост – силна зависимост от възрастовата структура на населението.</vt:lpstr>
      <vt:lpstr>  Коефициенти за плодовитост   </vt:lpstr>
      <vt:lpstr>Обща плодовитост  (General Fertility rate) Общ интензивен показател  брой живородени деца ОП =        х 1000 средногод. брой жени 15-49 г.  Раждаемост / Обща плодовитост = 1 / 4  </vt:lpstr>
      <vt:lpstr>Повъзрастова плодовитост (age-specific fertility rate) Специфичен интензивен показател  брой живородени от жени в  определена възраст ПП =        х 1000 средногод. брой жени в  същата възраст</vt:lpstr>
      <vt:lpstr>Разлика между специфични интензивни показатели и пропорции (отн. дялове)</vt:lpstr>
      <vt:lpstr>Средни величини  - използват се при социологически проучвания на раждаемостта – напр., среден фактически, идеален, планиран или очакван брой деца.   Чрез средни величини се изразяват също специфичните показатели за оценка на възпроизводството на населението, СППЖ и др.</vt:lpstr>
      <vt:lpstr>  Специфични показатели за оценка на възпроизводството на населението   </vt:lpstr>
      <vt:lpstr>Сумарна плодовитост - среден брой живи деца, които би родила една жена през целия й плодовит период, ако повъзрастовата плодовитост се запази такава, каквато е в момента.  В България: Общо – 1,52  градове – 1,44 села – 1,78 </vt:lpstr>
      <vt:lpstr>Бруто-коефициент за възпроизводство - среден брой момичета, които би родила една жена през целия й плодовит период, ако повъзрастовата плодовитост се запази такава, каквато е в момента.   Изчисление: сумарна плодовитост х относ. дял на живородени момичета</vt:lpstr>
      <vt:lpstr>Нето-коефициент за възпроизводство – среден брой момичета, които би родила една жена през целия й плодовит период, ако повъзрастовата плодовитост и смъртност при жените се запазят такива, каквито са в момента.   НК определя типа на възпроизводство: НК &gt; 1,0 - разширено НК = 1,0 - стационарно  НК &lt; 1.0 - стеснено </vt:lpstr>
      <vt:lpstr>1.2. РАЖДАЕМОСТТА В СВЕТА  </vt:lpstr>
      <vt:lpstr>В развитите страни се очертава ясно изразена тенденция към снижение на раждаемостта и сумарната плодовитост.   В развиващите се страни също има тенденция към снижение, но то е все още с бавни темпове и естественият прираст в тези страни е доста висок.</vt:lpstr>
      <vt:lpstr>Различието между най-високото и най-ниското ниво на раждаемост и сумарна плодовитост в света е 4-5 пъти.</vt:lpstr>
      <vt:lpstr>Презентация на PowerPoint</vt:lpstr>
      <vt:lpstr>Презентация на PowerPoint</vt:lpstr>
      <vt:lpstr> 1.3. РАЖДАЕМОСТТА В ЕВРОПА </vt:lpstr>
      <vt:lpstr>Презентация на PowerPoint</vt:lpstr>
      <vt:lpstr> 1.4. РАЖДАЕМОСТТА В БЪЛГАРИЯ </vt:lpstr>
      <vt:lpstr>Презентация на PowerPoint</vt:lpstr>
      <vt:lpstr>Презентация на PowerPoint</vt:lpstr>
      <vt:lpstr>Нивото на раждаемостта в градовете и селата се различават съществено (2018 г. в градовете 9,1‰, в селата – 8,3‰). </vt:lpstr>
      <vt:lpstr>Презентация на PowerPoint</vt:lpstr>
      <vt:lpstr>Презентация на PowerPoint</vt:lpstr>
      <vt:lpstr>  Наблюдават се териториални различия в нивото на раждаемостта по области:  - най-висока в Сливен - 12.0‰, София (столица) и Ямбол - по 9.8‰;  - най-ниска в Смолян - 6.3‰, Габрово и Видин - по 6.8‰.  </vt:lpstr>
      <vt:lpstr>Презентация на PowerPoint</vt:lpstr>
      <vt:lpstr>Повъзрастовата плодовитост има характерен вид за страни с ориентация към малодетно семейство - най-висока е във възрастта 25-29 г., следвана от  30-34 г., 20-24 г. и 15-19 г.</vt:lpstr>
      <vt:lpstr>Повъзрастовата плодовитост при 15-19 г. в България е  значително по-висока в сравнение с другите развити европейски страни. </vt:lpstr>
      <vt:lpstr>Презентация на PowerPoint</vt:lpstr>
      <vt:lpstr>Презентация на PowerPoint</vt:lpstr>
      <vt:lpstr>Макар и с тенденция към намаляване, честотата на абортите е все още висока в сравнение с развитите европейски страни  – на 1000 раждания у нас се падат 375 аборта. </vt:lpstr>
      <vt:lpstr> От 1991 г. се наблюдава трайна тенденция на увеличаване на извънбрачните раждания. Техният относителен дял нараства от 18.5% през 1992 г. на 42.0% през 2001 г. и на 58.6% през 2018 година.   Относителният дял на извънбрачните раждания в селата (65.0%) е по-висок от този в градовете (56.5%).   За 78.8% от извънбрачните раждания има данни за бащата, което означава, че тези деца се отглеждат в семейна среда от родители, живеещи в съжителство без брак.</vt:lpstr>
      <vt:lpstr>II. ОБЩА СМЪРТНОСТ</vt:lpstr>
      <vt:lpstr>2.1. ОСНОВНИ ПОНЯТИЯ  </vt:lpstr>
      <vt:lpstr>Брутен (нестандартизиран) коефициент за обща смъртност –  общ интензивен показател  Изчисление:  общ брой умрели лица ОС = ------------------------------------------------------ х 1000 средногодишен брой население </vt:lpstr>
      <vt:lpstr>Скала за оценка:  ниска – под 10‰ средна – от 10 до 15‰ висока – над 15‰ </vt:lpstr>
      <vt:lpstr>Основен недостатък на брутния коефициент на смъртност – силна зависимост от възрастовата структура на населението.</vt:lpstr>
      <vt:lpstr>За елиминиране влиянието на възрастовата структура при сравняване на общата смъртност в страни и региони с различна възрастова структура на населението се използват стандартизирани коефициенти.</vt:lpstr>
      <vt:lpstr>Специфични интензивни коефициенти: - по пол  - по местоживеене - по възраст - по причини</vt:lpstr>
      <vt:lpstr>Специфични интензивни коефициенти за смъртност по възраст (повъзрастова смъртност)  брой умрели лица в дадена възраст ПС = ----------------------------------------------------------------- х 10n средногод. брой лица на същата възраст  Пример:   брой умрели на възраст 50-59 г. См 50-59 г. = ------------------------------------------------------- х 10n  средногод. брой лица на 50-59 г. </vt:lpstr>
      <vt:lpstr>Специфични интензивни коефициенти за смъртност по причини   брой умрели лица от дадена причина СП = ----------------------------------------------------------------- х 10n средногод. брой население</vt:lpstr>
      <vt:lpstr>Пропорции  (екстензивни, структурни показатели, относителни дялове)  Изчисление:  Пример: Отн. дял на умиранията от ССЗ    брой умрели от ССЗ Отн. дял ССЗ = --------------------------------------------- х 100   общ брой умрели лица </vt:lpstr>
      <vt:lpstr>Разлика между специфични интензивни показатели и пропорции</vt:lpstr>
      <vt:lpstr>Майчина смъртност  Умрели жени по време на бременността,  раждането и до 42-я ден след раждането МС =                        х 100000 брой живородени</vt:lpstr>
      <vt:lpstr>2.2. ОБЩАТА СМЪРТНОСТ В СВЕТА </vt:lpstr>
      <vt:lpstr> През 2017 г. в света 56 милиона умирания:  - 49% при лица над 70 г.; - 27% на възраст 59-69 г.;  - 14% на възраст 15-49 г.; - 10% - под 14 г. </vt:lpstr>
      <vt:lpstr>Повече от половината (54%) се дължат на 10 водещи причини.   = Исхемичната болест на сърцето и инсултите са най-големите убийци в света, съставлявайки заедно над 15 млн умирания през 2016 г. Тези две групи заболявания остават водещи причини за умирания глобално през последните 15 г. </vt:lpstr>
      <vt:lpstr>= Хроничната обструктивна белодробна болест е причинила 3 млн умирания; = Ракът на белия дроб, трахеята и бронхите е причинил 1.7 млн умирания.  = Диабетът е убил 1.6 млн лица през 2016 г.; в 2000 г. по-малко от 1 млн.  = Умиранията от деменция са се удвоили между 2000 г. и 2016 г. и вече са 7-ма водеща причина за умирания глобално през 2016 г. </vt:lpstr>
      <vt:lpstr> = Инфекциите на долните дихателни пътища остават най-честото заразно заболяване, причинило 3 млн умирания глобално през 2016 г, = Смъртността от диарийни заболявания е намаляла наполовина между 2000 г. и 2016 г., но те са причинили 1.4 млн умирания.  = Туберкулозата е намаляла през същия период, но все още е сред 10-те водещи причини с 1.3 млн умиранuя през 2016 г.  = ХИВ/СПИН не е вече сред 10-те водещи причини, като през 2017 г. е причинил 940 000 умирания в сравнение с 1.5 млн през 2000 г.  = Пътните травми са убили 1.4 млн души през 2016 г., като 76% са били при мъже и момчета. </vt:lpstr>
      <vt:lpstr>Водещите причини за умирания се различават съществено по групи страни според БНП на глава от населението. За 2018-2019 г. класификацията на Световната банка е:  = страни с нисък доход – $ 995 и по-малко; = страни с доход по-нисък от средния - $996 – $3895; = страни с доход по-висок от средния - $3896 – $12 055; = страни с висок доход – $12 055 и повече</vt:lpstr>
      <vt:lpstr>Презентация на PowerPoint</vt:lpstr>
      <vt:lpstr>В страните с нисък доход седем от 10-те водещи причини за умирания са от групата на заразните заболявания, майчини, неонатални причини и недохранване.   Исхемичната болест на сърцето и мозъчно-съдовата болест заемат съответно 3-то и 5-място.</vt:lpstr>
      <vt:lpstr>Презентация на PowerPoint</vt:lpstr>
      <vt:lpstr>В страните с доход по-нисък от средния пет от 10-те водещи причини за умирания са хронични незаразни заболявания и 4 причини са свързани със заразните заболявания, майчини, неонатални причини и недохранване.   Исхемичната болест на сърцето и мозъчно-съдовата болест вече се придвижват на 1-во и 2-ро място. Пътно-транспортните травми са на 8-мо място.  </vt:lpstr>
      <vt:lpstr>Презентация на PowerPoint</vt:lpstr>
      <vt:lpstr>В страните с доход по-висок от средния осем от 10-те водещи причини са  хроничните незаразни заболявания и само инфекциите на долните дихателни пътища са към заразните заболявания.   Исхемичната болест на сърцето и мозъчно-съдовата болест убедително са на 1-во и 2-ро място с много по-високи нива от всички останали причини и пътно-транспортните травми са на 8-мо място. </vt:lpstr>
      <vt:lpstr>Презентация на PowerPoint</vt:lpstr>
      <vt:lpstr>В страните с доход по-висок от средния девет от 10-те водещи причини са  хронични незаразни заболявания и само инфекциите на долните дихателни пътища са към заразните заболявания и заемат 6-то място.   Исхемичната болест на сърцето има много високо ниво, следвана от мозъчно-съдовата болест. Три причини са свързани с раковите заболявания. </vt:lpstr>
      <vt:lpstr> 10 водещи причини за умирания в света (в %) 1.  Исхемична болест на сърцето   - 13,2% 2. Мозъчно-съдова болест    - 11,9% 3. Хронична обстр. белодробна болест  - 5,6% 4. Инфекции на долните дихателни пътища  - 5,5% 5. Рак на трахея, бронхи и бял дроб   - 2,9% 6. ХИВ/СПИН     - 2,7% 7. Диарийни заболявания    - 2,7% 8. Диабет      - 2,7% 9. Пътнотранспортни травми   - 2,2% 10. Хипертония     - 2%  </vt:lpstr>
      <vt:lpstr>2.3. ОБЩАТА СМЪРТНОСТ В ЕВРОПА </vt:lpstr>
      <vt:lpstr>Презентация на PowerPoint</vt:lpstr>
      <vt:lpstr>Презентация на PowerPoint</vt:lpstr>
      <vt:lpstr>Презентация на PowerPoint</vt:lpstr>
      <vt:lpstr>2.4. ОБЩАТА СМЪРТНОСТ В БЪЛГАРИЯ </vt:lpstr>
      <vt:lpstr>Презентация на PowerPoint</vt:lpstr>
      <vt:lpstr>Презентация на PowerPoint</vt:lpstr>
      <vt:lpstr>Презентация на PowerPoint</vt:lpstr>
      <vt:lpstr>Презентация на PowerPoint</vt:lpstr>
      <vt:lpstr>Смъртността сред мъжете (16.5‰) е по-висока в сравнение със смъртността сред жените (14.4‰).   През 2018 г. на 1 000 жени умират 1 081 мъже.</vt:lpstr>
      <vt:lpstr>Презентация на PowerPoint</vt:lpstr>
      <vt:lpstr>  Наблюдават се териториални различия в нивата на общата  смъртност, дължащи се най-вече на различията във възрастовата структура на населението. :  - най-висока: Видин – 23.2‰, Монтана 21.7‰;  Кюстендил – 20.3‰; Габрово – 20.0‰  - най-ниска: София – 11.7‰, Варна- 13.1‰, Благоевград – 13.2‰, Бургас – 13.4‰.  </vt:lpstr>
      <vt:lpstr>Показателят за преждевременната смъртност (% умрели под 65 г. спрямо всички умрели) през 2018 г. е 21.0%, а в 2017 година - (20.9%).   Умрелите жени на възраст под 65 години са 13.8% от всички умрели жени, а стойността на този показател при мъжете е 27.6%.</vt:lpstr>
      <vt:lpstr>Презентация на PowerPoint</vt:lpstr>
      <vt:lpstr>Презентация на PowerPoint</vt:lpstr>
      <vt:lpstr>Презентация на PowerPoint</vt:lpstr>
      <vt:lpstr>2.5. ЕСТЕСТВЕН ПРИРАСТ НА НАСЕЛЕНИЕТО </vt:lpstr>
      <vt:lpstr>Естественият прираст на населението се определя чрез разликата между раждаемостта и общата смъртност.   След 1990 г. демографското развитие на страната се характеризира с отрицателен естествен прираст на населението.   През 2018 г. в резултат на отрицателния естествен прираст населението на страната е намаляло с 46 329 души.</vt:lpstr>
      <vt:lpstr>Презентация на PowerPoint</vt:lpstr>
      <vt:lpstr>Презентация на PowerPoint</vt:lpstr>
      <vt:lpstr>Коефициентът на естествения прираст общо за ЕС-28 през 2017 г. е минус 0.4‰.  Тринадесет страни имат положителен естествен прираст, като най-висок е този показател в Ирландия (6.6‰), Кипър (3.8‰) и Люксембург (3.2‰).   Освен България с високи стойности на отрицателен естествен прираст са Латвия и Хърватия - по минус 4.1‰, и Литва - минус 4.0‰. </vt:lpstr>
    </vt:vector>
  </TitlesOfParts>
  <Company>Pleven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МЕДИКО-СОЦИАЛНИ  АСПЕКТИ НА РАЖДАЕМОСТТА</dc:title>
  <dc:creator>Gena Grancharova</dc:creator>
  <cp:lastModifiedBy>Asen</cp:lastModifiedBy>
  <cp:revision>235</cp:revision>
  <dcterms:created xsi:type="dcterms:W3CDTF">2004-11-28T17:27:10Z</dcterms:created>
  <dcterms:modified xsi:type="dcterms:W3CDTF">2020-03-21T18:19:11Z</dcterms:modified>
</cp:coreProperties>
</file>