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  <p:sldMasterId id="2147483707" r:id="rId2"/>
    <p:sldMasterId id="2147483719" r:id="rId3"/>
  </p:sldMasterIdLst>
  <p:notesMasterIdLst>
    <p:notesMasterId r:id="rId90"/>
  </p:notesMasterIdLst>
  <p:sldIdLst>
    <p:sldId id="529" r:id="rId4"/>
    <p:sldId id="512" r:id="rId5"/>
    <p:sldId id="513" r:id="rId6"/>
    <p:sldId id="360" r:id="rId7"/>
    <p:sldId id="362" r:id="rId8"/>
    <p:sldId id="363" r:id="rId9"/>
    <p:sldId id="365" r:id="rId10"/>
    <p:sldId id="367" r:id="rId11"/>
    <p:sldId id="368" r:id="rId12"/>
    <p:sldId id="369" r:id="rId13"/>
    <p:sldId id="370" r:id="rId14"/>
    <p:sldId id="372" r:id="rId15"/>
    <p:sldId id="259" r:id="rId16"/>
    <p:sldId id="374" r:id="rId17"/>
    <p:sldId id="458" r:id="rId18"/>
    <p:sldId id="459" r:id="rId19"/>
    <p:sldId id="464" r:id="rId20"/>
    <p:sldId id="463" r:id="rId21"/>
    <p:sldId id="465" r:id="rId22"/>
    <p:sldId id="491" r:id="rId23"/>
    <p:sldId id="376" r:id="rId24"/>
    <p:sldId id="492" r:id="rId25"/>
    <p:sldId id="377" r:id="rId26"/>
    <p:sldId id="378" r:id="rId27"/>
    <p:sldId id="493" r:id="rId28"/>
    <p:sldId id="379" r:id="rId29"/>
    <p:sldId id="380" r:id="rId30"/>
    <p:sldId id="511" r:id="rId31"/>
    <p:sldId id="382" r:id="rId32"/>
    <p:sldId id="383" r:id="rId33"/>
    <p:sldId id="494" r:id="rId34"/>
    <p:sldId id="384" r:id="rId35"/>
    <p:sldId id="510" r:id="rId36"/>
    <p:sldId id="471" r:id="rId37"/>
    <p:sldId id="472" r:id="rId38"/>
    <p:sldId id="501" r:id="rId39"/>
    <p:sldId id="473" r:id="rId40"/>
    <p:sldId id="474" r:id="rId41"/>
    <p:sldId id="466" r:id="rId42"/>
    <p:sldId id="475" r:id="rId43"/>
    <p:sldId id="476" r:id="rId44"/>
    <p:sldId id="468" r:id="rId45"/>
    <p:sldId id="390" r:id="rId46"/>
    <p:sldId id="391" r:id="rId47"/>
    <p:sldId id="392" r:id="rId48"/>
    <p:sldId id="456" r:id="rId49"/>
    <p:sldId id="530" r:id="rId50"/>
    <p:sldId id="536" r:id="rId51"/>
    <p:sldId id="395" r:id="rId52"/>
    <p:sldId id="531" r:id="rId53"/>
    <p:sldId id="398" r:id="rId54"/>
    <p:sldId id="399" r:id="rId55"/>
    <p:sldId id="400" r:id="rId56"/>
    <p:sldId id="401" r:id="rId57"/>
    <p:sldId id="402" r:id="rId58"/>
    <p:sldId id="403" r:id="rId59"/>
    <p:sldId id="523" r:id="rId60"/>
    <p:sldId id="404" r:id="rId61"/>
    <p:sldId id="405" r:id="rId62"/>
    <p:sldId id="406" r:id="rId63"/>
    <p:sldId id="407" r:id="rId64"/>
    <p:sldId id="408" r:id="rId65"/>
    <p:sldId id="409" r:id="rId66"/>
    <p:sldId id="410" r:id="rId67"/>
    <p:sldId id="411" r:id="rId68"/>
    <p:sldId id="412" r:id="rId69"/>
    <p:sldId id="413" r:id="rId70"/>
    <p:sldId id="414" r:id="rId71"/>
    <p:sldId id="415" r:id="rId72"/>
    <p:sldId id="416" r:id="rId73"/>
    <p:sldId id="502" r:id="rId74"/>
    <p:sldId id="532" r:id="rId75"/>
    <p:sldId id="503" r:id="rId76"/>
    <p:sldId id="533" r:id="rId77"/>
    <p:sldId id="534" r:id="rId78"/>
    <p:sldId id="418" r:id="rId79"/>
    <p:sldId id="478" r:id="rId80"/>
    <p:sldId id="480" r:id="rId81"/>
    <p:sldId id="484" r:id="rId82"/>
    <p:sldId id="485" r:id="rId83"/>
    <p:sldId id="486" r:id="rId84"/>
    <p:sldId id="487" r:id="rId85"/>
    <p:sldId id="535" r:id="rId86"/>
    <p:sldId id="422" r:id="rId87"/>
    <p:sldId id="423" r:id="rId88"/>
    <p:sldId id="424" r:id="rId89"/>
  </p:sldIdLst>
  <p:sldSz cx="9144000" cy="6858000" type="screen4x3"/>
  <p:notesSz cx="6858000" cy="9144000"/>
  <p:defaultTextStyle>
    <a:defPPr>
      <a:defRPr lang="bg-BG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FFCC"/>
    <a:srgbClr val="CCECFF"/>
    <a:srgbClr val="FF0000"/>
    <a:srgbClr val="FFFFCC"/>
    <a:srgbClr val="FFFF99"/>
    <a:srgbClr val="3333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3482" autoAdjust="0"/>
  </p:normalViewPr>
  <p:slideViewPr>
    <p:cSldViewPr>
      <p:cViewPr varScale="1">
        <p:scale>
          <a:sx n="72" d="100"/>
          <a:sy n="72" d="100"/>
        </p:scale>
        <p:origin x="67" y="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6" Type="http://schemas.openxmlformats.org/officeDocument/2006/relationships/slide" Target="slides/slide73.xml"/><Relationship Id="rId84" Type="http://schemas.openxmlformats.org/officeDocument/2006/relationships/slide" Target="slides/slide81.xml"/><Relationship Id="rId89" Type="http://schemas.openxmlformats.org/officeDocument/2006/relationships/slide" Target="slides/slide86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slide" Target="slides/slide84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90" Type="http://schemas.openxmlformats.org/officeDocument/2006/relationships/notesMaster" Target="notesMasters/notesMaster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9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9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11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5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25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5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BEB99BB-141F-4602-81D2-992ABE61B5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1608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97A1E8-CF6E-4D65-84FB-05332DF6D4A5}" type="slidenum">
              <a:rPr kumimoji="0" lang="bg-BG" altLang="bg-BG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A31D0-C558-4C6B-89C5-A86DF52E5CCE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0441F7-61D3-4215-A4FA-D456146F36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752497"/>
      </p:ext>
    </p:extLst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F952BE-70B0-4649-AEB8-6FA128D743F6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353DB-956E-46C2-B961-176D927FAC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829175"/>
      </p:ext>
    </p:extLst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F527B8-13B8-40CF-B86F-8C8E15D1AA96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7FA6B5-51AB-4736-A82A-E77E676999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971745"/>
      </p:ext>
    </p:extLst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0C89C-7721-4C82-BE8A-A55E6C8340CD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C6482-5605-4DB6-B288-E5C7BE12B4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3381456"/>
      </p:ext>
    </p:extLst>
  </p:cSld>
  <p:clrMapOvr>
    <a:masterClrMapping/>
  </p:clrMapOvr>
  <p:transition spd="med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B3B4E-1106-4D61-9046-DAD9979F9BE8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F3A6E-FA1E-4C90-8234-A30C19512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496411"/>
      </p:ext>
    </p:extLst>
  </p:cSld>
  <p:clrMapOvr>
    <a:masterClrMapping/>
  </p:clrMapOvr>
  <p:transition spd="med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1DAB6-5E38-44D8-80A2-C97BD606F76B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FB27A-9CC0-49BC-99B2-0F767C8DB5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4204949"/>
      </p:ext>
    </p:extLst>
  </p:cSld>
  <p:clrMapOvr>
    <a:masterClrMapping/>
  </p:clrMapOvr>
  <p:transition spd="med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EAEDF-C8CE-4BFD-AC30-E2C658029C6D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4C05A-4EE7-451B-B21C-BDED3BC4E8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856406"/>
      </p:ext>
    </p:extLst>
  </p:cSld>
  <p:clrMapOvr>
    <a:masterClrMapping/>
  </p:clrMapOvr>
  <p:transition spd="med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97A46-664E-415F-8527-0B42F942D56B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B902C-66F8-4701-84C2-7144D10207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005655"/>
      </p:ext>
    </p:extLst>
  </p:cSld>
  <p:clrMapOvr>
    <a:masterClrMapping/>
  </p:clrMapOvr>
  <p:transition spd="med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23594-777A-4424-B637-FB664593279A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14DE2-E72F-4373-B773-358B6E75D1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170358"/>
      </p:ext>
    </p:extLst>
  </p:cSld>
  <p:clrMapOvr>
    <a:masterClrMapping/>
  </p:clrMapOvr>
  <p:transition spd="med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9A01D-D872-46B1-9DB7-3EF49839C97E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A59-D5AC-470D-AABA-6E0A59E851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9460521"/>
      </p:ext>
    </p:extLst>
  </p:cSld>
  <p:clrMapOvr>
    <a:masterClrMapping/>
  </p:clrMapOvr>
  <p:transition spd="med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777AE-E52D-4CD4-8623-15572C9B284D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65343-E9C4-43AC-B7B1-DB8E91D4B3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396213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E1B75-44DD-4087-9368-805B4CC17C1F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46033F-5412-42F2-989C-D62E468E6C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55676"/>
      </p:ext>
    </p:extLst>
  </p:cSld>
  <p:clrMapOvr>
    <a:masterClrMapping/>
  </p:clrMapOvr>
  <p:transition spd="med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A35E1-8902-47FA-8200-E069501162F6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6C6B5-61BC-4DDF-B5B8-BB16E68B7A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078212"/>
      </p:ext>
    </p:extLst>
  </p:cSld>
  <p:clrMapOvr>
    <a:masterClrMapping/>
  </p:clrMapOvr>
  <p:transition spd="med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C7019-8844-482C-9F2C-F2602C8FD6F9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F3844-BF6D-48A0-8C13-58E22DB080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823265"/>
      </p:ext>
    </p:extLst>
  </p:cSld>
  <p:clrMapOvr>
    <a:masterClrMapping/>
  </p:clrMapOvr>
  <p:transition spd="med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59B4E-C5FB-4AD4-8149-C6B9DD853D83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CB3CE-8EBC-4E38-B13C-DCA1B22BCB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727642"/>
      </p:ext>
    </p:extLst>
  </p:cSld>
  <p:clrMapOvr>
    <a:masterClrMapping/>
  </p:clrMapOvr>
  <p:transition spd="med"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83650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30405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64875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0783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0723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5463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81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501F44-2354-4AE0-9C58-B91FE3299994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99223A-21DE-4409-B5F8-F15AB02180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80391"/>
      </p:ext>
    </p:extLst>
  </p:cSld>
  <p:clrMapOvr>
    <a:masterClrMapping/>
  </p:clrMapOvr>
  <p:transition spd="med"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9755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6137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04194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30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7B784-FDE6-42D4-94DC-B1AEF64E96E3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4A8A3-F55E-4A9C-AAE0-32E103AB19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530679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39A8C1-3A82-4DF6-AB6D-5BAC3D471FEA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1B578A-9680-4EE0-A87C-71504D9BF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371473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864BC9-5732-4047-B851-B27268BE585A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467D1-11BC-4BAC-8F66-758252AF36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25299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8651C-B22C-4458-A1FA-EDD168047E25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87E300-31AC-4517-BCC1-1299312974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220824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E98CD-3916-41A6-BFE4-6AF1C4896C36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A75DB-1652-4317-A4A2-EA08E9F540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077837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031DC2-0B7A-47A2-B500-5300A4E5BCEC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B32038-BB59-4A55-9CD4-A740408FAB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3938802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fld id="{E2C08891-F6F4-4AB7-9486-6B31ED96DD07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52B227B-B78F-4F96-89A9-3804ADFFA6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 spd="med">
    <p:fade thruBlk="1"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smtClean="0"/>
            </a:lvl1pPr>
          </a:lstStyle>
          <a:p>
            <a:pPr>
              <a:defRPr/>
            </a:pPr>
            <a:fld id="{54EBEEB9-7B16-44A9-B7C3-EF61AF8B45F8}" type="datetime1">
              <a:rPr lang="en-US" altLang="en-US" smtClean="0"/>
              <a:t>3/20/2020</a:t>
            </a:fld>
            <a:endParaRPr lang="en-US" altLang="en-US"/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63E655-C350-45DA-B916-0B69229C12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4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 spd="med">
    <p:fade thruBlk="1"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3/20/2020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30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МЕДИЦИНСКИ УНИВЕРСИТЕТ 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ПЛЕВЕН</a:t>
            </a:r>
            <a:endParaRPr kumimoji="0" lang="bg-BG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	ФАКУЛТЕТ „ОБЩЕСТВЕНО ЗДРАВЕ“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ЦЕНТЪР ЗА ДИСТАНЦИОННО ОБУЧЕНИЕ</a:t>
            </a:r>
            <a:endParaRPr kumimoji="0" lang="bg-BG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Unicode MS" panose="020B0604020202020204" pitchFamily="34" charset="-128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323528" y="1844824"/>
            <a:ext cx="26642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Лекция № </a:t>
            </a:r>
            <a:r>
              <a:rPr lang="en-US" altLang="bg-BG" sz="2400" dirty="0">
                <a:solidFill>
                  <a:srgbClr val="333399">
                    <a:lumMod val="75000"/>
                  </a:srgbClr>
                </a:solidFill>
                <a:cs typeface="Arial"/>
              </a:rPr>
              <a:t>IV-3</a:t>
            </a:r>
            <a:endParaRPr kumimoji="0" lang="bg-BG" altLang="bg-BG" sz="2400" b="0" i="0" u="none" strike="noStrike" kern="1200" cap="none" spc="0" normalizeH="0" baseline="0" noProof="0" dirty="0">
              <a:ln>
                <a:noFill/>
              </a:ln>
              <a:solidFill>
                <a:srgbClr val="333399">
                  <a:lumMod val="75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1907704" y="4941168"/>
            <a:ext cx="686717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bg-BG" altLang="bg-BG" dirty="0">
                <a:solidFill>
                  <a:srgbClr val="333399">
                    <a:lumMod val="75000"/>
                  </a:srgbClr>
                </a:solidFill>
              </a:rPr>
              <a:t>Доц. д-р Гена Грънчарова, </a:t>
            </a:r>
            <a:r>
              <a:rPr lang="bg-BG" altLang="bg-BG" dirty="0" err="1">
                <a:solidFill>
                  <a:srgbClr val="333399">
                    <a:lumMod val="75000"/>
                  </a:srgbClr>
                </a:solidFill>
              </a:rPr>
              <a:t>д.м</a:t>
            </a:r>
            <a:r>
              <a:rPr lang="bg-BG" altLang="bg-BG" dirty="0">
                <a:solidFill>
                  <a:srgbClr val="333399">
                    <a:lumMod val="75000"/>
                  </a:srgbClr>
                </a:solidFill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Проф. д-р Силвия Александрова-Янкуловска, д.м.н.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755576" y="2852936"/>
            <a:ext cx="77768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None/>
              <a:defRPr/>
            </a:pPr>
            <a:r>
              <a:rPr lang="bg-BG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МЕДИКО-СОЦИАЛНИ ПРОБЛЕМИ НА ДЕТСКАТА СМЪРТНОСТ</a:t>
            </a:r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bg-BG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bg-BG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СРЕДНАТА ПРОДЪЛЖИТЕЛНОСТ НА  ПРЕДСТОЯЩИЯ  ЖИВОТ</a:t>
            </a:r>
            <a:endParaRPr kumimoji="0" lang="bg-BG" altLang="bg-BG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B5EBF0F-FF57-4CBB-8455-24CB326C15E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921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A92B414-F05C-4134-9BDD-BC4C386CF472}" type="slidenum">
              <a:rPr lang="en-US" altLang="en-US" sz="1400"/>
              <a:pPr algn="r" eaLnBrk="1" hangingPunct="1"/>
              <a:t>10</a:t>
            </a:fld>
            <a:endParaRPr lang="en-US" altLang="en-US" sz="1400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bg-BG" altLang="en-US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ПЕРИОДИ:</a:t>
            </a:r>
            <a:r>
              <a:rPr lang="bg-BG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bg-BG" altLang="en-US"/>
            </a:br>
            <a:r>
              <a:rPr lang="bg-BG" altLang="en-US"/>
              <a:t>- </a:t>
            </a:r>
            <a:r>
              <a:rPr lang="bg-BG" altLang="en-US" b="1" i="1">
                <a:solidFill>
                  <a:srgbClr val="000000"/>
                </a:solidFill>
              </a:rPr>
              <a:t>перинатален, </a:t>
            </a:r>
            <a:br>
              <a:rPr lang="bg-BG" altLang="en-US" b="1" i="1">
                <a:solidFill>
                  <a:srgbClr val="000000"/>
                </a:solidFill>
              </a:rPr>
            </a:br>
            <a:r>
              <a:rPr lang="bg-BG" altLang="en-US" b="1" i="1">
                <a:solidFill>
                  <a:srgbClr val="000000"/>
                </a:solidFill>
              </a:rPr>
              <a:t>- неонатален </a:t>
            </a:r>
            <a:br>
              <a:rPr lang="bg-BG" altLang="en-US" b="1" i="1">
                <a:solidFill>
                  <a:srgbClr val="000000"/>
                </a:solidFill>
              </a:rPr>
            </a:br>
            <a:r>
              <a:rPr lang="bg-BG" altLang="en-US" b="1" i="1">
                <a:solidFill>
                  <a:srgbClr val="000000"/>
                </a:solidFill>
              </a:rPr>
              <a:t>- постнеонатален</a:t>
            </a:r>
            <a:r>
              <a:rPr lang="bg-BG" altLang="en-US" b="1" i="1"/>
              <a:t> </a:t>
            </a:r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8D33-332D-4D78-AB94-5EFA6A8D9830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4F220D3-E6CE-4BBA-B571-9661E5B0855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024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8CAA1B5-0A1A-4C8F-A47C-3BCE78AE943E}" type="slidenum">
              <a:rPr lang="en-US" altLang="en-US" sz="1400"/>
              <a:pPr algn="r" eaLnBrk="1" hangingPunct="1"/>
              <a:t>11</a:t>
            </a:fld>
            <a:endParaRPr lang="en-US" altLang="en-US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959475"/>
          </a:xfrm>
          <a:solidFill>
            <a:srgbClr val="FFFFCC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bg-BG" altLang="en-US" sz="4000" b="1" i="1" u="sng" dirty="0" err="1">
                <a:solidFill>
                  <a:srgbClr val="990000"/>
                </a:solidFill>
              </a:rPr>
              <a:t>Неонатален</a:t>
            </a:r>
            <a:r>
              <a:rPr lang="bg-BG" altLang="en-US" sz="4000" b="1" i="1" u="sng" dirty="0">
                <a:solidFill>
                  <a:srgbClr val="990000"/>
                </a:solidFill>
              </a:rPr>
              <a:t> период</a:t>
            </a:r>
            <a:r>
              <a:rPr lang="bg-BG" altLang="en-US" sz="4000" b="1" i="1" dirty="0"/>
              <a:t> </a:t>
            </a:r>
            <a:r>
              <a:rPr lang="bg-BG" altLang="en-US" sz="4000" b="1" i="1" dirty="0">
                <a:solidFill>
                  <a:srgbClr val="000000"/>
                </a:solidFill>
              </a:rPr>
              <a:t>–</a:t>
            </a:r>
            <a:r>
              <a:rPr lang="bg-BG" altLang="en-US" sz="4000" b="1" dirty="0">
                <a:solidFill>
                  <a:srgbClr val="000000"/>
                </a:solidFill>
              </a:rPr>
              <a:t> </a:t>
            </a:r>
            <a:br>
              <a:rPr lang="bg-BG" altLang="en-US" sz="4000" b="1" dirty="0">
                <a:solidFill>
                  <a:srgbClr val="000000"/>
                </a:solidFill>
              </a:rPr>
            </a:br>
            <a:r>
              <a:rPr lang="bg-BG" altLang="en-US" sz="4000" b="1" dirty="0">
                <a:solidFill>
                  <a:srgbClr val="000000"/>
                </a:solidFill>
              </a:rPr>
              <a:t>от раждането до 28-я ден:</a:t>
            </a:r>
            <a:br>
              <a:rPr lang="bg-BG" altLang="en-US" sz="4000" b="1" i="1" dirty="0"/>
            </a:br>
            <a:r>
              <a:rPr lang="bg-BG" altLang="en-US" sz="4000" b="1" i="1" dirty="0">
                <a:solidFill>
                  <a:srgbClr val="990000"/>
                </a:solidFill>
              </a:rPr>
              <a:t>- ранен </a:t>
            </a:r>
            <a:r>
              <a:rPr lang="bg-BG" altLang="en-US" sz="4000" b="1" i="1" dirty="0" err="1">
                <a:solidFill>
                  <a:srgbClr val="990000"/>
                </a:solidFill>
              </a:rPr>
              <a:t>неонатален</a:t>
            </a:r>
            <a:r>
              <a:rPr lang="bg-BG" altLang="en-US" sz="4000" b="1" i="1" dirty="0">
                <a:solidFill>
                  <a:srgbClr val="990000"/>
                </a:solidFill>
              </a:rPr>
              <a:t> </a:t>
            </a:r>
            <a:br>
              <a:rPr lang="bg-BG" altLang="en-US" sz="4000" b="1" i="1" dirty="0">
                <a:solidFill>
                  <a:srgbClr val="990000"/>
                </a:solidFill>
              </a:rPr>
            </a:br>
            <a:r>
              <a:rPr lang="bg-BG" altLang="en-US" sz="4000" b="1" dirty="0">
                <a:solidFill>
                  <a:srgbClr val="000000"/>
                </a:solidFill>
              </a:rPr>
              <a:t>(от 0-я до 6-я ден) </a:t>
            </a:r>
            <a:br>
              <a:rPr lang="bg-BG" altLang="en-US" sz="4000" b="1" i="1" dirty="0">
                <a:solidFill>
                  <a:srgbClr val="000000"/>
                </a:solidFill>
              </a:rPr>
            </a:br>
            <a:r>
              <a:rPr lang="bg-BG" altLang="en-US" sz="4000" b="1" i="1" dirty="0">
                <a:solidFill>
                  <a:srgbClr val="990000"/>
                </a:solidFill>
              </a:rPr>
              <a:t>- късен </a:t>
            </a:r>
            <a:r>
              <a:rPr lang="bg-BG" altLang="en-US" sz="4000" b="1" i="1" dirty="0" err="1">
                <a:solidFill>
                  <a:srgbClr val="990000"/>
                </a:solidFill>
              </a:rPr>
              <a:t>неонатален</a:t>
            </a:r>
            <a:r>
              <a:rPr lang="bg-BG" altLang="en-US" sz="4000" b="1" i="1" dirty="0">
                <a:solidFill>
                  <a:srgbClr val="990000"/>
                </a:solidFill>
              </a:rPr>
              <a:t> </a:t>
            </a:r>
            <a:br>
              <a:rPr lang="bg-BG" altLang="en-US" sz="4000" b="1" i="1" dirty="0">
                <a:solidFill>
                  <a:srgbClr val="990000"/>
                </a:solidFill>
              </a:rPr>
            </a:br>
            <a:r>
              <a:rPr lang="bg-BG" altLang="en-US" sz="4000" b="1" dirty="0">
                <a:solidFill>
                  <a:srgbClr val="000000"/>
                </a:solidFill>
              </a:rPr>
              <a:t>(от 7-я до 28-я)</a:t>
            </a:r>
            <a:br>
              <a:rPr lang="bg-BG" altLang="en-US" sz="4000" b="1" dirty="0">
                <a:solidFill>
                  <a:srgbClr val="000000"/>
                </a:solidFill>
              </a:rPr>
            </a:br>
            <a:br>
              <a:rPr lang="bg-BG" altLang="en-US" sz="4000" b="1" dirty="0">
                <a:solidFill>
                  <a:srgbClr val="000000"/>
                </a:solidFill>
              </a:rPr>
            </a:br>
            <a:r>
              <a:rPr lang="bg-BG" altLang="en-US" sz="4000" b="1" i="1" u="sng" dirty="0" err="1">
                <a:solidFill>
                  <a:srgbClr val="990000"/>
                </a:solidFill>
              </a:rPr>
              <a:t>Постнеонатален</a:t>
            </a:r>
            <a:r>
              <a:rPr lang="bg-BG" altLang="en-US" sz="4000" b="1" i="1" u="sng" dirty="0">
                <a:solidFill>
                  <a:srgbClr val="990000"/>
                </a:solidFill>
              </a:rPr>
              <a:t> период</a:t>
            </a:r>
            <a:r>
              <a:rPr lang="bg-BG" altLang="en-US" sz="4000" b="1" i="1" dirty="0">
                <a:solidFill>
                  <a:srgbClr val="990000"/>
                </a:solidFill>
              </a:rPr>
              <a:t> -</a:t>
            </a:r>
            <a:r>
              <a:rPr lang="bg-BG" altLang="en-US" sz="4000" b="1" i="1" dirty="0"/>
              <a:t> </a:t>
            </a:r>
            <a:r>
              <a:rPr lang="bg-BG" altLang="en-US" sz="4000" dirty="0">
                <a:solidFill>
                  <a:srgbClr val="000000"/>
                </a:solidFill>
              </a:rPr>
              <a:t>от 29-я ден до 1 година.</a:t>
            </a:r>
            <a:br>
              <a:rPr lang="bg-BG" altLang="en-US" sz="4000" b="1" i="1" u="sng" dirty="0">
                <a:solidFill>
                  <a:srgbClr val="000000"/>
                </a:solidFill>
              </a:rPr>
            </a:br>
            <a:endParaRPr lang="en-US" altLang="en-US" sz="4000" b="1" dirty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34FB9-AE01-4A54-B796-862C410ED1D4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CBFE0D41-B1F4-41B3-AF9B-68EE2D0728B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229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5A1C94E-1593-4127-B862-0DCA0C109776}" type="slidenum">
              <a:rPr lang="en-US" altLang="en-US" sz="1400"/>
              <a:pPr algn="r" eaLnBrk="1" hangingPunct="1"/>
              <a:t>12</a:t>
            </a:fld>
            <a:endParaRPr lang="en-US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135938" cy="5887491"/>
          </a:xfrm>
          <a:solidFill>
            <a:srgbClr val="FF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14000"/>
              </a:lnSpc>
            </a:pPr>
            <a:r>
              <a:rPr lang="bg-BG" altLang="en-US" sz="3600" b="1" dirty="0" err="1">
                <a:solidFill>
                  <a:srgbClr val="000000"/>
                </a:solidFill>
              </a:rPr>
              <a:t>Перинатален</a:t>
            </a:r>
            <a:r>
              <a:rPr lang="bg-BG" altLang="en-US" sz="3600" b="1" dirty="0">
                <a:solidFill>
                  <a:srgbClr val="000000"/>
                </a:solidFill>
              </a:rPr>
              <a:t> период – </a:t>
            </a:r>
            <a:r>
              <a:rPr lang="bg-BG" altLang="en-US" sz="3600" b="1" dirty="0">
                <a:solidFill>
                  <a:srgbClr val="990000"/>
                </a:solidFill>
              </a:rPr>
              <a:t>от 22-та </a:t>
            </a:r>
            <a:r>
              <a:rPr lang="bg-BG" altLang="en-US" sz="3600" b="1" dirty="0" err="1">
                <a:solidFill>
                  <a:srgbClr val="990000"/>
                </a:solidFill>
              </a:rPr>
              <a:t>гестационна</a:t>
            </a:r>
            <a:r>
              <a:rPr lang="bg-BG" altLang="en-US" sz="3600" b="1" dirty="0">
                <a:solidFill>
                  <a:srgbClr val="990000"/>
                </a:solidFill>
              </a:rPr>
              <a:t> седмица</a:t>
            </a:r>
            <a:r>
              <a:rPr lang="bg-BG" altLang="en-US" sz="3600" dirty="0">
                <a:solidFill>
                  <a:srgbClr val="000000"/>
                </a:solidFill>
              </a:rPr>
              <a:t> </a:t>
            </a:r>
            <a:r>
              <a:rPr lang="bg-BG" altLang="en-US" sz="3600" b="1" i="1" dirty="0">
                <a:solidFill>
                  <a:srgbClr val="990000"/>
                </a:solidFill>
              </a:rPr>
              <a:t>до 7 пълни дни след раждането</a:t>
            </a:r>
            <a:r>
              <a:rPr lang="bg-BG" altLang="en-US" sz="3600" dirty="0">
                <a:solidFill>
                  <a:srgbClr val="990000"/>
                </a:solidFill>
              </a:rPr>
              <a:t>.</a:t>
            </a:r>
            <a:br>
              <a:rPr lang="bg-BG" altLang="en-US" sz="3600" dirty="0">
                <a:solidFill>
                  <a:srgbClr val="990000"/>
                </a:solidFill>
              </a:rPr>
            </a:br>
            <a:br>
              <a:rPr lang="bg-BG" altLang="en-US" sz="3600" dirty="0">
                <a:solidFill>
                  <a:srgbClr val="990000"/>
                </a:solidFill>
              </a:rPr>
            </a:br>
            <a:r>
              <a:rPr lang="bg-BG" altLang="en-US" sz="2800" dirty="0">
                <a:solidFill>
                  <a:srgbClr val="990000"/>
                </a:solidFill>
              </a:rPr>
              <a:t>В отделните страни, обаче, се прилагат различни критерии за начало на </a:t>
            </a:r>
            <a:r>
              <a:rPr lang="bg-BG" altLang="en-US" sz="2800" dirty="0" err="1">
                <a:solidFill>
                  <a:srgbClr val="990000"/>
                </a:solidFill>
              </a:rPr>
              <a:t>перинаталния</a:t>
            </a:r>
            <a:r>
              <a:rPr lang="bg-BG" altLang="en-US" sz="2800" dirty="0">
                <a:solidFill>
                  <a:srgbClr val="990000"/>
                </a:solidFill>
              </a:rPr>
              <a:t> период – от 22 г.с. до 28 г.с. У нас според </a:t>
            </a:r>
            <a:r>
              <a:rPr lang="ru-RU" sz="2800" dirty="0" err="1"/>
              <a:t>Наредба</a:t>
            </a:r>
            <a:r>
              <a:rPr lang="ru-RU" sz="2800" dirty="0"/>
              <a:t> № 12 от 21.07.2014 г. за </a:t>
            </a:r>
            <a:r>
              <a:rPr lang="ru-RU" sz="2800" dirty="0" err="1"/>
              <a:t>утвърждаване</a:t>
            </a:r>
            <a:r>
              <a:rPr lang="ru-RU" sz="2800" dirty="0"/>
              <a:t> на </a:t>
            </a:r>
            <a:r>
              <a:rPr lang="ru-RU" sz="2800" dirty="0" err="1"/>
              <a:t>медицински</a:t>
            </a:r>
            <a:r>
              <a:rPr lang="ru-RU" sz="2800" dirty="0"/>
              <a:t> стандарт „Акушерство и гинекология“ – 26-та </a:t>
            </a:r>
            <a:r>
              <a:rPr lang="ru-RU" sz="2800" dirty="0" err="1"/>
              <a:t>г.с</a:t>
            </a:r>
            <a:r>
              <a:rPr lang="ru-RU" sz="2800" dirty="0"/>
              <a:t>. </a:t>
            </a:r>
            <a:r>
              <a:rPr lang="bg-BG" altLang="en-US" sz="2800" dirty="0">
                <a:solidFill>
                  <a:srgbClr val="990000"/>
                </a:solidFill>
              </a:rPr>
              <a:t> </a:t>
            </a:r>
            <a:r>
              <a:rPr lang="bg-BG" altLang="en-US" sz="2800" dirty="0"/>
              <a:t> </a:t>
            </a:r>
            <a:endParaRPr lang="en-US" alt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0BA5-BD50-4BF2-AF86-5082A8D801AF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DD0209-8321-4DD3-82A9-61493EC9510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5616624"/>
          </a:xfrm>
          <a:solidFill>
            <a:schemeClr val="accent5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/>
            <a:r>
              <a:rPr lang="bg-BG" altLang="en-US" sz="2000" dirty="0"/>
              <a:t>В България с</a:t>
            </a:r>
            <a:r>
              <a:rPr lang="ru-RU" sz="2000" dirty="0" err="1"/>
              <a:t>поред</a:t>
            </a:r>
            <a:r>
              <a:rPr lang="ru-RU" sz="2000" dirty="0"/>
              <a:t> </a:t>
            </a:r>
            <a:r>
              <a:rPr lang="ru-RU" sz="2000" dirty="0" err="1"/>
              <a:t>Наредба</a:t>
            </a:r>
            <a:r>
              <a:rPr lang="ru-RU" sz="2000" dirty="0"/>
              <a:t> № 12 от 21.07.2014 г се </a:t>
            </a:r>
            <a:r>
              <a:rPr lang="ru-RU" sz="2000" dirty="0" err="1"/>
              <a:t>прилагат</a:t>
            </a:r>
            <a:r>
              <a:rPr lang="ru-RU" sz="2000" dirty="0"/>
              <a:t> </a:t>
            </a:r>
            <a:r>
              <a:rPr lang="ru-RU" sz="2000" dirty="0" err="1"/>
              <a:t>следните</a:t>
            </a:r>
            <a:r>
              <a:rPr lang="ru-RU" sz="2000" dirty="0"/>
              <a:t> дефиниции за статуса на </a:t>
            </a:r>
            <a:r>
              <a:rPr lang="ru-RU" sz="2000" dirty="0" err="1"/>
              <a:t>родените</a:t>
            </a:r>
            <a:r>
              <a:rPr lang="ru-RU" sz="2000" dirty="0"/>
              <a:t> </a:t>
            </a:r>
            <a:r>
              <a:rPr lang="ru-RU" sz="2000" dirty="0" err="1"/>
              <a:t>деца</a:t>
            </a:r>
            <a:r>
              <a:rPr lang="ru-RU" sz="2000" dirty="0"/>
              <a:t>:</a:t>
            </a:r>
            <a:br>
              <a:rPr lang="ru-RU" sz="2000" dirty="0"/>
            </a:br>
            <a:br>
              <a:rPr lang="ru-RU" sz="2000" dirty="0"/>
            </a:br>
            <a:r>
              <a:rPr lang="ru-RU" sz="2000" b="1" dirty="0" err="1">
                <a:solidFill>
                  <a:srgbClr val="C00000"/>
                </a:solidFill>
              </a:rPr>
              <a:t>Раждане</a:t>
            </a:r>
            <a:r>
              <a:rPr lang="ru-RU" sz="2000" b="1" dirty="0">
                <a:solidFill>
                  <a:srgbClr val="C00000"/>
                </a:solidFill>
              </a:rPr>
              <a:t> -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err="1"/>
              <a:t>цялостна</a:t>
            </a:r>
            <a:r>
              <a:rPr lang="ru-RU" sz="2000" dirty="0"/>
              <a:t> (</a:t>
            </a:r>
            <a:r>
              <a:rPr lang="ru-RU" sz="2000" dirty="0" err="1"/>
              <a:t>включваща</a:t>
            </a:r>
            <a:r>
              <a:rPr lang="ru-RU" sz="2000" dirty="0"/>
              <a:t> плод и </a:t>
            </a:r>
            <a:r>
              <a:rPr lang="ru-RU" sz="2000" dirty="0" err="1"/>
              <a:t>плодни</a:t>
            </a:r>
            <a:r>
              <a:rPr lang="ru-RU" sz="2000" dirty="0"/>
              <a:t> </a:t>
            </a:r>
            <a:r>
              <a:rPr lang="ru-RU" sz="2000" dirty="0" err="1"/>
              <a:t>придатъци</a:t>
            </a:r>
            <a:r>
              <a:rPr lang="ru-RU" sz="2000" dirty="0"/>
              <a:t>) </a:t>
            </a:r>
            <a:r>
              <a:rPr lang="ru-RU" sz="2000" dirty="0" err="1"/>
              <a:t>експулсия</a:t>
            </a:r>
            <a:r>
              <a:rPr lang="ru-RU" sz="2000" dirty="0"/>
              <a:t> или </a:t>
            </a:r>
            <a:r>
              <a:rPr lang="ru-RU" sz="2000" dirty="0" err="1"/>
              <a:t>екстракция</a:t>
            </a:r>
            <a:r>
              <a:rPr lang="ru-RU" sz="2000" dirty="0"/>
              <a:t> на плод независимо дали е жив, или </a:t>
            </a:r>
            <a:r>
              <a:rPr lang="ru-RU" sz="2000" dirty="0" err="1"/>
              <a:t>мъртъв</a:t>
            </a:r>
            <a:r>
              <a:rPr lang="ru-RU" sz="2000" dirty="0"/>
              <a:t>, </a:t>
            </a:r>
            <a:r>
              <a:rPr lang="ru-RU" sz="2000" dirty="0" err="1"/>
              <a:t>който</a:t>
            </a:r>
            <a:r>
              <a:rPr lang="ru-RU" sz="2000" dirty="0"/>
              <a:t> </a:t>
            </a:r>
            <a:r>
              <a:rPr lang="ru-RU" sz="2000" dirty="0" err="1"/>
              <a:t>отговаря</a:t>
            </a:r>
            <a:r>
              <a:rPr lang="ru-RU" sz="2000" dirty="0"/>
              <a:t> на </a:t>
            </a:r>
            <a:r>
              <a:rPr lang="ru-RU" sz="2000" dirty="0" err="1"/>
              <a:t>следните</a:t>
            </a:r>
            <a:r>
              <a:rPr lang="ru-RU" sz="2000" dirty="0"/>
              <a:t> критерии:</a:t>
            </a:r>
            <a:br>
              <a:rPr lang="ru-RU" sz="2000" dirty="0"/>
            </a:br>
            <a:r>
              <a:rPr lang="ru-RU" sz="2000" dirty="0"/>
              <a:t>а) </a:t>
            </a:r>
            <a:r>
              <a:rPr lang="ru-RU" sz="2000" dirty="0" err="1"/>
              <a:t>телесна</a:t>
            </a:r>
            <a:r>
              <a:rPr lang="ru-RU" sz="2000" dirty="0"/>
              <a:t> </a:t>
            </a:r>
            <a:r>
              <a:rPr lang="ru-RU" sz="2000" dirty="0" err="1"/>
              <a:t>маса</a:t>
            </a:r>
            <a:r>
              <a:rPr lang="ru-RU" sz="2000" dirty="0"/>
              <a:t> при </a:t>
            </a:r>
            <a:r>
              <a:rPr lang="ru-RU" sz="2000" dirty="0" err="1"/>
              <a:t>раждането</a:t>
            </a:r>
            <a:r>
              <a:rPr lang="ru-RU" sz="2000" dirty="0"/>
              <a:t> 800 и </a:t>
            </a:r>
            <a:r>
              <a:rPr lang="ru-RU" sz="2000" dirty="0" err="1"/>
              <a:t>повече</a:t>
            </a:r>
            <a:r>
              <a:rPr lang="ru-RU" sz="2000" dirty="0"/>
              <a:t> </a:t>
            </a:r>
            <a:r>
              <a:rPr lang="ru-RU" sz="2000" dirty="0" err="1"/>
              <a:t>грама</a:t>
            </a:r>
            <a:r>
              <a:rPr lang="ru-RU" sz="2000" dirty="0"/>
              <a:t> и/или </a:t>
            </a:r>
            <a:r>
              <a:rPr lang="ru-RU" sz="2000" dirty="0" err="1"/>
              <a:t>гестационна</a:t>
            </a:r>
            <a:r>
              <a:rPr lang="ru-RU" sz="2000" dirty="0"/>
              <a:t> </a:t>
            </a:r>
            <a:r>
              <a:rPr lang="ru-RU" sz="2000" dirty="0" err="1"/>
              <a:t>възраст</a:t>
            </a:r>
            <a:r>
              <a:rPr lang="ru-RU" sz="2000" dirty="0"/>
              <a:t> 26 и </a:t>
            </a:r>
            <a:r>
              <a:rPr lang="ru-RU" sz="2000" dirty="0" err="1"/>
              <a:t>повече</a:t>
            </a:r>
            <a:r>
              <a:rPr lang="ru-RU" sz="2000" dirty="0"/>
              <a:t> </a:t>
            </a:r>
            <a:r>
              <a:rPr lang="bg-BG" sz="2000" dirty="0" err="1"/>
              <a:t>гестационни</a:t>
            </a:r>
            <a:r>
              <a:rPr lang="bg-BG" sz="2000" dirty="0"/>
              <a:t> седмици;</a:t>
            </a:r>
            <a:br>
              <a:rPr lang="bg-BG" sz="2000" dirty="0"/>
            </a:br>
            <a:r>
              <a:rPr lang="ru-RU" sz="2000" dirty="0"/>
              <a:t>б) </a:t>
            </a:r>
            <a:r>
              <a:rPr lang="ru-RU" sz="2000" dirty="0" err="1"/>
              <a:t>телесна</a:t>
            </a:r>
            <a:r>
              <a:rPr lang="ru-RU" sz="2000" dirty="0"/>
              <a:t> </a:t>
            </a:r>
            <a:r>
              <a:rPr lang="ru-RU" sz="2000" dirty="0" err="1"/>
              <a:t>маса</a:t>
            </a:r>
            <a:r>
              <a:rPr lang="ru-RU" sz="2000" dirty="0"/>
              <a:t> при </a:t>
            </a:r>
            <a:r>
              <a:rPr lang="ru-RU" sz="2000" dirty="0" err="1"/>
              <a:t>раждането</a:t>
            </a:r>
            <a:r>
              <a:rPr lang="ru-RU" sz="2000" dirty="0"/>
              <a:t> под 800 </a:t>
            </a:r>
            <a:r>
              <a:rPr lang="ru-RU" sz="2000" dirty="0" err="1"/>
              <a:t>грама</a:t>
            </a:r>
            <a:r>
              <a:rPr lang="ru-RU" sz="2000" dirty="0"/>
              <a:t> и/или </a:t>
            </a:r>
            <a:r>
              <a:rPr lang="ru-RU" sz="2000" dirty="0" err="1"/>
              <a:t>гестационна</a:t>
            </a:r>
            <a:r>
              <a:rPr lang="ru-RU" sz="2000" dirty="0"/>
              <a:t> </a:t>
            </a:r>
            <a:r>
              <a:rPr lang="ru-RU" sz="2000" dirty="0" err="1"/>
              <a:t>възраст</a:t>
            </a:r>
            <a:r>
              <a:rPr lang="ru-RU" sz="2000" dirty="0"/>
              <a:t> под 26 </a:t>
            </a:r>
            <a:r>
              <a:rPr lang="ru-RU" sz="2000" dirty="0" err="1"/>
              <a:t>гестационни</a:t>
            </a:r>
            <a:r>
              <a:rPr lang="ru-RU" sz="2000" dirty="0"/>
              <a:t> </a:t>
            </a:r>
            <a:r>
              <a:rPr lang="ru-RU" sz="2000" dirty="0" err="1"/>
              <a:t>седмици</a:t>
            </a:r>
            <a:r>
              <a:rPr lang="ru-RU" sz="2000" dirty="0"/>
              <a:t> - при условие, че </a:t>
            </a:r>
            <a:r>
              <a:rPr lang="ru-RU" sz="2000" dirty="0" err="1"/>
              <a:t>плодът</a:t>
            </a:r>
            <a:r>
              <a:rPr lang="ru-RU" sz="2000" dirty="0"/>
              <a:t> е </a:t>
            </a:r>
            <a:r>
              <a:rPr lang="ru-RU" sz="2000" dirty="0" err="1"/>
              <a:t>роден</a:t>
            </a:r>
            <a:r>
              <a:rPr lang="ru-RU" sz="2000" dirty="0"/>
              <a:t> жив и е </a:t>
            </a:r>
            <a:r>
              <a:rPr lang="ru-RU" sz="2000" dirty="0" err="1"/>
              <a:t>живял</a:t>
            </a:r>
            <a:r>
              <a:rPr lang="ru-RU" sz="2000" dirty="0"/>
              <a:t> </a:t>
            </a:r>
            <a:r>
              <a:rPr lang="ru-RU" sz="2000" dirty="0" err="1"/>
              <a:t>поне</a:t>
            </a:r>
            <a:r>
              <a:rPr lang="ru-RU" sz="2000" dirty="0"/>
              <a:t> 3 </a:t>
            </a:r>
            <a:r>
              <a:rPr lang="ru-RU" sz="2000" dirty="0" err="1"/>
              <a:t>денонощия</a:t>
            </a:r>
            <a:r>
              <a:rPr lang="ru-RU" sz="2000" dirty="0"/>
              <a:t>.</a:t>
            </a:r>
            <a:br>
              <a:rPr lang="ru-RU" sz="2000" dirty="0"/>
            </a:br>
            <a:br>
              <a:rPr lang="ru-RU" sz="2000" dirty="0"/>
            </a:br>
            <a:r>
              <a:rPr lang="ru-RU" sz="2000" b="1" dirty="0">
                <a:solidFill>
                  <a:srgbClr val="C00000"/>
                </a:solidFill>
              </a:rPr>
              <a:t>Жив плод -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плод</a:t>
            </a:r>
            <a:r>
              <a:rPr lang="ru-RU" sz="2000" dirty="0"/>
              <a:t>, </a:t>
            </a:r>
            <a:r>
              <a:rPr lang="ru-RU" sz="2000" dirty="0" err="1"/>
              <a:t>който</a:t>
            </a:r>
            <a:r>
              <a:rPr lang="ru-RU" sz="2000" dirty="0"/>
              <a:t> </a:t>
            </a:r>
            <a:r>
              <a:rPr lang="ru-RU" sz="2000" dirty="0" err="1"/>
              <a:t>проявява</a:t>
            </a:r>
            <a:r>
              <a:rPr lang="ru-RU" sz="2000" dirty="0"/>
              <a:t> </a:t>
            </a:r>
            <a:r>
              <a:rPr lang="ru-RU" sz="2000" dirty="0" err="1"/>
              <a:t>признаци</a:t>
            </a:r>
            <a:r>
              <a:rPr lang="ru-RU" sz="2000" dirty="0"/>
              <a:t> на </a:t>
            </a:r>
            <a:r>
              <a:rPr lang="ru-RU" sz="2000" dirty="0" err="1"/>
              <a:t>кръвна</a:t>
            </a:r>
            <a:r>
              <a:rPr lang="ru-RU" sz="2000" dirty="0"/>
              <a:t> </a:t>
            </a:r>
            <a:r>
              <a:rPr lang="ru-RU" sz="2000" dirty="0" err="1"/>
              <a:t>циркулация</a:t>
            </a:r>
            <a:r>
              <a:rPr lang="ru-RU" sz="2000" dirty="0"/>
              <a:t>. При </a:t>
            </a:r>
            <a:r>
              <a:rPr lang="ru-RU" sz="2000" dirty="0" err="1"/>
              <a:t>липса</a:t>
            </a:r>
            <a:r>
              <a:rPr lang="ru-RU" sz="2000" dirty="0"/>
              <a:t> на </a:t>
            </a:r>
            <a:r>
              <a:rPr lang="ru-RU" sz="2000" dirty="0" err="1"/>
              <a:t>такива</a:t>
            </a:r>
            <a:r>
              <a:rPr lang="ru-RU" sz="2000" dirty="0"/>
              <a:t> </a:t>
            </a:r>
            <a:r>
              <a:rPr lang="ru-RU" sz="2000" dirty="0" err="1"/>
              <a:t>признаци</a:t>
            </a:r>
            <a:r>
              <a:rPr lang="ru-RU" sz="2000" dirty="0"/>
              <a:t> </a:t>
            </a:r>
            <a:r>
              <a:rPr lang="ru-RU" sz="2000" dirty="0" err="1"/>
              <a:t>плодът</a:t>
            </a:r>
            <a:r>
              <a:rPr lang="ru-RU" sz="2000" dirty="0"/>
              <a:t> се </a:t>
            </a:r>
            <a:r>
              <a:rPr lang="ru-RU" sz="2000" dirty="0" err="1"/>
              <a:t>обозначава</a:t>
            </a:r>
            <a:r>
              <a:rPr lang="ru-RU" sz="2000" dirty="0"/>
              <a:t> </a:t>
            </a:r>
            <a:r>
              <a:rPr lang="ru-RU" sz="2000" dirty="0" err="1"/>
              <a:t>като</a:t>
            </a:r>
            <a:r>
              <a:rPr lang="ru-RU" sz="2000" dirty="0"/>
              <a:t> </a:t>
            </a:r>
            <a:r>
              <a:rPr lang="bg-BG" sz="2000" dirty="0"/>
              <a:t>„мъртъв“ (</a:t>
            </a:r>
            <a:r>
              <a:rPr lang="en-US" sz="2000" dirty="0" err="1"/>
              <a:t>foetus</a:t>
            </a:r>
            <a:r>
              <a:rPr lang="en-US" sz="2000" dirty="0"/>
              <a:t> </a:t>
            </a:r>
            <a:r>
              <a:rPr lang="en-US" sz="2000" dirty="0" err="1"/>
              <a:t>mortuus</a:t>
            </a:r>
            <a:r>
              <a:rPr lang="en-US" sz="2000" dirty="0"/>
              <a:t>).</a:t>
            </a:r>
            <a:br>
              <a:rPr lang="bg-BG" sz="2000" dirty="0"/>
            </a:br>
            <a:br>
              <a:rPr lang="en-US" sz="2000" dirty="0"/>
            </a:br>
            <a:r>
              <a:rPr lang="ru-RU" sz="2000" b="1" dirty="0">
                <a:solidFill>
                  <a:srgbClr val="C00000"/>
                </a:solidFill>
              </a:rPr>
              <a:t>Аборт -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err="1"/>
              <a:t>загуба</a:t>
            </a:r>
            <a:r>
              <a:rPr lang="ru-RU" sz="2000" dirty="0"/>
              <a:t> или </a:t>
            </a:r>
            <a:r>
              <a:rPr lang="ru-RU" sz="2000" dirty="0" err="1"/>
              <a:t>прекъсване</a:t>
            </a:r>
            <a:r>
              <a:rPr lang="ru-RU" sz="2000" dirty="0"/>
              <a:t> на </a:t>
            </a:r>
            <a:r>
              <a:rPr lang="ru-RU" sz="2000" dirty="0" err="1"/>
              <a:t>бременност</a:t>
            </a:r>
            <a:r>
              <a:rPr lang="ru-RU" sz="2000" dirty="0"/>
              <a:t>, </a:t>
            </a:r>
            <a:r>
              <a:rPr lang="ru-RU" sz="2000" dirty="0" err="1"/>
              <a:t>преди</a:t>
            </a:r>
            <a:r>
              <a:rPr lang="ru-RU" sz="2000" dirty="0"/>
              <a:t> </a:t>
            </a:r>
            <a:r>
              <a:rPr lang="ru-RU" sz="2000" dirty="0" err="1"/>
              <a:t>плодът</a:t>
            </a:r>
            <a:r>
              <a:rPr lang="ru-RU" sz="2000" dirty="0"/>
              <a:t> (</a:t>
            </a:r>
            <a:r>
              <a:rPr lang="ru-RU" sz="2000" dirty="0" err="1"/>
              <a:t>плодовете</a:t>
            </a:r>
            <a:r>
              <a:rPr lang="ru-RU" sz="2000" dirty="0"/>
              <a:t>) да </a:t>
            </a:r>
            <a:r>
              <a:rPr lang="ru-RU" sz="2000" dirty="0" err="1"/>
              <a:t>отговаря</a:t>
            </a:r>
            <a:r>
              <a:rPr lang="ru-RU" sz="2000" dirty="0"/>
              <a:t> на </a:t>
            </a:r>
            <a:r>
              <a:rPr lang="ru-RU" sz="2000" dirty="0" err="1"/>
              <a:t>посочените</a:t>
            </a:r>
            <a:r>
              <a:rPr lang="ru-RU" sz="2000" dirty="0"/>
              <a:t> критерии за </a:t>
            </a:r>
            <a:r>
              <a:rPr lang="ru-RU" sz="2000" dirty="0" err="1"/>
              <a:t>раждане</a:t>
            </a:r>
            <a:r>
              <a:rPr lang="ru-RU" sz="2000" dirty="0"/>
              <a:t>.</a:t>
            </a:r>
            <a:endParaRPr lang="bg-BG" alt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E11084-95EE-4FE0-AEB1-9F7C8921026C}" type="datetime1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3/20/2020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292D9DB1-2876-47F7-B771-C073A02E52C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331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27557B2-CE27-41FA-845D-FD4030837316}" type="slidenum">
              <a:rPr lang="en-US" altLang="en-US" sz="1400"/>
              <a:pPr algn="r" eaLnBrk="1" hangingPunct="1"/>
              <a:t>14</a:t>
            </a:fld>
            <a:endParaRPr lang="en-US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446587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3600" b="1" dirty="0">
                <a:solidFill>
                  <a:srgbClr val="000000"/>
                </a:solidFill>
              </a:rPr>
              <a:t>Съответно на тази периодизация:</a:t>
            </a:r>
            <a:br>
              <a:rPr lang="bg-BG" altLang="en-US" sz="3600" b="1" dirty="0">
                <a:solidFill>
                  <a:srgbClr val="000000"/>
                </a:solidFill>
              </a:rPr>
            </a:br>
            <a:r>
              <a:rPr lang="bg-BG" altLang="en-US" sz="3600" b="1" i="1" dirty="0">
                <a:solidFill>
                  <a:srgbClr val="990000"/>
                </a:solidFill>
              </a:rPr>
              <a:t>- </a:t>
            </a:r>
            <a:r>
              <a:rPr lang="bg-BG" altLang="en-US" sz="3600" b="1" i="1" dirty="0" err="1">
                <a:solidFill>
                  <a:srgbClr val="990000"/>
                </a:solidFill>
              </a:rPr>
              <a:t>Неонатална</a:t>
            </a:r>
            <a:r>
              <a:rPr lang="bg-BG" altLang="en-US" sz="3600" b="1" i="1" dirty="0">
                <a:solidFill>
                  <a:srgbClr val="990000"/>
                </a:solidFill>
              </a:rPr>
              <a:t> смъртност</a:t>
            </a:r>
            <a:r>
              <a:rPr lang="bg-BG" altLang="en-US" sz="3600" dirty="0">
                <a:solidFill>
                  <a:srgbClr val="990000"/>
                </a:solidFill>
              </a:rPr>
              <a:t> </a:t>
            </a:r>
            <a:br>
              <a:rPr lang="bg-BG" altLang="en-US" sz="3600" b="1" i="1" dirty="0">
                <a:solidFill>
                  <a:srgbClr val="990000"/>
                </a:solidFill>
              </a:rPr>
            </a:br>
            <a:r>
              <a:rPr lang="bg-BG" altLang="en-US" sz="4000" b="1" i="1" dirty="0">
                <a:solidFill>
                  <a:srgbClr val="990000"/>
                </a:solidFill>
              </a:rPr>
              <a:t>- </a:t>
            </a:r>
            <a:r>
              <a:rPr lang="bg-BG" altLang="en-US" sz="3600" b="1" i="1" dirty="0">
                <a:solidFill>
                  <a:srgbClr val="990000"/>
                </a:solidFill>
              </a:rPr>
              <a:t>Ранна </a:t>
            </a:r>
            <a:r>
              <a:rPr lang="bg-BG" altLang="en-US" sz="3600" b="1" i="1" dirty="0" err="1">
                <a:solidFill>
                  <a:srgbClr val="990000"/>
                </a:solidFill>
              </a:rPr>
              <a:t>неонатална</a:t>
            </a:r>
            <a:r>
              <a:rPr lang="bg-BG" altLang="en-US" sz="3600" b="1" i="1" dirty="0">
                <a:solidFill>
                  <a:srgbClr val="990000"/>
                </a:solidFill>
              </a:rPr>
              <a:t> смъртност</a:t>
            </a:r>
            <a:r>
              <a:rPr lang="bg-BG" altLang="en-US" sz="3600" dirty="0">
                <a:solidFill>
                  <a:srgbClr val="990000"/>
                </a:solidFill>
              </a:rPr>
              <a:t> </a:t>
            </a:r>
            <a:br>
              <a:rPr lang="bg-BG" altLang="en-US" sz="3600" b="1" i="1" dirty="0">
                <a:solidFill>
                  <a:srgbClr val="990000"/>
                </a:solidFill>
              </a:rPr>
            </a:br>
            <a:r>
              <a:rPr lang="bg-BG" altLang="en-US" sz="3600" b="1" i="1" dirty="0">
                <a:solidFill>
                  <a:srgbClr val="990000"/>
                </a:solidFill>
              </a:rPr>
              <a:t>- Късна </a:t>
            </a:r>
            <a:r>
              <a:rPr lang="bg-BG" altLang="en-US" sz="3600" b="1" i="1" dirty="0" err="1">
                <a:solidFill>
                  <a:srgbClr val="990000"/>
                </a:solidFill>
              </a:rPr>
              <a:t>неонатална</a:t>
            </a:r>
            <a:r>
              <a:rPr lang="bg-BG" altLang="en-US" sz="3600" b="1" i="1" dirty="0">
                <a:solidFill>
                  <a:srgbClr val="990000"/>
                </a:solidFill>
              </a:rPr>
              <a:t> смъртност</a:t>
            </a:r>
            <a:r>
              <a:rPr lang="bg-BG" altLang="en-US" sz="3600" dirty="0">
                <a:solidFill>
                  <a:srgbClr val="990000"/>
                </a:solidFill>
              </a:rPr>
              <a:t>.</a:t>
            </a:r>
            <a:br>
              <a:rPr lang="bg-BG" altLang="en-US" sz="3600" b="1" i="1" dirty="0">
                <a:solidFill>
                  <a:srgbClr val="990000"/>
                </a:solidFill>
              </a:rPr>
            </a:br>
            <a:r>
              <a:rPr lang="bg-BG" altLang="en-US" sz="3600" b="1" i="1" dirty="0">
                <a:solidFill>
                  <a:srgbClr val="990000"/>
                </a:solidFill>
              </a:rPr>
              <a:t>-  </a:t>
            </a:r>
            <a:r>
              <a:rPr lang="bg-BG" altLang="en-US" sz="3600" b="1" i="1" dirty="0" err="1">
                <a:solidFill>
                  <a:srgbClr val="990000"/>
                </a:solidFill>
              </a:rPr>
              <a:t>Постнеонатална</a:t>
            </a:r>
            <a:r>
              <a:rPr lang="bg-BG" altLang="en-US" sz="3600" b="1" i="1" dirty="0">
                <a:solidFill>
                  <a:srgbClr val="990000"/>
                </a:solidFill>
              </a:rPr>
              <a:t> смъртност</a:t>
            </a:r>
            <a:r>
              <a:rPr lang="bg-BG" altLang="en-US" sz="4000" dirty="0"/>
              <a:t> </a:t>
            </a:r>
            <a:endParaRPr lang="en-US" alt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6F1B-9D22-4135-816E-8578A456B529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CD47D2D-9055-4307-B6E5-C8267FACCF2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433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47D33E3-B6A0-4A82-B04F-90A56B8984F0}" type="slidenum">
              <a:rPr lang="en-US" altLang="en-US" sz="1400"/>
              <a:pPr algn="r" eaLnBrk="1" hangingPunct="1"/>
              <a:t>15</a:t>
            </a:fld>
            <a:endParaRPr lang="en-US" altLang="en-US" sz="1400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75312"/>
          </a:xfrm>
        </p:spPr>
        <p:txBody>
          <a:bodyPr/>
          <a:lstStyle/>
          <a:p>
            <a:pPr eaLnBrk="1" hangingPunct="1"/>
            <a:r>
              <a:rPr lang="bg-BG" altLang="en-US" sz="4000" b="1" dirty="0">
                <a:solidFill>
                  <a:srgbClr val="C00000"/>
                </a:solidFill>
              </a:rPr>
              <a:t>Изчисляване на възрастово-специфичните показатели за детска смъртност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CDE7-04A9-4CE6-9948-3B7970B22D09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80FFD97F-1E97-45D2-B07A-F768CF51A12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536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F049527-06D7-43D5-8F97-EC24C33ADC26}" type="slidenum">
              <a:rPr lang="en-US" altLang="en-US" sz="1400"/>
              <a:pPr algn="r" eaLnBrk="1" hangingPunct="1"/>
              <a:t>16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84976" cy="56753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bg-BG" altLang="en-US" b="1" dirty="0" err="1">
                <a:solidFill>
                  <a:srgbClr val="C00000"/>
                </a:solidFill>
              </a:rPr>
              <a:t>Неонатална</a:t>
            </a:r>
            <a:r>
              <a:rPr lang="bg-BG" altLang="en-US" b="1" dirty="0">
                <a:solidFill>
                  <a:srgbClr val="C00000"/>
                </a:solidFill>
              </a:rPr>
              <a:t> смъртност</a:t>
            </a:r>
            <a:br>
              <a:rPr lang="bg-BG" altLang="en-US" b="1" dirty="0">
                <a:solidFill>
                  <a:srgbClr val="FF0000"/>
                </a:solidFill>
              </a:rPr>
            </a:br>
            <a:br>
              <a:rPr lang="bg-BG" altLang="en-US" b="1" dirty="0">
                <a:solidFill>
                  <a:srgbClr val="FF0000"/>
                </a:solidFill>
              </a:rPr>
            </a:br>
            <a:r>
              <a:rPr lang="bg-BG" altLang="en-US" sz="3200" b="1" dirty="0">
                <a:solidFill>
                  <a:srgbClr val="000000"/>
                </a:solidFill>
              </a:rPr>
              <a:t>умрели от 0-я ден до 28-я ден</a:t>
            </a:r>
            <a:r>
              <a:rPr lang="bg-BG" altLang="en-US" b="1" dirty="0">
                <a:solidFill>
                  <a:srgbClr val="000000"/>
                </a:solidFill>
              </a:rPr>
              <a:t> </a:t>
            </a:r>
            <a:br>
              <a:rPr lang="bg-BG" altLang="en-US" b="1" dirty="0">
                <a:solidFill>
                  <a:srgbClr val="000000"/>
                </a:solidFill>
              </a:rPr>
            </a:br>
            <a:r>
              <a:rPr lang="bg-BG" altLang="en-US" sz="3200" b="1" dirty="0">
                <a:solidFill>
                  <a:srgbClr val="000000"/>
                </a:solidFill>
              </a:rPr>
              <a:t>след раждането</a:t>
            </a:r>
            <a:br>
              <a:rPr lang="bg-BG" altLang="en-US" sz="3200" b="1" dirty="0">
                <a:solidFill>
                  <a:srgbClr val="000000"/>
                </a:solidFill>
              </a:rPr>
            </a:br>
            <a:r>
              <a:rPr lang="bg-BG" altLang="en-US" sz="3200" b="1" dirty="0">
                <a:solidFill>
                  <a:srgbClr val="000000"/>
                </a:solidFill>
              </a:rPr>
              <a:t>НС=</a:t>
            </a:r>
            <a:r>
              <a:rPr lang="en-US" altLang="en-US" sz="3200" b="1" dirty="0">
                <a:solidFill>
                  <a:srgbClr val="000000"/>
                </a:solidFill>
              </a:rPr>
              <a:t>							      </a:t>
            </a:r>
            <a:r>
              <a:rPr lang="bg-BG" altLang="en-US" sz="3200" b="1" dirty="0">
                <a:solidFill>
                  <a:srgbClr val="000000"/>
                </a:solidFill>
              </a:rPr>
              <a:t>х 1000</a:t>
            </a:r>
            <a:br>
              <a:rPr lang="bg-BG" altLang="en-US" sz="3200" b="1" dirty="0">
                <a:solidFill>
                  <a:srgbClr val="000000"/>
                </a:solidFill>
              </a:rPr>
            </a:br>
            <a:r>
              <a:rPr lang="bg-BG" altLang="en-US" sz="3200" b="1" dirty="0">
                <a:solidFill>
                  <a:srgbClr val="000000"/>
                </a:solidFill>
              </a:rPr>
              <a:t>брой </a:t>
            </a:r>
            <a:r>
              <a:rPr lang="bg-BG" altLang="en-US" sz="3200" b="1" dirty="0" err="1">
                <a:solidFill>
                  <a:srgbClr val="000000"/>
                </a:solidFill>
              </a:rPr>
              <a:t>живородени</a:t>
            </a:r>
            <a:endParaRPr lang="bg-BG" altLang="en-US" sz="3200" b="1" dirty="0">
              <a:solidFill>
                <a:srgbClr val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475656" y="4149080"/>
            <a:ext cx="5904656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8964-96ED-482E-8A31-855F9C6055E7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F9307BE-5222-4CED-9684-0145B0A708EF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638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A741737-435E-47C4-AD40-45CE5F9CDA34}" type="slidenum">
              <a:rPr lang="en-US" altLang="en-US" sz="1400"/>
              <a:pPr algn="r" eaLnBrk="1" hangingPunct="1"/>
              <a:t>17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84976" cy="56753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bg-BG" altLang="en-US" b="1" dirty="0">
                <a:solidFill>
                  <a:srgbClr val="C00000"/>
                </a:solidFill>
              </a:rPr>
              <a:t>Ранна </a:t>
            </a:r>
            <a:r>
              <a:rPr lang="bg-BG" altLang="en-US" b="1" dirty="0" err="1">
                <a:solidFill>
                  <a:srgbClr val="C00000"/>
                </a:solidFill>
              </a:rPr>
              <a:t>неонатална</a:t>
            </a:r>
            <a:r>
              <a:rPr lang="bg-BG" altLang="en-US" b="1" dirty="0">
                <a:solidFill>
                  <a:srgbClr val="C00000"/>
                </a:solidFill>
              </a:rPr>
              <a:t> смъртност</a:t>
            </a:r>
            <a:br>
              <a:rPr lang="bg-BG" altLang="en-US" b="1" dirty="0">
                <a:solidFill>
                  <a:srgbClr val="FF0000"/>
                </a:solidFill>
              </a:rPr>
            </a:br>
            <a:br>
              <a:rPr lang="bg-BG" altLang="en-US" b="1" dirty="0">
                <a:solidFill>
                  <a:srgbClr val="FF0000"/>
                </a:solidFill>
              </a:rPr>
            </a:br>
            <a:r>
              <a:rPr lang="bg-BG" altLang="en-US" sz="3200" b="1" dirty="0">
                <a:solidFill>
                  <a:srgbClr val="000000"/>
                </a:solidFill>
              </a:rPr>
              <a:t>умрели от 0-я ден до 7-я ден</a:t>
            </a:r>
            <a:r>
              <a:rPr lang="bg-BG" altLang="en-US" b="1" dirty="0">
                <a:solidFill>
                  <a:srgbClr val="000000"/>
                </a:solidFill>
              </a:rPr>
              <a:t> </a:t>
            </a:r>
            <a:br>
              <a:rPr lang="bg-BG" altLang="en-US" b="1" dirty="0">
                <a:solidFill>
                  <a:srgbClr val="000000"/>
                </a:solidFill>
              </a:rPr>
            </a:br>
            <a:r>
              <a:rPr lang="bg-BG" altLang="en-US" sz="3200" b="1" dirty="0">
                <a:solidFill>
                  <a:srgbClr val="000000"/>
                </a:solidFill>
              </a:rPr>
              <a:t>след раждането</a:t>
            </a:r>
            <a:br>
              <a:rPr lang="bg-BG" altLang="en-US" sz="3200" b="1" dirty="0">
                <a:solidFill>
                  <a:srgbClr val="000000"/>
                </a:solidFill>
              </a:rPr>
            </a:br>
            <a:r>
              <a:rPr lang="bg-BG" altLang="en-US" sz="3200" b="1" dirty="0" err="1">
                <a:solidFill>
                  <a:srgbClr val="000000"/>
                </a:solidFill>
              </a:rPr>
              <a:t>РНС</a:t>
            </a:r>
            <a:r>
              <a:rPr lang="bg-BG" altLang="en-US" sz="3200" b="1" dirty="0">
                <a:solidFill>
                  <a:srgbClr val="000000"/>
                </a:solidFill>
              </a:rPr>
              <a:t> =</a:t>
            </a:r>
            <a:r>
              <a:rPr lang="en-US" altLang="en-US" sz="3200" b="1" dirty="0">
                <a:solidFill>
                  <a:srgbClr val="000000"/>
                </a:solidFill>
              </a:rPr>
              <a:t>						     </a:t>
            </a:r>
            <a:r>
              <a:rPr lang="bg-BG" altLang="en-US" sz="3200" b="1" dirty="0">
                <a:solidFill>
                  <a:srgbClr val="000000"/>
                </a:solidFill>
              </a:rPr>
              <a:t>х 1000</a:t>
            </a:r>
            <a:br>
              <a:rPr lang="bg-BG" altLang="en-US" sz="3200" b="1" dirty="0">
                <a:solidFill>
                  <a:srgbClr val="000000"/>
                </a:solidFill>
              </a:rPr>
            </a:br>
            <a:r>
              <a:rPr lang="bg-BG" altLang="en-US" sz="3200" b="1" dirty="0">
                <a:solidFill>
                  <a:srgbClr val="000000"/>
                </a:solidFill>
              </a:rPr>
              <a:t>брой </a:t>
            </a:r>
            <a:r>
              <a:rPr lang="bg-BG" altLang="en-US" sz="3200" b="1" dirty="0" err="1">
                <a:solidFill>
                  <a:srgbClr val="000000"/>
                </a:solidFill>
              </a:rPr>
              <a:t>живородени</a:t>
            </a:r>
            <a:endParaRPr lang="bg-BG" altLang="en-US" sz="3200" b="1" dirty="0">
              <a:solidFill>
                <a:srgbClr val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907704" y="4149080"/>
            <a:ext cx="5472608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C841-55D2-43AB-A6F4-FF5A6FA5639F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01C9537-9D64-4630-8F4C-2D4494923DB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741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5F5564B-2EDC-4E90-8E0A-E9F6F3DD417F}" type="slidenum">
              <a:rPr lang="en-US" altLang="en-US" sz="1400"/>
              <a:pPr algn="r" eaLnBrk="1" hangingPunct="1"/>
              <a:t>18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84976" cy="56753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bg-BG" altLang="en-US" b="1" dirty="0">
                <a:solidFill>
                  <a:srgbClr val="C00000"/>
                </a:solidFill>
              </a:rPr>
              <a:t>Късна </a:t>
            </a:r>
            <a:r>
              <a:rPr lang="bg-BG" altLang="en-US" b="1" dirty="0" err="1">
                <a:solidFill>
                  <a:srgbClr val="C00000"/>
                </a:solidFill>
              </a:rPr>
              <a:t>неонатална</a:t>
            </a:r>
            <a:r>
              <a:rPr lang="bg-BG" altLang="en-US" b="1" dirty="0">
                <a:solidFill>
                  <a:srgbClr val="C00000"/>
                </a:solidFill>
              </a:rPr>
              <a:t> смъртност</a:t>
            </a:r>
            <a:br>
              <a:rPr lang="bg-BG" altLang="en-US" b="1" dirty="0">
                <a:solidFill>
                  <a:srgbClr val="FF0000"/>
                </a:solidFill>
              </a:rPr>
            </a:br>
            <a:br>
              <a:rPr lang="bg-BG" altLang="en-US" b="1" dirty="0">
                <a:solidFill>
                  <a:srgbClr val="FF0000"/>
                </a:solidFill>
              </a:rPr>
            </a:br>
            <a:r>
              <a:rPr lang="bg-BG" altLang="en-US" sz="2400" b="1" dirty="0">
                <a:solidFill>
                  <a:srgbClr val="000000"/>
                </a:solidFill>
              </a:rPr>
              <a:t>умрели от 7-я до 28-я ден след раждането</a:t>
            </a:r>
            <a:br>
              <a:rPr lang="bg-BG" altLang="en-US" sz="2400" b="1" dirty="0">
                <a:solidFill>
                  <a:srgbClr val="000000"/>
                </a:solidFill>
              </a:rPr>
            </a:br>
            <a:r>
              <a:rPr lang="bg-BG" altLang="en-US" sz="2400" b="1" dirty="0" err="1">
                <a:solidFill>
                  <a:srgbClr val="000000"/>
                </a:solidFill>
              </a:rPr>
              <a:t>КНС</a:t>
            </a:r>
            <a:r>
              <a:rPr lang="bg-BG" altLang="en-US" sz="2400" b="1" dirty="0">
                <a:solidFill>
                  <a:srgbClr val="000000"/>
                </a:solidFill>
              </a:rPr>
              <a:t> = </a:t>
            </a:r>
            <a:r>
              <a:rPr lang="en-US" altLang="en-US" sz="2400" b="1" dirty="0">
                <a:solidFill>
                  <a:srgbClr val="000000"/>
                </a:solidFill>
              </a:rPr>
              <a:t>							    </a:t>
            </a:r>
            <a:r>
              <a:rPr lang="bg-BG" altLang="en-US" sz="2400" b="1" dirty="0">
                <a:solidFill>
                  <a:srgbClr val="000000"/>
                </a:solidFill>
              </a:rPr>
              <a:t>х 1000</a:t>
            </a:r>
            <a:br>
              <a:rPr lang="bg-BG" altLang="en-US" sz="2400" b="1" dirty="0">
                <a:solidFill>
                  <a:srgbClr val="000000"/>
                </a:solidFill>
              </a:rPr>
            </a:br>
            <a:r>
              <a:rPr lang="bg-BG" altLang="en-US" sz="2400" b="1" dirty="0">
                <a:solidFill>
                  <a:srgbClr val="000000"/>
                </a:solidFill>
              </a:rPr>
              <a:t>брой </a:t>
            </a:r>
            <a:r>
              <a:rPr lang="bg-BG" altLang="en-US" sz="2400" b="1" dirty="0" err="1">
                <a:solidFill>
                  <a:srgbClr val="000000"/>
                </a:solidFill>
              </a:rPr>
              <a:t>живородени</a:t>
            </a:r>
            <a:r>
              <a:rPr lang="bg-BG" altLang="en-US" sz="2400" b="1" dirty="0">
                <a:solidFill>
                  <a:srgbClr val="000000"/>
                </a:solidFill>
              </a:rPr>
              <a:t>, </a:t>
            </a:r>
            <a:r>
              <a:rPr lang="bg-BG" altLang="en-US" sz="2400" b="1" dirty="0">
                <a:solidFill>
                  <a:srgbClr val="C00000"/>
                </a:solidFill>
              </a:rPr>
              <a:t>преживели 7-я ден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331640" y="3789040"/>
            <a:ext cx="6480720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9E49-1DCE-4FB6-9211-D88B2B2F2E67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F8A8AFB0-DB98-4E56-B881-23D3C1744015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843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22DA303-7E06-4836-995F-A71CEDF1B45B}" type="slidenum">
              <a:rPr lang="en-US" altLang="en-US" sz="1400"/>
              <a:pPr algn="r" eaLnBrk="1" hangingPunct="1"/>
              <a:t>19</a:t>
            </a:fld>
            <a:endParaRPr lang="en-US" alt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12968" cy="56753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bg-BG" altLang="en-US" b="1" dirty="0" err="1">
                <a:solidFill>
                  <a:srgbClr val="C00000"/>
                </a:solidFill>
              </a:rPr>
              <a:t>Постнеонатална</a:t>
            </a:r>
            <a:r>
              <a:rPr lang="bg-BG" altLang="en-US" b="1" dirty="0">
                <a:solidFill>
                  <a:srgbClr val="C00000"/>
                </a:solidFill>
              </a:rPr>
              <a:t> смъртност</a:t>
            </a:r>
            <a:br>
              <a:rPr lang="bg-BG" altLang="en-US" b="1" dirty="0">
                <a:solidFill>
                  <a:srgbClr val="FF0000"/>
                </a:solidFill>
              </a:rPr>
            </a:br>
            <a:br>
              <a:rPr lang="bg-BG" altLang="en-US" b="1" dirty="0">
                <a:solidFill>
                  <a:srgbClr val="FF0000"/>
                </a:solidFill>
              </a:rPr>
            </a:br>
            <a:r>
              <a:rPr lang="bg-BG" altLang="en-US" sz="2400" b="1" dirty="0">
                <a:solidFill>
                  <a:srgbClr val="000000"/>
                </a:solidFill>
              </a:rPr>
              <a:t>умрели от 28-я до 1 година </a:t>
            </a:r>
            <a:br>
              <a:rPr lang="bg-BG" altLang="en-US" sz="2400" b="1" dirty="0">
                <a:solidFill>
                  <a:srgbClr val="000000"/>
                </a:solidFill>
              </a:rPr>
            </a:br>
            <a:r>
              <a:rPr lang="bg-BG" altLang="en-US" sz="2400" b="1" dirty="0" err="1">
                <a:solidFill>
                  <a:srgbClr val="000000"/>
                </a:solidFill>
              </a:rPr>
              <a:t>ПНС</a:t>
            </a:r>
            <a:r>
              <a:rPr lang="bg-BG" altLang="en-US" sz="2400" b="1" dirty="0">
                <a:solidFill>
                  <a:srgbClr val="000000"/>
                </a:solidFill>
              </a:rPr>
              <a:t> = </a:t>
            </a:r>
            <a:r>
              <a:rPr lang="en-US" altLang="en-US" sz="2400" b="1" dirty="0">
                <a:solidFill>
                  <a:srgbClr val="000000"/>
                </a:solidFill>
              </a:rPr>
              <a:t>							</a:t>
            </a:r>
            <a:r>
              <a:rPr lang="bg-BG" altLang="en-US" sz="2400" b="1" dirty="0">
                <a:solidFill>
                  <a:srgbClr val="000000"/>
                </a:solidFill>
              </a:rPr>
              <a:t>х 1000</a:t>
            </a:r>
            <a:br>
              <a:rPr lang="bg-BG" altLang="en-US" sz="2400" b="1" dirty="0">
                <a:solidFill>
                  <a:srgbClr val="000000"/>
                </a:solidFill>
              </a:rPr>
            </a:br>
            <a:r>
              <a:rPr lang="bg-BG" altLang="en-US" sz="2400" b="1" dirty="0">
                <a:solidFill>
                  <a:srgbClr val="000000"/>
                </a:solidFill>
              </a:rPr>
              <a:t>брой </a:t>
            </a:r>
            <a:r>
              <a:rPr lang="bg-BG" altLang="en-US" sz="2400" b="1" dirty="0" err="1">
                <a:solidFill>
                  <a:srgbClr val="000000"/>
                </a:solidFill>
              </a:rPr>
              <a:t>живородени</a:t>
            </a:r>
            <a:r>
              <a:rPr lang="bg-BG" altLang="en-US" sz="2400" b="1" dirty="0">
                <a:solidFill>
                  <a:srgbClr val="000000"/>
                </a:solidFill>
              </a:rPr>
              <a:t>, </a:t>
            </a:r>
            <a:r>
              <a:rPr lang="bg-BG" altLang="en-US" sz="2400" b="1" dirty="0">
                <a:solidFill>
                  <a:srgbClr val="C00000"/>
                </a:solidFill>
              </a:rPr>
              <a:t>преживели 28-я ден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547664" y="3789040"/>
            <a:ext cx="5904656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A64E-1539-440B-9EF8-959DE71B4396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890666"/>
          </a:xfrm>
        </p:spPr>
        <p:txBody>
          <a:bodyPr/>
          <a:lstStyle/>
          <a:p>
            <a:pPr algn="l">
              <a:lnSpc>
                <a:spcPct val="114000"/>
              </a:lnSpc>
            </a:pP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</a:t>
            </a:r>
            <a:r>
              <a:rPr lang="bg-BG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Детска смъртност и смъртност до 5-год.</a:t>
            </a:r>
            <a:br>
              <a:rPr lang="bg-BG" sz="2800" b="1" dirty="0">
                <a:solidFill>
                  <a:srgbClr val="3333FF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1.</a:t>
            </a:r>
            <a:r>
              <a:rPr lang="bg-BG" sz="2800" dirty="0"/>
              <a:t>1. Определение на основни понятия.</a:t>
            </a:r>
            <a:br>
              <a:rPr lang="bg-BG" sz="2800" dirty="0"/>
            </a:br>
            <a:r>
              <a:rPr lang="en-US" sz="2800" dirty="0"/>
              <a:t>1.</a:t>
            </a:r>
            <a:r>
              <a:rPr lang="bg-BG" sz="2800" dirty="0"/>
              <a:t>2. Глобални тенденции на детската смъртност и смъртността до 5-годишна възраст.</a:t>
            </a:r>
            <a:br>
              <a:rPr lang="bg-BG" sz="2800" dirty="0"/>
            </a:br>
            <a:r>
              <a:rPr lang="en-US" sz="2800" dirty="0"/>
              <a:t>1.3.</a:t>
            </a:r>
            <a:r>
              <a:rPr lang="bg-BG" sz="2800" dirty="0"/>
              <a:t> Детската смъртност в Европа и в България.</a:t>
            </a:r>
            <a:br>
              <a:rPr lang="bg-BG" sz="2800" dirty="0"/>
            </a:br>
            <a:br>
              <a:rPr lang="en-US" sz="2800" dirty="0"/>
            </a:b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</a:t>
            </a:r>
            <a:r>
              <a:rPr lang="bg-BG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Средна продължителност на предстоящия живот (</a:t>
            </a:r>
            <a:r>
              <a:rPr lang="bg-BG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СППЖ</a:t>
            </a:r>
            <a:r>
              <a:rPr lang="bg-BG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bg-BG" sz="2800" b="1" dirty="0">
                <a:solidFill>
                  <a:srgbClr val="3333FF"/>
                </a:solidFill>
              </a:rPr>
            </a:br>
            <a:r>
              <a:rPr lang="bg-BG" sz="2800" dirty="0"/>
              <a:t>1. Определение на основните понятия.</a:t>
            </a:r>
            <a:br>
              <a:rPr lang="bg-BG" sz="2800" dirty="0"/>
            </a:br>
            <a:r>
              <a:rPr lang="bg-BG" sz="2800" dirty="0"/>
              <a:t>2. Глобални проблеми на СППЖ.</a:t>
            </a:r>
            <a:br>
              <a:rPr lang="bg-BG" sz="2800" dirty="0"/>
            </a:br>
            <a:r>
              <a:rPr lang="bg-BG" sz="2800" dirty="0"/>
              <a:t>3. </a:t>
            </a:r>
            <a:r>
              <a:rPr lang="bg-BG" sz="2800" dirty="0" err="1"/>
              <a:t>СППЖ</a:t>
            </a:r>
            <a:r>
              <a:rPr lang="bg-BG" sz="2800" dirty="0"/>
              <a:t> в Европа и в България.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4BC9-5732-4047-B851-B27268BE585A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67D1-11BC-4BAC-8F66-758252AF36E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269458"/>
      </p:ext>
    </p:extLst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BFFEF863-D1B5-48FB-ACAD-93DBEDE52CE6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945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A9018BE-DB7A-4998-A356-BD2FCCC10090}" type="slidenum">
              <a:rPr lang="en-US" altLang="en-US" sz="1400"/>
              <a:pPr algn="r" eaLnBrk="1" hangingPunct="1"/>
              <a:t>20</a:t>
            </a:fld>
            <a:endParaRPr lang="en-US" altLang="en-US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09587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4000" b="1" i="1" u="sng">
                <a:solidFill>
                  <a:srgbClr val="990000"/>
                </a:solidFill>
              </a:rPr>
              <a:t>Перинатална смъртност</a:t>
            </a:r>
            <a:r>
              <a:rPr lang="bg-BG" altLang="en-US" sz="4000" b="1" i="1">
                <a:solidFill>
                  <a:srgbClr val="990000"/>
                </a:solidFill>
              </a:rPr>
              <a:t> -</a:t>
            </a:r>
            <a:r>
              <a:rPr lang="bg-BG" altLang="en-US" sz="4000">
                <a:solidFill>
                  <a:srgbClr val="000000"/>
                </a:solidFill>
              </a:rPr>
              <a:t> </a:t>
            </a:r>
            <a:r>
              <a:rPr lang="bg-BG" altLang="en-US" sz="4000" b="1">
                <a:solidFill>
                  <a:srgbClr val="000000"/>
                </a:solidFill>
              </a:rPr>
              <a:t>отразява смъртността около раждането и включва</a:t>
            </a:r>
            <a:r>
              <a:rPr lang="bg-BG" altLang="en-US" sz="4000">
                <a:solidFill>
                  <a:srgbClr val="000000"/>
                </a:solidFill>
              </a:rPr>
              <a:t> </a:t>
            </a:r>
            <a:br>
              <a:rPr lang="bg-BG" altLang="en-US" sz="4000" b="1" i="1">
                <a:solidFill>
                  <a:srgbClr val="000000"/>
                </a:solidFill>
              </a:rPr>
            </a:br>
            <a:r>
              <a:rPr lang="bg-BG" altLang="en-US" sz="4000" b="1" i="1">
                <a:solidFill>
                  <a:srgbClr val="000000"/>
                </a:solidFill>
              </a:rPr>
              <a:t>2 компонента</a:t>
            </a:r>
            <a:r>
              <a:rPr lang="bg-BG" altLang="en-US" sz="4000">
                <a:solidFill>
                  <a:srgbClr val="000000"/>
                </a:solidFill>
              </a:rPr>
              <a:t>: </a:t>
            </a:r>
            <a:r>
              <a:rPr lang="bg-BG" altLang="en-US" sz="4000" b="1" i="1">
                <a:solidFill>
                  <a:srgbClr val="990000"/>
                </a:solidFill>
              </a:rPr>
              <a:t>мъртвораждаемост и ранна неонатална смъртност</a:t>
            </a:r>
            <a:r>
              <a:rPr lang="bg-BG" altLang="en-US" sz="4000">
                <a:solidFill>
                  <a:srgbClr val="990000"/>
                </a:solidFill>
              </a:rPr>
              <a:t>.</a:t>
            </a:r>
            <a:r>
              <a:rPr lang="bg-BG" altLang="en-US" sz="4000"/>
              <a:t> </a:t>
            </a:r>
            <a:endParaRPr lang="en-US" altLang="en-US" sz="40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E6AE-E44B-45F4-8C07-9E82B76EB29B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41360A02-9A3D-4DBE-8684-4044BACBE2A7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048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31B1071-22D1-4539-87CF-54E00E13B426}" type="slidenum">
              <a:rPr lang="en-US" altLang="en-US" sz="1400"/>
              <a:pPr algn="r" eaLnBrk="1" hangingPunct="1"/>
              <a:t>21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7813"/>
            <a:ext cx="8496944" cy="5672137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Специфични коефициенти  за ДС по причини</a:t>
            </a:r>
            <a:r>
              <a:rPr lang="bg-BG" altLang="en-US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FA06-05B2-4D74-A33A-66044EDF7080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694BFFF6-E92A-415F-89C1-6E335A95743B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150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BD210CF-1175-4674-829D-AE3B2B114DB4}" type="slidenum">
              <a:rPr lang="en-US" altLang="en-US" sz="1400"/>
              <a:pPr algn="r" eaLnBrk="1" hangingPunct="1"/>
              <a:t>22</a:t>
            </a:fld>
            <a:endParaRPr lang="en-US" altLang="en-US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7813"/>
            <a:ext cx="8712968" cy="5672137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2400" b="1" i="1" dirty="0">
                <a:solidFill>
                  <a:srgbClr val="000000"/>
                </a:solidFill>
              </a:rPr>
              <a:t>		Умрели до 1 г. от дадена причина</a:t>
            </a:r>
            <a:br>
              <a:rPr lang="bg-BG" altLang="en-US" sz="2400" b="1" i="1" dirty="0">
                <a:solidFill>
                  <a:srgbClr val="000000"/>
                </a:solidFill>
              </a:rPr>
            </a:br>
            <a:r>
              <a:rPr lang="bg-BG" altLang="en-US" sz="2400" b="1" i="1" dirty="0">
                <a:solidFill>
                  <a:srgbClr val="000000"/>
                </a:solidFill>
              </a:rPr>
              <a:t>ДС по причини = </a:t>
            </a:r>
            <a:r>
              <a:rPr lang="en-US" altLang="en-US" sz="2400" b="1" i="1" dirty="0">
                <a:solidFill>
                  <a:srgbClr val="000000"/>
                </a:solidFill>
              </a:rPr>
              <a:t>						   </a:t>
            </a:r>
            <a:r>
              <a:rPr lang="bg-BG" altLang="en-US" sz="2400" b="1" i="1" dirty="0">
                <a:solidFill>
                  <a:srgbClr val="000000"/>
                </a:solidFill>
              </a:rPr>
              <a:t>х </a:t>
            </a:r>
            <a:r>
              <a:rPr lang="en-US" altLang="en-US" sz="2400" b="1" dirty="0"/>
              <a:t>10</a:t>
            </a:r>
            <a:r>
              <a:rPr lang="en-US" altLang="en-US" sz="2400" b="1" baseline="30000" dirty="0"/>
              <a:t>n</a:t>
            </a:r>
            <a:br>
              <a:rPr lang="en-US" altLang="en-US" sz="2400" dirty="0"/>
            </a:br>
            <a:r>
              <a:rPr lang="bg-BG" altLang="en-US" sz="2400" b="1" i="1" dirty="0">
                <a:solidFill>
                  <a:srgbClr val="000000"/>
                </a:solidFill>
              </a:rPr>
              <a:t>		брой </a:t>
            </a:r>
            <a:r>
              <a:rPr lang="bg-BG" altLang="en-US" sz="2400" b="1" i="1" dirty="0" err="1">
                <a:solidFill>
                  <a:srgbClr val="000000"/>
                </a:solidFill>
              </a:rPr>
              <a:t>живородени</a:t>
            </a:r>
            <a:r>
              <a:rPr lang="en-US" altLang="en-US" sz="2400" b="1" i="1" dirty="0">
                <a:solidFill>
                  <a:srgbClr val="000000"/>
                </a:solidFill>
              </a:rPr>
              <a:t> </a:t>
            </a:r>
            <a:r>
              <a:rPr lang="bg-BG" altLang="en-US" sz="2400" b="1" i="1" dirty="0">
                <a:solidFill>
                  <a:srgbClr val="000000"/>
                </a:solidFill>
              </a:rPr>
              <a:t>деца</a:t>
            </a:r>
            <a:r>
              <a:rPr lang="bg-BG" altLang="en-US" sz="2400" dirty="0"/>
              <a:t> </a:t>
            </a:r>
            <a:endParaRPr lang="en-US" alt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6484-3F57-4E9F-8E14-8686062B29A4}" type="datetime1">
              <a:rPr lang="bg-BG" altLang="en-US" smtClean="0"/>
              <a:t>20.3.2020 г.</a:t>
            </a:fld>
            <a:endParaRPr lang="en-US" alt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131840" y="3140968"/>
            <a:ext cx="4824536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71D7D9BE-6645-4A60-8E1E-29B33F700625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25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7711E09-5A24-4BC5-9791-0A45F70F815C}" type="slidenum">
              <a:rPr lang="en-US" altLang="en-US" sz="1400"/>
              <a:pPr algn="r" eaLnBrk="1" hangingPunct="1"/>
              <a:t>23</a:t>
            </a:fld>
            <a:endParaRPr lang="en-US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  <a:solidFill>
            <a:srgbClr val="FF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Други специфични показатели за детска смъртност:</a:t>
            </a:r>
            <a:br>
              <a:rPr lang="bg-BG" alt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altLang="en-US" sz="3600" b="1" i="1" dirty="0">
                <a:solidFill>
                  <a:srgbClr val="000000"/>
                </a:solidFill>
              </a:rPr>
              <a:t>- по местоживеене</a:t>
            </a:r>
            <a:r>
              <a:rPr lang="bg-BG" altLang="en-US" sz="3600" dirty="0">
                <a:solidFill>
                  <a:srgbClr val="000000"/>
                </a:solidFill>
              </a:rPr>
              <a:t>;</a:t>
            </a:r>
            <a:br>
              <a:rPr lang="bg-BG" altLang="en-US" sz="3600" b="1" i="1" dirty="0">
                <a:solidFill>
                  <a:srgbClr val="000000"/>
                </a:solidFill>
              </a:rPr>
            </a:br>
            <a:r>
              <a:rPr lang="bg-BG" altLang="en-US" sz="3600" b="1" i="1" dirty="0">
                <a:solidFill>
                  <a:srgbClr val="000000"/>
                </a:solidFill>
              </a:rPr>
              <a:t>- по пол</a:t>
            </a:r>
            <a:r>
              <a:rPr lang="bg-BG" altLang="en-US" sz="3600" dirty="0">
                <a:solidFill>
                  <a:srgbClr val="000000"/>
                </a:solidFill>
              </a:rPr>
              <a:t>;</a:t>
            </a:r>
            <a:br>
              <a:rPr lang="bg-BG" altLang="en-US" sz="3600" b="1" i="1" dirty="0">
                <a:solidFill>
                  <a:srgbClr val="000000"/>
                </a:solidFill>
              </a:rPr>
            </a:br>
            <a:r>
              <a:rPr lang="bg-BG" altLang="en-US" sz="3600" b="1" i="1" dirty="0">
                <a:solidFill>
                  <a:srgbClr val="000000"/>
                </a:solidFill>
              </a:rPr>
              <a:t>- по степен на </a:t>
            </a:r>
            <a:r>
              <a:rPr lang="bg-BG" altLang="en-US" sz="3600" b="1" i="1" dirty="0" err="1">
                <a:solidFill>
                  <a:srgbClr val="000000"/>
                </a:solidFill>
              </a:rPr>
              <a:t>доносеност</a:t>
            </a:r>
            <a:r>
              <a:rPr lang="bg-BG" altLang="en-US" sz="3600" b="1" i="1" dirty="0">
                <a:solidFill>
                  <a:srgbClr val="000000"/>
                </a:solidFill>
              </a:rPr>
              <a:t>;</a:t>
            </a:r>
            <a:br>
              <a:rPr lang="bg-BG" altLang="en-US" sz="3600" b="1" i="1" dirty="0">
                <a:solidFill>
                  <a:srgbClr val="000000"/>
                </a:solidFill>
              </a:rPr>
            </a:br>
            <a:r>
              <a:rPr lang="bg-BG" altLang="en-US" sz="3600" b="1" i="1" dirty="0">
                <a:solidFill>
                  <a:srgbClr val="000000"/>
                </a:solidFill>
              </a:rPr>
              <a:t>- по възраст на майката;</a:t>
            </a:r>
            <a:br>
              <a:rPr lang="bg-BG" altLang="en-US" sz="3600" b="1" i="1" dirty="0">
                <a:solidFill>
                  <a:srgbClr val="000000"/>
                </a:solidFill>
              </a:rPr>
            </a:br>
            <a:r>
              <a:rPr lang="bg-BG" altLang="en-US" sz="3600" b="1" i="1" dirty="0">
                <a:solidFill>
                  <a:srgbClr val="000000"/>
                </a:solidFill>
              </a:rPr>
              <a:t>- по образование на майката и др.</a:t>
            </a:r>
            <a:endParaRPr lang="en-US" altLang="en-US" sz="3600" b="1" i="1" dirty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DC7B-E233-4148-BE65-70BF1592499D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FC15364-331D-4284-963B-692D60FD46A5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355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656AD9C-EB06-4EB1-BA9E-1A3957ABE2FD}" type="slidenum">
              <a:rPr lang="en-US" altLang="en-US" sz="1400"/>
              <a:pPr algn="r" eaLnBrk="1" hangingPunct="1"/>
              <a:t>24</a:t>
            </a:fld>
            <a:endParaRPr lang="en-US" alt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  <a:solidFill>
            <a:srgbClr val="FF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	Пропорции (структурни, екстензивни показатели, </a:t>
            </a:r>
            <a:r>
              <a:rPr lang="bg-BG" altLang="en-US" sz="4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</a:t>
            </a:r>
            <a:r>
              <a:rPr lang="bg-BG" altLang="en-US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дялове) </a:t>
            </a:r>
            <a:r>
              <a:rPr lang="bg-BG" altLang="en-US" sz="4000" b="1" i="1" dirty="0">
                <a:solidFill>
                  <a:srgbClr val="000000"/>
                </a:solidFill>
              </a:rPr>
              <a:t>– напр., структура на причините за детска смъртност и за смъртност до 5 год.</a:t>
            </a:r>
            <a:endParaRPr lang="en-US" altLang="en-US" sz="4000" b="1" i="1" dirty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0B08-F15A-477C-8AE1-3DC0AC55EC5D}" type="datetime1">
              <a:rPr lang="bg-BG" altLang="en-US" smtClean="0"/>
              <a:t>20.3.2020 г.</a:t>
            </a:fld>
            <a:endParaRPr lang="en-US" altLang="en-US" dirty="0"/>
          </a:p>
        </p:txBody>
      </p:sp>
    </p:spTree>
  </p:cSld>
  <p:clrMapOvr>
    <a:masterClrMapping/>
  </p:clrMapOvr>
  <p:transition spd="med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B2D16032-B07F-4B24-A8A5-92ED8B173865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  <a:solidFill>
            <a:schemeClr val="accent5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bg-BG" altLang="en-US" sz="2800" b="1" dirty="0">
                <a:solidFill>
                  <a:srgbClr val="C00000"/>
                </a:solidFill>
              </a:rPr>
              <a:t>Разлика между специфични интензивни показатели и пропорции</a:t>
            </a:r>
            <a:endParaRPr lang="en-US" altLang="en-US" sz="2800" b="1" dirty="0">
              <a:solidFill>
                <a:srgbClr val="C00000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sz="half" idx="1"/>
          </p:nvPr>
        </p:nvSpPr>
        <p:spPr>
          <a:solidFill>
            <a:srgbClr val="CC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Tx/>
              <a:buNone/>
            </a:pPr>
            <a:endParaRPr lang="bg-BG" altLang="en-US" b="1">
              <a:solidFill>
                <a:srgbClr val="3333FF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bg-BG" altLang="en-US" b="1">
                <a:solidFill>
                  <a:srgbClr val="3333FF"/>
                </a:solidFill>
              </a:rPr>
              <a:t>Спец. интенз. п-л за детска смъртност от пневмония</a:t>
            </a:r>
          </a:p>
          <a:p>
            <a:pPr marL="0" indent="0" eaLnBrk="1" hangingPunct="1">
              <a:buFontTx/>
              <a:buNone/>
            </a:pPr>
            <a:r>
              <a:rPr lang="bg-BG" altLang="en-US" sz="2400"/>
              <a:t>	</a:t>
            </a:r>
          </a:p>
          <a:p>
            <a:pPr marL="0" indent="0" eaLnBrk="1" hangingPunct="1">
              <a:buFontTx/>
              <a:buNone/>
            </a:pPr>
            <a:r>
              <a:rPr lang="bg-BG" altLang="en-US" sz="2400"/>
              <a:t>	</a:t>
            </a:r>
            <a:r>
              <a:rPr lang="bg-BG" altLang="en-US" sz="2000"/>
              <a:t>Умрели деца до 1 г. </a:t>
            </a:r>
          </a:p>
          <a:p>
            <a:pPr marL="0" indent="0" eaLnBrk="1" hangingPunct="1">
              <a:buFontTx/>
              <a:buNone/>
            </a:pPr>
            <a:r>
              <a:rPr lang="bg-BG" altLang="en-US" sz="2000"/>
              <a:t>	от пневмония</a:t>
            </a:r>
          </a:p>
          <a:p>
            <a:pPr marL="0" indent="0" eaLnBrk="1" hangingPunct="1">
              <a:buFontTx/>
              <a:buNone/>
            </a:pPr>
            <a:r>
              <a:rPr lang="bg-BG" altLang="en-US" sz="2000" b="1">
                <a:solidFill>
                  <a:srgbClr val="3333FF"/>
                </a:solidFill>
              </a:rPr>
              <a:t>СИП</a:t>
            </a:r>
            <a:r>
              <a:rPr lang="bg-BG" altLang="en-US" sz="2000"/>
              <a:t> = ---------------------------- х</a:t>
            </a:r>
            <a:r>
              <a:rPr lang="en-US" altLang="en-US" sz="2000" b="1"/>
              <a:t> 10</a:t>
            </a:r>
            <a:r>
              <a:rPr lang="en-US" altLang="en-US" sz="2000" b="1" baseline="30000"/>
              <a:t>n</a:t>
            </a:r>
            <a:endParaRPr lang="bg-BG" altLang="en-US" sz="2000" b="1" baseline="30000"/>
          </a:p>
          <a:p>
            <a:pPr marL="0" indent="0" eaLnBrk="1" hangingPunct="1">
              <a:buFontTx/>
              <a:buNone/>
            </a:pPr>
            <a:r>
              <a:rPr lang="bg-BG" altLang="en-US" sz="2000" b="1" baseline="30000"/>
              <a:t> </a:t>
            </a:r>
            <a:r>
              <a:rPr lang="bg-BG" altLang="en-US" sz="2000" b="1"/>
              <a:t>        	</a:t>
            </a:r>
            <a:r>
              <a:rPr lang="bg-BG" altLang="en-US" sz="2000"/>
              <a:t>Брой живородени</a:t>
            </a:r>
            <a:endParaRPr lang="en-US" altLang="en-US" sz="2000"/>
          </a:p>
        </p:txBody>
      </p:sp>
      <p:sp>
        <p:nvSpPr>
          <p:cNvPr id="6451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413" cy="4525963"/>
          </a:xfrm>
          <a:solidFill>
            <a:schemeClr val="accent5">
              <a:lumMod val="9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 eaLnBrk="1" hangingPunct="1">
              <a:buFontTx/>
              <a:buNone/>
            </a:pPr>
            <a:endParaRPr lang="bg-BG" altLang="en-US" b="1" dirty="0">
              <a:solidFill>
                <a:srgbClr val="3333FF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bg-BG" altLang="en-US" b="1" dirty="0">
                <a:solidFill>
                  <a:srgbClr val="3333FF"/>
                </a:solidFill>
              </a:rPr>
              <a:t>Относителен дял на умрелите деца до 1 г. от пневмония</a:t>
            </a:r>
          </a:p>
          <a:p>
            <a:pPr marL="0" indent="0" eaLnBrk="1" hangingPunct="1">
              <a:buFontTx/>
              <a:buNone/>
            </a:pPr>
            <a:endParaRPr lang="bg-BG" altLang="en-US" b="1" dirty="0">
              <a:solidFill>
                <a:srgbClr val="3333FF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bg-BG" altLang="en-US" sz="2000" dirty="0"/>
              <a:t>	    Умрели деца до 1 г. </a:t>
            </a:r>
          </a:p>
          <a:p>
            <a:pPr marL="0" indent="0" eaLnBrk="1" hangingPunct="1">
              <a:buFontTx/>
              <a:buNone/>
            </a:pPr>
            <a:r>
              <a:rPr lang="bg-BG" altLang="en-US" sz="2000" dirty="0"/>
              <a:t>	     от пневмония</a:t>
            </a:r>
          </a:p>
          <a:p>
            <a:pPr marL="0" indent="0" eaLnBrk="1" hangingPunct="1">
              <a:buFontTx/>
              <a:buNone/>
            </a:pPr>
            <a:r>
              <a:rPr lang="bg-BG" altLang="en-US" sz="2000" b="1" dirty="0">
                <a:solidFill>
                  <a:srgbClr val="3333FF"/>
                </a:solidFill>
              </a:rPr>
              <a:t>Отн.дял</a:t>
            </a:r>
            <a:r>
              <a:rPr lang="bg-BG" altLang="en-US" sz="2000" dirty="0"/>
              <a:t> = ------------------------- х</a:t>
            </a:r>
            <a:r>
              <a:rPr lang="en-US" altLang="en-US" sz="2000" b="1" dirty="0"/>
              <a:t> </a:t>
            </a:r>
            <a:r>
              <a:rPr lang="bg-BG" altLang="en-US" sz="2000" b="1" dirty="0"/>
              <a:t>100</a:t>
            </a:r>
            <a:endParaRPr lang="bg-BG" altLang="en-US" sz="2000" b="1" baseline="30000" dirty="0"/>
          </a:p>
          <a:p>
            <a:pPr marL="0" indent="0" eaLnBrk="1" hangingPunct="1">
              <a:buFontTx/>
              <a:buNone/>
            </a:pPr>
            <a:r>
              <a:rPr lang="bg-BG" altLang="en-US" sz="2000" b="1" baseline="30000" dirty="0"/>
              <a:t> </a:t>
            </a:r>
            <a:r>
              <a:rPr lang="bg-BG" altLang="en-US" sz="2000" b="1" dirty="0"/>
              <a:t>        	     </a:t>
            </a:r>
            <a:r>
              <a:rPr lang="bg-BG" altLang="en-US" sz="2000" dirty="0"/>
              <a:t>Всички</a:t>
            </a:r>
            <a:r>
              <a:rPr lang="bg-BG" altLang="en-US" sz="2000" b="1" dirty="0"/>
              <a:t> </a:t>
            </a:r>
            <a:r>
              <a:rPr lang="bg-BG" altLang="en-US" sz="2000" dirty="0"/>
              <a:t>умрели </a:t>
            </a:r>
          </a:p>
          <a:p>
            <a:pPr marL="0" indent="0" eaLnBrk="1" hangingPunct="1">
              <a:buFontTx/>
              <a:buNone/>
            </a:pPr>
            <a:r>
              <a:rPr lang="bg-BG" altLang="en-US" sz="2000" dirty="0"/>
              <a:t>	      деца до 1 год. </a:t>
            </a:r>
            <a:endParaRPr lang="en-US" altLang="en-US" sz="2000" dirty="0"/>
          </a:p>
          <a:p>
            <a:pPr marL="0" indent="0" eaLnBrk="1" hangingPunct="1">
              <a:buFontTx/>
              <a:buNone/>
            </a:pPr>
            <a:endParaRPr lang="en-US" altLang="en-US" b="1" dirty="0">
              <a:solidFill>
                <a:srgbClr val="3333FF"/>
              </a:solidFill>
            </a:endParaRPr>
          </a:p>
        </p:txBody>
      </p:sp>
      <p:sp>
        <p:nvSpPr>
          <p:cNvPr id="24581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BCEF2D1-3B2F-43EB-918D-0C6E70140E7F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FDC0-9060-46A9-A4D4-B5C781183355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41A36C24-2923-4F35-AA1C-939AF8D75AD4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560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D994EF1-1FAE-4D8D-B3C2-2DB8E9F8E65D}" type="slidenum">
              <a:rPr lang="en-US" altLang="en-US" sz="1400"/>
              <a:pPr algn="r" eaLnBrk="1" hangingPunct="1"/>
              <a:t>26</a:t>
            </a:fld>
            <a:endParaRPr lang="en-US" alt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СМЪРТНОСТ ДО 5-ГОДИШНА ВЪЗРАСТ (</a:t>
            </a:r>
            <a:r>
              <a:rPr lang="en-US" altLang="en-US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U5MR)</a:t>
            </a:r>
            <a:br>
              <a:rPr lang="bg-BG" altLang="en-US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altLang="en-US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FA3A9-2B91-4A6D-80C0-43D40FDF40B1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874F4895-FA2E-46B8-B94C-E44E8A922CC4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662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98801EE-DB9E-4307-9B05-AC2295C48462}" type="slidenum">
              <a:rPr lang="en-US" altLang="en-US" sz="1400"/>
              <a:pPr algn="r" eaLnBrk="1" hangingPunct="1"/>
              <a:t>27</a:t>
            </a:fld>
            <a:endParaRPr lang="en-US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959475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4000" dirty="0">
                <a:solidFill>
                  <a:srgbClr val="000000"/>
                </a:solidFill>
              </a:rPr>
              <a:t>Важен обобщаващ коефициент</a:t>
            </a:r>
            <a:r>
              <a:rPr lang="en-US" altLang="en-US" sz="4000" dirty="0">
                <a:solidFill>
                  <a:srgbClr val="000000"/>
                </a:solidFill>
              </a:rPr>
              <a:t>,</a:t>
            </a:r>
            <a:r>
              <a:rPr lang="bg-BG" altLang="en-US" sz="4000" dirty="0">
                <a:solidFill>
                  <a:srgbClr val="000000"/>
                </a:solidFill>
              </a:rPr>
              <a:t> въведен от УНИЦЕФ. </a:t>
            </a:r>
            <a:br>
              <a:rPr lang="bg-BG" altLang="en-US" sz="4000" dirty="0">
                <a:solidFill>
                  <a:srgbClr val="000000"/>
                </a:solidFill>
              </a:rPr>
            </a:br>
            <a:r>
              <a:rPr lang="bg-BG" altLang="en-US" sz="4000" dirty="0">
                <a:solidFill>
                  <a:srgbClr val="000000"/>
                </a:solidFill>
              </a:rPr>
              <a:t>Изчислява се като отношение на умрелите деца до 5-годишна възраст към </a:t>
            </a:r>
            <a:r>
              <a:rPr lang="bg-BG" altLang="en-US" sz="4000" dirty="0" err="1">
                <a:solidFill>
                  <a:srgbClr val="000000"/>
                </a:solidFill>
              </a:rPr>
              <a:t>живородените</a:t>
            </a:r>
            <a:r>
              <a:rPr lang="bg-BG" altLang="en-US" sz="4000" dirty="0">
                <a:solidFill>
                  <a:srgbClr val="000000"/>
                </a:solidFill>
              </a:rPr>
              <a:t> на 1000 (в ‰) и се оценява:</a:t>
            </a:r>
            <a:r>
              <a:rPr lang="bg-BG" altLang="en-US" sz="4000" dirty="0"/>
              <a:t> </a:t>
            </a:r>
            <a:endParaRPr lang="en-US" alt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6B20-5F24-4B88-A2AB-B2186C3B8A09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53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3600" b="1" dirty="0">
                <a:solidFill>
                  <a:srgbClr val="C00000"/>
                </a:solidFill>
              </a:rPr>
              <a:t>Скала за оценка на смъртността под 5-годишна възраст</a:t>
            </a:r>
            <a:br>
              <a:rPr lang="bg-BG" altLang="en-US" sz="3600" b="1" dirty="0">
                <a:solidFill>
                  <a:srgbClr val="C00000"/>
                </a:solidFill>
              </a:rPr>
            </a:br>
            <a:br>
              <a:rPr lang="bg-BG" altLang="en-US" sz="3600" b="1" dirty="0">
                <a:solidFill>
                  <a:srgbClr val="C00000"/>
                </a:solidFill>
              </a:rPr>
            </a:br>
            <a:r>
              <a:rPr lang="bg-BG" altLang="en-US" sz="3600" b="1" dirty="0">
                <a:solidFill>
                  <a:schemeClr val="tx1"/>
                </a:solidFill>
              </a:rPr>
              <a:t>много ниска – под 10</a:t>
            </a:r>
            <a:r>
              <a:rPr lang="bg-BG" altLang="en-US" sz="3600" b="1" i="1" dirty="0">
                <a:solidFill>
                  <a:schemeClr val="tx1"/>
                </a:solidFill>
              </a:rPr>
              <a:t>‰</a:t>
            </a:r>
            <a:br>
              <a:rPr lang="en-US" altLang="en-US" sz="3600" b="1" dirty="0">
                <a:solidFill>
                  <a:srgbClr val="FF0000"/>
                </a:solidFill>
              </a:rPr>
            </a:br>
            <a:r>
              <a:rPr lang="bg-BG" altLang="en-US" sz="3600" b="1" dirty="0">
                <a:solidFill>
                  <a:schemeClr val="tx1"/>
                </a:solidFill>
              </a:rPr>
              <a:t>ниска – 10 - 20</a:t>
            </a:r>
            <a:r>
              <a:rPr lang="bg-BG" altLang="en-US" sz="3600" b="1" i="1" dirty="0">
                <a:solidFill>
                  <a:schemeClr val="tx1"/>
                </a:solidFill>
              </a:rPr>
              <a:t>‰ </a:t>
            </a:r>
            <a:br>
              <a:rPr lang="bg-BG" altLang="en-US" sz="3600" b="1" dirty="0">
                <a:solidFill>
                  <a:schemeClr val="tx1"/>
                </a:solidFill>
              </a:rPr>
            </a:br>
            <a:r>
              <a:rPr lang="bg-BG" altLang="en-US" sz="3600" b="1" dirty="0">
                <a:solidFill>
                  <a:schemeClr val="tx1"/>
                </a:solidFill>
              </a:rPr>
              <a:t>средна – 20 - 50</a:t>
            </a:r>
            <a:r>
              <a:rPr lang="bg-BG" altLang="en-US" sz="3600" b="1" i="1" dirty="0"/>
              <a:t>‰</a:t>
            </a:r>
            <a:br>
              <a:rPr lang="bg-BG" altLang="en-US" sz="3600" b="1" dirty="0">
                <a:solidFill>
                  <a:schemeClr val="tx1"/>
                </a:solidFill>
              </a:rPr>
            </a:br>
            <a:r>
              <a:rPr lang="bg-BG" altLang="en-US" sz="3600" b="1" dirty="0">
                <a:solidFill>
                  <a:schemeClr val="tx1"/>
                </a:solidFill>
              </a:rPr>
              <a:t>висока – 50 - 100</a:t>
            </a:r>
            <a:r>
              <a:rPr lang="bg-BG" altLang="en-US" sz="3600" b="1" i="1" dirty="0"/>
              <a:t>‰</a:t>
            </a:r>
            <a:br>
              <a:rPr lang="bg-BG" altLang="en-US" sz="3600" b="1" dirty="0">
                <a:solidFill>
                  <a:schemeClr val="tx1"/>
                </a:solidFill>
              </a:rPr>
            </a:br>
            <a:r>
              <a:rPr lang="bg-BG" altLang="en-US" sz="3600" b="1" dirty="0">
                <a:solidFill>
                  <a:schemeClr val="tx1"/>
                </a:solidFill>
              </a:rPr>
              <a:t>много висока – над 100</a:t>
            </a:r>
            <a:r>
              <a:rPr lang="bg-BG" altLang="en-US" sz="3600" b="1" i="1" dirty="0"/>
              <a:t>‰</a:t>
            </a:r>
            <a:r>
              <a:rPr lang="bg-BG" altLang="en-US" sz="3600" b="1" dirty="0">
                <a:solidFill>
                  <a:schemeClr val="tx1"/>
                </a:solidFill>
              </a:rPr>
              <a:t> </a:t>
            </a:r>
            <a:endParaRPr lang="en-US" altLang="en-US" sz="3600" b="1" dirty="0">
              <a:solidFill>
                <a:schemeClr val="tx1"/>
              </a:solidFill>
            </a:endParaRPr>
          </a:p>
        </p:txBody>
      </p:sp>
      <p:sp>
        <p:nvSpPr>
          <p:cNvPr id="6656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EE493AB-3843-4AE1-A42C-E81F41D163A1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F057-5A6B-4FC0-8A18-97D4384B4B81}" type="datetime1">
              <a:rPr lang="bg-BG" altLang="en-US" smtClean="0"/>
              <a:t>20.3.2020 г.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5336514"/>
      </p:ext>
    </p:extLst>
  </p:cSld>
  <p:clrMapOvr>
    <a:masterClrMapping/>
  </p:clrMapOvr>
  <p:transition spd="med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8DEF0071-8366-4238-B589-C9D71450243E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2867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36C4A8F-0386-467D-B6B3-3D9874F69573}" type="slidenum">
              <a:rPr lang="en-US" altLang="en-US" sz="1400"/>
              <a:pPr algn="r" eaLnBrk="1" hangingPunct="1"/>
              <a:t>29</a:t>
            </a:fld>
            <a:endParaRPr lang="en-US" altLang="en-US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743575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bg-BG" altLang="en-US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1.2.ГЛОБАЛНИ ТЕНДЕНЦИИ НА ДЕТСКАТА СМЪРТНОСТ И СМЪРТНОСТТА ДО 5-ГОДИШНА ВЪЗРАСТ</a:t>
            </a:r>
            <a:endParaRPr lang="en-US" altLang="en-US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39E1C-E5B7-4CFB-8472-C5FA85DC2CEF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/>
          <a:lstStyle/>
          <a:p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</a:t>
            </a:r>
            <a:r>
              <a:rPr lang="bg-BG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ДЕТСКА СМЪРТНОСТ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4BC9-5732-4047-B851-B27268BE585A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67D1-11BC-4BAC-8F66-758252AF36E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4425039"/>
      </p:ext>
    </p:extLst>
  </p:cSld>
  <p:clrMapOvr>
    <a:masterClrMapping/>
  </p:clrMapOvr>
  <p:transition spd="med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64AF1003-1E7E-4A29-8050-BC3635A49E60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969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5C5E96E-F121-478F-86FD-67020133FCCF}" type="slidenum">
              <a:rPr lang="en-US" altLang="en-US" sz="1400"/>
              <a:pPr algn="r" eaLnBrk="1" hangingPunct="1"/>
              <a:t>30</a:t>
            </a:fld>
            <a:endParaRPr lang="en-US" altLang="en-U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bg-BG" altLang="en-US" sz="4000" b="1" i="1">
                <a:solidFill>
                  <a:srgbClr val="000000"/>
                </a:solidFill>
              </a:rPr>
              <a:t>Детската смъртност в отделните региони на света варира в много по-широки граници в сравнение с раждаемостта и общата смъртност и показва много силна зависимост от социално-икономическото</a:t>
            </a:r>
            <a:r>
              <a:rPr lang="bg-BG" altLang="en-US" sz="4000" b="1" i="1"/>
              <a:t> </a:t>
            </a:r>
            <a:r>
              <a:rPr lang="bg-BG" altLang="en-US" sz="4000" b="1" i="1">
                <a:solidFill>
                  <a:srgbClr val="000000"/>
                </a:solidFill>
              </a:rPr>
              <a:t>развитие.</a:t>
            </a:r>
            <a:r>
              <a:rPr lang="bg-BG" altLang="en-US" sz="4000"/>
              <a:t> </a:t>
            </a:r>
            <a:endParaRPr lang="en-US" altLang="en-US" sz="40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8D09-CA40-4A2D-ACF3-E526E3D2A9D9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246BC548-B1A8-4960-87A7-50ED5CB0DB97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34818" name="Slide Number Placeholder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6233677-8688-4ED0-A4B5-810167AEBE79}" type="slidenum">
              <a:rPr lang="en-US" altLang="en-US" sz="1400"/>
              <a:pPr algn="r" eaLnBrk="1" hangingPunct="1"/>
              <a:t>31</a:t>
            </a:fld>
            <a:endParaRPr lang="en-US" altLang="en-US" sz="1400"/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15888"/>
            <a:ext cx="6575425" cy="6532562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B40A-5AD7-4B46-A668-D2B98796A000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425FE24E-8B6C-45E7-95F2-CA63E17AA684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072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644F6B6-660C-4B92-8DBC-AC9BC5E8BE35}" type="slidenum">
              <a:rPr lang="en-US" altLang="en-US" sz="1400"/>
              <a:pPr algn="r" eaLnBrk="1" hangingPunct="1"/>
              <a:t>32</a:t>
            </a:fld>
            <a:endParaRPr lang="en-US" altLang="en-US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>
                <a:solidFill>
                  <a:srgbClr val="000000"/>
                </a:solidFill>
              </a:rPr>
              <a:t>Още по-силно изразени са различията между отделните страни. Ясно очертана е зависимостта от социално-икономическото развитие на страните.</a:t>
            </a:r>
            <a:r>
              <a:rPr lang="bg-BG" altLang="en-US"/>
              <a:t> </a:t>
            </a:r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C4C3-C1D0-4986-A9FC-63C9B209F6C2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02F00DD6-B192-4FDD-AD09-3004BFED1829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14950" name="Line 262"/>
          <p:cNvSpPr>
            <a:spLocks noChangeShapeType="1"/>
          </p:cNvSpPr>
          <p:nvPr/>
        </p:nvSpPr>
        <p:spPr bwMode="auto">
          <a:xfrm>
            <a:off x="4568825" y="3279775"/>
            <a:ext cx="0" cy="0"/>
          </a:xfrm>
          <a:prstGeom prst="line">
            <a:avLst/>
          </a:prstGeom>
          <a:noFill/>
          <a:ln w="0" cap="rnd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15019" name="Group 3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457475"/>
              </p:ext>
            </p:extLst>
          </p:nvPr>
        </p:nvGraphicFramePr>
        <p:xfrm>
          <a:off x="395536" y="404813"/>
          <a:ext cx="8352928" cy="5715003"/>
        </p:xfrm>
        <a:graphic>
          <a:graphicData uri="http://schemas.openxmlformats.org/drawingml/2006/table">
            <a:tbl>
              <a:tblPr/>
              <a:tblGrid>
                <a:gridCol w="3624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1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3763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Страни с най-ниска детска смъртност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Страни с най-висока детска смъртност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Исландия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Сиера Леоне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07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Япония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Ангола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102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7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Финландия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Центр</a:t>
                      </a: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.</a:t>
                      </a: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 Афр. република</a:t>
                      </a:r>
                      <a:endParaRPr kumimoji="0" lang="bg-BG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96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2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Швеция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Сомалия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Норвегия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Конго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86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2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Словения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Гвинея-Бисау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78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2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Сингапур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Нигерия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74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275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Австрия, Австралия, Германия, Дания, Италия, Холандия, Ирландия, Чехия и</a:t>
                      </a: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др.</a:t>
                      </a:r>
                      <a:endParaRPr kumimoji="0" lang="bg-BG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Лесото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73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92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Афганистан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70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0213">
                <a:tc gridSpan="4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България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  - </a:t>
                      </a: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6.5</a:t>
                      </a:r>
                      <a:r>
                        <a:rPr lang="bg-BG" altLang="en-US" sz="2400" b="1" i="1" dirty="0">
                          <a:solidFill>
                            <a:srgbClr val="C00000"/>
                          </a:solidFill>
                        </a:rPr>
                        <a:t>‰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Times New Roman" pitchFamily="18" charset="0"/>
                        </a:rPr>
                        <a:t> за 2016 г.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7D21-62A5-4FDE-AFAB-7D3B171F6B0A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173D709-AC83-4977-BC9C-310735BFB053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277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579DF99-605C-454D-A61C-862362C8906D}" type="slidenum">
              <a:rPr lang="en-US" altLang="en-US" sz="1400"/>
              <a:pPr algn="r" eaLnBrk="1" hangingPunct="1"/>
              <a:t>34</a:t>
            </a:fld>
            <a:endParaRPr lang="en-US" alt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bg-BG" altLang="en-US" sz="3600" b="1" i="1" dirty="0">
                <a:solidFill>
                  <a:srgbClr val="000000"/>
                </a:solidFill>
              </a:rPr>
              <a:t>Съществени са и различията в структурата на причините за детска смъртност и смъртност до 5-годишна възраст в развити и развиващи се страни.</a:t>
            </a:r>
            <a:endParaRPr lang="en-US" altLang="en-US" sz="3600" b="1" i="1" dirty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E23C-4512-4ED9-A76C-DE8FCC299675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AA0721A3-AAC2-45B9-B704-5F6368F2151E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40962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5D23D9C-9991-42C0-8D45-4F2ACC95F12E}" type="slidenum">
              <a:rPr lang="en-US" altLang="en-US" sz="1400"/>
              <a:pPr algn="r" eaLnBrk="1" hangingPunct="1"/>
              <a:t>35</a:t>
            </a:fld>
            <a:endParaRPr lang="en-US" altLang="en-US" sz="1400"/>
          </a:p>
        </p:txBody>
      </p:sp>
      <p:graphicFrame>
        <p:nvGraphicFramePr>
          <p:cNvPr id="348162" name="Group 2"/>
          <p:cNvGraphicFramePr>
            <a:graphicFrameLocks noGrp="1"/>
          </p:cNvGraphicFramePr>
          <p:nvPr/>
        </p:nvGraphicFramePr>
        <p:xfrm>
          <a:off x="250825" y="188913"/>
          <a:ext cx="8642350" cy="6408740"/>
        </p:xfrm>
        <a:graphic>
          <a:graphicData uri="http://schemas.openxmlformats.org/drawingml/2006/table">
            <a:tbl>
              <a:tblPr/>
              <a:tblGrid>
                <a:gridCol w="435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35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РАЗВИТИ СТРАНИ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РАЗВИВАЩИ СЕ СТРАНИ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48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1. Състояния, свързани с перинаталния период (асфиксия, хипоксия, родови травми, недоносеност и др.)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1.Ваксинопредотвратими заболявания (дифтерия, коклюш, тетанус, морбили, туберкулоза, полиомиелит)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2. Вродени аномалии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2. Диарийни заболявания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38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3. Болести на дихателната система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3. Остри респираторни инфекции (главно пневмонии)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8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4. Други причини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4. Неонатални и перинатални причини (без пневмония, но вкл. неонатален сепсис)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7EB0-1E55-401D-ABD2-10D256F082D1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45CA901-4B6A-4FFA-947C-16CD406C7AA2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50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bg-BG" altLang="en-US" b="1" dirty="0"/>
              <a:t>Причини за </a:t>
            </a:r>
            <a:r>
              <a:rPr lang="bg-BG" altLang="en-US" b="1" dirty="0" err="1"/>
              <a:t>умирания</a:t>
            </a:r>
            <a:r>
              <a:rPr lang="bg-BG" altLang="en-US" b="1" dirty="0"/>
              <a:t> до 5-год. възраст</a:t>
            </a:r>
            <a:r>
              <a:rPr lang="en-US" altLang="en-US" b="1" dirty="0"/>
              <a:t> </a:t>
            </a:r>
            <a:r>
              <a:rPr lang="bg-BG" altLang="en-US" b="1" dirty="0"/>
              <a:t>- </a:t>
            </a:r>
            <a:r>
              <a:rPr lang="en-US" altLang="en-US" b="1" dirty="0"/>
              <a:t>2013</a:t>
            </a:r>
            <a:br>
              <a:rPr lang="bg-BG" altLang="en-US" b="1" dirty="0"/>
            </a:br>
            <a:br>
              <a:rPr lang="bg-BG" altLang="en-US" b="1" dirty="0"/>
            </a:br>
            <a:r>
              <a:rPr lang="bg-BG" altLang="en-US" sz="4000" b="1" dirty="0" err="1">
                <a:solidFill>
                  <a:srgbClr val="C00000"/>
                </a:solidFill>
              </a:rPr>
              <a:t>Недоносеността</a:t>
            </a:r>
            <a:r>
              <a:rPr lang="bg-BG" altLang="en-US" sz="4000" dirty="0">
                <a:solidFill>
                  <a:srgbClr val="FF0000"/>
                </a:solidFill>
              </a:rPr>
              <a:t> </a:t>
            </a:r>
            <a:r>
              <a:rPr lang="bg-BG" altLang="en-US" sz="4000" dirty="0"/>
              <a:t>в най-голямата единична причина за </a:t>
            </a:r>
            <a:r>
              <a:rPr lang="bg-BG" altLang="en-US" sz="4000" dirty="0" err="1"/>
              <a:t>умирания</a:t>
            </a:r>
            <a:r>
              <a:rPr lang="bg-BG" altLang="en-US" sz="4000" dirty="0"/>
              <a:t> при децата до 5-год.</a:t>
            </a:r>
            <a:br>
              <a:rPr lang="en-US" altLang="en-US" sz="4000" dirty="0"/>
            </a:br>
            <a:endParaRPr lang="en-US" altLang="en-US" sz="4000" dirty="0"/>
          </a:p>
        </p:txBody>
      </p:sp>
      <p:sp>
        <p:nvSpPr>
          <p:cNvPr id="37891" name="Slide Number Placeholder 2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182CF0F-EF5B-4A28-8E13-C3A034DB6494}" type="slidenum">
              <a:rPr lang="en-US" altLang="en-US" sz="1400"/>
              <a:pPr algn="r" eaLnBrk="1" hangingPunct="1"/>
              <a:t>36</a:t>
            </a:fld>
            <a:endParaRPr lang="en-US" alt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F374-5DB4-43D0-973F-CC5CECE7E5B9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31B96CC-FE98-49A9-994F-42AA169D20B8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4198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5433B35-61AA-462A-8430-AA84DC444245}" type="slidenum">
              <a:rPr lang="en-US" altLang="en-US" sz="1400"/>
              <a:pPr algn="r" eaLnBrk="1" hangingPunct="1"/>
              <a:t>37</a:t>
            </a:fld>
            <a:endParaRPr lang="en-US" altLang="en-US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5472608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4000" b="1" i="1" dirty="0">
                <a:solidFill>
                  <a:srgbClr val="000000"/>
                </a:solidFill>
              </a:rPr>
              <a:t>Снижаването на детската смъртност и смъртността под 5-годишна възраст е приоритетна цел на развитието в глобален, регионален и национален план.</a:t>
            </a:r>
            <a:endParaRPr lang="en-US" altLang="en-US" sz="4000" b="1" i="1" dirty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73B8-93DB-49EB-90D0-0AEC02577487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766CA6FC-E5F5-4845-9329-5CAF95BC1B2C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4301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7FA7469-1F52-4215-BFBF-9A4079DA0012}" type="slidenum">
              <a:rPr lang="en-US" altLang="en-US" sz="1400"/>
              <a:pPr algn="r" eaLnBrk="1" hangingPunct="1"/>
              <a:t>38</a:t>
            </a:fld>
            <a:endParaRPr lang="en-US" altLang="en-US" sz="140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7814"/>
            <a:ext cx="8569325" cy="5815482"/>
          </a:xfrm>
          <a:solidFill>
            <a:srgbClr val="CC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en-US" sz="2800" b="1" dirty="0">
                <a:solidFill>
                  <a:srgbClr val="000000"/>
                </a:solidFill>
              </a:rPr>
              <a:t>Сред най-важните фактори:</a:t>
            </a:r>
            <a:br>
              <a:rPr lang="bg-BG" altLang="en-US" sz="2800" b="1" dirty="0">
                <a:solidFill>
                  <a:srgbClr val="000000"/>
                </a:solidFill>
              </a:rPr>
            </a:br>
            <a:br>
              <a:rPr lang="bg-BG" altLang="en-US" sz="2800" dirty="0">
                <a:solidFill>
                  <a:srgbClr val="000000"/>
                </a:solidFill>
                <a:sym typeface="Wingdings 2" pitchFamily="18" charset="2"/>
              </a:rPr>
            </a:br>
            <a:r>
              <a:rPr lang="bg-BG" altLang="en-US" sz="2800" dirty="0">
                <a:solidFill>
                  <a:srgbClr val="000000"/>
                </a:solidFill>
                <a:sym typeface="Wingdings 2" pitchFamily="18" charset="2"/>
              </a:rPr>
              <a:t></a:t>
            </a:r>
            <a:r>
              <a:rPr lang="bg-BG" altLang="en-US" sz="2800" dirty="0">
                <a:solidFill>
                  <a:srgbClr val="000000"/>
                </a:solidFill>
              </a:rPr>
              <a:t> </a:t>
            </a:r>
            <a:r>
              <a:rPr lang="bg-BG" altLang="en-US" sz="2800" b="1" i="1" dirty="0">
                <a:solidFill>
                  <a:srgbClr val="000000"/>
                </a:solidFill>
              </a:rPr>
              <a:t>Недостатъчен обхват с рутинни имунизации. </a:t>
            </a:r>
            <a:br>
              <a:rPr lang="bg-BG" altLang="en-US" sz="2800" dirty="0">
                <a:solidFill>
                  <a:srgbClr val="000000"/>
                </a:solidFill>
                <a:sym typeface="Wingdings 2" pitchFamily="18" charset="2"/>
              </a:rPr>
            </a:br>
            <a:r>
              <a:rPr lang="bg-BG" altLang="en-US" sz="2800" dirty="0">
                <a:solidFill>
                  <a:srgbClr val="000000"/>
                </a:solidFill>
                <a:sym typeface="Wingdings 2" pitchFamily="18" charset="2"/>
              </a:rPr>
              <a:t></a:t>
            </a:r>
            <a:r>
              <a:rPr lang="bg-BG" altLang="en-US" sz="2800" dirty="0">
                <a:solidFill>
                  <a:srgbClr val="000000"/>
                </a:solidFill>
              </a:rPr>
              <a:t> </a:t>
            </a:r>
            <a:r>
              <a:rPr lang="bg-BG" altLang="en-US" sz="2800" b="1" i="1" dirty="0">
                <a:solidFill>
                  <a:srgbClr val="000000"/>
                </a:solidFill>
              </a:rPr>
              <a:t>Недохранването на децата</a:t>
            </a:r>
            <a:r>
              <a:rPr lang="bg-BG" altLang="en-US" sz="2800" dirty="0">
                <a:solidFill>
                  <a:srgbClr val="000000"/>
                </a:solidFill>
              </a:rPr>
              <a:t> </a:t>
            </a:r>
            <a:r>
              <a:rPr lang="bg-BG" altLang="en-US" sz="2800" b="1" i="1" dirty="0">
                <a:solidFill>
                  <a:srgbClr val="000000"/>
                </a:solidFill>
              </a:rPr>
              <a:t>и майките.</a:t>
            </a:r>
            <a:br>
              <a:rPr lang="bg-BG" altLang="en-US" sz="2800" dirty="0">
                <a:solidFill>
                  <a:srgbClr val="000000"/>
                </a:solidFill>
                <a:sym typeface="Wingdings 2" pitchFamily="18" charset="2"/>
              </a:rPr>
            </a:br>
            <a:r>
              <a:rPr lang="bg-BG" altLang="en-US" sz="2800" dirty="0">
                <a:solidFill>
                  <a:srgbClr val="000000"/>
                </a:solidFill>
                <a:sym typeface="Wingdings 2" pitchFamily="18" charset="2"/>
              </a:rPr>
              <a:t></a:t>
            </a:r>
            <a:r>
              <a:rPr lang="bg-BG" altLang="en-US" sz="2800" dirty="0">
                <a:solidFill>
                  <a:srgbClr val="000000"/>
                </a:solidFill>
              </a:rPr>
              <a:t> </a:t>
            </a:r>
            <a:r>
              <a:rPr lang="bg-BG" altLang="en-US" sz="2800" b="1" i="1" dirty="0">
                <a:solidFill>
                  <a:srgbClr val="000000"/>
                </a:solidFill>
              </a:rPr>
              <a:t>Недостатъчно наблюдение на бременните и нисък обхват с основни акушерски грижи.</a:t>
            </a:r>
            <a:r>
              <a:rPr lang="bg-BG" altLang="en-US" sz="2800" dirty="0">
                <a:solidFill>
                  <a:srgbClr val="000000"/>
                </a:solidFill>
              </a:rPr>
              <a:t> </a:t>
            </a:r>
            <a:br>
              <a:rPr lang="bg-BG" altLang="en-US" sz="2800" b="1" i="1" dirty="0">
                <a:solidFill>
                  <a:srgbClr val="000000"/>
                </a:solidFill>
              </a:rPr>
            </a:br>
            <a:r>
              <a:rPr lang="bg-BG" altLang="en-US" sz="2800" b="1" i="1" dirty="0">
                <a:solidFill>
                  <a:srgbClr val="000000"/>
                </a:solidFill>
              </a:rPr>
              <a:t> </a:t>
            </a:r>
            <a:r>
              <a:rPr lang="bg-BG" altLang="en-US" sz="2800" dirty="0">
                <a:solidFill>
                  <a:srgbClr val="000000"/>
                </a:solidFill>
                <a:sym typeface="Wingdings 2" pitchFamily="18" charset="2"/>
              </a:rPr>
              <a:t></a:t>
            </a:r>
            <a:r>
              <a:rPr lang="bg-BG" altLang="en-US" sz="2800" b="1" i="1" dirty="0">
                <a:solidFill>
                  <a:srgbClr val="000000"/>
                </a:solidFill>
              </a:rPr>
              <a:t> Ниска грамотност и образователно ниво на жените</a:t>
            </a:r>
            <a:r>
              <a:rPr lang="bg-BG" altLang="en-US" sz="2800" dirty="0">
                <a:solidFill>
                  <a:srgbClr val="000000"/>
                </a:solidFill>
              </a:rPr>
              <a:t>.</a:t>
            </a:r>
            <a:r>
              <a:rPr lang="bg-BG" altLang="en-US" sz="2800" dirty="0"/>
              <a:t> </a:t>
            </a:r>
            <a:br>
              <a:rPr lang="bg-BG" altLang="en-US" sz="2800" dirty="0"/>
            </a:br>
            <a:r>
              <a:rPr lang="bg-BG" altLang="en-US" sz="2800" dirty="0">
                <a:solidFill>
                  <a:srgbClr val="000000"/>
                </a:solidFill>
                <a:sym typeface="Wingdings 2" pitchFamily="18" charset="2"/>
              </a:rPr>
              <a:t></a:t>
            </a:r>
            <a:r>
              <a:rPr lang="bg-BG" altLang="en-US" sz="2800" dirty="0">
                <a:solidFill>
                  <a:srgbClr val="000000"/>
                </a:solidFill>
              </a:rPr>
              <a:t> </a:t>
            </a:r>
            <a:r>
              <a:rPr lang="bg-BG" altLang="en-US" sz="2800" b="1" i="1" dirty="0">
                <a:solidFill>
                  <a:srgbClr val="000000"/>
                </a:solidFill>
              </a:rPr>
              <a:t>Неадекватни условия на живот на семействата</a:t>
            </a:r>
            <a:r>
              <a:rPr lang="bg-BG" altLang="en-US" sz="2800" dirty="0">
                <a:solidFill>
                  <a:srgbClr val="000000"/>
                </a:solidFill>
              </a:rPr>
              <a:t>.</a:t>
            </a:r>
            <a:r>
              <a:rPr lang="bg-BG" altLang="en-US" sz="2800" dirty="0"/>
              <a:t> </a:t>
            </a:r>
            <a:endParaRPr lang="en-US" alt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CEE9-3784-49FC-B43F-53682EB5D371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A69F9D3A-1969-42F4-9B43-A35DE8A17D3C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4403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72F9355-2E88-4185-88D6-50DDE7BFC94B}" type="slidenum">
              <a:rPr lang="en-US" altLang="en-US" sz="1400"/>
              <a:pPr algn="r" eaLnBrk="1" hangingPunct="1"/>
              <a:t>39</a:t>
            </a:fld>
            <a:endParaRPr lang="en-US" altLang="en-US" sz="1400"/>
          </a:p>
        </p:txBody>
      </p:sp>
      <p:sp>
        <p:nvSpPr>
          <p:cNvPr id="4403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eaLnBrk="1" hangingPunct="1"/>
            <a:r>
              <a:rPr lang="bg-BG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1.3.СИТУАЦИЯТА В ЕВРОПА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1F24-AFA3-478F-B999-886DAAE62B47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7DB8813-3E9F-4E8A-AF12-07E56B3450E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07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18539F9-C9C9-42D8-B4DA-848124C479BA}" type="slidenum">
              <a:rPr lang="en-US" altLang="en-US" sz="1400"/>
              <a:pPr algn="r" eaLnBrk="1" hangingPunct="1"/>
              <a:t>4</a:t>
            </a:fld>
            <a:endParaRPr lang="en-US" altLang="en-US" sz="14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103937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bg-BG" altLang="en-US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bg-BG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ОПРЕДЕЛЕНИЕ НА ОСНОВНИТЕ ПОНЯТИЯ</a:t>
            </a:r>
            <a:br>
              <a:rPr lang="bg-BG" altLang="en-US" sz="5400" b="1" dirty="0">
                <a:solidFill>
                  <a:srgbClr val="C00000"/>
                </a:solidFill>
              </a:rPr>
            </a:br>
            <a:endParaRPr lang="en-US" altLang="en-US" sz="5400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D7368-A2A5-4DEA-83DC-EDA158F83909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DDEC24E0-1FCD-4052-A870-86BC03EF454C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45058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A1B7315-9470-42A6-928A-AF54AFF4E48B}" type="slidenum">
              <a:rPr lang="en-US" altLang="en-US" sz="1400"/>
              <a:pPr algn="r" eaLnBrk="1" hangingPunct="1"/>
              <a:t>40</a:t>
            </a:fld>
            <a:endParaRPr lang="en-US" altLang="en-US" sz="1400"/>
          </a:p>
        </p:txBody>
      </p:sp>
      <p:pic>
        <p:nvPicPr>
          <p:cNvPr id="4505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8784976" cy="6128592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688-9330-4592-B160-0C8EF69DE8C2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F86B96F4-5B09-4E5F-BA53-505166939EB7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46082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02F48E1-D5A6-4D4A-A0CD-B5796D4EB3A0}" type="slidenum">
              <a:rPr lang="en-US" altLang="en-US" sz="1400"/>
              <a:pPr algn="r" eaLnBrk="1" hangingPunct="1"/>
              <a:t>41</a:t>
            </a:fld>
            <a:endParaRPr lang="en-US" altLang="en-US" sz="1400"/>
          </a:p>
        </p:txBody>
      </p:sp>
      <p:pic>
        <p:nvPicPr>
          <p:cNvPr id="4608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713787" cy="5976391"/>
          </a:xfrm>
          <a:prstGeom prst="rect">
            <a:avLst/>
          </a:prstGeom>
          <a:solidFill>
            <a:schemeClr val="accent5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E15-C345-4288-9CC3-8E43276F16D8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CB737439-62E3-4236-A239-243B2ABC3D94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48130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C9708D6-AD8E-44E0-8365-F66DCDE86731}" type="slidenum">
              <a:rPr lang="en-US" altLang="en-US" sz="1400"/>
              <a:pPr algn="r" eaLnBrk="1" hangingPunct="1"/>
              <a:t>42</a:t>
            </a:fld>
            <a:endParaRPr lang="en-US" altLang="en-US" sz="1400"/>
          </a:p>
        </p:txBody>
      </p:sp>
      <p:pic>
        <p:nvPicPr>
          <p:cNvPr id="481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128593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AC504-68CE-42F5-9D05-FEC423924CCA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069BDFB-8568-4A8C-A67C-768ECD775AF5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5120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62B3BBE-6086-4635-9767-272D58507236}" type="slidenum">
              <a:rPr lang="en-US" altLang="en-US" sz="1400"/>
              <a:pPr algn="r" eaLnBrk="1" hangingPunct="1"/>
              <a:t>43</a:t>
            </a:fld>
            <a:endParaRPr lang="en-US" altLang="en-US" sz="140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95141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1.4. ДЕТСКАТА  СМЪРТНОСТ  В  БЪЛГАРИЯ</a:t>
            </a:r>
            <a:endParaRPr lang="en-US" altLang="en-US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D4CF-9C27-4B6E-B7FC-8D2A754B87A8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5F5BD1C4-B876-492A-AC9A-57B144B37AE3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5222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F356795-A90A-4ACA-B55B-B4EC560D8D1C}" type="slidenum">
              <a:rPr lang="en-US" altLang="en-US" sz="1400"/>
              <a:pPr algn="r" eaLnBrk="1" hangingPunct="1"/>
              <a:t>44</a:t>
            </a:fld>
            <a:endParaRPr lang="en-US" altLang="en-US" sz="140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2"/>
            <a:ext cx="8229600" cy="5671467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180000" algn="l" eaLnBrk="1" hangingPunct="1">
              <a:lnSpc>
                <a:spcPct val="120000"/>
              </a:lnSpc>
            </a:pPr>
            <a:r>
              <a:rPr lang="bg-BG" altLang="en-US" sz="3600" b="1" i="1" dirty="0">
                <a:solidFill>
                  <a:srgbClr val="000000"/>
                </a:solidFill>
              </a:rPr>
              <a:t>Детската смъртност в България има </a:t>
            </a:r>
            <a:r>
              <a:rPr lang="bg-BG" altLang="en-US" sz="3600" b="1" i="1" dirty="0">
                <a:solidFill>
                  <a:srgbClr val="C00000"/>
                </a:solidFill>
              </a:rPr>
              <a:t>силно изразена низходяща тенденция.  </a:t>
            </a:r>
            <a:br>
              <a:rPr lang="bg-BG" altLang="en-US" sz="3600" b="1" i="1" dirty="0">
                <a:solidFill>
                  <a:srgbClr val="000000"/>
                </a:solidFill>
              </a:rPr>
            </a:br>
            <a:br>
              <a:rPr lang="bg-BG" altLang="en-US" sz="3600" b="1" i="1" dirty="0">
                <a:solidFill>
                  <a:srgbClr val="000000"/>
                </a:solidFill>
              </a:rPr>
            </a:br>
            <a:r>
              <a:rPr lang="bg-BG" altLang="en-US" sz="3600" b="1" i="1" dirty="0">
                <a:solidFill>
                  <a:srgbClr val="000000"/>
                </a:solidFill>
              </a:rPr>
              <a:t>От 1960 г. досега тя е снижена около 8 пъти – от 45</a:t>
            </a:r>
            <a:r>
              <a:rPr lang="ru-RU" sz="3600" b="1" i="1" dirty="0"/>
              <a:t>‰ до </a:t>
            </a:r>
            <a:r>
              <a:rPr lang="en-US" sz="3600" b="1" i="1" dirty="0"/>
              <a:t>5</a:t>
            </a:r>
            <a:r>
              <a:rPr lang="ru-RU" sz="3600" b="1" i="1" dirty="0"/>
              <a:t>.</a:t>
            </a:r>
            <a:r>
              <a:rPr lang="en-US" sz="3600" b="1" i="1" dirty="0"/>
              <a:t>8</a:t>
            </a:r>
            <a:r>
              <a:rPr lang="ru-RU" sz="3600" b="1" i="1" dirty="0"/>
              <a:t>‰ </a:t>
            </a:r>
            <a:r>
              <a:rPr lang="ru-RU" sz="3600" b="1" i="1" dirty="0" err="1"/>
              <a:t>през</a:t>
            </a:r>
            <a:r>
              <a:rPr lang="ru-RU" sz="3600" b="1" i="1" dirty="0"/>
              <a:t> </a:t>
            </a:r>
            <a:r>
              <a:rPr lang="bg-BG" altLang="en-US" sz="3600" b="1" i="1" dirty="0">
                <a:solidFill>
                  <a:srgbClr val="000000"/>
                </a:solidFill>
              </a:rPr>
              <a:t>201</a:t>
            </a:r>
            <a:r>
              <a:rPr lang="en-US" altLang="en-US" sz="3600" b="1" i="1" dirty="0">
                <a:solidFill>
                  <a:srgbClr val="000000"/>
                </a:solidFill>
              </a:rPr>
              <a:t>8</a:t>
            </a:r>
            <a:r>
              <a:rPr lang="bg-BG" altLang="en-US" sz="3600" b="1" i="1" dirty="0">
                <a:solidFill>
                  <a:srgbClr val="000000"/>
                </a:solidFill>
              </a:rPr>
              <a:t> г.</a:t>
            </a:r>
            <a:r>
              <a:rPr lang="en-US" altLang="en-US" sz="3600" b="1" i="1" dirty="0">
                <a:solidFill>
                  <a:srgbClr val="000000"/>
                </a:solidFill>
              </a:rPr>
              <a:t> (5.0</a:t>
            </a:r>
            <a:r>
              <a:rPr lang="ru-RU" sz="3600" b="1" i="1" dirty="0"/>
              <a:t> ‰</a:t>
            </a:r>
            <a:r>
              <a:rPr lang="en-US" sz="3600" b="1" i="1" dirty="0"/>
              <a:t> </a:t>
            </a:r>
            <a:r>
              <a:rPr lang="bg-BG" sz="3600" b="1" i="1" dirty="0"/>
              <a:t>в градовете и 8.1 </a:t>
            </a:r>
            <a:r>
              <a:rPr lang="ru-RU" sz="3600" b="1" i="1" dirty="0"/>
              <a:t>‰ </a:t>
            </a:r>
            <a:r>
              <a:rPr lang="bg-BG" sz="3600" b="1" i="1" dirty="0"/>
              <a:t>в селата).</a:t>
            </a:r>
            <a:endParaRPr lang="en-US" altLang="en-US" sz="3600" b="1" i="1" dirty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E977B-FA4F-4AE0-BCE4-7FE28B627EAE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B4356359-6C87-428D-87D8-3D5CB1C017B8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53250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EC03FD5-AABF-4A5C-8045-D209C8DD3884}" type="slidenum">
              <a:rPr lang="en-US" altLang="en-US" sz="1400"/>
              <a:pPr algn="r" eaLnBrk="1" hangingPunct="1"/>
              <a:t>45</a:t>
            </a:fld>
            <a:endParaRPr lang="en-US" altLang="en-US" sz="1400"/>
          </a:p>
        </p:txBody>
      </p:sp>
      <p:graphicFrame>
        <p:nvGraphicFramePr>
          <p:cNvPr id="53320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393247"/>
              </p:ext>
            </p:extLst>
          </p:nvPr>
        </p:nvGraphicFramePr>
        <p:xfrm>
          <a:off x="250825" y="260350"/>
          <a:ext cx="8642350" cy="5905501"/>
        </p:xfrm>
        <a:graphic>
          <a:graphicData uri="http://schemas.openxmlformats.org/drawingml/2006/table">
            <a:tbl>
              <a:tblPr/>
              <a:tblGrid>
                <a:gridCol w="209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1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1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1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Години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Общо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Градове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Села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1960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45,1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34,6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50,4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1970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27,3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22,7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33,5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1980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20,2</a:t>
                      </a:r>
                      <a:endParaRPr kumimoji="0" lang="bg-BG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18,0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24,9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1990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14,8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13,8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17,1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1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1997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17,5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15,7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22,0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9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2000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13,3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12,4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15,5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2010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9,4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8,1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13,4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2015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6,6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5,2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10,9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2018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5,8</a:t>
                      </a:r>
                      <a:endParaRPr kumimoji="0" lang="bg-BG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5,0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8,1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CF21-5AD4-48A5-B955-CB18D5EB1CBA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05E9B23D-1FE5-46AA-8026-AEFB5B6A257F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56322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7B4DEEC-C04E-41D6-B905-966A1912D6C9}" type="slidenum">
              <a:rPr lang="en-US" altLang="en-US" sz="1400"/>
              <a:pPr algn="r" eaLnBrk="1" hangingPunct="1"/>
              <a:t>46</a:t>
            </a:fld>
            <a:endParaRPr lang="en-US" alt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390D-06A1-4BBC-9E5D-5962D84567D1}" type="datetime1">
              <a:rPr lang="bg-BG" altLang="en-US" smtClean="0"/>
              <a:t>20.3.2020 г.</a:t>
            </a:fld>
            <a:endParaRPr lang="en-US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5E2FE9-DCC2-43CF-892B-EE338FADE9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19163"/>
            <a:ext cx="4536504" cy="6523216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</p:cSld>
  <p:clrMapOvr>
    <a:masterClrMapping/>
  </p:clrMapOvr>
  <p:transition spd="med">
    <p:fade thruBlk="1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4D1C3F-E03F-45FF-B229-6684E413A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51C-B22C-4458-A1FA-EDD168047E25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A4DD59-4709-4088-B565-60B62785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E300-31AC-4517-BCC1-12993129740B}" type="slidenum">
              <a:rPr lang="en-US" altLang="en-US" smtClean="0"/>
              <a:pPr/>
              <a:t>47</a:t>
            </a:fld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B29D73-B65D-4830-9D57-26893C34B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95458"/>
            <a:ext cx="5400600" cy="6194652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986368962"/>
      </p:ext>
    </p:extLst>
  </p:cSld>
  <p:clrMapOvr>
    <a:masterClrMapping/>
  </p:clrMapOvr>
  <p:transition spd="med">
    <p:fade thruBlk="1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3A05EC-5E27-40A2-8C56-57E8C1589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51C-B22C-4458-A1FA-EDD168047E25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8C6A06-D366-4563-B55B-42650B084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E300-31AC-4517-BCC1-12993129740B}" type="slidenum">
              <a:rPr lang="en-US" altLang="en-US" smtClean="0"/>
              <a:pPr/>
              <a:t>48</a:t>
            </a:fld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AF0FF1-5EAF-4426-BE3A-4602FA252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564904"/>
            <a:ext cx="8300637" cy="331236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6A70B9-4D7F-4A86-85BB-29042E487D0A}"/>
              </a:ext>
            </a:extLst>
          </p:cNvPr>
          <p:cNvSpPr txBox="1"/>
          <p:nvPr/>
        </p:nvSpPr>
        <p:spPr>
          <a:xfrm>
            <a:off x="395536" y="260648"/>
            <a:ext cx="82809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/>
              <a:t>Съществен фактор за намаляването  на детската смъртност у нас е снижението на  </a:t>
            </a:r>
            <a:r>
              <a:rPr lang="bg-BG" sz="2800" b="1" dirty="0" err="1"/>
              <a:t>постнеонаталната</a:t>
            </a:r>
            <a:r>
              <a:rPr lang="bg-BG" sz="2800" b="1" dirty="0"/>
              <a:t> смъртност. За 2018 г.  тя е 36% при 64% за </a:t>
            </a:r>
            <a:r>
              <a:rPr lang="bg-BG" sz="2800" b="1" dirty="0" err="1"/>
              <a:t>неонаталната</a:t>
            </a:r>
            <a:r>
              <a:rPr lang="bg-BG" sz="2800" b="1" dirty="0"/>
              <a:t> смъртност.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904898"/>
      </p:ext>
    </p:extLst>
  </p:cSld>
  <p:clrMapOvr>
    <a:masterClrMapping/>
  </p:clrMapOvr>
  <p:transition spd="med">
    <p:fade thruBlk="1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3DF158B2-8FC6-4EEA-8AC6-81E1AF7E5DC4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6041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920D954-AB18-4F8D-8203-95B202432B90}" type="slidenum">
              <a:rPr lang="en-US" altLang="en-US" sz="1400"/>
              <a:pPr algn="r" eaLnBrk="1" hangingPunct="1"/>
              <a:t>49</a:t>
            </a:fld>
            <a:endParaRPr lang="en-US" altLang="en-US" sz="140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7813"/>
            <a:ext cx="8568952" cy="5383212"/>
          </a:xfrm>
          <a:solidFill>
            <a:schemeClr val="accent5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180000" algn="l" eaLnBrk="1" hangingPunct="1">
              <a:lnSpc>
                <a:spcPct val="120000"/>
              </a:lnSpc>
            </a:pPr>
            <a:r>
              <a:rPr lang="bg-BG" altLang="en-US" sz="4000" b="1" i="1" dirty="0">
                <a:solidFill>
                  <a:srgbClr val="000000"/>
                </a:solidFill>
              </a:rPr>
              <a:t>Детската смъртност по причини</a:t>
            </a:r>
            <a:r>
              <a:rPr lang="bg-BG" altLang="en-US" sz="4000" dirty="0">
                <a:solidFill>
                  <a:srgbClr val="000000"/>
                </a:solidFill>
              </a:rPr>
              <a:t> </a:t>
            </a:r>
            <a:r>
              <a:rPr lang="bg-BG" altLang="en-US" sz="4000" b="1" dirty="0">
                <a:solidFill>
                  <a:srgbClr val="000000"/>
                </a:solidFill>
              </a:rPr>
              <a:t>е най-висока при някои състояния в </a:t>
            </a:r>
            <a:r>
              <a:rPr lang="bg-BG" altLang="en-US" sz="4000" b="1" dirty="0" err="1">
                <a:solidFill>
                  <a:srgbClr val="000000"/>
                </a:solidFill>
              </a:rPr>
              <a:t>перинаталния</a:t>
            </a:r>
            <a:r>
              <a:rPr lang="bg-BG" altLang="en-US" sz="4000" b="1" dirty="0">
                <a:solidFill>
                  <a:srgbClr val="000000"/>
                </a:solidFill>
              </a:rPr>
              <a:t> период, следвана от вродените аномалии и болестите на дихателните система</a:t>
            </a:r>
            <a:r>
              <a:rPr lang="bg-BG" altLang="en-US" sz="4000" dirty="0">
                <a:solidFill>
                  <a:srgbClr val="000000"/>
                </a:solidFill>
              </a:rPr>
              <a:t>.</a:t>
            </a:r>
            <a:r>
              <a:rPr lang="bg-BG" altLang="en-US" sz="4000" dirty="0"/>
              <a:t> </a:t>
            </a:r>
            <a:endParaRPr lang="en-US" alt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79BFC-BE01-4344-812C-01DE3E0A9906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D97D5429-C2B4-437A-8917-068BB70B03E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09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0BF1C9A-15E4-4D07-879A-F6C3E773A3C3}" type="slidenum">
              <a:rPr lang="en-US" altLang="en-US" sz="1400"/>
              <a:pPr algn="r" eaLnBrk="1" hangingPunct="1"/>
              <a:t>5</a:t>
            </a:fld>
            <a:endParaRPr lang="en-US" altLang="en-US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  <a:solidFill>
            <a:srgbClr val="FF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i="1">
                <a:solidFill>
                  <a:srgbClr val="990000"/>
                </a:solidFill>
              </a:rPr>
              <a:t>Под  детска смъртност се разбира смъртността при децата от 0 до 1-годишна възраст.</a:t>
            </a:r>
            <a:endParaRPr lang="en-US" altLang="en-US" b="1" i="1">
              <a:solidFill>
                <a:srgbClr val="99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8C71-2732-4E33-8423-EE06F29F6B08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370D55-F67E-47AF-8EB9-0FE0F749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51C-B22C-4458-A1FA-EDD168047E25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B8A589-4FAE-4F78-9189-C11215380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E300-31AC-4517-BCC1-12993129740B}" type="slidenum">
              <a:rPr lang="en-US" altLang="en-US" smtClean="0"/>
              <a:pPr/>
              <a:t>50</a:t>
            </a:fld>
            <a:endParaRPr lang="en-US" alt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EF11465-38B2-4177-AE99-877D1629F785}"/>
              </a:ext>
            </a:extLst>
          </p:cNvPr>
          <p:cNvGraphicFramePr>
            <a:graphicFrameLocks noGrp="1"/>
          </p:cNvGraphicFramePr>
          <p:nvPr/>
        </p:nvGraphicFramePr>
        <p:xfrm>
          <a:off x="2544445" y="3038443"/>
          <a:ext cx="4055110" cy="1649476"/>
        </p:xfrm>
        <a:graphic>
          <a:graphicData uri="http://schemas.openxmlformats.org/drawingml/2006/table">
            <a:tbl>
              <a:tblPr firstRow="1" firstCol="1" bandRow="1"/>
              <a:tblGrid>
                <a:gridCol w="2242185">
                  <a:extLst>
                    <a:ext uri="{9D8B030D-6E8A-4147-A177-3AD203B41FA5}">
                      <a16:colId xmlns:a16="http://schemas.microsoft.com/office/drawing/2014/main" val="1800290413"/>
                    </a:ext>
                  </a:extLst>
                </a:gridCol>
                <a:gridCol w="1031875">
                  <a:extLst>
                    <a:ext uri="{9D8B030D-6E8A-4147-A177-3AD203B41FA5}">
                      <a16:colId xmlns:a16="http://schemas.microsoft.com/office/drawing/2014/main" val="2420800834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13562309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Причини за детска смъртност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Брой умрели до 1 г.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Относ. дял в 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FFFFFF"/>
                      </a:fgClr>
                      <a:bgClr>
                        <a:srgbClr val="BFBFB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161493145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Перинатални причини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48,</a:t>
                      </a:r>
                      <a:r>
                        <a:rPr lang="bg-BG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693594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Вродени аномалии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20,9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153076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Болести на дихателната система (в т.ч. пневмония)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9,3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056742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Всички останали причини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21,5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222112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Общо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358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100,0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77064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3074AF5-B360-41AB-9B67-15BB23AD4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348107"/>
              </p:ext>
            </p:extLst>
          </p:nvPr>
        </p:nvGraphicFramePr>
        <p:xfrm>
          <a:off x="539552" y="332656"/>
          <a:ext cx="8136904" cy="5584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8208">
                  <a:extLst>
                    <a:ext uri="{9D8B030D-6E8A-4147-A177-3AD203B41FA5}">
                      <a16:colId xmlns:a16="http://schemas.microsoft.com/office/drawing/2014/main" val="1875183249"/>
                    </a:ext>
                  </a:extLst>
                </a:gridCol>
                <a:gridCol w="1974302">
                  <a:extLst>
                    <a:ext uri="{9D8B030D-6E8A-4147-A177-3AD203B41FA5}">
                      <a16:colId xmlns:a16="http://schemas.microsoft.com/office/drawing/2014/main" val="1868916385"/>
                    </a:ext>
                  </a:extLst>
                </a:gridCol>
                <a:gridCol w="1494394">
                  <a:extLst>
                    <a:ext uri="{9D8B030D-6E8A-4147-A177-3AD203B41FA5}">
                      <a16:colId xmlns:a16="http://schemas.microsoft.com/office/drawing/2014/main" val="219474878"/>
                    </a:ext>
                  </a:extLst>
                </a:gridCol>
              </a:tblGrid>
              <a:tr h="1115758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Причини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за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детска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смъртност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Брой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умрели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до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1 г.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Относ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дял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в %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0464231"/>
                  </a:ext>
                </a:extLst>
              </a:tr>
              <a:tr h="83639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Перинатални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причини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2400" b="1" dirty="0">
                          <a:effectLst/>
                        </a:rPr>
                        <a:t>173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</a:rPr>
                        <a:t>48,</a:t>
                      </a:r>
                      <a:r>
                        <a:rPr lang="bg-BG" sz="2400" b="1">
                          <a:effectLst/>
                        </a:rPr>
                        <a:t>3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4171053"/>
                  </a:ext>
                </a:extLst>
              </a:tr>
              <a:tr h="83639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Вродени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аномалии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2400" b="1" dirty="0">
                          <a:effectLst/>
                        </a:rPr>
                        <a:t>75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2400" b="1">
                          <a:effectLst/>
                        </a:rPr>
                        <a:t>20,9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411841"/>
                  </a:ext>
                </a:extLst>
              </a:tr>
              <a:tr h="101126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Болести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на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дихателната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система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(в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т.ч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пневмония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2400" b="1" dirty="0">
                          <a:effectLst/>
                        </a:rPr>
                        <a:t>3</a:t>
                      </a:r>
                      <a:r>
                        <a:rPr lang="en-GB" sz="2400" b="1" dirty="0">
                          <a:effectLst/>
                        </a:rPr>
                        <a:t>3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2400" b="1">
                          <a:effectLst/>
                        </a:rPr>
                        <a:t>9,3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0804704"/>
                  </a:ext>
                </a:extLst>
              </a:tr>
              <a:tr h="83639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Всички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останали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причини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2400" b="1" dirty="0">
                          <a:effectLst/>
                        </a:rPr>
                        <a:t>77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en-GB" sz="2400" b="1">
                          <a:effectLst/>
                        </a:rPr>
                        <a:t>21,5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4186177"/>
                  </a:ext>
                </a:extLst>
              </a:tr>
              <a:tr h="83639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chemeClr val="tx1"/>
                          </a:solidFill>
                          <a:effectLst/>
                        </a:rPr>
                        <a:t>Общо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bg-BG" sz="2400" b="1" dirty="0">
                          <a:effectLst/>
                        </a:rPr>
                        <a:t>358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algn="ctr" hangingPunct="0"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</a:rPr>
                        <a:t>100,0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9331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275980"/>
      </p:ext>
    </p:extLst>
  </p:cSld>
  <p:clrMapOvr>
    <a:masterClrMapping/>
  </p:clrMapOvr>
  <p:transition spd="med">
    <p:fade thruBlk="1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27189864-4362-46C9-9EFA-ADB9A8366228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6349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10ECF3D-3284-4A4C-A098-4D79811704E7}" type="slidenum">
              <a:rPr lang="en-US" altLang="en-US" sz="1400"/>
              <a:pPr algn="r" eaLnBrk="1" hangingPunct="1"/>
              <a:t>51</a:t>
            </a:fld>
            <a:endParaRPr lang="en-US" altLang="en-US" sz="140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832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>
              <a:lnSpc>
                <a:spcPct val="130000"/>
              </a:lnSpc>
            </a:pPr>
            <a:r>
              <a:rPr lang="bg-BG" altLang="en-US" sz="3200" b="1" i="1" dirty="0" err="1">
                <a:solidFill>
                  <a:srgbClr val="000000"/>
                </a:solidFill>
              </a:rPr>
              <a:t>Недоносеността</a:t>
            </a:r>
            <a:r>
              <a:rPr lang="bg-BG" altLang="en-US" sz="3200" b="1" i="1" dirty="0">
                <a:solidFill>
                  <a:srgbClr val="000000"/>
                </a:solidFill>
              </a:rPr>
              <a:t> и ниската телесна маса при  раждането </a:t>
            </a:r>
            <a:r>
              <a:rPr lang="bg-BG" altLang="en-US" sz="3200" dirty="0">
                <a:solidFill>
                  <a:srgbClr val="000000"/>
                </a:solidFill>
              </a:rPr>
              <a:t>са едни от най-честите причини за смърт в </a:t>
            </a:r>
            <a:r>
              <a:rPr lang="bg-BG" altLang="en-US" sz="3200" dirty="0" err="1">
                <a:solidFill>
                  <a:srgbClr val="000000"/>
                </a:solidFill>
              </a:rPr>
              <a:t>неонаталния</a:t>
            </a:r>
            <a:r>
              <a:rPr lang="bg-BG" altLang="en-US" sz="3200" dirty="0">
                <a:solidFill>
                  <a:srgbClr val="000000"/>
                </a:solidFill>
              </a:rPr>
              <a:t> период. През последните десетилетия у нас </a:t>
            </a:r>
            <a:r>
              <a:rPr lang="bg-BG" altLang="en-US" sz="3200" b="1" dirty="0">
                <a:solidFill>
                  <a:srgbClr val="000000"/>
                </a:solidFill>
              </a:rPr>
              <a:t> делът на родените с ниско тегло (под 2500 г) е над 10% </a:t>
            </a:r>
            <a:r>
              <a:rPr lang="bg-BG" altLang="en-US" sz="3200" dirty="0">
                <a:solidFill>
                  <a:srgbClr val="000000"/>
                </a:solidFill>
              </a:rPr>
              <a:t>и е значително по-висок от другите развити страни (средно 4-6%).</a:t>
            </a:r>
            <a:endParaRPr lang="en-US" altLang="en-US" sz="3200" dirty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5666-0BEF-4F10-8107-CBE0D3877536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14B16C6-8C9F-43F4-A3AC-5E9DC52722CB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6451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5B7A7A7-D014-4C49-A316-2EC59486973A}" type="slidenum">
              <a:rPr lang="en-US" altLang="en-US" sz="1400"/>
              <a:pPr algn="r" eaLnBrk="1" hangingPunct="1"/>
              <a:t>52</a:t>
            </a:fld>
            <a:endParaRPr lang="en-US" altLang="en-US" sz="140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11775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4000" b="1" dirty="0">
                <a:solidFill>
                  <a:srgbClr val="000000"/>
                </a:solidFill>
              </a:rPr>
              <a:t>9. Съществено влияние върху нивото и структурата на детската смъртност оказват:</a:t>
            </a:r>
            <a:br>
              <a:rPr lang="bg-BG" altLang="en-US" sz="4000" dirty="0">
                <a:solidFill>
                  <a:srgbClr val="000000"/>
                </a:solidFill>
              </a:rPr>
            </a:b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52D7-F623-44D6-8565-9E80298342C8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8D05263C-E699-49BB-AC2A-E517BA3FF2A6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6553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EF4A0EA-5CB8-46B9-B14F-53EE4F76F692}" type="slidenum">
              <a:rPr lang="en-US" altLang="en-US" sz="1400"/>
              <a:pPr algn="r" eaLnBrk="1" hangingPunct="1"/>
              <a:t>53</a:t>
            </a:fld>
            <a:endParaRPr lang="en-US" altLang="en-US" sz="140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7813"/>
            <a:ext cx="8291512" cy="55991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72000" algn="l" eaLnBrk="1" hangingPunct="1">
              <a:lnSpc>
                <a:spcPct val="120000"/>
              </a:lnSpc>
            </a:pPr>
            <a:r>
              <a:rPr lang="bg-BG" altLang="en-US" sz="3600" dirty="0">
                <a:solidFill>
                  <a:srgbClr val="000000"/>
                </a:solidFill>
              </a:rPr>
              <a:t>- </a:t>
            </a:r>
            <a:r>
              <a:rPr lang="bg-BG" altLang="en-US" sz="3600" b="1" dirty="0">
                <a:solidFill>
                  <a:srgbClr val="000000"/>
                </a:solidFill>
              </a:rPr>
              <a:t>фактори, свързани със стила и начина на живот на семействата;</a:t>
            </a:r>
            <a:br>
              <a:rPr lang="bg-BG" altLang="en-US" sz="3600" b="1" dirty="0">
                <a:solidFill>
                  <a:srgbClr val="000000"/>
                </a:solidFill>
              </a:rPr>
            </a:br>
            <a:r>
              <a:rPr lang="bg-BG" altLang="en-US" sz="3600" b="1" dirty="0">
                <a:solidFill>
                  <a:srgbClr val="000000"/>
                </a:solidFill>
              </a:rPr>
              <a:t>- несъблюдаване на някои правила за отглеждане и закаляване на децата през I-та година;</a:t>
            </a:r>
            <a:br>
              <a:rPr lang="bg-BG" altLang="en-US" sz="3600" b="1" dirty="0">
                <a:solidFill>
                  <a:srgbClr val="000000"/>
                </a:solidFill>
              </a:rPr>
            </a:br>
            <a:r>
              <a:rPr lang="bg-BG" altLang="en-US" sz="3600" b="1" dirty="0">
                <a:solidFill>
                  <a:srgbClr val="000000"/>
                </a:solidFill>
              </a:rPr>
              <a:t>- ранно преминаване на изкуствено и смесено хранене,</a:t>
            </a:r>
            <a:endParaRPr lang="en-US" altLang="en-US" sz="36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C007-039C-4C7C-A438-B33F5251393A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78242AE8-E580-4F56-A21A-75E236AA1BD7}" type="slidenum">
              <a:rPr lang="en-US" altLang="en-US"/>
              <a:pPr/>
              <a:t>54</a:t>
            </a:fld>
            <a:endParaRPr lang="en-US" altLang="en-US"/>
          </a:p>
        </p:txBody>
      </p:sp>
      <p:sp>
        <p:nvSpPr>
          <p:cNvPr id="6656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33F3BCD-89BB-4107-B155-D8757DF43709}" type="slidenum">
              <a:rPr lang="en-US" altLang="en-US" sz="1400"/>
              <a:pPr algn="r" eaLnBrk="1" hangingPunct="1"/>
              <a:t>54</a:t>
            </a:fld>
            <a:endParaRPr lang="en-US" altLang="en-US" sz="140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7813"/>
            <a:ext cx="8291512" cy="58150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72000" algn="l" eaLnBrk="1" hangingPunct="1">
              <a:lnSpc>
                <a:spcPct val="120000"/>
              </a:lnSpc>
            </a:pPr>
            <a:r>
              <a:rPr lang="bg-BG" altLang="en-US" sz="4000" b="1" dirty="0">
                <a:solidFill>
                  <a:srgbClr val="000000"/>
                </a:solidFill>
              </a:rPr>
              <a:t>- наличие на фонови заболявания (</a:t>
            </a:r>
            <a:r>
              <a:rPr lang="bg-BG" altLang="en-US" sz="4000" b="1" dirty="0" err="1">
                <a:solidFill>
                  <a:srgbClr val="000000"/>
                </a:solidFill>
              </a:rPr>
              <a:t>хипотрофия</a:t>
            </a:r>
            <a:r>
              <a:rPr lang="bg-BG" altLang="en-US" sz="4000" b="1" dirty="0">
                <a:solidFill>
                  <a:srgbClr val="000000"/>
                </a:solidFill>
              </a:rPr>
              <a:t>, рахит, </a:t>
            </a:r>
            <a:r>
              <a:rPr lang="bg-BG" altLang="en-US" sz="4000" b="1" dirty="0" err="1">
                <a:solidFill>
                  <a:srgbClr val="000000"/>
                </a:solidFill>
              </a:rPr>
              <a:t>ексудативна</a:t>
            </a:r>
            <a:r>
              <a:rPr lang="bg-BG" altLang="en-US" sz="4000" b="1" dirty="0">
                <a:solidFill>
                  <a:srgbClr val="000000"/>
                </a:solidFill>
              </a:rPr>
              <a:t> </a:t>
            </a:r>
            <a:r>
              <a:rPr lang="bg-BG" altLang="en-US" sz="4000" b="1" dirty="0" err="1">
                <a:solidFill>
                  <a:srgbClr val="000000"/>
                </a:solidFill>
              </a:rPr>
              <a:t>диатеза</a:t>
            </a:r>
            <a:r>
              <a:rPr lang="bg-BG" altLang="en-US" sz="4000" b="1" dirty="0">
                <a:solidFill>
                  <a:srgbClr val="000000"/>
                </a:solidFill>
              </a:rPr>
              <a:t>), </a:t>
            </a:r>
            <a:br>
              <a:rPr lang="bg-BG" altLang="en-US" sz="4000" b="1" dirty="0">
                <a:solidFill>
                  <a:srgbClr val="000000"/>
                </a:solidFill>
              </a:rPr>
            </a:br>
            <a:r>
              <a:rPr lang="bg-BG" altLang="en-US" sz="4000" b="1" dirty="0">
                <a:solidFill>
                  <a:srgbClr val="000000"/>
                </a:solidFill>
              </a:rPr>
              <a:t>- неблагоприятни жилищни и материални условия на живот в семейството, </a:t>
            </a:r>
            <a:br>
              <a:rPr lang="bg-BG" altLang="en-US" sz="4000" b="1" dirty="0">
                <a:solidFill>
                  <a:srgbClr val="000000"/>
                </a:solidFill>
              </a:rPr>
            </a:br>
            <a:r>
              <a:rPr lang="bg-BG" altLang="en-US" sz="4000" b="1" dirty="0">
                <a:solidFill>
                  <a:srgbClr val="000000"/>
                </a:solidFill>
              </a:rPr>
              <a:t>- ниската здравна култура на родителите и  др.</a:t>
            </a:r>
            <a:endParaRPr lang="en-US" altLang="en-US" sz="4000" b="1" dirty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A7BC-379E-4DF7-BACC-F4007B3799DC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D3EE7DAB-7A7B-4E63-BF47-CE7C4C6AE01E}" type="slidenum">
              <a:rPr lang="en-US" altLang="en-US"/>
              <a:pPr/>
              <a:t>55</a:t>
            </a:fld>
            <a:endParaRPr lang="en-US" altLang="en-US"/>
          </a:p>
        </p:txBody>
      </p:sp>
      <p:sp>
        <p:nvSpPr>
          <p:cNvPr id="6758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44916C5-0619-4422-8B6E-2C5CDEB2BF61}" type="slidenum">
              <a:rPr lang="en-US" altLang="en-US" sz="1400"/>
              <a:pPr algn="r" eaLnBrk="1" hangingPunct="1"/>
              <a:t>55</a:t>
            </a:fld>
            <a:endParaRPr lang="en-US" altLang="en-US" sz="140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7813"/>
            <a:ext cx="8218487" cy="59674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sz="4000" b="1" dirty="0">
                <a:solidFill>
                  <a:srgbClr val="000000"/>
                </a:solidFill>
              </a:rPr>
              <a:t>Важно значение за снижаване на детската смъртност има организацията на медицинското наблюдение на  бременните, на родилната помощ и наблюдението и медицинската помощ на децата през I-та година от живота им.</a:t>
            </a:r>
            <a:r>
              <a:rPr lang="bg-BG" altLang="en-US" sz="4000" dirty="0"/>
              <a:t> </a:t>
            </a:r>
            <a:endParaRPr lang="en-US" alt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697A-A255-4522-AB5C-B9A531E39424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BCBE9ED3-8EED-4A99-9621-2832F6A8B13E}" type="slidenum">
              <a:rPr lang="en-US" altLang="en-US"/>
              <a:pPr/>
              <a:t>56</a:t>
            </a:fld>
            <a:endParaRPr lang="en-US" altLang="en-US"/>
          </a:p>
        </p:txBody>
      </p:sp>
      <p:sp>
        <p:nvSpPr>
          <p:cNvPr id="6861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0465EE3-520A-4543-979A-1A535E83DE84}" type="slidenum">
              <a:rPr lang="en-US" altLang="en-US" sz="1400"/>
              <a:pPr algn="r" eaLnBrk="1" hangingPunct="1"/>
              <a:t>56</a:t>
            </a:fld>
            <a:endParaRPr lang="en-US" altLang="en-US" sz="1400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  <a:solidFill>
            <a:srgbClr val="FF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</a:t>
            </a:r>
            <a:r>
              <a:rPr lang="bg-BG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СРЕДНА ПРОДЪЛЖИТЕЛНОСТ НА  ПРЕДСТОЯЩИЯ  ЖИВОТ</a:t>
            </a:r>
            <a:endParaRPr lang="en-US" altLang="en-US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AA858-02F8-4487-9D6A-2C0D4BE0D74D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2.1. </a:t>
            </a:r>
            <a:r>
              <a:rPr lang="bg-BG" b="1" dirty="0">
                <a:solidFill>
                  <a:srgbClr val="C00000"/>
                </a:solidFill>
              </a:rPr>
              <a:t>Определение на основните понятия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4BC9-5732-4047-B851-B27268BE585A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67D1-11BC-4BAC-8F66-758252AF36ED}" type="slidenum">
              <a:rPr lang="en-US" altLang="en-US" smtClean="0"/>
              <a:pPr/>
              <a:t>57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493011"/>
      </p:ext>
    </p:extLst>
  </p:cSld>
  <p:clrMapOvr>
    <a:masterClrMapping/>
  </p:clrMapOvr>
  <p:transition spd="med">
    <p:fade thruBlk="1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C48F54FD-CB7F-4262-B726-1B4A40F79D2F}" type="slidenum">
              <a:rPr lang="en-US" altLang="en-US"/>
              <a:pPr/>
              <a:t>58</a:t>
            </a:fld>
            <a:endParaRPr lang="en-US" altLang="en-US"/>
          </a:p>
        </p:txBody>
      </p:sp>
      <p:sp>
        <p:nvSpPr>
          <p:cNvPr id="6963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3DAD481-E914-4513-A6AE-171F55288DB6}" type="slidenum">
              <a:rPr lang="en-US" altLang="en-US" sz="1400"/>
              <a:pPr algn="r" eaLnBrk="1" hangingPunct="1"/>
              <a:t>58</a:t>
            </a:fld>
            <a:endParaRPr lang="en-US" altLang="en-US" sz="140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785225" cy="5815012"/>
          </a:xfrm>
          <a:solidFill>
            <a:srgbClr val="FF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3200" b="1" i="1" u="sng" dirty="0">
                <a:solidFill>
                  <a:srgbClr val="990000"/>
                </a:solidFill>
              </a:rPr>
              <a:t>Средна продължителност на предстоящия живот (</a:t>
            </a:r>
            <a:r>
              <a:rPr lang="bg-BG" altLang="en-US" sz="3200" b="1" i="1" u="sng" dirty="0" err="1">
                <a:solidFill>
                  <a:srgbClr val="990000"/>
                </a:solidFill>
              </a:rPr>
              <a:t>СППЖ</a:t>
            </a:r>
            <a:r>
              <a:rPr lang="bg-BG" altLang="en-US" sz="3200" b="1" i="1" u="sng" dirty="0">
                <a:solidFill>
                  <a:srgbClr val="990000"/>
                </a:solidFill>
              </a:rPr>
              <a:t>)</a:t>
            </a:r>
            <a:r>
              <a:rPr lang="bg-BG" altLang="en-US" sz="3200" b="1" i="1" dirty="0">
                <a:solidFill>
                  <a:srgbClr val="990000"/>
                </a:solidFill>
              </a:rPr>
              <a:t>  -</a:t>
            </a:r>
            <a:r>
              <a:rPr lang="bg-BG" altLang="en-US" sz="3200" b="1" i="1" dirty="0">
                <a:solidFill>
                  <a:srgbClr val="000000"/>
                </a:solidFill>
              </a:rPr>
              <a:t> среден брой години, които предстои да преживее поколението на новородените при условие, че през целия живот на това поколение коефициентите за </a:t>
            </a:r>
            <a:r>
              <a:rPr lang="bg-BG" altLang="en-US" sz="3200" b="1" i="1" dirty="0" err="1">
                <a:solidFill>
                  <a:srgbClr val="000000"/>
                </a:solidFill>
              </a:rPr>
              <a:t>повъзрастова</a:t>
            </a:r>
            <a:r>
              <a:rPr lang="bg-BG" altLang="en-US" sz="3200" b="1" i="1" dirty="0">
                <a:solidFill>
                  <a:srgbClr val="000000"/>
                </a:solidFill>
              </a:rPr>
              <a:t> смъртност се запазят такива, каквито са в годината на изчисление на показателя.</a:t>
            </a:r>
            <a:r>
              <a:rPr lang="en-US" altLang="en-US" sz="32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59804-D684-4258-B8A1-251E69D9090B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B8559667-D07B-4A38-A647-CDEE43D1FCDE}" type="slidenum">
              <a:rPr lang="en-US" altLang="en-US"/>
              <a:pPr/>
              <a:t>59</a:t>
            </a:fld>
            <a:endParaRPr lang="en-US" altLang="en-US"/>
          </a:p>
        </p:txBody>
      </p:sp>
      <p:sp>
        <p:nvSpPr>
          <p:cNvPr id="7065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124659A-C0EC-407D-912F-800DB0E25B36}" type="slidenum">
              <a:rPr lang="en-US" altLang="en-US" sz="1400"/>
              <a:pPr algn="r" eaLnBrk="1" hangingPunct="1"/>
              <a:t>59</a:t>
            </a:fld>
            <a:endParaRPr lang="en-US" altLang="en-US" sz="140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095875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i="1" u="sng" dirty="0">
                <a:solidFill>
                  <a:srgbClr val="000000"/>
                </a:solidFill>
              </a:rPr>
              <a:t>1. </a:t>
            </a:r>
            <a:r>
              <a:rPr lang="bg-BG" altLang="en-US" b="1" i="1" u="sng" dirty="0" err="1">
                <a:solidFill>
                  <a:srgbClr val="000000"/>
                </a:solidFill>
              </a:rPr>
              <a:t>СППЖ</a:t>
            </a:r>
            <a:r>
              <a:rPr lang="bg-BG" altLang="en-US" b="1" i="1" u="sng" dirty="0">
                <a:solidFill>
                  <a:srgbClr val="000000"/>
                </a:solidFill>
              </a:rPr>
              <a:t> е условен (хипотетичен) показател</a:t>
            </a:r>
            <a:r>
              <a:rPr lang="bg-BG" altLang="en-US" dirty="0">
                <a:solidFill>
                  <a:srgbClr val="000000"/>
                </a:solidFill>
              </a:rPr>
              <a:t>, който би се получил, ако се запазят непроменени показателите за </a:t>
            </a:r>
            <a:r>
              <a:rPr lang="bg-BG" altLang="en-US" dirty="0" err="1">
                <a:solidFill>
                  <a:srgbClr val="000000"/>
                </a:solidFill>
              </a:rPr>
              <a:t>повъзрастова</a:t>
            </a:r>
            <a:r>
              <a:rPr lang="bg-BG" altLang="en-US" dirty="0">
                <a:solidFill>
                  <a:srgbClr val="000000"/>
                </a:solidFill>
              </a:rPr>
              <a:t> смъртност.</a:t>
            </a:r>
            <a:r>
              <a:rPr lang="bg-BG" altLang="en-US" dirty="0"/>
              <a:t> 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CEE8-1D99-44AF-84FD-7395F3A7E942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F2FBD74D-6C75-4628-846F-ADB7799E501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12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42D8A88-D41A-4E9A-A6DF-81DC0ED9F253}" type="slidenum">
              <a:rPr lang="en-US" altLang="en-US" sz="1400"/>
              <a:pPr algn="r" eaLnBrk="1" hangingPunct="1"/>
              <a:t>6</a:t>
            </a:fld>
            <a:endParaRPr lang="en-US" alt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5689600"/>
          </a:xfrm>
          <a:solidFill>
            <a:srgbClr val="FF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838200" indent="-838200" eaLnBrk="1" hangingPunct="1">
              <a:lnSpc>
                <a:spcPct val="110000"/>
              </a:lnSpc>
            </a:pPr>
            <a:r>
              <a:rPr lang="bg-BG" altLang="en-US" sz="3600" b="1" i="1" u="sng" dirty="0">
                <a:solidFill>
                  <a:srgbClr val="990000"/>
                </a:solidFill>
              </a:rPr>
              <a:t>1. Коефициент за детска смъртност</a:t>
            </a:r>
            <a:r>
              <a:rPr lang="bg-BG" altLang="en-US" sz="3600" dirty="0">
                <a:solidFill>
                  <a:srgbClr val="000000"/>
                </a:solidFill>
              </a:rPr>
              <a:t>  (общ интензивен показател) - </a:t>
            </a:r>
            <a:r>
              <a:rPr lang="bg-BG" altLang="en-US" sz="3600" b="1" dirty="0">
                <a:solidFill>
                  <a:srgbClr val="000000"/>
                </a:solidFill>
              </a:rPr>
              <a:t>измерва честотата  на </a:t>
            </a:r>
            <a:r>
              <a:rPr lang="bg-BG" altLang="en-US" sz="3600" b="1" dirty="0" err="1">
                <a:solidFill>
                  <a:srgbClr val="000000"/>
                </a:solidFill>
              </a:rPr>
              <a:t>умиранията</a:t>
            </a:r>
            <a:r>
              <a:rPr lang="bg-BG" altLang="en-US" sz="3600" b="1" dirty="0">
                <a:solidFill>
                  <a:srgbClr val="000000"/>
                </a:solidFill>
              </a:rPr>
              <a:t> на децата от 0-я ден до 1-годишна възраст на 1000 </a:t>
            </a:r>
            <a:r>
              <a:rPr lang="bg-BG" altLang="en-US" sz="3600" b="1" dirty="0" err="1">
                <a:solidFill>
                  <a:srgbClr val="000000"/>
                </a:solidFill>
              </a:rPr>
              <a:t>живородени</a:t>
            </a:r>
            <a:r>
              <a:rPr lang="bg-BG" altLang="en-US" sz="3600" b="1" dirty="0">
                <a:solidFill>
                  <a:srgbClr val="000000"/>
                </a:solidFill>
              </a:rPr>
              <a:t> деца през дадена година в дадена територия.</a:t>
            </a:r>
            <a:r>
              <a:rPr lang="bg-BG" altLang="en-US" sz="3600" dirty="0"/>
              <a:t> </a:t>
            </a:r>
            <a:endParaRPr lang="en-US" altLang="en-US" sz="3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1F33-FC3A-403E-80D1-AB683DE131BC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D24262F1-A905-47AC-8855-EB2C4941D8B7}" type="slidenum">
              <a:rPr lang="en-US" altLang="en-US"/>
              <a:pPr/>
              <a:t>60</a:t>
            </a:fld>
            <a:endParaRPr lang="en-US" altLang="en-US"/>
          </a:p>
        </p:txBody>
      </p:sp>
      <p:sp>
        <p:nvSpPr>
          <p:cNvPr id="7168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859C218-E140-4CCD-A937-36DEE68A6D6A}" type="slidenum">
              <a:rPr lang="en-US" altLang="en-US" sz="1400"/>
              <a:pPr algn="r" eaLnBrk="1" hangingPunct="1"/>
              <a:t>60</a:t>
            </a:fld>
            <a:endParaRPr lang="en-US" altLang="en-US" sz="140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02285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i="1" dirty="0">
                <a:solidFill>
                  <a:srgbClr val="000000"/>
                </a:solidFill>
              </a:rPr>
              <a:t>2. Всяка настъпваща промяна в нивото на коефициентите за </a:t>
            </a:r>
            <a:r>
              <a:rPr lang="bg-BG" altLang="en-US" b="1" i="1" dirty="0" err="1">
                <a:solidFill>
                  <a:srgbClr val="000000"/>
                </a:solidFill>
              </a:rPr>
              <a:t>повъзрастова</a:t>
            </a:r>
            <a:r>
              <a:rPr lang="bg-BG" altLang="en-US" b="1" i="1" dirty="0">
                <a:solidFill>
                  <a:srgbClr val="000000"/>
                </a:solidFill>
              </a:rPr>
              <a:t> смъртност се отразява по определен начин върху </a:t>
            </a:r>
            <a:r>
              <a:rPr lang="bg-BG" altLang="en-US" b="1" i="1" dirty="0" err="1">
                <a:solidFill>
                  <a:srgbClr val="000000"/>
                </a:solidFill>
              </a:rPr>
              <a:t>СППЖ</a:t>
            </a:r>
            <a:r>
              <a:rPr lang="bg-BG" altLang="en-US" b="1" i="1" dirty="0"/>
              <a:t>.</a:t>
            </a:r>
            <a:endParaRPr lang="en-US" altLang="en-US" b="1" i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86F7-5736-4E6E-8BEA-E8A0DA1A5637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B3783989-F140-4858-A4A5-B5F597DE9A77}" type="slidenum">
              <a:rPr lang="en-US" altLang="en-US"/>
              <a:pPr/>
              <a:t>61</a:t>
            </a:fld>
            <a:endParaRPr lang="en-US" altLang="en-US"/>
          </a:p>
        </p:txBody>
      </p:sp>
      <p:sp>
        <p:nvSpPr>
          <p:cNvPr id="7270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5019C00-11CE-4FB3-B27C-7A86ED77D2C8}" type="slidenum">
              <a:rPr lang="en-US" altLang="en-US" sz="1400"/>
              <a:pPr algn="r" eaLnBrk="1" hangingPunct="1"/>
              <a:t>61</a:t>
            </a:fld>
            <a:endParaRPr lang="en-US" altLang="en-US" sz="140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2"/>
            <a:ext cx="8229600" cy="5239419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i="1" dirty="0">
                <a:solidFill>
                  <a:srgbClr val="000000"/>
                </a:solidFill>
              </a:rPr>
              <a:t>3. Нарастването или намаляването на смъртността от определени причини се отразява върху </a:t>
            </a:r>
            <a:r>
              <a:rPr lang="bg-BG" altLang="en-US" b="1" i="1" dirty="0" err="1">
                <a:solidFill>
                  <a:srgbClr val="000000"/>
                </a:solidFill>
              </a:rPr>
              <a:t>СППЖ</a:t>
            </a:r>
            <a:r>
              <a:rPr lang="bg-BG" altLang="en-US" b="1" i="1" dirty="0">
                <a:solidFill>
                  <a:srgbClr val="000000"/>
                </a:solidFill>
              </a:rPr>
              <a:t>.</a:t>
            </a:r>
            <a:r>
              <a:rPr lang="bg-BG" altLang="en-US" dirty="0"/>
              <a:t> 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A827-0BE7-41A6-9F33-7C6210F7468A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356BE0C-CB00-4F8F-A978-FA14E6E4613D}" type="slidenum">
              <a:rPr lang="en-US" altLang="en-US"/>
              <a:pPr/>
              <a:t>62</a:t>
            </a:fld>
            <a:endParaRPr lang="en-US" altLang="en-US"/>
          </a:p>
        </p:txBody>
      </p:sp>
      <p:sp>
        <p:nvSpPr>
          <p:cNvPr id="7373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9A36381-6462-40A8-86B5-75CE2555EDFA}" type="slidenum">
              <a:rPr lang="en-US" altLang="en-US" sz="1400"/>
              <a:pPr algn="r" eaLnBrk="1" hangingPunct="1"/>
              <a:t>62</a:t>
            </a:fld>
            <a:endParaRPr lang="en-US" altLang="en-US" sz="1400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832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4000" b="1" dirty="0">
                <a:solidFill>
                  <a:srgbClr val="000000"/>
                </a:solidFill>
              </a:rPr>
              <a:t>Изчислява се основава на построяване на т.н. </a:t>
            </a:r>
            <a:r>
              <a:rPr lang="bg-BG" altLang="en-US" sz="4000" b="1" i="1" u="sng" dirty="0">
                <a:solidFill>
                  <a:srgbClr val="990000"/>
                </a:solidFill>
              </a:rPr>
              <a:t>кратки или пълни таблици за смъртност (</a:t>
            </a:r>
            <a:r>
              <a:rPr lang="bg-BG" altLang="en-US" sz="4000" b="1" i="1" u="sng" dirty="0" err="1">
                <a:solidFill>
                  <a:srgbClr val="990000"/>
                </a:solidFill>
              </a:rPr>
              <a:t>доживяемост</a:t>
            </a:r>
            <a:r>
              <a:rPr lang="bg-BG" altLang="en-US" sz="4000" b="1" i="1" u="sng" dirty="0">
                <a:solidFill>
                  <a:srgbClr val="990000"/>
                </a:solidFill>
              </a:rPr>
              <a:t>),</a:t>
            </a:r>
            <a:r>
              <a:rPr lang="bg-BG" altLang="en-US" sz="4000" b="1" dirty="0">
                <a:solidFill>
                  <a:srgbClr val="000000"/>
                </a:solidFill>
              </a:rPr>
              <a:t> които моделират процеса на преживяване и измиране на съответните поколения.</a:t>
            </a:r>
            <a:r>
              <a:rPr lang="bg-BG" altLang="en-US" sz="4000" dirty="0"/>
              <a:t> </a:t>
            </a:r>
            <a:endParaRPr lang="en-US" alt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2A3B-A1F6-42F6-8D01-CC1A3C142FCC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2C68380B-9450-40F5-B512-888FBC8B20E0}" type="slidenum">
              <a:rPr lang="en-US" altLang="en-US"/>
              <a:pPr/>
              <a:t>63</a:t>
            </a:fld>
            <a:endParaRPr lang="en-US" altLang="en-US"/>
          </a:p>
        </p:txBody>
      </p:sp>
      <p:sp>
        <p:nvSpPr>
          <p:cNvPr id="7475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C539071-5077-4FBC-8C7F-C849DF83E325}" type="slidenum">
              <a:rPr lang="en-US" altLang="en-US" sz="1400"/>
              <a:pPr algn="r" eaLnBrk="1" hangingPunct="1"/>
              <a:t>63</a:t>
            </a:fld>
            <a:endParaRPr lang="en-US" altLang="en-US" sz="1400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383212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4000" b="1" i="1" u="sng" dirty="0">
                <a:solidFill>
                  <a:srgbClr val="000000"/>
                </a:solidFill>
              </a:rPr>
              <a:t>Таблиците за смъртност позволяват да се определи не само </a:t>
            </a:r>
            <a:r>
              <a:rPr lang="bg-BG" altLang="en-US" sz="4000" b="1" i="1" u="sng" dirty="0" err="1">
                <a:solidFill>
                  <a:srgbClr val="000000"/>
                </a:solidFill>
              </a:rPr>
              <a:t>СППЖ</a:t>
            </a:r>
            <a:r>
              <a:rPr lang="bg-BG" altLang="en-US" sz="4000" b="1" i="1" u="sng" dirty="0">
                <a:solidFill>
                  <a:srgbClr val="000000"/>
                </a:solidFill>
              </a:rPr>
              <a:t> за поколението на новородените, но и за всяко друго поколение, достигнало определена възраст.</a:t>
            </a:r>
            <a:r>
              <a:rPr lang="en-US" altLang="en-US" sz="40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A6BAE-64EF-4645-AD2B-F1B7E40ECE84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627A44AC-AA53-4BDB-BAB7-816CD8BC60EC}" type="slidenum">
              <a:rPr lang="en-US" altLang="en-US"/>
              <a:pPr/>
              <a:t>64</a:t>
            </a:fld>
            <a:endParaRPr lang="en-US" altLang="en-US"/>
          </a:p>
        </p:txBody>
      </p:sp>
      <p:sp>
        <p:nvSpPr>
          <p:cNvPr id="7577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A4EC647-978F-448E-B6A0-BA83154521AF}" type="slidenum">
              <a:rPr lang="en-US" altLang="en-US" sz="1400"/>
              <a:pPr algn="r" eaLnBrk="1" hangingPunct="1"/>
              <a:t>64</a:t>
            </a:fld>
            <a:endParaRPr lang="en-US" altLang="en-US" sz="1400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56237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4000" b="1" i="1" u="sng" dirty="0">
                <a:solidFill>
                  <a:srgbClr val="000000"/>
                </a:solidFill>
              </a:rPr>
              <a:t>Таблиците за смъртност се разработват отделно за мъжете и жените</a:t>
            </a:r>
            <a:r>
              <a:rPr lang="bg-BG" altLang="en-US" sz="4000" dirty="0">
                <a:solidFill>
                  <a:srgbClr val="000000"/>
                </a:solidFill>
              </a:rPr>
              <a:t> поради значителните различия в нивата на </a:t>
            </a:r>
            <a:r>
              <a:rPr lang="bg-BG" altLang="en-US" sz="4000" dirty="0" err="1">
                <a:solidFill>
                  <a:srgbClr val="000000"/>
                </a:solidFill>
              </a:rPr>
              <a:t>повъзрастовата</a:t>
            </a:r>
            <a:r>
              <a:rPr lang="bg-BG" altLang="en-US" sz="4000" dirty="0">
                <a:solidFill>
                  <a:srgbClr val="000000"/>
                </a:solidFill>
              </a:rPr>
              <a:t> смъртност при двата пола.</a:t>
            </a:r>
            <a:endParaRPr lang="en-US" altLang="en-US" sz="4000" dirty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6C88-8C10-4B0A-ACB6-5BE4D85C289B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55AACD23-62E7-4091-AFF6-101A6B289C06}" type="slidenum">
              <a:rPr lang="en-US" altLang="en-US"/>
              <a:pPr/>
              <a:t>65</a:t>
            </a:fld>
            <a:endParaRPr lang="en-US" altLang="en-US"/>
          </a:p>
        </p:txBody>
      </p:sp>
      <p:sp>
        <p:nvSpPr>
          <p:cNvPr id="7680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8D6F5CB-0C15-4FF2-9C72-A434FEA95171}" type="slidenum">
              <a:rPr lang="en-US" altLang="en-US" sz="1400"/>
              <a:pPr algn="r" eaLnBrk="1" hangingPunct="1"/>
              <a:t>65</a:t>
            </a:fld>
            <a:endParaRPr lang="en-US" altLang="en-US" sz="1400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014787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i="1" u="sng">
                <a:solidFill>
                  <a:srgbClr val="990000"/>
                </a:solidFill>
              </a:rPr>
              <a:t>Д</a:t>
            </a:r>
            <a:r>
              <a:rPr lang="en-US" altLang="en-US" b="1" i="1" u="sng">
                <a:solidFill>
                  <a:srgbClr val="990000"/>
                </a:solidFill>
              </a:rPr>
              <a:t>Р</a:t>
            </a:r>
            <a:r>
              <a:rPr lang="bg-BG" altLang="en-US" b="1" i="1" u="sng">
                <a:solidFill>
                  <a:srgbClr val="990000"/>
                </a:solidFill>
              </a:rPr>
              <a:t>УГИ ИЗМЕРИТЕЛИ НА СППЖ</a:t>
            </a:r>
            <a:endParaRPr lang="en-US" altLang="en-US">
              <a:solidFill>
                <a:srgbClr val="99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73610-59BB-4B5C-9CEE-66B5BD71356C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A26EF6F-5607-441A-A426-FB1AB6EDF507}" type="slidenum">
              <a:rPr lang="en-US" altLang="en-US"/>
              <a:pPr/>
              <a:t>66</a:t>
            </a:fld>
            <a:endParaRPr lang="en-US" altLang="en-US"/>
          </a:p>
        </p:txBody>
      </p:sp>
      <p:sp>
        <p:nvSpPr>
          <p:cNvPr id="7782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88AC213-FD5A-4573-A4FF-3285A641DCF8}" type="slidenum">
              <a:rPr lang="en-US" altLang="en-US" sz="1400"/>
              <a:pPr algn="r" eaLnBrk="1" hangingPunct="1"/>
              <a:t>66</a:t>
            </a:fld>
            <a:endParaRPr lang="en-US" altLang="en-US" sz="1400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  <a:solidFill>
            <a:srgbClr val="FF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bg-BG" altLang="en-US" sz="3600" b="1" i="1" u="sng">
                <a:solidFill>
                  <a:srgbClr val="990000"/>
                </a:solidFill>
              </a:rPr>
              <a:t>Очаквана продължителност на живота в добро здраве</a:t>
            </a:r>
            <a:r>
              <a:rPr lang="bg-BG" altLang="en-US" sz="3600">
                <a:solidFill>
                  <a:srgbClr val="000000"/>
                </a:solidFill>
              </a:rPr>
              <a:t> (Healthy life expectancy или Health-adjusted Life Expectancy - HALE) - </a:t>
            </a:r>
            <a:r>
              <a:rPr lang="bg-BG" altLang="en-US" sz="3600" b="1" i="1">
                <a:solidFill>
                  <a:srgbClr val="000000"/>
                </a:solidFill>
              </a:rPr>
              <a:t>брой години в състояние на пълно здраве, които едно новородено  очаква да преживее, отчитайки сегашните коефициенти на смъртност и влошено здраве”</a:t>
            </a:r>
            <a:r>
              <a:rPr lang="bg-BG" altLang="en-US" sz="3600">
                <a:solidFill>
                  <a:srgbClr val="000000"/>
                </a:solidFill>
              </a:rPr>
              <a:t> (WHO, 2001).</a:t>
            </a:r>
            <a:r>
              <a:rPr lang="bg-BG" altLang="en-US" sz="4000"/>
              <a:t> </a:t>
            </a:r>
            <a:endParaRPr lang="en-US" altLang="en-US" sz="40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751E-51BF-4A73-B96E-7F1493574FD5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4CDE9338-443C-462A-8D86-14B0EDC00465}" type="slidenum">
              <a:rPr lang="en-US" altLang="en-US"/>
              <a:pPr/>
              <a:t>67</a:t>
            </a:fld>
            <a:endParaRPr lang="en-US" altLang="en-US"/>
          </a:p>
        </p:txBody>
      </p:sp>
      <p:sp>
        <p:nvSpPr>
          <p:cNvPr id="7885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AD55DC3-8C86-478F-B902-3E87E1EA95AF}" type="slidenum">
              <a:rPr lang="en-US" altLang="en-US" sz="1400"/>
              <a:pPr algn="r" eaLnBrk="1" hangingPunct="1"/>
              <a:t>67</a:t>
            </a:fld>
            <a:endParaRPr lang="en-US" altLang="en-US" sz="1400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012"/>
          </a:xfrm>
          <a:solidFill>
            <a:srgbClr val="FF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bg-BG" altLang="en-US" sz="4000" b="1" i="1" u="sng">
                <a:solidFill>
                  <a:srgbClr val="990000"/>
                </a:solidFill>
              </a:rPr>
              <a:t>Средна продължителност на предстоящия живот без инвалидност</a:t>
            </a:r>
            <a:r>
              <a:rPr lang="bg-BG" altLang="en-US" sz="4000" b="1" i="1">
                <a:solidFill>
                  <a:srgbClr val="000000"/>
                </a:solidFill>
              </a:rPr>
              <a:t> </a:t>
            </a:r>
            <a:r>
              <a:rPr lang="bg-BG" altLang="en-US" sz="4000">
                <a:solidFill>
                  <a:srgbClr val="000000"/>
                </a:solidFill>
              </a:rPr>
              <a:t>(DFLE - disability-free life expectancy) - </a:t>
            </a:r>
            <a:r>
              <a:rPr lang="bg-BG" altLang="en-US" sz="4000" b="1" i="1">
                <a:solidFill>
                  <a:srgbClr val="000000"/>
                </a:solidFill>
              </a:rPr>
              <a:t>среден брой години, които даден индивид се очаква да преживее без нарушения на физическата дееспособност</a:t>
            </a:r>
            <a:r>
              <a:rPr lang="bg-BG" altLang="en-US" sz="4000">
                <a:solidFill>
                  <a:srgbClr val="000000"/>
                </a:solidFill>
              </a:rPr>
              <a:t>.</a:t>
            </a:r>
            <a:endParaRPr lang="en-US" altLang="en-US" sz="40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B5EE-D58B-417F-AE67-9563DEAE1C67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6E5A821-135A-42BB-AD4F-9ECC844760D8}" type="slidenum">
              <a:rPr lang="en-US" altLang="en-US"/>
              <a:pPr/>
              <a:t>68</a:t>
            </a:fld>
            <a:endParaRPr lang="en-US" altLang="en-US"/>
          </a:p>
        </p:txBody>
      </p:sp>
      <p:sp>
        <p:nvSpPr>
          <p:cNvPr id="7987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5B2F137-D1C7-4E88-B899-08AAA21ACB4D}" type="slidenum">
              <a:rPr lang="en-US" altLang="en-US" sz="1400"/>
              <a:pPr algn="r" eaLnBrk="1" hangingPunct="1"/>
              <a:t>68</a:t>
            </a:fld>
            <a:endParaRPr lang="en-US" altLang="en-US" sz="1400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88037"/>
          </a:xfrm>
          <a:solidFill>
            <a:srgbClr val="FF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bg-BG" altLang="en-US" sz="4000" b="1" i="1" u="sng">
                <a:solidFill>
                  <a:srgbClr val="990000"/>
                </a:solidFill>
              </a:rPr>
              <a:t>Години живот съобразени с качеството на живота</a:t>
            </a:r>
            <a:r>
              <a:rPr lang="bg-BG" altLang="en-US" sz="4000">
                <a:solidFill>
                  <a:srgbClr val="000000"/>
                </a:solidFill>
              </a:rPr>
              <a:t> (QALY - quality-adjusted life years) - измерва ползата (в години спечелен живот) от различни здравни интервенции и позволява да се оценят най-изгодните за обществото здравни интервенции.</a:t>
            </a:r>
            <a:endParaRPr lang="en-US" altLang="en-US" sz="400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B563B-764F-4C8D-A175-29AD5E731D2B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DAC9857F-CCF2-474B-9875-2F6363E1ED01}" type="slidenum">
              <a:rPr lang="en-US" altLang="en-US"/>
              <a:pPr/>
              <a:t>69</a:t>
            </a:fld>
            <a:endParaRPr lang="en-US" altLang="en-US"/>
          </a:p>
        </p:txBody>
      </p:sp>
      <p:sp>
        <p:nvSpPr>
          <p:cNvPr id="8089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7EAB893-661B-4378-9425-DD4C3836E681}" type="slidenum">
              <a:rPr lang="en-US" altLang="en-US" sz="1400"/>
              <a:pPr algn="r" eaLnBrk="1" hangingPunct="1"/>
              <a:t>69</a:t>
            </a:fld>
            <a:endParaRPr lang="en-US" altLang="en-US" sz="1400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959475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bg-BG" altLang="en-US" sz="4000" b="1" i="1" u="sng">
                <a:solidFill>
                  <a:srgbClr val="990000"/>
                </a:solidFill>
              </a:rPr>
              <a:t>Години живот съобразени с недееспособността</a:t>
            </a:r>
            <a:r>
              <a:rPr lang="bg-BG" altLang="en-US" sz="4000">
                <a:solidFill>
                  <a:srgbClr val="000000"/>
                </a:solidFill>
              </a:rPr>
              <a:t> (DALY - disability-adjusted life years) - отчита изгубените години живот поради преждевременна смърт и инвалидност. Използва се като най-добър измерител на тежестта на отделните класове и видове заболявания.</a:t>
            </a:r>
            <a:r>
              <a:rPr lang="bg-BG" altLang="en-US" sz="4000"/>
              <a:t> </a:t>
            </a:r>
            <a:endParaRPr lang="en-US" altLang="en-US" sz="40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636C8-4E7D-4352-8948-D42A8D8EA00E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88B920C7-7051-44F4-86DE-3359CC9EBCA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14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EB18D5E-6E75-48DF-A653-AA58CF7E2155}" type="slidenum">
              <a:rPr lang="en-US" altLang="en-US" sz="1400"/>
              <a:pPr algn="r" eaLnBrk="1" hangingPunct="1"/>
              <a:t>7</a:t>
            </a:fld>
            <a:endParaRPr lang="en-US" altLang="en-US" sz="14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7813"/>
            <a:ext cx="8496300" cy="5527675"/>
          </a:xfrm>
          <a:solidFill>
            <a:srgbClr val="FF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bg-BG" altLang="en-US" sz="2800" b="1" dirty="0">
                <a:solidFill>
                  <a:srgbClr val="000000"/>
                </a:solidFill>
              </a:rPr>
              <a:t>Умрели деца до 1-год. възраст   </a:t>
            </a:r>
            <a:br>
              <a:rPr lang="en-US" altLang="en-US" sz="2800" b="1" dirty="0">
                <a:solidFill>
                  <a:srgbClr val="000000"/>
                </a:solidFill>
              </a:rPr>
            </a:br>
            <a:r>
              <a:rPr lang="bg-BG" altLang="en-US" sz="2800" b="1" dirty="0">
                <a:solidFill>
                  <a:srgbClr val="000000"/>
                </a:solidFill>
              </a:rPr>
              <a:t>ДС = </a:t>
            </a:r>
            <a:r>
              <a:rPr lang="en-US" altLang="en-US" sz="2800" b="1" dirty="0">
                <a:solidFill>
                  <a:srgbClr val="000000"/>
                </a:solidFill>
              </a:rPr>
              <a:t>						       </a:t>
            </a:r>
            <a:r>
              <a:rPr lang="bg-BG" altLang="en-US" sz="2800" b="1" dirty="0">
                <a:solidFill>
                  <a:srgbClr val="000000"/>
                </a:solidFill>
              </a:rPr>
              <a:t>х 1000 </a:t>
            </a:r>
            <a:r>
              <a:rPr lang="bg-BG" altLang="en-US" sz="2800" b="1" dirty="0" err="1">
                <a:solidFill>
                  <a:srgbClr val="000000"/>
                </a:solidFill>
              </a:rPr>
              <a:t>Живородени</a:t>
            </a:r>
            <a:r>
              <a:rPr lang="bg-BG" altLang="en-US" sz="2800" b="1" dirty="0">
                <a:solidFill>
                  <a:srgbClr val="000000"/>
                </a:solidFill>
              </a:rPr>
              <a:t> през същата година </a:t>
            </a:r>
            <a:br>
              <a:rPr lang="bg-BG" altLang="en-US" sz="2800" b="1" dirty="0">
                <a:solidFill>
                  <a:srgbClr val="000000"/>
                </a:solidFill>
              </a:rPr>
            </a:br>
            <a:r>
              <a:rPr lang="bg-BG" altLang="en-US" sz="2800" b="1" dirty="0">
                <a:solidFill>
                  <a:srgbClr val="000000"/>
                </a:solidFill>
              </a:rPr>
              <a:t>и в същата територия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475656" y="2780928"/>
            <a:ext cx="5904656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06E1F-A7F5-4249-BE9B-CCB8017229F7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5D25A66-E71A-44D3-8998-6AEC24B42CC5}" type="slidenum">
              <a:rPr lang="en-US" altLang="en-US"/>
              <a:pPr/>
              <a:t>70</a:t>
            </a:fld>
            <a:endParaRPr lang="en-US" altLang="en-US"/>
          </a:p>
        </p:txBody>
      </p:sp>
      <p:sp>
        <p:nvSpPr>
          <p:cNvPr id="8192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7F9CC8D-954F-49CC-BE14-E79485D61F1C}" type="slidenum">
              <a:rPr lang="en-US" altLang="en-US" sz="1400"/>
              <a:pPr algn="r" eaLnBrk="1" hangingPunct="1"/>
              <a:t>70</a:t>
            </a:fld>
            <a:endParaRPr lang="en-US" altLang="en-US" sz="1400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08781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bg-BG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bg-BG" altLang="en-US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bg-BG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ГЛОБАЛНИ ТЕНДЕНЦИИ НА </a:t>
            </a:r>
            <a:r>
              <a:rPr lang="bg-BG" altLang="en-US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СППЖ</a:t>
            </a:r>
            <a:r>
              <a:rPr lang="bg-BG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en-US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E0F4-E7CE-4245-A7B2-9069840F9BF1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1FA0DDF-20C6-448D-9076-902E8DF38823}" type="slidenum">
              <a:rPr lang="en-US" altLang="en-US"/>
              <a:pPr/>
              <a:t>71</a:t>
            </a:fld>
            <a:endParaRPr lang="en-US" altLang="en-US"/>
          </a:p>
        </p:txBody>
      </p:sp>
      <p:sp>
        <p:nvSpPr>
          <p:cNvPr id="82946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5818658"/>
          </a:xfrm>
          <a:solidFill>
            <a:srgbClr val="CC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rgbClr val="C00000"/>
                </a:solidFill>
              </a:rPr>
              <a:t>World Health Statistics </a:t>
            </a:r>
            <a:br>
              <a:rPr lang="bg-BG" altLang="en-US" sz="3200" b="1" dirty="0">
                <a:solidFill>
                  <a:srgbClr val="C00000"/>
                </a:solidFill>
              </a:rPr>
            </a:br>
            <a:br>
              <a:rPr lang="bg-BG" altLang="en-US" sz="3200" dirty="0"/>
            </a:br>
            <a:r>
              <a:rPr lang="bg-BG" altLang="en-US" sz="3200" dirty="0"/>
              <a:t>Глобалната СППЖ за новородени – </a:t>
            </a:r>
            <a:r>
              <a:rPr lang="en-US" altLang="en-US" sz="3200" dirty="0"/>
              <a:t>7</a:t>
            </a:r>
            <a:r>
              <a:rPr lang="bg-BG" altLang="en-US" sz="3200" dirty="0"/>
              <a:t>3,2</a:t>
            </a:r>
            <a:r>
              <a:rPr lang="en-US" altLang="en-US" sz="3200" dirty="0"/>
              <a:t> </a:t>
            </a:r>
            <a:r>
              <a:rPr lang="bg-BG" altLang="en-US" sz="3200" dirty="0"/>
              <a:t>г.</a:t>
            </a:r>
            <a:br>
              <a:rPr lang="bg-BG" altLang="en-US" sz="3200" dirty="0"/>
            </a:br>
            <a:r>
              <a:rPr lang="bg-BG" altLang="en-US" sz="3200" dirty="0"/>
              <a:t>за жените – 75,6 г.</a:t>
            </a:r>
            <a:br>
              <a:rPr lang="bg-BG" altLang="en-US" sz="3200" dirty="0"/>
            </a:br>
            <a:r>
              <a:rPr lang="bg-BG" altLang="en-US" sz="3200" dirty="0"/>
              <a:t>за мъжете – 70,8 г.</a:t>
            </a:r>
            <a:br>
              <a:rPr lang="bg-BG" altLang="en-US" sz="3200" dirty="0"/>
            </a:br>
            <a:br>
              <a:rPr lang="bg-BG" altLang="en-US" sz="3200" dirty="0"/>
            </a:br>
            <a:r>
              <a:rPr lang="bg-BG" altLang="en-US" sz="3200" dirty="0"/>
              <a:t>Основната причина за нарастване на СППЖ е намаляването на смъртността до 5-годишна възраст.</a:t>
            </a:r>
            <a:endParaRPr lang="en-US" altLang="en-US" sz="3200" dirty="0"/>
          </a:p>
        </p:txBody>
      </p:sp>
      <p:sp>
        <p:nvSpPr>
          <p:cNvPr id="82947" name="Slide Number Placeholder 2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75BBDD2-CF1F-41C2-ADCA-6BE416EAC2E6}" type="slidenum">
              <a:rPr lang="en-US" altLang="en-US" sz="1400"/>
              <a:pPr algn="r" eaLnBrk="1" hangingPunct="1"/>
              <a:t>71</a:t>
            </a:fld>
            <a:endParaRPr lang="en-US" alt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1548-1A0A-4295-A9A5-3D8DDD45B768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FBA2C-A212-4A05-A084-FCED54136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51C-B22C-4458-A1FA-EDD168047E25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9B2871-C930-4B2F-8C01-0BE940E72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E300-31AC-4517-BCC1-12993129740B}" type="slidenum">
              <a:rPr lang="en-US" altLang="en-US" smtClean="0"/>
              <a:pPr/>
              <a:t>72</a:t>
            </a:fld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78194F-9E4B-434B-983A-0FC12F3F8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7" y="1004887"/>
            <a:ext cx="7629525" cy="4848225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683853550"/>
      </p:ext>
    </p:extLst>
  </p:cSld>
  <p:clrMapOvr>
    <a:masterClrMapping/>
  </p:clrMapOvr>
  <p:transition spd="med">
    <p:fade thruBlk="1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A320EC73-A01E-4AC7-888B-631B6D3F299A}" type="slidenum">
              <a:rPr lang="en-US" altLang="en-US"/>
              <a:pPr/>
              <a:t>73</a:t>
            </a:fld>
            <a:endParaRPr lang="en-US" altLang="en-US"/>
          </a:p>
        </p:txBody>
      </p:sp>
      <p:sp>
        <p:nvSpPr>
          <p:cNvPr id="83970" name="Title 3"/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5891212"/>
          </a:xfrm>
          <a:solidFill>
            <a:srgbClr val="CC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br>
              <a:rPr lang="bg-BG" altLang="en-US" sz="2400" dirty="0"/>
            </a:br>
            <a:r>
              <a:rPr lang="bg-BG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РАЗЛИЧИЯ на </a:t>
            </a:r>
            <a:r>
              <a:rPr lang="bg-BG" alt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СППЖ</a:t>
            </a:r>
            <a:r>
              <a:rPr lang="bg-BG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ПОЛ</a:t>
            </a:r>
            <a:br>
              <a:rPr lang="bg-BG" altLang="en-US" sz="3600" b="1" dirty="0">
                <a:solidFill>
                  <a:srgbClr val="C00000"/>
                </a:solidFill>
              </a:rPr>
            </a:br>
            <a:br>
              <a:rPr lang="bg-BG" altLang="en-US" sz="3600" b="1" dirty="0">
                <a:solidFill>
                  <a:srgbClr val="FF0000"/>
                </a:solidFill>
              </a:rPr>
            </a:br>
            <a:r>
              <a:rPr lang="bg-BG" altLang="en-US" sz="3600" dirty="0"/>
              <a:t>Навсякъде по света жените живеят по-дълго от мъжете: жени - </a:t>
            </a:r>
            <a:r>
              <a:rPr lang="en-US" altLang="en-US" sz="3600" dirty="0"/>
              <a:t>73 </a:t>
            </a:r>
            <a:r>
              <a:rPr lang="bg-BG" altLang="en-US" sz="3600" dirty="0"/>
              <a:t>години; мъже – </a:t>
            </a:r>
            <a:r>
              <a:rPr lang="en-US" altLang="en-US" sz="3600" dirty="0"/>
              <a:t>68</a:t>
            </a:r>
            <a:r>
              <a:rPr lang="bg-BG" altLang="en-US" sz="3600" dirty="0"/>
              <a:t> години</a:t>
            </a:r>
            <a:r>
              <a:rPr lang="en-US" altLang="en-US" sz="3600" dirty="0"/>
              <a:t>  </a:t>
            </a:r>
            <a:br>
              <a:rPr lang="en-US" altLang="en-US" sz="3600" dirty="0"/>
            </a:br>
            <a:br>
              <a:rPr lang="bg-BG" altLang="en-US" sz="3600" dirty="0"/>
            </a:br>
            <a:r>
              <a:rPr lang="bg-BG" altLang="en-US" sz="3600" dirty="0"/>
              <a:t>Различието в </a:t>
            </a:r>
            <a:r>
              <a:rPr lang="bg-BG" altLang="en-US" sz="3600" dirty="0" err="1"/>
              <a:t>СППЖ</a:t>
            </a:r>
            <a:r>
              <a:rPr lang="bg-BG" altLang="en-US" sz="3600" dirty="0"/>
              <a:t> при жени и мъже е по-голямо в страните с висок доход – около 6 години, а в страните с нисък доход – около 3 г.</a:t>
            </a:r>
            <a:endParaRPr lang="en-US" altLang="en-US" sz="3600" dirty="0"/>
          </a:p>
        </p:txBody>
      </p:sp>
      <p:sp>
        <p:nvSpPr>
          <p:cNvPr id="83971" name="Slide Number Placeholder 2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DE3CE43-FB7A-45A8-9C14-8BF168ADF274}" type="slidenum">
              <a:rPr lang="en-US" altLang="en-US" sz="1400"/>
              <a:pPr algn="r" eaLnBrk="1" hangingPunct="1"/>
              <a:t>73</a:t>
            </a:fld>
            <a:endParaRPr lang="en-US" altLang="en-US" sz="1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51A4-16F1-439A-B024-7CC31E5C4D62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E0F7F8-1517-4E3A-9089-DC38DE704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51C-B22C-4458-A1FA-EDD168047E25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638D12-A115-4EED-BBDD-A83E5D23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E300-31AC-4517-BCC1-12993129740B}" type="slidenum">
              <a:rPr lang="en-US" altLang="en-US" smtClean="0"/>
              <a:pPr/>
              <a:t>74</a:t>
            </a:fld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74A645-0ABB-4FFA-B8CA-DC627BD25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609600"/>
            <a:ext cx="7296150" cy="563880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D2FE1-A122-4135-AA56-3563A4733B92}"/>
              </a:ext>
            </a:extLst>
          </p:cNvPr>
          <p:cNvSpPr txBox="1"/>
          <p:nvPr/>
        </p:nvSpPr>
        <p:spPr>
          <a:xfrm>
            <a:off x="1837235" y="116632"/>
            <a:ext cx="51538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000" b="1" dirty="0"/>
              <a:t>ДЕСЕТ СТРАНИ С НАЙ-ВИСОКА СППЖ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47036280"/>
      </p:ext>
    </p:extLst>
  </p:cSld>
  <p:clrMapOvr>
    <a:masterClrMapping/>
  </p:clrMapOvr>
  <p:transition spd="med">
    <p:fade thruBlk="1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C1EB90-CEE9-4899-9FCA-551C7446B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51C-B22C-4458-A1FA-EDD168047E25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35A1C3-76CB-46A4-8503-C32EAE374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E300-31AC-4517-BCC1-12993129740B}" type="slidenum">
              <a:rPr lang="en-US" altLang="en-US" smtClean="0"/>
              <a:pPr/>
              <a:t>75</a:t>
            </a:fld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DCB4FE-36E1-44C0-8F39-7A171B960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687" y="764703"/>
            <a:ext cx="6524625" cy="5778971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94E34EC-57AB-4D4E-948D-E756058FF7A9}"/>
              </a:ext>
            </a:extLst>
          </p:cNvPr>
          <p:cNvSpPr/>
          <p:nvPr/>
        </p:nvSpPr>
        <p:spPr>
          <a:xfrm>
            <a:off x="1652061" y="260648"/>
            <a:ext cx="5311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/>
              <a:t>ДВАНАДЕСЕТ СТРАНИ С НАЙ-НИСКА СППЖ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4653447"/>
      </p:ext>
    </p:extLst>
  </p:cSld>
  <p:clrMapOvr>
    <a:masterClrMapping/>
  </p:clrMapOvr>
  <p:transition spd="med">
    <p:fade thruBlk="1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457A6B03-3D7F-4CB2-B4C1-558DD1148E04}" type="slidenum">
              <a:rPr lang="en-US" altLang="en-US"/>
              <a:pPr/>
              <a:t>76</a:t>
            </a:fld>
            <a:endParaRPr lang="en-US" altLang="en-US"/>
          </a:p>
        </p:txBody>
      </p:sp>
      <p:sp>
        <p:nvSpPr>
          <p:cNvPr id="8806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4064A89-B6F0-401C-AFCE-B8C81427A04A}" type="slidenum">
              <a:rPr lang="en-US" altLang="en-US" sz="1400"/>
              <a:pPr algn="r" eaLnBrk="1" hangingPunct="1"/>
              <a:t>76</a:t>
            </a:fld>
            <a:endParaRPr lang="en-US" altLang="en-US" sz="1400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02285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i="1" u="sng" dirty="0">
                <a:solidFill>
                  <a:srgbClr val="000000"/>
                </a:solidFill>
              </a:rPr>
              <a:t>Неравенството и бедността</a:t>
            </a:r>
            <a:r>
              <a:rPr lang="bg-BG" altLang="en-US" dirty="0">
                <a:solidFill>
                  <a:srgbClr val="000000"/>
                </a:solidFill>
              </a:rPr>
              <a:t> са най-силните фактори, определящи нивото и тенденциите на </a:t>
            </a:r>
            <a:r>
              <a:rPr lang="bg-BG" altLang="en-US" dirty="0" err="1">
                <a:solidFill>
                  <a:srgbClr val="000000"/>
                </a:solidFill>
              </a:rPr>
              <a:t>СППЖ</a:t>
            </a:r>
            <a:r>
              <a:rPr lang="bg-BG" altLang="en-US" dirty="0">
                <a:solidFill>
                  <a:srgbClr val="000000"/>
                </a:solidFill>
              </a:rPr>
              <a:t> в световен мащаб.</a:t>
            </a:r>
            <a:r>
              <a:rPr lang="bg-BG" altLang="en-US" dirty="0"/>
              <a:t> 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FF3-339A-41EF-B68F-32BB865D563B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68C0F983-F64D-4F41-9434-1A39E8B9480E}" type="slidenum">
              <a:rPr lang="en-US" altLang="en-US"/>
              <a:pPr/>
              <a:t>77</a:t>
            </a:fld>
            <a:endParaRPr lang="en-US" altLang="en-US"/>
          </a:p>
        </p:txBody>
      </p:sp>
      <p:sp>
        <p:nvSpPr>
          <p:cNvPr id="9216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F29C8EA-73CA-4F66-B2EF-1589FE6ACD9B}" type="slidenum">
              <a:rPr lang="en-US" altLang="en-US" sz="1400"/>
              <a:pPr algn="r" eaLnBrk="1" hangingPunct="1"/>
              <a:t>77</a:t>
            </a:fld>
            <a:endParaRPr lang="en-US" altLang="en-US" sz="1400"/>
          </a:p>
        </p:txBody>
      </p:sp>
      <p:sp>
        <p:nvSpPr>
          <p:cNvPr id="9216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bg-BG" altLang="en-US" sz="5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bg-BG" alt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СИТУАЦИЯТА В ЕВРОПА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12AA7-A758-4256-8E63-FE453F246BB4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EB031B0-8A9E-4DC5-BBB7-0B5EDC2E1B85}" type="slidenum">
              <a:rPr lang="en-US" altLang="en-US"/>
              <a:pPr/>
              <a:t>78</a:t>
            </a:fld>
            <a:endParaRPr lang="en-US" altLang="en-US"/>
          </a:p>
        </p:txBody>
      </p:sp>
      <p:sp>
        <p:nvSpPr>
          <p:cNvPr id="94210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39898B1-7920-43E7-95A9-EDC3757ACF06}" type="slidenum">
              <a:rPr lang="en-US" altLang="en-US" sz="1400"/>
              <a:pPr algn="r" eaLnBrk="1" hangingPunct="1"/>
              <a:t>78</a:t>
            </a:fld>
            <a:endParaRPr lang="en-US" altLang="en-US" sz="1400"/>
          </a:p>
        </p:txBody>
      </p:sp>
      <p:pic>
        <p:nvPicPr>
          <p:cNvPr id="942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285"/>
            <a:ext cx="8712968" cy="609282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0FCEF-CE83-4FE6-B2D1-D7CB52720CDF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D4095558-A07F-4FCF-BBB0-6EDEF1664C60}" type="slidenum">
              <a:rPr lang="en-US" altLang="en-US"/>
              <a:pPr/>
              <a:t>79</a:t>
            </a:fld>
            <a:endParaRPr lang="en-US" altLang="en-US"/>
          </a:p>
        </p:txBody>
      </p:sp>
      <p:sp>
        <p:nvSpPr>
          <p:cNvPr id="98306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D33660D-1FCD-4DF7-988E-4C2F9768A819}" type="slidenum">
              <a:rPr lang="en-US" altLang="en-US" sz="1400"/>
              <a:pPr algn="r" eaLnBrk="1" hangingPunct="1"/>
              <a:t>79</a:t>
            </a:fld>
            <a:endParaRPr lang="en-US" altLang="en-US" sz="1400"/>
          </a:p>
        </p:txBody>
      </p:sp>
      <p:pic>
        <p:nvPicPr>
          <p:cNvPr id="983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84976" cy="598457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29C4-C0C4-4394-862D-CF220F4F941F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BB91C8B8-E9A2-4288-90B1-D205E17CB66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170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E38883F-3560-461C-945E-F42EED5B546A}" type="slidenum">
              <a:rPr lang="en-US" altLang="en-US" sz="1400"/>
              <a:pPr algn="r" eaLnBrk="1" hangingPunct="1"/>
              <a:t>8</a:t>
            </a:fld>
            <a:endParaRPr lang="en-US" altLang="en-US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743575"/>
          </a:xfrm>
          <a:solidFill>
            <a:srgbClr val="FF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dirty="0">
                <a:solidFill>
                  <a:srgbClr val="990000"/>
                </a:solidFill>
              </a:rPr>
              <a:t>Оценка по 5-степенна скала:</a:t>
            </a:r>
            <a:br>
              <a:rPr lang="bg-BG" altLang="en-US" b="1" i="1" dirty="0">
                <a:solidFill>
                  <a:srgbClr val="000000"/>
                </a:solidFill>
              </a:rPr>
            </a:br>
            <a:r>
              <a:rPr lang="bg-BG" altLang="en-US" b="1" i="1" dirty="0">
                <a:solidFill>
                  <a:srgbClr val="000000"/>
                </a:solidFill>
              </a:rPr>
              <a:t>много ниска	 	- под </a:t>
            </a:r>
            <a:r>
              <a:rPr lang="en-US" altLang="en-US" b="1" i="1" dirty="0">
                <a:solidFill>
                  <a:srgbClr val="000000"/>
                </a:solidFill>
              </a:rPr>
              <a:t>5</a:t>
            </a:r>
            <a:r>
              <a:rPr lang="bg-BG" altLang="en-US" b="1" i="1" dirty="0">
                <a:solidFill>
                  <a:srgbClr val="000000"/>
                </a:solidFill>
              </a:rPr>
              <a:t>‰ </a:t>
            </a:r>
            <a:br>
              <a:rPr lang="bg-BG" altLang="en-US" b="1" i="1" dirty="0">
                <a:solidFill>
                  <a:srgbClr val="000000"/>
                </a:solidFill>
              </a:rPr>
            </a:br>
            <a:r>
              <a:rPr lang="bg-BG" altLang="en-US" b="1" i="1" dirty="0">
                <a:solidFill>
                  <a:srgbClr val="000000"/>
                </a:solidFill>
              </a:rPr>
              <a:t>ниска 				- </a:t>
            </a:r>
            <a:r>
              <a:rPr lang="en-US" altLang="en-US" b="1" i="1" dirty="0">
                <a:solidFill>
                  <a:srgbClr val="000000"/>
                </a:solidFill>
              </a:rPr>
              <a:t>5 </a:t>
            </a:r>
            <a:r>
              <a:rPr lang="bg-BG" altLang="en-US" b="1" i="1" dirty="0">
                <a:solidFill>
                  <a:srgbClr val="000000"/>
                </a:solidFill>
              </a:rPr>
              <a:t>-1</a:t>
            </a:r>
            <a:r>
              <a:rPr lang="en-US" altLang="en-US" b="1" i="1" dirty="0">
                <a:solidFill>
                  <a:srgbClr val="000000"/>
                </a:solidFill>
              </a:rPr>
              <a:t>0</a:t>
            </a:r>
            <a:r>
              <a:rPr lang="bg-BG" altLang="en-US" b="1" i="1" dirty="0">
                <a:solidFill>
                  <a:srgbClr val="000000"/>
                </a:solidFill>
              </a:rPr>
              <a:t>‰ </a:t>
            </a:r>
            <a:br>
              <a:rPr lang="bg-BG" altLang="en-US" b="1" i="1" dirty="0">
                <a:solidFill>
                  <a:srgbClr val="000000"/>
                </a:solidFill>
              </a:rPr>
            </a:br>
            <a:r>
              <a:rPr lang="bg-BG" altLang="en-US" b="1" i="1" dirty="0">
                <a:solidFill>
                  <a:srgbClr val="000000"/>
                </a:solidFill>
              </a:rPr>
              <a:t>средна 			- 1</a:t>
            </a:r>
            <a:r>
              <a:rPr lang="en-US" altLang="en-US" b="1" i="1" dirty="0">
                <a:solidFill>
                  <a:srgbClr val="000000"/>
                </a:solidFill>
              </a:rPr>
              <a:t>0 </a:t>
            </a:r>
            <a:r>
              <a:rPr lang="bg-BG" altLang="en-US" b="1" i="1" dirty="0">
                <a:solidFill>
                  <a:srgbClr val="000000"/>
                </a:solidFill>
              </a:rPr>
              <a:t>-</a:t>
            </a:r>
            <a:r>
              <a:rPr lang="en-US" altLang="en-US" b="1" i="1" dirty="0">
                <a:solidFill>
                  <a:srgbClr val="000000"/>
                </a:solidFill>
              </a:rPr>
              <a:t> 25</a:t>
            </a:r>
            <a:r>
              <a:rPr lang="bg-BG" altLang="en-US" b="1" i="1" dirty="0">
                <a:solidFill>
                  <a:srgbClr val="000000"/>
                </a:solidFill>
              </a:rPr>
              <a:t>‰ </a:t>
            </a:r>
            <a:br>
              <a:rPr lang="bg-BG" altLang="en-US" b="1" i="1" dirty="0">
                <a:solidFill>
                  <a:srgbClr val="000000"/>
                </a:solidFill>
              </a:rPr>
            </a:br>
            <a:r>
              <a:rPr lang="bg-BG" altLang="en-US" b="1" i="1" dirty="0">
                <a:solidFill>
                  <a:srgbClr val="000000"/>
                </a:solidFill>
              </a:rPr>
              <a:t>висока 			- 25</a:t>
            </a:r>
            <a:r>
              <a:rPr lang="en-US" altLang="en-US" b="1" i="1" dirty="0">
                <a:solidFill>
                  <a:srgbClr val="000000"/>
                </a:solidFill>
              </a:rPr>
              <a:t> </a:t>
            </a:r>
            <a:r>
              <a:rPr lang="bg-BG" altLang="en-US" b="1" i="1" dirty="0">
                <a:solidFill>
                  <a:srgbClr val="000000"/>
                </a:solidFill>
              </a:rPr>
              <a:t>-</a:t>
            </a:r>
            <a:r>
              <a:rPr lang="en-US" altLang="en-US" b="1" i="1" dirty="0">
                <a:solidFill>
                  <a:srgbClr val="000000"/>
                </a:solidFill>
              </a:rPr>
              <a:t> 50</a:t>
            </a:r>
            <a:r>
              <a:rPr lang="bg-BG" altLang="en-US" b="1" i="1" dirty="0">
                <a:solidFill>
                  <a:srgbClr val="000000"/>
                </a:solidFill>
              </a:rPr>
              <a:t>‰ </a:t>
            </a:r>
            <a:br>
              <a:rPr lang="bg-BG" altLang="en-US" b="1" i="1" dirty="0">
                <a:solidFill>
                  <a:srgbClr val="000000"/>
                </a:solidFill>
              </a:rPr>
            </a:br>
            <a:r>
              <a:rPr lang="bg-BG" altLang="en-US" b="1" i="1" dirty="0">
                <a:solidFill>
                  <a:srgbClr val="000000"/>
                </a:solidFill>
              </a:rPr>
              <a:t>много висока 	- над 50‰.</a:t>
            </a:r>
            <a:endParaRPr lang="en-US" altLang="en-US" b="1" i="1" dirty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F819-1BBD-46B1-8FD5-372C105C2038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E1521EE-FBDB-4165-9EA0-511C24DFA4D6}" type="slidenum">
              <a:rPr lang="en-US" altLang="en-US"/>
              <a:pPr/>
              <a:t>80</a:t>
            </a:fld>
            <a:endParaRPr lang="en-US" altLang="en-US"/>
          </a:p>
        </p:txBody>
      </p:sp>
      <p:sp>
        <p:nvSpPr>
          <p:cNvPr id="99330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4680EDC-A122-495E-B9F5-FE093EADECE7}" type="slidenum">
              <a:rPr lang="en-US" altLang="en-US" sz="1400"/>
              <a:pPr algn="r" eaLnBrk="1" hangingPunct="1"/>
              <a:t>80</a:t>
            </a:fld>
            <a:endParaRPr lang="en-US" altLang="en-US" sz="1400"/>
          </a:p>
        </p:txBody>
      </p:sp>
      <p:pic>
        <p:nvPicPr>
          <p:cNvPr id="993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056585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1A71-AA79-4A11-9250-CCF2809A0DC4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7A9FA3E4-414F-4C2C-B960-4709119B610E}" type="slidenum">
              <a:rPr lang="en-US" altLang="en-US"/>
              <a:pPr/>
              <a:t>81</a:t>
            </a:fld>
            <a:endParaRPr lang="en-US" altLang="en-US"/>
          </a:p>
        </p:txBody>
      </p:sp>
      <p:sp>
        <p:nvSpPr>
          <p:cNvPr id="100354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4D2F0AA-D796-41EC-9521-4FCDB5D66FA3}" type="slidenum">
              <a:rPr lang="en-US" altLang="en-US" sz="1400"/>
              <a:pPr algn="r" eaLnBrk="1" hangingPunct="1"/>
              <a:t>81</a:t>
            </a:fld>
            <a:endParaRPr lang="en-US" altLang="en-US" sz="1400"/>
          </a:p>
        </p:txBody>
      </p:sp>
      <p:pic>
        <p:nvPicPr>
          <p:cNvPr id="1003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8" cy="605658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C63DE-B056-41A5-BF15-0A0DD978F7CB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CC55C12F-8684-4D6C-9A05-CBF70F6DD783}" type="slidenum">
              <a:rPr lang="en-US" altLang="en-US"/>
              <a:pPr/>
              <a:t>82</a:t>
            </a:fld>
            <a:endParaRPr lang="en-US" altLang="en-US"/>
          </a:p>
        </p:txBody>
      </p:sp>
      <p:sp>
        <p:nvSpPr>
          <p:cNvPr id="101378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A31FA55-D6A1-4A70-AE72-104D60FF1C3B}" type="slidenum">
              <a:rPr lang="en-US" altLang="en-US" sz="1400"/>
              <a:pPr algn="r" eaLnBrk="1" hangingPunct="1"/>
              <a:t>82</a:t>
            </a:fld>
            <a:endParaRPr lang="en-US" altLang="en-US" sz="1400"/>
          </a:p>
        </p:txBody>
      </p:sp>
      <p:sp>
        <p:nvSpPr>
          <p:cNvPr id="10137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3.4. </a:t>
            </a:r>
            <a:r>
              <a:rPr lang="bg-BG" altLang="en-US" sz="5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СППЖ</a:t>
            </a:r>
            <a:r>
              <a:rPr lang="bg-BG" alt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България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008A-163C-43A9-B49E-231051DAA1F6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39B826-C56C-49D2-9BFF-93485AE5C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651C-B22C-4458-A1FA-EDD168047E25}" type="datetime1">
              <a:rPr lang="bg-BG" altLang="en-US" smtClean="0"/>
              <a:t>20.3.2020 г.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1CC67A-A8D2-46AB-994C-24A1CC944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7E300-31AC-4517-BCC1-12993129740B}" type="slidenum">
              <a:rPr lang="en-US" altLang="en-US" smtClean="0"/>
              <a:pPr/>
              <a:t>83</a:t>
            </a:fld>
            <a:endParaRPr lang="en-US" altLang="en-US"/>
          </a:p>
        </p:txBody>
      </p:sp>
      <p:pic>
        <p:nvPicPr>
          <p:cNvPr id="3074" name="Picture 2" descr="Image result for средна продължителност на живота в българия">
            <a:extLst>
              <a:ext uri="{FF2B5EF4-FFF2-40B4-BE49-F238E27FC236}">
                <a16:creationId xmlns:a16="http://schemas.microsoft.com/office/drawing/2014/main" id="{E1409F93-D215-4DBC-A70A-36693CAA5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97525"/>
            <a:ext cx="8928992" cy="597389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78470"/>
      </p:ext>
    </p:extLst>
  </p:cSld>
  <p:clrMapOvr>
    <a:masterClrMapping/>
  </p:clrMapOvr>
  <p:transition spd="med">
    <p:fade thruBlk="1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2D5A3D18-4070-4928-9204-624DB82AB780}" type="slidenum">
              <a:rPr lang="en-US" altLang="en-US"/>
              <a:pPr/>
              <a:t>84</a:t>
            </a:fld>
            <a:endParaRPr lang="en-US" altLang="en-US"/>
          </a:p>
        </p:txBody>
      </p:sp>
      <p:sp>
        <p:nvSpPr>
          <p:cNvPr id="102402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7A4D79-BA16-45CB-9F10-3CBDEE7A3B7F}" type="slidenum">
              <a:rPr lang="en-US" altLang="en-US" sz="1400"/>
              <a:pPr algn="r" eaLnBrk="1" hangingPunct="1"/>
              <a:t>84</a:t>
            </a:fld>
            <a:endParaRPr lang="en-US" altLang="en-US" sz="1400"/>
          </a:p>
        </p:txBody>
      </p:sp>
      <p:graphicFrame>
        <p:nvGraphicFramePr>
          <p:cNvPr id="292930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307005"/>
              </p:ext>
            </p:extLst>
          </p:nvPr>
        </p:nvGraphicFramePr>
        <p:xfrm>
          <a:off x="107504" y="177607"/>
          <a:ext cx="8856984" cy="6004560"/>
        </p:xfrm>
        <a:graphic>
          <a:graphicData uri="http://schemas.openxmlformats.org/drawingml/2006/table">
            <a:tbl>
              <a:tblPr/>
              <a:tblGrid>
                <a:gridCol w="2260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8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64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Периоди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Общо</a:t>
                      </a:r>
                      <a:endParaRPr kumimoji="0" lang="bg-BG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Мъже</a:t>
                      </a:r>
                      <a:endParaRPr kumimoji="0" lang="bg-BG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Жени</a:t>
                      </a:r>
                      <a:endParaRPr kumimoji="0" lang="bg-BG" alt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1935 – 1939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51,75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50,98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52,56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1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1956 – 1957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65,89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64,17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67,65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1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1965 - 1967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70,66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68,81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72,67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1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1974 - 1976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71,31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68,68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73,91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1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1984 - 1986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71,19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68,17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74,44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1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1989 - 1991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71,22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68,02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74,66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1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1991 - 1993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71,10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67,70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74,70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1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1993 - 1995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70,60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67,10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74,90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1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1995 - 1998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70,50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67,10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74,30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61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1998 - 2000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71,70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68,15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75,34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61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2001 - 2003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72</a:t>
                      </a: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07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68.68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75.59</a:t>
                      </a:r>
                      <a:endParaRPr kumimoji="0" lang="bg-BG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16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</a:t>
                      </a: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- 20</a:t>
                      </a: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4,83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71,37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bg-BG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8,39</a:t>
                      </a:r>
                      <a:endParaRPr kumimoji="0" lang="bg-BG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6793-E967-427A-9A0D-7DE52239557E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F2D029E-EE00-4815-825B-7B69331F4E74}" type="slidenum">
              <a:rPr lang="en-US" altLang="en-US"/>
              <a:pPr/>
              <a:t>85</a:t>
            </a:fld>
            <a:endParaRPr lang="en-US" altLang="en-US"/>
          </a:p>
        </p:txBody>
      </p:sp>
      <p:sp>
        <p:nvSpPr>
          <p:cNvPr id="107522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CFE27B7-CFD5-4F34-B10D-9579975D3FA6}" type="slidenum">
              <a:rPr lang="en-US" altLang="en-US" sz="1400"/>
              <a:pPr algn="r" eaLnBrk="1" hangingPunct="1"/>
              <a:t>85</a:t>
            </a:fld>
            <a:endParaRPr lang="en-US" altLang="en-US" sz="1400"/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27675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4000" b="1" dirty="0">
                <a:solidFill>
                  <a:srgbClr val="000000"/>
                </a:solidFill>
              </a:rPr>
              <a:t>В сравнение с данните за редица високоразвити индустриализирани страни </a:t>
            </a:r>
            <a:r>
              <a:rPr lang="bg-BG" altLang="en-US" sz="4000" b="1" dirty="0" err="1">
                <a:solidFill>
                  <a:srgbClr val="000000"/>
                </a:solidFill>
              </a:rPr>
              <a:t>СППЖ</a:t>
            </a:r>
            <a:r>
              <a:rPr lang="bg-BG" altLang="en-US" sz="4000" b="1" dirty="0">
                <a:solidFill>
                  <a:srgbClr val="000000"/>
                </a:solidFill>
              </a:rPr>
              <a:t> в България, както за цялото население, така и отделно за мъжете и жените, е по-ниска средно с 7-8 г.</a:t>
            </a:r>
            <a:r>
              <a:rPr lang="bg-BG" altLang="en-US" sz="4000" dirty="0"/>
              <a:t> </a:t>
            </a:r>
            <a:endParaRPr lang="en-US" alt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6491-4F02-486B-850F-2F2758DCD5CE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8305C54C-648D-4D91-B5ED-EFF3EE93CB38}" type="slidenum">
              <a:rPr lang="en-US" altLang="en-US"/>
              <a:pPr/>
              <a:t>86</a:t>
            </a:fld>
            <a:endParaRPr lang="en-US" altLang="en-US"/>
          </a:p>
        </p:txBody>
      </p:sp>
      <p:sp>
        <p:nvSpPr>
          <p:cNvPr id="108546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1D38A5E-1744-4E5B-B364-63C85F2F6C50}" type="slidenum">
              <a:rPr lang="en-US" altLang="en-US" sz="1400"/>
              <a:pPr algn="r" eaLnBrk="1" hangingPunct="1"/>
              <a:t>86</a:t>
            </a:fld>
            <a:endParaRPr lang="en-US" altLang="en-US" sz="1400"/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815483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 eaLnBrk="1" hangingPunct="1">
              <a:lnSpc>
                <a:spcPct val="130000"/>
              </a:lnSpc>
            </a:pPr>
            <a:r>
              <a:rPr lang="bg-BG" altLang="en-US" sz="2800" b="1" dirty="0">
                <a:solidFill>
                  <a:srgbClr val="000000"/>
                </a:solidFill>
              </a:rPr>
              <a:t>Сред основните фактори за тези различия и неблагоприятна динамика е най-вече </a:t>
            </a:r>
            <a:r>
              <a:rPr lang="bg-BG" altLang="en-US" sz="2800" b="1" i="1" dirty="0">
                <a:solidFill>
                  <a:srgbClr val="000000"/>
                </a:solidFill>
              </a:rPr>
              <a:t>по-високата смъртност от </a:t>
            </a:r>
            <a:r>
              <a:rPr lang="bg-BG" altLang="en-US" sz="2800" b="1" i="1" dirty="0" err="1">
                <a:solidFill>
                  <a:srgbClr val="000000"/>
                </a:solidFill>
              </a:rPr>
              <a:t>социалнозначими</a:t>
            </a:r>
            <a:r>
              <a:rPr lang="bg-BG" altLang="en-US" sz="2800" b="1" i="1" dirty="0">
                <a:solidFill>
                  <a:srgbClr val="000000"/>
                </a:solidFill>
              </a:rPr>
              <a:t> заболявания в активна възраст, особено при мъжете 40-59 г.</a:t>
            </a:r>
            <a:br>
              <a:rPr lang="bg-BG" altLang="en-US" sz="2800" b="1" i="1">
                <a:solidFill>
                  <a:srgbClr val="000000"/>
                </a:solidFill>
              </a:rPr>
            </a:br>
            <a:br>
              <a:rPr lang="bg-BG" altLang="en-US" sz="2800" b="1" i="1">
                <a:solidFill>
                  <a:srgbClr val="000000"/>
                </a:solidFill>
              </a:rPr>
            </a:br>
            <a:r>
              <a:rPr lang="bg-BG" altLang="en-US" sz="2800" b="1" i="1">
                <a:solidFill>
                  <a:srgbClr val="000000"/>
                </a:solidFill>
              </a:rPr>
              <a:t>Има </a:t>
            </a:r>
            <a:r>
              <a:rPr lang="bg-BG" altLang="en-US" sz="2800" b="1" i="1" dirty="0">
                <a:solidFill>
                  <a:srgbClr val="000000"/>
                </a:solidFill>
              </a:rPr>
              <a:t>резерви и в снижението на детската смъртност, която е около  2-3 пъти по-висока от най-добрите  постижения  в  развитите  страни.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24D3-D942-495D-A2F5-C071C990D86E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778CF27-A4FE-4604-AB3B-8BA9BC5EC2A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194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CEFD81C-54E5-41AB-B66E-E88EE9A05F56}" type="slidenum">
              <a:rPr lang="en-US" altLang="en-US" sz="1400"/>
              <a:pPr algn="r" eaLnBrk="1" hangingPunct="1"/>
              <a:t>9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672137"/>
          </a:xfrm>
          <a:solidFill>
            <a:srgbClr val="FFFFCC"/>
          </a:solidFill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i="1" u="sng">
                <a:solidFill>
                  <a:srgbClr val="990000"/>
                </a:solidFill>
              </a:rPr>
              <a:t>2. Възрастово-специфични коефициенти за детска смъртност</a:t>
            </a:r>
            <a:r>
              <a:rPr lang="bg-BG" altLang="en-US"/>
              <a:t> </a:t>
            </a:r>
            <a:endParaRPr lang="en-US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F7ACE-5B63-44EA-BF61-49FE1359ABFF}" type="datetime1">
              <a:rPr lang="bg-BG" altLang="en-US" smtClean="0"/>
              <a:t>20.3.2020 г.</a:t>
            </a:fld>
            <a:endParaRPr lang="en-US" altLang="en-US"/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2042</TotalTime>
  <Words>2680</Words>
  <Application>Microsoft Office PowerPoint</Application>
  <PresentationFormat>On-screen Show (4:3)</PresentationFormat>
  <Paragraphs>508</Paragraphs>
  <Slides>86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95" baseType="lpstr">
      <vt:lpstr>Arial</vt:lpstr>
      <vt:lpstr>Arial Black</vt:lpstr>
      <vt:lpstr>Arial Narrow</vt:lpstr>
      <vt:lpstr>Arial Unicode MS</vt:lpstr>
      <vt:lpstr>Times New Roman</vt:lpstr>
      <vt:lpstr>Default Design</vt:lpstr>
      <vt:lpstr>1_Default Design</vt:lpstr>
      <vt:lpstr>2_Default Design</vt:lpstr>
      <vt:lpstr>CorelDRAW.Graphic.10</vt:lpstr>
      <vt:lpstr>PowerPoint Presentation</vt:lpstr>
      <vt:lpstr>I. Детска смъртност и смъртност до 5-год. 1.1. Определение на основни понятия. 1.2. Глобални тенденции на детската смъртност и смъртността до 5-годишна възраст. 1.3. Детската смъртност в Европа и в България.  II. Средна продължителност на предстоящия живот (СППЖ) 1. Определение на основните понятия. 2. Глобални проблеми на СППЖ. 3. СППЖ в Европа и в България.</vt:lpstr>
      <vt:lpstr>I. ДЕТСКА СМЪРТНОСТ</vt:lpstr>
      <vt:lpstr>1.1. ОПРЕДЕЛЕНИЕ НА ОСНОВНИТЕ ПОНЯТИЯ </vt:lpstr>
      <vt:lpstr>Под  детска смъртност се разбира смъртността при децата от 0 до 1-годишна възраст.</vt:lpstr>
      <vt:lpstr>1. Коефициент за детска смъртност  (общ интензивен показател) - измерва честотата  на умиранията на децата от 0-я ден до 1-годишна възраст на 1000 живородени деца през дадена година в дадена територия. </vt:lpstr>
      <vt:lpstr>Умрели деца до 1-год. възраст    ДС =              х 1000 Живородени през същата година  и в същата територия</vt:lpstr>
      <vt:lpstr>Оценка по 5-степенна скала: много ниска   - под 5‰  ниска     - 5 -10‰  средна    - 10 - 25‰  висока    - 25 - 50‰  много висока  - над 50‰.</vt:lpstr>
      <vt:lpstr>2. Възрастово-специфични коефициенти за детска смъртност </vt:lpstr>
      <vt:lpstr>ПЕРИОДИ:  - перинатален,  - неонатален  - постнеонатален </vt:lpstr>
      <vt:lpstr>Неонатален период –  от раждането до 28-я ден: - ранен неонатален  (от 0-я до 6-я ден)  - късен неонатален  (от 7-я до 28-я)  Постнеонатален период - от 29-я ден до 1 година. </vt:lpstr>
      <vt:lpstr>Перинатален период – от 22-та гестационна седмица до 7 пълни дни след раждането.  В отделните страни, обаче, се прилагат различни критерии за начало на перинаталния период – от 22 г.с. до 28 г.с. У нас според Наредба № 12 от 21.07.2014 г. за утвърждаване на медицински стандарт „Акушерство и гинекология“ – 26-та г.с.   </vt:lpstr>
      <vt:lpstr>В България според Наредба № 12 от 21.07.2014 г се прилагат следните дефиниции за статуса на родените деца:  Раждане - цялостна (включваща плод и плодни придатъци) експулсия или екстракция на плод независимо дали е жив, или мъртъв, който отговаря на следните критерии: а) телесна маса при раждането 800 и повече грама и/или гестационна възраст 26 и повече гестационни седмици; б) телесна маса при раждането под 800 грама и/или гестационна възраст под 26 гестационни седмици - при условие, че плодът е роден жив и е живял поне 3 денонощия.  Жив плод - плод, който проявява признаци на кръвна циркулация. При липса на такива признаци плодът се обозначава като „мъртъв“ (foetus mortuus).  Аборт - загуба или прекъсване на бременност, преди плодът (плодовете) да отговаря на посочените критерии за раждане.</vt:lpstr>
      <vt:lpstr>Съответно на тази периодизация: - Неонатална смъртност  - Ранна неонатална смъртност  - Късна неонатална смъртност. -  Постнеонатална смъртност </vt:lpstr>
      <vt:lpstr>Изчисляване на възрастово-специфичните показатели за детска смъртност</vt:lpstr>
      <vt:lpstr>Неонатална смъртност  умрели от 0-я ден до 28-я ден  след раждането НС=             х 1000 брой живородени</vt:lpstr>
      <vt:lpstr>Ранна неонатална смъртност  умрели от 0-я ден до 7-я ден  след раждането РНС =           х 1000 брой живородени</vt:lpstr>
      <vt:lpstr>Късна неонатална смъртност  умрели от 7-я до 28-я ден след раждането КНС =            х 1000 брой живородени, преживели 7-я ден</vt:lpstr>
      <vt:lpstr>Постнеонатална смъртност  умрели от 28-я до 1 година  ПНС =        х 1000 брой живородени, преживели 28-я ден</vt:lpstr>
      <vt:lpstr>Перинатална смъртност - отразява смъртността около раждането и включва  2 компонента: мъртвораждаемост и ранна неонатална смъртност. </vt:lpstr>
      <vt:lpstr>3. Специфични коефициенти  за ДС по причини </vt:lpstr>
      <vt:lpstr>  Умрели до 1 г. от дадена причина ДС по причини =          х 10n   брой живородени деца </vt:lpstr>
      <vt:lpstr>4. Други специфични показатели за детска смъртност: - по местоживеене; - по пол; - по степен на доносеност; - по възраст на майката; - по образование на майката и др.</vt:lpstr>
      <vt:lpstr>5.  Пропорции (структурни, екстензивни показатели, отн. дялове) – напр., структура на причините за детска смъртност и за смъртност до 5 год.</vt:lpstr>
      <vt:lpstr>Разлика между специфични интензивни показатели и пропорции</vt:lpstr>
      <vt:lpstr>СМЪРТНОСТ ДО 5-ГОДИШНА ВЪЗРАСТ (U5MR) </vt:lpstr>
      <vt:lpstr>Важен обобщаващ коефициент, въведен от УНИЦЕФ.  Изчислява се като отношение на умрелите деца до 5-годишна възраст към живородените на 1000 (в ‰) и се оценява: </vt:lpstr>
      <vt:lpstr>Скала за оценка на смъртността под 5-годишна възраст  много ниска – под 10‰ ниска – 10 - 20‰  средна – 20 - 50‰ висока – 50 - 100‰ много висока – над 100‰ </vt:lpstr>
      <vt:lpstr>1.2.ГЛОБАЛНИ ТЕНДЕНЦИИ НА ДЕТСКАТА СМЪРТНОСТ И СМЪРТНОСТТА ДО 5-ГОДИШНА ВЪЗРАСТ</vt:lpstr>
      <vt:lpstr>Детската смъртност в отделните региони на света варира в много по-широки граници в сравнение с раждаемостта и общата смъртност и показва много силна зависимост от социално-икономическото развитие. </vt:lpstr>
      <vt:lpstr>PowerPoint Presentation</vt:lpstr>
      <vt:lpstr>Още по-силно изразени са различията между отделните страни. Ясно очертана е зависимостта от социално-икономическото развитие на страните. </vt:lpstr>
      <vt:lpstr>PowerPoint Presentation</vt:lpstr>
      <vt:lpstr>Съществени са и различията в структурата на причините за детска смъртност и смъртност до 5-годишна възраст в развити и развиващи се страни.</vt:lpstr>
      <vt:lpstr>PowerPoint Presentation</vt:lpstr>
      <vt:lpstr>Причини за умирания до 5-год. възраст - 2013  Недоносеността в най-голямата единична причина за умирания при децата до 5-год. </vt:lpstr>
      <vt:lpstr>Снижаването на детската смъртност и смъртността под 5-годишна възраст е приоритетна цел на развитието в глобален, регионален и национален план.</vt:lpstr>
      <vt:lpstr>Сред най-важните фактори:   Недостатъчен обхват с рутинни имунизации.   Недохранването на децата и майките.  Недостатъчно наблюдение на бременните и нисък обхват с основни акушерски грижи.    Ниска грамотност и образователно ниво на жените.   Неадекватни условия на живот на семействата. </vt:lpstr>
      <vt:lpstr>1.3.СИТУАЦИЯТА В ЕВРОПА</vt:lpstr>
      <vt:lpstr>PowerPoint Presentation</vt:lpstr>
      <vt:lpstr>PowerPoint Presentation</vt:lpstr>
      <vt:lpstr>PowerPoint Presentation</vt:lpstr>
      <vt:lpstr>1.4. ДЕТСКАТА  СМЪРТНОСТ  В  БЪЛГАРИЯ</vt:lpstr>
      <vt:lpstr>Детската смъртност в България има силно изразена низходяща тенденция.    От 1960 г. досега тя е снижена около 8 пъти – от 45‰ до 5.8‰ през 2018 г. (5.0 ‰ в градовете и 8.1 ‰ в селата).</vt:lpstr>
      <vt:lpstr>PowerPoint Presentation</vt:lpstr>
      <vt:lpstr>PowerPoint Presentation</vt:lpstr>
      <vt:lpstr>PowerPoint Presentation</vt:lpstr>
      <vt:lpstr>PowerPoint Presentation</vt:lpstr>
      <vt:lpstr>Детската смъртност по причини е най-висока при някои състояния в перинаталния период, следвана от вродените аномалии и болестите на дихателните система. </vt:lpstr>
      <vt:lpstr>PowerPoint Presentation</vt:lpstr>
      <vt:lpstr>Недоносеността и ниската телесна маса при  раждането са едни от най-честите причини за смърт в неонаталния период. През последните десетилетия у нас  делът на родените с ниско тегло (под 2500 г) е над 10% и е значително по-висок от другите развити страни (средно 4-6%).</vt:lpstr>
      <vt:lpstr>9. Съществено влияние върху нивото и структурата на детската смъртност оказват: </vt:lpstr>
      <vt:lpstr>- фактори, свързани със стила и начина на живот на семействата; - несъблюдаване на някои правила за отглеждане и закаляване на децата през I-та година; - ранно преминаване на изкуствено и смесено хранене,</vt:lpstr>
      <vt:lpstr>- наличие на фонови заболявания (хипотрофия, рахит, ексудативна диатеза),  - неблагоприятни жилищни и материални условия на живот в семейството,  - ниската здравна култура на родителите и  др.</vt:lpstr>
      <vt:lpstr>Важно значение за снижаване на детската смъртност има организацията на медицинското наблюдение на  бременните, на родилната помощ и наблюдението и медицинската помощ на децата през I-та година от живота им. </vt:lpstr>
      <vt:lpstr>II. СРЕДНА ПРОДЪЛЖИТЕЛНОСТ НА  ПРЕДСТОЯЩИЯ  ЖИВОТ</vt:lpstr>
      <vt:lpstr>2.1. Определение на основните понятия</vt:lpstr>
      <vt:lpstr>Средна продължителност на предстоящия живот (СППЖ)  - среден брой години, които предстои да преживее поколението на новородените при условие, че през целия живот на това поколение коефициентите за повъзрастова смъртност се запазят такива, каквито са в годината на изчисление на показателя. </vt:lpstr>
      <vt:lpstr>1. СППЖ е условен (хипотетичен) показател, който би се получил, ако се запазят непроменени показателите за повъзрастова смъртност. </vt:lpstr>
      <vt:lpstr>2. Всяка настъпваща промяна в нивото на коефициентите за повъзрастова смъртност се отразява по определен начин върху СППЖ.</vt:lpstr>
      <vt:lpstr>3. Нарастването или намаляването на смъртността от определени причини се отразява върху СППЖ. </vt:lpstr>
      <vt:lpstr>Изчислява се основава на построяване на т.н. кратки или пълни таблици за смъртност (доживяемост), които моделират процеса на преживяване и измиране на съответните поколения. </vt:lpstr>
      <vt:lpstr>Таблиците за смъртност позволяват да се определи не само СППЖ за поколението на новородените, но и за всяко друго поколение, достигнало определена възраст. </vt:lpstr>
      <vt:lpstr>Таблиците за смъртност се разработват отделно за мъжете и жените поради значителните различия в нивата на повъзрастовата смъртност при двата пола.</vt:lpstr>
      <vt:lpstr>ДРУГИ ИЗМЕРИТЕЛИ НА СППЖ</vt:lpstr>
      <vt:lpstr>Очаквана продължителност на живота в добро здраве (Healthy life expectancy или Health-adjusted Life Expectancy - HALE) - брой години в състояние на пълно здраве, които едно новородено  очаква да преживее, отчитайки сегашните коефициенти на смъртност и влошено здраве” (WHO, 2001). </vt:lpstr>
      <vt:lpstr>Средна продължителност на предстоящия живот без инвалидност (DFLE - disability-free life expectancy) - среден брой години, които даден индивид се очаква да преживее без нарушения на физическата дееспособност.</vt:lpstr>
      <vt:lpstr>Години живот съобразени с качеството на живота (QALY - quality-adjusted life years) - измерва ползата (в години спечелен живот) от различни здравни интервенции и позволява да се оценят най-изгодните за обществото здравни интервенции.</vt:lpstr>
      <vt:lpstr>Години живот съобразени с недееспособността (DALY - disability-adjusted life years) - отчита изгубените години живот поради преждевременна смърт и инвалидност. Използва се като най-добър измерител на тежестта на отделните класове и видове заболявания. </vt:lpstr>
      <vt:lpstr>2.2. ГЛОБАЛНИ ТЕНДЕНЦИИ НА СППЖ </vt:lpstr>
      <vt:lpstr>World Health Statistics   Глобалната СППЖ за новородени – 73,2 г. за жените – 75,6 г. за мъжете – 70,8 г.  Основната причина за нарастване на СППЖ е намаляването на смъртността до 5-годишна възраст.</vt:lpstr>
      <vt:lpstr>PowerPoint Presentation</vt:lpstr>
      <vt:lpstr> РАЗЛИЧИЯ на СППЖ ПО ПОЛ  Навсякъде по света жените живеят по-дълго от мъжете: жени - 73 години; мъже – 68 години    Различието в СППЖ при жени и мъже е по-голямо в страните с висок доход – около 6 години, а в страните с нисък доход – около 3 г.</vt:lpstr>
      <vt:lpstr>PowerPoint Presentation</vt:lpstr>
      <vt:lpstr>PowerPoint Presentation</vt:lpstr>
      <vt:lpstr>Неравенството и бедността са най-силните фактори, определящи нивото и тенденциите на СППЖ в световен мащаб. </vt:lpstr>
      <vt:lpstr>3.3. СИТУАЦИЯТА В ЕВРОПА</vt:lpstr>
      <vt:lpstr>PowerPoint Presentation</vt:lpstr>
      <vt:lpstr>PowerPoint Presentation</vt:lpstr>
      <vt:lpstr>PowerPoint Presentation</vt:lpstr>
      <vt:lpstr>PowerPoint Presentation</vt:lpstr>
      <vt:lpstr>3.4. СППЖ в България</vt:lpstr>
      <vt:lpstr>PowerPoint Presentation</vt:lpstr>
      <vt:lpstr>PowerPoint Presentation</vt:lpstr>
      <vt:lpstr>В сравнение с данните за редица високоразвити индустриализирани страни СППЖ в България, както за цялото население, така и отделно за мъжете и жените, е по-ниска средно с 7-8 г. </vt:lpstr>
      <vt:lpstr>Сред основните фактори за тези различия и неблагоприятна динамика е най-вече по-високата смъртност от социалнозначими заболявания в активна възраст, особено при мъжете 40-59 г.  Има резерви и в снижението на детската смъртност, която е около  2-3 пъти по-висока от най-добрите  постижения  в  развитите  страни.</vt:lpstr>
    </vt:vector>
  </TitlesOfParts>
  <Company>Pleven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МЕДИКО-СОЦИАЛНИ  АСПЕКТИ НА РАЖДАЕМОСТТА</dc:title>
  <dc:creator>Gena Grancharova</dc:creator>
  <cp:lastModifiedBy>GGG</cp:lastModifiedBy>
  <cp:revision>139</cp:revision>
  <dcterms:created xsi:type="dcterms:W3CDTF">2004-11-28T17:27:10Z</dcterms:created>
  <dcterms:modified xsi:type="dcterms:W3CDTF">2020-03-20T13:20:41Z</dcterms:modified>
</cp:coreProperties>
</file>