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  <p:sldMasterId id="2147483705" r:id="rId2"/>
  </p:sldMasterIdLst>
  <p:notesMasterIdLst>
    <p:notesMasterId r:id="rId96"/>
  </p:notesMasterIdLst>
  <p:sldIdLst>
    <p:sldId id="530" r:id="rId3"/>
    <p:sldId id="256" r:id="rId4"/>
    <p:sldId id="257" r:id="rId5"/>
    <p:sldId id="258" r:id="rId6"/>
    <p:sldId id="259" r:id="rId7"/>
    <p:sldId id="465" r:id="rId8"/>
    <p:sldId id="261" r:id="rId9"/>
    <p:sldId id="262" r:id="rId10"/>
    <p:sldId id="263" r:id="rId11"/>
    <p:sldId id="268" r:id="rId12"/>
    <p:sldId id="335" r:id="rId13"/>
    <p:sldId id="336" r:id="rId14"/>
    <p:sldId id="337" r:id="rId15"/>
    <p:sldId id="269" r:id="rId16"/>
    <p:sldId id="270" r:id="rId17"/>
    <p:sldId id="271" r:id="rId18"/>
    <p:sldId id="273" r:id="rId19"/>
    <p:sldId id="274" r:id="rId20"/>
    <p:sldId id="275" r:id="rId21"/>
    <p:sldId id="339" r:id="rId22"/>
    <p:sldId id="276" r:id="rId23"/>
    <p:sldId id="278" r:id="rId24"/>
    <p:sldId id="429" r:id="rId25"/>
    <p:sldId id="430" r:id="rId26"/>
    <p:sldId id="431" r:id="rId27"/>
    <p:sldId id="281" r:id="rId28"/>
    <p:sldId id="282" r:id="rId29"/>
    <p:sldId id="283" r:id="rId30"/>
    <p:sldId id="432" r:id="rId31"/>
    <p:sldId id="284" r:id="rId32"/>
    <p:sldId id="369" r:id="rId33"/>
    <p:sldId id="371" r:id="rId34"/>
    <p:sldId id="372" r:id="rId35"/>
    <p:sldId id="374" r:id="rId36"/>
    <p:sldId id="375" r:id="rId37"/>
    <p:sldId id="376" r:id="rId38"/>
    <p:sldId id="377" r:id="rId39"/>
    <p:sldId id="378" r:id="rId40"/>
    <p:sldId id="380" r:id="rId41"/>
    <p:sldId id="383" r:id="rId42"/>
    <p:sldId id="384" r:id="rId43"/>
    <p:sldId id="388" r:id="rId44"/>
    <p:sldId id="389" r:id="rId45"/>
    <p:sldId id="390" r:id="rId46"/>
    <p:sldId id="391" r:id="rId47"/>
    <p:sldId id="455" r:id="rId48"/>
    <p:sldId id="456" r:id="rId49"/>
    <p:sldId id="457" r:id="rId50"/>
    <p:sldId id="458" r:id="rId51"/>
    <p:sldId id="459" r:id="rId52"/>
    <p:sldId id="460" r:id="rId53"/>
    <p:sldId id="461" r:id="rId54"/>
    <p:sldId id="463" r:id="rId55"/>
    <p:sldId id="433" r:id="rId56"/>
    <p:sldId id="434" r:id="rId57"/>
    <p:sldId id="435" r:id="rId58"/>
    <p:sldId id="436" r:id="rId59"/>
    <p:sldId id="437" r:id="rId60"/>
    <p:sldId id="438" r:id="rId61"/>
    <p:sldId id="439" r:id="rId62"/>
    <p:sldId id="440" r:id="rId63"/>
    <p:sldId id="441" r:id="rId64"/>
    <p:sldId id="442" r:id="rId65"/>
    <p:sldId id="443" r:id="rId66"/>
    <p:sldId id="444" r:id="rId67"/>
    <p:sldId id="445" r:id="rId68"/>
    <p:sldId id="446" r:id="rId69"/>
    <p:sldId id="448" r:id="rId70"/>
    <p:sldId id="449" r:id="rId71"/>
    <p:sldId id="450" r:id="rId72"/>
    <p:sldId id="452" r:id="rId73"/>
    <p:sldId id="454" r:id="rId74"/>
    <p:sldId id="466" r:id="rId75"/>
    <p:sldId id="468" r:id="rId76"/>
    <p:sldId id="470" r:id="rId77"/>
    <p:sldId id="471" r:id="rId78"/>
    <p:sldId id="472" r:id="rId79"/>
    <p:sldId id="473" r:id="rId80"/>
    <p:sldId id="475" r:id="rId81"/>
    <p:sldId id="476" r:id="rId82"/>
    <p:sldId id="478" r:id="rId83"/>
    <p:sldId id="479" r:id="rId84"/>
    <p:sldId id="480" r:id="rId85"/>
    <p:sldId id="481" r:id="rId86"/>
    <p:sldId id="483" r:id="rId87"/>
    <p:sldId id="484" r:id="rId88"/>
    <p:sldId id="485" r:id="rId89"/>
    <p:sldId id="486" r:id="rId90"/>
    <p:sldId id="487" r:id="rId91"/>
    <p:sldId id="488" r:id="rId92"/>
    <p:sldId id="489" r:id="rId93"/>
    <p:sldId id="490" r:id="rId94"/>
    <p:sldId id="491" r:id="rId9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E8B612-22CA-4E0D-A8B2-F6455C581C92}">
          <p14:sldIdLst>
            <p14:sldId id="530"/>
            <p14:sldId id="256"/>
            <p14:sldId id="257"/>
            <p14:sldId id="258"/>
            <p14:sldId id="259"/>
            <p14:sldId id="465"/>
            <p14:sldId id="261"/>
            <p14:sldId id="262"/>
            <p14:sldId id="263"/>
            <p14:sldId id="268"/>
            <p14:sldId id="335"/>
            <p14:sldId id="336"/>
            <p14:sldId id="337"/>
            <p14:sldId id="269"/>
            <p14:sldId id="270"/>
            <p14:sldId id="271"/>
            <p14:sldId id="273"/>
            <p14:sldId id="274"/>
            <p14:sldId id="275"/>
            <p14:sldId id="339"/>
            <p14:sldId id="276"/>
            <p14:sldId id="278"/>
            <p14:sldId id="429"/>
            <p14:sldId id="430"/>
            <p14:sldId id="431"/>
            <p14:sldId id="281"/>
            <p14:sldId id="282"/>
            <p14:sldId id="283"/>
            <p14:sldId id="432"/>
            <p14:sldId id="284"/>
            <p14:sldId id="369"/>
            <p14:sldId id="371"/>
            <p14:sldId id="372"/>
            <p14:sldId id="374"/>
            <p14:sldId id="375"/>
            <p14:sldId id="376"/>
            <p14:sldId id="377"/>
            <p14:sldId id="378"/>
            <p14:sldId id="380"/>
            <p14:sldId id="383"/>
            <p14:sldId id="384"/>
            <p14:sldId id="388"/>
            <p14:sldId id="389"/>
            <p14:sldId id="390"/>
            <p14:sldId id="391"/>
            <p14:sldId id="455"/>
            <p14:sldId id="456"/>
            <p14:sldId id="457"/>
            <p14:sldId id="458"/>
            <p14:sldId id="459"/>
            <p14:sldId id="460"/>
            <p14:sldId id="461"/>
            <p14:sldId id="463"/>
            <p14:sldId id="433"/>
            <p14:sldId id="434"/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5"/>
            <p14:sldId id="446"/>
            <p14:sldId id="448"/>
            <p14:sldId id="449"/>
            <p14:sldId id="450"/>
            <p14:sldId id="452"/>
            <p14:sldId id="454"/>
          </p14:sldIdLst>
        </p14:section>
        <p14:section name="ЗДравна служба1" id="{BE3BFB27-28CC-4D21-8805-38B74F969A13}">
          <p14:sldIdLst/>
        </p14:section>
        <p14:section name="Здравна служба2" id="{9E67C13C-F31D-4B79-93F5-E50216AC1724}">
          <p14:sldIdLst/>
        </p14:section>
        <p14:section name="Health refiorm" id="{99A9FB74-0EC7-4DE4-B9B1-B00B40ED4F44}">
          <p14:sldIdLst>
            <p14:sldId id="466"/>
            <p14:sldId id="468"/>
            <p14:sldId id="470"/>
            <p14:sldId id="471"/>
            <p14:sldId id="472"/>
            <p14:sldId id="473"/>
            <p14:sldId id="475"/>
            <p14:sldId id="476"/>
            <p14:sldId id="478"/>
            <p14:sldId id="479"/>
            <p14:sldId id="480"/>
            <p14:sldId id="481"/>
            <p14:sldId id="483"/>
            <p14:sldId id="484"/>
            <p14:sldId id="485"/>
            <p14:sldId id="486"/>
            <p14:sldId id="487"/>
            <p14:sldId id="488"/>
            <p14:sldId id="489"/>
            <p14:sldId id="490"/>
            <p14:sldId id="4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3300"/>
    <a:srgbClr val="CE2402"/>
    <a:srgbClr val="CCECFF"/>
    <a:srgbClr val="FF0000"/>
    <a:srgbClr val="FF99FF"/>
    <a:srgbClr val="00FFCC"/>
    <a:srgbClr val="FF00FF"/>
    <a:srgbClr val="FFFF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13" autoAdjust="0"/>
  </p:normalViewPr>
  <p:slideViewPr>
    <p:cSldViewPr>
      <p:cViewPr varScale="1">
        <p:scale>
          <a:sx n="65" d="100"/>
          <a:sy n="65" d="100"/>
        </p:scale>
        <p:origin x="102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97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021C82F3-DF00-4C35-BAE9-F39C1BCE1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23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97A1E8-CF6E-4D65-84FB-05332DF6D4A5}" type="slidenum">
              <a:rPr kumimoji="0" lang="bg-BG" altLang="bg-BG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bg-BG" altLang="bg-BG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1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22351-438C-4179-AC68-5CE9BB672F2F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EAB95-FE6B-4A49-945E-FFAC74E1144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34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E9734-E763-4718-9B85-8832B994AA7C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93EE5-D11F-4CC8-9E31-51F22403994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2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A689E-C5A8-4137-8269-79FA3C34D9B6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82F41-092B-4179-BF53-96A8EF1CFB1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677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3924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8232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205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2416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5950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51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69720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110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4996F-CF41-4960-A42D-BBD601F1ADB5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EE5DD-56F4-4DE2-B802-7B69986F4FB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0663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7588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308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821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06EFA-DD89-4D16-AF48-039254CD6354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200F9-ADE5-4342-81C9-025C6E0071E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94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D049F-E9FC-45DC-97AE-723F5CFC1EE8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79F0B-B0C0-4F93-AE1C-8B9FF0BCC90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782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BECF7-5F17-455D-8503-CFD0DD9268B1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C0CDC-BDD2-4CEA-9B57-7BFA30B25B9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125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747E3-80C0-4BFF-AAF5-D691D38C6C64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8372F-CF1B-42F8-87EA-91BF927DD54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211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0C699-4A12-402F-B1C2-8B252D8AE308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A4DC7-6C0F-436D-A9CA-BD8D897D778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907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14DF5-5E58-42A0-B425-2EE2D3849EC6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B8EE0-B15B-4AA4-9982-A90FF2D005D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91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CC1CF-C475-42CB-B413-A5BB6A50705E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6028C-4F4B-4F16-9D03-07644AF6526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72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469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5DDE660-A997-4C4E-B71B-6AF43A1242B3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7C2C7B1-11AD-4798-85F9-0AB88FDBBCC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05712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885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61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МЕДИЦИНСКИ УНИВЕРСИТЕТ </a:t>
            </a: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ПЛЕВЕН</a:t>
            </a:r>
            <a:endParaRPr kumimoji="0" lang="bg-BG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	ФАКУЛТЕТ „ОБЩЕСТВЕНО ЗДРАВЕ“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ЦЕНТЪР ЗА ДИСТАНЦИОННО ОБУЧЕНИЕ</a:t>
            </a:r>
            <a:endParaRPr kumimoji="0" lang="bg-BG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Unicode MS" panose="020B0604020202020204" pitchFamily="34" charset="-128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323528" y="1844824"/>
            <a:ext cx="26642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Лекция № </a:t>
            </a:r>
            <a:r>
              <a:rPr kumimoji="0" lang="en-US" altLang="bg-BG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IV-</a:t>
            </a:r>
            <a:r>
              <a:rPr kumimoji="0" lang="bg-BG" altLang="bg-BG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4</a:t>
            </a: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1907704" y="4941168"/>
            <a:ext cx="6867177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Доц. д-р Гена Грънчарова, </a:t>
            </a:r>
            <a:r>
              <a:rPr kumimoji="0" lang="bg-BG" altLang="bg-BG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д.м</a:t>
            </a:r>
            <a:r>
              <a: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Проф. д-р Силвия Александрова-Янкуловска, д.м.н.</a:t>
            </a: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755576" y="2852936"/>
            <a:ext cx="7776864" cy="127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>
              <a:lnSpc>
                <a:spcPct val="125000"/>
              </a:lnSpc>
              <a:spcBef>
                <a:spcPct val="0"/>
              </a:spcBef>
              <a:buNone/>
              <a:defRPr/>
            </a:pPr>
            <a:r>
              <a:rPr lang="bg-BG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</a:t>
            </a:r>
            <a:r>
              <a:rPr lang="bg-BG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ДРАВНА</a:t>
            </a:r>
            <a: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bg-BG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СИСТЕМА  КАТО СОЦИАЛНА СИСТЕМА</a:t>
            </a:r>
            <a:endParaRPr kumimoji="0" lang="bg-BG" altLang="bg-BG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40000"/>
              </a:lnSpc>
            </a:pPr>
            <a:r>
              <a:rPr lang="bg-BG" altLang="en-US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3. ТРИ ПОКОЛЕНИЯ РЕФОРМИ НА ЗДРАВНИТЕ СИСТЕМИ </a:t>
            </a:r>
            <a:r>
              <a:rPr lang="en-GB" altLang="en-US" sz="3200" b="1" dirty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bg-BG" altLang="en-US" sz="3200" b="1" dirty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altLang="en-US" sz="3200" b="1" dirty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879A-0793-4F43-BBC6-26DE2183A647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FDF1F038-DDFB-4A63-86C8-C717DD1B88D3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1EC218BB-FE26-4DDF-AAC2-C90FDCBC6528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10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51520" y="260648"/>
            <a:ext cx="8587680" cy="583264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Първото поколение</a:t>
            </a:r>
            <a:r>
              <a:rPr lang="bg-BG" altLang="en-US" u="sng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реформи</a:t>
            </a:r>
            <a: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полага основите на националните системи на здравеопазване и разширяване на социално</a:t>
            </a:r>
            <a:r>
              <a:rPr lang="bg-BG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то</a:t>
            </a:r>
            <a:r>
              <a:rPr lang="bg-BG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осигуряване</a:t>
            </a:r>
            <a: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bg-BG" altLang="en-US" sz="32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BBCB-0EDB-4C14-8050-D5128952EA80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BFE781FD-02FE-4FE7-8CA1-11DDF785B6E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CEDB9300-1AA8-44E3-8EFE-74C8002C9D88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11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5229225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30000"/>
              </a:lnSpc>
            </a:pPr>
            <a:br>
              <a:rPr lang="bg-BG" alt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br>
              <a:rPr lang="bg-BG" alt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br>
              <a:rPr lang="bg-BG" alt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b="1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Второто поколение реформи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утвърждава промоцията на първичната здравна помощ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br>
              <a:rPr lang="bg-BG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br>
              <a:rPr lang="bg-BG" alt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endParaRPr lang="en-US" altLang="en-US" sz="4000" b="1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F3D6-C8A2-47C6-9E92-42F775AEBAE0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33E4B05C-1375-415F-865A-6A4D0D5A135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D3F9D526-2AB8-41D8-8F55-DE98A6403B42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12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5805488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Третото поколение реформи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отразява 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интерес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а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към осигурителните механизми, включително 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 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към частното финансово застраховане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endParaRPr lang="en-US" altLang="en-US" b="1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4A6F-6DF6-4810-AC1E-B031D2B7CF4B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C8B75385-5906-491B-8C5E-64543D792804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47F4E064-2108-4FDE-9247-F7F7E9A9EBD8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13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br>
              <a:rPr lang="bg-BG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r>
              <a:rPr lang="bg-BG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4. </a:t>
            </a:r>
            <a:r>
              <a:rPr lang="bg-BG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КОНЦЕПЦИЯТА НА СЗО ЗА ОЦЕНКА НА ЗДРАВНИТЕ СИСТЕМИ</a:t>
            </a:r>
            <a:br>
              <a:rPr lang="bg-BG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endParaRPr lang="en-GB" altLang="en-US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97A2-BC61-4AA1-974E-89E5CBFF846C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A4AF649A-786F-4B39-919A-70CDA8C17B9E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C1EBC12B-F559-4A63-AF20-C84FEC6E98E0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14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021388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br>
              <a:rPr lang="bg-BG" altLang="en-US" sz="3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r>
              <a:rPr lang="bg-BG" altLang="en-US" sz="40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</a:t>
            </a:r>
            <a:r>
              <a:rPr lang="bg-BG" altLang="en-US" sz="40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дравната система трябва да постига: </a:t>
            </a:r>
            <a:br>
              <a:rPr lang="bg-BG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4000" u="sng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bg-BG" altLang="en-US" sz="40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добро качество</a:t>
            </a:r>
            <a:r>
              <a:rPr lang="bg-BG" alt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4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4000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bg-BG" altLang="en-US" sz="40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справедливост</a:t>
            </a:r>
            <a:r>
              <a:rPr lang="bg-BG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bg-BG" altLang="en-US" sz="40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равенство в здравето и равенство в разпределянето на финансовата тежест между индивидите и групите.</a:t>
            </a:r>
            <a:endParaRPr lang="en-GB" altLang="en-US" sz="4000" b="1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42803-D5C1-442B-A0FC-206B22415BE9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0D9E5DAA-449D-4088-8BED-379F02689EBE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46940903-075F-48A2-BA20-3E013703EE76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15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021388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 Доклада на СЗО пред </a:t>
            </a:r>
            <a:r>
              <a:rPr lang="bg-BG" altLang="en-US" dirty="0" err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СЗА</a:t>
            </a:r>
            <a: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през м.май 2000 г. за пръв път -  </a:t>
            </a:r>
            <a:r>
              <a:rPr lang="bg-BG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нова методологична основа за оценка</a:t>
            </a:r>
            <a:r>
              <a:rPr lang="bg-BG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 дейността на здравните системи</a:t>
            </a:r>
            <a:r>
              <a:rPr lang="en-US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bg-BG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> </a:t>
            </a:r>
            <a:endParaRPr lang="en-GB" altLang="en-US" b="1" dirty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BD04-B7D0-4949-8506-CF91E99621B1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F9E738F7-E1C7-4434-B9D8-1B4D6E60AF4B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5050C49F-A944-4F73-A6B9-51D7378BFD12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16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165850"/>
          </a:xfrm>
        </p:spPr>
        <p:txBody>
          <a:bodyPr/>
          <a:lstStyle/>
          <a:p>
            <a:pPr marL="838200" indent="-838200" eaLnBrk="1" hangingPunct="1">
              <a:buFontTx/>
              <a:buAutoNum type="arabicPeriod"/>
            </a:pPr>
            <a:r>
              <a:rPr lang="bg-BG" altLang="en-US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ОБЩО РАВНИЩЕ НА ЗДРАВЕТО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– оценява се</a:t>
            </a:r>
            <a:r>
              <a:rPr lang="bg-BG" altLang="en-US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чрез очаквана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та 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продължителност на живота, съобразена с инвалидността (</a:t>
            </a:r>
            <a:r>
              <a:rPr lang="en-US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DALE)-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очакваната продължителност на живота в състояние на пълно здраве.</a:t>
            </a:r>
            <a:endParaRPr lang="en-GB" altLang="en-US" sz="400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5B21-ECBC-4724-9358-4B0F0CEBA72A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19E1292C-42E4-430B-B7E3-31367A92C1DC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15B577FC-95E2-462A-B833-8602D9D86C0A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17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512" y="188640"/>
            <a:ext cx="8659688" cy="5904656"/>
          </a:xfrm>
        </p:spPr>
        <p:txBody>
          <a:bodyPr/>
          <a:lstStyle/>
          <a:p>
            <a:pPr eaLnBrk="1" hangingPunct="1"/>
            <a:r>
              <a:rPr lang="bg-BG" altLang="en-US" sz="4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2. НЕРАВЕНСТВО В ЗДРАВЕТО</a:t>
            </a:r>
            <a:r>
              <a:rPr lang="bg-BG" altLang="en-US" sz="4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altLang="en-US" sz="4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–</a:t>
            </a:r>
            <a:r>
              <a:rPr lang="en-US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сра</a:t>
            </a:r>
            <a: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внява </a:t>
            </a:r>
            <a:r>
              <a:rPr lang="bg-BG" altLang="en-US" sz="4000" b="1" dirty="0" err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преживяемостта</a:t>
            </a:r>
            <a: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до 5-годишна възраст в отделните групи. </a:t>
            </a:r>
            <a:b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Индекс 1 - пълно равенство;  индекс равен или близък до нула - крайна степен на неравенство.</a:t>
            </a:r>
            <a:endParaRPr lang="en-GB" altLang="en-US" sz="4000" b="1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F527-1CB9-4A15-8341-970CB01E5DEF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E4C06AE1-5CF8-4A9E-A17F-057FD2ED8AEF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93BD5BF1-A46A-478F-BB67-CFE2251CC0AA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18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260648"/>
            <a:ext cx="8587680" cy="5832177"/>
          </a:xfrm>
        </p:spPr>
        <p:txBody>
          <a:bodyPr/>
          <a:lstStyle/>
          <a:p>
            <a:pPr algn="l" eaLnBrk="1" hangingPunct="1">
              <a:lnSpc>
                <a:spcPct val="130000"/>
              </a:lnSpc>
            </a:pPr>
            <a:r>
              <a:rPr lang="bg-BG" alt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bg-BG" altLang="en-US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СЪОТВЕТСТВИЕ НА ОЧАКВАНИЯТА НА ХОРАТА</a:t>
            </a:r>
            <a:b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b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altLang="en-US" sz="36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bg-BG" altLang="en-US" sz="36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УВАЖЕНИЕ КЪМ ЛИЦАТА:</a:t>
            </a:r>
            <a:br>
              <a:rPr lang="bg-BG" altLang="en-US" sz="3600" u="sng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Зачитане на човешкото достойнство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; </a:t>
            </a:r>
            <a:b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b="1" dirty="0" err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Конфиденциалност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Автономност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A08B0-39F0-4375-929C-F861D87CB5A1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FF5715A7-B8F9-4672-84B5-14CD64A4B77F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CB212D86-5351-4226-A707-95073AB79392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19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60350"/>
            <a:ext cx="8642350" cy="5984875"/>
          </a:xfrm>
        </p:spPr>
        <p:txBody>
          <a:bodyPr>
            <a:normAutofit/>
          </a:bodyPr>
          <a:lstStyle/>
          <a:p>
            <a:pPr eaLnBrk="1" hangingPunct="1">
              <a:lnSpc>
                <a:spcPct val="140000"/>
              </a:lnSpc>
            </a:pPr>
            <a:br>
              <a:rPr lang="bg-BG" altLang="en-US" sz="48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1. ОПРЕДЕЛЕНИЕ НА ОСНОВНИТЕ ПОНЯТИЯ</a:t>
            </a:r>
            <a:br>
              <a:rPr lang="bg-BG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bg-BG" altLang="en-US" sz="40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bg-BG" altLang="en-US" sz="40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altLang="en-US" sz="4000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4676C-50A5-41B7-8696-434D0FE0B16D}" type="datetime1">
              <a:rPr lang="en-US" altLang="en-US" b="1" smtClean="0">
                <a:solidFill>
                  <a:schemeClr val="bg2"/>
                </a:solidFill>
              </a:rPr>
              <a:t>3/20/2020</a:t>
            </a:fld>
            <a:endParaRPr lang="en-US" altLang="en-US" b="1" dirty="0">
              <a:solidFill>
                <a:schemeClr val="bg2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153683F7-30F2-4653-B00F-21D6C403309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12F2B2D-6F55-43FE-92D5-5339AEEC2525}" type="slidenum">
              <a:rPr lang="en-US" altLang="en-US" sz="1400" b="1">
                <a:solidFill>
                  <a:schemeClr val="bg2"/>
                </a:solidFill>
              </a:rPr>
              <a:pPr algn="r" eaLnBrk="1" hangingPunct="1"/>
              <a:t>2</a:t>
            </a:fld>
            <a:endParaRPr lang="en-US" altLang="en-US" sz="14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51520" y="0"/>
            <a:ext cx="8640960" cy="6093296"/>
          </a:xfrm>
        </p:spPr>
        <p:txBody>
          <a:bodyPr/>
          <a:lstStyle/>
          <a:p>
            <a:pPr algn="l" eaLnBrk="1" hangingPunct="1">
              <a:lnSpc>
                <a:spcPct val="110000"/>
              </a:lnSpc>
            </a:pPr>
            <a:r>
              <a:rPr lang="en-US" alt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bg-BG" alt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ОРИЕНТАЦИЯ КЪМ КЛИЕНТА:</a:t>
            </a:r>
            <a:b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Бързо, навременно обслужване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Предоставяне на удобства от подходящо качество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Достъп до мрежи за социална подкрепа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Избор на изпълнител на здравна помощ</a:t>
            </a:r>
            <a:r>
              <a:rPr lang="bg-BG" altLang="en-US" sz="3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endParaRPr lang="en-US" altLang="en-US" sz="3600" b="1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65C3-D34A-448E-8AF8-868CB7D65AE3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ADBAC44A-8FAC-4F89-97C4-AF5DBA66C9DF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05A175D3-BE37-48C6-8A53-008F5389EDDC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20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332656"/>
            <a:ext cx="8712968" cy="6049094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4. СПРАВЕДЛИВО ФИНАНСИРАНЕ</a:t>
            </a:r>
            <a:r>
              <a:rPr lang="bg-BG" altLang="en-US" sz="3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bg-BG" altLang="en-US" sz="4000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рисковете</a:t>
            </a:r>
            <a:r>
              <a:rPr lang="en-US" altLang="en-US" sz="4000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bg-BG" altLang="en-US" sz="4000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пред които се изправя всяко домакинство във връзка с цената на здравните услуги, трябва да се разпределят според способността за плащане, </a:t>
            </a:r>
            <a:r>
              <a:rPr lang="bg-BG" altLang="en-US" sz="4000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т.е. да се </a:t>
            </a:r>
            <a:r>
              <a:rPr lang="bg-BG" altLang="en-US" sz="4000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гарантира финансова защита.</a:t>
            </a:r>
            <a:endParaRPr lang="en-GB" altLang="en-US" sz="4000" b="1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0E08-3CD9-4D10-89D7-3B1950EBC5A3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07415320-8F52-4225-8ED9-E1A01AEC8E7D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80F38764-EE76-45DF-A8BB-BBB0C4CBBBA1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21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512" y="260648"/>
            <a:ext cx="8712968" cy="5984577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5. СПРАВЕДЛИВО РАЗПРЕДЕЛЕНИЕ НА ФИНАНСОВОТО УЧАСТИЕ</a:t>
            </a:r>
            <a:r>
              <a:rPr lang="bg-BG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altLang="en-US" sz="3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обобщава </a:t>
            </a:r>
            <a:r>
              <a:rPr lang="bg-BG" altLang="en-US" sz="3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се </a:t>
            </a:r>
            <a:r>
              <a:rPr lang="bg-BG" altLang="en-US" sz="3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 индекс (от 0 до 1), обратен на неравенството в разпределението;</a:t>
            </a:r>
            <a:br>
              <a:rPr lang="bg-BG" altLang="en-US" sz="3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по-нисък индекс - по-голямо неравенство. </a:t>
            </a:r>
            <a:br>
              <a:rPr lang="bg-BG" altLang="en-US" sz="3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Страни с висок доход – индекс близък до 1, т.е.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високи нива на равенство се наблюдават в страните със здравно осигуряване.</a:t>
            </a:r>
            <a:endParaRPr lang="en-GB" altLang="en-US" sz="3600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72E0-831E-49C9-B183-F71996460581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B292212-05CE-41A9-A709-2E4AF828848B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D1F672A0-CC30-4D8F-83B8-71FA2F5417CF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22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260648"/>
            <a:ext cx="8587680" cy="5473402"/>
          </a:xfrm>
        </p:spPr>
        <p:txBody>
          <a:bodyPr/>
          <a:lstStyle/>
          <a:p>
            <a:pPr eaLnBrk="1" hangingPunct="1"/>
            <a:r>
              <a:rPr lang="bg-BG" altLang="en-US" sz="4000" b="1" dirty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altLang="en-US" sz="4000" b="1" dirty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Най-добро ниво на здраве</a:t>
            </a:r>
            <a:r>
              <a:rPr lang="bg-BG" altLang="en-US" sz="40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имат</a:t>
            </a:r>
            <a: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високоразвитите страни – Япония, Австралия, Швеция, Франция и др.</a:t>
            </a:r>
            <a:r>
              <a:rPr lang="bg-BG" altLang="en-US" sz="40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40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br>
              <a:rPr lang="bg-BG" altLang="en-US" sz="40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4000" b="1" dirty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2. </a:t>
            </a:r>
            <a:r>
              <a:rPr lang="bg-BG" altLang="en-US" sz="4000" b="1" dirty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Най-добри постижения в равенството на здравето</a:t>
            </a:r>
            <a:r>
              <a:rPr lang="bg-BG" altLang="en-US" sz="40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има Обединеното Кралство, следвано от Япония, Норвегия и др.</a:t>
            </a:r>
            <a:endParaRPr lang="en-GB" altLang="en-US" sz="4000" b="1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3E3-0DE0-4EDF-8467-A1FDD9D3AE3B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2955992C-B8E3-4076-BDA2-4035A4C2D837}" type="slidenum">
              <a:rPr lang="en-US">
                <a:solidFill>
                  <a:srgbClr val="FFFFFF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2D3E7876-3DAA-4FD1-B6AC-7B5E929AE12F}" type="slidenum">
              <a: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23</a:t>
            </a:fld>
            <a:endParaRPr lang="en-US" sz="1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0410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512" y="188640"/>
            <a:ext cx="8784976" cy="5760640"/>
          </a:xfrm>
        </p:spPr>
        <p:txBody>
          <a:bodyPr/>
          <a:lstStyle/>
          <a:p>
            <a:pPr eaLnBrk="1" hangingPunct="1"/>
            <a:r>
              <a:rPr lang="bg-BG" altLang="en-US" sz="3600" b="1" dirty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3. </a:t>
            </a:r>
            <a:r>
              <a:rPr lang="bg-BG" altLang="en-US" sz="3600" b="1" dirty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Най-добро съответствие на системата</a:t>
            </a:r>
            <a:r>
              <a:rPr lang="bg-BG" altLang="en-US" sz="36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имат силно развитите страни, които влагат значителни ресурси и отделят голямо внимание на  очакванията на хората, на зачитане на тяхното достойнство и автономност (САЩ, Швейцария, Люксембург, Германия, Япония, Канада, Норвегия, Холандия, Швеция).</a:t>
            </a:r>
            <a:r>
              <a:rPr lang="bg-BG" alt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sz="3600" b="1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4DD45-F58A-45D6-9392-83C8D889273B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AC56CB4C-1F59-4B3A-BB4F-C30FC6EAD0EB}" type="slidenum">
              <a:rPr lang="en-US">
                <a:solidFill>
                  <a:srgbClr val="FFFFFF"/>
                </a:solidFill>
              </a:rPr>
              <a:pPr>
                <a:defRPr/>
              </a:pPr>
              <a:t>24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E131BE47-D8CD-4297-ACA0-EEF1C33D93E5}" type="slidenum">
              <a: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24</a:t>
            </a:fld>
            <a:endParaRPr lang="en-US" sz="1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8553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332656"/>
            <a:ext cx="8587680" cy="5688632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4. </a:t>
            </a:r>
            <a:r>
              <a:rPr lang="bg-BG" alt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Справедливост на финансовото участие -</a:t>
            </a:r>
            <a:r>
              <a:rPr lang="bg-BG" altLang="en-US" sz="40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първите места заемат страни</a:t>
            </a:r>
            <a: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те</a:t>
            </a:r>
            <a: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 добре развита здравноосигурителна система - Люксембург, Белгия, Дания, Германия, Норвегия, Япония.</a:t>
            </a:r>
            <a:r>
              <a:rPr lang="bg-BG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5B78-EDD4-441C-9A24-3755A318E076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35B2CFD8-E624-4923-B0DA-7C6CF6E552D9}" type="slidenum">
              <a:rPr lang="en-US">
                <a:solidFill>
                  <a:srgbClr val="FFFFFF"/>
                </a:solidFill>
              </a:rPr>
              <a:pPr>
                <a:defRPr/>
              </a:pPr>
              <a:t>25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B554E679-5E6A-4A11-A164-33B2671E94CF}" type="slidenum">
              <a: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25</a:t>
            </a:fld>
            <a:endParaRPr lang="en-US" sz="1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52380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381000"/>
            <a:ext cx="8497888" cy="4919663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dirty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ОЦЕНКА НА ЦЯЛОСТНАТА ДЕЙНОСТ НА ЗДРАВНАТА СИСТЕМА</a:t>
            </a:r>
            <a:endParaRPr lang="bg-BG" altLang="en-US" b="1" dirty="0">
              <a:solidFill>
                <a:srgbClr val="CE240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05D6-BDB0-41AE-A359-59F629271974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389011BF-EB3A-47D9-A2F3-9465A7B9C7B9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1C16F1C4-9624-4889-8358-0F3A0EBE2B9B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26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0"/>
            <a:ext cx="8569325" cy="587692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ай-важният индикатор за дейността на дадена здравна система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е</a:t>
            </a:r>
            <a: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bg-BG" altLang="en-US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измерването на достиженията, съпоставени с ресурсите</a:t>
            </a:r>
            <a:r>
              <a:rPr lang="bg-BG" altLang="en-US" b="1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endParaRPr lang="en-GB" altLang="en-US" sz="3600" b="1">
              <a:solidFill>
                <a:srgbClr val="CE240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197A-2D0A-4A67-8A71-AA4D50CBEFC0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0262CB5-603E-466D-9DE2-46D8376DCDEE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772AEC5E-A904-49C1-815B-8CB8E1C18572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27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260648"/>
            <a:ext cx="8712968" cy="583217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Е</a:t>
            </a:r>
            <a: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дна ефикасна  здравна система постига повече, отнесено към ресурсите, с които разполага. </a:t>
            </a:r>
            <a:b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b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Обратно – една неефикасна здравна система прахосва ресурсите, дори ако достига високи нива на здраве, съответствие и справедливост.</a:t>
            </a:r>
            <a:endParaRPr lang="en-GB" altLang="en-US" sz="4000" b="1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3A663-9727-4B9E-92D2-6C2855971083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194028ED-5177-4B54-8114-30BDCD5B8408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711C78F0-F8FE-48CB-90BA-7C9A168594E1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28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404664"/>
            <a:ext cx="8587680" cy="532859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Отнасянето на ресурсите към цялостното постижение на системата по 5-те посочени критерия, показва, че не всички развити страни имат еднакво ефикасни здравни системи.</a:t>
            </a:r>
            <a:endParaRPr lang="en-GB" altLang="en-US" b="1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69B68-D46C-4F66-AD23-00D8A80487BC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2FF9C74C-31A7-4F17-B16A-D432E24B23D4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700C00F4-13D7-4721-89FA-CD1D8A282BD9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29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414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188640"/>
            <a:ext cx="8712968" cy="5904656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alt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</a:t>
            </a:r>
            <a:r>
              <a:rPr lang="bg-BG" alt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дравните системи</a:t>
            </a:r>
            <a:r>
              <a:rPr lang="bg-BG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включват всички организации, институции и ресурси, които са посветени на извършването на здравни дейности”.</a:t>
            </a:r>
            <a:r>
              <a:rPr lang="bg-BG" altLang="en-US" sz="4000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altLang="en-US" sz="4000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(Доклад на Генералния директор на СЗО пред Световната Здравна Асамблея - 2000)</a:t>
            </a:r>
            <a:endParaRPr lang="en-GB" altLang="en-US" sz="4000" dirty="0">
              <a:solidFill>
                <a:srgbClr val="663300"/>
              </a:solidFill>
              <a:effectLst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29A0-F24C-4ACD-BF56-A98FDFBC1A0C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A271A8FF-5F63-4EB2-9803-10C0BEE3F4A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D0DD0BB2-5CDD-4A50-8435-F777B2900BDE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3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332656"/>
            <a:ext cx="8712968" cy="5617294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4000" b="1" dirty="0">
                <a:solidFill>
                  <a:srgbClr val="663300"/>
                </a:solidFill>
                <a:effectLst/>
                <a:latin typeface="Times New Roman" pitchFamily="18" charset="0"/>
              </a:rPr>
              <a:t>На първо място с</a:t>
            </a:r>
            <a:r>
              <a:rPr lang="bg-BG" altLang="en-US" sz="4000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 най-добри цялостни постижения е </a:t>
            </a:r>
            <a:r>
              <a:rPr lang="bg-BG" altLang="en-US" sz="40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Франция.</a:t>
            </a:r>
            <a:r>
              <a:rPr lang="bg-BG" altLang="en-US" sz="400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4000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lang="bg-BG" altLang="en-US" sz="4000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САЩ</a:t>
            </a:r>
            <a:r>
              <a:rPr lang="bg-BG" altLang="en-US" sz="4000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 са на </a:t>
            </a:r>
            <a:r>
              <a:rPr lang="bg-BG" altLang="en-US" sz="4000" b="1" dirty="0" err="1">
                <a:solidFill>
                  <a:srgbClr val="663300"/>
                </a:solidFill>
                <a:effectLst/>
                <a:latin typeface="Times New Roman" pitchFamily="18" charset="0"/>
              </a:rPr>
              <a:t>1-</a:t>
            </a:r>
            <a:r>
              <a:rPr lang="bg-BG" altLang="en-US" sz="4000" b="1" dirty="0" err="1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во</a:t>
            </a:r>
            <a:r>
              <a:rPr lang="bg-BG" altLang="en-US" sz="4000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 място по размер на </a:t>
            </a:r>
            <a:r>
              <a:rPr lang="bg-BG" altLang="en-US" sz="4000" b="1" dirty="0" err="1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заделяните</a:t>
            </a:r>
            <a:r>
              <a:rPr lang="bg-BG" altLang="en-US" sz="4000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 средства, но по ефикасност на здравната система са на </a:t>
            </a:r>
            <a:r>
              <a:rPr lang="bg-BG" altLang="en-US" sz="4000" b="1" dirty="0" err="1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37-мо</a:t>
            </a:r>
            <a:r>
              <a:rPr lang="bg-BG" altLang="en-US" sz="4000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 място</a:t>
            </a:r>
            <a:r>
              <a:rPr lang="bg-BG" altLang="en-US" sz="4000" b="1" dirty="0">
                <a:solidFill>
                  <a:srgbClr val="663300"/>
                </a:solidFill>
                <a:effectLst/>
                <a:latin typeface="Times New Roman" pitchFamily="18" charset="0"/>
              </a:rPr>
              <a:t>.</a:t>
            </a:r>
            <a:endParaRPr lang="en-GB" altLang="en-US" sz="4000" b="1" dirty="0">
              <a:solidFill>
                <a:srgbClr val="6633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FA19-6136-4107-83E7-FB173CDE361E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2FF9C74C-31A7-4F17-B16A-D432E24B23D4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700C00F4-13D7-4721-89FA-CD1D8A282BD9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30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5C56A-EB61-4631-8AFF-BFAD6C9CB981}" type="slidenum">
              <a:rPr lang="en-US">
                <a:solidFill>
                  <a:srgbClr val="FFFFFF"/>
                </a:solidFill>
              </a:rPr>
              <a:pPr>
                <a:defRPr/>
              </a:pPr>
              <a:t>31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60350"/>
            <a:ext cx="8642350" cy="5472906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ЗДРАВНА СЛУЖБА</a:t>
            </a:r>
            <a:r>
              <a:rPr lang="en-GB" altLang="en-US" dirty="0">
                <a:solidFill>
                  <a:schemeClr val="hlink"/>
                </a:solidFill>
              </a:rPr>
              <a:t> </a:t>
            </a:r>
            <a:endParaRPr lang="en-GB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628AA6-A78F-42B0-BF0D-0B6DF6FF86D4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550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15610D-BDC2-4AEE-80E2-31B6CFE084E7}" type="slidenum">
              <a:rPr lang="en-US">
                <a:solidFill>
                  <a:srgbClr val="FFFFFF"/>
                </a:solidFill>
              </a:rPr>
              <a:pPr>
                <a:defRPr/>
              </a:pPr>
              <a:t>32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260648"/>
            <a:ext cx="8640960" cy="5976664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ЗДРАВНА СЛУЖБА</a:t>
            </a: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- система от здравни институции (здравни заведения и здравни органи)</a:t>
            </a:r>
            <a:r>
              <a:rPr lang="bg-BG" altLang="en-US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които дадена страна създава за здравно обслужване на населението и управление на здравните дейности.</a:t>
            </a:r>
            <a:endParaRPr lang="en-GB" altLang="en-US" sz="4000" dirty="0">
              <a:solidFill>
                <a:schemeClr val="bg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864597-6B73-4D87-A82A-4FE8E371A6AA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7644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F15E1-6B1B-4C20-AA60-DCAF445FC1A2}" type="slidenum">
              <a:rPr lang="en-US">
                <a:solidFill>
                  <a:srgbClr val="FFFFFF"/>
                </a:solidFill>
              </a:rPr>
              <a:pPr>
                <a:defRPr/>
              </a:pPr>
              <a:t>33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sz="3600" b="1" dirty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bg-BG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ПЪРВА СТРУКТУРНА ЧАСТ -</a:t>
            </a:r>
            <a:r>
              <a:rPr lang="bg-BG" altLang="en-US" sz="4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всички видове здравни заведения.</a:t>
            </a:r>
            <a:br>
              <a:rPr lang="bg-BG" altLang="en-US" sz="40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lang="bg-BG" altLang="en-US" sz="40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ВТОРА СТРУКТУРНА ЧАСТ</a:t>
            </a:r>
            <a:r>
              <a:rPr lang="bg-BG" alt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bg-BG" altLang="en-US" sz="40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здравни органи (М</a:t>
            </a:r>
            <a:r>
              <a:rPr lang="bg-BG" altLang="en-US" sz="40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З</a:t>
            </a:r>
            <a:r>
              <a:rPr lang="bg-BG" altLang="en-US" sz="40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altLang="en-US" sz="4000" b="1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РЗИ</a:t>
            </a:r>
            <a:r>
              <a:rPr lang="bg-BG" altLang="en-US" sz="40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, общински здравни администрации).</a:t>
            </a:r>
            <a:br>
              <a:rPr lang="bg-BG" altLang="en-US" sz="4000" dirty="0">
                <a:solidFill>
                  <a:schemeClr val="bg2"/>
                </a:solidFill>
                <a:effectLst/>
                <a:cs typeface="Times New Roman" pitchFamily="18" charset="0"/>
              </a:rPr>
            </a:br>
            <a:r>
              <a:rPr lang="bg-BG" altLang="en-US" sz="40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4000" b="1" dirty="0">
                <a:cs typeface="Times New Roman" pitchFamily="18" charset="0"/>
              </a:rPr>
            </a:br>
            <a:endParaRPr lang="en-GB" altLang="en-US" sz="4000" b="1" dirty="0"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95D7A4-3A7A-4F16-97EB-1DAC4B19EF04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9212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E3C535-7F58-464B-8B4B-772F66C055C5}" type="slidenum">
              <a:rPr lang="en-US">
                <a:solidFill>
                  <a:srgbClr val="FFFFFF"/>
                </a:solidFill>
              </a:rPr>
              <a:pPr>
                <a:defRPr/>
              </a:pPr>
              <a:t>34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332656"/>
            <a:ext cx="8496944" cy="583264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40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ЗДРАВНА СЛУЖБА</a:t>
            </a:r>
            <a:r>
              <a:rPr lang="bg-BG" altLang="en-US" sz="40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система за получаване, преработване, съхраняване и изразходване на ресурси за превантивни дейности (промоция и профилактика на болестите), диагностика, лечение и рехабилитация.</a:t>
            </a:r>
            <a:endParaRPr lang="en-GB" altLang="en-US" sz="4000" dirty="0"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75E0F9-D470-45F9-8CE4-04554EC944A9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7394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97674-E78C-44C8-8370-93A5CE7F9A15}" type="slidenum">
              <a:rPr lang="en-US">
                <a:solidFill>
                  <a:srgbClr val="FFFFFF"/>
                </a:solidFill>
              </a:rPr>
              <a:pPr>
                <a:defRPr/>
              </a:pPr>
              <a:t>35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536" y="404664"/>
            <a:ext cx="8424936" cy="5544616"/>
          </a:xfrm>
        </p:spPr>
        <p:txBody>
          <a:bodyPr/>
          <a:lstStyle/>
          <a:p>
            <a:pPr algn="l" eaLnBrk="1" hangingPunct="1">
              <a:lnSpc>
                <a:spcPct val="130000"/>
              </a:lnSpc>
            </a:pPr>
            <a:r>
              <a:rPr lang="bg-BG" altLang="en-US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Ресурсната база </a:t>
            </a:r>
            <a:r>
              <a:rPr lang="bg-BG" altLang="en-US" sz="4000" b="1" u="sng" dirty="0">
                <a:solidFill>
                  <a:srgbClr val="FF0000"/>
                </a:solidFill>
                <a:latin typeface="Times New Roman" pitchFamily="18" charset="0"/>
              </a:rPr>
              <a:t>в</a:t>
            </a:r>
            <a:r>
              <a:rPr lang="bg-BG" altLang="en-US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ключва</a:t>
            </a:r>
            <a:r>
              <a:rPr lang="bg-BG" altLang="en-US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bg-BG" altLang="en-US" sz="4000" u="sng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6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5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човешки ресурси</a:t>
            </a:r>
            <a:r>
              <a:rPr lang="bg-BG" altLang="en-US" sz="35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;</a:t>
            </a:r>
            <a:b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5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материално-технически и технологични средства;</a:t>
            </a:r>
            <a:b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5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финансови ресурси</a:t>
            </a:r>
            <a: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5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природни ресурси</a:t>
            </a:r>
            <a: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5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информационни ресурси</a:t>
            </a:r>
            <a: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5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5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организационни ресурси и др.</a:t>
            </a:r>
            <a:endParaRPr lang="en-GB" altLang="en-US" sz="3200" dirty="0">
              <a:solidFill>
                <a:schemeClr val="bg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6C2968-1D8B-472C-B444-4E9051A6BF28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7261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3DE8BF-6901-402F-BB68-37BAE2225D5F}" type="slidenum">
              <a:rPr lang="en-US">
                <a:solidFill>
                  <a:srgbClr val="FFFFFF"/>
                </a:solidFill>
              </a:rPr>
              <a:pPr>
                <a:defRPr/>
              </a:pPr>
              <a:t>36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536" y="476672"/>
            <a:ext cx="8064896" cy="4536653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Формирането на ресурсите в здравната служба става от: </a:t>
            </a:r>
            <a:b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обществени източници и  </a:t>
            </a:r>
            <a:br>
              <a:rPr lang="bg-BG" altLang="en-US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 частни източници</a:t>
            </a: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bg-BG" altLang="en-US" dirty="0">
                <a:effectLst/>
                <a:latin typeface="Arial Narrow" pitchFamily="34" charset="0"/>
                <a:cs typeface="Times New Roman" pitchFamily="18" charset="0"/>
              </a:rPr>
              <a:t> </a:t>
            </a:r>
            <a:endParaRPr lang="en-GB" altLang="en-US" dirty="0">
              <a:effectLst/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8EC84D-8CA3-4F24-8645-2B1E394B226E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9717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BA6A1A-6B36-4F84-A09D-B5C46F7B2F43}" type="slidenum">
              <a:rPr lang="en-US">
                <a:solidFill>
                  <a:srgbClr val="FFFFFF"/>
                </a:solidFill>
              </a:rPr>
              <a:pPr>
                <a:defRPr/>
              </a:pPr>
              <a:t>37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404664"/>
            <a:ext cx="7992888" cy="5400600"/>
          </a:xfrm>
        </p:spPr>
        <p:txBody>
          <a:bodyPr/>
          <a:lstStyle/>
          <a:p>
            <a:pPr algn="l" eaLnBrk="1" hangingPunct="1">
              <a:lnSpc>
                <a:spcPct val="110000"/>
              </a:lnSpc>
            </a:pP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</a:rPr>
              <a:t>Р</a:t>
            </a: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есурсите постъпват в</a:t>
            </a:r>
            <a:r>
              <a:rPr lang="bg-BG" altLang="en-US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два вида здравни институции:</a:t>
            </a:r>
            <a:b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bg-BG" altLang="en-US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 делим ефект и </a:t>
            </a:r>
            <a:br>
              <a:rPr lang="bg-BG" altLang="en-US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 с неделим ефект.</a:t>
            </a:r>
            <a:br>
              <a:rPr lang="bg-BG" altLang="en-US" b="1" dirty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</a:br>
            <a:endParaRPr lang="bg-BG" altLang="en-US" b="1" dirty="0">
              <a:solidFill>
                <a:srgbClr val="66FFFF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B6DC7B-30ED-44C8-AA88-DDC126125989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5813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C813CB-A0D7-42ED-A292-5556E4D70C4D}" type="slidenum">
              <a:rPr lang="en-US">
                <a:solidFill>
                  <a:srgbClr val="FFFFFF"/>
                </a:solidFill>
              </a:rPr>
              <a:pPr>
                <a:defRPr/>
              </a:pPr>
              <a:t>38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404664"/>
            <a:ext cx="8640960" cy="5472608"/>
          </a:xfrm>
        </p:spPr>
        <p:txBody>
          <a:bodyPr/>
          <a:lstStyle/>
          <a:p>
            <a:pPr eaLnBrk="1" hangingPunct="1"/>
            <a:r>
              <a:rPr lang="bg-BG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Здравни институции с делим ефект - </a:t>
            </a:r>
            <a:r>
              <a:rPr lang="bg-BG" altLang="en-US" sz="40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резултатите от дейността им могат да се проследят върху отделните лица, на които е оказана здравна помощ (здравни заведения за </a:t>
            </a:r>
            <a:r>
              <a:rPr lang="bg-BG" altLang="en-US" sz="4000" b="1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извънболнична</a:t>
            </a:r>
            <a:r>
              <a:rPr lang="bg-BG" altLang="en-US" sz="40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и болнична помощ, центрове, </a:t>
            </a:r>
            <a:r>
              <a:rPr lang="bg-BG" altLang="en-US" sz="4000" b="1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хосписи</a:t>
            </a:r>
            <a:r>
              <a:rPr lang="bg-BG" altLang="en-US" sz="40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, домове за медико-социални грижи и др. </a:t>
            </a:r>
            <a:endParaRPr lang="en-GB" altLang="en-US" dirty="0">
              <a:solidFill>
                <a:srgbClr val="FFFFFF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64C9A-C57D-4343-9A65-67ADF7C35D76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0545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938B3E-4496-4786-9191-BABE7560A07F}" type="slidenum">
              <a:rPr lang="en-US">
                <a:solidFill>
                  <a:srgbClr val="FFFFFF"/>
                </a:solidFill>
              </a:rPr>
              <a:pPr>
                <a:defRPr/>
              </a:pPr>
              <a:t>39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332656"/>
            <a:ext cx="8568952" cy="5976664"/>
          </a:xfrm>
        </p:spPr>
        <p:txBody>
          <a:bodyPr/>
          <a:lstStyle/>
          <a:p>
            <a:pPr algn="l" eaLnBrk="1" hangingPunct="1"/>
            <a:r>
              <a:rPr lang="bg-BG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Здравни институции с неделим ефект</a:t>
            </a:r>
            <a:r>
              <a:rPr lang="bg-BG" altLang="en-US" sz="3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- </a:t>
            </a:r>
            <a: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резултатите от дейността им засягат цялата популация (научни центрове и институти, учебни заведения за медицински </a:t>
            </a:r>
            <a: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кадри, здравни органи).</a:t>
            </a:r>
            <a:b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b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bg-BG" altLang="en-US" sz="36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Според собствеността:</a:t>
            </a:r>
            <a: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36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bg-BG" altLang="en-US" sz="36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публични</a:t>
            </a:r>
            <a:r>
              <a:rPr lang="bg-BG" altLang="en-US" sz="36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държавни и общински) и </a:t>
            </a:r>
            <a:b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частни</a:t>
            </a:r>
            <a:r>
              <a:rPr lang="bg-BG" altLang="en-US" sz="360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(лична собственост, акционерни, кооперативни).</a:t>
            </a:r>
            <a:br>
              <a:rPr lang="bg-BG" altLang="en-US" sz="3600" dirty="0">
                <a:effectLst/>
                <a:cs typeface="Times New Roman" pitchFamily="18" charset="0"/>
              </a:rPr>
            </a:br>
            <a:endParaRPr lang="en-GB" altLang="en-US" sz="3600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E8847-FADD-4268-A6E9-BAF60A772066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532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188640"/>
            <a:ext cx="8515672" cy="605658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b="1" u="sng" dirty="0">
                <a:solidFill>
                  <a:srgbClr val="FF0000"/>
                </a:solidFill>
                <a:effectLst/>
                <a:latin typeface="Times New Roman" pitchFamily="18" charset="0"/>
              </a:rPr>
              <a:t>З</a:t>
            </a:r>
            <a:r>
              <a:rPr lang="bg-BG" altLang="en-US" b="1" u="sng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дравна дейност</a:t>
            </a:r>
            <a:r>
              <a:rPr lang="bg-BG" altLang="en-US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 е “всяко усилие, независимо дали в областта на здравната помощ на индивида, или в  областта на общественото здраве, или чрез инициативи на </a:t>
            </a:r>
            <a:r>
              <a:rPr lang="bg-BG" altLang="en-US" b="1" dirty="0" err="1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междусекторно</a:t>
            </a:r>
            <a:r>
              <a:rPr lang="bg-BG" altLang="en-US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 сътрудничество, чиято основна цел е подобряване на здравето.”</a:t>
            </a:r>
            <a:endParaRPr lang="en-GB" altLang="en-US" b="1" dirty="0">
              <a:solidFill>
                <a:srgbClr val="6633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2A45-91F3-46F5-BE9C-1F16E611DE56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E30D8B27-A6FC-4A4E-948B-0FF60C19C157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41E195F8-170A-4E51-A8B3-B44B93F2E305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4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39CB2-B981-4A85-9473-C094EA87040C}" type="slidenum">
              <a:rPr lang="en-US">
                <a:solidFill>
                  <a:srgbClr val="FFFFFF"/>
                </a:solidFill>
              </a:rPr>
              <a:pPr>
                <a:defRPr/>
              </a:pPr>
              <a:t>40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br>
              <a:rPr lang="bg-BG" altLang="en-US" b="1" dirty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</a:br>
            <a:r>
              <a:rPr lang="bg-BG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bg-BG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РАЗВИТИЕ НА ЗДРАВНАТА СЛУЖБА</a:t>
            </a:r>
            <a:br>
              <a:rPr lang="bg-BG" altLang="en-US" b="1" dirty="0">
                <a:solidFill>
                  <a:schemeClr val="bg2"/>
                </a:solidFill>
                <a:latin typeface="Arial Narrow" pitchFamily="34" charset="0"/>
                <a:cs typeface="Times New Roman" pitchFamily="18" charset="0"/>
              </a:rPr>
            </a:br>
            <a:br>
              <a:rPr lang="bg-BG" altLang="en-US" b="1" dirty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</a:br>
            <a:br>
              <a:rPr lang="bg-BG" altLang="en-US" b="1" dirty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</a:br>
            <a:endParaRPr lang="en-GB" altLang="en-US" dirty="0">
              <a:solidFill>
                <a:srgbClr val="66FFFF"/>
              </a:solidFill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38896C-B9E7-425A-929A-28663F1CCCE5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317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289D15-23A9-4CD0-AFC7-6FCE0A8E673F}" type="slidenum">
              <a:rPr lang="en-US">
                <a:solidFill>
                  <a:srgbClr val="FFFFFF"/>
                </a:solidFill>
              </a:rPr>
              <a:pPr>
                <a:defRPr/>
              </a:pPr>
              <a:t>41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404664"/>
            <a:ext cx="8712968" cy="5904656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bg-BG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МЕДИЦИНСКИ ФАКТОРИ:</a:t>
            </a:r>
            <a:br>
              <a:rPr lang="en-US" altLang="en-US" sz="2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200" dirty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  </a:t>
            </a:r>
            <a:r>
              <a:rPr lang="bg-BG" altLang="en-US" sz="32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тенденции на общественото здраве; 		</a:t>
            </a:r>
            <a:br>
              <a:rPr lang="bg-BG" altLang="en-US" sz="32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2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 развитие на медицинската наука; </a:t>
            </a:r>
            <a:br>
              <a:rPr lang="bg-BG" altLang="en-US" sz="32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2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 развитие на медицинското образование;  </a:t>
            </a:r>
            <a:br>
              <a:rPr lang="bg-BG" altLang="en-US" sz="32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200" dirty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 медицински традиции и др.</a:t>
            </a:r>
            <a:r>
              <a:rPr lang="bg-BG" altLang="en-US" sz="32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bg-BG" altLang="en-US" sz="32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НЕМЕДИЦИНСКИ ФАКТОРИ:</a:t>
            </a:r>
            <a:br>
              <a:rPr lang="bg-BG" altLang="en-US" sz="2800" b="1" dirty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bg-BG" altLang="en-US" sz="3200" dirty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 здравна и социална политика на страната; </a:t>
            </a:r>
            <a:r>
              <a:rPr lang="bg-BG" altLang="en-US" sz="3200" dirty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 ниво на икономическо развитие; </a:t>
            </a:r>
            <a:br>
              <a:rPr lang="bg-BG" altLang="en-US" sz="3200" b="1" dirty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bg-BG" altLang="en-US" sz="3200" dirty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bg-BG" altLang="en-US" sz="3200" b="1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климато-географски</a:t>
            </a:r>
            <a:r>
              <a:rPr lang="bg-BG" altLang="en-US" sz="32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особености; </a:t>
            </a:r>
            <a:r>
              <a:rPr lang="bg-BG" altLang="en-US" sz="3200" dirty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 национални традиции и др.</a:t>
            </a:r>
            <a:r>
              <a:rPr lang="en-GB" altLang="en-US" sz="32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DEDE05-00E7-4602-9DA0-AC62B85E52B1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3890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457E7-72A7-4BE3-BD6C-41611D5A3621}" type="slidenum">
              <a:rPr lang="en-US">
                <a:solidFill>
                  <a:srgbClr val="FFFFFF"/>
                </a:solidFill>
              </a:rPr>
              <a:pPr>
                <a:defRPr/>
              </a:pPr>
              <a:t>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188640"/>
            <a:ext cx="8424863" cy="5832648"/>
          </a:xfrm>
        </p:spPr>
        <p:txBody>
          <a:bodyPr/>
          <a:lstStyle/>
          <a:p>
            <a:pPr eaLnBrk="1" hangingPunct="1">
              <a:lnSpc>
                <a:spcPct val="180000"/>
              </a:lnSpc>
            </a:pPr>
            <a:r>
              <a:rPr lang="bg-BG" altLang="en-US" sz="4000" b="1" dirty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НИВА НА ЗДРАВНА ПОМОЩ</a:t>
            </a:r>
            <a:br>
              <a:rPr lang="bg-BG" altLang="en-US" b="1" dirty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</a:br>
            <a:br>
              <a:rPr lang="bg-BG" altLang="en-US" b="1" dirty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</a:br>
            <a:br>
              <a:rPr lang="bg-BG" altLang="en-US" b="1" dirty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</a:br>
            <a:br>
              <a:rPr lang="bg-BG" altLang="en-US" b="1" dirty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</a:br>
            <a:endParaRPr lang="en-GB" altLang="en-US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01AD0F-F398-41A3-9037-B41168FA8D77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2411760" y="5013176"/>
            <a:ext cx="4752528" cy="720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Isosceles Triangle 6"/>
          <p:cNvSpPr/>
          <p:nvPr/>
        </p:nvSpPr>
        <p:spPr bwMode="auto">
          <a:xfrm>
            <a:off x="1126922" y="980728"/>
            <a:ext cx="7200800" cy="504056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bg-BG" sz="2800" b="1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g-BG" sz="2800" b="1" dirty="0"/>
              <a:t>ВТОРИЧНА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bg-BG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ПЪРВИЧНА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bg-BG" sz="3200" b="1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22668" y="2420888"/>
            <a:ext cx="2130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800" b="1" dirty="0" err="1"/>
              <a:t>ТРЕТИЧНА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560493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3D6AA-C3B9-4B12-967C-503B20FEE9DA}" type="slidenum">
              <a:rPr lang="en-US">
                <a:solidFill>
                  <a:srgbClr val="FFFFFF"/>
                </a:solidFill>
              </a:rPr>
              <a:pPr>
                <a:defRPr/>
              </a:pPr>
              <a:t>43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60350"/>
            <a:ext cx="8569325" cy="6381750"/>
          </a:xfrm>
        </p:spPr>
        <p:txBody>
          <a:bodyPr/>
          <a:lstStyle/>
          <a:p>
            <a:pPr marL="180000" algn="l" eaLnBrk="1" hangingPunct="1"/>
            <a:r>
              <a:rPr lang="bg-BG" altLang="en-US" sz="3200" b="1" dirty="0">
                <a:solidFill>
                  <a:srgbClr val="FF0000"/>
                </a:solidFill>
                <a:latin typeface="Times New Roman" pitchFamily="18" charset="0"/>
              </a:rPr>
              <a:t>Ф</a:t>
            </a:r>
            <a:r>
              <a:rPr lang="bg-BG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УНКЦИИ</a:t>
            </a:r>
            <a:r>
              <a:rPr lang="bg-BG" altLang="en-US" sz="3200" b="1" dirty="0">
                <a:solidFill>
                  <a:srgbClr val="FF0000"/>
                </a:solidFill>
                <a:latin typeface="Times New Roman" pitchFamily="18" charset="0"/>
              </a:rPr>
              <a:t> НА З</a:t>
            </a:r>
            <a:r>
              <a:rPr lang="bg-BG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ДРАВНАТА СЛУЖБА</a:t>
            </a:r>
            <a:r>
              <a:rPr lang="bg-BG" altLang="en-US" sz="32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3200" b="1" dirty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bg-BG" altLang="en-US" sz="4000" b="1" dirty="0">
                <a:solidFill>
                  <a:schemeClr val="bg2"/>
                </a:solidFill>
                <a:latin typeface="Times New Roman" pitchFamily="18" charset="0"/>
              </a:rPr>
              <a:t> </a:t>
            </a:r>
            <a:r>
              <a:rPr lang="bg-BG" altLang="en-US" sz="4000" dirty="0">
                <a:solidFill>
                  <a:schemeClr val="bg2"/>
                </a:solidFill>
                <a:latin typeface="Times New Roman" pitchFamily="18" charset="0"/>
              </a:rPr>
              <a:t>-</a:t>
            </a:r>
            <a: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</a:rPr>
              <a:t> </a:t>
            </a:r>
            <a: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профилактични, </a:t>
            </a:r>
            <a:b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- диагностични, </a:t>
            </a:r>
            <a:b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- лечебни, </a:t>
            </a:r>
            <a:b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bg-BG" altLang="en-US" sz="4000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рехабилитационни</a:t>
            </a:r>
            <a: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- образователни и възпитателни, </a:t>
            </a:r>
            <a:b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- медико-социални,</a:t>
            </a:r>
            <a:b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- изследователски, </a:t>
            </a:r>
            <a:b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- организационно-методични.</a:t>
            </a:r>
            <a:r>
              <a:rPr lang="bg-BG" alt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bg-BG" altLang="en-US" sz="4000" dirty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dirty="0">
                <a:latin typeface="Arial Narrow" pitchFamily="34" charset="0"/>
                <a:cs typeface="Times New Roman" pitchFamily="18" charset="0"/>
              </a:rPr>
              <a:t>		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3ED721-3C18-47BC-83A6-CE902CCDC25E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6730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C38F65-B68C-4BE3-8538-9D80BF2763FB}" type="slidenum">
              <a:rPr lang="en-US">
                <a:solidFill>
                  <a:srgbClr val="FFFFFF"/>
                </a:solidFill>
              </a:rPr>
              <a:pPr>
                <a:defRPr/>
              </a:pPr>
              <a:t>44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13787" cy="5832375"/>
          </a:xfrm>
        </p:spPr>
        <p:txBody>
          <a:bodyPr/>
          <a:lstStyle/>
          <a:p>
            <a:pPr marL="180000" algn="l" eaLnBrk="1" hangingPunct="1">
              <a:lnSpc>
                <a:spcPct val="130000"/>
              </a:lnSpc>
            </a:pPr>
            <a:r>
              <a:rPr lang="bg-BG" altLang="en-US" sz="3600" b="1" dirty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bg-BG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РГАНИЗАЦИОННИ ПРИНЦИПИ</a:t>
            </a:r>
            <a:r>
              <a:rPr lang="bg-BG" altLang="en-US" sz="3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3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1</a:t>
            </a:r>
            <a: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.   </a:t>
            </a:r>
            <a:r>
              <a:rPr lang="bg-BG" altLang="en-US" sz="3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Единство и </a:t>
            </a:r>
            <a:r>
              <a:rPr lang="bg-BG" altLang="en-US" sz="3600" b="1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комплексност</a:t>
            </a:r>
            <a: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2.    </a:t>
            </a:r>
            <a:r>
              <a:rPr lang="bg-BG" altLang="en-US" sz="3600" b="1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Регионал</a:t>
            </a:r>
            <a:r>
              <a:rPr lang="bg-BG" altLang="en-US" sz="3600" b="1" dirty="0" err="1">
                <a:solidFill>
                  <a:schemeClr val="bg2"/>
                </a:solidFill>
                <a:effectLst/>
                <a:latin typeface="Times New Roman" pitchFamily="18" charset="0"/>
              </a:rPr>
              <a:t>изация</a:t>
            </a:r>
            <a: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и децентрализация </a:t>
            </a:r>
            <a:b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3.    Пирамидален строеж 			</a:t>
            </a:r>
            <a:b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4</a:t>
            </a:r>
            <a: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.    Окрупняване  и създаване на </a:t>
            </a:r>
            <a:r>
              <a:rPr lang="bg-BG" altLang="en-US" sz="3600" b="1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многопрофилни</a:t>
            </a:r>
            <a:r>
              <a:rPr lang="bg-BG" altLang="en-US" sz="36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здравни заведения</a:t>
            </a:r>
            <a:endParaRPr lang="en-GB" altLang="en-US" sz="3600" dirty="0">
              <a:solidFill>
                <a:schemeClr val="bg2"/>
              </a:solidFill>
              <a:effectLst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2269DE-CD3B-45CE-B436-B13AA5FFEBF6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8057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8DFC5A-917A-48D1-970D-4F5EC6B9FF7E}" type="slidenum">
              <a:rPr lang="en-US">
                <a:solidFill>
                  <a:srgbClr val="FFFFFF"/>
                </a:solidFill>
              </a:rPr>
              <a:pPr>
                <a:defRPr/>
              </a:pPr>
              <a:t>45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536" y="620688"/>
            <a:ext cx="8352928" cy="4536504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4000" b="1" dirty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bg-BG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сновен проблем за всички развити страни</a:t>
            </a:r>
            <a:r>
              <a:rPr lang="bg-BG" altLang="en-US" sz="40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bg-BG" altLang="en-US" sz="40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несъответствие между пирамидалния строеж на здравната служба и търсенето на здравна помощ  от населението.</a:t>
            </a:r>
            <a:br>
              <a:rPr lang="bg-BG" altLang="en-US" sz="4000" b="1" dirty="0">
                <a:cs typeface="Times New Roman" pitchFamily="18" charset="0"/>
              </a:rPr>
            </a:br>
            <a:r>
              <a:rPr lang="bg-BG" altLang="en-US" sz="3200" b="1" dirty="0">
                <a:cs typeface="Times New Roman" pitchFamily="18" charset="0"/>
              </a:rPr>
              <a:t> </a:t>
            </a:r>
            <a:endParaRPr lang="en-GB" altLang="en-US" sz="3200" b="1" dirty="0"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C085F8-FFB7-4CA9-B21B-E6D56271B5BC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5054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0"/>
            <a:ext cx="8496944" cy="6021288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ПРИОРИТЕТИ НА ЗДРАВНАТА ПОЛИТИКА В РАЗВИТИТЕ СТРАНИ</a:t>
            </a:r>
            <a:br>
              <a:rPr lang="bg-BG" altLang="en-US" dirty="0"/>
            </a:br>
            <a:endParaRPr lang="en-GB" altLang="en-US" b="1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F46-4FD9-48BA-BF6F-B51B43F7AD95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629721D-15BB-4D76-80E7-ED8563ED90FB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3088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351837" cy="5761038"/>
          </a:xfrm>
        </p:spPr>
        <p:txBody>
          <a:bodyPr>
            <a:normAutofit fontScale="90000"/>
          </a:bodyPr>
          <a:lstStyle/>
          <a:p>
            <a:pPr marL="180000" indent="-838200" algn="l" eaLnBrk="1" hangingPunct="1">
              <a:lnSpc>
                <a:spcPct val="110000"/>
              </a:lnSpc>
            </a:pPr>
            <a:r>
              <a:rPr lang="bg-BG" altLang="en-US" sz="3200" b="1" dirty="0">
                <a:cs typeface="Times New Roman" pitchFamily="18" charset="0"/>
              </a:rPr>
              <a:t>	</a:t>
            </a:r>
            <a:br>
              <a:rPr lang="en-US" altLang="en-US" sz="3200" b="1" dirty="0">
                <a:cs typeface="Times New Roman" pitchFamily="18" charset="0"/>
              </a:rPr>
            </a:br>
            <a:br>
              <a:rPr lang="en-US" altLang="en-US" sz="3200" b="1" dirty="0">
                <a:cs typeface="Times New Roman" pitchFamily="18" charset="0"/>
              </a:rPr>
            </a:br>
            <a:r>
              <a:rPr lang="bg-BG" altLang="en-US" sz="4000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1. Интегрален подход в управлението и функционирането на здравните системи. </a:t>
            </a:r>
            <a:br>
              <a:rPr lang="bg-BG" altLang="en-US" sz="4000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lang="bg-BG" altLang="en-US" sz="4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2. Преориентиране</a:t>
            </a:r>
            <a:r>
              <a:rPr lang="bg-BG" altLang="en-US" sz="40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 </a:t>
            </a:r>
            <a:r>
              <a:rPr lang="bg-BG" altLang="en-US" sz="40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от болнична помощ към разширяване на първичните здравни грижи.</a:t>
            </a:r>
            <a:br>
              <a:rPr lang="bg-BG" altLang="en-US" sz="3200" b="1" dirty="0"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lang="bg-BG" altLang="en-US" sz="3200" b="1" dirty="0">
                <a:solidFill>
                  <a:srgbClr val="FFFFFF"/>
                </a:solidFill>
                <a:cs typeface="Times New Roman" pitchFamily="18" charset="0"/>
              </a:rPr>
            </a:br>
            <a:endParaRPr lang="en-GB" altLang="en-US" sz="3200" b="1" dirty="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48BE-7B9E-4300-9BED-0F26AF9786A1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95D6C41-2BC8-464B-9F43-6796EFD8B9CC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47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13002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351837" cy="6264275"/>
          </a:xfrm>
        </p:spPr>
        <p:txBody>
          <a:bodyPr>
            <a:normAutofit fontScale="90000"/>
          </a:bodyPr>
          <a:lstStyle/>
          <a:p>
            <a:pPr marL="180000" algn="l" eaLnBrk="1" hangingPunct="1">
              <a:lnSpc>
                <a:spcPct val="110000"/>
              </a:lnSpc>
            </a:pPr>
            <a:r>
              <a:rPr lang="bg-BG" altLang="en-US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3. Децентрализация и </a:t>
            </a:r>
            <a:r>
              <a:rPr lang="bg-BG" altLang="en-US" b="1" dirty="0" err="1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регионализация</a:t>
            </a:r>
            <a:r>
              <a:rPr lang="bg-BG" altLang="en-US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 на медицинската помощ и здравните дейности.</a:t>
            </a:r>
            <a:br>
              <a:rPr lang="bg-BG" altLang="en-US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</a:rPr>
              <a:t>4</a:t>
            </a: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. Нови подходи към профилактиката и промоцията на здравето.</a:t>
            </a:r>
            <a:b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US" altLang="en-US" sz="3600" b="1" dirty="0">
              <a:solidFill>
                <a:schemeClr val="bg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ED24-F826-447B-900A-41775C39B0C9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AAC38FA-2BF4-4706-AD51-7B34CF621858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48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2890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549275"/>
            <a:ext cx="8496300" cy="5327650"/>
          </a:xfrm>
        </p:spPr>
        <p:txBody>
          <a:bodyPr>
            <a:normAutofit fontScale="90000"/>
          </a:bodyPr>
          <a:lstStyle/>
          <a:p>
            <a:pPr marL="180000" algn="l" eaLnBrk="1" hangingPunct="1">
              <a:lnSpc>
                <a:spcPct val="90000"/>
              </a:lnSpc>
            </a:pPr>
            <a:br>
              <a:rPr lang="bg-BG" altLang="en-US" sz="3200" b="1" dirty="0"/>
            </a:br>
            <a:r>
              <a:rPr lang="bg-BG" altLang="en-US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5. Здравна </a:t>
            </a:r>
            <a:r>
              <a:rPr lang="bg-BG" altLang="en-US" b="1" dirty="0" err="1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самопомощ</a:t>
            </a:r>
            <a:r>
              <a:rPr lang="bg-BG" altLang="en-US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 и взаимопомощ на населението.</a:t>
            </a:r>
            <a:br>
              <a:rPr lang="bg-BG" altLang="en-US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lang="bg-BG" altLang="en-US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6. Ускорено внедряване на нови диагностични, профилактични и лечебни технологии.</a:t>
            </a:r>
            <a:br>
              <a:rPr lang="bg-BG" altLang="en-US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lang="bg-BG" altLang="en-US" dirty="0">
                <a:effectLst/>
                <a:cs typeface="Times New Roman" pitchFamily="18" charset="0"/>
              </a:rPr>
            </a:br>
            <a:r>
              <a:rPr lang="bg-BG" altLang="en-US" sz="3200" b="1" dirty="0">
                <a:solidFill>
                  <a:srgbClr val="FFFFFF"/>
                </a:solidFill>
                <a:cs typeface="Times New Roman" pitchFamily="18" charset="0"/>
              </a:rPr>
              <a:t>	</a:t>
            </a:r>
            <a:br>
              <a:rPr lang="bg-BG" altLang="en-US" sz="3200" b="1" dirty="0">
                <a:solidFill>
                  <a:srgbClr val="FFFFFF"/>
                </a:solidFill>
              </a:rPr>
            </a:br>
            <a:r>
              <a:rPr lang="bg-BG" altLang="en-US" sz="3200" b="1" dirty="0">
                <a:cs typeface="Times New Roman" pitchFamily="18" charset="0"/>
              </a:rPr>
              <a:t>			</a:t>
            </a:r>
            <a:r>
              <a:rPr lang="en-GB" altLang="en-US" sz="3200" b="1" dirty="0">
                <a:cs typeface="Times New Roman" pitchFamily="18" charset="0"/>
              </a:rPr>
              <a:t> </a:t>
            </a:r>
            <a:r>
              <a:rPr lang="bg-BG" altLang="en-US" sz="3200" b="1" dirty="0">
                <a:cs typeface="Times New Roman" pitchFamily="18" charset="0"/>
              </a:rPr>
              <a:t>	</a:t>
            </a:r>
            <a:r>
              <a:rPr lang="en-GB" altLang="en-US" sz="3200" dirty="0">
                <a:cs typeface="Times New Roman" pitchFamily="18" charset="0"/>
              </a:rPr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0A82-3177-4D6C-959B-5EF5F504A870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C9AC248-3847-4188-B01B-A4658A72F022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49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424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552" y="332656"/>
            <a:ext cx="8136904" cy="5472608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u="sng" dirty="0">
                <a:solidFill>
                  <a:srgbClr val="FF0000"/>
                </a:solidFill>
                <a:effectLst/>
                <a:latin typeface="Times New Roman" pitchFamily="18" charset="0"/>
              </a:rPr>
              <a:t>З</a:t>
            </a:r>
            <a:r>
              <a:rPr lang="bg-BG" altLang="en-US" b="1" u="sng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дравната система</a:t>
            </a:r>
            <a:r>
              <a:rPr lang="bg-BG" altLang="en-US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bg-BG" altLang="en-US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широк комплекс от медицински и немедицински дейности, ориентирани към опазване и възстановяване на здравето.</a:t>
            </a:r>
            <a:r>
              <a:rPr lang="bg-BG" altLang="en-US" sz="4000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41A7-863B-4A1E-BE38-94F20C535FCE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0129AEA1-F566-4A6B-878C-443D5095EFB1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0FA88F40-6D87-4FBB-B02E-5B6F977BEADF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5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95288" y="476250"/>
            <a:ext cx="8137525" cy="5905500"/>
          </a:xfrm>
        </p:spPr>
        <p:txBody>
          <a:bodyPr>
            <a:normAutofit fontScale="90000"/>
          </a:bodyPr>
          <a:lstStyle/>
          <a:p>
            <a:pPr marL="180000" algn="l" eaLnBrk="1" hangingPunct="1"/>
            <a:r>
              <a:rPr lang="bg-BG" altLang="en-US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bg-BG" altLang="en-US" b="1" dirty="0">
                <a:solidFill>
                  <a:srgbClr val="3333FF"/>
                </a:solidFill>
                <a:effectLst/>
                <a:latin typeface="Times New Roman" pitchFamily="18" charset="0"/>
              </a:rPr>
              <a:t>Б</a:t>
            </a:r>
            <a:r>
              <a:rPr lang="bg-BG" altLang="en-US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ързо развитие </a:t>
            </a:r>
            <a:r>
              <a:rPr lang="bg-BG" altLang="en-US" b="1" dirty="0">
                <a:solidFill>
                  <a:srgbClr val="3333FF"/>
                </a:solidFill>
                <a:effectLst/>
                <a:latin typeface="Times New Roman" pitchFamily="18" charset="0"/>
              </a:rPr>
              <a:t>на</a:t>
            </a:r>
            <a:r>
              <a:rPr lang="bg-BG" altLang="en-US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 информационните технологии в здравеопазването.</a:t>
            </a:r>
            <a:r>
              <a:rPr lang="bg-BG" altLang="en-US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lang="bg-BG" altLang="en-US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8. Приоритет на качеството и оценката на здравните дейности.</a:t>
            </a:r>
            <a:b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lang="bg-BG" altLang="en-US" b="1" dirty="0">
                <a:solidFill>
                  <a:srgbClr val="FFFFFF"/>
                </a:solidFill>
                <a:cs typeface="Times New Roman" pitchFamily="18" charset="0"/>
              </a:rPr>
            </a:br>
            <a:endParaRPr lang="en-US" altLang="en-US" b="1" dirty="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364A-4A57-46B0-AC5A-06D3CE93CF29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BB0D4CB-626D-471E-8D19-9F4A12D41C7C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50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3735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95288" y="404813"/>
            <a:ext cx="8208962" cy="5616575"/>
          </a:xfrm>
        </p:spPr>
        <p:txBody>
          <a:bodyPr/>
          <a:lstStyle/>
          <a:p>
            <a:pPr marL="180000" algn="l" eaLnBrk="1" hangingPunct="1"/>
            <a:r>
              <a:rPr lang="bg-BG" altLang="en-US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9. Пазарна ориентация на съвременните здравни системи. </a:t>
            </a:r>
            <a:br>
              <a:rPr lang="bg-BG" altLang="en-US" b="1" dirty="0">
                <a:solidFill>
                  <a:srgbClr val="3333FF"/>
                </a:solidFill>
                <a:effectLst/>
                <a:latin typeface="Times New Roman" pitchFamily="18" charset="0"/>
              </a:rPr>
            </a:br>
            <a:br>
              <a:rPr lang="bg-BG" altLang="en-US" b="1" dirty="0">
                <a:solidFill>
                  <a:srgbClr val="3333FF"/>
                </a:solidFill>
                <a:effectLst/>
                <a:latin typeface="Times New Roman" pitchFamily="18" charset="0"/>
              </a:rPr>
            </a:b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</a:rPr>
              <a:t>Развитие</a:t>
            </a: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на здравното законодателство</a:t>
            </a: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</a:rPr>
              <a:t> и</a:t>
            </a: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</a:rPr>
              <a:t>мени</a:t>
            </a: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джмънт</a:t>
            </a:r>
            <a:r>
              <a:rPr lang="bg-BG" altLang="en-US" b="1" dirty="0">
                <a:solidFill>
                  <a:schemeClr val="bg2"/>
                </a:solidFill>
                <a:effectLst/>
                <a:latin typeface="Times New Roman" pitchFamily="18" charset="0"/>
              </a:rPr>
              <a:t>.</a:t>
            </a:r>
            <a:r>
              <a:rPr lang="bg-BG" altLang="en-US" b="1" dirty="0">
                <a:solidFill>
                  <a:srgbClr val="FFFFFF"/>
                </a:solidFill>
                <a:cs typeface="Times New Roman" pitchFamily="18" charset="0"/>
              </a:rPr>
              <a:t>	</a:t>
            </a:r>
            <a:br>
              <a:rPr lang="bg-BG" altLang="en-US" b="1" dirty="0">
                <a:solidFill>
                  <a:srgbClr val="FFFFFF"/>
                </a:solidFill>
                <a:cs typeface="Times New Roman" pitchFamily="18" charset="0"/>
              </a:rPr>
            </a:br>
            <a:endParaRPr lang="en-US" altLang="en-US" b="1" dirty="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007B-3E85-4938-B032-D47BC1475B14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1B096FD-09B0-43C4-9776-3AF098C11759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51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0575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512" y="404664"/>
            <a:ext cx="8784976" cy="576064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 ТИПОЛОГИЯ НА ЗДРАВНИТЕ СИСТЕМИ</a:t>
            </a:r>
            <a:br>
              <a:rPr lang="bg-BG" altLang="en-US" b="1" dirty="0">
                <a:solidFill>
                  <a:srgbClr val="FFFF00"/>
                </a:solidFill>
                <a:latin typeface="Arial Narrow" pitchFamily="34" charset="0"/>
                <a:cs typeface="Times New Roman" pitchFamily="18" charset="0"/>
              </a:rPr>
            </a:br>
            <a:endParaRPr lang="bg-BG" altLang="en-US" b="1" dirty="0">
              <a:solidFill>
                <a:srgbClr val="FFFF0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6164-1EEA-41BA-BE59-6BAE7CAE8B37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53B34F1-A922-4E75-AE38-17409D25AC4D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52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4235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536" y="332656"/>
            <a:ext cx="8496944" cy="5760640"/>
          </a:xfrm>
        </p:spPr>
        <p:txBody>
          <a:bodyPr/>
          <a:lstStyle/>
          <a:p>
            <a:pPr marL="180000" indent="-838200" algn="l" eaLnBrk="1" hangingPunct="1">
              <a:lnSpc>
                <a:spcPct val="120000"/>
              </a:lnSpc>
            </a:pPr>
            <a:r>
              <a:rPr lang="en-US" altLang="en-US" sz="35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altLang="en-US" sz="28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Критерии</a:t>
            </a:r>
            <a:r>
              <a:rPr lang="bg-BG" altLang="en-US" sz="2800" b="1" dirty="0">
                <a:solidFill>
                  <a:srgbClr val="C00000"/>
                </a:solidFill>
                <a:effectLst/>
                <a:latin typeface="Times New Roman" pitchFamily="18" charset="0"/>
              </a:rPr>
              <a:t> за х</a:t>
            </a:r>
            <a:r>
              <a:rPr lang="bg-BG" altLang="en-US" sz="28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арактеристика на моделите на здравните системи:</a:t>
            </a:r>
            <a:br>
              <a:rPr lang="bg-BG" altLang="en-US" sz="2800" b="1" dirty="0">
                <a:solidFill>
                  <a:srgbClr val="C00000"/>
                </a:solidFill>
                <a:effectLst/>
                <a:cs typeface="Times New Roman" pitchFamily="18" charset="0"/>
              </a:rPr>
            </a:br>
            <a:r>
              <a:rPr lang="en-US" altLang="en-US" sz="2800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bg-BG" altLang="en-US" sz="2800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Роля на държавата по отношение на собствеността и организацията на дейността на здравните институции.</a:t>
            </a:r>
            <a:br>
              <a:rPr lang="en-US" altLang="en-US" sz="2800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8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2. Източници и управление на ресурсите.</a:t>
            </a:r>
            <a:br>
              <a:rPr lang="bg-BG" altLang="en-US" sz="28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800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3. Степен на </a:t>
            </a:r>
            <a:r>
              <a:rPr lang="bg-BG" altLang="en-US" sz="2800" b="1" dirty="0" err="1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пазарност</a:t>
            </a:r>
            <a:r>
              <a:rPr lang="bg-BG" altLang="en-US" sz="2800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bg-BG" altLang="en-US" sz="2800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8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4. Покриване на потребностите -   ориент</a:t>
            </a:r>
            <a:r>
              <a:rPr lang="bg-BG" altLang="en-US" sz="28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ация</a:t>
            </a:r>
            <a:r>
              <a:rPr lang="bg-BG" altLang="en-US" sz="2800" b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към предлагането или към търсенето на медицинска помощ</a:t>
            </a:r>
            <a:br>
              <a:rPr lang="en-US" altLang="en-US" sz="2800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800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5. Устойчивост на системата.</a:t>
            </a:r>
            <a:br>
              <a:rPr lang="bg-BG" altLang="en-US" sz="2800" b="1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lang="en-US" altLang="en-US" sz="2800" b="1" dirty="0">
                <a:solidFill>
                  <a:srgbClr val="3333FF"/>
                </a:solidFill>
                <a:cs typeface="Times New Roman" pitchFamily="18" charset="0"/>
              </a:rPr>
            </a:br>
            <a:endParaRPr lang="en-GB" altLang="en-US" sz="2800" b="1" dirty="0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538C-153F-457B-8BA2-97D0B0B787B5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0C6AF19-F1B8-431D-AC8C-904AE9D04B2D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53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43856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135937" cy="6858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dirty="0">
                <a:solidFill>
                  <a:srgbClr val="FF0000"/>
                </a:solidFill>
                <a:latin typeface="Times New Roman" pitchFamily="18" charset="0"/>
              </a:rPr>
              <a:t>Т</a:t>
            </a:r>
            <a:r>
              <a:rPr lang="bg-BG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 МОДЕЛА ЗДРАВНИ СИСТЕМИ</a:t>
            </a:r>
            <a:br>
              <a:rPr lang="bg-BG" altLang="en-US" dirty="0">
                <a:solidFill>
                  <a:srgbClr val="FFFFFF"/>
                </a:solidFill>
                <a:cs typeface="Times New Roman" pitchFamily="18" charset="0"/>
              </a:rPr>
            </a:br>
            <a:br>
              <a:rPr lang="bg-BG" altLang="en-US" dirty="0">
                <a:solidFill>
                  <a:srgbClr val="FFFFFF"/>
                </a:solidFill>
                <a:cs typeface="Times New Roman" pitchFamily="18" charset="0"/>
              </a:rPr>
            </a:br>
            <a:endParaRPr lang="en-GB" altLang="en-US" b="1" dirty="0"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E619-E584-42CE-8B87-F08DF27CFCAF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7885DF8-02B4-40D8-AECD-30A86D7DF977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54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1179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552" y="908720"/>
            <a:ext cx="8280920" cy="5112568"/>
          </a:xfrm>
        </p:spPr>
        <p:txBody>
          <a:bodyPr/>
          <a:lstStyle/>
          <a:p>
            <a:pPr eaLnBrk="1" hangingPunct="1"/>
            <a:r>
              <a:rPr lang="bg-BG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СИСТЕМА НА ДЪРЖАВНИЯ МОНОПОЛИЗЪМ </a:t>
            </a:r>
            <a:br>
              <a:rPr lang="bg-BG" altLang="en-US" b="1" dirty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bg-BG" altLang="en-US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(държавен характер на здравеопазването)</a:t>
            </a:r>
            <a:br>
              <a:rPr lang="bg-BG" altLang="en-US" sz="3600" b="1" dirty="0">
                <a:latin typeface="Arial Narrow" pitchFamily="34" charset="0"/>
                <a:cs typeface="Times New Roman" pitchFamily="18" charset="0"/>
              </a:rPr>
            </a:br>
            <a:br>
              <a:rPr lang="bg-BG" altLang="en-US" sz="3600" b="1" dirty="0">
                <a:latin typeface="Arial Narrow" pitchFamily="34" charset="0"/>
                <a:cs typeface="Times New Roman" pitchFamily="18" charset="0"/>
              </a:rPr>
            </a:br>
            <a:endParaRPr lang="bg-BG" altLang="en-US" sz="3600" b="1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E25F-8352-4A7E-962B-839989144064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115527F-AD31-49A7-B4CB-D07658224322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55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5357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300608"/>
            <a:ext cx="8510588" cy="56486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000" algn="l">
              <a:lnSpc>
                <a:spcPct val="110000"/>
              </a:lnSpc>
            </a:pPr>
            <a:r>
              <a:rPr lang="bg-BG" altLang="en-US" sz="2800" b="1" i="1" dirty="0">
                <a:solidFill>
                  <a:srgbClr val="FF0000"/>
                </a:solidFill>
                <a:effectLst/>
              </a:rPr>
              <a:t>Основни характеристики:</a:t>
            </a:r>
            <a:br>
              <a:rPr lang="bg-BG" altLang="en-US" sz="2800" b="1" i="1" dirty="0">
                <a:solidFill>
                  <a:srgbClr val="FF0000"/>
                </a:solidFill>
                <a:effectLst/>
              </a:rPr>
            </a:br>
            <a:br>
              <a:rPr lang="bg-BG" altLang="en-US" sz="2600" dirty="0">
                <a:solidFill>
                  <a:srgbClr val="FF0000"/>
                </a:solidFill>
                <a:effectLst/>
              </a:rPr>
            </a:br>
            <a:r>
              <a:rPr lang="en-US" altLang="en-US" sz="2600" dirty="0">
                <a:solidFill>
                  <a:srgbClr val="000000"/>
                </a:solidFill>
                <a:effectLst/>
              </a:rPr>
              <a:t>1. </a:t>
            </a:r>
            <a:r>
              <a:rPr lang="bg-BG" altLang="en-US" sz="2600" dirty="0">
                <a:solidFill>
                  <a:srgbClr val="000000"/>
                </a:solidFill>
                <a:effectLst/>
              </a:rPr>
              <a:t>Държавата е собственик на здравните институции и на ресурсите (с изключение на персонала).</a:t>
            </a:r>
            <a:br>
              <a:rPr lang="bg-BG" altLang="en-US" sz="2600" dirty="0">
                <a:solidFill>
                  <a:srgbClr val="000000"/>
                </a:solidFill>
                <a:effectLst/>
              </a:rPr>
            </a:br>
            <a:br>
              <a:rPr lang="bg-BG" altLang="en-US" sz="2600" dirty="0">
                <a:solidFill>
                  <a:srgbClr val="000000"/>
                </a:solidFill>
                <a:effectLst/>
              </a:rPr>
            </a:br>
            <a:r>
              <a:rPr lang="en-US" altLang="en-US" sz="2600" dirty="0">
                <a:solidFill>
                  <a:srgbClr val="000000"/>
                </a:solidFill>
                <a:effectLst/>
              </a:rPr>
              <a:t>2. </a:t>
            </a:r>
            <a:r>
              <a:rPr lang="bg-BG" altLang="en-US" sz="2600" dirty="0">
                <a:solidFill>
                  <a:srgbClr val="000000"/>
                </a:solidFill>
                <a:effectLst/>
              </a:rPr>
              <a:t>Държавно централизирано управление на ресурсите. </a:t>
            </a:r>
            <a:br>
              <a:rPr lang="bg-BG" altLang="en-US" sz="2600" dirty="0">
                <a:solidFill>
                  <a:srgbClr val="000000"/>
                </a:solidFill>
                <a:effectLst/>
              </a:rPr>
            </a:br>
            <a:br>
              <a:rPr lang="bg-BG" altLang="en-US" sz="2600" dirty="0">
                <a:solidFill>
                  <a:srgbClr val="000000"/>
                </a:solidFill>
                <a:effectLst/>
              </a:rPr>
            </a:br>
            <a:r>
              <a:rPr lang="en-US" altLang="en-US" sz="2600" dirty="0">
                <a:solidFill>
                  <a:srgbClr val="000000"/>
                </a:solidFill>
                <a:effectLst/>
              </a:rPr>
              <a:t>3. </a:t>
            </a:r>
            <a:r>
              <a:rPr lang="bg-BG" altLang="en-US" sz="2600" dirty="0">
                <a:solidFill>
                  <a:srgbClr val="000000"/>
                </a:solidFill>
                <a:effectLst/>
              </a:rPr>
              <a:t>По-слабо развити пазарни механизми.</a:t>
            </a:r>
            <a:br>
              <a:rPr lang="bg-BG" altLang="en-US" sz="2600" dirty="0">
                <a:solidFill>
                  <a:srgbClr val="000000"/>
                </a:solidFill>
                <a:effectLst/>
              </a:rPr>
            </a:br>
            <a:endParaRPr lang="bg-BG" altLang="en-US" sz="26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9011-B51A-4B32-BE2A-B1602B78789C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A9F0-AFCE-4072-866F-E09A1B4E6A62}" type="slidenum">
              <a:rPr lang="en-US" altLang="en-US" smtClean="0">
                <a:solidFill>
                  <a:srgbClr val="FFFFFF"/>
                </a:solidFill>
              </a:rPr>
              <a:pPr/>
              <a:t>56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19759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59367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000" algn="l">
              <a:lnSpc>
                <a:spcPct val="130000"/>
              </a:lnSpc>
            </a:pPr>
            <a:r>
              <a:rPr lang="en-US" altLang="en-US" sz="2800" dirty="0">
                <a:solidFill>
                  <a:srgbClr val="000000"/>
                </a:solidFill>
                <a:effectLst/>
              </a:rPr>
              <a:t>4. </a:t>
            </a:r>
            <a:r>
              <a:rPr lang="bg-BG" altLang="en-US" sz="2800" dirty="0">
                <a:solidFill>
                  <a:srgbClr val="000000"/>
                </a:solidFill>
                <a:effectLst/>
              </a:rPr>
              <a:t>Здравните дейности са ориентирани повече към предлагане, отколкото към търсенето на здравна помощ.</a:t>
            </a:r>
            <a:br>
              <a:rPr lang="bg-BG" altLang="en-US" sz="2800" dirty="0">
                <a:solidFill>
                  <a:srgbClr val="000000"/>
                </a:solidFill>
                <a:effectLst/>
              </a:rPr>
            </a:br>
            <a:br>
              <a:rPr lang="bg-BG" altLang="en-US" sz="2800" dirty="0">
                <a:solidFill>
                  <a:srgbClr val="000000"/>
                </a:solidFill>
                <a:effectLst/>
              </a:rPr>
            </a:br>
            <a:r>
              <a:rPr lang="en-US" altLang="en-US" sz="2800" dirty="0">
                <a:solidFill>
                  <a:srgbClr val="000000"/>
                </a:solidFill>
                <a:effectLst/>
              </a:rPr>
              <a:t>5</a:t>
            </a:r>
            <a:r>
              <a:rPr lang="bg-BG" altLang="en-US" sz="2800" dirty="0">
                <a:solidFill>
                  <a:srgbClr val="000000"/>
                </a:solidFill>
                <a:effectLst/>
              </a:rPr>
              <a:t>. Такъв модел е целесъобразен при необходимост от бърза координация на дейностите или при крайно ограничени ресурси.</a:t>
            </a:r>
            <a:br>
              <a:rPr lang="bg-BG" altLang="en-US" sz="2800" dirty="0">
                <a:solidFill>
                  <a:srgbClr val="000000"/>
                </a:solidFill>
                <a:effectLst/>
              </a:rPr>
            </a:br>
            <a:r>
              <a:rPr lang="bg-BG" altLang="en-US" sz="2800" dirty="0">
                <a:solidFill>
                  <a:srgbClr val="000000"/>
                </a:solidFill>
                <a:effectLst/>
              </a:rPr>
              <a:t> </a:t>
            </a:r>
            <a:br>
              <a:rPr lang="bg-BG" altLang="en-US" sz="2800" dirty="0">
                <a:solidFill>
                  <a:srgbClr val="000000"/>
                </a:solidFill>
                <a:effectLst/>
              </a:rPr>
            </a:br>
            <a:r>
              <a:rPr lang="en-US" altLang="en-US" sz="2800" dirty="0">
                <a:solidFill>
                  <a:srgbClr val="000000"/>
                </a:solidFill>
                <a:effectLst/>
              </a:rPr>
              <a:t>6</a:t>
            </a:r>
            <a:r>
              <a:rPr lang="bg-BG" altLang="en-US" sz="2800" dirty="0">
                <a:solidFill>
                  <a:srgbClr val="000000"/>
                </a:solidFill>
                <a:effectLst/>
              </a:rPr>
              <a:t>. Типична е за сегашните и бившите социалистически страни.</a:t>
            </a:r>
            <a:r>
              <a:rPr lang="bg-BG" altLang="en-US" sz="2800" dirty="0">
                <a:solidFill>
                  <a:schemeClr val="bg2"/>
                </a:solidFill>
                <a:effectLst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E58-5148-4EFE-9E84-B5BCC09E5F7E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A9F0-AFCE-4072-866F-E09A1B4E6A62}" type="slidenum">
              <a:rPr lang="en-US" altLang="en-US" smtClean="0">
                <a:solidFill>
                  <a:srgbClr val="FFFFFF"/>
                </a:solidFill>
              </a:rPr>
              <a:pPr/>
              <a:t>57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72717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000" algn="l">
              <a:lnSpc>
                <a:spcPct val="110000"/>
              </a:lnSpc>
            </a:pPr>
            <a:r>
              <a:rPr lang="bg-BG" altLang="en-US" sz="3600" dirty="0">
                <a:solidFill>
                  <a:srgbClr val="000000"/>
                </a:solidFill>
                <a:effectLst/>
              </a:rPr>
              <a:t>В света има примери за устойчиво развитие на модела на държавния монополизъм в редица развити страни (Англия, Дания и др.), но в тези страни държавният монополизъм се съчетава с добре развити пазарни механизми, което прави системата устойчива и добре балансирана.</a:t>
            </a:r>
            <a:r>
              <a:rPr lang="bg-BG" altLang="en-US" sz="3600" dirty="0">
                <a:effectLst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F498-C250-476D-B1C2-93B9E1603115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A9F0-AFCE-4072-866F-E09A1B4E6A62}" type="slidenum">
              <a:rPr lang="en-US" altLang="en-US" smtClean="0">
                <a:solidFill>
                  <a:srgbClr val="FFFFFF"/>
                </a:solidFill>
              </a:rPr>
              <a:pPr/>
              <a:t>58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1507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</a:pPr>
            <a:endParaRPr lang="bg-BG" altLang="en-US" sz="240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88638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57206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000" algn="l">
              <a:lnSpc>
                <a:spcPct val="130000"/>
              </a:lnSpc>
            </a:pPr>
            <a:r>
              <a:rPr lang="bg-BG" altLang="en-US" sz="2800" b="1" dirty="0">
                <a:solidFill>
                  <a:srgbClr val="C00000"/>
                </a:solidFill>
                <a:effectLst/>
              </a:rPr>
              <a:t>Подходящ пример е английското държавно здравеопазване, въведено през 1948 г. от лорд </a:t>
            </a:r>
            <a:r>
              <a:rPr lang="bg-BG" altLang="en-US" sz="2800" b="1" dirty="0" err="1">
                <a:solidFill>
                  <a:srgbClr val="C00000"/>
                </a:solidFill>
                <a:effectLst/>
              </a:rPr>
              <a:t>Бевъридж</a:t>
            </a:r>
            <a:r>
              <a:rPr lang="bg-BG" altLang="en-US" sz="2800" b="1" dirty="0">
                <a:solidFill>
                  <a:srgbClr val="C00000"/>
                </a:solidFill>
                <a:effectLst/>
              </a:rPr>
              <a:t>. </a:t>
            </a:r>
            <a:r>
              <a:rPr lang="bg-BG" altLang="en-US" sz="2800" dirty="0">
                <a:solidFill>
                  <a:srgbClr val="000000"/>
                </a:solidFill>
                <a:effectLst/>
              </a:rPr>
              <a:t>Финансирането на здравните дейности е от държавния бюджет (около 85%), вноски на работещите (около 10%) и средства, постъпващи от пациентите (5%) за изписани рецепти, някои платени услуги в стоматологията, допълнително заплащане за по-добри условия при болнично лечение и др.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3835-811D-441E-9A29-CB3EC0D1398F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A9F0-AFCE-4072-866F-E09A1B4E6A62}" type="slidenum">
              <a:rPr lang="en-US" altLang="en-US" smtClean="0">
                <a:solidFill>
                  <a:srgbClr val="FFFFFF"/>
                </a:solidFill>
              </a:rPr>
              <a:pPr/>
              <a:t>59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2531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</a:pPr>
            <a:endParaRPr lang="bg-BG" altLang="en-US" sz="240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539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6080720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bg-BG" sz="3200" b="1" u="sng" dirty="0">
                <a:solidFill>
                  <a:srgbClr val="FF0000"/>
                </a:solidFill>
                <a:effectLst/>
              </a:rPr>
              <a:t>Здравната система </a:t>
            </a:r>
            <a:r>
              <a:rPr lang="bg-BG" sz="3200" dirty="0">
                <a:solidFill>
                  <a:schemeClr val="bg2"/>
                </a:solidFill>
                <a:effectLst/>
              </a:rPr>
              <a:t>  </a:t>
            </a:r>
            <a:r>
              <a:rPr lang="bg-BG" sz="3200" b="1" dirty="0">
                <a:solidFill>
                  <a:srgbClr val="663300"/>
                </a:solidFill>
                <a:effectLst/>
              </a:rPr>
              <a:t>е</a:t>
            </a:r>
            <a:r>
              <a:rPr lang="bg-BG" sz="3200" dirty="0">
                <a:solidFill>
                  <a:srgbClr val="663300"/>
                </a:solidFill>
                <a:effectLst/>
              </a:rPr>
              <a:t> </a:t>
            </a:r>
            <a:r>
              <a:rPr lang="bg-BG" sz="3200" b="1" dirty="0">
                <a:solidFill>
                  <a:srgbClr val="663300"/>
                </a:solidFill>
                <a:effectLst/>
              </a:rPr>
              <a:t>система от дейности, медицински и немедицински</a:t>
            </a:r>
            <a:r>
              <a:rPr lang="bg-BG" sz="3200" dirty="0">
                <a:solidFill>
                  <a:srgbClr val="663300"/>
                </a:solidFill>
                <a:effectLst/>
              </a:rPr>
              <a:t> (стопански, социални, материално-технически и технологични, екологични, образователни и възпитателни), </a:t>
            </a:r>
            <a:r>
              <a:rPr lang="bg-BG" sz="3200" b="1" dirty="0">
                <a:solidFill>
                  <a:srgbClr val="663300"/>
                </a:solidFill>
                <a:effectLst/>
              </a:rPr>
              <a:t>научни и приложни,</a:t>
            </a:r>
            <a:r>
              <a:rPr lang="bg-BG" sz="3200" dirty="0">
                <a:solidFill>
                  <a:srgbClr val="663300"/>
                </a:solidFill>
                <a:effectLst/>
              </a:rPr>
              <a:t> </a:t>
            </a:r>
            <a:r>
              <a:rPr lang="bg-BG" sz="3200" b="1" dirty="0">
                <a:solidFill>
                  <a:srgbClr val="663300"/>
                </a:solidFill>
                <a:effectLst/>
              </a:rPr>
              <a:t>организирани в обществото за оптимизиране на количествените и качествени аспекти на възпроизводството на човешките ресурси</a:t>
            </a:r>
            <a:r>
              <a:rPr lang="bg-BG" sz="3200" dirty="0">
                <a:solidFill>
                  <a:srgbClr val="663300"/>
                </a:solidFill>
                <a:effectLst/>
              </a:rPr>
              <a:t>.</a:t>
            </a:r>
            <a:endParaRPr lang="en-US" sz="3200" dirty="0">
              <a:solidFill>
                <a:srgbClr val="6633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F747E3-80C0-4BFF-AAF5-D691D38C6C64}" type="datetime1">
              <a:rPr lang="en-US" smtClean="0">
                <a:solidFill>
                  <a:srgbClr val="FFFFFF"/>
                </a:solidFill>
              </a:rPr>
              <a:t>3/20/2020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F8372F-CF1B-42F8-87EA-91BF927DD54B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37076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000" algn="l">
              <a:lnSpc>
                <a:spcPct val="130000"/>
              </a:lnSpc>
            </a:pPr>
            <a:r>
              <a:rPr lang="bg-BG" altLang="en-US" sz="2800" dirty="0">
                <a:solidFill>
                  <a:srgbClr val="000000"/>
                </a:solidFill>
                <a:effectLst/>
              </a:rPr>
              <a:t>От началото на 1990-те британското здравеопазване се реформира чрез въвеждане на пазарни механизми, предоставяне на по-големи права на местните нива на обслужване - статут на самоуправление на болниците, право на </a:t>
            </a:r>
            <a:r>
              <a:rPr lang="bg-BG" altLang="en-US" sz="2800" dirty="0" err="1">
                <a:solidFill>
                  <a:srgbClr val="000000"/>
                </a:solidFill>
                <a:effectLst/>
              </a:rPr>
              <a:t>общопрактикуващите</a:t>
            </a:r>
            <a:r>
              <a:rPr lang="bg-BG" altLang="en-US" sz="2800" dirty="0">
                <a:solidFill>
                  <a:srgbClr val="000000"/>
                </a:solidFill>
                <a:effectLst/>
              </a:rPr>
              <a:t> лекари на собствен бюджет за обслужване на техните пациенти от болниците и т.н.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45D63-63BF-4BD8-9503-2AA3900DF4B3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A9F0-AFCE-4072-866F-E09A1B4E6A62}" type="slidenum">
              <a:rPr lang="en-US" altLang="en-US" smtClean="0">
                <a:solidFill>
                  <a:srgbClr val="FFFFFF"/>
                </a:solidFill>
              </a:rPr>
              <a:pPr/>
              <a:t>60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55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</a:pPr>
            <a:endParaRPr lang="bg-BG" altLang="en-US" sz="240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1969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59367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000" algn="l">
              <a:lnSpc>
                <a:spcPct val="130000"/>
              </a:lnSpc>
            </a:pP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Децентрализираното правителствено бюджетно финансиране е съчетано</a:t>
            </a:r>
            <a:r>
              <a:rPr lang="bg-BG" altLang="en-US" sz="2800" dirty="0">
                <a:solidFill>
                  <a:srgbClr val="000000"/>
                </a:solidFill>
                <a:effectLst/>
              </a:rPr>
              <a:t> </a:t>
            </a: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с „вътрешен пазар”</a:t>
            </a:r>
            <a:r>
              <a:rPr lang="en-US" altLang="en-US" sz="2800" b="1" i="1" dirty="0">
                <a:solidFill>
                  <a:srgbClr val="000000"/>
                </a:solidFill>
                <a:effectLst/>
              </a:rPr>
              <a:t> - </a:t>
            </a: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две страни на пазарните отношения</a:t>
            </a:r>
            <a:r>
              <a:rPr lang="bg-BG" altLang="en-US" sz="2800" dirty="0">
                <a:solidFill>
                  <a:srgbClr val="000000"/>
                </a:solidFill>
                <a:effectLst/>
              </a:rPr>
              <a:t>: </a:t>
            </a:r>
            <a:br>
              <a:rPr lang="bg-BG" altLang="en-US" sz="2800" dirty="0">
                <a:solidFill>
                  <a:srgbClr val="000000"/>
                </a:solidFill>
                <a:effectLst/>
              </a:rPr>
            </a:br>
            <a:r>
              <a:rPr lang="bg-BG" altLang="en-US" sz="2800" dirty="0">
                <a:solidFill>
                  <a:srgbClr val="000000"/>
                </a:solidFill>
                <a:effectLst/>
              </a:rPr>
              <a:t>= </a:t>
            </a:r>
            <a:r>
              <a:rPr lang="bg-BG" altLang="en-US" sz="2800" b="1" i="1" dirty="0">
                <a:solidFill>
                  <a:srgbClr val="3333FF"/>
                </a:solidFill>
                <a:effectLst/>
              </a:rPr>
              <a:t>купувачи</a:t>
            </a:r>
            <a:r>
              <a:rPr lang="bg-BG" altLang="en-US" sz="2800" dirty="0">
                <a:solidFill>
                  <a:srgbClr val="3333FF"/>
                </a:solidFill>
                <a:effectLst/>
              </a:rPr>
              <a:t> (финансиращи) - </a:t>
            </a:r>
            <a:r>
              <a:rPr lang="bg-BG" altLang="en-US" sz="2800" dirty="0">
                <a:solidFill>
                  <a:srgbClr val="000000"/>
                </a:solidFill>
                <a:effectLst/>
              </a:rPr>
              <a:t>местните здравни органи и големите практики за </a:t>
            </a:r>
            <a:r>
              <a:rPr lang="bg-BG" altLang="en-US" sz="2800" dirty="0" err="1">
                <a:solidFill>
                  <a:srgbClr val="000000"/>
                </a:solidFill>
                <a:effectLst/>
              </a:rPr>
              <a:t>ПЗП</a:t>
            </a:r>
            <a:r>
              <a:rPr lang="bg-BG" altLang="en-US" sz="2800" dirty="0">
                <a:solidFill>
                  <a:srgbClr val="000000"/>
                </a:solidFill>
                <a:effectLst/>
              </a:rPr>
              <a:t> и </a:t>
            </a:r>
            <a:br>
              <a:rPr lang="bg-BG" altLang="en-US" sz="2800" dirty="0">
                <a:solidFill>
                  <a:srgbClr val="000000"/>
                </a:solidFill>
                <a:effectLst/>
              </a:rPr>
            </a:br>
            <a:r>
              <a:rPr lang="bg-BG" altLang="en-US" sz="2800" dirty="0">
                <a:solidFill>
                  <a:srgbClr val="000000"/>
                </a:solidFill>
                <a:effectLst/>
              </a:rPr>
              <a:t>= </a:t>
            </a:r>
            <a:r>
              <a:rPr lang="bg-BG" altLang="en-US" sz="2800" b="1" i="1" dirty="0">
                <a:solidFill>
                  <a:srgbClr val="3333FF"/>
                </a:solidFill>
                <a:effectLst/>
              </a:rPr>
              <a:t>предоставящи здравна помощ</a:t>
            </a:r>
            <a:r>
              <a:rPr lang="bg-BG" altLang="en-US" sz="2800" dirty="0">
                <a:solidFill>
                  <a:srgbClr val="3333FF"/>
                </a:solidFill>
                <a:effectLst/>
              </a:rPr>
              <a:t> (продаващи) </a:t>
            </a:r>
            <a:r>
              <a:rPr lang="bg-BG" altLang="en-US" sz="2800" dirty="0">
                <a:solidFill>
                  <a:srgbClr val="000000"/>
                </a:solidFill>
                <a:effectLst/>
              </a:rPr>
              <a:t>- здравните заведения за вторична и </a:t>
            </a:r>
            <a:r>
              <a:rPr lang="bg-BG" altLang="en-US" sz="2800" dirty="0" err="1">
                <a:solidFill>
                  <a:srgbClr val="000000"/>
                </a:solidFill>
                <a:effectLst/>
              </a:rPr>
              <a:t>третична</a:t>
            </a:r>
            <a:r>
              <a:rPr lang="bg-BG" altLang="en-US" sz="2800" dirty="0">
                <a:solidFill>
                  <a:srgbClr val="000000"/>
                </a:solidFill>
                <a:effectLst/>
              </a:rPr>
              <a:t> помощ и частните специализирани кабинети.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D156-C7D5-452D-B4D8-46E0A82372F4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A9F0-AFCE-4072-866F-E09A1B4E6A62}" type="slidenum">
              <a:rPr lang="en-US" altLang="en-US" smtClean="0">
                <a:solidFill>
                  <a:srgbClr val="FFFFFF"/>
                </a:solidFill>
              </a:rPr>
              <a:pPr/>
              <a:t>61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4579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</a:pPr>
            <a:endParaRPr lang="bg-BG" altLang="en-US" sz="240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85944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СИСТЕМА НА ЛИБЕРАЛНИЯ ПЛУРАЛИЗЪМ </a:t>
            </a:r>
            <a:br>
              <a:rPr lang="bg-BG" altLang="en-US" b="1">
                <a:solidFill>
                  <a:srgbClr val="FF0000"/>
                </a:solidFill>
                <a:latin typeface="Times New Roman" pitchFamily="18" charset="0"/>
              </a:rPr>
            </a:br>
            <a:r>
              <a:rPr lang="bg-BG" alt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(предимно частна форма на здравно обслужване) </a:t>
            </a:r>
            <a:br>
              <a:rPr lang="bg-BG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bg-BG" altLang="en-US">
                <a:solidFill>
                  <a:srgbClr val="FFFFFF"/>
                </a:solidFill>
                <a:cs typeface="Times New Roman" pitchFamily="18" charset="0"/>
              </a:rPr>
            </a:br>
            <a:br>
              <a:rPr lang="bg-BG" altLang="en-US">
                <a:solidFill>
                  <a:srgbClr val="FFFFFF"/>
                </a:solidFill>
                <a:cs typeface="Times New Roman" pitchFamily="18" charset="0"/>
              </a:rPr>
            </a:br>
            <a:endParaRPr lang="en-GB" altLang="en-US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F4BA-FFAF-4E4D-94F0-EDB4DA62664B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A7B8A8-20AF-46BE-8DB2-7E47FC3F8552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62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7584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marL="180000" algn="l">
              <a:lnSpc>
                <a:spcPct val="130000"/>
              </a:lnSpc>
            </a:pPr>
            <a:r>
              <a:rPr lang="bg-BG" altLang="en-US" sz="3100" b="1" dirty="0">
                <a:solidFill>
                  <a:srgbClr val="FF0000"/>
                </a:solidFill>
                <a:effectLst/>
              </a:rPr>
              <a:t>Типичен представител – САЩ.</a:t>
            </a:r>
            <a:br>
              <a:rPr lang="bg-BG" altLang="en-US" sz="3100" b="1" dirty="0">
                <a:solidFill>
                  <a:srgbClr val="FF0000"/>
                </a:solidFill>
                <a:effectLst/>
              </a:rPr>
            </a:br>
            <a:r>
              <a:rPr lang="bg-BG" altLang="en-US" sz="3100" b="1" dirty="0">
                <a:solidFill>
                  <a:srgbClr val="FF0000"/>
                </a:solidFill>
                <a:effectLst/>
              </a:rPr>
              <a:t>Основни характеристики на модела:</a:t>
            </a:r>
            <a:br>
              <a:rPr lang="bg-BG" altLang="en-US" sz="3100" b="1" dirty="0">
                <a:solidFill>
                  <a:srgbClr val="FF0000"/>
                </a:solidFill>
                <a:effectLst/>
              </a:rPr>
            </a:br>
            <a:r>
              <a:rPr lang="bg-BG" altLang="en-US" sz="2400" dirty="0">
                <a:solidFill>
                  <a:srgbClr val="000000"/>
                </a:solidFill>
                <a:effectLst/>
              </a:rPr>
              <a:t>1. Икономически либерализъм (икономическа свобода) и плуралистична собственост на ресурсите.  </a:t>
            </a:r>
            <a:br>
              <a:rPr lang="bg-BG" altLang="en-US" sz="2400" dirty="0">
                <a:solidFill>
                  <a:srgbClr val="000000"/>
                </a:solidFill>
                <a:effectLst/>
              </a:rPr>
            </a:br>
            <a:r>
              <a:rPr lang="bg-BG" altLang="en-US" sz="2400" dirty="0">
                <a:solidFill>
                  <a:srgbClr val="000000"/>
                </a:solidFill>
                <a:effectLst/>
              </a:rPr>
              <a:t>2. Преобладаване на частния сектор, особено в първичната здравна помощ, където работят не само </a:t>
            </a:r>
            <a:r>
              <a:rPr lang="bg-BG" altLang="en-US" sz="2400" dirty="0" err="1">
                <a:solidFill>
                  <a:srgbClr val="000000"/>
                </a:solidFill>
                <a:effectLst/>
              </a:rPr>
              <a:t>общопрактикуващи</a:t>
            </a:r>
            <a:r>
              <a:rPr lang="bg-BG" altLang="en-US" sz="2400" dirty="0">
                <a:solidFill>
                  <a:srgbClr val="000000"/>
                </a:solidFill>
                <a:effectLst/>
              </a:rPr>
              <a:t> лекари, но и специалисти интернисти, педиатри и акушер-гинеколози. </a:t>
            </a:r>
            <a:br>
              <a:rPr lang="bg-BG" altLang="en-US" sz="2400" dirty="0">
                <a:solidFill>
                  <a:srgbClr val="000000"/>
                </a:solidFill>
                <a:effectLst/>
              </a:rPr>
            </a:br>
            <a:r>
              <a:rPr lang="bg-BG" altLang="en-US" sz="2400" dirty="0">
                <a:solidFill>
                  <a:srgbClr val="000000"/>
                </a:solidFill>
                <a:effectLst/>
              </a:rPr>
              <a:t>3. Вторична здравна помощ – над 70% частни болници,  </a:t>
            </a:r>
            <a:r>
              <a:rPr lang="bg-BG" altLang="en-US" sz="2400" dirty="0" err="1">
                <a:solidFill>
                  <a:srgbClr val="000000"/>
                </a:solidFill>
                <a:effectLst/>
              </a:rPr>
              <a:t>болници</a:t>
            </a:r>
            <a:r>
              <a:rPr lang="bg-BG" altLang="en-US" sz="2400" dirty="0">
                <a:solidFill>
                  <a:srgbClr val="000000"/>
                </a:solidFill>
                <a:effectLst/>
              </a:rPr>
              <a:t> на религиозни и благотворителни организации и малък брой държавни болници. </a:t>
            </a:r>
            <a:br>
              <a:rPr lang="bg-BG" altLang="en-US" sz="2400" dirty="0">
                <a:solidFill>
                  <a:srgbClr val="000000"/>
                </a:solidFill>
                <a:effectLst/>
              </a:rPr>
            </a:br>
            <a:r>
              <a:rPr lang="bg-BG" altLang="en-US" sz="2400" dirty="0">
                <a:solidFill>
                  <a:srgbClr val="000000"/>
                </a:solidFill>
                <a:effectLst/>
              </a:rPr>
              <a:t>4. </a:t>
            </a:r>
            <a:r>
              <a:rPr lang="bg-BG" altLang="en-US" sz="2400" dirty="0" err="1">
                <a:solidFill>
                  <a:srgbClr val="000000"/>
                </a:solidFill>
                <a:effectLst/>
              </a:rPr>
              <a:t>Третична</a:t>
            </a:r>
            <a:r>
              <a:rPr lang="bg-BG" altLang="en-US" sz="2400" dirty="0">
                <a:solidFill>
                  <a:srgbClr val="000000"/>
                </a:solidFill>
                <a:effectLst/>
              </a:rPr>
              <a:t> помощ - медицински центрове, асоциирани към медицинските училища.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C4E6-BC75-4EE8-AB0E-A42445DE9A80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A9F0-AFCE-4072-866F-E09A1B4E6A62}" type="slidenum">
              <a:rPr lang="en-US" altLang="en-US" smtClean="0">
                <a:solidFill>
                  <a:srgbClr val="FFFFFF"/>
                </a:solidFill>
              </a:rPr>
              <a:pPr/>
              <a:t>63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6627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</a:pPr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31950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000" algn="l">
              <a:lnSpc>
                <a:spcPct val="140000"/>
              </a:lnSpc>
            </a:pPr>
            <a:r>
              <a:rPr lang="bg-BG" altLang="en-US" sz="2400" dirty="0">
                <a:solidFill>
                  <a:srgbClr val="000000"/>
                </a:solidFill>
                <a:effectLst/>
              </a:rPr>
              <a:t>5. Устойчивост на системата поради висока ресурсна обезпеченост и </a:t>
            </a:r>
            <a:r>
              <a:rPr lang="bg-BG" altLang="en-US" sz="2400" dirty="0" err="1">
                <a:solidFill>
                  <a:srgbClr val="000000"/>
                </a:solidFill>
                <a:effectLst/>
              </a:rPr>
              <a:t>пазарност</a:t>
            </a:r>
            <a:r>
              <a:rPr lang="bg-BG" altLang="en-US" sz="2400" dirty="0">
                <a:solidFill>
                  <a:srgbClr val="000000"/>
                </a:solidFill>
                <a:effectLst/>
              </a:rPr>
              <a:t>. </a:t>
            </a:r>
            <a:br>
              <a:rPr lang="bg-BG" altLang="en-US" sz="2400" dirty="0">
                <a:solidFill>
                  <a:srgbClr val="000000"/>
                </a:solidFill>
                <a:effectLst/>
              </a:rPr>
            </a:br>
            <a:r>
              <a:rPr lang="bg-BG" altLang="en-US" sz="2400" dirty="0">
                <a:solidFill>
                  <a:srgbClr val="000000"/>
                </a:solidFill>
                <a:effectLst/>
              </a:rPr>
              <a:t>6. Държавата гарантира здравното законодателство, но има ограничена роля в организацията и оказването на медицинска помощ.</a:t>
            </a:r>
            <a:br>
              <a:rPr lang="bg-BG" altLang="en-US" sz="2400" dirty="0">
                <a:solidFill>
                  <a:srgbClr val="000000"/>
                </a:solidFill>
                <a:effectLst/>
              </a:rPr>
            </a:br>
            <a:r>
              <a:rPr lang="bg-BG" altLang="en-US" sz="2400" dirty="0">
                <a:solidFill>
                  <a:srgbClr val="000000"/>
                </a:solidFill>
                <a:effectLst/>
              </a:rPr>
              <a:t>7. Ориентация към търсенето на медицинска помощ и здравни дейности. </a:t>
            </a:r>
            <a:br>
              <a:rPr lang="bg-BG" altLang="en-US" sz="2400" dirty="0">
                <a:solidFill>
                  <a:srgbClr val="000000"/>
                </a:solidFill>
                <a:effectLst/>
              </a:rPr>
            </a:br>
            <a:r>
              <a:rPr lang="bg-BG" altLang="en-US" sz="2400" dirty="0">
                <a:solidFill>
                  <a:srgbClr val="000000"/>
                </a:solidFill>
                <a:effectLst/>
              </a:rPr>
              <a:t>8. Финансирането е от множество източници. Основен източник на финансиране е частното здравно застраховане. </a:t>
            </a:r>
            <a:endParaRPr lang="bg-BG" altLang="en-US" sz="18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0E8B-10FA-48E3-B92B-98D972A22B0E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A9F0-AFCE-4072-866F-E09A1B4E6A62}" type="slidenum">
              <a:rPr lang="en-US" altLang="en-US" smtClean="0">
                <a:solidFill>
                  <a:srgbClr val="FFFFFF"/>
                </a:solidFill>
              </a:rPr>
              <a:pPr/>
              <a:t>64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7651" name="Rectangle 3"/>
          <p:cNvSpPr>
            <a:spLocks noRot="1" noChangeArrowheads="1"/>
          </p:cNvSpPr>
          <p:nvPr/>
        </p:nvSpPr>
        <p:spPr bwMode="auto">
          <a:xfrm>
            <a:off x="250825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</a:pPr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082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000" algn="l">
              <a:lnSpc>
                <a:spcPct val="120000"/>
              </a:lnSpc>
            </a:pPr>
            <a:r>
              <a:rPr lang="bg-BG" altLang="en-US" sz="2800" dirty="0">
                <a:solidFill>
                  <a:srgbClr val="000000"/>
                </a:solidFill>
                <a:effectLst/>
              </a:rPr>
              <a:t>Федералното правителство и щатовете финансират две мащабни програми:</a:t>
            </a:r>
            <a:br>
              <a:rPr lang="bg-BG" altLang="en-US" sz="2800" dirty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 err="1">
                <a:solidFill>
                  <a:srgbClr val="FF0000"/>
                </a:solidFill>
                <a:effectLst/>
              </a:rPr>
              <a:t>Medicare</a:t>
            </a:r>
            <a:r>
              <a:rPr lang="bg-BG" altLang="en-US" sz="2800" dirty="0">
                <a:solidFill>
                  <a:srgbClr val="000000"/>
                </a:solidFill>
                <a:effectLst/>
              </a:rPr>
              <a:t> - програма на федералното правителство, създадена през 1965 г., обхваща лицата над 65 г. и инвалидите като обезпечава безплатно болнично лечение в течение на 120 дни един път след навършване на 65 г. и до 60 дни ежегодно, както и покриване на разходи за амбулаторна помощ и лечение на остри състояния, но не покрива разходите за лекарства и продължителна помощ.</a:t>
            </a:r>
            <a:r>
              <a:rPr lang="bg-BG" altLang="en-US" sz="2800" dirty="0">
                <a:solidFill>
                  <a:schemeClr val="bg2"/>
                </a:solidFill>
                <a:effectLst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D20C-B67D-43D1-AC8A-97CE71AA88E3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A9F0-AFCE-4072-866F-E09A1B4E6A62}" type="slidenum">
              <a:rPr lang="en-US" altLang="en-US" smtClean="0">
                <a:solidFill>
                  <a:srgbClr val="FFFFFF"/>
                </a:solidFill>
              </a:rPr>
              <a:pPr/>
              <a:t>65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8675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</a:pPr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9678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000" algn="l">
              <a:lnSpc>
                <a:spcPct val="140000"/>
              </a:lnSpc>
            </a:pPr>
            <a:r>
              <a:rPr lang="bg-BG" altLang="en-US" sz="3200" b="1" i="1" dirty="0" err="1">
                <a:solidFill>
                  <a:srgbClr val="FF0000"/>
                </a:solidFill>
                <a:effectLst/>
              </a:rPr>
              <a:t>Medicaid</a:t>
            </a:r>
            <a:r>
              <a:rPr lang="bg-BG" altLang="en-US" sz="3200" dirty="0">
                <a:solidFill>
                  <a:srgbClr val="FF0000"/>
                </a:solidFill>
                <a:effectLst/>
              </a:rPr>
              <a:t> </a:t>
            </a:r>
            <a:r>
              <a:rPr lang="bg-BG" altLang="en-US" sz="3200" dirty="0">
                <a:solidFill>
                  <a:srgbClr val="000000"/>
                </a:solidFill>
                <a:effectLst/>
              </a:rPr>
              <a:t>е програма, финансирана от федералното правителство и правителствата на щатовете и предоставя безплатни здравни услуги на лицата, живеещи под определен социален минимум. От двете програми годишно се ползват над 50 милиона души.</a:t>
            </a:r>
            <a:br>
              <a:rPr lang="bg-BG" altLang="en-US" sz="3200" dirty="0">
                <a:solidFill>
                  <a:srgbClr val="000000"/>
                </a:solidFill>
                <a:effectLst/>
              </a:rPr>
            </a:br>
            <a:r>
              <a:rPr lang="bg-BG" altLang="en-US" sz="4000" dirty="0">
                <a:effectLst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98D3-1F8B-4251-9353-1CD23F915D5E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A9F0-AFCE-4072-866F-E09A1B4E6A62}" type="slidenum">
              <a:rPr lang="en-US" altLang="en-US" smtClean="0">
                <a:solidFill>
                  <a:srgbClr val="FFFFFF"/>
                </a:solidFill>
              </a:rPr>
              <a:pPr/>
              <a:t>66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699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</a:pPr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8034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548680"/>
            <a:ext cx="8207375" cy="547260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СИСТЕМА НА СОЦИАЛНО ЗДРАВНО ОСИГУРЯВАНЕ (ОГРАНИЧЕН ЕТАТИЗЪМ) </a:t>
            </a:r>
            <a:br>
              <a:rPr lang="bg-BG" altLang="en-US" b="1" dirty="0">
                <a:solidFill>
                  <a:srgbClr val="FF0000"/>
                </a:solidFill>
                <a:latin typeface="Times New Roman" pitchFamily="18" charset="0"/>
              </a:rPr>
            </a:br>
            <a:br>
              <a:rPr lang="bg-BG" altLang="en-US" dirty="0">
                <a:solidFill>
                  <a:srgbClr val="FFFFFF"/>
                </a:solidFill>
                <a:cs typeface="Times New Roman" pitchFamily="18" charset="0"/>
              </a:rPr>
            </a:br>
            <a:endParaRPr lang="en-GB" altLang="en-US" dirty="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E2E3-6F9C-445A-AFC9-8C64378E5A9A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5FE5B3D-127C-44F2-812F-EB532A037B22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67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27995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000" indent="-762000" algn="l">
              <a:lnSpc>
                <a:spcPct val="120000"/>
              </a:lnSpc>
            </a:pPr>
            <a:r>
              <a:rPr lang="bg-BG" altLang="en-US" sz="1400" b="1" i="1" dirty="0">
                <a:solidFill>
                  <a:srgbClr val="000000"/>
                </a:solidFill>
                <a:effectLst/>
              </a:rPr>
              <a:t>	</a:t>
            </a:r>
            <a:r>
              <a:rPr lang="bg-BG" altLang="en-US" sz="2800" b="1" i="1" dirty="0">
                <a:solidFill>
                  <a:srgbClr val="FF0000"/>
                </a:solidFill>
                <a:effectLst/>
              </a:rPr>
              <a:t>Основни характеристики:</a:t>
            </a:r>
            <a:br>
              <a:rPr lang="bg-BG" altLang="en-US" sz="2800" b="1" i="1" dirty="0">
                <a:solidFill>
                  <a:srgbClr val="FF0000"/>
                </a:solidFill>
                <a:effectLst/>
              </a:rPr>
            </a:br>
            <a:r>
              <a:rPr lang="bg-BG" altLang="en-US" sz="2800" b="1" i="1" dirty="0">
                <a:solidFill>
                  <a:srgbClr val="CE2402"/>
                </a:solidFill>
                <a:effectLst/>
              </a:rPr>
              <a:t> </a:t>
            </a:r>
            <a:br>
              <a:rPr lang="bg-BG" altLang="en-US" sz="2800" b="1" i="1" dirty="0">
                <a:solidFill>
                  <a:srgbClr val="CE2402"/>
                </a:solidFill>
                <a:effectLst/>
              </a:rPr>
            </a:b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1. Силно здравно законодателство гарантирано от държавата и значително участие на местното самоуправление.</a:t>
            </a:r>
            <a:br>
              <a:rPr lang="en-US" altLang="en-US" sz="2800" b="1" i="1" dirty="0">
                <a:solidFill>
                  <a:srgbClr val="000000"/>
                </a:solidFill>
                <a:effectLst/>
              </a:rPr>
            </a:br>
            <a:br>
              <a:rPr lang="bg-BG" altLang="en-US" sz="2800" b="1" i="1" dirty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2. Плуралистична (обществена и частна) собственост на ресурсите.</a:t>
            </a:r>
            <a:br>
              <a:rPr lang="en-US" altLang="en-US" sz="2800" b="1" i="1" dirty="0">
                <a:solidFill>
                  <a:srgbClr val="000000"/>
                </a:solidFill>
                <a:effectLst/>
              </a:rPr>
            </a:br>
            <a:br>
              <a:rPr lang="bg-BG" altLang="en-US" sz="2800" b="1" i="1" dirty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3. Развити пазарни механизми и пълно покриване на потребностите. </a:t>
            </a:r>
            <a:br>
              <a:rPr lang="bg-BG" altLang="en-US" sz="2800" b="1" i="1" dirty="0">
                <a:solidFill>
                  <a:srgbClr val="000000"/>
                </a:solidFill>
                <a:effectLst/>
              </a:rPr>
            </a:br>
            <a:endParaRPr lang="bg-BG" altLang="en-US" sz="28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8E26-3C84-4809-AEE8-1C90748FF6A1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A9F0-AFCE-4072-866F-E09A1B4E6A62}" type="slidenum">
              <a:rPr lang="en-US" altLang="en-US" smtClean="0">
                <a:solidFill>
                  <a:srgbClr val="FFFFFF"/>
                </a:solidFill>
              </a:rPr>
              <a:pPr/>
              <a:t>68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2771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</a:pPr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32173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57206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000" indent="-762000" algn="l">
              <a:lnSpc>
                <a:spcPct val="120000"/>
              </a:lnSpc>
            </a:pPr>
            <a:r>
              <a:rPr lang="bg-BG" altLang="en-US" sz="1400" b="1" i="1" dirty="0">
                <a:solidFill>
                  <a:srgbClr val="000000"/>
                </a:solidFill>
                <a:effectLst/>
              </a:rPr>
              <a:t>	</a:t>
            </a: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4. Ориентация към търсенето на медицинска помощ и широко предлагане на различни профилактични дейности.</a:t>
            </a:r>
            <a:br>
              <a:rPr lang="en-US" altLang="en-US" sz="2800" b="1" i="1" dirty="0">
                <a:solidFill>
                  <a:srgbClr val="000000"/>
                </a:solidFill>
                <a:effectLst/>
              </a:rPr>
            </a:br>
            <a:br>
              <a:rPr lang="bg-BG" altLang="en-US" sz="2800" b="1" i="1" dirty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5. Устойчивост на системата поради висока ресурсна осигуреност, добре функциониращи пазарни механизми и силно здравно законодателство.</a:t>
            </a:r>
            <a:br>
              <a:rPr lang="bg-BG" altLang="en-US" sz="2800" b="1" i="1" dirty="0">
                <a:solidFill>
                  <a:srgbClr val="000000"/>
                </a:solidFill>
                <a:effectLst/>
              </a:rPr>
            </a:br>
            <a:br>
              <a:rPr lang="bg-BG" altLang="en-US" sz="2800" b="1" i="1" dirty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6. Децентрализация в управлението и </a:t>
            </a:r>
            <a:r>
              <a:rPr lang="bg-BG" altLang="en-US" sz="2800" b="1" i="1" dirty="0" err="1">
                <a:solidFill>
                  <a:srgbClr val="000000"/>
                </a:solidFill>
                <a:effectLst/>
              </a:rPr>
              <a:t>регионализация</a:t>
            </a: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 на здравните грижи.</a:t>
            </a:r>
            <a:endParaRPr lang="bg-BG" altLang="en-US" sz="28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AE1A6-1E03-4B4B-A839-B7E5CBAC28BB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A9F0-AFCE-4072-866F-E09A1B4E6A62}" type="slidenum">
              <a:rPr lang="en-US" altLang="en-US" smtClean="0">
                <a:solidFill>
                  <a:srgbClr val="FFFFFF"/>
                </a:solidFill>
              </a:rPr>
              <a:pPr/>
              <a:t>69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3795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</a:pPr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509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40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2. ФУНДАМЕНТАЛНИ ЦЕЛИ И ФУНКЦИИ НА ЗДРАВНИТЕ СИСТЕМИ</a:t>
            </a:r>
            <a:br>
              <a:rPr lang="bg-BG" altLang="en-US" sz="40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br>
              <a:rPr lang="bg-BG" altLang="en-US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endParaRPr lang="en-GB" altLang="en-US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8CE28-8627-47BD-9F67-CA89A67046C5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D450D344-DC3E-4BB2-82A3-574006635A00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D28665AF-4B86-4691-A0C4-8D1FF5FB597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7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58646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000" indent="-762000" algn="l">
              <a:lnSpc>
                <a:spcPct val="120000"/>
              </a:lnSpc>
            </a:pPr>
            <a:r>
              <a:rPr lang="bg-BG" altLang="en-US" sz="1400" b="1" i="1" dirty="0">
                <a:solidFill>
                  <a:srgbClr val="000000"/>
                </a:solidFill>
                <a:effectLst/>
              </a:rPr>
              <a:t>	</a:t>
            </a:r>
            <a:br>
              <a:rPr lang="bg-BG" altLang="en-US" sz="2800" b="1" i="1" dirty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7. Наличие на юридически самостоятелни  здравноосигурителни фондове, които сключват договори с изпълнителите на здравна помощ.</a:t>
            </a:r>
            <a:br>
              <a:rPr lang="bg-BG" altLang="en-US" sz="2800" b="1" i="1" dirty="0">
                <a:solidFill>
                  <a:srgbClr val="000000"/>
                </a:solidFill>
                <a:effectLst/>
              </a:rPr>
            </a:br>
            <a:br>
              <a:rPr lang="bg-BG" altLang="en-US" sz="2800" b="1" i="1" dirty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8. Със задължително застраховане е обхванато цялото население.</a:t>
            </a:r>
            <a:br>
              <a:rPr lang="en-US" altLang="en-US" sz="2800" b="1" i="1" dirty="0">
                <a:solidFill>
                  <a:srgbClr val="000000"/>
                </a:solidFill>
                <a:effectLst/>
              </a:rPr>
            </a:br>
            <a:br>
              <a:rPr lang="bg-BG" altLang="en-US" sz="2800" b="1" i="1" dirty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9. Във формирането на фондовете участват три страни: работещите, работодателите и държавата. </a:t>
            </a:r>
            <a:br>
              <a:rPr lang="bg-BG" altLang="en-US" sz="2800" b="1" i="1" dirty="0">
                <a:solidFill>
                  <a:srgbClr val="000000"/>
                </a:solidFill>
                <a:effectLst/>
              </a:rPr>
            </a:br>
            <a:r>
              <a:rPr lang="bg-BG" altLang="en-US" sz="1400" dirty="0">
                <a:solidFill>
                  <a:srgbClr val="000000"/>
                </a:solidFill>
                <a:effectLst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2EFA-AD82-4556-904F-9BA31A541B70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A9F0-AFCE-4072-866F-E09A1B4E6A62}" type="slidenum">
              <a:rPr lang="en-US" altLang="en-US" smtClean="0">
                <a:solidFill>
                  <a:srgbClr val="FFFFFF"/>
                </a:solidFill>
              </a:rPr>
              <a:pPr/>
              <a:t>70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</a:pPr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0923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57206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000" algn="l">
              <a:lnSpc>
                <a:spcPct val="130000"/>
              </a:lnSpc>
            </a:pP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В зависимост от участието на всяка от тези страни се различават две групи страни: </a:t>
            </a:r>
            <a:br>
              <a:rPr lang="en-US" altLang="en-US" sz="2800" b="1" i="1" dirty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= </a:t>
            </a:r>
            <a:r>
              <a:rPr lang="bg-BG" altLang="en-US" sz="2800" b="1" i="1" dirty="0">
                <a:solidFill>
                  <a:srgbClr val="3333FF"/>
                </a:solidFill>
                <a:effectLst/>
              </a:rPr>
              <a:t>страни, в които основната част от постъпленията са от държавния бюджет </a:t>
            </a: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(Швеция, Исландия, Финландия); </a:t>
            </a:r>
            <a:br>
              <a:rPr lang="bg-BG" altLang="en-US" sz="2800" b="1" i="1" dirty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= </a:t>
            </a:r>
            <a:r>
              <a:rPr lang="bg-BG" altLang="en-US" sz="2800" b="1" i="1" dirty="0">
                <a:solidFill>
                  <a:srgbClr val="3333FF"/>
                </a:solidFill>
                <a:effectLst/>
              </a:rPr>
              <a:t>страни, в които водещи са вноските на работещи и работодатели </a:t>
            </a: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- Япония, Германия, Холандия, Белгия, Франция и др.,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6BE8-C009-4B51-8275-51A0A839142A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A9F0-AFCE-4072-866F-E09A1B4E6A62}" type="slidenum">
              <a:rPr lang="en-US" altLang="en-US" smtClean="0">
                <a:solidFill>
                  <a:srgbClr val="FFFFFF"/>
                </a:solidFill>
              </a:rPr>
              <a:pPr/>
              <a:t>71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6867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</a:pPr>
            <a:endParaRPr lang="bg-BG" alt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91930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55766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000" algn="l">
              <a:lnSpc>
                <a:spcPct val="120000"/>
              </a:lnSpc>
            </a:pP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Този модел в най-добре удовлетворява </a:t>
            </a:r>
            <a:r>
              <a:rPr lang="bg-BG" altLang="en-US" sz="2800" b="1" i="1" dirty="0">
                <a:solidFill>
                  <a:srgbClr val="FF0000"/>
                </a:solidFill>
                <a:effectLst/>
              </a:rPr>
              <a:t>изискванията за съвременна и ефективна здравна система, гарантирайки: </a:t>
            </a:r>
            <a:br>
              <a:rPr lang="bg-BG" altLang="en-US" sz="2800" b="1" i="1" dirty="0">
                <a:solidFill>
                  <a:srgbClr val="FF0000"/>
                </a:solidFill>
                <a:effectLst/>
              </a:rPr>
            </a:b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= справедливост за всички участници в системата; </a:t>
            </a:r>
            <a:br>
              <a:rPr lang="bg-BG" altLang="en-US" sz="2800" b="1" i="1" dirty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= адекватност и стабилност; </a:t>
            </a:r>
            <a:br>
              <a:rPr lang="bg-BG" altLang="en-US" sz="2800" b="1" i="1" dirty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= въздействие върху предлагането и търсенето на здравни услуги; </a:t>
            </a:r>
            <a:br>
              <a:rPr lang="bg-BG" altLang="en-US" sz="2800" b="1" i="1" dirty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= осигуряване на </a:t>
            </a:r>
            <a:r>
              <a:rPr lang="bg-BG" altLang="en-US" sz="2800" b="1" i="1" dirty="0" err="1">
                <a:solidFill>
                  <a:srgbClr val="000000"/>
                </a:solidFill>
                <a:effectLst/>
              </a:rPr>
              <a:t>междусекторни</a:t>
            </a:r>
            <a:r>
              <a:rPr lang="bg-BG" altLang="en-US" sz="2800" b="1" i="1" dirty="0">
                <a:solidFill>
                  <a:srgbClr val="000000"/>
                </a:solidFill>
                <a:effectLst/>
              </a:rPr>
              <a:t> връзки.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9FB0-1B69-413B-838A-A37B65D70589}" type="datetime1">
              <a:rPr lang="en-US" altLang="en-US" smtClean="0">
                <a:solidFill>
                  <a:srgbClr val="FFFFFF"/>
                </a:solidFill>
              </a:rPr>
              <a:t>3/20/2020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A9F0-AFCE-4072-866F-E09A1B4E6A62}" type="slidenum">
              <a:rPr lang="en-US" altLang="en-US" smtClean="0">
                <a:solidFill>
                  <a:srgbClr val="FFFFFF"/>
                </a:solidFill>
              </a:rPr>
              <a:pPr/>
              <a:t>72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8915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</a:pPr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02124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FC083A-4658-4EE6-A4B6-02CBE29501A9}" type="slidenum">
              <a:rPr lang="en-US" altLang="en-US"/>
              <a:pPr eaLnBrk="1" hangingPunct="1"/>
              <a:t>73</a:t>
            </a:fld>
            <a:endParaRPr lang="en-US" altLang="en-US"/>
          </a:p>
        </p:txBody>
      </p:sp>
      <p:sp>
        <p:nvSpPr>
          <p:cNvPr id="307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16013" y="350838"/>
            <a:ext cx="7342187" cy="5742458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</a:pPr>
            <a:r>
              <a:rPr lang="bg-BG" altLang="en-US" b="1" dirty="0">
                <a:solidFill>
                  <a:schemeClr val="bg1"/>
                </a:solidFill>
                <a:cs typeface="Times New Roman" pitchFamily="18" charset="0"/>
              </a:rPr>
              <a:t>ОСНОВНИ НАСОКИ НА ЗДРАВНАТА РЕФОРМА В БЪЛГАРИЯ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5ECEBA-4900-4BAC-BEA7-D32C143CF44D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20637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5188DD-CA00-41B6-AFF8-AC09260A1D80}" type="slidenum">
              <a:rPr lang="en-US" altLang="en-US"/>
              <a:pPr eaLnBrk="1" hangingPunct="1"/>
              <a:t>74</a:t>
            </a:fld>
            <a:endParaRPr lang="en-US" alt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496944" cy="5760639"/>
          </a:xfrm>
        </p:spPr>
        <p:txBody>
          <a:bodyPr/>
          <a:lstStyle/>
          <a:p>
            <a:pPr marL="180000" algn="l" eaLnBrk="1" hangingPunct="1">
              <a:lnSpc>
                <a:spcPct val="120000"/>
              </a:lnSpc>
            </a:pPr>
            <a:br>
              <a:rPr lang="bg-BG" altLang="en-US" sz="3200" b="1" i="1" dirty="0">
                <a:solidFill>
                  <a:srgbClr val="3333CC"/>
                </a:solidFill>
                <a:cs typeface="Times New Roman" pitchFamily="18" charset="0"/>
              </a:rPr>
            </a:br>
            <a:br>
              <a:rPr lang="bg-BG" altLang="en-US" sz="3200" b="1" i="1" dirty="0">
                <a:solidFill>
                  <a:srgbClr val="3333CC"/>
                </a:solidFill>
                <a:cs typeface="Times New Roman" pitchFamily="18" charset="0"/>
              </a:rPr>
            </a:br>
            <a:br>
              <a:rPr lang="bg-BG" altLang="en-US" sz="3200" b="1" i="1" dirty="0">
                <a:solidFill>
                  <a:srgbClr val="3333CC"/>
                </a:solidFill>
                <a:cs typeface="Times New Roman" pitchFamily="18" charset="0"/>
              </a:rPr>
            </a:br>
            <a:r>
              <a:rPr lang="bg-BG" altLang="en-US" sz="2800" b="1" i="1" dirty="0">
                <a:solidFill>
                  <a:srgbClr val="CE2402"/>
                </a:solidFill>
                <a:effectLst/>
                <a:cs typeface="Times New Roman" pitchFamily="18" charset="0"/>
              </a:rPr>
              <a:t>ТРИ ОСНОВНИ ПРИЧИНИ ЗА РЕФОРМА:</a:t>
            </a:r>
            <a:br>
              <a:rPr lang="bg-BG" altLang="en-US" sz="2800" b="1" i="1" dirty="0">
                <a:solidFill>
                  <a:srgbClr val="CE2402"/>
                </a:solidFill>
                <a:effectLst/>
                <a:cs typeface="Times New Roman" pitchFamily="18" charset="0"/>
              </a:rPr>
            </a:br>
            <a:r>
              <a:rPr lang="bg-BG" altLang="en-US" sz="2800" b="1" i="1" dirty="0">
                <a:solidFill>
                  <a:srgbClr val="CE2402"/>
                </a:solidFill>
                <a:effectLst/>
                <a:cs typeface="Times New Roman" pitchFamily="18" charset="0"/>
              </a:rPr>
              <a:t> </a:t>
            </a:r>
            <a:br>
              <a:rPr lang="bg-BG" altLang="en-US" sz="2800" b="1" i="1" dirty="0">
                <a:solidFill>
                  <a:srgbClr val="CE2402"/>
                </a:solidFill>
                <a:effectLst/>
                <a:cs typeface="Times New Roman" pitchFamily="18" charset="0"/>
              </a:rPr>
            </a:br>
            <a:r>
              <a:rPr lang="bg-BG" altLang="en-US" sz="3200" b="1" dirty="0">
                <a:solidFill>
                  <a:schemeClr val="bg1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>
                <a:solidFill>
                  <a:schemeClr val="bg1"/>
                </a:solidFill>
                <a:effectLst/>
                <a:cs typeface="Times New Roman" pitchFamily="18" charset="0"/>
              </a:rPr>
              <a:t> </a:t>
            </a:r>
            <a:r>
              <a:rPr lang="bg-BG" altLang="en-US" sz="3200" dirty="0">
                <a:solidFill>
                  <a:schemeClr val="bg1"/>
                </a:solidFill>
                <a:effectLst/>
                <a:cs typeface="Times New Roman" pitchFamily="18" charset="0"/>
              </a:rPr>
              <a:t>Влошено и влошаващо се здравно състояние на населението. </a:t>
            </a:r>
            <a:br>
              <a:rPr lang="bg-BG" altLang="en-US" sz="3200" dirty="0">
                <a:solidFill>
                  <a:schemeClr val="bg1"/>
                </a:solidFill>
                <a:effectLst/>
              </a:rPr>
            </a:br>
            <a:r>
              <a:rPr lang="bg-BG" altLang="en-US" sz="3200" dirty="0">
                <a:solidFill>
                  <a:schemeClr val="bg1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dirty="0">
                <a:solidFill>
                  <a:schemeClr val="bg1"/>
                </a:solidFill>
                <a:effectLst/>
                <a:cs typeface="Times New Roman" pitchFamily="18" charset="0"/>
              </a:rPr>
              <a:t>  Доказана неефективност на </a:t>
            </a:r>
            <a:r>
              <a:rPr lang="bg-BG" altLang="en-US" sz="3200" dirty="0">
                <a:solidFill>
                  <a:schemeClr val="bg1"/>
                </a:solidFill>
                <a:effectLst/>
              </a:rPr>
              <a:t>здравната </a:t>
            </a:r>
            <a:r>
              <a:rPr lang="bg-BG" altLang="en-US" sz="3200" dirty="0">
                <a:solidFill>
                  <a:schemeClr val="bg1"/>
                </a:solidFill>
                <a:effectLst/>
                <a:cs typeface="Times New Roman" pitchFamily="18" charset="0"/>
              </a:rPr>
              <a:t>система</a:t>
            </a:r>
            <a:r>
              <a:rPr lang="bg-BG" altLang="en-US" sz="3200" dirty="0">
                <a:solidFill>
                  <a:schemeClr val="bg1"/>
                </a:solidFill>
                <a:effectLst/>
              </a:rPr>
              <a:t>.</a:t>
            </a:r>
            <a:br>
              <a:rPr lang="bg-BG" altLang="en-US" sz="3200" dirty="0">
                <a:solidFill>
                  <a:schemeClr val="bg1"/>
                </a:solidFill>
                <a:effectLst/>
              </a:rPr>
            </a:br>
            <a:r>
              <a:rPr lang="bg-BG" altLang="en-US" sz="3200" dirty="0">
                <a:solidFill>
                  <a:schemeClr val="bg1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dirty="0">
                <a:solidFill>
                  <a:schemeClr val="bg1"/>
                </a:solidFill>
                <a:effectLst/>
                <a:cs typeface="Times New Roman" pitchFamily="18" charset="0"/>
              </a:rPr>
              <a:t> Несъответствие с общите тенденции към демокрация, пазарна икономика и Европейските стандарти и ценности.</a:t>
            </a:r>
            <a:br>
              <a:rPr lang="bg-BG" altLang="en-US" sz="3200" dirty="0">
                <a:solidFill>
                  <a:schemeClr val="bg1"/>
                </a:solidFill>
                <a:effectLst/>
                <a:cs typeface="Times New Roman" pitchFamily="18" charset="0"/>
              </a:rPr>
            </a:br>
            <a:br>
              <a:rPr lang="bg-BG" altLang="en-US" sz="3200" b="1" dirty="0">
                <a:solidFill>
                  <a:schemeClr val="bg1"/>
                </a:solidFill>
                <a:effectLst/>
              </a:rPr>
            </a:br>
            <a:r>
              <a:rPr lang="bg-BG" altLang="en-US" sz="3800" dirty="0">
                <a:cs typeface="Times New Roman" pitchFamily="18" charset="0"/>
              </a:rPr>
              <a:t> </a:t>
            </a:r>
            <a:r>
              <a:rPr lang="bg-BG" altLang="en-US" sz="3800" dirty="0"/>
              <a:t> </a:t>
            </a:r>
            <a:br>
              <a:rPr lang="bg-BG" altLang="en-US" sz="3800" b="1" dirty="0">
                <a:cs typeface="Times New Roman" pitchFamily="18" charset="0"/>
              </a:rPr>
            </a:br>
            <a:endParaRPr lang="en-US" altLang="en-US" sz="3800" b="1" dirty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62834F-D778-4204-B127-6DEA26CFD914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33818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BFA0FB-DE72-4D16-8E17-08D1DD4200C8}" type="slidenum">
              <a:rPr lang="en-US" altLang="en-US"/>
              <a:pPr eaLnBrk="1" hangingPunct="1"/>
              <a:t>75</a:t>
            </a:fld>
            <a:endParaRPr lang="en-US" alt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352928" cy="576064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en-US" sz="3800" b="1" i="1" dirty="0">
                <a:solidFill>
                  <a:srgbClr val="CE2402"/>
                </a:solidFill>
                <a:effectLst/>
                <a:cs typeface="Times New Roman" pitchFamily="18" charset="0"/>
              </a:rPr>
              <a:t>ГЛАВНА ЦЕЛ</a:t>
            </a:r>
            <a:r>
              <a:rPr lang="bg-BG" altLang="en-US" sz="3800" dirty="0">
                <a:solidFill>
                  <a:srgbClr val="CE2402"/>
                </a:solidFill>
                <a:effectLst/>
                <a:cs typeface="Times New Roman" pitchFamily="18" charset="0"/>
              </a:rPr>
              <a:t> – </a:t>
            </a:r>
            <a:r>
              <a:rPr lang="bg-BG" altLang="en-US" sz="3800" b="1" i="1" dirty="0">
                <a:solidFill>
                  <a:srgbClr val="002060"/>
                </a:solidFill>
                <a:effectLst/>
                <a:cs typeface="Times New Roman" pitchFamily="18" charset="0"/>
              </a:rPr>
              <a:t>п</a:t>
            </a:r>
            <a:r>
              <a:rPr lang="bg-BG" altLang="en-US" sz="3800" b="1" i="1" dirty="0">
                <a:solidFill>
                  <a:schemeClr val="bg1"/>
                </a:solidFill>
                <a:effectLst/>
                <a:cs typeface="Times New Roman" pitchFamily="18" charset="0"/>
              </a:rPr>
              <a:t>реустановяване на тенденцията за влошаване на </a:t>
            </a:r>
            <a:r>
              <a:rPr lang="bg-BG" altLang="en-US" sz="3800" b="1" i="1" dirty="0">
                <a:solidFill>
                  <a:schemeClr val="bg1"/>
                </a:solidFill>
                <a:effectLst/>
              </a:rPr>
              <a:t>общественото </a:t>
            </a:r>
            <a:r>
              <a:rPr lang="bg-BG" altLang="en-US" sz="3800" b="1" i="1" dirty="0">
                <a:solidFill>
                  <a:schemeClr val="bg1"/>
                </a:solidFill>
                <a:effectLst/>
                <a:cs typeface="Times New Roman" pitchFamily="18" charset="0"/>
              </a:rPr>
              <a:t>здраве</a:t>
            </a:r>
            <a:r>
              <a:rPr lang="bg-BG" altLang="en-US" sz="3800" b="1" i="1" dirty="0">
                <a:solidFill>
                  <a:schemeClr val="bg1"/>
                </a:solidFill>
                <a:effectLst/>
              </a:rPr>
              <a:t> </a:t>
            </a:r>
            <a:r>
              <a:rPr lang="bg-BG" altLang="en-US" sz="3800" b="1" i="1" dirty="0">
                <a:solidFill>
                  <a:schemeClr val="bg1"/>
                </a:solidFill>
                <a:effectLst/>
                <a:cs typeface="Times New Roman" pitchFamily="18" charset="0"/>
              </a:rPr>
              <a:t>и създаване на условия за подобряване на здравето и  увеличаване на очакваната продължителност и качество на живота.</a:t>
            </a:r>
            <a:endParaRPr lang="en-US" altLang="en-US" sz="3800" dirty="0">
              <a:solidFill>
                <a:schemeClr val="bg1"/>
              </a:solidFill>
              <a:effectLst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3B63E2-929C-4157-8C0A-25CBB54218FF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302793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6ADBC3-6E7F-4987-A91A-E0A85B0D3DD0}" type="slidenum">
              <a:rPr lang="en-US" altLang="en-US"/>
              <a:pPr eaLnBrk="1" hangingPunct="1"/>
              <a:t>76</a:t>
            </a:fld>
            <a:endParaRPr lang="en-US" alt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604572" cy="5832648"/>
          </a:xfrm>
        </p:spPr>
        <p:txBody>
          <a:bodyPr/>
          <a:lstStyle/>
          <a:p>
            <a:pPr marL="180000" algn="l" eaLnBrk="1" hangingPunct="1">
              <a:lnSpc>
                <a:spcPct val="120000"/>
              </a:lnSpc>
            </a:pPr>
            <a:r>
              <a:rPr lang="bg-BG" altLang="en-US" sz="3200" b="1" i="1" dirty="0">
                <a:solidFill>
                  <a:srgbClr val="CE2402"/>
                </a:solidFill>
                <a:cs typeface="Times New Roman" pitchFamily="18" charset="0"/>
              </a:rPr>
              <a:t>ОСНОВНИ ЦЕННОСТИ НА РЕФОРМАТА:</a:t>
            </a:r>
            <a:br>
              <a:rPr lang="bg-BG" altLang="en-US" sz="3200" dirty="0">
                <a:solidFill>
                  <a:srgbClr val="CE2402"/>
                </a:solidFill>
                <a:cs typeface="Times New Roman" pitchFamily="18" charset="0"/>
              </a:rPr>
            </a:br>
            <a:r>
              <a:rPr lang="bg-BG" altLang="en-US" sz="3800" dirty="0">
                <a:solidFill>
                  <a:srgbClr val="002060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800" dirty="0">
                <a:solidFill>
                  <a:srgbClr val="002060"/>
                </a:solidFill>
                <a:effectLst/>
                <a:cs typeface="Times New Roman" pitchFamily="18" charset="0"/>
              </a:rPr>
              <a:t> 	</a:t>
            </a:r>
            <a: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  <a:t>Плурализъм</a:t>
            </a:r>
            <a:b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b="1" dirty="0">
                <a:solidFill>
                  <a:srgbClr val="002060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  <a:t> 	Демократичност</a:t>
            </a:r>
            <a:b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b="1" dirty="0">
                <a:solidFill>
                  <a:srgbClr val="002060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  <a:t> 	Достъпност</a:t>
            </a:r>
            <a:b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b="1" dirty="0">
                <a:solidFill>
                  <a:srgbClr val="002060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  <a:t> 	</a:t>
            </a:r>
            <a:r>
              <a:rPr lang="bg-BG" altLang="en-US" sz="3200" b="1" dirty="0" err="1">
                <a:solidFill>
                  <a:srgbClr val="002060"/>
                </a:solidFill>
                <a:effectLst/>
                <a:cs typeface="Times New Roman" pitchFamily="18" charset="0"/>
              </a:rPr>
              <a:t>Равнопоставеност</a:t>
            </a:r>
            <a:b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b="1" dirty="0">
                <a:solidFill>
                  <a:srgbClr val="002060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  <a:t> 	Солидарност</a:t>
            </a:r>
            <a:b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b="1" dirty="0">
                <a:solidFill>
                  <a:srgbClr val="002060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  <a:t> 	Споделена отговорност за здравето</a:t>
            </a:r>
            <a:r>
              <a:rPr lang="en-US" altLang="en-US" sz="3800" b="1" dirty="0">
                <a:solidFill>
                  <a:srgbClr val="002060"/>
                </a:solidFill>
                <a:effectLst/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44208E-9FC2-4A6B-A47B-A117A8231FC5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13710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317E4E-778B-4269-9C4E-F4552C4B25A0}" type="slidenum">
              <a:rPr lang="en-US" altLang="en-US"/>
              <a:pPr eaLnBrk="1" hangingPunct="1"/>
              <a:t>77</a:t>
            </a:fld>
            <a:endParaRPr lang="en-US" alt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5888"/>
            <a:ext cx="8569647" cy="6049416"/>
          </a:xfrm>
        </p:spPr>
        <p:txBody>
          <a:bodyPr/>
          <a:lstStyle/>
          <a:p>
            <a:pPr algn="l" eaLnBrk="1" hangingPunct="1">
              <a:lnSpc>
                <a:spcPct val="110000"/>
              </a:lnSpc>
            </a:pPr>
            <a:r>
              <a:rPr lang="bg-BG" altLang="en-US" sz="3200" b="1" i="1" dirty="0">
                <a:solidFill>
                  <a:srgbClr val="CE2402"/>
                </a:solidFill>
                <a:cs typeface="Times New Roman" pitchFamily="18" charset="0"/>
              </a:rPr>
              <a:t>ОСНОВНИ ПРИНЦИПИ НА РЕФОРМАТА</a:t>
            </a:r>
            <a:br>
              <a:rPr lang="en-US" altLang="en-US" sz="3200" b="1" i="1" dirty="0">
                <a:solidFill>
                  <a:srgbClr val="3333CC"/>
                </a:solidFill>
                <a:cs typeface="Times New Roman" pitchFamily="18" charset="0"/>
              </a:rPr>
            </a:br>
            <a:br>
              <a:rPr lang="bg-BG" altLang="en-US" sz="3800" b="1" i="1" dirty="0">
                <a:solidFill>
                  <a:srgbClr val="3333CC"/>
                </a:solidFill>
                <a:cs typeface="Times New Roman" pitchFamily="18" charset="0"/>
              </a:rPr>
            </a:br>
            <a:r>
              <a:rPr lang="bg-BG" altLang="en-US" sz="3800" b="1" dirty="0">
                <a:solidFill>
                  <a:srgbClr val="002060"/>
                </a:solidFill>
                <a:effectLst/>
                <a:cs typeface="Times New Roman" pitchFamily="18" charset="0"/>
              </a:rPr>
              <a:t>1.</a:t>
            </a:r>
            <a:r>
              <a:rPr lang="bg-BG" altLang="en-US" sz="3800" b="1" dirty="0">
                <a:solidFill>
                  <a:srgbClr val="002060"/>
                </a:solidFill>
                <a:cs typeface="Times New Roman" pitchFamily="18" charset="0"/>
              </a:rPr>
              <a:t> </a:t>
            </a:r>
            <a: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  <a:t>Създаване на собствен модел на здравна система с отчитане на българската история, култура, традиции, реалности и ценности.</a:t>
            </a:r>
            <a:br>
              <a:rPr lang="en-US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b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600" b="1" dirty="0">
                <a:solidFill>
                  <a:srgbClr val="002060"/>
                </a:solidFill>
                <a:effectLst/>
              </a:rPr>
              <a:t>2. </a:t>
            </a:r>
            <a: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  <a:t>Социална ориентация на промените.</a:t>
            </a:r>
            <a:endParaRPr lang="en-US" altLang="en-US" sz="3600" dirty="0">
              <a:solidFill>
                <a:srgbClr val="002060"/>
              </a:solidFill>
              <a:effectLst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81476E-1082-4551-A2CA-005CB216CE72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581116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AF6822-5881-407E-ADB1-AAC0B3326E67}" type="slidenum">
              <a:rPr lang="en-US" altLang="en-US"/>
              <a:pPr eaLnBrk="1" hangingPunct="1"/>
              <a:t>78</a:t>
            </a:fld>
            <a:endParaRPr lang="en-US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32656"/>
            <a:ext cx="8568630" cy="5832648"/>
          </a:xfrm>
        </p:spPr>
        <p:txBody>
          <a:bodyPr/>
          <a:lstStyle/>
          <a:p>
            <a:pPr marL="180000" algn="l" eaLnBrk="1" hangingPunct="1">
              <a:lnSpc>
                <a:spcPct val="80000"/>
              </a:lnSpc>
            </a:pPr>
            <a:br>
              <a:rPr lang="bg-BG" altLang="en-US" dirty="0"/>
            </a:br>
            <a:r>
              <a:rPr lang="bg-BG" altLang="en-US" sz="3600" b="1" dirty="0">
                <a:solidFill>
                  <a:srgbClr val="002060"/>
                </a:solidFill>
                <a:effectLst/>
              </a:rPr>
              <a:t>3</a:t>
            </a:r>
            <a: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  <a:t>. Плурализъм и </a:t>
            </a:r>
            <a:r>
              <a:rPr lang="bg-BG" altLang="en-US" sz="3600" b="1" dirty="0" err="1">
                <a:solidFill>
                  <a:srgbClr val="002060"/>
                </a:solidFill>
                <a:effectLst/>
                <a:cs typeface="Times New Roman" pitchFamily="18" charset="0"/>
              </a:rPr>
              <a:t>равнопоставеност</a:t>
            </a:r>
            <a: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  <a:t> на формите на собственост и свобода на частната инициатива.</a:t>
            </a:r>
            <a:b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  <a:t>  </a:t>
            </a:r>
            <a:b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600" b="1" dirty="0">
                <a:solidFill>
                  <a:srgbClr val="002060"/>
                </a:solidFill>
                <a:effectLst/>
              </a:rPr>
              <a:t>4</a:t>
            </a:r>
            <a: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  <a:t>. Пазарни механизми при разпределяне и управление</a:t>
            </a:r>
            <a:r>
              <a:rPr lang="bg-BG" altLang="en-US" sz="3600" b="1" dirty="0">
                <a:solidFill>
                  <a:srgbClr val="002060"/>
                </a:solidFill>
                <a:effectLst/>
              </a:rPr>
              <a:t> </a:t>
            </a:r>
            <a: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  <a:t>на ресурсите в здравеопазването.</a:t>
            </a:r>
            <a:br>
              <a:rPr lang="en-US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br>
              <a:rPr lang="en-US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600" b="1" dirty="0">
                <a:solidFill>
                  <a:srgbClr val="002060"/>
                </a:solidFill>
                <a:effectLst/>
              </a:rPr>
              <a:t>5</a:t>
            </a:r>
            <a: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  <a:t>.</a:t>
            </a:r>
            <a:r>
              <a:rPr lang="bg-BG" altLang="en-US" sz="3600" dirty="0">
                <a:solidFill>
                  <a:srgbClr val="002060"/>
                </a:solidFill>
                <a:effectLst/>
                <a:cs typeface="Times New Roman" pitchFamily="18" charset="0"/>
              </a:rPr>
              <a:t> </a:t>
            </a:r>
            <a: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  <a:t>Разпределение на отговорностите за здравето  между обществото, гражданите и </a:t>
            </a:r>
            <a:r>
              <a:rPr lang="bg-BG" altLang="en-US" sz="3600" b="1" dirty="0">
                <a:solidFill>
                  <a:srgbClr val="002060"/>
                </a:solidFill>
                <a:effectLst/>
              </a:rPr>
              <a:t>здравните</a:t>
            </a:r>
            <a: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  <a:t> професионалисти.</a:t>
            </a:r>
            <a:b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endParaRPr lang="en-US" altLang="en-US" sz="3600" b="1" dirty="0">
              <a:solidFill>
                <a:srgbClr val="002060"/>
              </a:solidFill>
              <a:effectLst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CE4379-406C-4D9F-9CEF-60AA51CE06DB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23784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1B0138-A71C-4173-87F7-83BFCF9F9BAB}" type="slidenum">
              <a:rPr lang="en-US" altLang="en-US"/>
              <a:pPr eaLnBrk="1" hangingPunct="1"/>
              <a:t>79</a:t>
            </a:fld>
            <a:endParaRPr lang="en-US" alt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1052736"/>
            <a:ext cx="8064500" cy="37163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3800" b="1" i="1" dirty="0">
                <a:solidFill>
                  <a:srgbClr val="CE2402"/>
                </a:solidFill>
              </a:rPr>
              <a:t>ДВЕ ОСНОВНИ СТРАНИ НА РЕФОРМАТА</a:t>
            </a:r>
            <a:br>
              <a:rPr lang="bg-BG" altLang="en-US" sz="3800" b="1" i="1" dirty="0">
                <a:solidFill>
                  <a:srgbClr val="3333CC"/>
                </a:solidFill>
              </a:rPr>
            </a:br>
            <a:br>
              <a:rPr lang="bg-BG" altLang="en-US" sz="3800" b="1" i="1" dirty="0">
                <a:latin typeface="Arial Narrow" pitchFamily="34" charset="0"/>
              </a:rPr>
            </a:br>
            <a:r>
              <a:rPr lang="bg-BG" altLang="en-US" sz="3800" dirty="0">
                <a:solidFill>
                  <a:srgbClr val="002060"/>
                </a:solidFill>
                <a:effectLst/>
                <a:latin typeface="Wingdings" pitchFamily="2" charset="2"/>
              </a:rPr>
              <a:t>Ø</a:t>
            </a:r>
            <a:r>
              <a:rPr lang="bg-BG" altLang="en-US" sz="3800" dirty="0">
                <a:solidFill>
                  <a:srgbClr val="002060"/>
                </a:solidFill>
                <a:effectLst/>
                <a:cs typeface="Times New Roman" pitchFamily="18" charset="0"/>
              </a:rPr>
              <a:t>  </a:t>
            </a:r>
            <a:r>
              <a:rPr lang="bg-BG" altLang="en-US" sz="3800" dirty="0">
                <a:cs typeface="Times New Roman" pitchFamily="18" charset="0"/>
              </a:rPr>
              <a:t>   </a:t>
            </a:r>
            <a:r>
              <a:rPr lang="bg-BG" altLang="en-US" sz="3800" b="1" i="1" dirty="0">
                <a:solidFill>
                  <a:srgbClr val="002060"/>
                </a:solidFill>
                <a:effectLst/>
                <a:cs typeface="Times New Roman" pitchFamily="18" charset="0"/>
              </a:rPr>
              <a:t>структурна реформа и </a:t>
            </a:r>
            <a:br>
              <a:rPr lang="bg-BG" altLang="en-US" sz="3800" b="1" i="1" dirty="0">
                <a:solidFill>
                  <a:srgbClr val="002060"/>
                </a:solidFill>
                <a:effectLst/>
                <a:latin typeface="Arial Narrow" pitchFamily="34" charset="0"/>
              </a:rPr>
            </a:br>
            <a:r>
              <a:rPr lang="bg-BG" altLang="en-US" sz="3800" dirty="0">
                <a:solidFill>
                  <a:srgbClr val="002060"/>
                </a:solidFill>
                <a:effectLst/>
                <a:latin typeface="Wingdings" pitchFamily="2" charset="2"/>
              </a:rPr>
              <a:t>Ø</a:t>
            </a:r>
            <a:r>
              <a:rPr lang="bg-BG" altLang="en-US" sz="3800" dirty="0">
                <a:solidFill>
                  <a:srgbClr val="002060"/>
                </a:solidFill>
                <a:effectLst/>
                <a:cs typeface="Times New Roman" pitchFamily="18" charset="0"/>
              </a:rPr>
              <a:t>     </a:t>
            </a:r>
            <a:r>
              <a:rPr lang="bg-BG" altLang="en-US" sz="3800" b="1" i="1" dirty="0">
                <a:solidFill>
                  <a:srgbClr val="002060"/>
                </a:solidFill>
                <a:effectLst/>
                <a:cs typeface="Times New Roman" pitchFamily="18" charset="0"/>
              </a:rPr>
              <a:t>финансова реформа.</a:t>
            </a:r>
            <a:endParaRPr lang="en-US" altLang="en-US" sz="3800" b="1" i="1" dirty="0">
              <a:solidFill>
                <a:srgbClr val="002060"/>
              </a:solidFill>
              <a:effectLst/>
              <a:latin typeface="Arial Narrow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3DD4E0-C28B-4307-8EB5-F39383442E29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7108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201326"/>
            <a:ext cx="8712968" cy="598457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bg-BG" altLang="en-US" sz="40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</a:t>
            </a:r>
            <a:r>
              <a:rPr lang="bg-BG" altLang="en-US" sz="40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РИ</a:t>
            </a:r>
            <a:r>
              <a:rPr lang="bg-BG" altLang="en-US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ФУНДАМЕНТАЛНИ ЦЕЛИ</a:t>
            </a:r>
            <a:r>
              <a:rPr lang="bg-BG" altLang="en-US" sz="35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35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br>
              <a:rPr lang="bg-BG" altLang="en-US" sz="35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35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altLang="en-US" sz="3600" b="1" dirty="0">
                <a:solidFill>
                  <a:srgbClr val="663300"/>
                </a:solidFill>
                <a:effectLst/>
                <a:latin typeface="Times New Roman" pitchFamily="18" charset="0"/>
              </a:rPr>
              <a:t>1. </a:t>
            </a:r>
            <a:r>
              <a:rPr lang="bg-BG" altLang="en-US" sz="3600" b="1" dirty="0">
                <a:solidFill>
                  <a:srgbClr val="663300"/>
                </a:solidFill>
                <a:effectLst/>
                <a:latin typeface="Times New Roman" pitchFamily="18" charset="0"/>
              </a:rPr>
              <a:t>П</a:t>
            </a:r>
            <a:r>
              <a:rPr lang="bg-BG" altLang="en-US" sz="3600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одобряване на здравето на обслужваното население</a:t>
            </a:r>
            <a:br>
              <a:rPr lang="bg-BG" altLang="en-US" sz="3600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lang="bg-BG" altLang="en-US" sz="3600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 2. Задоволяване на очакванията на хората</a:t>
            </a:r>
            <a:br>
              <a:rPr lang="bg-BG" altLang="en-US" sz="3600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lang="bg-BG" altLang="en-US" sz="3600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 3. Предоставяне на финансова защита срещу разходите при увреждане на здравето.</a:t>
            </a:r>
            <a:endParaRPr lang="en-GB" altLang="en-US" sz="3600" b="1" dirty="0">
              <a:effectLst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0E1B-CF0D-4259-AF5C-5A32D79C424D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2B51090-CC52-4F8B-9545-4DFFE900D38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D5A4AACC-C569-4F82-B0BA-3BC7893D6608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8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2"/>
            <a:ext cx="7772400" cy="5887491"/>
          </a:xfrm>
        </p:spPr>
        <p:txBody>
          <a:bodyPr/>
          <a:lstStyle/>
          <a:p>
            <a:pPr algn="l"/>
            <a:r>
              <a:rPr lang="bg-BG" b="1" dirty="0">
                <a:solidFill>
                  <a:srgbClr val="C00000"/>
                </a:solidFill>
                <a:effectLst/>
              </a:rPr>
              <a:t>Финансова реформа - </a:t>
            </a:r>
            <a:r>
              <a:rPr lang="bg-BG" sz="3600" dirty="0">
                <a:solidFill>
                  <a:srgbClr val="000066"/>
                </a:solidFill>
                <a:effectLst/>
              </a:rPr>
              <a:t>преминаване към нов модел на финансиране на здравните дейности – от държавен монополизъм към здравноосигурителен модел.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86EE3A-BDCE-4DCA-8195-00052E53469C}" type="slidenum">
              <a:rPr lang="en-US" altLang="en-US" smtClean="0"/>
              <a:pPr>
                <a:defRPr/>
              </a:pPr>
              <a:t>80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A5B9FF-9D6E-4B88-9904-33DED2C2E87A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816377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4D1F28-D803-4887-AA28-9821B4AFDA04}" type="slidenum">
              <a:rPr lang="en-US" altLang="en-US"/>
              <a:pPr eaLnBrk="1" hangingPunct="1"/>
              <a:t>81</a:t>
            </a:fld>
            <a:endParaRPr lang="en-US" alt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352606" cy="5040560"/>
          </a:xfrm>
        </p:spPr>
        <p:txBody>
          <a:bodyPr/>
          <a:lstStyle/>
          <a:p>
            <a:pPr marL="180000" algn="l" eaLnBrk="1" hangingPunct="1"/>
            <a:r>
              <a:rPr lang="bg-BG" altLang="en-US" sz="3800" dirty="0">
                <a:solidFill>
                  <a:srgbClr val="002060"/>
                </a:solidFill>
                <a:effectLst/>
                <a:cs typeface="Times New Roman" pitchFamily="18" charset="0"/>
              </a:rPr>
              <a:t>-</a:t>
            </a:r>
            <a:r>
              <a:rPr lang="bg-BG" altLang="en-US" sz="3800" b="1" dirty="0">
                <a:cs typeface="Times New Roman" pitchFamily="18" charset="0"/>
              </a:rPr>
              <a:t> 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превантивната дейност;</a:t>
            </a:r>
            <a:b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- първичната здравна помощ;</a:t>
            </a:r>
            <a:b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- диагностично-консултативната помощ;</a:t>
            </a:r>
            <a:b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- болничната помощ;</a:t>
            </a:r>
            <a:b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- снабдяването с лекарства;</a:t>
            </a:r>
            <a:b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- управленската структура</a:t>
            </a:r>
            <a:r>
              <a:rPr lang="en-US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.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 </a:t>
            </a:r>
            <a:r>
              <a:rPr lang="bg-BG" altLang="en-US" sz="3200" dirty="0">
                <a:cs typeface="Times New Roman" pitchFamily="18" charset="0"/>
              </a:rPr>
              <a:t> </a:t>
            </a:r>
            <a:r>
              <a:rPr lang="bg-BG" altLang="en-US" sz="3800" b="1" dirty="0">
                <a:cs typeface="Times New Roman" pitchFamily="18" charset="0"/>
              </a:rPr>
              <a:t>  </a:t>
            </a:r>
            <a:endParaRPr lang="en-US" altLang="en-US" sz="3800" b="1" dirty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9AEEC-5628-4986-8A7C-485881BB1FBC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3" name="Rectangle 2"/>
          <p:cNvSpPr/>
          <p:nvPr/>
        </p:nvSpPr>
        <p:spPr>
          <a:xfrm>
            <a:off x="395536" y="620688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altLang="en-US" sz="2800" b="1" i="1" dirty="0">
                <a:solidFill>
                  <a:srgbClr val="CE2402"/>
                </a:solidFill>
                <a:cs typeface="Times New Roman" pitchFamily="18" charset="0"/>
              </a:rPr>
              <a:t>ОБЕКТ НА СТРУКТУРНАТА РЕФОРМА СА: </a:t>
            </a:r>
            <a:endParaRPr lang="bg-BG" sz="2800" dirty="0">
              <a:solidFill>
                <a:srgbClr val="CE24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75952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F03988-D12A-4523-AB3E-614E345EB986}" type="slidenum">
              <a:rPr lang="en-US" altLang="en-US"/>
              <a:pPr eaLnBrk="1" hangingPunct="1"/>
              <a:t>82</a:t>
            </a:fld>
            <a:endParaRPr lang="en-US" altLang="en-US"/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424936" cy="5328816"/>
          </a:xfrm>
        </p:spPr>
        <p:txBody>
          <a:bodyPr/>
          <a:lstStyle/>
          <a:p>
            <a:pPr marL="180000" algn="l" eaLnBrk="1" hangingPunct="1"/>
            <a:r>
              <a:rPr lang="bg-BG" altLang="en-US" sz="3200" b="1" i="1" dirty="0">
                <a:solidFill>
                  <a:srgbClr val="CE2402"/>
                </a:solidFill>
                <a:effectLst/>
              </a:rPr>
              <a:t>Реформа в превантивната дейност:</a:t>
            </a:r>
            <a:br>
              <a:rPr lang="en-US" altLang="en-US" sz="3200" dirty="0">
                <a:solidFill>
                  <a:srgbClr val="002060"/>
                </a:solidFill>
                <a:effectLst/>
              </a:rPr>
            </a:br>
            <a:br>
              <a:rPr lang="bg-BG" altLang="en-US" sz="4000" dirty="0">
                <a:solidFill>
                  <a:srgbClr val="002060"/>
                </a:solidFill>
                <a:effectLst/>
              </a:rPr>
            </a:br>
            <a:r>
              <a:rPr lang="en-US" altLang="en-US" sz="3200" b="1" dirty="0">
                <a:solidFill>
                  <a:srgbClr val="002060"/>
                </a:solidFill>
                <a:effectLst/>
              </a:rPr>
              <a:t>I. </a:t>
            </a:r>
            <a:r>
              <a:rPr lang="bg-BG" altLang="en-US" sz="3200" b="1" dirty="0">
                <a:solidFill>
                  <a:srgbClr val="002060"/>
                </a:solidFill>
                <a:effectLst/>
              </a:rPr>
              <a:t>от ХЕИ към РИОКОЗ</a:t>
            </a:r>
            <a:r>
              <a:rPr lang="en-US" altLang="en-US" sz="3200" b="1" dirty="0">
                <a:solidFill>
                  <a:srgbClr val="002060"/>
                </a:solidFill>
                <a:effectLst/>
              </a:rPr>
              <a:t>;</a:t>
            </a:r>
            <a:br>
              <a:rPr lang="en-US" altLang="en-US" sz="3200" b="1" dirty="0">
                <a:solidFill>
                  <a:srgbClr val="002060"/>
                </a:solidFill>
                <a:effectLst/>
              </a:rPr>
            </a:br>
            <a:br>
              <a:rPr lang="bg-BG" altLang="en-US" sz="3200" b="1" dirty="0">
                <a:solidFill>
                  <a:srgbClr val="002060"/>
                </a:solidFill>
                <a:effectLst/>
              </a:rPr>
            </a:br>
            <a:r>
              <a:rPr lang="en-US" altLang="en-US" sz="3200" b="1" dirty="0">
                <a:solidFill>
                  <a:srgbClr val="002060"/>
                </a:solidFill>
                <a:effectLst/>
              </a:rPr>
              <a:t>II. </a:t>
            </a:r>
            <a:r>
              <a:rPr lang="bg-BG" altLang="en-US" sz="3200" b="1" dirty="0">
                <a:solidFill>
                  <a:srgbClr val="002060"/>
                </a:solidFill>
                <a:effectLst/>
              </a:rPr>
              <a:t>2011 г. - РИОКОЗ + РЦЗ = РЗИ</a:t>
            </a:r>
            <a:br>
              <a:rPr lang="bg-BG" altLang="en-US" sz="3200" b="1" dirty="0">
                <a:solidFill>
                  <a:srgbClr val="002060"/>
                </a:solidFill>
                <a:effectLst/>
              </a:rPr>
            </a:br>
            <a:endParaRPr lang="en-US" altLang="en-US" sz="32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E084B3-AA6C-4234-A9FE-C0DFCE6BF812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133686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8DF740-AA52-4C40-A1C0-E5406A80FBBE}" type="slidenum">
              <a:rPr lang="en-US" altLang="en-US"/>
              <a:pPr eaLnBrk="1" hangingPunct="1"/>
              <a:t>83</a:t>
            </a:fld>
            <a:endParaRPr lang="en-US" alt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497639" cy="5472608"/>
          </a:xfrm>
        </p:spPr>
        <p:txBody>
          <a:bodyPr/>
          <a:lstStyle/>
          <a:p>
            <a:pPr marL="180000" algn="l" eaLnBrk="1" hangingPunct="1">
              <a:lnSpc>
                <a:spcPct val="120000"/>
              </a:lnSpc>
            </a:pPr>
            <a: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  <a:t>РЕФОРМАТА В ЛЕЧЕБНАТА ДЕЙНОСТ</a:t>
            </a:r>
            <a:r>
              <a:rPr lang="en-US" altLang="en-US" sz="3600" dirty="0">
                <a:solidFill>
                  <a:srgbClr val="002060"/>
                </a:solidFill>
                <a:effectLst/>
              </a:rPr>
              <a:t> </a:t>
            </a:r>
            <a: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  <a:t>се опира на:</a:t>
            </a:r>
            <a:b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b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en-US" altLang="en-US" sz="3600" dirty="0">
                <a:solidFill>
                  <a:srgbClr val="002060"/>
                </a:solidFill>
                <a:effectLst/>
                <a:cs typeface="Times New Roman" pitchFamily="18" charset="0"/>
              </a:rPr>
              <a:t>- </a:t>
            </a:r>
            <a: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  <a:t>Закона за здравето</a:t>
            </a:r>
            <a:b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  <a:t>- Закона за здравното осигуряване</a:t>
            </a:r>
            <a:b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en-US" altLang="en-US" sz="3600" dirty="0">
                <a:solidFill>
                  <a:srgbClr val="002060"/>
                </a:solidFill>
                <a:effectLst/>
                <a:cs typeface="Times New Roman" pitchFamily="18" charset="0"/>
              </a:rPr>
              <a:t>- </a:t>
            </a:r>
            <a: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  <a:t>Закона за лечебните заведения</a:t>
            </a:r>
            <a:br>
              <a:rPr lang="bg-BG" altLang="en-US" sz="36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endParaRPr lang="en-US" altLang="en-US" sz="3600" dirty="0">
              <a:solidFill>
                <a:srgbClr val="002060"/>
              </a:solidFill>
              <a:effectLst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1C51A5-608E-4C73-8997-FCA40561BCDE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373630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5B73C2-D0B9-4DB2-A251-56C0F11E10BC}" type="slidenum">
              <a:rPr lang="en-US" altLang="en-US"/>
              <a:pPr eaLnBrk="1" hangingPunct="1"/>
              <a:t>84</a:t>
            </a:fld>
            <a:endParaRPr lang="en-US" alt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08144" cy="5760640"/>
          </a:xfrm>
        </p:spPr>
        <p:txBody>
          <a:bodyPr/>
          <a:lstStyle/>
          <a:p>
            <a:pPr marL="180000" algn="l" eaLnBrk="1" hangingPunct="1"/>
            <a:br>
              <a:rPr lang="bg-BG" altLang="en-US" sz="4000" b="1" i="1" dirty="0">
                <a:solidFill>
                  <a:srgbClr val="3333CC"/>
                </a:solidFill>
                <a:cs typeface="Times New Roman" pitchFamily="18" charset="0"/>
              </a:rPr>
            </a:br>
            <a:r>
              <a:rPr lang="bg-BG" altLang="en-US" sz="3200" b="1" i="1" dirty="0">
                <a:solidFill>
                  <a:srgbClr val="CE2402"/>
                </a:solidFill>
                <a:effectLst/>
                <a:cs typeface="Times New Roman" pitchFamily="18" charset="0"/>
              </a:rPr>
              <a:t>Реформа в извънболничната помощ </a:t>
            </a:r>
            <a:r>
              <a:rPr lang="bg-BG" altLang="en-US" sz="3200" b="1" i="1" dirty="0">
                <a:solidFill>
                  <a:srgbClr val="002060"/>
                </a:solidFill>
                <a:effectLst/>
                <a:cs typeface="Times New Roman" pitchFamily="18" charset="0"/>
              </a:rPr>
              <a:t>- 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създаване на нови видове лечебни заведения: индивидуални и групови практики за първична здравна помощ (ПЗП) и за специализирана извънболнична медицинска помощ (СИМП).</a:t>
            </a:r>
            <a:b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b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dirty="0">
                <a:solidFill>
                  <a:srgbClr val="CE2402"/>
                </a:solidFill>
                <a:cs typeface="Times New Roman" pitchFamily="18" charset="0"/>
              </a:rPr>
              <a:t>О</a:t>
            </a:r>
            <a:r>
              <a:rPr lang="bg-BG" altLang="en-US" sz="3200" b="1" dirty="0">
                <a:solidFill>
                  <a:srgbClr val="CE2402"/>
                </a:solidFill>
                <a:effectLst/>
                <a:cs typeface="Times New Roman" pitchFamily="18" charset="0"/>
              </a:rPr>
              <a:t>т 1 юли 2000 г.</a:t>
            </a:r>
            <a:r>
              <a:rPr lang="bg-BG" altLang="en-US" sz="3200" dirty="0">
                <a:solidFill>
                  <a:srgbClr val="CE2402"/>
                </a:solidFill>
                <a:effectLst/>
                <a:cs typeface="Times New Roman" pitchFamily="18" charset="0"/>
              </a:rPr>
              <a:t> 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започва сключване на договори между изпълнителите на </a:t>
            </a:r>
            <a:r>
              <a:rPr lang="bg-BG" altLang="en-US" sz="3200" dirty="0" err="1">
                <a:solidFill>
                  <a:srgbClr val="002060"/>
                </a:solidFill>
                <a:effectLst/>
                <a:cs typeface="Times New Roman" pitchFamily="18" charset="0"/>
              </a:rPr>
              <a:t>ПЗП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 и </a:t>
            </a:r>
            <a:r>
              <a:rPr lang="bg-BG" altLang="en-US" sz="3200" dirty="0" err="1">
                <a:solidFill>
                  <a:srgbClr val="002060"/>
                </a:solidFill>
                <a:effectLst/>
                <a:cs typeface="Times New Roman" pitchFamily="18" charset="0"/>
              </a:rPr>
              <a:t>СИМП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 с финансиращия орган – НЗОК. </a:t>
            </a:r>
            <a:br>
              <a:rPr lang="bg-BG" altLang="en-US" sz="3600" dirty="0">
                <a:solidFill>
                  <a:srgbClr val="002060"/>
                </a:solidFill>
                <a:cs typeface="Times New Roman" pitchFamily="18" charset="0"/>
              </a:rPr>
            </a:br>
            <a:endParaRPr lang="en-US" altLang="en-US" sz="3600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B35388-2224-4DE7-BEA9-6C4F10A526AF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27863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F0AAC1-E504-4522-9840-48BEDD6393E1}" type="slidenum">
              <a:rPr lang="en-US" altLang="en-US"/>
              <a:pPr eaLnBrk="1" hangingPunct="1"/>
              <a:t>85</a:t>
            </a:fld>
            <a:endParaRPr lang="en-US" altLang="en-US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908721"/>
            <a:ext cx="8208963" cy="4825330"/>
          </a:xfrm>
        </p:spPr>
        <p:txBody>
          <a:bodyPr/>
          <a:lstStyle/>
          <a:p>
            <a:pPr algn="l" eaLnBrk="1" hangingPunct="1"/>
            <a:r>
              <a:rPr lang="bg-BG" altLang="en-US" sz="3800" dirty="0">
                <a:solidFill>
                  <a:srgbClr val="002060"/>
                </a:solidFill>
                <a:effectLst/>
              </a:rPr>
              <a:t>Заплащане в </a:t>
            </a:r>
            <a:r>
              <a:rPr lang="bg-BG" altLang="en-US" sz="3800" dirty="0" err="1">
                <a:solidFill>
                  <a:srgbClr val="002060"/>
                </a:solidFill>
                <a:effectLst/>
              </a:rPr>
              <a:t>ПМП</a:t>
            </a:r>
            <a:r>
              <a:rPr lang="bg-BG" altLang="en-US" sz="3800" dirty="0">
                <a:solidFill>
                  <a:srgbClr val="002060"/>
                </a:solidFill>
                <a:effectLst/>
              </a:rPr>
              <a:t> - </a:t>
            </a:r>
            <a:r>
              <a:rPr lang="bg-BG" altLang="en-US" sz="3800" b="1" dirty="0">
                <a:solidFill>
                  <a:srgbClr val="002060"/>
                </a:solidFill>
                <a:effectLst/>
              </a:rPr>
              <a:t> </a:t>
            </a:r>
            <a:r>
              <a:rPr lang="bg-BG" altLang="en-US" sz="3800" b="1" dirty="0" err="1">
                <a:solidFill>
                  <a:srgbClr val="002060"/>
                </a:solidFill>
                <a:effectLst/>
              </a:rPr>
              <a:t>капитационен</a:t>
            </a:r>
            <a:r>
              <a:rPr lang="bg-BG" altLang="en-US" sz="3800" b="1" dirty="0">
                <a:solidFill>
                  <a:srgbClr val="002060"/>
                </a:solidFill>
                <a:effectLst/>
              </a:rPr>
              <a:t> принцип </a:t>
            </a:r>
            <a:r>
              <a:rPr lang="bg-BG" altLang="en-US" sz="3800" dirty="0">
                <a:solidFill>
                  <a:srgbClr val="002060"/>
                </a:solidFill>
                <a:effectLst/>
              </a:rPr>
              <a:t>(по броя на лицата в пациентската листа на ОПЛ) </a:t>
            </a:r>
            <a:r>
              <a:rPr lang="bg-BG" altLang="en-US" sz="3800" b="1" dirty="0">
                <a:solidFill>
                  <a:srgbClr val="002060"/>
                </a:solidFill>
                <a:effectLst/>
              </a:rPr>
              <a:t>и за някои видове услуги.</a:t>
            </a:r>
            <a:br>
              <a:rPr lang="bg-BG" altLang="en-US" sz="3800" dirty="0">
                <a:solidFill>
                  <a:srgbClr val="002060"/>
                </a:solidFill>
                <a:effectLst/>
              </a:rPr>
            </a:br>
            <a:r>
              <a:rPr lang="bg-BG" altLang="en-US" sz="3800" dirty="0">
                <a:solidFill>
                  <a:srgbClr val="002060"/>
                </a:solidFill>
                <a:effectLst/>
              </a:rPr>
              <a:t> </a:t>
            </a:r>
            <a:br>
              <a:rPr lang="bg-BG" altLang="en-US" sz="3800" dirty="0">
                <a:solidFill>
                  <a:srgbClr val="002060"/>
                </a:solidFill>
                <a:effectLst/>
              </a:rPr>
            </a:br>
            <a:r>
              <a:rPr lang="bg-BG" altLang="en-US" sz="3800" dirty="0">
                <a:solidFill>
                  <a:srgbClr val="002060"/>
                </a:solidFill>
                <a:effectLst/>
              </a:rPr>
              <a:t>Заплащане на СИМП – </a:t>
            </a:r>
            <a:r>
              <a:rPr lang="bg-BG" altLang="en-US" sz="3800" b="1" dirty="0">
                <a:solidFill>
                  <a:srgbClr val="002060"/>
                </a:solidFill>
                <a:effectLst/>
              </a:rPr>
              <a:t>за предоставени услуги.</a:t>
            </a:r>
            <a:endParaRPr lang="en-US" altLang="en-US" sz="38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D3D8CC-6C50-4C78-A736-08673096F816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787154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3199BF-66BD-4896-B07B-B5D35D0CF23A}" type="slidenum">
              <a:rPr lang="en-US" altLang="en-US"/>
              <a:pPr eaLnBrk="1" hangingPunct="1"/>
              <a:t>86</a:t>
            </a:fld>
            <a:endParaRPr lang="en-US" alt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640960" cy="5904656"/>
          </a:xfrm>
        </p:spPr>
        <p:txBody>
          <a:bodyPr/>
          <a:lstStyle/>
          <a:p>
            <a:pPr marL="180000" algn="l" eaLnBrk="1" hangingPunct="1"/>
            <a:r>
              <a:rPr lang="bg-BG" altLang="en-US" sz="2800" b="1" i="1" dirty="0">
                <a:solidFill>
                  <a:srgbClr val="CE2402"/>
                </a:solidFill>
                <a:effectLst/>
                <a:cs typeface="Times New Roman" pitchFamily="18" charset="0"/>
              </a:rPr>
              <a:t>Реформа в диагностично-консултативната помощ </a:t>
            </a:r>
            <a:r>
              <a:rPr lang="bg-BG" altLang="en-US" sz="2800" b="1" i="1" dirty="0">
                <a:solidFill>
                  <a:srgbClr val="002060"/>
                </a:solidFill>
                <a:effectLst/>
                <a:cs typeface="Times New Roman" pitchFamily="18" charset="0"/>
              </a:rPr>
              <a:t>- </a:t>
            </a:r>
            <a:r>
              <a:rPr lang="bg-BG" altLang="en-US" sz="2800" dirty="0">
                <a:solidFill>
                  <a:srgbClr val="002060"/>
                </a:solidFill>
                <a:effectLst/>
                <a:cs typeface="Times New Roman" pitchFamily="18" charset="0"/>
              </a:rPr>
              <a:t>нови видове здравни заведения: </a:t>
            </a:r>
            <a:br>
              <a:rPr lang="bg-BG" altLang="en-US" sz="28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2800" dirty="0">
                <a:solidFill>
                  <a:srgbClr val="002060"/>
                </a:solidFill>
                <a:effectLst/>
                <a:cs typeface="Times New Roman" pitchFamily="18" charset="0"/>
              </a:rPr>
              <a:t>= диагностично-консултативни центрове (ДКЦ); </a:t>
            </a:r>
            <a:br>
              <a:rPr lang="bg-BG" altLang="en-US" sz="28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2800" dirty="0">
                <a:solidFill>
                  <a:srgbClr val="002060"/>
                </a:solidFill>
                <a:effectLst/>
                <a:cs typeface="Times New Roman" pitchFamily="18" charset="0"/>
              </a:rPr>
              <a:t>= диагностично-</a:t>
            </a:r>
            <a:r>
              <a:rPr lang="bg-BG" altLang="en-US" sz="2800" dirty="0">
                <a:solidFill>
                  <a:srgbClr val="002060"/>
                </a:solidFill>
                <a:effectLst/>
              </a:rPr>
              <a:t>к</a:t>
            </a:r>
            <a:r>
              <a:rPr lang="bg-BG" altLang="en-US" sz="2800" dirty="0">
                <a:solidFill>
                  <a:srgbClr val="002060"/>
                </a:solidFill>
                <a:effectLst/>
                <a:cs typeface="Times New Roman" pitchFamily="18" charset="0"/>
              </a:rPr>
              <a:t>онсултативни отделения (блокове) към болниците;</a:t>
            </a:r>
            <a:br>
              <a:rPr lang="bg-BG" altLang="en-US" sz="28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2800" dirty="0">
                <a:solidFill>
                  <a:srgbClr val="002060"/>
                </a:solidFill>
                <a:effectLst/>
                <a:cs typeface="Times New Roman" pitchFamily="18" charset="0"/>
              </a:rPr>
              <a:t>= центрове (медицински, </a:t>
            </a:r>
            <a:r>
              <a:rPr lang="bg-BG" altLang="en-US" sz="2800" dirty="0" err="1">
                <a:solidFill>
                  <a:srgbClr val="002060"/>
                </a:solidFill>
                <a:effectLst/>
                <a:cs typeface="Times New Roman" pitchFamily="18" charset="0"/>
              </a:rPr>
              <a:t>дентални</a:t>
            </a:r>
            <a:r>
              <a:rPr lang="bg-BG" altLang="en-US" sz="2800" dirty="0">
                <a:solidFill>
                  <a:srgbClr val="002060"/>
                </a:solidFill>
                <a:effectLst/>
                <a:cs typeface="Times New Roman" pitchFamily="18" charset="0"/>
              </a:rPr>
              <a:t>, </a:t>
            </a:r>
            <a:r>
              <a:rPr lang="bg-BG" altLang="en-US" sz="2800" dirty="0" err="1">
                <a:solidFill>
                  <a:srgbClr val="002060"/>
                </a:solidFill>
                <a:effectLst/>
                <a:cs typeface="Times New Roman" pitchFamily="18" charset="0"/>
              </a:rPr>
              <a:t>медико-дентални</a:t>
            </a:r>
            <a:r>
              <a:rPr lang="bg-BG" altLang="en-US" sz="2800" dirty="0">
                <a:solidFill>
                  <a:srgbClr val="002060"/>
                </a:solidFill>
                <a:effectLst/>
                <a:cs typeface="Times New Roman" pitchFamily="18" charset="0"/>
              </a:rPr>
              <a:t>); </a:t>
            </a:r>
            <a:br>
              <a:rPr lang="bg-BG" altLang="en-US" sz="28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2800" dirty="0">
                <a:solidFill>
                  <a:srgbClr val="002060"/>
                </a:solidFill>
                <a:effectLst/>
                <a:cs typeface="Times New Roman" pitchFamily="18" charset="0"/>
              </a:rPr>
              <a:t>= частни специализирани лекарски практики (индивидуални и групови). </a:t>
            </a:r>
            <a:br>
              <a:rPr lang="bg-BG" altLang="en-US" sz="28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br>
              <a:rPr lang="bg-BG" altLang="en-US" sz="28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2800" b="1" dirty="0">
                <a:solidFill>
                  <a:srgbClr val="002060"/>
                </a:solidFill>
                <a:effectLst/>
                <a:cs typeface="Times New Roman" pitchFamily="18" charset="0"/>
              </a:rPr>
              <a:t>Заплащане </a:t>
            </a:r>
            <a:r>
              <a:rPr lang="bg-BG" altLang="en-US" sz="2800" dirty="0">
                <a:solidFill>
                  <a:srgbClr val="002060"/>
                </a:solidFill>
                <a:effectLst/>
                <a:cs typeface="Times New Roman" pitchFamily="18" charset="0"/>
              </a:rPr>
              <a:t>– </a:t>
            </a:r>
            <a:r>
              <a:rPr lang="bg-BG" altLang="en-US" sz="2800" b="1" dirty="0">
                <a:solidFill>
                  <a:srgbClr val="002060"/>
                </a:solidFill>
                <a:effectLst/>
                <a:cs typeface="Times New Roman" pitchFamily="18" charset="0"/>
              </a:rPr>
              <a:t>според  извършените консултации или изследвания.</a:t>
            </a:r>
            <a:r>
              <a:rPr lang="en-US" altLang="en-US" sz="2800" b="1" dirty="0">
                <a:solidFill>
                  <a:srgbClr val="002060"/>
                </a:solidFill>
                <a:effectLst/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284B39-68A8-460B-8AA0-456B16EA6DF2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045322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66F38A-827D-48AC-A931-3A2204F8182D}" type="slidenum">
              <a:rPr lang="en-US" altLang="en-US"/>
              <a:pPr eaLnBrk="1" hangingPunct="1"/>
              <a:t>87</a:t>
            </a:fld>
            <a:endParaRPr lang="en-US" alt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8135937" cy="5976962"/>
          </a:xfrm>
        </p:spPr>
        <p:txBody>
          <a:bodyPr/>
          <a:lstStyle/>
          <a:p>
            <a:pPr algn="l" eaLnBrk="1" hangingPunct="1"/>
            <a:br>
              <a:rPr lang="bg-BG" altLang="en-US" sz="2800" b="1" i="1" dirty="0">
                <a:solidFill>
                  <a:srgbClr val="3333CC"/>
                </a:solidFill>
                <a:cs typeface="Times New Roman" pitchFamily="18" charset="0"/>
              </a:rPr>
            </a:br>
            <a:r>
              <a:rPr lang="bg-BG" altLang="en-US" sz="3200" b="1" i="1" dirty="0">
                <a:solidFill>
                  <a:srgbClr val="CE2402"/>
                </a:solidFill>
                <a:effectLst/>
                <a:cs typeface="Times New Roman" pitchFamily="18" charset="0"/>
              </a:rPr>
              <a:t>Реформата в болничната помощ - 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 два етапа:</a:t>
            </a:r>
            <a:b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b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  <a:t>1. Преди приемане на Закона за лечебните заведения:   </a:t>
            </a:r>
            <a:b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*   намаляване броя на легла</a:t>
            </a:r>
            <a:r>
              <a:rPr lang="bg-BG" altLang="en-US" sz="3200" dirty="0">
                <a:solidFill>
                  <a:srgbClr val="002060"/>
                </a:solidFill>
                <a:effectLst/>
              </a:rPr>
              <a:t>та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;</a:t>
            </a:r>
            <a:b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*   </a:t>
            </a:r>
            <a:r>
              <a:rPr lang="bg-BG" altLang="en-US" sz="3200" dirty="0">
                <a:solidFill>
                  <a:srgbClr val="002060"/>
                </a:solidFill>
                <a:effectLst/>
              </a:rPr>
              <a:t>пре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структур</a:t>
            </a:r>
            <a:r>
              <a:rPr lang="bg-BG" altLang="en-US" sz="3200" dirty="0">
                <a:solidFill>
                  <a:srgbClr val="002060"/>
                </a:solidFill>
                <a:effectLst/>
              </a:rPr>
              <a:t>иране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 на </a:t>
            </a:r>
            <a:r>
              <a:rPr lang="bg-BG" altLang="en-US" sz="3200" dirty="0" err="1">
                <a:solidFill>
                  <a:srgbClr val="002060"/>
                </a:solidFill>
                <a:effectLst/>
                <a:cs typeface="Times New Roman" pitchFamily="18" charset="0"/>
              </a:rPr>
              <a:t>легловия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 фонд;</a:t>
            </a:r>
            <a:b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*   създаване на алтернативи на стационарната помощ (еднодневна хирургия, домашен стационар).</a:t>
            </a:r>
            <a:b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endParaRPr lang="en-US" altLang="en-US" sz="3200" dirty="0">
              <a:solidFill>
                <a:srgbClr val="002060"/>
              </a:solidFill>
              <a:effectLst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FCB0E6-1F04-47F0-940E-95BEDF38C05D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501706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51B971-C7F2-4F2F-8F16-06B6D0A3970A}" type="slidenum">
              <a:rPr lang="en-US" altLang="en-US"/>
              <a:pPr eaLnBrk="1" hangingPunct="1"/>
              <a:t>88</a:t>
            </a:fld>
            <a:endParaRPr lang="en-US" alt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641085" cy="590465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spcBef>
                <a:spcPts val="1200"/>
              </a:spcBef>
            </a:pPr>
            <a: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  <a:t>2. След приемане на ЗЛЗ – превръщане на болниците в търговски дружества</a:t>
            </a:r>
            <a:b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b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  <a:t>- </a:t>
            </a:r>
            <a:r>
              <a:rPr lang="bg-BG" altLang="en-US" sz="3200" b="1" dirty="0">
                <a:solidFill>
                  <a:srgbClr val="CE2402"/>
                </a:solidFill>
                <a:effectLst/>
                <a:cs typeface="Times New Roman" pitchFamily="18" charset="0"/>
              </a:rPr>
              <a:t>О</a:t>
            </a:r>
            <a:r>
              <a:rPr lang="bg-BG" altLang="en-US" sz="3200" dirty="0">
                <a:solidFill>
                  <a:srgbClr val="CE2402"/>
                </a:solidFill>
                <a:effectLst/>
                <a:cs typeface="Times New Roman" pitchFamily="18" charset="0"/>
              </a:rPr>
              <a:t>т </a:t>
            </a:r>
            <a:r>
              <a:rPr lang="bg-BG" altLang="en-US" sz="3200" b="1" dirty="0">
                <a:solidFill>
                  <a:srgbClr val="CE2402"/>
                </a:solidFill>
                <a:effectLst/>
                <a:cs typeface="Times New Roman" pitchFamily="18" charset="0"/>
              </a:rPr>
              <a:t>1 юли 2001 г.</a:t>
            </a:r>
            <a:r>
              <a:rPr lang="bg-BG" altLang="en-US" sz="3200" dirty="0">
                <a:solidFill>
                  <a:srgbClr val="CE2402"/>
                </a:solidFill>
                <a:effectLst/>
                <a:cs typeface="Times New Roman" pitchFamily="18" charset="0"/>
              </a:rPr>
              <a:t> 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- сключване на договори с НЗОК за финансиране на медицинските дейности по </a:t>
            </a:r>
            <a:r>
              <a:rPr lang="bg-BG" altLang="en-US" sz="3200" b="1" i="1" dirty="0">
                <a:solidFill>
                  <a:srgbClr val="002060"/>
                </a:solidFill>
                <a:effectLst/>
                <a:cs typeface="Times New Roman" pitchFamily="18" charset="0"/>
              </a:rPr>
              <a:t>клинични пътеки.</a:t>
            </a:r>
            <a:br>
              <a:rPr lang="bg-BG" altLang="en-US" sz="3200" b="1" i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br>
              <a:rPr lang="bg-BG" altLang="en-US" sz="3200" b="1" i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b="1" dirty="0">
                <a:solidFill>
                  <a:srgbClr val="002060"/>
                </a:solidFill>
                <a:effectLst/>
                <a:cs typeface="Times New Roman" pitchFamily="18" charset="0"/>
              </a:rPr>
              <a:t>- </a:t>
            </a:r>
            <a:r>
              <a:rPr lang="bg-BG" altLang="en-US" sz="3200" b="1" dirty="0">
                <a:solidFill>
                  <a:srgbClr val="CE2402"/>
                </a:solidFill>
                <a:effectLst/>
                <a:cs typeface="Times New Roman" pitchFamily="18" charset="0"/>
              </a:rPr>
              <a:t>От 1 януари 2006 г. 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медицински дейности в болниците за заплащат само от НЗОК.</a:t>
            </a:r>
            <a:b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b="1" i="1" dirty="0">
                <a:solidFill>
                  <a:srgbClr val="002060"/>
                </a:solidFill>
                <a:effectLst/>
                <a:cs typeface="Times New Roman" pitchFamily="18" charset="0"/>
              </a:rPr>
              <a:t> </a:t>
            </a:r>
            <a:br>
              <a:rPr lang="bg-BG" altLang="en-US" sz="3200" b="1" i="1" dirty="0">
                <a:solidFill>
                  <a:srgbClr val="002060"/>
                </a:solidFill>
                <a:effectLst/>
                <a:cs typeface="Times New Roman" pitchFamily="18" charset="0"/>
              </a:rPr>
            </a:br>
            <a:r>
              <a:rPr lang="bg-BG" altLang="en-US" sz="3200" b="1" i="1" dirty="0">
                <a:solidFill>
                  <a:srgbClr val="002060"/>
                </a:solidFill>
                <a:effectLst/>
                <a:cs typeface="Times New Roman" pitchFamily="18" charset="0"/>
              </a:rPr>
              <a:t>- Диагностично-свързаните групи (ДСГ) 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са по-добър метод за финансиране на болничната дейност.</a:t>
            </a:r>
            <a:endParaRPr lang="en-US" altLang="en-US" sz="3200" dirty="0">
              <a:solidFill>
                <a:srgbClr val="002060"/>
              </a:solidFill>
              <a:effectLst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4DA521-45B8-4B4A-A97B-9277266744AE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453049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18B936-5F8B-4C7F-9A68-9FF0F9278480}" type="slidenum">
              <a:rPr lang="en-US" altLang="en-US"/>
              <a:pPr eaLnBrk="1" hangingPunct="1"/>
              <a:t>89</a:t>
            </a:fld>
            <a:endParaRPr lang="en-US" alt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0838"/>
            <a:ext cx="7772400" cy="6049962"/>
          </a:xfrm>
        </p:spPr>
        <p:txBody>
          <a:bodyPr/>
          <a:lstStyle/>
          <a:p>
            <a:pPr algn="ctr" eaLnBrk="1" hangingPunct="1"/>
            <a:r>
              <a:rPr lang="bg-BG" altLang="en-US" b="1" dirty="0">
                <a:solidFill>
                  <a:srgbClr val="CE2402"/>
                </a:solidFill>
                <a:effectLst/>
                <a:cs typeface="Times New Roman" pitchFamily="18" charset="0"/>
              </a:rPr>
              <a:t>Основни характеристики на реформата в лечебната дейност</a:t>
            </a:r>
            <a:br>
              <a:rPr lang="bg-BG" altLang="en-US" dirty="0">
                <a:solidFill>
                  <a:srgbClr val="CE2402"/>
                </a:solidFill>
                <a:effectLst/>
                <a:cs typeface="Times New Roman" pitchFamily="18" charset="0"/>
              </a:rPr>
            </a:br>
            <a:endParaRPr lang="en-US" altLang="en-US" dirty="0">
              <a:solidFill>
                <a:srgbClr val="CE2402"/>
              </a:solidFill>
              <a:effectLst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F85B17-97DD-4AF7-97FE-7A29F58E5B4E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784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332656"/>
            <a:ext cx="8587680" cy="5912569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bg-BG" altLang="en-US" sz="40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ЧЕТИРИ</a:t>
            </a:r>
            <a:r>
              <a:rPr lang="bg-BG" altLang="en-US" sz="40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ОСНОВНИ ФУНКЦИИ</a:t>
            </a:r>
            <a:b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br>
              <a:rPr lang="bg-BG" altLang="en-US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3500" b="1" dirty="0">
                <a:solidFill>
                  <a:srgbClr val="663300"/>
                </a:solidFill>
                <a:effectLst/>
                <a:latin typeface="Times New Roman" pitchFamily="18" charset="0"/>
              </a:rPr>
              <a:t>1. </a:t>
            </a:r>
            <a:r>
              <a:rPr lang="bg-BG" altLang="en-US" sz="3500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Предоставяне на всеобхватни и качествени здравни услуги.</a:t>
            </a:r>
            <a:br>
              <a:rPr lang="bg-BG" altLang="en-US" sz="3500" b="1" dirty="0">
                <a:solidFill>
                  <a:srgbClr val="663300"/>
                </a:solidFill>
                <a:effectLst/>
                <a:latin typeface="Times New Roman" pitchFamily="18" charset="0"/>
              </a:rPr>
            </a:br>
            <a:r>
              <a:rPr lang="en-GB" altLang="en-US" sz="3500" b="1" dirty="0">
                <a:solidFill>
                  <a:srgbClr val="663300"/>
                </a:solidFill>
                <a:effectLst/>
                <a:latin typeface="Times New Roman" pitchFamily="18" charset="0"/>
              </a:rPr>
              <a:t> </a:t>
            </a:r>
            <a:br>
              <a:rPr lang="bg-BG" altLang="en-US" sz="3500" b="1" dirty="0">
                <a:solidFill>
                  <a:srgbClr val="663300"/>
                </a:solidFill>
                <a:effectLst/>
                <a:latin typeface="Times New Roman" pitchFamily="18" charset="0"/>
              </a:rPr>
            </a:br>
            <a:r>
              <a:rPr lang="bg-BG" altLang="en-US" sz="3500" b="1" dirty="0">
                <a:solidFill>
                  <a:srgbClr val="663300"/>
                </a:solidFill>
                <a:effectLst/>
                <a:latin typeface="Times New Roman" pitchFamily="18" charset="0"/>
              </a:rPr>
              <a:t>2. </a:t>
            </a:r>
            <a:r>
              <a:rPr lang="bg-BG" altLang="en-US" sz="3500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Създаване (генериране) на човешки и материални ресурси.</a:t>
            </a:r>
            <a:r>
              <a:rPr lang="en-GB" altLang="en-US" sz="3500" b="1" dirty="0">
                <a:solidFill>
                  <a:srgbClr val="663300"/>
                </a:solidFill>
                <a:effectLst/>
                <a:latin typeface="Times New Roman" pitchFamily="18" charset="0"/>
              </a:rPr>
              <a:t> </a:t>
            </a:r>
            <a:br>
              <a:rPr lang="bg-BG" altLang="en-US" sz="3500" b="1" dirty="0">
                <a:solidFill>
                  <a:srgbClr val="663300"/>
                </a:solidFill>
                <a:effectLst/>
                <a:latin typeface="Times New Roman" pitchFamily="18" charset="0"/>
              </a:rPr>
            </a:br>
            <a:br>
              <a:rPr lang="bg-BG" altLang="en-US" sz="3500" b="1" dirty="0">
                <a:solidFill>
                  <a:srgbClr val="663300"/>
                </a:solidFill>
                <a:effectLst/>
                <a:latin typeface="Times New Roman" pitchFamily="18" charset="0"/>
              </a:rPr>
            </a:br>
            <a:r>
              <a:rPr lang="bg-BG" altLang="en-US" sz="3500" b="1" dirty="0">
                <a:solidFill>
                  <a:srgbClr val="663300"/>
                </a:solidFill>
                <a:effectLst/>
                <a:latin typeface="Times New Roman" pitchFamily="18" charset="0"/>
              </a:rPr>
              <a:t>3. Справедливо ф</a:t>
            </a:r>
            <a:r>
              <a:rPr lang="bg-BG" altLang="en-US" sz="3500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инансиране.</a:t>
            </a:r>
            <a:r>
              <a:rPr lang="en-GB" altLang="en-US" sz="3500" b="1" dirty="0">
                <a:solidFill>
                  <a:srgbClr val="663300"/>
                </a:solidFill>
                <a:effectLst/>
                <a:latin typeface="Times New Roman" pitchFamily="18" charset="0"/>
              </a:rPr>
              <a:t> </a:t>
            </a:r>
            <a:br>
              <a:rPr lang="bg-BG" altLang="en-US" sz="3500" b="1" dirty="0">
                <a:solidFill>
                  <a:srgbClr val="663300"/>
                </a:solidFill>
                <a:effectLst/>
                <a:latin typeface="Times New Roman" pitchFamily="18" charset="0"/>
              </a:rPr>
            </a:br>
            <a:br>
              <a:rPr lang="bg-BG" altLang="en-US" sz="3500" b="1" dirty="0">
                <a:solidFill>
                  <a:srgbClr val="663300"/>
                </a:solidFill>
                <a:effectLst/>
                <a:latin typeface="Times New Roman" pitchFamily="18" charset="0"/>
              </a:rPr>
            </a:br>
            <a:r>
              <a:rPr lang="bg-BG" altLang="en-US" sz="3500" b="1" dirty="0">
                <a:solidFill>
                  <a:srgbClr val="663300"/>
                </a:solidFill>
                <a:effectLst/>
                <a:latin typeface="Times New Roman" pitchFamily="18" charset="0"/>
              </a:rPr>
              <a:t>4. </a:t>
            </a:r>
            <a:r>
              <a:rPr lang="bg-BG" altLang="en-US" sz="3500" b="1" dirty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Ефективно управление и стопанисване.</a:t>
            </a:r>
            <a:endParaRPr lang="en-GB" altLang="en-US" b="1" dirty="0">
              <a:solidFill>
                <a:srgbClr val="663300"/>
              </a:solidFill>
              <a:effectLst/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8DE6A-82F2-4B79-BBAB-08AFB7E4B8D7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9AA2A355-6D53-4756-84FD-2BDAA7CAEFE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BB825F90-0322-4142-A2C9-51DD49064FA1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>
                <a:defRPr/>
              </a:pPr>
              <a:t>9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C27F94-360D-4CEA-9FCE-6128616A9E98}" type="slidenum">
              <a:rPr lang="en-US" altLang="en-US"/>
              <a:pPr eaLnBrk="1" hangingPunct="1"/>
              <a:t>90</a:t>
            </a:fld>
            <a:endParaRPr lang="en-US" alt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9"/>
            <a:ext cx="8497639" cy="5329262"/>
          </a:xfrm>
        </p:spPr>
        <p:txBody>
          <a:bodyPr/>
          <a:lstStyle/>
          <a:p>
            <a:pPr algn="l" eaLnBrk="1" hangingPunct="1">
              <a:lnSpc>
                <a:spcPct val="114000"/>
              </a:lnSpc>
            </a:pPr>
            <a:r>
              <a:rPr lang="bg-BG" altLang="en-US" sz="4000" b="1" i="1" dirty="0">
                <a:solidFill>
                  <a:srgbClr val="002060"/>
                </a:solidFill>
                <a:effectLst/>
                <a:cs typeface="Times New Roman" pitchFamily="18" charset="0"/>
              </a:rPr>
              <a:t>1. Радикално променен правен статут на собствеността на лечебните заведения – </a:t>
            </a:r>
            <a:r>
              <a:rPr lang="bg-BG" altLang="en-US" sz="4000" dirty="0">
                <a:solidFill>
                  <a:srgbClr val="002060"/>
                </a:solidFill>
                <a:effectLst/>
                <a:cs typeface="Times New Roman" pitchFamily="18" charset="0"/>
              </a:rPr>
              <a:t>регистриране на лечебните заведения по Търговския закон и Закона за кооперациите.</a:t>
            </a:r>
            <a:endParaRPr lang="en-US" altLang="en-US" sz="4000" dirty="0">
              <a:solidFill>
                <a:srgbClr val="002060"/>
              </a:solidFill>
              <a:effectLst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EC5250-A438-4F32-8643-896EA1007A36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57358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C27F94-360D-4CEA-9FCE-6128616A9E98}" type="slidenum">
              <a:rPr lang="en-US" altLang="en-US"/>
              <a:pPr eaLnBrk="1" hangingPunct="1"/>
              <a:t>91</a:t>
            </a:fld>
            <a:endParaRPr lang="en-US" alt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9"/>
            <a:ext cx="8497639" cy="5544616"/>
          </a:xfrm>
        </p:spPr>
        <p:txBody>
          <a:bodyPr/>
          <a:lstStyle/>
          <a:p>
            <a:pPr algn="l" eaLnBrk="1" hangingPunct="1">
              <a:lnSpc>
                <a:spcPct val="114000"/>
              </a:lnSpc>
            </a:pPr>
            <a:r>
              <a:rPr lang="en-US" altLang="en-US" sz="4000" b="1" i="1" dirty="0">
                <a:solidFill>
                  <a:srgbClr val="002060"/>
                </a:solidFill>
                <a:effectLst/>
                <a:cs typeface="Times New Roman" pitchFamily="18" charset="0"/>
              </a:rPr>
              <a:t>2. Р</a:t>
            </a:r>
            <a:r>
              <a:rPr lang="bg-BG" altLang="en-US" sz="4000" b="1" i="1" dirty="0" err="1">
                <a:solidFill>
                  <a:srgbClr val="002060"/>
                </a:solidFill>
                <a:effectLst/>
                <a:cs typeface="Times New Roman" pitchFamily="18" charset="0"/>
              </a:rPr>
              <a:t>егламентиране</a:t>
            </a:r>
            <a:r>
              <a:rPr lang="bg-BG" altLang="en-US" sz="4000" b="1" i="1" dirty="0">
                <a:solidFill>
                  <a:srgbClr val="002060"/>
                </a:solidFill>
                <a:effectLst/>
                <a:cs typeface="Times New Roman" pitchFamily="18" charset="0"/>
              </a:rPr>
              <a:t> на договорното начало между лечебните заведения и финансиращите органи – </a:t>
            </a:r>
            <a:r>
              <a:rPr lang="bg-BG" altLang="en-US" sz="3600" dirty="0">
                <a:solidFill>
                  <a:srgbClr val="002060"/>
                </a:solidFill>
                <a:effectLst/>
                <a:cs typeface="Times New Roman" pitchFamily="18" charset="0"/>
              </a:rPr>
              <a:t>всички извършвани медицински услуги се заплащат само на основата на сключени договори. </a:t>
            </a:r>
            <a:br>
              <a:rPr lang="bg-BG" altLang="en-US" sz="3600" dirty="0">
                <a:solidFill>
                  <a:srgbClr val="002060"/>
                </a:solidFill>
                <a:effectLst/>
              </a:rPr>
            </a:br>
            <a:endParaRPr lang="en-US" altLang="en-US" sz="3600" dirty="0">
              <a:solidFill>
                <a:srgbClr val="002060"/>
              </a:solidFill>
              <a:effectLst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339CDE-9415-4925-B40A-79DE4BCB9DE0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893174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C27F94-360D-4CEA-9FCE-6128616A9E98}" type="slidenum">
              <a:rPr lang="en-US" altLang="en-US"/>
              <a:pPr eaLnBrk="1" hangingPunct="1"/>
              <a:t>92</a:t>
            </a:fld>
            <a:endParaRPr lang="en-US" alt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7"/>
            <a:ext cx="8425631" cy="5257254"/>
          </a:xfrm>
        </p:spPr>
        <p:txBody>
          <a:bodyPr/>
          <a:lstStyle/>
          <a:p>
            <a:pPr algn="l" eaLnBrk="1" hangingPunct="1">
              <a:lnSpc>
                <a:spcPct val="114000"/>
              </a:lnSpc>
            </a:pPr>
            <a:r>
              <a:rPr lang="bg-BG" altLang="en-US" sz="4000" b="1" i="1" dirty="0">
                <a:solidFill>
                  <a:srgbClr val="002060"/>
                </a:solidFill>
                <a:effectLst/>
                <a:cs typeface="Times New Roman" pitchFamily="18" charset="0"/>
              </a:rPr>
              <a:t>3. Осигуряване на автономия на потребителя – </a:t>
            </a:r>
            <a:r>
              <a:rPr lang="bg-BG" altLang="en-US" sz="4000" dirty="0">
                <a:solidFill>
                  <a:srgbClr val="002060"/>
                </a:solidFill>
                <a:effectLst/>
                <a:cs typeface="Times New Roman" pitchFamily="18" charset="0"/>
              </a:rPr>
              <a:t>свободен избор на личен лекар, специалист от извънболничната помощ, болнично заведение</a:t>
            </a:r>
            <a:r>
              <a:rPr lang="bg-BG" altLang="en-US" sz="4000" dirty="0">
                <a:solidFill>
                  <a:srgbClr val="002060"/>
                </a:solidFill>
                <a:effectLst/>
              </a:rPr>
              <a:t>.</a:t>
            </a:r>
            <a:endParaRPr lang="en-US" altLang="en-US" sz="4000" dirty="0">
              <a:solidFill>
                <a:srgbClr val="002060"/>
              </a:solidFill>
              <a:effectLst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535F9B-7B07-40F8-891D-DB189C5D02D9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870644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5CFF5D9-5EB4-48D3-B726-F90FAF0E2585}" type="slidenum">
              <a:rPr lang="en-US" altLang="en-US"/>
              <a:pPr eaLnBrk="1" hangingPunct="1"/>
              <a:t>93</a:t>
            </a:fld>
            <a:endParaRPr lang="en-US" alt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424936" cy="568873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sz="3200" b="1" i="1" dirty="0">
                <a:solidFill>
                  <a:srgbClr val="002060"/>
                </a:solidFill>
                <a:effectLst/>
                <a:cs typeface="Times New Roman" pitchFamily="18" charset="0"/>
              </a:rPr>
              <a:t>Законов</a:t>
            </a:r>
            <a:r>
              <a:rPr lang="bg-BG" altLang="en-US" sz="3200" b="1" i="1" dirty="0">
                <a:solidFill>
                  <a:srgbClr val="002060"/>
                </a:solidFill>
                <a:effectLst/>
              </a:rPr>
              <a:t>ата</a:t>
            </a:r>
            <a:r>
              <a:rPr lang="bg-BG" altLang="en-US" sz="3200" b="1" i="1" dirty="0">
                <a:solidFill>
                  <a:srgbClr val="002060"/>
                </a:solidFill>
                <a:effectLst/>
                <a:cs typeface="Times New Roman" pitchFamily="18" charset="0"/>
              </a:rPr>
              <a:t> самостоятелност на трите субекта (потребител, лечебно заведение и финансиращ орган) и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 въвеждането на </a:t>
            </a:r>
            <a:r>
              <a:rPr lang="bg-BG" altLang="en-US" sz="3200" b="1" i="1" dirty="0">
                <a:solidFill>
                  <a:srgbClr val="002060"/>
                </a:solidFill>
                <a:effectLst/>
                <a:cs typeface="Times New Roman" pitchFamily="18" charset="0"/>
              </a:rPr>
              <a:t>договорни отношения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, е предпоставка за формиране на </a:t>
            </a:r>
            <a:r>
              <a:rPr lang="bg-BG" altLang="en-US" sz="3200" b="1" i="1" dirty="0">
                <a:solidFill>
                  <a:srgbClr val="002060"/>
                </a:solidFill>
                <a:effectLst/>
                <a:cs typeface="Times New Roman" pitchFamily="18" charset="0"/>
              </a:rPr>
              <a:t>пазар на медицинските услуги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 </a:t>
            </a:r>
            <a:r>
              <a:rPr lang="bg-BG" altLang="en-US" sz="3200" dirty="0">
                <a:solidFill>
                  <a:srgbClr val="002060"/>
                </a:solidFill>
                <a:effectLst/>
              </a:rPr>
              <a:t>и</a:t>
            </a:r>
            <a:r>
              <a:rPr lang="bg-BG" altLang="en-US" sz="3200" dirty="0">
                <a:solidFill>
                  <a:srgbClr val="002060"/>
                </a:solidFill>
                <a:effectLst/>
                <a:cs typeface="Times New Roman" pitchFamily="18" charset="0"/>
              </a:rPr>
              <a:t> конкуренция между лечебните заведения, която да доведе до подобряване на качеството на предоставянето на здравни услуги.</a:t>
            </a:r>
            <a:endParaRPr lang="en-US" altLang="en-US" sz="3200" dirty="0">
              <a:solidFill>
                <a:srgbClr val="002060"/>
              </a:solidFill>
              <a:effectLst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655DD6-A360-4A1D-B1C6-0BAE5CDFA125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146809"/>
      </p:ext>
    </p:extLst>
  </p:cSld>
  <p:clrMapOvr>
    <a:masterClrMapping/>
  </p:clrMapOvr>
</p:sld>
</file>

<file path=ppt/theme/theme1.xml><?xml version="1.0" encoding="utf-8"?>
<a:theme xmlns:a="http://schemas.openxmlformats.org/drawingml/2006/main" name="2_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1260</TotalTime>
  <Words>3444</Words>
  <Application>Microsoft Office PowerPoint</Application>
  <PresentationFormat>On-screen Show (4:3)</PresentationFormat>
  <Paragraphs>320</Paragraphs>
  <Slides>93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93</vt:i4>
      </vt:variant>
    </vt:vector>
  </HeadingPairs>
  <TitlesOfParts>
    <vt:vector size="102" baseType="lpstr">
      <vt:lpstr>Arial</vt:lpstr>
      <vt:lpstr>Arial Black</vt:lpstr>
      <vt:lpstr>Arial Narrow</vt:lpstr>
      <vt:lpstr>Arial Unicode MS</vt:lpstr>
      <vt:lpstr>Times New Roman</vt:lpstr>
      <vt:lpstr>Wingdings</vt:lpstr>
      <vt:lpstr>2_Clouds</vt:lpstr>
      <vt:lpstr>2_Default Design</vt:lpstr>
      <vt:lpstr>CorelDRAW.Graphic.10</vt:lpstr>
      <vt:lpstr>PowerPoint Presentation</vt:lpstr>
      <vt:lpstr> 1. ОПРЕДЕЛЕНИЕ НА ОСНОВНИТЕ ПОНЯТИЯ   </vt:lpstr>
      <vt:lpstr>“Здравните системи включват всички организации, институции и ресурси, които са посветени на извършването на здравни дейности”.  (Доклад на Генералния директор на СЗО пред Световната Здравна Асамблея - 2000)</vt:lpstr>
      <vt:lpstr>Здравна дейност е “всяко усилие, независимо дали в областта на здравната помощ на индивида, или в  областта на общественото здраве, или чрез инициативи на междусекторно сътрудничество, чиято основна цел е подобряване на здравето.”</vt:lpstr>
      <vt:lpstr>Здравната система e широк комплекс от медицински и немедицински дейности, ориентирани към опазване и възстановяване на здравето. </vt:lpstr>
      <vt:lpstr>Здравната система   е система от дейности, медицински и немедицински (стопански, социални, материално-технически и технологични, екологични, образователни и възпитателни), научни и приложни, организирани в обществото за оптимизиране на количествените и качествени аспекти на възпроизводството на човешките ресурси.</vt:lpstr>
      <vt:lpstr>2. ФУНДАМЕНТАЛНИ ЦЕЛИ И ФУНКЦИИ НА ЗДРАВНИТЕ СИСТЕМИ  </vt:lpstr>
      <vt:lpstr>ТРИ ФУНДАМЕНТАЛНИ ЦЕЛИ    1. Подобряване на здравето на обслужваното население   2. Задоволяване на очакванията на хората   3. Предоставяне на финансова защита срещу разходите при увреждане на здравето.</vt:lpstr>
      <vt:lpstr>ЧЕТИРИ ОСНОВНИ ФУНКЦИИ  1. Предоставяне на всеобхватни и качествени здравни услуги.   2. Създаване (генериране) на човешки и материални ресурси.   3. Справедливо финансиране.   4. Ефективно управление и стопанисване.</vt:lpstr>
      <vt:lpstr>3. ТРИ ПОКОЛЕНИЯ РЕФОРМИ НА ЗДРАВНИТЕ СИСТЕМИ   </vt:lpstr>
      <vt:lpstr>Първото поколение реформи полага основите на националните системи на здравеопазване и разширяване на социалното осигуряване.  </vt:lpstr>
      <vt:lpstr>   Второто поколение реформи утвърждава промоцията на първичната здравна помощ.  </vt:lpstr>
      <vt:lpstr>Третото поколение реформи отразява  интереса към осигурителните механизми, включително и към частното финансово застраховане.</vt:lpstr>
      <vt:lpstr> 4. КОНЦЕПЦИЯТА НА СЗО ЗА ОЦЕНКА НА ЗДРАВНИТЕ СИСТЕМИ </vt:lpstr>
      <vt:lpstr> Здравната система трябва да постига:  - добро качество  - справедливост – равенство в здравето и равенство в разпределянето на финансовата тежест между индивидите и групите.</vt:lpstr>
      <vt:lpstr>В Доклада на СЗО пред СЗА през м.май 2000 г. за пръв път -  нова методологична основа за оценка на дейността на здравните системи. </vt:lpstr>
      <vt:lpstr>ОБЩО РАВНИЩЕ НА ЗДРАВЕТО – оценява се чрез очакваната продължителност на живота, съобразена с инвалидността (DALE)- очакваната продължителност на живота в състояние на пълно здраве.</vt:lpstr>
      <vt:lpstr>2. НЕРАВЕНСТВО В ЗДРАВЕТО – сравнява преживяемостта до 5-годишна възраст в отделните групи.  Индекс 1 - пълно равенство;  индекс равен или близък до нула - крайна степен на неравенство.</vt:lpstr>
      <vt:lpstr>3. СЪОТВЕТСТВИЕ НА ОЧАКВАНИЯТА НА ХОРАТА  I. УВАЖЕНИЕ КЪМ ЛИЦАТА:  Ø Зачитане на човешкото достойнство;   Ø Конфиденциалност;  Ø Автономност.</vt:lpstr>
      <vt:lpstr>II. ОРИЕНТАЦИЯ КЪМ КЛИЕНТА:  Ø Бързо, навременно обслужване;  Ø Предоставяне на удобства от подходящо качество;  Ø Достъп до мрежи за социална подкрепа;  Ø Избор на изпълнител на здравна помощ.</vt:lpstr>
      <vt:lpstr>4. СПРАВЕДЛИВО ФИНАНСИРАНЕ - рисковете, пред които се изправя всяко домакинство във връзка с цената на здравните услуги, трябва да се разпределят според способността за плащане, т.е. да се гарантира финансова защита.</vt:lpstr>
      <vt:lpstr>5. СПРАВЕДЛИВО РАЗПРЕДЕЛЕНИЕ НА ФИНАНСОВОТО УЧАСТИЕ - обобщава се в индекс (от 0 до 1), обратен на неравенството в разпределението; по-нисък индекс - по-голямо неравенство.  Страни с висок доход – индекс близък до 1, т.е. високи нива на равенство се наблюдават в страните със здравно осигуряване.</vt:lpstr>
      <vt:lpstr>1. Най-добро ниво на здраве имат високоразвитите страни – Япония, Австралия, Швеция, Франция и др.   2. Най-добри постижения в равенството на здравето има Обединеното Кралство, следвано от Япония, Норвегия и др.</vt:lpstr>
      <vt:lpstr>3. Най-добро съответствие на системата имат силно развитите страни, които влагат значителни ресурси и отделят голямо внимание на  очакванията на хората, на зачитане на тяхното достойнство и автономност (САЩ, Швейцария, Люксембург, Германия, Япония, Канада, Норвегия, Холандия, Швеция). </vt:lpstr>
      <vt:lpstr>4. Справедливост на финансовото участие - първите места заемат страните с добре развита здравноосигурителна система - Люксембург, Белгия, Дания, Германия, Норвегия, Япония. </vt:lpstr>
      <vt:lpstr>ОЦЕНКА НА ЦЯЛОСТНАТА ДЕЙНОСТ НА ЗДРАВНАТА СИСТЕМА</vt:lpstr>
      <vt:lpstr>Най-важният индикатор за дейността на дадена здравна система е  измерването на достиженията, съпоставени с ресурсите.</vt:lpstr>
      <vt:lpstr>Една ефикасна  здравна система постига повече, отнесено към ресурсите, с които разполага.   Обратно – една неефикасна здравна система прахосва ресурсите, дори ако достига високи нива на здраве, съответствие и справедливост.</vt:lpstr>
      <vt:lpstr>Отнасянето на ресурсите към цялостното постижение на системата по 5-те посочени критерия, показва, че не всички развити страни имат еднакво ефикасни здравни системи.</vt:lpstr>
      <vt:lpstr>На първо място с най-добри цялостни постижения е Франция.   САЩ са на 1-во място по размер на заделяните средства, но по ефикасност на здравната система са на 37-мо място.</vt:lpstr>
      <vt:lpstr>5. ЗДРАВНА СЛУЖБА </vt:lpstr>
      <vt:lpstr>ЗДРАВНА СЛУЖБА - система от здравни институции (здравни заведения и здравни органи), които дадена страна създава за здравно обслужване на населението и управление на здравните дейности.</vt:lpstr>
      <vt:lpstr> ПЪРВА СТРУКТУРНА ЧАСТ - всички видове здравни заведения.  ВТОРА СТРУКТУРНА ЧАСТ - здравни органи (МЗ, РЗИ, общински здравни администрации).    </vt:lpstr>
      <vt:lpstr>ЗДРАВНА СЛУЖБА -  система за получаване, преработване, съхраняване и изразходване на ресурси за превантивни дейности (промоция и профилактика на болестите), диагностика, лечение и рехабилитация.</vt:lpstr>
      <vt:lpstr>Ресурсната база включва:  Ø човешки ресурси;  Ø материално-технически и технологични средства;  Ø финансови ресурси;  Ø природни ресурси;  Ø информационни ресурси;  Ø организационни ресурси и др.</vt:lpstr>
      <vt:lpstr>Формирането на ресурсите в здравната служба става от:  - обществени източници и   - частни източници. </vt:lpstr>
      <vt:lpstr>Ресурсите постъпват в два вида здравни институции: - с делим ефект и  - с неделим ефект. </vt:lpstr>
      <vt:lpstr>Здравни институции с делим ефект - резултатите от дейността им могат да се проследят върху отделните лица, на които е оказана здравна помощ (здравни заведения за извънболнична и болнична помощ, центрове, хосписи, домове за медико-социални грижи и др. </vt:lpstr>
      <vt:lpstr>Здравни институции с неделим ефект - резултатите от дейността им засягат цялата популация (научни центрове и институти, учебни заведения за медицински кадри, здравни органи).  Според собствеността:  - публични (държавни и общински) и  - частни (лична собственост, акционерни, кооперативни). </vt:lpstr>
      <vt:lpstr> ФАКТОРИ ЗА РАЗВИТИЕ НА ЗДРАВНАТА СЛУЖБА   </vt:lpstr>
      <vt:lpstr>МЕДИЦИНСКИ ФАКТОРИ: Ø  тенденции на общественото здраве;     Ø  развитие на медицинската наука;   Ø  развитие на медицинското образование;   Ø  медицински традиции и др.  НЕМЕДИЦИНСКИ ФАКТОРИ: Ø  здравна и социална политика на страната; Ø  ниво на икономическо развитие;  Ø  климато-географски особености; Ø  национални традиции и др. </vt:lpstr>
      <vt:lpstr>НИВА НА ЗДРАВНА ПОМОЩ    </vt:lpstr>
      <vt:lpstr>ФУНКЦИИ НА ЗДРАВНАТА СЛУЖБА   - профилактични,   - диагностични,   - лечебни,   - рехабилитационни,   - образователни и възпитателни,   - медико-социални,  - изследователски,   - организационно-методични.    </vt:lpstr>
      <vt:lpstr>ОРГАНИЗАЦИОННИ ПРИНЦИПИ  1.    Единство и комплексност  2.    Регионализация и децентрализация  3.    Пирамидален строеж     4.    Окрупняване  и създаване на многопрофилни здравни заведения</vt:lpstr>
      <vt:lpstr>Основен проблем за всички развити страни - несъответствие между пирамидалния строеж на здравната служба и търсенето на здравна помощ  от населението.  </vt:lpstr>
      <vt:lpstr>6. ПРИОРИТЕТИ НА ЗДРАВНАТА ПОЛИТИКА В РАЗВИТИТЕ СТРАНИ </vt:lpstr>
      <vt:lpstr>   1. Интегрален подход в управлението и функционирането на здравните системи.   2. Преориентиране от болнична помощ към разширяване на първичните здравни грижи.  </vt:lpstr>
      <vt:lpstr>3. Децентрализация и регионализация на медицинската помощ и здравните дейности.  4. Нови подходи към профилактиката и промоцията на здравето. </vt:lpstr>
      <vt:lpstr> 5. Здравна самопомощ и взаимопомощ на населението.  6. Ускорено внедряване на нови диагностични, профилактични и лечебни технологии.          </vt:lpstr>
      <vt:lpstr>7. Бързо развитие на информационните технологии в здравеопазването.   8. Приоритет на качеството и оценката на здравните дейности.  </vt:lpstr>
      <vt:lpstr>9. Пазарна ориентация на съвременните здравни системи.   10. Развитие на здравното законодателство и мениджмънт.  </vt:lpstr>
      <vt:lpstr>7. ТИПОЛОГИЯ НА ЗДРАВНИТЕ СИСТЕМИ </vt:lpstr>
      <vt:lpstr> Критерии за характеристика на моделите на здравните системи: 1. Роля на държавата по отношение на собствеността и организацията на дейността на здравните институции. 2. Източници и управление на ресурсите. 3. Степен на пазарност. 4. Покриване на потребностите -   ориентация към предлагането или към търсенето на медицинска помощ 5. Устойчивост на системата.  </vt:lpstr>
      <vt:lpstr>ТРИ МОДЕЛА ЗДРАВНИ СИСТЕМИ  </vt:lpstr>
      <vt:lpstr>СИСТЕМА НА ДЪРЖАВНИЯ МОНОПОЛИЗЪМ  (държавен характер на здравеопазването)  </vt:lpstr>
      <vt:lpstr>Основни характеристики:  1. Държавата е собственик на здравните институции и на ресурсите (с изключение на персонала).  2. Държавно централизирано управление на ресурсите.   3. По-слабо развити пазарни механизми. </vt:lpstr>
      <vt:lpstr>4. Здравните дейности са ориентирани повече към предлагане, отколкото към търсенето на здравна помощ.  5. Такъв модел е целесъобразен при необходимост от бърза координация на дейностите или при крайно ограничени ресурси.   6. Типична е за сегашните и бившите социалистически страни. </vt:lpstr>
      <vt:lpstr>В света има примери за устойчиво развитие на модела на държавния монополизъм в редица развити страни (Англия, Дания и др.), но в тези страни държавният монополизъм се съчетава с добре развити пазарни механизми, което прави системата устойчива и добре балансирана. </vt:lpstr>
      <vt:lpstr>Подходящ пример е английското държавно здравеопазване, въведено през 1948 г. от лорд Бевъридж. Финансирането на здравните дейности е от държавния бюджет (около 85%), вноски на работещите (около 10%) и средства, постъпващи от пациентите (5%) за изписани рецепти, някои платени услуги в стоматологията, допълнително заплащане за по-добри условия при болнично лечение и др.</vt:lpstr>
      <vt:lpstr>От началото на 1990-те британското здравеопазване се реформира чрез въвеждане на пазарни механизми, предоставяне на по-големи права на местните нива на обслужване - статут на самоуправление на болниците, право на общопрактикуващите лекари на собствен бюджет за обслужване на техните пациенти от болниците и т.н.</vt:lpstr>
      <vt:lpstr>Децентрализираното правителствено бюджетно финансиране е съчетано с „вътрешен пазар” - две страни на пазарните отношения:  = купувачи (финансиращи) - местните здравни органи и големите практики за ПЗП и  = предоставящи здравна помощ (продаващи) - здравните заведения за вторична и третична помощ и частните специализирани кабинети. </vt:lpstr>
      <vt:lpstr>СИСТЕМА НА ЛИБЕРАЛНИЯ ПЛУРАЛИЗЪМ  (предимно частна форма на здравно обслужване)    </vt:lpstr>
      <vt:lpstr>Типичен представител – САЩ. Основни характеристики на модела: 1. Икономически либерализъм (икономическа свобода) и плуралистична собственост на ресурсите.   2. Преобладаване на частния сектор, особено в първичната здравна помощ, където работят не само общопрактикуващи лекари, но и специалисти интернисти, педиатри и акушер-гинеколози.  3. Вторична здравна помощ – над 70% частни болници,  болници на религиозни и благотворителни организации и малък брой държавни болници.  4. Третична помощ - медицински центрове, асоциирани към медицинските училища.</vt:lpstr>
      <vt:lpstr>5. Устойчивост на системата поради висока ресурсна обезпеченост и пазарност.  6. Държавата гарантира здравното законодателство, но има ограничена роля в организацията и оказването на медицинска помощ. 7. Ориентация към търсенето на медицинска помощ и здравни дейности.  8. Финансирането е от множество източници. Основен източник на финансиране е частното здравно застраховане. </vt:lpstr>
      <vt:lpstr>Федералното правителство и щатовете финансират две мащабни програми: Medicare - програма на федералното правителство, създадена през 1965 г., обхваща лицата над 65 г. и инвалидите като обезпечава безплатно болнично лечение в течение на 120 дни един път след навършване на 65 г. и до 60 дни ежегодно, както и покриване на разходи за амбулаторна помощ и лечение на остри състояния, но не покрива разходите за лекарства и продължителна помощ. </vt:lpstr>
      <vt:lpstr>Medicaid е програма, финансирана от федералното правителство и правителствата на щатовете и предоставя безплатни здравни услуги на лицата, живеещи под определен социален минимум. От двете програми годишно се ползват над 50 милиона души.  </vt:lpstr>
      <vt:lpstr>СИСТЕМА НА СОЦИАЛНО ЗДРАВНО ОСИГУРЯВАНЕ (ОГРАНИЧЕН ЕТАТИЗЪМ)   </vt:lpstr>
      <vt:lpstr> Основни характеристики:   1. Силно здравно законодателство гарантирано от държавата и значително участие на местното самоуправление.  2. Плуралистична (обществена и частна) собственост на ресурсите.  3. Развити пазарни механизми и пълно покриване на потребностите.  </vt:lpstr>
      <vt:lpstr> 4. Ориентация към търсенето на медицинска помощ и широко предлагане на различни профилактични дейности.  5. Устойчивост на системата поради висока ресурсна осигуреност, добре функциониращи пазарни механизми и силно здравно законодателство.  6. Децентрализация в управлението и регионализация на здравните грижи.</vt:lpstr>
      <vt:lpstr>  7. Наличие на юридически самостоятелни  здравноосигурителни фондове, които сключват договори с изпълнителите на здравна помощ.  8. Със задължително застраховане е обхванато цялото население.  9. Във формирането на фондовете участват три страни: работещите, работодателите и държавата.   </vt:lpstr>
      <vt:lpstr>В зависимост от участието на всяка от тези страни се различават две групи страни:  = страни, в които основната част от постъпленията са от държавния бюджет (Швеция, Исландия, Финландия);  = страни, в които водещи са вноските на работещи и работодатели - Япония, Германия, Холандия, Белгия, Франция и др., </vt:lpstr>
      <vt:lpstr>Този модел в най-добре удовлетворява изискванията за съвременна и ефективна здравна система, гарантирайки:  = справедливост за всички участници в системата;  = адекватност и стабилност;  = въздействие върху предлагането и търсенето на здравни услуги;  = осигуряване на междусекторни връзки. </vt:lpstr>
      <vt:lpstr>ОСНОВНИ НАСОКИ НА ЗДРАВНАТА РЕФОРМА В БЪЛГАРИЯ </vt:lpstr>
      <vt:lpstr>   ТРИ ОСНОВНИ ПРИЧИНИ ЗА РЕФОРМА:   Ø Влошено и влошаващо се здравно състояние на населението.  Ø  Доказана неефективност на здравната система. Ø Несъответствие с общите тенденции към демокрация, пазарна икономика и Европейските стандарти и ценности.     </vt:lpstr>
      <vt:lpstr>ГЛАВНА ЦЕЛ – преустановяване на тенденцията за влошаване на общественото здраве и създаване на условия за подобряване на здравето и  увеличаване на очакваната продължителност и качество на живота.</vt:lpstr>
      <vt:lpstr>ОСНОВНИ ЦЕННОСТИ НА РЕФОРМАТА: Ø  Плурализъм Ø  Демократичност Ø  Достъпност Ø  Равнопоставеност Ø  Солидарност Ø  Споделена отговорност за здравето </vt:lpstr>
      <vt:lpstr>ОСНОВНИ ПРИНЦИПИ НА РЕФОРМАТА  1. Създаване на собствен модел на здравна система с отчитане на българската история, култура, традиции, реалности и ценности.  2. Социална ориентация на промените.</vt:lpstr>
      <vt:lpstr> 3. Плурализъм и равнопоставеност на формите на собственост и свобода на частната инициатива.    4. Пазарни механизми при разпределяне и управление на ресурсите в здравеопазването.  5. Разпределение на отговорностите за здравето  между обществото, гражданите и здравните професионалисти. </vt:lpstr>
      <vt:lpstr>ДВЕ ОСНОВНИ СТРАНИ НА РЕФОРМАТА  Ø     структурна реформа и  Ø     финансова реформа.</vt:lpstr>
      <vt:lpstr>Финансова реформа - преминаване към нов модел на финансиране на здравните дейности – от държавен монополизъм към здравноосигурителен модел.</vt:lpstr>
      <vt:lpstr>- превантивната дейност; - първичната здравна помощ; - диагностично-консултативната помощ; - болничната помощ; - снабдяването с лекарства; - управленската структура.    </vt:lpstr>
      <vt:lpstr>Реформа в превантивната дейност:  I. от ХЕИ към РИОКОЗ;  II. 2011 г. - РИОКОЗ + РЦЗ = РЗИ </vt:lpstr>
      <vt:lpstr>РЕФОРМАТА В ЛЕЧЕБНАТА ДЕЙНОСТ се опира на:  - Закона за здравето - Закона за здравното осигуряване - Закона за лечебните заведения </vt:lpstr>
      <vt:lpstr> Реформа в извънболничната помощ - създаване на нови видове лечебни заведения: индивидуални и групови практики за първична здравна помощ (ПЗП) и за специализирана извънболнична медицинска помощ (СИМП).  От 1 юли 2000 г. започва сключване на договори между изпълнителите на ПЗП и СИМП с финансиращия орган – НЗОК.  </vt:lpstr>
      <vt:lpstr>Заплащане в ПМП -  капитационен принцип (по броя на лицата в пациентската листа на ОПЛ) и за някои видове услуги.   Заплащане на СИМП – за предоставени услуги.</vt:lpstr>
      <vt:lpstr>Реформа в диагностично-консултативната помощ - нови видове здравни заведения:  = диагностично-консултативни центрове (ДКЦ);  = диагностично-консултативни отделения (блокове) към болниците; = центрове (медицински, дентални, медико-дентални);  = частни специализирани лекарски практики (индивидуални и групови).   Заплащане – според  извършените консултации или изследвания. </vt:lpstr>
      <vt:lpstr> Реформата в болничната помощ -  два етапа:  1. Преди приемане на Закона за лечебните заведения:    *   намаляване броя на леглата; *   преструктуриране на легловия фонд; *   създаване на алтернативи на стационарната помощ (еднодневна хирургия, домашен стационар). </vt:lpstr>
      <vt:lpstr>2. След приемане на ЗЛЗ – превръщане на болниците в търговски дружества  - От 1 юли 2001 г. - сключване на договори с НЗОК за финансиране на медицинските дейности по клинични пътеки.  - От 1 януари 2006 г. медицински дейности в болниците за заплащат само от НЗОК.   - Диагностично-свързаните групи (ДСГ) са по-добър метод за финансиране на болничната дейност.</vt:lpstr>
      <vt:lpstr>Основни характеристики на реформата в лечебната дейност </vt:lpstr>
      <vt:lpstr>1. Радикално променен правен статут на собствеността на лечебните заведения – регистриране на лечебните заведения по Търговския закон и Закона за кооперациите.</vt:lpstr>
      <vt:lpstr>2. Регламентиране на договорното начало между лечебните заведения и финансиращите органи – всички извършвани медицински услуги се заплащат само на основата на сключени договори.  </vt:lpstr>
      <vt:lpstr>3. Осигуряване на автономия на потребителя – свободен избор на личен лекар, специалист от извънболничната помощ, болнично заведение.</vt:lpstr>
      <vt:lpstr>Законовата самостоятелност на трите субекта (потребител, лечебно заведение и финансиращ орган) и въвеждането на договорни отношения, е предпоставка за формиране на пазар на медицинските услуги и конкуренция между лечебните заведения, която да доведе до подобряване на качеството на предоставянето на здравни услуги.</vt:lpstr>
    </vt:vector>
  </TitlesOfParts>
  <Company>Pleven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ЗДРАВЕОПАЗВАНЕ  И ЗДРАВНА СЛУЖБА</dc:title>
  <dc:creator>A.A</dc:creator>
  <cp:lastModifiedBy>GGG</cp:lastModifiedBy>
  <cp:revision>189</cp:revision>
  <dcterms:created xsi:type="dcterms:W3CDTF">2003-03-16T12:36:59Z</dcterms:created>
  <dcterms:modified xsi:type="dcterms:W3CDTF">2020-03-20T13:38:03Z</dcterms:modified>
</cp:coreProperties>
</file>