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52" r:id="rId2"/>
  </p:sldMasterIdLst>
  <p:notesMasterIdLst>
    <p:notesMasterId r:id="rId188"/>
  </p:notesMasterIdLst>
  <p:sldIdLst>
    <p:sldId id="565" r:id="rId3"/>
    <p:sldId id="257" r:id="rId4"/>
    <p:sldId id="263" r:id="rId5"/>
    <p:sldId id="262" r:id="rId6"/>
    <p:sldId id="264" r:id="rId7"/>
    <p:sldId id="265" r:id="rId8"/>
    <p:sldId id="266" r:id="rId9"/>
    <p:sldId id="267" r:id="rId10"/>
    <p:sldId id="268" r:id="rId11"/>
    <p:sldId id="269" r:id="rId12"/>
    <p:sldId id="270" r:id="rId13"/>
    <p:sldId id="272" r:id="rId14"/>
    <p:sldId id="271" r:id="rId15"/>
    <p:sldId id="273" r:id="rId16"/>
    <p:sldId id="274" r:id="rId17"/>
    <p:sldId id="275" r:id="rId18"/>
    <p:sldId id="276" r:id="rId19"/>
    <p:sldId id="368" r:id="rId20"/>
    <p:sldId id="369" r:id="rId21"/>
    <p:sldId id="370" r:id="rId22"/>
    <p:sldId id="371" r:id="rId23"/>
    <p:sldId id="372" r:id="rId24"/>
    <p:sldId id="373" r:id="rId25"/>
    <p:sldId id="374" r:id="rId26"/>
    <p:sldId id="375" r:id="rId27"/>
    <p:sldId id="376" r:id="rId28"/>
    <p:sldId id="377" r:id="rId29"/>
    <p:sldId id="277" r:id="rId30"/>
    <p:sldId id="338" r:id="rId31"/>
    <p:sldId id="278" r:id="rId32"/>
    <p:sldId id="378" r:id="rId33"/>
    <p:sldId id="379" r:id="rId34"/>
    <p:sldId id="380" r:id="rId35"/>
    <p:sldId id="381" r:id="rId36"/>
    <p:sldId id="382" r:id="rId37"/>
    <p:sldId id="383" r:id="rId38"/>
    <p:sldId id="279" r:id="rId39"/>
    <p:sldId id="280" r:id="rId40"/>
    <p:sldId id="281" r:id="rId41"/>
    <p:sldId id="282" r:id="rId42"/>
    <p:sldId id="283" r:id="rId43"/>
    <p:sldId id="284" r:id="rId44"/>
    <p:sldId id="439" r:id="rId45"/>
    <p:sldId id="440" r:id="rId46"/>
    <p:sldId id="449" r:id="rId47"/>
    <p:sldId id="450" r:id="rId48"/>
    <p:sldId id="451" r:id="rId49"/>
    <p:sldId id="452" r:id="rId50"/>
    <p:sldId id="453" r:id="rId51"/>
    <p:sldId id="454" r:id="rId52"/>
    <p:sldId id="455" r:id="rId53"/>
    <p:sldId id="456" r:id="rId54"/>
    <p:sldId id="457" r:id="rId55"/>
    <p:sldId id="458" r:id="rId56"/>
    <p:sldId id="459" r:id="rId57"/>
    <p:sldId id="460" r:id="rId58"/>
    <p:sldId id="566" r:id="rId59"/>
    <p:sldId id="461" r:id="rId60"/>
    <p:sldId id="462" r:id="rId61"/>
    <p:sldId id="562" r:id="rId62"/>
    <p:sldId id="463" r:id="rId63"/>
    <p:sldId id="464" r:id="rId64"/>
    <p:sldId id="465" r:id="rId65"/>
    <p:sldId id="466" r:id="rId66"/>
    <p:sldId id="467" r:id="rId67"/>
    <p:sldId id="468" r:id="rId68"/>
    <p:sldId id="469" r:id="rId69"/>
    <p:sldId id="470" r:id="rId70"/>
    <p:sldId id="471" r:id="rId71"/>
    <p:sldId id="472" r:id="rId72"/>
    <p:sldId id="473" r:id="rId73"/>
    <p:sldId id="474" r:id="rId74"/>
    <p:sldId id="475" r:id="rId75"/>
    <p:sldId id="476" r:id="rId76"/>
    <p:sldId id="477" r:id="rId77"/>
    <p:sldId id="564" r:id="rId78"/>
    <p:sldId id="478" r:id="rId79"/>
    <p:sldId id="479" r:id="rId80"/>
    <p:sldId id="480" r:id="rId81"/>
    <p:sldId id="481" r:id="rId82"/>
    <p:sldId id="482" r:id="rId83"/>
    <p:sldId id="484" r:id="rId84"/>
    <p:sldId id="486" r:id="rId85"/>
    <p:sldId id="487" r:id="rId86"/>
    <p:sldId id="488" r:id="rId87"/>
    <p:sldId id="489" r:id="rId88"/>
    <p:sldId id="490" r:id="rId89"/>
    <p:sldId id="491" r:id="rId90"/>
    <p:sldId id="492" r:id="rId91"/>
    <p:sldId id="493" r:id="rId92"/>
    <p:sldId id="494" r:id="rId93"/>
    <p:sldId id="495" r:id="rId94"/>
    <p:sldId id="496" r:id="rId95"/>
    <p:sldId id="497" r:id="rId96"/>
    <p:sldId id="498" r:id="rId97"/>
    <p:sldId id="499" r:id="rId98"/>
    <p:sldId id="500" r:id="rId99"/>
    <p:sldId id="501" r:id="rId100"/>
    <p:sldId id="502" r:id="rId101"/>
    <p:sldId id="503" r:id="rId102"/>
    <p:sldId id="504" r:id="rId103"/>
    <p:sldId id="505" r:id="rId104"/>
    <p:sldId id="506" r:id="rId105"/>
    <p:sldId id="507" r:id="rId106"/>
    <p:sldId id="508" r:id="rId107"/>
    <p:sldId id="509" r:id="rId108"/>
    <p:sldId id="510" r:id="rId109"/>
    <p:sldId id="511" r:id="rId110"/>
    <p:sldId id="512" r:id="rId111"/>
    <p:sldId id="513" r:id="rId112"/>
    <p:sldId id="514" r:id="rId113"/>
    <p:sldId id="516" r:id="rId114"/>
    <p:sldId id="517" r:id="rId115"/>
    <p:sldId id="518" r:id="rId116"/>
    <p:sldId id="519" r:id="rId117"/>
    <p:sldId id="520" r:id="rId118"/>
    <p:sldId id="521" r:id="rId119"/>
    <p:sldId id="522" r:id="rId120"/>
    <p:sldId id="523" r:id="rId121"/>
    <p:sldId id="524" r:id="rId122"/>
    <p:sldId id="525" r:id="rId123"/>
    <p:sldId id="526" r:id="rId124"/>
    <p:sldId id="527" r:id="rId125"/>
    <p:sldId id="528" r:id="rId126"/>
    <p:sldId id="529" r:id="rId127"/>
    <p:sldId id="530" r:id="rId128"/>
    <p:sldId id="531" r:id="rId129"/>
    <p:sldId id="532" r:id="rId130"/>
    <p:sldId id="533" r:id="rId131"/>
    <p:sldId id="534" r:id="rId132"/>
    <p:sldId id="535" r:id="rId133"/>
    <p:sldId id="536" r:id="rId134"/>
    <p:sldId id="537" r:id="rId135"/>
    <p:sldId id="538" r:id="rId136"/>
    <p:sldId id="539" r:id="rId137"/>
    <p:sldId id="540" r:id="rId138"/>
    <p:sldId id="541" r:id="rId139"/>
    <p:sldId id="542" r:id="rId140"/>
    <p:sldId id="543" r:id="rId141"/>
    <p:sldId id="544" r:id="rId142"/>
    <p:sldId id="545" r:id="rId143"/>
    <p:sldId id="546" r:id="rId144"/>
    <p:sldId id="547" r:id="rId145"/>
    <p:sldId id="548" r:id="rId146"/>
    <p:sldId id="549" r:id="rId147"/>
    <p:sldId id="551" r:id="rId148"/>
    <p:sldId id="552" r:id="rId149"/>
    <p:sldId id="554" r:id="rId150"/>
    <p:sldId id="555" r:id="rId151"/>
    <p:sldId id="556" r:id="rId152"/>
    <p:sldId id="557" r:id="rId153"/>
    <p:sldId id="558" r:id="rId154"/>
    <p:sldId id="559" r:id="rId155"/>
    <p:sldId id="560" r:id="rId156"/>
    <p:sldId id="561" r:id="rId157"/>
    <p:sldId id="294" r:id="rId158"/>
    <p:sldId id="433" r:id="rId159"/>
    <p:sldId id="434" r:id="rId160"/>
    <p:sldId id="435" r:id="rId161"/>
    <p:sldId id="436" r:id="rId162"/>
    <p:sldId id="437" r:id="rId163"/>
    <p:sldId id="438" r:id="rId164"/>
    <p:sldId id="295" r:id="rId165"/>
    <p:sldId id="296" r:id="rId166"/>
    <p:sldId id="297" r:id="rId167"/>
    <p:sldId id="298" r:id="rId168"/>
    <p:sldId id="299" r:id="rId169"/>
    <p:sldId id="301" r:id="rId170"/>
    <p:sldId id="358" r:id="rId171"/>
    <p:sldId id="302" r:id="rId172"/>
    <p:sldId id="303" r:id="rId173"/>
    <p:sldId id="304" r:id="rId174"/>
    <p:sldId id="306" r:id="rId175"/>
    <p:sldId id="307" r:id="rId176"/>
    <p:sldId id="359" r:id="rId177"/>
    <p:sldId id="563" r:id="rId178"/>
    <p:sldId id="309" r:id="rId179"/>
    <p:sldId id="305" r:id="rId180"/>
    <p:sldId id="310" r:id="rId181"/>
    <p:sldId id="311" r:id="rId182"/>
    <p:sldId id="312" r:id="rId183"/>
    <p:sldId id="315" r:id="rId184"/>
    <p:sldId id="360" r:id="rId185"/>
    <p:sldId id="313" r:id="rId186"/>
    <p:sldId id="314" r:id="rId18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1F4081"/>
    <a:srgbClr val="A50021"/>
    <a:srgbClr val="0000FF"/>
    <a:srgbClr val="CCECFF"/>
    <a:srgbClr val="FFFF99"/>
    <a:srgbClr val="666699"/>
    <a:srgbClr val="F0E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autoAdjust="0"/>
  </p:normalViewPr>
  <p:slideViewPr>
    <p:cSldViewPr>
      <p:cViewPr varScale="1">
        <p:scale>
          <a:sx n="65" d="100"/>
          <a:sy n="65" d="100"/>
        </p:scale>
        <p:origin x="102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54" Type="http://schemas.openxmlformats.org/officeDocument/2006/relationships/slide" Target="slides/slide152.xml"/><Relationship Id="rId159" Type="http://schemas.openxmlformats.org/officeDocument/2006/relationships/slide" Target="slides/slide157.xml"/><Relationship Id="rId175" Type="http://schemas.openxmlformats.org/officeDocument/2006/relationships/slide" Target="slides/slide173.xml"/><Relationship Id="rId170" Type="http://schemas.openxmlformats.org/officeDocument/2006/relationships/slide" Target="slides/slide168.xml"/><Relationship Id="rId191" Type="http://schemas.openxmlformats.org/officeDocument/2006/relationships/theme" Target="theme/theme1.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slide" Target="slides/slide184.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tableStyles" Target="tableStyles.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72" Type="http://schemas.openxmlformats.org/officeDocument/2006/relationships/slide" Target="slides/slide170.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presProps" Target="presProps.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0" Type="http://schemas.openxmlformats.org/officeDocument/2006/relationships/viewProps" Target="viewProps.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16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1" sz="1200">
                <a:latin typeface="Times New Roman" pitchFamily="18" charset="0"/>
              </a:defRPr>
            </a:lvl1pPr>
          </a:lstStyle>
          <a:p>
            <a:endParaRPr lang="en-US" altLang="en-US"/>
          </a:p>
        </p:txBody>
      </p:sp>
      <p:sp>
        <p:nvSpPr>
          <p:cNvPr id="7116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1" sz="1200">
                <a:latin typeface="Times New Roman" pitchFamily="18" charset="0"/>
              </a:defRPr>
            </a:lvl1pPr>
          </a:lstStyle>
          <a:p>
            <a:endParaRPr lang="en-US" altLang="en-US"/>
          </a:p>
        </p:txBody>
      </p:sp>
      <p:sp>
        <p:nvSpPr>
          <p:cNvPr id="7116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16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16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1" sz="1200">
                <a:latin typeface="Times New Roman" pitchFamily="18" charset="0"/>
              </a:defRPr>
            </a:lvl1pPr>
          </a:lstStyle>
          <a:p>
            <a:endParaRPr lang="en-US" altLang="en-US"/>
          </a:p>
        </p:txBody>
      </p:sp>
      <p:sp>
        <p:nvSpPr>
          <p:cNvPr id="7116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1" sz="1200">
                <a:latin typeface="Times New Roman" pitchFamily="18" charset="0"/>
              </a:defRPr>
            </a:lvl1pPr>
          </a:lstStyle>
          <a:p>
            <a:fld id="{069481F7-3D3D-4DF8-98D4-CD16C6D8FF30}" type="slidenum">
              <a:rPr lang="en-US" altLang="en-US"/>
              <a:pPr/>
              <a:t>‹#›</a:t>
            </a:fld>
            <a:endParaRPr lang="en-US" altLang="en-US"/>
          </a:p>
        </p:txBody>
      </p:sp>
    </p:spTree>
    <p:extLst>
      <p:ext uri="{BB962C8B-B14F-4D97-AF65-F5344CB8AC3E}">
        <p14:creationId xmlns:p14="http://schemas.microsoft.com/office/powerpoint/2010/main" val="4081425485"/>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Arial Narrow" pitchFamily="34" charset="0"/>
        <a:ea typeface="+mn-ea"/>
        <a:cs typeface="+mn-cs"/>
      </a:defRPr>
    </a:lvl2pPr>
    <a:lvl3pPr marL="914400" algn="l" rtl="0" fontAlgn="base">
      <a:spcBef>
        <a:spcPct val="30000"/>
      </a:spcBef>
      <a:spcAft>
        <a:spcPct val="0"/>
      </a:spcAft>
      <a:defRPr kumimoji="1" sz="1200" kern="1200">
        <a:solidFill>
          <a:schemeClr val="tx1"/>
        </a:solidFill>
        <a:latin typeface="Arial Narrow" pitchFamily="34" charset="0"/>
        <a:ea typeface="+mn-ea"/>
        <a:cs typeface="+mn-cs"/>
      </a:defRPr>
    </a:lvl3pPr>
    <a:lvl4pPr marL="1371600" algn="l" rtl="0" fontAlgn="base">
      <a:spcBef>
        <a:spcPct val="30000"/>
      </a:spcBef>
      <a:spcAft>
        <a:spcPct val="0"/>
      </a:spcAft>
      <a:defRPr kumimoji="1" sz="1200" kern="1200">
        <a:solidFill>
          <a:schemeClr val="tx1"/>
        </a:solidFill>
        <a:latin typeface="Arial Narrow" pitchFamily="34" charset="0"/>
        <a:ea typeface="+mn-ea"/>
        <a:cs typeface="+mn-cs"/>
      </a:defRPr>
    </a:lvl4pPr>
    <a:lvl5pPr marL="1828800" algn="l" rtl="0" fontAlgn="base">
      <a:spcBef>
        <a:spcPct val="30000"/>
      </a:spcBef>
      <a:spcAft>
        <a:spcPct val="0"/>
      </a:spcAft>
      <a:defRPr kumimoji="1"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97A1E8-CF6E-4D65-84FB-05332DF6D4A5}" type="slidenum">
              <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38306" name="Group 2"/>
          <p:cNvGrpSpPr>
            <a:grpSpLocks/>
          </p:cNvGrpSpPr>
          <p:nvPr/>
        </p:nvGrpSpPr>
        <p:grpSpPr bwMode="auto">
          <a:xfrm>
            <a:off x="0" y="0"/>
            <a:ext cx="9144000" cy="6858000"/>
            <a:chOff x="0" y="0"/>
            <a:chExt cx="5760" cy="4320"/>
          </a:xfrm>
        </p:grpSpPr>
        <p:sp>
          <p:nvSpPr>
            <p:cNvPr id="73830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bg-BG" altLang="en-US" sz="2400">
                <a:latin typeface="Times New Roman" pitchFamily="18" charset="0"/>
              </a:endParaRPr>
            </a:p>
          </p:txBody>
        </p:sp>
        <p:sp>
          <p:nvSpPr>
            <p:cNvPr id="738308"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grpSp>
          <p:nvGrpSpPr>
            <p:cNvPr id="738309" name="Group 5"/>
            <p:cNvGrpSpPr>
              <a:grpSpLocks/>
            </p:cNvGrpSpPr>
            <p:nvPr/>
          </p:nvGrpSpPr>
          <p:grpSpPr bwMode="auto">
            <a:xfrm>
              <a:off x="0" y="672"/>
              <a:ext cx="1806" cy="1989"/>
              <a:chOff x="0" y="672"/>
              <a:chExt cx="1806" cy="1989"/>
            </a:xfrm>
          </p:grpSpPr>
          <p:sp>
            <p:nvSpPr>
              <p:cNvPr id="738310"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1"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2"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3"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4"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5"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6"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7"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8"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8319"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grpSp>
      </p:grpSp>
      <p:sp>
        <p:nvSpPr>
          <p:cNvPr id="738320" name="Rectangle 16"/>
          <p:cNvSpPr>
            <a:spLocks noGrp="1" noChangeArrowheads="1"/>
          </p:cNvSpPr>
          <p:nvPr>
            <p:ph type="dt" sz="half" idx="2"/>
          </p:nvPr>
        </p:nvSpPr>
        <p:spPr>
          <a:xfrm>
            <a:off x="457200" y="6248400"/>
            <a:ext cx="2133600" cy="457200"/>
          </a:xfrm>
        </p:spPr>
        <p:txBody>
          <a:bodyPr/>
          <a:lstStyle>
            <a:lvl1pPr>
              <a:defRPr/>
            </a:lvl1pPr>
          </a:lstStyle>
          <a:p>
            <a:fld id="{57C40B42-1EF1-4104-A695-4D5A735FD8EC}" type="datetime1">
              <a:rPr lang="bg-BG" altLang="en-US" smtClean="0"/>
              <a:t>20.3.2020 г.</a:t>
            </a:fld>
            <a:endParaRPr lang="bg-BG" altLang="en-US"/>
          </a:p>
        </p:txBody>
      </p:sp>
      <p:sp>
        <p:nvSpPr>
          <p:cNvPr id="738321" name="Rectangle 17"/>
          <p:cNvSpPr>
            <a:spLocks noGrp="1" noChangeArrowheads="1"/>
          </p:cNvSpPr>
          <p:nvPr>
            <p:ph type="ftr" sz="quarter" idx="3"/>
          </p:nvPr>
        </p:nvSpPr>
        <p:spPr/>
        <p:txBody>
          <a:bodyPr/>
          <a:lstStyle>
            <a:lvl1pPr>
              <a:defRPr/>
            </a:lvl1pPr>
          </a:lstStyle>
          <a:p>
            <a:endParaRPr lang="bg-BG" altLang="en-US"/>
          </a:p>
        </p:txBody>
      </p:sp>
      <p:sp>
        <p:nvSpPr>
          <p:cNvPr id="738322" name="Rectangle 18"/>
          <p:cNvSpPr>
            <a:spLocks noGrp="1" noChangeArrowheads="1"/>
          </p:cNvSpPr>
          <p:nvPr>
            <p:ph type="sldNum" sz="quarter" idx="4"/>
          </p:nvPr>
        </p:nvSpPr>
        <p:spPr/>
        <p:txBody>
          <a:bodyPr/>
          <a:lstStyle>
            <a:lvl1pPr>
              <a:defRPr/>
            </a:lvl1pPr>
          </a:lstStyle>
          <a:p>
            <a:fld id="{2C91B4E3-6682-44A9-B8C6-0828E8B37415}" type="slidenum">
              <a:rPr lang="bg-BG" altLang="en-US"/>
              <a:pPr/>
              <a:t>‹#›</a:t>
            </a:fld>
            <a:endParaRPr lang="bg-BG" altLang="en-US"/>
          </a:p>
        </p:txBody>
      </p:sp>
      <p:sp>
        <p:nvSpPr>
          <p:cNvPr id="73832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bg-BG" altLang="en-US" noProof="0"/>
              <a:t>Щракнете, за да редактирате стила на заглавието в образеца</a:t>
            </a:r>
          </a:p>
        </p:txBody>
      </p:sp>
      <p:sp>
        <p:nvSpPr>
          <p:cNvPr id="73832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bg-BG" altLang="en-US" noProof="0"/>
              <a:t>Щракнете, за да редактирате стила на подзаглавията в образеца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bg-BG" altLang="en-US"/>
          </a:p>
        </p:txBody>
      </p:sp>
      <p:sp>
        <p:nvSpPr>
          <p:cNvPr id="5" name="Slide Number Placeholder 4"/>
          <p:cNvSpPr>
            <a:spLocks noGrp="1"/>
          </p:cNvSpPr>
          <p:nvPr>
            <p:ph type="sldNum" sz="quarter" idx="11"/>
          </p:nvPr>
        </p:nvSpPr>
        <p:spPr/>
        <p:txBody>
          <a:bodyPr/>
          <a:lstStyle>
            <a:lvl1pPr>
              <a:defRPr/>
            </a:lvl1pPr>
          </a:lstStyle>
          <a:p>
            <a:fld id="{9570DAAF-14E8-4DD2-A110-8CB2A077E56F}" type="slidenum">
              <a:rPr lang="bg-BG" altLang="en-US"/>
              <a:pPr/>
              <a:t>‹#›</a:t>
            </a:fld>
            <a:endParaRPr lang="bg-BG" altLang="en-US"/>
          </a:p>
        </p:txBody>
      </p:sp>
      <p:sp>
        <p:nvSpPr>
          <p:cNvPr id="6" name="Date Placeholder 5"/>
          <p:cNvSpPr>
            <a:spLocks noGrp="1"/>
          </p:cNvSpPr>
          <p:nvPr>
            <p:ph type="dt" sz="half" idx="12"/>
          </p:nvPr>
        </p:nvSpPr>
        <p:spPr/>
        <p:txBody>
          <a:bodyPr/>
          <a:lstStyle>
            <a:lvl1pPr>
              <a:defRPr/>
            </a:lvl1pPr>
          </a:lstStyle>
          <a:p>
            <a:fld id="{D9A712D4-1804-4302-B190-C4A5285CFABC}" type="datetime1">
              <a:rPr lang="bg-BG" altLang="en-US" smtClean="0"/>
              <a:t>20.3.2020 г.</a:t>
            </a:fld>
            <a:endParaRPr lang="bg-BG" altLang="en-US"/>
          </a:p>
        </p:txBody>
      </p:sp>
    </p:spTree>
    <p:extLst>
      <p:ext uri="{BB962C8B-B14F-4D97-AF65-F5344CB8AC3E}">
        <p14:creationId xmlns:p14="http://schemas.microsoft.com/office/powerpoint/2010/main" val="2334541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bg-BG" altLang="en-US"/>
          </a:p>
        </p:txBody>
      </p:sp>
      <p:sp>
        <p:nvSpPr>
          <p:cNvPr id="5" name="Slide Number Placeholder 4"/>
          <p:cNvSpPr>
            <a:spLocks noGrp="1"/>
          </p:cNvSpPr>
          <p:nvPr>
            <p:ph type="sldNum" sz="quarter" idx="11"/>
          </p:nvPr>
        </p:nvSpPr>
        <p:spPr/>
        <p:txBody>
          <a:bodyPr/>
          <a:lstStyle>
            <a:lvl1pPr>
              <a:defRPr/>
            </a:lvl1pPr>
          </a:lstStyle>
          <a:p>
            <a:fld id="{A3407A54-8108-4D29-B9FC-93E1D22EE561}" type="slidenum">
              <a:rPr lang="bg-BG" altLang="en-US"/>
              <a:pPr/>
              <a:t>‹#›</a:t>
            </a:fld>
            <a:endParaRPr lang="bg-BG" altLang="en-US"/>
          </a:p>
        </p:txBody>
      </p:sp>
      <p:sp>
        <p:nvSpPr>
          <p:cNvPr id="6" name="Date Placeholder 5"/>
          <p:cNvSpPr>
            <a:spLocks noGrp="1"/>
          </p:cNvSpPr>
          <p:nvPr>
            <p:ph type="dt" sz="half" idx="12"/>
          </p:nvPr>
        </p:nvSpPr>
        <p:spPr/>
        <p:txBody>
          <a:bodyPr/>
          <a:lstStyle>
            <a:lvl1pPr>
              <a:defRPr/>
            </a:lvl1pPr>
          </a:lstStyle>
          <a:p>
            <a:fld id="{CB90152D-AACD-43D3-B8EC-115A64788FD8}" type="datetime1">
              <a:rPr lang="bg-BG" altLang="en-US" smtClean="0"/>
              <a:t>20.3.2020 г.</a:t>
            </a:fld>
            <a:endParaRPr lang="bg-BG" altLang="en-US"/>
          </a:p>
        </p:txBody>
      </p:sp>
    </p:spTree>
    <p:extLst>
      <p:ext uri="{BB962C8B-B14F-4D97-AF65-F5344CB8AC3E}">
        <p14:creationId xmlns:p14="http://schemas.microsoft.com/office/powerpoint/2010/main" val="10690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3/20/2020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2528731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3/20/2020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2788171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3/20/2020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2097182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3/20/2020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2573434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3/20/2020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2407263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3/20/2020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3791869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3/20/2020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41457791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3/20/2020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394451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bg-BG" altLang="en-US"/>
          </a:p>
        </p:txBody>
      </p:sp>
      <p:sp>
        <p:nvSpPr>
          <p:cNvPr id="5" name="Slide Number Placeholder 4"/>
          <p:cNvSpPr>
            <a:spLocks noGrp="1"/>
          </p:cNvSpPr>
          <p:nvPr>
            <p:ph type="sldNum" sz="quarter" idx="11"/>
          </p:nvPr>
        </p:nvSpPr>
        <p:spPr/>
        <p:txBody>
          <a:bodyPr/>
          <a:lstStyle>
            <a:lvl1pPr>
              <a:defRPr/>
            </a:lvl1pPr>
          </a:lstStyle>
          <a:p>
            <a:fld id="{0401541A-788A-44EE-8972-ADAFB8C38D7A}" type="slidenum">
              <a:rPr lang="bg-BG" altLang="en-US"/>
              <a:pPr/>
              <a:t>‹#›</a:t>
            </a:fld>
            <a:endParaRPr lang="bg-BG" altLang="en-US"/>
          </a:p>
        </p:txBody>
      </p:sp>
      <p:sp>
        <p:nvSpPr>
          <p:cNvPr id="6" name="Date Placeholder 5"/>
          <p:cNvSpPr>
            <a:spLocks noGrp="1"/>
          </p:cNvSpPr>
          <p:nvPr>
            <p:ph type="dt" sz="half" idx="12"/>
          </p:nvPr>
        </p:nvSpPr>
        <p:spPr/>
        <p:txBody>
          <a:bodyPr/>
          <a:lstStyle>
            <a:lvl1pPr>
              <a:defRPr/>
            </a:lvl1pPr>
          </a:lstStyle>
          <a:p>
            <a:fld id="{69B2EAB6-26A1-44AC-B8C9-2BB1D825C405}" type="datetime1">
              <a:rPr lang="bg-BG" altLang="en-US" smtClean="0"/>
              <a:t>20.3.2020 г.</a:t>
            </a:fld>
            <a:endParaRPr lang="bg-BG" altLang="en-US"/>
          </a:p>
        </p:txBody>
      </p:sp>
    </p:spTree>
    <p:extLst>
      <p:ext uri="{BB962C8B-B14F-4D97-AF65-F5344CB8AC3E}">
        <p14:creationId xmlns:p14="http://schemas.microsoft.com/office/powerpoint/2010/main" val="1288256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3/20/2020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17572090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3/20/2020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1310810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3/20/2020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3595645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bg-BG" altLang="en-US"/>
          </a:p>
        </p:txBody>
      </p:sp>
      <p:sp>
        <p:nvSpPr>
          <p:cNvPr id="5" name="Slide Number Placeholder 4"/>
          <p:cNvSpPr>
            <a:spLocks noGrp="1"/>
          </p:cNvSpPr>
          <p:nvPr>
            <p:ph type="sldNum" sz="quarter" idx="11"/>
          </p:nvPr>
        </p:nvSpPr>
        <p:spPr/>
        <p:txBody>
          <a:bodyPr/>
          <a:lstStyle>
            <a:lvl1pPr>
              <a:defRPr/>
            </a:lvl1pPr>
          </a:lstStyle>
          <a:p>
            <a:fld id="{B04602D8-0845-42D1-8325-B13E8AF4F2E4}" type="slidenum">
              <a:rPr lang="bg-BG" altLang="en-US"/>
              <a:pPr/>
              <a:t>‹#›</a:t>
            </a:fld>
            <a:endParaRPr lang="bg-BG" altLang="en-US"/>
          </a:p>
        </p:txBody>
      </p:sp>
      <p:sp>
        <p:nvSpPr>
          <p:cNvPr id="6" name="Date Placeholder 5"/>
          <p:cNvSpPr>
            <a:spLocks noGrp="1"/>
          </p:cNvSpPr>
          <p:nvPr>
            <p:ph type="dt" sz="half" idx="12"/>
          </p:nvPr>
        </p:nvSpPr>
        <p:spPr/>
        <p:txBody>
          <a:bodyPr/>
          <a:lstStyle>
            <a:lvl1pPr>
              <a:defRPr/>
            </a:lvl1pPr>
          </a:lstStyle>
          <a:p>
            <a:fld id="{C77D3550-A0D2-474F-B42F-70EC10C325E0}" type="datetime1">
              <a:rPr lang="bg-BG" altLang="en-US" smtClean="0"/>
              <a:t>20.3.2020 г.</a:t>
            </a:fld>
            <a:endParaRPr lang="bg-BG" altLang="en-US"/>
          </a:p>
        </p:txBody>
      </p:sp>
    </p:spTree>
    <p:extLst>
      <p:ext uri="{BB962C8B-B14F-4D97-AF65-F5344CB8AC3E}">
        <p14:creationId xmlns:p14="http://schemas.microsoft.com/office/powerpoint/2010/main" val="603353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bg-BG" altLang="en-US"/>
          </a:p>
        </p:txBody>
      </p:sp>
      <p:sp>
        <p:nvSpPr>
          <p:cNvPr id="6" name="Slide Number Placeholder 5"/>
          <p:cNvSpPr>
            <a:spLocks noGrp="1"/>
          </p:cNvSpPr>
          <p:nvPr>
            <p:ph type="sldNum" sz="quarter" idx="11"/>
          </p:nvPr>
        </p:nvSpPr>
        <p:spPr/>
        <p:txBody>
          <a:bodyPr/>
          <a:lstStyle>
            <a:lvl1pPr>
              <a:defRPr/>
            </a:lvl1pPr>
          </a:lstStyle>
          <a:p>
            <a:fld id="{9D010C38-9AB9-4D85-BF37-FE908C18A1FA}" type="slidenum">
              <a:rPr lang="bg-BG" altLang="en-US"/>
              <a:pPr/>
              <a:t>‹#›</a:t>
            </a:fld>
            <a:endParaRPr lang="bg-BG" altLang="en-US"/>
          </a:p>
        </p:txBody>
      </p:sp>
      <p:sp>
        <p:nvSpPr>
          <p:cNvPr id="7" name="Date Placeholder 6"/>
          <p:cNvSpPr>
            <a:spLocks noGrp="1"/>
          </p:cNvSpPr>
          <p:nvPr>
            <p:ph type="dt" sz="half" idx="12"/>
          </p:nvPr>
        </p:nvSpPr>
        <p:spPr/>
        <p:txBody>
          <a:bodyPr/>
          <a:lstStyle>
            <a:lvl1pPr>
              <a:defRPr/>
            </a:lvl1pPr>
          </a:lstStyle>
          <a:p>
            <a:fld id="{B76471B9-5B78-49E4-B513-BE96D4C15E15}" type="datetime1">
              <a:rPr lang="bg-BG" altLang="en-US" smtClean="0"/>
              <a:t>20.3.2020 г.</a:t>
            </a:fld>
            <a:endParaRPr lang="bg-BG" altLang="en-US"/>
          </a:p>
        </p:txBody>
      </p:sp>
    </p:spTree>
    <p:extLst>
      <p:ext uri="{BB962C8B-B14F-4D97-AF65-F5344CB8AC3E}">
        <p14:creationId xmlns:p14="http://schemas.microsoft.com/office/powerpoint/2010/main" val="28085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bg-BG" altLang="en-US"/>
          </a:p>
        </p:txBody>
      </p:sp>
      <p:sp>
        <p:nvSpPr>
          <p:cNvPr id="8" name="Slide Number Placeholder 7"/>
          <p:cNvSpPr>
            <a:spLocks noGrp="1"/>
          </p:cNvSpPr>
          <p:nvPr>
            <p:ph type="sldNum" sz="quarter" idx="11"/>
          </p:nvPr>
        </p:nvSpPr>
        <p:spPr/>
        <p:txBody>
          <a:bodyPr/>
          <a:lstStyle>
            <a:lvl1pPr>
              <a:defRPr/>
            </a:lvl1pPr>
          </a:lstStyle>
          <a:p>
            <a:fld id="{FCBEF757-965C-43AC-9A16-677C8D216077}" type="slidenum">
              <a:rPr lang="bg-BG" altLang="en-US"/>
              <a:pPr/>
              <a:t>‹#›</a:t>
            </a:fld>
            <a:endParaRPr lang="bg-BG" altLang="en-US"/>
          </a:p>
        </p:txBody>
      </p:sp>
      <p:sp>
        <p:nvSpPr>
          <p:cNvPr id="9" name="Date Placeholder 8"/>
          <p:cNvSpPr>
            <a:spLocks noGrp="1"/>
          </p:cNvSpPr>
          <p:nvPr>
            <p:ph type="dt" sz="half" idx="12"/>
          </p:nvPr>
        </p:nvSpPr>
        <p:spPr/>
        <p:txBody>
          <a:bodyPr/>
          <a:lstStyle>
            <a:lvl1pPr>
              <a:defRPr/>
            </a:lvl1pPr>
          </a:lstStyle>
          <a:p>
            <a:fld id="{3B77C9F8-0213-45D6-A6DF-3D91682F036F}" type="datetime1">
              <a:rPr lang="bg-BG" altLang="en-US" smtClean="0"/>
              <a:t>20.3.2020 г.</a:t>
            </a:fld>
            <a:endParaRPr lang="bg-BG" altLang="en-US"/>
          </a:p>
        </p:txBody>
      </p:sp>
    </p:spTree>
    <p:extLst>
      <p:ext uri="{BB962C8B-B14F-4D97-AF65-F5344CB8AC3E}">
        <p14:creationId xmlns:p14="http://schemas.microsoft.com/office/powerpoint/2010/main" val="182911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bg-BG" altLang="en-US"/>
          </a:p>
        </p:txBody>
      </p:sp>
      <p:sp>
        <p:nvSpPr>
          <p:cNvPr id="4" name="Slide Number Placeholder 3"/>
          <p:cNvSpPr>
            <a:spLocks noGrp="1"/>
          </p:cNvSpPr>
          <p:nvPr>
            <p:ph type="sldNum" sz="quarter" idx="11"/>
          </p:nvPr>
        </p:nvSpPr>
        <p:spPr/>
        <p:txBody>
          <a:bodyPr/>
          <a:lstStyle>
            <a:lvl1pPr>
              <a:defRPr/>
            </a:lvl1pPr>
          </a:lstStyle>
          <a:p>
            <a:fld id="{41BC4167-0780-4564-AE1C-0B353EFCE302}" type="slidenum">
              <a:rPr lang="bg-BG" altLang="en-US"/>
              <a:pPr/>
              <a:t>‹#›</a:t>
            </a:fld>
            <a:endParaRPr lang="bg-BG" altLang="en-US"/>
          </a:p>
        </p:txBody>
      </p:sp>
      <p:sp>
        <p:nvSpPr>
          <p:cNvPr id="5" name="Date Placeholder 4"/>
          <p:cNvSpPr>
            <a:spLocks noGrp="1"/>
          </p:cNvSpPr>
          <p:nvPr>
            <p:ph type="dt" sz="half" idx="12"/>
          </p:nvPr>
        </p:nvSpPr>
        <p:spPr/>
        <p:txBody>
          <a:bodyPr/>
          <a:lstStyle>
            <a:lvl1pPr>
              <a:defRPr/>
            </a:lvl1pPr>
          </a:lstStyle>
          <a:p>
            <a:fld id="{1D369B96-2C73-442D-970E-5F8FFA04DAC5}" type="datetime1">
              <a:rPr lang="bg-BG" altLang="en-US" smtClean="0"/>
              <a:t>20.3.2020 г.</a:t>
            </a:fld>
            <a:endParaRPr lang="bg-BG" altLang="en-US"/>
          </a:p>
        </p:txBody>
      </p:sp>
    </p:spTree>
    <p:extLst>
      <p:ext uri="{BB962C8B-B14F-4D97-AF65-F5344CB8AC3E}">
        <p14:creationId xmlns:p14="http://schemas.microsoft.com/office/powerpoint/2010/main" val="318688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bg-BG" altLang="en-US"/>
          </a:p>
        </p:txBody>
      </p:sp>
      <p:sp>
        <p:nvSpPr>
          <p:cNvPr id="3" name="Slide Number Placeholder 2"/>
          <p:cNvSpPr>
            <a:spLocks noGrp="1"/>
          </p:cNvSpPr>
          <p:nvPr>
            <p:ph type="sldNum" sz="quarter" idx="11"/>
          </p:nvPr>
        </p:nvSpPr>
        <p:spPr/>
        <p:txBody>
          <a:bodyPr/>
          <a:lstStyle>
            <a:lvl1pPr>
              <a:defRPr/>
            </a:lvl1pPr>
          </a:lstStyle>
          <a:p>
            <a:fld id="{FC80254F-54CA-4747-AB7C-EF50BF6B2272}" type="slidenum">
              <a:rPr lang="bg-BG" altLang="en-US"/>
              <a:pPr/>
              <a:t>‹#›</a:t>
            </a:fld>
            <a:endParaRPr lang="bg-BG" altLang="en-US"/>
          </a:p>
        </p:txBody>
      </p:sp>
      <p:sp>
        <p:nvSpPr>
          <p:cNvPr id="4" name="Date Placeholder 3"/>
          <p:cNvSpPr>
            <a:spLocks noGrp="1"/>
          </p:cNvSpPr>
          <p:nvPr>
            <p:ph type="dt" sz="half" idx="12"/>
          </p:nvPr>
        </p:nvSpPr>
        <p:spPr/>
        <p:txBody>
          <a:bodyPr/>
          <a:lstStyle>
            <a:lvl1pPr>
              <a:defRPr/>
            </a:lvl1pPr>
          </a:lstStyle>
          <a:p>
            <a:fld id="{26776C7B-7736-4366-A020-B5CE7D53F7A6}" type="datetime1">
              <a:rPr lang="bg-BG" altLang="en-US" smtClean="0"/>
              <a:t>20.3.2020 г.</a:t>
            </a:fld>
            <a:endParaRPr lang="bg-BG" altLang="en-US"/>
          </a:p>
        </p:txBody>
      </p:sp>
    </p:spTree>
    <p:extLst>
      <p:ext uri="{BB962C8B-B14F-4D97-AF65-F5344CB8AC3E}">
        <p14:creationId xmlns:p14="http://schemas.microsoft.com/office/powerpoint/2010/main" val="159649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bg-BG" altLang="en-US"/>
          </a:p>
        </p:txBody>
      </p:sp>
      <p:sp>
        <p:nvSpPr>
          <p:cNvPr id="6" name="Slide Number Placeholder 5"/>
          <p:cNvSpPr>
            <a:spLocks noGrp="1"/>
          </p:cNvSpPr>
          <p:nvPr>
            <p:ph type="sldNum" sz="quarter" idx="11"/>
          </p:nvPr>
        </p:nvSpPr>
        <p:spPr/>
        <p:txBody>
          <a:bodyPr/>
          <a:lstStyle>
            <a:lvl1pPr>
              <a:defRPr/>
            </a:lvl1pPr>
          </a:lstStyle>
          <a:p>
            <a:fld id="{3275E16C-B490-4EFF-A16D-0CC4CE2C42C4}" type="slidenum">
              <a:rPr lang="bg-BG" altLang="en-US"/>
              <a:pPr/>
              <a:t>‹#›</a:t>
            </a:fld>
            <a:endParaRPr lang="bg-BG" altLang="en-US"/>
          </a:p>
        </p:txBody>
      </p:sp>
      <p:sp>
        <p:nvSpPr>
          <p:cNvPr id="7" name="Date Placeholder 6"/>
          <p:cNvSpPr>
            <a:spLocks noGrp="1"/>
          </p:cNvSpPr>
          <p:nvPr>
            <p:ph type="dt" sz="half" idx="12"/>
          </p:nvPr>
        </p:nvSpPr>
        <p:spPr/>
        <p:txBody>
          <a:bodyPr/>
          <a:lstStyle>
            <a:lvl1pPr>
              <a:defRPr/>
            </a:lvl1pPr>
          </a:lstStyle>
          <a:p>
            <a:fld id="{C4DF877F-324A-4521-BE36-5BD39683803C}" type="datetime1">
              <a:rPr lang="bg-BG" altLang="en-US" smtClean="0"/>
              <a:t>20.3.2020 г.</a:t>
            </a:fld>
            <a:endParaRPr lang="bg-BG" altLang="en-US"/>
          </a:p>
        </p:txBody>
      </p:sp>
    </p:spTree>
    <p:extLst>
      <p:ext uri="{BB962C8B-B14F-4D97-AF65-F5344CB8AC3E}">
        <p14:creationId xmlns:p14="http://schemas.microsoft.com/office/powerpoint/2010/main" val="255446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bg-BG" altLang="en-US"/>
          </a:p>
        </p:txBody>
      </p:sp>
      <p:sp>
        <p:nvSpPr>
          <p:cNvPr id="6" name="Slide Number Placeholder 5"/>
          <p:cNvSpPr>
            <a:spLocks noGrp="1"/>
          </p:cNvSpPr>
          <p:nvPr>
            <p:ph type="sldNum" sz="quarter" idx="11"/>
          </p:nvPr>
        </p:nvSpPr>
        <p:spPr/>
        <p:txBody>
          <a:bodyPr/>
          <a:lstStyle>
            <a:lvl1pPr>
              <a:defRPr/>
            </a:lvl1pPr>
          </a:lstStyle>
          <a:p>
            <a:fld id="{F575678A-5C6B-4194-BE28-1AC124F74278}" type="slidenum">
              <a:rPr lang="bg-BG" altLang="en-US"/>
              <a:pPr/>
              <a:t>‹#›</a:t>
            </a:fld>
            <a:endParaRPr lang="bg-BG" altLang="en-US"/>
          </a:p>
        </p:txBody>
      </p:sp>
      <p:sp>
        <p:nvSpPr>
          <p:cNvPr id="7" name="Date Placeholder 6"/>
          <p:cNvSpPr>
            <a:spLocks noGrp="1"/>
          </p:cNvSpPr>
          <p:nvPr>
            <p:ph type="dt" sz="half" idx="12"/>
          </p:nvPr>
        </p:nvSpPr>
        <p:spPr/>
        <p:txBody>
          <a:bodyPr/>
          <a:lstStyle>
            <a:lvl1pPr>
              <a:defRPr/>
            </a:lvl1pPr>
          </a:lstStyle>
          <a:p>
            <a:fld id="{86BDBD97-9570-40FA-91C9-FB7F9D40DAB4}" type="datetime1">
              <a:rPr lang="bg-BG" altLang="en-US" smtClean="0"/>
              <a:t>20.3.2020 г.</a:t>
            </a:fld>
            <a:endParaRPr lang="bg-BG" altLang="en-US"/>
          </a:p>
        </p:txBody>
      </p:sp>
    </p:spTree>
    <p:extLst>
      <p:ext uri="{BB962C8B-B14F-4D97-AF65-F5344CB8AC3E}">
        <p14:creationId xmlns:p14="http://schemas.microsoft.com/office/powerpoint/2010/main" val="1813629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282"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bg-BG" altLang="en-US"/>
          </a:p>
        </p:txBody>
      </p:sp>
      <p:sp>
        <p:nvSpPr>
          <p:cNvPr id="737283"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18631F64-6568-454D-854E-5BB3BCC12970}" type="slidenum">
              <a:rPr lang="bg-BG" altLang="en-US"/>
              <a:pPr/>
              <a:t>‹#›</a:t>
            </a:fld>
            <a:endParaRPr lang="bg-BG" altLang="en-US"/>
          </a:p>
        </p:txBody>
      </p:sp>
      <p:grpSp>
        <p:nvGrpSpPr>
          <p:cNvPr id="737284" name="Group 4"/>
          <p:cNvGrpSpPr>
            <a:grpSpLocks/>
          </p:cNvGrpSpPr>
          <p:nvPr/>
        </p:nvGrpSpPr>
        <p:grpSpPr bwMode="auto">
          <a:xfrm>
            <a:off x="0" y="0"/>
            <a:ext cx="9144000" cy="546100"/>
            <a:chOff x="0" y="0"/>
            <a:chExt cx="5760" cy="344"/>
          </a:xfrm>
        </p:grpSpPr>
        <p:sp>
          <p:nvSpPr>
            <p:cNvPr id="73728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bg-BG" altLang="en-US" sz="2400">
                <a:latin typeface="Times New Roman" pitchFamily="18" charset="0"/>
              </a:endParaRPr>
            </a:p>
          </p:txBody>
        </p:sp>
        <p:sp>
          <p:nvSpPr>
            <p:cNvPr id="73728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728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chemeClr val="hlink"/>
                </a:solidFill>
              </a:endParaRPr>
            </a:p>
          </p:txBody>
        </p:sp>
        <p:sp>
          <p:nvSpPr>
            <p:cNvPr id="73728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chemeClr val="hlink"/>
                </a:solidFill>
              </a:endParaRPr>
            </a:p>
          </p:txBody>
        </p:sp>
        <p:sp>
          <p:nvSpPr>
            <p:cNvPr id="73728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chemeClr val="accent2"/>
                </a:solidFill>
              </a:endParaRPr>
            </a:p>
          </p:txBody>
        </p:sp>
        <p:sp>
          <p:nvSpPr>
            <p:cNvPr id="73729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chemeClr val="hlink"/>
                </a:solidFill>
              </a:endParaRPr>
            </a:p>
          </p:txBody>
        </p:sp>
        <p:sp>
          <p:nvSpPr>
            <p:cNvPr id="73729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latin typeface="Times New Roman" pitchFamily="18" charset="0"/>
              </a:endParaRPr>
            </a:p>
          </p:txBody>
        </p:sp>
        <p:sp>
          <p:nvSpPr>
            <p:cNvPr id="73729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chemeClr val="accent2"/>
                </a:solidFill>
              </a:endParaRPr>
            </a:p>
          </p:txBody>
        </p:sp>
        <p:sp>
          <p:nvSpPr>
            <p:cNvPr id="73729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chemeClr val="accent2"/>
                </a:solidFill>
              </a:endParaRPr>
            </a:p>
          </p:txBody>
        </p:sp>
      </p:grpSp>
      <p:sp>
        <p:nvSpPr>
          <p:cNvPr id="737294"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en-US"/>
              <a:t>Щракнете, за да редактирате стила на заглавието в образеца</a:t>
            </a:r>
          </a:p>
        </p:txBody>
      </p:sp>
      <p:sp>
        <p:nvSpPr>
          <p:cNvPr id="737295"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a:t>Щракнете, за да редактирате стиловете на текста в образеца</a:t>
            </a:r>
          </a:p>
          <a:p>
            <a:pPr lvl="1"/>
            <a:r>
              <a:rPr lang="bg-BG" altLang="en-US"/>
              <a:t>Второ ниво</a:t>
            </a:r>
          </a:p>
          <a:p>
            <a:pPr lvl="2"/>
            <a:r>
              <a:rPr lang="bg-BG" altLang="en-US"/>
              <a:t>Трето ниво</a:t>
            </a:r>
          </a:p>
          <a:p>
            <a:pPr lvl="3"/>
            <a:r>
              <a:rPr lang="bg-BG" altLang="en-US"/>
              <a:t>Четвърто ниво</a:t>
            </a:r>
          </a:p>
          <a:p>
            <a:pPr lvl="4"/>
            <a:r>
              <a:rPr lang="bg-BG" altLang="en-US"/>
              <a:t>Пето ниво</a:t>
            </a:r>
          </a:p>
        </p:txBody>
      </p:sp>
      <p:sp>
        <p:nvSpPr>
          <p:cNvPr id="737296"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A369310D-C8C7-4225-ACF9-3A19307616D1}" type="datetime1">
              <a:rPr lang="bg-BG" altLang="en-US" smtClean="0"/>
              <a:t>20.3.2020 г.</a:t>
            </a:fld>
            <a:endParaRPr lang="bg-BG" alt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3/20/2020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extLst>
      <p:ext uri="{BB962C8B-B14F-4D97-AF65-F5344CB8AC3E}">
        <p14:creationId xmlns:p14="http://schemas.microsoft.com/office/powerpoint/2010/main" val="29913736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1028" r:id="rId4" imgW="4785480" imgH="4894560" progId="CorelDRAW.Graphic.10">
                  <p:embed/>
                </p:oleObj>
              </mc:Choice>
              <mc:Fallback>
                <p:oleObj r:id="rId4" imgW="4785480" imgH="4894560" progId="CorelDRAW.Graphic.10">
                  <p:embed/>
                  <p:pic>
                    <p:nvPicPr>
                      <p:cNvPr id="614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МЕДИЦИНСКИ УНИВЕРСИТЕТ </a:t>
            </a:r>
            <a:r>
              <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Times New Roman" panose="02020603050405020304" pitchFamily="18" charset="0"/>
              </a:rPr>
              <a:t>–</a:t>
            </a: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ПЛЕВЕН</a:t>
            </a:r>
            <a:endPar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rPr>
              <a:t>	ФАКУЛТЕТ „ОБЩЕСТВЕНО ЗДРАВЕ“</a:t>
            </a:r>
            <a:endParaRPr kumimoji="0" lang="en-US"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0" lang="bg-BG" altLang="en-US" sz="18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ЦЕНТЪР ЗА ДИСТАНЦИОННО ОБУЧЕНИЕ</a:t>
            </a:r>
            <a:endParaRPr kumimoji="0" lang="bg-BG" altLang="en-US" sz="18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bg-BG" altLang="en-US" sz="2000" b="1" i="0" u="none" strike="noStrike" kern="1200" cap="none" spc="0" normalizeH="0" baseline="0" noProof="0" dirty="0">
              <a:ln>
                <a:noFill/>
              </a:ln>
              <a:solidFill>
                <a:srgbClr val="333399"/>
              </a:solidFill>
              <a:effectLst/>
              <a:uLnTx/>
              <a:uFillTx/>
              <a:latin typeface="Arial Unicode MS" panose="020B0604020202020204" pitchFamily="34" charset="-128"/>
              <a:ea typeface="+mn-ea"/>
              <a:cs typeface="Times New Roman" panose="02020603050405020304" pitchFamily="18" charset="0"/>
            </a:endParaRPr>
          </a:p>
        </p:txBody>
      </p:sp>
      <p:sp>
        <p:nvSpPr>
          <p:cNvPr id="41994" name="Text Box 4"/>
          <p:cNvSpPr txBox="1">
            <a:spLocks noChangeArrowheads="1"/>
          </p:cNvSpPr>
          <p:nvPr/>
        </p:nvSpPr>
        <p:spPr bwMode="auto">
          <a:xfrm>
            <a:off x="323528" y="1844824"/>
            <a:ext cx="2664296"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24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Лекция № </a:t>
            </a:r>
            <a:r>
              <a:rPr kumimoji="0" lang="en-US" altLang="bg-BG" sz="24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IV-</a:t>
            </a:r>
            <a:r>
              <a:rPr kumimoji="0" lang="bg-BG" altLang="bg-BG" sz="24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5</a:t>
            </a:r>
          </a:p>
        </p:txBody>
      </p:sp>
      <p:sp>
        <p:nvSpPr>
          <p:cNvPr id="41997" name="Text Box 4"/>
          <p:cNvSpPr txBox="1">
            <a:spLocks noChangeArrowheads="1"/>
          </p:cNvSpPr>
          <p:nvPr/>
        </p:nvSpPr>
        <p:spPr bwMode="auto">
          <a:xfrm>
            <a:off x="1907704" y="4941168"/>
            <a:ext cx="6867177" cy="78483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Доц. д-р Гена Грънчарова, </a:t>
            </a:r>
            <a:r>
              <a:rPr kumimoji="0" lang="bg-BG" altLang="bg-BG" sz="1800" b="0" i="0" u="none" strike="noStrike" kern="1200" cap="none" spc="0" normalizeH="0" baseline="0" noProof="0" dirty="0" err="1">
                <a:ln>
                  <a:noFill/>
                </a:ln>
                <a:solidFill>
                  <a:srgbClr val="333399">
                    <a:lumMod val="75000"/>
                  </a:srgbClr>
                </a:solidFill>
                <a:effectLst/>
                <a:uLnTx/>
                <a:uFillTx/>
                <a:latin typeface="Arial Black" panose="020B0A04020102020204" pitchFamily="34" charset="0"/>
                <a:ea typeface="+mn-ea"/>
                <a:cs typeface="Arial"/>
              </a:rPr>
              <a:t>д.м</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Проф. д-р Силвия Александрова-Янкуловска, д.м.н.</a:t>
            </a:r>
          </a:p>
        </p:txBody>
      </p:sp>
      <p:sp>
        <p:nvSpPr>
          <p:cNvPr id="6153" name="TextBox 1"/>
          <p:cNvSpPr txBox="1">
            <a:spLocks noChangeArrowheads="1"/>
          </p:cNvSpPr>
          <p:nvPr/>
        </p:nvSpPr>
        <p:spPr bwMode="auto">
          <a:xfrm>
            <a:off x="755576" y="2852936"/>
            <a:ext cx="7776864" cy="1263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lgn="ctr" eaLnBrk="0" hangingPunct="0">
              <a:lnSpc>
                <a:spcPct val="125000"/>
              </a:lnSpc>
              <a:spcBef>
                <a:spcPct val="0"/>
              </a:spcBef>
              <a:buNone/>
              <a:defRPr/>
            </a:pPr>
            <a:r>
              <a:rPr lang="bg-BG" altLang="en-US" b="1" dirty="0">
                <a:solidFill>
                  <a:srgbClr val="FF0000"/>
                </a:solidFill>
                <a:effectLst>
                  <a:outerShdw blurRad="38100" dist="38100" dir="2700000" algn="tl">
                    <a:srgbClr val="000000">
                      <a:alpha val="43137"/>
                    </a:srgbClr>
                  </a:outerShdw>
                </a:effectLst>
                <a:cs typeface="Times New Roman" pitchFamily="18" charset="0"/>
              </a:rPr>
              <a:t>ЗАКОНОДАТЕЛНИ ОСНОВИ НА ЗДРАВНАТА РЕФОРМА </a:t>
            </a:r>
            <a:endParaRPr kumimoji="0" lang="bg-BG" altLang="bg-BG" b="1" i="0" u="none" strike="noStrike" kern="1200" cap="none" spc="0" normalizeH="0" baseline="0" noProof="0" dirty="0">
              <a:ln>
                <a:noFill/>
              </a:ln>
              <a:solidFill>
                <a:srgbClr val="FF0000"/>
              </a:solidFill>
              <a:effectLst/>
              <a:uLnTx/>
              <a:uFillTx/>
              <a:latin typeface="Arial Black" panose="020B0A040201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535D1009-C484-46EB-B399-BD5B3509F00B}" type="slidenum">
              <a:rPr lang="bg-BG" altLang="en-US"/>
              <a:pPr/>
              <a:t>10</a:t>
            </a:fld>
            <a:endParaRPr lang="bg-BG" altLang="en-US"/>
          </a:p>
        </p:txBody>
      </p:sp>
      <p:sp>
        <p:nvSpPr>
          <p:cNvPr id="586754" name="Rectangle 2"/>
          <p:cNvSpPr>
            <a:spLocks noGrp="1" noChangeArrowheads="1"/>
          </p:cNvSpPr>
          <p:nvPr>
            <p:ph type="title"/>
          </p:nvPr>
        </p:nvSpPr>
        <p:spPr>
          <a:xfrm>
            <a:off x="304800" y="1436688"/>
            <a:ext cx="8534400" cy="4449762"/>
          </a:xfrm>
        </p:spPr>
        <p:txBody>
          <a:bodyPr/>
          <a:lstStyle/>
          <a:p>
            <a:pPr marL="108000">
              <a:lnSpc>
                <a:spcPct val="130000"/>
              </a:lnSpc>
            </a:pPr>
            <a:r>
              <a:rPr lang="bg-BG" altLang="en-US" sz="4000" b="1" dirty="0">
                <a:solidFill>
                  <a:srgbClr val="0000FF"/>
                </a:solidFill>
                <a:latin typeface="Arial" panose="020B0604020202020204" pitchFamily="34" charset="0"/>
                <a:cs typeface="Arial" panose="020B0604020202020204" pitchFamily="34" charset="0"/>
              </a:rPr>
              <a:t>Принципите са</a:t>
            </a:r>
            <a:r>
              <a:rPr lang="bg-BG" altLang="en-US" sz="4000" dirty="0">
                <a:solidFill>
                  <a:srgbClr val="0000FF"/>
                </a:solidFill>
                <a:latin typeface="Arial" panose="020B0604020202020204" pitchFamily="34" charset="0"/>
                <a:cs typeface="Arial" panose="020B0604020202020204" pitchFamily="34" charset="0"/>
              </a:rPr>
              <a:t> гарантирани в </a:t>
            </a:r>
            <a:r>
              <a:rPr lang="bg-BG" altLang="en-US" sz="4000" b="1" dirty="0">
                <a:solidFill>
                  <a:srgbClr val="0000FF"/>
                </a:solidFill>
                <a:latin typeface="Arial" panose="020B0604020202020204" pitchFamily="34" charset="0"/>
                <a:cs typeface="Arial" panose="020B0604020202020204" pitchFamily="34" charset="0"/>
              </a:rPr>
              <a:t>Конституцията на Р България</a:t>
            </a:r>
            <a:r>
              <a:rPr lang="bg-BG" altLang="en-US" sz="4000" dirty="0">
                <a:solidFill>
                  <a:srgbClr val="0000FF"/>
                </a:solidFill>
                <a:latin typeface="Arial" panose="020B0604020202020204" pitchFamily="34" charset="0"/>
                <a:cs typeface="Arial" panose="020B0604020202020204" pitchFamily="34" charset="0"/>
              </a:rPr>
              <a:t> - </a:t>
            </a:r>
            <a:r>
              <a:rPr lang="bg-BG" altLang="en-US" sz="4000" dirty="0">
                <a:latin typeface="Arial" panose="020B0604020202020204" pitchFamily="34" charset="0"/>
                <a:cs typeface="Arial" panose="020B0604020202020204" pitchFamily="34" charset="0"/>
              </a:rPr>
              <a:t>глава втора </a:t>
            </a:r>
            <a:r>
              <a:rPr lang="bg-BG" altLang="en-US" sz="4000" b="1" dirty="0">
                <a:solidFill>
                  <a:srgbClr val="FF0000"/>
                </a:solidFill>
                <a:latin typeface="Arial" panose="020B0604020202020204" pitchFamily="34" charset="0"/>
                <a:cs typeface="Arial" panose="020B0604020202020204" pitchFamily="34" charset="0"/>
              </a:rPr>
              <a:t>“Основни права и задължения на гражданите”</a:t>
            </a:r>
            <a:r>
              <a:rPr lang="bg-BG" altLang="en-US" sz="4000" dirty="0">
                <a:solidFill>
                  <a:srgbClr val="FF0000"/>
                </a:solidFill>
                <a:latin typeface="Arial" panose="020B0604020202020204" pitchFamily="34" charset="0"/>
                <a:cs typeface="Arial" panose="020B0604020202020204" pitchFamily="34" charset="0"/>
              </a:rPr>
              <a:t>. </a:t>
            </a:r>
            <a:br>
              <a:rPr lang="bg-BG" altLang="en-US" sz="4000" dirty="0">
                <a:solidFill>
                  <a:srgbClr val="FF0000"/>
                </a:solidFill>
                <a:latin typeface="Arial" panose="020B0604020202020204" pitchFamily="34" charset="0"/>
                <a:cs typeface="Arial" panose="020B0604020202020204" pitchFamily="34" charset="0"/>
              </a:rPr>
            </a:br>
            <a:endParaRPr lang="en-US" altLang="en-US" sz="4000" dirty="0">
              <a:solidFill>
                <a:srgbClr val="FF0000"/>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8F2DD0FF-401E-4454-99AA-CEA4DDF465E1}" type="datetime1">
              <a:rPr lang="bg-BG" altLang="en-US" smtClean="0"/>
              <a:t>20.3.2020 г.</a:t>
            </a:fld>
            <a:endParaRPr lang="bg-BG" alt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4C42D36-243A-4CE5-B0FF-19933D4092AC}" type="slidenum">
              <a:rPr lang="en-US" altLang="en-US">
                <a:latin typeface="Arial" charset="0"/>
              </a:rPr>
              <a:pPr eaLnBrk="1" hangingPunct="1"/>
              <a:t>100</a:t>
            </a:fld>
            <a:endParaRPr lang="en-US" altLang="en-US">
              <a:latin typeface="Arial" charset="0"/>
            </a:endParaRPr>
          </a:p>
        </p:txBody>
      </p:sp>
      <p:sp>
        <p:nvSpPr>
          <p:cNvPr id="194563" name="Rectangle 3"/>
          <p:cNvSpPr>
            <a:spLocks noGrp="1" noRot="1" noChangeArrowheads="1"/>
          </p:cNvSpPr>
          <p:nvPr>
            <p:ph type="body" idx="4294967295"/>
          </p:nvPr>
        </p:nvSpPr>
        <p:spPr>
          <a:xfrm>
            <a:off x="457200" y="381000"/>
            <a:ext cx="8229600" cy="5745163"/>
          </a:xfrm>
        </p:spPr>
        <p:txBody>
          <a:bodyPr/>
          <a:lstStyle/>
          <a:p>
            <a:pPr algn="just" eaLnBrk="1" hangingPunct="1"/>
            <a:r>
              <a:rPr lang="ru-RU" altLang="bg-BG" sz="2800" dirty="0">
                <a:effectLst>
                  <a:outerShdw blurRad="38100" dist="38100" dir="2700000" algn="tl">
                    <a:srgbClr val="C0C0C0"/>
                  </a:outerShdw>
                </a:effectLst>
              </a:rPr>
              <a:t>Правото на пациента, съответно негов родител, настойник или попечител да подава жалби и сигнали до РЗИ при нарушаване на правата му по този закон или при спорове, свързани с медицинското обслужване.</a:t>
            </a:r>
          </a:p>
          <a:p>
            <a:pPr eaLnBrk="1" hangingPunct="1"/>
            <a:r>
              <a:rPr lang="ru-RU" altLang="bg-BG" sz="2800" dirty="0">
                <a:effectLst>
                  <a:outerShdw blurRad="38100" dist="38100" dir="2700000" algn="tl">
                    <a:srgbClr val="C0C0C0"/>
                  </a:outerShdw>
                </a:effectLst>
              </a:rPr>
              <a:t>Правото на пациента с нелечими заболявания с неблагоприятна прогноза на палиативни медицински грижи.</a:t>
            </a:r>
          </a:p>
          <a:p>
            <a:pPr eaLnBrk="1" hangingPunct="1"/>
            <a:r>
              <a:rPr lang="ru-RU" altLang="bg-BG" sz="2800" dirty="0">
                <a:effectLst>
                  <a:outerShdw blurRad="38100" dist="38100" dir="2700000" algn="tl">
                    <a:srgbClr val="C0C0C0"/>
                  </a:outerShdw>
                </a:effectLst>
              </a:rPr>
              <a:t>На територията на Р България </a:t>
            </a:r>
            <a:r>
              <a:rPr lang="ru-RU" altLang="bg-BG" sz="2800" i="1" dirty="0">
                <a:effectLst>
                  <a:outerShdw blurRad="38100" dist="38100" dir="2700000" algn="tl">
                    <a:srgbClr val="C0C0C0"/>
                  </a:outerShdw>
                </a:effectLst>
              </a:rPr>
              <a:t>не се прилага евтаназия</a:t>
            </a:r>
            <a:r>
              <a:rPr lang="ru-RU" altLang="bg-BG" sz="2800" dirty="0">
                <a:effectLst>
                  <a:outerShdw blurRad="38100" dist="38100" dir="2700000" algn="tl">
                    <a:srgbClr val="C0C0C0"/>
                  </a:outerShdw>
                </a:effectLst>
              </a:rPr>
              <a:t>.</a:t>
            </a:r>
          </a:p>
          <a:p>
            <a:pPr marL="0" indent="0" eaLnBrk="1" hangingPunct="1">
              <a:buNone/>
            </a:pPr>
            <a:endParaRPr lang="bg-BG"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76E09FB-F702-4A39-9FB6-7EBA233A7EFC}" type="datetime1">
              <a:rPr lang="bg-BG" altLang="en-US" smtClean="0"/>
              <a:t>20.3.2020 г.</a:t>
            </a:fld>
            <a:endParaRPr lang="en-US" altLang="en-US"/>
          </a:p>
        </p:txBody>
      </p:sp>
    </p:spTree>
    <p:extLst>
      <p:ext uri="{BB962C8B-B14F-4D97-AF65-F5344CB8AC3E}">
        <p14:creationId xmlns:p14="http://schemas.microsoft.com/office/powerpoint/2010/main" val="17398818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807EAA7-17FC-400A-80B5-E28DEDD401D9}" type="slidenum">
              <a:rPr lang="en-US" altLang="en-US">
                <a:latin typeface="Arial" charset="0"/>
              </a:rPr>
              <a:pPr eaLnBrk="1" hangingPunct="1"/>
              <a:t>101</a:t>
            </a:fld>
            <a:endParaRPr lang="en-US" altLang="en-US">
              <a:latin typeface="Arial" charset="0"/>
            </a:endParaRPr>
          </a:p>
        </p:txBody>
      </p:sp>
      <p:sp>
        <p:nvSpPr>
          <p:cNvPr id="196611" name="Rectangle 3"/>
          <p:cNvSpPr>
            <a:spLocks noGrp="1" noRot="1" noChangeArrowheads="1"/>
          </p:cNvSpPr>
          <p:nvPr>
            <p:ph type="body" idx="4294967295"/>
          </p:nvPr>
        </p:nvSpPr>
        <p:spPr>
          <a:xfrm>
            <a:off x="460375" y="533400"/>
            <a:ext cx="8229600" cy="5105400"/>
          </a:xfrm>
        </p:spPr>
        <p:txBody>
          <a:bodyPr/>
          <a:lstStyle/>
          <a:p>
            <a:pPr algn="just" eaLnBrk="1" hangingPunct="1">
              <a:lnSpc>
                <a:spcPct val="90000"/>
              </a:lnSpc>
            </a:pPr>
            <a:r>
              <a:rPr lang="ru-RU" altLang="bg-BG" dirty="0">
                <a:solidFill>
                  <a:srgbClr val="FF0000"/>
                </a:solidFill>
                <a:effectLst>
                  <a:outerShdw blurRad="38100" dist="38100" dir="2700000" algn="tl">
                    <a:srgbClr val="C0C0C0"/>
                  </a:outerShdw>
                </a:effectLst>
              </a:rPr>
              <a:t>Пациентът е длъжен: </a:t>
            </a:r>
          </a:p>
          <a:p>
            <a:pPr algn="just" eaLnBrk="1" hangingPunct="1">
              <a:lnSpc>
                <a:spcPct val="90000"/>
              </a:lnSpc>
              <a:buFontTx/>
              <a:buAutoNum type="arabicPeriod"/>
            </a:pPr>
            <a:r>
              <a:rPr lang="ru-RU" altLang="bg-BG" dirty="0">
                <a:effectLst>
                  <a:outerShdw blurRad="38100" dist="38100" dir="2700000" algn="tl">
                    <a:srgbClr val="C0C0C0"/>
                  </a:outerShdw>
                </a:effectLst>
              </a:rPr>
              <a:t>да се грижи за собственото си здраве; </a:t>
            </a:r>
          </a:p>
          <a:p>
            <a:pPr algn="just" eaLnBrk="1" hangingPunct="1">
              <a:lnSpc>
                <a:spcPct val="90000"/>
              </a:lnSpc>
              <a:buFontTx/>
              <a:buAutoNum type="arabicPeriod"/>
            </a:pPr>
            <a:r>
              <a:rPr lang="ru-RU" altLang="bg-BG" dirty="0">
                <a:effectLst>
                  <a:outerShdw blurRad="38100" dist="38100" dir="2700000" algn="tl">
                    <a:srgbClr val="C0C0C0"/>
                  </a:outerShdw>
                </a:effectLst>
              </a:rPr>
              <a:t>да не уврежда здравето на другите; </a:t>
            </a:r>
          </a:p>
          <a:p>
            <a:pPr algn="just" eaLnBrk="1" hangingPunct="1">
              <a:lnSpc>
                <a:spcPct val="90000"/>
              </a:lnSpc>
              <a:buFontTx/>
              <a:buAutoNum type="arabicPeriod"/>
            </a:pPr>
            <a:r>
              <a:rPr lang="ru-RU" altLang="bg-BG" dirty="0">
                <a:effectLst>
                  <a:outerShdw blurRad="38100" dist="38100" dir="2700000" algn="tl">
                    <a:srgbClr val="C0C0C0"/>
                  </a:outerShdw>
                </a:effectLst>
              </a:rPr>
              <a:t>да съдейства на изпълнителите на медицинска помощ при осъществяване на дейностите, свързани с подобряване и възстановяване на здравето му; </a:t>
            </a:r>
          </a:p>
          <a:p>
            <a:pPr algn="just" eaLnBrk="1" hangingPunct="1">
              <a:lnSpc>
                <a:spcPct val="90000"/>
              </a:lnSpc>
              <a:buFontTx/>
              <a:buAutoNum type="arabicPeriod"/>
            </a:pPr>
            <a:r>
              <a:rPr lang="ru-RU" altLang="bg-BG" dirty="0">
                <a:effectLst>
                  <a:outerShdw blurRad="38100" dist="38100" dir="2700000" algn="tl">
                    <a:srgbClr val="C0C0C0"/>
                  </a:outerShdw>
                </a:effectLst>
              </a:rPr>
              <a:t>да спазва установения ред в лечебните и здравните заведения.</a:t>
            </a:r>
            <a:endParaRPr lang="en-US" altLang="bg-BG" dirty="0">
              <a:effectLst>
                <a:outerShdw blurRad="38100" dist="38100" dir="2700000" algn="tl">
                  <a:srgbClr val="C0C0C0"/>
                </a:outerShdw>
              </a:effectLst>
            </a:endParaRPr>
          </a:p>
          <a:p>
            <a:pPr eaLnBrk="1" hangingPunct="1">
              <a:lnSpc>
                <a:spcPct val="90000"/>
              </a:lnSpc>
            </a:pPr>
            <a:endParaRPr lang="bg-BG"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891B8A2-3907-4908-BAEC-5B1B2C95B5FB}" type="datetime1">
              <a:rPr lang="bg-BG" altLang="en-US" smtClean="0"/>
              <a:t>20.3.2020 г.</a:t>
            </a:fld>
            <a:endParaRPr lang="en-US" altLang="en-US"/>
          </a:p>
        </p:txBody>
      </p:sp>
    </p:spTree>
    <p:extLst>
      <p:ext uri="{BB962C8B-B14F-4D97-AF65-F5344CB8AC3E}">
        <p14:creationId xmlns:p14="http://schemas.microsoft.com/office/powerpoint/2010/main" val="378868369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97A43EB-3DE4-4C6C-B7D7-FA6580C6BBA9}" type="slidenum">
              <a:rPr lang="en-US" altLang="en-US">
                <a:latin typeface="Arial" charset="0"/>
              </a:rPr>
              <a:pPr eaLnBrk="1" hangingPunct="1"/>
              <a:t>102</a:t>
            </a:fld>
            <a:endParaRPr lang="en-US" altLang="en-US">
              <a:latin typeface="Arial" charset="0"/>
            </a:endParaRPr>
          </a:p>
        </p:txBody>
      </p:sp>
      <p:sp>
        <p:nvSpPr>
          <p:cNvPr id="75778" name="Rectangle 2"/>
          <p:cNvSpPr>
            <a:spLocks noGrp="1" noRot="1" noChangeArrowheads="1"/>
          </p:cNvSpPr>
          <p:nvPr>
            <p:ph type="title" idx="4294967295"/>
          </p:nvPr>
        </p:nvSpPr>
        <p:spPr/>
        <p:txBody>
          <a:bodyPr/>
          <a:lstStyle/>
          <a:p>
            <a:pPr algn="l" eaLnBrk="1" hangingPunct="1"/>
            <a:r>
              <a:rPr lang="ru-RU" altLang="bg-BG" sz="2800" b="1" dirty="0">
                <a:solidFill>
                  <a:srgbClr val="FF0000"/>
                </a:solidFill>
                <a:effectLst>
                  <a:outerShdw blurRad="38100" dist="38100" dir="2700000" algn="tl">
                    <a:srgbClr val="C0C0C0"/>
                  </a:outerShdw>
                </a:effectLst>
              </a:rPr>
              <a:t>Раздел </a:t>
            </a:r>
            <a:r>
              <a:rPr lang="en-US" altLang="bg-BG" sz="2800" b="1" dirty="0">
                <a:solidFill>
                  <a:srgbClr val="FF0000"/>
                </a:solidFill>
                <a:effectLst>
                  <a:outerShdw blurRad="38100" dist="38100" dir="2700000" algn="tl">
                    <a:srgbClr val="C0C0C0"/>
                  </a:outerShdw>
                </a:effectLst>
              </a:rPr>
              <a:t>III </a:t>
            </a:r>
            <a:br>
              <a:rPr lang="en-US" altLang="bg-BG" sz="2800" b="1" dirty="0">
                <a:solidFill>
                  <a:srgbClr val="FF0000"/>
                </a:solidFill>
                <a:effectLst>
                  <a:outerShdw blurRad="38100" dist="38100" dir="2700000" algn="tl">
                    <a:srgbClr val="C0C0C0"/>
                  </a:outerShdw>
                </a:effectLst>
              </a:rPr>
            </a:br>
            <a:r>
              <a:rPr lang="ru-RU" altLang="bg-BG" sz="2800" b="1" dirty="0">
                <a:solidFill>
                  <a:srgbClr val="FF0000"/>
                </a:solidFill>
                <a:effectLst>
                  <a:outerShdw blurRad="38100" dist="38100" dir="2700000" algn="tl">
                    <a:srgbClr val="C0C0C0"/>
                  </a:outerShdw>
                </a:effectLst>
              </a:rPr>
              <a:t>Медицинска помощ при спешни състояния</a:t>
            </a:r>
            <a:endParaRPr lang="en-US" altLang="bg-BG" sz="2800" b="1" dirty="0">
              <a:solidFill>
                <a:srgbClr val="FF0000"/>
              </a:solidFill>
              <a:effectLst>
                <a:outerShdw blurRad="38100" dist="38100" dir="2700000" algn="tl">
                  <a:srgbClr val="C0C0C0"/>
                </a:outerShdw>
              </a:effectLst>
            </a:endParaRPr>
          </a:p>
        </p:txBody>
      </p:sp>
      <p:sp>
        <p:nvSpPr>
          <p:cNvPr id="75779" name="Rectangle 3"/>
          <p:cNvSpPr>
            <a:spLocks noGrp="1" noRot="1" noChangeArrowheads="1"/>
          </p:cNvSpPr>
          <p:nvPr>
            <p:ph type="body" idx="4294967295"/>
          </p:nvPr>
        </p:nvSpPr>
        <p:spPr>
          <a:xfrm>
            <a:off x="457200" y="1371600"/>
            <a:ext cx="8229600" cy="4648200"/>
          </a:xfrm>
        </p:spPr>
        <p:txBody>
          <a:bodyPr/>
          <a:lstStyle/>
          <a:p>
            <a:pPr marL="609600" indent="-609600" algn="just" eaLnBrk="1" hangingPunct="1">
              <a:lnSpc>
                <a:spcPct val="80000"/>
              </a:lnSpc>
            </a:pPr>
            <a:endParaRPr lang="en-US" altLang="bg-BG" sz="2400" b="1" dirty="0">
              <a:effectLst>
                <a:outerShdw blurRad="38100" dist="38100" dir="2700000" algn="tl">
                  <a:srgbClr val="C0C0C0"/>
                </a:outerShdw>
              </a:effectLst>
              <a:latin typeface="Times New Roman" pitchFamily="18" charset="0"/>
            </a:endParaRPr>
          </a:p>
          <a:p>
            <a:pPr marL="609600" indent="-609600" algn="just" eaLnBrk="1" hangingPunct="1">
              <a:lnSpc>
                <a:spcPct val="80000"/>
              </a:lnSpc>
            </a:pPr>
            <a:r>
              <a:rPr lang="ru-RU" altLang="bg-BG" sz="2400" dirty="0">
                <a:effectLst>
                  <a:outerShdw blurRad="38100" dist="38100" dir="2700000" algn="tl">
                    <a:srgbClr val="C0C0C0"/>
                  </a:outerShdw>
                </a:effectLst>
              </a:rPr>
              <a:t>Държавата организира и финансира система за оказване на медицинска помощ при спешни състояния. Спешно състояние е остро или внезапно възникнала промяна в здравето на човека, която изисква незабавна медицинска помощ. Медицинската помощ при спешни състояния е насочена към предотвратяване на: </a:t>
            </a:r>
            <a:endParaRPr lang="en-US" altLang="bg-BG" sz="2400" dirty="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a:effectLst>
                  <a:outerShdw blurRad="38100" dist="38100" dir="2700000" algn="tl">
                    <a:srgbClr val="C0C0C0"/>
                  </a:outerShdw>
                </a:effectLst>
              </a:rPr>
              <a:t>смърт; </a:t>
            </a:r>
            <a:endParaRPr lang="en-US" altLang="bg-BG" sz="2400" dirty="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a:effectLst>
                  <a:outerShdw blurRad="38100" dist="38100" dir="2700000" algn="tl">
                    <a:srgbClr val="C0C0C0"/>
                  </a:outerShdw>
                </a:effectLst>
              </a:rPr>
              <a:t>тежки или необратими морфологични и функционални увреждания на жизнено значими органи и системи; </a:t>
            </a:r>
            <a:endParaRPr lang="en-US" altLang="bg-BG" sz="2400" dirty="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a:effectLst>
                  <a:outerShdw blurRad="38100" dist="38100" dir="2700000" algn="tl">
                    <a:srgbClr val="C0C0C0"/>
                  </a:outerShdw>
                </a:effectLst>
              </a:rPr>
              <a:t>усложнения при родилки, застрашаващи здравето и живота на майката или плода.</a:t>
            </a:r>
            <a:endParaRPr lang="en-US"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C5F4301-2058-4F60-94B4-F307E0DC7862}" type="datetime1">
              <a:rPr lang="bg-BG" altLang="en-US" smtClean="0"/>
              <a:t>20.3.2020 г.</a:t>
            </a:fld>
            <a:endParaRPr lang="en-US" altLang="en-US"/>
          </a:p>
        </p:txBody>
      </p:sp>
    </p:spTree>
    <p:extLst>
      <p:ext uri="{BB962C8B-B14F-4D97-AF65-F5344CB8AC3E}">
        <p14:creationId xmlns:p14="http://schemas.microsoft.com/office/powerpoint/2010/main" val="15268705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1C6DD29-1ED5-4B49-A563-B3EE43D46622}" type="slidenum">
              <a:rPr lang="en-US" altLang="en-US">
                <a:latin typeface="Arial" charset="0"/>
              </a:rPr>
              <a:pPr eaLnBrk="1" hangingPunct="1"/>
              <a:t>103</a:t>
            </a:fld>
            <a:endParaRPr lang="en-US" altLang="en-US">
              <a:latin typeface="Arial" charset="0"/>
            </a:endParaRPr>
          </a:p>
        </p:txBody>
      </p:sp>
      <p:sp>
        <p:nvSpPr>
          <p:cNvPr id="197635" name="Rectangle 3"/>
          <p:cNvSpPr>
            <a:spLocks noGrp="1" noRot="1" noChangeArrowheads="1"/>
          </p:cNvSpPr>
          <p:nvPr>
            <p:ph type="body" idx="4294967295"/>
          </p:nvPr>
        </p:nvSpPr>
        <p:spPr/>
        <p:txBody>
          <a:bodyPr/>
          <a:lstStyle/>
          <a:p>
            <a:pPr algn="just" eaLnBrk="1" hangingPunct="1"/>
            <a:r>
              <a:rPr lang="ru-RU" altLang="bg-BG" sz="3600">
                <a:effectLst>
                  <a:outerShdw blurRad="38100" dist="38100" dir="2700000" algn="tl">
                    <a:srgbClr val="C0C0C0"/>
                  </a:outerShdw>
                </a:effectLst>
              </a:rPr>
              <a:t>Всяко лечебно заведение е длъжно да извърши възможния обем медицински дейности при пациент в спешно състояние независимо от неговото гражданство, адрес или здравноосигурителен статут</a:t>
            </a:r>
            <a:r>
              <a:rPr lang="ru-RU" altLang="bg-BG">
                <a:effectLst>
                  <a:outerShdw blurRad="38100" dist="38100" dir="2700000" algn="tl">
                    <a:srgbClr val="C0C0C0"/>
                  </a:outerShdw>
                </a:effectLst>
              </a:rPr>
              <a:t>. </a:t>
            </a:r>
            <a:endParaRPr lang="en-US" altLang="bg-BG">
              <a:effectLst>
                <a:outerShdw blurRad="38100" dist="38100" dir="2700000" algn="tl">
                  <a:srgbClr val="C0C0C0"/>
                </a:outerShdw>
              </a:effectLst>
            </a:endParaRPr>
          </a:p>
          <a:p>
            <a:pPr eaLnBrk="1" hangingPunct="1"/>
            <a:endParaRPr lang="bg-BG" altLang="bg-BG">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851E49F-AFD7-444F-861B-B79FCCEAB28E}" type="datetime1">
              <a:rPr lang="bg-BG" altLang="en-US" smtClean="0"/>
              <a:t>20.3.2020 г.</a:t>
            </a:fld>
            <a:endParaRPr lang="en-US" altLang="en-US"/>
          </a:p>
        </p:txBody>
      </p:sp>
    </p:spTree>
    <p:extLst>
      <p:ext uri="{BB962C8B-B14F-4D97-AF65-F5344CB8AC3E}">
        <p14:creationId xmlns:p14="http://schemas.microsoft.com/office/powerpoint/2010/main" val="37626796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8608BE2-9021-4836-8403-E0F4112CEA31}" type="slidenum">
              <a:rPr lang="en-US" altLang="en-US">
                <a:latin typeface="Arial" charset="0"/>
              </a:rPr>
              <a:pPr eaLnBrk="1" hangingPunct="1"/>
              <a:t>104</a:t>
            </a:fld>
            <a:endParaRPr lang="en-US" altLang="en-US">
              <a:latin typeface="Arial" charset="0"/>
            </a:endParaRPr>
          </a:p>
        </p:txBody>
      </p:sp>
      <p:sp>
        <p:nvSpPr>
          <p:cNvPr id="77826" name="Rectangle 2"/>
          <p:cNvSpPr>
            <a:spLocks noGrp="1" noRot="1" noChangeArrowheads="1"/>
          </p:cNvSpPr>
          <p:nvPr>
            <p:ph type="title" idx="4294967295"/>
          </p:nvPr>
        </p:nvSpPr>
        <p:spPr>
          <a:xfrm>
            <a:off x="457200" y="274638"/>
            <a:ext cx="8229600" cy="576262"/>
          </a:xfrm>
        </p:spPr>
        <p:txBody>
          <a:bodyPr/>
          <a:lstStyle/>
          <a:p>
            <a:pPr algn="l" eaLnBrk="1" hangingPunct="1"/>
            <a:r>
              <a:rPr lang="ru-RU" altLang="bg-BG" sz="2800" b="1" dirty="0">
                <a:solidFill>
                  <a:srgbClr val="FF0000"/>
                </a:solidFill>
                <a:effectLst>
                  <a:outerShdw blurRad="38100" dist="38100" dir="2700000" algn="tl">
                    <a:srgbClr val="C0C0C0"/>
                  </a:outerShdw>
                </a:effectLst>
              </a:rPr>
              <a:t>Раздел </a:t>
            </a:r>
            <a:r>
              <a:rPr lang="en-US" altLang="bg-BG" sz="2800" b="1" dirty="0">
                <a:solidFill>
                  <a:srgbClr val="FF0000"/>
                </a:solidFill>
                <a:effectLst>
                  <a:outerShdw blurRad="38100" dist="38100" dir="2700000" algn="tl">
                    <a:srgbClr val="C0C0C0"/>
                  </a:outerShdw>
                </a:effectLst>
              </a:rPr>
              <a:t>IV</a:t>
            </a:r>
            <a:r>
              <a:rPr lang="ru-RU" altLang="bg-BG" sz="2800" b="1" dirty="0">
                <a:solidFill>
                  <a:srgbClr val="FF0000"/>
                </a:solidFill>
                <a:effectLst>
                  <a:outerShdw blurRad="38100" dist="38100" dir="2700000" algn="tl">
                    <a:srgbClr val="C0C0C0"/>
                  </a:outerShdw>
                </a:effectLst>
              </a:rPr>
              <a:t>.</a:t>
            </a:r>
            <a:r>
              <a:rPr lang="en-US" altLang="bg-BG" sz="2800" b="1" dirty="0">
                <a:solidFill>
                  <a:srgbClr val="FF0000"/>
                </a:solidFill>
                <a:effectLst>
                  <a:outerShdw blurRad="38100" dist="38100" dir="2700000" algn="tl">
                    <a:srgbClr val="C0C0C0"/>
                  </a:outerShdw>
                </a:effectLst>
              </a:rPr>
              <a:t> </a:t>
            </a:r>
            <a:r>
              <a:rPr lang="ru-RU" altLang="bg-BG" sz="2800" b="1" dirty="0">
                <a:solidFill>
                  <a:srgbClr val="FF0000"/>
                </a:solidFill>
                <a:effectLst>
                  <a:outerShdw blurRad="38100" dist="38100" dir="2700000" algn="tl">
                    <a:srgbClr val="C0C0C0"/>
                  </a:outerShdw>
                </a:effectLst>
              </a:rPr>
              <a:t>Медицинска експертиза</a:t>
            </a:r>
            <a:endParaRPr lang="en-US" altLang="bg-BG" sz="2800" b="1" dirty="0">
              <a:solidFill>
                <a:srgbClr val="FF0000"/>
              </a:solidFill>
              <a:effectLst>
                <a:outerShdw blurRad="38100" dist="38100" dir="2700000" algn="tl">
                  <a:srgbClr val="C0C0C0"/>
                </a:outerShdw>
              </a:effectLst>
            </a:endParaRPr>
          </a:p>
        </p:txBody>
      </p:sp>
      <p:sp>
        <p:nvSpPr>
          <p:cNvPr id="77827" name="Rectangle 3"/>
          <p:cNvSpPr>
            <a:spLocks noGrp="1" noRot="1" noChangeArrowheads="1"/>
          </p:cNvSpPr>
          <p:nvPr>
            <p:ph type="body" idx="4294967295"/>
          </p:nvPr>
        </p:nvSpPr>
        <p:spPr>
          <a:xfrm>
            <a:off x="457200" y="990600"/>
            <a:ext cx="8229600" cy="5105400"/>
          </a:xfrm>
        </p:spPr>
        <p:txBody>
          <a:bodyPr/>
          <a:lstStyle/>
          <a:p>
            <a:pPr algn="just" eaLnBrk="1" hangingPunct="1"/>
            <a:r>
              <a:rPr lang="ru-RU" altLang="bg-BG" sz="2800" dirty="0">
                <a:effectLst>
                  <a:outerShdw blurRad="38100" dist="38100" dir="2700000" algn="tl">
                    <a:srgbClr val="C0C0C0"/>
                  </a:outerShdw>
                </a:effectLst>
              </a:rPr>
              <a:t>Принципите и критериите на медицинската експертиза, както и редът за установяване вида и степента на увреждане, степента на трайно намалена работоспособност и за потвърждаване на професионална болест се определят с наредба на Министерския съвет. Към МС се създава </a:t>
            </a:r>
            <a:r>
              <a:rPr lang="ru-RU" altLang="bg-BG" sz="2800" dirty="0">
                <a:solidFill>
                  <a:srgbClr val="FF0000"/>
                </a:solidFill>
                <a:effectLst>
                  <a:outerShdw blurRad="38100" dist="38100" dir="2700000" algn="tl">
                    <a:srgbClr val="C0C0C0"/>
                  </a:outerShdw>
                </a:effectLst>
              </a:rPr>
              <a:t>Национален съвет по медицинска експертиза,</a:t>
            </a:r>
            <a:r>
              <a:rPr lang="ru-RU" altLang="bg-BG" sz="2800" dirty="0">
                <a:solidFill>
                  <a:schemeClr val="hlink"/>
                </a:solidFill>
                <a:effectLst>
                  <a:outerShdw blurRad="38100" dist="38100" dir="2700000" algn="tl">
                    <a:srgbClr val="C0C0C0"/>
                  </a:outerShdw>
                </a:effectLst>
              </a:rPr>
              <a:t> </a:t>
            </a:r>
            <a:r>
              <a:rPr lang="ru-RU" altLang="bg-BG" sz="2800" dirty="0">
                <a:effectLst>
                  <a:outerShdw blurRad="38100" dist="38100" dir="2700000" algn="tl">
                    <a:srgbClr val="C0C0C0"/>
                  </a:outerShdw>
                </a:effectLst>
              </a:rPr>
              <a:t>който разработва и представя на Министерския съвет становища по националната здравна политика, свързани с медицинската експертиза.</a:t>
            </a:r>
            <a:endParaRPr lang="en-US"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5A30C3BE-366F-4612-9246-DB43ED4FD6C0}" type="datetime1">
              <a:rPr lang="bg-BG" altLang="en-US" smtClean="0"/>
              <a:t>20.3.2020 г.</a:t>
            </a:fld>
            <a:endParaRPr lang="en-US" altLang="en-US"/>
          </a:p>
        </p:txBody>
      </p:sp>
    </p:spTree>
    <p:extLst>
      <p:ext uri="{BB962C8B-B14F-4D97-AF65-F5344CB8AC3E}">
        <p14:creationId xmlns:p14="http://schemas.microsoft.com/office/powerpoint/2010/main" val="388609425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BC73DB4-97DE-4AC6-814C-6FFE732D22B9}" type="slidenum">
              <a:rPr lang="en-US" altLang="en-US">
                <a:latin typeface="Arial" charset="0"/>
              </a:rPr>
              <a:pPr eaLnBrk="1" hangingPunct="1"/>
              <a:t>105</a:t>
            </a:fld>
            <a:endParaRPr lang="en-US" altLang="en-US">
              <a:latin typeface="Arial" charset="0"/>
            </a:endParaRPr>
          </a:p>
        </p:txBody>
      </p:sp>
      <p:sp>
        <p:nvSpPr>
          <p:cNvPr id="78850" name="Rectangle 2"/>
          <p:cNvSpPr>
            <a:spLocks noGrp="1" noRot="1" noChangeArrowheads="1"/>
          </p:cNvSpPr>
          <p:nvPr>
            <p:ph type="title" idx="4294967295"/>
          </p:nvPr>
        </p:nvSpPr>
        <p:spPr>
          <a:xfrm>
            <a:off x="304800" y="381000"/>
            <a:ext cx="8537575" cy="914400"/>
          </a:xfrm>
        </p:spPr>
        <p:txBody>
          <a:bodyPr/>
          <a:lstStyle/>
          <a:p>
            <a:pPr algn="l" eaLnBrk="1" hangingPunct="1"/>
            <a:r>
              <a:rPr lang="ru-RU" altLang="bg-BG" sz="2800" b="1" dirty="0">
                <a:solidFill>
                  <a:srgbClr val="FF0000"/>
                </a:solidFill>
                <a:effectLst>
                  <a:outerShdw blurRad="38100" dist="38100" dir="2700000" algn="tl">
                    <a:srgbClr val="C0C0C0"/>
                  </a:outerShdw>
                </a:effectLst>
              </a:rPr>
              <a:t>Раздел </a:t>
            </a:r>
            <a:r>
              <a:rPr lang="en-US" altLang="bg-BG" sz="2800" b="1" dirty="0">
                <a:solidFill>
                  <a:srgbClr val="FF0000"/>
                </a:solidFill>
                <a:effectLst>
                  <a:outerShdw blurRad="38100" dist="38100" dir="2700000" algn="tl">
                    <a:srgbClr val="C0C0C0"/>
                  </a:outerShdw>
                </a:effectLst>
              </a:rPr>
              <a:t>V</a:t>
            </a:r>
            <a:r>
              <a:rPr lang="bg-BG" altLang="bg-BG" sz="2800" b="1" dirty="0">
                <a:solidFill>
                  <a:srgbClr val="FF0000"/>
                </a:solidFill>
                <a:effectLst>
                  <a:outerShdw blurRad="38100" dist="38100" dir="2700000" algn="tl">
                    <a:srgbClr val="C0C0C0"/>
                  </a:outerShdw>
                </a:effectLst>
              </a:rPr>
              <a:t>. </a:t>
            </a:r>
            <a:r>
              <a:rPr lang="ru-RU" altLang="bg-BG" sz="2800" b="1" dirty="0">
                <a:solidFill>
                  <a:srgbClr val="FF0000"/>
                </a:solidFill>
                <a:effectLst>
                  <a:outerShdw blurRad="38100" dist="38100" dir="2700000" algn="tl">
                    <a:srgbClr val="C0C0C0"/>
                  </a:outerShdw>
                </a:effectLst>
              </a:rPr>
              <a:t>Медицинско осигуряване при бедствия, аварии и катастрофи</a:t>
            </a:r>
            <a:endParaRPr lang="en-US" altLang="bg-BG" sz="2800" dirty="0">
              <a:solidFill>
                <a:srgbClr val="FF0000"/>
              </a:solidFill>
              <a:effectLst>
                <a:outerShdw blurRad="38100" dist="38100" dir="2700000" algn="tl">
                  <a:srgbClr val="C0C0C0"/>
                </a:outerShdw>
              </a:effectLst>
              <a:latin typeface="Times New Roman" pitchFamily="18" charset="0"/>
            </a:endParaRPr>
          </a:p>
        </p:txBody>
      </p:sp>
      <p:sp>
        <p:nvSpPr>
          <p:cNvPr id="78851" name="Rectangle 3"/>
          <p:cNvSpPr>
            <a:spLocks noGrp="1" noRot="1" noChangeArrowheads="1"/>
          </p:cNvSpPr>
          <p:nvPr>
            <p:ph type="body" idx="4294967295"/>
          </p:nvPr>
        </p:nvSpPr>
        <p:spPr>
          <a:xfrm>
            <a:off x="457200" y="1295400"/>
            <a:ext cx="8229600" cy="4906963"/>
          </a:xfrm>
        </p:spPr>
        <p:txBody>
          <a:bodyPr/>
          <a:lstStyle/>
          <a:p>
            <a:pPr algn="just" eaLnBrk="1" hangingPunct="1"/>
            <a:r>
              <a:rPr lang="ru-RU" altLang="bg-BG" sz="2400" dirty="0">
                <a:effectLst>
                  <a:outerShdw blurRad="38100" dist="38100" dir="2700000" algn="tl">
                    <a:srgbClr val="C0C0C0"/>
                  </a:outerShdw>
                </a:effectLst>
              </a:rPr>
              <a:t>Управлението, организацията и ресурсното осигуряване на здравната помощ при бедствия, аварии и катастрофи се осъществяват от министъра на здравеопазването, директорите на РЗ</a:t>
            </a:r>
            <a:r>
              <a:rPr lang="bg-BG" altLang="bg-BG" sz="2400" dirty="0">
                <a:effectLst>
                  <a:outerShdw blurRad="38100" dist="38100" dir="2700000" algn="tl">
                    <a:srgbClr val="C0C0C0"/>
                  </a:outerShdw>
                </a:effectLst>
              </a:rPr>
              <a:t>И</a:t>
            </a:r>
            <a:r>
              <a:rPr lang="ru-RU" altLang="bg-BG" sz="2400" dirty="0">
                <a:effectLst>
                  <a:outerShdw blurRad="38100" dist="38100" dir="2700000" algn="tl">
                    <a:srgbClr val="C0C0C0"/>
                  </a:outerShdw>
                </a:effectLst>
              </a:rPr>
              <a:t>, органите за държавен здравен контрол, лечебните и здравните заведения. Те провеждат дейността си в тясно взаимодействие с органите на централната и местната власт, с Министерството на извънредните ситуации, с неправителствени организации и с БЧК. Финансовото осигуряване на здравната помощ при бедствия, аварии и катастрофи се осъществява от републиканския бюджет.</a:t>
            </a:r>
            <a:endParaRPr lang="en-US"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4DB854FF-1250-406B-ADD9-BC0AFB6CA070}" type="datetime1">
              <a:rPr lang="bg-BG" altLang="en-US" smtClean="0"/>
              <a:t>20.3.2020 г.</a:t>
            </a:fld>
            <a:endParaRPr lang="en-US" altLang="en-US"/>
          </a:p>
        </p:txBody>
      </p:sp>
    </p:spTree>
    <p:extLst>
      <p:ext uri="{BB962C8B-B14F-4D97-AF65-F5344CB8AC3E}">
        <p14:creationId xmlns:p14="http://schemas.microsoft.com/office/powerpoint/2010/main" val="239231384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9ED3805-981F-4154-AB08-5C82EF190187}" type="slidenum">
              <a:rPr lang="en-US" altLang="en-US">
                <a:latin typeface="Arial" charset="0"/>
              </a:rPr>
              <a:pPr eaLnBrk="1" hangingPunct="1"/>
              <a:t>106</a:t>
            </a:fld>
            <a:endParaRPr lang="en-US" altLang="en-US">
              <a:latin typeface="Arial" charset="0"/>
            </a:endParaRPr>
          </a:p>
        </p:txBody>
      </p:sp>
      <p:sp>
        <p:nvSpPr>
          <p:cNvPr id="54275" name="Rectangle 4"/>
          <p:cNvSpPr>
            <a:spLocks noGrp="1" noChangeArrowheads="1"/>
          </p:cNvSpPr>
          <p:nvPr>
            <p:ph type="title"/>
          </p:nvPr>
        </p:nvSpPr>
        <p:spPr>
          <a:xfrm>
            <a:off x="228600" y="274638"/>
            <a:ext cx="8686800" cy="5897562"/>
          </a:xfrm>
        </p:spPr>
        <p:txBody>
          <a:bodyPr/>
          <a:lstStyle/>
          <a:p>
            <a:pPr marL="108000" algn="l" eaLnBrk="1" hangingPunct="1"/>
            <a:r>
              <a:rPr lang="bg-BG" altLang="en-US" sz="2800" b="1" dirty="0">
                <a:solidFill>
                  <a:srgbClr val="FF0000"/>
                </a:solidFill>
              </a:rPr>
              <a:t>Раздел VI.</a:t>
            </a:r>
            <a:br>
              <a:rPr lang="bg-BG" altLang="en-US" sz="2800" b="1" dirty="0">
                <a:solidFill>
                  <a:srgbClr val="FF0000"/>
                </a:solidFill>
              </a:rPr>
            </a:br>
            <a:r>
              <a:rPr lang="bg-BG" altLang="en-US" sz="2800" b="1" dirty="0">
                <a:solidFill>
                  <a:srgbClr val="FF0000"/>
                </a:solidFill>
              </a:rPr>
              <a:t>Контрол върху медицинското обслужване</a:t>
            </a:r>
            <a:r>
              <a:rPr lang="bg-BG" altLang="en-US" sz="2800" dirty="0">
                <a:solidFill>
                  <a:srgbClr val="FF0000"/>
                </a:solidFill>
              </a:rPr>
              <a:t> </a:t>
            </a:r>
            <a:br>
              <a:rPr lang="en-US" altLang="en-US" sz="2800" dirty="0">
                <a:solidFill>
                  <a:srgbClr val="CC0000"/>
                </a:solidFill>
              </a:rPr>
            </a:br>
            <a:br>
              <a:rPr lang="en-US" altLang="en-US" sz="2800" dirty="0"/>
            </a:br>
            <a:r>
              <a:rPr lang="ru-RU" altLang="en-US" sz="2800" dirty="0"/>
              <a:t>За осъществяване на контрол върху медицинското обслужване на гражданите се създава</a:t>
            </a:r>
            <a:r>
              <a:rPr lang="ru-RU" altLang="en-US" sz="2800" b="1" dirty="0"/>
              <a:t> </a:t>
            </a:r>
            <a:r>
              <a:rPr lang="ru-RU" altLang="en-US" sz="2800" b="1" dirty="0">
                <a:solidFill>
                  <a:srgbClr val="FF0000"/>
                </a:solidFill>
              </a:rPr>
              <a:t>Изпълнителна агенция "Медицински одит" </a:t>
            </a:r>
            <a:r>
              <a:rPr lang="ru-RU" altLang="en-US" sz="2800" dirty="0"/>
              <a:t>към министъра на здравеопазването</a:t>
            </a:r>
            <a:r>
              <a:rPr lang="en-US" altLang="en-US" sz="2800" dirty="0"/>
              <a:t>.</a:t>
            </a:r>
            <a:r>
              <a:rPr lang="ru-RU" altLang="en-US" sz="2800" dirty="0"/>
              <a:t> Ръководи се и се представлява от директор, който се подпомага от заместник-директор.</a:t>
            </a:r>
            <a:br>
              <a:rPr lang="ru-RU" altLang="en-US" sz="2800" dirty="0"/>
            </a:br>
            <a:r>
              <a:rPr lang="ru-RU" altLang="en-US" sz="2800" dirty="0"/>
              <a:t>Дейността, структурата и организацията на работата на ИАМО се определят с устройствен правилник, приет от Министерския съвет по предложение на министъра на здравеопазването.</a:t>
            </a:r>
            <a:r>
              <a:rPr lang="en-US" altLang="en-US" sz="2000" dirty="0"/>
              <a:t> </a:t>
            </a:r>
          </a:p>
        </p:txBody>
      </p:sp>
      <p:sp>
        <p:nvSpPr>
          <p:cNvPr id="2" name="Date Placeholder 1"/>
          <p:cNvSpPr>
            <a:spLocks noGrp="1"/>
          </p:cNvSpPr>
          <p:nvPr>
            <p:ph type="dt" sz="half" idx="10"/>
          </p:nvPr>
        </p:nvSpPr>
        <p:spPr/>
        <p:txBody>
          <a:bodyPr/>
          <a:lstStyle/>
          <a:p>
            <a:fld id="{B3283C39-7025-48F3-8506-21387835AC57}" type="datetime1">
              <a:rPr lang="bg-BG" altLang="en-US" smtClean="0"/>
              <a:t>20.3.2020 г.</a:t>
            </a:fld>
            <a:endParaRPr lang="en-US" altLang="en-US"/>
          </a:p>
        </p:txBody>
      </p:sp>
    </p:spTree>
    <p:extLst>
      <p:ext uri="{BB962C8B-B14F-4D97-AF65-F5344CB8AC3E}">
        <p14:creationId xmlns:p14="http://schemas.microsoft.com/office/powerpoint/2010/main" val="389149161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7AD358C-6BA4-464B-ACF0-1193266920DE}" type="slidenum">
              <a:rPr lang="en-US" altLang="en-US">
                <a:latin typeface="Arial" charset="0"/>
              </a:rPr>
              <a:pPr eaLnBrk="1" hangingPunct="1"/>
              <a:t>107</a:t>
            </a:fld>
            <a:endParaRPr lang="en-US" altLang="en-US">
              <a:latin typeface="Arial" charset="0"/>
            </a:endParaRPr>
          </a:p>
        </p:txBody>
      </p:sp>
      <p:sp>
        <p:nvSpPr>
          <p:cNvPr id="7170" name="Rectangle 2"/>
          <p:cNvSpPr>
            <a:spLocks noGrp="1" noRot="1" noChangeArrowheads="1"/>
          </p:cNvSpPr>
          <p:nvPr>
            <p:ph type="title" idx="4294967295"/>
          </p:nvPr>
        </p:nvSpPr>
        <p:spPr>
          <a:xfrm>
            <a:off x="304800" y="457200"/>
            <a:ext cx="8540750" cy="1295400"/>
          </a:xfrm>
        </p:spPr>
        <p:txBody>
          <a:bodyPr/>
          <a:lstStyle/>
          <a:p>
            <a:pPr algn="l" eaLnBrk="1" hangingPunct="1"/>
            <a:br>
              <a:rPr lang="ru-RU" altLang="bg-BG" sz="2800" b="1" dirty="0">
                <a:effectLst>
                  <a:outerShdw blurRad="38100" dist="38100" dir="2700000" algn="tl">
                    <a:srgbClr val="C0C0C0"/>
                  </a:outerShdw>
                </a:effectLst>
                <a:latin typeface="Times New Roman" pitchFamily="18" charset="0"/>
              </a:rPr>
            </a:br>
            <a:r>
              <a:rPr lang="ru-RU" altLang="bg-BG" sz="2800" b="1" dirty="0">
                <a:solidFill>
                  <a:srgbClr val="FF0000"/>
                </a:solidFill>
                <a:effectLst>
                  <a:outerShdw blurRad="38100" dist="38100" dir="2700000" algn="tl">
                    <a:srgbClr val="C0C0C0"/>
                  </a:outerShdw>
                </a:effectLst>
              </a:rPr>
              <a:t>Глава четвърта. ЗДРАВНА ЗАКРИЛА НА ОПРЕДЕЛЕНИ ГРУПИ ОТ НАСЕЛЕНИЕТО</a:t>
            </a:r>
            <a:br>
              <a:rPr lang="en-US" altLang="bg-BG" sz="2800" b="1" dirty="0">
                <a:solidFill>
                  <a:srgbClr val="FF0000"/>
                </a:solidFill>
                <a:effectLst>
                  <a:outerShdw blurRad="38100" dist="38100" dir="2700000" algn="tl">
                    <a:srgbClr val="C0C0C0"/>
                  </a:outerShdw>
                </a:effectLst>
              </a:rPr>
            </a:br>
            <a:r>
              <a:rPr lang="ru-RU" altLang="bg-BG" sz="2800" b="1" dirty="0">
                <a:solidFill>
                  <a:srgbClr val="002060"/>
                </a:solidFill>
                <a:effectLst>
                  <a:outerShdw blurRad="38100" dist="38100" dir="2700000" algn="tl">
                    <a:srgbClr val="C0C0C0"/>
                  </a:outerShdw>
                </a:effectLst>
              </a:rPr>
              <a:t>Раздел </a:t>
            </a:r>
            <a:r>
              <a:rPr lang="en-US" altLang="bg-BG" sz="2800" b="1" dirty="0">
                <a:solidFill>
                  <a:srgbClr val="002060"/>
                </a:solidFill>
                <a:effectLst>
                  <a:outerShdw blurRad="38100" dist="38100" dir="2700000" algn="tl">
                    <a:srgbClr val="C0C0C0"/>
                  </a:outerShdw>
                </a:effectLst>
              </a:rPr>
              <a:t>I</a:t>
            </a:r>
            <a:r>
              <a:rPr lang="ru-RU" altLang="bg-BG" sz="2800" b="1" dirty="0">
                <a:solidFill>
                  <a:srgbClr val="002060"/>
                </a:solidFill>
                <a:effectLst>
                  <a:outerShdw blurRad="38100" dist="38100" dir="2700000" algn="tl">
                    <a:srgbClr val="C0C0C0"/>
                  </a:outerShdw>
                </a:effectLst>
              </a:rPr>
              <a:t>. Здравна закрила на децата</a:t>
            </a:r>
            <a:br>
              <a:rPr lang="en-US" altLang="bg-BG" sz="2800" b="1" dirty="0">
                <a:solidFill>
                  <a:srgbClr val="002060"/>
                </a:solidFill>
                <a:effectLst>
                  <a:outerShdw blurRad="38100" dist="38100" dir="2700000" algn="tl">
                    <a:srgbClr val="C0C0C0"/>
                  </a:outerShdw>
                </a:effectLst>
              </a:rPr>
            </a:br>
            <a:endParaRPr lang="en-US" altLang="bg-BG" sz="2800" b="1" dirty="0">
              <a:solidFill>
                <a:srgbClr val="002060"/>
              </a:solidFill>
              <a:effectLst>
                <a:outerShdw blurRad="38100" dist="38100" dir="2700000" algn="tl">
                  <a:srgbClr val="C0C0C0"/>
                </a:outerShdw>
              </a:effectLst>
            </a:endParaRPr>
          </a:p>
        </p:txBody>
      </p:sp>
      <p:sp>
        <p:nvSpPr>
          <p:cNvPr id="7171" name="Rectangle 3"/>
          <p:cNvSpPr>
            <a:spLocks noGrp="1" noRot="1" noChangeArrowheads="1"/>
          </p:cNvSpPr>
          <p:nvPr>
            <p:ph type="body" idx="4294967295"/>
          </p:nvPr>
        </p:nvSpPr>
        <p:spPr>
          <a:xfrm>
            <a:off x="228600" y="1905000"/>
            <a:ext cx="8693150" cy="4343400"/>
          </a:xfrm>
        </p:spPr>
        <p:txBody>
          <a:bodyPr/>
          <a:lstStyle/>
          <a:p>
            <a:pPr eaLnBrk="1" hangingPunct="1">
              <a:defRPr/>
            </a:pPr>
            <a:r>
              <a:rPr lang="ru-RU" altLang="bg-BG" sz="2800" dirty="0">
                <a:effectLst>
                  <a:outerShdw blurRad="38100" dist="38100" dir="2700000" algn="tl">
                    <a:srgbClr val="C0C0C0"/>
                  </a:outerShdw>
                </a:effectLst>
              </a:rPr>
              <a:t>Държавата и общините, юридическите и физическите лица създават условия за осигуряване на здравословна жизнена среда и нормално физическо и психическо развитие на децата. </a:t>
            </a:r>
          </a:p>
          <a:p>
            <a:pPr eaLnBrk="1" hangingPunct="1">
              <a:defRPr/>
            </a:pPr>
            <a:r>
              <a:rPr lang="ru-RU" altLang="bg-BG" sz="2800" dirty="0">
                <a:effectLst>
                  <a:outerShdw blurRad="38100" dist="38100" dir="2700000" algn="tl">
                    <a:srgbClr val="C0C0C0"/>
                  </a:outerShdw>
                </a:effectLst>
              </a:rPr>
              <a:t>За подпомагане на семейството при отглеждане на деца до 3-годишна възраст и за осигуряване на нормалното им физическо и психическо развитие се създават </a:t>
            </a:r>
            <a:r>
              <a:rPr lang="ru-RU" altLang="bg-BG" sz="2800" i="1" dirty="0">
                <a:solidFill>
                  <a:srgbClr val="FF0000"/>
                </a:solidFill>
                <a:effectLst>
                  <a:outerShdw blurRad="38100" dist="38100" dir="2700000" algn="tl">
                    <a:srgbClr val="C0C0C0"/>
                  </a:outerShdw>
                </a:effectLst>
              </a:rPr>
              <a:t>детски ясли</a:t>
            </a:r>
            <a:r>
              <a:rPr lang="ru-RU" altLang="bg-BG" sz="2800" dirty="0">
                <a:solidFill>
                  <a:srgbClr val="FF0000"/>
                </a:solidFill>
                <a:effectLst>
                  <a:outerShdw blurRad="38100" dist="38100" dir="2700000" algn="tl">
                    <a:srgbClr val="C0C0C0"/>
                  </a:outerShdw>
                </a:effectLst>
              </a:rPr>
              <a:t> </a:t>
            </a:r>
            <a:r>
              <a:rPr lang="ru-RU" altLang="bg-BG" sz="2800" dirty="0">
                <a:effectLst>
                  <a:outerShdw blurRad="38100" dist="38100" dir="2700000" algn="tl">
                    <a:srgbClr val="C0C0C0"/>
                  </a:outerShdw>
                </a:effectLst>
              </a:rPr>
              <a:t>и </a:t>
            </a:r>
            <a:r>
              <a:rPr lang="ru-RU" altLang="bg-BG" sz="2800" i="1" dirty="0">
                <a:solidFill>
                  <a:srgbClr val="FF0000"/>
                </a:solidFill>
                <a:effectLst>
                  <a:outerShdw blurRad="38100" dist="38100" dir="2700000" algn="tl">
                    <a:srgbClr val="C0C0C0"/>
                  </a:outerShdw>
                </a:effectLst>
              </a:rPr>
              <a:t>детски </a:t>
            </a:r>
            <a:r>
              <a:rPr lang="ru-RU" altLang="bg-BG" sz="2800" i="1" dirty="0" err="1">
                <a:solidFill>
                  <a:srgbClr val="FF0000"/>
                </a:solidFill>
                <a:effectLst>
                  <a:outerShdw blurRad="38100" dist="38100" dir="2700000" algn="tl">
                    <a:srgbClr val="C0C0C0"/>
                  </a:outerShdw>
                </a:effectLst>
              </a:rPr>
              <a:t>млечни</a:t>
            </a:r>
            <a:r>
              <a:rPr lang="ru-RU" altLang="bg-BG" sz="2800" i="1" dirty="0">
                <a:solidFill>
                  <a:srgbClr val="FF0000"/>
                </a:solidFill>
                <a:effectLst>
                  <a:outerShdw blurRad="38100" dist="38100" dir="2700000" algn="tl">
                    <a:srgbClr val="C0C0C0"/>
                  </a:outerShdw>
                </a:effectLst>
              </a:rPr>
              <a:t> кухни</a:t>
            </a:r>
            <a:r>
              <a:rPr lang="ru-RU" altLang="bg-BG" sz="2800" dirty="0">
                <a:solidFill>
                  <a:srgbClr val="FF0000"/>
                </a:solidFill>
                <a:effectLst>
                  <a:outerShdw blurRad="38100" dist="38100" dir="2700000" algn="tl">
                    <a:srgbClr val="C0C0C0"/>
                  </a:outerShdw>
                </a:effectLst>
              </a:rPr>
              <a:t>.</a:t>
            </a:r>
            <a:r>
              <a:rPr lang="en-US" altLang="bg-BG" sz="2800" dirty="0">
                <a:solidFill>
                  <a:srgbClr val="FF0000"/>
                </a:solidFill>
                <a:effectLst>
                  <a:outerShdw blurRad="38100" dist="38100" dir="2700000" algn="tl">
                    <a:srgbClr val="C0C0C0"/>
                  </a:outerShdw>
                </a:effectLst>
              </a:rPr>
              <a:t> </a:t>
            </a:r>
          </a:p>
        </p:txBody>
      </p:sp>
      <p:sp>
        <p:nvSpPr>
          <p:cNvPr id="2" name="Date Placeholder 1"/>
          <p:cNvSpPr>
            <a:spLocks noGrp="1"/>
          </p:cNvSpPr>
          <p:nvPr>
            <p:ph type="dt" sz="half" idx="10"/>
          </p:nvPr>
        </p:nvSpPr>
        <p:spPr/>
        <p:txBody>
          <a:bodyPr/>
          <a:lstStyle/>
          <a:p>
            <a:fld id="{B32F25BC-FB0A-4006-9582-4628D4A83169}" type="datetime1">
              <a:rPr lang="bg-BG" altLang="en-US" smtClean="0"/>
              <a:t>20.3.2020 г.</a:t>
            </a:fld>
            <a:endParaRPr lang="en-US" altLang="en-US"/>
          </a:p>
        </p:txBody>
      </p:sp>
    </p:spTree>
    <p:extLst>
      <p:ext uri="{BB962C8B-B14F-4D97-AF65-F5344CB8AC3E}">
        <p14:creationId xmlns:p14="http://schemas.microsoft.com/office/powerpoint/2010/main" val="28135367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48AF2C-801D-4DB7-8DF8-9E35125A4AAC}" type="slidenum">
              <a:rPr lang="en-US" altLang="en-US">
                <a:latin typeface="Arial" charset="0"/>
              </a:rPr>
              <a:pPr eaLnBrk="1" hangingPunct="1"/>
              <a:t>108</a:t>
            </a:fld>
            <a:endParaRPr lang="en-US" altLang="en-US">
              <a:latin typeface="Arial" charset="0"/>
            </a:endParaRPr>
          </a:p>
        </p:txBody>
      </p:sp>
      <p:sp>
        <p:nvSpPr>
          <p:cNvPr id="143363" name="Rectangle 3"/>
          <p:cNvSpPr>
            <a:spLocks noGrp="1" noRot="1" noChangeArrowheads="1"/>
          </p:cNvSpPr>
          <p:nvPr>
            <p:ph type="body" idx="4294967295"/>
          </p:nvPr>
        </p:nvSpPr>
        <p:spPr>
          <a:xfrm>
            <a:off x="304800" y="609600"/>
            <a:ext cx="8540750" cy="4876800"/>
          </a:xfrm>
        </p:spPr>
        <p:txBody>
          <a:bodyPr/>
          <a:lstStyle/>
          <a:p>
            <a:pPr marL="72000" algn="just" eaLnBrk="1" hangingPunct="1">
              <a:buFontTx/>
              <a:buNone/>
            </a:pPr>
            <a:r>
              <a:rPr lang="ru-RU" altLang="bg-BG" sz="1800" dirty="0">
                <a:effectLst>
                  <a:outerShdw blurRad="38100" dist="38100" dir="2700000" algn="tl">
                    <a:srgbClr val="C0C0C0"/>
                  </a:outerShdw>
                </a:effectLst>
                <a:latin typeface="Times New Roman" pitchFamily="18" charset="0"/>
              </a:rPr>
              <a:t>	</a:t>
            </a:r>
            <a:r>
              <a:rPr lang="ru-RU" altLang="bg-BG" sz="2400" dirty="0" err="1">
                <a:solidFill>
                  <a:srgbClr val="FF0000"/>
                </a:solidFill>
                <a:effectLst>
                  <a:outerShdw blurRad="38100" dist="38100" dir="2700000" algn="tl">
                    <a:srgbClr val="C0C0C0"/>
                  </a:outerShdw>
                </a:effectLst>
              </a:rPr>
              <a:t>Здравните</a:t>
            </a:r>
            <a:r>
              <a:rPr lang="ru-RU" altLang="bg-BG" sz="2400" dirty="0">
                <a:solidFill>
                  <a:srgbClr val="FF0000"/>
                </a:solidFill>
                <a:effectLst>
                  <a:outerShdw blurRad="38100" dist="38100" dir="2700000" algn="tl">
                    <a:srgbClr val="C0C0C0"/>
                  </a:outerShdw>
                </a:effectLst>
              </a:rPr>
              <a:t> </a:t>
            </a:r>
            <a:r>
              <a:rPr lang="ru-RU" altLang="bg-BG" sz="2400" dirty="0" err="1">
                <a:solidFill>
                  <a:srgbClr val="FF0000"/>
                </a:solidFill>
                <a:effectLst>
                  <a:outerShdw blurRad="38100" dist="38100" dir="2700000" algn="tl">
                    <a:srgbClr val="C0C0C0"/>
                  </a:outerShdw>
                </a:effectLst>
              </a:rPr>
              <a:t>кабинети</a:t>
            </a:r>
            <a:r>
              <a:rPr lang="ru-RU" altLang="bg-BG" sz="2400" dirty="0">
                <a:solidFill>
                  <a:srgbClr val="FF0000"/>
                </a:solidFill>
                <a:effectLst>
                  <a:outerShdw blurRad="38100" dist="38100" dir="2700000" algn="tl">
                    <a:srgbClr val="C0C0C0"/>
                  </a:outerShdw>
                </a:effectLst>
              </a:rPr>
              <a:t> </a:t>
            </a:r>
            <a:r>
              <a:rPr lang="ru-RU" altLang="bg-BG" sz="2400" dirty="0">
                <a:effectLst>
                  <a:outerShdw blurRad="38100" dist="38100" dir="2700000" algn="tl">
                    <a:srgbClr val="C0C0C0"/>
                  </a:outerShdw>
                </a:effectLst>
              </a:rPr>
              <a:t>в детските градини, училищата и специализираните институции за предоставяне на социални услуги за деца осъществяват дейности по: </a:t>
            </a:r>
          </a:p>
          <a:p>
            <a:pPr marL="72000" algn="just" eaLnBrk="1" hangingPunct="1">
              <a:buFontTx/>
              <a:buNone/>
            </a:pPr>
            <a:r>
              <a:rPr lang="ru-RU" altLang="bg-BG" sz="2400" dirty="0">
                <a:effectLst>
                  <a:outerShdw blurRad="38100" dist="38100" dir="2700000" algn="tl">
                    <a:srgbClr val="C0C0C0"/>
                  </a:outerShdw>
                </a:effectLst>
              </a:rPr>
              <a:t>	1. медицинско обслужване за оказване на първа медицинска помощ на децата и учениците и медицинско обслужване до пристигането на специализиран екип на спешна медицинска помощ; </a:t>
            </a:r>
          </a:p>
          <a:p>
            <a:pPr marL="72000" algn="just" eaLnBrk="1" hangingPunct="1">
              <a:buFontTx/>
              <a:buNone/>
            </a:pPr>
            <a:r>
              <a:rPr lang="ru-RU" altLang="bg-BG" sz="2400" dirty="0">
                <a:effectLst>
                  <a:outerShdw blurRad="38100" dist="38100" dir="2700000" algn="tl">
                    <a:srgbClr val="C0C0C0"/>
                  </a:outerShdw>
                </a:effectLst>
              </a:rPr>
              <a:t>	2. промоция и превенция на здравето на децата и учениците; </a:t>
            </a:r>
          </a:p>
          <a:p>
            <a:pPr marL="72000" algn="just" eaLnBrk="1" hangingPunct="1">
              <a:buNone/>
            </a:pPr>
            <a:r>
              <a:rPr lang="ru-RU" altLang="bg-BG" sz="2400" dirty="0">
                <a:effectLst>
                  <a:outerShdw blurRad="38100" dist="38100" dir="2700000" algn="tl">
                    <a:srgbClr val="C0C0C0"/>
                  </a:outerShdw>
                </a:effectLst>
              </a:rPr>
              <a:t>3. участие в подготовката, провеждането и контрола на различните форми на отдих, туризъм и спорт за децата и учениците; </a:t>
            </a:r>
          </a:p>
          <a:p>
            <a:pPr marL="72000" algn="just" eaLnBrk="1" hangingPunct="1">
              <a:buFontTx/>
              <a:buNone/>
            </a:pPr>
            <a:endParaRPr lang="ru-RU" altLang="bg-BG" sz="2400" dirty="0">
              <a:effectLst>
                <a:outerShdw blurRad="38100" dist="38100" dir="2700000" algn="tl">
                  <a:srgbClr val="C0C0C0"/>
                </a:outerShdw>
              </a:effectLst>
            </a:endParaRPr>
          </a:p>
          <a:p>
            <a:pPr marL="72000" algn="just" eaLnBrk="1" hangingPunct="1">
              <a:buFontTx/>
              <a:buNone/>
            </a:pPr>
            <a:r>
              <a:rPr lang="ru-RU" altLang="bg-BG" sz="2400" dirty="0">
                <a:effectLst>
                  <a:outerShdw blurRad="38100" dist="38100" dir="2700000" algn="tl">
                    <a:srgbClr val="C0C0C0"/>
                  </a:outerShdw>
                </a:effectLst>
              </a:rPr>
              <a:t>		</a:t>
            </a:r>
            <a:endParaRPr lang="bg-BG"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72040AF-5AE9-46D2-81CF-351A4304F117}" type="datetime1">
              <a:rPr lang="bg-BG" altLang="en-US" smtClean="0"/>
              <a:t>20.3.2020 г.</a:t>
            </a:fld>
            <a:endParaRPr lang="en-US" altLang="en-US"/>
          </a:p>
        </p:txBody>
      </p:sp>
    </p:spTree>
    <p:extLst>
      <p:ext uri="{BB962C8B-B14F-4D97-AF65-F5344CB8AC3E}">
        <p14:creationId xmlns:p14="http://schemas.microsoft.com/office/powerpoint/2010/main" val="394005435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48AF2C-801D-4DB7-8DF8-9E35125A4AAC}" type="slidenum">
              <a:rPr lang="en-US" altLang="en-US">
                <a:latin typeface="Arial" charset="0"/>
              </a:rPr>
              <a:pPr eaLnBrk="1" hangingPunct="1"/>
              <a:t>109</a:t>
            </a:fld>
            <a:endParaRPr lang="en-US" altLang="en-US">
              <a:latin typeface="Arial" charset="0"/>
            </a:endParaRPr>
          </a:p>
        </p:txBody>
      </p:sp>
      <p:sp>
        <p:nvSpPr>
          <p:cNvPr id="143363" name="Rectangle 3"/>
          <p:cNvSpPr>
            <a:spLocks noGrp="1" noRot="1" noChangeArrowheads="1"/>
          </p:cNvSpPr>
          <p:nvPr>
            <p:ph type="body" idx="4294967295"/>
          </p:nvPr>
        </p:nvSpPr>
        <p:spPr>
          <a:xfrm>
            <a:off x="304800" y="457200"/>
            <a:ext cx="8540750" cy="5105400"/>
          </a:xfrm>
        </p:spPr>
        <p:txBody>
          <a:bodyPr/>
          <a:lstStyle/>
          <a:p>
            <a:pPr marL="72000" eaLnBrk="1" hangingPunct="1">
              <a:buFontTx/>
              <a:buNone/>
            </a:pPr>
            <a:r>
              <a:rPr lang="ru-RU" altLang="bg-BG" sz="1800" dirty="0">
                <a:effectLst>
                  <a:outerShdw blurRad="38100" dist="38100" dir="2700000" algn="tl">
                    <a:srgbClr val="C0C0C0"/>
                  </a:outerShdw>
                </a:effectLst>
                <a:latin typeface="Times New Roman" pitchFamily="18" charset="0"/>
              </a:rPr>
              <a:t>	</a:t>
            </a:r>
            <a:r>
              <a:rPr lang="ru-RU" altLang="bg-BG" sz="2400" dirty="0">
                <a:effectLst>
                  <a:outerShdw blurRad="38100" dist="38100" dir="2700000" algn="tl">
                    <a:srgbClr val="C0C0C0"/>
                  </a:outerShdw>
                </a:effectLst>
              </a:rPr>
              <a:t>4. организиране и провеждане на дейности за предотвратяване на възникването и за ограничаване разпространението на заразни и паразитни заболявания в детските градини, училищата и специализираните институции за предоставяне на социални услуги за деца; </a:t>
            </a:r>
          </a:p>
          <a:p>
            <a:pPr marL="72000" eaLnBrk="1" hangingPunct="1">
              <a:buNone/>
            </a:pPr>
            <a:r>
              <a:rPr lang="ru-RU" altLang="bg-BG" sz="2400" dirty="0">
                <a:effectLst>
                  <a:outerShdw blurRad="38100" dist="38100" dir="2700000" algn="tl">
                    <a:srgbClr val="C0C0C0"/>
                  </a:outerShdw>
                </a:effectLst>
              </a:rPr>
              <a:t>	5. организиране и провеждане на програми за здравно образование на децата и учениците, на специални програми за правилно хранене, за превенция на отклоненията в хранителното поведение, за предпазване от употреба на наркотични и психотропни субстанции, за превенция срещу използването на тютюневи изделия и алкохолни напитки и за изграждане на сексуална култура; </a:t>
            </a:r>
          </a:p>
          <a:p>
            <a:pPr marL="72000" algn="just" eaLnBrk="1" hangingPunct="1">
              <a:buFontTx/>
              <a:buNone/>
            </a:pPr>
            <a:endParaRPr lang="bg-BG"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86520FF-ED14-4CA8-96AF-D6400F62DB05}" type="datetime1">
              <a:rPr lang="bg-BG" altLang="en-US" smtClean="0"/>
              <a:t>20.3.2020 г.</a:t>
            </a:fld>
            <a:endParaRPr lang="en-US" altLang="en-US"/>
          </a:p>
        </p:txBody>
      </p:sp>
    </p:spTree>
    <p:extLst>
      <p:ext uri="{BB962C8B-B14F-4D97-AF65-F5344CB8AC3E}">
        <p14:creationId xmlns:p14="http://schemas.microsoft.com/office/powerpoint/2010/main" val="43106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12430A2D-1B34-4A52-A605-0CEE1AED9BBF}" type="slidenum">
              <a:rPr lang="bg-BG" altLang="en-US"/>
              <a:pPr/>
              <a:t>11</a:t>
            </a:fld>
            <a:endParaRPr lang="bg-BG" altLang="en-US"/>
          </a:p>
        </p:txBody>
      </p:sp>
      <p:sp>
        <p:nvSpPr>
          <p:cNvPr id="587778" name="Rectangle 2"/>
          <p:cNvSpPr>
            <a:spLocks noGrp="1" noChangeArrowheads="1"/>
          </p:cNvSpPr>
          <p:nvPr>
            <p:ph type="title"/>
          </p:nvPr>
        </p:nvSpPr>
        <p:spPr>
          <a:xfrm>
            <a:off x="228600" y="782638"/>
            <a:ext cx="8610600" cy="5451475"/>
          </a:xfrm>
        </p:spPr>
        <p:txBody>
          <a:bodyPr/>
          <a:lstStyle/>
          <a:p>
            <a:pPr marL="108000"/>
            <a:r>
              <a:rPr lang="bg-BG" altLang="en-US" sz="4000" b="1" dirty="0">
                <a:solidFill>
                  <a:srgbClr val="0000FF"/>
                </a:solidFill>
                <a:latin typeface="Arial" panose="020B0604020202020204" pitchFamily="34" charset="0"/>
                <a:cs typeface="Arial" panose="020B0604020202020204" pitchFamily="34" charset="0"/>
              </a:rPr>
              <a:t>Чл. 52 (1)</a:t>
            </a:r>
            <a:r>
              <a:rPr lang="bg-BG" altLang="en-US" sz="4000" b="1" dirty="0">
                <a:latin typeface="Arial" panose="020B0604020202020204" pitchFamily="34" charset="0"/>
                <a:cs typeface="Arial" panose="020B0604020202020204" pitchFamily="34" charset="0"/>
              </a:rPr>
              <a:t> Гражданите имат право на здравно осигуряване, гарантиращо им достъпна медицинска помощ, и на безплатно ползване на медицинско обслужване при условия и по ред, определени със закон.</a:t>
            </a:r>
            <a:endParaRPr lang="en-US" altLang="en-US" sz="4000"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AF01F538-BEDB-4D3A-B684-CB93B1CF7C6F}" type="datetime1">
              <a:rPr lang="bg-BG" altLang="en-US" smtClean="0"/>
              <a:t>20.3.2020 г.</a:t>
            </a:fld>
            <a:endParaRPr lang="bg-BG" alt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9BC2A62-FA5D-4AAB-B5B5-659B1B0AA2B1}" type="slidenum">
              <a:rPr lang="en-US" altLang="en-US">
                <a:latin typeface="Arial" charset="0"/>
              </a:rPr>
              <a:pPr eaLnBrk="1" hangingPunct="1"/>
              <a:t>110</a:t>
            </a:fld>
            <a:endParaRPr lang="en-US" altLang="en-US">
              <a:latin typeface="Arial" charset="0"/>
            </a:endParaRPr>
          </a:p>
        </p:txBody>
      </p:sp>
      <p:sp>
        <p:nvSpPr>
          <p:cNvPr id="144387" name="Rectangle 3"/>
          <p:cNvSpPr>
            <a:spLocks noGrp="1" noRot="1" noChangeArrowheads="1"/>
          </p:cNvSpPr>
          <p:nvPr>
            <p:ph type="body" idx="4294967295"/>
          </p:nvPr>
        </p:nvSpPr>
        <p:spPr>
          <a:xfrm>
            <a:off x="228600" y="609600"/>
            <a:ext cx="8610600" cy="4876800"/>
          </a:xfrm>
        </p:spPr>
        <p:txBody>
          <a:bodyPr/>
          <a:lstStyle/>
          <a:p>
            <a:pPr marL="72000" eaLnBrk="1" hangingPunct="1">
              <a:buFontTx/>
              <a:buNone/>
            </a:pPr>
            <a:r>
              <a:rPr lang="ru-RU" altLang="bg-BG" sz="2400" dirty="0">
                <a:effectLst>
                  <a:outerShdw blurRad="38100" dist="38100" dir="2700000" algn="tl">
                    <a:srgbClr val="C0C0C0"/>
                  </a:outerShdw>
                </a:effectLst>
                <a:latin typeface="Times New Roman" pitchFamily="18" charset="0"/>
              </a:rPr>
              <a:t>	</a:t>
            </a:r>
            <a:r>
              <a:rPr lang="ru-RU" altLang="bg-BG" sz="2400" dirty="0">
                <a:effectLst>
                  <a:outerShdw blurRad="38100" dist="38100" dir="2700000" algn="tl">
                    <a:srgbClr val="C0C0C0"/>
                  </a:outerShdw>
                </a:effectLst>
              </a:rPr>
              <a:t>6. съгласуване на седмичното разписание на учебните часове с директора на детската градина, училището и на специализираните институции за предоставяне на социални услуги за деца.</a:t>
            </a:r>
          </a:p>
          <a:p>
            <a:pPr eaLnBrk="1" hangingPunct="1">
              <a:buNone/>
            </a:pPr>
            <a:endParaRPr lang="ru-RU" altLang="bg-BG" sz="2400" dirty="0">
              <a:effectLst>
                <a:outerShdw blurRad="38100" dist="38100" dir="2700000" algn="tl">
                  <a:srgbClr val="C0C0C0"/>
                </a:outerShdw>
              </a:effectLst>
            </a:endParaRPr>
          </a:p>
          <a:p>
            <a:pPr eaLnBrk="1" hangingPunct="1">
              <a:buNone/>
            </a:pPr>
            <a:r>
              <a:rPr lang="ru-RU" altLang="bg-BG" dirty="0">
                <a:solidFill>
                  <a:srgbClr val="FF0000"/>
                </a:solidFill>
                <a:effectLst>
                  <a:outerShdw blurRad="38100" dist="38100" dir="2700000" algn="tl">
                    <a:srgbClr val="C0C0C0"/>
                  </a:outerShdw>
                </a:effectLst>
              </a:rPr>
              <a:t>Дейностите в здравните кабинети се осъществяват от лекар, фелдшер или медицинска сестра, а контролът – от съответната РЗИ.</a:t>
            </a:r>
            <a:endParaRPr lang="en-US" altLang="bg-BG" dirty="0">
              <a:solidFill>
                <a:srgbClr val="FF0000"/>
              </a:solidFill>
              <a:effectLst>
                <a:outerShdw blurRad="38100" dist="38100" dir="2700000" algn="tl">
                  <a:srgbClr val="C0C0C0"/>
                </a:outerShdw>
              </a:effectLst>
            </a:endParaRPr>
          </a:p>
          <a:p>
            <a:pPr eaLnBrk="1" hangingPunct="1">
              <a:lnSpc>
                <a:spcPct val="90000"/>
              </a:lnSpc>
              <a:buFontTx/>
              <a:buNone/>
            </a:pPr>
            <a:endParaRPr lang="bg-BG"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217502F1-4E18-42C7-B9DB-46A19D17EB23}" type="datetime1">
              <a:rPr lang="bg-BG" altLang="en-US" smtClean="0"/>
              <a:t>20.3.2020 г.</a:t>
            </a:fld>
            <a:endParaRPr lang="en-US" altLang="en-US"/>
          </a:p>
        </p:txBody>
      </p:sp>
    </p:spTree>
    <p:extLst>
      <p:ext uri="{BB962C8B-B14F-4D97-AF65-F5344CB8AC3E}">
        <p14:creationId xmlns:p14="http://schemas.microsoft.com/office/powerpoint/2010/main" val="357594033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897562"/>
          </a:xfrm>
        </p:spPr>
        <p:txBody>
          <a:bodyPr/>
          <a:lstStyle/>
          <a:p>
            <a:pPr algn="l"/>
            <a:r>
              <a:rPr lang="bg-BG" sz="2800" dirty="0"/>
              <a:t>В рамките на утвърдените учебни планове се осигурява обучение на учениците по:</a:t>
            </a:r>
            <a:br>
              <a:rPr lang="en-US" sz="2800" dirty="0"/>
            </a:br>
            <a:r>
              <a:rPr lang="bg-BG" sz="2800" dirty="0"/>
              <a:t>1. лична хигиена;</a:t>
            </a:r>
            <a:br>
              <a:rPr lang="en-US" sz="2800" dirty="0"/>
            </a:br>
            <a:r>
              <a:rPr lang="bg-BG" sz="2800" dirty="0"/>
              <a:t>2. здравословно хранене;</a:t>
            </a:r>
            <a:br>
              <a:rPr lang="en-US" sz="2800" dirty="0"/>
            </a:br>
            <a:r>
              <a:rPr lang="bg-BG" sz="2800" dirty="0"/>
              <a:t>3. здравословна жизнена среда;</a:t>
            </a:r>
            <a:br>
              <a:rPr lang="en-US" sz="2800" dirty="0"/>
            </a:br>
            <a:r>
              <a:rPr lang="bg-BG" sz="2800" dirty="0"/>
              <a:t>4. здравословен начин на живот;</a:t>
            </a:r>
            <a:br>
              <a:rPr lang="en-US" sz="2800" dirty="0"/>
            </a:br>
            <a:r>
              <a:rPr lang="bg-BG" sz="2800" dirty="0"/>
              <a:t>5. предпазване от инфекциозни болести;</a:t>
            </a:r>
            <a:br>
              <a:rPr lang="en-US" sz="2800" dirty="0"/>
            </a:br>
            <a:r>
              <a:rPr lang="bg-BG" sz="2800" dirty="0"/>
              <a:t>6. здравни рискове при тютюнопушене, употреба на алкохол и наркотични вещества;</a:t>
            </a:r>
            <a:br>
              <a:rPr lang="en-US" sz="2800" dirty="0"/>
            </a:br>
            <a:r>
              <a:rPr lang="bg-BG" sz="2800" dirty="0"/>
              <a:t>7. сексуално поведение, предпазване от полово предавани болести и СПИН и предпазване от нежелана бременност;</a:t>
            </a:r>
            <a:br>
              <a:rPr lang="en-US" sz="2800" dirty="0"/>
            </a:br>
            <a:r>
              <a:rPr lang="bg-BG" sz="2800" dirty="0"/>
              <a:t>8. първа помощ при пострадали.</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111</a:t>
            </a:fld>
            <a:endParaRPr lang="en-US" altLang="en-US"/>
          </a:p>
        </p:txBody>
      </p:sp>
    </p:spTree>
    <p:extLst>
      <p:ext uri="{BB962C8B-B14F-4D97-AF65-F5344CB8AC3E}">
        <p14:creationId xmlns:p14="http://schemas.microsoft.com/office/powerpoint/2010/main" val="6362213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CCB47C0-5F5C-43F4-90FF-D21B9781106A}" type="slidenum">
              <a:rPr lang="en-US" altLang="en-US">
                <a:latin typeface="Arial" charset="0"/>
              </a:rPr>
              <a:pPr eaLnBrk="1" hangingPunct="1"/>
              <a:t>112</a:t>
            </a:fld>
            <a:endParaRPr lang="en-US" altLang="en-US">
              <a:latin typeface="Arial" charset="0"/>
            </a:endParaRPr>
          </a:p>
        </p:txBody>
      </p:sp>
      <p:sp>
        <p:nvSpPr>
          <p:cNvPr id="12290" name="Rectangle 2"/>
          <p:cNvSpPr>
            <a:spLocks noGrp="1" noRot="1" noChangeArrowheads="1"/>
          </p:cNvSpPr>
          <p:nvPr>
            <p:ph type="title" idx="4294967295"/>
          </p:nvPr>
        </p:nvSpPr>
        <p:spPr>
          <a:xfrm>
            <a:off x="533400" y="609600"/>
            <a:ext cx="8229600" cy="563562"/>
          </a:xfrm>
        </p:spPr>
        <p:txBody>
          <a:bodyPr/>
          <a:lstStyle/>
          <a:p>
            <a:pPr algn="l" eaLnBrk="1" hangingPunct="1"/>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II</a:t>
            </a:r>
            <a:r>
              <a:rPr lang="ru-RU" altLang="bg-BG" sz="3200" b="1" dirty="0">
                <a:solidFill>
                  <a:srgbClr val="FF0000"/>
                </a:solidFill>
                <a:effectLst>
                  <a:outerShdw blurRad="38100" dist="38100" dir="2700000" algn="tl">
                    <a:srgbClr val="C0C0C0"/>
                  </a:outerShdw>
                </a:effectLst>
              </a:rPr>
              <a:t>. Репродуктивно здраве</a:t>
            </a:r>
            <a:endParaRPr lang="en-US" altLang="bg-BG" sz="3200" b="1" dirty="0">
              <a:solidFill>
                <a:srgbClr val="FF0000"/>
              </a:solidFill>
              <a:effectLst>
                <a:outerShdw blurRad="38100" dist="38100" dir="2700000" algn="tl">
                  <a:srgbClr val="C0C0C0"/>
                </a:outerShdw>
              </a:effectLst>
            </a:endParaRPr>
          </a:p>
        </p:txBody>
      </p:sp>
      <p:sp>
        <p:nvSpPr>
          <p:cNvPr id="12291" name="Rectangle 3"/>
          <p:cNvSpPr>
            <a:spLocks noGrp="1" noRot="1" noChangeArrowheads="1"/>
          </p:cNvSpPr>
          <p:nvPr>
            <p:ph type="body" idx="4294967295"/>
          </p:nvPr>
        </p:nvSpPr>
        <p:spPr>
          <a:xfrm>
            <a:off x="228600" y="1371600"/>
            <a:ext cx="8686800" cy="4953000"/>
          </a:xfrm>
        </p:spPr>
        <p:txBody>
          <a:bodyPr/>
          <a:lstStyle/>
          <a:p>
            <a:pPr marL="72000" indent="-609600" eaLnBrk="1" hangingPunct="1">
              <a:buFontTx/>
              <a:buNone/>
            </a:pPr>
            <a:r>
              <a:rPr lang="ru-RU" altLang="bg-BG" sz="2400" dirty="0">
                <a:effectLst>
                  <a:outerShdw blurRad="38100" dist="38100" dir="2700000" algn="tl">
                    <a:srgbClr val="C0C0C0"/>
                  </a:outerShdw>
                </a:effectLst>
              </a:rPr>
              <a:t>	Държавата осигурява здравна защита на репродуктивното здраве на гражданите чрез: </a:t>
            </a:r>
          </a:p>
          <a:p>
            <a:pPr marL="0" indent="0" eaLnBrk="1" hangingPunct="1">
              <a:buNone/>
            </a:pPr>
            <a:r>
              <a:rPr lang="ru-RU" altLang="bg-BG" sz="2400" dirty="0">
                <a:effectLst>
                  <a:outerShdw blurRad="38100" dist="38100" dir="2700000" algn="tl">
                    <a:srgbClr val="C0C0C0"/>
                  </a:outerShdw>
                </a:effectLst>
              </a:rPr>
              <a:t>1. промоция и консултации за опазване на репродуктивното здраве при децата и лицата в репродуктивна възраст; </a:t>
            </a:r>
          </a:p>
          <a:p>
            <a:pPr marL="0" indent="0" eaLnBrk="1" hangingPunct="1">
              <a:buNone/>
            </a:pPr>
            <a:r>
              <a:rPr lang="ru-RU" altLang="bg-BG" sz="2400" dirty="0">
                <a:effectLst>
                  <a:outerShdw blurRad="38100" dist="38100" dir="2700000" algn="tl">
                    <a:srgbClr val="C0C0C0"/>
                  </a:outerShdw>
                </a:effectLst>
              </a:rPr>
              <a:t>2. </a:t>
            </a:r>
            <a:r>
              <a:rPr lang="ru-RU" altLang="bg-BG" sz="2400" dirty="0" err="1">
                <a:effectLst>
                  <a:outerShdw blurRad="38100" dist="38100" dir="2700000" algn="tl">
                    <a:srgbClr val="C0C0C0"/>
                  </a:outerShdw>
                </a:effectLst>
              </a:rPr>
              <a:t>осигуряване</a:t>
            </a:r>
            <a:r>
              <a:rPr lang="ru-RU" altLang="bg-BG" sz="2400" dirty="0">
                <a:effectLst>
                  <a:outerShdw blurRad="38100" dist="38100" dir="2700000" algn="tl">
                    <a:srgbClr val="C0C0C0"/>
                  </a:outerShdw>
                </a:effectLst>
              </a:rPr>
              <a:t> на достъп до специализирана консултативна помощ по въпросите на репродуктивното здраве и семейното планиране; </a:t>
            </a:r>
          </a:p>
          <a:p>
            <a:pPr marL="0" indent="0" eaLnBrk="1" hangingPunct="1">
              <a:buNone/>
            </a:pPr>
            <a:r>
              <a:rPr lang="ru-RU" altLang="bg-BG" sz="2400" dirty="0">
                <a:effectLst>
                  <a:outerShdw blurRad="38100" dist="38100" dir="2700000" algn="tl">
                    <a:srgbClr val="C0C0C0"/>
                  </a:outerShdw>
                </a:effectLst>
              </a:rPr>
              <a:t>3. профилактика и лечение на безплодието; </a:t>
            </a:r>
          </a:p>
          <a:p>
            <a:pPr marL="0" indent="0" eaLnBrk="1" hangingPunct="1">
              <a:buNone/>
            </a:pPr>
            <a:r>
              <a:rPr lang="ru-RU" altLang="bg-BG" sz="2400" dirty="0">
                <a:effectLst>
                  <a:outerShdw blurRad="38100" dist="38100" dir="2700000" algn="tl">
                    <a:srgbClr val="C0C0C0"/>
                  </a:outerShdw>
                </a:effectLst>
              </a:rPr>
              <a:t>4. </a:t>
            </a:r>
            <a:r>
              <a:rPr lang="ru-RU" altLang="bg-BG" sz="2400" dirty="0" err="1">
                <a:effectLst>
                  <a:outerShdw blurRad="38100" dist="38100" dir="2700000" algn="tl">
                    <a:srgbClr val="C0C0C0"/>
                  </a:outerShdw>
                </a:effectLst>
              </a:rPr>
              <a:t>специализирана</a:t>
            </a:r>
            <a:r>
              <a:rPr lang="ru-RU" altLang="bg-BG" sz="2400" dirty="0">
                <a:effectLst>
                  <a:outerShdw blurRad="38100" dist="38100" dir="2700000" algn="tl">
                    <a:srgbClr val="C0C0C0"/>
                  </a:outerShdw>
                </a:effectLst>
              </a:rPr>
              <a:t> информация, консултации, профилактика и лечение на предаваните по полов път болести и СПИН;</a:t>
            </a:r>
          </a:p>
        </p:txBody>
      </p:sp>
      <p:sp>
        <p:nvSpPr>
          <p:cNvPr id="2" name="Date Placeholder 1"/>
          <p:cNvSpPr>
            <a:spLocks noGrp="1"/>
          </p:cNvSpPr>
          <p:nvPr>
            <p:ph type="dt" sz="half" idx="10"/>
          </p:nvPr>
        </p:nvSpPr>
        <p:spPr/>
        <p:txBody>
          <a:bodyPr/>
          <a:lstStyle/>
          <a:p>
            <a:fld id="{04337C45-0230-4F98-BF79-4CA667E3642E}" type="datetime1">
              <a:rPr lang="bg-BG" altLang="en-US" smtClean="0"/>
              <a:t>20.3.2020 г.</a:t>
            </a:fld>
            <a:endParaRPr lang="en-US" altLang="en-US"/>
          </a:p>
        </p:txBody>
      </p:sp>
    </p:spTree>
    <p:extLst>
      <p:ext uri="{BB962C8B-B14F-4D97-AF65-F5344CB8AC3E}">
        <p14:creationId xmlns:p14="http://schemas.microsoft.com/office/powerpoint/2010/main" val="13526139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CCB47C0-5F5C-43F4-90FF-D21B9781106A}" type="slidenum">
              <a:rPr lang="en-US" altLang="en-US">
                <a:latin typeface="Arial" charset="0"/>
              </a:rPr>
              <a:pPr eaLnBrk="1" hangingPunct="1"/>
              <a:t>113</a:t>
            </a:fld>
            <a:endParaRPr lang="en-US" altLang="en-US">
              <a:latin typeface="Arial" charset="0"/>
            </a:endParaRPr>
          </a:p>
        </p:txBody>
      </p:sp>
      <p:sp>
        <p:nvSpPr>
          <p:cNvPr id="12291" name="Rectangle 3"/>
          <p:cNvSpPr>
            <a:spLocks noGrp="1" noRot="1" noChangeArrowheads="1"/>
          </p:cNvSpPr>
          <p:nvPr>
            <p:ph type="body" idx="4294967295"/>
          </p:nvPr>
        </p:nvSpPr>
        <p:spPr>
          <a:xfrm>
            <a:off x="228600" y="685800"/>
            <a:ext cx="8534400" cy="4879975"/>
          </a:xfrm>
        </p:spPr>
        <p:txBody>
          <a:bodyPr/>
          <a:lstStyle/>
          <a:p>
            <a:pPr marL="72000" indent="-609600" eaLnBrk="1" hangingPunct="1">
              <a:buFontTx/>
              <a:buNone/>
            </a:pPr>
            <a:r>
              <a:rPr lang="ru-RU" altLang="bg-BG" sz="2400" dirty="0">
                <a:effectLst>
                  <a:outerShdw blurRad="38100" dist="38100" dir="2700000" algn="tl">
                    <a:srgbClr val="C0C0C0"/>
                  </a:outerShdw>
                </a:effectLst>
              </a:rPr>
              <a:t>	5. профилактика, лечение и </a:t>
            </a:r>
            <a:r>
              <a:rPr lang="ru-RU" altLang="bg-BG" sz="2400" dirty="0" err="1">
                <a:effectLst>
                  <a:outerShdw blurRad="38100" dist="38100" dir="2700000" algn="tl">
                    <a:srgbClr val="C0C0C0"/>
                  </a:outerShdw>
                </a:effectLst>
              </a:rPr>
              <a:t>диспансерно</a:t>
            </a:r>
            <a:r>
              <a:rPr lang="ru-RU" altLang="bg-BG" sz="2400" dirty="0">
                <a:effectLst>
                  <a:outerShdw blurRad="38100" dist="38100" dir="2700000" algn="tl">
                    <a:srgbClr val="C0C0C0"/>
                  </a:outerShdw>
                </a:effectLst>
              </a:rPr>
              <a:t> наблюдение на лица </a:t>
            </a:r>
            <a:r>
              <a:rPr lang="ru-RU" altLang="bg-BG" sz="2400" dirty="0" err="1">
                <a:effectLst>
                  <a:outerShdw blurRad="38100" dist="38100" dir="2700000" algn="tl">
                    <a:srgbClr val="C0C0C0"/>
                  </a:outerShdw>
                </a:effectLst>
              </a:rPr>
              <a:t>със</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злокачествени</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заболявания</a:t>
            </a:r>
            <a:r>
              <a:rPr lang="ru-RU" altLang="bg-BG" sz="2400" dirty="0">
                <a:effectLst>
                  <a:outerShdw blurRad="38100" dist="38100" dir="2700000" algn="tl">
                    <a:srgbClr val="C0C0C0"/>
                  </a:outerShdw>
                </a:effectLst>
              </a:rPr>
              <a:t> на </a:t>
            </a:r>
            <a:r>
              <a:rPr lang="ru-RU" altLang="bg-BG" sz="2400" dirty="0" err="1">
                <a:effectLst>
                  <a:outerShdw blurRad="38100" dist="38100" dir="2700000" algn="tl">
                    <a:srgbClr val="C0C0C0"/>
                  </a:outerShdw>
                </a:effectLst>
              </a:rPr>
              <a:t>репродуктивната</a:t>
            </a:r>
            <a:r>
              <a:rPr lang="ru-RU" altLang="bg-BG" sz="2400" dirty="0">
                <a:effectLst>
                  <a:outerShdw blurRad="38100" dist="38100" dir="2700000" algn="tl">
                    <a:srgbClr val="C0C0C0"/>
                  </a:outerShdw>
                </a:effectLst>
              </a:rPr>
              <a:t> система. </a:t>
            </a:r>
          </a:p>
          <a:p>
            <a:pPr marL="72000" indent="-609600" eaLnBrk="1" hangingPunct="1">
              <a:buFontTx/>
              <a:buNone/>
            </a:pPr>
            <a:r>
              <a:rPr lang="ru-RU" altLang="bg-BG" sz="2400" dirty="0">
                <a:effectLst>
                  <a:outerShdw blurRad="38100" dist="38100" dir="2700000" algn="tl">
                    <a:srgbClr val="C0C0C0"/>
                  </a:outerShdw>
                </a:effectLst>
              </a:rPr>
              <a:t>	</a:t>
            </a:r>
          </a:p>
          <a:p>
            <a:pPr marL="72000" indent="-609600" eaLnBrk="1" hangingPunct="1">
              <a:buFontTx/>
              <a:buNone/>
            </a:pPr>
            <a:r>
              <a:rPr lang="ru-RU" altLang="bg-BG" sz="2400" dirty="0">
                <a:effectLst>
                  <a:outerShdw blurRad="38100" dist="38100" dir="2700000" algn="tl">
                    <a:srgbClr val="C0C0C0"/>
                  </a:outerShdw>
                </a:effectLst>
              </a:rPr>
              <a:t>Всеки има право на информация и свобода на решение относно своето репродуктивно здраве.</a:t>
            </a:r>
          </a:p>
          <a:p>
            <a:pPr marL="72000" indent="-609600" eaLnBrk="1" hangingPunct="1">
              <a:buFontTx/>
              <a:buNone/>
            </a:pPr>
            <a:endParaRPr lang="ru-RU" altLang="bg-BG" sz="2400" dirty="0">
              <a:effectLst>
                <a:outerShdw blurRad="38100" dist="38100" dir="2700000" algn="tl">
                  <a:srgbClr val="C0C0C0"/>
                </a:outerShdw>
              </a:effectLst>
            </a:endParaRPr>
          </a:p>
          <a:p>
            <a:pPr marL="72000" indent="-609600" eaLnBrk="1" hangingPunct="1">
              <a:buNone/>
            </a:pPr>
            <a:r>
              <a:rPr lang="ru-RU" altLang="bg-BG" sz="2400" dirty="0">
                <a:effectLst>
                  <a:outerShdw blurRad="38100" dist="38100" dir="2700000" algn="tl">
                    <a:srgbClr val="C0C0C0"/>
                  </a:outerShdw>
                </a:effectLst>
              </a:rPr>
              <a:t>За осигуряване на безрисково майчинство всяка жена има право на достъп до здравни дейности, насочени към осигуряване на оптимално здравословно състояние на жената и плода от възникване на бременността до навършване на 42-дневна възраст на детето. </a:t>
            </a:r>
            <a:endParaRPr lang="en-US" altLang="bg-BG" sz="2400" dirty="0">
              <a:effectLst>
                <a:outerShdw blurRad="38100" dist="38100" dir="2700000" algn="tl">
                  <a:srgbClr val="C0C0C0"/>
                </a:outerShdw>
              </a:effectLst>
            </a:endParaRPr>
          </a:p>
          <a:p>
            <a:pPr marL="72000" indent="-609600" algn="just" eaLnBrk="1" hangingPunct="1">
              <a:lnSpc>
                <a:spcPct val="80000"/>
              </a:lnSpc>
              <a:buFontTx/>
              <a:buNone/>
            </a:pPr>
            <a:endParaRPr lang="en-US"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020A7E0-F609-4442-853F-6E3B89254D2C}" type="datetime1">
              <a:rPr lang="bg-BG" altLang="en-US" smtClean="0"/>
              <a:t>20.3.2020 г.</a:t>
            </a:fld>
            <a:endParaRPr lang="en-US" altLang="en-US"/>
          </a:p>
        </p:txBody>
      </p:sp>
    </p:spTree>
    <p:extLst>
      <p:ext uri="{BB962C8B-B14F-4D97-AF65-F5344CB8AC3E}">
        <p14:creationId xmlns:p14="http://schemas.microsoft.com/office/powerpoint/2010/main" val="405930625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43600"/>
          </a:xfrm>
        </p:spPr>
        <p:txBody>
          <a:bodyPr/>
          <a:lstStyle/>
          <a:p>
            <a:pPr algn="l"/>
            <a:r>
              <a:rPr lang="bg-BG" sz="2400" b="1" dirty="0">
                <a:solidFill>
                  <a:srgbClr val="FF0000"/>
                </a:solidFill>
              </a:rPr>
              <a:t>Здравните дейности по осигуряване на </a:t>
            </a:r>
            <a:r>
              <a:rPr lang="bg-BG" sz="2400" b="1" dirty="0" err="1">
                <a:solidFill>
                  <a:srgbClr val="FF0000"/>
                </a:solidFill>
              </a:rPr>
              <a:t>безрисково</a:t>
            </a:r>
            <a:r>
              <a:rPr lang="bg-BG" sz="2400" b="1" dirty="0">
                <a:solidFill>
                  <a:srgbClr val="FF0000"/>
                </a:solidFill>
              </a:rPr>
              <a:t> майчинство включват:</a:t>
            </a:r>
            <a:br>
              <a:rPr lang="bg-BG" sz="2400" b="1" dirty="0">
                <a:solidFill>
                  <a:srgbClr val="FF0000"/>
                </a:solidFill>
              </a:rPr>
            </a:br>
            <a:br>
              <a:rPr lang="en-US" sz="2400" b="1" dirty="0">
                <a:solidFill>
                  <a:srgbClr val="FF0000"/>
                </a:solidFill>
              </a:rPr>
            </a:br>
            <a:r>
              <a:rPr lang="bg-BG" sz="2400" dirty="0"/>
              <a:t>1. промоция, насочена към запазване здравето на жената и плода;</a:t>
            </a:r>
            <a:br>
              <a:rPr lang="en-US" sz="2400" dirty="0"/>
            </a:br>
            <a:r>
              <a:rPr lang="bg-BG" sz="2400" dirty="0"/>
              <a:t>2. профилактика на опасността от аборт и преждевременно раждане;</a:t>
            </a:r>
            <a:br>
              <a:rPr lang="en-US" sz="2400" dirty="0"/>
            </a:br>
            <a:r>
              <a:rPr lang="bg-BG" sz="2400" dirty="0"/>
              <a:t>3. обучение по хранене и грижи за новороденото;</a:t>
            </a:r>
            <a:br>
              <a:rPr lang="en-US" sz="2400" dirty="0"/>
            </a:br>
            <a:r>
              <a:rPr lang="bg-BG" sz="2400" dirty="0"/>
              <a:t>4. активно медицинско наблюдение на бременността, осъществявано на диспансерен принцип от лечебните заведения за първична и специализирана </a:t>
            </a:r>
            <a:r>
              <a:rPr lang="bg-BG" sz="2400" dirty="0" err="1"/>
              <a:t>извънболнична</a:t>
            </a:r>
            <a:r>
              <a:rPr lang="bg-BG" sz="2400" dirty="0"/>
              <a:t> помощ; </a:t>
            </a:r>
            <a:br>
              <a:rPr lang="bg-BG" sz="2400" dirty="0"/>
            </a:br>
            <a:r>
              <a:rPr lang="bg-BG" sz="2400" dirty="0"/>
              <a:t>5. </a:t>
            </a:r>
            <a:r>
              <a:rPr lang="bg-BG" sz="2400" dirty="0" err="1"/>
              <a:t>пренатална</a:t>
            </a:r>
            <a:r>
              <a:rPr lang="bg-BG" sz="2400" dirty="0"/>
              <a:t> диагностика и профилактика на генетични и други заболявания при условия и по ред, определени с наредба на министъра на здравеопазването;</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114</a:t>
            </a:fld>
            <a:endParaRPr lang="en-US" altLang="en-US"/>
          </a:p>
        </p:txBody>
      </p:sp>
    </p:spTree>
    <p:extLst>
      <p:ext uri="{BB962C8B-B14F-4D97-AF65-F5344CB8AC3E}">
        <p14:creationId xmlns:p14="http://schemas.microsoft.com/office/powerpoint/2010/main" val="215362630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410200"/>
          </a:xfrm>
        </p:spPr>
        <p:txBody>
          <a:bodyPr/>
          <a:lstStyle/>
          <a:p>
            <a:pPr algn="l"/>
            <a:br>
              <a:rPr lang="en-US" sz="2400" dirty="0"/>
            </a:br>
            <a:r>
              <a:rPr lang="bg-BG" sz="2400" dirty="0"/>
              <a:t>6. осигуряване на оптимална жизнена среда за родилките и новородените;</a:t>
            </a:r>
            <a:br>
              <a:rPr lang="en-US" sz="2400" dirty="0"/>
            </a:br>
            <a:r>
              <a:rPr lang="bg-BG" sz="2400" dirty="0"/>
              <a:t>7. диспансерно наблюдение и здравни грижи за родилката и детето;</a:t>
            </a:r>
            <a:br>
              <a:rPr lang="en-US" sz="2400" dirty="0"/>
            </a:br>
            <a:r>
              <a:rPr lang="bg-BG" sz="2400" dirty="0"/>
              <a:t>8. свободен достъп на бременната или родилката до лечебни заведения за специализирана </a:t>
            </a:r>
            <a:r>
              <a:rPr lang="bg-BG" sz="2400" dirty="0" err="1"/>
              <a:t>извънболнична</a:t>
            </a:r>
            <a:r>
              <a:rPr lang="bg-BG" sz="2400" dirty="0"/>
              <a:t> помощ;</a:t>
            </a:r>
            <a:br>
              <a:rPr lang="en-US" sz="2400" dirty="0"/>
            </a:br>
            <a:r>
              <a:rPr lang="bg-BG" sz="2400" dirty="0"/>
              <a:t>9. свободен достъп на бременната до лечебни заведения за специализирана </a:t>
            </a:r>
            <a:r>
              <a:rPr lang="bg-BG" sz="2400" dirty="0" err="1"/>
              <a:t>извънболнична</a:t>
            </a:r>
            <a:r>
              <a:rPr lang="bg-BG" sz="2400" dirty="0"/>
              <a:t> и болнична помощ при състояния, застрашаващи бременността;</a:t>
            </a:r>
            <a:br>
              <a:rPr lang="en-US" sz="2400" dirty="0"/>
            </a:br>
            <a:r>
              <a:rPr lang="bg-BG" sz="2400" dirty="0"/>
              <a:t>10. право на избор от бременната на лечебно заведение за болнична помощ за раждане.</a:t>
            </a:r>
            <a:br>
              <a:rPr lang="en-US" sz="2400" dirty="0"/>
            </a:b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115</a:t>
            </a:fld>
            <a:endParaRPr lang="en-US" altLang="en-US"/>
          </a:p>
        </p:txBody>
      </p:sp>
    </p:spTree>
    <p:extLst>
      <p:ext uri="{BB962C8B-B14F-4D97-AF65-F5344CB8AC3E}">
        <p14:creationId xmlns:p14="http://schemas.microsoft.com/office/powerpoint/2010/main" val="322928545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486400"/>
          </a:xfrm>
        </p:spPr>
        <p:txBody>
          <a:bodyPr/>
          <a:lstStyle/>
          <a:p>
            <a:pPr algn="l"/>
            <a:r>
              <a:rPr lang="bg-BG" sz="2800" dirty="0"/>
              <a:t>Условията и редът за извършване на изкуствен аборт и критериите за жизнеспособност на плода се определят с наредба на министъра на здравеопазването, в която се определят и задълженията на медицинските специалисти при съмнение за аборт, извършен извън условията и реда на този закон.</a:t>
            </a:r>
            <a:br>
              <a:rPr lang="bg-BG" sz="2800" dirty="0"/>
            </a:br>
            <a:br>
              <a:rPr lang="en-US" sz="2800" dirty="0"/>
            </a:br>
            <a:r>
              <a:rPr lang="bg-BG" sz="2800" dirty="0"/>
              <a:t>Трайно отнемане на способността за репродукция се извършва при условия и по ред, определени с наредба на министъра на здравеопазването.</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116</a:t>
            </a:fld>
            <a:endParaRPr lang="en-US" altLang="en-US"/>
          </a:p>
        </p:txBody>
      </p:sp>
    </p:spTree>
    <p:extLst>
      <p:ext uri="{BB962C8B-B14F-4D97-AF65-F5344CB8AC3E}">
        <p14:creationId xmlns:p14="http://schemas.microsoft.com/office/powerpoint/2010/main" val="417557870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86271D0-A053-4D67-9ADB-C185851CA1E0}" type="slidenum">
              <a:rPr lang="en-US" altLang="en-US">
                <a:latin typeface="Arial" charset="0"/>
              </a:rPr>
              <a:pPr eaLnBrk="1" hangingPunct="1"/>
              <a:t>117</a:t>
            </a:fld>
            <a:endParaRPr lang="en-US" altLang="en-US">
              <a:latin typeface="Arial" charset="0"/>
            </a:endParaRPr>
          </a:p>
        </p:txBody>
      </p:sp>
      <p:sp>
        <p:nvSpPr>
          <p:cNvPr id="15362" name="Rectangle 2"/>
          <p:cNvSpPr>
            <a:spLocks noGrp="1" noRot="1" noChangeArrowheads="1"/>
          </p:cNvSpPr>
          <p:nvPr>
            <p:ph type="title" idx="4294967295"/>
          </p:nvPr>
        </p:nvSpPr>
        <p:spPr>
          <a:xfrm>
            <a:off x="457200" y="274638"/>
            <a:ext cx="8229600" cy="639762"/>
          </a:xfrm>
        </p:spPr>
        <p:txBody>
          <a:bodyPr/>
          <a:lstStyle/>
          <a:p>
            <a:pPr algn="l" eaLnBrk="1" hangingPunct="1"/>
            <a:r>
              <a:rPr lang="ru-RU" altLang="bg-BG" sz="2800" b="1" dirty="0">
                <a:solidFill>
                  <a:srgbClr val="FF0000"/>
                </a:solidFill>
                <a:effectLst>
                  <a:outerShdw blurRad="38100" dist="38100" dir="2700000" algn="tl">
                    <a:srgbClr val="C0C0C0"/>
                  </a:outerShdw>
                </a:effectLst>
              </a:rPr>
              <a:t>Раздел </a:t>
            </a:r>
            <a:r>
              <a:rPr lang="en-US" altLang="bg-BG" sz="2800" b="1" dirty="0">
                <a:solidFill>
                  <a:srgbClr val="FF0000"/>
                </a:solidFill>
                <a:effectLst>
                  <a:outerShdw blurRad="38100" dist="38100" dir="2700000" algn="tl">
                    <a:srgbClr val="C0C0C0"/>
                  </a:outerShdw>
                </a:effectLst>
              </a:rPr>
              <a:t>III</a:t>
            </a:r>
            <a:r>
              <a:rPr lang="ru-RU" altLang="bg-BG" sz="2800" b="1" dirty="0">
                <a:solidFill>
                  <a:srgbClr val="FF0000"/>
                </a:solidFill>
                <a:effectLst>
                  <a:outerShdw blurRad="38100" dist="38100" dir="2700000" algn="tl">
                    <a:srgbClr val="C0C0C0"/>
                  </a:outerShdw>
                </a:effectLst>
              </a:rPr>
              <a:t>. Асистирана репродукция</a:t>
            </a:r>
            <a:endParaRPr lang="en-US" altLang="bg-BG" sz="2800" b="1" dirty="0">
              <a:solidFill>
                <a:srgbClr val="FF0000"/>
              </a:solidFill>
              <a:effectLst>
                <a:outerShdw blurRad="38100" dist="38100" dir="2700000" algn="tl">
                  <a:srgbClr val="C0C0C0"/>
                </a:outerShdw>
              </a:effectLst>
              <a:latin typeface="Times New Roman" pitchFamily="18" charset="0"/>
            </a:endParaRPr>
          </a:p>
        </p:txBody>
      </p:sp>
      <p:sp>
        <p:nvSpPr>
          <p:cNvPr id="15363" name="Rectangle 3"/>
          <p:cNvSpPr>
            <a:spLocks noGrp="1" noRot="1" noChangeArrowheads="1"/>
          </p:cNvSpPr>
          <p:nvPr>
            <p:ph type="body" idx="4294967295"/>
          </p:nvPr>
        </p:nvSpPr>
        <p:spPr>
          <a:xfrm>
            <a:off x="304800" y="990600"/>
            <a:ext cx="8540750" cy="5029200"/>
          </a:xfrm>
        </p:spPr>
        <p:txBody>
          <a:bodyPr/>
          <a:lstStyle/>
          <a:p>
            <a:pPr marL="72000" eaLnBrk="1" hangingPunct="1">
              <a:defRPr/>
            </a:pPr>
            <a:r>
              <a:rPr lang="ru-RU" altLang="bg-BG" sz="2400" dirty="0">
                <a:effectLst>
                  <a:outerShdw blurRad="38100" dist="38100" dir="2700000" algn="tl">
                    <a:srgbClr val="C0C0C0"/>
                  </a:outerShdw>
                </a:effectLst>
              </a:rPr>
              <a:t>	</a:t>
            </a:r>
            <a:r>
              <a:rPr lang="ru-RU" altLang="bg-BG" sz="2800" dirty="0">
                <a:effectLst>
                  <a:outerShdw blurRad="38100" dist="38100" dir="2700000" algn="tl">
                    <a:srgbClr val="C0C0C0"/>
                  </a:outerShdw>
                </a:effectLst>
              </a:rPr>
              <a:t>Асистираната репродукция се прилага, когато състоянието на мъжа или жената не позволява осъществяване на репродуктивните им функции по естествен път. </a:t>
            </a:r>
          </a:p>
          <a:p>
            <a:pPr marL="72000" indent="-457200" eaLnBrk="1" hangingPunct="1">
              <a:defRPr/>
            </a:pPr>
            <a:r>
              <a:rPr lang="ru-RU" altLang="bg-BG" sz="2800" dirty="0">
                <a:effectLst>
                  <a:outerShdw blurRad="38100" dist="38100" dir="2700000" algn="tl">
                    <a:srgbClr val="C0C0C0"/>
                  </a:outerShdw>
                </a:effectLst>
              </a:rPr>
              <a:t>	Асистираната репродукция се извършва след получаване на писмено информирано съгласие от лицата, желаещи да създадат потомство. Асистираната репродукция се извършва след провеждане на медицински изследвания, гарантиращи здравето на потомството. </a:t>
            </a:r>
          </a:p>
          <a:p>
            <a:pPr marL="72000" algn="just" eaLnBrk="1" hangingPunct="1">
              <a:buFontTx/>
              <a:buNone/>
              <a:defRPr/>
            </a:pPr>
            <a:r>
              <a:rPr lang="ru-RU" altLang="bg-BG" sz="2800" dirty="0">
                <a:effectLst>
                  <a:outerShdw blurRad="38100" dist="38100" dir="2700000" algn="tl">
                    <a:srgbClr val="C0C0C0"/>
                  </a:outerShdw>
                </a:effectLst>
              </a:rPr>
              <a:t>	</a:t>
            </a:r>
            <a:endParaRPr lang="en-US"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6662D88-B288-437C-858A-F491FED0E170}" type="datetime1">
              <a:rPr lang="bg-BG" altLang="en-US" smtClean="0"/>
              <a:t>20.3.2020 г.</a:t>
            </a:fld>
            <a:endParaRPr lang="en-US" altLang="en-US"/>
          </a:p>
        </p:txBody>
      </p:sp>
    </p:spTree>
    <p:extLst>
      <p:ext uri="{BB962C8B-B14F-4D97-AF65-F5344CB8AC3E}">
        <p14:creationId xmlns:p14="http://schemas.microsoft.com/office/powerpoint/2010/main" val="112012859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BBAC8FB-5791-445A-A7B8-3942627C6F61}" type="slidenum">
              <a:rPr lang="en-US" altLang="en-US">
                <a:latin typeface="Arial" charset="0"/>
              </a:rPr>
              <a:pPr eaLnBrk="1" hangingPunct="1"/>
              <a:t>118</a:t>
            </a:fld>
            <a:endParaRPr lang="en-US" altLang="en-US">
              <a:latin typeface="Arial" charset="0"/>
            </a:endParaRPr>
          </a:p>
        </p:txBody>
      </p:sp>
      <p:sp>
        <p:nvSpPr>
          <p:cNvPr id="17411" name="Rectangle 3"/>
          <p:cNvSpPr>
            <a:spLocks noGrp="1" noRot="1" noChangeArrowheads="1"/>
          </p:cNvSpPr>
          <p:nvPr>
            <p:ph type="body" idx="4294967295"/>
          </p:nvPr>
        </p:nvSpPr>
        <p:spPr>
          <a:xfrm>
            <a:off x="304800" y="533400"/>
            <a:ext cx="8458200" cy="5715000"/>
          </a:xfrm>
        </p:spPr>
        <p:txBody>
          <a:bodyPr/>
          <a:lstStyle/>
          <a:p>
            <a:pPr marL="252000" algn="just" eaLnBrk="1" hangingPunct="1"/>
            <a:r>
              <a:rPr lang="ru-RU" altLang="bg-BG" sz="2400" dirty="0">
                <a:effectLst>
                  <a:outerShdw blurRad="38100" dist="38100" dir="2700000" algn="tl">
                    <a:srgbClr val="C0C0C0"/>
                  </a:outerShdw>
                </a:effectLst>
              </a:rPr>
              <a:t>Асистираната репродукция се осъществява съгласно медицински стандарт, приет с наредба на министъра на здравеопазването.</a:t>
            </a:r>
            <a:r>
              <a:rPr lang="en-US" altLang="bg-BG" sz="2400" dirty="0">
                <a:effectLst>
                  <a:outerShdw blurRad="38100" dist="38100" dir="2700000" algn="tl">
                    <a:srgbClr val="C0C0C0"/>
                  </a:outerShdw>
                </a:effectLst>
              </a:rPr>
              <a:t> </a:t>
            </a:r>
          </a:p>
          <a:p>
            <a:pPr marL="252000" algn="just" eaLnBrk="1" hangingPunct="1"/>
            <a:r>
              <a:rPr lang="ru-RU" altLang="bg-BG" sz="2400" dirty="0">
                <a:effectLst>
                  <a:outerShdw blurRad="38100" dist="38100" dir="2700000" algn="tl">
                    <a:srgbClr val="C0C0C0"/>
                  </a:outerShdw>
                </a:effectLst>
              </a:rPr>
              <a:t>Лечебните заведения извършват всички медицински дейности, свързани с изследване, подготовка и продължително наблюдение на лицата, при които се извършва асистирана репродукция, както и контролират здравословното им състояние до раждането на плода.</a:t>
            </a:r>
          </a:p>
          <a:p>
            <a:pPr marL="252000" algn="just" eaLnBrk="1" hangingPunct="1"/>
            <a:r>
              <a:rPr lang="ru-RU" altLang="bg-BG" sz="2400" dirty="0">
                <a:effectLst>
                  <a:outerShdw blurRad="38100" dist="38100" dir="2700000" algn="tl">
                    <a:srgbClr val="C0C0C0"/>
                  </a:outerShdw>
                </a:effectLst>
              </a:rPr>
              <a:t>Не се допуска изкуствено оплождане на яйцеклетка със сперматозоиди от донор, който е в кръвно родство по права линия и по съребрена линия до четвърта степен с жената. Обстоятелството се удостоверява с писмена декларация от лицата, желаещи да създадат потомство.</a:t>
            </a:r>
          </a:p>
        </p:txBody>
      </p:sp>
      <p:sp>
        <p:nvSpPr>
          <p:cNvPr id="2" name="Date Placeholder 1"/>
          <p:cNvSpPr>
            <a:spLocks noGrp="1"/>
          </p:cNvSpPr>
          <p:nvPr>
            <p:ph type="dt" sz="half" idx="10"/>
          </p:nvPr>
        </p:nvSpPr>
        <p:spPr/>
        <p:txBody>
          <a:bodyPr/>
          <a:lstStyle/>
          <a:p>
            <a:fld id="{582E3B37-BA67-497A-9130-E4C58F354053}" type="datetime1">
              <a:rPr lang="bg-BG" altLang="en-US" smtClean="0"/>
              <a:t>20.3.2020 г.</a:t>
            </a:fld>
            <a:endParaRPr lang="en-US" altLang="en-US"/>
          </a:p>
        </p:txBody>
      </p:sp>
    </p:spTree>
    <p:extLst>
      <p:ext uri="{BB962C8B-B14F-4D97-AF65-F5344CB8AC3E}">
        <p14:creationId xmlns:p14="http://schemas.microsoft.com/office/powerpoint/2010/main" val="192757926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4061746-765B-46BE-9D39-5B9A032949C2}" type="slidenum">
              <a:rPr lang="en-US" altLang="en-US">
                <a:latin typeface="Arial" charset="0"/>
              </a:rPr>
              <a:pPr eaLnBrk="1" hangingPunct="1"/>
              <a:t>119</a:t>
            </a:fld>
            <a:endParaRPr lang="en-US" altLang="en-US">
              <a:latin typeface="Arial" charset="0"/>
            </a:endParaRPr>
          </a:p>
        </p:txBody>
      </p:sp>
      <p:sp>
        <p:nvSpPr>
          <p:cNvPr id="18435" name="Rectangle 3"/>
          <p:cNvSpPr>
            <a:spLocks noGrp="1" noRot="1" noChangeArrowheads="1"/>
          </p:cNvSpPr>
          <p:nvPr>
            <p:ph type="body" idx="4294967295"/>
          </p:nvPr>
        </p:nvSpPr>
        <p:spPr>
          <a:xfrm>
            <a:off x="304800" y="609600"/>
            <a:ext cx="8534400" cy="5715000"/>
          </a:xfrm>
        </p:spPr>
        <p:txBody>
          <a:bodyPr/>
          <a:lstStyle/>
          <a:p>
            <a:pPr algn="just" eaLnBrk="1" hangingPunct="1"/>
            <a:r>
              <a:rPr lang="ru-RU" altLang="bg-BG" sz="2400" dirty="0">
                <a:effectLst>
                  <a:outerShdw blurRad="38100" dist="38100" dir="2700000" algn="tl">
                    <a:srgbClr val="C0C0C0"/>
                  </a:outerShdw>
                </a:effectLst>
              </a:rPr>
              <a:t>Забранява се репродуктивното клониране на хора, включително с цел донорство на органи, тъкани и клетки. Интервенция, насочена към модифициране на човешкия геном, може да бъде предприета единствено с профилактична или лечебна цел, но не и за въвеждане на модификация в генома на потомството.</a:t>
            </a:r>
          </a:p>
          <a:p>
            <a:pPr algn="just" eaLnBrk="1" hangingPunct="1"/>
            <a:r>
              <a:rPr lang="ru-RU" altLang="bg-BG" sz="2400" dirty="0">
                <a:effectLst>
                  <a:outerShdw blurRad="38100" dist="38100" dir="2700000" algn="tl">
                    <a:srgbClr val="C0C0C0"/>
                  </a:outerShdw>
                </a:effectLst>
              </a:rPr>
              <a:t>Забранява се използването на техники за асистирана репродукция с цел подбор на пола на потомството, с изключение на случаите, когато трябва да се предотвратят наследствени заболявания, свързани с пола. </a:t>
            </a:r>
          </a:p>
          <a:p>
            <a:pPr algn="just" eaLnBrk="1" hangingPunct="1"/>
            <a:r>
              <a:rPr lang="ru-RU" altLang="bg-BG" sz="2400" dirty="0">
                <a:effectLst>
                  <a:outerShdw blurRad="38100" dist="38100" dir="2700000" algn="tl">
                    <a:srgbClr val="C0C0C0"/>
                  </a:outerShdw>
                </a:effectLst>
              </a:rPr>
              <a:t>Забранява се използването на техники за асистирана репродукция, които целят предаване на генетичната информация само от един индивид в неговото потомство. </a:t>
            </a:r>
          </a:p>
          <a:p>
            <a:pPr algn="just" eaLnBrk="1" hangingPunct="1"/>
            <a:endParaRPr lang="en-US"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470A1351-E482-40A8-9247-FA799D1AD8C2}" type="datetime1">
              <a:rPr lang="bg-BG" altLang="en-US" smtClean="0"/>
              <a:t>20.3.2020 г.</a:t>
            </a:fld>
            <a:endParaRPr lang="en-US" altLang="en-US"/>
          </a:p>
        </p:txBody>
      </p:sp>
    </p:spTree>
    <p:extLst>
      <p:ext uri="{BB962C8B-B14F-4D97-AF65-F5344CB8AC3E}">
        <p14:creationId xmlns:p14="http://schemas.microsoft.com/office/powerpoint/2010/main" val="2020567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1A7A4E94-50C3-46A6-A8CB-AC64AD6E46F8}" type="slidenum">
              <a:rPr lang="bg-BG" altLang="en-US"/>
              <a:pPr/>
              <a:t>12</a:t>
            </a:fld>
            <a:endParaRPr lang="bg-BG" altLang="en-US"/>
          </a:p>
        </p:txBody>
      </p:sp>
      <p:sp>
        <p:nvSpPr>
          <p:cNvPr id="589826" name="Rectangle 2"/>
          <p:cNvSpPr>
            <a:spLocks noGrp="1" noChangeArrowheads="1"/>
          </p:cNvSpPr>
          <p:nvPr>
            <p:ph type="title"/>
          </p:nvPr>
        </p:nvSpPr>
        <p:spPr>
          <a:xfrm>
            <a:off x="228600" y="533400"/>
            <a:ext cx="8686800" cy="5984875"/>
          </a:xfrm>
        </p:spPr>
        <p:txBody>
          <a:bodyPr/>
          <a:lstStyle/>
          <a:p>
            <a:pPr marL="108000">
              <a:lnSpc>
                <a:spcPct val="110000"/>
              </a:lnSpc>
            </a:pPr>
            <a:r>
              <a:rPr lang="bg-BG" altLang="en-US" sz="3600" b="1" dirty="0">
                <a:solidFill>
                  <a:srgbClr val="0000FF"/>
                </a:solidFill>
                <a:latin typeface="Arial" panose="020B0604020202020204" pitchFamily="34" charset="0"/>
                <a:cs typeface="Arial" panose="020B0604020202020204" pitchFamily="34" charset="0"/>
              </a:rPr>
              <a:t>Чл. 52 (2)</a:t>
            </a:r>
            <a:r>
              <a:rPr lang="bg-BG" altLang="en-US" sz="3600" b="1" dirty="0">
                <a:latin typeface="Arial" panose="020B0604020202020204" pitchFamily="34" charset="0"/>
                <a:cs typeface="Arial" panose="020B0604020202020204" pitchFamily="34" charset="0"/>
              </a:rPr>
              <a:t> Здравеопазването на гражданите се финансира от държавния бюджет, от работодателите, от лични и колективни осигурителни вноски и от други източници при условия и по ред, определени със закон.</a:t>
            </a:r>
            <a:endParaRPr lang="en-US" altLang="en-US" sz="3600"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A463F35B-1FF0-458E-B712-858F6DBE72FA}" type="datetime1">
              <a:rPr lang="bg-BG" altLang="en-US" smtClean="0"/>
              <a:t>20.3.2020 г.</a:t>
            </a:fld>
            <a:endParaRPr lang="bg-BG" alt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BBAC8FB-5791-445A-A7B8-3942627C6F61}" type="slidenum">
              <a:rPr lang="en-US" altLang="en-US">
                <a:latin typeface="Arial" charset="0"/>
              </a:rPr>
              <a:pPr eaLnBrk="1" hangingPunct="1"/>
              <a:t>120</a:t>
            </a:fld>
            <a:endParaRPr lang="en-US" altLang="en-US">
              <a:latin typeface="Arial" charset="0"/>
            </a:endParaRPr>
          </a:p>
        </p:txBody>
      </p:sp>
      <p:sp>
        <p:nvSpPr>
          <p:cNvPr id="17411" name="Rectangle 3"/>
          <p:cNvSpPr>
            <a:spLocks noGrp="1" noRot="1" noChangeArrowheads="1"/>
          </p:cNvSpPr>
          <p:nvPr>
            <p:ph type="body" idx="4294967295"/>
          </p:nvPr>
        </p:nvSpPr>
        <p:spPr>
          <a:xfrm>
            <a:off x="304800" y="838200"/>
            <a:ext cx="8458200" cy="3657600"/>
          </a:xfrm>
        </p:spPr>
        <p:txBody>
          <a:bodyPr/>
          <a:lstStyle/>
          <a:p>
            <a:pPr marL="252000" eaLnBrk="1" hangingPunct="1"/>
            <a:r>
              <a:rPr lang="ru-RU" altLang="bg-BG" sz="2400" dirty="0">
                <a:effectLst>
                  <a:outerShdw blurRad="38100" dist="38100" dir="2700000" algn="tl">
                    <a:srgbClr val="C0C0C0"/>
                  </a:outerShdw>
                </a:effectLst>
              </a:rPr>
              <a:t>Яйцеклетки, сперматозоиди и оплодени яйцеклетки, които не са използвани за създаване на потомство, могат да бъдат предоставяни на научни, учебни и лечебни заведения в страната и в чужбина за медицински, научни и учебни цели след получаване на писмено информирано съгласие от донора, а при оплодени яйцеклетки - и от двамата донори, по ред, определен с наредба на министъра на здравеопазването.</a:t>
            </a:r>
            <a:endParaRPr lang="en-US"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263DBAD1-8A03-425D-BCB3-5D717E61362F}" type="datetime1">
              <a:rPr lang="bg-BG" altLang="en-US" smtClean="0"/>
              <a:t>20.3.2020 г.</a:t>
            </a:fld>
            <a:endParaRPr lang="en-US" altLang="en-US"/>
          </a:p>
        </p:txBody>
      </p:sp>
    </p:spTree>
    <p:extLst>
      <p:ext uri="{BB962C8B-B14F-4D97-AF65-F5344CB8AC3E}">
        <p14:creationId xmlns:p14="http://schemas.microsoft.com/office/powerpoint/2010/main" val="18133845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2C529EC-46A1-4828-AA46-86424D87877B}" type="slidenum">
              <a:rPr lang="en-US" altLang="en-US">
                <a:latin typeface="Arial" charset="0"/>
              </a:rPr>
              <a:pPr eaLnBrk="1" hangingPunct="1"/>
              <a:t>121</a:t>
            </a:fld>
            <a:endParaRPr lang="en-US" altLang="en-US">
              <a:latin typeface="Arial" charset="0"/>
            </a:endParaRPr>
          </a:p>
        </p:txBody>
      </p:sp>
      <p:sp>
        <p:nvSpPr>
          <p:cNvPr id="19458" name="Rectangle 2"/>
          <p:cNvSpPr>
            <a:spLocks noGrp="1" noRot="1" noChangeArrowheads="1"/>
          </p:cNvSpPr>
          <p:nvPr>
            <p:ph type="title" idx="4294967295"/>
          </p:nvPr>
        </p:nvSpPr>
        <p:spPr>
          <a:xfrm>
            <a:off x="457200" y="457200"/>
            <a:ext cx="8229600" cy="914400"/>
          </a:xfrm>
        </p:spPr>
        <p:txBody>
          <a:bodyPr/>
          <a:lstStyle/>
          <a:p>
            <a:pPr algn="l" eaLnBrk="1" hangingPunct="1"/>
            <a:r>
              <a:rPr lang="ru-RU" altLang="bg-BG" sz="2800" b="1" dirty="0">
                <a:solidFill>
                  <a:srgbClr val="FF0000"/>
                </a:solidFill>
                <a:effectLst>
                  <a:outerShdw blurRad="38100" dist="38100" dir="2700000" algn="tl">
                    <a:srgbClr val="C0C0C0"/>
                  </a:outerShdw>
                </a:effectLst>
              </a:rPr>
              <a:t>Раздел </a:t>
            </a:r>
            <a:r>
              <a:rPr lang="en-US" altLang="bg-BG" sz="2800" b="1" dirty="0">
                <a:solidFill>
                  <a:srgbClr val="FF0000"/>
                </a:solidFill>
                <a:effectLst>
                  <a:outerShdw blurRad="38100" dist="38100" dir="2700000" algn="tl">
                    <a:srgbClr val="C0C0C0"/>
                  </a:outerShdw>
                </a:effectLst>
              </a:rPr>
              <a:t>IV</a:t>
            </a:r>
            <a:r>
              <a:rPr lang="ru-RU" altLang="bg-BG" sz="2800" b="1" dirty="0">
                <a:solidFill>
                  <a:srgbClr val="FF0000"/>
                </a:solidFill>
                <a:effectLst>
                  <a:outerShdw blurRad="38100" dist="38100" dir="2700000" algn="tl">
                    <a:srgbClr val="C0C0C0"/>
                  </a:outerShdw>
                </a:effectLst>
              </a:rPr>
              <a:t>. </a:t>
            </a:r>
            <a:br>
              <a:rPr lang="ru-RU" altLang="bg-BG" sz="2800" b="1" dirty="0">
                <a:solidFill>
                  <a:srgbClr val="FF0000"/>
                </a:solidFill>
                <a:effectLst>
                  <a:outerShdw blurRad="38100" dist="38100" dir="2700000" algn="tl">
                    <a:srgbClr val="C0C0C0"/>
                  </a:outerShdw>
                </a:effectLst>
              </a:rPr>
            </a:br>
            <a:r>
              <a:rPr lang="ru-RU" altLang="bg-BG" sz="2800" b="1" dirty="0">
                <a:solidFill>
                  <a:srgbClr val="FF0000"/>
                </a:solidFill>
                <a:effectLst>
                  <a:outerShdw blurRad="38100" dist="38100" dir="2700000" algn="tl">
                    <a:srgbClr val="C0C0C0"/>
                  </a:outerShdw>
                </a:effectLst>
              </a:rPr>
              <a:t>Генетично здраве и генетични изследвания</a:t>
            </a:r>
            <a:endParaRPr lang="en-US" altLang="bg-BG" sz="2800" b="1" dirty="0">
              <a:solidFill>
                <a:srgbClr val="FF0000"/>
              </a:solidFill>
              <a:effectLst>
                <a:outerShdw blurRad="38100" dist="38100" dir="2700000" algn="tl">
                  <a:srgbClr val="C0C0C0"/>
                </a:outerShdw>
              </a:effectLst>
            </a:endParaRPr>
          </a:p>
        </p:txBody>
      </p:sp>
      <p:sp>
        <p:nvSpPr>
          <p:cNvPr id="19459" name="Rectangle 3"/>
          <p:cNvSpPr>
            <a:spLocks noGrp="1" noRot="1" noChangeArrowheads="1"/>
          </p:cNvSpPr>
          <p:nvPr>
            <p:ph type="body" idx="4294967295"/>
          </p:nvPr>
        </p:nvSpPr>
        <p:spPr>
          <a:xfrm>
            <a:off x="457200" y="1447800"/>
            <a:ext cx="8229600" cy="4525963"/>
          </a:xfrm>
        </p:spPr>
        <p:txBody>
          <a:bodyPr/>
          <a:lstStyle/>
          <a:p>
            <a:pPr marL="0" indent="0">
              <a:buNone/>
            </a:pPr>
            <a:r>
              <a:rPr lang="bg-BG" sz="2400" dirty="0"/>
              <a:t>Опазването на генетичното здраве се осигурява чрез провеждане на здравни дейности, насочени към:</a:t>
            </a:r>
            <a:endParaRPr lang="en-US" sz="2400" dirty="0"/>
          </a:p>
          <a:p>
            <a:pPr marL="0" indent="0">
              <a:buNone/>
            </a:pPr>
            <a:r>
              <a:rPr lang="bg-BG" sz="2400" dirty="0"/>
              <a:t>1. профилактични и диагностични изследвания за доказване и класифициране на генетични заболявания;</a:t>
            </a:r>
            <a:endParaRPr lang="en-US" sz="2400" dirty="0"/>
          </a:p>
          <a:p>
            <a:pPr marL="0" indent="0">
              <a:buNone/>
            </a:pPr>
            <a:r>
              <a:rPr lang="bg-BG" sz="2400" dirty="0"/>
              <a:t>2. диспансеризация на лицата с повишен риск за поява и развитие на генетични заболявания;</a:t>
            </a:r>
            <a:endParaRPr lang="en-US" sz="2400" dirty="0"/>
          </a:p>
          <a:p>
            <a:pPr marL="0" indent="0">
              <a:buNone/>
            </a:pPr>
            <a:r>
              <a:rPr lang="bg-BG" sz="2400" dirty="0"/>
              <a:t>3. лечение на наследствени заболявания, вродени аномалии и предразположения;</a:t>
            </a:r>
            <a:endParaRPr lang="en-US" sz="2400" dirty="0"/>
          </a:p>
          <a:p>
            <a:pPr marL="0" indent="0">
              <a:buNone/>
            </a:pPr>
            <a:r>
              <a:rPr lang="bg-BG" sz="2400" dirty="0"/>
              <a:t>4. установяване на наследствени признаци и идентифициране на родител;</a:t>
            </a:r>
            <a:endParaRPr lang="en-US" sz="2400" dirty="0"/>
          </a:p>
          <a:p>
            <a:pPr marL="0" indent="0">
              <a:buNone/>
            </a:pPr>
            <a:r>
              <a:rPr lang="bg-BG" sz="2400" dirty="0"/>
              <a:t>5. съхраняване на генетична информация.</a:t>
            </a:r>
            <a:endParaRPr lang="en-US" sz="2400" dirty="0"/>
          </a:p>
          <a:p>
            <a:pPr marL="457200" indent="-457200" algn="just" eaLnBrk="1" hangingPunct="1">
              <a:lnSpc>
                <a:spcPct val="90000"/>
              </a:lnSpc>
              <a:buFontTx/>
              <a:buNone/>
            </a:pPr>
            <a:endParaRPr lang="en-US"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A396E74-6C7E-4102-939D-3567CF44AFB0}" type="datetime1">
              <a:rPr lang="bg-BG" altLang="en-US" smtClean="0"/>
              <a:t>20.3.2020 г.</a:t>
            </a:fld>
            <a:endParaRPr lang="en-US" altLang="en-US"/>
          </a:p>
        </p:txBody>
      </p:sp>
    </p:spTree>
    <p:extLst>
      <p:ext uri="{BB962C8B-B14F-4D97-AF65-F5344CB8AC3E}">
        <p14:creationId xmlns:p14="http://schemas.microsoft.com/office/powerpoint/2010/main" val="408958631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2C529EC-46A1-4828-AA46-86424D87877B}" type="slidenum">
              <a:rPr lang="en-US" altLang="en-US">
                <a:latin typeface="Arial" charset="0"/>
              </a:rPr>
              <a:pPr eaLnBrk="1" hangingPunct="1"/>
              <a:t>122</a:t>
            </a:fld>
            <a:endParaRPr lang="en-US" altLang="en-US">
              <a:latin typeface="Arial" charset="0"/>
            </a:endParaRPr>
          </a:p>
        </p:txBody>
      </p:sp>
      <p:sp>
        <p:nvSpPr>
          <p:cNvPr id="19458" name="Rectangle 2"/>
          <p:cNvSpPr>
            <a:spLocks noGrp="1" noRot="1" noChangeArrowheads="1"/>
          </p:cNvSpPr>
          <p:nvPr>
            <p:ph type="title" idx="4294967295"/>
          </p:nvPr>
        </p:nvSpPr>
        <p:spPr>
          <a:xfrm>
            <a:off x="457200" y="457200"/>
            <a:ext cx="8229600" cy="1143000"/>
          </a:xfrm>
        </p:spPr>
        <p:txBody>
          <a:bodyPr/>
          <a:lstStyle/>
          <a:p>
            <a:pPr algn="l" eaLnBrk="1" hangingPunct="1"/>
            <a:r>
              <a:rPr lang="ru-RU" altLang="bg-BG" sz="2800" b="1" dirty="0">
                <a:solidFill>
                  <a:srgbClr val="FF0000"/>
                </a:solidFill>
                <a:effectLst>
                  <a:outerShdw blurRad="38100" dist="38100" dir="2700000" algn="tl">
                    <a:srgbClr val="C0C0C0"/>
                  </a:outerShdw>
                </a:effectLst>
              </a:rPr>
              <a:t>Раздел </a:t>
            </a:r>
            <a:r>
              <a:rPr lang="en-US" altLang="bg-BG" sz="2800" b="1" dirty="0">
                <a:solidFill>
                  <a:srgbClr val="FF0000"/>
                </a:solidFill>
                <a:effectLst>
                  <a:outerShdw blurRad="38100" dist="38100" dir="2700000" algn="tl">
                    <a:srgbClr val="C0C0C0"/>
                  </a:outerShdw>
                </a:effectLst>
              </a:rPr>
              <a:t>IV</a:t>
            </a:r>
            <a:r>
              <a:rPr lang="ru-RU" altLang="bg-BG" sz="2800" b="1" dirty="0">
                <a:solidFill>
                  <a:srgbClr val="FF0000"/>
                </a:solidFill>
                <a:effectLst>
                  <a:outerShdw blurRad="38100" dist="38100" dir="2700000" algn="tl">
                    <a:srgbClr val="C0C0C0"/>
                  </a:outerShdw>
                </a:effectLst>
              </a:rPr>
              <a:t>. </a:t>
            </a:r>
            <a:br>
              <a:rPr lang="ru-RU" altLang="bg-BG" sz="2800" b="1" dirty="0">
                <a:solidFill>
                  <a:srgbClr val="FF0000"/>
                </a:solidFill>
                <a:effectLst>
                  <a:outerShdw blurRad="38100" dist="38100" dir="2700000" algn="tl">
                    <a:srgbClr val="C0C0C0"/>
                  </a:outerShdw>
                </a:effectLst>
              </a:rPr>
            </a:br>
            <a:r>
              <a:rPr lang="ru-RU" altLang="bg-BG" sz="2800" b="1" dirty="0">
                <a:solidFill>
                  <a:srgbClr val="FF0000"/>
                </a:solidFill>
                <a:effectLst>
                  <a:outerShdw blurRad="38100" dist="38100" dir="2700000" algn="tl">
                    <a:srgbClr val="C0C0C0"/>
                  </a:outerShdw>
                </a:effectLst>
              </a:rPr>
              <a:t>Генетично здраве и генетични изследвания</a:t>
            </a:r>
            <a:endParaRPr lang="en-US" altLang="bg-BG" sz="2800" b="1" dirty="0">
              <a:solidFill>
                <a:srgbClr val="FF0000"/>
              </a:solidFill>
              <a:effectLst>
                <a:outerShdw blurRad="38100" dist="38100" dir="2700000" algn="tl">
                  <a:srgbClr val="C0C0C0"/>
                </a:outerShdw>
              </a:effectLst>
            </a:endParaRPr>
          </a:p>
        </p:txBody>
      </p:sp>
      <p:sp>
        <p:nvSpPr>
          <p:cNvPr id="19459" name="Rectangle 3"/>
          <p:cNvSpPr>
            <a:spLocks noGrp="1" noRot="1" noChangeArrowheads="1"/>
          </p:cNvSpPr>
          <p:nvPr>
            <p:ph type="body" idx="4294967295"/>
          </p:nvPr>
        </p:nvSpPr>
        <p:spPr/>
        <p:txBody>
          <a:bodyPr/>
          <a:lstStyle/>
          <a:p>
            <a:pPr marL="457200" indent="-457200" algn="just" eaLnBrk="1" hangingPunct="1">
              <a:lnSpc>
                <a:spcPct val="90000"/>
              </a:lnSpc>
              <a:buFontTx/>
              <a:buNone/>
            </a:pPr>
            <a:r>
              <a:rPr lang="ru-RU" altLang="bg-BG" sz="2800" dirty="0" err="1">
                <a:effectLst>
                  <a:outerShdw blurRad="38100" dist="38100" dir="2700000" algn="tl">
                    <a:srgbClr val="C0C0C0"/>
                  </a:outerShdw>
                </a:effectLst>
              </a:rPr>
              <a:t>Профилактични</a:t>
            </a:r>
            <a:r>
              <a:rPr lang="ru-RU" altLang="bg-BG" sz="2800" dirty="0">
                <a:effectLst>
                  <a:outerShdw blurRad="38100" dist="38100" dir="2700000" algn="tl">
                    <a:srgbClr val="C0C0C0"/>
                  </a:outerShdw>
                </a:effectLst>
              </a:rPr>
              <a:t> генетични изследвания се извършват за: </a:t>
            </a:r>
          </a:p>
          <a:p>
            <a:pPr marL="457200" indent="-457200" algn="just" eaLnBrk="1" hangingPunct="1">
              <a:lnSpc>
                <a:spcPct val="90000"/>
              </a:lnSpc>
              <a:buFontTx/>
              <a:buAutoNum type="arabicPeriod"/>
            </a:pPr>
            <a:r>
              <a:rPr lang="ru-RU" altLang="bg-BG" sz="2800" dirty="0">
                <a:effectLst>
                  <a:outerShdw blurRad="38100" dist="38100" dir="2700000" algn="tl">
                    <a:srgbClr val="C0C0C0"/>
                  </a:outerShdw>
                </a:effectLst>
              </a:rPr>
              <a:t>определяне на риска за възникване на генетично заболяване в потомството; </a:t>
            </a:r>
          </a:p>
          <a:p>
            <a:pPr marL="457200" indent="-457200" algn="just" eaLnBrk="1" hangingPunct="1">
              <a:lnSpc>
                <a:spcPct val="90000"/>
              </a:lnSpc>
              <a:buFontTx/>
              <a:buAutoNum type="arabicPeriod"/>
            </a:pPr>
            <a:r>
              <a:rPr lang="ru-RU" altLang="bg-BG" sz="2800" dirty="0">
                <a:effectLst>
                  <a:outerShdw blurRad="38100" dist="38100" dir="2700000" algn="tl">
                    <a:srgbClr val="C0C0C0"/>
                  </a:outerShdw>
                </a:effectLst>
              </a:rPr>
              <a:t>идентифициране на клинично здрави носители на генетични отклонения; </a:t>
            </a:r>
          </a:p>
          <a:p>
            <a:pPr marL="457200" indent="-457200" algn="just" eaLnBrk="1" hangingPunct="1">
              <a:lnSpc>
                <a:spcPct val="90000"/>
              </a:lnSpc>
              <a:buFontTx/>
              <a:buAutoNum type="arabicPeriod"/>
            </a:pPr>
            <a:r>
              <a:rPr lang="ru-RU" altLang="bg-BG" sz="2800" dirty="0">
                <a:effectLst>
                  <a:outerShdw blurRad="38100" dist="38100" dir="2700000" algn="tl">
                    <a:srgbClr val="C0C0C0"/>
                  </a:outerShdw>
                </a:effectLst>
              </a:rPr>
              <a:t>диагностика на наследствени и други заболявания в периодите преди и по време на бременността и след раждането.</a:t>
            </a:r>
            <a:endParaRPr lang="en-US"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A396E74-6C7E-4102-939D-3567CF44AFB0}" type="datetime1">
              <a:rPr lang="bg-BG" altLang="en-US" smtClean="0"/>
              <a:t>20.3.2020 г.</a:t>
            </a:fld>
            <a:endParaRPr lang="en-US" altLang="en-US"/>
          </a:p>
        </p:txBody>
      </p:sp>
    </p:spTree>
    <p:extLst>
      <p:ext uri="{BB962C8B-B14F-4D97-AF65-F5344CB8AC3E}">
        <p14:creationId xmlns:p14="http://schemas.microsoft.com/office/powerpoint/2010/main" val="220744687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4DFC611-E474-4119-998C-87C812398559}" type="slidenum">
              <a:rPr lang="en-US" altLang="en-US">
                <a:latin typeface="Arial" charset="0"/>
              </a:rPr>
              <a:pPr eaLnBrk="1" hangingPunct="1"/>
              <a:t>123</a:t>
            </a:fld>
            <a:endParaRPr lang="en-US" altLang="en-US">
              <a:latin typeface="Arial" charset="0"/>
            </a:endParaRPr>
          </a:p>
        </p:txBody>
      </p:sp>
      <p:sp>
        <p:nvSpPr>
          <p:cNvPr id="21507" name="Rectangle 3"/>
          <p:cNvSpPr>
            <a:spLocks noGrp="1" noRot="1" noChangeArrowheads="1"/>
          </p:cNvSpPr>
          <p:nvPr>
            <p:ph type="body" idx="4294967295"/>
          </p:nvPr>
        </p:nvSpPr>
        <p:spPr>
          <a:xfrm>
            <a:off x="304800" y="609600"/>
            <a:ext cx="8540750" cy="5486400"/>
          </a:xfrm>
        </p:spPr>
        <p:txBody>
          <a:bodyPr/>
          <a:lstStyle/>
          <a:p>
            <a:pPr marL="72000" algn="just" eaLnBrk="1" hangingPunct="1">
              <a:buFontTx/>
              <a:buNone/>
            </a:pPr>
            <a:r>
              <a:rPr lang="ru-RU" altLang="bg-BG" sz="2400" dirty="0">
                <a:effectLst>
                  <a:outerShdw blurRad="38100" dist="38100" dir="2700000" algn="tl">
                    <a:srgbClr val="C0C0C0"/>
                  </a:outerShdw>
                </a:effectLst>
              </a:rPr>
              <a:t>	Генетичните изследвания в периода преди раждането се извършват при доказан риск за предаване на генетично заболяване в потомството. </a:t>
            </a:r>
          </a:p>
          <a:p>
            <a:pPr marL="72000" algn="just" eaLnBrk="1" hangingPunct="1">
              <a:buFontTx/>
              <a:buNone/>
            </a:pPr>
            <a:r>
              <a:rPr lang="ru-RU" altLang="bg-BG" sz="2600" dirty="0">
                <a:effectLst>
                  <a:outerShdw blurRad="38100" dist="38100" dir="2700000" algn="tl">
                    <a:srgbClr val="C0C0C0"/>
                  </a:outerShdw>
                </a:effectLst>
              </a:rPr>
              <a:t>	Генетични изследвания и вземане на биологичен материал за генетични изследвания за медицински или научни цели се провеждат само след получаване на </a:t>
            </a:r>
            <a:r>
              <a:rPr lang="ru-RU" altLang="bg-BG" sz="2600" b="1" i="1" dirty="0">
                <a:effectLst>
                  <a:outerShdw blurRad="38100" dist="38100" dir="2700000" algn="tl">
                    <a:srgbClr val="C0C0C0"/>
                  </a:outerShdw>
                </a:effectLst>
              </a:rPr>
              <a:t>писмено информирано съгласие</a:t>
            </a:r>
            <a:r>
              <a:rPr lang="ru-RU" altLang="bg-BG" sz="2600" dirty="0">
                <a:effectLst>
                  <a:outerShdw blurRad="38100" dist="38100" dir="2700000" algn="tl">
                    <a:srgbClr val="C0C0C0"/>
                  </a:outerShdw>
                </a:effectLst>
              </a:rPr>
              <a:t> от изследваните лица. </a:t>
            </a:r>
          </a:p>
          <a:p>
            <a:pPr marL="72000" algn="just" eaLnBrk="1" hangingPunct="1">
              <a:buFontTx/>
              <a:buNone/>
            </a:pPr>
            <a:r>
              <a:rPr lang="ru-RU" altLang="bg-BG" sz="2600" dirty="0">
                <a:effectLst>
                  <a:outerShdw blurRad="38100" dist="38100" dir="2700000" algn="tl">
                    <a:srgbClr val="C0C0C0"/>
                  </a:outerShdw>
                </a:effectLst>
              </a:rPr>
              <a:t>	Генетични изследвания върху деца, лица с психични разстройства и лица, поставени под запрещение, се извършват и след разрешение на комисията по медицинска етика към съответното лечебно заведение.</a:t>
            </a:r>
            <a:endParaRPr lang="en-US" altLang="bg-BG" sz="26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4B432264-4554-4938-95E0-FB4B7217CE8B}" type="datetime1">
              <a:rPr lang="bg-BG" altLang="en-US" smtClean="0"/>
              <a:t>20.3.2020 г.</a:t>
            </a:fld>
            <a:endParaRPr lang="en-US" altLang="en-US"/>
          </a:p>
        </p:txBody>
      </p:sp>
    </p:spTree>
    <p:extLst>
      <p:ext uri="{BB962C8B-B14F-4D97-AF65-F5344CB8AC3E}">
        <p14:creationId xmlns:p14="http://schemas.microsoft.com/office/powerpoint/2010/main" val="63647927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34EB3EA-472F-49C4-8547-5BB0EE795C7B}" type="slidenum">
              <a:rPr lang="en-US" altLang="en-US">
                <a:latin typeface="Arial" charset="0"/>
              </a:rPr>
              <a:pPr eaLnBrk="1" hangingPunct="1"/>
              <a:t>124</a:t>
            </a:fld>
            <a:endParaRPr lang="en-US" altLang="en-US">
              <a:latin typeface="Arial" charset="0"/>
            </a:endParaRPr>
          </a:p>
        </p:txBody>
      </p:sp>
      <p:sp>
        <p:nvSpPr>
          <p:cNvPr id="22531" name="Rectangle 3"/>
          <p:cNvSpPr>
            <a:spLocks noGrp="1" noRot="1" noChangeArrowheads="1"/>
          </p:cNvSpPr>
          <p:nvPr>
            <p:ph type="body" idx="4294967295"/>
          </p:nvPr>
        </p:nvSpPr>
        <p:spPr>
          <a:xfrm>
            <a:off x="533400" y="533400"/>
            <a:ext cx="8153400" cy="5715000"/>
          </a:xfrm>
        </p:spPr>
        <p:txBody>
          <a:bodyPr/>
          <a:lstStyle/>
          <a:p>
            <a:pPr marL="72000" algn="just" eaLnBrk="1" hangingPunct="1"/>
            <a:r>
              <a:rPr lang="ru-RU" altLang="bg-BG" sz="2600" dirty="0">
                <a:effectLst>
                  <a:outerShdw blurRad="38100" dist="38100" dir="2700000" algn="tl">
                    <a:srgbClr val="C0C0C0"/>
                  </a:outerShdw>
                </a:effectLst>
              </a:rPr>
              <a:t>Резултатите от проведени генетични изследвания и скрининг не могат да бъдат основание за дискриминация на изследваните лица. Данните за човешкия геном на лицата са лични данни и не могат да се предоставят на работодатели, здравноосигурителни организации и застрахователни компании.</a:t>
            </a:r>
          </a:p>
          <a:p>
            <a:pPr marL="0" indent="0" algn="just" eaLnBrk="1" hangingPunct="1">
              <a:buNone/>
            </a:pPr>
            <a:r>
              <a:rPr lang="ru-RU" altLang="bg-BG" sz="2600" dirty="0">
                <a:effectLst>
                  <a:outerShdw blurRad="38100" dist="38100" dir="2700000" algn="tl">
                    <a:srgbClr val="C0C0C0"/>
                  </a:outerShdw>
                </a:effectLst>
              </a:rPr>
              <a:t>Генетични изследвания за медицински или научни цели се извършват от </a:t>
            </a:r>
            <a:r>
              <a:rPr lang="ru-RU" altLang="bg-BG" sz="2600" dirty="0" err="1">
                <a:effectLst>
                  <a:outerShdw blurRad="38100" dist="38100" dir="2700000" algn="tl">
                    <a:srgbClr val="C0C0C0"/>
                  </a:outerShdw>
                </a:effectLst>
              </a:rPr>
              <a:t>акредитирани</a:t>
            </a:r>
            <a:r>
              <a:rPr lang="ru-RU" altLang="bg-BG" sz="2600" dirty="0">
                <a:effectLst>
                  <a:outerShdw blurRad="38100" dist="38100" dir="2700000" algn="tl">
                    <a:srgbClr val="C0C0C0"/>
                  </a:outerShdw>
                </a:effectLst>
              </a:rPr>
              <a:t> </a:t>
            </a:r>
            <a:r>
              <a:rPr lang="ru-RU" altLang="bg-BG" sz="2600" dirty="0" err="1">
                <a:effectLst>
                  <a:outerShdw blurRad="38100" dist="38100" dir="2700000" algn="tl">
                    <a:srgbClr val="C0C0C0"/>
                  </a:outerShdw>
                </a:effectLst>
              </a:rPr>
              <a:t>генетични</a:t>
            </a:r>
            <a:r>
              <a:rPr lang="ru-RU" altLang="bg-BG" sz="2600" dirty="0">
                <a:effectLst>
                  <a:outerShdw blurRad="38100" dist="38100" dir="2700000" algn="tl">
                    <a:srgbClr val="C0C0C0"/>
                  </a:outerShdw>
                </a:effectLst>
              </a:rPr>
              <a:t> лаборатории към лечебни заведения за </a:t>
            </a:r>
            <a:r>
              <a:rPr lang="ru-RU" altLang="bg-BG" sz="2600" dirty="0" err="1">
                <a:effectLst>
                  <a:outerShdw blurRad="38100" dist="38100" dir="2700000" algn="tl">
                    <a:srgbClr val="C0C0C0"/>
                  </a:outerShdw>
                </a:effectLst>
              </a:rPr>
              <a:t>болнична</a:t>
            </a:r>
            <a:r>
              <a:rPr lang="ru-RU" altLang="bg-BG" sz="2600" dirty="0">
                <a:effectLst>
                  <a:outerShdw blurRad="38100" dist="38100" dir="2700000" algn="tl">
                    <a:srgbClr val="C0C0C0"/>
                  </a:outerShdw>
                </a:effectLst>
              </a:rPr>
              <a:t> </a:t>
            </a:r>
            <a:r>
              <a:rPr lang="ru-RU" altLang="bg-BG" sz="2600" dirty="0" err="1">
                <a:effectLst>
                  <a:outerShdw blurRad="38100" dist="38100" dir="2700000" algn="tl">
                    <a:srgbClr val="C0C0C0"/>
                  </a:outerShdw>
                </a:effectLst>
              </a:rPr>
              <a:t>помощ</a:t>
            </a:r>
            <a:r>
              <a:rPr lang="ru-RU" altLang="bg-BG" sz="2600" dirty="0">
                <a:effectLst>
                  <a:outerShdw blurRad="38100" dist="38100" dir="2700000" algn="tl">
                    <a:srgbClr val="C0C0C0"/>
                  </a:outerShdw>
                </a:effectLst>
              </a:rPr>
              <a:t>; </a:t>
            </a:r>
            <a:r>
              <a:rPr lang="ru-RU" altLang="bg-BG" sz="2600" dirty="0" err="1">
                <a:effectLst>
                  <a:outerShdw blurRad="38100" dist="38100" dir="2700000" algn="tl">
                    <a:srgbClr val="C0C0C0"/>
                  </a:outerShdw>
                </a:effectLst>
              </a:rPr>
              <a:t>генетични</a:t>
            </a:r>
            <a:r>
              <a:rPr lang="ru-RU" altLang="bg-BG" sz="2600" dirty="0">
                <a:effectLst>
                  <a:outerShdw blurRad="38100" dist="38100" dir="2700000" algn="tl">
                    <a:srgbClr val="C0C0C0"/>
                  </a:outerShdw>
                </a:effectLst>
              </a:rPr>
              <a:t> лаборатории към лечебни заведения за извънболнична помощ; </a:t>
            </a:r>
            <a:r>
              <a:rPr lang="ru-RU" altLang="bg-BG" sz="2600" dirty="0" err="1">
                <a:effectLst>
                  <a:outerShdw blurRad="38100" dist="38100" dir="2700000" algn="tl">
                    <a:srgbClr val="C0C0C0"/>
                  </a:outerShdw>
                </a:effectLst>
              </a:rPr>
              <a:t>самостоятелни</a:t>
            </a:r>
            <a:r>
              <a:rPr lang="ru-RU" altLang="bg-BG" sz="2600" dirty="0">
                <a:effectLst>
                  <a:outerShdw blurRad="38100" dist="38100" dir="2700000" algn="tl">
                    <a:srgbClr val="C0C0C0"/>
                  </a:outerShdw>
                </a:effectLst>
              </a:rPr>
              <a:t> лаборатории.</a:t>
            </a:r>
            <a:endParaRPr lang="en-US" altLang="bg-BG" sz="26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677C3B7-444E-4B99-891A-DF384CC9091D}" type="datetime1">
              <a:rPr lang="bg-BG" altLang="en-US" smtClean="0"/>
              <a:t>20.3.2020 г.</a:t>
            </a:fld>
            <a:endParaRPr lang="en-US" altLang="en-US"/>
          </a:p>
        </p:txBody>
      </p:sp>
    </p:spTree>
    <p:extLst>
      <p:ext uri="{BB962C8B-B14F-4D97-AF65-F5344CB8AC3E}">
        <p14:creationId xmlns:p14="http://schemas.microsoft.com/office/powerpoint/2010/main" val="255273619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13442B1-3477-478A-B5B8-CAD44FCAB948}" type="slidenum">
              <a:rPr lang="en-US" altLang="en-US">
                <a:latin typeface="Arial" charset="0"/>
              </a:rPr>
              <a:pPr eaLnBrk="1" hangingPunct="1"/>
              <a:t>125</a:t>
            </a:fld>
            <a:endParaRPr lang="en-US" altLang="en-US">
              <a:latin typeface="Arial" charset="0"/>
            </a:endParaRPr>
          </a:p>
        </p:txBody>
      </p:sp>
      <p:sp>
        <p:nvSpPr>
          <p:cNvPr id="24578" name="Rectangle 2"/>
          <p:cNvSpPr>
            <a:spLocks noGrp="1" noRot="1" noChangeArrowheads="1"/>
          </p:cNvSpPr>
          <p:nvPr>
            <p:ph type="title" idx="4294967295"/>
          </p:nvPr>
        </p:nvSpPr>
        <p:spPr>
          <a:xfrm>
            <a:off x="457200" y="457200"/>
            <a:ext cx="8229600" cy="1143000"/>
          </a:xfrm>
        </p:spPr>
        <p:txBody>
          <a:bodyPr/>
          <a:lstStyle/>
          <a:p>
            <a:pPr algn="l" eaLnBrk="1" hangingPunct="1"/>
            <a:r>
              <a:rPr lang="ru-RU" altLang="bg-BG" sz="2800" b="1" dirty="0">
                <a:solidFill>
                  <a:srgbClr val="FF0000"/>
                </a:solidFill>
              </a:rPr>
              <a:t>Глава пета. ПСИХИЧНО ЗДРАВЕ</a:t>
            </a:r>
            <a:br>
              <a:rPr lang="en-US" altLang="bg-BG" sz="2800" b="1" dirty="0">
                <a:solidFill>
                  <a:srgbClr val="FF0000"/>
                </a:solidFill>
              </a:rPr>
            </a:br>
            <a:r>
              <a:rPr lang="ru-RU" altLang="bg-BG" sz="2800" b="1" dirty="0">
                <a:solidFill>
                  <a:srgbClr val="FF0000"/>
                </a:solidFill>
              </a:rPr>
              <a:t>Раздел </a:t>
            </a:r>
            <a:r>
              <a:rPr lang="en-US" altLang="bg-BG" sz="2800" b="1" dirty="0">
                <a:solidFill>
                  <a:srgbClr val="FF0000"/>
                </a:solidFill>
              </a:rPr>
              <a:t>I</a:t>
            </a:r>
            <a:r>
              <a:rPr lang="ru-RU" altLang="bg-BG" sz="2800" b="1" dirty="0">
                <a:solidFill>
                  <a:srgbClr val="FF0000"/>
                </a:solidFill>
              </a:rPr>
              <a:t>. Закрила на психичното здраве</a:t>
            </a:r>
            <a:endParaRPr lang="en-US" altLang="bg-BG" sz="2800" b="1" dirty="0">
              <a:effectLst>
                <a:outerShdw blurRad="38100" dist="38100" dir="2700000" algn="tl">
                  <a:srgbClr val="C0C0C0"/>
                </a:outerShdw>
              </a:effectLst>
              <a:latin typeface="Times New Roman" pitchFamily="18" charset="0"/>
            </a:endParaRPr>
          </a:p>
        </p:txBody>
      </p:sp>
      <p:sp>
        <p:nvSpPr>
          <p:cNvPr id="24579" name="Rectangle 3"/>
          <p:cNvSpPr>
            <a:spLocks noGrp="1" noRot="1" noChangeArrowheads="1"/>
          </p:cNvSpPr>
          <p:nvPr>
            <p:ph type="body" idx="4294967295"/>
          </p:nvPr>
        </p:nvSpPr>
        <p:spPr>
          <a:xfrm>
            <a:off x="457200" y="1676400"/>
            <a:ext cx="8229600" cy="4495800"/>
          </a:xfrm>
        </p:spPr>
        <p:txBody>
          <a:bodyPr/>
          <a:lstStyle/>
          <a:p>
            <a:pPr marL="0" indent="0">
              <a:buNone/>
            </a:pPr>
            <a:r>
              <a:rPr lang="bg-BG" sz="2400" dirty="0">
                <a:latin typeface="+mj-lt"/>
              </a:rPr>
              <a:t>Държавата, общините и неправителствени организации организират дейности за опазване на психичното здраве, свързани със:</a:t>
            </a:r>
            <a:endParaRPr lang="en-US" sz="2400" dirty="0">
              <a:latin typeface="+mj-lt"/>
            </a:endParaRPr>
          </a:p>
          <a:p>
            <a:pPr marL="0" indent="0">
              <a:buNone/>
            </a:pPr>
            <a:r>
              <a:rPr lang="bg-BG" sz="2400" dirty="0">
                <a:latin typeface="+mj-lt"/>
              </a:rPr>
              <a:t>1. осигуряване на лицата с психични разстройства на достъпна и качествена медицинска помощ, грижи и подкрепа, необходими за живота им в семейството и в общността;</a:t>
            </a:r>
            <a:endParaRPr lang="en-US" sz="2400" dirty="0">
              <a:latin typeface="+mj-lt"/>
            </a:endParaRPr>
          </a:p>
          <a:p>
            <a:pPr marL="0" indent="0">
              <a:buNone/>
            </a:pPr>
            <a:r>
              <a:rPr lang="bg-BG" sz="2400" dirty="0">
                <a:latin typeface="+mj-lt"/>
              </a:rPr>
              <a:t>2. защита на психичното здраве при рисковите групи: деца, учащи се, възрастни хора, лица, пребиваващи в социални заведения, военнослужещи, задържани и лишени от свобода;</a:t>
            </a:r>
            <a:r>
              <a:rPr lang="en-US" sz="2400" dirty="0">
                <a:latin typeface="+mj-lt"/>
              </a:rPr>
              <a:t> </a:t>
            </a:r>
            <a:endParaRPr lang="en-US" altLang="bg-BG" sz="2400" dirty="0">
              <a:effectLst>
                <a:outerShdw blurRad="38100" dist="38100" dir="2700000" algn="tl">
                  <a:srgbClr val="C0C0C0"/>
                </a:outerShdw>
              </a:effectLst>
              <a:latin typeface="+mj-lt"/>
            </a:endParaRPr>
          </a:p>
        </p:txBody>
      </p:sp>
      <p:sp>
        <p:nvSpPr>
          <p:cNvPr id="2" name="Date Placeholder 1"/>
          <p:cNvSpPr>
            <a:spLocks noGrp="1"/>
          </p:cNvSpPr>
          <p:nvPr>
            <p:ph type="dt" sz="half" idx="10"/>
          </p:nvPr>
        </p:nvSpPr>
        <p:spPr/>
        <p:txBody>
          <a:bodyPr/>
          <a:lstStyle/>
          <a:p>
            <a:fld id="{FECC462D-F6E4-425A-A76C-82BA191CE35F}" type="datetime1">
              <a:rPr lang="bg-BG" altLang="en-US" smtClean="0"/>
              <a:t>20.3.2020 г.</a:t>
            </a:fld>
            <a:endParaRPr lang="en-US" altLang="en-US" dirty="0"/>
          </a:p>
        </p:txBody>
      </p:sp>
    </p:spTree>
    <p:extLst>
      <p:ext uri="{BB962C8B-B14F-4D97-AF65-F5344CB8AC3E}">
        <p14:creationId xmlns:p14="http://schemas.microsoft.com/office/powerpoint/2010/main" val="24414878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13442B1-3477-478A-B5B8-CAD44FCAB948}" type="slidenum">
              <a:rPr lang="en-US" altLang="en-US">
                <a:latin typeface="Arial" charset="0"/>
              </a:rPr>
              <a:pPr eaLnBrk="1" hangingPunct="1"/>
              <a:t>126</a:t>
            </a:fld>
            <a:endParaRPr lang="en-US" altLang="en-US">
              <a:latin typeface="Arial" charset="0"/>
            </a:endParaRPr>
          </a:p>
        </p:txBody>
      </p:sp>
      <p:sp>
        <p:nvSpPr>
          <p:cNvPr id="24579" name="Rectangle 3"/>
          <p:cNvSpPr>
            <a:spLocks noGrp="1" noRot="1" noChangeArrowheads="1"/>
          </p:cNvSpPr>
          <p:nvPr>
            <p:ph type="body" idx="4294967295"/>
          </p:nvPr>
        </p:nvSpPr>
        <p:spPr>
          <a:xfrm>
            <a:off x="304800" y="609600"/>
            <a:ext cx="8610600" cy="5562600"/>
          </a:xfrm>
        </p:spPr>
        <p:txBody>
          <a:bodyPr/>
          <a:lstStyle/>
          <a:p>
            <a:pPr marL="0" indent="0">
              <a:buNone/>
            </a:pPr>
            <a:r>
              <a:rPr lang="bg-BG" sz="2400" dirty="0">
                <a:latin typeface="+mj-lt"/>
              </a:rPr>
              <a:t>3. активна профилактика на психичните разстройства;</a:t>
            </a:r>
            <a:endParaRPr lang="en-US" sz="2400" dirty="0">
              <a:latin typeface="+mj-lt"/>
            </a:endParaRPr>
          </a:p>
          <a:p>
            <a:pPr marL="0" indent="0">
              <a:buNone/>
            </a:pPr>
            <a:r>
              <a:rPr lang="bg-BG" sz="2400" dirty="0">
                <a:latin typeface="+mj-lt"/>
              </a:rPr>
              <a:t>4. подкрепа на обществените начинания в областта на </a:t>
            </a:r>
            <a:r>
              <a:rPr lang="bg-BG" sz="2400" dirty="0" err="1">
                <a:latin typeface="+mj-lt"/>
              </a:rPr>
              <a:t>психичноздравната</a:t>
            </a:r>
            <a:r>
              <a:rPr lang="bg-BG" sz="2400" dirty="0">
                <a:latin typeface="+mj-lt"/>
              </a:rPr>
              <a:t> помощ; специализирано продължаващо обучение на лицата, които осъществяват дейности по опазване на психичното здраве, преподават, извършват лечебна дейност, социална адаптация, организация и управление, опазване на обществения ред;</a:t>
            </a:r>
            <a:endParaRPr lang="en-US" sz="2400" dirty="0">
              <a:latin typeface="+mj-lt"/>
            </a:endParaRPr>
          </a:p>
          <a:p>
            <a:pPr marL="0" indent="0">
              <a:buNone/>
            </a:pPr>
            <a:r>
              <a:rPr lang="bg-BG" sz="2400" dirty="0">
                <a:latin typeface="+mj-lt"/>
              </a:rPr>
              <a:t>6. </a:t>
            </a:r>
            <a:r>
              <a:rPr lang="bg-BG" sz="2400" dirty="0" err="1">
                <a:latin typeface="+mj-lt"/>
              </a:rPr>
              <a:t>научноприложни</a:t>
            </a:r>
            <a:r>
              <a:rPr lang="bg-BG" sz="2400" dirty="0">
                <a:latin typeface="+mj-lt"/>
              </a:rPr>
              <a:t> изследвания, насочени към укрепване на психичното здраве и обществена информираност по проблемите на психичното здраве.</a:t>
            </a:r>
            <a:endParaRPr lang="en-US" sz="2400" dirty="0">
              <a:latin typeface="+mj-lt"/>
            </a:endParaRPr>
          </a:p>
          <a:p>
            <a:pPr marL="0" indent="0">
              <a:buNone/>
            </a:pPr>
            <a:r>
              <a:rPr lang="bg-BG" sz="2400" dirty="0">
                <a:latin typeface="+mj-lt"/>
              </a:rPr>
              <a:t>Общините осигуряват условия за провеждане на </a:t>
            </a:r>
            <a:r>
              <a:rPr lang="bg-BG" sz="2400" dirty="0" err="1">
                <a:latin typeface="+mj-lt"/>
              </a:rPr>
              <a:t>психосоциална</a:t>
            </a:r>
            <a:r>
              <a:rPr lang="bg-BG" sz="2400" dirty="0">
                <a:latin typeface="+mj-lt"/>
              </a:rPr>
              <a:t> рехабилитация и за подкрепа с финансови и материални средства, включително предоставяне на жилища на лицата с психични разстройства.</a:t>
            </a:r>
            <a:endParaRPr lang="en-US" altLang="bg-BG" sz="2400" dirty="0">
              <a:effectLst>
                <a:outerShdw blurRad="38100" dist="38100" dir="2700000" algn="tl">
                  <a:srgbClr val="C0C0C0"/>
                </a:outerShdw>
              </a:effectLst>
              <a:latin typeface="+mj-lt"/>
            </a:endParaRPr>
          </a:p>
        </p:txBody>
      </p:sp>
      <p:sp>
        <p:nvSpPr>
          <p:cNvPr id="2" name="Date Placeholder 1"/>
          <p:cNvSpPr>
            <a:spLocks noGrp="1"/>
          </p:cNvSpPr>
          <p:nvPr>
            <p:ph type="dt" sz="half" idx="10"/>
          </p:nvPr>
        </p:nvSpPr>
        <p:spPr/>
        <p:txBody>
          <a:bodyPr/>
          <a:lstStyle/>
          <a:p>
            <a:fld id="{FECC462D-F6E4-425A-A76C-82BA191CE35F}" type="datetime1">
              <a:rPr lang="bg-BG" altLang="en-US" smtClean="0"/>
              <a:t>20.3.2020 г.</a:t>
            </a:fld>
            <a:endParaRPr lang="en-US" altLang="en-US" dirty="0"/>
          </a:p>
        </p:txBody>
      </p:sp>
    </p:spTree>
    <p:extLst>
      <p:ext uri="{BB962C8B-B14F-4D97-AF65-F5344CB8AC3E}">
        <p14:creationId xmlns:p14="http://schemas.microsoft.com/office/powerpoint/2010/main" val="27284285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A6FD27C-C594-48CC-92D0-57798889D13D}" type="slidenum">
              <a:rPr lang="en-US" altLang="en-US">
                <a:latin typeface="Arial" charset="0"/>
              </a:rPr>
              <a:pPr eaLnBrk="1" hangingPunct="1"/>
              <a:t>127</a:t>
            </a:fld>
            <a:endParaRPr lang="en-US" altLang="en-US">
              <a:latin typeface="Arial" charset="0"/>
            </a:endParaRPr>
          </a:p>
        </p:txBody>
      </p:sp>
      <p:sp>
        <p:nvSpPr>
          <p:cNvPr id="23555" name="Rectangle 3"/>
          <p:cNvSpPr>
            <a:spLocks noGrp="1" noRot="1" noChangeArrowheads="1"/>
          </p:cNvSpPr>
          <p:nvPr>
            <p:ph type="body" idx="4294967295"/>
          </p:nvPr>
        </p:nvSpPr>
        <p:spPr>
          <a:xfrm>
            <a:off x="533400" y="685800"/>
            <a:ext cx="8229600" cy="5410200"/>
          </a:xfrm>
        </p:spPr>
        <p:txBody>
          <a:bodyPr/>
          <a:lstStyle/>
          <a:p>
            <a:pPr algn="just" eaLnBrk="1" hangingPunct="1">
              <a:lnSpc>
                <a:spcPct val="80000"/>
              </a:lnSpc>
              <a:buFontTx/>
              <a:buNone/>
            </a:pPr>
            <a:r>
              <a:rPr lang="ru-RU" altLang="bg-BG" sz="2400" dirty="0">
                <a:effectLst>
                  <a:outerShdw blurRad="38100" dist="38100" dir="2700000" algn="tl">
                    <a:srgbClr val="C0C0C0"/>
                  </a:outerShdw>
                </a:effectLst>
              </a:rPr>
              <a:t>	</a:t>
            </a:r>
            <a:r>
              <a:rPr lang="ru-RU" altLang="bg-BG" sz="2400" dirty="0"/>
              <a:t>Лица с психични разстройства, нуждаещи се от специални здравни грижи, са: </a:t>
            </a:r>
            <a:endParaRPr lang="en-US" altLang="bg-BG" sz="2400" dirty="0"/>
          </a:p>
          <a:p>
            <a:pPr algn="just" eaLnBrk="1" hangingPunct="1">
              <a:lnSpc>
                <a:spcPct val="80000"/>
              </a:lnSpc>
              <a:buFontTx/>
              <a:buNone/>
            </a:pPr>
            <a:endParaRPr lang="ru-RU" altLang="bg-BG" sz="2400" dirty="0"/>
          </a:p>
          <a:p>
            <a:pPr algn="just" eaLnBrk="1" hangingPunct="1">
              <a:lnSpc>
                <a:spcPct val="80000"/>
              </a:lnSpc>
              <a:buFontTx/>
              <a:buNone/>
            </a:pPr>
            <a:r>
              <a:rPr lang="ru-RU" altLang="bg-BG" sz="2400" dirty="0"/>
              <a:t>	1. психичноболни с установено сериозно нарушение на психичните функции (психоза или тежко личностно разстройство) или с изразена трайна психична увреда в резултат на психично заболяване;</a:t>
            </a:r>
            <a:endParaRPr lang="en-US" altLang="bg-BG" sz="2400" dirty="0"/>
          </a:p>
          <a:p>
            <a:pPr algn="just" eaLnBrk="1" hangingPunct="1">
              <a:lnSpc>
                <a:spcPct val="80000"/>
              </a:lnSpc>
              <a:buFontTx/>
              <a:buNone/>
            </a:pPr>
            <a:endParaRPr lang="en-US" altLang="bg-BG" sz="2400" dirty="0"/>
          </a:p>
          <a:p>
            <a:pPr algn="just" eaLnBrk="1" hangingPunct="1">
              <a:lnSpc>
                <a:spcPct val="80000"/>
              </a:lnSpc>
              <a:buFontTx/>
              <a:buNone/>
            </a:pPr>
            <a:r>
              <a:rPr lang="ru-RU" altLang="bg-BG" sz="2400" dirty="0"/>
              <a:t> </a:t>
            </a:r>
            <a:r>
              <a:rPr lang="en-US" altLang="bg-BG" sz="2400" dirty="0"/>
              <a:t>   </a:t>
            </a:r>
            <a:r>
              <a:rPr lang="ru-RU" altLang="bg-BG" sz="2400" dirty="0"/>
              <a:t>2. лица с умерена, тежка или дълбока умствена изостаналост или съдова и сенилна деменция;</a:t>
            </a:r>
            <a:endParaRPr lang="en-US" altLang="bg-BG" sz="2400" dirty="0"/>
          </a:p>
          <a:p>
            <a:pPr algn="just" eaLnBrk="1" hangingPunct="1">
              <a:lnSpc>
                <a:spcPct val="80000"/>
              </a:lnSpc>
              <a:buFontTx/>
              <a:buNone/>
            </a:pPr>
            <a:r>
              <a:rPr lang="ru-RU" altLang="bg-BG" sz="2400" dirty="0"/>
              <a:t> </a:t>
            </a:r>
          </a:p>
          <a:p>
            <a:pPr algn="just" eaLnBrk="1" hangingPunct="1">
              <a:lnSpc>
                <a:spcPct val="80000"/>
              </a:lnSpc>
              <a:buFontTx/>
              <a:buNone/>
            </a:pPr>
            <a:r>
              <a:rPr lang="ru-RU" altLang="bg-BG" sz="2400" dirty="0"/>
              <a:t>	3. лица с други нарушения на психичните функции, затруднения в обучението и трудности в адаптацията, изискващи медицинска помощ, грижи и подкрепа, за да живеят пълноценно в семейството и социалната среда.</a:t>
            </a:r>
            <a:endParaRPr lang="en-US" altLang="bg-BG" sz="2400" dirty="0"/>
          </a:p>
        </p:txBody>
      </p:sp>
      <p:sp>
        <p:nvSpPr>
          <p:cNvPr id="2" name="Date Placeholder 1"/>
          <p:cNvSpPr>
            <a:spLocks noGrp="1"/>
          </p:cNvSpPr>
          <p:nvPr>
            <p:ph type="dt" sz="half" idx="10"/>
          </p:nvPr>
        </p:nvSpPr>
        <p:spPr/>
        <p:txBody>
          <a:bodyPr/>
          <a:lstStyle/>
          <a:p>
            <a:fld id="{6611F818-780A-43DE-AE21-DE2F86E12E89}" type="datetime1">
              <a:rPr lang="bg-BG" altLang="en-US" smtClean="0"/>
              <a:t>20.3.2020 г.</a:t>
            </a:fld>
            <a:endParaRPr lang="en-US" altLang="en-US"/>
          </a:p>
        </p:txBody>
      </p:sp>
    </p:spTree>
    <p:extLst>
      <p:ext uri="{BB962C8B-B14F-4D97-AF65-F5344CB8AC3E}">
        <p14:creationId xmlns:p14="http://schemas.microsoft.com/office/powerpoint/2010/main" val="178849768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B053839-3CE5-4BBB-B2DA-E697DF6A9652}" type="slidenum">
              <a:rPr lang="en-US" altLang="en-US">
                <a:latin typeface="Arial" charset="0"/>
              </a:rPr>
              <a:pPr eaLnBrk="1" hangingPunct="1"/>
              <a:t>128</a:t>
            </a:fld>
            <a:endParaRPr lang="en-US" altLang="en-US">
              <a:latin typeface="Arial" charset="0"/>
            </a:endParaRPr>
          </a:p>
        </p:txBody>
      </p:sp>
      <p:sp>
        <p:nvSpPr>
          <p:cNvPr id="69635" name="Rectangle 3"/>
          <p:cNvSpPr>
            <a:spLocks noGrp="1" noRot="1" noChangeArrowheads="1"/>
          </p:cNvSpPr>
          <p:nvPr>
            <p:ph type="body" idx="4294967295"/>
          </p:nvPr>
        </p:nvSpPr>
        <p:spPr>
          <a:xfrm>
            <a:off x="457200" y="838200"/>
            <a:ext cx="8229600" cy="5287963"/>
          </a:xfrm>
        </p:spPr>
        <p:txBody>
          <a:bodyPr/>
          <a:lstStyle/>
          <a:p>
            <a:pPr eaLnBrk="1" hangingPunct="1">
              <a:lnSpc>
                <a:spcPct val="90000"/>
              </a:lnSpc>
            </a:pPr>
            <a:r>
              <a:rPr lang="ru-RU" altLang="bg-BG" dirty="0"/>
              <a:t>Никой не може да бъде подложен на медицински дейности за установяване или лечение на психично разстройство освен при условия и по ред, определени със закон. </a:t>
            </a:r>
            <a:endParaRPr lang="en-US" altLang="bg-BG" dirty="0"/>
          </a:p>
          <a:p>
            <a:pPr eaLnBrk="1" hangingPunct="1">
              <a:lnSpc>
                <a:spcPct val="90000"/>
              </a:lnSpc>
            </a:pPr>
            <a:r>
              <a:rPr lang="ru-RU" altLang="bg-BG" dirty="0"/>
              <a:t>Оценката за наличие на психично разстройство не може да се основава на семейни, професионални или други конфликти, както и на данни за прекарано в миналото психично разстройство.</a:t>
            </a:r>
            <a:endParaRPr lang="en-US" altLang="bg-BG" dirty="0"/>
          </a:p>
        </p:txBody>
      </p:sp>
      <p:sp>
        <p:nvSpPr>
          <p:cNvPr id="2" name="Date Placeholder 1"/>
          <p:cNvSpPr>
            <a:spLocks noGrp="1"/>
          </p:cNvSpPr>
          <p:nvPr>
            <p:ph type="dt" sz="half" idx="10"/>
          </p:nvPr>
        </p:nvSpPr>
        <p:spPr/>
        <p:txBody>
          <a:bodyPr/>
          <a:lstStyle/>
          <a:p>
            <a:fld id="{D9C0B492-618D-46C5-A124-A2980202D68D}" type="datetime1">
              <a:rPr lang="bg-BG" altLang="en-US" smtClean="0"/>
              <a:t>20.3.2020 г.</a:t>
            </a:fld>
            <a:endParaRPr lang="en-US" altLang="en-US"/>
          </a:p>
        </p:txBody>
      </p:sp>
    </p:spTree>
    <p:extLst>
      <p:ext uri="{BB962C8B-B14F-4D97-AF65-F5344CB8AC3E}">
        <p14:creationId xmlns:p14="http://schemas.microsoft.com/office/powerpoint/2010/main" val="23380020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10F78FE-FE6B-4E6E-81BD-81AEE6A9EC42}" type="slidenum">
              <a:rPr lang="en-US" altLang="en-US">
                <a:latin typeface="Arial" charset="0"/>
              </a:rPr>
              <a:pPr eaLnBrk="1" hangingPunct="1"/>
              <a:t>129</a:t>
            </a:fld>
            <a:endParaRPr lang="en-US" altLang="en-US">
              <a:latin typeface="Arial" charset="0"/>
            </a:endParaRPr>
          </a:p>
        </p:txBody>
      </p:sp>
      <p:sp>
        <p:nvSpPr>
          <p:cNvPr id="70659" name="Rectangle 3"/>
          <p:cNvSpPr>
            <a:spLocks noGrp="1" noRot="1" noChangeArrowheads="1"/>
          </p:cNvSpPr>
          <p:nvPr>
            <p:ph type="body" idx="4294967295"/>
          </p:nvPr>
        </p:nvSpPr>
        <p:spPr>
          <a:xfrm>
            <a:off x="228600" y="609600"/>
            <a:ext cx="8540750" cy="5486400"/>
          </a:xfrm>
        </p:spPr>
        <p:txBody>
          <a:bodyPr/>
          <a:lstStyle/>
          <a:p>
            <a:pPr algn="just" eaLnBrk="1" hangingPunct="1">
              <a:lnSpc>
                <a:spcPct val="80000"/>
              </a:lnSpc>
            </a:pPr>
            <a:r>
              <a:rPr lang="ru-RU" altLang="bg-BG" sz="2600" dirty="0">
                <a:solidFill>
                  <a:srgbClr val="FF0000"/>
                </a:solidFill>
              </a:rPr>
              <a:t>Основни принципи при лечението на лица с психични разстройства са: </a:t>
            </a:r>
          </a:p>
          <a:p>
            <a:pPr algn="just" eaLnBrk="1" hangingPunct="1">
              <a:lnSpc>
                <a:spcPct val="80000"/>
              </a:lnSpc>
              <a:buFontTx/>
              <a:buNone/>
            </a:pPr>
            <a:r>
              <a:rPr lang="ru-RU" altLang="bg-BG" sz="2600" dirty="0"/>
              <a:t>1. минимално ограничаване на личната свобода и зачитане правата на пациента; </a:t>
            </a:r>
          </a:p>
          <a:p>
            <a:pPr algn="just" eaLnBrk="1" hangingPunct="1">
              <a:lnSpc>
                <a:spcPct val="80000"/>
              </a:lnSpc>
              <a:buFontTx/>
              <a:buNone/>
            </a:pPr>
            <a:r>
              <a:rPr lang="ru-RU" altLang="bg-BG" sz="2600" dirty="0"/>
              <a:t>2. намаляване на институционалната зависимост на лицата с психични разстройства от продължително болнично лечение, при условие че това не противоречи на утвърдените медицински стандарти;</a:t>
            </a:r>
          </a:p>
          <a:p>
            <a:pPr algn="just" eaLnBrk="1" hangingPunct="1">
              <a:lnSpc>
                <a:spcPct val="80000"/>
              </a:lnSpc>
              <a:buFontTx/>
              <a:buNone/>
            </a:pPr>
            <a:r>
              <a:rPr lang="ru-RU" altLang="bg-BG" sz="2600" dirty="0"/>
              <a:t>3. изграждане на широка мрежа от специализирани заведения за извънболнична психиатрична помощ и приоритет на грижите в семейството и социалната среда; </a:t>
            </a:r>
          </a:p>
          <a:p>
            <a:pPr algn="just" eaLnBrk="1" hangingPunct="1">
              <a:lnSpc>
                <a:spcPct val="80000"/>
              </a:lnSpc>
              <a:buFontTx/>
              <a:buNone/>
            </a:pPr>
            <a:r>
              <a:rPr lang="ru-RU" altLang="bg-BG" sz="2600" dirty="0"/>
              <a:t>4. интегрираност и равнопоставеност на психиатричната помощ с останалите медицински направления;</a:t>
            </a:r>
            <a:r>
              <a:rPr lang="en-US" altLang="bg-BG" sz="2600" dirty="0"/>
              <a:t> </a:t>
            </a:r>
          </a:p>
        </p:txBody>
      </p:sp>
      <p:sp>
        <p:nvSpPr>
          <p:cNvPr id="2" name="Date Placeholder 1"/>
          <p:cNvSpPr>
            <a:spLocks noGrp="1"/>
          </p:cNvSpPr>
          <p:nvPr>
            <p:ph type="dt" sz="half" idx="10"/>
          </p:nvPr>
        </p:nvSpPr>
        <p:spPr/>
        <p:txBody>
          <a:bodyPr/>
          <a:lstStyle/>
          <a:p>
            <a:fld id="{2C5EEE46-0D39-4835-8B74-69D176F416DA}" type="datetime1">
              <a:rPr lang="bg-BG" altLang="en-US" smtClean="0"/>
              <a:t>20.3.2020 г.</a:t>
            </a:fld>
            <a:endParaRPr lang="en-US" altLang="en-US"/>
          </a:p>
        </p:txBody>
      </p:sp>
    </p:spTree>
    <p:extLst>
      <p:ext uri="{BB962C8B-B14F-4D97-AF65-F5344CB8AC3E}">
        <p14:creationId xmlns:p14="http://schemas.microsoft.com/office/powerpoint/2010/main" val="1173327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16DABFE-B491-4D42-ADD9-95ADA1BFD286}" type="slidenum">
              <a:rPr lang="bg-BG" altLang="en-US"/>
              <a:pPr/>
              <a:t>13</a:t>
            </a:fld>
            <a:endParaRPr lang="bg-BG" altLang="en-US"/>
          </a:p>
        </p:txBody>
      </p:sp>
      <p:sp>
        <p:nvSpPr>
          <p:cNvPr id="588802" name="Rectangle 2"/>
          <p:cNvSpPr>
            <a:spLocks noGrp="1" noChangeArrowheads="1"/>
          </p:cNvSpPr>
          <p:nvPr>
            <p:ph type="title"/>
          </p:nvPr>
        </p:nvSpPr>
        <p:spPr>
          <a:xfrm>
            <a:off x="381000" y="1117600"/>
            <a:ext cx="8305800" cy="4783138"/>
          </a:xfrm>
        </p:spPr>
        <p:txBody>
          <a:bodyPr/>
          <a:lstStyle/>
          <a:p>
            <a:pPr marL="108000">
              <a:lnSpc>
                <a:spcPct val="130000"/>
              </a:lnSpc>
            </a:pPr>
            <a:r>
              <a:rPr lang="bg-BG" altLang="en-US" sz="4000" b="1" dirty="0">
                <a:solidFill>
                  <a:srgbClr val="0000FF"/>
                </a:solidFill>
                <a:latin typeface="Arial" panose="020B0604020202020204" pitchFamily="34" charset="0"/>
                <a:cs typeface="Arial" panose="020B0604020202020204" pitchFamily="34" charset="0"/>
              </a:rPr>
              <a:t>Чл. 52 (4)</a:t>
            </a:r>
            <a:r>
              <a:rPr lang="bg-BG" altLang="en-US" sz="4000" b="1" dirty="0">
                <a:latin typeface="Arial" panose="020B0604020202020204" pitchFamily="34" charset="0"/>
                <a:cs typeface="Arial" panose="020B0604020202020204" pitchFamily="34" charset="0"/>
              </a:rPr>
              <a:t> Никой не може да бъде подлаган принудително на лечение и на санитарни мерки, освен в предвидените от закона случаи.</a:t>
            </a:r>
            <a:endParaRPr lang="en-US" altLang="en-US" sz="4000"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E4246067-E0E2-4F57-80F0-7FC0746B1197}" type="datetime1">
              <a:rPr lang="bg-BG" altLang="en-US" smtClean="0"/>
              <a:t>20.3.2020 г.</a:t>
            </a:fld>
            <a:endParaRPr lang="bg-BG" alt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046C1B2-4611-4061-ADEB-50909F86835B}" type="slidenum">
              <a:rPr lang="en-US" altLang="en-US">
                <a:latin typeface="Arial" charset="0"/>
              </a:rPr>
              <a:pPr eaLnBrk="1" hangingPunct="1"/>
              <a:t>130</a:t>
            </a:fld>
            <a:endParaRPr lang="en-US" altLang="en-US">
              <a:latin typeface="Arial" charset="0"/>
            </a:endParaRPr>
          </a:p>
        </p:txBody>
      </p:sp>
      <p:sp>
        <p:nvSpPr>
          <p:cNvPr id="27651" name="Rectangle 3"/>
          <p:cNvSpPr>
            <a:spLocks noGrp="1" noRot="1" noChangeArrowheads="1"/>
          </p:cNvSpPr>
          <p:nvPr>
            <p:ph type="body" idx="4294967295"/>
          </p:nvPr>
        </p:nvSpPr>
        <p:spPr>
          <a:xfrm>
            <a:off x="304800" y="609600"/>
            <a:ext cx="8540750" cy="5486400"/>
          </a:xfrm>
        </p:spPr>
        <p:txBody>
          <a:bodyPr/>
          <a:lstStyle/>
          <a:p>
            <a:pPr eaLnBrk="1" hangingPunct="1">
              <a:lnSpc>
                <a:spcPct val="90000"/>
              </a:lnSpc>
              <a:buFontTx/>
              <a:buNone/>
            </a:pPr>
            <a:r>
              <a:rPr lang="ru-RU" altLang="bg-BG" sz="2800" dirty="0">
                <a:effectLst>
                  <a:outerShdw blurRad="38100" dist="38100" dir="2700000" algn="tl">
                    <a:srgbClr val="C0C0C0"/>
                  </a:outerShdw>
                </a:effectLst>
                <a:latin typeface="Times New Roman" pitchFamily="18" charset="0"/>
              </a:rPr>
              <a:t>5. </a:t>
            </a:r>
            <a:r>
              <a:rPr lang="ru-RU" altLang="bg-BG" sz="2600" dirty="0"/>
              <a:t>спазване на хуманитарните принципи и норми при осъществяване на лечебния процес и социална адаптация; </a:t>
            </a:r>
          </a:p>
          <a:p>
            <a:pPr eaLnBrk="1" hangingPunct="1">
              <a:lnSpc>
                <a:spcPct val="90000"/>
              </a:lnSpc>
              <a:buFontTx/>
              <a:buNone/>
            </a:pPr>
            <a:r>
              <a:rPr lang="ru-RU" altLang="bg-BG" sz="2600" dirty="0"/>
              <a:t>6. </a:t>
            </a:r>
            <a:r>
              <a:rPr lang="ru-RU" altLang="bg-BG" sz="2600" dirty="0" err="1"/>
              <a:t>стимулиране</a:t>
            </a:r>
            <a:r>
              <a:rPr lang="ru-RU" altLang="bg-BG" sz="2600" dirty="0"/>
              <a:t> на самопомощта и взаимопомощта и осигуряване на активна обществена и професионална подкрепа на лицата с психични разстройства; </a:t>
            </a:r>
          </a:p>
          <a:p>
            <a:pPr eaLnBrk="1" hangingPunct="1">
              <a:lnSpc>
                <a:spcPct val="90000"/>
              </a:lnSpc>
              <a:buFontTx/>
              <a:buNone/>
            </a:pPr>
            <a:r>
              <a:rPr lang="ru-RU" altLang="bg-BG" sz="2600" dirty="0"/>
              <a:t>7. специализирано обучение, професионална подготовка и преквалификация на лицата с психични разстройства с цел тяхната социална адаптация; </a:t>
            </a:r>
          </a:p>
          <a:p>
            <a:pPr eaLnBrk="1" hangingPunct="1">
              <a:lnSpc>
                <a:spcPct val="90000"/>
              </a:lnSpc>
              <a:buFontTx/>
              <a:buNone/>
            </a:pPr>
            <a:r>
              <a:rPr lang="ru-RU" altLang="bg-BG" sz="2600" dirty="0"/>
              <a:t>8. участие на хуманитарни неправителствени организации в процеса на лечение и социална адаптация.</a:t>
            </a:r>
            <a:endParaRPr lang="en-US" altLang="bg-BG" sz="2600" dirty="0"/>
          </a:p>
        </p:txBody>
      </p:sp>
      <p:sp>
        <p:nvSpPr>
          <p:cNvPr id="2" name="Date Placeholder 1"/>
          <p:cNvSpPr>
            <a:spLocks noGrp="1"/>
          </p:cNvSpPr>
          <p:nvPr>
            <p:ph type="dt" sz="half" idx="10"/>
          </p:nvPr>
        </p:nvSpPr>
        <p:spPr/>
        <p:txBody>
          <a:bodyPr/>
          <a:lstStyle/>
          <a:p>
            <a:fld id="{37BE1678-CBAF-481E-8B54-233F06FAEBFF}" type="datetime1">
              <a:rPr lang="bg-BG" altLang="en-US" smtClean="0"/>
              <a:t>20.3.2020 г.</a:t>
            </a:fld>
            <a:endParaRPr lang="en-US" altLang="en-US"/>
          </a:p>
        </p:txBody>
      </p:sp>
    </p:spTree>
    <p:extLst>
      <p:ext uri="{BB962C8B-B14F-4D97-AF65-F5344CB8AC3E}">
        <p14:creationId xmlns:p14="http://schemas.microsoft.com/office/powerpoint/2010/main" val="2704777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EE52B32-437C-4DA2-B088-1754F38313B3}" type="slidenum">
              <a:rPr lang="en-US" altLang="en-US">
                <a:latin typeface="Arial" charset="0"/>
              </a:rPr>
              <a:pPr eaLnBrk="1" hangingPunct="1"/>
              <a:t>131</a:t>
            </a:fld>
            <a:endParaRPr lang="en-US" altLang="en-US">
              <a:latin typeface="Arial" charset="0"/>
            </a:endParaRPr>
          </a:p>
        </p:txBody>
      </p:sp>
      <p:sp>
        <p:nvSpPr>
          <p:cNvPr id="72707" name="Rectangle 3"/>
          <p:cNvSpPr>
            <a:spLocks noGrp="1" noRot="1" noChangeArrowheads="1"/>
          </p:cNvSpPr>
          <p:nvPr>
            <p:ph type="body" idx="4294967295"/>
          </p:nvPr>
        </p:nvSpPr>
        <p:spPr>
          <a:xfrm>
            <a:off x="304800" y="457200"/>
            <a:ext cx="8534400" cy="5791200"/>
          </a:xfrm>
        </p:spPr>
        <p:txBody>
          <a:bodyPr/>
          <a:lstStyle/>
          <a:p>
            <a:r>
              <a:rPr lang="bg-BG" sz="2800" dirty="0"/>
              <a:t>Трудовата терапия на лицата с психични разстройства е част от </a:t>
            </a:r>
            <a:r>
              <a:rPr lang="bg-BG" sz="2800" dirty="0" err="1"/>
              <a:t>психо-социалните</a:t>
            </a:r>
            <a:r>
              <a:rPr lang="bg-BG" sz="2800" dirty="0"/>
              <a:t> </a:t>
            </a:r>
            <a:r>
              <a:rPr lang="bg-BG" sz="2800" dirty="0" err="1"/>
              <a:t>рехабилитационни</a:t>
            </a:r>
            <a:r>
              <a:rPr lang="bg-BG" sz="2800" dirty="0"/>
              <a:t> програми.</a:t>
            </a:r>
            <a:endParaRPr lang="en-US" sz="2800" dirty="0"/>
          </a:p>
          <a:p>
            <a:r>
              <a:rPr lang="bg-BG" sz="2800" dirty="0"/>
              <a:t>При провеждане на трудовата терапия е недопустима всякаква форма на експлоатация и принудителен характер на труда.</a:t>
            </a:r>
            <a:endParaRPr lang="en-US" sz="2800" dirty="0"/>
          </a:p>
          <a:p>
            <a:r>
              <a:rPr lang="bg-BG" sz="2800" dirty="0"/>
              <a:t>Дейностите по организацията на производството, условията за полагане на труд и начинът за изплащане на възнаграждение за работата се уреждат с наредба на министъра на здравеопазването съгласувано с министъра на труда и социалната политика и министъра на финансите.</a:t>
            </a:r>
            <a:endParaRPr lang="en-US" sz="2800" dirty="0"/>
          </a:p>
        </p:txBody>
      </p:sp>
      <p:sp>
        <p:nvSpPr>
          <p:cNvPr id="2" name="Date Placeholder 1"/>
          <p:cNvSpPr>
            <a:spLocks noGrp="1"/>
          </p:cNvSpPr>
          <p:nvPr>
            <p:ph type="dt" sz="half" idx="10"/>
          </p:nvPr>
        </p:nvSpPr>
        <p:spPr/>
        <p:txBody>
          <a:bodyPr/>
          <a:lstStyle/>
          <a:p>
            <a:fld id="{5013D91D-F9F5-4108-84DF-8ACC7AE07563}" type="datetime1">
              <a:rPr lang="bg-BG" altLang="en-US" smtClean="0"/>
              <a:t>20.3.2020 г.</a:t>
            </a:fld>
            <a:endParaRPr lang="en-US" altLang="en-US"/>
          </a:p>
        </p:txBody>
      </p:sp>
    </p:spTree>
    <p:extLst>
      <p:ext uri="{BB962C8B-B14F-4D97-AF65-F5344CB8AC3E}">
        <p14:creationId xmlns:p14="http://schemas.microsoft.com/office/powerpoint/2010/main" val="260224069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5973762"/>
          </a:xfrm>
        </p:spPr>
        <p:txBody>
          <a:bodyPr/>
          <a:lstStyle/>
          <a:p>
            <a:pPr algn="l"/>
            <a:r>
              <a:rPr lang="bg-BG" sz="2800" dirty="0"/>
              <a:t>В специализираните институции за предоставяне на социални услуги на лица с психически разстройства се създават </a:t>
            </a:r>
            <a:r>
              <a:rPr lang="bg-BG" sz="2800" dirty="0">
                <a:solidFill>
                  <a:srgbClr val="FF0000"/>
                </a:solidFill>
              </a:rPr>
              <a:t>здравни кабинети</a:t>
            </a:r>
            <a:r>
              <a:rPr lang="bg-BG" sz="2800" dirty="0"/>
              <a:t>, в които работят лекар, фелдшер или </a:t>
            </a:r>
            <a:r>
              <a:rPr lang="bg-BG" sz="2800"/>
              <a:t>медицинска сестра и осъществяват </a:t>
            </a:r>
            <a:r>
              <a:rPr lang="bg-BG" sz="2800" dirty="0"/>
              <a:t>дейности по:</a:t>
            </a:r>
            <a:br>
              <a:rPr lang="en-US" sz="2800" dirty="0"/>
            </a:br>
            <a:r>
              <a:rPr lang="bg-BG" sz="2800" dirty="0"/>
              <a:t>1. постоянно медицинско наблюдение;</a:t>
            </a:r>
            <a:br>
              <a:rPr lang="en-US" sz="2800" dirty="0"/>
            </a:br>
            <a:r>
              <a:rPr lang="bg-BG" sz="2800" dirty="0"/>
              <a:t>2. оказване на първа медицинска помощ;</a:t>
            </a:r>
            <a:br>
              <a:rPr lang="en-US" sz="2800" dirty="0"/>
            </a:br>
            <a:r>
              <a:rPr lang="bg-BG" sz="2800" dirty="0"/>
              <a:t>3. контрол върху хигиенното състояние на лицата;</a:t>
            </a:r>
            <a:br>
              <a:rPr lang="en-US" sz="2800" dirty="0"/>
            </a:br>
            <a:r>
              <a:rPr lang="bg-BG" sz="2800" dirty="0"/>
              <a:t>4. текущ контрол за спазване на хигиенните изисквания;</a:t>
            </a:r>
            <a:br>
              <a:rPr lang="en-US" sz="2800" dirty="0"/>
            </a:br>
            <a:r>
              <a:rPr lang="bg-BG" sz="2800" dirty="0"/>
              <a:t>5. изготвяне и поддържане на медицинска документация за всяко лице.</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132</a:t>
            </a:fld>
            <a:endParaRPr lang="en-US" altLang="en-US"/>
          </a:p>
        </p:txBody>
      </p:sp>
    </p:spTree>
    <p:extLst>
      <p:ext uri="{BB962C8B-B14F-4D97-AF65-F5344CB8AC3E}">
        <p14:creationId xmlns:p14="http://schemas.microsoft.com/office/powerpoint/2010/main" val="241421646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77DAE06-17B6-4589-A0EE-C42AEF002D78}" type="slidenum">
              <a:rPr lang="en-US" altLang="en-US">
                <a:latin typeface="Arial" charset="0"/>
              </a:rPr>
              <a:pPr eaLnBrk="1" hangingPunct="1"/>
              <a:t>133</a:t>
            </a:fld>
            <a:endParaRPr lang="en-US" altLang="en-US">
              <a:latin typeface="Arial" charset="0"/>
            </a:endParaRPr>
          </a:p>
        </p:txBody>
      </p:sp>
      <p:sp>
        <p:nvSpPr>
          <p:cNvPr id="73731" name="Rectangle 2"/>
          <p:cNvSpPr>
            <a:spLocks noGrp="1" noRot="1" noChangeArrowheads="1"/>
          </p:cNvSpPr>
          <p:nvPr>
            <p:ph type="title" idx="4294967295"/>
          </p:nvPr>
        </p:nvSpPr>
        <p:spPr/>
        <p:txBody>
          <a:bodyPr/>
          <a:lstStyle/>
          <a:p>
            <a:pPr eaLnBrk="1" hangingPunct="1"/>
            <a:r>
              <a:rPr lang="ru-RU" altLang="bg-BG" sz="3200" b="1" dirty="0">
                <a:solidFill>
                  <a:srgbClr val="FF0000"/>
                </a:solidFill>
              </a:rPr>
              <a:t>Раздел </a:t>
            </a:r>
            <a:r>
              <a:rPr lang="en-US" altLang="bg-BG" sz="3200" b="1" dirty="0">
                <a:solidFill>
                  <a:srgbClr val="FF0000"/>
                </a:solidFill>
              </a:rPr>
              <a:t>II</a:t>
            </a:r>
            <a:r>
              <a:rPr lang="ru-RU" altLang="bg-BG" sz="3200" b="1" dirty="0">
                <a:solidFill>
                  <a:srgbClr val="FF0000"/>
                </a:solidFill>
              </a:rPr>
              <a:t>. Задължително настаняване и лечение</a:t>
            </a:r>
            <a:endParaRPr lang="en-US" altLang="bg-BG" sz="3200" b="1" dirty="0">
              <a:solidFill>
                <a:srgbClr val="FF0000"/>
              </a:solidFill>
            </a:endParaRPr>
          </a:p>
        </p:txBody>
      </p:sp>
      <p:sp>
        <p:nvSpPr>
          <p:cNvPr id="35843" name="Rectangle 3"/>
          <p:cNvSpPr>
            <a:spLocks noGrp="1" noRot="1" noChangeArrowheads="1"/>
          </p:cNvSpPr>
          <p:nvPr>
            <p:ph type="body" idx="4294967295"/>
          </p:nvPr>
        </p:nvSpPr>
        <p:spPr>
          <a:xfrm>
            <a:off x="533400" y="1371600"/>
            <a:ext cx="8229600" cy="4953000"/>
          </a:xfrm>
        </p:spPr>
        <p:txBody>
          <a:bodyPr/>
          <a:lstStyle/>
          <a:p>
            <a:pPr algn="just" eaLnBrk="1" hangingPunct="1"/>
            <a:endParaRPr lang="en-US" altLang="bg-BG" b="1" dirty="0">
              <a:effectLst>
                <a:outerShdw blurRad="38100" dist="38100" dir="2700000" algn="tl">
                  <a:srgbClr val="C0C0C0"/>
                </a:outerShdw>
              </a:effectLst>
              <a:latin typeface="Times New Roman" pitchFamily="18" charset="0"/>
            </a:endParaRPr>
          </a:p>
          <a:p>
            <a:pPr eaLnBrk="1" hangingPunct="1"/>
            <a:r>
              <a:rPr lang="ru-RU" altLang="bg-BG" dirty="0"/>
              <a:t>На задължително настаняване и лечение подлежат лицата, които поради заболяването си могат да извършат престъпление, което представлява опасност за близките им, за околните, за обществото или застрашава сериозно здравето им. </a:t>
            </a:r>
            <a:endParaRPr lang="en-US" altLang="bg-BG" dirty="0"/>
          </a:p>
        </p:txBody>
      </p:sp>
      <p:sp>
        <p:nvSpPr>
          <p:cNvPr id="2" name="Date Placeholder 1"/>
          <p:cNvSpPr>
            <a:spLocks noGrp="1"/>
          </p:cNvSpPr>
          <p:nvPr>
            <p:ph type="dt" sz="half" idx="10"/>
          </p:nvPr>
        </p:nvSpPr>
        <p:spPr/>
        <p:txBody>
          <a:bodyPr/>
          <a:lstStyle/>
          <a:p>
            <a:fld id="{D4D4FB7E-20F8-4A3C-B751-DCE809850A78}" type="datetime1">
              <a:rPr lang="bg-BG" altLang="en-US" smtClean="0"/>
              <a:t>20.3.2020 г.</a:t>
            </a:fld>
            <a:endParaRPr lang="en-US" altLang="en-US"/>
          </a:p>
        </p:txBody>
      </p:sp>
    </p:spTree>
    <p:extLst>
      <p:ext uri="{BB962C8B-B14F-4D97-AF65-F5344CB8AC3E}">
        <p14:creationId xmlns:p14="http://schemas.microsoft.com/office/powerpoint/2010/main" val="363009318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C0D981C-4EC1-450E-9598-6947A4F892ED}" type="slidenum">
              <a:rPr lang="en-US" altLang="en-US">
                <a:latin typeface="Arial" charset="0"/>
              </a:rPr>
              <a:pPr eaLnBrk="1" hangingPunct="1"/>
              <a:t>134</a:t>
            </a:fld>
            <a:endParaRPr lang="en-US" altLang="en-US">
              <a:latin typeface="Arial" charset="0"/>
            </a:endParaRPr>
          </a:p>
        </p:txBody>
      </p:sp>
      <p:sp>
        <p:nvSpPr>
          <p:cNvPr id="74756" name="Rectangle 3"/>
          <p:cNvSpPr>
            <a:spLocks noGrp="1" noRot="1" noChangeArrowheads="1"/>
          </p:cNvSpPr>
          <p:nvPr>
            <p:ph type="body" idx="4294967295"/>
          </p:nvPr>
        </p:nvSpPr>
        <p:spPr>
          <a:xfrm>
            <a:off x="304800" y="685800"/>
            <a:ext cx="8458200" cy="5334000"/>
          </a:xfrm>
        </p:spPr>
        <p:txBody>
          <a:bodyPr/>
          <a:lstStyle/>
          <a:p>
            <a:pPr eaLnBrk="1" hangingPunct="1"/>
            <a:r>
              <a:rPr lang="ru-RU" altLang="bg-BG" sz="2800" dirty="0"/>
              <a:t>Задължителното настаняване и лечение на лицата се постановява с </a:t>
            </a:r>
            <a:r>
              <a:rPr lang="ru-RU" altLang="bg-BG" sz="2800" b="1" i="1" dirty="0">
                <a:solidFill>
                  <a:srgbClr val="FF0000"/>
                </a:solidFill>
              </a:rPr>
              <a:t>решение от районния съд</a:t>
            </a:r>
            <a:r>
              <a:rPr lang="ru-RU" altLang="bg-BG" sz="2800" dirty="0">
                <a:solidFill>
                  <a:srgbClr val="FF0000"/>
                </a:solidFill>
              </a:rPr>
              <a:t> </a:t>
            </a:r>
            <a:r>
              <a:rPr lang="ru-RU" altLang="bg-BG" sz="2800" dirty="0"/>
              <a:t>по настоящия адрес на лицето или от районния съд по местонахождението на лечебното заведение. Задължителното лечение се осъществява в лечебни заведения за стационарна психиатрична помощ и психиатрични диспансери, в психиатрични отделения или клиники на многопрофилните болници и в лечебни заведения за специализирана психиатрична извънболнична помощ.</a:t>
            </a:r>
            <a:endParaRPr lang="bg-BG" altLang="bg-BG" sz="2800" dirty="0"/>
          </a:p>
        </p:txBody>
      </p:sp>
      <p:sp>
        <p:nvSpPr>
          <p:cNvPr id="2" name="Date Placeholder 1"/>
          <p:cNvSpPr>
            <a:spLocks noGrp="1"/>
          </p:cNvSpPr>
          <p:nvPr>
            <p:ph type="dt" sz="half" idx="10"/>
          </p:nvPr>
        </p:nvSpPr>
        <p:spPr/>
        <p:txBody>
          <a:bodyPr/>
          <a:lstStyle/>
          <a:p>
            <a:fld id="{4EC67CD6-C3BA-4D7A-8BC8-62208F77BA28}" type="datetime1">
              <a:rPr lang="bg-BG" altLang="en-US" smtClean="0"/>
              <a:t>20.3.2020 г.</a:t>
            </a:fld>
            <a:endParaRPr lang="en-US" altLang="en-US"/>
          </a:p>
        </p:txBody>
      </p:sp>
    </p:spTree>
    <p:extLst>
      <p:ext uri="{BB962C8B-B14F-4D97-AF65-F5344CB8AC3E}">
        <p14:creationId xmlns:p14="http://schemas.microsoft.com/office/powerpoint/2010/main" val="267282162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388E393-52F2-440E-8077-0792B3C2615B}" type="slidenum">
              <a:rPr lang="en-US" altLang="en-US">
                <a:latin typeface="Arial" charset="0"/>
              </a:rPr>
              <a:pPr eaLnBrk="1" hangingPunct="1"/>
              <a:t>135</a:t>
            </a:fld>
            <a:endParaRPr lang="en-US" altLang="en-US">
              <a:latin typeface="Arial" charset="0"/>
            </a:endParaRPr>
          </a:p>
        </p:txBody>
      </p:sp>
      <p:sp>
        <p:nvSpPr>
          <p:cNvPr id="75779" name="Rectangle 3"/>
          <p:cNvSpPr>
            <a:spLocks noGrp="1" noRot="1" noChangeArrowheads="1"/>
          </p:cNvSpPr>
          <p:nvPr>
            <p:ph type="body" idx="4294967295"/>
          </p:nvPr>
        </p:nvSpPr>
        <p:spPr>
          <a:xfrm>
            <a:off x="533400" y="1066800"/>
            <a:ext cx="8229600" cy="4525963"/>
          </a:xfrm>
        </p:spPr>
        <p:txBody>
          <a:bodyPr/>
          <a:lstStyle/>
          <a:p>
            <a:pPr eaLnBrk="1" hangingPunct="1"/>
            <a:r>
              <a:rPr lang="ru-RU" altLang="bg-BG" dirty="0"/>
              <a:t>При необходимост съдът може да назначи амбулаторна или стационарна  </a:t>
            </a:r>
            <a:r>
              <a:rPr lang="ru-RU" altLang="bg-BG" b="1" i="1" dirty="0">
                <a:solidFill>
                  <a:srgbClr val="FF0000"/>
                </a:solidFill>
              </a:rPr>
              <a:t>съдебно-психиатрична експертиза</a:t>
            </a:r>
            <a:r>
              <a:rPr lang="ru-RU" altLang="bg-BG" dirty="0">
                <a:solidFill>
                  <a:srgbClr val="FF0000"/>
                </a:solidFill>
              </a:rPr>
              <a:t> </a:t>
            </a:r>
            <a:r>
              <a:rPr lang="ru-RU" altLang="bg-BG" dirty="0"/>
              <a:t>относно необходимостта от задължително настаняване, срока на настаняването и формата на лечението – амбулаторно или стационарно.</a:t>
            </a:r>
            <a:endParaRPr lang="en-US" altLang="bg-BG" dirty="0"/>
          </a:p>
        </p:txBody>
      </p:sp>
      <p:sp>
        <p:nvSpPr>
          <p:cNvPr id="2" name="Date Placeholder 1"/>
          <p:cNvSpPr>
            <a:spLocks noGrp="1"/>
          </p:cNvSpPr>
          <p:nvPr>
            <p:ph type="dt" sz="half" idx="10"/>
          </p:nvPr>
        </p:nvSpPr>
        <p:spPr/>
        <p:txBody>
          <a:bodyPr/>
          <a:lstStyle/>
          <a:p>
            <a:fld id="{C46D1D88-FC1C-4364-AA8E-0C05782843AF}" type="datetime1">
              <a:rPr lang="bg-BG" altLang="en-US" smtClean="0"/>
              <a:t>20.3.2020 г.</a:t>
            </a:fld>
            <a:endParaRPr lang="en-US" altLang="en-US"/>
          </a:p>
        </p:txBody>
      </p:sp>
    </p:spTree>
    <p:extLst>
      <p:ext uri="{BB962C8B-B14F-4D97-AF65-F5344CB8AC3E}">
        <p14:creationId xmlns:p14="http://schemas.microsoft.com/office/powerpoint/2010/main" val="181649272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E51F9B7-2716-43FC-B276-7FA5958970A9}" type="slidenum">
              <a:rPr lang="en-US" altLang="en-US">
                <a:latin typeface="Arial" charset="0"/>
              </a:rPr>
              <a:pPr eaLnBrk="1" hangingPunct="1"/>
              <a:t>136</a:t>
            </a:fld>
            <a:endParaRPr lang="en-US" altLang="en-US">
              <a:latin typeface="Arial" charset="0"/>
            </a:endParaRPr>
          </a:p>
        </p:txBody>
      </p:sp>
      <p:sp>
        <p:nvSpPr>
          <p:cNvPr id="76803" name="Rectangle 2"/>
          <p:cNvSpPr>
            <a:spLocks noGrp="1" noRot="1" noChangeArrowheads="1"/>
          </p:cNvSpPr>
          <p:nvPr>
            <p:ph type="title" idx="4294967295"/>
          </p:nvPr>
        </p:nvSpPr>
        <p:spPr>
          <a:xfrm>
            <a:off x="457200" y="457200"/>
            <a:ext cx="8229600" cy="990600"/>
          </a:xfrm>
        </p:spPr>
        <p:txBody>
          <a:bodyPr/>
          <a:lstStyle/>
          <a:p>
            <a:pPr eaLnBrk="1" hangingPunct="1"/>
            <a:r>
              <a:rPr lang="ru-RU" altLang="bg-BG" sz="2400" b="1" dirty="0">
                <a:solidFill>
                  <a:srgbClr val="FF0000"/>
                </a:solidFill>
                <a:latin typeface="+mn-lt"/>
              </a:rPr>
              <a:t>Глава шеста. НЕКОНВЕНЦИОНАЛНИ МЕТОДИ ЗА БЛАГОПРИЯТНО ВЪЗДЕЙСТВИЕ ВЪРХУ ИНДИВИДУАЛНОТО ЗДРАВЕ</a:t>
            </a:r>
            <a:endParaRPr lang="en-US" altLang="bg-BG" sz="2400" b="1" dirty="0">
              <a:solidFill>
                <a:srgbClr val="FF0000"/>
              </a:solidFill>
              <a:latin typeface="+mn-lt"/>
            </a:endParaRPr>
          </a:p>
        </p:txBody>
      </p:sp>
      <p:sp>
        <p:nvSpPr>
          <p:cNvPr id="38915" name="Rectangle 3"/>
          <p:cNvSpPr>
            <a:spLocks noGrp="1" noRot="1" noChangeArrowheads="1"/>
          </p:cNvSpPr>
          <p:nvPr>
            <p:ph type="body" idx="4294967295"/>
          </p:nvPr>
        </p:nvSpPr>
        <p:spPr>
          <a:xfrm>
            <a:off x="304800" y="1447800"/>
            <a:ext cx="8540750" cy="4953000"/>
          </a:xfrm>
        </p:spPr>
        <p:txBody>
          <a:bodyPr/>
          <a:lstStyle/>
          <a:p>
            <a:pPr algn="just" eaLnBrk="1" hangingPunct="1">
              <a:lnSpc>
                <a:spcPct val="80000"/>
              </a:lnSpc>
            </a:pPr>
            <a:r>
              <a:rPr lang="ru-RU" altLang="bg-BG" sz="2400" dirty="0"/>
              <a:t>Министърът на здравеопазването контролира прилагането на неконвенционалните методи за благоприятно въздействие върху индивидуалното здраве, които включват: </a:t>
            </a:r>
          </a:p>
          <a:p>
            <a:pPr algn="just" eaLnBrk="1" hangingPunct="1">
              <a:lnSpc>
                <a:spcPct val="80000"/>
              </a:lnSpc>
              <a:buFontTx/>
              <a:buNone/>
            </a:pPr>
            <a:r>
              <a:rPr lang="ru-RU" altLang="bg-BG" sz="2400" dirty="0"/>
              <a:t>	1. нелекарствени продукти от органичен произход; </a:t>
            </a:r>
          </a:p>
          <a:p>
            <a:pPr algn="just" eaLnBrk="1" hangingPunct="1">
              <a:lnSpc>
                <a:spcPct val="80000"/>
              </a:lnSpc>
              <a:buFontTx/>
              <a:buNone/>
            </a:pPr>
            <a:r>
              <a:rPr lang="ru-RU" altLang="bg-BG" sz="2400" dirty="0"/>
              <a:t>	2. лекарствени продукти от минерален произход; </a:t>
            </a:r>
          </a:p>
          <a:p>
            <a:pPr algn="just" eaLnBrk="1" hangingPunct="1">
              <a:lnSpc>
                <a:spcPct val="80000"/>
              </a:lnSpc>
              <a:buFontTx/>
              <a:buNone/>
            </a:pPr>
            <a:r>
              <a:rPr lang="ru-RU" altLang="bg-BG" sz="2400" dirty="0"/>
              <a:t>	3. използване на нетрадиционни физикални методи; </a:t>
            </a:r>
          </a:p>
          <a:p>
            <a:pPr algn="just" eaLnBrk="1" hangingPunct="1">
              <a:lnSpc>
                <a:spcPct val="80000"/>
              </a:lnSpc>
              <a:buFontTx/>
              <a:buNone/>
            </a:pPr>
            <a:r>
              <a:rPr lang="ru-RU" altLang="bg-BG" sz="2400" dirty="0"/>
              <a:t>	4. хомеопатия; </a:t>
            </a:r>
          </a:p>
          <a:p>
            <a:pPr algn="just" eaLnBrk="1" hangingPunct="1">
              <a:lnSpc>
                <a:spcPct val="80000"/>
              </a:lnSpc>
              <a:buFontTx/>
              <a:buNone/>
            </a:pPr>
            <a:r>
              <a:rPr lang="ru-RU" altLang="bg-BG" sz="2400" dirty="0"/>
              <a:t>	5. акупунктура и акупресура; </a:t>
            </a:r>
          </a:p>
          <a:p>
            <a:pPr algn="just" eaLnBrk="1" hangingPunct="1">
              <a:lnSpc>
                <a:spcPct val="80000"/>
              </a:lnSpc>
              <a:buFontTx/>
              <a:buNone/>
            </a:pPr>
            <a:r>
              <a:rPr lang="ru-RU" altLang="bg-BG" sz="2400" dirty="0"/>
              <a:t>	6. ирисови, пулсови и аурикуларни методи на изследване; </a:t>
            </a:r>
          </a:p>
          <a:p>
            <a:pPr algn="just" eaLnBrk="1" hangingPunct="1">
              <a:lnSpc>
                <a:spcPct val="80000"/>
              </a:lnSpc>
              <a:buFontTx/>
              <a:buNone/>
            </a:pPr>
            <a:r>
              <a:rPr lang="ru-RU" altLang="bg-BG" sz="2400" dirty="0"/>
              <a:t>	7. диетика и лечебно гладуване. Забранява се използването на неконвенционални методи за благоприятно въздействие върху индивидуалното здраве извън посочените.</a:t>
            </a:r>
          </a:p>
        </p:txBody>
      </p:sp>
      <p:sp>
        <p:nvSpPr>
          <p:cNvPr id="2" name="Date Placeholder 1"/>
          <p:cNvSpPr>
            <a:spLocks noGrp="1"/>
          </p:cNvSpPr>
          <p:nvPr>
            <p:ph type="dt" sz="half" idx="10"/>
          </p:nvPr>
        </p:nvSpPr>
        <p:spPr/>
        <p:txBody>
          <a:bodyPr/>
          <a:lstStyle/>
          <a:p>
            <a:fld id="{BFFE38BF-F2D0-4ECD-82E3-F4DED25049D9}" type="datetime1">
              <a:rPr lang="bg-BG" altLang="en-US" smtClean="0"/>
              <a:t>20.3.2020 г.</a:t>
            </a:fld>
            <a:endParaRPr lang="en-US" altLang="en-US"/>
          </a:p>
        </p:txBody>
      </p:sp>
    </p:spTree>
    <p:extLst>
      <p:ext uri="{BB962C8B-B14F-4D97-AF65-F5344CB8AC3E}">
        <p14:creationId xmlns:p14="http://schemas.microsoft.com/office/powerpoint/2010/main" val="34586024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D61606F-E571-42A5-B66A-D3C9AD40B6B2}" type="slidenum">
              <a:rPr lang="en-US" altLang="en-US">
                <a:latin typeface="Arial" charset="0"/>
              </a:rPr>
              <a:pPr eaLnBrk="1" hangingPunct="1"/>
              <a:t>137</a:t>
            </a:fld>
            <a:endParaRPr lang="en-US" altLang="en-US">
              <a:latin typeface="Arial" charset="0"/>
            </a:endParaRPr>
          </a:p>
        </p:txBody>
      </p:sp>
      <p:sp>
        <p:nvSpPr>
          <p:cNvPr id="77827" name="Rectangle 3"/>
          <p:cNvSpPr>
            <a:spLocks noGrp="1" noRot="1" noChangeArrowheads="1"/>
          </p:cNvSpPr>
          <p:nvPr>
            <p:ph type="body" idx="4294967295"/>
          </p:nvPr>
        </p:nvSpPr>
        <p:spPr>
          <a:xfrm>
            <a:off x="228600" y="457200"/>
            <a:ext cx="8686800" cy="5638800"/>
          </a:xfrm>
        </p:spPr>
        <p:txBody>
          <a:bodyPr/>
          <a:lstStyle/>
          <a:p>
            <a:pPr algn="just" eaLnBrk="1" hangingPunct="1">
              <a:lnSpc>
                <a:spcPct val="80000"/>
              </a:lnSpc>
            </a:pPr>
            <a:r>
              <a:rPr lang="ru-RU" altLang="bg-BG" sz="2400" dirty="0"/>
              <a:t>Право да практикуват неконвенционални методи, с изключение на хомеопатия, имат български граждани и граждани на държава - членка на Европейския съюз, другите държави от Европейското икономическо пространство и Швейцария, които са психически здрави, не са осъждани за престъпление от общ характер и отговарят на едно от следните условия: </a:t>
            </a:r>
          </a:p>
          <a:p>
            <a:pPr algn="just" eaLnBrk="1" hangingPunct="1">
              <a:lnSpc>
                <a:spcPct val="80000"/>
              </a:lnSpc>
            </a:pPr>
            <a:r>
              <a:rPr lang="ru-RU" altLang="bg-BG" sz="2400" dirty="0"/>
              <a:t>1. притежават образователно-квалификационна степен "магистър" по професионални направления "Медицина", "Дентална медицина" или "Фармация"; </a:t>
            </a:r>
          </a:p>
          <a:p>
            <a:pPr algn="just" eaLnBrk="1" hangingPunct="1">
              <a:lnSpc>
                <a:spcPct val="80000"/>
              </a:lnSpc>
            </a:pPr>
            <a:r>
              <a:rPr lang="ru-RU" altLang="bg-BG" sz="2400" dirty="0"/>
              <a:t>2. притежават образователно-квалификационна степен "бакалавър" по професионално направление "Здравни грижи";</a:t>
            </a:r>
          </a:p>
          <a:p>
            <a:pPr algn="just" eaLnBrk="1" hangingPunct="1">
              <a:lnSpc>
                <a:spcPct val="80000"/>
              </a:lnSpc>
            </a:pPr>
            <a:r>
              <a:rPr lang="ru-RU" altLang="bg-BG" sz="2400" dirty="0"/>
              <a:t>3. притежават диплома за завършено средно образование и свидетелство за успешно проведено обучение не по-малко от 4 семестъра във ВМУ при условия и по ред, определени с наредба на министъра на здравеопазването и МОН.</a:t>
            </a:r>
            <a:r>
              <a:rPr lang="en-US" altLang="bg-BG" sz="2400" dirty="0"/>
              <a:t> </a:t>
            </a:r>
          </a:p>
        </p:txBody>
      </p:sp>
      <p:sp>
        <p:nvSpPr>
          <p:cNvPr id="2" name="Date Placeholder 1"/>
          <p:cNvSpPr>
            <a:spLocks noGrp="1"/>
          </p:cNvSpPr>
          <p:nvPr>
            <p:ph type="dt" sz="half" idx="10"/>
          </p:nvPr>
        </p:nvSpPr>
        <p:spPr/>
        <p:txBody>
          <a:bodyPr/>
          <a:lstStyle/>
          <a:p>
            <a:fld id="{B895FC94-243B-47E2-BC57-FE6BFD24E80B}" type="datetime1">
              <a:rPr lang="bg-BG" altLang="en-US" smtClean="0"/>
              <a:t>20.3.2020 г.</a:t>
            </a:fld>
            <a:endParaRPr lang="en-US" altLang="en-US"/>
          </a:p>
        </p:txBody>
      </p:sp>
    </p:spTree>
    <p:extLst>
      <p:ext uri="{BB962C8B-B14F-4D97-AF65-F5344CB8AC3E}">
        <p14:creationId xmlns:p14="http://schemas.microsoft.com/office/powerpoint/2010/main" val="162344384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A397B5B-E6F8-44B1-ADF1-4A2D84163BDD}" type="slidenum">
              <a:rPr lang="en-US" altLang="en-US">
                <a:latin typeface="Arial" charset="0"/>
              </a:rPr>
              <a:pPr eaLnBrk="1" hangingPunct="1"/>
              <a:t>138</a:t>
            </a:fld>
            <a:endParaRPr lang="en-US" altLang="en-US">
              <a:latin typeface="Arial" charset="0"/>
            </a:endParaRPr>
          </a:p>
        </p:txBody>
      </p:sp>
      <p:sp>
        <p:nvSpPr>
          <p:cNvPr id="78851" name="Rectangle 3"/>
          <p:cNvSpPr>
            <a:spLocks noGrp="1" noRot="1" noChangeArrowheads="1"/>
          </p:cNvSpPr>
          <p:nvPr>
            <p:ph type="body" idx="4294967295"/>
          </p:nvPr>
        </p:nvSpPr>
        <p:spPr>
          <a:xfrm>
            <a:off x="533400" y="1066800"/>
            <a:ext cx="8001000" cy="5029200"/>
          </a:xfrm>
        </p:spPr>
        <p:txBody>
          <a:bodyPr/>
          <a:lstStyle/>
          <a:p>
            <a:pPr eaLnBrk="1" hangingPunct="1"/>
            <a:r>
              <a:rPr lang="ru-RU" altLang="bg-BG" dirty="0"/>
              <a:t>Право да практикуват хомеопатия имат български граждани и граждани на държава - членка на Европейския съюз, другите държави от Европейското икономическо пространство и Швейцария, които притежават образователно-квалификационна степен "магистър" по професионално направление "Медицина" или "Дентална медицина".</a:t>
            </a:r>
            <a:endParaRPr lang="en-US" altLang="bg-BG" dirty="0"/>
          </a:p>
        </p:txBody>
      </p:sp>
      <p:sp>
        <p:nvSpPr>
          <p:cNvPr id="2" name="Date Placeholder 1"/>
          <p:cNvSpPr>
            <a:spLocks noGrp="1"/>
          </p:cNvSpPr>
          <p:nvPr>
            <p:ph type="dt" sz="half" idx="10"/>
          </p:nvPr>
        </p:nvSpPr>
        <p:spPr/>
        <p:txBody>
          <a:bodyPr/>
          <a:lstStyle/>
          <a:p>
            <a:fld id="{3479475D-0063-4245-8DA9-B53C94343834}" type="datetime1">
              <a:rPr lang="bg-BG" altLang="en-US" smtClean="0"/>
              <a:t>20.3.2020 г.</a:t>
            </a:fld>
            <a:endParaRPr lang="en-US" altLang="en-US"/>
          </a:p>
        </p:txBody>
      </p:sp>
    </p:spTree>
    <p:extLst>
      <p:ext uri="{BB962C8B-B14F-4D97-AF65-F5344CB8AC3E}">
        <p14:creationId xmlns:p14="http://schemas.microsoft.com/office/powerpoint/2010/main" val="211134548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8034E3C-D488-426E-8E5F-8430FD597250}" type="slidenum">
              <a:rPr lang="en-US" altLang="en-US">
                <a:latin typeface="Arial" charset="0"/>
              </a:rPr>
              <a:pPr eaLnBrk="1" hangingPunct="1"/>
              <a:t>139</a:t>
            </a:fld>
            <a:endParaRPr lang="en-US" altLang="en-US">
              <a:latin typeface="Arial" charset="0"/>
            </a:endParaRPr>
          </a:p>
        </p:txBody>
      </p:sp>
      <p:sp>
        <p:nvSpPr>
          <p:cNvPr id="79874" name="Rectangle 2"/>
          <p:cNvSpPr>
            <a:spLocks noGrp="1" noRot="1" noChangeArrowheads="1"/>
          </p:cNvSpPr>
          <p:nvPr>
            <p:ph type="title" idx="4294967295"/>
          </p:nvPr>
        </p:nvSpPr>
        <p:spPr>
          <a:xfrm>
            <a:off x="457200" y="685800"/>
            <a:ext cx="8229600" cy="1295400"/>
          </a:xfrm>
        </p:spPr>
        <p:txBody>
          <a:bodyPr/>
          <a:lstStyle/>
          <a:p>
            <a:pPr eaLnBrk="1" hangingPunct="1"/>
            <a:r>
              <a:rPr lang="ru-RU" altLang="bg-BG" sz="2400" b="1" dirty="0">
                <a:solidFill>
                  <a:srgbClr val="FF0000"/>
                </a:solidFill>
              </a:rPr>
              <a:t>Глава седма. МЕДИЦИНСКО ОБРАЗОВАНИЕ. МЕДИЦИНСКА ПРОФЕСИЯ. МЕДИЦИНСКИ НАУЧНИ ИЗСЛЕДВАНИЯ ВЪРХУ ХОРА. МЕДИЦИНСКА НАУКА</a:t>
            </a:r>
            <a:br>
              <a:rPr lang="en-US" altLang="bg-BG" sz="2400" b="1" dirty="0">
                <a:solidFill>
                  <a:srgbClr val="FF0000"/>
                </a:solidFill>
              </a:rPr>
            </a:br>
            <a:r>
              <a:rPr lang="ru-RU" altLang="bg-BG" sz="2400" b="1" dirty="0">
                <a:solidFill>
                  <a:srgbClr val="002060"/>
                </a:solidFill>
              </a:rPr>
              <a:t>Раздел </a:t>
            </a:r>
            <a:r>
              <a:rPr lang="en-US" altLang="bg-BG" sz="2400" b="1" dirty="0">
                <a:solidFill>
                  <a:srgbClr val="002060"/>
                </a:solidFill>
              </a:rPr>
              <a:t>I</a:t>
            </a:r>
            <a:r>
              <a:rPr lang="ru-RU" altLang="bg-BG" sz="2400" b="1" dirty="0">
                <a:solidFill>
                  <a:srgbClr val="002060"/>
                </a:solidFill>
              </a:rPr>
              <a:t>. Медицинско образование</a:t>
            </a:r>
            <a:br>
              <a:rPr lang="en-US" altLang="bg-BG" sz="2400" b="1" dirty="0">
                <a:effectLst>
                  <a:outerShdw blurRad="38100" dist="38100" dir="2700000" algn="tl">
                    <a:srgbClr val="C0C0C0"/>
                  </a:outerShdw>
                </a:effectLst>
              </a:rPr>
            </a:br>
            <a:endParaRPr lang="en-US" altLang="bg-BG" sz="2400" b="1" dirty="0">
              <a:effectLst>
                <a:outerShdw blurRad="38100" dist="38100" dir="2700000" algn="tl">
                  <a:srgbClr val="C0C0C0"/>
                </a:outerShdw>
              </a:effectLst>
            </a:endParaRPr>
          </a:p>
        </p:txBody>
      </p:sp>
      <p:sp>
        <p:nvSpPr>
          <p:cNvPr id="79875" name="Rectangle 3"/>
          <p:cNvSpPr>
            <a:spLocks noGrp="1" noRot="1" noChangeArrowheads="1"/>
          </p:cNvSpPr>
          <p:nvPr>
            <p:ph type="body" idx="4294967295"/>
          </p:nvPr>
        </p:nvSpPr>
        <p:spPr>
          <a:xfrm>
            <a:off x="457200" y="2057400"/>
            <a:ext cx="8229600" cy="4267200"/>
          </a:xfrm>
        </p:spPr>
        <p:txBody>
          <a:bodyPr/>
          <a:lstStyle/>
          <a:p>
            <a:pPr algn="just" eaLnBrk="1" hangingPunct="1">
              <a:lnSpc>
                <a:spcPct val="80000"/>
              </a:lnSpc>
            </a:pPr>
            <a:r>
              <a:rPr lang="ru-RU" altLang="bg-BG" sz="2600" dirty="0">
                <a:latin typeface="+mj-lt"/>
              </a:rPr>
              <a:t>Медицинското образование осигурява и гарантира обема и качеството на подготовка на медицинските специалисти, както и на немедицинските специалисти, работещи в националната система за здравеопазване. </a:t>
            </a:r>
          </a:p>
          <a:p>
            <a:pPr algn="just" eaLnBrk="1" hangingPunct="1">
              <a:lnSpc>
                <a:spcPct val="80000"/>
              </a:lnSpc>
            </a:pPr>
            <a:r>
              <a:rPr lang="ru-RU" altLang="bg-BG" sz="2600" dirty="0">
                <a:latin typeface="+mj-lt"/>
              </a:rPr>
              <a:t>Основни принципи при провеждане на медицинското образование са:</a:t>
            </a:r>
            <a:endParaRPr lang="en-US" altLang="bg-BG" sz="2600" dirty="0">
              <a:latin typeface="+mj-lt"/>
            </a:endParaRPr>
          </a:p>
          <a:p>
            <a:pPr algn="just" eaLnBrk="1" hangingPunct="1">
              <a:lnSpc>
                <a:spcPct val="80000"/>
              </a:lnSpc>
              <a:buFontTx/>
              <a:buNone/>
            </a:pPr>
            <a:r>
              <a:rPr lang="ru-RU" altLang="bg-BG" sz="2600" dirty="0">
                <a:latin typeface="+mj-lt"/>
              </a:rPr>
              <a:t>1. продължителност и високо качество на преподаването с усвояване на гарантиран обем теоретични знания и практически умения;</a:t>
            </a:r>
            <a:endParaRPr lang="en-US" altLang="bg-BG" sz="2600" dirty="0">
              <a:latin typeface="+mj-lt"/>
            </a:endParaRPr>
          </a:p>
          <a:p>
            <a:pPr algn="just" eaLnBrk="1" hangingPunct="1">
              <a:lnSpc>
                <a:spcPct val="80000"/>
              </a:lnSpc>
              <a:buFontTx/>
              <a:buNone/>
            </a:pPr>
            <a:r>
              <a:rPr lang="ru-RU" altLang="bg-BG" sz="2600" dirty="0">
                <a:latin typeface="+mj-lt"/>
              </a:rPr>
              <a:t>2. етапност и непрекъсваемост на обучението;</a:t>
            </a:r>
            <a:endParaRPr lang="en-US" altLang="bg-BG" sz="2600" dirty="0">
              <a:latin typeface="+mj-lt"/>
            </a:endParaRPr>
          </a:p>
          <a:p>
            <a:pPr algn="just" eaLnBrk="1" hangingPunct="1">
              <a:lnSpc>
                <a:spcPct val="80000"/>
              </a:lnSpc>
              <a:buFontTx/>
              <a:buNone/>
            </a:pPr>
            <a:r>
              <a:rPr lang="ru-RU" altLang="bg-BG" sz="2600" dirty="0">
                <a:latin typeface="+mj-lt"/>
              </a:rPr>
              <a:t>3. право на избор на специалност.</a:t>
            </a:r>
            <a:endParaRPr lang="en-US" altLang="bg-BG" sz="2600" dirty="0">
              <a:latin typeface="+mj-lt"/>
            </a:endParaRPr>
          </a:p>
        </p:txBody>
      </p:sp>
      <p:sp>
        <p:nvSpPr>
          <p:cNvPr id="2" name="Date Placeholder 1"/>
          <p:cNvSpPr>
            <a:spLocks noGrp="1"/>
          </p:cNvSpPr>
          <p:nvPr>
            <p:ph type="dt" sz="half" idx="10"/>
          </p:nvPr>
        </p:nvSpPr>
        <p:spPr/>
        <p:txBody>
          <a:bodyPr/>
          <a:lstStyle/>
          <a:p>
            <a:fld id="{00204694-31A8-4E06-A1A8-81A6163ADE66}" type="datetime1">
              <a:rPr lang="bg-BG" altLang="en-US" smtClean="0"/>
              <a:t>20.3.2020 г.</a:t>
            </a:fld>
            <a:endParaRPr lang="en-US" altLang="en-US"/>
          </a:p>
        </p:txBody>
      </p:sp>
    </p:spTree>
    <p:extLst>
      <p:ext uri="{BB962C8B-B14F-4D97-AF65-F5344CB8AC3E}">
        <p14:creationId xmlns:p14="http://schemas.microsoft.com/office/powerpoint/2010/main" val="2135077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A2108EC-DE24-420F-A025-1B211B0AA515}" type="slidenum">
              <a:rPr lang="bg-BG" altLang="en-US"/>
              <a:pPr/>
              <a:t>14</a:t>
            </a:fld>
            <a:endParaRPr lang="bg-BG" altLang="en-US"/>
          </a:p>
        </p:txBody>
      </p:sp>
      <p:sp>
        <p:nvSpPr>
          <p:cNvPr id="590850" name="Rectangle 2"/>
          <p:cNvSpPr>
            <a:spLocks noGrp="1" noChangeArrowheads="1"/>
          </p:cNvSpPr>
          <p:nvPr>
            <p:ph type="title"/>
          </p:nvPr>
        </p:nvSpPr>
        <p:spPr>
          <a:xfrm>
            <a:off x="304800" y="914400"/>
            <a:ext cx="8458200" cy="4111625"/>
          </a:xfrm>
        </p:spPr>
        <p:txBody>
          <a:bodyPr/>
          <a:lstStyle/>
          <a:p>
            <a:pPr algn="ctr">
              <a:lnSpc>
                <a:spcPct val="150000"/>
              </a:lnSpc>
            </a:pPr>
            <a:r>
              <a:rPr lang="bg-BG" altLang="en-US" sz="4000" b="1" dirty="0">
                <a:solidFill>
                  <a:srgbClr val="A50021"/>
                </a:solidFill>
                <a:cs typeface="Times New Roman" pitchFamily="18" charset="0"/>
              </a:rPr>
              <a:t>2. ЗАКОНОДАТЕЛНА ИНИЦИАТИВА И ВИДОВЕ НОРМАТИВНИ АКТОВЕ</a:t>
            </a:r>
            <a:endParaRPr lang="en-US" altLang="en-US" sz="4000" b="1" dirty="0">
              <a:solidFill>
                <a:srgbClr val="A50021"/>
              </a:solidFill>
              <a:cs typeface="Times New Roman" pitchFamily="18" charset="0"/>
            </a:endParaRPr>
          </a:p>
        </p:txBody>
      </p:sp>
      <p:sp>
        <p:nvSpPr>
          <p:cNvPr id="2" name="Date Placeholder 1"/>
          <p:cNvSpPr>
            <a:spLocks noGrp="1"/>
          </p:cNvSpPr>
          <p:nvPr>
            <p:ph type="dt" sz="half" idx="12"/>
          </p:nvPr>
        </p:nvSpPr>
        <p:spPr/>
        <p:txBody>
          <a:bodyPr/>
          <a:lstStyle/>
          <a:p>
            <a:fld id="{E4186E6F-38D7-43E0-B76D-BE5AED34D2D8}" type="datetime1">
              <a:rPr lang="bg-BG" altLang="en-US" smtClean="0"/>
              <a:t>20.3.2020 г.</a:t>
            </a:fld>
            <a:endParaRPr lang="bg-BG" alt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CD64C1D-7E13-4BBD-A1CB-4CB10AB5365E}" type="slidenum">
              <a:rPr lang="en-US" altLang="en-US">
                <a:latin typeface="Arial" charset="0"/>
              </a:rPr>
              <a:pPr eaLnBrk="1" hangingPunct="1"/>
              <a:t>140</a:t>
            </a:fld>
            <a:endParaRPr lang="en-US" altLang="en-US">
              <a:latin typeface="Arial" charset="0"/>
            </a:endParaRPr>
          </a:p>
        </p:txBody>
      </p:sp>
      <p:sp>
        <p:nvSpPr>
          <p:cNvPr id="80899" name="Rectangle 2"/>
          <p:cNvSpPr>
            <a:spLocks noGrp="1" noRot="1" noChangeArrowheads="1"/>
          </p:cNvSpPr>
          <p:nvPr>
            <p:ph type="body" idx="4294967295"/>
          </p:nvPr>
        </p:nvSpPr>
        <p:spPr>
          <a:xfrm>
            <a:off x="457200" y="685800"/>
            <a:ext cx="8229600" cy="5440363"/>
          </a:xfrm>
        </p:spPr>
        <p:txBody>
          <a:bodyPr/>
          <a:lstStyle/>
          <a:p>
            <a:pPr eaLnBrk="1" hangingPunct="1">
              <a:lnSpc>
                <a:spcPct val="90000"/>
              </a:lnSpc>
            </a:pPr>
            <a:r>
              <a:rPr lang="ru-RU" altLang="bg-BG" dirty="0"/>
              <a:t>Подготовката и придобиването на образователно-квалификационната степен "магистър" по специалности от професионални направления "Медицина", "Дентална медицина", "Фармация" и "Обществено здраве" се организира и провежда във факултети на висши училища, получили акредитация по реда на Закона за висшето образование.</a:t>
            </a:r>
            <a:endParaRPr lang="en-US" altLang="bg-BG" dirty="0"/>
          </a:p>
        </p:txBody>
      </p:sp>
      <p:sp>
        <p:nvSpPr>
          <p:cNvPr id="2" name="Date Placeholder 1"/>
          <p:cNvSpPr>
            <a:spLocks noGrp="1"/>
          </p:cNvSpPr>
          <p:nvPr>
            <p:ph type="dt" sz="half" idx="10"/>
          </p:nvPr>
        </p:nvSpPr>
        <p:spPr/>
        <p:txBody>
          <a:bodyPr/>
          <a:lstStyle/>
          <a:p>
            <a:fld id="{1D0DC29A-109A-4ACC-B9FC-A002C64B9107}" type="datetime1">
              <a:rPr lang="bg-BG" altLang="en-US" smtClean="0"/>
              <a:t>20.3.2020 г.</a:t>
            </a:fld>
            <a:endParaRPr lang="en-US" altLang="en-US"/>
          </a:p>
        </p:txBody>
      </p:sp>
    </p:spTree>
    <p:extLst>
      <p:ext uri="{BB962C8B-B14F-4D97-AF65-F5344CB8AC3E}">
        <p14:creationId xmlns:p14="http://schemas.microsoft.com/office/powerpoint/2010/main" val="87453811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0EB4586-8682-4617-BF88-E640101C8EB1}" type="slidenum">
              <a:rPr lang="en-US" altLang="en-US">
                <a:latin typeface="Arial" charset="0"/>
              </a:rPr>
              <a:pPr eaLnBrk="1" hangingPunct="1"/>
              <a:t>141</a:t>
            </a:fld>
            <a:endParaRPr lang="en-US" altLang="en-US">
              <a:latin typeface="Arial" charset="0"/>
            </a:endParaRPr>
          </a:p>
        </p:txBody>
      </p:sp>
      <p:sp>
        <p:nvSpPr>
          <p:cNvPr id="81923" name="Rectangle 2"/>
          <p:cNvSpPr>
            <a:spLocks noGrp="1" noRot="1" noChangeArrowheads="1"/>
          </p:cNvSpPr>
          <p:nvPr>
            <p:ph type="body" idx="4294967295"/>
          </p:nvPr>
        </p:nvSpPr>
        <p:spPr>
          <a:xfrm>
            <a:off x="609600" y="609600"/>
            <a:ext cx="8077200" cy="5562600"/>
          </a:xfrm>
        </p:spPr>
        <p:txBody>
          <a:bodyPr/>
          <a:lstStyle/>
          <a:p>
            <a:pPr eaLnBrk="1" hangingPunct="1"/>
            <a:r>
              <a:rPr lang="ru-RU" altLang="bg-BG" sz="2800" dirty="0"/>
              <a:t>Подготовката и придобиването на образователно-квалификационната степен "бакалавър" </a:t>
            </a:r>
            <a:r>
              <a:rPr lang="bg-BG" altLang="bg-BG" sz="2800" dirty="0"/>
              <a:t>по </a:t>
            </a:r>
            <a:r>
              <a:rPr lang="ru-RU" altLang="bg-BG" sz="2800" dirty="0"/>
              <a:t>специалностите от професионално направление "Обществено здраве" и по специалностите "медицинска сестра" и "акушерка" от професионално направление "Здравни грижи" се организира и провежда във факултети и/или филиали на висши училища, получили акредитация по реда на Закона за висшето образование.</a:t>
            </a:r>
            <a:r>
              <a:rPr lang="en-US" altLang="bg-BG" sz="2800" dirty="0"/>
              <a:t> </a:t>
            </a:r>
          </a:p>
        </p:txBody>
      </p:sp>
      <p:sp>
        <p:nvSpPr>
          <p:cNvPr id="2" name="Date Placeholder 1"/>
          <p:cNvSpPr>
            <a:spLocks noGrp="1"/>
          </p:cNvSpPr>
          <p:nvPr>
            <p:ph type="dt" sz="half" idx="10"/>
          </p:nvPr>
        </p:nvSpPr>
        <p:spPr/>
        <p:txBody>
          <a:bodyPr/>
          <a:lstStyle/>
          <a:p>
            <a:fld id="{943D1785-477E-4004-B078-7183B6A1F0C6}" type="datetime1">
              <a:rPr lang="bg-BG" altLang="en-US" smtClean="0"/>
              <a:t>20.3.2020 г.</a:t>
            </a:fld>
            <a:endParaRPr lang="en-US" altLang="en-US"/>
          </a:p>
        </p:txBody>
      </p:sp>
    </p:spTree>
    <p:extLst>
      <p:ext uri="{BB962C8B-B14F-4D97-AF65-F5344CB8AC3E}">
        <p14:creationId xmlns:p14="http://schemas.microsoft.com/office/powerpoint/2010/main" val="377780940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E22F7E9-FB14-489F-9D36-6079B0DD75CE}" type="slidenum">
              <a:rPr lang="en-US" altLang="en-US">
                <a:latin typeface="Arial" charset="0"/>
              </a:rPr>
              <a:pPr eaLnBrk="1" hangingPunct="1"/>
              <a:t>142</a:t>
            </a:fld>
            <a:endParaRPr lang="en-US" altLang="en-US">
              <a:latin typeface="Arial" charset="0"/>
            </a:endParaRPr>
          </a:p>
        </p:txBody>
      </p:sp>
      <p:sp>
        <p:nvSpPr>
          <p:cNvPr id="82947" name="Rectangle 2"/>
          <p:cNvSpPr>
            <a:spLocks noGrp="1" noRot="1" noChangeArrowheads="1"/>
          </p:cNvSpPr>
          <p:nvPr>
            <p:ph type="body" idx="4294967295"/>
          </p:nvPr>
        </p:nvSpPr>
        <p:spPr>
          <a:xfrm>
            <a:off x="304800" y="457200"/>
            <a:ext cx="8540750" cy="5260975"/>
          </a:xfrm>
        </p:spPr>
        <p:txBody>
          <a:bodyPr/>
          <a:lstStyle/>
          <a:p>
            <a:pPr eaLnBrk="1" hangingPunct="1">
              <a:lnSpc>
                <a:spcPct val="80000"/>
              </a:lnSpc>
            </a:pPr>
            <a:r>
              <a:rPr lang="ru-RU" altLang="bg-BG" sz="2800" dirty="0"/>
              <a:t>Подготовката и придобиването на образователно-квалификационна степен по специалности от професионално направление "Здравни грижи" се организира и провежда в колежи, получили акредитация по реда на Закона за висшето образование. </a:t>
            </a:r>
            <a:endParaRPr lang="en-US" altLang="bg-BG" sz="2800" dirty="0"/>
          </a:p>
          <a:p>
            <a:pPr eaLnBrk="1" hangingPunct="1">
              <a:lnSpc>
                <a:spcPct val="80000"/>
              </a:lnSpc>
            </a:pPr>
            <a:r>
              <a:rPr lang="ru-RU" altLang="bg-BG" sz="2800" dirty="0"/>
              <a:t>Подготовката на лица за придобиване на образователна и научна степен "доктор" по научни специалности в областта на здравеопазването се осъществява във висши училища, Българската академия на науките, националните центрове по проблемите на общественото здраве и други научни организации, получили акредитация по реда на Закона за висшето образование.</a:t>
            </a:r>
            <a:endParaRPr lang="en-US" altLang="bg-BG" sz="2800" dirty="0"/>
          </a:p>
        </p:txBody>
      </p:sp>
      <p:sp>
        <p:nvSpPr>
          <p:cNvPr id="2" name="Date Placeholder 1"/>
          <p:cNvSpPr>
            <a:spLocks noGrp="1"/>
          </p:cNvSpPr>
          <p:nvPr>
            <p:ph type="dt" sz="half" idx="10"/>
          </p:nvPr>
        </p:nvSpPr>
        <p:spPr/>
        <p:txBody>
          <a:bodyPr/>
          <a:lstStyle/>
          <a:p>
            <a:fld id="{342911C0-9387-4698-815B-B186E5A84B88}" type="datetime1">
              <a:rPr lang="bg-BG" altLang="en-US" smtClean="0"/>
              <a:t>20.3.2020 г.</a:t>
            </a:fld>
            <a:endParaRPr lang="en-US" altLang="en-US"/>
          </a:p>
        </p:txBody>
      </p:sp>
    </p:spTree>
    <p:extLst>
      <p:ext uri="{BB962C8B-B14F-4D97-AF65-F5344CB8AC3E}">
        <p14:creationId xmlns:p14="http://schemas.microsoft.com/office/powerpoint/2010/main" val="260671245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00E2D2A-1B33-47AE-9721-276ED532CD49}" type="slidenum">
              <a:rPr lang="en-US" altLang="en-US">
                <a:latin typeface="Arial" charset="0"/>
              </a:rPr>
              <a:pPr eaLnBrk="1" hangingPunct="1"/>
              <a:t>143</a:t>
            </a:fld>
            <a:endParaRPr lang="en-US" altLang="en-US">
              <a:latin typeface="Arial" charset="0"/>
            </a:endParaRPr>
          </a:p>
        </p:txBody>
      </p:sp>
      <p:sp>
        <p:nvSpPr>
          <p:cNvPr id="83971" name="Rectangle 2"/>
          <p:cNvSpPr>
            <a:spLocks noGrp="1" noRot="1" noChangeArrowheads="1"/>
          </p:cNvSpPr>
          <p:nvPr>
            <p:ph type="body" idx="4294967295"/>
          </p:nvPr>
        </p:nvSpPr>
        <p:spPr>
          <a:xfrm>
            <a:off x="301625" y="1066800"/>
            <a:ext cx="8540750" cy="5257800"/>
          </a:xfrm>
        </p:spPr>
        <p:txBody>
          <a:bodyPr/>
          <a:lstStyle/>
          <a:p>
            <a:pPr eaLnBrk="1" hangingPunct="1"/>
            <a:r>
              <a:rPr lang="ru-RU" altLang="bg-BG" sz="2800" dirty="0"/>
              <a:t>Министерският съвет приема </a:t>
            </a:r>
            <a:r>
              <a:rPr lang="ru-RU" altLang="bg-BG" sz="2800" b="1" i="1" dirty="0"/>
              <a:t>единни държавни изисквания</a:t>
            </a:r>
            <a:r>
              <a:rPr lang="ru-RU" altLang="bg-BG" sz="2800" dirty="0"/>
              <a:t> за придобиване на висше образование по специалностите по регулираните професии от професионални направления "Медицина", "Дентална медицина", "Фармация", "Обществено здраве" и "Здравни грижи" по предложение на министъра на здравеопазването. </a:t>
            </a:r>
            <a:endParaRPr lang="en-US" altLang="bg-BG" sz="2800" dirty="0"/>
          </a:p>
        </p:txBody>
      </p:sp>
      <p:sp>
        <p:nvSpPr>
          <p:cNvPr id="2" name="Date Placeholder 1"/>
          <p:cNvSpPr>
            <a:spLocks noGrp="1"/>
          </p:cNvSpPr>
          <p:nvPr>
            <p:ph type="dt" sz="half" idx="10"/>
          </p:nvPr>
        </p:nvSpPr>
        <p:spPr/>
        <p:txBody>
          <a:bodyPr/>
          <a:lstStyle/>
          <a:p>
            <a:fld id="{FB50890F-8B4D-4CD7-8D57-5351527C561D}" type="datetime1">
              <a:rPr lang="bg-BG" altLang="en-US" smtClean="0"/>
              <a:t>20.3.2020 г.</a:t>
            </a:fld>
            <a:endParaRPr lang="en-US" altLang="en-US"/>
          </a:p>
        </p:txBody>
      </p:sp>
    </p:spTree>
    <p:extLst>
      <p:ext uri="{BB962C8B-B14F-4D97-AF65-F5344CB8AC3E}">
        <p14:creationId xmlns:p14="http://schemas.microsoft.com/office/powerpoint/2010/main" val="395979757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34736C5-53E8-48DB-8E64-54DE005981AF}" type="slidenum">
              <a:rPr lang="en-US" altLang="en-US">
                <a:latin typeface="Arial" charset="0"/>
              </a:rPr>
              <a:pPr eaLnBrk="1" hangingPunct="1"/>
              <a:t>144</a:t>
            </a:fld>
            <a:endParaRPr lang="en-US" altLang="en-US">
              <a:latin typeface="Arial" charset="0"/>
            </a:endParaRPr>
          </a:p>
        </p:txBody>
      </p:sp>
      <p:sp>
        <p:nvSpPr>
          <p:cNvPr id="84995" name="Rectangle 2"/>
          <p:cNvSpPr>
            <a:spLocks noGrp="1" noRot="1" noChangeArrowheads="1"/>
          </p:cNvSpPr>
          <p:nvPr>
            <p:ph type="body" idx="4294967295"/>
          </p:nvPr>
        </p:nvSpPr>
        <p:spPr>
          <a:xfrm>
            <a:off x="533400" y="533400"/>
            <a:ext cx="8229600" cy="5867400"/>
          </a:xfrm>
        </p:spPr>
        <p:txBody>
          <a:bodyPr/>
          <a:lstStyle/>
          <a:p>
            <a:pPr eaLnBrk="1" hangingPunct="1"/>
            <a:r>
              <a:rPr lang="ru-RU" altLang="bg-BG" sz="2800" b="1" i="1" dirty="0"/>
              <a:t>Следдипломното обучение</a:t>
            </a:r>
            <a:r>
              <a:rPr lang="ru-RU" altLang="bg-BG" sz="2800" dirty="0"/>
              <a:t> е право на всички лица с образователно-квалификационна степен "доктор", "магистър" и "бакалавър", които работят в националната система за здравеопазване. То включва: </a:t>
            </a:r>
            <a:endParaRPr lang="en-US" altLang="bg-BG" sz="2800" dirty="0"/>
          </a:p>
          <a:p>
            <a:pPr marL="0" indent="0" eaLnBrk="1" hangingPunct="1">
              <a:buNone/>
            </a:pPr>
            <a:r>
              <a:rPr lang="ru-RU" altLang="bg-BG" sz="2800" dirty="0"/>
              <a:t>1. обучение за придобиване на специалност в здравеопазването; </a:t>
            </a:r>
            <a:endParaRPr lang="en-US" altLang="bg-BG" sz="2800" dirty="0"/>
          </a:p>
          <a:p>
            <a:pPr marL="0" indent="0" eaLnBrk="1" hangingPunct="1">
              <a:buNone/>
            </a:pPr>
            <a:r>
              <a:rPr lang="ru-RU" altLang="bg-BG" sz="2800" dirty="0"/>
              <a:t>2. продължаващо медицинско обучение.</a:t>
            </a:r>
            <a:endParaRPr lang="en-US" altLang="bg-BG" sz="2800" dirty="0"/>
          </a:p>
          <a:p>
            <a:pPr eaLnBrk="1" hangingPunct="1"/>
            <a:r>
              <a:rPr lang="ru-RU" altLang="bg-BG" sz="2800" dirty="0"/>
              <a:t>Специалност се придобива след изпълнение на учебни програми и успешно положен практически и теоретичен изпит пред държавна изпитна комисия, определена със заповед на министъра на здравеопазването.</a:t>
            </a:r>
          </a:p>
        </p:txBody>
      </p:sp>
      <p:sp>
        <p:nvSpPr>
          <p:cNvPr id="2" name="Date Placeholder 1"/>
          <p:cNvSpPr>
            <a:spLocks noGrp="1"/>
          </p:cNvSpPr>
          <p:nvPr>
            <p:ph type="dt" sz="half" idx="10"/>
          </p:nvPr>
        </p:nvSpPr>
        <p:spPr/>
        <p:txBody>
          <a:bodyPr/>
          <a:lstStyle/>
          <a:p>
            <a:fld id="{87F7DB7E-6AB5-47CA-A83B-A27E35F99FBD}" type="datetime1">
              <a:rPr lang="bg-BG" altLang="en-US" smtClean="0"/>
              <a:t>20.3.2020 г.</a:t>
            </a:fld>
            <a:endParaRPr lang="en-US" altLang="en-US"/>
          </a:p>
        </p:txBody>
      </p:sp>
    </p:spTree>
    <p:extLst>
      <p:ext uri="{BB962C8B-B14F-4D97-AF65-F5344CB8AC3E}">
        <p14:creationId xmlns:p14="http://schemas.microsoft.com/office/powerpoint/2010/main" val="423355526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3A7657F-57E5-43A2-B1F8-4476F978C25E}" type="slidenum">
              <a:rPr lang="en-US" altLang="en-US">
                <a:latin typeface="Arial" charset="0"/>
              </a:rPr>
              <a:pPr eaLnBrk="1" hangingPunct="1"/>
              <a:t>145</a:t>
            </a:fld>
            <a:endParaRPr lang="en-US" altLang="en-US">
              <a:latin typeface="Arial" charset="0"/>
            </a:endParaRPr>
          </a:p>
        </p:txBody>
      </p:sp>
      <p:sp>
        <p:nvSpPr>
          <p:cNvPr id="86019" name="Rectangle 2"/>
          <p:cNvSpPr>
            <a:spLocks noGrp="1" noRot="1" noChangeArrowheads="1"/>
          </p:cNvSpPr>
          <p:nvPr>
            <p:ph type="title" idx="4294967295"/>
          </p:nvPr>
        </p:nvSpPr>
        <p:spPr>
          <a:xfrm>
            <a:off x="457200" y="457200"/>
            <a:ext cx="8229600" cy="762000"/>
          </a:xfrm>
        </p:spPr>
        <p:txBody>
          <a:bodyPr/>
          <a:lstStyle/>
          <a:p>
            <a:pPr algn="l" eaLnBrk="1" hangingPunct="1"/>
            <a:r>
              <a:rPr lang="ru-RU" altLang="bg-BG" sz="3200" b="1" dirty="0">
                <a:solidFill>
                  <a:srgbClr val="FF0000"/>
                </a:solidFill>
                <a:latin typeface="+mn-lt"/>
              </a:rPr>
              <a:t>Раздел </a:t>
            </a:r>
            <a:r>
              <a:rPr lang="en-US" altLang="bg-BG" sz="3200" b="1" dirty="0">
                <a:solidFill>
                  <a:srgbClr val="FF0000"/>
                </a:solidFill>
                <a:latin typeface="+mn-lt"/>
              </a:rPr>
              <a:t>II</a:t>
            </a:r>
            <a:r>
              <a:rPr lang="ru-RU" altLang="bg-BG" sz="3200" b="1" dirty="0">
                <a:solidFill>
                  <a:srgbClr val="FF0000"/>
                </a:solidFill>
                <a:latin typeface="+mn-lt"/>
              </a:rPr>
              <a:t>. Медицинска професия</a:t>
            </a:r>
            <a:endParaRPr lang="en-US" altLang="bg-BG" sz="3200" b="1" dirty="0">
              <a:solidFill>
                <a:srgbClr val="FF0000"/>
              </a:solidFill>
              <a:latin typeface="+mn-lt"/>
            </a:endParaRPr>
          </a:p>
        </p:txBody>
      </p:sp>
      <p:sp>
        <p:nvSpPr>
          <p:cNvPr id="86020" name="Rectangle 3"/>
          <p:cNvSpPr>
            <a:spLocks noGrp="1" noRot="1" noChangeArrowheads="1"/>
          </p:cNvSpPr>
          <p:nvPr>
            <p:ph type="body" idx="4294967295"/>
          </p:nvPr>
        </p:nvSpPr>
        <p:spPr>
          <a:xfrm>
            <a:off x="457200" y="1219200"/>
            <a:ext cx="8229600" cy="4953000"/>
          </a:xfrm>
        </p:spPr>
        <p:txBody>
          <a:bodyPr/>
          <a:lstStyle/>
          <a:p>
            <a:pPr eaLnBrk="1" hangingPunct="1"/>
            <a:r>
              <a:rPr lang="ru-RU" altLang="bg-BG" sz="2700" dirty="0"/>
              <a:t>Медицинската професия се упражнява от лица, притежаващи диплома за завършено висше образование по специалности от професионални направления "Медицина", "Дентална медицина", "Фармация" и "Здравни грижи". </a:t>
            </a:r>
            <a:endParaRPr lang="en-US" altLang="bg-BG" sz="2700" dirty="0"/>
          </a:p>
          <a:p>
            <a:pPr eaLnBrk="1" hangingPunct="1"/>
            <a:r>
              <a:rPr lang="ru-RU" altLang="bg-BG" sz="2700" dirty="0"/>
              <a:t>Дипломата по удостоверява придобитото висше образование по съответната специалност и </a:t>
            </a:r>
            <a:r>
              <a:rPr lang="bg-BG" altLang="bg-BG" sz="2700" dirty="0"/>
              <a:t>ОКС</a:t>
            </a:r>
            <a:r>
              <a:rPr lang="ru-RU" altLang="bg-BG" sz="2700" dirty="0"/>
              <a:t>, както и придобитата професионална квалификация, определени в държавните изисквания.</a:t>
            </a:r>
            <a:endParaRPr lang="en-US" altLang="bg-BG" sz="2700" dirty="0"/>
          </a:p>
        </p:txBody>
      </p:sp>
      <p:sp>
        <p:nvSpPr>
          <p:cNvPr id="2" name="Date Placeholder 1"/>
          <p:cNvSpPr>
            <a:spLocks noGrp="1"/>
          </p:cNvSpPr>
          <p:nvPr>
            <p:ph type="dt" sz="half" idx="10"/>
          </p:nvPr>
        </p:nvSpPr>
        <p:spPr/>
        <p:txBody>
          <a:bodyPr/>
          <a:lstStyle/>
          <a:p>
            <a:fld id="{1D9D351B-8E85-4719-8758-0C1410DEB2F8}" type="datetime1">
              <a:rPr lang="bg-BG" altLang="en-US" smtClean="0"/>
              <a:t>20.3.2020 г.</a:t>
            </a:fld>
            <a:endParaRPr lang="en-US" altLang="en-US"/>
          </a:p>
        </p:txBody>
      </p:sp>
    </p:spTree>
    <p:extLst>
      <p:ext uri="{BB962C8B-B14F-4D97-AF65-F5344CB8AC3E}">
        <p14:creationId xmlns:p14="http://schemas.microsoft.com/office/powerpoint/2010/main" val="22579090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F93822C-4EC7-4573-9FF1-7373B73FEA66}" type="slidenum">
              <a:rPr lang="en-US" altLang="en-US">
                <a:latin typeface="Arial" charset="0"/>
              </a:rPr>
              <a:pPr eaLnBrk="1" hangingPunct="1"/>
              <a:t>146</a:t>
            </a:fld>
            <a:endParaRPr lang="en-US" altLang="en-US">
              <a:latin typeface="Arial" charset="0"/>
            </a:endParaRPr>
          </a:p>
        </p:txBody>
      </p:sp>
      <p:sp>
        <p:nvSpPr>
          <p:cNvPr id="88067" name="Rectangle 2"/>
          <p:cNvSpPr>
            <a:spLocks noGrp="1" noRot="1" noChangeArrowheads="1"/>
          </p:cNvSpPr>
          <p:nvPr>
            <p:ph type="body" idx="4294967295"/>
          </p:nvPr>
        </p:nvSpPr>
        <p:spPr>
          <a:xfrm>
            <a:off x="457200" y="685800"/>
            <a:ext cx="8229600" cy="5440363"/>
          </a:xfrm>
        </p:spPr>
        <p:txBody>
          <a:bodyPr/>
          <a:lstStyle/>
          <a:p>
            <a:pPr eaLnBrk="1" hangingPunct="1"/>
            <a:r>
              <a:rPr lang="ru-RU" altLang="bg-BG" sz="2800" dirty="0"/>
              <a:t>Лицата, упражняващи медицинска професия, имат право на свобода на действия и решения съобразно своята професионална квалификация, медицинските стандарти и медицинската етика. </a:t>
            </a:r>
            <a:endParaRPr lang="en-US" altLang="bg-BG" sz="2800" dirty="0"/>
          </a:p>
          <a:p>
            <a:pPr eaLnBrk="1" hangingPunct="1"/>
            <a:r>
              <a:rPr lang="ru-RU" altLang="bg-BG" sz="2800" dirty="0" err="1"/>
              <a:t>Медицинските</a:t>
            </a:r>
            <a:r>
              <a:rPr lang="ru-RU" altLang="bg-BG" sz="2800" dirty="0"/>
              <a:t> специалисти, както и лечебните заведения, не могат да използват за своята дейност търговска реклама.</a:t>
            </a:r>
            <a:endParaRPr lang="en-US" altLang="bg-BG" sz="2800" dirty="0"/>
          </a:p>
          <a:p>
            <a:pPr eaLnBrk="1" hangingPunct="1"/>
            <a:r>
              <a:rPr lang="ru-RU" altLang="bg-BG" sz="2800" dirty="0" err="1"/>
              <a:t>Медицинските</a:t>
            </a:r>
            <a:r>
              <a:rPr lang="ru-RU" altLang="bg-BG" sz="2800" dirty="0"/>
              <a:t> специалисти не могат да упражняват професията си, ако страдат от заболявания, които застрашават здравето и живота на пациентите.</a:t>
            </a:r>
            <a:r>
              <a:rPr lang="en-US" altLang="bg-BG" sz="2800" dirty="0"/>
              <a:t> </a:t>
            </a:r>
          </a:p>
        </p:txBody>
      </p:sp>
      <p:sp>
        <p:nvSpPr>
          <p:cNvPr id="2" name="Date Placeholder 1"/>
          <p:cNvSpPr>
            <a:spLocks noGrp="1"/>
          </p:cNvSpPr>
          <p:nvPr>
            <p:ph type="dt" sz="half" idx="10"/>
          </p:nvPr>
        </p:nvSpPr>
        <p:spPr/>
        <p:txBody>
          <a:bodyPr/>
          <a:lstStyle/>
          <a:p>
            <a:fld id="{0C2C8DB2-1D93-4868-A0DC-E502F06BF2C9}" type="datetime1">
              <a:rPr lang="bg-BG" altLang="en-US" smtClean="0"/>
              <a:t>20.3.2020 г.</a:t>
            </a:fld>
            <a:endParaRPr lang="en-US" altLang="en-US"/>
          </a:p>
        </p:txBody>
      </p:sp>
    </p:spTree>
    <p:extLst>
      <p:ext uri="{BB962C8B-B14F-4D97-AF65-F5344CB8AC3E}">
        <p14:creationId xmlns:p14="http://schemas.microsoft.com/office/powerpoint/2010/main" val="180716109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7F5F03-BB06-4E5C-9A91-83DEDB867335}" type="slidenum">
              <a:rPr lang="en-US" altLang="en-US">
                <a:latin typeface="Arial" charset="0"/>
              </a:rPr>
              <a:pPr eaLnBrk="1" hangingPunct="1"/>
              <a:t>147</a:t>
            </a:fld>
            <a:endParaRPr lang="en-US" altLang="en-US">
              <a:latin typeface="Arial" charset="0"/>
            </a:endParaRPr>
          </a:p>
        </p:txBody>
      </p:sp>
      <p:sp>
        <p:nvSpPr>
          <p:cNvPr id="89091" name="Rectangle 2"/>
          <p:cNvSpPr>
            <a:spLocks noGrp="1" noRot="1" noChangeArrowheads="1"/>
          </p:cNvSpPr>
          <p:nvPr>
            <p:ph type="body" idx="4294967295"/>
          </p:nvPr>
        </p:nvSpPr>
        <p:spPr>
          <a:xfrm>
            <a:off x="457200" y="762000"/>
            <a:ext cx="8229600" cy="5364163"/>
          </a:xfrm>
        </p:spPr>
        <p:txBody>
          <a:bodyPr/>
          <a:lstStyle/>
          <a:p>
            <a:pPr eaLnBrk="1" hangingPunct="1"/>
            <a:r>
              <a:rPr lang="ru-RU" altLang="bg-BG" sz="2800" dirty="0"/>
              <a:t>Министърът на здравеопазването може със заповед да отнеме правото на едно лице да упражнява медицинска професия в Република България за срок от шест месеца до две години в случаи на: </a:t>
            </a:r>
          </a:p>
          <a:p>
            <a:pPr marL="514350" indent="-514350" eaLnBrk="1" hangingPunct="1">
              <a:buAutoNum type="arabicPeriod"/>
            </a:pPr>
            <a:r>
              <a:rPr lang="ru-RU" altLang="bg-BG" sz="2800" dirty="0"/>
              <a:t>повторно нарушаване на утвърдените медицински стандарти; </a:t>
            </a:r>
          </a:p>
          <a:p>
            <a:pPr marL="0" indent="0" eaLnBrk="1" hangingPunct="1">
              <a:buNone/>
            </a:pPr>
            <a:r>
              <a:rPr lang="ru-RU" altLang="bg-BG" sz="2800" dirty="0"/>
              <a:t>2. повторно нарушаване на принципите и реда за извършване на експертизата на работоспособността. Заповедта подлежи на обжалване по реда на Административно-процесуалния кодекс.</a:t>
            </a:r>
            <a:endParaRPr lang="en-US" altLang="bg-BG" sz="2800" dirty="0"/>
          </a:p>
        </p:txBody>
      </p:sp>
      <p:sp>
        <p:nvSpPr>
          <p:cNvPr id="2" name="Date Placeholder 1"/>
          <p:cNvSpPr>
            <a:spLocks noGrp="1"/>
          </p:cNvSpPr>
          <p:nvPr>
            <p:ph type="dt" sz="half" idx="10"/>
          </p:nvPr>
        </p:nvSpPr>
        <p:spPr/>
        <p:txBody>
          <a:bodyPr/>
          <a:lstStyle/>
          <a:p>
            <a:fld id="{2B14AB0A-1DEA-438C-B7B4-CBDECB28DB0B}" type="datetime1">
              <a:rPr lang="bg-BG" altLang="en-US" smtClean="0"/>
              <a:t>20.3.2020 г.</a:t>
            </a:fld>
            <a:endParaRPr lang="en-US" altLang="en-US"/>
          </a:p>
        </p:txBody>
      </p:sp>
    </p:spTree>
    <p:extLst>
      <p:ext uri="{BB962C8B-B14F-4D97-AF65-F5344CB8AC3E}">
        <p14:creationId xmlns:p14="http://schemas.microsoft.com/office/powerpoint/2010/main" val="321723553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97E1835-804D-49B4-93E3-66DF505F721F}" type="slidenum">
              <a:rPr lang="en-US" altLang="en-US">
                <a:latin typeface="Arial" charset="0"/>
              </a:rPr>
              <a:pPr eaLnBrk="1" hangingPunct="1"/>
              <a:t>148</a:t>
            </a:fld>
            <a:endParaRPr lang="en-US" altLang="en-US">
              <a:latin typeface="Arial" charset="0"/>
            </a:endParaRPr>
          </a:p>
        </p:txBody>
      </p:sp>
      <p:sp>
        <p:nvSpPr>
          <p:cNvPr id="91139" name="Rectangle 2"/>
          <p:cNvSpPr>
            <a:spLocks noGrp="1" noRot="1" noChangeArrowheads="1"/>
          </p:cNvSpPr>
          <p:nvPr>
            <p:ph type="title" idx="4294967295"/>
          </p:nvPr>
        </p:nvSpPr>
        <p:spPr>
          <a:xfrm>
            <a:off x="457200" y="381000"/>
            <a:ext cx="8229600" cy="914400"/>
          </a:xfrm>
        </p:spPr>
        <p:txBody>
          <a:bodyPr/>
          <a:lstStyle/>
          <a:p>
            <a:pPr eaLnBrk="1" hangingPunct="1"/>
            <a:r>
              <a:rPr lang="ru-RU" altLang="bg-BG" sz="2800" b="1" dirty="0">
                <a:solidFill>
                  <a:srgbClr val="FF0000"/>
                </a:solidFill>
                <a:latin typeface="+mn-lt"/>
              </a:rPr>
              <a:t>Раздел </a:t>
            </a:r>
            <a:r>
              <a:rPr lang="en-US" altLang="bg-BG" sz="2800" b="1" dirty="0">
                <a:solidFill>
                  <a:srgbClr val="FF0000"/>
                </a:solidFill>
                <a:latin typeface="+mn-lt"/>
              </a:rPr>
              <a:t>IV</a:t>
            </a:r>
            <a:r>
              <a:rPr lang="ru-RU" altLang="bg-BG" sz="2800" b="1" dirty="0">
                <a:solidFill>
                  <a:srgbClr val="FF0000"/>
                </a:solidFill>
                <a:latin typeface="+mn-lt"/>
              </a:rPr>
              <a:t>. Медицински научни изследвания върху хора. Медицинска наука</a:t>
            </a:r>
            <a:endParaRPr lang="en-US" altLang="bg-BG" sz="2800" b="1" dirty="0">
              <a:solidFill>
                <a:srgbClr val="FF0000"/>
              </a:solidFill>
              <a:latin typeface="+mn-lt"/>
            </a:endParaRPr>
          </a:p>
        </p:txBody>
      </p:sp>
      <p:sp>
        <p:nvSpPr>
          <p:cNvPr id="91140" name="Rectangle 3"/>
          <p:cNvSpPr>
            <a:spLocks noGrp="1" noRot="1" noChangeArrowheads="1"/>
          </p:cNvSpPr>
          <p:nvPr>
            <p:ph type="body" idx="4294967295"/>
          </p:nvPr>
        </p:nvSpPr>
        <p:spPr>
          <a:xfrm>
            <a:off x="228600" y="1295400"/>
            <a:ext cx="8610600" cy="5105400"/>
          </a:xfrm>
        </p:spPr>
        <p:txBody>
          <a:bodyPr/>
          <a:lstStyle/>
          <a:p>
            <a:pPr algn="just" eaLnBrk="1" hangingPunct="1"/>
            <a:r>
              <a:rPr lang="ru-RU" altLang="bg-BG" sz="2200" dirty="0"/>
              <a:t>Министерството на здравеопазването организира и контролира провеждането на медицински научни изследвания върху хора. </a:t>
            </a:r>
            <a:endParaRPr lang="en-US" altLang="bg-BG" sz="2200" dirty="0"/>
          </a:p>
          <a:p>
            <a:pPr algn="just" eaLnBrk="1" hangingPunct="1"/>
            <a:r>
              <a:rPr lang="ru-RU" altLang="bg-BG" sz="2200" dirty="0" err="1"/>
              <a:t>Медицинско</a:t>
            </a:r>
            <a:r>
              <a:rPr lang="ru-RU" altLang="bg-BG" sz="2200" dirty="0"/>
              <a:t> научно изследване по смисъла на този закон е всеки опит върху хора, който се извършва с цел повишаване на медицинското познание. </a:t>
            </a:r>
            <a:endParaRPr lang="en-US" altLang="bg-BG" sz="2200" dirty="0"/>
          </a:p>
          <a:p>
            <a:pPr algn="just" eaLnBrk="1" hangingPunct="1"/>
            <a:r>
              <a:rPr lang="ru-RU" altLang="bg-BG" sz="2200" dirty="0" err="1"/>
              <a:t>Изследваното</a:t>
            </a:r>
            <a:r>
              <a:rPr lang="ru-RU" altLang="bg-BG" sz="2200" dirty="0"/>
              <a:t> лице има всички права на пациент.</a:t>
            </a:r>
            <a:endParaRPr lang="en-US" altLang="bg-BG" sz="2200" dirty="0"/>
          </a:p>
          <a:p>
            <a:pPr algn="just" eaLnBrk="1" hangingPunct="1"/>
            <a:r>
              <a:rPr lang="ru-RU" altLang="bg-BG" sz="2200" dirty="0" err="1"/>
              <a:t>Медицинското</a:t>
            </a:r>
            <a:r>
              <a:rPr lang="ru-RU" altLang="bg-BG" sz="2200" dirty="0"/>
              <a:t> научно изследване се осъществява при осигуряване на максимална безопасност за здравето на изследваното лице и запазване тайната на личните му данни. </a:t>
            </a:r>
            <a:endParaRPr lang="en-US" altLang="bg-BG" sz="2200" dirty="0"/>
          </a:p>
          <a:p>
            <a:pPr algn="just" eaLnBrk="1" hangingPunct="1"/>
            <a:r>
              <a:rPr lang="ru-RU" altLang="bg-BG" sz="2200" dirty="0" err="1"/>
              <a:t>Интересите</a:t>
            </a:r>
            <a:r>
              <a:rPr lang="ru-RU" altLang="bg-BG" sz="2200" dirty="0"/>
              <a:t> на изследваното лице са по-важни от научните и финансовите интереси на изследователя във всеки етап на медицинското изследване.</a:t>
            </a:r>
            <a:r>
              <a:rPr lang="en-US" altLang="bg-BG" sz="2200" dirty="0"/>
              <a:t> </a:t>
            </a:r>
          </a:p>
        </p:txBody>
      </p:sp>
      <p:sp>
        <p:nvSpPr>
          <p:cNvPr id="2" name="Date Placeholder 1"/>
          <p:cNvSpPr>
            <a:spLocks noGrp="1"/>
          </p:cNvSpPr>
          <p:nvPr>
            <p:ph type="dt" sz="half" idx="10"/>
          </p:nvPr>
        </p:nvSpPr>
        <p:spPr/>
        <p:txBody>
          <a:bodyPr/>
          <a:lstStyle/>
          <a:p>
            <a:fld id="{991ACF2D-0CCE-4D4B-8041-E0D6367EC002}" type="datetime1">
              <a:rPr lang="bg-BG" altLang="en-US" smtClean="0"/>
              <a:t>20.3.2020 г.</a:t>
            </a:fld>
            <a:endParaRPr lang="en-US" altLang="en-US"/>
          </a:p>
        </p:txBody>
      </p:sp>
    </p:spTree>
    <p:extLst>
      <p:ext uri="{BB962C8B-B14F-4D97-AF65-F5344CB8AC3E}">
        <p14:creationId xmlns:p14="http://schemas.microsoft.com/office/powerpoint/2010/main" val="338611048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24AA045-0070-4002-9159-DD97EDFF5FC1}" type="slidenum">
              <a:rPr lang="en-US" altLang="en-US">
                <a:latin typeface="Arial" charset="0"/>
              </a:rPr>
              <a:pPr eaLnBrk="1" hangingPunct="1"/>
              <a:t>149</a:t>
            </a:fld>
            <a:endParaRPr lang="en-US" altLang="en-US">
              <a:latin typeface="Arial" charset="0"/>
            </a:endParaRPr>
          </a:p>
        </p:txBody>
      </p:sp>
      <p:sp>
        <p:nvSpPr>
          <p:cNvPr id="92163" name="Rectangle 2"/>
          <p:cNvSpPr>
            <a:spLocks noGrp="1" noRot="1" noChangeArrowheads="1"/>
          </p:cNvSpPr>
          <p:nvPr>
            <p:ph type="body" idx="4294967295"/>
          </p:nvPr>
        </p:nvSpPr>
        <p:spPr>
          <a:xfrm>
            <a:off x="533400" y="533400"/>
            <a:ext cx="8229600" cy="5562600"/>
          </a:xfrm>
        </p:spPr>
        <p:txBody>
          <a:bodyPr/>
          <a:lstStyle/>
          <a:p>
            <a:pPr algn="just" eaLnBrk="1" hangingPunct="1"/>
            <a:r>
              <a:rPr lang="ru-RU" altLang="bg-BG" sz="2600" dirty="0"/>
              <a:t>Медицински научни изследвания върху хора не се извършват, когато: </a:t>
            </a:r>
            <a:endParaRPr lang="en-US" altLang="bg-BG" sz="2600" dirty="0"/>
          </a:p>
          <a:p>
            <a:pPr marL="0" indent="0" algn="just" eaLnBrk="1" hangingPunct="1">
              <a:buNone/>
            </a:pPr>
            <a:r>
              <a:rPr lang="ru-RU" altLang="bg-BG" sz="2600" dirty="0"/>
              <a:t>1. противоречат на закона или на медицинската етика; </a:t>
            </a:r>
            <a:endParaRPr lang="en-US" altLang="bg-BG" sz="2600" dirty="0"/>
          </a:p>
          <a:p>
            <a:pPr marL="0" indent="0" algn="just" eaLnBrk="1" hangingPunct="1">
              <a:buNone/>
            </a:pPr>
            <a:r>
              <a:rPr lang="ru-RU" altLang="bg-BG" sz="2600" dirty="0"/>
              <a:t>2. не са представени доказателства за тяхната безопасност;</a:t>
            </a:r>
            <a:endParaRPr lang="en-US" altLang="bg-BG" sz="2600" dirty="0"/>
          </a:p>
          <a:p>
            <a:pPr marL="0" indent="0" algn="just" eaLnBrk="1" hangingPunct="1">
              <a:buNone/>
            </a:pPr>
            <a:r>
              <a:rPr lang="ru-RU" altLang="bg-BG" sz="2600" dirty="0"/>
              <a:t>3. не са представени доказателства за очакваните научни ползи; </a:t>
            </a:r>
            <a:endParaRPr lang="en-US" altLang="bg-BG" sz="2600" dirty="0"/>
          </a:p>
          <a:p>
            <a:pPr marL="0" indent="0" algn="just" eaLnBrk="1" hangingPunct="1">
              <a:buNone/>
            </a:pPr>
            <a:r>
              <a:rPr lang="ru-RU" altLang="bg-BG" sz="2600" dirty="0"/>
              <a:t>4. не съответстват на поставената научна цел и на плана за провеждане на научното изследване; </a:t>
            </a:r>
            <a:endParaRPr lang="en-US" altLang="bg-BG" sz="2600" dirty="0"/>
          </a:p>
          <a:p>
            <a:pPr marL="0" indent="0" algn="just" eaLnBrk="1" hangingPunct="1">
              <a:buNone/>
            </a:pPr>
            <a:r>
              <a:rPr lang="ru-RU" altLang="bg-BG" sz="2600" dirty="0"/>
              <a:t>5. съществува повишен риск за здравето и живота на изследваното лице. </a:t>
            </a:r>
            <a:endParaRPr lang="en-US" altLang="bg-BG" sz="2600" dirty="0"/>
          </a:p>
        </p:txBody>
      </p:sp>
      <p:sp>
        <p:nvSpPr>
          <p:cNvPr id="2" name="Date Placeholder 1"/>
          <p:cNvSpPr>
            <a:spLocks noGrp="1"/>
          </p:cNvSpPr>
          <p:nvPr>
            <p:ph type="dt" sz="half" idx="10"/>
          </p:nvPr>
        </p:nvSpPr>
        <p:spPr/>
        <p:txBody>
          <a:bodyPr/>
          <a:lstStyle/>
          <a:p>
            <a:fld id="{4C0D525E-A3AA-4E53-9661-646D8CE686DE}" type="datetime1">
              <a:rPr lang="bg-BG" altLang="en-US" smtClean="0"/>
              <a:t>20.3.2020 г.</a:t>
            </a:fld>
            <a:endParaRPr lang="en-US" altLang="en-US"/>
          </a:p>
        </p:txBody>
      </p:sp>
    </p:spTree>
    <p:extLst>
      <p:ext uri="{BB962C8B-B14F-4D97-AF65-F5344CB8AC3E}">
        <p14:creationId xmlns:p14="http://schemas.microsoft.com/office/powerpoint/2010/main" val="248443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93E17A-6D28-42E6-A0B0-8DCFE9F56C0B}" type="slidenum">
              <a:rPr lang="bg-BG" altLang="en-US"/>
              <a:pPr/>
              <a:t>15</a:t>
            </a:fld>
            <a:endParaRPr lang="bg-BG" altLang="en-US"/>
          </a:p>
        </p:txBody>
      </p:sp>
      <p:sp>
        <p:nvSpPr>
          <p:cNvPr id="591874" name="Rectangle 2"/>
          <p:cNvSpPr>
            <a:spLocks noGrp="1" noChangeArrowheads="1"/>
          </p:cNvSpPr>
          <p:nvPr>
            <p:ph type="title"/>
          </p:nvPr>
        </p:nvSpPr>
        <p:spPr>
          <a:xfrm>
            <a:off x="228600" y="600075"/>
            <a:ext cx="8610600" cy="5648325"/>
          </a:xfrm>
        </p:spPr>
        <p:txBody>
          <a:bodyPr/>
          <a:lstStyle/>
          <a:p>
            <a:pPr marL="108000"/>
            <a:r>
              <a:rPr lang="bg-BG" altLang="en-US" sz="4000" b="1" i="1" dirty="0">
                <a:solidFill>
                  <a:srgbClr val="0000FF"/>
                </a:solidFill>
                <a:latin typeface="Arial" panose="020B0604020202020204" pitchFamily="34" charset="0"/>
                <a:cs typeface="Arial" panose="020B0604020202020204" pitchFamily="34" charset="0"/>
              </a:rPr>
              <a:t>Законодателната власт</a:t>
            </a:r>
            <a:r>
              <a:rPr lang="bg-BG" altLang="en-US" sz="4000" dirty="0">
                <a:latin typeface="Arial" panose="020B0604020202020204" pitchFamily="34" charset="0"/>
                <a:cs typeface="Arial" panose="020B0604020202020204" pitchFamily="34" charset="0"/>
              </a:rPr>
              <a:t> </a:t>
            </a:r>
            <a:r>
              <a:rPr lang="bg-BG" altLang="en-US" sz="4000" b="1" dirty="0">
                <a:latin typeface="Arial" panose="020B0604020202020204" pitchFamily="34" charset="0"/>
                <a:cs typeface="Arial" panose="020B0604020202020204" pitchFamily="34" charset="0"/>
              </a:rPr>
              <a:t>се осъществява от Народното събрание - то приема, изменя, допълва и отменя законите. </a:t>
            </a:r>
            <a:br>
              <a:rPr lang="bg-BG" altLang="en-US" sz="4000" b="1" dirty="0">
                <a:latin typeface="Arial" panose="020B0604020202020204" pitchFamily="34" charset="0"/>
                <a:cs typeface="Arial" panose="020B0604020202020204" pitchFamily="34" charset="0"/>
              </a:rPr>
            </a:br>
            <a:br>
              <a:rPr lang="bg-BG" altLang="en-US" sz="4000" dirty="0">
                <a:latin typeface="Arial" panose="020B0604020202020204" pitchFamily="34" charset="0"/>
                <a:cs typeface="Arial" panose="020B0604020202020204" pitchFamily="34" charset="0"/>
              </a:rPr>
            </a:br>
            <a:r>
              <a:rPr lang="bg-BG" altLang="en-US" sz="4000" b="1" i="1" dirty="0">
                <a:solidFill>
                  <a:srgbClr val="0000FF"/>
                </a:solidFill>
                <a:latin typeface="Arial" panose="020B0604020202020204" pitchFamily="34" charset="0"/>
                <a:cs typeface="Arial" panose="020B0604020202020204" pitchFamily="34" charset="0"/>
              </a:rPr>
              <a:t>Право на законодателна инициатива има всеки народен представител и Министерския съвет (МС).</a:t>
            </a:r>
            <a:endParaRPr lang="en-US" altLang="en-US" sz="40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5940C024-F662-494C-99B5-98F9B6CCDAEF}" type="datetime1">
              <a:rPr lang="bg-BG" altLang="en-US" smtClean="0"/>
              <a:t>20.3.2020 г.</a:t>
            </a:fld>
            <a:endParaRPr lang="bg-BG" alt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24AA045-0070-4002-9159-DD97EDFF5FC1}" type="slidenum">
              <a:rPr lang="en-US" altLang="en-US">
                <a:latin typeface="Arial" charset="0"/>
              </a:rPr>
              <a:pPr eaLnBrk="1" hangingPunct="1"/>
              <a:t>150</a:t>
            </a:fld>
            <a:endParaRPr lang="en-US" altLang="en-US">
              <a:latin typeface="Arial" charset="0"/>
            </a:endParaRPr>
          </a:p>
        </p:txBody>
      </p:sp>
      <p:sp>
        <p:nvSpPr>
          <p:cNvPr id="92163" name="Rectangle 2"/>
          <p:cNvSpPr>
            <a:spLocks noGrp="1" noRot="1" noChangeArrowheads="1"/>
          </p:cNvSpPr>
          <p:nvPr>
            <p:ph type="body" idx="4294967295"/>
          </p:nvPr>
        </p:nvSpPr>
        <p:spPr>
          <a:xfrm>
            <a:off x="304800" y="533400"/>
            <a:ext cx="8610600" cy="5562600"/>
          </a:xfrm>
        </p:spPr>
        <p:txBody>
          <a:bodyPr/>
          <a:lstStyle/>
          <a:p>
            <a:pPr algn="just" eaLnBrk="1" hangingPunct="1"/>
            <a:r>
              <a:rPr lang="ru-RU" altLang="bg-BG" sz="2400" dirty="0"/>
              <a:t>Не се провеждат медицински научни изследвания върху хора с химически субстанции и физични източници на лъчение, които могат да предизвикат изменения в човешкия геном. </a:t>
            </a:r>
            <a:endParaRPr lang="en-US" altLang="bg-BG" sz="2400" dirty="0"/>
          </a:p>
          <a:p>
            <a:pPr algn="just" eaLnBrk="1" hangingPunct="1"/>
            <a:r>
              <a:rPr lang="ru-RU" altLang="bg-BG" sz="2400" dirty="0"/>
              <a:t>Не се провеждат медицински научни изследвания върху хора с продукти на генното инженерство, които могат да доведат до предаване на нови признаци в потомството.</a:t>
            </a:r>
          </a:p>
          <a:p>
            <a:pPr eaLnBrk="1" hangingPunct="1"/>
            <a:r>
              <a:rPr lang="ru-RU" altLang="bg-BG" sz="2400" dirty="0" err="1"/>
              <a:t>Медицински</a:t>
            </a:r>
            <a:r>
              <a:rPr lang="ru-RU" altLang="bg-BG" sz="2400" dirty="0"/>
              <a:t> </a:t>
            </a:r>
            <a:r>
              <a:rPr lang="ru-RU" altLang="bg-BG" sz="2400" dirty="0" err="1"/>
              <a:t>научни</a:t>
            </a:r>
            <a:r>
              <a:rPr lang="ru-RU" altLang="bg-BG" sz="2400" dirty="0"/>
              <a:t> </a:t>
            </a:r>
            <a:r>
              <a:rPr lang="ru-RU" altLang="bg-BG" sz="2400" dirty="0" err="1"/>
              <a:t>изследвания</a:t>
            </a:r>
            <a:r>
              <a:rPr lang="ru-RU" altLang="bg-BG" sz="2400" dirty="0"/>
              <a:t> се </a:t>
            </a:r>
            <a:r>
              <a:rPr lang="ru-RU" altLang="bg-BG" sz="2400" dirty="0" err="1"/>
              <a:t>провеждат</a:t>
            </a:r>
            <a:r>
              <a:rPr lang="ru-RU" altLang="bg-BG" sz="2400" dirty="0"/>
              <a:t> след </a:t>
            </a:r>
            <a:r>
              <a:rPr lang="ru-RU" altLang="bg-BG" sz="2400" dirty="0" err="1"/>
              <a:t>положително</a:t>
            </a:r>
            <a:r>
              <a:rPr lang="ru-RU" altLang="bg-BG" sz="2400" dirty="0"/>
              <a:t> становище от </a:t>
            </a:r>
            <a:r>
              <a:rPr lang="ru-RU" altLang="bg-BG" sz="2400" dirty="0" err="1"/>
              <a:t>местна</a:t>
            </a:r>
            <a:r>
              <a:rPr lang="ru-RU" altLang="bg-BG" sz="2400" dirty="0"/>
              <a:t> </a:t>
            </a:r>
            <a:r>
              <a:rPr lang="ru-RU" altLang="bg-BG" sz="2400" dirty="0" err="1"/>
              <a:t>комисия</a:t>
            </a:r>
            <a:r>
              <a:rPr lang="ru-RU" altLang="bg-BG" sz="2400" dirty="0"/>
              <a:t> по </a:t>
            </a:r>
            <a:r>
              <a:rPr lang="ru-RU" altLang="bg-BG" sz="2400" dirty="0" err="1"/>
              <a:t>етика</a:t>
            </a:r>
            <a:r>
              <a:rPr lang="ru-RU" altLang="bg-BG" sz="2400" dirty="0"/>
              <a:t>, </a:t>
            </a:r>
            <a:r>
              <a:rPr lang="ru-RU" altLang="bg-BG" sz="2400" dirty="0" err="1"/>
              <a:t>учредена</a:t>
            </a:r>
            <a:r>
              <a:rPr lang="ru-RU" altLang="bg-BG" sz="2400" dirty="0"/>
              <a:t> в </a:t>
            </a:r>
            <a:r>
              <a:rPr lang="ru-RU" altLang="bg-BG" sz="2400" dirty="0" err="1"/>
              <a:t>лечебното</a:t>
            </a:r>
            <a:r>
              <a:rPr lang="ru-RU" altLang="bg-BG" sz="2400" dirty="0"/>
              <a:t> или </a:t>
            </a:r>
            <a:r>
              <a:rPr lang="ru-RU" altLang="bg-BG" sz="2400" dirty="0" err="1"/>
              <a:t>здравното</a:t>
            </a:r>
            <a:r>
              <a:rPr lang="ru-RU" altLang="bg-BG" sz="2400" dirty="0"/>
              <a:t> заведение, или в </a:t>
            </a:r>
            <a:r>
              <a:rPr lang="ru-RU" altLang="bg-BG" sz="2400" dirty="0" err="1"/>
              <a:t>научната</a:t>
            </a:r>
            <a:r>
              <a:rPr lang="ru-RU" altLang="bg-BG" sz="2400" dirty="0"/>
              <a:t> организация, в </a:t>
            </a:r>
            <a:r>
              <a:rPr lang="ru-RU" altLang="bg-BG" sz="2400" dirty="0" err="1"/>
              <a:t>която</a:t>
            </a:r>
            <a:r>
              <a:rPr lang="ru-RU" altLang="bg-BG" sz="2400" dirty="0"/>
              <a:t> се </a:t>
            </a:r>
            <a:r>
              <a:rPr lang="ru-RU" altLang="bg-BG" sz="2400" dirty="0" err="1"/>
              <a:t>извършват</a:t>
            </a:r>
            <a:r>
              <a:rPr lang="ru-RU" altLang="bg-BG" sz="2400" dirty="0"/>
              <a:t> </a:t>
            </a:r>
            <a:r>
              <a:rPr lang="ru-RU" altLang="bg-BG" sz="2400" dirty="0" err="1"/>
              <a:t>медицински</a:t>
            </a:r>
            <a:r>
              <a:rPr lang="ru-RU" altLang="bg-BG" sz="2400" dirty="0"/>
              <a:t> </a:t>
            </a:r>
            <a:r>
              <a:rPr lang="ru-RU" altLang="bg-BG" sz="2400" dirty="0" err="1"/>
              <a:t>научни</a:t>
            </a:r>
            <a:r>
              <a:rPr lang="ru-RU" altLang="bg-BG" sz="2400" dirty="0"/>
              <a:t> </a:t>
            </a:r>
            <a:r>
              <a:rPr lang="ru-RU" altLang="bg-BG" sz="2400" dirty="0" err="1"/>
              <a:t>изследвания</a:t>
            </a:r>
            <a:r>
              <a:rPr lang="ru-RU" altLang="bg-BG" sz="2400" dirty="0"/>
              <a:t>. </a:t>
            </a:r>
            <a:endParaRPr lang="en-US" altLang="bg-BG" sz="2400" dirty="0"/>
          </a:p>
          <a:p>
            <a:pPr marL="0" indent="0" algn="just" eaLnBrk="1" hangingPunct="1">
              <a:buNone/>
            </a:pPr>
            <a:r>
              <a:rPr lang="en-US" altLang="bg-BG" sz="2600" dirty="0"/>
              <a:t> </a:t>
            </a:r>
          </a:p>
        </p:txBody>
      </p:sp>
      <p:sp>
        <p:nvSpPr>
          <p:cNvPr id="2" name="Date Placeholder 1"/>
          <p:cNvSpPr>
            <a:spLocks noGrp="1"/>
          </p:cNvSpPr>
          <p:nvPr>
            <p:ph type="dt" sz="half" idx="10"/>
          </p:nvPr>
        </p:nvSpPr>
        <p:spPr/>
        <p:txBody>
          <a:bodyPr/>
          <a:lstStyle/>
          <a:p>
            <a:fld id="{A902BB29-088C-4273-BAB8-C13D0F0F0D35}" type="datetime1">
              <a:rPr lang="bg-BG" altLang="en-US" smtClean="0"/>
              <a:t>20.3.2020 г.</a:t>
            </a:fld>
            <a:endParaRPr lang="en-US" altLang="en-US"/>
          </a:p>
        </p:txBody>
      </p:sp>
    </p:spTree>
    <p:extLst>
      <p:ext uri="{BB962C8B-B14F-4D97-AF65-F5344CB8AC3E}">
        <p14:creationId xmlns:p14="http://schemas.microsoft.com/office/powerpoint/2010/main" val="312056773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41091D4-2704-4D03-B084-70E9E7323C47}" type="slidenum">
              <a:rPr lang="en-US" altLang="en-US">
                <a:latin typeface="Arial" charset="0"/>
              </a:rPr>
              <a:pPr eaLnBrk="1" hangingPunct="1"/>
              <a:t>151</a:t>
            </a:fld>
            <a:endParaRPr lang="en-US" altLang="en-US">
              <a:latin typeface="Arial" charset="0"/>
            </a:endParaRPr>
          </a:p>
        </p:txBody>
      </p:sp>
      <p:sp>
        <p:nvSpPr>
          <p:cNvPr id="93187" name="Rectangle 2"/>
          <p:cNvSpPr>
            <a:spLocks noGrp="1" noRot="1" noChangeArrowheads="1"/>
          </p:cNvSpPr>
          <p:nvPr>
            <p:ph type="body" idx="4294967295"/>
          </p:nvPr>
        </p:nvSpPr>
        <p:spPr>
          <a:xfrm>
            <a:off x="457200" y="533400"/>
            <a:ext cx="8229600" cy="5334000"/>
          </a:xfrm>
        </p:spPr>
        <p:txBody>
          <a:bodyPr/>
          <a:lstStyle/>
          <a:p>
            <a:pPr algn="just" eaLnBrk="1" hangingPunct="1"/>
            <a:r>
              <a:rPr lang="ru-RU" altLang="bg-BG" sz="2400" dirty="0" err="1"/>
              <a:t>Медицински</a:t>
            </a:r>
            <a:r>
              <a:rPr lang="ru-RU" altLang="bg-BG" sz="2400" dirty="0"/>
              <a:t> </a:t>
            </a:r>
            <a:r>
              <a:rPr lang="ru-RU" altLang="bg-BG" sz="2400" dirty="0" err="1"/>
              <a:t>научни</a:t>
            </a:r>
            <a:r>
              <a:rPr lang="ru-RU" altLang="bg-BG" sz="2400" dirty="0"/>
              <a:t> </a:t>
            </a:r>
            <a:r>
              <a:rPr lang="ru-RU" altLang="bg-BG" sz="2400" dirty="0" err="1"/>
              <a:t>изследвания</a:t>
            </a:r>
            <a:r>
              <a:rPr lang="ru-RU" altLang="bg-BG" sz="2400" dirty="0"/>
              <a:t> се </a:t>
            </a:r>
            <a:r>
              <a:rPr lang="ru-RU" altLang="bg-BG" sz="2400" dirty="0" err="1"/>
              <a:t>извършват</a:t>
            </a:r>
            <a:r>
              <a:rPr lang="ru-RU" altLang="bg-BG" sz="2400" dirty="0"/>
              <a:t> само </a:t>
            </a:r>
            <a:r>
              <a:rPr lang="ru-RU" altLang="bg-BG" sz="2400" dirty="0" err="1"/>
              <a:t>върху</a:t>
            </a:r>
            <a:r>
              <a:rPr lang="ru-RU" altLang="bg-BG" sz="2400" dirty="0"/>
              <a:t> лица, </a:t>
            </a:r>
            <a:r>
              <a:rPr lang="ru-RU" altLang="bg-BG" sz="2400" dirty="0" err="1"/>
              <a:t>които</a:t>
            </a:r>
            <a:r>
              <a:rPr lang="ru-RU" altLang="bg-BG" sz="2400" dirty="0"/>
              <a:t> </a:t>
            </a:r>
            <a:r>
              <a:rPr lang="ru-RU" altLang="bg-BG" sz="2400" dirty="0" err="1"/>
              <a:t>са</a:t>
            </a:r>
            <a:r>
              <a:rPr lang="ru-RU" altLang="bg-BG" sz="2400" dirty="0"/>
              <a:t> </a:t>
            </a:r>
            <a:r>
              <a:rPr lang="ru-RU" altLang="bg-BG" sz="2400" dirty="0" err="1"/>
              <a:t>изразили</a:t>
            </a:r>
            <a:r>
              <a:rPr lang="ru-RU" altLang="bg-BG" sz="2400" dirty="0"/>
              <a:t> </a:t>
            </a:r>
            <a:r>
              <a:rPr lang="ru-RU" altLang="bg-BG" sz="2400" dirty="0" err="1"/>
              <a:t>писмено</a:t>
            </a:r>
            <a:r>
              <a:rPr lang="ru-RU" altLang="bg-BG" sz="2400" dirty="0"/>
              <a:t> </a:t>
            </a:r>
            <a:r>
              <a:rPr lang="ru-RU" altLang="bg-BG" sz="2400" dirty="0" err="1"/>
              <a:t>информирано</a:t>
            </a:r>
            <a:r>
              <a:rPr lang="ru-RU" altLang="bg-BG" sz="2400" dirty="0"/>
              <a:t> </a:t>
            </a:r>
            <a:r>
              <a:rPr lang="ru-RU" altLang="bg-BG" sz="2400" dirty="0" err="1"/>
              <a:t>съгласие</a:t>
            </a:r>
            <a:r>
              <a:rPr lang="ru-RU" altLang="bg-BG" sz="2400" dirty="0"/>
              <a:t> след </a:t>
            </a:r>
            <a:r>
              <a:rPr lang="ru-RU" altLang="bg-BG" sz="2400" dirty="0" err="1"/>
              <a:t>писмено</a:t>
            </a:r>
            <a:r>
              <a:rPr lang="ru-RU" altLang="bg-BG" sz="2400" dirty="0"/>
              <a:t> </a:t>
            </a:r>
            <a:r>
              <a:rPr lang="ru-RU" altLang="bg-BG" sz="2400" dirty="0" err="1"/>
              <a:t>уведомяване</a:t>
            </a:r>
            <a:r>
              <a:rPr lang="ru-RU" altLang="bg-BG" sz="2400" dirty="0"/>
              <a:t> от </a:t>
            </a:r>
            <a:r>
              <a:rPr lang="ru-RU" altLang="bg-BG" sz="2400" dirty="0" err="1"/>
              <a:t>ръководителя</a:t>
            </a:r>
            <a:r>
              <a:rPr lang="ru-RU" altLang="bg-BG" sz="2400" dirty="0"/>
              <a:t> на </a:t>
            </a:r>
            <a:r>
              <a:rPr lang="ru-RU" altLang="bg-BG" sz="2400" dirty="0" err="1"/>
              <a:t>изследването</a:t>
            </a:r>
            <a:r>
              <a:rPr lang="ru-RU" altLang="bg-BG" sz="2400" dirty="0"/>
              <a:t> за </a:t>
            </a:r>
            <a:r>
              <a:rPr lang="ru-RU" altLang="bg-BG" sz="2400" dirty="0" err="1"/>
              <a:t>същността</a:t>
            </a:r>
            <a:r>
              <a:rPr lang="ru-RU" altLang="bg-BG" sz="2400" dirty="0"/>
              <a:t>, </a:t>
            </a:r>
            <a:r>
              <a:rPr lang="ru-RU" altLang="bg-BG" sz="2400" dirty="0" err="1"/>
              <a:t>значението</a:t>
            </a:r>
            <a:r>
              <a:rPr lang="ru-RU" altLang="bg-BG" sz="2400" dirty="0"/>
              <a:t>, обхвата и </a:t>
            </a:r>
            <a:r>
              <a:rPr lang="ru-RU" altLang="bg-BG" sz="2400" dirty="0" err="1"/>
              <a:t>евентуалните</a:t>
            </a:r>
            <a:r>
              <a:rPr lang="ru-RU" altLang="bg-BG" sz="2400" dirty="0"/>
              <a:t> </a:t>
            </a:r>
            <a:r>
              <a:rPr lang="ru-RU" altLang="bg-BG" sz="2400" dirty="0" err="1"/>
              <a:t>рискове</a:t>
            </a:r>
            <a:r>
              <a:rPr lang="ru-RU" altLang="bg-BG" sz="2400" dirty="0"/>
              <a:t> от </a:t>
            </a:r>
            <a:r>
              <a:rPr lang="ru-RU" altLang="bg-BG" sz="2400" dirty="0" err="1"/>
              <a:t>изследването</a:t>
            </a:r>
            <a:r>
              <a:rPr lang="ru-RU" altLang="bg-BG" sz="2400" dirty="0"/>
              <a:t>. </a:t>
            </a:r>
            <a:endParaRPr lang="en-US" altLang="bg-BG" sz="2400" dirty="0"/>
          </a:p>
          <a:p>
            <a:pPr algn="just" eaLnBrk="1" hangingPunct="1"/>
            <a:r>
              <a:rPr lang="ru-RU" altLang="bg-BG" sz="2400" dirty="0" err="1"/>
              <a:t>Съгласие</a:t>
            </a:r>
            <a:r>
              <a:rPr lang="ru-RU" altLang="bg-BG" sz="2400" dirty="0"/>
              <a:t> за участие в медицинско научно изследване се дава само от дееспособно лице, което разбира същността, значението, обхвата и евентуалните рискове от клиничното изпитване.</a:t>
            </a:r>
            <a:endParaRPr lang="en-US" altLang="bg-BG" sz="2400" dirty="0"/>
          </a:p>
          <a:p>
            <a:pPr algn="just" eaLnBrk="1" hangingPunct="1"/>
            <a:r>
              <a:rPr lang="ru-RU" altLang="bg-BG" sz="2400" dirty="0"/>
              <a:t>Съгласието се дава лично в писмена форма. То може да бъде оттеглено по всяко време.</a:t>
            </a:r>
            <a:endParaRPr lang="en-US" altLang="bg-BG" sz="2400" dirty="0"/>
          </a:p>
        </p:txBody>
      </p:sp>
      <p:sp>
        <p:nvSpPr>
          <p:cNvPr id="2" name="Date Placeholder 1"/>
          <p:cNvSpPr>
            <a:spLocks noGrp="1"/>
          </p:cNvSpPr>
          <p:nvPr>
            <p:ph type="dt" sz="half" idx="10"/>
          </p:nvPr>
        </p:nvSpPr>
        <p:spPr/>
        <p:txBody>
          <a:bodyPr/>
          <a:lstStyle/>
          <a:p>
            <a:fld id="{D39491E5-2A57-4C4A-BF95-D0CE4319E86B}" type="datetime1">
              <a:rPr lang="bg-BG" altLang="en-US" smtClean="0"/>
              <a:t>20.3.2020 г.</a:t>
            </a:fld>
            <a:endParaRPr lang="en-US" altLang="en-US"/>
          </a:p>
        </p:txBody>
      </p:sp>
    </p:spTree>
    <p:extLst>
      <p:ext uri="{BB962C8B-B14F-4D97-AF65-F5344CB8AC3E}">
        <p14:creationId xmlns:p14="http://schemas.microsoft.com/office/powerpoint/2010/main" val="2395426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5BD1F84-8D54-4EBE-9D3F-B54A38DF3ED5}" type="slidenum">
              <a:rPr lang="en-US" altLang="en-US">
                <a:latin typeface="Arial" charset="0"/>
              </a:rPr>
              <a:pPr eaLnBrk="1" hangingPunct="1"/>
              <a:t>152</a:t>
            </a:fld>
            <a:endParaRPr lang="en-US" altLang="en-US">
              <a:latin typeface="Arial" charset="0"/>
            </a:endParaRPr>
          </a:p>
        </p:txBody>
      </p:sp>
      <p:sp>
        <p:nvSpPr>
          <p:cNvPr id="94211" name="Rectangle 2"/>
          <p:cNvSpPr>
            <a:spLocks noGrp="1" noRot="1" noChangeArrowheads="1"/>
          </p:cNvSpPr>
          <p:nvPr>
            <p:ph type="body" idx="4294967295"/>
          </p:nvPr>
        </p:nvSpPr>
        <p:spPr>
          <a:xfrm>
            <a:off x="457200" y="533400"/>
            <a:ext cx="8229600" cy="5592763"/>
          </a:xfrm>
        </p:spPr>
        <p:txBody>
          <a:bodyPr/>
          <a:lstStyle/>
          <a:p>
            <a:pPr eaLnBrk="1" hangingPunct="1"/>
            <a:r>
              <a:rPr lang="ru-RU" altLang="bg-BG" sz="2600" dirty="0"/>
              <a:t>Медицински научни изследвания не се извършват върху недееспособни лица. Когато не се очакват значителни ползи за здравето, на медицински научни изследвания не се подлагат: 1. бременни и кърмачки; 2. лица, лишени от свобода;</a:t>
            </a:r>
          </a:p>
          <a:p>
            <a:pPr eaLnBrk="1" hangingPunct="1"/>
            <a:r>
              <a:rPr lang="ru-RU" altLang="bg-BG" sz="2600" dirty="0"/>
              <a:t>Всички лица, върху които се провеждат медицински научни изследвания, се застраховат за случаи на увреждания на здравето или смърт.</a:t>
            </a:r>
            <a:r>
              <a:rPr lang="en-US" altLang="bg-BG" sz="2600" dirty="0"/>
              <a:t> </a:t>
            </a:r>
          </a:p>
        </p:txBody>
      </p:sp>
      <p:sp>
        <p:nvSpPr>
          <p:cNvPr id="2" name="Date Placeholder 1"/>
          <p:cNvSpPr>
            <a:spLocks noGrp="1"/>
          </p:cNvSpPr>
          <p:nvPr>
            <p:ph type="dt" sz="half" idx="10"/>
          </p:nvPr>
        </p:nvSpPr>
        <p:spPr/>
        <p:txBody>
          <a:bodyPr/>
          <a:lstStyle/>
          <a:p>
            <a:fld id="{28D40243-9E95-48B0-B4C0-E63CBF01FF91}" type="datetime1">
              <a:rPr lang="bg-BG" altLang="en-US" smtClean="0"/>
              <a:t>20.3.2020 г.</a:t>
            </a:fld>
            <a:endParaRPr lang="en-US" altLang="en-US"/>
          </a:p>
        </p:txBody>
      </p:sp>
    </p:spTree>
    <p:extLst>
      <p:ext uri="{BB962C8B-B14F-4D97-AF65-F5344CB8AC3E}">
        <p14:creationId xmlns:p14="http://schemas.microsoft.com/office/powerpoint/2010/main" val="179691993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F485B39-FAEA-434D-A14C-33661FDFDB20}" type="slidenum">
              <a:rPr lang="en-US" altLang="en-US">
                <a:latin typeface="Arial" charset="0"/>
              </a:rPr>
              <a:pPr eaLnBrk="1" hangingPunct="1"/>
              <a:t>153</a:t>
            </a:fld>
            <a:endParaRPr lang="en-US" altLang="en-US">
              <a:latin typeface="Arial" charset="0"/>
            </a:endParaRPr>
          </a:p>
        </p:txBody>
      </p:sp>
      <p:sp>
        <p:nvSpPr>
          <p:cNvPr id="96259" name="Rectangle 2"/>
          <p:cNvSpPr>
            <a:spLocks noGrp="1" noRot="1" noChangeArrowheads="1"/>
          </p:cNvSpPr>
          <p:nvPr>
            <p:ph type="body" idx="4294967295"/>
          </p:nvPr>
        </p:nvSpPr>
        <p:spPr>
          <a:xfrm>
            <a:off x="304800" y="533400"/>
            <a:ext cx="8534400" cy="5562600"/>
          </a:xfrm>
        </p:spPr>
        <p:txBody>
          <a:bodyPr/>
          <a:lstStyle/>
          <a:p>
            <a:pPr algn="just" eaLnBrk="1" hangingPunct="1"/>
            <a:r>
              <a:rPr lang="ru-RU" altLang="bg-BG" sz="2400" dirty="0"/>
              <a:t>Медицинското научно изследване може да бъде преустановено във всеки етап от провеждането му: </a:t>
            </a:r>
            <a:endParaRPr lang="en-US" altLang="bg-BG" sz="2400" dirty="0"/>
          </a:p>
          <a:p>
            <a:pPr marL="0" indent="0" algn="just" eaLnBrk="1" hangingPunct="1">
              <a:buNone/>
            </a:pPr>
            <a:r>
              <a:rPr lang="ru-RU" altLang="bg-BG" sz="2400" dirty="0"/>
              <a:t>1. при оттегляне на съгласието на изследваното лице; </a:t>
            </a:r>
            <a:endParaRPr lang="en-US" altLang="bg-BG" sz="2400" dirty="0"/>
          </a:p>
          <a:p>
            <a:pPr marL="0" indent="0" algn="just" eaLnBrk="1" hangingPunct="1">
              <a:buNone/>
            </a:pPr>
            <a:r>
              <a:rPr lang="ru-RU" altLang="bg-BG" sz="2400" dirty="0"/>
              <a:t>2. при установяване на вредно въздействие върху здравето на изследваното лице; </a:t>
            </a:r>
            <a:endParaRPr lang="en-US" altLang="bg-BG" sz="2400" dirty="0"/>
          </a:p>
          <a:p>
            <a:pPr marL="0" indent="0" algn="just" eaLnBrk="1" hangingPunct="1">
              <a:buNone/>
            </a:pPr>
            <a:r>
              <a:rPr lang="ru-RU" altLang="bg-BG" sz="2400" dirty="0"/>
              <a:t>3. по предложение на ръководителя на изследването; </a:t>
            </a:r>
            <a:endParaRPr lang="en-US" altLang="bg-BG" sz="2400" dirty="0"/>
          </a:p>
          <a:p>
            <a:pPr marL="0" indent="0" algn="just" eaLnBrk="1" hangingPunct="1">
              <a:buNone/>
            </a:pPr>
            <a:r>
              <a:rPr lang="ru-RU" altLang="bg-BG" sz="2400" dirty="0"/>
              <a:t>4. по предложение на председателя на местната комисия по етика при доказани пропуски и нарушения в процеса на извършването му.</a:t>
            </a:r>
            <a:endParaRPr lang="en-US" altLang="bg-BG" sz="2400" dirty="0"/>
          </a:p>
        </p:txBody>
      </p:sp>
      <p:sp>
        <p:nvSpPr>
          <p:cNvPr id="2" name="Date Placeholder 1"/>
          <p:cNvSpPr>
            <a:spLocks noGrp="1"/>
          </p:cNvSpPr>
          <p:nvPr>
            <p:ph type="dt" sz="half" idx="10"/>
          </p:nvPr>
        </p:nvSpPr>
        <p:spPr/>
        <p:txBody>
          <a:bodyPr/>
          <a:lstStyle/>
          <a:p>
            <a:fld id="{BB492193-A9AA-4DC8-9DB5-083E28F22E68}" type="datetime1">
              <a:rPr lang="bg-BG" altLang="en-US" smtClean="0"/>
              <a:t>20.3.2020 г.</a:t>
            </a:fld>
            <a:endParaRPr lang="en-US" altLang="en-US"/>
          </a:p>
        </p:txBody>
      </p:sp>
    </p:spTree>
    <p:extLst>
      <p:ext uri="{BB962C8B-B14F-4D97-AF65-F5344CB8AC3E}">
        <p14:creationId xmlns:p14="http://schemas.microsoft.com/office/powerpoint/2010/main" val="377437684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3876BDF-EEAB-44C7-86FE-7CD852922B4C}" type="slidenum">
              <a:rPr lang="en-US" altLang="en-US">
                <a:latin typeface="Arial" charset="0"/>
              </a:rPr>
              <a:pPr eaLnBrk="1" hangingPunct="1"/>
              <a:t>154</a:t>
            </a:fld>
            <a:endParaRPr lang="en-US" altLang="en-US">
              <a:latin typeface="Arial" charset="0"/>
            </a:endParaRPr>
          </a:p>
        </p:txBody>
      </p:sp>
      <p:sp>
        <p:nvSpPr>
          <p:cNvPr id="97283" name="Rectangle 2"/>
          <p:cNvSpPr>
            <a:spLocks noGrp="1" noRot="1" noChangeArrowheads="1"/>
          </p:cNvSpPr>
          <p:nvPr>
            <p:ph type="body" idx="4294967295"/>
          </p:nvPr>
        </p:nvSpPr>
        <p:spPr>
          <a:xfrm>
            <a:off x="228600" y="685800"/>
            <a:ext cx="8686800" cy="5791200"/>
          </a:xfrm>
        </p:spPr>
        <p:txBody>
          <a:bodyPr/>
          <a:lstStyle/>
          <a:p>
            <a:pPr marL="72000" algn="just" eaLnBrk="1" hangingPunct="1"/>
            <a:r>
              <a:rPr lang="ru-RU" altLang="bg-BG" sz="2400" dirty="0"/>
              <a:t>Условията и редът за провеждане на медицинските научни изследвания се определят с наредба на министъра на здравеопазването съгласувано с МОН. </a:t>
            </a:r>
          </a:p>
          <a:p>
            <a:pPr marL="72000" algn="just" eaLnBrk="1" hangingPunct="1"/>
            <a:r>
              <a:rPr lang="ru-RU" altLang="bg-BG" sz="2400" dirty="0"/>
              <a:t>Министърът на здравеопазването ежегодно определя научни проекти по държавните научни приоритети в областта на медицината по предложение на ректорите на висшите училища, директорите на националните центрове по проблемите на общественото здраве, ръководители на научни организации и други юридически лица и след становище на Висшия медицински съвет. </a:t>
            </a:r>
            <a:endParaRPr lang="en-US" altLang="bg-BG" sz="2400" dirty="0"/>
          </a:p>
        </p:txBody>
      </p:sp>
      <p:sp>
        <p:nvSpPr>
          <p:cNvPr id="2" name="Date Placeholder 1"/>
          <p:cNvSpPr>
            <a:spLocks noGrp="1"/>
          </p:cNvSpPr>
          <p:nvPr>
            <p:ph type="dt" sz="half" idx="10"/>
          </p:nvPr>
        </p:nvSpPr>
        <p:spPr/>
        <p:txBody>
          <a:bodyPr/>
          <a:lstStyle/>
          <a:p>
            <a:fld id="{DA05CA77-ABAA-4CA4-932B-D7F625163721}" type="datetime1">
              <a:rPr lang="bg-BG" altLang="en-US" smtClean="0"/>
              <a:t>20.3.2020 г.</a:t>
            </a:fld>
            <a:endParaRPr lang="en-US" altLang="en-US"/>
          </a:p>
        </p:txBody>
      </p:sp>
    </p:spTree>
    <p:extLst>
      <p:ext uri="{BB962C8B-B14F-4D97-AF65-F5344CB8AC3E}">
        <p14:creationId xmlns:p14="http://schemas.microsoft.com/office/powerpoint/2010/main" val="13263181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F01BDC12-E21C-49FD-9B09-244318A6A29F}" type="slidenum">
              <a:rPr kumimoji="0" lang="en-US" alt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155</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8307" name="Rectangle 2"/>
          <p:cNvSpPr>
            <a:spLocks noGrp="1" noRot="1" noChangeArrowheads="1"/>
          </p:cNvSpPr>
          <p:nvPr>
            <p:ph type="title" idx="4294967295"/>
          </p:nvPr>
        </p:nvSpPr>
        <p:spPr>
          <a:xfrm>
            <a:off x="530225" y="685800"/>
            <a:ext cx="8613775" cy="1828800"/>
          </a:xfrm>
        </p:spPr>
        <p:txBody>
          <a:bodyPr/>
          <a:lstStyle/>
          <a:p>
            <a:pPr algn="l" eaLnBrk="1" hangingPunct="1"/>
            <a:r>
              <a:rPr lang="en-US" altLang="bg-BG" sz="3200" b="1" dirty="0" err="1">
                <a:solidFill>
                  <a:srgbClr val="FF0000"/>
                </a:solidFill>
              </a:rPr>
              <a:t>Глава</a:t>
            </a:r>
            <a:r>
              <a:rPr lang="en-US" altLang="bg-BG" sz="3200" b="1" dirty="0">
                <a:solidFill>
                  <a:srgbClr val="FF0000"/>
                </a:solidFill>
              </a:rPr>
              <a:t> </a:t>
            </a:r>
            <a:r>
              <a:rPr lang="en-US" altLang="bg-BG" sz="3200" b="1" dirty="0" err="1">
                <a:solidFill>
                  <a:srgbClr val="FF0000"/>
                </a:solidFill>
              </a:rPr>
              <a:t>осма</a:t>
            </a:r>
            <a:r>
              <a:rPr lang="bg-BG" altLang="bg-BG" sz="3200" b="1" dirty="0">
                <a:solidFill>
                  <a:srgbClr val="FF0000"/>
                </a:solidFill>
              </a:rPr>
              <a:t> </a:t>
            </a:r>
            <a:r>
              <a:rPr lang="en-US" altLang="bg-BG" sz="3200" b="1" dirty="0" err="1">
                <a:solidFill>
                  <a:srgbClr val="FF0000"/>
                </a:solidFill>
              </a:rPr>
              <a:t>АДМИНИСТРАТИВНОНАКАЗАТЕЛНИ</a:t>
            </a:r>
            <a:r>
              <a:rPr lang="en-US" altLang="bg-BG" sz="3200" b="1" dirty="0">
                <a:solidFill>
                  <a:srgbClr val="FF0000"/>
                </a:solidFill>
              </a:rPr>
              <a:t> </a:t>
            </a:r>
            <a:r>
              <a:rPr lang="en-US" altLang="bg-BG" sz="3200" b="1" dirty="0" err="1">
                <a:solidFill>
                  <a:srgbClr val="FF0000"/>
                </a:solidFill>
              </a:rPr>
              <a:t>РАЗПОРЕДБИ</a:t>
            </a:r>
            <a:br>
              <a:rPr lang="en-US" altLang="bg-BG" sz="3200" b="1" dirty="0">
                <a:solidFill>
                  <a:srgbClr val="FF0000"/>
                </a:solidFill>
              </a:rPr>
            </a:br>
            <a:endParaRPr lang="bg-BG" altLang="bg-BG" sz="3200" b="1" dirty="0">
              <a:solidFill>
                <a:srgbClr val="FF0000"/>
              </a:solidFill>
            </a:endParaRPr>
          </a:p>
        </p:txBody>
      </p:sp>
      <p:sp>
        <p:nvSpPr>
          <p:cNvPr id="98308" name="Rectangle 3"/>
          <p:cNvSpPr>
            <a:spLocks noGrp="1" noRot="1" noChangeArrowheads="1"/>
          </p:cNvSpPr>
          <p:nvPr>
            <p:ph type="body" idx="4294967295"/>
          </p:nvPr>
        </p:nvSpPr>
        <p:spPr>
          <a:xfrm>
            <a:off x="304800" y="2514600"/>
            <a:ext cx="8540750" cy="2286000"/>
          </a:xfrm>
        </p:spPr>
        <p:txBody>
          <a:bodyPr/>
          <a:lstStyle/>
          <a:p>
            <a:pPr eaLnBrk="1" hangingPunct="1"/>
            <a:r>
              <a:rPr lang="bg-BG" altLang="bg-BG"/>
              <a:t>В нея са посочени санкциите, които понасят физическите и юридически лица при нарушаване на закона.</a:t>
            </a:r>
          </a:p>
        </p:txBody>
      </p:sp>
      <p:sp>
        <p:nvSpPr>
          <p:cNvPr id="2" name="Date Placeholder 1"/>
          <p:cNvSpPr>
            <a:spLocks noGrp="1"/>
          </p:cNvSpPr>
          <p:nvPr>
            <p:ph type="dt" sz="half"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AA94FAAD-EE24-4D34-974A-D40013F3BF19}"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20.3.2020 г.</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31945381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5E30922-3FC7-4491-A4EC-ABD648260933}"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156</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12354" name="Rectangle 2"/>
          <p:cNvSpPr>
            <a:spLocks noGrp="1" noChangeArrowheads="1"/>
          </p:cNvSpPr>
          <p:nvPr>
            <p:ph type="title"/>
          </p:nvPr>
        </p:nvSpPr>
        <p:spPr>
          <a:xfrm>
            <a:off x="685800" y="1471613"/>
            <a:ext cx="7772400" cy="1881187"/>
          </a:xfrm>
        </p:spPr>
        <p:txBody>
          <a:bodyPr/>
          <a:lstStyle/>
          <a:p>
            <a:pPr algn="ctr">
              <a:lnSpc>
                <a:spcPct val="140000"/>
              </a:lnSpc>
            </a:pPr>
            <a:r>
              <a:rPr lang="bg-BG" altLang="en-US" sz="4800" b="1" dirty="0">
                <a:solidFill>
                  <a:srgbClr val="0000FF"/>
                </a:solidFill>
                <a:effectLst>
                  <a:outerShdw blurRad="38100" dist="38100" dir="2700000" algn="tl">
                    <a:srgbClr val="C0C0C0"/>
                  </a:outerShdw>
                </a:effectLst>
                <a:cs typeface="Times New Roman" pitchFamily="18" charset="0"/>
              </a:rPr>
              <a:t>ЗАКОН ЗА ЗДРАВНОТО ОСИГУРЯВАНЕ</a:t>
            </a:r>
            <a:r>
              <a:rPr lang="en-GB" altLang="en-US" sz="4800" dirty="0">
                <a:solidFill>
                  <a:srgbClr val="0000FF"/>
                </a:solidFill>
                <a:effectLst>
                  <a:outerShdw blurRad="38100" dist="38100" dir="2700000" algn="tl">
                    <a:srgbClr val="C0C0C0"/>
                  </a:outerShdw>
                </a:effectLst>
              </a:rPr>
              <a:t> </a:t>
            </a:r>
            <a:r>
              <a:rPr lang="bg-BG" altLang="en-US" sz="4800" dirty="0">
                <a:solidFill>
                  <a:srgbClr val="0000FF"/>
                </a:solidFill>
                <a:effectLst>
                  <a:outerShdw blurRad="38100" dist="38100" dir="2700000" algn="tl">
                    <a:srgbClr val="C0C0C0"/>
                  </a:outerShdw>
                </a:effectLst>
              </a:rPr>
              <a:t> (ЗЗО)</a:t>
            </a:r>
            <a:endParaRPr lang="en-GB" altLang="en-US" sz="4800" dirty="0">
              <a:solidFill>
                <a:srgbClr val="0000FF"/>
              </a:solidFill>
              <a:effectLst>
                <a:outerShdw blurRad="38100" dist="38100" dir="2700000" algn="tl">
                  <a:srgbClr val="C0C0C0"/>
                </a:outerShdw>
              </a:effectLst>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91DF4A3-06BA-43AC-B580-BAFC72DCC20F}"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CD83A3-AED3-4065-AC5A-E4EDC056B2AD}"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157</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834562" name="Rectangle 2"/>
          <p:cNvSpPr>
            <a:spLocks noGrp="1" noChangeArrowheads="1"/>
          </p:cNvSpPr>
          <p:nvPr>
            <p:ph type="title"/>
          </p:nvPr>
        </p:nvSpPr>
        <p:spPr>
          <a:xfrm>
            <a:off x="381000" y="609600"/>
            <a:ext cx="8382000" cy="5257800"/>
          </a:xfrm>
        </p:spPr>
        <p:txBody>
          <a:bodyPr/>
          <a:lstStyle/>
          <a:p>
            <a:pPr>
              <a:lnSpc>
                <a:spcPct val="80000"/>
              </a:lnSpc>
            </a:pPr>
            <a:r>
              <a:rPr lang="bg-BG" altLang="en-US" b="1" dirty="0">
                <a:solidFill>
                  <a:srgbClr val="0000FF"/>
                </a:solidFill>
                <a:latin typeface="Arial" panose="020B0604020202020204" pitchFamily="34" charset="0"/>
                <a:cs typeface="Arial" panose="020B0604020202020204" pitchFamily="34" charset="0"/>
              </a:rPr>
              <a:t>ФИНАНСИРАНЕ НА ЗДРАВЕОПАЗВАНЕТО</a:t>
            </a:r>
            <a:r>
              <a:rPr lang="bg-BG" altLang="en-US" b="1" dirty="0">
                <a:latin typeface="Arial" panose="020B0604020202020204" pitchFamily="34" charset="0"/>
                <a:cs typeface="Arial" panose="020B0604020202020204" pitchFamily="34" charset="0"/>
              </a:rPr>
              <a:t> </a:t>
            </a:r>
            <a:br>
              <a:rPr lang="bg-BG" altLang="en-US" dirty="0">
                <a:latin typeface="Arial" panose="020B0604020202020204" pitchFamily="34" charset="0"/>
                <a:cs typeface="Arial" panose="020B0604020202020204" pitchFamily="34" charset="0"/>
              </a:rPr>
            </a:br>
            <a:br>
              <a:rPr lang="bg-BG" altLang="en-US" dirty="0">
                <a:latin typeface="Arial" panose="020B0604020202020204" pitchFamily="34" charset="0"/>
                <a:cs typeface="Arial" panose="020B0604020202020204" pitchFamily="34" charset="0"/>
              </a:rPr>
            </a:br>
            <a:r>
              <a:rPr lang="bg-BG" altLang="en-US" dirty="0">
                <a:latin typeface="Arial" panose="020B0604020202020204" pitchFamily="34" charset="0"/>
                <a:cs typeface="Arial" panose="020B0604020202020204" pitchFamily="34" charset="0"/>
              </a:rPr>
              <a:t>Две основни разновидности:</a:t>
            </a:r>
            <a:br>
              <a:rPr lang="bg-BG" altLang="en-US" dirty="0">
                <a:latin typeface="Arial" panose="020B0604020202020204" pitchFamily="34" charset="0"/>
                <a:cs typeface="Arial" panose="020B0604020202020204" pitchFamily="34" charset="0"/>
              </a:rPr>
            </a:br>
            <a:br>
              <a:rPr lang="bg-BG" altLang="en-US" dirty="0">
                <a:latin typeface="Arial" panose="020B0604020202020204" pitchFamily="34" charset="0"/>
                <a:cs typeface="Arial" panose="020B0604020202020204" pitchFamily="34" charset="0"/>
              </a:rPr>
            </a:br>
            <a:r>
              <a:rPr lang="bg-BG" altLang="en-US"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 правителствено (бюджетно) </a:t>
            </a:r>
            <a:br>
              <a:rPr lang="bg-BG" altLang="en-US"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br>
            <a:br>
              <a:rPr lang="bg-BG" altLang="en-US"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br>
            <a:r>
              <a:rPr lang="bg-BG" altLang="en-US"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 неправителствено</a:t>
            </a:r>
            <a:r>
              <a:rPr lang="bg-BG" altLang="en-US" dirty="0">
                <a:latin typeface="Arial" panose="020B0604020202020204" pitchFamily="34" charset="0"/>
                <a:cs typeface="Arial" panose="020B0604020202020204" pitchFamily="34" charset="0"/>
              </a:rPr>
              <a:t> </a:t>
            </a:r>
            <a:endParaRPr lang="en-US" altLang="en-US"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64976645-F9F9-4EA5-B530-7E6CEEEAC282}"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EEC5428-741F-4A36-8479-5C3F835E5EA8}"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158</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835586" name="Rectangle 2"/>
          <p:cNvSpPr>
            <a:spLocks noGrp="1" noChangeArrowheads="1"/>
          </p:cNvSpPr>
          <p:nvPr>
            <p:ph type="title"/>
          </p:nvPr>
        </p:nvSpPr>
        <p:spPr>
          <a:xfrm>
            <a:off x="228600" y="762000"/>
            <a:ext cx="8686800" cy="4648200"/>
          </a:xfrm>
        </p:spPr>
        <p:txBody>
          <a:bodyPr/>
          <a:lstStyle/>
          <a:p>
            <a:pPr>
              <a:lnSpc>
                <a:spcPct val="90000"/>
              </a:lnSpc>
            </a:pPr>
            <a:r>
              <a:rPr lang="bg-BG" altLang="en-US" b="1" i="1" dirty="0">
                <a:solidFill>
                  <a:srgbClr val="0000FF"/>
                </a:solidFill>
                <a:latin typeface="Arial" panose="020B0604020202020204" pitchFamily="34" charset="0"/>
                <a:cs typeface="Arial" panose="020B0604020202020204" pitchFamily="34" charset="0"/>
              </a:rPr>
              <a:t>Правителствено финансиране:</a:t>
            </a:r>
            <a:br>
              <a:rPr lang="bg-BG" altLang="en-US" b="1" i="1" dirty="0">
                <a:solidFill>
                  <a:srgbClr val="0000FF"/>
                </a:solidFill>
                <a:latin typeface="Arial" panose="020B0604020202020204" pitchFamily="34" charset="0"/>
                <a:cs typeface="Arial" panose="020B0604020202020204" pitchFamily="34" charset="0"/>
              </a:rPr>
            </a:br>
            <a:br>
              <a:rPr lang="bg-BG" altLang="en-US" dirty="0">
                <a:solidFill>
                  <a:srgbClr val="0000FF"/>
                </a:solidFill>
                <a:latin typeface="Arial" panose="020B0604020202020204" pitchFamily="34" charset="0"/>
                <a:cs typeface="Arial" panose="020B0604020202020204" pitchFamily="34" charset="0"/>
              </a:rPr>
            </a:br>
            <a:r>
              <a:rPr lang="bg-BG" altLang="en-US" dirty="0">
                <a:solidFill>
                  <a:srgbClr val="0000FF"/>
                </a:solidFill>
                <a:latin typeface="Arial" panose="020B0604020202020204" pitchFamily="34" charset="0"/>
                <a:cs typeface="Arial" panose="020B0604020202020204" pitchFamily="34" charset="0"/>
              </a:rPr>
              <a:t>· </a:t>
            </a:r>
            <a:r>
              <a:rPr lang="bg-BG" altLang="en-US" b="1" i="1" dirty="0">
                <a:solidFill>
                  <a:srgbClr val="0000FF"/>
                </a:solidFill>
                <a:latin typeface="Arial" panose="020B0604020202020204" pitchFamily="34" charset="0"/>
                <a:cs typeface="Arial" panose="020B0604020202020204" pitchFamily="34" charset="0"/>
              </a:rPr>
              <a:t>централизирано </a:t>
            </a:r>
            <a:br>
              <a:rPr lang="bg-BG" altLang="en-US" dirty="0">
                <a:solidFill>
                  <a:srgbClr val="0000FF"/>
                </a:solidFill>
                <a:latin typeface="Arial" panose="020B0604020202020204" pitchFamily="34" charset="0"/>
                <a:cs typeface="Arial" panose="020B0604020202020204" pitchFamily="34" charset="0"/>
              </a:rPr>
            </a:br>
            <a:br>
              <a:rPr lang="bg-BG" altLang="en-US" dirty="0">
                <a:solidFill>
                  <a:srgbClr val="0000FF"/>
                </a:solidFill>
                <a:latin typeface="Arial" panose="020B0604020202020204" pitchFamily="34" charset="0"/>
                <a:cs typeface="Arial" panose="020B0604020202020204" pitchFamily="34" charset="0"/>
              </a:rPr>
            </a:br>
            <a:r>
              <a:rPr lang="bg-BG" altLang="en-US" dirty="0">
                <a:solidFill>
                  <a:srgbClr val="0000FF"/>
                </a:solidFill>
                <a:latin typeface="Arial" panose="020B0604020202020204" pitchFamily="34" charset="0"/>
                <a:cs typeface="Arial" panose="020B0604020202020204" pitchFamily="34" charset="0"/>
              </a:rPr>
              <a:t>· </a:t>
            </a:r>
            <a:r>
              <a:rPr lang="bg-BG" altLang="en-US" b="1" i="1" dirty="0">
                <a:solidFill>
                  <a:srgbClr val="0000FF"/>
                </a:solidFill>
                <a:latin typeface="Arial" panose="020B0604020202020204" pitchFamily="34" charset="0"/>
                <a:cs typeface="Arial" panose="020B0604020202020204" pitchFamily="34" charset="0"/>
              </a:rPr>
              <a:t>децентрализирано</a:t>
            </a:r>
            <a:endParaRPr lang="en-US" altLang="en-US" dirty="0">
              <a:solidFill>
                <a:srgbClr val="0000FF"/>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0BD80BA-1EAB-4A46-B435-BA892494A27B}"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74D785C-E9FE-42FF-B374-CD81D6696921}"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159</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836610" name="Rectangle 2"/>
          <p:cNvSpPr>
            <a:spLocks noGrp="1" noChangeArrowheads="1"/>
          </p:cNvSpPr>
          <p:nvPr>
            <p:ph type="title"/>
          </p:nvPr>
        </p:nvSpPr>
        <p:spPr>
          <a:xfrm>
            <a:off x="304800" y="609600"/>
            <a:ext cx="8534400" cy="5105400"/>
          </a:xfrm>
        </p:spPr>
        <p:txBody>
          <a:bodyPr/>
          <a:lstStyle/>
          <a:p>
            <a:pPr>
              <a:lnSpc>
                <a:spcPct val="130000"/>
              </a:lnSpc>
            </a:pPr>
            <a:r>
              <a:rPr lang="bg-BG" altLang="en-US" sz="3200" b="1" i="1" dirty="0">
                <a:solidFill>
                  <a:srgbClr val="0000FF"/>
                </a:solidFill>
                <a:latin typeface="Arial" panose="020B0604020202020204" pitchFamily="34" charset="0"/>
                <a:cs typeface="Arial" panose="020B0604020202020204" pitchFamily="34" charset="0"/>
              </a:rPr>
              <a:t>Неправителственото финансиране</a:t>
            </a:r>
            <a:r>
              <a:rPr lang="bg-BG" altLang="en-US" sz="3200" dirty="0">
                <a:solidFill>
                  <a:srgbClr val="0000FF"/>
                </a:solidFill>
                <a:latin typeface="Arial" panose="020B0604020202020204" pitchFamily="34" charset="0"/>
                <a:cs typeface="Arial" panose="020B0604020202020204" pitchFamily="34" charset="0"/>
              </a:rPr>
              <a:t>: </a:t>
            </a:r>
            <a:br>
              <a:rPr lang="bg-BG" altLang="en-US" sz="3200" dirty="0">
                <a:solidFill>
                  <a:srgbClr val="0000FF"/>
                </a:solidFill>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 от общинския бюджет или други органи на местно самоуправление; </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 за сметка на лично заплащане; </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 от благотворителни организации; </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 чрез осигурителни фондове (здравноосигурителна система - Бисмарк)</a:t>
            </a:r>
            <a:endParaRPr lang="en-US" altLang="en-US" sz="32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C1C924F4-3132-44F8-ACA8-75ADE9A39EF5}"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9AC62893-F95F-42CD-B993-8AD4FF549075}" type="slidenum">
              <a:rPr lang="bg-BG" altLang="en-US"/>
              <a:pPr/>
              <a:t>16</a:t>
            </a:fld>
            <a:endParaRPr lang="bg-BG" altLang="en-US"/>
          </a:p>
        </p:txBody>
      </p:sp>
      <p:sp>
        <p:nvSpPr>
          <p:cNvPr id="592898" name="Rectangle 2"/>
          <p:cNvSpPr>
            <a:spLocks noGrp="1" noChangeArrowheads="1"/>
          </p:cNvSpPr>
          <p:nvPr>
            <p:ph type="title"/>
          </p:nvPr>
        </p:nvSpPr>
        <p:spPr>
          <a:xfrm>
            <a:off x="304800" y="673100"/>
            <a:ext cx="8382000" cy="5721350"/>
          </a:xfrm>
        </p:spPr>
        <p:txBody>
          <a:bodyPr/>
          <a:lstStyle/>
          <a:p>
            <a:pPr marL="108000">
              <a:lnSpc>
                <a:spcPct val="130000"/>
              </a:lnSpc>
            </a:pPr>
            <a:r>
              <a:rPr lang="bg-BG" altLang="en-US" sz="4000" b="1" i="1" dirty="0">
                <a:latin typeface="Arial" panose="020B0604020202020204" pitchFamily="34" charset="0"/>
                <a:cs typeface="Arial" panose="020B0604020202020204" pitchFamily="34" charset="0"/>
              </a:rPr>
              <a:t>Процедурата по подготовката и издаването на нормативните актове е уредена със </a:t>
            </a:r>
            <a:r>
              <a:rPr lang="bg-BG" altLang="en-US" sz="4000" b="1" i="1" dirty="0">
                <a:solidFill>
                  <a:srgbClr val="0000FF"/>
                </a:solidFill>
                <a:latin typeface="Arial" panose="020B0604020202020204" pitchFamily="34" charset="0"/>
                <a:cs typeface="Arial" panose="020B0604020202020204" pitchFamily="34" charset="0"/>
              </a:rPr>
              <a:t>Закона за нормативните актове и Указа за неговото прилагане.</a:t>
            </a:r>
            <a:endParaRPr lang="en-US" altLang="en-US" sz="4000" dirty="0">
              <a:solidFill>
                <a:srgbClr val="0000FF"/>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458262CB-C20F-4868-B3CA-E47A95E81A83}" type="datetime1">
              <a:rPr lang="bg-BG" altLang="en-US" smtClean="0"/>
              <a:t>20.3.2020 г.</a:t>
            </a:fld>
            <a:endParaRPr lang="bg-BG" alt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7CF7F9-998A-4CE5-A1DB-385120F9F029}"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160</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837634" name="Rectangle 2"/>
          <p:cNvSpPr>
            <a:spLocks noGrp="1" noChangeArrowheads="1"/>
          </p:cNvSpPr>
          <p:nvPr>
            <p:ph type="title"/>
          </p:nvPr>
        </p:nvSpPr>
        <p:spPr>
          <a:xfrm>
            <a:off x="304800" y="685800"/>
            <a:ext cx="8458200" cy="4648200"/>
          </a:xfrm>
        </p:spPr>
        <p:txBody>
          <a:bodyPr/>
          <a:lstStyle/>
          <a:p>
            <a:r>
              <a:rPr lang="bg-BG" altLang="en-US" sz="4800" b="1" i="1" dirty="0">
                <a:latin typeface="Times New Roman" pitchFamily="18" charset="0"/>
                <a:cs typeface="Times New Roman" pitchFamily="18" charset="0"/>
              </a:rPr>
              <a:t> </a:t>
            </a:r>
            <a:r>
              <a:rPr lang="bg-BG" altLang="en-US" sz="4000" b="1" dirty="0">
                <a:solidFill>
                  <a:srgbClr val="0000FF"/>
                </a:solidFill>
                <a:latin typeface="Arial" panose="020B0604020202020204" pitchFamily="34" charset="0"/>
                <a:cs typeface="Arial" panose="020B0604020202020204" pitchFamily="34" charset="0"/>
              </a:rPr>
              <a:t>Два основни принципа</a:t>
            </a:r>
            <a:r>
              <a:rPr lang="bg-BG" altLang="en-US" sz="4000" b="1" dirty="0">
                <a:latin typeface="Arial" panose="020B0604020202020204" pitchFamily="34" charset="0"/>
                <a:cs typeface="Arial" panose="020B0604020202020204" pitchFamily="34" charset="0"/>
              </a:rPr>
              <a:t> на фондовото финансиране:</a:t>
            </a:r>
            <a:br>
              <a:rPr lang="bg-BG" altLang="en-US" sz="4000" b="1" dirty="0">
                <a:latin typeface="Arial" panose="020B0604020202020204" pitchFamily="34" charset="0"/>
                <a:cs typeface="Arial" panose="020B0604020202020204" pitchFamily="34" charset="0"/>
              </a:rPr>
            </a:br>
            <a:r>
              <a:rPr lang="bg-BG" altLang="en-US" sz="4000" b="1" dirty="0">
                <a:latin typeface="Arial" panose="020B0604020202020204" pitchFamily="34" charset="0"/>
                <a:cs typeface="Arial" panose="020B0604020202020204" pitchFamily="34" charset="0"/>
              </a:rPr>
              <a:t> </a:t>
            </a:r>
            <a:br>
              <a:rPr lang="bg-BG" altLang="en-US" sz="4000" dirty="0">
                <a:latin typeface="Arial" panose="020B0604020202020204" pitchFamily="34" charset="0"/>
                <a:cs typeface="Arial" panose="020B0604020202020204" pitchFamily="34" charset="0"/>
              </a:rPr>
            </a:br>
            <a:r>
              <a:rPr lang="bg-BG" altLang="en-US" sz="4000" dirty="0">
                <a:solidFill>
                  <a:srgbClr val="0000FF"/>
                </a:solidFill>
                <a:latin typeface="Arial" panose="020B0604020202020204" pitchFamily="34" charset="0"/>
                <a:cs typeface="Arial" panose="020B0604020202020204" pitchFamily="34" charset="0"/>
              </a:rPr>
              <a:t>- </a:t>
            </a:r>
            <a:r>
              <a:rPr lang="bg-BG" altLang="en-US" sz="4000" b="1" dirty="0">
                <a:solidFill>
                  <a:srgbClr val="0000FF"/>
                </a:solidFill>
                <a:latin typeface="Arial" panose="020B0604020202020204" pitchFamily="34" charset="0"/>
                <a:cs typeface="Arial" panose="020B0604020202020204" pitchFamily="34" charset="0"/>
              </a:rPr>
              <a:t>социална справедливост</a:t>
            </a:r>
            <a:br>
              <a:rPr lang="bg-BG" altLang="en-US" sz="4000" b="1" dirty="0">
                <a:solidFill>
                  <a:srgbClr val="0000FF"/>
                </a:solidFill>
                <a:latin typeface="Arial" panose="020B0604020202020204" pitchFamily="34" charset="0"/>
                <a:cs typeface="Arial" panose="020B0604020202020204" pitchFamily="34" charset="0"/>
              </a:rPr>
            </a:br>
            <a:r>
              <a:rPr lang="en-US" altLang="en-US" sz="4000" dirty="0">
                <a:solidFill>
                  <a:srgbClr val="0000FF"/>
                </a:solidFill>
                <a:latin typeface="Arial" panose="020B0604020202020204" pitchFamily="34" charset="0"/>
                <a:cs typeface="Arial" panose="020B0604020202020204" pitchFamily="34" charset="0"/>
              </a:rPr>
              <a:t> </a:t>
            </a:r>
            <a:br>
              <a:rPr lang="bg-BG" altLang="en-US" sz="4000" dirty="0">
                <a:solidFill>
                  <a:srgbClr val="0000FF"/>
                </a:solidFill>
                <a:latin typeface="Arial" panose="020B0604020202020204" pitchFamily="34" charset="0"/>
                <a:cs typeface="Arial" panose="020B0604020202020204" pitchFamily="34" charset="0"/>
              </a:rPr>
            </a:br>
            <a:r>
              <a:rPr lang="bg-BG" altLang="en-US" sz="4000" dirty="0">
                <a:solidFill>
                  <a:srgbClr val="0000FF"/>
                </a:solidFill>
                <a:latin typeface="Arial" panose="020B0604020202020204" pitchFamily="34" charset="0"/>
                <a:cs typeface="Arial" panose="020B0604020202020204" pitchFamily="34" charset="0"/>
              </a:rPr>
              <a:t>- </a:t>
            </a:r>
            <a:r>
              <a:rPr lang="bg-BG" altLang="en-US" sz="4000" b="1" dirty="0">
                <a:solidFill>
                  <a:srgbClr val="0000FF"/>
                </a:solidFill>
                <a:latin typeface="Arial" panose="020B0604020202020204" pitchFamily="34" charset="0"/>
                <a:cs typeface="Arial" panose="020B0604020202020204" pitchFamily="34" charset="0"/>
              </a:rPr>
              <a:t>гражданска солидарност</a:t>
            </a:r>
            <a:r>
              <a:rPr lang="en-US" altLang="en-US" sz="4000" dirty="0">
                <a:latin typeface="Arial" panose="020B0604020202020204" pitchFamily="34" charset="0"/>
                <a:cs typeface="Arial" panose="020B0604020202020204" pitchFamily="34" charset="0"/>
              </a:rPr>
              <a:t> </a:t>
            </a: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2143C8F-2CB9-4F23-8D90-9EB25BC807CE}"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71DAF4-9F53-4FFF-AF3F-252679D082F9}"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161</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838658" name="Rectangle 2"/>
          <p:cNvSpPr>
            <a:spLocks noGrp="1" noChangeArrowheads="1"/>
          </p:cNvSpPr>
          <p:nvPr>
            <p:ph type="title"/>
          </p:nvPr>
        </p:nvSpPr>
        <p:spPr>
          <a:xfrm>
            <a:off x="304800" y="990600"/>
            <a:ext cx="8534400" cy="4876800"/>
          </a:xfrm>
        </p:spPr>
        <p:txBody>
          <a:bodyPr/>
          <a:lstStyle/>
          <a:p>
            <a:pPr>
              <a:lnSpc>
                <a:spcPct val="140000"/>
              </a:lnSpc>
            </a:pPr>
            <a:r>
              <a:rPr lang="bg-BG"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СОЦИАЛНА СПРАВЕДЛИВОСТ -</a:t>
            </a:r>
            <a:r>
              <a:rPr lang="bg-BG" altLang="en-US" sz="4000" b="1" dirty="0">
                <a:effectLst>
                  <a:outerShdw blurRad="38100" dist="38100" dir="2700000" algn="tl">
                    <a:srgbClr val="C0C0C0"/>
                  </a:outerShdw>
                </a:effectLst>
                <a:latin typeface="Arial" panose="020B0604020202020204" pitchFamily="34" charset="0"/>
                <a:cs typeface="Arial" panose="020B0604020202020204" pitchFamily="34" charset="0"/>
              </a:rPr>
              <a:t> </a:t>
            </a:r>
            <a:br>
              <a:rPr lang="bg-BG" altLang="en-US" sz="4000" b="1" dirty="0">
                <a:effectLst>
                  <a:outerShdw blurRad="38100" dist="38100" dir="2700000" algn="tl">
                    <a:srgbClr val="C0C0C0"/>
                  </a:outerShdw>
                </a:effectLst>
                <a:latin typeface="Arial" panose="020B0604020202020204" pitchFamily="34" charset="0"/>
                <a:cs typeface="Arial" panose="020B0604020202020204" pitchFamily="34" charset="0"/>
              </a:rPr>
            </a:br>
            <a:r>
              <a:rPr lang="bg-BG" altLang="en-US" sz="4000" b="1" dirty="0">
                <a:latin typeface="Arial" panose="020B0604020202020204" pitchFamily="34" charset="0"/>
                <a:cs typeface="Arial" panose="020B0604020202020204" pitchFamily="34" charset="0"/>
              </a:rPr>
              <a:t>отнася се до начина на набиране на осигурителните вноски </a:t>
            </a:r>
            <a:br>
              <a:rPr lang="bg-BG" altLang="en-US" sz="4000" b="1" dirty="0">
                <a:latin typeface="Arial" panose="020B0604020202020204" pitchFamily="34" charset="0"/>
                <a:cs typeface="Arial" panose="020B0604020202020204" pitchFamily="34" charset="0"/>
              </a:rPr>
            </a:br>
            <a:r>
              <a:rPr lang="bg-BG" altLang="en-US" sz="4000" b="1" dirty="0">
                <a:latin typeface="Arial" panose="020B0604020202020204" pitchFamily="34" charset="0"/>
                <a:cs typeface="Arial" panose="020B0604020202020204" pitchFamily="34" charset="0"/>
              </a:rPr>
              <a:t>(в пропорционален размер от доходите).</a:t>
            </a:r>
            <a:r>
              <a:rPr lang="bg-BG" altLang="en-US" sz="3600" b="1" dirty="0">
                <a:latin typeface="Arial" panose="020B0604020202020204" pitchFamily="34" charset="0"/>
                <a:cs typeface="Arial" panose="020B0604020202020204" pitchFamily="34" charset="0"/>
              </a:rPr>
              <a:t> </a:t>
            </a:r>
            <a:endParaRPr lang="en-US" altLang="en-US" sz="3600"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EC002686-5E5A-4121-9425-37B91A540B34}"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D893E1C-1281-4516-B411-1F0A78E39A62}"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162</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839682" name="Rectangle 2"/>
          <p:cNvSpPr>
            <a:spLocks noGrp="1" noChangeArrowheads="1"/>
          </p:cNvSpPr>
          <p:nvPr>
            <p:ph type="title"/>
          </p:nvPr>
        </p:nvSpPr>
        <p:spPr>
          <a:xfrm>
            <a:off x="381000" y="762000"/>
            <a:ext cx="8458200" cy="5286375"/>
          </a:xfrm>
        </p:spPr>
        <p:txBody>
          <a:bodyPr/>
          <a:lstStyle/>
          <a:p>
            <a:pPr>
              <a:lnSpc>
                <a:spcPct val="120000"/>
              </a:lnSpc>
            </a:pPr>
            <a:r>
              <a:rPr lang="bg-BG"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ГРАЖДАНСКА СОЛИДАРНОСТ -</a:t>
            </a:r>
            <a:r>
              <a:rPr lang="bg-BG" altLang="en-US" sz="4000" b="1" dirty="0">
                <a:latin typeface="Arial" panose="020B0604020202020204" pitchFamily="34" charset="0"/>
                <a:cs typeface="Arial" panose="020B0604020202020204" pitchFamily="34" charset="0"/>
              </a:rPr>
              <a:t> </a:t>
            </a:r>
            <a:br>
              <a:rPr lang="bg-BG" altLang="en-US" sz="4000" b="1" dirty="0">
                <a:latin typeface="Arial" panose="020B0604020202020204" pitchFamily="34" charset="0"/>
                <a:cs typeface="Arial" panose="020B0604020202020204" pitchFamily="34" charset="0"/>
              </a:rPr>
            </a:br>
            <a:r>
              <a:rPr lang="bg-BG" altLang="en-US" sz="4000" b="1" dirty="0">
                <a:latin typeface="Arial" panose="020B0604020202020204" pitchFamily="34" charset="0"/>
                <a:cs typeface="Arial" panose="020B0604020202020204" pitchFamily="34" charset="0"/>
              </a:rPr>
              <a:t>отнася до начина на ползване на здравните услуги: осигурителните вноски се натрупват в обща сметка, а разходите се извършват според нуждите на осигурените лица. </a:t>
            </a:r>
            <a:r>
              <a:rPr lang="en-US" altLang="en-US" dirty="0">
                <a:latin typeface="Arial" panose="020B0604020202020204" pitchFamily="34" charset="0"/>
                <a:cs typeface="Arial" panose="020B0604020202020204" pitchFamily="34" charset="0"/>
              </a:rPr>
              <a:t> </a:t>
            </a: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A22C3DD-21BA-4A9F-9975-2FCAB3F6386C}"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738CB2-C096-4CB5-BDC4-78BA72DD234C}"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163</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13378" name="Rectangle 2"/>
          <p:cNvSpPr>
            <a:spLocks noGrp="1" noChangeArrowheads="1"/>
          </p:cNvSpPr>
          <p:nvPr>
            <p:ph type="title"/>
          </p:nvPr>
        </p:nvSpPr>
        <p:spPr>
          <a:xfrm>
            <a:off x="304800" y="685800"/>
            <a:ext cx="8534400" cy="5562600"/>
          </a:xfrm>
        </p:spPr>
        <p:txBody>
          <a:bodyPr/>
          <a:lstStyle/>
          <a:p>
            <a:r>
              <a:rPr lang="bg-BG" altLang="en-US" dirty="0">
                <a:latin typeface="Times New Roman" pitchFamily="18" charset="0"/>
                <a:cs typeface="Times New Roman" pitchFamily="18" charset="0"/>
              </a:rPr>
              <a:t>- </a:t>
            </a:r>
            <a:r>
              <a:rPr lang="bg-BG" altLang="en-US" sz="4000" b="1" dirty="0">
                <a:solidFill>
                  <a:srgbClr val="0000FF"/>
                </a:solidFill>
                <a:latin typeface="Arial" panose="020B0604020202020204" pitchFamily="34" charset="0"/>
                <a:cs typeface="Arial" panose="020B0604020202020204" pitchFamily="34" charset="0"/>
              </a:rPr>
              <a:t>Здравното осигуряване</a:t>
            </a:r>
            <a:r>
              <a:rPr lang="bg-BG" altLang="en-US" sz="4000" dirty="0">
                <a:latin typeface="Arial" panose="020B0604020202020204" pitchFamily="34" charset="0"/>
                <a:cs typeface="Arial" panose="020B0604020202020204" pitchFamily="34" charset="0"/>
              </a:rPr>
              <a:t> е дейност по набиране на здравноосигурителни вноски, управление на набраните средства и тяхното разходване за заплащане на здравни дейности</a:t>
            </a:r>
            <a:r>
              <a:rPr lang="en-US" altLang="en-US" sz="4000" dirty="0">
                <a:latin typeface="Arial" panose="020B0604020202020204" pitchFamily="34" charset="0"/>
                <a:cs typeface="Arial" panose="020B0604020202020204" pitchFamily="34" charset="0"/>
              </a:rPr>
              <a:t> </a:t>
            </a:r>
            <a:r>
              <a:rPr lang="bg-BG" altLang="en-US" sz="4000" dirty="0">
                <a:latin typeface="Arial" panose="020B0604020202020204" pitchFamily="34" charset="0"/>
                <a:cs typeface="Arial" panose="020B0604020202020204" pitchFamily="34" charset="0"/>
              </a:rPr>
              <a:t>и услуги, предвидени в този закон, в НРД и в договорите по доброволно здравно осигуряване.</a:t>
            </a:r>
            <a:endParaRPr lang="en-GB" altLang="en-US" sz="40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8227648-CBC6-4F73-89CC-F8AB5B9A9A0D}"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7B24D6-F6A6-48B5-A61F-0F6D8CDE612A}"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164</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14402" name="Rectangle 2"/>
          <p:cNvSpPr>
            <a:spLocks noGrp="1" noChangeArrowheads="1"/>
          </p:cNvSpPr>
          <p:nvPr>
            <p:ph type="title"/>
          </p:nvPr>
        </p:nvSpPr>
        <p:spPr>
          <a:xfrm>
            <a:off x="304800" y="1295400"/>
            <a:ext cx="8382000" cy="4191000"/>
          </a:xfrm>
        </p:spPr>
        <p:txBody>
          <a:bodyPr/>
          <a:lstStyle/>
          <a:p>
            <a:pPr>
              <a:lnSpc>
                <a:spcPct val="140000"/>
              </a:lnSpc>
            </a:pPr>
            <a:r>
              <a:rPr lang="bg-BG" altLang="en-US" sz="4800" b="1" dirty="0">
                <a:latin typeface="Arial" panose="020B0604020202020204" pitchFamily="34" charset="0"/>
                <a:cs typeface="Arial" panose="020B0604020202020204" pitchFamily="34" charset="0"/>
              </a:rPr>
              <a:t>Здравното осигуряване е:</a:t>
            </a:r>
            <a:br>
              <a:rPr lang="bg-BG" altLang="en-US" sz="4800" b="1" dirty="0">
                <a:latin typeface="Arial" panose="020B0604020202020204" pitchFamily="34" charset="0"/>
                <a:cs typeface="Arial" panose="020B0604020202020204" pitchFamily="34" charset="0"/>
              </a:rPr>
            </a:br>
            <a:r>
              <a:rPr lang="bg-BG" altLang="en-US" sz="4800" b="1" dirty="0">
                <a:solidFill>
                  <a:srgbClr val="0000FF"/>
                </a:solidFill>
                <a:latin typeface="Arial" panose="020B0604020202020204" pitchFamily="34" charset="0"/>
                <a:cs typeface="Arial" panose="020B0604020202020204" pitchFamily="34" charset="0"/>
              </a:rPr>
              <a:t>- задължително </a:t>
            </a:r>
            <a:br>
              <a:rPr lang="bg-BG" altLang="en-US" sz="4800" b="1" dirty="0">
                <a:solidFill>
                  <a:srgbClr val="0000FF"/>
                </a:solidFill>
                <a:latin typeface="Arial" panose="020B0604020202020204" pitchFamily="34" charset="0"/>
                <a:cs typeface="Arial" panose="020B0604020202020204" pitchFamily="34" charset="0"/>
              </a:rPr>
            </a:br>
            <a:r>
              <a:rPr lang="bg-BG" altLang="en-US" sz="4800" b="1" dirty="0">
                <a:solidFill>
                  <a:srgbClr val="0000FF"/>
                </a:solidFill>
                <a:latin typeface="Arial" panose="020B0604020202020204" pitchFamily="34" charset="0"/>
                <a:cs typeface="Arial" panose="020B0604020202020204" pitchFamily="34" charset="0"/>
              </a:rPr>
              <a:t>- доброволно</a:t>
            </a:r>
            <a:br>
              <a:rPr lang="bg-BG" altLang="en-US" sz="4800" dirty="0">
                <a:solidFill>
                  <a:srgbClr val="0000FF"/>
                </a:solidFill>
                <a:latin typeface="Arial" panose="020B0604020202020204" pitchFamily="34" charset="0"/>
                <a:cs typeface="Arial" panose="020B0604020202020204" pitchFamily="34" charset="0"/>
              </a:rPr>
            </a:br>
            <a:endParaRPr lang="en-GB" altLang="en-US" sz="4800" dirty="0">
              <a:solidFill>
                <a:srgbClr val="0000FF"/>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C348AF0-F516-4822-82AF-35659F93FE72}"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3630DE0-8079-4E32-A891-12A8B3D5AD1C}"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165</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15426" name="Rectangle 2"/>
          <p:cNvSpPr>
            <a:spLocks noGrp="1" noChangeArrowheads="1"/>
          </p:cNvSpPr>
          <p:nvPr>
            <p:ph type="title"/>
          </p:nvPr>
        </p:nvSpPr>
        <p:spPr>
          <a:xfrm>
            <a:off x="304800" y="609600"/>
            <a:ext cx="8610600" cy="5638800"/>
          </a:xfrm>
        </p:spPr>
        <p:txBody>
          <a:bodyPr/>
          <a:lstStyle/>
          <a:p>
            <a:r>
              <a:rPr lang="bg-BG" altLang="en-US" sz="3200" b="1" dirty="0">
                <a:solidFill>
                  <a:srgbClr val="0000FF"/>
                </a:solidFill>
                <a:latin typeface="Arial" panose="020B0604020202020204" pitchFamily="34" charset="0"/>
                <a:cs typeface="Arial" panose="020B0604020202020204" pitchFamily="34" charset="0"/>
              </a:rPr>
              <a:t>Задължителното здравно осигуряване</a:t>
            </a:r>
            <a:r>
              <a:rPr lang="bg-BG" altLang="en-US" sz="3200" dirty="0">
                <a:latin typeface="Arial" panose="020B0604020202020204" pitchFamily="34" charset="0"/>
                <a:cs typeface="Arial" panose="020B0604020202020204" pitchFamily="34" charset="0"/>
              </a:rPr>
              <a:t> е дейност по управление и разходване на средствата от задължителни здравноосигурителни вноски за заплащане на здравни дейности,  което се осъществява от  НЗОК и от нейните териториални поделения - РЗОК.  </a:t>
            </a:r>
            <a:br>
              <a:rPr lang="bg-BG" altLang="en-US" sz="3200" dirty="0">
                <a:latin typeface="Arial" panose="020B0604020202020204" pitchFamily="34" charset="0"/>
                <a:cs typeface="Arial" panose="020B0604020202020204" pitchFamily="34" charset="0"/>
              </a:rPr>
            </a:br>
            <a:br>
              <a:rPr lang="bg-BG" altLang="en-US" sz="3200" dirty="0">
                <a:latin typeface="Arial" panose="020B0604020202020204" pitchFamily="34" charset="0"/>
                <a:cs typeface="Arial" panose="020B0604020202020204" pitchFamily="34" charset="0"/>
              </a:rPr>
            </a:br>
            <a:r>
              <a:rPr lang="bg-BG" altLang="en-US" sz="3200" b="1" dirty="0">
                <a:solidFill>
                  <a:srgbClr val="0000FF"/>
                </a:solidFill>
                <a:latin typeface="Arial" panose="020B0604020202020204" pitchFamily="34" charset="0"/>
                <a:cs typeface="Arial" panose="020B0604020202020204" pitchFamily="34" charset="0"/>
              </a:rPr>
              <a:t>Задължителното здравно осигуряване</a:t>
            </a:r>
            <a:r>
              <a:rPr lang="bg-BG" altLang="en-US" sz="3200" dirty="0">
                <a:latin typeface="Arial" panose="020B0604020202020204" pitchFamily="34" charset="0"/>
                <a:cs typeface="Arial" panose="020B0604020202020204" pitchFamily="34" charset="0"/>
              </a:rPr>
              <a:t> предоставя основен пакет от здравни дейности, гарантиран от бюджета на НЗОК.</a:t>
            </a:r>
            <a:endParaRPr lang="en-GB" altLang="en-US" sz="32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089D9F-9322-45DF-8FEE-228B4E7DFEB0}"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DFBA1BB-E929-4655-B2E3-9BF73925708E}"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166</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16450" name="Rectangle 2"/>
          <p:cNvSpPr>
            <a:spLocks noGrp="1" noChangeArrowheads="1"/>
          </p:cNvSpPr>
          <p:nvPr>
            <p:ph type="title"/>
          </p:nvPr>
        </p:nvSpPr>
        <p:spPr>
          <a:xfrm>
            <a:off x="304800" y="838200"/>
            <a:ext cx="8458200" cy="5334000"/>
          </a:xfrm>
        </p:spPr>
        <p:txBody>
          <a:bodyPr/>
          <a:lstStyle/>
          <a:p>
            <a:pPr>
              <a:lnSpc>
                <a:spcPct val="110000"/>
              </a:lnSpc>
            </a:pPr>
            <a:r>
              <a:rPr lang="bg-BG" altLang="en-US" sz="3200" b="1" dirty="0">
                <a:solidFill>
                  <a:srgbClr val="0000FF"/>
                </a:solidFill>
                <a:latin typeface="Arial" panose="020B0604020202020204" pitchFamily="34" charset="0"/>
                <a:cs typeface="Arial" panose="020B0604020202020204" pitchFamily="34" charset="0"/>
              </a:rPr>
              <a:t>Доброволното здравно осигуряване</a:t>
            </a:r>
            <a:r>
              <a:rPr lang="bg-BG" altLang="en-US" sz="3200" dirty="0">
                <a:latin typeface="Arial" panose="020B0604020202020204" pitchFamily="34" charset="0"/>
                <a:cs typeface="Arial" panose="020B0604020202020204" pitchFamily="34" charset="0"/>
              </a:rPr>
              <a:t> е дейност по поемане на рискове, свързани с финансовото обезпечаване на определени здравни услуги и стоки, осъществявана от лицензирани по този закон здравноосигурителни  дружества срещу заплащане на здравноосигурителни премии, въз основа на здравноосигурителни договори.</a:t>
            </a:r>
            <a:endParaRPr lang="en-GB" altLang="en-US" sz="32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C0A728-BFE5-4D89-A41A-E393BF5FF1F9}"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A46E36-4020-4DB7-B671-9DFB6E555FB1}"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167</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17474" name="Rectangle 2"/>
          <p:cNvSpPr>
            <a:spLocks noGrp="1" noChangeArrowheads="1"/>
          </p:cNvSpPr>
          <p:nvPr>
            <p:ph type="title"/>
          </p:nvPr>
        </p:nvSpPr>
        <p:spPr>
          <a:xfrm>
            <a:off x="304800" y="2640013"/>
            <a:ext cx="8534400" cy="1431925"/>
          </a:xfrm>
        </p:spPr>
        <p:txBody>
          <a:bodyPr/>
          <a:lstStyle/>
          <a:p>
            <a:pPr algn="ctr">
              <a:lnSpc>
                <a:spcPct val="120000"/>
              </a:lnSpc>
            </a:pPr>
            <a:r>
              <a:rPr lang="bg-BG" altLang="en-US" b="1" dirty="0">
                <a:solidFill>
                  <a:srgbClr val="0000FF"/>
                </a:solidFill>
                <a:effectLst>
                  <a:outerShdw blurRad="38100" dist="38100" dir="2700000" algn="tl">
                    <a:srgbClr val="C0C0C0"/>
                  </a:outerShdw>
                </a:effectLst>
                <a:cs typeface="Times New Roman" pitchFamily="18" charset="0"/>
              </a:rPr>
              <a:t>ЗАДЪЛЖИТЕЛНО ЗДРАВНО ОСИГУРЯВАНЕ</a:t>
            </a:r>
            <a:r>
              <a:rPr lang="en-GB" altLang="en-US" sz="4000" dirty="0"/>
              <a:t> </a:t>
            </a: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DBABF9B-3AE4-4BF9-8A85-2E989BC41378}"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390760-64B1-443F-AB43-EF2865472450}"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168</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19522" name="Rectangle 2"/>
          <p:cNvSpPr>
            <a:spLocks noGrp="1" noChangeArrowheads="1"/>
          </p:cNvSpPr>
          <p:nvPr>
            <p:ph type="title"/>
          </p:nvPr>
        </p:nvSpPr>
        <p:spPr>
          <a:xfrm>
            <a:off x="228600" y="609600"/>
            <a:ext cx="8534400" cy="5715000"/>
          </a:xfrm>
        </p:spPr>
        <p:txBody>
          <a:bodyPr/>
          <a:lstStyle/>
          <a:p>
            <a:pPr>
              <a:lnSpc>
                <a:spcPct val="105000"/>
              </a:lnSpc>
            </a:pPr>
            <a:r>
              <a:rPr lang="bg-BG" altLang="en-US" sz="3600" b="1" dirty="0">
                <a:solidFill>
                  <a:srgbClr val="0000FF"/>
                </a:solidFill>
                <a:latin typeface="Arial" panose="020B0604020202020204" pitchFamily="34" charset="0"/>
                <a:cs typeface="Arial" panose="020B0604020202020204" pitchFamily="34" charset="0"/>
              </a:rPr>
              <a:t>Принципи на задължителното здравно осигуряване:</a:t>
            </a:r>
            <a:br>
              <a:rPr lang="bg-BG" altLang="en-US" sz="3600" b="1" dirty="0">
                <a:solidFill>
                  <a:srgbClr val="0000FF"/>
                </a:solidFill>
                <a:latin typeface="Arial" panose="020B0604020202020204" pitchFamily="34" charset="0"/>
                <a:cs typeface="Arial" panose="020B0604020202020204" pitchFamily="34" charset="0"/>
              </a:rPr>
            </a:br>
            <a:r>
              <a:rPr lang="bg-BG" altLang="en-US" sz="3600" dirty="0">
                <a:solidFill>
                  <a:srgbClr val="0000FF"/>
                </a:solidFill>
                <a:latin typeface="Arial" panose="020B0604020202020204" pitchFamily="34" charset="0"/>
                <a:cs typeface="Arial" panose="020B0604020202020204" pitchFamily="34" charset="0"/>
              </a:rPr>
              <a:t>-</a:t>
            </a:r>
            <a:r>
              <a:rPr lang="bg-BG" altLang="en-US" sz="3600" dirty="0">
                <a:latin typeface="Arial" panose="020B0604020202020204" pitchFamily="34" charset="0"/>
                <a:cs typeface="Arial" panose="020B0604020202020204" pitchFamily="34" charset="0"/>
              </a:rPr>
              <a:t> </a:t>
            </a:r>
            <a:r>
              <a:rPr lang="bg-BG" altLang="en-US" sz="3600" b="1" dirty="0">
                <a:solidFill>
                  <a:srgbClr val="FF0000"/>
                </a:solidFill>
                <a:latin typeface="Arial" panose="020B0604020202020204" pitchFamily="34" charset="0"/>
                <a:cs typeface="Arial" panose="020B0604020202020204" pitchFamily="34" charset="0"/>
              </a:rPr>
              <a:t>задължително участие</a:t>
            </a:r>
            <a:r>
              <a:rPr lang="bg-BG" altLang="en-US" sz="3600" b="1" dirty="0">
                <a:latin typeface="Arial" panose="020B0604020202020204" pitchFamily="34" charset="0"/>
                <a:cs typeface="Arial" panose="020B0604020202020204" pitchFamily="34" charset="0"/>
              </a:rPr>
              <a:t> при набирането на вноските</a:t>
            </a:r>
            <a:r>
              <a:rPr lang="bg-BG" altLang="en-US" sz="3600" dirty="0">
                <a:latin typeface="Arial" panose="020B0604020202020204" pitchFamily="34" charset="0"/>
                <a:cs typeface="Arial" panose="020B0604020202020204" pitchFamily="34" charset="0"/>
              </a:rPr>
              <a:t>;</a:t>
            </a:r>
            <a:r>
              <a:rPr lang="en-GB" altLang="en-US" sz="3600" dirty="0">
                <a:latin typeface="Arial" panose="020B0604020202020204" pitchFamily="34" charset="0"/>
                <a:cs typeface="Arial" panose="020B0604020202020204" pitchFamily="34" charset="0"/>
              </a:rPr>
              <a:t> </a:t>
            </a:r>
            <a:br>
              <a:rPr lang="en-US"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a:t>
            </a:r>
            <a:r>
              <a:rPr lang="en-US" altLang="en-US" sz="3600" dirty="0">
                <a:latin typeface="Arial" panose="020B0604020202020204" pitchFamily="34" charset="0"/>
                <a:cs typeface="Arial" panose="020B0604020202020204" pitchFamily="34" charset="0"/>
              </a:rPr>
              <a:t> </a:t>
            </a:r>
            <a:r>
              <a:rPr lang="bg-BG" altLang="en-US" sz="3600" b="1" dirty="0">
                <a:solidFill>
                  <a:srgbClr val="FF0000"/>
                </a:solidFill>
                <a:latin typeface="Arial" panose="020B0604020202020204" pitchFamily="34" charset="0"/>
                <a:cs typeface="Arial" panose="020B0604020202020204" pitchFamily="34" charset="0"/>
              </a:rPr>
              <a:t>участие на държавата, осигурените и работодателите</a:t>
            </a:r>
            <a:r>
              <a:rPr lang="bg-BG" altLang="en-US" sz="3600" dirty="0">
                <a:latin typeface="Arial" panose="020B0604020202020204" pitchFamily="34" charset="0"/>
                <a:cs typeface="Arial" panose="020B0604020202020204" pitchFamily="34" charset="0"/>
              </a:rPr>
              <a:t> в управлението на НЗОК;</a:t>
            </a:r>
            <a:br>
              <a:rPr lang="bg-BG"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a:t>
            </a:r>
            <a:r>
              <a:rPr lang="en-US" altLang="en-US" sz="3600" dirty="0">
                <a:latin typeface="Arial" panose="020B0604020202020204" pitchFamily="34" charset="0"/>
                <a:cs typeface="Arial" panose="020B0604020202020204" pitchFamily="34" charset="0"/>
              </a:rPr>
              <a:t> </a:t>
            </a:r>
            <a:r>
              <a:rPr lang="bg-BG" altLang="en-US" sz="3600" b="1" dirty="0">
                <a:solidFill>
                  <a:srgbClr val="FF0000"/>
                </a:solidFill>
                <a:latin typeface="Arial" panose="020B0604020202020204" pitchFamily="34" charset="0"/>
                <a:cs typeface="Arial" panose="020B0604020202020204" pitchFamily="34" charset="0"/>
              </a:rPr>
              <a:t>солидарност</a:t>
            </a:r>
            <a:r>
              <a:rPr lang="bg-BG" altLang="en-US" sz="3600" dirty="0">
                <a:latin typeface="Arial" panose="020B0604020202020204" pitchFamily="34" charset="0"/>
                <a:cs typeface="Arial" panose="020B0604020202020204" pitchFamily="34" charset="0"/>
              </a:rPr>
              <a:t> на осигурените при ползването на набраните средства;</a:t>
            </a:r>
            <a:endParaRPr lang="en-GB" altLang="en-US" sz="36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E8043E93-9F95-4371-9370-7E811AC8362E}"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83A312D-E595-4BFB-BC9B-6756A003A21D}"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169</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739330" name="Rectangle 2"/>
          <p:cNvSpPr>
            <a:spLocks noGrp="1" noChangeArrowheads="1"/>
          </p:cNvSpPr>
          <p:nvPr>
            <p:ph type="title"/>
          </p:nvPr>
        </p:nvSpPr>
        <p:spPr>
          <a:xfrm>
            <a:off x="228600" y="609600"/>
            <a:ext cx="8534400" cy="6019800"/>
          </a:xfrm>
        </p:spPr>
        <p:txBody>
          <a:bodyPr/>
          <a:lstStyle/>
          <a:p>
            <a:pPr>
              <a:lnSpc>
                <a:spcPct val="95000"/>
              </a:lnSpc>
              <a:buFontTx/>
              <a:buChar char="-"/>
            </a:pPr>
            <a:r>
              <a:rPr lang="bg-BG" altLang="en-US" sz="3600" b="1" dirty="0">
                <a:latin typeface="Arial" panose="020B0604020202020204" pitchFamily="34" charset="0"/>
                <a:cs typeface="Arial" panose="020B0604020202020204" pitchFamily="34" charset="0"/>
              </a:rPr>
              <a:t> </a:t>
            </a:r>
            <a:r>
              <a:rPr lang="bg-BG" altLang="en-US" sz="3600" b="1" dirty="0">
                <a:solidFill>
                  <a:srgbClr val="FF0000"/>
                </a:solidFill>
                <a:latin typeface="Arial" panose="020B0604020202020204" pitchFamily="34" charset="0"/>
                <a:cs typeface="Arial" panose="020B0604020202020204" pitchFamily="34" charset="0"/>
              </a:rPr>
              <a:t>отговорност</a:t>
            </a:r>
            <a:r>
              <a:rPr lang="bg-BG" altLang="en-US" sz="3600" b="1" dirty="0">
                <a:latin typeface="Arial" panose="020B0604020202020204" pitchFamily="34" charset="0"/>
                <a:cs typeface="Arial" panose="020B0604020202020204" pitchFamily="34" charset="0"/>
              </a:rPr>
              <a:t> </a:t>
            </a:r>
            <a:r>
              <a:rPr lang="bg-BG" altLang="en-US" sz="3600" dirty="0">
                <a:latin typeface="Arial" panose="020B0604020202020204" pitchFamily="34" charset="0"/>
                <a:cs typeface="Arial" panose="020B0604020202020204" pitchFamily="34" charset="0"/>
              </a:rPr>
              <a:t>на осигурените за собственото им здраве;</a:t>
            </a:r>
            <a:br>
              <a:rPr lang="bg-BG"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a:t>
            </a:r>
            <a:r>
              <a:rPr lang="en-US" altLang="en-US" sz="3600" dirty="0">
                <a:latin typeface="Arial" panose="020B0604020202020204" pitchFamily="34" charset="0"/>
                <a:cs typeface="Arial" panose="020B0604020202020204" pitchFamily="34" charset="0"/>
              </a:rPr>
              <a:t> </a:t>
            </a:r>
            <a:r>
              <a:rPr lang="bg-BG" altLang="en-US" sz="3600" b="1" dirty="0" err="1">
                <a:solidFill>
                  <a:srgbClr val="FF0000"/>
                </a:solidFill>
                <a:latin typeface="Arial" panose="020B0604020202020204" pitchFamily="34" charset="0"/>
                <a:cs typeface="Arial" panose="020B0604020202020204" pitchFamily="34" charset="0"/>
              </a:rPr>
              <a:t>равнопоставеност</a:t>
            </a:r>
            <a:r>
              <a:rPr lang="bg-BG" altLang="en-US" sz="3600" dirty="0">
                <a:solidFill>
                  <a:srgbClr val="FF0000"/>
                </a:solidFill>
                <a:latin typeface="Arial" panose="020B0604020202020204" pitchFamily="34" charset="0"/>
                <a:cs typeface="Arial" panose="020B0604020202020204" pitchFamily="34" charset="0"/>
              </a:rPr>
              <a:t> </a:t>
            </a:r>
            <a:r>
              <a:rPr lang="bg-BG" altLang="en-US" sz="3600" dirty="0">
                <a:latin typeface="Arial" panose="020B0604020202020204" pitchFamily="34" charset="0"/>
                <a:cs typeface="Arial" panose="020B0604020202020204" pitchFamily="34" charset="0"/>
              </a:rPr>
              <a:t>при ползването на медицинска помощ;</a:t>
            </a:r>
            <a:br>
              <a:rPr lang="bg-BG"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 </a:t>
            </a:r>
            <a:r>
              <a:rPr lang="bg-BG" altLang="en-US" sz="3600" b="1" dirty="0" err="1">
                <a:solidFill>
                  <a:srgbClr val="FF0000"/>
                </a:solidFill>
                <a:latin typeface="Arial" panose="020B0604020202020204" pitchFamily="34" charset="0"/>
                <a:cs typeface="Arial" panose="020B0604020202020204" pitchFamily="34" charset="0"/>
              </a:rPr>
              <a:t>равнопоставеност</a:t>
            </a:r>
            <a:r>
              <a:rPr lang="bg-BG" altLang="en-US" sz="3600" dirty="0">
                <a:solidFill>
                  <a:srgbClr val="FF0000"/>
                </a:solidFill>
                <a:latin typeface="Arial" panose="020B0604020202020204" pitchFamily="34" charset="0"/>
                <a:cs typeface="Arial" panose="020B0604020202020204" pitchFamily="34" charset="0"/>
              </a:rPr>
              <a:t> </a:t>
            </a:r>
            <a:r>
              <a:rPr lang="bg-BG" altLang="en-US" sz="3600" dirty="0">
                <a:latin typeface="Arial" panose="020B0604020202020204" pitchFamily="34" charset="0"/>
                <a:cs typeface="Arial" panose="020B0604020202020204" pitchFamily="34" charset="0"/>
              </a:rPr>
              <a:t>на изпълнителите на медицинска помощ при сключване на договори с РЗОК;</a:t>
            </a:r>
            <a:br>
              <a:rPr lang="bg-BG"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 </a:t>
            </a:r>
            <a:r>
              <a:rPr lang="bg-BG" altLang="en-US" sz="3600" b="1" dirty="0">
                <a:solidFill>
                  <a:srgbClr val="FF0000"/>
                </a:solidFill>
                <a:latin typeface="Arial" panose="020B0604020202020204" pitchFamily="34" charset="0"/>
                <a:cs typeface="Arial" panose="020B0604020202020204" pitchFamily="34" charset="0"/>
              </a:rPr>
              <a:t>самоуправление</a:t>
            </a:r>
            <a:r>
              <a:rPr lang="bg-BG" altLang="en-US" sz="3600" dirty="0">
                <a:solidFill>
                  <a:srgbClr val="FF0000"/>
                </a:solidFill>
                <a:latin typeface="Arial" panose="020B0604020202020204" pitchFamily="34" charset="0"/>
                <a:cs typeface="Arial" panose="020B0604020202020204" pitchFamily="34" charset="0"/>
              </a:rPr>
              <a:t> </a:t>
            </a:r>
            <a:r>
              <a:rPr lang="bg-BG" altLang="en-US" sz="3600" dirty="0">
                <a:latin typeface="Arial" panose="020B0604020202020204" pitchFamily="34" charset="0"/>
                <a:cs typeface="Arial" panose="020B0604020202020204" pitchFamily="34" charset="0"/>
              </a:rPr>
              <a:t>на НЗОК;</a:t>
            </a:r>
            <a:br>
              <a:rPr lang="bg-BG"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 </a:t>
            </a:r>
            <a:r>
              <a:rPr lang="bg-BG" altLang="en-US" sz="3600" b="1" dirty="0">
                <a:solidFill>
                  <a:srgbClr val="FF0000"/>
                </a:solidFill>
                <a:latin typeface="Arial" panose="020B0604020202020204" pitchFamily="34" charset="0"/>
                <a:cs typeface="Arial" panose="020B0604020202020204" pitchFamily="34" charset="0"/>
              </a:rPr>
              <a:t>договаряне </a:t>
            </a:r>
            <a:r>
              <a:rPr lang="bg-BG" altLang="en-US" sz="3600" dirty="0">
                <a:latin typeface="Arial" panose="020B0604020202020204" pitchFamily="34" charset="0"/>
                <a:cs typeface="Arial" panose="020B0604020202020204" pitchFamily="34" charset="0"/>
              </a:rPr>
              <a:t>на взаимоотношенията между НЗОК и изпълнителите на медицинска помощ;</a:t>
            </a:r>
            <a:endParaRPr lang="en-GB" altLang="en-US" sz="36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678D3FA-7D2C-4A11-995C-5D8B94DCBC54}"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1B3E790-D044-4F3D-82D8-2C165C45ADD1}" type="slidenum">
              <a:rPr lang="bg-BG" altLang="en-US"/>
              <a:pPr/>
              <a:t>17</a:t>
            </a:fld>
            <a:endParaRPr lang="bg-BG" altLang="en-US"/>
          </a:p>
        </p:txBody>
      </p:sp>
      <p:sp>
        <p:nvSpPr>
          <p:cNvPr id="593922" name="Rectangle 2"/>
          <p:cNvSpPr>
            <a:spLocks noGrp="1" noChangeArrowheads="1"/>
          </p:cNvSpPr>
          <p:nvPr>
            <p:ph type="title"/>
          </p:nvPr>
        </p:nvSpPr>
        <p:spPr>
          <a:xfrm>
            <a:off x="304800" y="820738"/>
            <a:ext cx="8610600" cy="5451475"/>
          </a:xfrm>
        </p:spPr>
        <p:txBody>
          <a:bodyPr/>
          <a:lstStyle/>
          <a:p>
            <a:pPr marL="108000">
              <a:lnSpc>
                <a:spcPct val="90000"/>
              </a:lnSpc>
            </a:pPr>
            <a:r>
              <a:rPr lang="bg-BG" altLang="en-US" b="1" dirty="0">
                <a:solidFill>
                  <a:srgbClr val="0000FF"/>
                </a:solidFill>
                <a:latin typeface="Arial" panose="020B0604020202020204" pitchFamily="34" charset="0"/>
                <a:cs typeface="Arial" panose="020B0604020202020204" pitchFamily="34" charset="0"/>
              </a:rPr>
              <a:t>Видове нормативни актове: </a:t>
            </a:r>
            <a:br>
              <a:rPr lang="bg-BG" altLang="en-US" b="1" dirty="0">
                <a:solidFill>
                  <a:srgbClr val="0000FF"/>
                </a:solidFill>
                <a:latin typeface="Arial" panose="020B0604020202020204" pitchFamily="34" charset="0"/>
                <a:cs typeface="Arial" panose="020B0604020202020204" pitchFamily="34" charset="0"/>
              </a:rPr>
            </a:br>
            <a:br>
              <a:rPr lang="bg-BG" altLang="en-US" b="1" dirty="0">
                <a:latin typeface="Arial" panose="020B0604020202020204" pitchFamily="34" charset="0"/>
                <a:cs typeface="Arial" panose="020B0604020202020204" pitchFamily="34" charset="0"/>
              </a:rPr>
            </a:br>
            <a:r>
              <a:rPr lang="bg-BG" altLang="en-US" b="1" dirty="0">
                <a:latin typeface="Arial" panose="020B0604020202020204" pitchFamily="34" charset="0"/>
                <a:cs typeface="Arial" panose="020B0604020202020204" pitchFamily="34" charset="0"/>
              </a:rPr>
              <a:t>* </a:t>
            </a:r>
            <a:r>
              <a:rPr lang="bg-BG" altLang="en-US" b="1" dirty="0">
                <a:solidFill>
                  <a:srgbClr val="0000FF"/>
                </a:solidFill>
                <a:latin typeface="Arial" panose="020B0604020202020204" pitchFamily="34" charset="0"/>
                <a:cs typeface="Arial" panose="020B0604020202020204" pitchFamily="34" charset="0"/>
              </a:rPr>
              <a:t>Законови:</a:t>
            </a:r>
            <a:r>
              <a:rPr lang="bg-BG" altLang="en-US" b="1" dirty="0">
                <a:latin typeface="Arial" panose="020B0604020202020204" pitchFamily="34" charset="0"/>
                <a:cs typeface="Arial" panose="020B0604020202020204" pitchFamily="34" charset="0"/>
              </a:rPr>
              <a:t> Конституция, кодекс, закон;</a:t>
            </a:r>
            <a:br>
              <a:rPr lang="bg-BG" altLang="en-US" b="1" dirty="0">
                <a:latin typeface="Arial" panose="020B0604020202020204" pitchFamily="34" charset="0"/>
                <a:cs typeface="Arial" panose="020B0604020202020204" pitchFamily="34" charset="0"/>
              </a:rPr>
            </a:br>
            <a:br>
              <a:rPr lang="bg-BG" altLang="en-US" b="1" dirty="0">
                <a:latin typeface="Arial" panose="020B0604020202020204" pitchFamily="34" charset="0"/>
                <a:cs typeface="Arial" panose="020B0604020202020204" pitchFamily="34" charset="0"/>
              </a:rPr>
            </a:br>
            <a:r>
              <a:rPr lang="bg-BG" altLang="en-US" b="1" dirty="0">
                <a:latin typeface="Arial" panose="020B0604020202020204" pitchFamily="34" charset="0"/>
                <a:cs typeface="Arial" panose="020B0604020202020204" pitchFamily="34" charset="0"/>
              </a:rPr>
              <a:t>* </a:t>
            </a:r>
            <a:r>
              <a:rPr lang="bg-BG" altLang="en-US" b="1" dirty="0">
                <a:solidFill>
                  <a:srgbClr val="0000FF"/>
                </a:solidFill>
                <a:latin typeface="Arial" panose="020B0604020202020204" pitchFamily="34" charset="0"/>
                <a:cs typeface="Arial" panose="020B0604020202020204" pitchFamily="34" charset="0"/>
              </a:rPr>
              <a:t>Подзаконови:</a:t>
            </a:r>
            <a:r>
              <a:rPr lang="bg-BG" altLang="en-US" b="1" dirty="0">
                <a:latin typeface="Arial" panose="020B0604020202020204" pitchFamily="34" charset="0"/>
                <a:cs typeface="Arial" panose="020B0604020202020204" pitchFamily="34" charset="0"/>
              </a:rPr>
              <a:t> постановление, правилник, наредба, инструкция.</a:t>
            </a:r>
            <a:endParaRPr lang="en-US" altLang="en-US"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B6A1AA67-7B61-4581-81AC-417058F1DA32}" type="datetime1">
              <a:rPr lang="bg-BG" altLang="en-US" smtClean="0"/>
              <a:t>20.3.2020 г.</a:t>
            </a:fld>
            <a:endParaRPr lang="bg-BG" alt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F01ED5-CBFA-4CB1-89CB-BF4B1853DC73}"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170</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0546" name="Rectangle 2"/>
          <p:cNvSpPr>
            <a:spLocks noGrp="1" noChangeArrowheads="1"/>
          </p:cNvSpPr>
          <p:nvPr>
            <p:ph type="title"/>
          </p:nvPr>
        </p:nvSpPr>
        <p:spPr>
          <a:xfrm>
            <a:off x="304800" y="609600"/>
            <a:ext cx="8534400" cy="5410200"/>
          </a:xfrm>
        </p:spPr>
        <p:txBody>
          <a:bodyPr/>
          <a:lstStyle/>
          <a:p>
            <a:pPr>
              <a:lnSpc>
                <a:spcPct val="120000"/>
              </a:lnSpc>
            </a:pPr>
            <a:r>
              <a:rPr lang="bg-BG" altLang="en-US" sz="3600" dirty="0">
                <a:latin typeface="Arial" panose="020B0604020202020204" pitchFamily="34" charset="0"/>
                <a:cs typeface="Arial" panose="020B0604020202020204" pitchFamily="34" charset="0"/>
              </a:rPr>
              <a:t>- </a:t>
            </a:r>
            <a:r>
              <a:rPr lang="bg-BG" altLang="en-US" sz="3600" b="1" dirty="0">
                <a:solidFill>
                  <a:srgbClr val="FF0000"/>
                </a:solidFill>
                <a:latin typeface="Arial" panose="020B0604020202020204" pitchFamily="34" charset="0"/>
                <a:cs typeface="Arial" panose="020B0604020202020204" pitchFamily="34" charset="0"/>
              </a:rPr>
              <a:t>основен пакет от здравни дейности</a:t>
            </a:r>
            <a:r>
              <a:rPr lang="bg-BG" altLang="en-US" sz="3600" dirty="0">
                <a:latin typeface="Arial" panose="020B0604020202020204" pitchFamily="34" charset="0"/>
                <a:cs typeface="Arial" panose="020B0604020202020204" pitchFamily="34" charset="0"/>
              </a:rPr>
              <a:t>, гарантиран от бюджета на НЗОК; </a:t>
            </a:r>
            <a:br>
              <a:rPr lang="bg-BG"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 </a:t>
            </a:r>
            <a:r>
              <a:rPr lang="bg-BG" altLang="en-US" sz="3600" dirty="0">
                <a:solidFill>
                  <a:srgbClr val="FF0000"/>
                </a:solidFill>
                <a:latin typeface="Arial" panose="020B0604020202020204" pitchFamily="34" charset="0"/>
                <a:cs typeface="Arial" panose="020B0604020202020204" pitchFamily="34" charset="0"/>
              </a:rPr>
              <a:t>с</a:t>
            </a:r>
            <a:r>
              <a:rPr lang="bg-BG" altLang="en-US" sz="3600" b="1" dirty="0">
                <a:solidFill>
                  <a:srgbClr val="FF0000"/>
                </a:solidFill>
                <a:latin typeface="Arial" panose="020B0604020202020204" pitchFamily="34" charset="0"/>
                <a:cs typeface="Arial" panose="020B0604020202020204" pitchFamily="34" charset="0"/>
              </a:rPr>
              <a:t>вободен избор</a:t>
            </a:r>
            <a:r>
              <a:rPr lang="bg-BG" altLang="en-US" sz="3600" dirty="0">
                <a:latin typeface="Arial" panose="020B0604020202020204" pitchFamily="34" charset="0"/>
                <a:cs typeface="Arial" panose="020B0604020202020204" pitchFamily="34" charset="0"/>
              </a:rPr>
              <a:t> от осигурените на изпълнители на медицинска помощ;</a:t>
            </a:r>
            <a:br>
              <a:rPr lang="bg-BG" altLang="en-US" sz="3600" dirty="0">
                <a:latin typeface="Arial" panose="020B0604020202020204" pitchFamily="34" charset="0"/>
                <a:cs typeface="Arial" panose="020B0604020202020204" pitchFamily="34" charset="0"/>
              </a:rPr>
            </a:br>
            <a:r>
              <a:rPr lang="bg-BG" altLang="en-US" sz="3600" dirty="0">
                <a:latin typeface="Arial" panose="020B0604020202020204" pitchFamily="34" charset="0"/>
                <a:cs typeface="Arial" panose="020B0604020202020204" pitchFamily="34" charset="0"/>
              </a:rPr>
              <a:t>- </a:t>
            </a:r>
            <a:r>
              <a:rPr lang="bg-BG" altLang="en-US" sz="3600" dirty="0">
                <a:solidFill>
                  <a:srgbClr val="FF0000"/>
                </a:solidFill>
                <a:latin typeface="Arial" panose="020B0604020202020204" pitchFamily="34" charset="0"/>
                <a:cs typeface="Arial" panose="020B0604020202020204" pitchFamily="34" charset="0"/>
              </a:rPr>
              <a:t>п</a:t>
            </a:r>
            <a:r>
              <a:rPr lang="bg-BG" altLang="en-US" sz="3600" b="1" dirty="0">
                <a:solidFill>
                  <a:srgbClr val="FF0000"/>
                </a:solidFill>
                <a:latin typeface="Arial" panose="020B0604020202020204" pitchFamily="34" charset="0"/>
                <a:cs typeface="Arial" panose="020B0604020202020204" pitchFamily="34" charset="0"/>
              </a:rPr>
              <a:t>убличност</a:t>
            </a:r>
            <a:r>
              <a:rPr lang="bg-BG" altLang="en-US" sz="3600" dirty="0">
                <a:latin typeface="Arial" panose="020B0604020202020204" pitchFamily="34" charset="0"/>
                <a:cs typeface="Arial" panose="020B0604020202020204" pitchFamily="34" charset="0"/>
              </a:rPr>
              <a:t> в дейността на НЗОК и публичен контрол върху извършваните от нея разходи.</a:t>
            </a:r>
            <a:endParaRPr lang="en-GB" altLang="en-US" sz="36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941A0575-029B-4510-94C5-26A93D9D52FB}"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29DA9D4-0E2D-4FB4-B8DD-6785962AA2D5}"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171</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1570" name="Rectangle 2"/>
          <p:cNvSpPr>
            <a:spLocks noGrp="1" noChangeArrowheads="1"/>
          </p:cNvSpPr>
          <p:nvPr>
            <p:ph type="title"/>
          </p:nvPr>
        </p:nvSpPr>
        <p:spPr>
          <a:xfrm>
            <a:off x="228600" y="609600"/>
            <a:ext cx="8686800" cy="5486400"/>
          </a:xfrm>
        </p:spPr>
        <p:txBody>
          <a:bodyPr/>
          <a:lstStyle/>
          <a:p>
            <a:pPr>
              <a:lnSpc>
                <a:spcPct val="160000"/>
              </a:lnSpc>
            </a:pPr>
            <a:r>
              <a:rPr lang="bg-BG" altLang="en-US" sz="4000" b="1" dirty="0">
                <a:solidFill>
                  <a:srgbClr val="FF0000"/>
                </a:solidFill>
                <a:latin typeface="+mn-lt"/>
                <a:cs typeface="Times New Roman" pitchFamily="18" charset="0"/>
              </a:rPr>
              <a:t>Органи на управление на НЗОК</a:t>
            </a:r>
            <a:br>
              <a:rPr lang="bg-BG" altLang="en-US" sz="4000" dirty="0">
                <a:latin typeface="+mn-lt"/>
                <a:cs typeface="Times New Roman" pitchFamily="18" charset="0"/>
              </a:rPr>
            </a:br>
            <a:r>
              <a:rPr lang="bg-BG" altLang="en-US" sz="4000" b="1" dirty="0">
                <a:solidFill>
                  <a:srgbClr val="0000FF"/>
                </a:solidFill>
                <a:latin typeface="+mn-lt"/>
                <a:cs typeface="Times New Roman" pitchFamily="18" charset="0"/>
              </a:rPr>
              <a:t>1. Надзорен съвет</a:t>
            </a:r>
            <a:br>
              <a:rPr lang="bg-BG" altLang="en-US" sz="4000" b="1" dirty="0">
                <a:solidFill>
                  <a:srgbClr val="0000FF"/>
                </a:solidFill>
                <a:latin typeface="+mn-lt"/>
                <a:cs typeface="Times New Roman" pitchFamily="18" charset="0"/>
              </a:rPr>
            </a:br>
            <a:r>
              <a:rPr lang="bg-BG" altLang="en-US" sz="4000" b="1" dirty="0">
                <a:solidFill>
                  <a:srgbClr val="0000FF"/>
                </a:solidFill>
                <a:latin typeface="+mn-lt"/>
                <a:cs typeface="Times New Roman" pitchFamily="18" charset="0"/>
              </a:rPr>
              <a:t>2.  Управител</a:t>
            </a:r>
            <a:r>
              <a:rPr lang="en-US" altLang="en-US" sz="4000" b="1" dirty="0">
                <a:solidFill>
                  <a:srgbClr val="0000FF"/>
                </a:solidFill>
                <a:latin typeface="+mn-lt"/>
                <a:cs typeface="Times New Roman" pitchFamily="18" charset="0"/>
              </a:rPr>
              <a:t> </a:t>
            </a:r>
            <a:r>
              <a:rPr lang="en-US" altLang="en-US" sz="3200" b="1" dirty="0">
                <a:latin typeface="+mn-lt"/>
                <a:cs typeface="Times New Roman" pitchFamily="18" charset="0"/>
              </a:rPr>
              <a:t>– </a:t>
            </a:r>
            <a:r>
              <a:rPr lang="bg-BG" altLang="en-US" sz="3200" b="1" dirty="0">
                <a:latin typeface="+mn-lt"/>
                <a:cs typeface="Times New Roman" pitchFamily="18" charset="0"/>
              </a:rPr>
              <a:t>избира се пряко от Народното събрание</a:t>
            </a:r>
            <a:r>
              <a:rPr lang="en-US" altLang="en-US" sz="3200" b="1" dirty="0">
                <a:latin typeface="+mn-lt"/>
                <a:cs typeface="Times New Roman" pitchFamily="18" charset="0"/>
              </a:rPr>
              <a:t> </a:t>
            </a:r>
            <a:br>
              <a:rPr lang="bg-BG" altLang="en-US" sz="4000" b="1" dirty="0">
                <a:solidFill>
                  <a:srgbClr val="0000FF"/>
                </a:solidFill>
                <a:latin typeface="+mn-lt"/>
                <a:cs typeface="Times New Roman" pitchFamily="18" charset="0"/>
              </a:rPr>
            </a:br>
            <a:br>
              <a:rPr lang="bg-BG" altLang="en-US" sz="4000" b="1" dirty="0">
                <a:solidFill>
                  <a:srgbClr val="0000FF"/>
                </a:solidFill>
                <a:latin typeface="+mn-lt"/>
                <a:cs typeface="Times New Roman" pitchFamily="18" charset="0"/>
              </a:rPr>
            </a:br>
            <a:r>
              <a:rPr lang="bg-BG" altLang="en-US" sz="3200" b="1" dirty="0">
                <a:latin typeface="+mn-lt"/>
                <a:cs typeface="Times New Roman" pitchFamily="18" charset="0"/>
              </a:rPr>
              <a:t>И двата органа се избират за срок от</a:t>
            </a:r>
            <a:r>
              <a:rPr lang="bg-BG" altLang="en-US" sz="3200" b="1" dirty="0">
                <a:latin typeface="+mn-lt"/>
              </a:rPr>
              <a:t> 5 г.</a:t>
            </a:r>
            <a:endParaRPr lang="en-GB" altLang="en-US" sz="3200" b="1" dirty="0">
              <a:latin typeface="+mn-lt"/>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96DD6BBC-90EA-4D3D-8A4B-6F7AACD20B1E}"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16F382E-4195-486D-9E1A-79452EB8103F}"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172</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2594" name="Rectangle 2"/>
          <p:cNvSpPr>
            <a:spLocks noGrp="1" noChangeArrowheads="1"/>
          </p:cNvSpPr>
          <p:nvPr>
            <p:ph type="title"/>
          </p:nvPr>
        </p:nvSpPr>
        <p:spPr>
          <a:xfrm>
            <a:off x="381000" y="685800"/>
            <a:ext cx="8382000" cy="5257800"/>
          </a:xfrm>
        </p:spPr>
        <p:txBody>
          <a:bodyPr/>
          <a:lstStyle/>
          <a:p>
            <a:pPr>
              <a:lnSpc>
                <a:spcPct val="130000"/>
              </a:lnSpc>
            </a:pPr>
            <a:r>
              <a:rPr lang="bg-BG" altLang="en-US" sz="2800" b="1">
                <a:solidFill>
                  <a:srgbClr val="FF0000"/>
                </a:solidFill>
              </a:rPr>
              <a:t>Надзорният съвет на НЗОК - 9 членове:</a:t>
            </a:r>
            <a:br>
              <a:rPr lang="bg-BG" altLang="en-US" sz="2800" b="1">
                <a:solidFill>
                  <a:srgbClr val="FF0000"/>
                </a:solidFill>
              </a:rPr>
            </a:br>
            <a:r>
              <a:rPr lang="bg-BG" altLang="en-US" sz="2800"/>
              <a:t> - 1 представител на организациите за защита правата на пациентите; </a:t>
            </a:r>
            <a:br>
              <a:rPr lang="bg-BG" altLang="en-US" sz="2800"/>
            </a:br>
            <a:r>
              <a:rPr lang="bg-BG" altLang="en-US" sz="2800"/>
              <a:t>- 2 представители на организациите на работниците и служителите;</a:t>
            </a:r>
            <a:br>
              <a:rPr lang="bg-BG" altLang="en-US" sz="2800"/>
            </a:br>
            <a:r>
              <a:rPr lang="bg-BG" altLang="en-US" sz="2800"/>
              <a:t>- 2 представители на организациите на работодателите; </a:t>
            </a:r>
            <a:br>
              <a:rPr lang="bg-BG" altLang="en-US" sz="2800"/>
            </a:br>
            <a:r>
              <a:rPr lang="bg-BG" altLang="en-US" sz="2800"/>
              <a:t>- 4 представители на държавата, един от които е изпълнителният директор на НАП.</a:t>
            </a:r>
            <a:endParaRPr lang="en-GB" altLang="en-US" sz="2800">
              <a:latin typeface="Times New Roman" pitchFamily="18" charset="0"/>
              <a:cs typeface="Times New Roman" pitchFamily="18"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84EFA3A-CE70-403E-91A6-50B64F7ED923}"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D96103D-D44B-404F-B2DE-2697379FF9DD}"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173</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4642" name="Rectangle 2"/>
          <p:cNvSpPr>
            <a:spLocks noGrp="1" noChangeArrowheads="1"/>
          </p:cNvSpPr>
          <p:nvPr>
            <p:ph type="title"/>
          </p:nvPr>
        </p:nvSpPr>
        <p:spPr>
          <a:xfrm>
            <a:off x="304800" y="460375"/>
            <a:ext cx="8534400" cy="5407025"/>
          </a:xfrm>
        </p:spPr>
        <p:txBody>
          <a:bodyPr/>
          <a:lstStyle/>
          <a:p>
            <a:pPr>
              <a:lnSpc>
                <a:spcPct val="120000"/>
              </a:lnSpc>
            </a:pPr>
            <a:r>
              <a:rPr lang="bg-BG" altLang="en-US" b="1">
                <a:solidFill>
                  <a:srgbClr val="FF0000"/>
                </a:solidFill>
                <a:cs typeface="Times New Roman" pitchFamily="18" charset="0"/>
              </a:rPr>
              <a:t>Бюджетът на НЗОК</a:t>
            </a:r>
            <a:r>
              <a:rPr lang="bg-BG" altLang="en-US">
                <a:cs typeface="Times New Roman" pitchFamily="18" charset="0"/>
              </a:rPr>
              <a:t> е основен финансов план за набиране и разходване на паричните средства на задължителното здравно осигуряване и е отделен от държавния бюджет.</a:t>
            </a:r>
            <a:endParaRPr lang="en-GB" altLang="en-US">
              <a:cs typeface="Times New Roman" pitchFamily="18"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61A16D7-68E5-419C-B9A5-6C429F9CAC81}"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8AF1776-322A-42D7-90C8-D9F95E8C4688}"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174</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5666" name="Rectangle 2"/>
          <p:cNvSpPr>
            <a:spLocks noGrp="1" noChangeArrowheads="1"/>
          </p:cNvSpPr>
          <p:nvPr>
            <p:ph type="title"/>
          </p:nvPr>
        </p:nvSpPr>
        <p:spPr>
          <a:xfrm>
            <a:off x="381000" y="685800"/>
            <a:ext cx="8305800" cy="5638800"/>
          </a:xfrm>
        </p:spPr>
        <p:txBody>
          <a:bodyPr/>
          <a:lstStyle/>
          <a:p>
            <a:pPr>
              <a:lnSpc>
                <a:spcPct val="90000"/>
              </a:lnSpc>
            </a:pPr>
            <a:r>
              <a:rPr lang="bg-BG" altLang="en-US" sz="3600" dirty="0">
                <a:cs typeface="Times New Roman" pitchFamily="18" charset="0"/>
              </a:rPr>
              <a:t>Законът за годишния бюджет на НЗОК </a:t>
            </a:r>
            <a:r>
              <a:rPr lang="bg-BG" altLang="en-US" sz="3600" b="1" dirty="0">
                <a:solidFill>
                  <a:schemeClr val="bg2">
                    <a:lumMod val="60000"/>
                    <a:lumOff val="40000"/>
                  </a:schemeClr>
                </a:solidFill>
                <a:cs typeface="Times New Roman" pitchFamily="18" charset="0"/>
              </a:rPr>
              <a:t>се разглежда и приема от Народното събрание като самостоятелен документ </a:t>
            </a:r>
            <a:r>
              <a:rPr lang="bg-BG" altLang="en-US" sz="3600" dirty="0">
                <a:cs typeface="Times New Roman" pitchFamily="18" charset="0"/>
              </a:rPr>
              <a:t>едновременно със Законите за държавния бюджет и за бюджета на държавното социално осигуряване.</a:t>
            </a:r>
            <a:br>
              <a:rPr lang="bg-BG" altLang="en-US" sz="3600" dirty="0">
                <a:cs typeface="Times New Roman" pitchFamily="18" charset="0"/>
              </a:rPr>
            </a:br>
            <a:br>
              <a:rPr lang="bg-BG" altLang="en-US" sz="3600" dirty="0">
                <a:cs typeface="Times New Roman" pitchFamily="18" charset="0"/>
              </a:rPr>
            </a:br>
            <a:r>
              <a:rPr lang="bg-BG" altLang="en-US" sz="3600" dirty="0">
                <a:cs typeface="Times New Roman" pitchFamily="18" charset="0"/>
              </a:rPr>
              <a:t>В Закона за бюджет на НЗОК се определя и </a:t>
            </a:r>
            <a:r>
              <a:rPr lang="bg-BG" altLang="en-US" sz="3600" dirty="0">
                <a:solidFill>
                  <a:srgbClr val="FF0000"/>
                </a:solidFill>
                <a:cs typeface="Times New Roman" pitchFamily="18" charset="0"/>
              </a:rPr>
              <a:t>размерът на здравноосигурителната вноска.</a:t>
            </a:r>
            <a:br>
              <a:rPr lang="bg-BG" altLang="en-US" sz="3600" dirty="0">
                <a:solidFill>
                  <a:srgbClr val="FF0000"/>
                </a:solidFill>
                <a:cs typeface="Times New Roman" pitchFamily="18" charset="0"/>
              </a:rPr>
            </a:br>
            <a:r>
              <a:rPr lang="bg-BG" altLang="en-US" sz="3600" b="1" dirty="0">
                <a:solidFill>
                  <a:srgbClr val="0000FF"/>
                </a:solidFill>
                <a:cs typeface="Times New Roman" pitchFamily="18" charset="0"/>
              </a:rPr>
              <a:t>Сега тя е 8% от облагаемия доход.</a:t>
            </a:r>
            <a:endParaRPr lang="en-GB" altLang="en-US" sz="3600" b="1" dirty="0">
              <a:solidFill>
                <a:srgbClr val="0000FF"/>
              </a:solidFill>
              <a:cs typeface="Times New Roman" pitchFamily="18"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F718CA7-E6FB-4B40-B19B-96E1E42B01A5}"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FFFAEC3-89D2-439E-BFB5-458054F8482E}"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175</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740354" name="Rectangle 2"/>
          <p:cNvSpPr>
            <a:spLocks noGrp="1" noChangeArrowheads="1"/>
          </p:cNvSpPr>
          <p:nvPr>
            <p:ph type="title"/>
          </p:nvPr>
        </p:nvSpPr>
        <p:spPr>
          <a:xfrm>
            <a:off x="304800" y="762000"/>
            <a:ext cx="8458200" cy="5815013"/>
          </a:xfrm>
        </p:spPr>
        <p:txBody>
          <a:bodyPr/>
          <a:lstStyle/>
          <a:p>
            <a:pPr>
              <a:lnSpc>
                <a:spcPct val="120000"/>
              </a:lnSpc>
            </a:pPr>
            <a:r>
              <a:rPr lang="bg-BG" altLang="en-US" sz="2400" b="1" dirty="0">
                <a:solidFill>
                  <a:srgbClr val="FF0000"/>
                </a:solidFill>
              </a:rPr>
              <a:t>Със Закона за бюджета на НЗОК задължително се определят и диференцираните разходи по здравноосигурителните плащания за:</a:t>
            </a:r>
            <a:br>
              <a:rPr lang="bg-BG" altLang="en-US" sz="2400" b="1" dirty="0">
                <a:solidFill>
                  <a:srgbClr val="FF0000"/>
                </a:solidFill>
              </a:rPr>
            </a:br>
            <a:r>
              <a:rPr lang="bg-BG" altLang="en-US" sz="2400" dirty="0"/>
              <a:t>- първична извънболнична медицинска помощ;</a:t>
            </a:r>
            <a:br>
              <a:rPr lang="bg-BG" altLang="en-US" sz="2400" dirty="0"/>
            </a:br>
            <a:r>
              <a:rPr lang="bg-BG" altLang="en-US" sz="2400" dirty="0"/>
              <a:t>- специализирана извънболнична помощ; </a:t>
            </a:r>
            <a:br>
              <a:rPr lang="bg-BG" altLang="en-US" sz="2400" dirty="0"/>
            </a:br>
            <a:r>
              <a:rPr lang="bg-BG" altLang="en-US" sz="2400" dirty="0"/>
              <a:t>- </a:t>
            </a:r>
            <a:r>
              <a:rPr lang="bg-BG" altLang="en-US" sz="2400" dirty="0" err="1"/>
              <a:t>дентална</a:t>
            </a:r>
            <a:r>
              <a:rPr lang="bg-BG" altLang="en-US" sz="2400" dirty="0"/>
              <a:t> помощ;</a:t>
            </a:r>
            <a:br>
              <a:rPr lang="bg-BG" altLang="en-US" sz="2400" dirty="0"/>
            </a:br>
            <a:r>
              <a:rPr lang="bg-BG" altLang="en-US" sz="2400" dirty="0"/>
              <a:t>- медико-диагностични дейности;</a:t>
            </a:r>
            <a:br>
              <a:rPr lang="bg-BG" altLang="en-US" sz="2400" dirty="0"/>
            </a:br>
            <a:r>
              <a:rPr lang="bg-BG" altLang="en-US" sz="2400" dirty="0"/>
              <a:t>- лекарства за домашно лечение, медицински изделия и диетични храни за специални медицински цели;</a:t>
            </a:r>
            <a:br>
              <a:rPr lang="bg-BG" altLang="en-US" sz="2400" dirty="0"/>
            </a:br>
            <a:r>
              <a:rPr lang="bg-BG" altLang="en-US" sz="2400" dirty="0"/>
              <a:t>- болнична помощ;</a:t>
            </a:r>
            <a:br>
              <a:rPr lang="bg-BG" altLang="en-US" sz="2400" dirty="0"/>
            </a:br>
            <a:r>
              <a:rPr lang="bg-BG" altLang="en-US" sz="2400" dirty="0"/>
              <a:t>- други здравноосигурителни плащания, предвидени в НРД.</a:t>
            </a:r>
            <a:endParaRPr lang="en-GB" altLang="en-US" sz="2400" dirty="0"/>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5CE0980-0F7A-41F0-9CC4-582B8C38342E}"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40960" cy="5562600"/>
          </a:xfrm>
        </p:spPr>
        <p:txBody>
          <a:bodyPr/>
          <a:lstStyle/>
          <a:p>
            <a:r>
              <a:rPr lang="bg-BG" dirty="0">
                <a:solidFill>
                  <a:srgbClr val="FF0000"/>
                </a:solidFill>
              </a:rPr>
              <a:t>За всяко посещение </a:t>
            </a:r>
            <a:r>
              <a:rPr lang="bg-BG" dirty="0"/>
              <a:t>при лекаря или при лекаря по </a:t>
            </a:r>
            <a:r>
              <a:rPr lang="bg-BG" dirty="0" err="1"/>
              <a:t>дентална</a:t>
            </a:r>
            <a:r>
              <a:rPr lang="bg-BG" dirty="0"/>
              <a:t> медицина, както и за всеки ден болнично лечение, но не повече от 10 дни годишно, здравноосигурените лица заплащат на лекаря, на лекаря по </a:t>
            </a:r>
            <a:r>
              <a:rPr lang="bg-BG" dirty="0" err="1"/>
              <a:t>дентална</a:t>
            </a:r>
            <a:r>
              <a:rPr lang="bg-BG" dirty="0"/>
              <a:t> медицина или на лечебното заведение суми, определени с постановление на МС. По-ниски суми са определени за лицата, които са упражнили право на пенсия за осигурителен стаж и възраст.</a:t>
            </a:r>
            <a:endParaRPr lang="en-US" dirty="0"/>
          </a:p>
          <a:p>
            <a:endParaRPr lang="bg-BG"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330CE22-A049-4590-A28F-682EBF189821}" type="slidenum">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176</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Date Placeholder 4"/>
          <p:cNvSpPr>
            <a:spLocks noGrp="1"/>
          </p:cNvSpPr>
          <p:nvPr>
            <p:ph type="dt" sz="half"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8892A624-D373-42A1-87DC-525AE81BDF57}"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50667850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D23C845-D540-4CC5-BA8D-553C83FAA40A}"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177</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7714" name="Rectangle 2"/>
          <p:cNvSpPr>
            <a:spLocks noGrp="1" noChangeArrowheads="1"/>
          </p:cNvSpPr>
          <p:nvPr>
            <p:ph type="title"/>
          </p:nvPr>
        </p:nvSpPr>
        <p:spPr>
          <a:xfrm>
            <a:off x="228600" y="609600"/>
            <a:ext cx="8686800" cy="5562600"/>
          </a:xfrm>
        </p:spPr>
        <p:txBody>
          <a:bodyPr/>
          <a:lstStyle/>
          <a:p>
            <a:pPr>
              <a:lnSpc>
                <a:spcPct val="110000"/>
              </a:lnSpc>
            </a:pPr>
            <a:r>
              <a:rPr lang="bg-BG" altLang="en-US" sz="2400" b="1" dirty="0">
                <a:solidFill>
                  <a:srgbClr val="FF0000"/>
                </a:solidFill>
                <a:latin typeface="Arial" panose="020B0604020202020204" pitchFamily="34" charset="0"/>
                <a:cs typeface="Arial" panose="020B0604020202020204" pitchFamily="34" charset="0"/>
              </a:rPr>
              <a:t>От заплащане на посочените суми се освобождават</a:t>
            </a:r>
            <a:r>
              <a:rPr lang="bg-BG" altLang="en-US" sz="2400" dirty="0">
                <a:solidFill>
                  <a:srgbClr val="FF0000"/>
                </a:solidFill>
                <a:latin typeface="Arial" panose="020B0604020202020204" pitchFamily="34" charset="0"/>
                <a:cs typeface="Arial" panose="020B0604020202020204" pitchFamily="34" charset="0"/>
              </a:rPr>
              <a:t>:</a:t>
            </a:r>
            <a:br>
              <a:rPr lang="bg-BG" altLang="en-US" sz="2400" dirty="0">
                <a:solidFill>
                  <a:srgbClr val="FF0000"/>
                </a:solidFill>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лица със заболявания по списък към НРД;</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малолетни и непълнолетни;</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неработещи членове на семейството; </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военнослужещи на наборна военна служба; </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пострадали при или по повод отбраната на страната, ветерани от войните, военноинвалиди; </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задържани под стража или лишени от свобода; </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социално слаби, получаващи помощи; </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лица без доходи, настанени в домове за деца и юноши, в домове за деца от предучилищна възраст и в домове за социални грижи; </a:t>
            </a:r>
            <a:br>
              <a:rPr lang="bg-BG" altLang="en-US" sz="2400" dirty="0">
                <a:latin typeface="Arial" panose="020B0604020202020204" pitchFamily="34" charset="0"/>
                <a:cs typeface="Arial" panose="020B0604020202020204" pitchFamily="34" charset="0"/>
              </a:rPr>
            </a:br>
            <a:r>
              <a:rPr lang="bg-BG" altLang="en-US" sz="2400" dirty="0">
                <a:latin typeface="Arial" panose="020B0604020202020204" pitchFamily="34" charset="0"/>
                <a:cs typeface="Arial" panose="020B0604020202020204" pitchFamily="34" charset="0"/>
              </a:rPr>
              <a:t>- медицински специалисти.</a:t>
            </a:r>
            <a:endParaRPr lang="en-GB" altLang="en-US" sz="24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4E4D419-B462-499D-BD2D-E96FE23AE6FD}"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81DF168-990E-4A96-B6DF-B0838EE87D4A}"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178</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3618" name="Rectangle 2"/>
          <p:cNvSpPr>
            <a:spLocks noGrp="1" noChangeArrowheads="1"/>
          </p:cNvSpPr>
          <p:nvPr>
            <p:ph type="title"/>
          </p:nvPr>
        </p:nvSpPr>
        <p:spPr>
          <a:xfrm>
            <a:off x="381000" y="762000"/>
            <a:ext cx="8534400" cy="5562600"/>
          </a:xfrm>
        </p:spPr>
        <p:txBody>
          <a:bodyPr/>
          <a:lstStyle/>
          <a:p>
            <a:pPr>
              <a:lnSpc>
                <a:spcPct val="110000"/>
              </a:lnSpc>
            </a:pPr>
            <a:r>
              <a:rPr lang="bg-BG" altLang="en-US" sz="3200" b="1" dirty="0">
                <a:solidFill>
                  <a:srgbClr val="FF0000"/>
                </a:solidFill>
                <a:latin typeface="Arial" panose="020B0604020202020204" pitchFamily="34" charset="0"/>
                <a:cs typeface="Arial" panose="020B0604020202020204" pitchFamily="34" charset="0"/>
              </a:rPr>
              <a:t>Чл. 40. Здравноосигурителни вноски</a:t>
            </a:r>
            <a:r>
              <a:rPr lang="bg-BG" altLang="en-US" sz="2800" b="1" dirty="0">
                <a:latin typeface="Arial" panose="020B0604020202020204" pitchFamily="34" charset="0"/>
                <a:cs typeface="Arial" panose="020B0604020202020204" pitchFamily="34" charset="0"/>
              </a:rPr>
              <a:t> – </a:t>
            </a:r>
            <a:r>
              <a:rPr lang="bg-BG" altLang="en-US" sz="2800" dirty="0">
                <a:latin typeface="Arial" panose="020B0604020202020204" pitchFamily="34" charset="0"/>
                <a:cs typeface="Arial" panose="020B0604020202020204" pitchFamily="34" charset="0"/>
              </a:rPr>
              <a:t>определят се върху осигурителния доход и се внасят от работодателя и осигурения в съотношение:</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- 2000 - 2001 г. - 80:20</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- 2002 - 2004 г. - 75:25</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- 2005 г. - 70:30</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- 2006 г. - 65:35</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- 2007 г. - 65:35</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- 2008 г. – 60:40</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- 2009 г. – 60:40</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- 2010 г. и следващите – </a:t>
            </a:r>
            <a:r>
              <a:rPr lang="en-US" altLang="en-US" sz="2800" dirty="0">
                <a:latin typeface="Arial" panose="020B0604020202020204" pitchFamily="34" charset="0"/>
                <a:cs typeface="Arial" panose="020B0604020202020204" pitchFamily="34" charset="0"/>
              </a:rPr>
              <a:t>60:40 (</a:t>
            </a:r>
            <a:r>
              <a:rPr lang="bg-BG" altLang="en-US" sz="2800" dirty="0">
                <a:latin typeface="Arial" panose="020B0604020202020204" pitchFamily="34" charset="0"/>
                <a:cs typeface="Arial" panose="020B0604020202020204" pitchFamily="34" charset="0"/>
              </a:rPr>
              <a:t>от 02.01.2010)</a:t>
            </a:r>
            <a:endParaRPr lang="en-GB" altLang="en-US" sz="28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3562109-277C-4B07-A16F-4B8B307AA45D}"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631F5A-9F50-42D5-9EE3-877163C07F88}"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179</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8738" name="Rectangle 2"/>
          <p:cNvSpPr>
            <a:spLocks noGrp="1" noChangeArrowheads="1"/>
          </p:cNvSpPr>
          <p:nvPr>
            <p:ph type="title"/>
          </p:nvPr>
        </p:nvSpPr>
        <p:spPr>
          <a:xfrm>
            <a:off x="228600" y="533400"/>
            <a:ext cx="8534400" cy="5943600"/>
          </a:xfrm>
        </p:spPr>
        <p:txBody>
          <a:bodyPr/>
          <a:lstStyle/>
          <a:p>
            <a:pPr>
              <a:lnSpc>
                <a:spcPct val="130000"/>
              </a:lnSpc>
            </a:pPr>
            <a:r>
              <a:rPr lang="bg-BG" altLang="en-US" sz="3200" b="1" dirty="0">
                <a:solidFill>
                  <a:srgbClr val="FF0000"/>
                </a:solidFill>
                <a:latin typeface="Arial" panose="020B0604020202020204" pitchFamily="34" charset="0"/>
                <a:cs typeface="Arial" panose="020B0604020202020204" pitchFamily="34" charset="0"/>
              </a:rPr>
              <a:t>Чл. 45.  НЗОК заплаща</a:t>
            </a:r>
            <a:r>
              <a:rPr lang="bg-BG" altLang="en-US" sz="3200" dirty="0">
                <a:latin typeface="Arial" panose="020B0604020202020204" pitchFamily="34" charset="0"/>
                <a:cs typeface="Arial" panose="020B0604020202020204" pitchFamily="34" charset="0"/>
              </a:rPr>
              <a:t> за оказване на:</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1.  медицински и стоматологични дейности за предпазване от заболявания;</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2.  медицински и стоматологични дейности за ранно откриване на заболявания;</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3.  извънболнична и болнична помощ за диагностика и лечение на заболяване;</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4.  медицинска рехабилитация;</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5.  неотложна медицинска помощ;</a:t>
            </a:r>
            <a:r>
              <a:rPr lang="bg-BG" altLang="en-US" sz="3200" dirty="0">
                <a:latin typeface="Times New Roman" pitchFamily="18" charset="0"/>
                <a:cs typeface="Times New Roman" pitchFamily="18" charset="0"/>
              </a:rPr>
              <a:t>		</a:t>
            </a:r>
            <a:r>
              <a:rPr lang="en-GB" altLang="en-US" sz="3200" dirty="0">
                <a:latin typeface="Times New Roman" pitchFamily="18" charset="0"/>
              </a:rPr>
              <a:t> </a:t>
            </a: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A60BF8B1-32C8-4651-93BC-ED0D8A193E72}"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CAB974-3007-40B6-B681-60516C693A6A}" type="slidenum">
              <a:rPr lang="bg-BG" altLang="en-US"/>
              <a:pPr/>
              <a:t>18</a:t>
            </a:fld>
            <a:endParaRPr lang="bg-BG" altLang="en-US"/>
          </a:p>
        </p:txBody>
      </p:sp>
      <p:sp>
        <p:nvSpPr>
          <p:cNvPr id="753668" name="Rectangle 4"/>
          <p:cNvSpPr>
            <a:spLocks noGrp="1" noChangeArrowheads="1"/>
          </p:cNvSpPr>
          <p:nvPr>
            <p:ph type="title"/>
          </p:nvPr>
        </p:nvSpPr>
        <p:spPr>
          <a:xfrm>
            <a:off x="457200" y="685800"/>
            <a:ext cx="8229600" cy="5791200"/>
          </a:xfrm>
        </p:spPr>
        <p:txBody>
          <a:bodyPr/>
          <a:lstStyle/>
          <a:p>
            <a:pPr algn="ctr"/>
            <a:r>
              <a:rPr lang="bg-BG" altLang="en-US" sz="4000" b="1" dirty="0">
                <a:solidFill>
                  <a:srgbClr val="0000FF"/>
                </a:solidFill>
                <a:effectLst>
                  <a:outerShdw blurRad="38100" dist="38100" dir="2700000" algn="tl">
                    <a:srgbClr val="C0C0C0"/>
                  </a:outerShdw>
                </a:effectLst>
              </a:rPr>
              <a:t>КОНСТИТУЦИЯ НА РЕПУБЛИКА БЪЛГАРИЯ</a:t>
            </a:r>
            <a:br>
              <a:rPr lang="bg-BG" altLang="en-US" sz="4000" dirty="0"/>
            </a:br>
            <a:r>
              <a:rPr lang="bg-BG" altLang="en-US" sz="2800" i="1" dirty="0"/>
              <a:t>В сила от 13.07.1991 г.</a:t>
            </a:r>
            <a:br>
              <a:rPr lang="bg-BG" altLang="en-US" sz="2800" i="1" dirty="0"/>
            </a:br>
            <a:br>
              <a:rPr lang="en-US" altLang="en-US" sz="1800" dirty="0"/>
            </a:br>
            <a:r>
              <a:rPr lang="bg-BG" altLang="en-US" sz="3200" dirty="0"/>
              <a:t>Във всяка страна тя е фундаментът, който регулира отношенията между гражданите и държавата и отношенията между трите вида власт: законодателна, изпълнителна и съдебна.</a:t>
            </a:r>
            <a:br>
              <a:rPr lang="en-US" altLang="en-US" sz="3200" dirty="0"/>
            </a:br>
            <a:r>
              <a:rPr lang="bg-BG" altLang="en-US" sz="4000" dirty="0"/>
              <a:t> </a:t>
            </a:r>
          </a:p>
        </p:txBody>
      </p:sp>
      <p:sp>
        <p:nvSpPr>
          <p:cNvPr id="2" name="Date Placeholder 1"/>
          <p:cNvSpPr>
            <a:spLocks noGrp="1"/>
          </p:cNvSpPr>
          <p:nvPr>
            <p:ph type="dt" sz="half" idx="12"/>
          </p:nvPr>
        </p:nvSpPr>
        <p:spPr/>
        <p:txBody>
          <a:bodyPr/>
          <a:lstStyle/>
          <a:p>
            <a:fld id="{F06BE42E-5310-4623-8EFB-D7C8D5BC778E}" type="datetime1">
              <a:rPr lang="bg-BG" altLang="en-US" smtClean="0"/>
              <a:t>20.3.2020 г.</a:t>
            </a:fld>
            <a:endParaRPr lang="bg-BG" alt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929E70E-4632-4D19-A442-B0A018259A0A}"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180</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29762" name="Rectangle 2"/>
          <p:cNvSpPr>
            <a:spLocks noGrp="1" noChangeArrowheads="1"/>
          </p:cNvSpPr>
          <p:nvPr>
            <p:ph type="title"/>
          </p:nvPr>
        </p:nvSpPr>
        <p:spPr>
          <a:xfrm>
            <a:off x="152400" y="609600"/>
            <a:ext cx="8763000" cy="5791200"/>
          </a:xfrm>
        </p:spPr>
        <p:txBody>
          <a:bodyPr/>
          <a:lstStyle/>
          <a:p>
            <a:pPr>
              <a:lnSpc>
                <a:spcPct val="90000"/>
              </a:lnSpc>
            </a:pPr>
            <a:r>
              <a:rPr lang="bg-BG" altLang="en-US" sz="3200" dirty="0">
                <a:latin typeface="Arial" panose="020B0604020202020204" pitchFamily="34" charset="0"/>
                <a:cs typeface="Arial" panose="020B0604020202020204" pitchFamily="34" charset="0"/>
              </a:rPr>
              <a:t>6.  медицински грижи при бременност, раждане и майчинство;</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7.  аборти по медицински показания и при бременност от изнасилване;</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8.  стоматологична и зъботехническа помощ;</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9.  медицински грижи при лечение в дома;</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10.  предписване и отпускане на лекарства, за домашно лечение;</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11.  медицинска експертиза на трудоспособността;</a:t>
            </a:r>
            <a:br>
              <a:rPr lang="bg-BG" altLang="en-US" sz="32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12.  транспортни услуги по медицински показания.</a:t>
            </a:r>
            <a:endParaRPr lang="en-GB" altLang="en-US" sz="32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155DDF29-48ED-46D1-BDA1-F93F9EB3C70C}"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7204B8D-F4B4-41D5-A566-496D9A9EF16A}"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181</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30786" name="Rectangle 2"/>
          <p:cNvSpPr>
            <a:spLocks noGrp="1" noChangeArrowheads="1"/>
          </p:cNvSpPr>
          <p:nvPr>
            <p:ph type="title"/>
          </p:nvPr>
        </p:nvSpPr>
        <p:spPr>
          <a:xfrm>
            <a:off x="381000" y="592138"/>
            <a:ext cx="8382000" cy="5451475"/>
          </a:xfrm>
        </p:spPr>
        <p:txBody>
          <a:bodyPr/>
          <a:lstStyle/>
          <a:p>
            <a:r>
              <a:rPr lang="bg-BG" altLang="en-US" sz="4000" b="1" dirty="0">
                <a:solidFill>
                  <a:srgbClr val="FF0000"/>
                </a:solidFill>
                <a:latin typeface="Arial" panose="020B0604020202020204" pitchFamily="34" charset="0"/>
                <a:cs typeface="Arial" panose="020B0604020202020204" pitchFamily="34" charset="0"/>
              </a:rPr>
              <a:t>Чл. 46.</a:t>
            </a:r>
            <a:r>
              <a:rPr lang="bg-BG" altLang="en-US" sz="4000" dirty="0">
                <a:latin typeface="Arial" panose="020B0604020202020204" pitchFamily="34" charset="0"/>
                <a:cs typeface="Arial" panose="020B0604020202020204" pitchFamily="34" charset="0"/>
              </a:rPr>
              <a:t> </a:t>
            </a:r>
            <a:r>
              <a:rPr lang="bg-BG" altLang="en-US" sz="3600" dirty="0">
                <a:latin typeface="Arial" panose="020B0604020202020204" pitchFamily="34" charset="0"/>
                <a:cs typeface="Arial" panose="020B0604020202020204" pitchFamily="34" charset="0"/>
              </a:rPr>
              <a:t>Редът за предоставяне и изискванията към изпълнителите на отделните видове медицинска помощ по чл. 45 се определят в </a:t>
            </a:r>
            <a:r>
              <a:rPr lang="bg-BG" altLang="en-US" sz="3600" b="1" dirty="0">
                <a:solidFill>
                  <a:srgbClr val="FF0000"/>
                </a:solidFill>
                <a:latin typeface="Arial" panose="020B0604020202020204" pitchFamily="34" charset="0"/>
                <a:cs typeface="Arial" panose="020B0604020202020204" pitchFamily="34" charset="0"/>
              </a:rPr>
              <a:t>Национални Рамкови Договори (НРД). </a:t>
            </a:r>
            <a:br>
              <a:rPr lang="bg-BG" altLang="en-US" sz="3600" b="1" dirty="0">
                <a:solidFill>
                  <a:srgbClr val="FF0000"/>
                </a:solidFill>
                <a:latin typeface="Arial" panose="020B0604020202020204" pitchFamily="34" charset="0"/>
                <a:cs typeface="Arial" panose="020B0604020202020204" pitchFamily="34" charset="0"/>
              </a:rPr>
            </a:br>
            <a:br>
              <a:rPr lang="bg-BG" altLang="en-US" sz="3600" b="1" dirty="0">
                <a:solidFill>
                  <a:srgbClr val="FF0000"/>
                </a:solidFill>
                <a:latin typeface="Arial" panose="020B0604020202020204" pitchFamily="34" charset="0"/>
                <a:cs typeface="Arial" panose="020B0604020202020204" pitchFamily="34" charset="0"/>
              </a:rPr>
            </a:br>
            <a:r>
              <a:rPr lang="bg-BG" altLang="en-US" sz="36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От 2010 г. се приемат два отделни НРД - за медицинските дейности и </a:t>
            </a:r>
            <a:br>
              <a:rPr lang="bg-BG" altLang="en-US" sz="36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br>
            <a:r>
              <a:rPr lang="bg-BG" altLang="en-US" sz="36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 за </a:t>
            </a:r>
            <a:r>
              <a:rPr lang="bg-BG" altLang="en-US" sz="3600" b="1" dirty="0" err="1">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денталните</a:t>
            </a:r>
            <a:r>
              <a:rPr lang="bg-BG" altLang="en-US" sz="36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 дейности.</a:t>
            </a:r>
            <a:r>
              <a:rPr lang="bg-BG" altLang="en-US" sz="4000" dirty="0">
                <a:latin typeface="Arial" panose="020B0604020202020204" pitchFamily="34" charset="0"/>
                <a:cs typeface="Arial" panose="020B0604020202020204" pitchFamily="34" charset="0"/>
              </a:rPr>
              <a:t> </a:t>
            </a:r>
            <a:endParaRPr lang="en-GB" altLang="en-US" sz="40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5F99DAC-7C21-4263-870D-7B9A9D005C9E}"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64B3E80-E6C4-4FF2-9C71-3E24D0C703D6}"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182</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33858" name="Rectangle 2"/>
          <p:cNvSpPr>
            <a:spLocks noGrp="1" noChangeArrowheads="1"/>
          </p:cNvSpPr>
          <p:nvPr>
            <p:ph type="title"/>
          </p:nvPr>
        </p:nvSpPr>
        <p:spPr>
          <a:xfrm>
            <a:off x="228600" y="533400"/>
            <a:ext cx="8686800" cy="5715000"/>
          </a:xfrm>
        </p:spPr>
        <p:txBody>
          <a:bodyPr/>
          <a:lstStyle/>
          <a:p>
            <a:pPr>
              <a:lnSpc>
                <a:spcPct val="110000"/>
              </a:lnSpc>
            </a:pPr>
            <a:r>
              <a:rPr lang="bg-BG" altLang="en-US" sz="2800" b="1" dirty="0">
                <a:solidFill>
                  <a:srgbClr val="0000FF"/>
                </a:solidFill>
                <a:latin typeface="Arial" panose="020B0604020202020204" pitchFamily="34" charset="0"/>
                <a:cs typeface="Arial" panose="020B0604020202020204" pitchFamily="34" charset="0"/>
              </a:rPr>
              <a:t>НРД влизат в сила от 1 януари на следващата година и съдържат:</a:t>
            </a:r>
            <a:br>
              <a:rPr lang="bg-BG" altLang="en-US" sz="2800" b="1" dirty="0">
                <a:solidFill>
                  <a:srgbClr val="0000FF"/>
                </a:solidFill>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1. условията, на които трябва да отговарят изпълнителите на медицинска помощ и реда за сключване на договорите с тях;</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2.  отделните видове медицинска помощ по чл. 45;</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3.  условията и реда за оказване на помощ;</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4.  критерии за качеството и достъпността на помощта; </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5.  документацията и документооборота;</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6. задълженията на страните по информационното осигуряване. </a:t>
            </a:r>
            <a:r>
              <a:rPr lang="bg-BG" altLang="en-US" sz="2800" dirty="0">
                <a:latin typeface="Times New Roman" pitchFamily="18" charset="0"/>
                <a:cs typeface="Times New Roman" pitchFamily="18" charset="0"/>
              </a:rPr>
              <a:t>	</a:t>
            </a:r>
            <a:endParaRPr lang="en-GB" altLang="en-US" sz="2800" dirty="0">
              <a:latin typeface="Times New Roman" pitchFamily="18" charset="0"/>
              <a:cs typeface="Times New Roman" pitchFamily="18"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F95DFB9-70AF-4436-B918-092386D8B343}"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67E6762-AB0C-4AA1-B174-3B1BFF040A8A}"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183</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741378" name="Rectangle 2"/>
          <p:cNvSpPr>
            <a:spLocks noGrp="1" noChangeArrowheads="1"/>
          </p:cNvSpPr>
          <p:nvPr>
            <p:ph type="title"/>
          </p:nvPr>
        </p:nvSpPr>
        <p:spPr>
          <a:xfrm>
            <a:off x="152400" y="609600"/>
            <a:ext cx="8763000" cy="5638799"/>
          </a:xfrm>
        </p:spPr>
        <p:txBody>
          <a:bodyPr/>
          <a:lstStyle/>
          <a:p>
            <a:pPr>
              <a:lnSpc>
                <a:spcPct val="120000"/>
              </a:lnSpc>
            </a:pPr>
            <a:r>
              <a:rPr lang="bg-BG" altLang="en-US" sz="3600" b="1" dirty="0">
                <a:solidFill>
                  <a:srgbClr val="FF0000"/>
                </a:solidFill>
                <a:latin typeface="Arial" panose="020B0604020202020204" pitchFamily="34" charset="0"/>
                <a:cs typeface="Arial" panose="020B0604020202020204" pitchFamily="34" charset="0"/>
              </a:rPr>
              <a:t>Изработването и подписването на НРД за медицинските дейности</a:t>
            </a:r>
            <a:r>
              <a:rPr lang="bg-BG" altLang="en-US" sz="3600" dirty="0">
                <a:latin typeface="Arial" panose="020B0604020202020204" pitchFamily="34" charset="0"/>
                <a:cs typeface="Arial" panose="020B0604020202020204" pitchFamily="34" charset="0"/>
              </a:rPr>
              <a:t> се извършва от 10 представители на НЗОК и 10 представители на Българския лекарски съюз след внасяне на проекта на закон за бюджета на НЗОК за следващата година за разглеждане от Народното събрание.  </a:t>
            </a:r>
            <a:endParaRPr lang="en-GB" altLang="en-US" sz="36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428E493B-4FBD-4B74-9E1F-B83DAFAA0EAB}"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C37814F-FA61-4683-B5C6-091E4ADEBF96}"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184</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31810" name="Rectangle 2"/>
          <p:cNvSpPr>
            <a:spLocks noGrp="1" noChangeArrowheads="1"/>
          </p:cNvSpPr>
          <p:nvPr>
            <p:ph type="title"/>
          </p:nvPr>
        </p:nvSpPr>
        <p:spPr>
          <a:xfrm>
            <a:off x="304800" y="790575"/>
            <a:ext cx="8610600" cy="5130800"/>
          </a:xfrm>
        </p:spPr>
        <p:txBody>
          <a:bodyPr/>
          <a:lstStyle/>
          <a:p>
            <a:pPr>
              <a:lnSpc>
                <a:spcPct val="120000"/>
              </a:lnSpc>
            </a:pPr>
            <a:r>
              <a:rPr lang="bg-BG" altLang="en-US" sz="3600" b="1" dirty="0">
                <a:solidFill>
                  <a:srgbClr val="FF0000"/>
                </a:solidFill>
                <a:latin typeface="Arial" panose="020B0604020202020204" pitchFamily="34" charset="0"/>
                <a:cs typeface="Arial" panose="020B0604020202020204" pitchFamily="34" charset="0"/>
              </a:rPr>
              <a:t>Изработването и подписването на НРД за </a:t>
            </a:r>
            <a:r>
              <a:rPr lang="bg-BG" altLang="en-US" sz="3600" b="1" dirty="0" err="1">
                <a:solidFill>
                  <a:srgbClr val="FF0000"/>
                </a:solidFill>
                <a:latin typeface="Arial" panose="020B0604020202020204" pitchFamily="34" charset="0"/>
                <a:cs typeface="Arial" panose="020B0604020202020204" pitchFamily="34" charset="0"/>
              </a:rPr>
              <a:t>денталните</a:t>
            </a:r>
            <a:r>
              <a:rPr lang="bg-BG" altLang="en-US" sz="3600" b="1" dirty="0">
                <a:solidFill>
                  <a:srgbClr val="FF0000"/>
                </a:solidFill>
                <a:latin typeface="Arial" panose="020B0604020202020204" pitchFamily="34" charset="0"/>
                <a:cs typeface="Arial" panose="020B0604020202020204" pitchFamily="34" charset="0"/>
              </a:rPr>
              <a:t> дейности</a:t>
            </a:r>
            <a:r>
              <a:rPr lang="bg-BG" altLang="en-US" sz="3600" dirty="0">
                <a:latin typeface="Arial" panose="020B0604020202020204" pitchFamily="34" charset="0"/>
                <a:cs typeface="Arial" panose="020B0604020202020204" pitchFamily="34" charset="0"/>
              </a:rPr>
              <a:t> се извършва от 9 представители на НЗОК и 9 представители на Българския зъболекарски съюз след внасяне на проекта на закон за бюджета на НЗОК за следващата година за разглеждане от Народното събрание.  </a:t>
            </a:r>
            <a:endParaRPr lang="en-GB" altLang="en-US" sz="36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817FE8E7-A1F5-438E-A013-49201D5963CF}"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E2790AC-3B73-4A20-BED8-3ACFD89E1C68}" type="slidenum">
              <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185</a:t>
            </a:fld>
            <a:endParaRPr kumimoji="0" lang="bg-BG" alt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32834" name="Rectangle 2"/>
          <p:cNvSpPr>
            <a:spLocks noGrp="1" noChangeArrowheads="1"/>
          </p:cNvSpPr>
          <p:nvPr>
            <p:ph type="title"/>
          </p:nvPr>
        </p:nvSpPr>
        <p:spPr>
          <a:xfrm>
            <a:off x="457200" y="533400"/>
            <a:ext cx="8305800" cy="5473700"/>
          </a:xfrm>
        </p:spPr>
        <p:txBody>
          <a:bodyPr/>
          <a:lstStyle/>
          <a:p>
            <a:pPr>
              <a:lnSpc>
                <a:spcPct val="130000"/>
              </a:lnSpc>
            </a:pPr>
            <a:r>
              <a:rPr lang="bg-BG" altLang="en-US" sz="3600" b="1" dirty="0">
                <a:solidFill>
                  <a:srgbClr val="FF0000"/>
                </a:solidFill>
                <a:latin typeface="Arial" panose="020B0604020202020204" pitchFamily="34" charset="0"/>
                <a:cs typeface="Arial" panose="020B0604020202020204" pitchFamily="34" charset="0"/>
              </a:rPr>
              <a:t>НРД за медицинските и за </a:t>
            </a:r>
            <a:r>
              <a:rPr lang="bg-BG" altLang="en-US" sz="3600" b="1" dirty="0" err="1">
                <a:solidFill>
                  <a:srgbClr val="FF0000"/>
                </a:solidFill>
                <a:latin typeface="Arial" panose="020B0604020202020204" pitchFamily="34" charset="0"/>
                <a:cs typeface="Arial" panose="020B0604020202020204" pitchFamily="34" charset="0"/>
              </a:rPr>
              <a:t>денталните</a:t>
            </a:r>
            <a:r>
              <a:rPr lang="bg-BG" altLang="en-US" sz="3600" b="1" dirty="0">
                <a:solidFill>
                  <a:srgbClr val="FF0000"/>
                </a:solidFill>
                <a:latin typeface="Arial" panose="020B0604020202020204" pitchFamily="34" charset="0"/>
                <a:cs typeface="Arial" panose="020B0604020202020204" pitchFamily="34" charset="0"/>
              </a:rPr>
              <a:t> дейности </a:t>
            </a:r>
            <a:r>
              <a:rPr lang="bg-BG" altLang="en-US" sz="3600" b="1" dirty="0">
                <a:solidFill>
                  <a:srgbClr val="0000FF"/>
                </a:solidFill>
                <a:latin typeface="Arial" panose="020B0604020202020204" pitchFamily="34" charset="0"/>
                <a:cs typeface="Arial" panose="020B0604020202020204" pitchFamily="34" charset="0"/>
              </a:rPr>
              <a:t>се приемат с мнозинство от не по-малко от 7 представители на НЗОК и 7 представители на съсловните организации на лекарите, съответно на лекарите по </a:t>
            </a:r>
            <a:r>
              <a:rPr lang="bg-BG" altLang="en-US" sz="3600" b="1" dirty="0" err="1">
                <a:solidFill>
                  <a:srgbClr val="0000FF"/>
                </a:solidFill>
                <a:latin typeface="Arial" panose="020B0604020202020204" pitchFamily="34" charset="0"/>
                <a:cs typeface="Arial" panose="020B0604020202020204" pitchFamily="34" charset="0"/>
              </a:rPr>
              <a:t>дентална</a:t>
            </a:r>
            <a:r>
              <a:rPr lang="bg-BG" altLang="en-US" sz="3600" b="1" dirty="0">
                <a:solidFill>
                  <a:srgbClr val="0000FF"/>
                </a:solidFill>
                <a:latin typeface="Arial" panose="020B0604020202020204" pitchFamily="34" charset="0"/>
                <a:cs typeface="Arial" panose="020B0604020202020204" pitchFamily="34" charset="0"/>
              </a:rPr>
              <a:t> медицина.</a:t>
            </a:r>
            <a:endParaRPr lang="en-GB" altLang="en-US" sz="3600" b="1" dirty="0">
              <a:solidFill>
                <a:srgbClr val="0000FF"/>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C1115925-87B6-4B7E-9844-25794532A8C8}" type="datetime1">
              <a:rPr kumimoji="0" lang="bg-BG"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20.3.2020 г.</a:t>
            </a:fld>
            <a:endParaRPr kumimoji="0" lang="bg-BG"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2624406-9242-40CF-A3BE-7F239A196D3C}" type="slidenum">
              <a:rPr lang="bg-BG" altLang="en-US"/>
              <a:pPr/>
              <a:t>19</a:t>
            </a:fld>
            <a:endParaRPr lang="bg-BG" altLang="en-US"/>
          </a:p>
        </p:txBody>
      </p:sp>
      <p:sp>
        <p:nvSpPr>
          <p:cNvPr id="755716" name="Rectangle 4"/>
          <p:cNvSpPr>
            <a:spLocks noGrp="1" noChangeArrowheads="1"/>
          </p:cNvSpPr>
          <p:nvPr>
            <p:ph type="title"/>
          </p:nvPr>
        </p:nvSpPr>
        <p:spPr>
          <a:xfrm>
            <a:off x="152400" y="609600"/>
            <a:ext cx="8763000" cy="5791200"/>
          </a:xfrm>
        </p:spPr>
        <p:txBody>
          <a:bodyPr/>
          <a:lstStyle/>
          <a:p>
            <a:pPr marL="108000">
              <a:lnSpc>
                <a:spcPct val="115000"/>
              </a:lnSpc>
            </a:pPr>
            <a:r>
              <a:rPr lang="bg-BG" altLang="en-US" sz="2800" b="1" dirty="0">
                <a:solidFill>
                  <a:srgbClr val="0000FF"/>
                </a:solidFill>
                <a:effectLst>
                  <a:outerShdw blurRad="38100" dist="38100" dir="2700000" algn="tl">
                    <a:srgbClr val="C0C0C0"/>
                  </a:outerShdw>
                </a:effectLst>
              </a:rPr>
              <a:t>КОНСТИТУЦИЯ НА Р БЪЛГАРИЯ</a:t>
            </a:r>
            <a:br>
              <a:rPr lang="bg-BG" altLang="en-US" sz="2800" b="1" dirty="0">
                <a:solidFill>
                  <a:srgbClr val="0000FF"/>
                </a:solidFill>
                <a:effectLst>
                  <a:outerShdw blurRad="38100" dist="38100" dir="2700000" algn="tl">
                    <a:srgbClr val="C0C0C0"/>
                  </a:outerShdw>
                </a:effectLst>
              </a:rPr>
            </a:br>
            <a:r>
              <a:rPr lang="bg-BG" altLang="en-US" sz="2400" dirty="0"/>
              <a:t>П</a:t>
            </a:r>
            <a:r>
              <a:rPr lang="bg-BG" altLang="en-US" sz="2400" dirty="0">
                <a:effectLst>
                  <a:outerShdw blurRad="38100" dist="38100" dir="2700000" algn="tl">
                    <a:srgbClr val="C0C0C0"/>
                  </a:outerShdw>
                </a:effectLst>
              </a:rPr>
              <a:t>реамбюл</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1. Основни начала</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2. Основни права и задължения на гражданите</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3. Народно събрание</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4. Президент на републиката</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5. Министерски съвет</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6. Съдебна власт</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7. Местно самоуправление и местна администрация</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8. Конституционен съд</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9. Изменение и допълнение на Конституцията. Приемане на нова конституция.</a:t>
            </a:r>
            <a:br>
              <a:rPr lang="bg-BG" altLang="en-US" sz="2400" dirty="0">
                <a:effectLst>
                  <a:outerShdw blurRad="38100" dist="38100" dir="2700000" algn="tl">
                    <a:srgbClr val="C0C0C0"/>
                  </a:outerShdw>
                </a:effectLst>
              </a:rPr>
            </a:br>
            <a:r>
              <a:rPr lang="bg-BG" altLang="en-US" sz="2400" dirty="0">
                <a:effectLst>
                  <a:outerShdw blurRad="38100" dist="38100" dir="2700000" algn="tl">
                    <a:srgbClr val="C0C0C0"/>
                  </a:outerShdw>
                </a:effectLst>
              </a:rPr>
              <a:t>Глава 10. Герб, печат, знаме, химн, столица</a:t>
            </a:r>
            <a:endParaRPr lang="bg-BG" altLang="en-US" sz="3200" dirty="0"/>
          </a:p>
        </p:txBody>
      </p:sp>
      <p:sp>
        <p:nvSpPr>
          <p:cNvPr id="2" name="Date Placeholder 1"/>
          <p:cNvSpPr>
            <a:spLocks noGrp="1"/>
          </p:cNvSpPr>
          <p:nvPr>
            <p:ph type="dt" sz="half" idx="12"/>
          </p:nvPr>
        </p:nvSpPr>
        <p:spPr/>
        <p:txBody>
          <a:bodyPr/>
          <a:lstStyle/>
          <a:p>
            <a:fld id="{2FEDCFCC-E24E-4DC7-9264-8746FC49668E}" type="datetime1">
              <a:rPr lang="bg-BG" altLang="en-US" smtClean="0"/>
              <a:t>20.3.2020 г.</a:t>
            </a:fld>
            <a:endParaRPr lang="bg-BG"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9D00CFB-F879-4D41-AF4C-C658EA70766D}" type="slidenum">
              <a:rPr lang="bg-BG" altLang="en-US"/>
              <a:pPr/>
              <a:t>2</a:t>
            </a:fld>
            <a:endParaRPr lang="bg-BG" altLang="en-US"/>
          </a:p>
        </p:txBody>
      </p:sp>
      <p:sp>
        <p:nvSpPr>
          <p:cNvPr id="572418" name="Rectangle 2"/>
          <p:cNvSpPr>
            <a:spLocks noGrp="1" noChangeArrowheads="1"/>
          </p:cNvSpPr>
          <p:nvPr>
            <p:ph type="title"/>
          </p:nvPr>
        </p:nvSpPr>
        <p:spPr>
          <a:xfrm>
            <a:off x="381000" y="1676400"/>
            <a:ext cx="8458200" cy="3810000"/>
          </a:xfrm>
        </p:spPr>
        <p:txBody>
          <a:bodyPr/>
          <a:lstStyle/>
          <a:p>
            <a:pPr algn="ctr">
              <a:lnSpc>
                <a:spcPct val="130000"/>
              </a:lnSpc>
            </a:pPr>
            <a:r>
              <a:rPr lang="bg-BG" altLang="en-US" sz="4300" b="1" dirty="0">
                <a:solidFill>
                  <a:srgbClr val="A50021"/>
                </a:solidFill>
                <a:effectLst>
                  <a:outerShdw blurRad="38100" dist="38100" dir="2700000" algn="tl">
                    <a:srgbClr val="C0C0C0"/>
                  </a:outerShdw>
                </a:effectLst>
                <a:latin typeface="Arial" panose="020B0604020202020204" pitchFamily="34" charset="0"/>
                <a:cs typeface="Arial" panose="020B0604020202020204" pitchFamily="34" charset="0"/>
              </a:rPr>
              <a:t>1. СЪЩНОСТ, ФУНКЦИИ И ПРИНЦИПИ НА ЗДРАВНОТО ЗАКОНОДАТЕЛСТВО</a:t>
            </a:r>
            <a:br>
              <a:rPr lang="bg-BG" altLang="en-US" sz="4300" b="1" dirty="0">
                <a:solidFill>
                  <a:srgbClr val="A50021"/>
                </a:solidFill>
                <a:effectLst>
                  <a:outerShdw blurRad="38100" dist="38100" dir="2700000" algn="tl">
                    <a:srgbClr val="C0C0C0"/>
                  </a:outerShdw>
                </a:effectLst>
                <a:latin typeface="Arial" panose="020B0604020202020204" pitchFamily="34" charset="0"/>
                <a:cs typeface="Arial" panose="020B0604020202020204" pitchFamily="34" charset="0"/>
              </a:rPr>
            </a:br>
            <a:endParaRPr lang="en-US" altLang="en-US" sz="4300" b="1" dirty="0">
              <a:solidFill>
                <a:srgbClr val="A50021"/>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7B8B424E-EE73-40FD-8867-655E1F9933BC}" type="datetime1">
              <a:rPr lang="bg-BG" altLang="en-US" smtClean="0"/>
              <a:t>20.3.2020 г.</a:t>
            </a:fld>
            <a:endParaRPr lang="bg-BG"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6D60AE7-0CE8-4D2C-B926-36A8824D465C}" type="slidenum">
              <a:rPr lang="bg-BG" altLang="en-US"/>
              <a:pPr/>
              <a:t>20</a:t>
            </a:fld>
            <a:endParaRPr lang="bg-BG" altLang="en-US"/>
          </a:p>
        </p:txBody>
      </p:sp>
      <p:sp>
        <p:nvSpPr>
          <p:cNvPr id="757764" name="Rectangle 4"/>
          <p:cNvSpPr>
            <a:spLocks noGrp="1" noChangeArrowheads="1"/>
          </p:cNvSpPr>
          <p:nvPr>
            <p:ph type="title"/>
          </p:nvPr>
        </p:nvSpPr>
        <p:spPr>
          <a:xfrm>
            <a:off x="457200" y="685800"/>
            <a:ext cx="8229600" cy="5638800"/>
          </a:xfrm>
        </p:spPr>
        <p:txBody>
          <a:bodyPr/>
          <a:lstStyle/>
          <a:p>
            <a:pPr marL="72000">
              <a:lnSpc>
                <a:spcPct val="90000"/>
              </a:lnSpc>
            </a:pPr>
            <a:r>
              <a:rPr lang="bg-BG" altLang="en-US" sz="2800" dirty="0"/>
              <a:t>Освен в посочения чл. 52 опазването на здравето на гражданите се третира и в редица </a:t>
            </a:r>
            <a:r>
              <a:rPr lang="bg-BG" altLang="en-US" sz="2800" b="1" i="1" dirty="0"/>
              <a:t>други членове на Конституцията на Р България – глава 2:</a:t>
            </a:r>
            <a:br>
              <a:rPr lang="bg-BG" altLang="en-US" sz="2800" b="1" i="1" dirty="0"/>
            </a:br>
            <a:r>
              <a:rPr lang="bg-BG" altLang="en-US" sz="2800" b="1" i="1" dirty="0"/>
              <a:t> </a:t>
            </a:r>
            <a:br>
              <a:rPr lang="bg-BG" altLang="en-US" sz="2800" b="1" dirty="0"/>
            </a:br>
            <a:r>
              <a:rPr lang="bg-BG" altLang="en-US" sz="2400" b="1" dirty="0">
                <a:solidFill>
                  <a:srgbClr val="A50021"/>
                </a:solidFill>
              </a:rPr>
              <a:t>Чл. 7.</a:t>
            </a:r>
            <a:r>
              <a:rPr lang="bg-BG" altLang="en-US" sz="2400" dirty="0"/>
              <a:t> Държавата отговаря за вреди, причинени от незаконни актове или действия на нейни органи и длъжностни лица.</a:t>
            </a:r>
            <a:br>
              <a:rPr lang="bg-BG" altLang="en-US" sz="2400" dirty="0"/>
            </a:br>
            <a:br>
              <a:rPr lang="bg-BG" altLang="en-US" sz="2400" b="1" dirty="0"/>
            </a:br>
            <a:r>
              <a:rPr lang="bg-BG" altLang="en-US" sz="2400" b="1" dirty="0">
                <a:solidFill>
                  <a:srgbClr val="A50021"/>
                </a:solidFill>
              </a:rPr>
              <a:t>Чл. 14.</a:t>
            </a:r>
            <a:r>
              <a:rPr lang="bg-BG" altLang="en-US" sz="2400" dirty="0"/>
              <a:t> Семейството, майчинството и децата са под закрилата на държавата и обществото.</a:t>
            </a:r>
            <a:br>
              <a:rPr lang="bg-BG" altLang="en-US" sz="2400" b="1" dirty="0"/>
            </a:br>
            <a:br>
              <a:rPr lang="bg-BG" altLang="en-US" sz="2400" b="1" dirty="0"/>
            </a:br>
            <a:r>
              <a:rPr lang="bg-BG" altLang="en-US" sz="2400" b="1" dirty="0">
                <a:solidFill>
                  <a:srgbClr val="A50021"/>
                </a:solidFill>
              </a:rPr>
              <a:t>Чл. 15.</a:t>
            </a:r>
            <a:r>
              <a:rPr lang="bg-BG" altLang="en-US" sz="2400" dirty="0"/>
              <a:t> Р България осигурява опазването и възпроизводството на околната среда, поддържането и разнообразието на живата природа и разумното използване на природните богатства и ресурсите.</a:t>
            </a:r>
          </a:p>
        </p:txBody>
      </p:sp>
      <p:sp>
        <p:nvSpPr>
          <p:cNvPr id="2" name="Date Placeholder 1"/>
          <p:cNvSpPr>
            <a:spLocks noGrp="1"/>
          </p:cNvSpPr>
          <p:nvPr>
            <p:ph type="dt" sz="half" idx="12"/>
          </p:nvPr>
        </p:nvSpPr>
        <p:spPr/>
        <p:txBody>
          <a:bodyPr/>
          <a:lstStyle/>
          <a:p>
            <a:fld id="{B9181497-918F-4529-AF24-8A2A4218C369}" type="datetime1">
              <a:rPr lang="bg-BG" altLang="en-US" smtClean="0"/>
              <a:t>20.3.2020 г.</a:t>
            </a:fld>
            <a:endParaRPr lang="bg-BG"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5CF59543-D7E3-4F43-A374-27689A0A1555}" type="slidenum">
              <a:rPr lang="bg-BG" altLang="en-US"/>
              <a:pPr/>
              <a:t>21</a:t>
            </a:fld>
            <a:endParaRPr lang="bg-BG" altLang="en-US"/>
          </a:p>
        </p:txBody>
      </p:sp>
      <p:sp>
        <p:nvSpPr>
          <p:cNvPr id="759812" name="Rectangle 4"/>
          <p:cNvSpPr>
            <a:spLocks noGrp="1" noChangeArrowheads="1"/>
          </p:cNvSpPr>
          <p:nvPr>
            <p:ph type="title"/>
          </p:nvPr>
        </p:nvSpPr>
        <p:spPr>
          <a:xfrm>
            <a:off x="304800" y="609600"/>
            <a:ext cx="8458200" cy="5791200"/>
          </a:xfrm>
        </p:spPr>
        <p:txBody>
          <a:bodyPr/>
          <a:lstStyle/>
          <a:p>
            <a:pPr marL="72000"/>
            <a:r>
              <a:rPr lang="bg-BG" altLang="en-US" sz="2800" b="1" dirty="0">
                <a:solidFill>
                  <a:srgbClr val="A50021"/>
                </a:solidFill>
              </a:rPr>
              <a:t>Чл. 47.</a:t>
            </a:r>
            <a:r>
              <a:rPr lang="bg-BG" altLang="en-US" sz="2800" b="1" dirty="0"/>
              <a:t>  (1)</a:t>
            </a:r>
            <a:r>
              <a:rPr lang="bg-BG" altLang="en-US" sz="2800" dirty="0"/>
              <a:t> </a:t>
            </a:r>
            <a:r>
              <a:rPr lang="bg-BG" altLang="en-US" sz="2800" b="1" dirty="0"/>
              <a:t>Отглеждането и възпитанието на децата</a:t>
            </a:r>
            <a:r>
              <a:rPr lang="bg-BG" altLang="en-US" sz="2800" dirty="0"/>
              <a:t> до пълнолетието им е право и задължение на техните родители и се подпомага от държавата.</a:t>
            </a:r>
            <a:br>
              <a:rPr lang="bg-BG" altLang="en-US" sz="2800" b="1" dirty="0"/>
            </a:br>
            <a:r>
              <a:rPr lang="bg-BG" altLang="en-US" sz="2800" b="1" dirty="0"/>
              <a:t>(2)</a:t>
            </a:r>
            <a:r>
              <a:rPr lang="bg-BG" altLang="en-US" sz="2800" dirty="0"/>
              <a:t> </a:t>
            </a:r>
            <a:r>
              <a:rPr lang="bg-BG" altLang="en-US" sz="2800" b="1" dirty="0"/>
              <a:t>Жената-майка</a:t>
            </a:r>
            <a:r>
              <a:rPr lang="bg-BG" altLang="en-US" sz="2800" dirty="0"/>
              <a:t> </a:t>
            </a:r>
            <a:r>
              <a:rPr lang="bg-BG" altLang="en-US" sz="2800" b="1" dirty="0"/>
              <a:t>се ползва от особената закрила на държавата</a:t>
            </a:r>
            <a:r>
              <a:rPr lang="bg-BG" altLang="en-US" sz="2800" dirty="0"/>
              <a:t>, която й осигурява платен отпуск преди и след раждане, безплатна акушерска помощ, облекчаване на труда и други социални помощи.</a:t>
            </a:r>
            <a:br>
              <a:rPr lang="bg-BG" altLang="en-US" sz="2800" b="1" dirty="0"/>
            </a:br>
            <a:r>
              <a:rPr lang="bg-BG" altLang="en-US" sz="2800" b="1" dirty="0"/>
              <a:t>(3)</a:t>
            </a:r>
            <a:r>
              <a:rPr lang="bg-BG" altLang="en-US" sz="2800" dirty="0"/>
              <a:t> Децата, родени извън брака, имат равни права с родените в брака.</a:t>
            </a:r>
            <a:br>
              <a:rPr lang="bg-BG" altLang="en-US" sz="2800" b="1" dirty="0"/>
            </a:br>
            <a:r>
              <a:rPr lang="bg-BG" altLang="en-US" sz="2800" b="1" dirty="0"/>
              <a:t>(4)</a:t>
            </a:r>
            <a:r>
              <a:rPr lang="bg-BG" altLang="en-US" sz="2800" dirty="0"/>
              <a:t> Децата, останали без грижата на близките си, се намират под особената закрила на държавата и обществото.</a:t>
            </a:r>
          </a:p>
        </p:txBody>
      </p:sp>
      <p:sp>
        <p:nvSpPr>
          <p:cNvPr id="2" name="Date Placeholder 1"/>
          <p:cNvSpPr>
            <a:spLocks noGrp="1"/>
          </p:cNvSpPr>
          <p:nvPr>
            <p:ph type="dt" sz="half" idx="12"/>
          </p:nvPr>
        </p:nvSpPr>
        <p:spPr/>
        <p:txBody>
          <a:bodyPr/>
          <a:lstStyle/>
          <a:p>
            <a:fld id="{CC75CFD2-7523-4AFD-AB58-1B936B7079DD}" type="datetime1">
              <a:rPr lang="bg-BG" altLang="en-US" smtClean="0"/>
              <a:t>20.3.2020 г.</a:t>
            </a:fld>
            <a:endParaRPr lang="bg-BG"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F53A170-1AA3-4F7D-B23A-AEEBDEE332D8}" type="slidenum">
              <a:rPr lang="bg-BG" altLang="en-US"/>
              <a:pPr/>
              <a:t>22</a:t>
            </a:fld>
            <a:endParaRPr lang="bg-BG" altLang="en-US"/>
          </a:p>
        </p:txBody>
      </p:sp>
      <p:sp>
        <p:nvSpPr>
          <p:cNvPr id="761860" name="Rectangle 4"/>
          <p:cNvSpPr>
            <a:spLocks noGrp="1" noChangeArrowheads="1"/>
          </p:cNvSpPr>
          <p:nvPr>
            <p:ph type="title"/>
          </p:nvPr>
        </p:nvSpPr>
        <p:spPr>
          <a:xfrm>
            <a:off x="457200" y="762000"/>
            <a:ext cx="8229600" cy="5410200"/>
          </a:xfrm>
        </p:spPr>
        <p:txBody>
          <a:bodyPr/>
          <a:lstStyle/>
          <a:p>
            <a:pPr marL="72000"/>
            <a:r>
              <a:rPr lang="bg-BG" altLang="en-US" sz="2800" b="1" dirty="0">
                <a:solidFill>
                  <a:srgbClr val="A50021"/>
                </a:solidFill>
              </a:rPr>
              <a:t>Чл. 48.</a:t>
            </a:r>
            <a:r>
              <a:rPr lang="bg-BG" altLang="en-US" sz="2800" b="1" dirty="0"/>
              <a:t> (1)</a:t>
            </a:r>
            <a:r>
              <a:rPr lang="bg-BG" altLang="en-US" sz="2800" dirty="0"/>
              <a:t> Гражданите имат право на труд. Държавата се грижи за създаване на условия за осъществяване на това право.</a:t>
            </a:r>
            <a:br>
              <a:rPr lang="bg-BG" altLang="en-US" sz="2800" b="1" dirty="0"/>
            </a:br>
            <a:r>
              <a:rPr lang="bg-BG" altLang="en-US" sz="2800" b="1" dirty="0"/>
              <a:t>(2)</a:t>
            </a:r>
            <a:r>
              <a:rPr lang="bg-BG" altLang="en-US" sz="2800" dirty="0"/>
              <a:t> Държавата създава условия за осъществяване на правото на труд на лицата с физически и психически увреждания.</a:t>
            </a:r>
            <a:br>
              <a:rPr lang="bg-BG" altLang="en-US" sz="2800" b="1" dirty="0"/>
            </a:br>
            <a:r>
              <a:rPr lang="bg-BG" altLang="en-US" sz="2800" b="1" dirty="0"/>
              <a:t>(5)</a:t>
            </a:r>
            <a:r>
              <a:rPr lang="bg-BG" altLang="en-US" sz="2800" dirty="0"/>
              <a:t> </a:t>
            </a:r>
            <a:r>
              <a:rPr lang="bg-BG" altLang="en-US" sz="2800" b="1" dirty="0"/>
              <a:t>Работниците и служителите имат право на здравословни и безопасни условия на труд, </a:t>
            </a:r>
            <a:r>
              <a:rPr lang="bg-BG" altLang="en-US" sz="2800" dirty="0"/>
              <a:t>на минимално трудово възнаграждение и заплащане, съответстващо на извършената работа, на почивка и отпуск, при условия и ред, определени със закон.</a:t>
            </a:r>
          </a:p>
        </p:txBody>
      </p:sp>
      <p:sp>
        <p:nvSpPr>
          <p:cNvPr id="2" name="Date Placeholder 1"/>
          <p:cNvSpPr>
            <a:spLocks noGrp="1"/>
          </p:cNvSpPr>
          <p:nvPr>
            <p:ph type="dt" sz="half" idx="12"/>
          </p:nvPr>
        </p:nvSpPr>
        <p:spPr/>
        <p:txBody>
          <a:bodyPr/>
          <a:lstStyle/>
          <a:p>
            <a:fld id="{2A0BB1F4-4AB7-43D9-8747-6707C929A6EF}" type="datetime1">
              <a:rPr lang="bg-BG" altLang="en-US" smtClean="0"/>
              <a:t>20.3.2020 г.</a:t>
            </a:fld>
            <a:endParaRPr lang="bg-BG"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4BE55AB1-C571-47DF-A8CF-00140ED33C9F}" type="slidenum">
              <a:rPr lang="bg-BG" altLang="en-US"/>
              <a:pPr/>
              <a:t>23</a:t>
            </a:fld>
            <a:endParaRPr lang="bg-BG" altLang="en-US"/>
          </a:p>
        </p:txBody>
      </p:sp>
      <p:sp>
        <p:nvSpPr>
          <p:cNvPr id="763908" name="Rectangle 4"/>
          <p:cNvSpPr>
            <a:spLocks noGrp="1" noChangeArrowheads="1"/>
          </p:cNvSpPr>
          <p:nvPr>
            <p:ph type="title"/>
          </p:nvPr>
        </p:nvSpPr>
        <p:spPr>
          <a:xfrm>
            <a:off x="304800" y="762000"/>
            <a:ext cx="8534400" cy="5410200"/>
          </a:xfrm>
        </p:spPr>
        <p:txBody>
          <a:bodyPr/>
          <a:lstStyle/>
          <a:p>
            <a:pPr marL="72000">
              <a:lnSpc>
                <a:spcPct val="130000"/>
              </a:lnSpc>
            </a:pPr>
            <a:r>
              <a:rPr lang="bg-BG" altLang="en-US" sz="2800" b="1" dirty="0">
                <a:solidFill>
                  <a:srgbClr val="A50021"/>
                </a:solidFill>
              </a:rPr>
              <a:t>Чл. 51.</a:t>
            </a:r>
            <a:r>
              <a:rPr lang="bg-BG" altLang="en-US" sz="2800" b="1" dirty="0"/>
              <a:t> (1)</a:t>
            </a:r>
            <a:r>
              <a:rPr lang="bg-BG" altLang="en-US" sz="2800" dirty="0"/>
              <a:t> Гражданите имат </a:t>
            </a:r>
            <a:r>
              <a:rPr lang="bg-BG" altLang="en-US" sz="2800" b="1" dirty="0"/>
              <a:t>право на обществено осигуряване и социално подпомагане.</a:t>
            </a:r>
            <a:br>
              <a:rPr lang="bg-BG" altLang="en-US" sz="2800" b="1" dirty="0"/>
            </a:br>
            <a:r>
              <a:rPr lang="bg-BG" altLang="en-US" sz="2800" b="1" dirty="0"/>
              <a:t>(2)</a:t>
            </a:r>
            <a:r>
              <a:rPr lang="bg-BG" altLang="en-US" sz="2800" dirty="0"/>
              <a:t> Лицата, останали временно без работа, се осигуряват социално при условия и по ред, определени със закон.</a:t>
            </a:r>
            <a:br>
              <a:rPr lang="bg-BG" altLang="en-US" sz="2800" b="1" dirty="0"/>
            </a:br>
            <a:r>
              <a:rPr lang="bg-BG" altLang="en-US" sz="2800" b="1" dirty="0"/>
              <a:t>(3)</a:t>
            </a:r>
            <a:r>
              <a:rPr lang="bg-BG" altLang="en-US" sz="2800" dirty="0"/>
              <a:t> Старите хора, които нямат близки и не могат да се издържат от своето имущество, както и лицата с физически и психически увреждания, са под особена закрила на държавата.</a:t>
            </a:r>
          </a:p>
        </p:txBody>
      </p:sp>
      <p:sp>
        <p:nvSpPr>
          <p:cNvPr id="2" name="Date Placeholder 1"/>
          <p:cNvSpPr>
            <a:spLocks noGrp="1"/>
          </p:cNvSpPr>
          <p:nvPr>
            <p:ph type="dt" sz="half" idx="12"/>
          </p:nvPr>
        </p:nvSpPr>
        <p:spPr/>
        <p:txBody>
          <a:bodyPr/>
          <a:lstStyle/>
          <a:p>
            <a:fld id="{72AA135A-82DC-455D-8F73-EDEC42EB8C78}" type="datetime1">
              <a:rPr lang="bg-BG" altLang="en-US" smtClean="0"/>
              <a:t>20.3.2020 г.</a:t>
            </a:fld>
            <a:endParaRPr lang="bg-BG"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9662222-90A0-4185-B0D3-5E4A59DA2D23}" type="slidenum">
              <a:rPr lang="bg-BG" altLang="en-US"/>
              <a:pPr/>
              <a:t>24</a:t>
            </a:fld>
            <a:endParaRPr lang="bg-BG" altLang="en-US"/>
          </a:p>
        </p:txBody>
      </p:sp>
      <p:sp>
        <p:nvSpPr>
          <p:cNvPr id="765954" name="Rectangle 2"/>
          <p:cNvSpPr>
            <a:spLocks noGrp="1" noChangeArrowheads="1"/>
          </p:cNvSpPr>
          <p:nvPr>
            <p:ph type="title"/>
          </p:nvPr>
        </p:nvSpPr>
        <p:spPr>
          <a:xfrm>
            <a:off x="457200" y="838200"/>
            <a:ext cx="8229600" cy="4648200"/>
          </a:xfrm>
        </p:spPr>
        <p:txBody>
          <a:bodyPr/>
          <a:lstStyle/>
          <a:p>
            <a:pPr marL="72000">
              <a:lnSpc>
                <a:spcPct val="140000"/>
              </a:lnSpc>
            </a:pPr>
            <a:r>
              <a:rPr lang="bg-BG" altLang="en-US" sz="3600" b="1" dirty="0">
                <a:solidFill>
                  <a:srgbClr val="A50021"/>
                </a:solidFill>
              </a:rPr>
              <a:t>Чл. 55.</a:t>
            </a:r>
            <a:r>
              <a:rPr lang="bg-BG" altLang="en-US" sz="3600" dirty="0"/>
              <a:t>  Гражданите имат </a:t>
            </a:r>
            <a:r>
              <a:rPr lang="bg-BG" altLang="en-US" sz="3600" b="1" dirty="0"/>
              <a:t>право на здравословна и благоприятна околна среда</a:t>
            </a:r>
            <a:r>
              <a:rPr lang="bg-BG" altLang="en-US" sz="3600" dirty="0"/>
              <a:t> в съответствие с установените стандарти и нормативи.  Те са длъжни да опазват околната среда.</a:t>
            </a:r>
            <a:r>
              <a:rPr lang="bg-BG" altLang="en-US" sz="2800" dirty="0"/>
              <a:t> </a:t>
            </a:r>
          </a:p>
        </p:txBody>
      </p:sp>
      <p:sp>
        <p:nvSpPr>
          <p:cNvPr id="2" name="Date Placeholder 1"/>
          <p:cNvSpPr>
            <a:spLocks noGrp="1"/>
          </p:cNvSpPr>
          <p:nvPr>
            <p:ph type="dt" sz="half" idx="12"/>
          </p:nvPr>
        </p:nvSpPr>
        <p:spPr/>
        <p:txBody>
          <a:bodyPr/>
          <a:lstStyle/>
          <a:p>
            <a:fld id="{A217E25D-0D77-43CB-8B7D-97D55E89A93C}" type="datetime1">
              <a:rPr lang="bg-BG" altLang="en-US" smtClean="0"/>
              <a:t>20.3.2020 г.</a:t>
            </a:fld>
            <a:endParaRPr lang="bg-BG"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2E5F3DF-DDFE-44E8-B04F-895807311F50}" type="slidenum">
              <a:rPr lang="bg-BG" altLang="en-US"/>
              <a:pPr/>
              <a:t>25</a:t>
            </a:fld>
            <a:endParaRPr lang="bg-BG" altLang="en-US"/>
          </a:p>
        </p:txBody>
      </p:sp>
      <p:sp>
        <p:nvSpPr>
          <p:cNvPr id="766980" name="Rectangle 4"/>
          <p:cNvSpPr>
            <a:spLocks noGrp="1" noChangeArrowheads="1"/>
          </p:cNvSpPr>
          <p:nvPr>
            <p:ph type="title"/>
          </p:nvPr>
        </p:nvSpPr>
        <p:spPr>
          <a:xfrm>
            <a:off x="457200" y="990600"/>
            <a:ext cx="8229600" cy="4419600"/>
          </a:xfrm>
        </p:spPr>
        <p:txBody>
          <a:bodyPr/>
          <a:lstStyle/>
          <a:p>
            <a:pPr marL="72000"/>
            <a:r>
              <a:rPr lang="bg-BG" altLang="en-US" b="1" dirty="0">
                <a:solidFill>
                  <a:srgbClr val="0000FF"/>
                </a:solidFill>
              </a:rPr>
              <a:t>Кодекси.</a:t>
            </a:r>
            <a:r>
              <a:rPr lang="bg-BG" altLang="en-US" b="1" dirty="0"/>
              <a:t> </a:t>
            </a:r>
            <a:r>
              <a:rPr lang="bg-BG" altLang="en-US" dirty="0"/>
              <a:t>С тях се уреждат обществени</a:t>
            </a:r>
            <a:r>
              <a:rPr lang="ru-RU" altLang="en-US" dirty="0"/>
              <a:t> </a:t>
            </a:r>
            <a:r>
              <a:rPr lang="bg-BG" altLang="en-US" dirty="0"/>
              <a:t>отношения, които са предмет на цял клон на правната система или на обособен важен негов дял. </a:t>
            </a:r>
          </a:p>
        </p:txBody>
      </p:sp>
      <p:sp>
        <p:nvSpPr>
          <p:cNvPr id="2" name="Date Placeholder 1"/>
          <p:cNvSpPr>
            <a:spLocks noGrp="1"/>
          </p:cNvSpPr>
          <p:nvPr>
            <p:ph type="dt" sz="half" idx="12"/>
          </p:nvPr>
        </p:nvSpPr>
        <p:spPr/>
        <p:txBody>
          <a:bodyPr/>
          <a:lstStyle/>
          <a:p>
            <a:fld id="{6E403E17-5820-4925-8849-6F5A0B9BD56A}" type="datetime1">
              <a:rPr lang="bg-BG" altLang="en-US" smtClean="0"/>
              <a:t>20.3.2020 г.</a:t>
            </a:fld>
            <a:endParaRPr lang="bg-BG"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B58C8054-229D-4013-B072-BF0596A33B3D}" type="slidenum">
              <a:rPr lang="bg-BG" altLang="en-US"/>
              <a:pPr/>
              <a:t>26</a:t>
            </a:fld>
            <a:endParaRPr lang="bg-BG" altLang="en-US"/>
          </a:p>
        </p:txBody>
      </p:sp>
      <p:sp>
        <p:nvSpPr>
          <p:cNvPr id="769028" name="Rectangle 4"/>
          <p:cNvSpPr>
            <a:spLocks noGrp="1" noChangeArrowheads="1"/>
          </p:cNvSpPr>
          <p:nvPr>
            <p:ph type="title"/>
          </p:nvPr>
        </p:nvSpPr>
        <p:spPr>
          <a:xfrm>
            <a:off x="228600" y="685800"/>
            <a:ext cx="8686800" cy="5257800"/>
          </a:xfrm>
        </p:spPr>
        <p:txBody>
          <a:bodyPr/>
          <a:lstStyle/>
          <a:p>
            <a:pPr marL="72000"/>
            <a:r>
              <a:rPr lang="bg-BG" altLang="en-US" sz="4000" b="1" dirty="0">
                <a:solidFill>
                  <a:srgbClr val="0000FF"/>
                </a:solidFill>
              </a:rPr>
              <a:t>Кодекси:</a:t>
            </a:r>
            <a:br>
              <a:rPr lang="bg-BG" altLang="en-US" sz="4000" b="1" i="1" dirty="0">
                <a:solidFill>
                  <a:srgbClr val="0000FF"/>
                </a:solidFill>
              </a:rPr>
            </a:br>
            <a:r>
              <a:rPr lang="bg-BG" altLang="en-US" sz="2800" b="1" i="1" dirty="0">
                <a:solidFill>
                  <a:srgbClr val="0000FF"/>
                </a:solidFill>
              </a:rPr>
              <a:t>- </a:t>
            </a:r>
            <a:r>
              <a:rPr lang="bg-BG" altLang="en-US" sz="2800" dirty="0" err="1">
                <a:solidFill>
                  <a:srgbClr val="0000FF"/>
                </a:solidFill>
              </a:rPr>
              <a:t>Административнопроцесуален</a:t>
            </a:r>
            <a:r>
              <a:rPr lang="bg-BG" altLang="en-US" sz="2800" dirty="0">
                <a:solidFill>
                  <a:srgbClr val="0000FF"/>
                </a:solidFill>
              </a:rPr>
              <a:t> кодекс</a:t>
            </a:r>
            <a:br>
              <a:rPr lang="bg-BG" altLang="en-US" sz="2800" dirty="0">
                <a:solidFill>
                  <a:srgbClr val="0000FF"/>
                </a:solidFill>
              </a:rPr>
            </a:br>
            <a:r>
              <a:rPr lang="bg-BG" altLang="en-US" sz="2800" dirty="0">
                <a:solidFill>
                  <a:srgbClr val="0000FF"/>
                </a:solidFill>
              </a:rPr>
              <a:t>- Граждански процесуален кодекс</a:t>
            </a:r>
            <a:br>
              <a:rPr lang="bg-BG" altLang="en-US" sz="2800" dirty="0">
                <a:solidFill>
                  <a:srgbClr val="0000FF"/>
                </a:solidFill>
              </a:rPr>
            </a:br>
            <a:r>
              <a:rPr lang="bg-BG" altLang="en-US" sz="2800" dirty="0">
                <a:solidFill>
                  <a:srgbClr val="0000FF"/>
                </a:solidFill>
              </a:rPr>
              <a:t>- </a:t>
            </a:r>
            <a:r>
              <a:rPr lang="bg-BG" altLang="en-US" sz="2800" dirty="0" err="1">
                <a:solidFill>
                  <a:srgbClr val="0000FF"/>
                </a:solidFill>
              </a:rPr>
              <a:t>Данъчноосигурителен</a:t>
            </a:r>
            <a:r>
              <a:rPr lang="bg-BG" altLang="en-US" sz="2800" dirty="0">
                <a:solidFill>
                  <a:srgbClr val="0000FF"/>
                </a:solidFill>
              </a:rPr>
              <a:t> процесуален кодекс</a:t>
            </a:r>
            <a:br>
              <a:rPr lang="bg-BG" altLang="en-US" sz="2800" dirty="0">
                <a:solidFill>
                  <a:srgbClr val="0000FF"/>
                </a:solidFill>
              </a:rPr>
            </a:br>
            <a:r>
              <a:rPr lang="bg-BG" altLang="en-US" sz="2800" dirty="0">
                <a:solidFill>
                  <a:srgbClr val="0000FF"/>
                </a:solidFill>
              </a:rPr>
              <a:t>- Изборен кодекс</a:t>
            </a:r>
            <a:br>
              <a:rPr lang="bg-BG" altLang="en-US" sz="2800" dirty="0">
                <a:solidFill>
                  <a:srgbClr val="0000FF"/>
                </a:solidFill>
              </a:rPr>
            </a:br>
            <a:r>
              <a:rPr lang="bg-BG" altLang="en-US" sz="2800" dirty="0">
                <a:solidFill>
                  <a:srgbClr val="0000FF"/>
                </a:solidFill>
              </a:rPr>
              <a:t>- Кодекс за застраховането</a:t>
            </a:r>
            <a:br>
              <a:rPr lang="bg-BG" altLang="en-US" sz="2800" dirty="0">
                <a:solidFill>
                  <a:srgbClr val="0000FF"/>
                </a:solidFill>
              </a:rPr>
            </a:br>
            <a:r>
              <a:rPr lang="bg-BG" altLang="en-US" sz="2800" dirty="0">
                <a:solidFill>
                  <a:srgbClr val="0000FF"/>
                </a:solidFill>
              </a:rPr>
              <a:t>- Кодекс за социално осигуряване</a:t>
            </a:r>
            <a:br>
              <a:rPr lang="bg-BG" altLang="en-US" sz="2800" dirty="0">
                <a:solidFill>
                  <a:srgbClr val="0000FF"/>
                </a:solidFill>
              </a:rPr>
            </a:br>
            <a:r>
              <a:rPr lang="bg-BG" altLang="en-US" sz="2800" dirty="0">
                <a:solidFill>
                  <a:srgbClr val="0000FF"/>
                </a:solidFill>
              </a:rPr>
              <a:t>- Кодекс за международното частно право</a:t>
            </a:r>
            <a:br>
              <a:rPr lang="bg-BG" altLang="en-US" sz="2800" dirty="0">
                <a:solidFill>
                  <a:srgbClr val="0000FF"/>
                </a:solidFill>
              </a:rPr>
            </a:br>
            <a:r>
              <a:rPr lang="bg-BG" altLang="en-US" sz="2800" dirty="0">
                <a:solidFill>
                  <a:srgbClr val="0000FF"/>
                </a:solidFill>
              </a:rPr>
              <a:t>- Кодекс на труда</a:t>
            </a:r>
            <a:br>
              <a:rPr lang="bg-BG" altLang="en-US" sz="2800" dirty="0">
                <a:solidFill>
                  <a:srgbClr val="0000FF"/>
                </a:solidFill>
              </a:rPr>
            </a:br>
            <a:r>
              <a:rPr lang="bg-BG" altLang="en-US" sz="2800" dirty="0">
                <a:solidFill>
                  <a:srgbClr val="0000FF"/>
                </a:solidFill>
              </a:rPr>
              <a:t>- Наказателен кодекс</a:t>
            </a:r>
            <a:br>
              <a:rPr lang="bg-BG" altLang="en-US" sz="2800" dirty="0">
                <a:solidFill>
                  <a:srgbClr val="0000FF"/>
                </a:solidFill>
              </a:rPr>
            </a:br>
            <a:r>
              <a:rPr lang="bg-BG" altLang="en-US" sz="2800" dirty="0">
                <a:solidFill>
                  <a:srgbClr val="0000FF"/>
                </a:solidFill>
              </a:rPr>
              <a:t>- Наказателно процесуален кодекс</a:t>
            </a:r>
            <a:br>
              <a:rPr lang="bg-BG" altLang="en-US" sz="2800" dirty="0">
                <a:solidFill>
                  <a:srgbClr val="0000FF"/>
                </a:solidFill>
              </a:rPr>
            </a:br>
            <a:r>
              <a:rPr lang="bg-BG" altLang="en-US" sz="2800" dirty="0">
                <a:solidFill>
                  <a:srgbClr val="0000FF"/>
                </a:solidFill>
              </a:rPr>
              <a:t>- Семеен кодекс</a:t>
            </a:r>
          </a:p>
        </p:txBody>
      </p:sp>
      <p:sp>
        <p:nvSpPr>
          <p:cNvPr id="2" name="Date Placeholder 1"/>
          <p:cNvSpPr>
            <a:spLocks noGrp="1"/>
          </p:cNvSpPr>
          <p:nvPr>
            <p:ph type="dt" sz="half" idx="12"/>
          </p:nvPr>
        </p:nvSpPr>
        <p:spPr/>
        <p:txBody>
          <a:bodyPr/>
          <a:lstStyle/>
          <a:p>
            <a:fld id="{B6468023-581E-48DB-A4D7-5C7AA0781EA4}" type="datetime1">
              <a:rPr lang="bg-BG" altLang="en-US" smtClean="0"/>
              <a:t>20.3.2020 г.</a:t>
            </a:fld>
            <a:endParaRPr lang="bg-BG"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88BB078-F918-45BF-B05A-C2647355DAE4}" type="slidenum">
              <a:rPr lang="bg-BG" altLang="en-US"/>
              <a:pPr/>
              <a:t>27</a:t>
            </a:fld>
            <a:endParaRPr lang="bg-BG" altLang="en-US"/>
          </a:p>
        </p:txBody>
      </p:sp>
      <p:sp>
        <p:nvSpPr>
          <p:cNvPr id="771074" name="Rectangle 2"/>
          <p:cNvSpPr>
            <a:spLocks noGrp="1" noChangeArrowheads="1"/>
          </p:cNvSpPr>
          <p:nvPr>
            <p:ph type="title"/>
          </p:nvPr>
        </p:nvSpPr>
        <p:spPr>
          <a:xfrm>
            <a:off x="228600" y="838200"/>
            <a:ext cx="8686800" cy="4724400"/>
          </a:xfrm>
        </p:spPr>
        <p:txBody>
          <a:bodyPr/>
          <a:lstStyle/>
          <a:p>
            <a:pPr marL="72000">
              <a:lnSpc>
                <a:spcPct val="140000"/>
              </a:lnSpc>
            </a:pPr>
            <a:r>
              <a:rPr lang="bg-BG" altLang="en-US" b="1" dirty="0">
                <a:solidFill>
                  <a:srgbClr val="0000FF"/>
                </a:solidFill>
              </a:rPr>
              <a:t>Кодекси:</a:t>
            </a:r>
            <a:br>
              <a:rPr lang="bg-BG" altLang="en-US" b="1" i="1" dirty="0">
                <a:solidFill>
                  <a:srgbClr val="0000FF"/>
                </a:solidFill>
              </a:rPr>
            </a:br>
            <a:r>
              <a:rPr lang="bg-BG" altLang="en-US" sz="3200" b="1" i="1" dirty="0">
                <a:solidFill>
                  <a:srgbClr val="0000FF"/>
                </a:solidFill>
              </a:rPr>
              <a:t>- </a:t>
            </a:r>
            <a:r>
              <a:rPr lang="bg-BG" altLang="en-US" sz="3200" dirty="0">
                <a:solidFill>
                  <a:srgbClr val="0000FF"/>
                </a:solidFill>
              </a:rPr>
              <a:t>Кодекс за поведението на служителите в гражданската администрация</a:t>
            </a:r>
            <a:br>
              <a:rPr lang="bg-BG" altLang="en-US" sz="3200" dirty="0">
                <a:solidFill>
                  <a:srgbClr val="0000FF"/>
                </a:solidFill>
              </a:rPr>
            </a:br>
            <a:r>
              <a:rPr lang="bg-BG" altLang="en-US" sz="3200" dirty="0">
                <a:solidFill>
                  <a:srgbClr val="0000FF"/>
                </a:solidFill>
              </a:rPr>
              <a:t>- Етичен кодекс на адвоката</a:t>
            </a:r>
            <a:br>
              <a:rPr lang="bg-BG" altLang="en-US" sz="3200" dirty="0">
                <a:solidFill>
                  <a:srgbClr val="0000FF"/>
                </a:solidFill>
              </a:rPr>
            </a:br>
            <a:r>
              <a:rPr lang="bg-BG" altLang="en-US" sz="3200" dirty="0">
                <a:solidFill>
                  <a:srgbClr val="0000FF"/>
                </a:solidFill>
              </a:rPr>
              <a:t>- Кодекс на професионалната етика</a:t>
            </a:r>
            <a:br>
              <a:rPr lang="bg-BG" altLang="en-US" sz="3200" dirty="0">
                <a:solidFill>
                  <a:srgbClr val="0000FF"/>
                </a:solidFill>
              </a:rPr>
            </a:br>
            <a:endParaRPr lang="bg-BG" altLang="en-US" sz="3200" dirty="0">
              <a:solidFill>
                <a:srgbClr val="0000FF"/>
              </a:solidFill>
            </a:endParaRPr>
          </a:p>
        </p:txBody>
      </p:sp>
      <p:sp>
        <p:nvSpPr>
          <p:cNvPr id="2" name="Date Placeholder 1"/>
          <p:cNvSpPr>
            <a:spLocks noGrp="1"/>
          </p:cNvSpPr>
          <p:nvPr>
            <p:ph type="dt" sz="half" idx="12"/>
          </p:nvPr>
        </p:nvSpPr>
        <p:spPr/>
        <p:txBody>
          <a:bodyPr/>
          <a:lstStyle/>
          <a:p>
            <a:fld id="{5D1B39BE-8497-4C8C-A40F-B94619FBBB45}" type="datetime1">
              <a:rPr lang="bg-BG" altLang="en-US" smtClean="0"/>
              <a:t>20.3.2020 г.</a:t>
            </a:fld>
            <a:endParaRPr lang="bg-BG"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4997D4F6-E888-4377-98E4-B1AA8A56FB72}" type="slidenum">
              <a:rPr lang="bg-BG" altLang="en-US"/>
              <a:pPr/>
              <a:t>28</a:t>
            </a:fld>
            <a:endParaRPr lang="bg-BG" altLang="en-US"/>
          </a:p>
        </p:txBody>
      </p:sp>
      <p:sp>
        <p:nvSpPr>
          <p:cNvPr id="594946" name="Rectangle 2"/>
          <p:cNvSpPr>
            <a:spLocks noGrp="1" noChangeArrowheads="1"/>
          </p:cNvSpPr>
          <p:nvPr>
            <p:ph type="title"/>
          </p:nvPr>
        </p:nvSpPr>
        <p:spPr>
          <a:xfrm>
            <a:off x="457200" y="1238250"/>
            <a:ext cx="8458200" cy="3441700"/>
          </a:xfrm>
        </p:spPr>
        <p:txBody>
          <a:bodyPr/>
          <a:lstStyle/>
          <a:p>
            <a:r>
              <a:rPr lang="bg-BG" altLang="en-US" sz="4000" b="1" dirty="0">
                <a:solidFill>
                  <a:srgbClr val="0000FF"/>
                </a:solidFill>
                <a:latin typeface="Arial" panose="020B0604020202020204" pitchFamily="34" charset="0"/>
                <a:cs typeface="Arial" panose="020B0604020202020204" pitchFamily="34" charset="0"/>
              </a:rPr>
              <a:t>Законите</a:t>
            </a:r>
            <a:r>
              <a:rPr lang="bg-BG" altLang="en-US" sz="4000" b="1" dirty="0">
                <a:latin typeface="Arial" panose="020B0604020202020204" pitchFamily="34" charset="0"/>
                <a:cs typeface="Arial" panose="020B0604020202020204" pitchFamily="34" charset="0"/>
              </a:rPr>
              <a:t> биват: </a:t>
            </a:r>
            <a:br>
              <a:rPr lang="bg-BG" altLang="en-US" sz="4000" b="1" dirty="0">
                <a:latin typeface="Arial" panose="020B0604020202020204" pitchFamily="34" charset="0"/>
                <a:cs typeface="Arial" panose="020B0604020202020204" pitchFamily="34" charset="0"/>
              </a:rPr>
            </a:br>
            <a:br>
              <a:rPr lang="bg-BG" altLang="en-US" sz="4000" b="1" dirty="0">
                <a:latin typeface="Arial" panose="020B0604020202020204" pitchFamily="34" charset="0"/>
                <a:cs typeface="Arial" panose="020B0604020202020204" pitchFamily="34" charset="0"/>
              </a:rPr>
            </a:br>
            <a:r>
              <a:rPr lang="bg-BG" altLang="en-US" sz="4000" b="1" dirty="0">
                <a:latin typeface="Arial" panose="020B0604020202020204" pitchFamily="34" charset="0"/>
                <a:cs typeface="Arial" panose="020B0604020202020204" pitchFamily="34" charset="0"/>
              </a:rPr>
              <a:t>* </a:t>
            </a:r>
            <a:r>
              <a:rPr lang="bg-BG" altLang="en-US" sz="4000" b="1" dirty="0" err="1">
                <a:solidFill>
                  <a:srgbClr val="0000FF"/>
                </a:solidFill>
                <a:latin typeface="Arial" panose="020B0604020202020204" pitchFamily="34" charset="0"/>
                <a:cs typeface="Arial" panose="020B0604020202020204" pitchFamily="34" charset="0"/>
              </a:rPr>
              <a:t>Устройствени</a:t>
            </a:r>
            <a:r>
              <a:rPr lang="bg-BG" altLang="en-US" sz="4000" b="1" dirty="0">
                <a:latin typeface="Arial" panose="020B0604020202020204" pitchFamily="34" charset="0"/>
                <a:cs typeface="Arial" panose="020B0604020202020204" pitchFamily="34" charset="0"/>
              </a:rPr>
              <a:t> (</a:t>
            </a:r>
            <a:r>
              <a:rPr lang="bg-BG" altLang="en-US" sz="4000" b="1" dirty="0" err="1">
                <a:latin typeface="Arial" panose="020B0604020202020204" pitchFamily="34" charset="0"/>
                <a:cs typeface="Arial" panose="020B0604020202020204" pitchFamily="34" charset="0"/>
              </a:rPr>
              <a:t>конститутивни</a:t>
            </a:r>
            <a:r>
              <a:rPr lang="bg-BG" altLang="en-US" sz="4000" b="1" dirty="0">
                <a:latin typeface="Arial" panose="020B0604020202020204" pitchFamily="34" charset="0"/>
                <a:cs typeface="Arial" panose="020B0604020202020204" pitchFamily="34" charset="0"/>
              </a:rPr>
              <a:t>) </a:t>
            </a:r>
            <a:br>
              <a:rPr lang="bg-BG" altLang="en-US" sz="4000" b="1" dirty="0">
                <a:latin typeface="Arial" panose="020B0604020202020204" pitchFamily="34" charset="0"/>
                <a:cs typeface="Arial" panose="020B0604020202020204" pitchFamily="34" charset="0"/>
              </a:rPr>
            </a:br>
            <a:r>
              <a:rPr lang="bg-BG" altLang="en-US" sz="4000" b="1" dirty="0">
                <a:latin typeface="Arial" panose="020B0604020202020204" pitchFamily="34" charset="0"/>
                <a:cs typeface="Arial" panose="020B0604020202020204" pitchFamily="34" charset="0"/>
              </a:rPr>
              <a:t> </a:t>
            </a:r>
            <a:br>
              <a:rPr lang="bg-BG" altLang="en-US" sz="4000" b="1" dirty="0">
                <a:latin typeface="Arial" panose="020B0604020202020204" pitchFamily="34" charset="0"/>
                <a:cs typeface="Arial" panose="020B0604020202020204" pitchFamily="34" charset="0"/>
              </a:rPr>
            </a:br>
            <a:r>
              <a:rPr lang="bg-BG" altLang="en-US" sz="4000" b="1" dirty="0">
                <a:latin typeface="Arial" panose="020B0604020202020204" pitchFamily="34" charset="0"/>
                <a:cs typeface="Arial" panose="020B0604020202020204" pitchFamily="34" charset="0"/>
              </a:rPr>
              <a:t>* </a:t>
            </a:r>
            <a:r>
              <a:rPr lang="bg-BG" altLang="en-US" sz="4000" b="1" dirty="0">
                <a:solidFill>
                  <a:srgbClr val="0000FF"/>
                </a:solidFill>
                <a:latin typeface="Arial" panose="020B0604020202020204" pitchFamily="34" charset="0"/>
                <a:cs typeface="Arial" panose="020B0604020202020204" pitchFamily="34" charset="0"/>
              </a:rPr>
              <a:t>Специфични</a:t>
            </a:r>
            <a:r>
              <a:rPr lang="bg-BG" altLang="en-US" sz="4000" b="1" dirty="0">
                <a:latin typeface="Arial" panose="020B0604020202020204" pitchFamily="34" charset="0"/>
                <a:cs typeface="Arial" panose="020B0604020202020204" pitchFamily="34" charset="0"/>
              </a:rPr>
              <a:t> </a:t>
            </a:r>
            <a:endParaRPr lang="en-US" altLang="en-US" sz="4000"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D14F639F-9275-476A-BA75-E9287A54ED0F}" type="datetime1">
              <a:rPr lang="bg-BG" altLang="en-US" smtClean="0"/>
              <a:t>20.3.2020 г.</a:t>
            </a:fld>
            <a:endParaRPr lang="bg-BG"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C43C4BC-C1E9-442D-8BF1-871E63B9EB78}" type="slidenum">
              <a:rPr lang="bg-BG" altLang="en-US"/>
              <a:pPr/>
              <a:t>29</a:t>
            </a:fld>
            <a:endParaRPr lang="bg-BG" altLang="en-US"/>
          </a:p>
        </p:txBody>
      </p:sp>
      <p:sp>
        <p:nvSpPr>
          <p:cNvPr id="662532" name="Rectangle 4"/>
          <p:cNvSpPr>
            <a:spLocks noGrp="1" noChangeArrowheads="1"/>
          </p:cNvSpPr>
          <p:nvPr>
            <p:ph type="title"/>
          </p:nvPr>
        </p:nvSpPr>
        <p:spPr>
          <a:xfrm>
            <a:off x="685800" y="995363"/>
            <a:ext cx="7772400" cy="4111625"/>
          </a:xfrm>
        </p:spPr>
        <p:txBody>
          <a:bodyPr/>
          <a:lstStyle/>
          <a:p>
            <a:pPr algn="ctr">
              <a:lnSpc>
                <a:spcPct val="150000"/>
              </a:lnSpc>
            </a:pPr>
            <a:r>
              <a:rPr lang="bg-BG" altLang="en-US" b="1" dirty="0">
                <a:solidFill>
                  <a:srgbClr val="0000FF"/>
                </a:solidFill>
                <a:latin typeface="Arial" panose="020B0604020202020204" pitchFamily="34" charset="0"/>
                <a:cs typeface="Arial" panose="020B0604020202020204" pitchFamily="34" charset="0"/>
              </a:rPr>
              <a:t>УСТРОЙСТВЕН ЗАКОН –</a:t>
            </a:r>
            <a:r>
              <a:rPr lang="bg-BG" altLang="en-US" b="1" dirty="0">
                <a:solidFill>
                  <a:srgbClr val="FFFF99"/>
                </a:solidFill>
                <a:latin typeface="Arial" panose="020B0604020202020204" pitchFamily="34" charset="0"/>
                <a:cs typeface="Arial" panose="020B0604020202020204" pitchFamily="34" charset="0"/>
              </a:rPr>
              <a:t> </a:t>
            </a:r>
            <a:r>
              <a:rPr lang="bg-BG" altLang="en-US" b="1" dirty="0" err="1">
                <a:solidFill>
                  <a:srgbClr val="FF0000"/>
                </a:solidFill>
                <a:latin typeface="Arial" panose="020B0604020202020204" pitchFamily="34" charset="0"/>
                <a:cs typeface="Arial" panose="020B0604020202020204" pitchFamily="34" charset="0"/>
              </a:rPr>
              <a:t>ЗАКОН</a:t>
            </a:r>
            <a:r>
              <a:rPr lang="bg-BG" altLang="en-US" b="1" dirty="0">
                <a:solidFill>
                  <a:srgbClr val="FF0000"/>
                </a:solidFill>
                <a:latin typeface="Arial" panose="020B0604020202020204" pitchFamily="34" charset="0"/>
                <a:cs typeface="Arial" panose="020B0604020202020204" pitchFamily="34" charset="0"/>
              </a:rPr>
              <a:t> ЗА ЗДРАВЕТО </a:t>
            </a:r>
            <a:r>
              <a:rPr lang="bg-BG" altLang="en-US" b="1" dirty="0">
                <a:latin typeface="Arial" panose="020B0604020202020204" pitchFamily="34" charset="0"/>
                <a:cs typeface="Arial" panose="020B0604020202020204" pitchFamily="34" charset="0"/>
              </a:rPr>
              <a:t>(приет авг.2004 г., в сила от 01.</a:t>
            </a:r>
            <a:r>
              <a:rPr lang="bg-BG" altLang="en-US" b="1" dirty="0" err="1">
                <a:latin typeface="Arial" panose="020B0604020202020204" pitchFamily="34" charset="0"/>
                <a:cs typeface="Arial" panose="020B0604020202020204" pitchFamily="34" charset="0"/>
              </a:rPr>
              <a:t>01</a:t>
            </a:r>
            <a:r>
              <a:rPr lang="bg-BG" altLang="en-US" b="1" dirty="0">
                <a:latin typeface="Arial" panose="020B0604020202020204" pitchFamily="34" charset="0"/>
                <a:cs typeface="Arial" panose="020B0604020202020204" pitchFamily="34" charset="0"/>
              </a:rPr>
              <a:t>.2005 г.</a:t>
            </a:r>
            <a:r>
              <a:rPr lang="en-US" altLang="en-US" b="1" dirty="0">
                <a:latin typeface="Arial" panose="020B0604020202020204" pitchFamily="34" charset="0"/>
                <a:cs typeface="Arial" panose="020B0604020202020204" pitchFamily="34" charset="0"/>
              </a:rPr>
              <a:t>)</a:t>
            </a:r>
          </a:p>
        </p:txBody>
      </p:sp>
      <p:sp>
        <p:nvSpPr>
          <p:cNvPr id="2" name="Date Placeholder 1"/>
          <p:cNvSpPr>
            <a:spLocks noGrp="1"/>
          </p:cNvSpPr>
          <p:nvPr>
            <p:ph type="dt" sz="half" idx="12"/>
          </p:nvPr>
        </p:nvSpPr>
        <p:spPr/>
        <p:txBody>
          <a:bodyPr/>
          <a:lstStyle/>
          <a:p>
            <a:fld id="{1696D052-E644-42F4-A30E-B1681A23EE8D}" type="datetime1">
              <a:rPr lang="bg-BG" altLang="en-US" smtClean="0"/>
              <a:t>20.3.2020 г.</a:t>
            </a:fld>
            <a:endParaRPr lang="bg-BG"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7ABDA42-E816-4097-9E20-6F5C91687E76}" type="slidenum">
              <a:rPr lang="bg-BG" altLang="en-US"/>
              <a:pPr/>
              <a:t>3</a:t>
            </a:fld>
            <a:endParaRPr lang="bg-BG" altLang="en-US"/>
          </a:p>
        </p:txBody>
      </p:sp>
      <p:sp>
        <p:nvSpPr>
          <p:cNvPr id="579586" name="Rectangle 2"/>
          <p:cNvSpPr>
            <a:spLocks noGrp="1" noChangeArrowheads="1"/>
          </p:cNvSpPr>
          <p:nvPr>
            <p:ph type="title"/>
          </p:nvPr>
        </p:nvSpPr>
        <p:spPr>
          <a:xfrm>
            <a:off x="228600" y="708025"/>
            <a:ext cx="8610600" cy="5449888"/>
          </a:xfrm>
        </p:spPr>
        <p:txBody>
          <a:bodyPr/>
          <a:lstStyle/>
          <a:p>
            <a:pPr algn="ctr">
              <a:lnSpc>
                <a:spcPct val="130000"/>
              </a:lnSpc>
            </a:pPr>
            <a:r>
              <a:rPr lang="bg-BG" altLang="en-US" sz="4000" b="1" dirty="0">
                <a:solidFill>
                  <a:srgbClr val="0000FF"/>
                </a:solidFill>
                <a:latin typeface="Arial" panose="020B0604020202020204" pitchFamily="34" charset="0"/>
                <a:cs typeface="Arial" panose="020B0604020202020204" pitchFamily="34" charset="0"/>
              </a:rPr>
              <a:t>Здравното законодателство представлява съвкупност от всички правни норми, регулиращи разнообразните отношения в здравеопазването. </a:t>
            </a:r>
            <a:endParaRPr lang="en-US" altLang="en-US" sz="4000" b="1" dirty="0">
              <a:solidFill>
                <a:srgbClr val="0000FF"/>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F33E2652-C0F6-4CAC-A320-02A4EA813727}" type="datetime1">
              <a:rPr lang="bg-BG" altLang="en-US" smtClean="0"/>
              <a:t>20.3.2020 г.</a:t>
            </a:fld>
            <a:endParaRPr lang="bg-BG"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3594B18-2EAA-49F4-B2D6-B43824A98BA6}" type="slidenum">
              <a:rPr lang="bg-BG" altLang="en-US"/>
              <a:pPr/>
              <a:t>30</a:t>
            </a:fld>
            <a:endParaRPr lang="bg-BG" altLang="en-US"/>
          </a:p>
        </p:txBody>
      </p:sp>
      <p:sp>
        <p:nvSpPr>
          <p:cNvPr id="595970" name="Rectangle 2"/>
          <p:cNvSpPr>
            <a:spLocks noGrp="1" noChangeArrowheads="1"/>
          </p:cNvSpPr>
          <p:nvPr>
            <p:ph type="title"/>
          </p:nvPr>
        </p:nvSpPr>
        <p:spPr>
          <a:xfrm>
            <a:off x="152400" y="533400"/>
            <a:ext cx="8763000" cy="5715000"/>
          </a:xfrm>
        </p:spPr>
        <p:txBody>
          <a:bodyPr/>
          <a:lstStyle/>
          <a:p>
            <a:pPr marL="72000">
              <a:lnSpc>
                <a:spcPct val="110000"/>
              </a:lnSpc>
            </a:pPr>
            <a:r>
              <a:rPr lang="bg-BG" altLang="en-US" sz="3600" dirty="0">
                <a:latin typeface="Times New Roman" pitchFamily="18" charset="0"/>
                <a:cs typeface="Times New Roman" pitchFamily="18" charset="0"/>
              </a:rPr>
              <a:t> </a:t>
            </a:r>
            <a:r>
              <a:rPr lang="bg-BG" altLang="en-US" sz="4000"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СПЕЦИФИЧНИ ЗАКОНИ:</a:t>
            </a:r>
            <a:br>
              <a:rPr lang="bg-BG" altLang="en-US" sz="4000"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здравното осигуряване (1998)  </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професионално-съсловните организации на лекарите и лекарите по </a:t>
            </a:r>
            <a:r>
              <a:rPr lang="bg-BG" altLang="en-US" sz="2800" dirty="0" err="1">
                <a:latin typeface="Arial" panose="020B0604020202020204" pitchFamily="34" charset="0"/>
                <a:cs typeface="Arial" panose="020B0604020202020204" pitchFamily="34" charset="0"/>
              </a:rPr>
              <a:t>дентална</a:t>
            </a:r>
            <a:r>
              <a:rPr lang="bg-BG" altLang="en-US" sz="2800" dirty="0">
                <a:latin typeface="Arial" panose="020B0604020202020204" pitchFamily="34" charset="0"/>
                <a:cs typeface="Arial" panose="020B0604020202020204" pitchFamily="34" charset="0"/>
              </a:rPr>
              <a:t> медицина (1998) </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лечебните заведения (1999) </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лекарствените продукти в хуманната медицина (2007) </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храните (1999, изм.януари 2011))</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трансплантацията на органи, тъкани и клетки (2003, изм. 2007 и 2011)</a:t>
            </a:r>
            <a:endParaRPr lang="en-US" altLang="en-US" sz="28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761F6AE6-E748-4599-B790-8DC3701F5DCB}" type="datetime1">
              <a:rPr lang="bg-BG" altLang="en-US" smtClean="0"/>
              <a:t>20.3.2020 г.</a:t>
            </a:fld>
            <a:endParaRPr lang="bg-BG"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8876EA1-CDE4-489E-8CFA-B59EBE18D52B}" type="slidenum">
              <a:rPr lang="bg-BG" altLang="en-US"/>
              <a:pPr/>
              <a:t>31</a:t>
            </a:fld>
            <a:endParaRPr lang="bg-BG" altLang="en-US"/>
          </a:p>
        </p:txBody>
      </p:sp>
      <p:sp>
        <p:nvSpPr>
          <p:cNvPr id="772098" name="Rectangle 2"/>
          <p:cNvSpPr>
            <a:spLocks noGrp="1" noChangeArrowheads="1"/>
          </p:cNvSpPr>
          <p:nvPr>
            <p:ph type="title"/>
          </p:nvPr>
        </p:nvSpPr>
        <p:spPr>
          <a:xfrm>
            <a:off x="228600" y="533400"/>
            <a:ext cx="8686800" cy="5638800"/>
          </a:xfrm>
        </p:spPr>
        <p:txBody>
          <a:bodyPr/>
          <a:lstStyle/>
          <a:p>
            <a:pPr marL="72000"/>
            <a:r>
              <a:rPr lang="bg-BG" altLang="en-US" sz="4000" dirty="0">
                <a:latin typeface="Times New Roman" pitchFamily="18" charset="0"/>
                <a:cs typeface="Times New Roman" pitchFamily="18" charset="0"/>
              </a:rPr>
              <a:t> </a:t>
            </a:r>
            <a:r>
              <a:rPr lang="bg-BG" altLang="en-US" sz="3600"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СПЕЦИФИЧНИ ЗАКОНИ:</a:t>
            </a:r>
            <a:br>
              <a:rPr lang="bg-BG" altLang="en-US" sz="3600" dirty="0">
                <a:latin typeface="Arial" panose="020B0604020202020204" pitchFamily="34" charset="0"/>
                <a:cs typeface="Arial" panose="020B0604020202020204" pitchFamily="34" charset="0"/>
              </a:rPr>
            </a:br>
            <a:r>
              <a:rPr lang="bg-BG" altLang="en-US" sz="3200" dirty="0">
                <a:latin typeface="Arial" panose="020B0604020202020204" pitchFamily="34" charset="0"/>
                <a:cs typeface="Arial" panose="020B0604020202020204" pitchFamily="34" charset="0"/>
              </a:rPr>
              <a:t>- </a:t>
            </a:r>
            <a:r>
              <a:rPr lang="bg-BG" altLang="en-US" sz="2800" dirty="0">
                <a:latin typeface="Arial" panose="020B0604020202020204" pitchFamily="34" charset="0"/>
                <a:cs typeface="Arial" panose="020B0604020202020204" pitchFamily="34" charset="0"/>
              </a:rPr>
              <a:t>Закон за контрол върху наркотичните вещества и </a:t>
            </a:r>
            <a:r>
              <a:rPr lang="bg-BG" altLang="en-US" sz="2800" dirty="0" err="1">
                <a:latin typeface="Arial" panose="020B0604020202020204" pitchFamily="34" charset="0"/>
                <a:cs typeface="Arial" panose="020B0604020202020204" pitchFamily="34" charset="0"/>
              </a:rPr>
              <a:t>прекурсорите</a:t>
            </a:r>
            <a:r>
              <a:rPr lang="bg-BG" altLang="en-US" sz="2800" dirty="0">
                <a:latin typeface="Arial" panose="020B0604020202020204" pitchFamily="34" charset="0"/>
                <a:cs typeface="Arial" panose="020B0604020202020204" pitchFamily="34" charset="0"/>
              </a:rPr>
              <a:t> </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кръвта, кръводаряването и кръвопреливането</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здравословни и безопасни условия на труд </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признаване на професионални квалификации</a:t>
            </a:r>
            <a:br>
              <a:rPr lang="bg-BG" altLang="en-US" sz="2800" dirty="0">
                <a:latin typeface="Arial" panose="020B0604020202020204" pitchFamily="34" charset="0"/>
                <a:cs typeface="Arial" panose="020B0604020202020204" pitchFamily="34" charset="0"/>
              </a:rPr>
            </a:br>
            <a:r>
              <a:rPr lang="bg-BG" altLang="en-US" sz="2800" dirty="0">
                <a:latin typeface="Arial" panose="020B0604020202020204" pitchFamily="34" charset="0"/>
                <a:cs typeface="Arial" panose="020B0604020202020204" pitchFamily="34" charset="0"/>
              </a:rPr>
              <a:t>- Закон за съсловната организация на медицинските сестри, акушерките и асоциираните медицински специалисти</a:t>
            </a:r>
            <a:endParaRPr lang="en-US" altLang="en-US" sz="3200" b="1" dirty="0">
              <a:latin typeface="Times New Roman" pitchFamily="18" charset="0"/>
              <a:cs typeface="Times New Roman" pitchFamily="18" charset="0"/>
            </a:endParaRPr>
          </a:p>
        </p:txBody>
      </p:sp>
      <p:sp>
        <p:nvSpPr>
          <p:cNvPr id="2" name="Date Placeholder 1"/>
          <p:cNvSpPr>
            <a:spLocks noGrp="1"/>
          </p:cNvSpPr>
          <p:nvPr>
            <p:ph type="dt" sz="half" idx="12"/>
          </p:nvPr>
        </p:nvSpPr>
        <p:spPr/>
        <p:txBody>
          <a:bodyPr/>
          <a:lstStyle/>
          <a:p>
            <a:fld id="{074526F2-CBFF-4510-8AF8-6BE796F8555D}" type="datetime1">
              <a:rPr lang="bg-BG" altLang="en-US" smtClean="0"/>
              <a:t>20.3.2020 г.</a:t>
            </a:fld>
            <a:endParaRPr lang="bg-BG"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905B3CD1-23FF-465F-902E-4A0F92B05B54}" type="slidenum">
              <a:rPr lang="bg-BG" altLang="en-US"/>
              <a:pPr/>
              <a:t>32</a:t>
            </a:fld>
            <a:endParaRPr lang="bg-BG" altLang="en-US"/>
          </a:p>
        </p:txBody>
      </p:sp>
      <p:sp>
        <p:nvSpPr>
          <p:cNvPr id="773124" name="Rectangle 4"/>
          <p:cNvSpPr>
            <a:spLocks noGrp="1" noChangeArrowheads="1"/>
          </p:cNvSpPr>
          <p:nvPr>
            <p:ph type="title"/>
          </p:nvPr>
        </p:nvSpPr>
        <p:spPr>
          <a:xfrm>
            <a:off x="457200" y="762000"/>
            <a:ext cx="8229600" cy="5257800"/>
          </a:xfrm>
        </p:spPr>
        <p:txBody>
          <a:bodyPr/>
          <a:lstStyle/>
          <a:p>
            <a:pPr marL="72000"/>
            <a:r>
              <a:rPr lang="bg-BG" altLang="en-US" b="1" dirty="0">
                <a:solidFill>
                  <a:srgbClr val="0000FF"/>
                </a:solidFill>
              </a:rPr>
              <a:t>Подзаконови нормативни актове</a:t>
            </a:r>
            <a:r>
              <a:rPr lang="bg-BG" altLang="en-US" b="1" dirty="0"/>
              <a:t> </a:t>
            </a:r>
            <a:br>
              <a:rPr lang="bg-BG" altLang="en-US" b="1" dirty="0"/>
            </a:br>
            <a:br>
              <a:rPr lang="bg-BG" altLang="en-US" b="1" dirty="0"/>
            </a:br>
            <a:r>
              <a:rPr lang="bg-BG" altLang="en-US" sz="4000" dirty="0"/>
              <a:t>Издават се от МС “въз основа” или “в изпълнение на закона”. Отделните министри също имат право да издават наредби</a:t>
            </a:r>
            <a:r>
              <a:rPr lang="en-US" altLang="en-US" sz="4000" dirty="0"/>
              <a:t> </a:t>
            </a:r>
            <a:r>
              <a:rPr lang="bg-BG" altLang="en-US" sz="4000" dirty="0"/>
              <a:t>и инструкции.</a:t>
            </a:r>
            <a:r>
              <a:rPr lang="bg-BG" altLang="en-US" dirty="0"/>
              <a:t> </a:t>
            </a:r>
          </a:p>
        </p:txBody>
      </p:sp>
      <p:sp>
        <p:nvSpPr>
          <p:cNvPr id="2" name="Date Placeholder 1"/>
          <p:cNvSpPr>
            <a:spLocks noGrp="1"/>
          </p:cNvSpPr>
          <p:nvPr>
            <p:ph type="dt" sz="half" idx="12"/>
          </p:nvPr>
        </p:nvSpPr>
        <p:spPr/>
        <p:txBody>
          <a:bodyPr/>
          <a:lstStyle/>
          <a:p>
            <a:fld id="{67777AB5-C829-4978-9F75-23EF20E843DB}" type="datetime1">
              <a:rPr lang="bg-BG" altLang="en-US" smtClean="0"/>
              <a:t>20.3.2020 г.</a:t>
            </a:fld>
            <a:endParaRPr lang="bg-BG"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F845112-245F-49E3-8BD1-13E413AD6062}" type="slidenum">
              <a:rPr lang="bg-BG" altLang="en-US"/>
              <a:pPr/>
              <a:t>33</a:t>
            </a:fld>
            <a:endParaRPr lang="bg-BG" altLang="en-US"/>
          </a:p>
        </p:txBody>
      </p:sp>
      <p:sp>
        <p:nvSpPr>
          <p:cNvPr id="775172" name="Rectangle 4"/>
          <p:cNvSpPr>
            <a:spLocks noGrp="1" noChangeArrowheads="1"/>
          </p:cNvSpPr>
          <p:nvPr>
            <p:ph type="title"/>
          </p:nvPr>
        </p:nvSpPr>
        <p:spPr>
          <a:xfrm>
            <a:off x="457200" y="685800"/>
            <a:ext cx="8229600" cy="5562600"/>
          </a:xfrm>
        </p:spPr>
        <p:txBody>
          <a:bodyPr/>
          <a:lstStyle/>
          <a:p>
            <a:pPr marL="72000"/>
            <a:r>
              <a:rPr lang="bg-BG" altLang="en-US" sz="2800" b="1" dirty="0">
                <a:solidFill>
                  <a:srgbClr val="0000FF"/>
                </a:solidFill>
              </a:rPr>
              <a:t>Постановления.</a:t>
            </a:r>
            <a:r>
              <a:rPr lang="bg-BG" altLang="en-US" sz="2800" b="1" dirty="0"/>
              <a:t> </a:t>
            </a:r>
            <a:r>
              <a:rPr lang="bg-BG" altLang="en-US" sz="2400" dirty="0"/>
              <a:t>Издават се само от МС в два основни случая:</a:t>
            </a:r>
            <a:br>
              <a:rPr lang="bg-BG" altLang="en-US" sz="2400" dirty="0"/>
            </a:br>
            <a:br>
              <a:rPr lang="bg-BG" altLang="en-US" sz="2800" dirty="0"/>
            </a:br>
            <a:r>
              <a:rPr lang="bg-BG" altLang="en-US" sz="2400" dirty="0"/>
              <a:t>1. При приемане на правилници, наредби или инструкции – напр. Постановление </a:t>
            </a:r>
            <a:r>
              <a:rPr lang="ru-RU" altLang="en-US" sz="2400" dirty="0"/>
              <a:t>№ </a:t>
            </a:r>
            <a:r>
              <a:rPr lang="bg-BG" altLang="en-US" sz="2400" dirty="0"/>
              <a:t>245 на МС от 16.11.2005 г. за приемане на Наредба за Единните държавни изисквания за придобиване на висше образование по специалностите „Медицина” и „Дентална медицина” за ОКС „магистър” (ДВ, бр. 94</a:t>
            </a:r>
            <a:r>
              <a:rPr lang="ru-RU" altLang="en-US" sz="2400" dirty="0"/>
              <a:t>/2005</a:t>
            </a:r>
            <a:r>
              <a:rPr lang="bg-BG" altLang="en-US" sz="2400" dirty="0"/>
              <a:t> г.).</a:t>
            </a:r>
            <a:br>
              <a:rPr lang="bg-BG" altLang="en-US" sz="2400" dirty="0"/>
            </a:br>
            <a:br>
              <a:rPr lang="bg-BG" altLang="en-US" sz="2400" dirty="0"/>
            </a:br>
            <a:r>
              <a:rPr lang="bg-BG" altLang="en-US" sz="2400" dirty="0"/>
              <a:t>2. При приемане на самостоятелни постановления за уреждане на обществени отношения в областта на изпълнителната дейност на МС съгласно предоставената му със закон компетентност.</a:t>
            </a:r>
          </a:p>
        </p:txBody>
      </p:sp>
      <p:sp>
        <p:nvSpPr>
          <p:cNvPr id="2" name="Date Placeholder 1"/>
          <p:cNvSpPr>
            <a:spLocks noGrp="1"/>
          </p:cNvSpPr>
          <p:nvPr>
            <p:ph type="dt" sz="half" idx="12"/>
          </p:nvPr>
        </p:nvSpPr>
        <p:spPr/>
        <p:txBody>
          <a:bodyPr/>
          <a:lstStyle/>
          <a:p>
            <a:fld id="{07A845E7-6503-4C9E-BE54-D4DA7327721F}" type="datetime1">
              <a:rPr lang="bg-BG" altLang="en-US" smtClean="0"/>
              <a:t>20.3.2020 г.</a:t>
            </a:fld>
            <a:endParaRPr lang="bg-BG"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6C9495E-8239-471D-AF9E-63BD708636FA}" type="slidenum">
              <a:rPr lang="bg-BG" altLang="en-US"/>
              <a:pPr/>
              <a:t>34</a:t>
            </a:fld>
            <a:endParaRPr lang="bg-BG" altLang="en-US"/>
          </a:p>
        </p:txBody>
      </p:sp>
      <p:sp>
        <p:nvSpPr>
          <p:cNvPr id="777220" name="Rectangle 4"/>
          <p:cNvSpPr>
            <a:spLocks noGrp="1" noChangeArrowheads="1"/>
          </p:cNvSpPr>
          <p:nvPr>
            <p:ph type="title"/>
          </p:nvPr>
        </p:nvSpPr>
        <p:spPr>
          <a:xfrm>
            <a:off x="457200" y="762000"/>
            <a:ext cx="8229600" cy="4953000"/>
          </a:xfrm>
        </p:spPr>
        <p:txBody>
          <a:bodyPr/>
          <a:lstStyle/>
          <a:p>
            <a:pPr marL="72000"/>
            <a:r>
              <a:rPr lang="bg-BG" altLang="en-US" sz="3600" b="1" dirty="0">
                <a:solidFill>
                  <a:srgbClr val="0000FF"/>
                </a:solidFill>
              </a:rPr>
              <a:t>Правилници.</a:t>
            </a:r>
            <a:r>
              <a:rPr lang="bg-BG" altLang="en-US" sz="3600" b="1" dirty="0"/>
              <a:t> </a:t>
            </a:r>
            <a:r>
              <a:rPr lang="bg-BG" altLang="en-US" sz="3600" dirty="0"/>
              <a:t>Приемат се с постановления на МС и подпомагат прилагането на законите, като регулират отношенията, които не могат да бъдат предвидени в закона. Правилници за дейността и вътрешния ред на държавни органи се издават и от министрите на съответните министерства. </a:t>
            </a:r>
          </a:p>
        </p:txBody>
      </p:sp>
      <p:sp>
        <p:nvSpPr>
          <p:cNvPr id="2" name="Date Placeholder 1"/>
          <p:cNvSpPr>
            <a:spLocks noGrp="1"/>
          </p:cNvSpPr>
          <p:nvPr>
            <p:ph type="dt" sz="half" idx="12"/>
          </p:nvPr>
        </p:nvSpPr>
        <p:spPr/>
        <p:txBody>
          <a:bodyPr/>
          <a:lstStyle/>
          <a:p>
            <a:fld id="{6F8CA4B6-FB6E-42CB-93D1-91CC05A0ED73}" type="datetime1">
              <a:rPr lang="bg-BG" altLang="en-US" smtClean="0"/>
              <a:t>20.3.2020 г.</a:t>
            </a:fld>
            <a:endParaRPr lang="bg-BG"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E9B7726-1A06-442F-B88A-ECC3DABB7327}" type="slidenum">
              <a:rPr lang="bg-BG" altLang="en-US"/>
              <a:pPr/>
              <a:t>35</a:t>
            </a:fld>
            <a:endParaRPr lang="bg-BG" altLang="en-US"/>
          </a:p>
        </p:txBody>
      </p:sp>
      <p:sp>
        <p:nvSpPr>
          <p:cNvPr id="779268" name="Rectangle 4"/>
          <p:cNvSpPr>
            <a:spLocks noGrp="1" noChangeArrowheads="1"/>
          </p:cNvSpPr>
          <p:nvPr>
            <p:ph type="title"/>
          </p:nvPr>
        </p:nvSpPr>
        <p:spPr>
          <a:xfrm>
            <a:off x="457200" y="838200"/>
            <a:ext cx="8229600" cy="5029200"/>
          </a:xfrm>
        </p:spPr>
        <p:txBody>
          <a:bodyPr/>
          <a:lstStyle/>
          <a:p>
            <a:pPr marL="72000"/>
            <a:r>
              <a:rPr lang="bg-BG" altLang="en-US" sz="3600" b="1" dirty="0">
                <a:solidFill>
                  <a:srgbClr val="0000FF"/>
                </a:solidFill>
              </a:rPr>
              <a:t>Наредби -</a:t>
            </a:r>
            <a:r>
              <a:rPr lang="bg-BG" altLang="en-US" sz="3600" b="1" i="1" dirty="0"/>
              <a:t> </a:t>
            </a:r>
            <a:r>
              <a:rPr lang="bg-BG" altLang="en-US" sz="3600" dirty="0"/>
              <a:t>нормативни актове, третиращи отношенията в по-тесни  области. Подпомагат прилагането на разпоредбите на нормативен акт от по</a:t>
            </a:r>
            <a:r>
              <a:rPr lang="en-US" altLang="en-US" sz="3600" dirty="0"/>
              <a:t>-</a:t>
            </a:r>
            <a:r>
              <a:rPr lang="bg-BG" altLang="en-US" sz="3600" dirty="0"/>
              <a:t>висока степен. </a:t>
            </a:r>
            <a:br>
              <a:rPr lang="en-US" altLang="en-US" sz="3600" dirty="0"/>
            </a:br>
            <a:r>
              <a:rPr lang="bg-BG" altLang="en-US" sz="3600" dirty="0"/>
              <a:t>Приемат се с постановления на МС. Право да издават наредби имат и министрите на отделните министерства. </a:t>
            </a:r>
          </a:p>
        </p:txBody>
      </p:sp>
      <p:sp>
        <p:nvSpPr>
          <p:cNvPr id="2" name="Date Placeholder 1"/>
          <p:cNvSpPr>
            <a:spLocks noGrp="1"/>
          </p:cNvSpPr>
          <p:nvPr>
            <p:ph type="dt" sz="half" idx="12"/>
          </p:nvPr>
        </p:nvSpPr>
        <p:spPr/>
        <p:txBody>
          <a:bodyPr/>
          <a:lstStyle/>
          <a:p>
            <a:fld id="{8DED16C6-AB0D-4CFD-9399-E62F578A5C9D}" type="datetime1">
              <a:rPr lang="bg-BG" altLang="en-US" smtClean="0"/>
              <a:t>20.3.2020 г.</a:t>
            </a:fld>
            <a:endParaRPr lang="bg-BG"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9135648-8CEB-4F60-AF09-CD6FC549C074}" type="slidenum">
              <a:rPr lang="bg-BG" altLang="en-US"/>
              <a:pPr/>
              <a:t>36</a:t>
            </a:fld>
            <a:endParaRPr lang="bg-BG" altLang="en-US"/>
          </a:p>
        </p:txBody>
      </p:sp>
      <p:sp>
        <p:nvSpPr>
          <p:cNvPr id="781316" name="Rectangle 4"/>
          <p:cNvSpPr>
            <a:spLocks noGrp="1" noChangeArrowheads="1"/>
          </p:cNvSpPr>
          <p:nvPr>
            <p:ph type="title"/>
          </p:nvPr>
        </p:nvSpPr>
        <p:spPr>
          <a:xfrm>
            <a:off x="381000" y="685800"/>
            <a:ext cx="8305800" cy="5334000"/>
          </a:xfrm>
        </p:spPr>
        <p:txBody>
          <a:bodyPr/>
          <a:lstStyle/>
          <a:p>
            <a:pPr marL="72000">
              <a:lnSpc>
                <a:spcPct val="120000"/>
              </a:lnSpc>
            </a:pPr>
            <a:r>
              <a:rPr lang="bg-BG" altLang="en-US" sz="3200" b="1" dirty="0">
                <a:solidFill>
                  <a:srgbClr val="0000FF"/>
                </a:solidFill>
              </a:rPr>
              <a:t>Инструкции</a:t>
            </a:r>
            <a:r>
              <a:rPr lang="bg-BG" altLang="en-US" sz="3200" b="1" dirty="0"/>
              <a:t> </a:t>
            </a:r>
            <a:r>
              <a:rPr lang="bg-BG" altLang="en-US" sz="3200" b="1" i="1" dirty="0"/>
              <a:t>- </a:t>
            </a:r>
            <a:r>
              <a:rPr lang="bg-BG" altLang="en-US" sz="3200" dirty="0"/>
              <a:t>нормативни актове, с които се изясняват подходите и правилата за извършване на конкретни дейности. </a:t>
            </a:r>
            <a:br>
              <a:rPr lang="bg-BG" altLang="en-US" sz="3200" dirty="0"/>
            </a:br>
            <a:br>
              <a:rPr lang="bg-BG" altLang="en-US" sz="3200" dirty="0"/>
            </a:br>
            <a:r>
              <a:rPr lang="bg-BG" altLang="en-US" sz="2800" dirty="0"/>
              <a:t>Пример: инструкции, издавани от Министъра на здравеопазването за здравния контрол, за противоепидемичните мерки при редица инфекциозни заболявания, за </a:t>
            </a:r>
            <a:r>
              <a:rPr lang="bg-BG" altLang="en-US" sz="2800" dirty="0" err="1"/>
              <a:t>скринингови</a:t>
            </a:r>
            <a:r>
              <a:rPr lang="bg-BG" altLang="en-US" sz="2800" dirty="0"/>
              <a:t> профилактични прегледи и др.</a:t>
            </a:r>
          </a:p>
        </p:txBody>
      </p:sp>
      <p:sp>
        <p:nvSpPr>
          <p:cNvPr id="2" name="Date Placeholder 1"/>
          <p:cNvSpPr>
            <a:spLocks noGrp="1"/>
          </p:cNvSpPr>
          <p:nvPr>
            <p:ph type="dt" sz="half" idx="12"/>
          </p:nvPr>
        </p:nvSpPr>
        <p:spPr/>
        <p:txBody>
          <a:bodyPr/>
          <a:lstStyle/>
          <a:p>
            <a:fld id="{F9E84763-A410-423E-93CE-A46CD2B3E115}" type="datetime1">
              <a:rPr lang="bg-BG" altLang="en-US" smtClean="0"/>
              <a:t>20.3.2020 г.</a:t>
            </a:fld>
            <a:endParaRPr lang="bg-BG"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1F406F1D-E27D-4075-8263-8A28A17582EF}" type="slidenum">
              <a:rPr lang="bg-BG" altLang="en-US"/>
              <a:pPr/>
              <a:t>37</a:t>
            </a:fld>
            <a:endParaRPr lang="bg-BG" altLang="en-US"/>
          </a:p>
        </p:txBody>
      </p:sp>
      <p:sp>
        <p:nvSpPr>
          <p:cNvPr id="596994" name="Rectangle 2"/>
          <p:cNvSpPr>
            <a:spLocks noGrp="1" noChangeArrowheads="1"/>
          </p:cNvSpPr>
          <p:nvPr>
            <p:ph type="title"/>
          </p:nvPr>
        </p:nvSpPr>
        <p:spPr>
          <a:xfrm>
            <a:off x="228600" y="1524000"/>
            <a:ext cx="8610600" cy="2771775"/>
          </a:xfrm>
        </p:spPr>
        <p:txBody>
          <a:bodyPr/>
          <a:lstStyle/>
          <a:p>
            <a:pPr marL="72000" algn="ctr">
              <a:lnSpc>
                <a:spcPct val="130000"/>
              </a:lnSpc>
            </a:pPr>
            <a:r>
              <a:rPr lang="bg-BG" altLang="en-US" sz="4800" b="1" dirty="0">
                <a:solidFill>
                  <a:srgbClr val="A50021"/>
                </a:solidFill>
                <a:effectLst>
                  <a:outerShdw blurRad="38100" dist="38100" dir="2700000" algn="tl">
                    <a:srgbClr val="C0C0C0"/>
                  </a:outerShdw>
                </a:effectLst>
                <a:cs typeface="Times New Roman" pitchFamily="18" charset="0"/>
              </a:rPr>
              <a:t>ОСНОВНИ ПРИНЦИПИ ПРИ ИЗДАВАНЕТО НА НОРМАТИВНИТЕ АКТОВЕ</a:t>
            </a:r>
            <a:endParaRPr lang="en-US" altLang="en-US" sz="4800" b="1" dirty="0">
              <a:solidFill>
                <a:srgbClr val="A50021"/>
              </a:solidFill>
              <a:effectLst>
                <a:outerShdw blurRad="38100" dist="38100" dir="2700000" algn="tl">
                  <a:srgbClr val="C0C0C0"/>
                </a:outerShdw>
              </a:effectLst>
              <a:cs typeface="Times New Roman" pitchFamily="18" charset="0"/>
            </a:endParaRPr>
          </a:p>
        </p:txBody>
      </p:sp>
      <p:sp>
        <p:nvSpPr>
          <p:cNvPr id="2" name="Date Placeholder 1"/>
          <p:cNvSpPr>
            <a:spLocks noGrp="1"/>
          </p:cNvSpPr>
          <p:nvPr>
            <p:ph type="dt" sz="half" idx="12"/>
          </p:nvPr>
        </p:nvSpPr>
        <p:spPr/>
        <p:txBody>
          <a:bodyPr/>
          <a:lstStyle/>
          <a:p>
            <a:fld id="{97C02DF9-CA96-4053-8C87-1F3E00268D8B}" type="datetime1">
              <a:rPr lang="bg-BG" altLang="en-US" smtClean="0"/>
              <a:t>20.3.2020 г.</a:t>
            </a:fld>
            <a:endParaRPr lang="bg-BG"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0ADCF5B-0969-463D-8AD3-7628B673178B}" type="slidenum">
              <a:rPr lang="bg-BG" altLang="en-US"/>
              <a:pPr/>
              <a:t>38</a:t>
            </a:fld>
            <a:endParaRPr lang="bg-BG" altLang="en-US"/>
          </a:p>
        </p:txBody>
      </p:sp>
      <p:sp>
        <p:nvSpPr>
          <p:cNvPr id="598018" name="Rectangle 2"/>
          <p:cNvSpPr>
            <a:spLocks noGrp="1" noChangeArrowheads="1"/>
          </p:cNvSpPr>
          <p:nvPr>
            <p:ph type="title"/>
          </p:nvPr>
        </p:nvSpPr>
        <p:spPr>
          <a:xfrm>
            <a:off x="304800" y="914400"/>
            <a:ext cx="8458200" cy="4572000"/>
          </a:xfrm>
        </p:spPr>
        <p:txBody>
          <a:bodyPr/>
          <a:lstStyle/>
          <a:p>
            <a:pPr marL="72000">
              <a:lnSpc>
                <a:spcPct val="130000"/>
              </a:lnSpc>
            </a:pPr>
            <a:r>
              <a:rPr lang="bg-BG" altLang="en-US" sz="4000" b="1" dirty="0">
                <a:latin typeface="Arial" panose="020B0604020202020204" pitchFamily="34" charset="0"/>
                <a:cs typeface="Arial" panose="020B0604020202020204" pitchFamily="34" charset="0"/>
              </a:rPr>
              <a:t>1.   Нормативни актове могат да издават само органите, предвидени от Конституцията и от закона.</a:t>
            </a:r>
            <a:endParaRPr lang="en-US" altLang="en-US" sz="4000"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2C098ED9-C2EF-42C1-9AC1-B0A8C3803A7A}" type="datetime1">
              <a:rPr lang="bg-BG" altLang="en-US" smtClean="0"/>
              <a:t>20.3.2020 г.</a:t>
            </a:fld>
            <a:endParaRPr lang="bg-BG"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B230380-0496-474E-8BFD-D8C52F257EEC}" type="slidenum">
              <a:rPr lang="bg-BG" altLang="en-US"/>
              <a:pPr/>
              <a:t>39</a:t>
            </a:fld>
            <a:endParaRPr lang="bg-BG" altLang="en-US"/>
          </a:p>
        </p:txBody>
      </p:sp>
      <p:sp>
        <p:nvSpPr>
          <p:cNvPr id="599042" name="Rectangle 2"/>
          <p:cNvSpPr>
            <a:spLocks noGrp="1" noChangeArrowheads="1"/>
          </p:cNvSpPr>
          <p:nvPr>
            <p:ph type="title"/>
          </p:nvPr>
        </p:nvSpPr>
        <p:spPr>
          <a:xfrm>
            <a:off x="381000" y="609600"/>
            <a:ext cx="8382000" cy="5392738"/>
          </a:xfrm>
        </p:spPr>
        <p:txBody>
          <a:bodyPr/>
          <a:lstStyle/>
          <a:p>
            <a:pPr marL="108000">
              <a:lnSpc>
                <a:spcPct val="120000"/>
              </a:lnSpc>
            </a:pPr>
            <a:r>
              <a:rPr lang="bg-BG" altLang="en-US" sz="4000" b="1" dirty="0">
                <a:latin typeface="Arial" panose="020B0604020202020204" pitchFamily="34" charset="0"/>
                <a:cs typeface="Arial" panose="020B0604020202020204" pitchFamily="34" charset="0"/>
              </a:rPr>
              <a:t>2. Общото изискване при съставянето на нормативните актове е обществените отношения в една и съща област да се уреждат с един, а не с няколко нормативни акта от същата степен.</a:t>
            </a:r>
            <a:r>
              <a:rPr lang="en-US" altLang="en-US" sz="4000" dirty="0">
                <a:latin typeface="Arial" panose="020B0604020202020204" pitchFamily="34" charset="0"/>
                <a:cs typeface="Arial" panose="020B0604020202020204" pitchFamily="34" charset="0"/>
              </a:rPr>
              <a:t> </a:t>
            </a:r>
          </a:p>
        </p:txBody>
      </p:sp>
      <p:sp>
        <p:nvSpPr>
          <p:cNvPr id="2" name="Date Placeholder 1"/>
          <p:cNvSpPr>
            <a:spLocks noGrp="1"/>
          </p:cNvSpPr>
          <p:nvPr>
            <p:ph type="dt" sz="half" idx="12"/>
          </p:nvPr>
        </p:nvSpPr>
        <p:spPr/>
        <p:txBody>
          <a:bodyPr/>
          <a:lstStyle/>
          <a:p>
            <a:fld id="{680B9498-1A35-44DB-B770-7CDD1DC45F5B}" type="datetime1">
              <a:rPr lang="bg-BG" altLang="en-US" smtClean="0"/>
              <a:t>20.3.2020 г.</a:t>
            </a:fld>
            <a:endParaRPr lang="bg-BG"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0DB999D5-70DD-4A39-BB54-2F63B9DB5978}" type="slidenum">
              <a:rPr lang="bg-BG" altLang="en-US"/>
              <a:pPr/>
              <a:t>4</a:t>
            </a:fld>
            <a:endParaRPr lang="bg-BG" altLang="en-US"/>
          </a:p>
        </p:txBody>
      </p:sp>
      <p:sp>
        <p:nvSpPr>
          <p:cNvPr id="578562" name="Rectangle 2"/>
          <p:cNvSpPr>
            <a:spLocks noGrp="1" noChangeArrowheads="1"/>
          </p:cNvSpPr>
          <p:nvPr>
            <p:ph type="title"/>
          </p:nvPr>
        </p:nvSpPr>
        <p:spPr>
          <a:xfrm>
            <a:off x="685800" y="1627188"/>
            <a:ext cx="7772400" cy="2771775"/>
          </a:xfrm>
        </p:spPr>
        <p:txBody>
          <a:bodyPr/>
          <a:lstStyle/>
          <a:p>
            <a:pPr algn="ctr"/>
            <a:r>
              <a:rPr lang="bg-BG" altLang="en-US" b="1" dirty="0">
                <a:solidFill>
                  <a:srgbClr val="A50021"/>
                </a:solidFill>
                <a:effectLst>
                  <a:outerShdw blurRad="38100" dist="38100" dir="2700000" algn="tl">
                    <a:srgbClr val="C0C0C0"/>
                  </a:outerShdw>
                </a:effectLst>
                <a:latin typeface="Arial" panose="020B0604020202020204" pitchFamily="34" charset="0"/>
                <a:cs typeface="Arial" panose="020B0604020202020204" pitchFamily="34" charset="0"/>
              </a:rPr>
              <a:t>ОСНОВНИ ФУНКЦИИ НА ЗДРАВНОТО ЗАКОНОДАТЕЛСТВО</a:t>
            </a:r>
            <a:br>
              <a:rPr lang="bg-BG" altLang="en-US" b="1" dirty="0">
                <a:latin typeface="Arial" panose="020B0604020202020204" pitchFamily="34" charset="0"/>
                <a:cs typeface="Arial" panose="020B0604020202020204" pitchFamily="34" charset="0"/>
              </a:rPr>
            </a:br>
            <a:endParaRPr lang="en-US" altLang="en-US"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1E8ADE00-990A-45E1-98B3-192111437B69}" type="datetime1">
              <a:rPr lang="bg-BG" altLang="en-US" smtClean="0"/>
              <a:t>20.3.2020 г.</a:t>
            </a:fld>
            <a:endParaRPr lang="bg-BG"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9E7A7E4-C588-4F6D-83F1-3C76649B5940}" type="slidenum">
              <a:rPr lang="bg-BG" altLang="en-US"/>
              <a:pPr/>
              <a:t>40</a:t>
            </a:fld>
            <a:endParaRPr lang="bg-BG" altLang="en-US"/>
          </a:p>
        </p:txBody>
      </p:sp>
      <p:sp>
        <p:nvSpPr>
          <p:cNvPr id="600066" name="Rectangle 2"/>
          <p:cNvSpPr>
            <a:spLocks noGrp="1" noChangeArrowheads="1"/>
          </p:cNvSpPr>
          <p:nvPr>
            <p:ph type="title"/>
          </p:nvPr>
        </p:nvSpPr>
        <p:spPr>
          <a:xfrm>
            <a:off x="381000" y="762000"/>
            <a:ext cx="8305800" cy="4953000"/>
          </a:xfrm>
        </p:spPr>
        <p:txBody>
          <a:bodyPr/>
          <a:lstStyle/>
          <a:p>
            <a:pPr marL="108000">
              <a:lnSpc>
                <a:spcPct val="140000"/>
              </a:lnSpc>
            </a:pPr>
            <a:r>
              <a:rPr lang="bg-BG" altLang="en-US" sz="4000" b="1" dirty="0">
                <a:latin typeface="Arial" panose="020B0604020202020204" pitchFamily="34" charset="0"/>
                <a:cs typeface="Arial" panose="020B0604020202020204" pitchFamily="34" charset="0"/>
              </a:rPr>
              <a:t>3. Подзаконовите нормативни актове</a:t>
            </a:r>
            <a:r>
              <a:rPr lang="bg-BG" altLang="en-US" sz="4000" dirty="0">
                <a:latin typeface="Arial" panose="020B0604020202020204" pitchFamily="34" charset="0"/>
                <a:cs typeface="Arial" panose="020B0604020202020204" pitchFamily="34" charset="0"/>
              </a:rPr>
              <a:t> </a:t>
            </a:r>
            <a:r>
              <a:rPr lang="bg-BG" altLang="en-US" sz="4000" b="1" dirty="0">
                <a:latin typeface="Arial" panose="020B0604020202020204" pitchFamily="34" charset="0"/>
                <a:cs typeface="Arial" panose="020B0604020202020204" pitchFamily="34" charset="0"/>
              </a:rPr>
              <a:t>по прилагането на определен закон  уреждат само материята, за която е предвидено да бъдат издадени.</a:t>
            </a:r>
            <a:r>
              <a:rPr lang="bg-BG" altLang="en-US" sz="4000" dirty="0">
                <a:latin typeface="Arial" panose="020B0604020202020204" pitchFamily="34" charset="0"/>
                <a:cs typeface="Arial" panose="020B0604020202020204" pitchFamily="34" charset="0"/>
              </a:rPr>
              <a:t> </a:t>
            </a:r>
            <a:endParaRPr lang="en-US" altLang="en-US" sz="40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640C8DF1-86B2-45E2-9B7F-FCA7DFC12E8B}" type="datetime1">
              <a:rPr lang="bg-BG" altLang="en-US" smtClean="0"/>
              <a:t>20.3.2020 г.</a:t>
            </a:fld>
            <a:endParaRPr lang="bg-BG"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CA964401-49EC-4344-BF2C-A5C065C5676E}" type="slidenum">
              <a:rPr lang="bg-BG" altLang="en-US"/>
              <a:pPr/>
              <a:t>41</a:t>
            </a:fld>
            <a:endParaRPr lang="bg-BG" altLang="en-US"/>
          </a:p>
        </p:txBody>
      </p:sp>
      <p:sp>
        <p:nvSpPr>
          <p:cNvPr id="601090" name="Rectangle 2"/>
          <p:cNvSpPr>
            <a:spLocks noGrp="1" noChangeArrowheads="1"/>
          </p:cNvSpPr>
          <p:nvPr>
            <p:ph type="title"/>
          </p:nvPr>
        </p:nvSpPr>
        <p:spPr>
          <a:xfrm>
            <a:off x="304800" y="914400"/>
            <a:ext cx="8534400" cy="4111625"/>
          </a:xfrm>
        </p:spPr>
        <p:txBody>
          <a:bodyPr/>
          <a:lstStyle/>
          <a:p>
            <a:pPr marL="108000">
              <a:lnSpc>
                <a:spcPct val="150000"/>
              </a:lnSpc>
            </a:pPr>
            <a:r>
              <a:rPr lang="bg-BG" altLang="en-US" sz="4000" b="1" dirty="0">
                <a:latin typeface="Arial" panose="020B0604020202020204" pitchFamily="34" charset="0"/>
                <a:cs typeface="Arial" panose="020B0604020202020204" pitchFamily="34" charset="0"/>
              </a:rPr>
              <a:t>4. Нормативните актове, за да имат действие</a:t>
            </a:r>
            <a:r>
              <a:rPr lang="bg-BG" altLang="en-US" sz="4000" dirty="0">
                <a:latin typeface="Arial" panose="020B0604020202020204" pitchFamily="34" charset="0"/>
                <a:cs typeface="Arial" panose="020B0604020202020204" pitchFamily="34" charset="0"/>
              </a:rPr>
              <a:t>, </a:t>
            </a:r>
            <a:r>
              <a:rPr lang="bg-BG" altLang="en-US" sz="4000" b="1" dirty="0">
                <a:latin typeface="Arial" panose="020B0604020202020204" pitchFamily="34" charset="0"/>
                <a:cs typeface="Arial" panose="020B0604020202020204" pitchFamily="34" charset="0"/>
              </a:rPr>
              <a:t>трябва да бъдат публикувани в официоза на дадена страна. </a:t>
            </a:r>
            <a:endParaRPr lang="en-US" altLang="en-US" sz="4000" b="1"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13067382-DCAA-4F9E-B9D2-9040EA1497BE}" type="datetime1">
              <a:rPr lang="bg-BG" altLang="en-US" smtClean="0"/>
              <a:t>20.3.2020 г.</a:t>
            </a:fld>
            <a:endParaRPr lang="bg-BG"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5C0B2DB-047C-425D-854A-51DA320C3E91}" type="slidenum">
              <a:rPr lang="bg-BG" altLang="en-US"/>
              <a:pPr/>
              <a:t>42</a:t>
            </a:fld>
            <a:endParaRPr lang="bg-BG" altLang="en-US"/>
          </a:p>
        </p:txBody>
      </p:sp>
      <p:sp>
        <p:nvSpPr>
          <p:cNvPr id="602114" name="Rectangle 2"/>
          <p:cNvSpPr>
            <a:spLocks noGrp="1" noChangeArrowheads="1"/>
          </p:cNvSpPr>
          <p:nvPr>
            <p:ph type="title"/>
          </p:nvPr>
        </p:nvSpPr>
        <p:spPr>
          <a:xfrm>
            <a:off x="381000" y="838200"/>
            <a:ext cx="8382000" cy="4111625"/>
          </a:xfrm>
        </p:spPr>
        <p:txBody>
          <a:bodyPr/>
          <a:lstStyle/>
          <a:p>
            <a:pPr marL="108000">
              <a:lnSpc>
                <a:spcPct val="150000"/>
              </a:lnSpc>
            </a:pPr>
            <a:r>
              <a:rPr lang="bg-BG" altLang="en-US" b="1" dirty="0">
                <a:latin typeface="Arial" panose="020B0604020202020204" pitchFamily="34" charset="0"/>
                <a:cs typeface="Arial" panose="020B0604020202020204" pitchFamily="34" charset="0"/>
              </a:rPr>
              <a:t>5. Нормативните актове трябва да съответстват на Конституцията и на други актове от по-висока степен</a:t>
            </a:r>
            <a:r>
              <a:rPr lang="bg-BG" altLang="en-US" dirty="0">
                <a:latin typeface="Arial" panose="020B0604020202020204" pitchFamily="34" charset="0"/>
                <a:cs typeface="Arial" panose="020B0604020202020204" pitchFamily="34" charset="0"/>
              </a:rPr>
              <a:t>. </a:t>
            </a:r>
            <a:endParaRPr lang="en-US" altLang="en-US"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B07E64FD-73BF-4BD3-A545-1A744199E24A}" type="datetime1">
              <a:rPr lang="bg-BG" altLang="en-US" smtClean="0"/>
              <a:t>20.3.2020 г.</a:t>
            </a:fld>
            <a:endParaRPr lang="bg-BG"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A2EB3D3-E3D3-4698-9014-F3B919B33535}" type="slidenum">
              <a:rPr lang="bg-BG" altLang="en-US">
                <a:solidFill>
                  <a:srgbClr val="000000"/>
                </a:solidFill>
              </a:rPr>
              <a:pPr/>
              <a:t>43</a:t>
            </a:fld>
            <a:endParaRPr lang="bg-BG" altLang="en-US">
              <a:solidFill>
                <a:srgbClr val="000000"/>
              </a:solidFill>
            </a:endParaRPr>
          </a:p>
        </p:txBody>
      </p:sp>
      <p:sp>
        <p:nvSpPr>
          <p:cNvPr id="666628" name="Rectangle 4"/>
          <p:cNvSpPr>
            <a:spLocks noGrp="1" noChangeArrowheads="1"/>
          </p:cNvSpPr>
          <p:nvPr>
            <p:ph type="title"/>
          </p:nvPr>
        </p:nvSpPr>
        <p:spPr>
          <a:xfrm>
            <a:off x="381000" y="838200"/>
            <a:ext cx="8229600" cy="5333999"/>
          </a:xfrm>
        </p:spPr>
        <p:txBody>
          <a:bodyPr/>
          <a:lstStyle/>
          <a:p>
            <a:pPr marL="0" indent="0" algn="ctr" eaLnBrk="1" hangingPunct="1">
              <a:lnSpc>
                <a:spcPct val="80000"/>
              </a:lnSpc>
            </a:pPr>
            <a:r>
              <a:rPr lang="bg-BG" altLang="en-US" sz="4800" b="1" i="1" dirty="0">
                <a:solidFill>
                  <a:srgbClr val="0000FF"/>
                </a:solidFill>
                <a:effectLst>
                  <a:outerShdw blurRad="38100" dist="38100" dir="2700000" algn="tl">
                    <a:srgbClr val="C0C0C0"/>
                  </a:outerShdw>
                </a:effectLst>
                <a:latin typeface="Times New Roman" pitchFamily="18" charset="0"/>
              </a:rPr>
              <a:t>ЗАКОН ЗА ЗДРАВЕТО</a:t>
            </a:r>
            <a:br>
              <a:rPr lang="bg-BG" altLang="en-US" sz="4800" b="1" i="1" dirty="0">
                <a:solidFill>
                  <a:srgbClr val="0000FF"/>
                </a:solidFill>
                <a:effectLst>
                  <a:outerShdw blurRad="38100" dist="38100" dir="2700000" algn="tl">
                    <a:srgbClr val="C0C0C0"/>
                  </a:outerShdw>
                </a:effectLst>
                <a:latin typeface="Times New Roman" pitchFamily="18" charset="0"/>
              </a:rPr>
            </a:br>
            <a:br>
              <a:rPr lang="bg-BG" altLang="en-US" sz="4800" b="1" i="1" dirty="0">
                <a:effectLst>
                  <a:outerShdw blurRad="38100" dist="38100" dir="2700000" algn="tl">
                    <a:srgbClr val="C0C0C0"/>
                  </a:outerShdw>
                </a:effectLst>
                <a:latin typeface="Times New Roman" pitchFamily="18" charset="0"/>
              </a:rPr>
            </a:br>
            <a:r>
              <a:rPr lang="bg-BG" altLang="bg-BG" sz="3600" b="1" dirty="0">
                <a:effectLst>
                  <a:outerShdw blurRad="38100" dist="38100" dir="2700000" algn="tl">
                    <a:srgbClr val="C0C0C0"/>
                  </a:outerShdw>
                </a:effectLst>
              </a:rPr>
              <a:t>Приет от ХХХІХ Народно събрание на 29 юли 2004 г.</a:t>
            </a:r>
            <a:br>
              <a:rPr lang="bg-BG" altLang="bg-BG" sz="3600" b="1" dirty="0">
                <a:effectLst>
                  <a:outerShdw blurRad="38100" dist="38100" dir="2700000" algn="tl">
                    <a:srgbClr val="C0C0C0"/>
                  </a:outerShdw>
                </a:effectLst>
              </a:rPr>
            </a:br>
            <a:br>
              <a:rPr lang="bg-BG" altLang="bg-BG" sz="3600" b="1" dirty="0">
                <a:effectLst>
                  <a:outerShdw blurRad="38100" dist="38100" dir="2700000" algn="tl">
                    <a:srgbClr val="C0C0C0"/>
                  </a:outerShdw>
                </a:effectLst>
              </a:rPr>
            </a:br>
            <a:r>
              <a:rPr lang="bg-BG" altLang="bg-BG" sz="3600" b="1" dirty="0" err="1">
                <a:effectLst>
                  <a:outerShdw blurRad="38100" dist="38100" dir="2700000" algn="tl">
                    <a:srgbClr val="C0C0C0"/>
                  </a:outerShdw>
                </a:effectLst>
              </a:rPr>
              <a:t>Обн</a:t>
            </a:r>
            <a:r>
              <a:rPr lang="bg-BG" altLang="bg-BG" sz="3600" b="1" dirty="0">
                <a:effectLst>
                  <a:outerShdw blurRad="38100" dist="38100" dir="2700000" algn="tl">
                    <a:srgbClr val="C0C0C0"/>
                  </a:outerShdw>
                </a:effectLst>
              </a:rPr>
              <a:t>. ДВ, брой 70, </a:t>
            </a:r>
            <a:r>
              <a:rPr lang="en-US" altLang="bg-BG" sz="3600" b="1" dirty="0">
                <a:effectLst>
                  <a:outerShdw blurRad="38100" dist="38100" dir="2700000" algn="tl">
                    <a:srgbClr val="C0C0C0"/>
                  </a:outerShdw>
                </a:effectLst>
              </a:rPr>
              <a:t>10</a:t>
            </a:r>
            <a:r>
              <a:rPr lang="bg-BG" altLang="bg-BG" sz="3600" b="1" dirty="0">
                <a:effectLst>
                  <a:outerShdw blurRad="38100" dist="38100" dir="2700000" algn="tl">
                    <a:srgbClr val="C0C0C0"/>
                  </a:outerShdw>
                </a:effectLst>
              </a:rPr>
              <a:t>.08. 2004 г.</a:t>
            </a:r>
            <a:br>
              <a:rPr lang="en-US" altLang="bg-BG" sz="3600" b="1" dirty="0">
                <a:effectLst>
                  <a:outerShdw blurRad="38100" dist="38100" dir="2700000" algn="tl">
                    <a:srgbClr val="C0C0C0"/>
                  </a:outerShdw>
                </a:effectLst>
              </a:rPr>
            </a:br>
            <a:br>
              <a:rPr lang="bg-BG" altLang="bg-BG" sz="3600" b="1" dirty="0">
                <a:effectLst>
                  <a:outerShdw blurRad="38100" dist="38100" dir="2700000" algn="tl">
                    <a:srgbClr val="C0C0C0"/>
                  </a:outerShdw>
                </a:effectLst>
              </a:rPr>
            </a:br>
            <a:r>
              <a:rPr lang="bg-BG" altLang="bg-BG" sz="3600" b="1" dirty="0">
                <a:effectLst>
                  <a:outerShdw blurRad="38100" dist="38100" dir="2700000" algn="tl">
                    <a:srgbClr val="C0C0C0"/>
                  </a:outerShdw>
                </a:effectLst>
              </a:rPr>
              <a:t>В сила от 01.01.20</a:t>
            </a:r>
            <a:r>
              <a:rPr lang="en-US" altLang="bg-BG" sz="3600" b="1" dirty="0">
                <a:effectLst>
                  <a:outerShdw blurRad="38100" dist="38100" dir="2700000" algn="tl">
                    <a:srgbClr val="C0C0C0"/>
                  </a:outerShdw>
                </a:effectLst>
              </a:rPr>
              <a:t>05</a:t>
            </a:r>
            <a:r>
              <a:rPr lang="bg-BG" altLang="bg-BG" sz="3600" b="1" dirty="0">
                <a:effectLst>
                  <a:outerShdw blurRad="38100" dist="38100" dir="2700000" algn="tl">
                    <a:srgbClr val="C0C0C0"/>
                  </a:outerShdw>
                </a:effectLst>
              </a:rPr>
              <a:t> г.</a:t>
            </a:r>
            <a:br>
              <a:rPr lang="en-US" altLang="en-US" sz="3600" dirty="0">
                <a:latin typeface="Times New Roman" pitchFamily="18" charset="0"/>
              </a:rPr>
            </a:br>
            <a:endParaRPr lang="en-US" altLang="en-US" b="1" i="1" dirty="0">
              <a:solidFill>
                <a:schemeClr val="accent5">
                  <a:lumMod val="50000"/>
                </a:schemeClr>
              </a:solidFill>
              <a:latin typeface="Times New Roman" pitchFamily="18" charset="0"/>
            </a:endParaRPr>
          </a:p>
        </p:txBody>
      </p:sp>
      <p:sp>
        <p:nvSpPr>
          <p:cNvPr id="2" name="Date Placeholder 1"/>
          <p:cNvSpPr>
            <a:spLocks noGrp="1"/>
          </p:cNvSpPr>
          <p:nvPr>
            <p:ph type="dt" sz="half" idx="12"/>
          </p:nvPr>
        </p:nvSpPr>
        <p:spPr/>
        <p:txBody>
          <a:bodyPr/>
          <a:lstStyle/>
          <a:p>
            <a:fld id="{7DB434AF-4480-47EA-8527-08733A50AD21}" type="datetime1">
              <a:rPr lang="bg-BG" altLang="en-US" smtClean="0">
                <a:solidFill>
                  <a:srgbClr val="000000"/>
                </a:solidFill>
              </a:rPr>
              <a:t>20.3.2020 г.</a:t>
            </a:fld>
            <a:endParaRPr lang="bg-BG" altLang="en-US">
              <a:solidFill>
                <a:srgbClr val="000000"/>
              </a:solidFill>
            </a:endParaRPr>
          </a:p>
        </p:txBody>
      </p:sp>
    </p:spTree>
    <p:extLst>
      <p:ext uri="{BB962C8B-B14F-4D97-AF65-F5344CB8AC3E}">
        <p14:creationId xmlns:p14="http://schemas.microsoft.com/office/powerpoint/2010/main" val="27445519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547AA9F-B6AC-41F0-9EE8-0095516159D8}" type="slidenum">
              <a:rPr lang="en-US" altLang="en-US">
                <a:latin typeface="Arial" charset="0"/>
              </a:rPr>
              <a:pPr eaLnBrk="1" hangingPunct="1"/>
              <a:t>44</a:t>
            </a:fld>
            <a:endParaRPr lang="en-US" altLang="en-US">
              <a:latin typeface="Arial" charset="0"/>
            </a:endParaRPr>
          </a:p>
        </p:txBody>
      </p:sp>
      <p:sp>
        <p:nvSpPr>
          <p:cNvPr id="183298" name="Rectangle 2"/>
          <p:cNvSpPr>
            <a:spLocks noGrp="1" noRot="1" noChangeArrowheads="1"/>
          </p:cNvSpPr>
          <p:nvPr>
            <p:ph type="title" idx="4294967295"/>
          </p:nvPr>
        </p:nvSpPr>
        <p:spPr/>
        <p:txBody>
          <a:bodyPr/>
          <a:lstStyle/>
          <a:p>
            <a:pPr eaLnBrk="1" hangingPunct="1"/>
            <a:r>
              <a:rPr lang="bg-BG" altLang="bg-BG" dirty="0">
                <a:solidFill>
                  <a:srgbClr val="FF0000"/>
                </a:solidFill>
                <a:effectLst>
                  <a:outerShdw blurRad="38100" dist="38100" dir="2700000" algn="tl">
                    <a:srgbClr val="C0C0C0"/>
                  </a:outerShdw>
                </a:effectLst>
              </a:rPr>
              <a:t>Закон за здравето</a:t>
            </a:r>
          </a:p>
        </p:txBody>
      </p:sp>
      <p:sp>
        <p:nvSpPr>
          <p:cNvPr id="183299" name="Rectangle 3"/>
          <p:cNvSpPr>
            <a:spLocks noGrp="1" noRot="1" noChangeArrowheads="1"/>
          </p:cNvSpPr>
          <p:nvPr>
            <p:ph type="body" idx="4294967295"/>
          </p:nvPr>
        </p:nvSpPr>
        <p:spPr>
          <a:xfrm>
            <a:off x="228600" y="685800"/>
            <a:ext cx="8686800" cy="5257800"/>
          </a:xfrm>
        </p:spPr>
        <p:txBody>
          <a:bodyPr/>
          <a:lstStyle/>
          <a:p>
            <a:pPr marL="108000" eaLnBrk="1" hangingPunct="1">
              <a:spcBef>
                <a:spcPts val="0"/>
              </a:spcBef>
              <a:buFontTx/>
              <a:buNone/>
            </a:pPr>
            <a:r>
              <a:rPr lang="bg-BG" altLang="bg-BG" dirty="0">
                <a:effectLst>
                  <a:outerShdw blurRad="38100" dist="38100" dir="2700000" algn="tl">
                    <a:srgbClr val="C0C0C0"/>
                  </a:outerShdw>
                </a:effectLst>
              </a:rPr>
              <a:t>	</a:t>
            </a:r>
            <a:endParaRPr lang="en-US" altLang="bg-BG" dirty="0">
              <a:effectLst>
                <a:outerShdw blurRad="38100" dist="38100" dir="2700000" algn="tl">
                  <a:srgbClr val="C0C0C0"/>
                </a:outerShdw>
              </a:effectLst>
            </a:endParaRPr>
          </a:p>
          <a:p>
            <a:pPr marL="108000" eaLnBrk="1" hangingPunct="1">
              <a:spcBef>
                <a:spcPts val="0"/>
              </a:spcBef>
              <a:buFontTx/>
              <a:buNone/>
            </a:pPr>
            <a:endParaRPr lang="en-US" altLang="bg-BG" dirty="0">
              <a:effectLst>
                <a:outerShdw blurRad="38100" dist="38100" dir="2700000" algn="tl">
                  <a:srgbClr val="C0C0C0"/>
                </a:outerShdw>
              </a:effectLst>
            </a:endParaRPr>
          </a:p>
          <a:p>
            <a:pPr marL="108000" eaLnBrk="1" hangingPunct="1">
              <a:lnSpc>
                <a:spcPct val="114000"/>
              </a:lnSpc>
              <a:spcBef>
                <a:spcPts val="0"/>
              </a:spcBef>
              <a:buFontTx/>
              <a:buNone/>
            </a:pPr>
            <a:r>
              <a:rPr lang="bg-BG" altLang="bg-BG" sz="2800" dirty="0">
                <a:effectLst>
                  <a:outerShdw blurRad="38100" dist="38100" dir="2700000" algn="tl">
                    <a:srgbClr val="C0C0C0"/>
                  </a:outerShdw>
                </a:effectLst>
              </a:rPr>
              <a:t>Законът за здравето се отнася към </a:t>
            </a:r>
            <a:r>
              <a:rPr lang="bg-BG" altLang="bg-BG" sz="2800" dirty="0" err="1">
                <a:effectLst>
                  <a:outerShdw blurRad="38100" dist="38100" dir="2700000" algn="tl">
                    <a:srgbClr val="C0C0C0"/>
                  </a:outerShdw>
                </a:effectLst>
              </a:rPr>
              <a:t>устройствените</a:t>
            </a:r>
            <a:r>
              <a:rPr lang="bg-BG" altLang="bg-BG" sz="2800" dirty="0">
                <a:effectLst>
                  <a:outerShdw blurRad="38100" dist="38100" dir="2700000" algn="tl">
                    <a:srgbClr val="C0C0C0"/>
                  </a:outerShdw>
                </a:effectLst>
              </a:rPr>
              <a:t> (</a:t>
            </a:r>
            <a:r>
              <a:rPr lang="bg-BG" altLang="bg-BG" sz="2800" dirty="0" err="1">
                <a:effectLst>
                  <a:outerShdw blurRad="38100" dist="38100" dir="2700000" algn="tl">
                    <a:srgbClr val="C0C0C0"/>
                  </a:outerShdw>
                </a:effectLst>
              </a:rPr>
              <a:t>конститутивните</a:t>
            </a:r>
            <a:r>
              <a:rPr lang="bg-BG" altLang="bg-BG" sz="2800" dirty="0">
                <a:effectLst>
                  <a:outerShdw blurRad="38100" dist="38100" dir="2700000" algn="tl">
                    <a:srgbClr val="C0C0C0"/>
                  </a:outerShdw>
                </a:effectLst>
              </a:rPr>
              <a:t>) закони и урежда широк кръг обществени отношения, свързани с опазване на здравето. На базата на основните принципи и положения, застъпени в него, се разработват специфични закони и подзаконови актове за регулиране на конкретните дейности в областта на опазване на здравето.</a:t>
            </a:r>
          </a:p>
        </p:txBody>
      </p:sp>
      <p:sp>
        <p:nvSpPr>
          <p:cNvPr id="2" name="Date Placeholder 1"/>
          <p:cNvSpPr>
            <a:spLocks noGrp="1"/>
          </p:cNvSpPr>
          <p:nvPr>
            <p:ph type="dt" sz="half" idx="10"/>
          </p:nvPr>
        </p:nvSpPr>
        <p:spPr/>
        <p:txBody>
          <a:bodyPr/>
          <a:lstStyle/>
          <a:p>
            <a:fld id="{F39F1933-0AC8-4362-8363-810E6A1FC43B}" type="datetime1">
              <a:rPr lang="bg-BG" altLang="en-US" smtClean="0"/>
              <a:t>20.3.2020 г.</a:t>
            </a:fld>
            <a:endParaRPr lang="en-US" altLang="en-US"/>
          </a:p>
        </p:txBody>
      </p:sp>
    </p:spTree>
    <p:extLst>
      <p:ext uri="{BB962C8B-B14F-4D97-AF65-F5344CB8AC3E}">
        <p14:creationId xmlns:p14="http://schemas.microsoft.com/office/powerpoint/2010/main" val="869982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7683DE0-3E2E-4B25-99D7-38974714F650}" type="slidenum">
              <a:rPr lang="en-US" altLang="en-US">
                <a:latin typeface="Arial" charset="0"/>
              </a:rPr>
              <a:pPr eaLnBrk="1" hangingPunct="1"/>
              <a:t>45</a:t>
            </a:fld>
            <a:endParaRPr lang="en-US" altLang="en-US">
              <a:latin typeface="Arial" charset="0"/>
            </a:endParaRPr>
          </a:p>
        </p:txBody>
      </p:sp>
      <p:sp>
        <p:nvSpPr>
          <p:cNvPr id="118786" name="Rectangle 2"/>
          <p:cNvSpPr>
            <a:spLocks noGrp="1" noRot="1" noChangeArrowheads="1"/>
          </p:cNvSpPr>
          <p:nvPr>
            <p:ph type="title" idx="4294967295"/>
          </p:nvPr>
        </p:nvSpPr>
        <p:spPr>
          <a:xfrm>
            <a:off x="304800" y="304800"/>
            <a:ext cx="8540750" cy="838200"/>
          </a:xfrm>
        </p:spPr>
        <p:txBody>
          <a:bodyPr/>
          <a:lstStyle/>
          <a:p>
            <a:pPr algn="l" eaLnBrk="1" hangingPunct="1"/>
            <a:r>
              <a:rPr lang="ru-RU" altLang="bg-BG" sz="2400" b="1">
                <a:solidFill>
                  <a:srgbClr val="CC0000"/>
                </a:solidFill>
                <a:effectLst>
                  <a:outerShdw blurRad="38100" dist="38100" dir="2700000" algn="tl">
                    <a:srgbClr val="C0C0C0"/>
                  </a:outerShdw>
                </a:effectLst>
              </a:rPr>
              <a:t>Глава първа.</a:t>
            </a:r>
            <a:br>
              <a:rPr lang="ru-RU" altLang="bg-BG" sz="2400" b="1">
                <a:solidFill>
                  <a:srgbClr val="CC0000"/>
                </a:solidFill>
                <a:effectLst>
                  <a:outerShdw blurRad="38100" dist="38100" dir="2700000" algn="tl">
                    <a:srgbClr val="C0C0C0"/>
                  </a:outerShdw>
                </a:effectLst>
              </a:rPr>
            </a:br>
            <a:r>
              <a:rPr lang="ru-RU" altLang="bg-BG" sz="2400" b="1">
                <a:solidFill>
                  <a:srgbClr val="CC0000"/>
                </a:solidFill>
                <a:effectLst>
                  <a:outerShdw blurRad="38100" dist="38100" dir="2700000" algn="tl">
                    <a:srgbClr val="C0C0C0"/>
                  </a:outerShdw>
                </a:effectLst>
              </a:rPr>
              <a:t>НАЦИОНАЛНА СИСТЕМА ЗА ЗДРАВЕОПАЗВАНЕ</a:t>
            </a:r>
            <a:endParaRPr lang="bg-BG" altLang="bg-BG" sz="2400" b="1">
              <a:effectLst>
                <a:outerShdw blurRad="38100" dist="38100" dir="2700000" algn="tl">
                  <a:srgbClr val="C0C0C0"/>
                </a:outerShdw>
              </a:effectLst>
              <a:latin typeface="Times New Roman" pitchFamily="18" charset="0"/>
            </a:endParaRPr>
          </a:p>
        </p:txBody>
      </p:sp>
      <p:sp>
        <p:nvSpPr>
          <p:cNvPr id="118787" name="Rectangle 3"/>
          <p:cNvSpPr>
            <a:spLocks noGrp="1" noRot="1" noChangeArrowheads="1"/>
          </p:cNvSpPr>
          <p:nvPr>
            <p:ph type="body" idx="4294967295"/>
          </p:nvPr>
        </p:nvSpPr>
        <p:spPr>
          <a:xfrm>
            <a:off x="304800" y="1524000"/>
            <a:ext cx="8540750" cy="4648200"/>
          </a:xfrm>
        </p:spPr>
        <p:txBody>
          <a:bodyPr/>
          <a:lstStyle/>
          <a:p>
            <a:pPr eaLnBrk="1" hangingPunct="1">
              <a:lnSpc>
                <a:spcPct val="90000"/>
              </a:lnSpc>
              <a:buFontTx/>
              <a:buNone/>
            </a:pPr>
            <a:r>
              <a:rPr lang="ru-RU" altLang="bg-BG" sz="2400" b="1" dirty="0">
                <a:solidFill>
                  <a:srgbClr val="FF0000"/>
                </a:solidFill>
                <a:effectLst>
                  <a:outerShdw blurRad="38100" dist="38100" dir="2700000" algn="tl">
                    <a:srgbClr val="C0C0C0"/>
                  </a:outerShdw>
                </a:effectLst>
              </a:rPr>
              <a:t>Раздел </a:t>
            </a:r>
            <a:r>
              <a:rPr lang="en-US" altLang="bg-BG" sz="2400" b="1" dirty="0">
                <a:solidFill>
                  <a:srgbClr val="FF0000"/>
                </a:solidFill>
                <a:effectLst>
                  <a:outerShdw blurRad="38100" dist="38100" dir="2700000" algn="tl">
                    <a:srgbClr val="C0C0C0"/>
                  </a:outerShdw>
                </a:effectLst>
              </a:rPr>
              <a:t>I</a:t>
            </a:r>
            <a:r>
              <a:rPr lang="ru-RU" altLang="bg-BG" sz="2400" b="1" dirty="0">
                <a:solidFill>
                  <a:srgbClr val="FF0000"/>
                </a:solidFill>
                <a:effectLst>
                  <a:outerShdw blurRad="38100" dist="38100" dir="2700000" algn="tl">
                    <a:srgbClr val="C0C0C0"/>
                  </a:outerShdw>
                </a:effectLst>
              </a:rPr>
              <a:t>.</a:t>
            </a:r>
            <a:r>
              <a:rPr lang="en-US" altLang="bg-BG" sz="2400" b="1" dirty="0">
                <a:solidFill>
                  <a:srgbClr val="FF0000"/>
                </a:solidFill>
                <a:effectLst>
                  <a:outerShdw blurRad="38100" dist="38100" dir="2700000" algn="tl">
                    <a:srgbClr val="C0C0C0"/>
                  </a:outerShdw>
                </a:effectLst>
              </a:rPr>
              <a:t> </a:t>
            </a:r>
            <a:r>
              <a:rPr lang="ru-RU" altLang="bg-BG" sz="2400" b="1" dirty="0">
                <a:solidFill>
                  <a:srgbClr val="FF0000"/>
                </a:solidFill>
                <a:effectLst>
                  <a:outerShdw blurRad="38100" dist="38100" dir="2700000" algn="tl">
                    <a:srgbClr val="C0C0C0"/>
                  </a:outerShdw>
                </a:effectLst>
              </a:rPr>
              <a:t>Общи положения</a:t>
            </a:r>
            <a:endParaRPr lang="en-US" altLang="bg-BG" sz="2400" b="1" dirty="0">
              <a:solidFill>
                <a:srgbClr val="FF0000"/>
              </a:solidFill>
              <a:effectLst>
                <a:outerShdw blurRad="38100" dist="38100" dir="2700000" algn="tl">
                  <a:srgbClr val="C0C0C0"/>
                </a:outerShdw>
              </a:effectLst>
            </a:endParaRPr>
          </a:p>
          <a:p>
            <a:pPr algn="just" eaLnBrk="1" hangingPunct="1">
              <a:lnSpc>
                <a:spcPct val="90000"/>
              </a:lnSpc>
              <a:buFontTx/>
              <a:buNone/>
            </a:pPr>
            <a:r>
              <a:rPr lang="bg-BG" altLang="bg-BG" sz="2400" b="1" dirty="0">
                <a:effectLst>
                  <a:outerShdw blurRad="38100" dist="38100" dir="2700000" algn="tl">
                    <a:srgbClr val="C0C0C0"/>
                  </a:outerShdw>
                </a:effectLst>
              </a:rPr>
              <a:t>	Този закон урежда обществените отношения, свързани с опазване здравето на гражданите.</a:t>
            </a:r>
            <a:r>
              <a:rPr lang="bg-BG" altLang="bg-BG" sz="2400" dirty="0">
                <a:effectLst>
                  <a:outerShdw blurRad="38100" dist="38100" dir="2700000" algn="tl">
                    <a:srgbClr val="C0C0C0"/>
                  </a:outerShdw>
                </a:effectLst>
              </a:rPr>
              <a:t> </a:t>
            </a:r>
          </a:p>
          <a:p>
            <a:pPr algn="just" eaLnBrk="1" hangingPunct="1">
              <a:lnSpc>
                <a:spcPct val="90000"/>
              </a:lnSpc>
              <a:buFontTx/>
              <a:buNone/>
            </a:pPr>
            <a:r>
              <a:rPr lang="ru-RU" altLang="bg-BG" sz="2400" b="1" dirty="0">
                <a:effectLst>
                  <a:outerShdw blurRad="38100" dist="38100" dir="2700000" algn="tl">
                    <a:srgbClr val="C0C0C0"/>
                  </a:outerShdw>
                </a:effectLst>
              </a:rPr>
              <a:t>	Опазването на здравето на гражданите е национален приоритет и се гарантира от държавата чрез прилагане на </a:t>
            </a:r>
            <a:r>
              <a:rPr lang="ru-RU" altLang="bg-BG" sz="2400" b="1" dirty="0">
                <a:solidFill>
                  <a:srgbClr val="FF0000"/>
                </a:solidFill>
                <a:effectLst>
                  <a:outerShdw blurRad="38100" dist="38100" dir="2700000" algn="tl">
                    <a:srgbClr val="C0C0C0"/>
                  </a:outerShdw>
                </a:effectLst>
              </a:rPr>
              <a:t>следните принципи: </a:t>
            </a:r>
          </a:p>
          <a:p>
            <a:pPr algn="just" eaLnBrk="1" hangingPunct="1">
              <a:lnSpc>
                <a:spcPct val="90000"/>
              </a:lnSpc>
              <a:buFontTx/>
              <a:buNone/>
            </a:pPr>
            <a:r>
              <a:rPr lang="ru-RU" altLang="bg-BG" sz="2400" b="1" dirty="0">
                <a:effectLst>
                  <a:outerShdw blurRad="38100" dist="38100" dir="2700000" algn="tl">
                    <a:srgbClr val="C0C0C0"/>
                  </a:outerShdw>
                </a:effectLst>
              </a:rPr>
              <a:t>1. равнопоставеност при ползване на здравни услуги;</a:t>
            </a:r>
          </a:p>
          <a:p>
            <a:pPr algn="just" eaLnBrk="1" hangingPunct="1">
              <a:lnSpc>
                <a:spcPct val="90000"/>
              </a:lnSpc>
              <a:buFontTx/>
              <a:buNone/>
            </a:pPr>
            <a:r>
              <a:rPr lang="ru-RU" altLang="bg-BG" sz="2400" b="1" dirty="0">
                <a:effectLst>
                  <a:outerShdw blurRad="38100" dist="38100" dir="2700000" algn="tl">
                    <a:srgbClr val="C0C0C0"/>
                  </a:outerShdw>
                </a:effectLst>
              </a:rPr>
              <a:t>2. осигуряване на достъпна и качествена здравна помощ, с приоритет за деца, бременни и майки на деца до една година; </a:t>
            </a:r>
          </a:p>
          <a:p>
            <a:pPr algn="just" eaLnBrk="1" hangingPunct="1">
              <a:lnSpc>
                <a:spcPct val="90000"/>
              </a:lnSpc>
              <a:buFontTx/>
              <a:buNone/>
            </a:pPr>
            <a:r>
              <a:rPr lang="ru-RU" altLang="bg-BG" sz="2400" b="1" dirty="0">
                <a:effectLst>
                  <a:outerShdw blurRad="38100" dist="38100" dir="2700000" algn="tl">
                    <a:srgbClr val="C0C0C0"/>
                  </a:outerShdw>
                </a:effectLst>
              </a:rPr>
              <a:t>3. приоритет на промоцията на здраве и интегрираната профилактика на болестите;</a:t>
            </a:r>
            <a:endParaRPr lang="bg-BG"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DB7143E-D5B0-465C-BA4F-58107824E989}" type="datetime1">
              <a:rPr lang="bg-BG" altLang="en-US" smtClean="0"/>
              <a:t>20.3.2020 г.</a:t>
            </a:fld>
            <a:endParaRPr lang="en-US" altLang="en-US"/>
          </a:p>
        </p:txBody>
      </p:sp>
    </p:spTree>
    <p:extLst>
      <p:ext uri="{BB962C8B-B14F-4D97-AF65-F5344CB8AC3E}">
        <p14:creationId xmlns:p14="http://schemas.microsoft.com/office/powerpoint/2010/main" val="228950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C4160EF-544E-45D1-9E5C-F2E2EEA88B58}" type="slidenum">
              <a:rPr lang="en-US" altLang="en-US">
                <a:latin typeface="Arial" charset="0"/>
              </a:rPr>
              <a:pPr eaLnBrk="1" hangingPunct="1"/>
              <a:t>46</a:t>
            </a:fld>
            <a:endParaRPr lang="en-US" altLang="en-US">
              <a:latin typeface="Arial" charset="0"/>
            </a:endParaRPr>
          </a:p>
        </p:txBody>
      </p:sp>
      <p:sp>
        <p:nvSpPr>
          <p:cNvPr id="159747" name="Rectangle 3"/>
          <p:cNvSpPr>
            <a:spLocks noGrp="1" noRot="1" noChangeArrowheads="1"/>
          </p:cNvSpPr>
          <p:nvPr>
            <p:ph type="body" idx="4294967295"/>
          </p:nvPr>
        </p:nvSpPr>
        <p:spPr>
          <a:xfrm>
            <a:off x="381000" y="838200"/>
            <a:ext cx="8229600" cy="4525963"/>
          </a:xfrm>
        </p:spPr>
        <p:txBody>
          <a:bodyPr/>
          <a:lstStyle/>
          <a:p>
            <a:pPr algn="just" eaLnBrk="1" hangingPunct="1">
              <a:lnSpc>
                <a:spcPct val="90000"/>
              </a:lnSpc>
              <a:buFontTx/>
              <a:buNone/>
            </a:pPr>
            <a:r>
              <a:rPr lang="ru-RU" altLang="bg-BG" sz="2800" b="1">
                <a:effectLst>
                  <a:outerShdw blurRad="38100" dist="38100" dir="2700000" algn="tl">
                    <a:srgbClr val="C0C0C0"/>
                  </a:outerShdw>
                </a:effectLst>
              </a:rPr>
              <a:t>4. предотвратяване и намаляване на риска за здравето на гражданите от неблагоприятното въздействие на факторите на жизнената среда;</a:t>
            </a:r>
          </a:p>
          <a:p>
            <a:pPr algn="just" eaLnBrk="1" hangingPunct="1">
              <a:lnSpc>
                <a:spcPct val="90000"/>
              </a:lnSpc>
              <a:buFontTx/>
              <a:buNone/>
            </a:pPr>
            <a:r>
              <a:rPr lang="ru-RU" altLang="bg-BG" sz="2800" b="1">
                <a:effectLst>
                  <a:outerShdw blurRad="38100" dist="38100" dir="2700000" algn="tl">
                    <a:srgbClr val="C0C0C0"/>
                  </a:outerShdw>
                </a:effectLst>
              </a:rPr>
              <a:t>5. особена здравна закрила на деца, бременни, майки на деца до една година и лица с физически увреждания и психически разстройства; </a:t>
            </a:r>
          </a:p>
          <a:p>
            <a:pPr algn="just" eaLnBrk="1" hangingPunct="1">
              <a:lnSpc>
                <a:spcPct val="90000"/>
              </a:lnSpc>
              <a:buFontTx/>
              <a:buNone/>
            </a:pPr>
            <a:r>
              <a:rPr lang="ru-RU" altLang="bg-BG" sz="2800" b="1">
                <a:effectLst>
                  <a:outerShdw blurRad="38100" dist="38100" dir="2700000" algn="tl">
                    <a:srgbClr val="C0C0C0"/>
                  </a:outerShdw>
                </a:effectLst>
              </a:rPr>
              <a:t>6. държавно участие при финансиране на дейности, насочени към опазване здравето на гражданите.</a:t>
            </a:r>
            <a:endParaRPr lang="en-US" altLang="bg-BG" sz="2800" b="1">
              <a:effectLst>
                <a:outerShdw blurRad="38100" dist="38100" dir="2700000" algn="tl">
                  <a:srgbClr val="C0C0C0"/>
                </a:outerShdw>
              </a:effectLst>
            </a:endParaRPr>
          </a:p>
          <a:p>
            <a:pPr eaLnBrk="1" hangingPunct="1">
              <a:lnSpc>
                <a:spcPct val="90000"/>
              </a:lnSpc>
              <a:buFontTx/>
              <a:buNone/>
            </a:pPr>
            <a:endParaRPr lang="bg-BG" altLang="bg-BG" sz="280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DD37897-A8A9-42AF-BAB3-9E345ADB5897}" type="datetime1">
              <a:rPr lang="bg-BG" altLang="en-US" smtClean="0"/>
              <a:t>20.3.2020 г.</a:t>
            </a:fld>
            <a:endParaRPr lang="en-US" altLang="en-US"/>
          </a:p>
        </p:txBody>
      </p:sp>
    </p:spTree>
    <p:extLst>
      <p:ext uri="{BB962C8B-B14F-4D97-AF65-F5344CB8AC3E}">
        <p14:creationId xmlns:p14="http://schemas.microsoft.com/office/powerpoint/2010/main" val="22498018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D90513D-2FC3-48F0-BE24-F9E6BBD0F0BE}" type="slidenum">
              <a:rPr lang="en-US" altLang="en-US">
                <a:latin typeface="Arial" charset="0"/>
              </a:rPr>
              <a:pPr eaLnBrk="1" hangingPunct="1"/>
              <a:t>47</a:t>
            </a:fld>
            <a:endParaRPr lang="en-US" altLang="en-US">
              <a:latin typeface="Arial" charset="0"/>
            </a:endParaRPr>
          </a:p>
        </p:txBody>
      </p:sp>
      <p:sp>
        <p:nvSpPr>
          <p:cNvPr id="160771" name="Rectangle 3"/>
          <p:cNvSpPr>
            <a:spLocks noGrp="1" noRot="1" noChangeArrowheads="1"/>
          </p:cNvSpPr>
          <p:nvPr>
            <p:ph type="body" idx="4294967295"/>
          </p:nvPr>
        </p:nvSpPr>
        <p:spPr>
          <a:xfrm>
            <a:off x="228600" y="838200"/>
            <a:ext cx="8686800" cy="4419600"/>
          </a:xfrm>
        </p:spPr>
        <p:txBody>
          <a:bodyPr/>
          <a:lstStyle/>
          <a:p>
            <a:pPr eaLnBrk="1" hangingPunct="1">
              <a:lnSpc>
                <a:spcPct val="90000"/>
              </a:lnSpc>
            </a:pPr>
            <a:endParaRPr lang="ru-RU" altLang="bg-BG" dirty="0">
              <a:effectLst>
                <a:outerShdw blurRad="38100" dist="38100" dir="2700000" algn="tl">
                  <a:srgbClr val="C0C0C0"/>
                </a:outerShdw>
              </a:effectLst>
            </a:endParaRPr>
          </a:p>
          <a:p>
            <a:pPr eaLnBrk="1" hangingPunct="1">
              <a:lnSpc>
                <a:spcPct val="90000"/>
              </a:lnSpc>
            </a:pPr>
            <a:r>
              <a:rPr lang="ru-RU" altLang="bg-BG" dirty="0">
                <a:effectLst>
                  <a:outerShdw blurRad="38100" dist="38100" dir="2700000" algn="tl">
                    <a:srgbClr val="C0C0C0"/>
                  </a:outerShdw>
                </a:effectLst>
              </a:rPr>
              <a:t>Държавната здравна политика се ръководи и осъществява от Министерския съвет, който одобрява </a:t>
            </a:r>
            <a:r>
              <a:rPr lang="ru-RU" altLang="bg-BG" b="1" dirty="0">
                <a:solidFill>
                  <a:srgbClr val="FF0000"/>
                </a:solidFill>
                <a:effectLst>
                  <a:outerShdw blurRad="38100" dist="38100" dir="2700000" algn="tl">
                    <a:srgbClr val="C0C0C0"/>
                  </a:outerShdw>
                </a:effectLst>
              </a:rPr>
              <a:t>Национална здравна стратегия</a:t>
            </a:r>
            <a:r>
              <a:rPr lang="ru-RU" altLang="bg-BG" dirty="0">
                <a:solidFill>
                  <a:srgbClr val="FF0000"/>
                </a:solidFill>
                <a:effectLst>
                  <a:outerShdw blurRad="38100" dist="38100" dir="2700000" algn="tl">
                    <a:srgbClr val="C0C0C0"/>
                  </a:outerShdw>
                </a:effectLst>
              </a:rPr>
              <a:t>,</a:t>
            </a:r>
            <a:r>
              <a:rPr lang="ru-RU" altLang="bg-BG" dirty="0">
                <a:effectLst>
                  <a:outerShdw blurRad="38100" dist="38100" dir="2700000" algn="tl">
                    <a:srgbClr val="C0C0C0"/>
                  </a:outerShdw>
                </a:effectLst>
              </a:rPr>
              <a:t> която се приема от Народното събрание.</a:t>
            </a:r>
          </a:p>
          <a:p>
            <a:pPr marL="0" indent="0" eaLnBrk="1" hangingPunct="1">
              <a:lnSpc>
                <a:spcPct val="90000"/>
              </a:lnSpc>
              <a:buNone/>
            </a:pPr>
            <a:endParaRPr lang="ru-RU" altLang="bg-BG" dirty="0">
              <a:effectLst>
                <a:outerShdw blurRad="38100" dist="38100" dir="2700000" algn="tl">
                  <a:srgbClr val="C0C0C0"/>
                </a:outerShdw>
              </a:effectLst>
            </a:endParaRPr>
          </a:p>
          <a:p>
            <a:r>
              <a:rPr lang="bg-BG" dirty="0">
                <a:solidFill>
                  <a:srgbClr val="FF0000"/>
                </a:solidFill>
              </a:rPr>
              <a:t>Национална здравна стратегия 2020</a:t>
            </a:r>
            <a:endParaRPr lang="en-US" dirty="0">
              <a:solidFill>
                <a:srgbClr val="FF0000"/>
              </a:solidFill>
            </a:endParaRPr>
          </a:p>
          <a:p>
            <a:pPr marL="0" indent="0" eaLnBrk="1" hangingPunct="1">
              <a:lnSpc>
                <a:spcPct val="90000"/>
              </a:lnSpc>
              <a:buNone/>
            </a:pPr>
            <a:endParaRPr lang="bg-BG"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60B3C998-8D6B-4AC7-BEC8-A9C73A7B9721}" type="datetime1">
              <a:rPr lang="bg-BG" altLang="en-US" smtClean="0"/>
              <a:t>20.3.2020 г.</a:t>
            </a:fld>
            <a:endParaRPr lang="en-US" altLang="en-US"/>
          </a:p>
        </p:txBody>
      </p:sp>
    </p:spTree>
    <p:extLst>
      <p:ext uri="{BB962C8B-B14F-4D97-AF65-F5344CB8AC3E}">
        <p14:creationId xmlns:p14="http://schemas.microsoft.com/office/powerpoint/2010/main" val="1967286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0488030-D100-4897-A7D1-50EE562D1197}" type="slidenum">
              <a:rPr lang="en-US" altLang="en-US">
                <a:latin typeface="Arial" charset="0"/>
              </a:rPr>
              <a:pPr eaLnBrk="1" hangingPunct="1"/>
              <a:t>48</a:t>
            </a:fld>
            <a:endParaRPr lang="en-US" altLang="en-US">
              <a:latin typeface="Arial" charset="0"/>
            </a:endParaRPr>
          </a:p>
        </p:txBody>
      </p:sp>
      <p:sp>
        <p:nvSpPr>
          <p:cNvPr id="103428" name="Rectangle 4"/>
          <p:cNvSpPr>
            <a:spLocks noGrp="1" noChangeArrowheads="1"/>
          </p:cNvSpPr>
          <p:nvPr>
            <p:ph type="title"/>
          </p:nvPr>
        </p:nvSpPr>
        <p:spPr>
          <a:xfrm>
            <a:off x="457200" y="304800"/>
            <a:ext cx="8229600" cy="5821363"/>
          </a:xfrm>
        </p:spPr>
        <p:txBody>
          <a:bodyPr/>
          <a:lstStyle/>
          <a:p>
            <a:pPr algn="l" eaLnBrk="1" hangingPunct="1"/>
            <a:r>
              <a:rPr lang="ru-RU" altLang="en-US" sz="2400" dirty="0">
                <a:effectLst>
                  <a:outerShdw blurRad="38100" dist="38100" dir="2700000" algn="tl">
                    <a:srgbClr val="C0C0C0"/>
                  </a:outerShdw>
                </a:effectLst>
              </a:rPr>
              <a:t>МС по предложение на министъра на здравеопазването приема </a:t>
            </a:r>
            <a:r>
              <a:rPr lang="ru-RU" altLang="en-US" sz="2400" b="1" dirty="0">
                <a:solidFill>
                  <a:srgbClr val="FF0000"/>
                </a:solidFill>
                <a:effectLst>
                  <a:outerShdw blurRad="38100" dist="38100" dir="2700000" algn="tl">
                    <a:srgbClr val="C0C0C0"/>
                  </a:outerShdw>
                </a:effectLst>
              </a:rPr>
              <a:t>национални здравни програми.</a:t>
            </a:r>
            <a:br>
              <a:rPr lang="ru-RU" altLang="en-US" sz="2400" b="1" dirty="0">
                <a:solidFill>
                  <a:schemeClr val="hlink"/>
                </a:solidFill>
                <a:effectLst>
                  <a:outerShdw blurRad="38100" dist="38100" dir="2700000" algn="tl">
                    <a:srgbClr val="C0C0C0"/>
                  </a:outerShdw>
                </a:effectLst>
              </a:rPr>
            </a:br>
            <a:br>
              <a:rPr lang="ru-RU" altLang="en-US" sz="2400" dirty="0">
                <a:effectLst>
                  <a:outerShdw blurRad="38100" dist="38100" dir="2700000" algn="tl">
                    <a:srgbClr val="C0C0C0"/>
                  </a:outerShdw>
                </a:effectLst>
              </a:rPr>
            </a:br>
            <a:r>
              <a:rPr lang="ru-RU" altLang="en-US" sz="2400" b="1" dirty="0">
                <a:solidFill>
                  <a:srgbClr val="FF0000"/>
                </a:solidFill>
                <a:effectLst>
                  <a:outerShdw blurRad="38100" dist="38100" dir="2700000" algn="tl">
                    <a:srgbClr val="C0C0C0"/>
                  </a:outerShdw>
                </a:effectLst>
              </a:rPr>
              <a:t>Националната здравна стратегия и националните здравни програми</a:t>
            </a:r>
            <a:r>
              <a:rPr lang="ru-RU" altLang="en-US" sz="2400" dirty="0">
                <a:solidFill>
                  <a:srgbClr val="FF0000"/>
                </a:solidFill>
                <a:effectLst>
                  <a:outerShdw blurRad="38100" dist="38100" dir="2700000" algn="tl">
                    <a:srgbClr val="C0C0C0"/>
                  </a:outerShdw>
                </a:effectLst>
              </a:rPr>
              <a:t> </a:t>
            </a:r>
            <a:r>
              <a:rPr lang="ru-RU" altLang="en-US" sz="2400" dirty="0">
                <a:effectLst>
                  <a:outerShdw blurRad="38100" dist="38100" dir="2700000" algn="tl">
                    <a:srgbClr val="C0C0C0"/>
                  </a:outerShdw>
                </a:effectLst>
              </a:rPr>
              <a:t>се основават върху оценка на здравното състояние и здравните потребности на гражданите, здравно-демографските тенденции и ресурсните възможности на националната система за здравеопазване.</a:t>
            </a:r>
            <a:br>
              <a:rPr lang="ru-RU" altLang="en-US" sz="2400" dirty="0">
                <a:effectLst>
                  <a:outerShdw blurRad="38100" dist="38100" dir="2700000" algn="tl">
                    <a:srgbClr val="C0C0C0"/>
                  </a:outerShdw>
                </a:effectLst>
              </a:rPr>
            </a:br>
            <a:br>
              <a:rPr lang="ru-RU" altLang="en-US" sz="2400" dirty="0">
                <a:effectLst>
                  <a:outerShdw blurRad="38100" dist="38100" dir="2700000" algn="tl">
                    <a:srgbClr val="C0C0C0"/>
                  </a:outerShdw>
                </a:effectLst>
              </a:rPr>
            </a:br>
            <a:r>
              <a:rPr lang="ru-RU" altLang="en-US" sz="2400" b="1" dirty="0">
                <a:solidFill>
                  <a:srgbClr val="FF0000"/>
                </a:solidFill>
                <a:effectLst>
                  <a:outerShdw blurRad="38100" dist="38100" dir="2700000" algn="tl">
                    <a:srgbClr val="C0C0C0"/>
                  </a:outerShdw>
                </a:effectLst>
              </a:rPr>
              <a:t>Националните здравни програми</a:t>
            </a:r>
            <a:r>
              <a:rPr lang="ru-RU" altLang="en-US" sz="2400" dirty="0">
                <a:solidFill>
                  <a:srgbClr val="FF0000"/>
                </a:solidFill>
                <a:effectLst>
                  <a:outerShdw blurRad="38100" dist="38100" dir="2700000" algn="tl">
                    <a:srgbClr val="C0C0C0"/>
                  </a:outerShdw>
                </a:effectLst>
              </a:rPr>
              <a:t> </a:t>
            </a:r>
            <a:r>
              <a:rPr lang="ru-RU" altLang="en-US" sz="2400" dirty="0">
                <a:effectLst>
                  <a:outerShdw blurRad="38100" dist="38100" dir="2700000" algn="tl">
                    <a:srgbClr val="C0C0C0"/>
                  </a:outerShdw>
                </a:effectLst>
              </a:rPr>
              <a:t>се финансират от държавния бюджет като диференцирани разходи от бюджета на МЗ и могат да бъдат подпомагани чрез други финансови източници.</a:t>
            </a:r>
            <a:endParaRPr lang="en-US" altLang="en-US"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4A46DEB-B87D-47F0-9719-093D49CFCF85}" type="datetime1">
              <a:rPr lang="bg-BG" altLang="en-US" smtClean="0"/>
              <a:t>20.3.2020 г.</a:t>
            </a:fld>
            <a:endParaRPr lang="en-US" altLang="en-US"/>
          </a:p>
        </p:txBody>
      </p:sp>
    </p:spTree>
    <p:extLst>
      <p:ext uri="{BB962C8B-B14F-4D97-AF65-F5344CB8AC3E}">
        <p14:creationId xmlns:p14="http://schemas.microsoft.com/office/powerpoint/2010/main" val="31388046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1DB6E48-4C0B-4AB5-9125-F94EAE8E99F5}" type="slidenum">
              <a:rPr lang="en-US" altLang="en-US">
                <a:latin typeface="Arial" charset="0"/>
              </a:rPr>
              <a:pPr eaLnBrk="1" hangingPunct="1"/>
              <a:t>49</a:t>
            </a:fld>
            <a:endParaRPr lang="en-US" altLang="en-US">
              <a:latin typeface="Arial" charset="0"/>
            </a:endParaRPr>
          </a:p>
        </p:txBody>
      </p:sp>
      <p:sp>
        <p:nvSpPr>
          <p:cNvPr id="10243" name="Rectangle 4"/>
          <p:cNvSpPr>
            <a:spLocks noGrp="1" noChangeArrowheads="1"/>
          </p:cNvSpPr>
          <p:nvPr>
            <p:ph type="title"/>
          </p:nvPr>
        </p:nvSpPr>
        <p:spPr>
          <a:xfrm>
            <a:off x="457200" y="274638"/>
            <a:ext cx="8229600" cy="5745162"/>
          </a:xfrm>
        </p:spPr>
        <p:txBody>
          <a:bodyPr/>
          <a:lstStyle/>
          <a:p>
            <a:pPr algn="l" eaLnBrk="1" hangingPunct="1">
              <a:lnSpc>
                <a:spcPct val="110000"/>
              </a:lnSpc>
            </a:pPr>
            <a:r>
              <a:rPr lang="ru-RU" altLang="en-US" sz="3200"/>
              <a:t>Националната система за здравеопазване включва лечебните заведения по Закона за лечебните заведения, здравните заведения по този закон и Закона за лекарствените продукти в хуманната медицина, както и държавните, общинските и обществените органи и институции за организация, управление и контрол на дейностите по опазване и укрепване на здравето.</a:t>
            </a:r>
            <a:endParaRPr lang="en-US" altLang="en-US" sz="3200"/>
          </a:p>
        </p:txBody>
      </p:sp>
      <p:sp>
        <p:nvSpPr>
          <p:cNvPr id="2" name="Date Placeholder 1"/>
          <p:cNvSpPr>
            <a:spLocks noGrp="1"/>
          </p:cNvSpPr>
          <p:nvPr>
            <p:ph type="dt" sz="half" idx="10"/>
          </p:nvPr>
        </p:nvSpPr>
        <p:spPr/>
        <p:txBody>
          <a:bodyPr/>
          <a:lstStyle/>
          <a:p>
            <a:fld id="{A682B6FA-578C-4BA8-8D48-4533FA658CF1}" type="datetime1">
              <a:rPr lang="bg-BG" altLang="en-US" smtClean="0"/>
              <a:t>20.3.2020 г.</a:t>
            </a:fld>
            <a:endParaRPr lang="en-US" altLang="en-US"/>
          </a:p>
        </p:txBody>
      </p:sp>
    </p:spTree>
    <p:extLst>
      <p:ext uri="{BB962C8B-B14F-4D97-AF65-F5344CB8AC3E}">
        <p14:creationId xmlns:p14="http://schemas.microsoft.com/office/powerpoint/2010/main" val="202556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936C68F-7775-4EFA-B7FF-9FC0867444CF}" type="slidenum">
              <a:rPr lang="bg-BG" altLang="en-US"/>
              <a:pPr/>
              <a:t>5</a:t>
            </a:fld>
            <a:endParaRPr lang="bg-BG" altLang="en-US"/>
          </a:p>
        </p:txBody>
      </p:sp>
      <p:sp>
        <p:nvSpPr>
          <p:cNvPr id="581634" name="Rectangle 2"/>
          <p:cNvSpPr>
            <a:spLocks noGrp="1" noChangeArrowheads="1"/>
          </p:cNvSpPr>
          <p:nvPr>
            <p:ph type="title"/>
          </p:nvPr>
        </p:nvSpPr>
        <p:spPr>
          <a:xfrm>
            <a:off x="457200" y="936625"/>
            <a:ext cx="8458200" cy="5449888"/>
          </a:xfrm>
        </p:spPr>
        <p:txBody>
          <a:bodyPr/>
          <a:lstStyle/>
          <a:p>
            <a:pPr>
              <a:lnSpc>
                <a:spcPct val="160000"/>
              </a:lnSpc>
            </a:pPr>
            <a:r>
              <a:rPr lang="bg-BG" altLang="en-US" sz="4000" b="1" dirty="0">
                <a:latin typeface="Times New Roman" pitchFamily="18" charset="0"/>
                <a:cs typeface="Times New Roman" pitchFamily="18" charset="0"/>
              </a:rPr>
              <a:t>Здравното законодателство изпълнява </a:t>
            </a:r>
            <a:r>
              <a:rPr lang="bg-BG" altLang="en-US" sz="4000" b="1" dirty="0">
                <a:solidFill>
                  <a:srgbClr val="0000FF"/>
                </a:solidFill>
                <a:latin typeface="Times New Roman" pitchFamily="18" charset="0"/>
                <a:cs typeface="Times New Roman" pitchFamily="18" charset="0"/>
              </a:rPr>
              <a:t>две основни функции: </a:t>
            </a:r>
            <a:br>
              <a:rPr lang="bg-BG" altLang="en-US" sz="4000" b="1" dirty="0">
                <a:solidFill>
                  <a:srgbClr val="0000FF"/>
                </a:solidFill>
                <a:latin typeface="Times New Roman" pitchFamily="18" charset="0"/>
                <a:cs typeface="Times New Roman" pitchFamily="18" charset="0"/>
              </a:rPr>
            </a:br>
            <a:r>
              <a:rPr lang="bg-BG" altLang="en-US" sz="4000" b="1" dirty="0">
                <a:solidFill>
                  <a:srgbClr val="FF0000"/>
                </a:solidFill>
                <a:latin typeface="Times New Roman" pitchFamily="18" charset="0"/>
                <a:cs typeface="Times New Roman" pitchFamily="18" charset="0"/>
              </a:rPr>
              <a:t>- организационна функция</a:t>
            </a:r>
            <a:br>
              <a:rPr lang="bg-BG" altLang="en-US" sz="4000" b="1" dirty="0">
                <a:solidFill>
                  <a:srgbClr val="FF0000"/>
                </a:solidFill>
                <a:latin typeface="Times New Roman" pitchFamily="18" charset="0"/>
                <a:cs typeface="Times New Roman" pitchFamily="18" charset="0"/>
              </a:rPr>
            </a:br>
            <a:r>
              <a:rPr lang="bg-BG" altLang="en-US" sz="4000" b="1" dirty="0">
                <a:solidFill>
                  <a:srgbClr val="FF0000"/>
                </a:solidFill>
                <a:latin typeface="Times New Roman" pitchFamily="18" charset="0"/>
                <a:cs typeface="Times New Roman" pitchFamily="18" charset="0"/>
              </a:rPr>
              <a:t>- защитна функция</a:t>
            </a:r>
            <a:br>
              <a:rPr lang="bg-BG" altLang="en-US" sz="4000" b="1" dirty="0">
                <a:solidFill>
                  <a:srgbClr val="FF0000"/>
                </a:solidFill>
                <a:latin typeface="Times New Roman" pitchFamily="18" charset="0"/>
                <a:cs typeface="Times New Roman" pitchFamily="18" charset="0"/>
              </a:rPr>
            </a:br>
            <a:endParaRPr lang="en-US" altLang="en-US" sz="4000" b="1" dirty="0">
              <a:solidFill>
                <a:srgbClr val="FF0000"/>
              </a:solidFill>
              <a:latin typeface="Times New Roman" pitchFamily="18" charset="0"/>
              <a:cs typeface="Times New Roman" pitchFamily="18" charset="0"/>
            </a:endParaRPr>
          </a:p>
        </p:txBody>
      </p:sp>
      <p:sp>
        <p:nvSpPr>
          <p:cNvPr id="2" name="Date Placeholder 1"/>
          <p:cNvSpPr>
            <a:spLocks noGrp="1"/>
          </p:cNvSpPr>
          <p:nvPr>
            <p:ph type="dt" sz="half" idx="12"/>
          </p:nvPr>
        </p:nvSpPr>
        <p:spPr/>
        <p:txBody>
          <a:bodyPr/>
          <a:lstStyle/>
          <a:p>
            <a:fld id="{558B0893-7FBF-4E40-8495-05BAED9A32C7}" type="datetime1">
              <a:rPr lang="bg-BG" altLang="en-US" smtClean="0"/>
              <a:t>20.3.2020 г.</a:t>
            </a:fld>
            <a:endParaRPr lang="bg-BG"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2D0989C-95AB-4DC2-9568-C25FABBF7BC3}" type="slidenum">
              <a:rPr lang="en-US" altLang="en-US">
                <a:latin typeface="Arial" charset="0"/>
              </a:rPr>
              <a:pPr eaLnBrk="1" hangingPunct="1"/>
              <a:t>50</a:t>
            </a:fld>
            <a:endParaRPr lang="en-US" altLang="en-US">
              <a:latin typeface="Arial" charset="0"/>
            </a:endParaRPr>
          </a:p>
        </p:txBody>
      </p:sp>
      <p:sp>
        <p:nvSpPr>
          <p:cNvPr id="48130" name="Rectangle 2"/>
          <p:cNvSpPr>
            <a:spLocks noGrp="1" noRot="1" noChangeArrowheads="1"/>
          </p:cNvSpPr>
          <p:nvPr>
            <p:ph type="title" idx="4294967295"/>
          </p:nvPr>
        </p:nvSpPr>
        <p:spPr>
          <a:xfrm>
            <a:off x="457200" y="274638"/>
            <a:ext cx="8229600" cy="1782762"/>
          </a:xfrm>
        </p:spPr>
        <p:txBody>
          <a:bodyPr/>
          <a:lstStyle/>
          <a:p>
            <a:pPr eaLnBrk="1" hangingPunct="1"/>
            <a:br>
              <a:rPr lang="ru-RU" altLang="bg-BG" sz="2400" b="1" dirty="0">
                <a:effectLst>
                  <a:outerShdw blurRad="38100" dist="38100" dir="2700000" algn="tl">
                    <a:srgbClr val="C0C0C0"/>
                  </a:outerShdw>
                </a:effectLst>
              </a:rPr>
            </a:br>
            <a:r>
              <a:rPr lang="ru-RU" altLang="bg-BG" sz="3200" b="1" dirty="0">
                <a:solidFill>
                  <a:srgbClr val="CC0000"/>
                </a:solidFill>
                <a:effectLst>
                  <a:outerShdw blurRad="38100" dist="38100" dir="2700000" algn="tl">
                    <a:srgbClr val="C0C0C0"/>
                  </a:outerShdw>
                </a:effectLst>
              </a:rPr>
              <a:t>Раздел </a:t>
            </a:r>
            <a:r>
              <a:rPr lang="en-US" altLang="bg-BG" sz="3200" b="1" dirty="0">
                <a:solidFill>
                  <a:srgbClr val="CC0000"/>
                </a:solidFill>
                <a:effectLst>
                  <a:outerShdw blurRad="38100" dist="38100" dir="2700000" algn="tl">
                    <a:srgbClr val="C0C0C0"/>
                  </a:outerShdw>
                </a:effectLst>
              </a:rPr>
              <a:t>II</a:t>
            </a:r>
            <a:r>
              <a:rPr lang="ru-RU" altLang="bg-BG" sz="3200" b="1" dirty="0">
                <a:solidFill>
                  <a:srgbClr val="CC0000"/>
                </a:solidFill>
                <a:effectLst>
                  <a:outerShdw blurRad="38100" dist="38100" dir="2700000" algn="tl">
                    <a:srgbClr val="C0C0C0"/>
                  </a:outerShdw>
                </a:effectLst>
              </a:rPr>
              <a:t>. Органи на управление на националната система за здравеопазване</a:t>
            </a:r>
            <a:br>
              <a:rPr lang="en-US" altLang="bg-BG" sz="3200" b="1" dirty="0">
                <a:solidFill>
                  <a:srgbClr val="CC0000"/>
                </a:solidFill>
                <a:effectLst>
                  <a:outerShdw blurRad="38100" dist="38100" dir="2700000" algn="tl">
                    <a:srgbClr val="C0C0C0"/>
                  </a:outerShdw>
                </a:effectLst>
              </a:rPr>
            </a:br>
            <a:endParaRPr lang="en-US" altLang="bg-BG" sz="3200" b="1" dirty="0">
              <a:solidFill>
                <a:srgbClr val="CC0000"/>
              </a:solidFill>
              <a:effectLst>
                <a:outerShdw blurRad="38100" dist="38100" dir="2700000" algn="tl">
                  <a:srgbClr val="C0C0C0"/>
                </a:outerShdw>
              </a:effectLst>
            </a:endParaRPr>
          </a:p>
        </p:txBody>
      </p:sp>
      <p:sp>
        <p:nvSpPr>
          <p:cNvPr id="48131" name="Rectangle 3"/>
          <p:cNvSpPr>
            <a:spLocks noGrp="1" noRot="1" noChangeArrowheads="1"/>
          </p:cNvSpPr>
          <p:nvPr>
            <p:ph type="body" idx="4294967295"/>
          </p:nvPr>
        </p:nvSpPr>
        <p:spPr>
          <a:xfrm>
            <a:off x="457200" y="381000"/>
            <a:ext cx="8229600" cy="5867400"/>
          </a:xfrm>
        </p:spPr>
        <p:txBody>
          <a:bodyPr/>
          <a:lstStyle/>
          <a:p>
            <a:pPr marL="381000" indent="-381000" eaLnBrk="1" hangingPunct="1">
              <a:buFontTx/>
              <a:buNone/>
            </a:pPr>
            <a:r>
              <a:rPr lang="bg-BG" altLang="bg-BG" sz="2400" dirty="0">
                <a:effectLst>
                  <a:outerShdw blurRad="38100" dist="38100" dir="2700000" algn="tl">
                    <a:srgbClr val="C0C0C0"/>
                  </a:outerShdw>
                </a:effectLst>
              </a:rPr>
              <a:t>	</a:t>
            </a:r>
          </a:p>
          <a:p>
            <a:pPr marL="381000" indent="-381000" eaLnBrk="1" hangingPunct="1">
              <a:buFontTx/>
              <a:buNone/>
            </a:pPr>
            <a:endParaRPr lang="bg-BG" altLang="bg-BG" sz="2400" b="1" dirty="0">
              <a:effectLst>
                <a:outerShdw blurRad="38100" dist="38100" dir="2700000" algn="tl">
                  <a:srgbClr val="C0C0C0"/>
                </a:outerShdw>
              </a:effectLst>
            </a:endParaRPr>
          </a:p>
          <a:p>
            <a:pPr marL="381000" indent="-381000" eaLnBrk="1" hangingPunct="1">
              <a:buFontTx/>
              <a:buNone/>
            </a:pPr>
            <a:endParaRPr lang="bg-BG" altLang="bg-BG" sz="2400" b="1" dirty="0">
              <a:effectLst>
                <a:outerShdw blurRad="38100" dist="38100" dir="2700000" algn="tl">
                  <a:srgbClr val="C0C0C0"/>
                </a:outerShdw>
              </a:effectLst>
            </a:endParaRPr>
          </a:p>
          <a:p>
            <a:pPr marL="381000" indent="-381000" eaLnBrk="1" hangingPunct="1">
              <a:buFontTx/>
              <a:buNone/>
            </a:pPr>
            <a:endParaRPr lang="bg-BG" altLang="bg-BG" sz="2400" b="1" dirty="0">
              <a:effectLst>
                <a:outerShdw blurRad="38100" dist="38100" dir="2700000" algn="tl">
                  <a:srgbClr val="C0C0C0"/>
                </a:outerShdw>
              </a:effectLst>
            </a:endParaRPr>
          </a:p>
          <a:p>
            <a:pPr marL="381000" indent="-381000" eaLnBrk="1" hangingPunct="1">
              <a:buFontTx/>
              <a:buNone/>
            </a:pPr>
            <a:r>
              <a:rPr lang="bg-BG" altLang="bg-BG" b="1" dirty="0">
                <a:effectLst>
                  <a:outerShdw blurRad="38100" dist="38100" dir="2700000" algn="tl">
                    <a:srgbClr val="C0C0C0"/>
                  </a:outerShdw>
                </a:effectLst>
              </a:rPr>
              <a:t>Управлението на Националната здравна система се организира на две нива:</a:t>
            </a:r>
          </a:p>
          <a:p>
            <a:pPr marL="381000" indent="-381000" algn="just" eaLnBrk="1" hangingPunct="1">
              <a:buFontTx/>
              <a:buNone/>
            </a:pPr>
            <a:r>
              <a:rPr lang="bg-BG" altLang="bg-BG" b="1" dirty="0">
                <a:effectLst>
                  <a:outerShdw blurRad="38100" dist="38100" dir="2700000" algn="tl">
                    <a:srgbClr val="C0C0C0"/>
                  </a:outerShdw>
                </a:effectLst>
              </a:rPr>
              <a:t> </a:t>
            </a:r>
          </a:p>
          <a:p>
            <a:pPr marL="381000" indent="-381000" algn="just" eaLnBrk="1" hangingPunct="1"/>
            <a:r>
              <a:rPr lang="bg-BG" altLang="bg-BG" b="1" dirty="0">
                <a:solidFill>
                  <a:schemeClr val="tx2"/>
                </a:solidFill>
                <a:effectLst>
                  <a:outerShdw blurRad="38100" dist="38100" dir="2700000" algn="tl">
                    <a:srgbClr val="C0C0C0"/>
                  </a:outerShdw>
                </a:effectLst>
              </a:rPr>
              <a:t>І Национално ниво</a:t>
            </a:r>
            <a:endParaRPr lang="bg-BG" altLang="bg-BG" dirty="0">
              <a:effectLst>
                <a:outerShdw blurRad="38100" dist="38100" dir="2700000" algn="tl">
                  <a:srgbClr val="C0C0C0"/>
                </a:outerShdw>
              </a:effectLst>
            </a:endParaRPr>
          </a:p>
          <a:p>
            <a:pPr marL="381000" indent="-381000" algn="just" eaLnBrk="1" hangingPunct="1"/>
            <a:r>
              <a:rPr lang="bg-BG" altLang="bg-BG" b="1" dirty="0">
                <a:effectLst>
                  <a:outerShdw blurRad="38100" dist="38100" dir="2700000" algn="tl">
                    <a:srgbClr val="C0C0C0"/>
                  </a:outerShdw>
                </a:effectLst>
              </a:rPr>
              <a:t>ІІ Областно ниво</a:t>
            </a:r>
            <a:endParaRPr lang="en-US" altLang="bg-BG" dirty="0">
              <a:effectLst>
                <a:outerShdw blurRad="38100" dist="38100" dir="2700000" algn="tl">
                  <a:srgbClr val="C0C0C0"/>
                </a:outerShdw>
              </a:effectLst>
              <a:latin typeface="Times New Roman" pitchFamily="18" charset="0"/>
            </a:endParaRPr>
          </a:p>
        </p:txBody>
      </p:sp>
      <p:sp>
        <p:nvSpPr>
          <p:cNvPr id="2" name="Date Placeholder 1"/>
          <p:cNvSpPr>
            <a:spLocks noGrp="1"/>
          </p:cNvSpPr>
          <p:nvPr>
            <p:ph type="dt" sz="half" idx="10"/>
          </p:nvPr>
        </p:nvSpPr>
        <p:spPr/>
        <p:txBody>
          <a:bodyPr/>
          <a:lstStyle/>
          <a:p>
            <a:fld id="{F08BCF58-AAD5-4E15-8D54-E0CB7D6D34A9}" type="datetime1">
              <a:rPr lang="bg-BG" altLang="en-US" smtClean="0"/>
              <a:t>20.3.2020 г.</a:t>
            </a:fld>
            <a:endParaRPr lang="en-US" altLang="en-US"/>
          </a:p>
        </p:txBody>
      </p:sp>
    </p:spTree>
    <p:extLst>
      <p:ext uri="{BB962C8B-B14F-4D97-AF65-F5344CB8AC3E}">
        <p14:creationId xmlns:p14="http://schemas.microsoft.com/office/powerpoint/2010/main" val="9207578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7AB7B10-AA87-4DB5-97CB-75D8EA938C29}" type="slidenum">
              <a:rPr lang="en-US" altLang="en-US">
                <a:latin typeface="Arial" charset="0"/>
              </a:rPr>
              <a:pPr eaLnBrk="1" hangingPunct="1"/>
              <a:t>51</a:t>
            </a:fld>
            <a:endParaRPr lang="en-US" altLang="en-US">
              <a:latin typeface="Arial" charset="0"/>
            </a:endParaRPr>
          </a:p>
        </p:txBody>
      </p:sp>
      <p:sp>
        <p:nvSpPr>
          <p:cNvPr id="162818" name="Rectangle 2"/>
          <p:cNvSpPr>
            <a:spLocks noGrp="1" noRot="1" noChangeArrowheads="1"/>
          </p:cNvSpPr>
          <p:nvPr>
            <p:ph type="title" idx="4294967295"/>
          </p:nvPr>
        </p:nvSpPr>
        <p:spPr/>
        <p:txBody>
          <a:bodyPr/>
          <a:lstStyle/>
          <a:p>
            <a:pPr algn="l" eaLnBrk="1" hangingPunct="1"/>
            <a:r>
              <a:rPr lang="bg-BG" altLang="bg-BG" b="1">
                <a:effectLst>
                  <a:outerShdw blurRad="38100" dist="38100" dir="2700000" algn="tl">
                    <a:srgbClr val="C0C0C0"/>
                  </a:outerShdw>
                </a:effectLst>
              </a:rPr>
              <a:t>І Национално ниво</a:t>
            </a:r>
          </a:p>
        </p:txBody>
      </p:sp>
      <p:sp>
        <p:nvSpPr>
          <p:cNvPr id="162819" name="Rectangle 3"/>
          <p:cNvSpPr>
            <a:spLocks noGrp="1" noRot="1" noChangeArrowheads="1"/>
          </p:cNvSpPr>
          <p:nvPr>
            <p:ph type="body" idx="4294967295"/>
          </p:nvPr>
        </p:nvSpPr>
        <p:spPr/>
        <p:txBody>
          <a:bodyPr/>
          <a:lstStyle/>
          <a:p>
            <a:pPr marL="609600" indent="-609600" eaLnBrk="1" hangingPunct="1">
              <a:buFontTx/>
              <a:buNone/>
            </a:pPr>
            <a:r>
              <a:rPr lang="ru-RU" altLang="bg-BG" sz="2800" dirty="0">
                <a:solidFill>
                  <a:schemeClr val="hlink"/>
                </a:solidFill>
                <a:effectLst>
                  <a:outerShdw blurRad="38100" dist="38100" dir="2700000" algn="tl">
                    <a:srgbClr val="C0C0C0"/>
                  </a:outerShdw>
                </a:effectLst>
              </a:rPr>
              <a:t>	</a:t>
            </a:r>
            <a:r>
              <a:rPr lang="ru-RU" altLang="bg-BG" sz="4000" dirty="0">
                <a:solidFill>
                  <a:srgbClr val="FF0000"/>
                </a:solidFill>
                <a:effectLst>
                  <a:outerShdw blurRad="38100" dist="38100" dir="2700000" algn="tl">
                    <a:srgbClr val="C0C0C0"/>
                  </a:outerShdw>
                </a:effectLst>
              </a:rPr>
              <a:t>Министърът на здравеопазването </a:t>
            </a:r>
            <a:r>
              <a:rPr lang="ru-RU" altLang="bg-BG" sz="4000" dirty="0">
                <a:effectLst>
                  <a:outerShdw blurRad="38100" dist="38100" dir="2700000" algn="tl">
                    <a:srgbClr val="C0C0C0"/>
                  </a:outerShdw>
                </a:effectLst>
              </a:rPr>
              <a:t>ръководи цялостната дейност на националната здравна система и осъществява контрол върху дейностите по</a:t>
            </a:r>
            <a:r>
              <a:rPr lang="bg-BG" altLang="bg-BG" sz="4000" dirty="0">
                <a:effectLst>
                  <a:outerShdw blurRad="38100" dist="38100" dir="2700000" algn="tl">
                    <a:srgbClr val="C0C0C0"/>
                  </a:outerShdw>
                </a:effectLst>
              </a:rPr>
              <a:t>:</a:t>
            </a:r>
            <a:endParaRPr lang="ru-RU" altLang="bg-BG" sz="40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895E54D-9855-424E-B263-E95C467AF3FA}" type="datetime1">
              <a:rPr lang="bg-BG" altLang="en-US" smtClean="0"/>
              <a:t>20.3.2020 г.</a:t>
            </a:fld>
            <a:endParaRPr lang="en-US" altLang="en-US"/>
          </a:p>
        </p:txBody>
      </p:sp>
    </p:spTree>
    <p:extLst>
      <p:ext uri="{BB962C8B-B14F-4D97-AF65-F5344CB8AC3E}">
        <p14:creationId xmlns:p14="http://schemas.microsoft.com/office/powerpoint/2010/main" val="14037896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BE7507D-DEF2-488B-AA76-6A7C23441EF7}" type="slidenum">
              <a:rPr lang="en-US" altLang="en-US">
                <a:latin typeface="Arial" charset="0"/>
              </a:rPr>
              <a:pPr eaLnBrk="1" hangingPunct="1"/>
              <a:t>52</a:t>
            </a:fld>
            <a:endParaRPr lang="en-US" altLang="en-US">
              <a:latin typeface="Arial" charset="0"/>
            </a:endParaRPr>
          </a:p>
        </p:txBody>
      </p:sp>
      <p:sp>
        <p:nvSpPr>
          <p:cNvPr id="13315" name="Rectangle 4"/>
          <p:cNvSpPr>
            <a:spLocks noGrp="1" noChangeArrowheads="1"/>
          </p:cNvSpPr>
          <p:nvPr>
            <p:ph type="title"/>
          </p:nvPr>
        </p:nvSpPr>
        <p:spPr>
          <a:xfrm>
            <a:off x="457200" y="274638"/>
            <a:ext cx="8229600" cy="5973762"/>
          </a:xfrm>
        </p:spPr>
        <p:txBody>
          <a:bodyPr/>
          <a:lstStyle/>
          <a:p>
            <a:pPr marL="180000" indent="-762000" algn="l" eaLnBrk="1" hangingPunct="1">
              <a:lnSpc>
                <a:spcPct val="90000"/>
              </a:lnSpc>
            </a:pPr>
            <a:r>
              <a:rPr lang="ru-RU" altLang="en-US" sz="2800" dirty="0"/>
              <a:t>	1. опазване здравето на гражданите и държавен здравен контрол;</a:t>
            </a:r>
            <a:br>
              <a:rPr lang="ru-RU" altLang="en-US" sz="2800" dirty="0"/>
            </a:br>
            <a:br>
              <a:rPr lang="ru-RU" altLang="en-US" sz="2800" dirty="0"/>
            </a:br>
            <a:r>
              <a:rPr lang="ru-RU" altLang="en-US" sz="2800" dirty="0"/>
              <a:t>2. осъществяване на спешна медицинска помощ, трансфузионна хематология, стационарна психиатрична помощ, медико-социални грижи за деца до тригодишна възраст, трансплантация и здравна информация;</a:t>
            </a:r>
            <a:br>
              <a:rPr lang="ru-RU" altLang="en-US" sz="2800" dirty="0"/>
            </a:br>
            <a:br>
              <a:rPr lang="ru-RU" altLang="en-US" sz="2800" dirty="0"/>
            </a:br>
            <a:r>
              <a:rPr lang="ru-RU" altLang="en-US" sz="2800" dirty="0"/>
              <a:t>3. осигуряване и устойчиво развитие на здравните дейности в лечебните и здравните заведения;</a:t>
            </a:r>
            <a:br>
              <a:rPr lang="ru-RU" altLang="en-US" sz="2800" dirty="0"/>
            </a:br>
            <a:br>
              <a:rPr lang="ru-RU" altLang="en-US" sz="2800" dirty="0"/>
            </a:br>
            <a:r>
              <a:rPr lang="ru-RU" altLang="en-US" sz="2800" dirty="0"/>
              <a:t>4. медицинска експертиза.</a:t>
            </a:r>
            <a:endParaRPr lang="en-US" altLang="en-US" sz="2800" dirty="0"/>
          </a:p>
        </p:txBody>
      </p:sp>
      <p:sp>
        <p:nvSpPr>
          <p:cNvPr id="2" name="Date Placeholder 1"/>
          <p:cNvSpPr>
            <a:spLocks noGrp="1"/>
          </p:cNvSpPr>
          <p:nvPr>
            <p:ph type="dt" sz="half" idx="10"/>
          </p:nvPr>
        </p:nvSpPr>
        <p:spPr/>
        <p:txBody>
          <a:bodyPr/>
          <a:lstStyle/>
          <a:p>
            <a:fld id="{38AC8354-EA86-4544-B059-965D9033AD97}" type="datetime1">
              <a:rPr lang="bg-BG" altLang="en-US" smtClean="0"/>
              <a:t>20.3.2020 г.</a:t>
            </a:fld>
            <a:endParaRPr lang="en-US" altLang="en-US"/>
          </a:p>
        </p:txBody>
      </p:sp>
    </p:spTree>
    <p:extLst>
      <p:ext uri="{BB962C8B-B14F-4D97-AF65-F5344CB8AC3E}">
        <p14:creationId xmlns:p14="http://schemas.microsoft.com/office/powerpoint/2010/main" val="19441268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E91F3A5-7086-4378-9060-FAB7BFF7821C}" type="slidenum">
              <a:rPr lang="en-US" altLang="en-US">
                <a:latin typeface="Arial" charset="0"/>
              </a:rPr>
              <a:pPr eaLnBrk="1" hangingPunct="1"/>
              <a:t>53</a:t>
            </a:fld>
            <a:endParaRPr lang="en-US" altLang="en-US">
              <a:latin typeface="Arial" charset="0"/>
            </a:endParaRPr>
          </a:p>
        </p:txBody>
      </p:sp>
      <p:sp>
        <p:nvSpPr>
          <p:cNvPr id="110596" name="Rectangle 4"/>
          <p:cNvSpPr>
            <a:spLocks noGrp="1" noChangeArrowheads="1"/>
          </p:cNvSpPr>
          <p:nvPr>
            <p:ph type="title"/>
          </p:nvPr>
        </p:nvSpPr>
        <p:spPr>
          <a:xfrm>
            <a:off x="457200" y="274638"/>
            <a:ext cx="8229600" cy="5821362"/>
          </a:xfrm>
        </p:spPr>
        <p:txBody>
          <a:bodyPr/>
          <a:lstStyle/>
          <a:p>
            <a:pPr algn="l" eaLnBrk="1" hangingPunct="1"/>
            <a:r>
              <a:rPr lang="bg-BG" altLang="bg-BG" dirty="0">
                <a:effectLst>
                  <a:outerShdw blurRad="38100" dist="38100" dir="2700000" algn="tl">
                    <a:srgbClr val="C0C0C0"/>
                  </a:outerShdw>
                </a:effectLst>
              </a:rPr>
              <a:t>К</a:t>
            </a:r>
            <a:r>
              <a:rPr lang="ru-RU" altLang="bg-BG" dirty="0">
                <a:effectLst>
                  <a:outerShdw blurRad="38100" dist="38100" dir="2700000" algn="tl">
                    <a:srgbClr val="C0C0C0"/>
                  </a:outerShdw>
                </a:effectLst>
              </a:rPr>
              <a:t>онсултативен орган към министъра на здравеопазването е </a:t>
            </a:r>
            <a:r>
              <a:rPr lang="ru-RU" altLang="bg-BG" b="1" dirty="0">
                <a:solidFill>
                  <a:srgbClr val="FF0000"/>
                </a:solidFill>
                <a:effectLst>
                  <a:outerShdw blurRad="38100" dist="38100" dir="2700000" algn="tl">
                    <a:srgbClr val="C0C0C0"/>
                  </a:outerShdw>
                </a:effectLst>
              </a:rPr>
              <a:t>Висшият медицински съвет</a:t>
            </a:r>
            <a:r>
              <a:rPr lang="ru-RU" altLang="bg-BG" dirty="0">
                <a:solidFill>
                  <a:srgbClr val="FF0000"/>
                </a:solidFill>
                <a:effectLst>
                  <a:outerShdw blurRad="38100" dist="38100" dir="2700000" algn="tl">
                    <a:srgbClr val="C0C0C0"/>
                  </a:outerShdw>
                </a:effectLst>
              </a:rPr>
              <a:t>, </a:t>
            </a:r>
            <a:r>
              <a:rPr lang="ru-RU" altLang="bg-BG" dirty="0">
                <a:effectLst>
                  <a:outerShdw blurRad="38100" dist="38100" dir="2700000" algn="tl">
                    <a:srgbClr val="C0C0C0"/>
                  </a:outerShdw>
                </a:effectLst>
              </a:rPr>
              <a:t>който включва: </a:t>
            </a:r>
            <a:br>
              <a:rPr lang="bg-BG" altLang="bg-BG" dirty="0">
                <a:effectLst>
                  <a:outerShdw blurRad="38100" dist="38100" dir="2700000" algn="tl">
                    <a:srgbClr val="C0C0C0"/>
                  </a:outerShdw>
                </a:effectLst>
              </a:rPr>
            </a:br>
            <a:endParaRPr lang="en-US" altLang="en-US"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439F8BB-E95C-40D6-8738-4CDD89D6E95C}" type="datetime1">
              <a:rPr lang="bg-BG" altLang="en-US" smtClean="0"/>
              <a:t>20.3.2020 г.</a:t>
            </a:fld>
            <a:endParaRPr lang="en-US" altLang="en-US"/>
          </a:p>
        </p:txBody>
      </p:sp>
    </p:spTree>
    <p:extLst>
      <p:ext uri="{BB962C8B-B14F-4D97-AF65-F5344CB8AC3E}">
        <p14:creationId xmlns:p14="http://schemas.microsoft.com/office/powerpoint/2010/main" val="38850516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569E44F-69A1-4F8B-A98B-2B6B71DCD873}" type="slidenum">
              <a:rPr lang="en-US" altLang="en-US">
                <a:latin typeface="Arial" charset="0"/>
              </a:rPr>
              <a:pPr eaLnBrk="1" hangingPunct="1"/>
              <a:t>54</a:t>
            </a:fld>
            <a:endParaRPr lang="en-US" altLang="en-US">
              <a:latin typeface="Arial" charset="0"/>
            </a:endParaRPr>
          </a:p>
        </p:txBody>
      </p:sp>
      <p:sp>
        <p:nvSpPr>
          <p:cNvPr id="15363" name="Rectangle 4"/>
          <p:cNvSpPr>
            <a:spLocks noGrp="1" noChangeArrowheads="1"/>
          </p:cNvSpPr>
          <p:nvPr>
            <p:ph type="title"/>
          </p:nvPr>
        </p:nvSpPr>
        <p:spPr>
          <a:xfrm>
            <a:off x="457200" y="274638"/>
            <a:ext cx="8229600" cy="5973762"/>
          </a:xfrm>
        </p:spPr>
        <p:txBody>
          <a:bodyPr/>
          <a:lstStyle/>
          <a:p>
            <a:pPr marL="180000" algn="l" eaLnBrk="1" hangingPunct="1">
              <a:buFontTx/>
              <a:buChar char="-"/>
            </a:pPr>
            <a:r>
              <a:rPr lang="ru-RU" altLang="en-US" sz="2400" dirty="0"/>
              <a:t> 5 представители, </a:t>
            </a:r>
            <a:r>
              <a:rPr lang="ru-RU" altLang="en-US" sz="2400" dirty="0" err="1"/>
              <a:t>определени</a:t>
            </a:r>
            <a:r>
              <a:rPr lang="ru-RU" altLang="en-US" sz="2400" dirty="0"/>
              <a:t> от </a:t>
            </a:r>
            <a:r>
              <a:rPr lang="ru-RU" altLang="en-US" sz="2400" dirty="0" err="1"/>
              <a:t>министъра</a:t>
            </a:r>
            <a:r>
              <a:rPr lang="ru-RU" altLang="en-US" sz="2400" dirty="0"/>
              <a:t> на </a:t>
            </a:r>
            <a:r>
              <a:rPr lang="ru-RU" altLang="en-US" sz="2400" dirty="0" err="1"/>
              <a:t>здравеопазването</a:t>
            </a:r>
            <a:r>
              <a:rPr lang="ru-RU" altLang="en-US" sz="2400" dirty="0"/>
              <a:t>;</a:t>
            </a:r>
            <a:br>
              <a:rPr lang="ru-RU" altLang="en-US" sz="2400" dirty="0"/>
            </a:br>
            <a:r>
              <a:rPr lang="ru-RU" altLang="en-US" sz="2400" dirty="0"/>
              <a:t>- 5 представители на БЛС;</a:t>
            </a:r>
            <a:br>
              <a:rPr lang="ru-RU" altLang="en-US" sz="2400" dirty="0"/>
            </a:br>
            <a:r>
              <a:rPr lang="ru-RU" altLang="en-US" sz="2400" dirty="0"/>
              <a:t>- 3 представители на БЗС;</a:t>
            </a:r>
            <a:br>
              <a:rPr lang="ru-RU" altLang="en-US" sz="2400" dirty="0"/>
            </a:br>
            <a:r>
              <a:rPr lang="ru-RU" altLang="en-US" sz="2400" dirty="0"/>
              <a:t>- 3 представители на БФС;</a:t>
            </a:r>
            <a:br>
              <a:rPr lang="ru-RU" altLang="en-US" sz="2400" dirty="0"/>
            </a:br>
            <a:r>
              <a:rPr lang="ru-RU" altLang="en-US" sz="2400" dirty="0"/>
              <a:t>- 3 представители на НЗОК;</a:t>
            </a:r>
            <a:br>
              <a:rPr lang="ru-RU" altLang="en-US" sz="2400" dirty="0"/>
            </a:br>
            <a:r>
              <a:rPr lang="ru-RU" altLang="en-US" sz="2400" dirty="0"/>
              <a:t>- 1представител на БАПЗГ;</a:t>
            </a:r>
            <a:br>
              <a:rPr lang="ru-RU" altLang="en-US" sz="2400" dirty="0"/>
            </a:br>
            <a:r>
              <a:rPr lang="ru-RU" altLang="en-US" sz="2400" dirty="0"/>
              <a:t>- по 1представител на </a:t>
            </a:r>
            <a:r>
              <a:rPr lang="ru-RU" altLang="en-US" sz="2400" dirty="0" err="1"/>
              <a:t>Националното</a:t>
            </a:r>
            <a:r>
              <a:rPr lang="ru-RU" altLang="en-US" sz="2400" dirty="0"/>
              <a:t> </a:t>
            </a:r>
            <a:r>
              <a:rPr lang="ru-RU" altLang="en-US" sz="2400" dirty="0" err="1"/>
              <a:t>сдружение</a:t>
            </a:r>
            <a:r>
              <a:rPr lang="ru-RU" altLang="en-US" sz="2400" dirty="0"/>
              <a:t> на </a:t>
            </a:r>
            <a:r>
              <a:rPr lang="ru-RU" altLang="en-US" sz="2400" dirty="0" err="1"/>
              <a:t>общините</a:t>
            </a:r>
            <a:r>
              <a:rPr lang="ru-RU" altLang="en-US" sz="2400" dirty="0"/>
              <a:t>, на всяко </a:t>
            </a:r>
            <a:r>
              <a:rPr lang="ru-RU" altLang="en-US" sz="2400" dirty="0" err="1"/>
              <a:t>висше</a:t>
            </a:r>
            <a:r>
              <a:rPr lang="ru-RU" altLang="en-US" sz="2400" dirty="0"/>
              <a:t> </a:t>
            </a:r>
            <a:r>
              <a:rPr lang="ru-RU" altLang="en-US" sz="2400" dirty="0" err="1"/>
              <a:t>медицинско</a:t>
            </a:r>
            <a:r>
              <a:rPr lang="ru-RU" altLang="en-US" sz="2400" dirty="0"/>
              <a:t> училище и на </a:t>
            </a:r>
            <a:r>
              <a:rPr lang="ru-RU" altLang="en-US" sz="2400" dirty="0" err="1"/>
              <a:t>Българския</a:t>
            </a:r>
            <a:r>
              <a:rPr lang="ru-RU" altLang="en-US" sz="2400" dirty="0"/>
              <a:t> </a:t>
            </a:r>
            <a:r>
              <a:rPr lang="ru-RU" altLang="en-US" sz="2400" dirty="0" err="1"/>
              <a:t>Червен</a:t>
            </a:r>
            <a:r>
              <a:rPr lang="ru-RU" altLang="en-US" sz="2400" dirty="0"/>
              <a:t> </a:t>
            </a:r>
            <a:r>
              <a:rPr lang="ru-RU" altLang="en-US" sz="2400" dirty="0" err="1"/>
              <a:t>кръст</a:t>
            </a:r>
            <a:r>
              <a:rPr lang="ru-RU" altLang="en-US" sz="2400" dirty="0"/>
              <a:t>. </a:t>
            </a:r>
            <a:br>
              <a:rPr lang="ru-RU" altLang="en-US" sz="2400" dirty="0"/>
            </a:br>
            <a:br>
              <a:rPr lang="ru-RU" altLang="en-US" sz="2400" dirty="0"/>
            </a:br>
            <a:r>
              <a:rPr lang="ru-RU" altLang="en-US" sz="2400" dirty="0" err="1"/>
              <a:t>Министърът</a:t>
            </a:r>
            <a:r>
              <a:rPr lang="ru-RU" altLang="en-US" sz="2400" dirty="0"/>
              <a:t> на </a:t>
            </a:r>
            <a:r>
              <a:rPr lang="ru-RU" altLang="en-US" sz="2400" dirty="0" err="1"/>
              <a:t>здравеопазването</a:t>
            </a:r>
            <a:r>
              <a:rPr lang="ru-RU" altLang="en-US" sz="2400" dirty="0"/>
              <a:t> е </a:t>
            </a:r>
            <a:r>
              <a:rPr lang="ru-RU" altLang="en-US" sz="2400" dirty="0" err="1"/>
              <a:t>председател</a:t>
            </a:r>
            <a:r>
              <a:rPr lang="ru-RU" altLang="en-US" sz="2400" dirty="0"/>
              <a:t> на </a:t>
            </a:r>
            <a:r>
              <a:rPr lang="ru-RU" altLang="en-US" sz="2400" dirty="0" err="1"/>
              <a:t>съвета</a:t>
            </a:r>
            <a:r>
              <a:rPr lang="ru-RU" altLang="en-US" sz="2400" dirty="0"/>
              <a:t> без право на глас.</a:t>
            </a:r>
            <a:endParaRPr lang="en-US" altLang="en-US" sz="2400" dirty="0"/>
          </a:p>
        </p:txBody>
      </p:sp>
      <p:sp>
        <p:nvSpPr>
          <p:cNvPr id="2" name="Date Placeholder 1"/>
          <p:cNvSpPr>
            <a:spLocks noGrp="1"/>
          </p:cNvSpPr>
          <p:nvPr>
            <p:ph type="dt" sz="half" idx="10"/>
          </p:nvPr>
        </p:nvSpPr>
        <p:spPr/>
        <p:txBody>
          <a:bodyPr/>
          <a:lstStyle/>
          <a:p>
            <a:fld id="{BCAFC052-29C0-44B7-BE0A-C21A28CF1325}" type="datetime1">
              <a:rPr lang="bg-BG" altLang="en-US" smtClean="0"/>
              <a:t>20.3.2020 г.</a:t>
            </a:fld>
            <a:endParaRPr lang="en-US" altLang="en-US"/>
          </a:p>
        </p:txBody>
      </p:sp>
    </p:spTree>
    <p:extLst>
      <p:ext uri="{BB962C8B-B14F-4D97-AF65-F5344CB8AC3E}">
        <p14:creationId xmlns:p14="http://schemas.microsoft.com/office/powerpoint/2010/main" val="36460605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CD4E25E-B257-45C8-B232-75555BE6A42F}" type="slidenum">
              <a:rPr lang="en-US" altLang="en-US">
                <a:latin typeface="Arial" charset="0"/>
              </a:rPr>
              <a:pPr eaLnBrk="1" hangingPunct="1"/>
              <a:t>55</a:t>
            </a:fld>
            <a:endParaRPr lang="en-US" altLang="en-US">
              <a:latin typeface="Arial" charset="0"/>
            </a:endParaRPr>
          </a:p>
        </p:txBody>
      </p:sp>
      <p:sp>
        <p:nvSpPr>
          <p:cNvPr id="49155" name="Rectangle 3"/>
          <p:cNvSpPr>
            <a:spLocks noGrp="1" noRot="1" noChangeArrowheads="1"/>
          </p:cNvSpPr>
          <p:nvPr>
            <p:ph type="body" idx="4294967295"/>
          </p:nvPr>
        </p:nvSpPr>
        <p:spPr>
          <a:xfrm>
            <a:off x="228600" y="762000"/>
            <a:ext cx="8686800" cy="5715000"/>
          </a:xfrm>
        </p:spPr>
        <p:txBody>
          <a:bodyPr/>
          <a:lstStyle/>
          <a:p>
            <a:pPr marL="609600" indent="-609600" algn="just" eaLnBrk="1" hangingPunct="1">
              <a:lnSpc>
                <a:spcPct val="90000"/>
              </a:lnSpc>
              <a:buFontTx/>
              <a:buNone/>
            </a:pPr>
            <a:r>
              <a:rPr lang="ru-RU" altLang="bg-BG" sz="2400" dirty="0">
                <a:solidFill>
                  <a:srgbClr val="FF0000"/>
                </a:solidFill>
                <a:effectLst>
                  <a:outerShdw blurRad="38100" dist="38100" dir="2700000" algn="tl">
                    <a:srgbClr val="C0C0C0"/>
                  </a:outerShdw>
                </a:effectLst>
              </a:rPr>
              <a:t>Висшият медицински съвет</a:t>
            </a:r>
            <a:r>
              <a:rPr lang="ru-RU" altLang="bg-BG" sz="2400" dirty="0">
                <a:effectLst>
                  <a:outerShdw blurRad="38100" dist="38100" dir="2700000" algn="tl">
                    <a:srgbClr val="C0C0C0"/>
                  </a:outerShdw>
                </a:effectLst>
              </a:rPr>
              <a:t> обсъжда и дава становища по: </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приоритетите на Националната здравна стратегия;</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етични проблеми на медицината и биомедицината;</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законопроекти и проекти на нормативни актове в областта на здравеопазването; </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доклада на министъра на здравеопазването; </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годишния проектобюджет на здравеопазването; </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научните приоритети в областта на медицината и денталната медицина; </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годишния прием на студенти и специализанти от професионална област "здравеопазване" и критериите за определяне на учебните бази за провеждане на студентско и следдипломно обучение; </a:t>
            </a:r>
          </a:p>
          <a:p>
            <a:pPr marL="609600" indent="-609600" algn="just" eaLnBrk="1" hangingPunct="1">
              <a:lnSpc>
                <a:spcPct val="90000"/>
              </a:lnSpc>
              <a:buFontTx/>
              <a:buAutoNum type="arabicPeriod"/>
            </a:pPr>
            <a:r>
              <a:rPr lang="ru-RU" altLang="bg-BG" sz="2400" dirty="0">
                <a:effectLst>
                  <a:outerShdw blurRad="38100" dist="38100" dir="2700000" algn="tl">
                    <a:srgbClr val="C0C0C0"/>
                  </a:outerShdw>
                </a:effectLst>
              </a:rPr>
              <a:t>видовете специалности от професионална област "здравеопазване".</a:t>
            </a:r>
          </a:p>
        </p:txBody>
      </p:sp>
      <p:sp>
        <p:nvSpPr>
          <p:cNvPr id="2" name="Date Placeholder 1"/>
          <p:cNvSpPr>
            <a:spLocks noGrp="1"/>
          </p:cNvSpPr>
          <p:nvPr>
            <p:ph type="dt" sz="half" idx="10"/>
          </p:nvPr>
        </p:nvSpPr>
        <p:spPr/>
        <p:txBody>
          <a:bodyPr/>
          <a:lstStyle/>
          <a:p>
            <a:fld id="{6F93B4EC-1DD4-4EA7-A40F-7B7AB3057532}" type="datetime1">
              <a:rPr lang="bg-BG" altLang="en-US" smtClean="0"/>
              <a:t>20.3.2020 г.</a:t>
            </a:fld>
            <a:endParaRPr lang="en-US" altLang="en-US"/>
          </a:p>
        </p:txBody>
      </p:sp>
    </p:spTree>
    <p:extLst>
      <p:ext uri="{BB962C8B-B14F-4D97-AF65-F5344CB8AC3E}">
        <p14:creationId xmlns:p14="http://schemas.microsoft.com/office/powerpoint/2010/main" val="24081949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686800" cy="5867400"/>
          </a:xfrm>
        </p:spPr>
        <p:txBody>
          <a:bodyPr/>
          <a:lstStyle/>
          <a:p>
            <a:r>
              <a:rPr lang="bg-BG" sz="2800" b="1" dirty="0"/>
              <a:t>Министърът на здравеопазването определя със заповед:</a:t>
            </a:r>
            <a:br>
              <a:rPr lang="en-US" sz="2800" dirty="0"/>
            </a:br>
            <a:r>
              <a:rPr lang="bg-BG" sz="2800" dirty="0"/>
              <a:t>- </a:t>
            </a:r>
            <a:r>
              <a:rPr lang="bg-BG" sz="2800" b="1" i="1" dirty="0"/>
              <a:t>експертни съвети по медицински специалности или отделни медицински дейности;</a:t>
            </a:r>
            <a:br>
              <a:rPr lang="en-US" sz="2800" dirty="0"/>
            </a:br>
            <a:r>
              <a:rPr lang="bg-BG" sz="2800" dirty="0"/>
              <a:t>- </a:t>
            </a:r>
            <a:r>
              <a:rPr lang="bg-BG" sz="2800" b="1" i="1" dirty="0"/>
              <a:t>републикански консултанти по медицински специалности.</a:t>
            </a:r>
            <a:br>
              <a:rPr lang="en-US" sz="2800" dirty="0"/>
            </a:br>
            <a:br>
              <a:rPr lang="bg-BG" sz="2800" dirty="0"/>
            </a:br>
            <a:r>
              <a:rPr lang="bg-BG" sz="2800" b="1" i="1" dirty="0"/>
              <a:t>Експертните съвети</a:t>
            </a:r>
            <a:r>
              <a:rPr lang="bg-BG" sz="2800" dirty="0"/>
              <a:t> се състоят от медицински специалисти в съответните области на медицината и/или в системата на здравеопазване и дават консултации и становища по възложени от министъра на здравеопазването въпроси.</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56</a:t>
            </a:fld>
            <a:endParaRPr lang="en-US" altLang="en-US"/>
          </a:p>
        </p:txBody>
      </p:sp>
    </p:spTree>
    <p:extLst>
      <p:ext uri="{BB962C8B-B14F-4D97-AF65-F5344CB8AC3E}">
        <p14:creationId xmlns:p14="http://schemas.microsoft.com/office/powerpoint/2010/main" val="41790794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5867400"/>
          </a:xfrm>
        </p:spPr>
        <p:txBody>
          <a:bodyPr/>
          <a:lstStyle/>
          <a:p>
            <a:br>
              <a:rPr lang="en-US" sz="2800" dirty="0"/>
            </a:br>
            <a:r>
              <a:rPr lang="bg-BG" sz="2800" b="1" i="1" dirty="0"/>
              <a:t>Републиканските консултанти</a:t>
            </a:r>
            <a:r>
              <a:rPr lang="bg-BG" sz="2800" b="1" dirty="0"/>
              <a:t> </a:t>
            </a:r>
            <a:r>
              <a:rPr lang="bg-BG" sz="2800" dirty="0"/>
              <a:t>консултират лечебните заведения за болнична помощ, центровете за психично здраве, комплексните онкологични центрове и центровете за кожно-венерически заболявания при оказването на медицинска помощ. </a:t>
            </a:r>
            <a:br>
              <a:rPr lang="en-US" sz="2800" dirty="0"/>
            </a:br>
            <a:br>
              <a:rPr lang="bg-BG" sz="2800" dirty="0"/>
            </a:br>
            <a:r>
              <a:rPr lang="bg-BG" sz="2800" dirty="0"/>
              <a:t>Финансирането на дейностите на експертните съвети се осигурява в рамките на бюджета на Министерството на здравеопазването за съответната календарна година, а дейностите на републиканските консултанти - от съответните лечебни заведения.</a:t>
            </a:r>
            <a:br>
              <a:rPr lang="bg-BG"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57</a:t>
            </a:fld>
            <a:endParaRPr lang="en-US" altLang="en-US"/>
          </a:p>
        </p:txBody>
      </p:sp>
    </p:spTree>
    <p:extLst>
      <p:ext uri="{BB962C8B-B14F-4D97-AF65-F5344CB8AC3E}">
        <p14:creationId xmlns:p14="http://schemas.microsoft.com/office/powerpoint/2010/main" val="12371277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2A62F14-A4E0-407F-8CD5-8E69A2273D5B}" type="slidenum">
              <a:rPr lang="en-US" altLang="en-US">
                <a:latin typeface="Arial" charset="0"/>
              </a:rPr>
              <a:pPr eaLnBrk="1" hangingPunct="1"/>
              <a:t>58</a:t>
            </a:fld>
            <a:endParaRPr lang="en-US" altLang="en-US">
              <a:latin typeface="Arial" charset="0"/>
            </a:endParaRPr>
          </a:p>
        </p:txBody>
      </p:sp>
      <p:sp>
        <p:nvSpPr>
          <p:cNvPr id="133122" name="Rectangle 2"/>
          <p:cNvSpPr>
            <a:spLocks noGrp="1" noRot="1" noChangeArrowheads="1"/>
          </p:cNvSpPr>
          <p:nvPr>
            <p:ph type="title" idx="4294967295"/>
          </p:nvPr>
        </p:nvSpPr>
        <p:spPr/>
        <p:txBody>
          <a:bodyPr/>
          <a:lstStyle/>
          <a:p>
            <a:pPr algn="l" eaLnBrk="1" hangingPunct="1"/>
            <a:r>
              <a:rPr lang="bg-BG" altLang="bg-BG" b="1">
                <a:effectLst>
                  <a:outerShdw blurRad="38100" dist="38100" dir="2700000" algn="tl">
                    <a:srgbClr val="C0C0C0"/>
                  </a:outerShdw>
                </a:effectLst>
              </a:rPr>
              <a:t>ІІ Областно ниво</a:t>
            </a:r>
          </a:p>
        </p:txBody>
      </p:sp>
      <p:sp>
        <p:nvSpPr>
          <p:cNvPr id="133123" name="Rectangle 3"/>
          <p:cNvSpPr>
            <a:spLocks noGrp="1" noRot="1" noChangeArrowheads="1"/>
          </p:cNvSpPr>
          <p:nvPr>
            <p:ph type="body" idx="4294967295"/>
          </p:nvPr>
        </p:nvSpPr>
        <p:spPr>
          <a:xfrm>
            <a:off x="457200" y="1371600"/>
            <a:ext cx="8229600" cy="4754563"/>
          </a:xfrm>
        </p:spPr>
        <p:txBody>
          <a:bodyPr/>
          <a:lstStyle/>
          <a:p>
            <a:pPr eaLnBrk="1" hangingPunct="1"/>
            <a:r>
              <a:rPr lang="ru-RU" altLang="bg-BG" dirty="0" err="1">
                <a:effectLst>
                  <a:outerShdw blurRad="38100" dist="38100" dir="2700000" algn="tl">
                    <a:srgbClr val="C0C0C0"/>
                  </a:outerShdw>
                </a:effectLst>
              </a:rPr>
              <a:t>Държавната</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здравна</a:t>
            </a:r>
            <a:r>
              <a:rPr lang="ru-RU" altLang="bg-BG" dirty="0">
                <a:effectLst>
                  <a:outerShdw blurRad="38100" dist="38100" dir="2700000" algn="tl">
                    <a:srgbClr val="C0C0C0"/>
                  </a:outerShdw>
                </a:effectLst>
              </a:rPr>
              <a:t> политика на </a:t>
            </a:r>
            <a:r>
              <a:rPr lang="ru-RU" altLang="bg-BG" dirty="0" err="1">
                <a:effectLst>
                  <a:outerShdw blurRad="38100" dist="38100" dir="2700000" algn="tl">
                    <a:srgbClr val="C0C0C0"/>
                  </a:outerShdw>
                </a:effectLst>
              </a:rPr>
              <a:t>територията</a:t>
            </a:r>
            <a:r>
              <a:rPr lang="ru-RU" altLang="bg-BG" dirty="0">
                <a:effectLst>
                  <a:outerShdw blurRad="38100" dist="38100" dir="2700000" algn="tl">
                    <a:srgbClr val="C0C0C0"/>
                  </a:outerShdw>
                </a:effectLst>
              </a:rPr>
              <a:t> на </a:t>
            </a:r>
            <a:r>
              <a:rPr lang="ru-RU" altLang="bg-BG" dirty="0" err="1">
                <a:effectLst>
                  <a:outerShdw blurRad="38100" dist="38100" dir="2700000" algn="tl">
                    <a:srgbClr val="C0C0C0"/>
                  </a:outerShdw>
                </a:effectLst>
              </a:rPr>
              <a:t>областта</a:t>
            </a:r>
            <a:r>
              <a:rPr lang="ru-RU" altLang="bg-BG" dirty="0">
                <a:effectLst>
                  <a:outerShdw blurRad="38100" dist="38100" dir="2700000" algn="tl">
                    <a:srgbClr val="C0C0C0"/>
                  </a:outerShdw>
                </a:effectLst>
              </a:rPr>
              <a:t> се </a:t>
            </a:r>
            <a:r>
              <a:rPr lang="ru-RU" altLang="bg-BG" dirty="0" err="1">
                <a:effectLst>
                  <a:outerShdw blurRad="38100" dist="38100" dir="2700000" algn="tl">
                    <a:srgbClr val="C0C0C0"/>
                  </a:outerShdw>
                </a:effectLst>
              </a:rPr>
              <a:t>осъществява</a:t>
            </a:r>
            <a:r>
              <a:rPr lang="ru-RU" altLang="bg-BG" dirty="0">
                <a:effectLst>
                  <a:outerShdw blurRad="38100" dist="38100" dir="2700000" algn="tl">
                    <a:srgbClr val="C0C0C0"/>
                  </a:outerShdw>
                </a:effectLst>
              </a:rPr>
              <a:t> и </a:t>
            </a:r>
            <a:r>
              <a:rPr lang="ru-RU" altLang="bg-BG" dirty="0" err="1">
                <a:effectLst>
                  <a:outerShdw blurRad="38100" dist="38100" dir="2700000" algn="tl">
                    <a:srgbClr val="C0C0C0"/>
                  </a:outerShdw>
                </a:effectLst>
              </a:rPr>
              <a:t>организира</a:t>
            </a:r>
            <a:r>
              <a:rPr lang="ru-RU" altLang="bg-BG" dirty="0">
                <a:effectLst>
                  <a:outerShdw blurRad="38100" dist="38100" dir="2700000" algn="tl">
                    <a:srgbClr val="C0C0C0"/>
                  </a:outerShdw>
                </a:effectLst>
              </a:rPr>
              <a:t> от </a:t>
            </a:r>
            <a:r>
              <a:rPr lang="ru-RU" altLang="bg-BG" dirty="0" err="1">
                <a:solidFill>
                  <a:srgbClr val="FF0000"/>
                </a:solidFill>
                <a:effectLst>
                  <a:outerShdw blurRad="38100" dist="38100" dir="2700000" algn="tl">
                    <a:srgbClr val="C0C0C0"/>
                  </a:outerShdw>
                </a:effectLst>
              </a:rPr>
              <a:t>Регионална</a:t>
            </a:r>
            <a:r>
              <a:rPr lang="ru-RU" altLang="bg-BG" dirty="0">
                <a:solidFill>
                  <a:srgbClr val="FF0000"/>
                </a:solidFill>
                <a:effectLst>
                  <a:outerShdw blurRad="38100" dist="38100" dir="2700000" algn="tl">
                    <a:srgbClr val="C0C0C0"/>
                  </a:outerShdw>
                </a:effectLst>
              </a:rPr>
              <a:t> </a:t>
            </a:r>
            <a:r>
              <a:rPr lang="ru-RU" altLang="bg-BG" dirty="0" err="1">
                <a:solidFill>
                  <a:srgbClr val="FF0000"/>
                </a:solidFill>
                <a:effectLst>
                  <a:outerShdw blurRad="38100" dist="38100" dir="2700000" algn="tl">
                    <a:srgbClr val="C0C0C0"/>
                  </a:outerShdw>
                </a:effectLst>
              </a:rPr>
              <a:t>здравна</a:t>
            </a:r>
            <a:r>
              <a:rPr lang="ru-RU" altLang="bg-BG" dirty="0">
                <a:solidFill>
                  <a:srgbClr val="FF0000"/>
                </a:solidFill>
                <a:effectLst>
                  <a:outerShdw blurRad="38100" dist="38100" dir="2700000" algn="tl">
                    <a:srgbClr val="C0C0C0"/>
                  </a:outerShdw>
                </a:effectLst>
              </a:rPr>
              <a:t> инспекция (</a:t>
            </a:r>
            <a:r>
              <a:rPr lang="ru-RU" altLang="bg-BG" dirty="0" err="1">
                <a:solidFill>
                  <a:srgbClr val="FF0000"/>
                </a:solidFill>
                <a:effectLst>
                  <a:outerShdw blurRad="38100" dist="38100" dir="2700000" algn="tl">
                    <a:srgbClr val="C0C0C0"/>
                  </a:outerShdw>
                </a:effectLst>
              </a:rPr>
              <a:t>РЗИ</a:t>
            </a:r>
            <a:r>
              <a:rPr lang="ru-RU" altLang="bg-BG" dirty="0">
                <a:solidFill>
                  <a:srgbClr val="FF0000"/>
                </a:solidFill>
                <a:effectLst>
                  <a:outerShdw blurRad="38100" dist="38100" dir="2700000" algn="tl">
                    <a:srgbClr val="C0C0C0"/>
                  </a:outerShdw>
                </a:effectLst>
              </a:rPr>
              <a:t>).</a:t>
            </a:r>
          </a:p>
          <a:p>
            <a:pPr eaLnBrk="1" hangingPunct="1"/>
            <a:endParaRPr lang="ru-RU" altLang="bg-BG" dirty="0">
              <a:solidFill>
                <a:schemeClr val="hlink"/>
              </a:solidFill>
              <a:effectLst>
                <a:outerShdw blurRad="38100" dist="38100" dir="2700000" algn="tl">
                  <a:srgbClr val="C0C0C0"/>
                </a:outerShdw>
              </a:effectLst>
            </a:endParaRPr>
          </a:p>
          <a:p>
            <a:r>
              <a:rPr lang="bg-BG" sz="2400" dirty="0" err="1"/>
              <a:t>РЗИ</a:t>
            </a:r>
            <a:r>
              <a:rPr lang="bg-BG" sz="2400" dirty="0"/>
              <a:t> се ръководи и представлява от директор, който се подпомага от заместник-директор.</a:t>
            </a:r>
          </a:p>
          <a:p>
            <a:r>
              <a:rPr lang="bg-BG" sz="2400" dirty="0"/>
              <a:t>Директорът на </a:t>
            </a:r>
            <a:r>
              <a:rPr lang="bg-BG" sz="2400" dirty="0" err="1"/>
              <a:t>РЗИ</a:t>
            </a:r>
            <a:r>
              <a:rPr lang="bg-BG" sz="2400" dirty="0"/>
              <a:t> заема длъжността въз основа на конкурс, проведен по реда на Кодекса на труда от министъра на здравеопазването.</a:t>
            </a:r>
            <a:endParaRPr lang="en-US" sz="2400" dirty="0"/>
          </a:p>
          <a:p>
            <a:pPr eaLnBrk="1" hangingPunct="1"/>
            <a:endParaRPr lang="bg-BG"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F3F98C3-B76F-4881-8940-5ED1B9614135}" type="datetime1">
              <a:rPr lang="bg-BG" altLang="en-US" smtClean="0"/>
              <a:t>20.3.2020 г.</a:t>
            </a:fld>
            <a:endParaRPr lang="en-US" altLang="en-US"/>
          </a:p>
        </p:txBody>
      </p:sp>
    </p:spTree>
    <p:extLst>
      <p:ext uri="{BB962C8B-B14F-4D97-AF65-F5344CB8AC3E}">
        <p14:creationId xmlns:p14="http://schemas.microsoft.com/office/powerpoint/2010/main" val="31082108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9B6C3FA-4025-42D5-BD21-681CCC9BC076}" type="slidenum">
              <a:rPr lang="en-US" altLang="en-US">
                <a:latin typeface="Arial" charset="0"/>
              </a:rPr>
              <a:pPr eaLnBrk="1" hangingPunct="1"/>
              <a:t>59</a:t>
            </a:fld>
            <a:endParaRPr lang="en-US" altLang="en-US">
              <a:latin typeface="Arial" charset="0"/>
            </a:endParaRPr>
          </a:p>
        </p:txBody>
      </p:sp>
      <p:sp>
        <p:nvSpPr>
          <p:cNvPr id="50179" name="Rectangle 3"/>
          <p:cNvSpPr>
            <a:spLocks noGrp="1" noRot="1" noChangeArrowheads="1"/>
          </p:cNvSpPr>
          <p:nvPr>
            <p:ph type="body" idx="4294967295"/>
          </p:nvPr>
        </p:nvSpPr>
        <p:spPr>
          <a:xfrm>
            <a:off x="457200" y="533400"/>
            <a:ext cx="8382000" cy="5562600"/>
          </a:xfrm>
        </p:spPr>
        <p:txBody>
          <a:bodyPr/>
          <a:lstStyle/>
          <a:p>
            <a:pPr algn="just" eaLnBrk="1" hangingPunct="1">
              <a:lnSpc>
                <a:spcPct val="80000"/>
              </a:lnSpc>
              <a:buFontTx/>
              <a:buNone/>
            </a:pPr>
            <a:r>
              <a:rPr lang="bg-BG" altLang="bg-BG" dirty="0">
                <a:solidFill>
                  <a:schemeClr val="hlink"/>
                </a:solidFill>
                <a:effectLst>
                  <a:outerShdw blurRad="38100" dist="38100" dir="2700000" algn="tl">
                    <a:srgbClr val="C0C0C0"/>
                  </a:outerShdw>
                </a:effectLst>
              </a:rPr>
              <a:t>	</a:t>
            </a:r>
            <a:r>
              <a:rPr lang="bg-BG" altLang="bg-BG" sz="3600" dirty="0">
                <a:solidFill>
                  <a:srgbClr val="FF0000"/>
                </a:solidFill>
                <a:effectLst>
                  <a:outerShdw blurRad="38100" dist="38100" dir="2700000" algn="tl">
                    <a:srgbClr val="C0C0C0"/>
                  </a:outerShdw>
                </a:effectLst>
              </a:rPr>
              <a:t>РЗИ</a:t>
            </a:r>
            <a:r>
              <a:rPr lang="bg-BG" altLang="bg-BG" sz="4400" dirty="0">
                <a:solidFill>
                  <a:srgbClr val="FF0000"/>
                </a:solidFill>
                <a:effectLst>
                  <a:outerShdw blurRad="38100" dist="38100" dir="2700000" algn="tl">
                    <a:srgbClr val="C0C0C0"/>
                  </a:outerShdw>
                </a:effectLst>
              </a:rPr>
              <a:t> </a:t>
            </a:r>
            <a:r>
              <a:rPr lang="ru-RU" altLang="bg-BG" dirty="0" err="1">
                <a:solidFill>
                  <a:srgbClr val="FF0000"/>
                </a:solidFill>
                <a:effectLst>
                  <a:outerShdw blurRad="38100" dist="38100" dir="2700000" algn="tl">
                    <a:srgbClr val="C0C0C0"/>
                  </a:outerShdw>
                </a:effectLst>
              </a:rPr>
              <a:t>осъществява</a:t>
            </a:r>
            <a:r>
              <a:rPr lang="ru-RU" altLang="bg-BG" dirty="0">
                <a:effectLst>
                  <a:outerShdw blurRad="38100" dist="38100" dir="2700000" algn="tl">
                    <a:srgbClr val="C0C0C0"/>
                  </a:outerShdw>
                </a:effectLst>
              </a:rPr>
              <a:t>: </a:t>
            </a:r>
          </a:p>
          <a:p>
            <a:pPr marL="0" indent="0" eaLnBrk="1" hangingPunct="1">
              <a:buNone/>
            </a:pPr>
            <a:r>
              <a:rPr lang="bg-BG" altLang="bg-BG" sz="2800" dirty="0">
                <a:effectLst>
                  <a:outerShdw blurRad="38100" dist="38100" dir="2700000" algn="tl">
                    <a:srgbClr val="C0C0C0"/>
                  </a:outerShdw>
                </a:effectLst>
              </a:rPr>
              <a:t>1. Държавен здравен контрол;</a:t>
            </a:r>
          </a:p>
          <a:p>
            <a:pPr marL="0" indent="0" eaLnBrk="1" hangingPunct="1">
              <a:buNone/>
            </a:pPr>
            <a:r>
              <a:rPr lang="bg-BG" altLang="bg-BG" sz="2800" dirty="0">
                <a:effectLst>
                  <a:outerShdw blurRad="38100" dist="38100" dir="2700000" algn="tl">
                    <a:srgbClr val="C0C0C0"/>
                  </a:outerShdw>
                </a:effectLst>
              </a:rPr>
              <a:t>2. Контрол върху регистрацията и здравната дейност на лечебните и здравни заведения; </a:t>
            </a:r>
          </a:p>
          <a:p>
            <a:pPr marL="0" indent="0" eaLnBrk="1" hangingPunct="1">
              <a:buNone/>
            </a:pPr>
            <a:r>
              <a:rPr lang="ru-RU" altLang="bg-BG" sz="2800" dirty="0">
                <a:effectLst>
                  <a:outerShdw blurRad="38100" dist="38100" dir="2700000" algn="tl">
                    <a:srgbClr val="C0C0C0"/>
                  </a:outerShdw>
                </a:effectLst>
              </a:rPr>
              <a:t>3. </a:t>
            </a:r>
            <a:r>
              <a:rPr lang="ru-RU" altLang="bg-BG" sz="2800" dirty="0" err="1">
                <a:effectLst>
                  <a:outerShdw blurRad="38100" dist="38100" dir="2700000" algn="tl">
                    <a:srgbClr val="C0C0C0"/>
                  </a:outerShdw>
                </a:effectLst>
              </a:rPr>
              <a:t>Планиране</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организиране</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ръководство</a:t>
            </a:r>
            <a:r>
              <a:rPr lang="ru-RU" altLang="bg-BG" sz="2800" dirty="0">
                <a:effectLst>
                  <a:outerShdw blurRad="38100" dist="38100" dir="2700000" algn="tl">
                    <a:srgbClr val="C0C0C0"/>
                  </a:outerShdw>
                </a:effectLst>
              </a:rPr>
              <a:t> и </a:t>
            </a:r>
            <a:r>
              <a:rPr lang="ru-RU" altLang="bg-BG" sz="2800" dirty="0" err="1">
                <a:effectLst>
                  <a:outerShdw blurRad="38100" dist="38100" dir="2700000" algn="tl">
                    <a:srgbClr val="C0C0C0"/>
                  </a:outerShdw>
                </a:effectLst>
              </a:rPr>
              <a:t>контрол</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медицинската</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експертиза</a:t>
            </a:r>
            <a:r>
              <a:rPr lang="ru-RU" altLang="bg-BG" sz="2800" dirty="0">
                <a:effectLst>
                  <a:outerShdw blurRad="38100" dist="38100" dir="2700000" algn="tl">
                    <a:srgbClr val="C0C0C0"/>
                  </a:outerShdw>
                </a:effectLst>
              </a:rPr>
              <a:t>;</a:t>
            </a:r>
          </a:p>
          <a:p>
            <a:pPr marL="0" indent="0" eaLnBrk="1" hangingPunct="1">
              <a:buNone/>
            </a:pPr>
            <a:r>
              <a:rPr lang="ru-RU" altLang="bg-BG" sz="2800" dirty="0">
                <a:effectLst>
                  <a:outerShdw blurRad="38100" dist="38100" dir="2700000" algn="tl">
                    <a:srgbClr val="C0C0C0"/>
                  </a:outerShdw>
                </a:effectLst>
              </a:rPr>
              <a:t>4. Промоция на </a:t>
            </a:r>
            <a:r>
              <a:rPr lang="ru-RU" altLang="bg-BG" sz="2800" dirty="0" err="1">
                <a:effectLst>
                  <a:outerShdw blurRad="38100" dist="38100" dir="2700000" algn="tl">
                    <a:srgbClr val="C0C0C0"/>
                  </a:outerShdw>
                </a:effectLst>
              </a:rPr>
              <a:t>здравето</a:t>
            </a:r>
            <a:r>
              <a:rPr lang="ru-RU" altLang="bg-BG" sz="2800" dirty="0">
                <a:effectLst>
                  <a:outerShdw blurRad="38100" dist="38100" dir="2700000" algn="tl">
                    <a:srgbClr val="C0C0C0"/>
                  </a:outerShdw>
                </a:effectLst>
              </a:rPr>
              <a:t> и </a:t>
            </a:r>
            <a:r>
              <a:rPr lang="ru-RU" altLang="bg-BG" sz="2800" dirty="0" err="1">
                <a:effectLst>
                  <a:outerShdw blurRad="38100" dist="38100" dir="2700000" algn="tl">
                    <a:srgbClr val="C0C0C0"/>
                  </a:outerShdw>
                </a:effectLst>
              </a:rPr>
              <a:t>интегрирана</a:t>
            </a:r>
            <a:r>
              <a:rPr lang="ru-RU" altLang="bg-BG" sz="2800" dirty="0">
                <a:effectLst>
                  <a:outerShdw blurRad="38100" dist="38100" dir="2700000" algn="tl">
                    <a:srgbClr val="C0C0C0"/>
                  </a:outerShdw>
                </a:effectLst>
              </a:rPr>
              <a:t> профилактика на </a:t>
            </a:r>
            <a:r>
              <a:rPr lang="ru-RU" altLang="bg-BG" sz="2800" dirty="0" err="1">
                <a:effectLst>
                  <a:outerShdw blurRad="38100" dist="38100" dir="2700000" algn="tl">
                    <a:srgbClr val="C0C0C0"/>
                  </a:outerShdw>
                </a:effectLst>
              </a:rPr>
              <a:t>болестите</a:t>
            </a:r>
            <a:r>
              <a:rPr lang="ru-RU" altLang="bg-BG" sz="2800" dirty="0">
                <a:effectLst>
                  <a:outerShdw blurRad="38100" dist="38100" dir="2700000" algn="tl">
                    <a:srgbClr val="C0C0C0"/>
                  </a:outerShdw>
                </a:effectLst>
              </a:rPr>
              <a:t>;</a:t>
            </a:r>
          </a:p>
          <a:p>
            <a:pPr marL="0" indent="0" eaLnBrk="1" hangingPunct="1">
              <a:buNone/>
            </a:pPr>
            <a:r>
              <a:rPr lang="ru-RU" altLang="bg-BG" sz="2800" dirty="0">
                <a:effectLst>
                  <a:outerShdw blurRad="38100" dist="38100" dir="2700000" algn="tl">
                    <a:srgbClr val="C0C0C0"/>
                  </a:outerShdw>
                </a:effectLst>
              </a:rPr>
              <a:t>5. </a:t>
            </a:r>
            <a:r>
              <a:rPr lang="ru-RU" altLang="bg-BG" sz="2800" dirty="0" err="1">
                <a:effectLst>
                  <a:outerShdw blurRad="38100" dist="38100" dir="2700000" algn="tl">
                    <a:srgbClr val="C0C0C0"/>
                  </a:outerShdw>
                </a:effectLst>
              </a:rPr>
              <a:t>Събиране</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регистриране</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обработване</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съхраняване</a:t>
            </a:r>
            <a:r>
              <a:rPr lang="ru-RU" altLang="bg-BG" sz="2800" dirty="0">
                <a:effectLst>
                  <a:outerShdw blurRad="38100" dist="38100" dir="2700000" algn="tl">
                    <a:srgbClr val="C0C0C0"/>
                  </a:outerShdw>
                </a:effectLst>
              </a:rPr>
              <a:t>, анализ и </a:t>
            </a:r>
            <a:r>
              <a:rPr lang="ru-RU" altLang="bg-BG" sz="2800" dirty="0" err="1">
                <a:effectLst>
                  <a:outerShdw blurRad="38100" dist="38100" dir="2700000" algn="tl">
                    <a:srgbClr val="C0C0C0"/>
                  </a:outerShdw>
                </a:effectLst>
              </a:rPr>
              <a:t>представяне</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здравна</a:t>
            </a:r>
            <a:r>
              <a:rPr lang="ru-RU" altLang="bg-BG" sz="2800" dirty="0">
                <a:effectLst>
                  <a:outerShdw blurRad="38100" dist="38100" dir="2700000" algn="tl">
                    <a:srgbClr val="C0C0C0"/>
                  </a:outerShdw>
                </a:effectLst>
              </a:rPr>
              <a:t> информация;</a:t>
            </a:r>
          </a:p>
        </p:txBody>
      </p:sp>
      <p:sp>
        <p:nvSpPr>
          <p:cNvPr id="2" name="Date Placeholder 1"/>
          <p:cNvSpPr>
            <a:spLocks noGrp="1"/>
          </p:cNvSpPr>
          <p:nvPr>
            <p:ph type="dt" sz="half" idx="10"/>
          </p:nvPr>
        </p:nvSpPr>
        <p:spPr/>
        <p:txBody>
          <a:bodyPr/>
          <a:lstStyle/>
          <a:p>
            <a:fld id="{EFE41396-4EAF-4FE8-8EAD-294533367723}" type="datetime1">
              <a:rPr lang="bg-BG" altLang="en-US" smtClean="0"/>
              <a:t>20.3.2020 г.</a:t>
            </a:fld>
            <a:endParaRPr lang="en-US" altLang="en-US"/>
          </a:p>
        </p:txBody>
      </p:sp>
    </p:spTree>
    <p:extLst>
      <p:ext uri="{BB962C8B-B14F-4D97-AF65-F5344CB8AC3E}">
        <p14:creationId xmlns:p14="http://schemas.microsoft.com/office/powerpoint/2010/main" val="365209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B24E254-AD5C-4C8A-BB12-644B2CFB7AF9}" type="slidenum">
              <a:rPr lang="bg-BG" altLang="en-US"/>
              <a:pPr/>
              <a:t>6</a:t>
            </a:fld>
            <a:endParaRPr lang="bg-BG" altLang="en-US"/>
          </a:p>
        </p:txBody>
      </p:sp>
      <p:sp>
        <p:nvSpPr>
          <p:cNvPr id="582658" name="Rectangle 2"/>
          <p:cNvSpPr>
            <a:spLocks noGrp="1" noChangeArrowheads="1"/>
          </p:cNvSpPr>
          <p:nvPr>
            <p:ph type="title"/>
          </p:nvPr>
        </p:nvSpPr>
        <p:spPr>
          <a:xfrm>
            <a:off x="228600" y="300038"/>
            <a:ext cx="8686800" cy="6024562"/>
          </a:xfrm>
        </p:spPr>
        <p:txBody>
          <a:bodyPr/>
          <a:lstStyle/>
          <a:p>
            <a:pPr marL="72000"/>
            <a:r>
              <a:rPr lang="bg-BG" altLang="en-US" sz="4000" b="1" dirty="0">
                <a:solidFill>
                  <a:srgbClr val="FF0000"/>
                </a:solidFill>
                <a:latin typeface="Arial" panose="020B0604020202020204" pitchFamily="34" charset="0"/>
                <a:cs typeface="Arial" panose="020B0604020202020204" pitchFamily="34" charset="0"/>
              </a:rPr>
              <a:t>Организационна функция - </a:t>
            </a:r>
            <a:r>
              <a:rPr lang="bg-BG" altLang="en-US" sz="4000" dirty="0">
                <a:solidFill>
                  <a:srgbClr val="FF0000"/>
                </a:solidFill>
                <a:latin typeface="Arial" panose="020B0604020202020204" pitchFamily="34" charset="0"/>
                <a:cs typeface="Arial" panose="020B0604020202020204" pitchFamily="34" charset="0"/>
              </a:rPr>
              <a:t>  </a:t>
            </a:r>
            <a:r>
              <a:rPr lang="bg-BG" altLang="en-US" sz="4000" dirty="0">
                <a:latin typeface="Arial" panose="020B0604020202020204" pitchFamily="34" charset="0"/>
                <a:cs typeface="Arial" panose="020B0604020202020204" pitchFamily="34" charset="0"/>
              </a:rPr>
              <a:t>определя задачите, организацията на работа, взаимодействието и отговорността на лицата, оказващи медицинска помощ, гарантира извършване на медицинската дейност според </a:t>
            </a:r>
            <a:r>
              <a:rPr lang="bg-BG" altLang="en-US" sz="4000" b="1" dirty="0">
                <a:solidFill>
                  <a:srgbClr val="0000FF"/>
                </a:solidFill>
                <a:latin typeface="Arial" panose="020B0604020202020204" pitchFamily="34" charset="0"/>
                <a:cs typeface="Arial" panose="020B0604020202020204" pitchFamily="34" charset="0"/>
              </a:rPr>
              <a:t>изискванията за добра медицинска практика.</a:t>
            </a:r>
            <a:endParaRPr lang="en-US" altLang="en-US" sz="4000" dirty="0">
              <a:solidFill>
                <a:srgbClr val="0000FF"/>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EB283CC0-35BF-45AE-93DD-3BFDC1146847}" type="datetime1">
              <a:rPr lang="bg-BG" altLang="en-US" smtClean="0"/>
              <a:t>20.3.2020 г.</a:t>
            </a:fld>
            <a:endParaRPr lang="bg-BG"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9B6C3FA-4025-42D5-BD21-681CCC9BC076}" type="slidenum">
              <a:rPr lang="en-US" altLang="en-US">
                <a:latin typeface="Arial" charset="0"/>
              </a:rPr>
              <a:pPr eaLnBrk="1" hangingPunct="1"/>
              <a:t>60</a:t>
            </a:fld>
            <a:endParaRPr lang="en-US" altLang="en-US">
              <a:latin typeface="Arial" charset="0"/>
            </a:endParaRPr>
          </a:p>
        </p:txBody>
      </p:sp>
      <p:sp>
        <p:nvSpPr>
          <p:cNvPr id="50179" name="Rectangle 3"/>
          <p:cNvSpPr>
            <a:spLocks noGrp="1" noRot="1" noChangeArrowheads="1"/>
          </p:cNvSpPr>
          <p:nvPr>
            <p:ph type="body" idx="4294967295"/>
          </p:nvPr>
        </p:nvSpPr>
        <p:spPr>
          <a:xfrm>
            <a:off x="457200" y="609600"/>
            <a:ext cx="8382000" cy="5486400"/>
          </a:xfrm>
        </p:spPr>
        <p:txBody>
          <a:bodyPr/>
          <a:lstStyle/>
          <a:p>
            <a:pPr algn="just" eaLnBrk="1" hangingPunct="1">
              <a:lnSpc>
                <a:spcPct val="80000"/>
              </a:lnSpc>
              <a:buFontTx/>
              <a:buNone/>
            </a:pPr>
            <a:r>
              <a:rPr lang="bg-BG" altLang="bg-BG" dirty="0">
                <a:solidFill>
                  <a:schemeClr val="hlink"/>
                </a:solidFill>
                <a:effectLst>
                  <a:outerShdw blurRad="38100" dist="38100" dir="2700000" algn="tl">
                    <a:srgbClr val="C0C0C0"/>
                  </a:outerShdw>
                </a:effectLst>
              </a:rPr>
              <a:t>	</a:t>
            </a:r>
            <a:endParaRPr lang="en-US" altLang="bg-BG" dirty="0">
              <a:solidFill>
                <a:schemeClr val="hlink"/>
              </a:solidFill>
              <a:effectLst>
                <a:outerShdw blurRad="38100" dist="38100" dir="2700000" algn="tl">
                  <a:srgbClr val="C0C0C0"/>
                </a:outerShdw>
              </a:effectLst>
            </a:endParaRPr>
          </a:p>
          <a:p>
            <a:pPr algn="just" eaLnBrk="1" hangingPunct="1">
              <a:lnSpc>
                <a:spcPct val="80000"/>
              </a:lnSpc>
              <a:buFontTx/>
              <a:buNone/>
            </a:pPr>
            <a:r>
              <a:rPr lang="bg-BG" altLang="bg-BG" sz="3600" dirty="0">
                <a:solidFill>
                  <a:srgbClr val="FF0000"/>
                </a:solidFill>
                <a:effectLst>
                  <a:outerShdw blurRad="38100" dist="38100" dir="2700000" algn="tl">
                    <a:srgbClr val="C0C0C0"/>
                  </a:outerShdw>
                </a:effectLst>
              </a:rPr>
              <a:t>РЗИ</a:t>
            </a:r>
            <a:r>
              <a:rPr lang="bg-BG" altLang="bg-BG" sz="4400" dirty="0">
                <a:solidFill>
                  <a:srgbClr val="FF0000"/>
                </a:solidFill>
                <a:effectLst>
                  <a:outerShdw blurRad="38100" dist="38100" dir="2700000" algn="tl">
                    <a:srgbClr val="C0C0C0"/>
                  </a:outerShdw>
                </a:effectLst>
              </a:rPr>
              <a:t> </a:t>
            </a:r>
            <a:r>
              <a:rPr lang="ru-RU" altLang="bg-BG" dirty="0" err="1">
                <a:solidFill>
                  <a:srgbClr val="FF0000"/>
                </a:solidFill>
                <a:effectLst>
                  <a:outerShdw blurRad="38100" dist="38100" dir="2700000" algn="tl">
                    <a:srgbClr val="C0C0C0"/>
                  </a:outerShdw>
                </a:effectLst>
              </a:rPr>
              <a:t>осъществява</a:t>
            </a:r>
            <a:r>
              <a:rPr lang="ru-RU" altLang="bg-BG" dirty="0">
                <a:effectLst>
                  <a:outerShdw blurRad="38100" dist="38100" dir="2700000" algn="tl">
                    <a:srgbClr val="C0C0C0"/>
                  </a:outerShdw>
                </a:effectLst>
              </a:rPr>
              <a:t>: </a:t>
            </a:r>
          </a:p>
          <a:p>
            <a:pPr marL="0" indent="0" eaLnBrk="1" hangingPunct="1">
              <a:buNone/>
            </a:pPr>
            <a:r>
              <a:rPr lang="bg-BG" altLang="bg-BG" sz="2800" dirty="0">
                <a:effectLst>
                  <a:outerShdw blurRad="38100" dist="38100" dir="2700000" algn="tl">
                    <a:srgbClr val="C0C0C0"/>
                  </a:outerShdw>
                </a:effectLst>
              </a:rPr>
              <a:t>6. Мониторинг на факторите на жизнената среда</a:t>
            </a:r>
          </a:p>
          <a:p>
            <a:pPr marL="0" indent="0" eaLnBrk="1" hangingPunct="1">
              <a:buNone/>
            </a:pPr>
            <a:r>
              <a:rPr lang="bg-BG" altLang="bg-BG" sz="2800" dirty="0">
                <a:effectLst>
                  <a:outerShdw blurRad="38100" dist="38100" dir="2700000" algn="tl">
                    <a:srgbClr val="C0C0C0"/>
                  </a:outerShdw>
                </a:effectLst>
              </a:rPr>
              <a:t>7. Анализи, оценки и прогнози за здравно-демографските процеси на регионално ниво;</a:t>
            </a:r>
            <a:endParaRPr lang="en-US" altLang="bg-BG" sz="2800" dirty="0">
              <a:effectLst>
                <a:outerShdw blurRad="38100" dist="38100" dir="2700000" algn="tl">
                  <a:srgbClr val="C0C0C0"/>
                </a:outerShdw>
              </a:effectLst>
            </a:endParaRPr>
          </a:p>
          <a:p>
            <a:pPr marL="0" indent="0" eaLnBrk="1" hangingPunct="1">
              <a:buNone/>
            </a:pPr>
            <a:r>
              <a:rPr lang="bg-BG" altLang="bg-BG" sz="2800" dirty="0">
                <a:effectLst>
                  <a:outerShdw blurRad="38100" dist="38100" dir="2700000" algn="tl">
                    <a:srgbClr val="C0C0C0"/>
                  </a:outerShdw>
                </a:effectLst>
              </a:rPr>
              <a:t>8. Лабораторни анализи и изпитвания;</a:t>
            </a:r>
          </a:p>
          <a:p>
            <a:pPr marL="0" indent="0" eaLnBrk="1" hangingPunct="1">
              <a:buNone/>
            </a:pPr>
            <a:r>
              <a:rPr lang="bg-BG" altLang="bg-BG" sz="2800" dirty="0">
                <a:effectLst>
                  <a:outerShdw blurRad="38100" dist="38100" dir="2700000" algn="tl">
                    <a:srgbClr val="C0C0C0"/>
                  </a:outerShdw>
                </a:effectLst>
              </a:rPr>
              <a:t>9. Разработване и изпълнение на регионални и международни здравни програми и проекти;</a:t>
            </a:r>
          </a:p>
          <a:p>
            <a:pPr marL="0" indent="0" eaLnBrk="1" hangingPunct="1">
              <a:buNone/>
            </a:pPr>
            <a:r>
              <a:rPr lang="bg-BG" altLang="bg-BG" sz="2800" dirty="0">
                <a:effectLst>
                  <a:outerShdw blurRad="38100" dist="38100" dir="2700000" algn="tl">
                    <a:srgbClr val="C0C0C0"/>
                  </a:outerShdw>
                </a:effectLst>
              </a:rPr>
              <a:t>10. Консултативна и експертна помощ;</a:t>
            </a:r>
            <a:endParaRPr lang="ru-RU"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FE41396-4EAF-4FE8-8EAD-294533367723}" type="datetime1">
              <a:rPr lang="bg-BG" altLang="en-US" smtClean="0"/>
              <a:t>20.3.2020 г.</a:t>
            </a:fld>
            <a:endParaRPr lang="en-US" altLang="en-US"/>
          </a:p>
        </p:txBody>
      </p:sp>
    </p:spTree>
    <p:extLst>
      <p:ext uri="{BB962C8B-B14F-4D97-AF65-F5344CB8AC3E}">
        <p14:creationId xmlns:p14="http://schemas.microsoft.com/office/powerpoint/2010/main" val="4169647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6D17A1D-1AA6-47D5-8529-AC424B2754BA}" type="slidenum">
              <a:rPr lang="en-US" altLang="en-US">
                <a:latin typeface="Arial" charset="0"/>
              </a:rPr>
              <a:pPr eaLnBrk="1" hangingPunct="1"/>
              <a:t>61</a:t>
            </a:fld>
            <a:endParaRPr lang="en-US" altLang="en-US">
              <a:latin typeface="Arial" charset="0"/>
            </a:endParaRPr>
          </a:p>
        </p:txBody>
      </p:sp>
      <p:sp>
        <p:nvSpPr>
          <p:cNvPr id="186371" name="Rectangle 3"/>
          <p:cNvSpPr>
            <a:spLocks noGrp="1" noRot="1" noChangeArrowheads="1"/>
          </p:cNvSpPr>
          <p:nvPr>
            <p:ph type="body" idx="4294967295"/>
          </p:nvPr>
        </p:nvSpPr>
        <p:spPr>
          <a:xfrm>
            <a:off x="228600" y="457200"/>
            <a:ext cx="8613775" cy="5715000"/>
          </a:xfrm>
        </p:spPr>
        <p:txBody>
          <a:bodyPr/>
          <a:lstStyle/>
          <a:p>
            <a:pPr marL="0" indent="0" eaLnBrk="1" hangingPunct="1">
              <a:buNone/>
            </a:pPr>
            <a:endParaRPr lang="en-US" altLang="bg-BG" sz="2800" dirty="0">
              <a:effectLst>
                <a:outerShdw blurRad="38100" dist="38100" dir="2700000" algn="tl">
                  <a:srgbClr val="C0C0C0"/>
                </a:outerShdw>
              </a:effectLst>
            </a:endParaRPr>
          </a:p>
          <a:p>
            <a:pPr marL="0" indent="0">
              <a:buNone/>
            </a:pPr>
            <a:r>
              <a:rPr lang="bg-BG" altLang="bg-BG" sz="2800" dirty="0">
                <a:solidFill>
                  <a:srgbClr val="FF0000"/>
                </a:solidFill>
                <a:effectLst>
                  <a:outerShdw blurRad="38100" dist="38100" dir="2700000" algn="tl">
                    <a:srgbClr val="C0C0C0"/>
                  </a:outerShdw>
                </a:effectLst>
              </a:rPr>
              <a:t>РЗИ</a:t>
            </a:r>
            <a:r>
              <a:rPr lang="bg-BG" altLang="bg-BG" sz="4000" dirty="0">
                <a:solidFill>
                  <a:srgbClr val="FF0000"/>
                </a:solidFill>
                <a:effectLst>
                  <a:outerShdw blurRad="38100" dist="38100" dir="2700000" algn="tl">
                    <a:srgbClr val="C0C0C0"/>
                  </a:outerShdw>
                </a:effectLst>
              </a:rPr>
              <a:t> </a:t>
            </a:r>
            <a:r>
              <a:rPr lang="ru-RU" altLang="bg-BG" sz="2800" dirty="0" err="1">
                <a:solidFill>
                  <a:srgbClr val="FF0000"/>
                </a:solidFill>
                <a:effectLst>
                  <a:outerShdw blurRad="38100" dist="38100" dir="2700000" algn="tl">
                    <a:srgbClr val="C0C0C0"/>
                  </a:outerShdw>
                </a:effectLst>
              </a:rPr>
              <a:t>осъществява</a:t>
            </a:r>
            <a:r>
              <a:rPr lang="ru-RU" altLang="bg-BG" sz="2800" dirty="0">
                <a:effectLst>
                  <a:outerShdw blurRad="38100" dist="38100" dir="2700000" algn="tl">
                    <a:srgbClr val="C0C0C0"/>
                  </a:outerShdw>
                </a:effectLst>
              </a:rPr>
              <a:t>: </a:t>
            </a:r>
          </a:p>
          <a:p>
            <a:pPr marL="0" indent="0" eaLnBrk="1" hangingPunct="1">
              <a:buNone/>
            </a:pPr>
            <a:endParaRPr lang="en-US" altLang="bg-BG" sz="2800" dirty="0">
              <a:effectLst>
                <a:outerShdw blurRad="38100" dist="38100" dir="2700000" algn="tl">
                  <a:srgbClr val="C0C0C0"/>
                </a:outerShdw>
              </a:effectLst>
            </a:endParaRPr>
          </a:p>
          <a:p>
            <a:pPr marL="0" indent="0" eaLnBrk="1" hangingPunct="1">
              <a:buNone/>
            </a:pPr>
            <a:r>
              <a:rPr lang="bg-BG" altLang="bg-BG" sz="2800" dirty="0">
                <a:effectLst>
                  <a:outerShdw blurRad="38100" dist="38100" dir="2700000" algn="tl">
                    <a:srgbClr val="C0C0C0"/>
                  </a:outerShdw>
                </a:effectLst>
              </a:rPr>
              <a:t>11. </a:t>
            </a:r>
            <a:r>
              <a:rPr lang="bg-BG" altLang="bg-BG" sz="2800" dirty="0">
                <a:effectLst>
                  <a:outerShdw blurRad="38100" dist="38100" dir="2700000" algn="tl">
                    <a:srgbClr val="000000">
                      <a:alpha val="43137"/>
                    </a:srgbClr>
                  </a:outerShdw>
                </a:effectLst>
              </a:rPr>
              <a:t>С</a:t>
            </a:r>
            <a:r>
              <a:rPr lang="bg-BG" sz="2800" dirty="0">
                <a:effectLst>
                  <a:outerShdw blurRad="38100" dist="38100" dir="2700000" algn="tl">
                    <a:srgbClr val="000000">
                      <a:alpha val="43137"/>
                    </a:srgbClr>
                  </a:outerShdw>
                </a:effectLst>
              </a:rPr>
              <a:t>леддипломно практическо обучение в областта на опазване на общественото здраве;</a:t>
            </a:r>
            <a:endParaRPr lang="en-US" sz="2800" dirty="0">
              <a:effectLst>
                <a:outerShdw blurRad="38100" dist="38100" dir="2700000" algn="tl">
                  <a:srgbClr val="000000">
                    <a:alpha val="43137"/>
                  </a:srgbClr>
                </a:outerShdw>
              </a:effectLst>
            </a:endParaRPr>
          </a:p>
          <a:p>
            <a:pPr marL="0" indent="0" eaLnBrk="1" hangingPunct="1">
              <a:buNone/>
            </a:pPr>
            <a:r>
              <a:rPr lang="bg-BG" altLang="bg-BG" sz="2800" dirty="0">
                <a:effectLst>
                  <a:outerShdw blurRad="38100" dist="38100" dir="2700000" algn="tl">
                    <a:srgbClr val="C0C0C0"/>
                  </a:outerShdw>
                </a:effectLst>
              </a:rPr>
              <a:t>12. Проверки по сигнали на граждани, свързани с опазването на общественото здраве;</a:t>
            </a:r>
          </a:p>
          <a:p>
            <a:pPr marL="0" indent="0" eaLnBrk="1" hangingPunct="1">
              <a:buNone/>
            </a:pPr>
            <a:r>
              <a:rPr lang="bg-BG" altLang="bg-BG" sz="2800" dirty="0">
                <a:effectLst>
                  <a:outerShdw blurRad="38100" dist="38100" dir="2700000" algn="tl">
                    <a:srgbClr val="C0C0C0"/>
                  </a:outerShdw>
                </a:effectLst>
              </a:rPr>
              <a:t>13. Планиране и организиране на здравните дейности при бедствия, аварии и катастрофи;</a:t>
            </a:r>
          </a:p>
          <a:p>
            <a:pPr marL="0" indent="0" eaLnBrk="1" hangingPunct="1">
              <a:buNone/>
            </a:pPr>
            <a:r>
              <a:rPr lang="bg-BG" altLang="bg-BG" sz="2800" dirty="0">
                <a:effectLst>
                  <a:outerShdw blurRad="38100" dist="38100" dir="2700000" algn="tl">
                    <a:srgbClr val="C0C0C0"/>
                  </a:outerShdw>
                </a:effectLst>
              </a:rPr>
              <a:t>14. Изготвяне на военновременен план за областта. </a:t>
            </a:r>
          </a:p>
        </p:txBody>
      </p:sp>
      <p:sp>
        <p:nvSpPr>
          <p:cNvPr id="2" name="Date Placeholder 1"/>
          <p:cNvSpPr>
            <a:spLocks noGrp="1"/>
          </p:cNvSpPr>
          <p:nvPr>
            <p:ph type="dt" sz="half" idx="10"/>
          </p:nvPr>
        </p:nvSpPr>
        <p:spPr/>
        <p:txBody>
          <a:bodyPr/>
          <a:lstStyle/>
          <a:p>
            <a:fld id="{7E5500E6-2BAA-444C-8034-B18F13D284FB}" type="datetime1">
              <a:rPr lang="bg-BG" altLang="en-US" smtClean="0"/>
              <a:t>20.3.2020 г.</a:t>
            </a:fld>
            <a:endParaRPr lang="en-US" altLang="en-US"/>
          </a:p>
        </p:txBody>
      </p:sp>
    </p:spTree>
    <p:extLst>
      <p:ext uri="{BB962C8B-B14F-4D97-AF65-F5344CB8AC3E}">
        <p14:creationId xmlns:p14="http://schemas.microsoft.com/office/powerpoint/2010/main" val="9219088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9EBBF7B-453D-49A8-AF70-D1149F429613}" type="slidenum">
              <a:rPr lang="en-US" altLang="en-US">
                <a:latin typeface="Arial" charset="0"/>
              </a:rPr>
              <a:pPr eaLnBrk="1" hangingPunct="1"/>
              <a:t>62</a:t>
            </a:fld>
            <a:endParaRPr lang="en-US" altLang="en-US">
              <a:latin typeface="Arial" charset="0"/>
            </a:endParaRPr>
          </a:p>
        </p:txBody>
      </p:sp>
      <p:sp>
        <p:nvSpPr>
          <p:cNvPr id="187394" name="Rectangle 2"/>
          <p:cNvSpPr>
            <a:spLocks noGrp="1" noRot="1" noChangeArrowheads="1"/>
          </p:cNvSpPr>
          <p:nvPr>
            <p:ph type="title" idx="4294967295"/>
          </p:nvPr>
        </p:nvSpPr>
        <p:spPr/>
        <p:txBody>
          <a:bodyPr/>
          <a:lstStyle/>
          <a:p>
            <a:pPr algn="l" eaLnBrk="1" hangingPunct="1"/>
            <a:r>
              <a:rPr lang="bg-BG" altLang="bg-BG" dirty="0">
                <a:solidFill>
                  <a:srgbClr val="FF0000"/>
                </a:solidFill>
                <a:effectLst>
                  <a:outerShdw blurRad="38100" dist="38100" dir="2700000" algn="tl">
                    <a:srgbClr val="C0C0C0"/>
                  </a:outerShdw>
                </a:effectLst>
              </a:rPr>
              <a:t>На общинско ниво</a:t>
            </a:r>
          </a:p>
        </p:txBody>
      </p:sp>
      <p:sp>
        <p:nvSpPr>
          <p:cNvPr id="187395" name="Rectangle 3"/>
          <p:cNvSpPr>
            <a:spLocks noGrp="1" noRot="1" noChangeArrowheads="1"/>
          </p:cNvSpPr>
          <p:nvPr>
            <p:ph type="body" idx="4294967295"/>
          </p:nvPr>
        </p:nvSpPr>
        <p:spPr/>
        <p:txBody>
          <a:bodyPr/>
          <a:lstStyle/>
          <a:p>
            <a:pPr eaLnBrk="1" hangingPunct="1"/>
            <a:r>
              <a:rPr lang="bg-BG" altLang="bg-BG" dirty="0">
                <a:effectLst>
                  <a:outerShdw blurRad="38100" dist="38100" dir="2700000" algn="tl">
                    <a:srgbClr val="C0C0C0"/>
                  </a:outerShdw>
                </a:effectLst>
              </a:rPr>
              <a:t>Съответният общински съвет може да създава </a:t>
            </a:r>
            <a:r>
              <a:rPr lang="bg-BG" altLang="bg-BG" i="1" dirty="0">
                <a:solidFill>
                  <a:srgbClr val="FF0000"/>
                </a:solidFill>
                <a:effectLst>
                  <a:outerShdw blurRad="38100" dist="38100" dir="2700000" algn="tl">
                    <a:srgbClr val="C0C0C0"/>
                  </a:outerShdw>
                </a:effectLst>
              </a:rPr>
              <a:t>служба по здравеопазване в състава на общинската администрация</a:t>
            </a:r>
            <a:r>
              <a:rPr lang="bg-BG" altLang="bg-BG" dirty="0">
                <a:solidFill>
                  <a:srgbClr val="FF0000"/>
                </a:solidFill>
                <a:effectLst>
                  <a:outerShdw blurRad="38100" dist="38100" dir="2700000" algn="tl">
                    <a:srgbClr val="C0C0C0"/>
                  </a:outerShdw>
                </a:effectLst>
              </a:rPr>
              <a:t>. </a:t>
            </a:r>
          </a:p>
          <a:p>
            <a:pPr eaLnBrk="1" hangingPunct="1">
              <a:buFontTx/>
              <a:buNone/>
            </a:pPr>
            <a:r>
              <a:rPr lang="bg-BG" altLang="bg-BG" dirty="0">
                <a:effectLst>
                  <a:outerShdw blurRad="38100" dist="38100" dir="2700000" algn="tl">
                    <a:srgbClr val="C0C0C0"/>
                  </a:outerShdw>
                </a:effectLst>
              </a:rPr>
              <a:t>	Дейността на службата се осъществява под методичното ръководство на РЗИ.</a:t>
            </a:r>
          </a:p>
        </p:txBody>
      </p:sp>
      <p:sp>
        <p:nvSpPr>
          <p:cNvPr id="2" name="Date Placeholder 1"/>
          <p:cNvSpPr>
            <a:spLocks noGrp="1"/>
          </p:cNvSpPr>
          <p:nvPr>
            <p:ph type="dt" sz="half" idx="10"/>
          </p:nvPr>
        </p:nvSpPr>
        <p:spPr/>
        <p:txBody>
          <a:bodyPr/>
          <a:lstStyle/>
          <a:p>
            <a:fld id="{2C1E17FE-3DB3-43E5-BFBC-B05CFF1F49A6}" type="datetime1">
              <a:rPr lang="bg-BG" altLang="en-US" smtClean="0"/>
              <a:t>20.3.2020 г.</a:t>
            </a:fld>
            <a:endParaRPr lang="en-US" altLang="en-US"/>
          </a:p>
        </p:txBody>
      </p:sp>
    </p:spTree>
    <p:extLst>
      <p:ext uri="{BB962C8B-B14F-4D97-AF65-F5344CB8AC3E}">
        <p14:creationId xmlns:p14="http://schemas.microsoft.com/office/powerpoint/2010/main" val="15271866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EFD5FF9-58A5-4D59-91C7-620EC0A3BFF5}" type="slidenum">
              <a:rPr lang="en-US" altLang="en-US">
                <a:latin typeface="Arial" charset="0"/>
              </a:rPr>
              <a:pPr eaLnBrk="1" hangingPunct="1"/>
              <a:t>63</a:t>
            </a:fld>
            <a:endParaRPr lang="en-US" altLang="en-US">
              <a:latin typeface="Arial" charset="0"/>
            </a:endParaRPr>
          </a:p>
        </p:txBody>
      </p:sp>
      <p:sp>
        <p:nvSpPr>
          <p:cNvPr id="51202" name="Rectangle 2"/>
          <p:cNvSpPr>
            <a:spLocks noGrp="1" noRot="1" noChangeArrowheads="1"/>
          </p:cNvSpPr>
          <p:nvPr>
            <p:ph type="title" idx="4294967295"/>
          </p:nvPr>
        </p:nvSpPr>
        <p:spPr>
          <a:xfrm>
            <a:off x="457200" y="274638"/>
            <a:ext cx="8229600" cy="763587"/>
          </a:xfrm>
        </p:spPr>
        <p:txBody>
          <a:bodyPr/>
          <a:lstStyle/>
          <a:p>
            <a:pPr algn="l" eaLnBrk="1" hangingPunct="1"/>
            <a:br>
              <a:rPr lang="ru-RU" altLang="bg-BG" sz="3200" b="1" dirty="0">
                <a:effectLst>
                  <a:outerShdw blurRad="38100" dist="38100" dir="2700000" algn="tl">
                    <a:srgbClr val="C0C0C0"/>
                  </a:outerShdw>
                </a:effectLst>
              </a:rPr>
            </a:br>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III</a:t>
            </a:r>
            <a:r>
              <a:rPr lang="ru-RU" altLang="bg-BG" sz="3200" b="1" dirty="0">
                <a:solidFill>
                  <a:srgbClr val="FF0000"/>
                </a:solidFill>
                <a:effectLst>
                  <a:outerShdw blurRad="38100" dist="38100" dir="2700000" algn="tl">
                    <a:srgbClr val="C0C0C0"/>
                  </a:outerShdw>
                </a:effectLst>
              </a:rPr>
              <a:t>.</a:t>
            </a:r>
            <a:r>
              <a:rPr lang="en-US" altLang="bg-BG" sz="3200" b="1" dirty="0">
                <a:solidFill>
                  <a:srgbClr val="FF0000"/>
                </a:solidFill>
                <a:effectLst>
                  <a:outerShdw blurRad="38100" dist="38100" dir="2700000" algn="tl">
                    <a:srgbClr val="C0C0C0"/>
                  </a:outerShdw>
                </a:effectLst>
              </a:rPr>
              <a:t> </a:t>
            </a:r>
            <a:r>
              <a:rPr lang="ru-RU" altLang="bg-BG" sz="3200" b="1" dirty="0">
                <a:solidFill>
                  <a:srgbClr val="FF0000"/>
                </a:solidFill>
                <a:effectLst>
                  <a:outerShdw blurRad="38100" dist="38100" dir="2700000" algn="tl">
                    <a:srgbClr val="C0C0C0"/>
                  </a:outerShdw>
                </a:effectLst>
              </a:rPr>
              <a:t>Държавен здравен контрол</a:t>
            </a:r>
            <a:br>
              <a:rPr lang="en-US" altLang="bg-BG" sz="3200" b="1" dirty="0">
                <a:effectLst>
                  <a:outerShdw blurRad="38100" dist="38100" dir="2700000" algn="tl">
                    <a:srgbClr val="C0C0C0"/>
                  </a:outerShdw>
                </a:effectLst>
              </a:rPr>
            </a:br>
            <a:endParaRPr lang="en-US" altLang="bg-BG" sz="3200" b="1" dirty="0">
              <a:effectLst>
                <a:outerShdw blurRad="38100" dist="38100" dir="2700000" algn="tl">
                  <a:srgbClr val="C0C0C0"/>
                </a:outerShdw>
              </a:effectLst>
            </a:endParaRPr>
          </a:p>
        </p:txBody>
      </p:sp>
      <p:sp>
        <p:nvSpPr>
          <p:cNvPr id="51203" name="Rectangle 3"/>
          <p:cNvSpPr>
            <a:spLocks noGrp="1" noRot="1" noChangeArrowheads="1"/>
          </p:cNvSpPr>
          <p:nvPr>
            <p:ph type="body" idx="4294967295"/>
          </p:nvPr>
        </p:nvSpPr>
        <p:spPr>
          <a:xfrm>
            <a:off x="457200" y="228600"/>
            <a:ext cx="8229600" cy="5867400"/>
          </a:xfrm>
        </p:spPr>
        <p:txBody>
          <a:bodyPr/>
          <a:lstStyle/>
          <a:p>
            <a:pPr algn="just" eaLnBrk="1" hangingPunct="1">
              <a:lnSpc>
                <a:spcPct val="114000"/>
              </a:lnSpc>
            </a:pPr>
            <a:endParaRPr lang="ru-RU" altLang="bg-BG" sz="2800" dirty="0">
              <a:effectLst>
                <a:outerShdw blurRad="38100" dist="38100" dir="2700000" algn="tl">
                  <a:srgbClr val="C0C0C0"/>
                </a:outerShdw>
              </a:effectLst>
            </a:endParaRPr>
          </a:p>
          <a:p>
            <a:pPr algn="just" eaLnBrk="1" hangingPunct="1">
              <a:lnSpc>
                <a:spcPct val="114000"/>
              </a:lnSpc>
            </a:pPr>
            <a:endParaRPr lang="ru-RU" altLang="bg-BG" sz="2800" dirty="0">
              <a:effectLst>
                <a:outerShdw blurRad="38100" dist="38100" dir="2700000" algn="tl">
                  <a:srgbClr val="C0C0C0"/>
                </a:outerShdw>
              </a:effectLst>
            </a:endParaRPr>
          </a:p>
          <a:p>
            <a:pPr algn="just" eaLnBrk="1" hangingPunct="1">
              <a:lnSpc>
                <a:spcPct val="114000"/>
              </a:lnSpc>
            </a:pPr>
            <a:r>
              <a:rPr lang="ru-RU" altLang="bg-BG" sz="2800" dirty="0">
                <a:effectLst>
                  <a:outerShdw blurRad="38100" dist="38100" dir="2700000" algn="tl">
                    <a:srgbClr val="C0C0C0"/>
                  </a:outerShdw>
                </a:effectLst>
              </a:rPr>
              <a:t>С цел защита на здравето на гражданите на територията на Република България се извършва </a:t>
            </a:r>
            <a:r>
              <a:rPr lang="ru-RU" altLang="bg-BG" sz="2800" dirty="0">
                <a:solidFill>
                  <a:srgbClr val="FF0000"/>
                </a:solidFill>
                <a:effectLst>
                  <a:outerShdw blurRad="38100" dist="38100" dir="2700000" algn="tl">
                    <a:srgbClr val="C0C0C0"/>
                  </a:outerShdw>
                </a:effectLst>
              </a:rPr>
              <a:t>държавен здравен контрол за спазване и изпълнение на установените с нормативен акт здравни изисквания за </a:t>
            </a:r>
            <a:r>
              <a:rPr lang="ru-RU" altLang="bg-BG" sz="2800" i="1" dirty="0">
                <a:solidFill>
                  <a:srgbClr val="FF0000"/>
                </a:solidFill>
                <a:effectLst>
                  <a:outerShdw blurRad="38100" dist="38100" dir="2700000" algn="tl">
                    <a:srgbClr val="C0C0C0"/>
                  </a:outerShdw>
                </a:effectLst>
              </a:rPr>
              <a:t>обектите с обществено предназначение, продуктите, стоките и дейностите със значение за здравето на човека и факторите на жизнената среда.</a:t>
            </a:r>
          </a:p>
          <a:p>
            <a:pPr algn="just" eaLnBrk="1" hangingPunct="1">
              <a:buFontTx/>
              <a:buNone/>
            </a:pPr>
            <a:endParaRPr lang="en-US" altLang="bg-BG" i="1"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1EAD5C3-1BAD-403F-BF8A-E92EEB903AC3}" type="datetime1">
              <a:rPr lang="bg-BG" altLang="en-US" smtClean="0"/>
              <a:t>20.3.2020 г.</a:t>
            </a:fld>
            <a:endParaRPr lang="en-US" altLang="en-US"/>
          </a:p>
        </p:txBody>
      </p:sp>
    </p:spTree>
    <p:extLst>
      <p:ext uri="{BB962C8B-B14F-4D97-AF65-F5344CB8AC3E}">
        <p14:creationId xmlns:p14="http://schemas.microsoft.com/office/powerpoint/2010/main" val="23159982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DC7B50A-D15C-4866-927E-118CA629031C}" type="slidenum">
              <a:rPr lang="en-US" altLang="en-US">
                <a:latin typeface="Arial" charset="0"/>
              </a:rPr>
              <a:pPr eaLnBrk="1" hangingPunct="1"/>
              <a:t>64</a:t>
            </a:fld>
            <a:endParaRPr lang="en-US" altLang="en-US">
              <a:latin typeface="Arial" charset="0"/>
            </a:endParaRPr>
          </a:p>
        </p:txBody>
      </p:sp>
      <p:sp>
        <p:nvSpPr>
          <p:cNvPr id="164867" name="Rectangle 3"/>
          <p:cNvSpPr>
            <a:spLocks noGrp="1" noRot="1" noChangeArrowheads="1"/>
          </p:cNvSpPr>
          <p:nvPr>
            <p:ph type="body" idx="4294967295"/>
          </p:nvPr>
        </p:nvSpPr>
        <p:spPr>
          <a:xfrm>
            <a:off x="457200" y="457200"/>
            <a:ext cx="8229600" cy="5257800"/>
          </a:xfrm>
        </p:spPr>
        <p:txBody>
          <a:bodyPr/>
          <a:lstStyle/>
          <a:p>
            <a:pPr algn="just" eaLnBrk="1" hangingPunct="1">
              <a:buFontTx/>
              <a:buNone/>
            </a:pPr>
            <a:r>
              <a:rPr lang="ru-RU" altLang="bg-BG" dirty="0">
                <a:solidFill>
                  <a:schemeClr val="tx2"/>
                </a:solidFill>
                <a:effectLst>
                  <a:outerShdw blurRad="38100" dist="38100" dir="2700000" algn="tl">
                    <a:srgbClr val="C0C0C0"/>
                  </a:outerShdw>
                </a:effectLst>
              </a:rPr>
              <a:t>	</a:t>
            </a:r>
            <a:r>
              <a:rPr lang="ru-RU" altLang="bg-BG" dirty="0">
                <a:solidFill>
                  <a:srgbClr val="FF0000"/>
                </a:solidFill>
                <a:effectLst>
                  <a:outerShdw blurRad="38100" dist="38100" dir="2700000" algn="tl">
                    <a:srgbClr val="C0C0C0"/>
                  </a:outerShdw>
                </a:effectLst>
              </a:rPr>
              <a:t>Органи на държавния здравен контрол</a:t>
            </a:r>
            <a:r>
              <a:rPr lang="en-US" altLang="bg-BG" dirty="0">
                <a:solidFill>
                  <a:srgbClr val="FF0000"/>
                </a:solidFill>
                <a:effectLst>
                  <a:outerShdw blurRad="38100" dist="38100" dir="2700000" algn="tl">
                    <a:srgbClr val="C0C0C0"/>
                  </a:outerShdw>
                </a:effectLst>
              </a:rPr>
              <a:t>:</a:t>
            </a:r>
            <a:endParaRPr lang="bg-BG" altLang="bg-BG" dirty="0">
              <a:solidFill>
                <a:srgbClr val="FF0000"/>
              </a:solidFill>
              <a:effectLst>
                <a:outerShdw blurRad="38100" dist="38100" dir="2700000" algn="tl">
                  <a:srgbClr val="C0C0C0"/>
                </a:outerShdw>
              </a:effectLst>
            </a:endParaRPr>
          </a:p>
          <a:p>
            <a:pPr algn="just" eaLnBrk="1" hangingPunct="1">
              <a:buFontTx/>
              <a:buNone/>
            </a:pPr>
            <a:endParaRPr lang="ru-RU" altLang="bg-BG" dirty="0">
              <a:effectLst>
                <a:outerShdw blurRad="38100" dist="38100" dir="2700000" algn="tl">
                  <a:srgbClr val="C0C0C0"/>
                </a:outerShdw>
              </a:effectLst>
            </a:endParaRPr>
          </a:p>
          <a:p>
            <a:pPr algn="just" eaLnBrk="1" hangingPunct="1"/>
            <a:r>
              <a:rPr lang="ru-RU" altLang="bg-BG" dirty="0">
                <a:effectLst>
                  <a:outerShdw blurRad="38100" dist="38100" dir="2700000" algn="tl">
                    <a:srgbClr val="C0C0C0"/>
                  </a:outerShdw>
                </a:effectLst>
              </a:rPr>
              <a:t> </a:t>
            </a:r>
            <a:r>
              <a:rPr lang="bg-BG" altLang="bg-BG" dirty="0">
                <a:solidFill>
                  <a:srgbClr val="FF0000"/>
                </a:solidFill>
                <a:effectLst>
                  <a:outerShdw blurRad="38100" dist="38100" dir="2700000" algn="tl">
                    <a:srgbClr val="C0C0C0"/>
                  </a:outerShdw>
                </a:effectLst>
              </a:rPr>
              <a:t>Г</a:t>
            </a:r>
            <a:r>
              <a:rPr lang="ru-RU" altLang="bg-BG" dirty="0">
                <a:solidFill>
                  <a:srgbClr val="FF0000"/>
                </a:solidFill>
                <a:effectLst>
                  <a:outerShdw blurRad="38100" dist="38100" dir="2700000" algn="tl">
                    <a:srgbClr val="C0C0C0"/>
                  </a:outerShdw>
                </a:effectLst>
              </a:rPr>
              <a:t>лавен държавен здравен инспектор </a:t>
            </a:r>
            <a:r>
              <a:rPr lang="ru-RU" altLang="bg-BG" dirty="0">
                <a:effectLst>
                  <a:outerShdw blurRad="38100" dist="38100" dir="2700000" algn="tl">
                    <a:srgbClr val="C0C0C0"/>
                  </a:outerShdw>
                </a:effectLst>
              </a:rPr>
              <a:t>на Република България, </a:t>
            </a:r>
          </a:p>
          <a:p>
            <a:pPr algn="just" eaLnBrk="1" hangingPunct="1"/>
            <a:endParaRPr lang="ru-RU" altLang="bg-BG" dirty="0">
              <a:effectLst>
                <a:outerShdw blurRad="38100" dist="38100" dir="2700000" algn="tl">
                  <a:srgbClr val="C0C0C0"/>
                </a:outerShdw>
              </a:effectLst>
            </a:endParaRPr>
          </a:p>
          <a:p>
            <a:pPr algn="just" eaLnBrk="1" hangingPunct="1"/>
            <a:r>
              <a:rPr lang="ru-RU" altLang="bg-BG" dirty="0">
                <a:solidFill>
                  <a:srgbClr val="FF0000"/>
                </a:solidFill>
                <a:effectLst>
                  <a:outerShdw blurRad="38100" dist="38100" dir="2700000" algn="tl">
                    <a:srgbClr val="C0C0C0"/>
                  </a:outerShdw>
                </a:effectLst>
              </a:rPr>
              <a:t>Регионални здравни инспекции (РЗИ)</a:t>
            </a:r>
          </a:p>
          <a:p>
            <a:pPr marL="0" indent="0" algn="just" eaLnBrk="1" hangingPunct="1">
              <a:buNone/>
            </a:pPr>
            <a:endParaRPr lang="ru-RU" altLang="bg-BG" dirty="0">
              <a:solidFill>
                <a:schemeClr val="hlink"/>
              </a:solidFill>
              <a:effectLst>
                <a:outerShdw blurRad="38100" dist="38100" dir="2700000" algn="tl">
                  <a:srgbClr val="C0C0C0"/>
                </a:outerShdw>
              </a:effectLst>
            </a:endParaRPr>
          </a:p>
          <a:p>
            <a:pPr eaLnBrk="1" hangingPunct="1"/>
            <a:r>
              <a:rPr lang="ru-RU" altLang="bg-BG" dirty="0">
                <a:solidFill>
                  <a:srgbClr val="FF0000"/>
                </a:solidFill>
                <a:effectLst>
                  <a:outerShdw blurRad="38100" dist="38100" dir="2700000" algn="tl">
                    <a:srgbClr val="C0C0C0"/>
                  </a:outerShdw>
                </a:effectLst>
              </a:rPr>
              <a:t>Национален център по радиобиология и радиационна защита (НЦРРЗ). </a:t>
            </a:r>
            <a:endParaRPr lang="bg-BG" altLang="bg-BG" dirty="0">
              <a:solidFill>
                <a:srgbClr val="FF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564226C-9A62-4163-9186-63AB063DC3B9}" type="datetime1">
              <a:rPr lang="bg-BG" altLang="en-US" smtClean="0"/>
              <a:t>20.3.2020 г.</a:t>
            </a:fld>
            <a:endParaRPr lang="en-US" altLang="en-US"/>
          </a:p>
        </p:txBody>
      </p:sp>
    </p:spTree>
    <p:extLst>
      <p:ext uri="{BB962C8B-B14F-4D97-AF65-F5344CB8AC3E}">
        <p14:creationId xmlns:p14="http://schemas.microsoft.com/office/powerpoint/2010/main" val="12435172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33E7264-F8FD-45A9-905A-9BD8DED22976}" type="slidenum">
              <a:rPr lang="en-US" altLang="en-US">
                <a:latin typeface="Arial" charset="0"/>
              </a:rPr>
              <a:pPr eaLnBrk="1" hangingPunct="1"/>
              <a:t>65</a:t>
            </a:fld>
            <a:endParaRPr lang="en-US" altLang="en-US">
              <a:latin typeface="Arial" charset="0"/>
            </a:endParaRPr>
          </a:p>
        </p:txBody>
      </p:sp>
      <p:sp>
        <p:nvSpPr>
          <p:cNvPr id="165891" name="Rectangle 3"/>
          <p:cNvSpPr>
            <a:spLocks noGrp="1" noRot="1" noChangeArrowheads="1"/>
          </p:cNvSpPr>
          <p:nvPr>
            <p:ph type="body" idx="4294967295"/>
          </p:nvPr>
        </p:nvSpPr>
        <p:spPr>
          <a:xfrm>
            <a:off x="457200" y="457200"/>
            <a:ext cx="8229600" cy="5257800"/>
          </a:xfrm>
        </p:spPr>
        <p:txBody>
          <a:bodyPr/>
          <a:lstStyle/>
          <a:p>
            <a:pPr algn="just" eaLnBrk="1" hangingPunct="1">
              <a:lnSpc>
                <a:spcPct val="150000"/>
              </a:lnSpc>
            </a:pPr>
            <a:r>
              <a:rPr lang="ru-RU" altLang="bg-BG" dirty="0">
                <a:effectLst>
                  <a:outerShdw blurRad="38100" dist="38100" dir="2700000" algn="tl">
                    <a:srgbClr val="C0C0C0"/>
                  </a:outerShdw>
                </a:effectLst>
              </a:rPr>
              <a:t>Държавният здравен контрол се извършва от </a:t>
            </a:r>
            <a:r>
              <a:rPr lang="ru-RU" altLang="bg-BG" dirty="0">
                <a:solidFill>
                  <a:srgbClr val="FF0000"/>
                </a:solidFill>
                <a:effectLst>
                  <a:outerShdw blurRad="38100" dist="38100" dir="2700000" algn="tl">
                    <a:srgbClr val="C0C0C0"/>
                  </a:outerShdw>
                </a:effectLst>
              </a:rPr>
              <a:t>държавни здравни инспектори</a:t>
            </a:r>
            <a:r>
              <a:rPr lang="ru-RU" altLang="bg-BG" dirty="0">
                <a:effectLst>
                  <a:outerShdw blurRad="38100" dist="38100" dir="2700000" algn="tl">
                    <a:srgbClr val="C0C0C0"/>
                  </a:outerShdw>
                </a:effectLst>
              </a:rPr>
              <a:t> в Министерството на здравеопазването, РЗИ и НЦРРЗ. Държавните здравни инспектори в Министерството на здравеопазването и РЗИ са </a:t>
            </a:r>
            <a:r>
              <a:rPr lang="ru-RU" altLang="bg-BG" i="1" dirty="0">
                <a:solidFill>
                  <a:srgbClr val="FF0000"/>
                </a:solidFill>
                <a:effectLst>
                  <a:outerShdw blurRad="38100" dist="38100" dir="2700000" algn="tl">
                    <a:srgbClr val="C0C0C0"/>
                  </a:outerShdw>
                </a:effectLst>
              </a:rPr>
              <a:t>държавни служители</a:t>
            </a:r>
            <a:r>
              <a:rPr lang="ru-RU" altLang="bg-BG" dirty="0">
                <a:solidFill>
                  <a:srgbClr val="FF0000"/>
                </a:solidFill>
                <a:effectLst>
                  <a:outerShdw blurRad="38100" dist="38100" dir="2700000" algn="tl">
                    <a:srgbClr val="C0C0C0"/>
                  </a:outerShdw>
                </a:effectLst>
              </a:rPr>
              <a:t>.</a:t>
            </a:r>
            <a:endParaRPr lang="en-US" altLang="bg-BG" b="1" dirty="0">
              <a:solidFill>
                <a:srgbClr val="FF0000"/>
              </a:solidFill>
              <a:effectLst>
                <a:outerShdw blurRad="38100" dist="38100" dir="2700000" algn="tl">
                  <a:srgbClr val="C0C0C0"/>
                </a:outerShdw>
              </a:effectLst>
            </a:endParaRPr>
          </a:p>
          <a:p>
            <a:pPr marL="0" indent="0" eaLnBrk="1" hangingPunct="1">
              <a:buNone/>
            </a:pPr>
            <a:endParaRPr lang="bg-BG"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60CB058-33EF-4EC0-8676-71FE772F3EA3}" type="datetime1">
              <a:rPr lang="bg-BG" altLang="en-US" smtClean="0"/>
              <a:t>20.3.2020 г.</a:t>
            </a:fld>
            <a:endParaRPr lang="en-US" altLang="en-US"/>
          </a:p>
        </p:txBody>
      </p:sp>
    </p:spTree>
    <p:extLst>
      <p:ext uri="{BB962C8B-B14F-4D97-AF65-F5344CB8AC3E}">
        <p14:creationId xmlns:p14="http://schemas.microsoft.com/office/powerpoint/2010/main" val="34979684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5897562"/>
          </a:xfrm>
        </p:spPr>
        <p:txBody>
          <a:bodyPr/>
          <a:lstStyle/>
          <a:p>
            <a:pPr algn="l"/>
            <a:r>
              <a:rPr lang="bg-BG" sz="2800" b="1" dirty="0" err="1">
                <a:solidFill>
                  <a:srgbClr val="FF0000"/>
                </a:solidFill>
              </a:rPr>
              <a:t>РЗИ</a:t>
            </a:r>
            <a:r>
              <a:rPr lang="bg-BG" sz="2800" b="1" dirty="0">
                <a:solidFill>
                  <a:srgbClr val="FF0000"/>
                </a:solidFill>
              </a:rPr>
              <a:t> осъществяват държавен здравен контрол чрез дейности по</a:t>
            </a:r>
            <a:r>
              <a:rPr lang="bg-BG" sz="2800" dirty="0">
                <a:solidFill>
                  <a:srgbClr val="FF0000"/>
                </a:solidFill>
              </a:rPr>
              <a:t>:</a:t>
            </a:r>
            <a:br>
              <a:rPr lang="en-US" sz="2800" dirty="0">
                <a:solidFill>
                  <a:srgbClr val="FF0000"/>
                </a:solidFill>
              </a:rPr>
            </a:br>
            <a:r>
              <a:rPr lang="bg-BG" sz="2800" dirty="0"/>
              <a:t>1. контрол по спазване и изпълнение на установените с нормативен акт здравни </a:t>
            </a:r>
            <a:r>
              <a:rPr lang="bg-BG" sz="2800" dirty="0" err="1"/>
              <a:t>изисква-ния</a:t>
            </a:r>
            <a:r>
              <a:rPr lang="bg-BG" sz="2800" dirty="0"/>
              <a:t> за обектите с обществено предназначение;</a:t>
            </a:r>
            <a:br>
              <a:rPr lang="en-US" sz="2800" dirty="0"/>
            </a:br>
            <a:r>
              <a:rPr lang="bg-BG" sz="2800" dirty="0"/>
              <a:t>2. контрол по спазване и изпълнение на установените с нормативен акт здравни изисквания за продуктите и стоките със значение за здравето на човека;</a:t>
            </a:r>
            <a:br>
              <a:rPr lang="en-US" sz="2800" dirty="0"/>
            </a:br>
            <a:r>
              <a:rPr lang="bg-BG" sz="2800" dirty="0"/>
              <a:t>3. контрол по спазване и изпълнение на установените с нормативен акт здравни изисквания за дейностите със значение за здравето на човека;</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66</a:t>
            </a:fld>
            <a:endParaRPr lang="en-US" altLang="en-US"/>
          </a:p>
        </p:txBody>
      </p:sp>
    </p:spTree>
    <p:extLst>
      <p:ext uri="{BB962C8B-B14F-4D97-AF65-F5344CB8AC3E}">
        <p14:creationId xmlns:p14="http://schemas.microsoft.com/office/powerpoint/2010/main" val="7075818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pPr algn="l">
              <a:lnSpc>
                <a:spcPct val="114000"/>
              </a:lnSpc>
            </a:pPr>
            <a:r>
              <a:rPr lang="bg-BG" sz="2800" dirty="0"/>
              <a:t>4. контрол по спазване и изпълнение на установените с нормативен акт здравни изисквания за факторите на жизнената среда;</a:t>
            </a:r>
            <a:br>
              <a:rPr lang="bg-BG" sz="2800" dirty="0"/>
            </a:br>
            <a:r>
              <a:rPr lang="bg-BG" sz="2800" dirty="0"/>
              <a:t>5. надзор на заразните болести;</a:t>
            </a:r>
            <a:br>
              <a:rPr lang="en-US" sz="2800" dirty="0"/>
            </a:br>
            <a:r>
              <a:rPr lang="bg-BG" sz="2800" dirty="0"/>
              <a:t>6. контрол по спазване на установените с нормативен акт забрани и ограничения за реклама и продажба на алкохолни напитки;</a:t>
            </a:r>
            <a:br>
              <a:rPr lang="en-US" sz="2800" dirty="0"/>
            </a:br>
            <a:r>
              <a:rPr lang="bg-BG" sz="2800" dirty="0"/>
              <a:t>7. контрол по спазване на установените с нормативен акт забрани и ограничения за тютюнопушене.</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67</a:t>
            </a:fld>
            <a:endParaRPr lang="en-US" altLang="en-US"/>
          </a:p>
        </p:txBody>
      </p:sp>
    </p:spTree>
    <p:extLst>
      <p:ext uri="{BB962C8B-B14F-4D97-AF65-F5344CB8AC3E}">
        <p14:creationId xmlns:p14="http://schemas.microsoft.com/office/powerpoint/2010/main" val="4956593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000" b="1" dirty="0">
                <a:solidFill>
                  <a:srgbClr val="FF0000"/>
                </a:solidFill>
              </a:rPr>
              <a:t>Държавният здравен контрол се извършва:</a:t>
            </a:r>
            <a:br>
              <a:rPr lang="bg-BG" sz="2000" b="1" dirty="0">
                <a:solidFill>
                  <a:srgbClr val="FF0000"/>
                </a:solidFill>
              </a:rPr>
            </a:br>
            <a:r>
              <a:rPr lang="bg-BG" sz="2000" b="1" dirty="0"/>
              <a:t>- </a:t>
            </a:r>
            <a:r>
              <a:rPr lang="bg-BG" sz="2000" b="1" dirty="0">
                <a:solidFill>
                  <a:srgbClr val="FF0000"/>
                </a:solidFill>
              </a:rPr>
              <a:t>систематично</a:t>
            </a:r>
            <a:r>
              <a:rPr lang="bg-BG" sz="2000" b="1" dirty="0"/>
              <a:t> - без предварително уведомяване и </a:t>
            </a:r>
            <a:br>
              <a:rPr lang="bg-BG" sz="2000" b="1" dirty="0"/>
            </a:br>
            <a:r>
              <a:rPr lang="bg-BG" sz="2000" b="1" dirty="0"/>
              <a:t>- </a:t>
            </a:r>
            <a:r>
              <a:rPr lang="bg-BG" sz="2000" b="1" dirty="0">
                <a:solidFill>
                  <a:srgbClr val="FF0000"/>
                </a:solidFill>
              </a:rPr>
              <a:t>насочено</a:t>
            </a:r>
            <a:r>
              <a:rPr lang="bg-BG" sz="2000" b="1" dirty="0"/>
              <a:t> - при постъпили сигнали от граждани, държавни и общински органи и организации, както и при наличие на други данни за възникнали инциденти.</a:t>
            </a:r>
            <a:br>
              <a:rPr lang="en-US" sz="2000" b="1" dirty="0"/>
            </a:br>
            <a:br>
              <a:rPr lang="bg-BG" sz="2000" dirty="0"/>
            </a:br>
            <a:r>
              <a:rPr lang="bg-BG" sz="2000" dirty="0"/>
              <a:t>При провеждането на държавния здравен контрол </a:t>
            </a:r>
            <a:r>
              <a:rPr lang="bg-BG" sz="2000" b="1" dirty="0">
                <a:solidFill>
                  <a:srgbClr val="FF0000"/>
                </a:solidFill>
              </a:rPr>
              <a:t>държавните здравни инспектори имат право:</a:t>
            </a:r>
            <a:br>
              <a:rPr lang="bg-BG" sz="2000" dirty="0"/>
            </a:br>
            <a:br>
              <a:rPr lang="en-US" sz="2000" dirty="0"/>
            </a:br>
            <a:r>
              <a:rPr lang="bg-BG" sz="2000" dirty="0"/>
              <a:t>1. на свободен достъп до обектите, продуктите, стоките, дейностите и лицата, подлежащи на контрол;</a:t>
            </a:r>
            <a:br>
              <a:rPr lang="en-US" sz="2000" dirty="0"/>
            </a:br>
            <a:r>
              <a:rPr lang="bg-BG" sz="2000" dirty="0"/>
              <a:t>2. да изискват сведения и документи и да получават копия от тях на хартиен и/или електронен носител;</a:t>
            </a:r>
            <a:br>
              <a:rPr lang="en-US" sz="2000" dirty="0"/>
            </a:br>
            <a:r>
              <a:rPr lang="bg-BG" sz="2000" dirty="0"/>
              <a:t>3. да вземат проби и образци за лабораторни анализи в количества, необходими за извършване на изследвания;</a:t>
            </a:r>
            <a:br>
              <a:rPr lang="en-US" sz="2000" dirty="0"/>
            </a:br>
            <a:r>
              <a:rPr lang="bg-BG" sz="2000" dirty="0"/>
              <a:t>4. да разпореждат извършване на прегледи и изследвания за оценка на здравословното състояние на определени лица;</a:t>
            </a:r>
            <a:br>
              <a:rPr lang="en-US" sz="2000" dirty="0"/>
            </a:br>
            <a:endParaRPr lang="en-US" sz="20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68</a:t>
            </a:fld>
            <a:endParaRPr lang="en-US" altLang="en-US"/>
          </a:p>
        </p:txBody>
      </p:sp>
    </p:spTree>
    <p:extLst>
      <p:ext uri="{BB962C8B-B14F-4D97-AF65-F5344CB8AC3E}">
        <p14:creationId xmlns:p14="http://schemas.microsoft.com/office/powerpoint/2010/main" val="208245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000" dirty="0"/>
              <a:t>5. да предписват отстраняване от работа на лица, които са болни или заразоносители и представляват опасност за здравето на околните;</a:t>
            </a:r>
            <a:br>
              <a:rPr lang="bg-BG" sz="2000" dirty="0"/>
            </a:br>
            <a:r>
              <a:rPr lang="bg-BG" sz="2000" dirty="0"/>
              <a:t>6. да предписват провеждане на задължителни хигиенни и противоепидемични мерки, като определят срокове за тяхното изпълнение;</a:t>
            </a:r>
            <a:br>
              <a:rPr lang="en-US" sz="2000" dirty="0"/>
            </a:br>
            <a:r>
              <a:rPr lang="bg-BG" sz="2000" dirty="0"/>
              <a:t>7. да спират експлоатацията на обекти с обществено предназначение, на части от тях или на съответната дейност в случаите на нарушения на здравните изисквания, като уведомят незабавно директора на </a:t>
            </a:r>
            <a:r>
              <a:rPr lang="bg-BG" sz="2000" dirty="0" err="1"/>
              <a:t>РЗИ</a:t>
            </a:r>
            <a:r>
              <a:rPr lang="bg-BG" sz="2000" dirty="0"/>
              <a:t>;</a:t>
            </a:r>
            <a:br>
              <a:rPr lang="en-US" sz="2000" dirty="0"/>
            </a:br>
            <a:r>
              <a:rPr lang="bg-BG" sz="2000" dirty="0"/>
              <a:t>8. да спират реализацията на продукти и стоки със значение за здравето на човека;</a:t>
            </a:r>
            <a:br>
              <a:rPr lang="en-US" sz="2000" dirty="0"/>
            </a:br>
            <a:r>
              <a:rPr lang="bg-BG" sz="2000" dirty="0"/>
              <a:t>9. да предлагат на органите на Дирекцията за национален строителен контрол при въвеждане в експлоатация на строежите в Р България решение за отказ за приемане на обекти с обществено предназначение, когато установят съществени нарушения на нормите и изискванията, определени с нормативен акт;</a:t>
            </a:r>
            <a:endParaRPr lang="en-US" sz="20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69</a:t>
            </a:fld>
            <a:endParaRPr lang="en-US" altLang="en-US"/>
          </a:p>
        </p:txBody>
      </p:sp>
    </p:spTree>
    <p:extLst>
      <p:ext uri="{BB962C8B-B14F-4D97-AF65-F5344CB8AC3E}">
        <p14:creationId xmlns:p14="http://schemas.microsoft.com/office/powerpoint/2010/main" val="62388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93173BCF-4369-4FEA-8DB8-658281DEB572}" type="slidenum">
              <a:rPr lang="bg-BG" altLang="en-US"/>
              <a:pPr/>
              <a:t>7</a:t>
            </a:fld>
            <a:endParaRPr lang="bg-BG" altLang="en-US"/>
          </a:p>
        </p:txBody>
      </p:sp>
      <p:sp>
        <p:nvSpPr>
          <p:cNvPr id="583682" name="Rectangle 2"/>
          <p:cNvSpPr>
            <a:spLocks noGrp="1" noChangeArrowheads="1"/>
          </p:cNvSpPr>
          <p:nvPr>
            <p:ph type="title"/>
          </p:nvPr>
        </p:nvSpPr>
        <p:spPr>
          <a:xfrm>
            <a:off x="304800" y="914400"/>
            <a:ext cx="8534400" cy="4821238"/>
          </a:xfrm>
        </p:spPr>
        <p:txBody>
          <a:bodyPr/>
          <a:lstStyle/>
          <a:p>
            <a:pPr>
              <a:lnSpc>
                <a:spcPct val="160000"/>
              </a:lnSpc>
            </a:pPr>
            <a:r>
              <a:rPr lang="bg-BG" altLang="en-US" sz="4000" b="1" dirty="0">
                <a:solidFill>
                  <a:srgbClr val="FF0000"/>
                </a:solidFill>
                <a:latin typeface="Arial" panose="020B0604020202020204" pitchFamily="34" charset="0"/>
                <a:cs typeface="Arial" panose="020B0604020202020204" pitchFamily="34" charset="0"/>
              </a:rPr>
              <a:t>Защитна функция </a:t>
            </a:r>
            <a:r>
              <a:rPr lang="bg-BG" altLang="en-US" sz="4000" b="1" dirty="0">
                <a:latin typeface="Arial" panose="020B0604020202020204" pitchFamily="34" charset="0"/>
                <a:cs typeface="Arial" panose="020B0604020202020204" pitchFamily="34" charset="0"/>
              </a:rPr>
              <a:t>- </a:t>
            </a:r>
            <a:r>
              <a:rPr lang="bg-BG" altLang="en-US" sz="4000" dirty="0">
                <a:latin typeface="Arial" panose="020B0604020202020204" pitchFamily="34" charset="0"/>
                <a:cs typeface="Arial" panose="020B0604020202020204" pitchFamily="34" charset="0"/>
              </a:rPr>
              <a:t>защитава и гарантира </a:t>
            </a:r>
            <a:r>
              <a:rPr lang="bg-BG" altLang="en-US" sz="4000" b="1" dirty="0">
                <a:solidFill>
                  <a:srgbClr val="0000FF"/>
                </a:solidFill>
                <a:latin typeface="Arial" panose="020B0604020202020204" pitchFamily="34" charset="0"/>
                <a:cs typeface="Arial" panose="020B0604020202020204" pitchFamily="34" charset="0"/>
              </a:rPr>
              <a:t>правата на пациентите и правната сигурност на оказващите медицинска помощ.</a:t>
            </a:r>
            <a:r>
              <a:rPr lang="en-US" altLang="en-US" sz="4000" dirty="0">
                <a:latin typeface="Arial" panose="020B0604020202020204" pitchFamily="34" charset="0"/>
                <a:cs typeface="Arial" panose="020B0604020202020204" pitchFamily="34" charset="0"/>
              </a:rPr>
              <a:t> </a:t>
            </a:r>
          </a:p>
        </p:txBody>
      </p:sp>
      <p:sp>
        <p:nvSpPr>
          <p:cNvPr id="2" name="Date Placeholder 1"/>
          <p:cNvSpPr>
            <a:spLocks noGrp="1"/>
          </p:cNvSpPr>
          <p:nvPr>
            <p:ph type="dt" sz="half" idx="12"/>
          </p:nvPr>
        </p:nvSpPr>
        <p:spPr/>
        <p:txBody>
          <a:bodyPr/>
          <a:lstStyle/>
          <a:p>
            <a:fld id="{48FCD44D-4207-415D-BEED-29360F87FA72}" type="datetime1">
              <a:rPr lang="bg-BG" altLang="en-US" smtClean="0"/>
              <a:t>20.3.2020 г.</a:t>
            </a:fld>
            <a:endParaRPr lang="bg-BG"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763A80A-E77A-4454-B1C5-59F7E80738A0}" type="slidenum">
              <a:rPr lang="en-US" altLang="en-US">
                <a:latin typeface="Arial" charset="0"/>
              </a:rPr>
              <a:pPr eaLnBrk="1" hangingPunct="1"/>
              <a:t>70</a:t>
            </a:fld>
            <a:endParaRPr lang="en-US" altLang="en-US">
              <a:latin typeface="Arial" charset="0"/>
            </a:endParaRPr>
          </a:p>
        </p:txBody>
      </p:sp>
      <p:sp>
        <p:nvSpPr>
          <p:cNvPr id="52226" name="Rectangle 2"/>
          <p:cNvSpPr>
            <a:spLocks noGrp="1" noRot="1" noChangeArrowheads="1"/>
          </p:cNvSpPr>
          <p:nvPr>
            <p:ph type="title" idx="4294967295"/>
          </p:nvPr>
        </p:nvSpPr>
        <p:spPr/>
        <p:txBody>
          <a:bodyPr/>
          <a:lstStyle/>
          <a:p>
            <a:pPr eaLnBrk="1" hangingPunct="1"/>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IV</a:t>
            </a:r>
            <a:r>
              <a:rPr lang="ru-RU" altLang="bg-BG" sz="3200" b="1" dirty="0">
                <a:solidFill>
                  <a:srgbClr val="FF0000"/>
                </a:solidFill>
                <a:effectLst>
                  <a:outerShdw blurRad="38100" dist="38100" dir="2700000" algn="tl">
                    <a:srgbClr val="C0C0C0"/>
                  </a:outerShdw>
                </a:effectLst>
              </a:rPr>
              <a:t>.</a:t>
            </a:r>
            <a:r>
              <a:rPr lang="en-US" altLang="bg-BG" sz="3200" b="1" dirty="0">
                <a:solidFill>
                  <a:srgbClr val="FF0000"/>
                </a:solidFill>
                <a:effectLst>
                  <a:outerShdw blurRad="38100" dist="38100" dir="2700000" algn="tl">
                    <a:srgbClr val="C0C0C0"/>
                  </a:outerShdw>
                </a:effectLst>
              </a:rPr>
              <a:t> </a:t>
            </a:r>
            <a:r>
              <a:rPr lang="ru-RU" altLang="bg-BG" sz="3200" b="1" dirty="0">
                <a:solidFill>
                  <a:srgbClr val="FF0000"/>
                </a:solidFill>
                <a:effectLst>
                  <a:outerShdw blurRad="38100" dist="38100" dir="2700000" algn="tl">
                    <a:srgbClr val="C0C0C0"/>
                  </a:outerShdw>
                </a:effectLst>
              </a:rPr>
              <a:t>Здравни заведения</a:t>
            </a:r>
            <a:br>
              <a:rPr lang="en-US" altLang="bg-BG" sz="3200" b="1" dirty="0">
                <a:solidFill>
                  <a:srgbClr val="FF0000"/>
                </a:solidFill>
                <a:effectLst>
                  <a:outerShdw blurRad="38100" dist="38100" dir="2700000" algn="tl">
                    <a:srgbClr val="C0C0C0"/>
                  </a:outerShdw>
                </a:effectLst>
                <a:latin typeface="Times New Roman" pitchFamily="18" charset="0"/>
              </a:rPr>
            </a:br>
            <a:endParaRPr lang="en-US" altLang="bg-BG" sz="3200" b="1" dirty="0">
              <a:solidFill>
                <a:srgbClr val="FF0000"/>
              </a:solidFill>
              <a:effectLst>
                <a:outerShdw blurRad="38100" dist="38100" dir="2700000" algn="tl">
                  <a:srgbClr val="C0C0C0"/>
                </a:outerShdw>
              </a:effectLst>
              <a:latin typeface="Times New Roman" pitchFamily="18" charset="0"/>
            </a:endParaRPr>
          </a:p>
        </p:txBody>
      </p:sp>
      <p:sp>
        <p:nvSpPr>
          <p:cNvPr id="52227" name="Rectangle 3"/>
          <p:cNvSpPr>
            <a:spLocks noGrp="1" noRot="1" noChangeArrowheads="1"/>
          </p:cNvSpPr>
          <p:nvPr>
            <p:ph type="body" idx="4294967295"/>
          </p:nvPr>
        </p:nvSpPr>
        <p:spPr>
          <a:xfrm>
            <a:off x="457200" y="304800"/>
            <a:ext cx="8229600" cy="4572000"/>
          </a:xfrm>
        </p:spPr>
        <p:txBody>
          <a:bodyPr/>
          <a:lstStyle/>
          <a:p>
            <a:pPr marL="0" indent="0" eaLnBrk="1" hangingPunct="1">
              <a:buNone/>
              <a:defRPr/>
            </a:pPr>
            <a:endParaRPr lang="ru-RU" altLang="bg-BG" i="1" dirty="0">
              <a:solidFill>
                <a:schemeClr val="hlink"/>
              </a:solidFill>
              <a:effectLst>
                <a:outerShdw blurRad="38100" dist="38100" dir="2700000" algn="tl">
                  <a:srgbClr val="C0C0C0"/>
                </a:outerShdw>
              </a:effectLst>
            </a:endParaRPr>
          </a:p>
          <a:p>
            <a:pPr marL="457200" indent="-457200" eaLnBrk="1" hangingPunct="1">
              <a:defRPr/>
            </a:pPr>
            <a:endParaRPr lang="ru-RU" altLang="bg-BG" i="1" dirty="0">
              <a:solidFill>
                <a:schemeClr val="hlink"/>
              </a:solidFill>
              <a:effectLst>
                <a:outerShdw blurRad="38100" dist="38100" dir="2700000" algn="tl">
                  <a:srgbClr val="C0C0C0"/>
                </a:outerShdw>
              </a:effectLst>
            </a:endParaRPr>
          </a:p>
          <a:p>
            <a:pPr marL="457200" indent="-457200" eaLnBrk="1" hangingPunct="1">
              <a:defRPr/>
            </a:pPr>
            <a:r>
              <a:rPr lang="ru-RU" altLang="bg-BG" i="1" dirty="0">
                <a:solidFill>
                  <a:srgbClr val="FF0000"/>
                </a:solidFill>
                <a:effectLst>
                  <a:outerShdw blurRad="38100" dist="38100" dir="2700000" algn="tl">
                    <a:srgbClr val="C0C0C0"/>
                  </a:outerShdw>
                </a:effectLst>
              </a:rPr>
              <a:t>Здравните заведения</a:t>
            </a:r>
            <a:r>
              <a:rPr lang="ru-RU" altLang="bg-BG" dirty="0">
                <a:solidFill>
                  <a:srgbClr val="FF0000"/>
                </a:solidFill>
                <a:effectLst>
                  <a:outerShdw blurRad="38100" dist="38100" dir="2700000" algn="tl">
                    <a:srgbClr val="C0C0C0"/>
                  </a:outerShdw>
                </a:effectLst>
              </a:rPr>
              <a:t> </a:t>
            </a:r>
            <a:r>
              <a:rPr lang="ru-RU" altLang="bg-BG" dirty="0">
                <a:effectLst>
                  <a:outerShdw blurRad="38100" dist="38100" dir="2700000" algn="tl">
                    <a:srgbClr val="C0C0C0"/>
                  </a:outerShdw>
                </a:effectLst>
              </a:rPr>
              <a:t>са структури на националната система за здравеопазване, в които медицински и немедицински специалисти осъществяват дейности по опазване и укрепване здравето на гражданите. </a:t>
            </a:r>
          </a:p>
        </p:txBody>
      </p:sp>
      <p:sp>
        <p:nvSpPr>
          <p:cNvPr id="2" name="Date Placeholder 1"/>
          <p:cNvSpPr>
            <a:spLocks noGrp="1"/>
          </p:cNvSpPr>
          <p:nvPr>
            <p:ph type="dt" sz="half" idx="10"/>
          </p:nvPr>
        </p:nvSpPr>
        <p:spPr/>
        <p:txBody>
          <a:bodyPr/>
          <a:lstStyle/>
          <a:p>
            <a:fld id="{38F6588F-07C9-47C8-A411-01C9443313AE}" type="datetime1">
              <a:rPr lang="bg-BG" altLang="en-US" smtClean="0"/>
              <a:t>20.3.2020 г.</a:t>
            </a:fld>
            <a:endParaRPr lang="en-US" altLang="en-US"/>
          </a:p>
        </p:txBody>
      </p:sp>
    </p:spTree>
    <p:extLst>
      <p:ext uri="{BB962C8B-B14F-4D97-AF65-F5344CB8AC3E}">
        <p14:creationId xmlns:p14="http://schemas.microsoft.com/office/powerpoint/2010/main" val="21106678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0459C87-92A0-4265-9957-3DC00A96458A}" type="slidenum">
              <a:rPr lang="en-US" altLang="en-US">
                <a:latin typeface="Arial" charset="0"/>
              </a:rPr>
              <a:pPr eaLnBrk="1" hangingPunct="1"/>
              <a:t>71</a:t>
            </a:fld>
            <a:endParaRPr lang="en-US" altLang="en-US">
              <a:latin typeface="Arial" charset="0"/>
            </a:endParaRPr>
          </a:p>
        </p:txBody>
      </p:sp>
      <p:sp>
        <p:nvSpPr>
          <p:cNvPr id="166914" name="Rectangle 2"/>
          <p:cNvSpPr>
            <a:spLocks noGrp="1" noRot="1" noChangeArrowheads="1"/>
          </p:cNvSpPr>
          <p:nvPr>
            <p:ph type="title" idx="4294967295"/>
          </p:nvPr>
        </p:nvSpPr>
        <p:spPr>
          <a:xfrm>
            <a:off x="457200" y="457200"/>
            <a:ext cx="8229600" cy="914400"/>
          </a:xfrm>
        </p:spPr>
        <p:txBody>
          <a:bodyPr/>
          <a:lstStyle/>
          <a:p>
            <a:pPr algn="l" eaLnBrk="1" hangingPunct="1"/>
            <a:br>
              <a:rPr lang="ru-RU" altLang="bg-BG" sz="3200" dirty="0">
                <a:effectLst>
                  <a:outerShdw blurRad="38100" dist="38100" dir="2700000" algn="tl">
                    <a:srgbClr val="C0C0C0"/>
                  </a:outerShdw>
                </a:effectLst>
              </a:rPr>
            </a:br>
            <a:br>
              <a:rPr lang="ru-RU" altLang="bg-BG" sz="3200" dirty="0">
                <a:effectLst>
                  <a:outerShdw blurRad="38100" dist="38100" dir="2700000" algn="tl">
                    <a:srgbClr val="C0C0C0"/>
                  </a:outerShdw>
                </a:effectLst>
              </a:rPr>
            </a:br>
            <a:r>
              <a:rPr lang="ru-RU" altLang="bg-BG" sz="3200" dirty="0" err="1">
                <a:solidFill>
                  <a:srgbClr val="FF0000"/>
                </a:solidFill>
                <a:effectLst>
                  <a:outerShdw blurRad="38100" dist="38100" dir="2700000" algn="tl">
                    <a:srgbClr val="C0C0C0"/>
                  </a:outerShdw>
                </a:effectLst>
              </a:rPr>
              <a:t>Здравни</a:t>
            </a:r>
            <a:r>
              <a:rPr lang="ru-RU" altLang="bg-BG" sz="3200" dirty="0">
                <a:solidFill>
                  <a:srgbClr val="FF0000"/>
                </a:solidFill>
                <a:effectLst>
                  <a:outerShdw blurRad="38100" dist="38100" dir="2700000" algn="tl">
                    <a:srgbClr val="C0C0C0"/>
                  </a:outerShdw>
                </a:effectLst>
              </a:rPr>
              <a:t> заведения </a:t>
            </a:r>
            <a:r>
              <a:rPr lang="ru-RU" altLang="bg-BG" sz="3200" dirty="0">
                <a:effectLst>
                  <a:outerShdw blurRad="38100" dist="38100" dir="2700000" algn="tl">
                    <a:srgbClr val="C0C0C0"/>
                  </a:outerShdw>
                </a:effectLst>
              </a:rPr>
              <a:t>по </a:t>
            </a:r>
            <a:r>
              <a:rPr lang="ru-RU" altLang="bg-BG" sz="3200" dirty="0" err="1">
                <a:effectLst>
                  <a:outerShdw blurRad="38100" dist="38100" dir="2700000" algn="tl">
                    <a:srgbClr val="C0C0C0"/>
                  </a:outerShdw>
                </a:effectLst>
              </a:rPr>
              <a:t>този</a:t>
            </a:r>
            <a:r>
              <a:rPr lang="ru-RU" altLang="bg-BG" sz="3200" dirty="0">
                <a:effectLst>
                  <a:outerShdw blurRad="38100" dist="38100" dir="2700000" algn="tl">
                    <a:srgbClr val="C0C0C0"/>
                  </a:outerShdw>
                </a:effectLst>
              </a:rPr>
              <a:t> закон </a:t>
            </a:r>
            <a:r>
              <a:rPr lang="ru-RU" altLang="bg-BG" sz="3200" dirty="0" err="1">
                <a:effectLst>
                  <a:outerShdw blurRad="38100" dist="38100" dir="2700000" algn="tl">
                    <a:srgbClr val="C0C0C0"/>
                  </a:outerShdw>
                </a:effectLst>
              </a:rPr>
              <a:t>са</a:t>
            </a:r>
            <a:r>
              <a:rPr lang="ru-RU" altLang="bg-BG" sz="3200" dirty="0">
                <a:effectLst>
                  <a:outerShdw blurRad="38100" dist="38100" dir="2700000" algn="tl">
                    <a:srgbClr val="C0C0C0"/>
                  </a:outerShdw>
                </a:effectLst>
              </a:rPr>
              <a:t>:</a:t>
            </a:r>
            <a:br>
              <a:rPr lang="ru-RU" altLang="bg-BG" sz="3200" dirty="0">
                <a:effectLst>
                  <a:outerShdw blurRad="38100" dist="38100" dir="2700000" algn="tl">
                    <a:srgbClr val="C0C0C0"/>
                  </a:outerShdw>
                </a:effectLst>
              </a:rPr>
            </a:br>
            <a:br>
              <a:rPr lang="en-US" altLang="bg-BG" sz="3200" b="1" dirty="0">
                <a:effectLst>
                  <a:outerShdw blurRad="38100" dist="38100" dir="2700000" algn="tl">
                    <a:srgbClr val="C0C0C0"/>
                  </a:outerShdw>
                </a:effectLst>
                <a:latin typeface="Times New Roman" pitchFamily="18" charset="0"/>
              </a:rPr>
            </a:br>
            <a:endParaRPr lang="bg-BG" altLang="bg-BG" sz="3200" b="1" dirty="0">
              <a:effectLst>
                <a:outerShdw blurRad="38100" dist="38100" dir="2700000" algn="tl">
                  <a:srgbClr val="C0C0C0"/>
                </a:outerShdw>
              </a:effectLst>
              <a:latin typeface="Times New Roman" pitchFamily="18" charset="0"/>
            </a:endParaRPr>
          </a:p>
        </p:txBody>
      </p:sp>
      <p:sp>
        <p:nvSpPr>
          <p:cNvPr id="166915" name="Rectangle 3"/>
          <p:cNvSpPr>
            <a:spLocks noGrp="1" noRot="1" noChangeArrowheads="1"/>
          </p:cNvSpPr>
          <p:nvPr>
            <p:ph type="body" idx="4294967295"/>
          </p:nvPr>
        </p:nvSpPr>
        <p:spPr>
          <a:xfrm>
            <a:off x="457200" y="1371600"/>
            <a:ext cx="8229600" cy="4800600"/>
          </a:xfrm>
        </p:spPr>
        <p:txBody>
          <a:bodyPr/>
          <a:lstStyle/>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националните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центрове</a:t>
            </a:r>
            <a:r>
              <a:rPr lang="ru-RU" altLang="bg-BG" sz="2400" dirty="0">
                <a:effectLst>
                  <a:outerShdw blurRad="38100" dist="38100" dir="2700000" algn="tl">
                    <a:srgbClr val="C0C0C0"/>
                  </a:outerShdw>
                </a:effectLst>
              </a:rPr>
              <a:t> по </a:t>
            </a:r>
            <a:r>
              <a:rPr lang="ru-RU" altLang="bg-BG" sz="2400" dirty="0" err="1">
                <a:effectLst>
                  <a:outerShdw blurRad="38100" dist="38100" dir="2700000" algn="tl">
                    <a:srgbClr val="C0C0C0"/>
                  </a:outerShdw>
                </a:effectLst>
              </a:rPr>
              <a:t>проблемите</a:t>
            </a:r>
            <a:r>
              <a:rPr lang="ru-RU" altLang="bg-BG" sz="2400" dirty="0">
                <a:effectLst>
                  <a:outerShdw blurRad="38100" dist="38100" dir="2700000" algn="tl">
                    <a:srgbClr val="C0C0C0"/>
                  </a:outerShdw>
                </a:effectLst>
              </a:rPr>
              <a:t> на </a:t>
            </a:r>
            <a:r>
              <a:rPr lang="ru-RU" altLang="bg-BG" sz="2400" dirty="0" err="1">
                <a:effectLst>
                  <a:outerShdw blurRad="38100" dist="38100" dir="2700000" algn="tl">
                    <a:srgbClr val="C0C0C0"/>
                  </a:outerShdw>
                </a:effectLst>
              </a:rPr>
              <a:t>общественото</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здраве</a:t>
            </a:r>
            <a:r>
              <a:rPr lang="ru-RU" altLang="bg-BG" sz="2400" dirty="0">
                <a:effectLst>
                  <a:outerShdw blurRad="38100" dist="38100" dir="2700000" algn="tl">
                    <a:srgbClr val="C0C0C0"/>
                  </a:outerShdw>
                </a:effectLst>
              </a:rPr>
              <a:t>; </a:t>
            </a:r>
          </a:p>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Националната</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експертна</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лекарска</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комисия</a:t>
            </a:r>
            <a:r>
              <a:rPr lang="ru-RU" altLang="bg-BG" sz="2400" dirty="0">
                <a:effectLst>
                  <a:outerShdw blurRad="38100" dist="38100" dir="2700000" algn="tl">
                    <a:srgbClr val="C0C0C0"/>
                  </a:outerShdw>
                </a:effectLst>
              </a:rPr>
              <a:t> (НЕЛК); </a:t>
            </a:r>
          </a:p>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здравните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кабинети</a:t>
            </a:r>
            <a:r>
              <a:rPr lang="ru-RU" altLang="bg-BG" sz="2400" dirty="0">
                <a:effectLst>
                  <a:outerShdw blurRad="38100" dist="38100" dir="2700000" algn="tl">
                    <a:srgbClr val="C0C0C0"/>
                  </a:outerShdw>
                </a:effectLst>
              </a:rPr>
              <a:t> в </a:t>
            </a:r>
            <a:r>
              <a:rPr lang="ru-RU" altLang="bg-BG" sz="2400" dirty="0" err="1">
                <a:effectLst>
                  <a:outerShdw blurRad="38100" dist="38100" dir="2700000" algn="tl">
                    <a:srgbClr val="C0C0C0"/>
                  </a:outerShdw>
                </a:effectLst>
              </a:rPr>
              <a:t>детските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градини</a:t>
            </a:r>
            <a:r>
              <a:rPr lang="ru-RU" altLang="bg-BG" sz="2400" dirty="0">
                <a:effectLst>
                  <a:outerShdw blurRad="38100" dist="38100" dir="2700000" algn="tl">
                    <a:srgbClr val="C0C0C0"/>
                  </a:outerShdw>
                </a:effectLst>
              </a:rPr>
              <a:t> и </a:t>
            </a:r>
            <a:r>
              <a:rPr lang="ru-RU" altLang="bg-BG" sz="2400" dirty="0" err="1">
                <a:effectLst>
                  <a:outerShdw blurRad="38100" dist="38100" dir="2700000" algn="tl">
                    <a:srgbClr val="C0C0C0"/>
                  </a:outerShdw>
                </a:effectLst>
              </a:rPr>
              <a:t>училищата</a:t>
            </a:r>
            <a:r>
              <a:rPr lang="ru-RU" altLang="bg-BG" sz="2400" dirty="0">
                <a:effectLst>
                  <a:outerShdw blurRad="38100" dist="38100" dir="2700000" algn="tl">
                    <a:srgbClr val="C0C0C0"/>
                  </a:outerShdw>
                </a:effectLst>
              </a:rPr>
              <a:t>,</a:t>
            </a:r>
          </a:p>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специализираните</a:t>
            </a:r>
            <a:r>
              <a:rPr lang="ru-RU" altLang="bg-BG" sz="2400" dirty="0">
                <a:effectLst>
                  <a:outerShdw blurRad="38100" dist="38100" dir="2700000" algn="tl">
                    <a:srgbClr val="C0C0C0"/>
                  </a:outerShdw>
                </a:effectLst>
              </a:rPr>
              <a:t> институции за </a:t>
            </a:r>
            <a:r>
              <a:rPr lang="ru-RU" altLang="bg-BG" sz="2400" dirty="0" err="1">
                <a:effectLst>
                  <a:outerShdw blurRad="38100" dist="38100" dir="2700000" algn="tl">
                    <a:srgbClr val="C0C0C0"/>
                  </a:outerShdw>
                </a:effectLst>
              </a:rPr>
              <a:t>предоставяне</a:t>
            </a:r>
            <a:r>
              <a:rPr lang="ru-RU" altLang="bg-BG" sz="2400" dirty="0">
                <a:effectLst>
                  <a:outerShdw blurRad="38100" dist="38100" dir="2700000" algn="tl">
                    <a:srgbClr val="C0C0C0"/>
                  </a:outerShdw>
                </a:effectLst>
              </a:rPr>
              <a:t> на </a:t>
            </a:r>
            <a:r>
              <a:rPr lang="ru-RU" altLang="bg-BG" sz="2400" dirty="0" err="1">
                <a:effectLst>
                  <a:outerShdw blurRad="38100" dist="38100" dir="2700000" algn="tl">
                    <a:srgbClr val="C0C0C0"/>
                  </a:outerShdw>
                </a:effectLst>
              </a:rPr>
              <a:t>социални</a:t>
            </a:r>
            <a:r>
              <a:rPr lang="ru-RU" altLang="bg-BG" sz="2400" dirty="0">
                <a:effectLst>
                  <a:outerShdw blurRad="38100" dist="38100" dir="2700000" algn="tl">
                    <a:srgbClr val="C0C0C0"/>
                  </a:outerShdw>
                </a:effectLst>
              </a:rPr>
              <a:t> услуги - </a:t>
            </a:r>
            <a:r>
              <a:rPr lang="ru-RU" altLang="bg-BG" sz="2400" dirty="0" err="1">
                <a:effectLst>
                  <a:outerShdw blurRad="38100" dist="38100" dir="2700000" algn="tl">
                    <a:srgbClr val="C0C0C0"/>
                  </a:outerShdw>
                </a:effectLst>
              </a:rPr>
              <a:t>домове</a:t>
            </a:r>
            <a:r>
              <a:rPr lang="ru-RU" altLang="bg-BG" sz="2400" dirty="0">
                <a:effectLst>
                  <a:outerShdw blurRad="38100" dist="38100" dir="2700000" algn="tl">
                    <a:srgbClr val="C0C0C0"/>
                  </a:outerShdw>
                </a:effectLst>
              </a:rPr>
              <a:t> за </a:t>
            </a:r>
            <a:r>
              <a:rPr lang="ru-RU" altLang="bg-BG" sz="2400" dirty="0" err="1">
                <a:effectLst>
                  <a:outerShdw blurRad="38100" dist="38100" dir="2700000" algn="tl">
                    <a:srgbClr val="C0C0C0"/>
                  </a:outerShdw>
                </a:effectLst>
              </a:rPr>
              <a:t>деца</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домове</a:t>
            </a:r>
            <a:r>
              <a:rPr lang="ru-RU" altLang="bg-BG" sz="2400" dirty="0">
                <a:effectLst>
                  <a:outerShdw blurRad="38100" dist="38100" dir="2700000" algn="tl">
                    <a:srgbClr val="C0C0C0"/>
                  </a:outerShdw>
                </a:effectLst>
              </a:rPr>
              <a:t> за </a:t>
            </a:r>
            <a:r>
              <a:rPr lang="ru-RU" altLang="bg-BG" sz="2400" dirty="0" err="1">
                <a:effectLst>
                  <a:outerShdw blurRad="38100" dist="38100" dir="2700000" algn="tl">
                    <a:srgbClr val="C0C0C0"/>
                  </a:outerShdw>
                </a:effectLst>
              </a:rPr>
              <a:t>възрастни</a:t>
            </a:r>
            <a:r>
              <a:rPr lang="ru-RU" altLang="bg-BG" sz="2400" dirty="0">
                <a:effectLst>
                  <a:outerShdw blurRad="38100" dist="38100" dir="2700000" algn="tl">
                    <a:srgbClr val="C0C0C0"/>
                  </a:outerShdw>
                </a:effectLst>
              </a:rPr>
              <a:t> хора с </a:t>
            </a:r>
            <a:r>
              <a:rPr lang="ru-RU" altLang="bg-BG" sz="2400" dirty="0" err="1">
                <a:effectLst>
                  <a:outerShdw blurRad="38100" dist="38100" dir="2700000" algn="tl">
                    <a:srgbClr val="C0C0C0"/>
                  </a:outerShdw>
                </a:effectLst>
              </a:rPr>
              <a:t>увреждания</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социалните</a:t>
            </a:r>
            <a:r>
              <a:rPr lang="ru-RU" altLang="bg-BG" sz="2400" dirty="0">
                <a:effectLst>
                  <a:outerShdw blurRad="38100" dist="38100" dir="2700000" algn="tl">
                    <a:srgbClr val="C0C0C0"/>
                  </a:outerShdw>
                </a:effectLst>
              </a:rPr>
              <a:t> учебно-</a:t>
            </a:r>
            <a:r>
              <a:rPr lang="ru-RU" altLang="bg-BG" sz="2400" dirty="0" err="1">
                <a:effectLst>
                  <a:outerShdw blurRad="38100" dist="38100" dir="2700000" algn="tl">
                    <a:srgbClr val="C0C0C0"/>
                  </a:outerShdw>
                </a:effectLst>
              </a:rPr>
              <a:t>професионални</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центрове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домове</a:t>
            </a:r>
            <a:r>
              <a:rPr lang="ru-RU" altLang="bg-BG" sz="2400" dirty="0">
                <a:effectLst>
                  <a:outerShdw blurRad="38100" dist="38100" dir="2700000" algn="tl">
                    <a:srgbClr val="C0C0C0"/>
                  </a:outerShdw>
                </a:effectLst>
              </a:rPr>
              <a:t> за стари хора, приюти и </a:t>
            </a:r>
            <a:r>
              <a:rPr lang="ru-RU" altLang="bg-BG" sz="2400" dirty="0" err="1">
                <a:effectLst>
                  <a:outerShdw blurRad="38100" dist="38100" dir="2700000" algn="tl">
                    <a:srgbClr val="C0C0C0"/>
                  </a:outerShdw>
                </a:effectLst>
              </a:rPr>
              <a:t>центрове</a:t>
            </a:r>
            <a:r>
              <a:rPr lang="ru-RU" altLang="bg-BG" sz="2400" dirty="0">
                <a:effectLst>
                  <a:outerShdw blurRad="38100" dist="38100" dir="2700000" algn="tl">
                    <a:srgbClr val="C0C0C0"/>
                  </a:outerShdw>
                </a:effectLst>
              </a:rPr>
              <a:t> за временно </a:t>
            </a:r>
            <a:r>
              <a:rPr lang="ru-RU" altLang="bg-BG" sz="2400" dirty="0" err="1">
                <a:effectLst>
                  <a:outerShdw blurRad="38100" dist="38100" dir="2700000" algn="tl">
                    <a:srgbClr val="C0C0C0"/>
                  </a:outerShdw>
                </a:effectLst>
              </a:rPr>
              <a:t>настаняване</a:t>
            </a:r>
            <a:r>
              <a:rPr lang="ru-RU" altLang="bg-BG" sz="2400" dirty="0">
                <a:effectLst>
                  <a:outerShdw blurRad="38100" dist="38100" dir="2700000" algn="tl">
                    <a:srgbClr val="C0C0C0"/>
                  </a:outerShdw>
                </a:effectLst>
              </a:rPr>
              <a:t>; </a:t>
            </a:r>
          </a:p>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оптиките</a:t>
            </a:r>
            <a:r>
              <a:rPr lang="ru-RU" altLang="bg-BG" sz="2400" dirty="0">
                <a:effectLst>
                  <a:outerShdw blurRad="38100" dist="38100" dir="2700000" algn="tl">
                    <a:srgbClr val="C0C0C0"/>
                  </a:outerShdw>
                </a:effectLst>
              </a:rPr>
              <a:t>. </a:t>
            </a:r>
          </a:p>
          <a:p>
            <a:pPr marL="609600" indent="-609600" algn="just" eaLnBrk="1" hangingPunct="1">
              <a:lnSpc>
                <a:spcPct val="80000"/>
              </a:lnSpc>
              <a:buFontTx/>
              <a:buNone/>
            </a:pP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Аптеките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са</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здравни</a:t>
            </a:r>
            <a:r>
              <a:rPr lang="ru-RU" altLang="bg-BG" sz="2400" dirty="0">
                <a:effectLst>
                  <a:outerShdw blurRad="38100" dist="38100" dir="2700000" algn="tl">
                    <a:srgbClr val="C0C0C0"/>
                  </a:outerShdw>
                </a:effectLst>
              </a:rPr>
              <a:t> заведения </a:t>
            </a:r>
            <a:r>
              <a:rPr lang="ru-RU" altLang="bg-BG" sz="2400" dirty="0" err="1">
                <a:effectLst>
                  <a:outerShdw blurRad="38100" dist="38100" dir="2700000" algn="tl">
                    <a:srgbClr val="C0C0C0"/>
                  </a:outerShdw>
                </a:effectLst>
              </a:rPr>
              <a:t>със</a:t>
            </a:r>
            <a:r>
              <a:rPr lang="ru-RU" altLang="bg-BG" sz="2400" dirty="0">
                <a:effectLst>
                  <a:outerShdw blurRad="38100" dist="38100" dir="2700000" algn="tl">
                    <a:srgbClr val="C0C0C0"/>
                  </a:outerShdw>
                </a:effectLst>
              </a:rPr>
              <a:t> статут и </a:t>
            </a:r>
            <a:r>
              <a:rPr lang="ru-RU" altLang="bg-BG" sz="2400" dirty="0" err="1">
                <a:effectLst>
                  <a:outerShdw blurRad="38100" dist="38100" dir="2700000" algn="tl">
                    <a:srgbClr val="C0C0C0"/>
                  </a:outerShdw>
                </a:effectLst>
              </a:rPr>
              <a:t>дейност</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определени</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със</a:t>
            </a:r>
            <a:r>
              <a:rPr lang="ru-RU" altLang="bg-BG" sz="2400" dirty="0">
                <a:effectLst>
                  <a:outerShdw blurRad="38100" dist="38100" dir="2700000" algn="tl">
                    <a:srgbClr val="C0C0C0"/>
                  </a:outerShdw>
                </a:effectLst>
              </a:rPr>
              <a:t> Закона за </a:t>
            </a:r>
            <a:r>
              <a:rPr lang="ru-RU" altLang="bg-BG" sz="2400" dirty="0" err="1">
                <a:effectLst>
                  <a:outerShdw blurRad="38100" dist="38100" dir="2700000" algn="tl">
                    <a:srgbClr val="C0C0C0"/>
                  </a:outerShdw>
                </a:effectLst>
              </a:rPr>
              <a:t>лекарствените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продукти</a:t>
            </a:r>
            <a:r>
              <a:rPr lang="ru-RU" altLang="bg-BG" sz="2400" dirty="0">
                <a:effectLst>
                  <a:outerShdw blurRad="38100" dist="38100" dir="2700000" algn="tl">
                    <a:srgbClr val="C0C0C0"/>
                  </a:outerShdw>
                </a:effectLst>
              </a:rPr>
              <a:t> в </a:t>
            </a:r>
            <a:r>
              <a:rPr lang="ru-RU" altLang="bg-BG" sz="2400" dirty="0" err="1">
                <a:effectLst>
                  <a:outerShdw blurRad="38100" dist="38100" dir="2700000" algn="tl">
                    <a:srgbClr val="C0C0C0"/>
                  </a:outerShdw>
                </a:effectLst>
              </a:rPr>
              <a:t>хуманната</a:t>
            </a:r>
            <a:r>
              <a:rPr lang="ru-RU" altLang="bg-BG" sz="2400" dirty="0">
                <a:effectLst>
                  <a:outerShdw blurRad="38100" dist="38100" dir="2700000" algn="tl">
                    <a:srgbClr val="C0C0C0"/>
                  </a:outerShdw>
                </a:effectLst>
              </a:rPr>
              <a:t> медицина.</a:t>
            </a:r>
            <a:endParaRPr lang="en-US" altLang="bg-BG" sz="2400" dirty="0">
              <a:effectLst>
                <a:outerShdw blurRad="38100" dist="38100" dir="2700000" algn="tl">
                  <a:srgbClr val="C0C0C0"/>
                </a:outerShdw>
              </a:effectLst>
            </a:endParaRPr>
          </a:p>
          <a:p>
            <a:pPr marL="609600" indent="-609600" eaLnBrk="1" hangingPunct="1">
              <a:lnSpc>
                <a:spcPct val="80000"/>
              </a:lnSpc>
              <a:buFontTx/>
              <a:buAutoNum type="arabicPeriod"/>
            </a:pPr>
            <a:endParaRPr lang="bg-BG" altLang="bg-BG" sz="24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0592A2E-F5DF-4199-A1F0-FE2ACFDEBD42}" type="datetime1">
              <a:rPr lang="bg-BG" altLang="en-US" smtClean="0"/>
              <a:t>20.3.2020 г.</a:t>
            </a:fld>
            <a:endParaRPr lang="en-US" altLang="en-US"/>
          </a:p>
        </p:txBody>
      </p:sp>
    </p:spTree>
    <p:extLst>
      <p:ext uri="{BB962C8B-B14F-4D97-AF65-F5344CB8AC3E}">
        <p14:creationId xmlns:p14="http://schemas.microsoft.com/office/powerpoint/2010/main" val="24427009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B2D137E-C21B-4D3D-BD98-33D1541B369D}" type="slidenum">
              <a:rPr lang="en-US" altLang="en-US">
                <a:latin typeface="Arial" charset="0"/>
              </a:rPr>
              <a:pPr eaLnBrk="1" hangingPunct="1"/>
              <a:t>72</a:t>
            </a:fld>
            <a:endParaRPr lang="en-US" altLang="en-US">
              <a:latin typeface="Arial" charset="0"/>
            </a:endParaRPr>
          </a:p>
        </p:txBody>
      </p:sp>
      <p:sp>
        <p:nvSpPr>
          <p:cNvPr id="168962" name="Rectangle 2"/>
          <p:cNvSpPr>
            <a:spLocks noGrp="1" noRot="1" noChangeArrowheads="1"/>
          </p:cNvSpPr>
          <p:nvPr>
            <p:ph type="title" idx="4294967295"/>
          </p:nvPr>
        </p:nvSpPr>
        <p:spPr/>
        <p:txBody>
          <a:bodyPr/>
          <a:lstStyle/>
          <a:p>
            <a:pPr algn="l" eaLnBrk="1" hangingPunct="1"/>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V</a:t>
            </a:r>
            <a:r>
              <a:rPr lang="bg-BG" altLang="bg-BG" sz="3200" b="1" dirty="0">
                <a:solidFill>
                  <a:srgbClr val="FF0000"/>
                </a:solidFill>
                <a:effectLst>
                  <a:outerShdw blurRad="38100" dist="38100" dir="2700000" algn="tl">
                    <a:srgbClr val="C0C0C0"/>
                  </a:outerShdw>
                </a:effectLst>
              </a:rPr>
              <a:t>. </a:t>
            </a:r>
            <a:r>
              <a:rPr lang="ru-RU" altLang="bg-BG" sz="3200" b="1" dirty="0">
                <a:solidFill>
                  <a:srgbClr val="FF0000"/>
                </a:solidFill>
                <a:effectLst>
                  <a:outerShdw blurRad="38100" dist="38100" dir="2700000" algn="tl">
                    <a:srgbClr val="C0C0C0"/>
                  </a:outerShdw>
                </a:effectLst>
              </a:rPr>
              <a:t>Здравна информация и документация</a:t>
            </a:r>
            <a:br>
              <a:rPr lang="ru-RU" altLang="bg-BG" sz="2400" dirty="0">
                <a:solidFill>
                  <a:srgbClr val="FF0000"/>
                </a:solidFill>
                <a:effectLst>
                  <a:outerShdw blurRad="38100" dist="38100" dir="2700000" algn="tl">
                    <a:srgbClr val="C0C0C0"/>
                  </a:outerShdw>
                </a:effectLst>
              </a:rPr>
            </a:br>
            <a:endParaRPr lang="bg-BG" altLang="bg-BG" sz="2400" dirty="0">
              <a:solidFill>
                <a:srgbClr val="FF0000"/>
              </a:solidFill>
              <a:effectLst>
                <a:outerShdw blurRad="38100" dist="38100" dir="2700000" algn="tl">
                  <a:srgbClr val="C0C0C0"/>
                </a:outerShdw>
              </a:effectLst>
            </a:endParaRPr>
          </a:p>
        </p:txBody>
      </p:sp>
      <p:sp>
        <p:nvSpPr>
          <p:cNvPr id="168963" name="Rectangle 3"/>
          <p:cNvSpPr>
            <a:spLocks noGrp="1" noRot="1" noChangeArrowheads="1"/>
          </p:cNvSpPr>
          <p:nvPr>
            <p:ph type="body" idx="4294967295"/>
          </p:nvPr>
        </p:nvSpPr>
        <p:spPr>
          <a:xfrm>
            <a:off x="533400" y="1524000"/>
            <a:ext cx="8229600" cy="4525963"/>
          </a:xfrm>
        </p:spPr>
        <p:txBody>
          <a:bodyPr/>
          <a:lstStyle/>
          <a:p>
            <a:pPr eaLnBrk="1" hangingPunct="1"/>
            <a:r>
              <a:rPr lang="ru-RU" altLang="bg-BG" sz="2800" dirty="0" err="1">
                <a:effectLst>
                  <a:outerShdw blurRad="38100" dist="38100" dir="2700000" algn="tl">
                    <a:srgbClr val="000000">
                      <a:alpha val="43137"/>
                    </a:srgbClr>
                  </a:outerShdw>
                </a:effectLst>
              </a:rPr>
              <a:t>Лечебните</a:t>
            </a:r>
            <a:r>
              <a:rPr lang="ru-RU" altLang="bg-BG" sz="2800" dirty="0">
                <a:effectLst>
                  <a:outerShdw blurRad="38100" dist="38100" dir="2700000" algn="tl">
                    <a:srgbClr val="000000">
                      <a:alpha val="43137"/>
                    </a:srgbClr>
                  </a:outerShdw>
                </a:effectLst>
              </a:rPr>
              <a:t> и здравните заведения, РЗИ, лекарите, лекарите по дентална медицина, фармацевтите и другите медицински и немедицински специалисти с висше образование да събират, обработват, използват и съхраняват здравна информация.</a:t>
            </a:r>
          </a:p>
          <a:p>
            <a:pPr eaLnBrk="1" hangingPunct="1"/>
            <a:r>
              <a:rPr lang="bg-BG" sz="2800" dirty="0">
                <a:effectLst>
                  <a:outerShdw blurRad="38100" dist="38100" dir="2700000" algn="tl">
                    <a:srgbClr val="000000">
                      <a:alpha val="43137"/>
                    </a:srgbClr>
                  </a:outerShdw>
                </a:effectLst>
              </a:rPr>
              <a:t>Посочените лица са длъжни да осигурят защита на съхраняваната от тях здравна информация от неправомерен достъп.</a:t>
            </a:r>
            <a:endParaRPr lang="en-US" sz="2800" dirty="0">
              <a:effectLst>
                <a:outerShdw blurRad="38100" dist="38100" dir="2700000" algn="tl">
                  <a:srgbClr val="000000">
                    <a:alpha val="43137"/>
                  </a:srgbClr>
                </a:outerShdw>
              </a:effectLst>
            </a:endParaRPr>
          </a:p>
          <a:p>
            <a:pPr marL="0" indent="0" eaLnBrk="1" hangingPunct="1">
              <a:buNone/>
            </a:pPr>
            <a:endParaRPr lang="bg-BG"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95C1D8D-CB37-4885-A57E-FC25CC8812CE}" type="datetime1">
              <a:rPr lang="bg-BG" altLang="en-US" smtClean="0"/>
              <a:t>20.3.2020 г.</a:t>
            </a:fld>
            <a:endParaRPr lang="en-US" altLang="en-US"/>
          </a:p>
        </p:txBody>
      </p:sp>
    </p:spTree>
    <p:extLst>
      <p:ext uri="{BB962C8B-B14F-4D97-AF65-F5344CB8AC3E}">
        <p14:creationId xmlns:p14="http://schemas.microsoft.com/office/powerpoint/2010/main" val="6016273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800" b="1" dirty="0">
                <a:solidFill>
                  <a:srgbClr val="FF0000"/>
                </a:solidFill>
              </a:rPr>
              <a:t>Здравна информация може да бъде предоставяна на трети лица, когато:</a:t>
            </a:r>
            <a:br>
              <a:rPr lang="en-US" sz="2800" b="1" dirty="0">
                <a:solidFill>
                  <a:srgbClr val="FF0000"/>
                </a:solidFill>
              </a:rPr>
            </a:br>
            <a:r>
              <a:rPr lang="bg-BG" sz="2800" dirty="0"/>
              <a:t>1. лечението на лицето продължава в друго лечебно заведение;</a:t>
            </a:r>
            <a:br>
              <a:rPr lang="en-US" sz="2800" dirty="0"/>
            </a:br>
            <a:r>
              <a:rPr lang="bg-BG" sz="2800" dirty="0"/>
              <a:t>2. съществува заплаха за здравето или живота на други лица;</a:t>
            </a:r>
            <a:br>
              <a:rPr lang="en-US" sz="2800" dirty="0"/>
            </a:br>
            <a:r>
              <a:rPr lang="bg-BG" sz="2800" dirty="0"/>
              <a:t>3. е необходима при идентификация на човешки труп или за установяване на причините за смъртта;</a:t>
            </a:r>
            <a:br>
              <a:rPr lang="en-US" sz="2800" dirty="0"/>
            </a:br>
            <a:r>
              <a:rPr lang="bg-BG" sz="2800" dirty="0"/>
              <a:t>4. е необходима за нуждите на държавния здравен контрол за предотвратяване на епидемии и разпространение на заразни заболявания;</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73</a:t>
            </a:fld>
            <a:endParaRPr lang="en-US" altLang="en-US"/>
          </a:p>
        </p:txBody>
      </p:sp>
    </p:spTree>
    <p:extLst>
      <p:ext uri="{BB962C8B-B14F-4D97-AF65-F5344CB8AC3E}">
        <p14:creationId xmlns:p14="http://schemas.microsoft.com/office/powerpoint/2010/main" val="35053292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5897562"/>
          </a:xfrm>
        </p:spPr>
        <p:txBody>
          <a:bodyPr/>
          <a:lstStyle/>
          <a:p>
            <a:pPr algn="l">
              <a:lnSpc>
                <a:spcPct val="114000"/>
              </a:lnSpc>
            </a:pPr>
            <a:r>
              <a:rPr lang="bg-BG" sz="2800" dirty="0"/>
              <a:t>5. е необходима за нуждите на медицинската експертиза и общественото осигуряване;</a:t>
            </a:r>
            <a:br>
              <a:rPr lang="en-US" sz="2800" dirty="0"/>
            </a:br>
            <a:r>
              <a:rPr lang="bg-BG" sz="2800" dirty="0"/>
              <a:t>6. е необходима за нуждите на медицинската статистика или за медицински научни изследвания, след като данните, идентифициращи пациента, са заличени;</a:t>
            </a:r>
            <a:br>
              <a:rPr lang="en-US" sz="2800" dirty="0"/>
            </a:br>
            <a:r>
              <a:rPr lang="bg-BG" sz="2800" dirty="0"/>
              <a:t>7. е необходима за нуждите на МЗ, </a:t>
            </a:r>
            <a:r>
              <a:rPr lang="bg-BG" sz="2800" dirty="0" err="1"/>
              <a:t>НЦОЗА</a:t>
            </a:r>
            <a:r>
              <a:rPr lang="bg-BG" sz="2800" dirty="0"/>
              <a:t>, НЗОК, </a:t>
            </a:r>
            <a:r>
              <a:rPr lang="bg-BG" sz="2800" dirty="0" err="1"/>
              <a:t>РЗИ</a:t>
            </a:r>
            <a:r>
              <a:rPr lang="bg-BG" sz="2800" dirty="0"/>
              <a:t> и НСИ.</a:t>
            </a:r>
            <a:br>
              <a:rPr lang="en-US" sz="2800" dirty="0"/>
            </a:br>
            <a:r>
              <a:rPr lang="bg-BG" sz="2800" dirty="0"/>
              <a:t>8. е необходима за нуждите на застраховател, лицензиран по изискванията на Кодекса за застраховането.</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74</a:t>
            </a:fld>
            <a:endParaRPr lang="en-US" altLang="en-US"/>
          </a:p>
        </p:txBody>
      </p:sp>
    </p:spTree>
    <p:extLst>
      <p:ext uri="{BB962C8B-B14F-4D97-AF65-F5344CB8AC3E}">
        <p14:creationId xmlns:p14="http://schemas.microsoft.com/office/powerpoint/2010/main" val="6406712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715000"/>
          </a:xfrm>
        </p:spPr>
        <p:txBody>
          <a:bodyPr/>
          <a:lstStyle/>
          <a:p>
            <a:pPr algn="l"/>
            <a:r>
              <a:rPr lang="en-US" sz="2600" dirty="0"/>
              <a:t>- </a:t>
            </a:r>
            <a:r>
              <a:rPr lang="bg-BG" sz="2600" dirty="0"/>
              <a:t>Пациентът има право да получи от лечебното заведение здравната информация, отнасяща се до неговото здравословно състояние, </a:t>
            </a:r>
            <a:r>
              <a:rPr lang="bg-BG" sz="2600" dirty="0" err="1"/>
              <a:t>вкл</a:t>
            </a:r>
            <a:r>
              <a:rPr lang="en-US" sz="2600" dirty="0"/>
              <a:t>.</a:t>
            </a:r>
            <a:r>
              <a:rPr lang="bg-BG" sz="2600" dirty="0"/>
              <a:t> копия от медицинските си документи.</a:t>
            </a:r>
            <a:br>
              <a:rPr lang="en-US" sz="2600" dirty="0"/>
            </a:br>
            <a:r>
              <a:rPr lang="bg-BG" sz="2600" dirty="0"/>
              <a:t> </a:t>
            </a:r>
            <a:br>
              <a:rPr lang="en-US" sz="2600" dirty="0"/>
            </a:br>
            <a:r>
              <a:rPr lang="en-US" sz="2600" dirty="0"/>
              <a:t>- </a:t>
            </a:r>
            <a:r>
              <a:rPr lang="bg-BG" sz="2600" dirty="0"/>
              <a:t>Пациентът има право да упълномощи писмено друго лице да се запознае с медицинските му документи, както и да направи копия от тях.</a:t>
            </a:r>
            <a:br>
              <a:rPr lang="en-US" sz="2600" dirty="0"/>
            </a:br>
            <a:r>
              <a:rPr lang="bg-BG" sz="2600" dirty="0"/>
              <a:t> </a:t>
            </a:r>
            <a:br>
              <a:rPr lang="en-US" sz="2600" dirty="0"/>
            </a:br>
            <a:r>
              <a:rPr lang="en-US" sz="2600" dirty="0"/>
              <a:t>- </a:t>
            </a:r>
            <a:r>
              <a:rPr lang="bg-BG" sz="2600" dirty="0"/>
              <a:t>При смърт на пациента неговите наследници и роднини по права и по съребрена линия до четвърта степен </a:t>
            </a:r>
            <a:r>
              <a:rPr lang="bg-BG" sz="2600" dirty="0" err="1"/>
              <a:t>вкл</a:t>
            </a:r>
            <a:r>
              <a:rPr lang="en-US" sz="2600" dirty="0"/>
              <a:t>.</a:t>
            </a:r>
            <a:r>
              <a:rPr lang="bg-BG" sz="2600" dirty="0"/>
              <a:t> имат право да се запознаят със здравната информация за починалия, както и да направят копия от медицинските му документи.</a:t>
            </a:r>
            <a:endParaRPr lang="en-US" sz="26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75</a:t>
            </a:fld>
            <a:endParaRPr lang="en-US" altLang="en-US"/>
          </a:p>
        </p:txBody>
      </p:sp>
    </p:spTree>
    <p:extLst>
      <p:ext uri="{BB962C8B-B14F-4D97-AF65-F5344CB8AC3E}">
        <p14:creationId xmlns:p14="http://schemas.microsoft.com/office/powerpoint/2010/main" val="19623382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D73E2-D6BA-4ADB-A820-E44DB9777F1F}"/>
              </a:ext>
            </a:extLst>
          </p:cNvPr>
          <p:cNvSpPr>
            <a:spLocks noGrp="1"/>
          </p:cNvSpPr>
          <p:nvPr>
            <p:ph type="title"/>
          </p:nvPr>
        </p:nvSpPr>
        <p:spPr>
          <a:xfrm>
            <a:off x="457200" y="457200"/>
            <a:ext cx="8458200" cy="1371600"/>
          </a:xfrm>
        </p:spPr>
        <p:txBody>
          <a:bodyPr/>
          <a:lstStyle/>
          <a:p>
            <a:r>
              <a:rPr lang="ru-RU" altLang="bg-BG" sz="3600" b="1" dirty="0">
                <a:solidFill>
                  <a:srgbClr val="FF0000"/>
                </a:solidFill>
                <a:effectLst>
                  <a:outerShdw blurRad="38100" dist="38100" dir="2700000" algn="tl">
                    <a:srgbClr val="C0C0C0"/>
                  </a:outerShdw>
                </a:effectLst>
              </a:rPr>
              <a:t>Раздел </a:t>
            </a:r>
            <a:r>
              <a:rPr lang="en-US" altLang="bg-BG" sz="3600" b="1" dirty="0">
                <a:solidFill>
                  <a:srgbClr val="FF0000"/>
                </a:solidFill>
                <a:effectLst>
                  <a:outerShdw blurRad="38100" dist="38100" dir="2700000" algn="tl">
                    <a:srgbClr val="C0C0C0"/>
                  </a:outerShdw>
                </a:effectLst>
              </a:rPr>
              <a:t>V</a:t>
            </a:r>
            <a:r>
              <a:rPr lang="bg-BG" altLang="bg-BG" sz="3600" b="1" dirty="0">
                <a:solidFill>
                  <a:srgbClr val="FF0000"/>
                </a:solidFill>
                <a:effectLst>
                  <a:outerShdw blurRad="38100" dist="38100" dir="2700000" algn="tl">
                    <a:srgbClr val="C0C0C0"/>
                  </a:outerShdw>
                </a:effectLst>
              </a:rPr>
              <a:t>. Национална здравно-информационна система </a:t>
            </a:r>
            <a:r>
              <a:rPr lang="bg-BG" altLang="bg-BG" sz="2000" dirty="0">
                <a:effectLst>
                  <a:outerShdw blurRad="38100" dist="38100" dir="2700000" algn="tl">
                    <a:srgbClr val="C0C0C0"/>
                  </a:outerShdw>
                </a:effectLst>
              </a:rPr>
              <a:t>(нов от 01.01.2019) </a:t>
            </a:r>
            <a:endParaRPr lang="en-US" sz="2000" dirty="0"/>
          </a:p>
        </p:txBody>
      </p:sp>
      <p:sp>
        <p:nvSpPr>
          <p:cNvPr id="3" name="Slide Number Placeholder 2">
            <a:extLst>
              <a:ext uri="{FF2B5EF4-FFF2-40B4-BE49-F238E27FC236}">
                <a16:creationId xmlns:a16="http://schemas.microsoft.com/office/drawing/2014/main" id="{A22F4197-EBCD-46F1-94C6-CFB1F8D8ABB7}"/>
              </a:ext>
            </a:extLst>
          </p:cNvPr>
          <p:cNvSpPr>
            <a:spLocks noGrp="1"/>
          </p:cNvSpPr>
          <p:nvPr>
            <p:ph type="sldNum" sz="quarter" idx="11"/>
          </p:nvPr>
        </p:nvSpPr>
        <p:spPr/>
        <p:txBody>
          <a:bodyPr/>
          <a:lstStyle/>
          <a:p>
            <a:fld id="{41BC4167-0780-4564-AE1C-0B353EFCE302}" type="slidenum">
              <a:rPr lang="bg-BG" altLang="en-US" smtClean="0"/>
              <a:pPr/>
              <a:t>76</a:t>
            </a:fld>
            <a:endParaRPr lang="bg-BG" altLang="en-US"/>
          </a:p>
        </p:txBody>
      </p:sp>
      <p:sp>
        <p:nvSpPr>
          <p:cNvPr id="4" name="Date Placeholder 3">
            <a:extLst>
              <a:ext uri="{FF2B5EF4-FFF2-40B4-BE49-F238E27FC236}">
                <a16:creationId xmlns:a16="http://schemas.microsoft.com/office/drawing/2014/main" id="{CB3FE090-0D08-42FF-94FD-EF066B61454E}"/>
              </a:ext>
            </a:extLst>
          </p:cNvPr>
          <p:cNvSpPr>
            <a:spLocks noGrp="1"/>
          </p:cNvSpPr>
          <p:nvPr>
            <p:ph type="dt" sz="half" idx="12"/>
          </p:nvPr>
        </p:nvSpPr>
        <p:spPr/>
        <p:txBody>
          <a:bodyPr/>
          <a:lstStyle/>
          <a:p>
            <a:fld id="{1D369B96-2C73-442D-970E-5F8FFA04DAC5}" type="datetime1">
              <a:rPr lang="bg-BG" altLang="en-US" smtClean="0"/>
              <a:t>20.3.2020 г.</a:t>
            </a:fld>
            <a:endParaRPr lang="bg-BG" altLang="en-US"/>
          </a:p>
        </p:txBody>
      </p:sp>
      <p:sp>
        <p:nvSpPr>
          <p:cNvPr id="5" name="Rectangle 4">
            <a:extLst>
              <a:ext uri="{FF2B5EF4-FFF2-40B4-BE49-F238E27FC236}">
                <a16:creationId xmlns:a16="http://schemas.microsoft.com/office/drawing/2014/main" id="{3835293A-A39C-4158-BDBA-1061B874F767}"/>
              </a:ext>
            </a:extLst>
          </p:cNvPr>
          <p:cNvSpPr/>
          <p:nvPr/>
        </p:nvSpPr>
        <p:spPr>
          <a:xfrm>
            <a:off x="533400" y="1752600"/>
            <a:ext cx="8382000" cy="4498411"/>
          </a:xfrm>
          <a:prstGeom prst="rect">
            <a:avLst/>
          </a:prstGeom>
        </p:spPr>
        <p:txBody>
          <a:bodyPr wrap="square">
            <a:spAutoFit/>
          </a:bodyPr>
          <a:lstStyle/>
          <a:p>
            <a:pPr>
              <a:lnSpc>
                <a:spcPct val="150000"/>
              </a:lnSpc>
              <a:spcBef>
                <a:spcPts val="300"/>
              </a:spcBef>
              <a:spcAft>
                <a:spcPts val="300"/>
              </a:spcAft>
            </a:pPr>
            <a:r>
              <a:rPr lang="bg-BG"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Националната здравноинформационна система </a:t>
            </a:r>
            <a:r>
              <a:rPr lang="bg-BG"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 администрира и поддържа от Министерството на здравеопазването въз основа на следните принципи: </a:t>
            </a:r>
            <a:endParaRPr lang="en-US" sz="20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a:lnSpc>
                <a:spcPct val="150000"/>
              </a:lnSpc>
              <a:spcBef>
                <a:spcPts val="300"/>
              </a:spcBef>
              <a:spcAft>
                <a:spcPts val="300"/>
              </a:spcAft>
            </a:pPr>
            <a:r>
              <a:rPr lang="bg-BG"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гарантиране на актуалност и точност на предоставените и съхраняваните данни;</a:t>
            </a:r>
            <a:endParaRPr lang="en-US" sz="20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a:lnSpc>
                <a:spcPct val="150000"/>
              </a:lnSpc>
              <a:spcBef>
                <a:spcPts val="300"/>
              </a:spcBef>
              <a:spcAft>
                <a:spcPts val="300"/>
              </a:spcAft>
            </a:pPr>
            <a:r>
              <a:rPr lang="bg-BG"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осигуряване на подходяща среда за обмен на данни; </a:t>
            </a:r>
            <a:endParaRPr lang="en-US" sz="20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a:lnSpc>
                <a:spcPct val="150000"/>
              </a:lnSpc>
              <a:spcBef>
                <a:spcPts val="300"/>
              </a:spcBef>
              <a:spcAft>
                <a:spcPts val="300"/>
              </a:spcAft>
            </a:pPr>
            <a:r>
              <a:rPr lang="bg-BG"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гарантиране на регламентиран достъп до данните в електронната информационна система при спазване изискванията на закона;</a:t>
            </a:r>
            <a:endParaRPr lang="en-US" sz="20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a:lnSpc>
                <a:spcPct val="150000"/>
              </a:lnSpc>
              <a:spcBef>
                <a:spcPts val="300"/>
              </a:spcBef>
              <a:spcAft>
                <a:spcPts val="300"/>
              </a:spcAft>
            </a:pPr>
            <a:r>
              <a:rPr lang="bg-BG"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осигуряване на оперативна съвместимост и информационна сигурност.</a:t>
            </a:r>
            <a:endParaRPr lang="en-US" sz="20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36541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323DD41-2215-4527-AA70-49294F09AA51}" type="slidenum">
              <a:rPr lang="en-US" altLang="en-US">
                <a:latin typeface="Arial" charset="0"/>
              </a:rPr>
              <a:pPr eaLnBrk="1" hangingPunct="1"/>
              <a:t>77</a:t>
            </a:fld>
            <a:endParaRPr lang="en-US" altLang="en-US">
              <a:latin typeface="Arial" charset="0"/>
            </a:endParaRPr>
          </a:p>
        </p:txBody>
      </p:sp>
      <p:sp>
        <p:nvSpPr>
          <p:cNvPr id="54274" name="Rectangle 2"/>
          <p:cNvSpPr>
            <a:spLocks noGrp="1" noRot="1" noChangeArrowheads="1"/>
          </p:cNvSpPr>
          <p:nvPr>
            <p:ph type="title" idx="4294967295"/>
          </p:nvPr>
        </p:nvSpPr>
        <p:spPr>
          <a:xfrm>
            <a:off x="457200" y="457200"/>
            <a:ext cx="8229600" cy="1600200"/>
          </a:xfrm>
        </p:spPr>
        <p:txBody>
          <a:bodyPr/>
          <a:lstStyle/>
          <a:p>
            <a:pPr algn="l" eaLnBrk="1" hangingPunct="1"/>
            <a:r>
              <a:rPr lang="ru-RU" altLang="bg-BG" sz="3200" b="1" dirty="0">
                <a:solidFill>
                  <a:srgbClr val="FF0000"/>
                </a:solidFill>
                <a:effectLst>
                  <a:outerShdw blurRad="38100" dist="38100" dir="2700000" algn="tl">
                    <a:srgbClr val="C0C0C0"/>
                  </a:outerShdw>
                </a:effectLst>
              </a:rPr>
              <a:t>Глава втора. ДЕЙНОСТИ ПО ОПАЗВАНЕ НА ЗДРАВЕТО</a:t>
            </a:r>
            <a:br>
              <a:rPr lang="en-US" altLang="bg-BG" sz="2400" b="1" dirty="0">
                <a:solidFill>
                  <a:srgbClr val="FF0000"/>
                </a:solidFill>
                <a:effectLst>
                  <a:outerShdw blurRad="38100" dist="38100" dir="2700000" algn="tl">
                    <a:srgbClr val="C0C0C0"/>
                  </a:outerShdw>
                </a:effectLst>
              </a:rPr>
            </a:br>
            <a:br>
              <a:rPr lang="bg-BG" altLang="bg-BG" sz="2400" b="1" dirty="0">
                <a:solidFill>
                  <a:srgbClr val="FF0000"/>
                </a:solidFill>
                <a:effectLst>
                  <a:outerShdw blurRad="38100" dist="38100" dir="2700000" algn="tl">
                    <a:srgbClr val="C0C0C0"/>
                  </a:outerShdw>
                </a:effectLst>
              </a:rPr>
            </a:br>
            <a:r>
              <a:rPr lang="ru-RU" altLang="bg-BG" sz="2400" b="1" dirty="0">
                <a:solidFill>
                  <a:srgbClr val="FF0000"/>
                </a:solidFill>
                <a:effectLst>
                  <a:outerShdw blurRad="38100" dist="38100" dir="2700000" algn="tl">
                    <a:srgbClr val="C0C0C0"/>
                  </a:outerShdw>
                </a:effectLst>
              </a:rPr>
              <a:t>Раздел </a:t>
            </a:r>
            <a:r>
              <a:rPr lang="en-US" altLang="bg-BG" sz="2400" b="1" dirty="0">
                <a:solidFill>
                  <a:srgbClr val="FF0000"/>
                </a:solidFill>
                <a:effectLst>
                  <a:outerShdw blurRad="38100" dist="38100" dir="2700000" algn="tl">
                    <a:srgbClr val="C0C0C0"/>
                  </a:outerShdw>
                </a:effectLst>
              </a:rPr>
              <a:t>I </a:t>
            </a:r>
            <a:r>
              <a:rPr lang="ru-RU" altLang="bg-BG" sz="2400" b="1" dirty="0">
                <a:solidFill>
                  <a:srgbClr val="FF0000"/>
                </a:solidFill>
                <a:effectLst>
                  <a:outerShdw blurRad="38100" dist="38100" dir="2700000" algn="tl">
                    <a:srgbClr val="C0C0C0"/>
                  </a:outerShdw>
                </a:effectLst>
              </a:rPr>
              <a:t>Общи положения</a:t>
            </a:r>
            <a:endParaRPr lang="en-US" altLang="bg-BG" sz="2400" dirty="0">
              <a:solidFill>
                <a:srgbClr val="FF0000"/>
              </a:solidFill>
              <a:effectLst>
                <a:outerShdw blurRad="38100" dist="38100" dir="2700000" algn="tl">
                  <a:srgbClr val="C0C0C0"/>
                </a:outerShdw>
              </a:effectLst>
            </a:endParaRPr>
          </a:p>
        </p:txBody>
      </p:sp>
      <p:sp>
        <p:nvSpPr>
          <p:cNvPr id="54275" name="Rectangle 3"/>
          <p:cNvSpPr>
            <a:spLocks noGrp="1" noRot="1" noChangeArrowheads="1"/>
          </p:cNvSpPr>
          <p:nvPr>
            <p:ph type="body" idx="4294967295"/>
          </p:nvPr>
        </p:nvSpPr>
        <p:spPr>
          <a:xfrm>
            <a:off x="304800" y="2286000"/>
            <a:ext cx="8382000" cy="4114800"/>
          </a:xfrm>
        </p:spPr>
        <p:txBody>
          <a:bodyPr/>
          <a:lstStyle/>
          <a:p>
            <a:pPr algn="just" eaLnBrk="1" hangingPunct="1">
              <a:lnSpc>
                <a:spcPct val="120000"/>
              </a:lnSpc>
            </a:pPr>
            <a:r>
              <a:rPr lang="ru-RU" altLang="bg-BG" sz="2000" dirty="0" err="1">
                <a:effectLst>
                  <a:outerShdw blurRad="38100" dist="38100" dir="2700000" algn="tl">
                    <a:srgbClr val="C0C0C0"/>
                  </a:outerShdw>
                </a:effectLst>
              </a:rPr>
              <a:t>Държавните</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органи</a:t>
            </a:r>
            <a:r>
              <a:rPr lang="ru-RU" altLang="bg-BG" sz="2000" dirty="0">
                <a:effectLst>
                  <a:outerShdw blurRad="38100" dist="38100" dir="2700000" algn="tl">
                    <a:srgbClr val="C0C0C0"/>
                  </a:outerShdw>
                </a:effectLst>
              </a:rPr>
              <a:t> и институции </a:t>
            </a:r>
            <a:r>
              <a:rPr lang="ru-RU" altLang="bg-BG" sz="2000" dirty="0" err="1">
                <a:effectLst>
                  <a:outerShdw blurRad="38100" dist="38100" dir="2700000" algn="tl">
                    <a:srgbClr val="C0C0C0"/>
                  </a:outerShdw>
                </a:effectLst>
              </a:rPr>
              <a:t>планират</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разработват</a:t>
            </a:r>
            <a:r>
              <a:rPr lang="ru-RU" altLang="bg-BG" sz="2000" dirty="0">
                <a:effectLst>
                  <a:outerShdw blurRad="38100" dist="38100" dir="2700000" algn="tl">
                    <a:srgbClr val="C0C0C0"/>
                  </a:outerShdw>
                </a:effectLst>
              </a:rPr>
              <a:t> и </a:t>
            </a:r>
            <a:r>
              <a:rPr lang="ru-RU" altLang="bg-BG" sz="2000" dirty="0" err="1">
                <a:effectLst>
                  <a:outerShdw blurRad="38100" dist="38100" dir="2700000" algn="tl">
                    <a:srgbClr val="C0C0C0"/>
                  </a:outerShdw>
                </a:effectLst>
              </a:rPr>
              <a:t>провеждат</a:t>
            </a:r>
            <a:r>
              <a:rPr lang="ru-RU" altLang="bg-BG" sz="2000" dirty="0">
                <a:effectLst>
                  <a:outerShdw blurRad="38100" dist="38100" dir="2700000" algn="tl">
                    <a:srgbClr val="C0C0C0"/>
                  </a:outerShdw>
                </a:effectLst>
              </a:rPr>
              <a:t> политика, </a:t>
            </a:r>
            <a:r>
              <a:rPr lang="ru-RU" altLang="bg-BG" sz="2000" dirty="0" err="1">
                <a:effectLst>
                  <a:outerShdw blurRad="38100" dist="38100" dir="2700000" algn="tl">
                    <a:srgbClr val="C0C0C0"/>
                  </a:outerShdw>
                </a:effectLst>
              </a:rPr>
              <a:t>насочена</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към</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опазване</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здравето</a:t>
            </a:r>
            <a:r>
              <a:rPr lang="ru-RU" altLang="bg-BG" sz="2000" dirty="0">
                <a:effectLst>
                  <a:outerShdw blurRad="38100" dist="38100" dir="2700000" algn="tl">
                    <a:srgbClr val="C0C0C0"/>
                  </a:outerShdw>
                </a:effectLst>
              </a:rPr>
              <a:t> на </a:t>
            </a:r>
            <a:r>
              <a:rPr lang="ru-RU" altLang="bg-BG" sz="2000" dirty="0" err="1">
                <a:effectLst>
                  <a:outerShdw blurRad="38100" dist="38100" dir="2700000" algn="tl">
                    <a:srgbClr val="C0C0C0"/>
                  </a:outerShdw>
                </a:effectLst>
              </a:rPr>
              <a:t>гражданите</a:t>
            </a:r>
            <a:r>
              <a:rPr lang="ru-RU" altLang="bg-BG" sz="2000" dirty="0">
                <a:effectLst>
                  <a:outerShdw blurRad="38100" dist="38100" dir="2700000" algn="tl">
                    <a:srgbClr val="C0C0C0"/>
                  </a:outerShdw>
                </a:effectLst>
              </a:rPr>
              <a:t> чрез </a:t>
            </a:r>
            <a:r>
              <a:rPr lang="ru-RU" altLang="bg-BG" sz="2000" dirty="0" err="1">
                <a:effectLst>
                  <a:outerShdw blurRad="38100" dist="38100" dir="2700000" algn="tl">
                    <a:srgbClr val="C0C0C0"/>
                  </a:outerShdw>
                </a:effectLst>
              </a:rPr>
              <a:t>осигуряване</a:t>
            </a:r>
            <a:r>
              <a:rPr lang="ru-RU" altLang="bg-BG" sz="2000" dirty="0">
                <a:effectLst>
                  <a:outerShdw blurRad="38100" dist="38100" dir="2700000" algn="tl">
                    <a:srgbClr val="C0C0C0"/>
                  </a:outerShdw>
                </a:effectLst>
              </a:rPr>
              <a:t> на </a:t>
            </a:r>
            <a:r>
              <a:rPr lang="ru-RU" altLang="bg-BG" sz="2000" dirty="0" err="1">
                <a:effectLst>
                  <a:outerShdw blurRad="38100" dist="38100" dir="2700000" algn="tl">
                    <a:srgbClr val="C0C0C0"/>
                  </a:outerShdw>
                </a:effectLst>
              </a:rPr>
              <a:t>здравословна</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жизнена</a:t>
            </a:r>
            <a:r>
              <a:rPr lang="ru-RU" altLang="bg-BG" sz="2000" dirty="0">
                <a:effectLst>
                  <a:outerShdw blurRad="38100" dist="38100" dir="2700000" algn="tl">
                    <a:srgbClr val="C0C0C0"/>
                  </a:outerShdw>
                </a:effectLst>
              </a:rPr>
              <a:t> среда, обучение за </a:t>
            </a:r>
            <a:r>
              <a:rPr lang="ru-RU" altLang="bg-BG" sz="2000" dirty="0" err="1">
                <a:effectLst>
                  <a:outerShdw blurRad="38100" dist="38100" dir="2700000" algn="tl">
                    <a:srgbClr val="C0C0C0"/>
                  </a:outerShdw>
                </a:effectLst>
              </a:rPr>
              <a:t>здравословен</a:t>
            </a:r>
            <a:r>
              <a:rPr lang="ru-RU" altLang="bg-BG" sz="2000" dirty="0">
                <a:effectLst>
                  <a:outerShdw blurRad="38100" dist="38100" dir="2700000" algn="tl">
                    <a:srgbClr val="C0C0C0"/>
                  </a:outerShdw>
                </a:effectLst>
              </a:rPr>
              <a:t> начин на живот и </a:t>
            </a:r>
            <a:r>
              <a:rPr lang="ru-RU" altLang="bg-BG" sz="2000" dirty="0" err="1">
                <a:effectLst>
                  <a:outerShdw blurRad="38100" dist="38100" dir="2700000" algn="tl">
                    <a:srgbClr val="C0C0C0"/>
                  </a:outerShdw>
                </a:effectLst>
              </a:rPr>
              <a:t>здравна</a:t>
            </a:r>
            <a:r>
              <a:rPr lang="ru-RU" altLang="bg-BG" sz="2000" dirty="0">
                <a:effectLst>
                  <a:outerShdw blurRad="38100" dist="38100" dir="2700000" algn="tl">
                    <a:srgbClr val="C0C0C0"/>
                  </a:outerShdw>
                </a:effectLst>
              </a:rPr>
              <a:t> профилактика.</a:t>
            </a:r>
          </a:p>
          <a:p>
            <a:pPr algn="just">
              <a:lnSpc>
                <a:spcPct val="120000"/>
              </a:lnSpc>
            </a:pPr>
            <a:r>
              <a:rPr lang="bg-BG" sz="2000" b="1" dirty="0"/>
              <a:t>(Ново от 2019 г.) Дейността на общините в областта на здравната профилактика сред населението и на лекарите при и по повод на предоставяната медицинска помощ може да се подпомага от </a:t>
            </a:r>
            <a:r>
              <a:rPr lang="bg-BG" sz="2000" b="1" i="1" dirty="0">
                <a:solidFill>
                  <a:srgbClr val="FF0000"/>
                </a:solidFill>
              </a:rPr>
              <a:t>здравни медиатори.</a:t>
            </a:r>
            <a:r>
              <a:rPr lang="bg-BG" sz="2000" b="1" dirty="0">
                <a:solidFill>
                  <a:srgbClr val="FF0000"/>
                </a:solidFill>
              </a:rPr>
              <a:t> </a:t>
            </a:r>
            <a:r>
              <a:rPr lang="bg-BG" sz="2000" b="1" dirty="0"/>
              <a:t>Министърът на здравеопазването определя с наредба изискванията за дейността на здравните медиатори.</a:t>
            </a:r>
            <a:endParaRPr lang="en-US" sz="2000" b="1" i="1" dirty="0"/>
          </a:p>
          <a:p>
            <a:pPr algn="just" eaLnBrk="1" hangingPunct="1">
              <a:lnSpc>
                <a:spcPct val="120000"/>
              </a:lnSpc>
            </a:pPr>
            <a:endParaRPr lang="en-US" altLang="bg-BG" sz="20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6A328382-3F43-4BB0-9A9A-44938902498A}" type="datetime1">
              <a:rPr lang="bg-BG" altLang="en-US" smtClean="0"/>
              <a:t>20.3.2020 г.</a:t>
            </a:fld>
            <a:endParaRPr lang="en-US" altLang="en-US" dirty="0"/>
          </a:p>
        </p:txBody>
      </p:sp>
    </p:spTree>
    <p:extLst>
      <p:ext uri="{BB962C8B-B14F-4D97-AF65-F5344CB8AC3E}">
        <p14:creationId xmlns:p14="http://schemas.microsoft.com/office/powerpoint/2010/main" val="24194127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800" dirty="0"/>
              <a:t>За опазване здравето и работоспособността на гражданите лечебните заведения системно извършват </a:t>
            </a:r>
            <a:r>
              <a:rPr lang="bg-BG" sz="2800" b="1" dirty="0">
                <a:solidFill>
                  <a:srgbClr val="FF0000"/>
                </a:solidFill>
              </a:rPr>
              <a:t>профилактични прегледи и диспансеризация.</a:t>
            </a:r>
            <a:br>
              <a:rPr lang="en-US" sz="2800" b="1" dirty="0">
                <a:solidFill>
                  <a:srgbClr val="FF0000"/>
                </a:solidFill>
              </a:rPr>
            </a:br>
            <a:r>
              <a:rPr lang="bg-BG" sz="2800" dirty="0"/>
              <a:t>	Лицата с повишен здравен риск или със заболявания подлежат на диспансеризация.</a:t>
            </a:r>
            <a:br>
              <a:rPr lang="en-US" sz="2800" dirty="0"/>
            </a:br>
            <a:r>
              <a:rPr lang="bg-BG" sz="2800" dirty="0"/>
              <a:t>	Условията, редът и финансирането за извършване на профилактичните прегледи и диспансеризацията, както и списъкът на заболяванията, при които се извършва диспансеризация, се определят с наредба на министъра на здравеопазването.</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78</a:t>
            </a:fld>
            <a:endParaRPr lang="en-US" altLang="en-US"/>
          </a:p>
        </p:txBody>
      </p:sp>
    </p:spTree>
    <p:extLst>
      <p:ext uri="{BB962C8B-B14F-4D97-AF65-F5344CB8AC3E}">
        <p14:creationId xmlns:p14="http://schemas.microsoft.com/office/powerpoint/2010/main" val="27688112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A12A6C0-3DD8-4259-A16D-A520567A8C7A}" type="slidenum">
              <a:rPr lang="en-US" altLang="en-US">
                <a:latin typeface="Arial" charset="0"/>
              </a:rPr>
              <a:pPr eaLnBrk="1" hangingPunct="1"/>
              <a:t>79</a:t>
            </a:fld>
            <a:endParaRPr lang="en-US" altLang="en-US">
              <a:latin typeface="Arial" charset="0"/>
            </a:endParaRPr>
          </a:p>
        </p:txBody>
      </p:sp>
      <p:sp>
        <p:nvSpPr>
          <p:cNvPr id="55298" name="Rectangle 2"/>
          <p:cNvSpPr>
            <a:spLocks noGrp="1" noRot="1" noChangeArrowheads="1"/>
          </p:cNvSpPr>
          <p:nvPr>
            <p:ph type="title" idx="4294967295"/>
          </p:nvPr>
        </p:nvSpPr>
        <p:spPr>
          <a:xfrm>
            <a:off x="457200" y="274638"/>
            <a:ext cx="8229600" cy="1630362"/>
          </a:xfrm>
        </p:spPr>
        <p:txBody>
          <a:bodyPr/>
          <a:lstStyle/>
          <a:p>
            <a:pPr algn="l" eaLnBrk="1" hangingPunct="1"/>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II</a:t>
            </a:r>
            <a:r>
              <a:rPr lang="bg-BG" altLang="bg-BG" sz="3200" b="1" dirty="0">
                <a:solidFill>
                  <a:srgbClr val="FF0000"/>
                </a:solidFill>
                <a:effectLst>
                  <a:outerShdw blurRad="38100" dist="38100" dir="2700000" algn="tl">
                    <a:srgbClr val="C0C0C0"/>
                  </a:outerShdw>
                </a:effectLst>
              </a:rPr>
              <a:t>. </a:t>
            </a:r>
            <a:r>
              <a:rPr lang="ru-RU" altLang="bg-BG" sz="3200" b="1" dirty="0">
                <a:solidFill>
                  <a:srgbClr val="FF0000"/>
                </a:solidFill>
                <a:effectLst>
                  <a:outerShdw blurRad="38100" dist="38100" dir="2700000" algn="tl">
                    <a:srgbClr val="C0C0C0"/>
                  </a:outerShdw>
                </a:effectLst>
              </a:rPr>
              <a:t>Осигуряване на здравословна жизнена среда</a:t>
            </a:r>
            <a:br>
              <a:rPr lang="ru-RU" altLang="bg-BG" sz="2400" dirty="0">
                <a:solidFill>
                  <a:srgbClr val="FF0000"/>
                </a:solidFill>
                <a:effectLst>
                  <a:outerShdw blurRad="38100" dist="38100" dir="2700000" algn="tl">
                    <a:srgbClr val="C0C0C0"/>
                  </a:outerShdw>
                </a:effectLst>
              </a:rPr>
            </a:br>
            <a:endParaRPr lang="en-US" altLang="bg-BG" sz="2400" dirty="0">
              <a:solidFill>
                <a:srgbClr val="FF0000"/>
              </a:solidFill>
              <a:effectLst>
                <a:outerShdw blurRad="38100" dist="38100" dir="2700000" algn="tl">
                  <a:srgbClr val="C0C0C0"/>
                </a:outerShdw>
              </a:effectLst>
            </a:endParaRPr>
          </a:p>
        </p:txBody>
      </p:sp>
      <p:sp>
        <p:nvSpPr>
          <p:cNvPr id="55299" name="Rectangle 3"/>
          <p:cNvSpPr>
            <a:spLocks noGrp="1" noRot="1" noChangeArrowheads="1"/>
          </p:cNvSpPr>
          <p:nvPr>
            <p:ph type="body" idx="4294967295"/>
          </p:nvPr>
        </p:nvSpPr>
        <p:spPr>
          <a:xfrm>
            <a:off x="228600" y="1676400"/>
            <a:ext cx="8610600" cy="4343400"/>
          </a:xfrm>
        </p:spPr>
        <p:txBody>
          <a:bodyPr/>
          <a:lstStyle/>
          <a:p>
            <a:pPr eaLnBrk="1" hangingPunct="1"/>
            <a:r>
              <a:rPr lang="ru-RU" altLang="bg-BG" sz="2800" dirty="0" err="1">
                <a:effectLst>
                  <a:outerShdw blurRad="38100" dist="38100" dir="2700000" algn="tl">
                    <a:srgbClr val="C0C0C0"/>
                  </a:outerShdw>
                </a:effectLst>
              </a:rPr>
              <a:t>Държавата</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общините</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юридическите</a:t>
            </a:r>
            <a:r>
              <a:rPr lang="ru-RU" altLang="bg-BG" sz="2800" dirty="0">
                <a:effectLst>
                  <a:outerShdw blurRad="38100" dist="38100" dir="2700000" algn="tl">
                    <a:srgbClr val="C0C0C0"/>
                  </a:outerShdw>
                </a:effectLst>
              </a:rPr>
              <a:t> и </a:t>
            </a:r>
            <a:r>
              <a:rPr lang="ru-RU" altLang="bg-BG" sz="2800" dirty="0" err="1">
                <a:effectLst>
                  <a:outerShdw blurRad="38100" dist="38100" dir="2700000" algn="tl">
                    <a:srgbClr val="C0C0C0"/>
                  </a:outerShdw>
                </a:effectLst>
              </a:rPr>
              <a:t>физическите</a:t>
            </a:r>
            <a:r>
              <a:rPr lang="ru-RU" altLang="bg-BG" sz="2800" dirty="0">
                <a:effectLst>
                  <a:outerShdw blurRad="38100" dist="38100" dir="2700000" algn="tl">
                    <a:srgbClr val="C0C0C0"/>
                  </a:outerShdw>
                </a:effectLst>
              </a:rPr>
              <a:t> лица </a:t>
            </a:r>
            <a:r>
              <a:rPr lang="ru-RU" altLang="bg-BG" sz="2800" dirty="0" err="1">
                <a:effectLst>
                  <a:outerShdw blurRad="38100" dist="38100" dir="2700000" algn="tl">
                    <a:srgbClr val="C0C0C0"/>
                  </a:outerShdw>
                </a:effectLst>
              </a:rPr>
              <a:t>осъществяват</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дейността</a:t>
            </a:r>
            <a:r>
              <a:rPr lang="ru-RU" altLang="bg-BG" sz="2800" dirty="0">
                <a:effectLst>
                  <a:outerShdw blurRad="38100" dist="38100" dir="2700000" algn="tl">
                    <a:srgbClr val="C0C0C0"/>
                  </a:outerShdw>
                </a:effectLst>
              </a:rPr>
              <a:t> си, </a:t>
            </a:r>
            <a:r>
              <a:rPr lang="ru-RU" altLang="bg-BG" sz="2800" dirty="0" err="1">
                <a:effectLst>
                  <a:outerShdw blurRad="38100" dist="38100" dir="2700000" algn="tl">
                    <a:srgbClr val="C0C0C0"/>
                  </a:outerShdw>
                </a:effectLst>
              </a:rPr>
              <a:t>като</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осигуряват</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опазването</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жизнената</a:t>
            </a:r>
            <a:r>
              <a:rPr lang="ru-RU" altLang="bg-BG" sz="2800" dirty="0">
                <a:effectLst>
                  <a:outerShdw blurRad="38100" dist="38100" dir="2700000" algn="tl">
                    <a:srgbClr val="C0C0C0"/>
                  </a:outerShdw>
                </a:effectLst>
              </a:rPr>
              <a:t> среда от вредно </a:t>
            </a:r>
            <a:r>
              <a:rPr lang="ru-RU" altLang="bg-BG" sz="2800" dirty="0" err="1">
                <a:effectLst>
                  <a:outerShdw blurRad="38100" dist="38100" dir="2700000" algn="tl">
                    <a:srgbClr val="C0C0C0"/>
                  </a:outerShdw>
                </a:effectLst>
              </a:rPr>
              <a:t>въздействащите</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върху</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здравето</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човека</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биологични</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химични</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физични</a:t>
            </a:r>
            <a:r>
              <a:rPr lang="ru-RU" altLang="bg-BG" sz="2800" dirty="0">
                <a:effectLst>
                  <a:outerShdw blurRad="38100" dist="38100" dir="2700000" algn="tl">
                    <a:srgbClr val="C0C0C0"/>
                  </a:outerShdw>
                </a:effectLst>
              </a:rPr>
              <a:t> и </a:t>
            </a:r>
            <a:r>
              <a:rPr lang="ru-RU" altLang="bg-BG" sz="2800" dirty="0" err="1">
                <a:effectLst>
                  <a:outerShdw blurRad="38100" dist="38100" dir="2700000" algn="tl">
                    <a:srgbClr val="C0C0C0"/>
                  </a:outerShdw>
                </a:effectLst>
              </a:rPr>
              <a:t>социални</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фактори</a:t>
            </a:r>
            <a:r>
              <a:rPr lang="ru-RU" altLang="bg-BG" sz="2800" dirty="0">
                <a:effectLst>
                  <a:outerShdw blurRad="38100" dist="38100" dir="2700000" algn="tl">
                    <a:srgbClr val="C0C0C0"/>
                  </a:outerShdw>
                </a:effectLst>
              </a:rPr>
              <a:t>.</a:t>
            </a:r>
          </a:p>
          <a:p>
            <a:pPr eaLnBrk="1" hangingPunct="1"/>
            <a:r>
              <a:rPr lang="bg-BG" sz="2800" dirty="0">
                <a:effectLst>
                  <a:outerShdw blurRad="38100" dist="38100" dir="2700000" algn="tl">
                    <a:srgbClr val="000000">
                      <a:alpha val="43137"/>
                    </a:srgbClr>
                  </a:outerShdw>
                </a:effectLst>
              </a:rPr>
              <a:t>При осъществяване на дейността си юридическите и физическите лица са длъжни да спазват установените здравни изисквания.</a:t>
            </a:r>
            <a:endParaRPr lang="en-US" sz="2800" dirty="0">
              <a:effectLst>
                <a:outerShdw blurRad="38100" dist="38100" dir="2700000" algn="tl">
                  <a:srgbClr val="000000">
                    <a:alpha val="43137"/>
                  </a:srgbClr>
                </a:outerShdw>
              </a:effectLst>
            </a:endParaRPr>
          </a:p>
          <a:p>
            <a:pPr eaLnBrk="1" hangingPunct="1"/>
            <a:endParaRPr lang="ru-RU"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067E4C5-1243-4F82-A847-C44FFB218B4D}" type="datetime1">
              <a:rPr lang="bg-BG" altLang="en-US" smtClean="0"/>
              <a:t>20.3.2020 г.</a:t>
            </a:fld>
            <a:endParaRPr lang="en-US" altLang="en-US"/>
          </a:p>
        </p:txBody>
      </p:sp>
    </p:spTree>
    <p:extLst>
      <p:ext uri="{BB962C8B-B14F-4D97-AF65-F5344CB8AC3E}">
        <p14:creationId xmlns:p14="http://schemas.microsoft.com/office/powerpoint/2010/main" val="2134306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B3A2625-AF45-429F-9A95-8AF22F7658FB}" type="slidenum">
              <a:rPr lang="bg-BG" altLang="en-US"/>
              <a:pPr/>
              <a:t>8</a:t>
            </a:fld>
            <a:endParaRPr lang="bg-BG" altLang="en-US"/>
          </a:p>
        </p:txBody>
      </p:sp>
      <p:sp>
        <p:nvSpPr>
          <p:cNvPr id="584706" name="Rectangle 2"/>
          <p:cNvSpPr>
            <a:spLocks noGrp="1" noChangeArrowheads="1"/>
          </p:cNvSpPr>
          <p:nvPr>
            <p:ph type="title"/>
          </p:nvPr>
        </p:nvSpPr>
        <p:spPr>
          <a:xfrm>
            <a:off x="685800" y="1703388"/>
            <a:ext cx="7772400" cy="2906712"/>
          </a:xfrm>
        </p:spPr>
        <p:txBody>
          <a:bodyPr/>
          <a:lstStyle/>
          <a:p>
            <a:pPr algn="ctr">
              <a:lnSpc>
                <a:spcPct val="140000"/>
              </a:lnSpc>
            </a:pPr>
            <a:r>
              <a:rPr lang="bg-BG" altLang="en-US" b="1" dirty="0">
                <a:solidFill>
                  <a:srgbClr val="A50021"/>
                </a:solidFill>
                <a:effectLst>
                  <a:outerShdw blurRad="38100" dist="38100" dir="2700000" algn="tl">
                    <a:srgbClr val="C0C0C0"/>
                  </a:outerShdw>
                </a:effectLst>
                <a:cs typeface="Times New Roman" pitchFamily="18" charset="0"/>
              </a:rPr>
              <a:t>ОСНОВНИ ПРИНЦИПИ НА ЗДРАВНОТО ЗАКОНОДАТЕЛСТВО</a:t>
            </a:r>
            <a:r>
              <a:rPr lang="bg-BG" altLang="en-US" dirty="0">
                <a:cs typeface="Times New Roman" pitchFamily="18" charset="0"/>
              </a:rPr>
              <a:t> </a:t>
            </a:r>
            <a:endParaRPr lang="en-US" altLang="en-US" dirty="0">
              <a:cs typeface="Times New Roman" pitchFamily="18" charset="0"/>
            </a:endParaRPr>
          </a:p>
        </p:txBody>
      </p:sp>
      <p:sp>
        <p:nvSpPr>
          <p:cNvPr id="2" name="Date Placeholder 1"/>
          <p:cNvSpPr>
            <a:spLocks noGrp="1"/>
          </p:cNvSpPr>
          <p:nvPr>
            <p:ph type="dt" sz="half" idx="12"/>
          </p:nvPr>
        </p:nvSpPr>
        <p:spPr/>
        <p:txBody>
          <a:bodyPr/>
          <a:lstStyle/>
          <a:p>
            <a:fld id="{6DFE4C86-47CA-47F9-980F-59E75993EF80}" type="datetime1">
              <a:rPr lang="bg-BG" altLang="en-US" smtClean="0"/>
              <a:t>20.3.2020 г.</a:t>
            </a:fld>
            <a:endParaRPr lang="bg-BG" alt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D85B67E-F1D9-431E-881E-8998316AA37B}" type="slidenum">
              <a:rPr lang="en-US" altLang="en-US">
                <a:latin typeface="Arial" charset="0"/>
              </a:rPr>
              <a:pPr eaLnBrk="1" hangingPunct="1"/>
              <a:t>80</a:t>
            </a:fld>
            <a:endParaRPr lang="en-US" altLang="en-US">
              <a:latin typeface="Arial" charset="0"/>
            </a:endParaRPr>
          </a:p>
        </p:txBody>
      </p:sp>
      <p:sp>
        <p:nvSpPr>
          <p:cNvPr id="169987" name="Rectangle 3"/>
          <p:cNvSpPr>
            <a:spLocks noGrp="1" noRot="1" noChangeArrowheads="1"/>
          </p:cNvSpPr>
          <p:nvPr>
            <p:ph type="body" idx="4294967295"/>
          </p:nvPr>
        </p:nvSpPr>
        <p:spPr>
          <a:xfrm>
            <a:off x="457200" y="762000"/>
            <a:ext cx="8229600" cy="3916363"/>
          </a:xfrm>
        </p:spPr>
        <p:txBody>
          <a:bodyPr/>
          <a:lstStyle/>
          <a:p>
            <a:pPr algn="just" eaLnBrk="1" hangingPunct="1"/>
            <a:r>
              <a:rPr lang="ru-RU" altLang="bg-BG" dirty="0">
                <a:effectLst>
                  <a:outerShdw blurRad="38100" dist="38100" dir="2700000" algn="tl">
                    <a:srgbClr val="C0C0C0"/>
                  </a:outerShdw>
                </a:effectLst>
              </a:rPr>
              <a:t>Регламентирани са мерките за контрол на шума, на факторите на жизнената среда на национално и областно равнище; определят се критериите за райони с повишен здравен риск и програми за контролни изследвания и дейности в тези райони.</a:t>
            </a:r>
            <a:endParaRPr lang="bg-BG"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AA25F5DF-2045-4E2A-81FA-19CC933CFF96}" type="datetime1">
              <a:rPr lang="bg-BG" altLang="en-US" smtClean="0"/>
              <a:t>20.3.2020 г.</a:t>
            </a:fld>
            <a:endParaRPr lang="en-US" altLang="en-US"/>
          </a:p>
        </p:txBody>
      </p:sp>
    </p:spTree>
    <p:extLst>
      <p:ext uri="{BB962C8B-B14F-4D97-AF65-F5344CB8AC3E}">
        <p14:creationId xmlns:p14="http://schemas.microsoft.com/office/powerpoint/2010/main" val="17143571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21B5805-E85C-41D4-9E6A-C502F3E3F21F}" type="slidenum">
              <a:rPr lang="en-US" altLang="en-US">
                <a:latin typeface="Arial" charset="0"/>
              </a:rPr>
              <a:pPr eaLnBrk="1" hangingPunct="1"/>
              <a:t>81</a:t>
            </a:fld>
            <a:endParaRPr lang="en-US" altLang="en-US">
              <a:latin typeface="Arial" charset="0"/>
            </a:endParaRPr>
          </a:p>
        </p:txBody>
      </p:sp>
      <p:sp>
        <p:nvSpPr>
          <p:cNvPr id="189442" name="Rectangle 2"/>
          <p:cNvSpPr>
            <a:spLocks noGrp="1" noRot="1" noChangeArrowheads="1"/>
          </p:cNvSpPr>
          <p:nvPr>
            <p:ph type="title" idx="4294967295"/>
          </p:nvPr>
        </p:nvSpPr>
        <p:spPr>
          <a:xfrm>
            <a:off x="457200" y="457200"/>
            <a:ext cx="8229600" cy="1066800"/>
          </a:xfrm>
        </p:spPr>
        <p:txBody>
          <a:bodyPr/>
          <a:lstStyle/>
          <a:p>
            <a:r>
              <a:rPr lang="ru-RU" altLang="bg-BG" sz="2400" b="1" dirty="0">
                <a:solidFill>
                  <a:srgbClr val="FF0000"/>
                </a:solidFill>
                <a:effectLst>
                  <a:outerShdw blurRad="38100" dist="38100" dir="2700000" algn="tl">
                    <a:srgbClr val="C0C0C0"/>
                  </a:outerShdw>
                </a:effectLst>
              </a:rPr>
              <a:t>С </a:t>
            </a:r>
            <a:r>
              <a:rPr lang="ru-RU" altLang="bg-BG" sz="2400" b="1" dirty="0" err="1">
                <a:solidFill>
                  <a:srgbClr val="FF0000"/>
                </a:solidFill>
                <a:effectLst>
                  <a:outerShdw blurRad="38100" dist="38100" dir="2700000" algn="tl">
                    <a:srgbClr val="C0C0C0"/>
                  </a:outerShdw>
                </a:effectLst>
              </a:rPr>
              <a:t>наредба</a:t>
            </a:r>
            <a:r>
              <a:rPr lang="ru-RU" altLang="bg-BG" sz="2400" b="1" dirty="0">
                <a:solidFill>
                  <a:srgbClr val="FF0000"/>
                </a:solidFill>
                <a:effectLst>
                  <a:outerShdw blurRad="38100" dist="38100" dir="2700000" algn="tl">
                    <a:srgbClr val="C0C0C0"/>
                  </a:outerShdw>
                </a:effectLst>
              </a:rPr>
              <a:t> на </a:t>
            </a:r>
            <a:r>
              <a:rPr lang="ru-RU" altLang="bg-BG" sz="2400" b="1" dirty="0" err="1">
                <a:solidFill>
                  <a:srgbClr val="FF0000"/>
                </a:solidFill>
                <a:effectLst>
                  <a:outerShdw blurRad="38100" dist="38100" dir="2700000" algn="tl">
                    <a:srgbClr val="C0C0C0"/>
                  </a:outerShdw>
                </a:effectLst>
              </a:rPr>
              <a:t>министъра</a:t>
            </a:r>
            <a:r>
              <a:rPr lang="ru-RU" altLang="bg-BG" sz="2400" b="1" dirty="0">
                <a:solidFill>
                  <a:srgbClr val="FF0000"/>
                </a:solidFill>
                <a:effectLst>
                  <a:outerShdw blurRad="38100" dist="38100" dir="2700000" algn="tl">
                    <a:srgbClr val="C0C0C0"/>
                  </a:outerShdw>
                </a:effectLst>
              </a:rPr>
              <a:t> на </a:t>
            </a:r>
            <a:r>
              <a:rPr lang="ru-RU" altLang="bg-BG" sz="2400" b="1" dirty="0" err="1">
                <a:solidFill>
                  <a:srgbClr val="FF0000"/>
                </a:solidFill>
                <a:effectLst>
                  <a:outerShdw blurRad="38100" dist="38100" dir="2700000" algn="tl">
                    <a:srgbClr val="C0C0C0"/>
                  </a:outerShdw>
                </a:effectLst>
              </a:rPr>
              <a:t>здравеопазването</a:t>
            </a:r>
            <a:r>
              <a:rPr lang="ru-RU" altLang="bg-BG" sz="2400" b="1" dirty="0">
                <a:solidFill>
                  <a:srgbClr val="FF0000"/>
                </a:solidFill>
                <a:effectLst>
                  <a:outerShdw blurRad="38100" dist="38100" dir="2700000" algn="tl">
                    <a:srgbClr val="C0C0C0"/>
                  </a:outerShdw>
                </a:effectLst>
              </a:rPr>
              <a:t> се определят </a:t>
            </a:r>
            <a:r>
              <a:rPr lang="ru-RU" altLang="bg-BG" sz="2400" b="1" dirty="0" err="1">
                <a:solidFill>
                  <a:srgbClr val="FF0000"/>
                </a:solidFill>
                <a:effectLst>
                  <a:outerShdw blurRad="38100" dist="38100" dir="2700000" algn="tl">
                    <a:srgbClr val="C0C0C0"/>
                  </a:outerShdw>
                </a:effectLst>
              </a:rPr>
              <a:t>здравните</a:t>
            </a:r>
            <a:r>
              <a:rPr lang="ru-RU" altLang="bg-BG" sz="2400" b="1" dirty="0">
                <a:solidFill>
                  <a:srgbClr val="FF0000"/>
                </a:solidFill>
                <a:effectLst>
                  <a:outerShdw blurRad="38100" dist="38100" dir="2700000" algn="tl">
                    <a:srgbClr val="C0C0C0"/>
                  </a:outerShdw>
                </a:effectLst>
              </a:rPr>
              <a:t> </a:t>
            </a:r>
            <a:r>
              <a:rPr lang="ru-RU" altLang="bg-BG" sz="2400" b="1" dirty="0" err="1">
                <a:solidFill>
                  <a:srgbClr val="FF0000"/>
                </a:solidFill>
                <a:effectLst>
                  <a:outerShdw blurRad="38100" dist="38100" dir="2700000" algn="tl">
                    <a:srgbClr val="C0C0C0"/>
                  </a:outerShdw>
                </a:effectLst>
              </a:rPr>
              <a:t>изисквания</a:t>
            </a:r>
            <a:endParaRPr lang="bg-BG" altLang="bg-BG" sz="2400" b="1" dirty="0">
              <a:solidFill>
                <a:srgbClr val="FF0000"/>
              </a:solidFill>
              <a:effectLst>
                <a:outerShdw blurRad="38100" dist="38100" dir="2700000" algn="tl">
                  <a:srgbClr val="C0C0C0"/>
                </a:outerShdw>
              </a:effectLst>
            </a:endParaRPr>
          </a:p>
        </p:txBody>
      </p:sp>
      <p:sp>
        <p:nvSpPr>
          <p:cNvPr id="189443" name="Rectangle 3"/>
          <p:cNvSpPr>
            <a:spLocks noGrp="1" noRot="1" noChangeArrowheads="1"/>
          </p:cNvSpPr>
          <p:nvPr>
            <p:ph type="body" idx="4294967295"/>
          </p:nvPr>
        </p:nvSpPr>
        <p:spPr>
          <a:xfrm>
            <a:off x="457200" y="1524000"/>
            <a:ext cx="8229600" cy="4572000"/>
          </a:xfrm>
        </p:spPr>
        <p:txBody>
          <a:bodyPr/>
          <a:lstStyle/>
          <a:p>
            <a:pPr eaLnBrk="1" hangingPunct="1"/>
            <a:r>
              <a:rPr lang="ru-RU" altLang="bg-BG" sz="2400" dirty="0">
                <a:effectLst>
                  <a:outerShdw blurRad="38100" dist="38100" dir="2700000" algn="tl">
                    <a:srgbClr val="C0C0C0"/>
                  </a:outerShdw>
                </a:effectLst>
              </a:rPr>
              <a:t>при </a:t>
            </a:r>
            <a:r>
              <a:rPr lang="ru-RU" altLang="bg-BG" sz="2400" dirty="0" err="1">
                <a:effectLst>
                  <a:outerShdw blurRad="38100" dist="38100" dir="2700000" algn="tl">
                    <a:srgbClr val="C0C0C0"/>
                  </a:outerShdw>
                </a:effectLst>
              </a:rPr>
              <a:t>проектиране</a:t>
            </a:r>
            <a:r>
              <a:rPr lang="ru-RU" altLang="bg-BG" sz="2400" dirty="0">
                <a:effectLst>
                  <a:outerShdw blurRad="38100" dist="38100" dir="2700000" algn="tl">
                    <a:srgbClr val="C0C0C0"/>
                  </a:outerShdw>
                </a:effectLst>
              </a:rPr>
              <a:t> и </a:t>
            </a:r>
            <a:r>
              <a:rPr lang="ru-RU" altLang="bg-BG" sz="2400" dirty="0" err="1">
                <a:effectLst>
                  <a:outerShdw blurRad="38100" dist="38100" dir="2700000" algn="tl">
                    <a:srgbClr val="C0C0C0"/>
                  </a:outerShdw>
                </a:effectLst>
              </a:rPr>
              <a:t>изграждане</a:t>
            </a:r>
            <a:r>
              <a:rPr lang="ru-RU" altLang="bg-BG" sz="2400" dirty="0">
                <a:effectLst>
                  <a:outerShdw blurRad="38100" dist="38100" dir="2700000" algn="tl">
                    <a:srgbClr val="C0C0C0"/>
                  </a:outerShdw>
                </a:effectLst>
              </a:rPr>
              <a:t> на </a:t>
            </a:r>
            <a:r>
              <a:rPr lang="ru-RU" altLang="bg-BG" sz="2400" dirty="0" err="1">
                <a:effectLst>
                  <a:outerShdw blurRad="38100" dist="38100" dir="2700000" algn="tl">
                    <a:srgbClr val="C0C0C0"/>
                  </a:outerShdw>
                </a:effectLst>
              </a:rPr>
              <a:t>обекти</a:t>
            </a:r>
            <a:r>
              <a:rPr lang="ru-RU" altLang="bg-BG" sz="2400" dirty="0">
                <a:effectLst>
                  <a:outerShdw blurRad="38100" dist="38100" dir="2700000" algn="tl">
                    <a:srgbClr val="C0C0C0"/>
                  </a:outerShdw>
                </a:effectLst>
              </a:rPr>
              <a:t> с </a:t>
            </a:r>
            <a:r>
              <a:rPr lang="ru-RU" altLang="bg-BG" sz="2400" dirty="0" err="1">
                <a:effectLst>
                  <a:outerShdw blurRad="38100" dist="38100" dir="2700000" algn="tl">
                    <a:srgbClr val="C0C0C0"/>
                  </a:outerShdw>
                </a:effectLst>
              </a:rPr>
              <a:t>обществено</a:t>
            </a:r>
            <a:r>
              <a:rPr lang="ru-RU" altLang="bg-BG" sz="2400" dirty="0">
                <a:effectLst>
                  <a:outerShdw blurRad="38100" dist="38100" dir="2700000" algn="tl">
                    <a:srgbClr val="C0C0C0"/>
                  </a:outerShdw>
                </a:effectLst>
              </a:rPr>
              <a:t> предназначение;</a:t>
            </a:r>
          </a:p>
          <a:p>
            <a:pPr eaLnBrk="1" hangingPunct="1"/>
            <a:r>
              <a:rPr lang="ru-RU" altLang="bg-BG" sz="2400" dirty="0" err="1">
                <a:effectLst>
                  <a:outerShdw blurRad="38100" dist="38100" dir="2700000" algn="tl">
                    <a:srgbClr val="C0C0C0"/>
                  </a:outerShdw>
                </a:effectLst>
              </a:rPr>
              <a:t>към</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продукти</a:t>
            </a:r>
            <a:r>
              <a:rPr lang="ru-RU" altLang="bg-BG" sz="2400" dirty="0">
                <a:effectLst>
                  <a:outerShdw blurRad="38100" dist="38100" dir="2700000" algn="tl">
                    <a:srgbClr val="C0C0C0"/>
                  </a:outerShdw>
                </a:effectLst>
              </a:rPr>
              <a:t> и стоки </a:t>
            </a:r>
            <a:r>
              <a:rPr lang="ru-RU" altLang="bg-BG" sz="2400" dirty="0" err="1">
                <a:effectLst>
                  <a:outerShdw blurRad="38100" dist="38100" dir="2700000" algn="tl">
                    <a:srgbClr val="C0C0C0"/>
                  </a:outerShdw>
                </a:effectLst>
              </a:rPr>
              <a:t>със</a:t>
            </a:r>
            <a:r>
              <a:rPr lang="ru-RU" altLang="bg-BG" sz="2400" dirty="0">
                <a:effectLst>
                  <a:outerShdw blurRad="38100" dist="38100" dir="2700000" algn="tl">
                    <a:srgbClr val="C0C0C0"/>
                  </a:outerShdw>
                </a:effectLst>
              </a:rPr>
              <a:t> значение за </a:t>
            </a:r>
            <a:r>
              <a:rPr lang="ru-RU" altLang="bg-BG" sz="2400" dirty="0" err="1">
                <a:effectLst>
                  <a:outerShdw blurRad="38100" dist="38100" dir="2700000" algn="tl">
                    <a:srgbClr val="C0C0C0"/>
                  </a:outerShdw>
                </a:effectLst>
              </a:rPr>
              <a:t>здравето</a:t>
            </a:r>
            <a:r>
              <a:rPr lang="ru-RU" altLang="bg-BG" sz="2400" dirty="0">
                <a:effectLst>
                  <a:outerShdw blurRad="38100" dist="38100" dir="2700000" algn="tl">
                    <a:srgbClr val="C0C0C0"/>
                  </a:outerShdw>
                </a:effectLst>
              </a:rPr>
              <a:t>;</a:t>
            </a:r>
          </a:p>
          <a:p>
            <a:pPr eaLnBrk="1" hangingPunct="1"/>
            <a:r>
              <a:rPr lang="ru-RU" altLang="bg-BG" sz="2400" dirty="0" err="1">
                <a:effectLst>
                  <a:outerShdw blurRad="38100" dist="38100" dir="2700000" algn="tl">
                    <a:srgbClr val="C0C0C0"/>
                  </a:outerShdw>
                </a:effectLst>
              </a:rPr>
              <a:t>максимално</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допустимите</a:t>
            </a:r>
            <a:r>
              <a:rPr lang="ru-RU" altLang="bg-BG" sz="2400" dirty="0">
                <a:effectLst>
                  <a:outerShdw blurRad="38100" dist="38100" dir="2700000" algn="tl">
                    <a:srgbClr val="C0C0C0"/>
                  </a:outerShdw>
                </a:effectLst>
              </a:rPr>
              <a:t> нива на </a:t>
            </a:r>
            <a:r>
              <a:rPr lang="ru-RU" altLang="bg-BG" sz="2400" dirty="0" err="1">
                <a:effectLst>
                  <a:outerShdw blurRad="38100" dist="38100" dir="2700000" algn="tl">
                    <a:srgbClr val="C0C0C0"/>
                  </a:outerShdw>
                </a:effectLst>
              </a:rPr>
              <a:t>факторите</a:t>
            </a:r>
            <a:r>
              <a:rPr lang="ru-RU" altLang="bg-BG" sz="2400" dirty="0">
                <a:effectLst>
                  <a:outerShdw blurRad="38100" dist="38100" dir="2700000" algn="tl">
                    <a:srgbClr val="C0C0C0"/>
                  </a:outerShdw>
                </a:effectLst>
              </a:rPr>
              <a:t> на </a:t>
            </a:r>
            <a:r>
              <a:rPr lang="ru-RU" altLang="bg-BG" sz="2400" dirty="0" err="1">
                <a:effectLst>
                  <a:outerShdw blurRad="38100" dist="38100" dir="2700000" algn="tl">
                    <a:srgbClr val="C0C0C0"/>
                  </a:outerShdw>
                </a:effectLst>
              </a:rPr>
              <a:t>жизнената</a:t>
            </a:r>
            <a:r>
              <a:rPr lang="ru-RU" altLang="bg-BG" sz="2400" dirty="0">
                <a:effectLst>
                  <a:outerShdw blurRad="38100" dist="38100" dir="2700000" algn="tl">
                    <a:srgbClr val="C0C0C0"/>
                  </a:outerShdw>
                </a:effectLst>
              </a:rPr>
              <a:t> среда;</a:t>
            </a:r>
          </a:p>
          <a:p>
            <a:r>
              <a:rPr lang="ru-RU" altLang="bg-BG" sz="2400" dirty="0" err="1">
                <a:effectLst>
                  <a:outerShdw blurRad="38100" dist="38100" dir="2700000" algn="tl">
                    <a:srgbClr val="C0C0C0"/>
                  </a:outerShdw>
                </a:effectLst>
              </a:rPr>
              <a:t>към</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лицата</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работещи</a:t>
            </a:r>
            <a:r>
              <a:rPr lang="ru-RU" altLang="bg-BG" sz="2400" dirty="0">
                <a:effectLst>
                  <a:outerShdw blurRad="38100" dist="38100" dir="2700000" algn="tl">
                    <a:srgbClr val="C0C0C0"/>
                  </a:outerShdw>
                </a:effectLst>
              </a:rPr>
              <a:t> в </a:t>
            </a:r>
            <a:r>
              <a:rPr lang="ru-RU" altLang="bg-BG" sz="2400" dirty="0" err="1">
                <a:effectLst>
                  <a:outerShdw blurRad="38100" dist="38100" dir="2700000" algn="tl">
                    <a:srgbClr val="C0C0C0"/>
                  </a:outerShdw>
                </a:effectLst>
              </a:rPr>
              <a:t>детските</a:t>
            </a:r>
            <a:r>
              <a:rPr lang="ru-RU" altLang="bg-BG" sz="2400" dirty="0">
                <a:effectLst>
                  <a:outerShdw blurRad="38100" dist="38100" dir="2700000" algn="tl">
                    <a:srgbClr val="C0C0C0"/>
                  </a:outerShdw>
                </a:effectLst>
              </a:rPr>
              <a:t> заведения</a:t>
            </a:r>
            <a:r>
              <a:rPr lang="en-US" altLang="bg-BG" sz="2400" dirty="0">
                <a:effectLst>
                  <a:outerShdw blurRad="38100" dist="38100" dir="2700000" algn="tl">
                    <a:srgbClr val="C0C0C0"/>
                  </a:outerShdw>
                </a:effectLst>
              </a:rPr>
              <a:t> </a:t>
            </a:r>
            <a:r>
              <a:rPr lang="bg-BG" altLang="bg-BG" sz="2400" dirty="0">
                <a:effectLst>
                  <a:outerShdw blurRad="38100" dist="38100" dir="2700000" algn="tl">
                    <a:srgbClr val="C0C0C0"/>
                  </a:outerShdw>
                </a:effectLst>
              </a:rPr>
              <a:t>и в</a:t>
            </a:r>
            <a:r>
              <a:rPr lang="en-US"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специализираните</a:t>
            </a:r>
            <a:r>
              <a:rPr lang="ru-RU" altLang="bg-BG" sz="2400" dirty="0">
                <a:effectLst>
                  <a:outerShdw blurRad="38100" dist="38100" dir="2700000" algn="tl">
                    <a:srgbClr val="C0C0C0"/>
                  </a:outerShdw>
                </a:effectLst>
              </a:rPr>
              <a:t> институции за </a:t>
            </a:r>
            <a:r>
              <a:rPr lang="ru-RU" altLang="bg-BG" sz="2400" dirty="0" err="1">
                <a:effectLst>
                  <a:outerShdw blurRad="38100" dist="38100" dir="2700000" algn="tl">
                    <a:srgbClr val="C0C0C0"/>
                  </a:outerShdw>
                </a:effectLst>
              </a:rPr>
              <a:t>деца</a:t>
            </a:r>
            <a:r>
              <a:rPr lang="ru-RU" altLang="bg-BG" sz="2400" dirty="0">
                <a:effectLst>
                  <a:outerShdw blurRad="38100" dist="38100" dir="2700000" algn="tl">
                    <a:srgbClr val="C0C0C0"/>
                  </a:outerShdw>
                </a:effectLst>
              </a:rPr>
              <a:t> и </a:t>
            </a:r>
            <a:r>
              <a:rPr lang="ru-RU" altLang="bg-BG" sz="2400" dirty="0" err="1">
                <a:effectLst>
                  <a:outerShdw blurRad="38100" dist="38100" dir="2700000" algn="tl">
                    <a:srgbClr val="C0C0C0"/>
                  </a:outerShdw>
                </a:effectLst>
              </a:rPr>
              <a:t>възрастни</a:t>
            </a:r>
            <a:r>
              <a:rPr lang="ru-RU" altLang="bg-BG" sz="2400" dirty="0">
                <a:effectLst>
                  <a:outerShdw blurRad="38100" dist="38100" dir="2700000" algn="tl">
                    <a:srgbClr val="C0C0C0"/>
                  </a:outerShdw>
                </a:effectLst>
              </a:rPr>
              <a:t>;</a:t>
            </a:r>
          </a:p>
          <a:p>
            <a:pPr algn="just" eaLnBrk="1" hangingPunct="1"/>
            <a:r>
              <a:rPr lang="ru-RU" altLang="bg-BG" sz="2400" dirty="0" err="1">
                <a:effectLst>
                  <a:outerShdw blurRad="38100" dist="38100" dir="2700000" algn="tl">
                    <a:srgbClr val="C0C0C0"/>
                  </a:outerShdw>
                </a:effectLst>
              </a:rPr>
              <a:t>към</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водоснабдителните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обекти</a:t>
            </a:r>
            <a:r>
              <a:rPr lang="ru-RU" altLang="bg-BG" sz="2400" dirty="0">
                <a:effectLst>
                  <a:outerShdw blurRad="38100" dist="38100" dir="2700000" algn="tl">
                    <a:srgbClr val="C0C0C0"/>
                  </a:outerShdw>
                </a:effectLst>
              </a:rPr>
              <a:t>;</a:t>
            </a:r>
          </a:p>
          <a:p>
            <a:pPr algn="just" eaLnBrk="1" hangingPunct="1"/>
            <a:r>
              <a:rPr lang="ru-RU" altLang="bg-BG" sz="2400" dirty="0" err="1">
                <a:effectLst>
                  <a:outerShdw blurRad="38100" dist="38100" dir="2700000" algn="tl">
                    <a:srgbClr val="C0C0C0"/>
                  </a:outerShdw>
                </a:effectLst>
              </a:rPr>
              <a:t>към</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предприятията</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които</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произвеждат</a:t>
            </a:r>
            <a:r>
              <a:rPr lang="ru-RU" altLang="bg-BG" sz="2400" dirty="0">
                <a:effectLst>
                  <a:outerShdw blurRad="38100" dist="38100" dir="2700000" algn="tl">
                    <a:srgbClr val="C0C0C0"/>
                  </a:outerShdw>
                </a:effectLst>
              </a:rPr>
              <a:t> или </a:t>
            </a:r>
            <a:r>
              <a:rPr lang="ru-RU" altLang="bg-BG" sz="2400" dirty="0" err="1">
                <a:effectLst>
                  <a:outerShdw blurRad="38100" dist="38100" dir="2700000" algn="tl">
                    <a:srgbClr val="C0C0C0"/>
                  </a:outerShdw>
                </a:effectLst>
              </a:rPr>
              <a:t>търгуват</a:t>
            </a:r>
            <a:r>
              <a:rPr lang="ru-RU" altLang="bg-BG" sz="2400" dirty="0">
                <a:effectLst>
                  <a:outerShdw blurRad="38100" dist="38100" dir="2700000" algn="tl">
                    <a:srgbClr val="C0C0C0"/>
                  </a:outerShdw>
                </a:effectLst>
              </a:rPr>
              <a:t> с храни;</a:t>
            </a:r>
          </a:p>
          <a:p>
            <a:pPr algn="just" eaLnBrk="1" hangingPunct="1"/>
            <a:r>
              <a:rPr lang="ru-RU" altLang="bg-BG" sz="2400" dirty="0" err="1">
                <a:effectLst>
                  <a:outerShdw blurRad="38100" dist="38100" dir="2700000" algn="tl">
                    <a:srgbClr val="C0C0C0"/>
                  </a:outerShdw>
                </a:effectLst>
              </a:rPr>
              <a:t>бръснарските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фризьорските</a:t>
            </a:r>
            <a:r>
              <a:rPr lang="ru-RU" altLang="bg-BG" sz="2400" dirty="0">
                <a:effectLst>
                  <a:outerShdw blurRad="38100" dist="38100" dir="2700000" algn="tl">
                    <a:srgbClr val="C0C0C0"/>
                  </a:outerShdw>
                </a:effectLst>
              </a:rPr>
              <a:t> и </a:t>
            </a:r>
            <a:r>
              <a:rPr lang="ru-RU" altLang="bg-BG" sz="2400" dirty="0" err="1">
                <a:effectLst>
                  <a:outerShdw blurRad="38100" dist="38100" dir="2700000" algn="tl">
                    <a:srgbClr val="C0C0C0"/>
                  </a:outerShdw>
                </a:effectLst>
              </a:rPr>
              <a:t>козметичните</a:t>
            </a:r>
            <a:r>
              <a:rPr lang="ru-RU" altLang="bg-BG" sz="2400" dirty="0">
                <a:effectLst>
                  <a:outerShdw blurRad="38100" dist="38100" dir="2700000" algn="tl">
                    <a:srgbClr val="C0C0C0"/>
                  </a:outerShdw>
                </a:effectLst>
              </a:rPr>
              <a:t> </a:t>
            </a:r>
            <a:r>
              <a:rPr lang="ru-RU" altLang="bg-BG" sz="2400" dirty="0" err="1">
                <a:effectLst>
                  <a:outerShdw blurRad="38100" dist="38100" dir="2700000" algn="tl">
                    <a:srgbClr val="C0C0C0"/>
                  </a:outerShdw>
                </a:effectLst>
              </a:rPr>
              <a:t>салони</a:t>
            </a:r>
            <a:r>
              <a:rPr lang="ru-RU" altLang="bg-BG" sz="2400" dirty="0">
                <a:effectLst>
                  <a:outerShdw blurRad="38100" dist="38100" dir="2700000" algn="tl">
                    <a:srgbClr val="C0C0C0"/>
                  </a:outerShdw>
                </a:effectLst>
              </a:rPr>
              <a:t>. </a:t>
            </a:r>
          </a:p>
          <a:p>
            <a:endParaRPr lang="ru-RU" altLang="bg-BG" sz="2400" dirty="0">
              <a:effectLst>
                <a:outerShdw blurRad="38100" dist="38100" dir="2700000" algn="tl">
                  <a:srgbClr val="C0C0C0"/>
                </a:outerShdw>
              </a:effectLst>
            </a:endParaRPr>
          </a:p>
          <a:p>
            <a:pPr eaLnBrk="1" hangingPunct="1"/>
            <a:endParaRPr lang="bg-BG" altLang="bg-B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A640773-4BA7-41B7-86A2-E03844863BAF}" type="datetime1">
              <a:rPr lang="bg-BG" altLang="en-US" smtClean="0"/>
              <a:t>20.3.2020 г.</a:t>
            </a:fld>
            <a:endParaRPr lang="en-US" altLang="en-US"/>
          </a:p>
        </p:txBody>
      </p:sp>
    </p:spTree>
    <p:extLst>
      <p:ext uri="{BB962C8B-B14F-4D97-AF65-F5344CB8AC3E}">
        <p14:creationId xmlns:p14="http://schemas.microsoft.com/office/powerpoint/2010/main" val="38385741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CF76016-482B-4258-AAA6-6023939A4B0D}" type="slidenum">
              <a:rPr lang="en-US" altLang="en-US">
                <a:latin typeface="Arial" charset="0"/>
              </a:rPr>
              <a:pPr eaLnBrk="1" hangingPunct="1"/>
              <a:t>82</a:t>
            </a:fld>
            <a:endParaRPr lang="en-US" altLang="en-US">
              <a:latin typeface="Arial" charset="0"/>
            </a:endParaRPr>
          </a:p>
        </p:txBody>
      </p:sp>
      <p:sp>
        <p:nvSpPr>
          <p:cNvPr id="57347" name="Rectangle 3"/>
          <p:cNvSpPr>
            <a:spLocks noGrp="1" noRot="1" noChangeArrowheads="1"/>
          </p:cNvSpPr>
          <p:nvPr>
            <p:ph type="body" idx="4294967295"/>
          </p:nvPr>
        </p:nvSpPr>
        <p:spPr>
          <a:xfrm>
            <a:off x="304800" y="533400"/>
            <a:ext cx="8534400" cy="5791200"/>
          </a:xfrm>
        </p:spPr>
        <p:txBody>
          <a:bodyPr/>
          <a:lstStyle/>
          <a:p>
            <a:pPr eaLnBrk="1" hangingPunct="1"/>
            <a:r>
              <a:rPr lang="ru-RU" altLang="bg-BG" sz="2800" dirty="0">
                <a:effectLst>
                  <a:outerShdw blurRad="38100" dist="38100" dir="2700000" algn="tl">
                    <a:srgbClr val="C0C0C0"/>
                  </a:outerShdw>
                </a:effectLst>
              </a:rPr>
              <a:t>При неспазване на здравните изисквания държавните здравни инспектори дават </a:t>
            </a:r>
            <a:r>
              <a:rPr lang="ru-RU" altLang="bg-BG" sz="2800" dirty="0">
                <a:solidFill>
                  <a:srgbClr val="FF0000"/>
                </a:solidFill>
                <a:effectLst>
                  <a:outerShdw blurRad="38100" dist="38100" dir="2700000" algn="tl">
                    <a:srgbClr val="C0C0C0"/>
                  </a:outerShdw>
                </a:effectLst>
              </a:rPr>
              <a:t>задължителни предписания</a:t>
            </a:r>
            <a:r>
              <a:rPr lang="ru-RU" altLang="bg-BG" sz="2800" dirty="0">
                <a:effectLst>
                  <a:outerShdw blurRad="38100" dist="38100" dir="2700000" algn="tl">
                    <a:srgbClr val="C0C0C0"/>
                  </a:outerShdw>
                </a:effectLst>
              </a:rPr>
              <a:t> и определят срок за отстраняване на </a:t>
            </a:r>
            <a:r>
              <a:rPr lang="ru-RU" altLang="bg-BG" sz="2800" dirty="0" err="1">
                <a:effectLst>
                  <a:outerShdw blurRad="38100" dist="38100" dir="2700000" algn="tl">
                    <a:srgbClr val="C0C0C0"/>
                  </a:outerShdw>
                </a:effectLst>
              </a:rPr>
              <a:t>нарушенията</a:t>
            </a:r>
            <a:r>
              <a:rPr lang="ru-RU" altLang="bg-BG" sz="2800" dirty="0">
                <a:effectLst>
                  <a:outerShdw blurRad="38100" dist="38100" dir="2700000" algn="tl">
                    <a:srgbClr val="C0C0C0"/>
                  </a:outerShdw>
                </a:effectLst>
              </a:rPr>
              <a:t>.</a:t>
            </a:r>
          </a:p>
          <a:p>
            <a:r>
              <a:rPr lang="ru-RU" altLang="bg-BG" sz="2800" dirty="0">
                <a:effectLst>
                  <a:outerShdw blurRad="38100" dist="38100" dir="2700000" algn="tl">
                    <a:srgbClr val="C0C0C0"/>
                  </a:outerShdw>
                </a:effectLst>
              </a:rPr>
              <a:t>При </a:t>
            </a:r>
            <a:r>
              <a:rPr lang="ru-RU" altLang="bg-BG" sz="2800" dirty="0" err="1">
                <a:effectLst>
                  <a:outerShdw blurRad="38100" dist="38100" dir="2700000" algn="tl">
                    <a:srgbClr val="C0C0C0"/>
                  </a:outerShdw>
                </a:effectLst>
              </a:rPr>
              <a:t>неизпълнение</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задължителните</a:t>
            </a:r>
            <a:r>
              <a:rPr lang="ru-RU" altLang="bg-BG" sz="2800" dirty="0">
                <a:effectLst>
                  <a:outerShdw blurRad="38100" dist="38100" dir="2700000" algn="tl">
                    <a:srgbClr val="C0C0C0"/>
                  </a:outerShdw>
                </a:effectLst>
              </a:rPr>
              <a:t> предписания в определения срок </a:t>
            </a:r>
            <a:r>
              <a:rPr lang="ru-RU" altLang="bg-BG" sz="2800" dirty="0" err="1">
                <a:effectLst>
                  <a:outerShdw blurRad="38100" dist="38100" dir="2700000" algn="tl">
                    <a:srgbClr val="C0C0C0"/>
                  </a:outerShdw>
                </a:effectLst>
              </a:rPr>
              <a:t>директорът</a:t>
            </a:r>
            <a:r>
              <a:rPr lang="ru-RU" altLang="bg-BG" sz="2800" dirty="0">
                <a:effectLst>
                  <a:outerShdw blurRad="38100" dist="38100" dir="2700000" algn="tl">
                    <a:srgbClr val="C0C0C0"/>
                  </a:outerShdw>
                </a:effectLst>
              </a:rPr>
              <a:t> на РЗИ, </a:t>
            </a:r>
            <a:r>
              <a:rPr lang="ru-RU" altLang="bg-BG" sz="2800" dirty="0" err="1">
                <a:effectLst>
                  <a:outerShdw blurRad="38100" dist="38100" dir="2700000" algn="tl">
                    <a:srgbClr val="C0C0C0"/>
                  </a:outerShdw>
                </a:effectLst>
              </a:rPr>
              <a:t>съответно</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директорът</a:t>
            </a:r>
            <a:r>
              <a:rPr lang="ru-RU" altLang="bg-BG" sz="2800" dirty="0">
                <a:effectLst>
                  <a:outerShdw blurRad="38100" dist="38100" dir="2700000" algn="tl">
                    <a:srgbClr val="C0C0C0"/>
                  </a:outerShdw>
                </a:effectLst>
              </a:rPr>
              <a:t> на НЦРРЗ, </a:t>
            </a:r>
            <a:r>
              <a:rPr lang="ru-RU" altLang="bg-BG" sz="2800" dirty="0" err="1">
                <a:effectLst>
                  <a:outerShdw blurRad="38100" dist="38100" dir="2700000" algn="tl">
                    <a:srgbClr val="C0C0C0"/>
                  </a:outerShdw>
                </a:effectLst>
              </a:rPr>
              <a:t>издава</a:t>
            </a:r>
            <a:r>
              <a:rPr lang="ru-RU" altLang="bg-BG" sz="2800" dirty="0">
                <a:effectLst>
                  <a:outerShdw blurRad="38100" dist="38100" dir="2700000" algn="tl">
                    <a:srgbClr val="C0C0C0"/>
                  </a:outerShdw>
                </a:effectLst>
              </a:rPr>
              <a:t> </a:t>
            </a:r>
            <a:r>
              <a:rPr lang="ru-RU" altLang="bg-BG" sz="2800" dirty="0" err="1">
                <a:solidFill>
                  <a:srgbClr val="FF0000"/>
                </a:solidFill>
                <a:effectLst>
                  <a:outerShdw blurRad="38100" dist="38100" dir="2700000" algn="tl">
                    <a:srgbClr val="C0C0C0"/>
                  </a:outerShdw>
                </a:effectLst>
              </a:rPr>
              <a:t>заповед</a:t>
            </a:r>
            <a:r>
              <a:rPr lang="ru-RU" altLang="bg-BG" sz="2800" dirty="0">
                <a:solidFill>
                  <a:srgbClr val="FF0000"/>
                </a:solidFill>
                <a:effectLst>
                  <a:outerShdw blurRad="38100" dist="38100" dir="2700000" algn="tl">
                    <a:srgbClr val="C0C0C0"/>
                  </a:outerShdw>
                </a:effectLst>
              </a:rPr>
              <a:t> за </a:t>
            </a:r>
            <a:r>
              <a:rPr lang="ru-RU" altLang="bg-BG" sz="2800" dirty="0" err="1">
                <a:solidFill>
                  <a:srgbClr val="FF0000"/>
                </a:solidFill>
                <a:effectLst>
                  <a:outerShdw blurRad="38100" dist="38100" dir="2700000" algn="tl">
                    <a:srgbClr val="C0C0C0"/>
                  </a:outerShdw>
                </a:effectLst>
              </a:rPr>
              <a:t>спиране</a:t>
            </a:r>
            <a:r>
              <a:rPr lang="ru-RU" altLang="bg-BG" sz="2800" dirty="0">
                <a:solidFill>
                  <a:srgbClr val="FF0000"/>
                </a:solidFill>
                <a:effectLst>
                  <a:outerShdw blurRad="38100" dist="38100" dir="2700000" algn="tl">
                    <a:srgbClr val="C0C0C0"/>
                  </a:outerShdw>
                </a:effectLst>
              </a:rPr>
              <a:t> </a:t>
            </a:r>
            <a:r>
              <a:rPr lang="ru-RU" altLang="bg-BG" sz="2800" dirty="0" err="1">
                <a:solidFill>
                  <a:srgbClr val="FF0000"/>
                </a:solidFill>
                <a:effectLst>
                  <a:outerShdw blurRad="38100" dist="38100" dir="2700000" algn="tl">
                    <a:srgbClr val="C0C0C0"/>
                  </a:outerShdw>
                </a:effectLst>
              </a:rPr>
              <a:t>експлоатацията</a:t>
            </a:r>
            <a:r>
              <a:rPr lang="ru-RU" altLang="bg-BG" sz="2800" dirty="0">
                <a:solidFill>
                  <a:srgbClr val="FF0000"/>
                </a:solidFill>
                <a:effectLst>
                  <a:outerShdw blurRad="38100" dist="38100" dir="2700000" algn="tl">
                    <a:srgbClr val="C0C0C0"/>
                  </a:outerShdw>
                </a:effectLst>
              </a:rPr>
              <a:t> на </a:t>
            </a:r>
            <a:r>
              <a:rPr lang="ru-RU" altLang="bg-BG" sz="2800" dirty="0" err="1">
                <a:solidFill>
                  <a:srgbClr val="FF0000"/>
                </a:solidFill>
                <a:effectLst>
                  <a:outerShdw blurRad="38100" dist="38100" dir="2700000" algn="tl">
                    <a:srgbClr val="C0C0C0"/>
                  </a:outerShdw>
                </a:effectLst>
              </a:rPr>
              <a:t>обекта</a:t>
            </a:r>
            <a:r>
              <a:rPr lang="ru-RU" altLang="bg-BG" sz="2800" dirty="0">
                <a:solidFill>
                  <a:srgbClr val="FF0000"/>
                </a:solidFill>
                <a:effectLst>
                  <a:outerShdw blurRad="38100" dist="38100" dir="2700000" algn="tl">
                    <a:srgbClr val="C0C0C0"/>
                  </a:outerShdw>
                </a:effectLst>
              </a:rPr>
              <a:t> или на части от него или за </a:t>
            </a:r>
            <a:r>
              <a:rPr lang="ru-RU" altLang="bg-BG" sz="2800" dirty="0" err="1">
                <a:solidFill>
                  <a:srgbClr val="FF0000"/>
                </a:solidFill>
                <a:effectLst>
                  <a:outerShdw blurRad="38100" dist="38100" dir="2700000" algn="tl">
                    <a:srgbClr val="C0C0C0"/>
                  </a:outerShdw>
                </a:effectLst>
              </a:rPr>
              <a:t>спиране</a:t>
            </a:r>
            <a:r>
              <a:rPr lang="ru-RU" altLang="bg-BG" sz="2800" dirty="0">
                <a:solidFill>
                  <a:srgbClr val="FF0000"/>
                </a:solidFill>
                <a:effectLst>
                  <a:outerShdw blurRad="38100" dist="38100" dir="2700000" algn="tl">
                    <a:srgbClr val="C0C0C0"/>
                  </a:outerShdw>
                </a:effectLst>
              </a:rPr>
              <a:t> на </a:t>
            </a:r>
            <a:r>
              <a:rPr lang="ru-RU" altLang="bg-BG" sz="2800" dirty="0" err="1">
                <a:solidFill>
                  <a:srgbClr val="FF0000"/>
                </a:solidFill>
                <a:effectLst>
                  <a:outerShdw blurRad="38100" dist="38100" dir="2700000" algn="tl">
                    <a:srgbClr val="C0C0C0"/>
                  </a:outerShdw>
                </a:effectLst>
              </a:rPr>
              <a:t>съответната</a:t>
            </a:r>
            <a:r>
              <a:rPr lang="ru-RU" altLang="bg-BG" sz="2800" dirty="0">
                <a:solidFill>
                  <a:srgbClr val="FF0000"/>
                </a:solidFill>
                <a:effectLst>
                  <a:outerShdw blurRad="38100" dist="38100" dir="2700000" algn="tl">
                    <a:srgbClr val="C0C0C0"/>
                  </a:outerShdw>
                </a:effectLst>
              </a:rPr>
              <a:t> </a:t>
            </a:r>
            <a:r>
              <a:rPr lang="ru-RU" altLang="bg-BG" sz="2800" dirty="0" err="1">
                <a:solidFill>
                  <a:srgbClr val="FF0000"/>
                </a:solidFill>
                <a:effectLst>
                  <a:outerShdw blurRad="38100" dist="38100" dir="2700000" algn="tl">
                    <a:srgbClr val="C0C0C0"/>
                  </a:outerShdw>
                </a:effectLst>
              </a:rPr>
              <a:t>дейност</a:t>
            </a:r>
            <a:r>
              <a:rPr lang="ru-RU" altLang="bg-BG" sz="2800" dirty="0">
                <a:solidFill>
                  <a:srgbClr val="FF0000"/>
                </a:solidFill>
                <a:effectLst>
                  <a:outerShdw blurRad="38100" dist="38100" dir="2700000" algn="tl">
                    <a:srgbClr val="C0C0C0"/>
                  </a:outerShdw>
                </a:effectLst>
              </a:rPr>
              <a:t> </a:t>
            </a:r>
            <a:r>
              <a:rPr lang="ru-RU" altLang="bg-BG" sz="2800" dirty="0">
                <a:effectLst>
                  <a:outerShdw blurRad="38100" dist="38100" dir="2700000" algn="tl">
                    <a:srgbClr val="C0C0C0"/>
                  </a:outerShdw>
                </a:effectLst>
              </a:rPr>
              <a:t>до </a:t>
            </a:r>
            <a:r>
              <a:rPr lang="ru-RU" altLang="bg-BG" sz="2800" dirty="0" err="1">
                <a:effectLst>
                  <a:outerShdw blurRad="38100" dist="38100" dir="2700000" algn="tl">
                    <a:srgbClr val="C0C0C0"/>
                  </a:outerShdw>
                </a:effectLst>
              </a:rPr>
              <a:t>отстраняване</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нарушенията</a:t>
            </a:r>
            <a:r>
              <a:rPr lang="ru-RU" altLang="bg-BG" sz="2800" dirty="0">
                <a:effectLst>
                  <a:outerShdw blurRad="38100" dist="38100" dir="2700000" algn="tl">
                    <a:srgbClr val="C0C0C0"/>
                  </a:outerShdw>
                </a:effectLst>
              </a:rPr>
              <a:t>. </a:t>
            </a:r>
            <a:r>
              <a:rPr lang="ru-RU" altLang="bg-BG" sz="2800" dirty="0" err="1">
                <a:effectLst>
                  <a:outerShdw blurRad="38100" dist="38100" dir="2700000" algn="tl">
                    <a:srgbClr val="C0C0C0"/>
                  </a:outerShdw>
                </a:effectLst>
              </a:rPr>
              <a:t>Същото</a:t>
            </a:r>
            <a:r>
              <a:rPr lang="ru-RU" altLang="bg-BG" sz="2800" dirty="0">
                <a:effectLst>
                  <a:outerShdw blurRad="38100" dist="38100" dir="2700000" algn="tl">
                    <a:srgbClr val="C0C0C0"/>
                  </a:outerShdw>
                </a:effectLst>
              </a:rPr>
              <a:t> се </a:t>
            </a:r>
            <a:r>
              <a:rPr lang="ru-RU" altLang="bg-BG" sz="2800" dirty="0" err="1">
                <a:effectLst>
                  <a:outerShdw blurRad="38100" dist="38100" dir="2700000" algn="tl">
                    <a:srgbClr val="C0C0C0"/>
                  </a:outerShdw>
                </a:effectLst>
              </a:rPr>
              <a:t>отнася</a:t>
            </a:r>
            <a:r>
              <a:rPr lang="ru-RU" altLang="bg-BG" sz="2800" dirty="0">
                <a:effectLst>
                  <a:outerShdw blurRad="38100" dist="38100" dir="2700000" algn="tl">
                    <a:srgbClr val="C0C0C0"/>
                  </a:outerShdw>
                </a:effectLst>
              </a:rPr>
              <a:t> и при </a:t>
            </a:r>
            <a:r>
              <a:rPr lang="ru-RU" altLang="bg-BG" sz="2800" dirty="0" err="1">
                <a:effectLst>
                  <a:outerShdw blurRad="38100" dist="38100" dir="2700000" algn="tl">
                    <a:srgbClr val="C0C0C0"/>
                  </a:outerShdw>
                </a:effectLst>
              </a:rPr>
              <a:t>съмнение</a:t>
            </a:r>
            <a:r>
              <a:rPr lang="ru-RU" altLang="bg-BG" sz="2800" dirty="0">
                <a:effectLst>
                  <a:outerShdw blurRad="38100" dist="38100" dir="2700000" algn="tl">
                    <a:srgbClr val="C0C0C0"/>
                  </a:outerShdw>
                </a:effectLst>
              </a:rPr>
              <a:t> за </a:t>
            </a:r>
            <a:r>
              <a:rPr lang="ru-RU" altLang="bg-BG" sz="2800" dirty="0" err="1">
                <a:effectLst>
                  <a:outerShdw blurRad="38100" dist="38100" dir="2700000" algn="tl">
                    <a:srgbClr val="C0C0C0"/>
                  </a:outerShdw>
                </a:effectLst>
              </a:rPr>
              <a:t>безопасността</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продукти</a:t>
            </a:r>
            <a:r>
              <a:rPr lang="ru-RU" altLang="bg-BG" sz="2800" dirty="0">
                <a:effectLst>
                  <a:outerShdw blurRad="38100" dist="38100" dir="2700000" algn="tl">
                    <a:srgbClr val="C0C0C0"/>
                  </a:outerShdw>
                </a:effectLst>
              </a:rPr>
              <a:t> и стоки </a:t>
            </a:r>
            <a:r>
              <a:rPr lang="ru-RU" altLang="bg-BG" sz="2800" dirty="0" err="1">
                <a:effectLst>
                  <a:outerShdw blurRad="38100" dist="38100" dir="2700000" algn="tl">
                    <a:srgbClr val="C0C0C0"/>
                  </a:outerShdw>
                </a:effectLst>
              </a:rPr>
              <a:t>със</a:t>
            </a:r>
            <a:r>
              <a:rPr lang="ru-RU" altLang="bg-BG" sz="2800" dirty="0">
                <a:effectLst>
                  <a:outerShdw blurRad="38100" dist="38100" dir="2700000" algn="tl">
                    <a:srgbClr val="C0C0C0"/>
                  </a:outerShdw>
                </a:effectLst>
              </a:rPr>
              <a:t> значение за </a:t>
            </a:r>
            <a:r>
              <a:rPr lang="ru-RU" altLang="bg-BG" sz="2800" dirty="0" err="1">
                <a:effectLst>
                  <a:outerShdw blurRad="38100" dist="38100" dir="2700000" algn="tl">
                    <a:srgbClr val="C0C0C0"/>
                  </a:outerShdw>
                </a:effectLst>
              </a:rPr>
              <a:t>здравето</a:t>
            </a:r>
            <a:r>
              <a:rPr lang="ru-RU" altLang="bg-BG" sz="2800" dirty="0">
                <a:effectLst>
                  <a:outerShdw blurRad="38100" dist="38100" dir="2700000" algn="tl">
                    <a:srgbClr val="C0C0C0"/>
                  </a:outerShdw>
                </a:effectLst>
              </a:rPr>
              <a:t> на </a:t>
            </a:r>
            <a:r>
              <a:rPr lang="ru-RU" altLang="bg-BG" sz="2800" dirty="0" err="1">
                <a:effectLst>
                  <a:outerShdw blurRad="38100" dist="38100" dir="2700000" algn="tl">
                    <a:srgbClr val="C0C0C0"/>
                  </a:outerShdw>
                </a:effectLst>
              </a:rPr>
              <a:t>човека</a:t>
            </a:r>
            <a:r>
              <a:rPr lang="ru-RU" altLang="bg-BG" sz="2800" dirty="0">
                <a:effectLst>
                  <a:outerShdw blurRad="38100" dist="38100" dir="2700000" algn="tl">
                    <a:srgbClr val="C0C0C0"/>
                  </a:outerShdw>
                </a:effectLst>
              </a:rPr>
              <a:t>.</a:t>
            </a:r>
            <a:endParaRPr lang="en-US"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D0814CB6-F2D5-43B5-9AB2-2136D11A7EEB}" type="datetime1">
              <a:rPr lang="bg-BG" altLang="en-US" smtClean="0"/>
              <a:t>20.3.2020 г.</a:t>
            </a:fld>
            <a:endParaRPr lang="en-US" altLang="en-US"/>
          </a:p>
        </p:txBody>
      </p:sp>
    </p:spTree>
    <p:extLst>
      <p:ext uri="{BB962C8B-B14F-4D97-AF65-F5344CB8AC3E}">
        <p14:creationId xmlns:p14="http://schemas.microsoft.com/office/powerpoint/2010/main" val="155796005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10CC7A6-EA11-489F-8C76-7EAE23217836}" type="slidenum">
              <a:rPr lang="en-US" altLang="en-US">
                <a:latin typeface="Arial" charset="0"/>
              </a:rPr>
              <a:pPr eaLnBrk="1" hangingPunct="1"/>
              <a:t>83</a:t>
            </a:fld>
            <a:endParaRPr lang="en-US" altLang="en-US">
              <a:latin typeface="Arial" charset="0"/>
            </a:endParaRPr>
          </a:p>
        </p:txBody>
      </p:sp>
      <p:sp>
        <p:nvSpPr>
          <p:cNvPr id="58371" name="Rectangle 3"/>
          <p:cNvSpPr>
            <a:spLocks noGrp="1" noRot="1" noChangeArrowheads="1"/>
          </p:cNvSpPr>
          <p:nvPr>
            <p:ph type="body" idx="4294967295"/>
          </p:nvPr>
        </p:nvSpPr>
        <p:spPr>
          <a:xfrm>
            <a:off x="304800" y="304800"/>
            <a:ext cx="8540750" cy="5791200"/>
          </a:xfrm>
        </p:spPr>
        <p:txBody>
          <a:bodyPr/>
          <a:lstStyle/>
          <a:p>
            <a:pPr eaLnBrk="1" hangingPunct="1">
              <a:lnSpc>
                <a:spcPct val="80000"/>
              </a:lnSpc>
              <a:buFontTx/>
              <a:buNone/>
            </a:pPr>
            <a:r>
              <a:rPr lang="ru-RU" altLang="bg-BG" sz="3600" b="1" dirty="0">
                <a:solidFill>
                  <a:schemeClr val="hlink"/>
                </a:solidFill>
                <a:effectLst>
                  <a:outerShdw blurRad="38100" dist="38100" dir="2700000" algn="tl">
                    <a:srgbClr val="C0C0C0"/>
                  </a:outerShdw>
                </a:effectLst>
              </a:rPr>
              <a:t>	</a:t>
            </a:r>
            <a:r>
              <a:rPr lang="ru-RU" altLang="bg-BG" b="1" dirty="0">
                <a:solidFill>
                  <a:srgbClr val="FF0000"/>
                </a:solidFill>
                <a:effectLst>
                  <a:outerShdw blurRad="38100" dist="38100" dir="2700000" algn="tl">
                    <a:srgbClr val="C0C0C0"/>
                  </a:outerShdw>
                </a:effectLst>
              </a:rPr>
              <a:t>Раздел </a:t>
            </a:r>
            <a:r>
              <a:rPr lang="en-US" altLang="bg-BG" b="1" dirty="0">
                <a:solidFill>
                  <a:srgbClr val="FF0000"/>
                </a:solidFill>
                <a:effectLst>
                  <a:outerShdw blurRad="38100" dist="38100" dir="2700000" algn="tl">
                    <a:srgbClr val="C0C0C0"/>
                  </a:outerShdw>
                </a:effectLst>
              </a:rPr>
              <a:t>III</a:t>
            </a:r>
            <a:r>
              <a:rPr lang="ru-RU" altLang="bg-BG" b="1" dirty="0">
                <a:solidFill>
                  <a:srgbClr val="FF0000"/>
                </a:solidFill>
                <a:effectLst>
                  <a:outerShdw blurRad="38100" dist="38100" dir="2700000" algn="tl">
                    <a:srgbClr val="C0C0C0"/>
                  </a:outerShdw>
                </a:effectLst>
              </a:rPr>
              <a:t> Здравни изисквания към козметичните продукти</a:t>
            </a:r>
          </a:p>
          <a:p>
            <a:pPr eaLnBrk="1" hangingPunct="1"/>
            <a:r>
              <a:rPr lang="bg-BG" altLang="bg-BG" sz="2800" dirty="0"/>
              <a:t>Козметичните продукти, които се предлагат на пазара, не трябва да причиняват увреждане на човешкото здраве, когато се прилагат в съответствие с тяхното предназначение, инструкциите за употреба и унищожаване, както и с всички други указания, предоставени от производителя или негов упълномощен представител, или лицето, по чието искане е произведен продуктът, или лицето, което за първи път пуска на пазара козметичен продукт от внос.</a:t>
            </a:r>
          </a:p>
        </p:txBody>
      </p:sp>
      <p:sp>
        <p:nvSpPr>
          <p:cNvPr id="2" name="Date Placeholder 1"/>
          <p:cNvSpPr>
            <a:spLocks noGrp="1"/>
          </p:cNvSpPr>
          <p:nvPr>
            <p:ph type="dt" sz="half" idx="10"/>
          </p:nvPr>
        </p:nvSpPr>
        <p:spPr/>
        <p:txBody>
          <a:bodyPr/>
          <a:lstStyle/>
          <a:p>
            <a:fld id="{8089DF5A-8582-4C15-8493-D65E3D059222}" type="datetime1">
              <a:rPr lang="bg-BG" altLang="en-US" smtClean="0"/>
              <a:t>20.3.2020 г.</a:t>
            </a:fld>
            <a:endParaRPr lang="en-US" altLang="en-US"/>
          </a:p>
        </p:txBody>
      </p:sp>
    </p:spTree>
    <p:extLst>
      <p:ext uri="{BB962C8B-B14F-4D97-AF65-F5344CB8AC3E}">
        <p14:creationId xmlns:p14="http://schemas.microsoft.com/office/powerpoint/2010/main" val="423148887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C70615A-2E4A-4C30-85E0-0BF97494B204}" type="slidenum">
              <a:rPr lang="en-US" altLang="en-US">
                <a:latin typeface="Arial" charset="0"/>
              </a:rPr>
              <a:pPr eaLnBrk="1" hangingPunct="1"/>
              <a:t>84</a:t>
            </a:fld>
            <a:endParaRPr lang="en-US" altLang="en-US">
              <a:latin typeface="Arial" charset="0"/>
            </a:endParaRPr>
          </a:p>
        </p:txBody>
      </p:sp>
      <p:sp>
        <p:nvSpPr>
          <p:cNvPr id="59394" name="Rectangle 2"/>
          <p:cNvSpPr>
            <a:spLocks noGrp="1" noRot="1" noChangeArrowheads="1"/>
          </p:cNvSpPr>
          <p:nvPr>
            <p:ph type="title" idx="4294967295"/>
          </p:nvPr>
        </p:nvSpPr>
        <p:spPr>
          <a:xfrm>
            <a:off x="457200" y="381000"/>
            <a:ext cx="8229600" cy="1020762"/>
          </a:xfrm>
        </p:spPr>
        <p:txBody>
          <a:bodyPr/>
          <a:lstStyle/>
          <a:p>
            <a:pPr algn="l" eaLnBrk="1" hangingPunct="1"/>
            <a:br>
              <a:rPr lang="ru-RU" altLang="bg-BG" sz="2400" b="1" dirty="0">
                <a:effectLst>
                  <a:outerShdw blurRad="38100" dist="38100" dir="2700000" algn="tl">
                    <a:srgbClr val="C0C0C0"/>
                  </a:outerShdw>
                </a:effectLst>
              </a:rPr>
            </a:br>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IV</a:t>
            </a:r>
            <a:r>
              <a:rPr lang="ru-RU" altLang="bg-BG" sz="3200" b="1" dirty="0">
                <a:solidFill>
                  <a:srgbClr val="FF0000"/>
                </a:solidFill>
                <a:effectLst>
                  <a:outerShdw blurRad="38100" dist="38100" dir="2700000" algn="tl">
                    <a:srgbClr val="C0C0C0"/>
                  </a:outerShdw>
                </a:effectLst>
              </a:rPr>
              <a:t>.</a:t>
            </a:r>
            <a:r>
              <a:rPr lang="en-US" altLang="bg-BG" sz="3200" b="1" dirty="0">
                <a:solidFill>
                  <a:srgbClr val="FF0000"/>
                </a:solidFill>
                <a:effectLst>
                  <a:outerShdw blurRad="38100" dist="38100" dir="2700000" algn="tl">
                    <a:srgbClr val="C0C0C0"/>
                  </a:outerShdw>
                </a:effectLst>
              </a:rPr>
              <a:t> </a:t>
            </a:r>
            <a:r>
              <a:rPr lang="ru-RU" altLang="bg-BG" sz="3200" b="1" dirty="0">
                <a:solidFill>
                  <a:srgbClr val="FF0000"/>
                </a:solidFill>
                <a:effectLst>
                  <a:outerShdw blurRad="38100" dist="38100" dir="2700000" algn="tl">
                    <a:srgbClr val="C0C0C0"/>
                  </a:outerShdw>
                </a:effectLst>
              </a:rPr>
              <a:t>Дейности за въздействие върху рискови за здравето фактори</a:t>
            </a:r>
            <a:br>
              <a:rPr lang="ru-RU" altLang="bg-BG" sz="3200" dirty="0">
                <a:solidFill>
                  <a:srgbClr val="FF0000"/>
                </a:solidFill>
                <a:effectLst>
                  <a:outerShdw blurRad="38100" dist="38100" dir="2700000" algn="tl">
                    <a:srgbClr val="C0C0C0"/>
                  </a:outerShdw>
                </a:effectLst>
              </a:rPr>
            </a:br>
            <a:endParaRPr lang="en-US" altLang="bg-BG" sz="3200" dirty="0">
              <a:solidFill>
                <a:srgbClr val="FF0000"/>
              </a:solidFill>
              <a:effectLst>
                <a:outerShdw blurRad="38100" dist="38100" dir="2700000" algn="tl">
                  <a:srgbClr val="C0C0C0"/>
                </a:outerShdw>
              </a:effectLst>
            </a:endParaRPr>
          </a:p>
        </p:txBody>
      </p:sp>
      <p:sp>
        <p:nvSpPr>
          <p:cNvPr id="59395" name="Rectangle 3"/>
          <p:cNvSpPr>
            <a:spLocks noGrp="1" noRot="1" noChangeArrowheads="1"/>
          </p:cNvSpPr>
          <p:nvPr>
            <p:ph type="body" idx="4294967295"/>
          </p:nvPr>
        </p:nvSpPr>
        <p:spPr>
          <a:xfrm>
            <a:off x="457200" y="1524000"/>
            <a:ext cx="8229600" cy="4572000"/>
          </a:xfrm>
        </p:spPr>
        <p:txBody>
          <a:bodyPr/>
          <a:lstStyle/>
          <a:p>
            <a:pPr marL="0" indent="0">
              <a:buNone/>
            </a:pPr>
            <a:r>
              <a:rPr lang="bg-BG" sz="2800" dirty="0">
                <a:effectLst>
                  <a:outerShdw blurRad="38100" dist="38100" dir="2700000" algn="tl">
                    <a:srgbClr val="000000">
                      <a:alpha val="43137"/>
                    </a:srgbClr>
                  </a:outerShdw>
                </a:effectLst>
              </a:rPr>
              <a:t>Министърът на здравеопазването и други компетентни държавни органи съвместно с неправителствените организации създават условия </a:t>
            </a:r>
            <a:r>
              <a:rPr lang="bg-BG" sz="2800" dirty="0">
                <a:solidFill>
                  <a:srgbClr val="FF0000"/>
                </a:solidFill>
                <a:effectLst>
                  <a:outerShdw blurRad="38100" dist="38100" dir="2700000" algn="tl">
                    <a:srgbClr val="000000">
                      <a:alpha val="43137"/>
                    </a:srgbClr>
                  </a:outerShdw>
                </a:effectLst>
              </a:rPr>
              <a:t>за ограничаване на тютюнопушенето, злоупотребата с алкохол и недопускане употребата на наркотични вещества</a:t>
            </a:r>
            <a:r>
              <a:rPr lang="bg-BG" sz="2800" dirty="0">
                <a:effectLst>
                  <a:outerShdw blurRad="38100" dist="38100" dir="2700000" algn="tl">
                    <a:srgbClr val="000000">
                      <a:alpha val="43137"/>
                    </a:srgbClr>
                  </a:outerShdw>
                </a:effectLst>
              </a:rPr>
              <a:t>, като:</a:t>
            </a:r>
            <a:endParaRPr lang="en-US" sz="2800" dirty="0">
              <a:effectLst>
                <a:outerShdw blurRad="38100" dist="38100" dir="2700000" algn="tl">
                  <a:srgbClr val="000000">
                    <a:alpha val="43137"/>
                  </a:srgbClr>
                </a:outerShdw>
              </a:effectLst>
            </a:endParaRPr>
          </a:p>
          <a:p>
            <a:r>
              <a:rPr lang="bg-BG" sz="2800" dirty="0">
                <a:effectLst>
                  <a:outerShdw blurRad="38100" dist="38100" dir="2700000" algn="tl">
                    <a:srgbClr val="000000">
                      <a:alpha val="43137"/>
                    </a:srgbClr>
                  </a:outerShdw>
                </a:effectLst>
              </a:rPr>
              <a:t>1. осъществява </a:t>
            </a:r>
            <a:r>
              <a:rPr lang="bg-BG" sz="2800" dirty="0" err="1">
                <a:effectLst>
                  <a:outerShdw blurRad="38100" dist="38100" dir="2700000" algn="tl">
                    <a:srgbClr val="000000">
                      <a:alpha val="43137"/>
                    </a:srgbClr>
                  </a:outerShdw>
                </a:effectLst>
              </a:rPr>
              <a:t>промотивни</a:t>
            </a:r>
            <a:r>
              <a:rPr lang="bg-BG" sz="2800" dirty="0">
                <a:effectLst>
                  <a:outerShdw blurRad="38100" dist="38100" dir="2700000" algn="tl">
                    <a:srgbClr val="000000">
                      <a:alpha val="43137"/>
                    </a:srgbClr>
                  </a:outerShdw>
                </a:effectLst>
              </a:rPr>
              <a:t> и профилактични дейности;</a:t>
            </a:r>
            <a:endParaRPr lang="en-US" sz="2800" dirty="0">
              <a:effectLst>
                <a:outerShdw blurRad="38100" dist="38100" dir="2700000" algn="tl">
                  <a:srgbClr val="000000">
                    <a:alpha val="43137"/>
                  </a:srgbClr>
                </a:outerShdw>
              </a:effectLst>
            </a:endParaRPr>
          </a:p>
          <a:p>
            <a:r>
              <a:rPr lang="bg-BG" sz="2800" dirty="0">
                <a:effectLst>
                  <a:outerShdw blurRad="38100" dist="38100" dir="2700000" algn="tl">
                    <a:srgbClr val="000000">
                      <a:alpha val="43137"/>
                    </a:srgbClr>
                  </a:outerShdw>
                </a:effectLst>
              </a:rPr>
              <a:t>2. осигурява достъп до медицинска помощ и социална защита на засегнатите лица.</a:t>
            </a:r>
            <a:endParaRPr lang="en-US" sz="2800" dirty="0">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2FA55010-CBAA-44B0-928C-DFC9A22FF5F6}" type="datetime1">
              <a:rPr lang="bg-BG" altLang="en-US" smtClean="0"/>
              <a:t>20.3.2020 г.</a:t>
            </a:fld>
            <a:endParaRPr lang="en-US" altLang="en-US"/>
          </a:p>
        </p:txBody>
      </p:sp>
    </p:spTree>
    <p:extLst>
      <p:ext uri="{BB962C8B-B14F-4D97-AF65-F5344CB8AC3E}">
        <p14:creationId xmlns:p14="http://schemas.microsoft.com/office/powerpoint/2010/main" val="24170419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marL="72000" indent="-342900" algn="l" eaLnBrk="1" hangingPunct="1">
              <a:lnSpc>
                <a:spcPct val="125000"/>
              </a:lnSpc>
              <a:spcBef>
                <a:spcPct val="20000"/>
              </a:spcBef>
            </a:pPr>
            <a:r>
              <a:rPr lang="ru-RU" altLang="bg-BG" sz="3200" dirty="0">
                <a:solidFill>
                  <a:srgbClr val="000000"/>
                </a:solidFill>
                <a:effectLst>
                  <a:outerShdw blurRad="38100" dist="38100" dir="2700000" algn="tl">
                    <a:srgbClr val="C0C0C0"/>
                  </a:outerShdw>
                </a:effectLst>
              </a:rPr>
              <a:t>Законът предвижда 1% от средствата, постъпили в републиканския бюджет от акцизите върху тютюневите изделия и спиртните напитки, да се използват за финансиране на националните програми за ограничаване на тютюнопушенето, злоупотребата с алкохол и недопускане употребата на наркотични вещества. </a:t>
            </a:r>
            <a:endParaRPr lang="en-US" altLang="bg-BG" sz="3200" dirty="0">
              <a:solidFill>
                <a:srgbClr val="000000"/>
              </a:solidFill>
              <a:effectLst>
                <a:outerShdw blurRad="38100" dist="38100" dir="2700000" algn="tl">
                  <a:srgbClr val="C0C0C0"/>
                </a:outerShdw>
              </a:effectLst>
            </a:endParaRP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B96BA58-807D-48AD-9AF2-CD229ED649AB}" type="slidenum">
              <a:rPr lang="en-US" altLang="en-US">
                <a:latin typeface="Arial" charset="0"/>
              </a:rPr>
              <a:pPr eaLnBrk="1" hangingPunct="1"/>
              <a:t>85</a:t>
            </a:fld>
            <a:endParaRPr lang="en-US" altLang="en-US">
              <a:latin typeface="Arial" charset="0"/>
            </a:endParaRPr>
          </a:p>
        </p:txBody>
      </p:sp>
      <p:sp>
        <p:nvSpPr>
          <p:cNvPr id="4" name="Date Placeholder 3"/>
          <p:cNvSpPr>
            <a:spLocks noGrp="1"/>
          </p:cNvSpPr>
          <p:nvPr>
            <p:ph type="dt" sz="half" idx="10"/>
          </p:nvPr>
        </p:nvSpPr>
        <p:spPr/>
        <p:txBody>
          <a:bodyPr/>
          <a:lstStyle/>
          <a:p>
            <a:fld id="{1CFBA3FD-4CF1-4A41-9BF9-7268B45591C0}" type="datetime1">
              <a:rPr lang="bg-BG" altLang="en-US" smtClean="0"/>
              <a:t>20.3.2020 г.</a:t>
            </a:fld>
            <a:endParaRPr lang="en-US" altLang="en-US"/>
          </a:p>
        </p:txBody>
      </p:sp>
    </p:spTree>
    <p:extLst>
      <p:ext uri="{BB962C8B-B14F-4D97-AF65-F5344CB8AC3E}">
        <p14:creationId xmlns:p14="http://schemas.microsoft.com/office/powerpoint/2010/main" val="38450258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marL="108000" algn="l"/>
            <a:r>
              <a:rPr lang="bg-BG" sz="3200" dirty="0">
                <a:effectLst>
                  <a:outerShdw blurRad="38100" dist="38100" dir="2700000" algn="tl">
                    <a:srgbClr val="000000">
                      <a:alpha val="43137"/>
                    </a:srgbClr>
                  </a:outerShdw>
                </a:effectLst>
              </a:rPr>
              <a:t>Забранява се продажбата на алкохолни напитки на:</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1. лица под 18 години;</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2. лица в пияно състояние;</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3. територията на детските градини, училищата, общежитията за ученици, лечебните заведения;</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4. спортни прояви;</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5. обществени мероприятия, организирани за деца и ученици.</a:t>
            </a:r>
            <a:endParaRPr lang="en-US" sz="3200" dirty="0">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86</a:t>
            </a:fld>
            <a:endParaRPr lang="en-US" altLang="en-US"/>
          </a:p>
        </p:txBody>
      </p:sp>
    </p:spTree>
    <p:extLst>
      <p:ext uri="{BB962C8B-B14F-4D97-AF65-F5344CB8AC3E}">
        <p14:creationId xmlns:p14="http://schemas.microsoft.com/office/powerpoint/2010/main" val="2577348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91200"/>
          </a:xfrm>
        </p:spPr>
        <p:txBody>
          <a:bodyPr/>
          <a:lstStyle/>
          <a:p>
            <a:pPr marL="72000" algn="l"/>
            <a:r>
              <a:rPr lang="bg-BG" sz="2300" b="1" dirty="0">
                <a:solidFill>
                  <a:srgbClr val="FF0000"/>
                </a:solidFill>
              </a:rPr>
              <a:t>Забранява се пряката реклама на спиртни напитки.</a:t>
            </a:r>
            <a:br>
              <a:rPr lang="en-US" sz="2300" b="1" dirty="0">
                <a:solidFill>
                  <a:srgbClr val="FF0000"/>
                </a:solidFill>
              </a:rPr>
            </a:br>
            <a:r>
              <a:rPr lang="bg-BG" sz="2300" b="1" dirty="0">
                <a:solidFill>
                  <a:srgbClr val="FF0000"/>
                </a:solidFill>
              </a:rPr>
              <a:t>Непряката реклама </a:t>
            </a:r>
            <a:r>
              <a:rPr lang="bg-BG" sz="2300" dirty="0"/>
              <a:t>не може:</a:t>
            </a:r>
            <a:br>
              <a:rPr lang="en-US" sz="2300" dirty="0"/>
            </a:br>
            <a:r>
              <a:rPr lang="bg-BG" sz="2300" dirty="0"/>
              <a:t>1. да е насочена към лица под 18-годишна възраст, както и да се излъчва в предавания или да се публикува в печатни издания, предназначени за тях;</a:t>
            </a:r>
            <a:br>
              <a:rPr lang="en-US" sz="2300" dirty="0"/>
            </a:br>
            <a:r>
              <a:rPr lang="bg-BG" sz="2300" dirty="0"/>
              <a:t>2. да използва лица под 18-годишна възраст като участници;</a:t>
            </a:r>
            <a:br>
              <a:rPr lang="en-US" sz="2300" dirty="0"/>
            </a:br>
            <a:r>
              <a:rPr lang="bg-BG" sz="2300" dirty="0"/>
              <a:t>3. да свързва употребата на алкохолни напитки със спортни и физически постижения или с управление на превозни средства;</a:t>
            </a:r>
            <a:br>
              <a:rPr lang="en-US" sz="2300" dirty="0"/>
            </a:br>
            <a:r>
              <a:rPr lang="bg-BG" sz="2300" dirty="0"/>
              <a:t>4. да съдържа неверни твърдения относно полза за здравето, социално или сексуално благополучие или да представя въздържанието или умереността в отрицателна светлина.</a:t>
            </a:r>
            <a:br>
              <a:rPr lang="en-US" sz="2300" dirty="0"/>
            </a:br>
            <a:r>
              <a:rPr lang="bg-BG" sz="2300" dirty="0"/>
              <a:t>5. не може да се излъчва в радио- и телевизионни предавания преди 22,00 часа.</a:t>
            </a:r>
            <a:endParaRPr lang="en-US" sz="23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87</a:t>
            </a:fld>
            <a:endParaRPr lang="en-US" altLang="en-US"/>
          </a:p>
        </p:txBody>
      </p:sp>
    </p:spTree>
    <p:extLst>
      <p:ext uri="{BB962C8B-B14F-4D97-AF65-F5344CB8AC3E}">
        <p14:creationId xmlns:p14="http://schemas.microsoft.com/office/powerpoint/2010/main" val="183940368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638800"/>
          </a:xfrm>
        </p:spPr>
        <p:txBody>
          <a:bodyPr/>
          <a:lstStyle/>
          <a:p>
            <a:pPr algn="l"/>
            <a:r>
              <a:rPr lang="bg-BG" sz="2400" b="1" dirty="0">
                <a:solidFill>
                  <a:srgbClr val="FF0000"/>
                </a:solidFill>
              </a:rPr>
              <a:t>Забранява се тютюнопушенето в:</a:t>
            </a:r>
            <a:br>
              <a:rPr lang="bg-BG" sz="2400" b="1" dirty="0">
                <a:solidFill>
                  <a:srgbClr val="FF0000"/>
                </a:solidFill>
              </a:rPr>
            </a:br>
            <a:r>
              <a:rPr lang="bg-BG" sz="2400" dirty="0">
                <a:solidFill>
                  <a:schemeClr val="tx1"/>
                </a:solidFill>
                <a:effectLst>
                  <a:outerShdw blurRad="38100" dist="38100" dir="2700000" algn="tl">
                    <a:srgbClr val="000000">
                      <a:alpha val="43137"/>
                    </a:srgbClr>
                  </a:outerShdw>
                </a:effectLst>
              </a:rPr>
              <a:t>- закритите обществени места.</a:t>
            </a:r>
            <a:br>
              <a:rPr lang="en-US" sz="2400" dirty="0">
                <a:solidFill>
                  <a:schemeClr val="tx1"/>
                </a:solidFill>
                <a:effectLst>
                  <a:outerShdw blurRad="38100" dist="38100" dir="2700000" algn="tl">
                    <a:srgbClr val="000000">
                      <a:alpha val="43137"/>
                    </a:srgbClr>
                  </a:outerShdw>
                </a:effectLst>
              </a:rPr>
            </a:br>
            <a:r>
              <a:rPr lang="bg-BG" sz="2400" dirty="0">
                <a:solidFill>
                  <a:schemeClr val="tx1"/>
                </a:solidFill>
                <a:effectLst>
                  <a:outerShdw blurRad="38100" dist="38100" dir="2700000" algn="tl">
                    <a:srgbClr val="000000">
                      <a:alpha val="43137"/>
                    </a:srgbClr>
                  </a:outerShdw>
                </a:effectLst>
              </a:rPr>
              <a:t>- в помещенията с обособени работни места, където се полага труд, както и в помещенията към тях със спомагателно и обслужващо предназначение.</a:t>
            </a:r>
            <a:br>
              <a:rPr lang="en-US" sz="2400" dirty="0">
                <a:solidFill>
                  <a:schemeClr val="tx1"/>
                </a:solidFill>
                <a:effectLst>
                  <a:outerShdw blurRad="38100" dist="38100" dir="2700000" algn="tl">
                    <a:srgbClr val="000000">
                      <a:alpha val="43137"/>
                    </a:srgbClr>
                  </a:outerShdw>
                </a:effectLst>
              </a:rPr>
            </a:br>
            <a:br>
              <a:rPr lang="bg-BG" sz="2400" dirty="0"/>
            </a:br>
            <a:r>
              <a:rPr lang="bg-BG" sz="2400" dirty="0"/>
              <a:t>По изключение се допуска тютюнопушене в обособени самостоятелни помещения, разположени в сградите на летищата, но в тях не се разрешава присъствието на лица до 18-годишна възраст. Те се отделят с </a:t>
            </a:r>
            <a:r>
              <a:rPr lang="bg-BG" sz="2400" dirty="0" err="1"/>
              <a:t>въздухонепроницаеми</a:t>
            </a:r>
            <a:r>
              <a:rPr lang="bg-BG" sz="2400" dirty="0"/>
              <a:t> стени, плътно затварящи се врати, обозначават се ясно и в тях се изгражда вентилационна инсталация. Министерският съвет определя с наредба изискванията, на които трябва да отговарят обособените самостоятелни помещения.</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88</a:t>
            </a:fld>
            <a:endParaRPr lang="en-US" altLang="en-US"/>
          </a:p>
        </p:txBody>
      </p:sp>
    </p:spTree>
    <p:extLst>
      <p:ext uri="{BB962C8B-B14F-4D97-AF65-F5344CB8AC3E}">
        <p14:creationId xmlns:p14="http://schemas.microsoft.com/office/powerpoint/2010/main" val="4485772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800" b="1" dirty="0">
                <a:solidFill>
                  <a:srgbClr val="FF0000"/>
                </a:solidFill>
              </a:rPr>
              <a:t>Забранява се тютюнопушенето на следните открити обществени места:</a:t>
            </a:r>
            <a:br>
              <a:rPr lang="bg-BG" sz="2800" b="1" dirty="0">
                <a:solidFill>
                  <a:srgbClr val="FF0000"/>
                </a:solidFill>
              </a:rPr>
            </a:br>
            <a:br>
              <a:rPr lang="en-US" sz="2800" b="1" dirty="0">
                <a:solidFill>
                  <a:srgbClr val="FF0000"/>
                </a:solidFill>
              </a:rPr>
            </a:br>
            <a:r>
              <a:rPr lang="bg-BG" sz="2800" dirty="0"/>
              <a:t>1. прилежащите терени и тротоари на детските ясли, детските градини, училищата, ученическите общежития и местата, където се предоставят социални услуги за деца;</a:t>
            </a:r>
            <a:br>
              <a:rPr lang="en-US" sz="2800" dirty="0"/>
            </a:br>
            <a:r>
              <a:rPr lang="bg-BG" sz="2800" dirty="0"/>
              <a:t>2. площадките за игра;</a:t>
            </a:r>
            <a:br>
              <a:rPr lang="en-US" sz="2800" dirty="0"/>
            </a:br>
            <a:r>
              <a:rPr lang="bg-BG" sz="2800" dirty="0"/>
              <a:t>3. на които са организирани мероприятия за деца и ученици;</a:t>
            </a:r>
            <a:br>
              <a:rPr lang="en-US" sz="2800" dirty="0"/>
            </a:br>
            <a:r>
              <a:rPr lang="bg-BG" sz="2800" dirty="0"/>
              <a:t>4. спортните обекти, летните кина и театри - по време на спортни и културни прояви.</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89</a:t>
            </a:fld>
            <a:endParaRPr lang="en-US" altLang="en-US"/>
          </a:p>
        </p:txBody>
      </p:sp>
    </p:spTree>
    <p:extLst>
      <p:ext uri="{BB962C8B-B14F-4D97-AF65-F5344CB8AC3E}">
        <p14:creationId xmlns:p14="http://schemas.microsoft.com/office/powerpoint/2010/main" val="616506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D1C8C52-7DB9-415A-8621-0F2A8AEEB047}" type="slidenum">
              <a:rPr lang="bg-BG" altLang="en-US"/>
              <a:pPr/>
              <a:t>9</a:t>
            </a:fld>
            <a:endParaRPr lang="bg-BG" altLang="en-US"/>
          </a:p>
        </p:txBody>
      </p:sp>
      <p:sp>
        <p:nvSpPr>
          <p:cNvPr id="585730" name="Rectangle 2"/>
          <p:cNvSpPr>
            <a:spLocks noGrp="1" noChangeArrowheads="1"/>
          </p:cNvSpPr>
          <p:nvPr>
            <p:ph type="title"/>
          </p:nvPr>
        </p:nvSpPr>
        <p:spPr>
          <a:xfrm>
            <a:off x="228600" y="762000"/>
            <a:ext cx="8610600" cy="5562600"/>
          </a:xfrm>
        </p:spPr>
        <p:txBody>
          <a:bodyPr/>
          <a:lstStyle/>
          <a:p>
            <a:pPr marL="72000"/>
            <a:r>
              <a:rPr lang="bg-BG" altLang="en-US" sz="3600" b="1" dirty="0">
                <a:latin typeface="Arial" panose="020B0604020202020204" pitchFamily="34" charset="0"/>
                <a:cs typeface="Arial" panose="020B0604020202020204" pitchFamily="34" charset="0"/>
              </a:rPr>
              <a:t>Основна задача на здравното законодателство - постигане на баланс между правата на личността и интересите на обществото</a:t>
            </a:r>
            <a:r>
              <a:rPr lang="bg-BG" altLang="en-US" sz="3600" dirty="0">
                <a:latin typeface="Arial" panose="020B0604020202020204" pitchFamily="34" charset="0"/>
                <a:cs typeface="Arial" panose="020B0604020202020204" pitchFamily="34" charset="0"/>
              </a:rPr>
              <a:t>. </a:t>
            </a:r>
            <a:br>
              <a:rPr lang="bg-BG" altLang="en-US" sz="3600" dirty="0">
                <a:latin typeface="Arial" panose="020B0604020202020204" pitchFamily="34" charset="0"/>
                <a:cs typeface="Arial" panose="020B0604020202020204" pitchFamily="34" charset="0"/>
              </a:rPr>
            </a:br>
            <a:br>
              <a:rPr lang="bg-BG" altLang="en-US" sz="3600" dirty="0">
                <a:latin typeface="Arial" panose="020B0604020202020204" pitchFamily="34" charset="0"/>
                <a:cs typeface="Arial" panose="020B0604020202020204" pitchFamily="34" charset="0"/>
              </a:rPr>
            </a:br>
            <a:r>
              <a:rPr lang="bg-BG" altLang="en-US" sz="3600" b="1" dirty="0">
                <a:solidFill>
                  <a:srgbClr val="0000FF"/>
                </a:solidFill>
                <a:latin typeface="Arial" panose="020B0604020202020204" pitchFamily="34" charset="0"/>
                <a:cs typeface="Arial" panose="020B0604020202020204" pitchFamily="34" charset="0"/>
              </a:rPr>
              <a:t>Два основни принципа:</a:t>
            </a:r>
            <a:r>
              <a:rPr lang="bg-BG" altLang="en-US" sz="3600" dirty="0">
                <a:solidFill>
                  <a:srgbClr val="0000FF"/>
                </a:solidFill>
                <a:latin typeface="Arial" panose="020B0604020202020204" pitchFamily="34" charset="0"/>
                <a:cs typeface="Arial" panose="020B0604020202020204" pitchFamily="34" charset="0"/>
              </a:rPr>
              <a:t> </a:t>
            </a:r>
            <a:br>
              <a:rPr lang="bg-BG" altLang="en-US" sz="3600" dirty="0">
                <a:solidFill>
                  <a:srgbClr val="0000FF"/>
                </a:solidFill>
                <a:latin typeface="Arial" panose="020B0604020202020204" pitchFamily="34" charset="0"/>
                <a:cs typeface="Arial" panose="020B0604020202020204" pitchFamily="34" charset="0"/>
              </a:rPr>
            </a:br>
            <a:r>
              <a:rPr lang="bg-BG" altLang="en-US" sz="3600" dirty="0">
                <a:solidFill>
                  <a:srgbClr val="0000FF"/>
                </a:solidFill>
                <a:latin typeface="Arial" panose="020B0604020202020204" pitchFamily="34" charset="0"/>
                <a:cs typeface="Arial" panose="020B0604020202020204" pitchFamily="34" charset="0"/>
              </a:rPr>
              <a:t>- </a:t>
            </a:r>
            <a:r>
              <a:rPr lang="bg-BG" altLang="en-US" sz="3600" b="1" dirty="0">
                <a:solidFill>
                  <a:srgbClr val="0000FF"/>
                </a:solidFill>
                <a:latin typeface="Arial" panose="020B0604020202020204" pitchFamily="34" charset="0"/>
                <a:cs typeface="Arial" panose="020B0604020202020204" pitchFamily="34" charset="0"/>
              </a:rPr>
              <a:t>право на медицинска помощ </a:t>
            </a:r>
            <a:br>
              <a:rPr lang="bg-BG" altLang="en-US" sz="3600" dirty="0">
                <a:solidFill>
                  <a:srgbClr val="0000FF"/>
                </a:solidFill>
                <a:latin typeface="Arial" panose="020B0604020202020204" pitchFamily="34" charset="0"/>
                <a:cs typeface="Arial" panose="020B0604020202020204" pitchFamily="34" charset="0"/>
              </a:rPr>
            </a:br>
            <a:r>
              <a:rPr lang="bg-BG" altLang="en-US" sz="3600" dirty="0">
                <a:solidFill>
                  <a:srgbClr val="0000FF"/>
                </a:solidFill>
                <a:latin typeface="Arial" panose="020B0604020202020204" pitchFamily="34" charset="0"/>
                <a:cs typeface="Arial" panose="020B0604020202020204" pitchFamily="34" charset="0"/>
              </a:rPr>
              <a:t>- </a:t>
            </a:r>
            <a:r>
              <a:rPr lang="bg-BG" altLang="en-US" sz="3600" b="1" dirty="0">
                <a:solidFill>
                  <a:srgbClr val="0000FF"/>
                </a:solidFill>
                <a:latin typeface="Arial" panose="020B0604020202020204" pitchFamily="34" charset="0"/>
                <a:cs typeface="Arial" panose="020B0604020202020204" pitchFamily="34" charset="0"/>
              </a:rPr>
              <a:t>право на лична свобода и решение.</a:t>
            </a:r>
            <a:endParaRPr lang="en-US" altLang="en-US" sz="36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2"/>
          </p:nvPr>
        </p:nvSpPr>
        <p:spPr/>
        <p:txBody>
          <a:bodyPr/>
          <a:lstStyle/>
          <a:p>
            <a:fld id="{B16E88DE-977A-435A-95F7-F90F0A31B4AA}" type="datetime1">
              <a:rPr lang="bg-BG" altLang="en-US" smtClean="0"/>
              <a:t>20.3.2020 г.</a:t>
            </a:fld>
            <a:endParaRPr lang="bg-BG" alt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52D77D1-D8F8-48C4-82BA-D2621268F162}" type="slidenum">
              <a:rPr lang="en-US" altLang="en-US">
                <a:latin typeface="Arial" charset="0"/>
              </a:rPr>
              <a:pPr eaLnBrk="1" hangingPunct="1"/>
              <a:t>90</a:t>
            </a:fld>
            <a:endParaRPr lang="en-US" altLang="en-US">
              <a:latin typeface="Arial" charset="0"/>
            </a:endParaRPr>
          </a:p>
        </p:txBody>
      </p:sp>
      <p:sp>
        <p:nvSpPr>
          <p:cNvPr id="60418" name="Rectangle 2"/>
          <p:cNvSpPr>
            <a:spLocks noGrp="1" noRot="1" noChangeArrowheads="1"/>
          </p:cNvSpPr>
          <p:nvPr>
            <p:ph type="title" idx="4294967295"/>
          </p:nvPr>
        </p:nvSpPr>
        <p:spPr>
          <a:xfrm>
            <a:off x="460375" y="304800"/>
            <a:ext cx="8229600" cy="1143000"/>
          </a:xfrm>
        </p:spPr>
        <p:txBody>
          <a:bodyPr/>
          <a:lstStyle/>
          <a:p>
            <a:pPr algn="l" eaLnBrk="1" hangingPunct="1"/>
            <a:br>
              <a:rPr lang="ru-RU" altLang="bg-BG" sz="2400" b="1" dirty="0">
                <a:effectLst>
                  <a:outerShdw blurRad="38100" dist="38100" dir="2700000" algn="tl">
                    <a:srgbClr val="C0C0C0"/>
                  </a:outerShdw>
                </a:effectLst>
              </a:rPr>
            </a:br>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V</a:t>
            </a:r>
            <a:r>
              <a:rPr lang="ru-RU" altLang="bg-BG" sz="3200" b="1" dirty="0">
                <a:solidFill>
                  <a:srgbClr val="FF0000"/>
                </a:solidFill>
                <a:effectLst>
                  <a:outerShdw blurRad="38100" dist="38100" dir="2700000" algn="tl">
                    <a:srgbClr val="C0C0C0"/>
                  </a:outerShdw>
                </a:effectLst>
              </a:rPr>
              <a:t>.</a:t>
            </a:r>
            <a:r>
              <a:rPr lang="en-US" altLang="bg-BG" sz="3200" b="1" dirty="0">
                <a:solidFill>
                  <a:srgbClr val="FF0000"/>
                </a:solidFill>
                <a:effectLst>
                  <a:outerShdw blurRad="38100" dist="38100" dir="2700000" algn="tl">
                    <a:srgbClr val="C0C0C0"/>
                  </a:outerShdw>
                </a:effectLst>
              </a:rPr>
              <a:t> </a:t>
            </a:r>
            <a:br>
              <a:rPr lang="bg-BG" altLang="bg-BG" sz="3200" b="1" dirty="0">
                <a:solidFill>
                  <a:srgbClr val="FF0000"/>
                </a:solidFill>
                <a:effectLst>
                  <a:outerShdw blurRad="38100" dist="38100" dir="2700000" algn="tl">
                    <a:srgbClr val="C0C0C0"/>
                  </a:outerShdw>
                </a:effectLst>
              </a:rPr>
            </a:br>
            <a:r>
              <a:rPr lang="bg-BG" altLang="bg-BG" sz="3200" b="1" dirty="0">
                <a:solidFill>
                  <a:srgbClr val="FF0000"/>
                </a:solidFill>
                <a:effectLst>
                  <a:outerShdw blurRad="38100" dist="38100" dir="2700000" algn="tl">
                    <a:srgbClr val="C0C0C0"/>
                  </a:outerShdw>
                </a:effectLst>
              </a:rPr>
              <a:t>Надзор на</a:t>
            </a:r>
            <a:r>
              <a:rPr lang="ru-RU" altLang="bg-BG" sz="3200" b="1" dirty="0">
                <a:solidFill>
                  <a:srgbClr val="FF0000"/>
                </a:solidFill>
                <a:effectLst>
                  <a:outerShdw blurRad="38100" dist="38100" dir="2700000" algn="tl">
                    <a:srgbClr val="C0C0C0"/>
                  </a:outerShdw>
                </a:effectLst>
              </a:rPr>
              <a:t> заразните болести</a:t>
            </a:r>
            <a:br>
              <a:rPr lang="en-US" altLang="bg-BG" sz="2400" b="1" dirty="0">
                <a:solidFill>
                  <a:srgbClr val="FF0000"/>
                </a:solidFill>
                <a:effectLst>
                  <a:outerShdw blurRad="38100" dist="38100" dir="2700000" algn="tl">
                    <a:srgbClr val="C0C0C0"/>
                  </a:outerShdw>
                </a:effectLst>
              </a:rPr>
            </a:br>
            <a:endParaRPr lang="en-US" altLang="bg-BG" sz="2400" b="1" dirty="0">
              <a:solidFill>
                <a:srgbClr val="FF0000"/>
              </a:solidFill>
              <a:effectLst>
                <a:outerShdw blurRad="38100" dist="38100" dir="2700000" algn="tl">
                  <a:srgbClr val="C0C0C0"/>
                </a:outerShdw>
              </a:effectLst>
            </a:endParaRPr>
          </a:p>
        </p:txBody>
      </p:sp>
      <p:sp>
        <p:nvSpPr>
          <p:cNvPr id="60419" name="Rectangle 3"/>
          <p:cNvSpPr>
            <a:spLocks noGrp="1" noRot="1" noChangeArrowheads="1"/>
          </p:cNvSpPr>
          <p:nvPr>
            <p:ph type="body" idx="4294967295"/>
          </p:nvPr>
        </p:nvSpPr>
        <p:spPr>
          <a:xfrm>
            <a:off x="533400" y="1752600"/>
            <a:ext cx="8229600" cy="4114800"/>
          </a:xfrm>
        </p:spPr>
        <p:txBody>
          <a:bodyPr/>
          <a:lstStyle/>
          <a:p>
            <a:pPr eaLnBrk="1" hangingPunct="1"/>
            <a:r>
              <a:rPr lang="ru-RU" altLang="bg-BG" dirty="0">
                <a:effectLst>
                  <a:outerShdw blurRad="38100" dist="38100" dir="2700000" algn="tl">
                    <a:srgbClr val="C0C0C0"/>
                  </a:outerShdw>
                </a:effectLst>
              </a:rPr>
              <a:t>За </a:t>
            </a:r>
            <a:r>
              <a:rPr lang="ru-RU" altLang="bg-BG" dirty="0" err="1">
                <a:effectLst>
                  <a:outerShdw blurRad="38100" dist="38100" dir="2700000" algn="tl">
                    <a:srgbClr val="C0C0C0"/>
                  </a:outerShdw>
                </a:effectLst>
              </a:rPr>
              <a:t>опазване</a:t>
            </a:r>
            <a:r>
              <a:rPr lang="ru-RU" altLang="bg-BG" dirty="0">
                <a:effectLst>
                  <a:outerShdw blurRad="38100" dist="38100" dir="2700000" algn="tl">
                    <a:srgbClr val="C0C0C0"/>
                  </a:outerShdw>
                </a:effectLst>
              </a:rPr>
              <a:t> на </a:t>
            </a:r>
            <a:r>
              <a:rPr lang="ru-RU" altLang="bg-BG" dirty="0" err="1">
                <a:effectLst>
                  <a:outerShdw blurRad="38100" dist="38100" dir="2700000" algn="tl">
                    <a:srgbClr val="C0C0C0"/>
                  </a:outerShdw>
                </a:effectLst>
              </a:rPr>
              <a:t>страната</a:t>
            </a:r>
            <a:r>
              <a:rPr lang="ru-RU" altLang="bg-BG" dirty="0">
                <a:effectLst>
                  <a:outerShdw blurRad="38100" dist="38100" dir="2700000" algn="tl">
                    <a:srgbClr val="C0C0C0"/>
                  </a:outerShdw>
                </a:effectLst>
              </a:rPr>
              <a:t> от </a:t>
            </a:r>
            <a:r>
              <a:rPr lang="ru-RU" altLang="bg-BG" dirty="0" err="1">
                <a:effectLst>
                  <a:outerShdw blurRad="38100" dist="38100" dir="2700000" algn="tl">
                    <a:srgbClr val="C0C0C0"/>
                  </a:outerShdw>
                </a:effectLst>
              </a:rPr>
              <a:t>разпространение</a:t>
            </a:r>
            <a:r>
              <a:rPr lang="ru-RU" altLang="bg-BG" dirty="0">
                <a:effectLst>
                  <a:outerShdw blurRad="38100" dist="38100" dir="2700000" algn="tl">
                    <a:srgbClr val="C0C0C0"/>
                  </a:outerShdw>
                </a:effectLst>
              </a:rPr>
              <a:t> на </a:t>
            </a:r>
            <a:r>
              <a:rPr lang="ru-RU" altLang="bg-BG" dirty="0" err="1">
                <a:effectLst>
                  <a:outerShdw blurRad="38100" dist="38100" dir="2700000" algn="tl">
                    <a:srgbClr val="C0C0C0"/>
                  </a:outerShdw>
                </a:effectLst>
              </a:rPr>
              <a:t>особено</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опасни</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заразни</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болести</a:t>
            </a:r>
            <a:r>
              <a:rPr lang="ru-RU" altLang="bg-BG" dirty="0">
                <a:effectLst>
                  <a:outerShdw blurRad="38100" dist="38100" dir="2700000" algn="tl">
                    <a:srgbClr val="C0C0C0"/>
                  </a:outerShdw>
                </a:effectLst>
              </a:rPr>
              <a:t> при </a:t>
            </a:r>
            <a:r>
              <a:rPr lang="ru-RU" altLang="bg-BG" dirty="0" err="1">
                <a:effectLst>
                  <a:outerShdw blurRad="38100" dist="38100" dir="2700000" algn="tl">
                    <a:srgbClr val="C0C0C0"/>
                  </a:outerShdw>
                </a:effectLst>
              </a:rPr>
              <a:t>необходимост</a:t>
            </a:r>
            <a:r>
              <a:rPr lang="ru-RU" altLang="bg-BG" dirty="0">
                <a:effectLst>
                  <a:outerShdw blurRad="38100" dist="38100" dir="2700000" algn="tl">
                    <a:srgbClr val="C0C0C0"/>
                  </a:outerShdw>
                </a:effectLst>
              </a:rPr>
              <a:t> се </a:t>
            </a:r>
            <a:r>
              <a:rPr lang="ru-RU" altLang="bg-BG" dirty="0" err="1">
                <a:effectLst>
                  <a:outerShdw blurRad="38100" dist="38100" dir="2700000" algn="tl">
                    <a:srgbClr val="C0C0C0"/>
                  </a:outerShdw>
                </a:effectLst>
              </a:rPr>
              <a:t>извършва</a:t>
            </a:r>
            <a:r>
              <a:rPr lang="ru-RU" altLang="bg-BG" dirty="0">
                <a:effectLst>
                  <a:outerShdw blurRad="38100" dist="38100" dir="2700000" algn="tl">
                    <a:srgbClr val="C0C0C0"/>
                  </a:outerShdw>
                </a:effectLst>
              </a:rPr>
              <a:t> </a:t>
            </a:r>
            <a:r>
              <a:rPr lang="ru-RU" altLang="bg-BG" dirty="0" err="1">
                <a:solidFill>
                  <a:srgbClr val="FF0000"/>
                </a:solidFill>
                <a:effectLst>
                  <a:outerShdw blurRad="38100" dist="38100" dir="2700000" algn="tl">
                    <a:srgbClr val="C0C0C0"/>
                  </a:outerShdw>
                </a:effectLst>
              </a:rPr>
              <a:t>граничен</a:t>
            </a:r>
            <a:r>
              <a:rPr lang="ru-RU" altLang="bg-BG" dirty="0">
                <a:solidFill>
                  <a:srgbClr val="FF0000"/>
                </a:solidFill>
                <a:effectLst>
                  <a:outerShdw blurRad="38100" dist="38100" dir="2700000" algn="tl">
                    <a:srgbClr val="C0C0C0"/>
                  </a:outerShdw>
                </a:effectLst>
              </a:rPr>
              <a:t> </a:t>
            </a:r>
            <a:r>
              <a:rPr lang="ru-RU" altLang="bg-BG" dirty="0" err="1">
                <a:solidFill>
                  <a:srgbClr val="FF0000"/>
                </a:solidFill>
                <a:effectLst>
                  <a:outerShdw blurRad="38100" dist="38100" dir="2700000" algn="tl">
                    <a:srgbClr val="C0C0C0"/>
                  </a:outerShdw>
                </a:effectLst>
              </a:rPr>
              <a:t>здравен</a:t>
            </a:r>
            <a:r>
              <a:rPr lang="ru-RU" altLang="bg-BG" dirty="0">
                <a:solidFill>
                  <a:srgbClr val="FF0000"/>
                </a:solidFill>
                <a:effectLst>
                  <a:outerShdw blurRad="38100" dist="38100" dir="2700000" algn="tl">
                    <a:srgbClr val="C0C0C0"/>
                  </a:outerShdw>
                </a:effectLst>
              </a:rPr>
              <a:t> </a:t>
            </a:r>
            <a:r>
              <a:rPr lang="ru-RU" altLang="bg-BG" dirty="0" err="1">
                <a:solidFill>
                  <a:srgbClr val="FF0000"/>
                </a:solidFill>
                <a:effectLst>
                  <a:outerShdw blurRad="38100" dist="38100" dir="2700000" algn="tl">
                    <a:srgbClr val="C0C0C0"/>
                  </a:outerShdw>
                </a:effectLst>
              </a:rPr>
              <a:t>контрол</a:t>
            </a:r>
            <a:r>
              <a:rPr lang="ru-RU" altLang="bg-BG" dirty="0">
                <a:solidFill>
                  <a:srgbClr val="FF0000"/>
                </a:solidFill>
                <a:effectLst>
                  <a:outerShdw blurRad="38100" dist="38100" dir="2700000" algn="tl">
                    <a:srgbClr val="C0C0C0"/>
                  </a:outerShdw>
                </a:effectLst>
              </a:rPr>
              <a:t>. </a:t>
            </a:r>
            <a:r>
              <a:rPr lang="ru-RU" altLang="bg-BG" dirty="0" err="1">
                <a:effectLst>
                  <a:outerShdw blurRad="38100" dist="38100" dir="2700000" algn="tl">
                    <a:srgbClr val="C0C0C0"/>
                  </a:outerShdw>
                </a:effectLst>
              </a:rPr>
              <a:t>Условията</a:t>
            </a:r>
            <a:r>
              <a:rPr lang="ru-RU" altLang="bg-BG" dirty="0">
                <a:effectLst>
                  <a:outerShdw blurRad="38100" dist="38100" dir="2700000" algn="tl">
                    <a:srgbClr val="C0C0C0"/>
                  </a:outerShdw>
                </a:effectLst>
              </a:rPr>
              <a:t> и </a:t>
            </a:r>
            <a:r>
              <a:rPr lang="ru-RU" altLang="bg-BG" dirty="0" err="1">
                <a:effectLst>
                  <a:outerShdw blurRad="38100" dist="38100" dir="2700000" algn="tl">
                    <a:srgbClr val="C0C0C0"/>
                  </a:outerShdw>
                </a:effectLst>
              </a:rPr>
              <a:t>редът</a:t>
            </a:r>
            <a:r>
              <a:rPr lang="ru-RU" altLang="bg-BG" dirty="0">
                <a:effectLst>
                  <a:outerShdw blurRad="38100" dist="38100" dir="2700000" algn="tl">
                    <a:srgbClr val="C0C0C0"/>
                  </a:outerShdw>
                </a:effectLst>
              </a:rPr>
              <a:t> за </a:t>
            </a:r>
            <a:r>
              <a:rPr lang="ru-RU" altLang="bg-BG" dirty="0" err="1">
                <a:effectLst>
                  <a:outerShdw blurRad="38100" dist="38100" dir="2700000" algn="tl">
                    <a:srgbClr val="C0C0C0"/>
                  </a:outerShdw>
                </a:effectLst>
              </a:rPr>
              <a:t>провеждане</a:t>
            </a:r>
            <a:r>
              <a:rPr lang="ru-RU" altLang="bg-BG" dirty="0">
                <a:effectLst>
                  <a:outerShdw blurRad="38100" dist="38100" dir="2700000" algn="tl">
                    <a:srgbClr val="C0C0C0"/>
                  </a:outerShdw>
                </a:effectLst>
              </a:rPr>
              <a:t> на </a:t>
            </a:r>
            <a:r>
              <a:rPr lang="ru-RU" altLang="bg-BG" dirty="0" err="1">
                <a:effectLst>
                  <a:outerShdw blurRad="38100" dist="38100" dir="2700000" algn="tl">
                    <a:srgbClr val="C0C0C0"/>
                  </a:outerShdw>
                </a:effectLst>
              </a:rPr>
              <a:t>граничен</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здравен</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контрол</a:t>
            </a:r>
            <a:r>
              <a:rPr lang="ru-RU" altLang="bg-BG" dirty="0">
                <a:effectLst>
                  <a:outerShdw blurRad="38100" dist="38100" dir="2700000" algn="tl">
                    <a:srgbClr val="C0C0C0"/>
                  </a:outerShdw>
                </a:effectLst>
              </a:rPr>
              <a:t> се </a:t>
            </a:r>
            <a:r>
              <a:rPr lang="ru-RU" altLang="bg-BG" dirty="0" err="1">
                <a:effectLst>
                  <a:outerShdw blurRad="38100" dist="38100" dir="2700000" algn="tl">
                    <a:srgbClr val="C0C0C0"/>
                  </a:outerShdw>
                </a:effectLst>
              </a:rPr>
              <a:t>уреждат</a:t>
            </a:r>
            <a:r>
              <a:rPr lang="ru-RU" altLang="bg-BG" dirty="0">
                <a:effectLst>
                  <a:outerShdw blurRad="38100" dist="38100" dir="2700000" algn="tl">
                    <a:srgbClr val="C0C0C0"/>
                  </a:outerShdw>
                </a:effectLst>
              </a:rPr>
              <a:t> с </a:t>
            </a:r>
            <a:r>
              <a:rPr lang="ru-RU" altLang="bg-BG" dirty="0" err="1">
                <a:effectLst>
                  <a:outerShdw blurRad="38100" dist="38100" dir="2700000" algn="tl">
                    <a:srgbClr val="C0C0C0"/>
                  </a:outerShdw>
                </a:effectLst>
              </a:rPr>
              <a:t>наредба</a:t>
            </a:r>
            <a:r>
              <a:rPr lang="ru-RU" altLang="bg-BG" dirty="0">
                <a:effectLst>
                  <a:outerShdw blurRad="38100" dist="38100" dir="2700000" algn="tl">
                    <a:srgbClr val="C0C0C0"/>
                  </a:outerShdw>
                </a:effectLst>
              </a:rPr>
              <a:t> на </a:t>
            </a:r>
            <a:r>
              <a:rPr lang="ru-RU" altLang="bg-BG" dirty="0" err="1">
                <a:effectLst>
                  <a:outerShdw blurRad="38100" dist="38100" dir="2700000" algn="tl">
                    <a:srgbClr val="C0C0C0"/>
                  </a:outerShdw>
                </a:effectLst>
              </a:rPr>
              <a:t>Министерския</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съвет</a:t>
            </a:r>
            <a:r>
              <a:rPr lang="ru-RU" altLang="bg-BG" dirty="0">
                <a:effectLst>
                  <a:outerShdw blurRad="38100" dist="38100" dir="2700000" algn="tl">
                    <a:srgbClr val="C0C0C0"/>
                  </a:outerShdw>
                </a:effectLst>
              </a:rPr>
              <a:t>.</a:t>
            </a:r>
          </a:p>
        </p:txBody>
      </p:sp>
      <p:sp>
        <p:nvSpPr>
          <p:cNvPr id="2" name="Date Placeholder 1"/>
          <p:cNvSpPr>
            <a:spLocks noGrp="1"/>
          </p:cNvSpPr>
          <p:nvPr>
            <p:ph type="dt" sz="half" idx="10"/>
          </p:nvPr>
        </p:nvSpPr>
        <p:spPr/>
        <p:txBody>
          <a:bodyPr/>
          <a:lstStyle/>
          <a:p>
            <a:fld id="{3490185A-B827-4FE9-9026-04A0BF62EB7A}" type="datetime1">
              <a:rPr lang="bg-BG" altLang="en-US" smtClean="0"/>
              <a:t>20.3.2020 г.</a:t>
            </a:fld>
            <a:endParaRPr lang="en-US" altLang="en-US"/>
          </a:p>
        </p:txBody>
      </p:sp>
    </p:spTree>
    <p:extLst>
      <p:ext uri="{BB962C8B-B14F-4D97-AF65-F5344CB8AC3E}">
        <p14:creationId xmlns:p14="http://schemas.microsoft.com/office/powerpoint/2010/main" val="19192328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4C65B2C-D3F3-4037-A1A8-97A36C43A08B}" type="slidenum">
              <a:rPr lang="en-US" altLang="en-US">
                <a:latin typeface="Arial" charset="0"/>
              </a:rPr>
              <a:pPr eaLnBrk="1" hangingPunct="1"/>
              <a:t>91</a:t>
            </a:fld>
            <a:endParaRPr lang="en-US" altLang="en-US">
              <a:latin typeface="Arial" charset="0"/>
            </a:endParaRPr>
          </a:p>
        </p:txBody>
      </p:sp>
      <p:sp>
        <p:nvSpPr>
          <p:cNvPr id="173059" name="Rectangle 3"/>
          <p:cNvSpPr>
            <a:spLocks noGrp="1" noRot="1" noChangeArrowheads="1"/>
          </p:cNvSpPr>
          <p:nvPr>
            <p:ph type="body" idx="4294967295"/>
          </p:nvPr>
        </p:nvSpPr>
        <p:spPr>
          <a:xfrm>
            <a:off x="228600" y="457200"/>
            <a:ext cx="8763000" cy="5410200"/>
          </a:xfrm>
        </p:spPr>
        <p:txBody>
          <a:bodyPr/>
          <a:lstStyle/>
          <a:p>
            <a:pPr eaLnBrk="1" hangingPunct="1"/>
            <a:r>
              <a:rPr lang="ru-RU" altLang="bg-BG" dirty="0">
                <a:effectLst>
                  <a:outerShdw blurRad="38100" dist="38100" dir="2700000" algn="tl">
                    <a:srgbClr val="C0C0C0"/>
                  </a:outerShdw>
                </a:effectLst>
              </a:rPr>
              <a:t>За предпазване на гражданите от заразни болести се правят </a:t>
            </a:r>
            <a:r>
              <a:rPr lang="ru-RU" altLang="bg-BG" dirty="0">
                <a:solidFill>
                  <a:srgbClr val="FF0000"/>
                </a:solidFill>
                <a:effectLst>
                  <a:outerShdw blurRad="38100" dist="38100" dir="2700000" algn="tl">
                    <a:srgbClr val="C0C0C0"/>
                  </a:outerShdw>
                </a:effectLst>
              </a:rPr>
              <a:t>задължителни имунизации; </a:t>
            </a:r>
          </a:p>
          <a:p>
            <a:pPr eaLnBrk="1" hangingPunct="1"/>
            <a:r>
              <a:rPr lang="ru-RU" altLang="bg-BG" dirty="0">
                <a:effectLst>
                  <a:outerShdw blurRad="38100" dist="38100" dir="2700000" algn="tl">
                    <a:srgbClr val="C0C0C0"/>
                  </a:outerShdw>
                </a:effectLst>
              </a:rPr>
              <a:t>задължителни планови имунизации и </a:t>
            </a:r>
            <a:r>
              <a:rPr lang="ru-RU" altLang="bg-BG" dirty="0" err="1">
                <a:effectLst>
                  <a:outerShdw blurRad="38100" dist="38100" dir="2700000" algn="tl">
                    <a:srgbClr val="C0C0C0"/>
                  </a:outerShdw>
                </a:effectLst>
              </a:rPr>
              <a:t>реимунизации</a:t>
            </a:r>
            <a:r>
              <a:rPr lang="ru-RU" altLang="bg-BG" dirty="0">
                <a:effectLst>
                  <a:outerShdw blurRad="38100" dist="38100" dir="2700000" algn="tl">
                    <a:srgbClr val="C0C0C0"/>
                  </a:outerShdw>
                </a:effectLst>
              </a:rPr>
              <a:t> по </a:t>
            </a:r>
            <a:r>
              <a:rPr lang="ru-RU" altLang="bg-BG" dirty="0">
                <a:solidFill>
                  <a:srgbClr val="FF0000"/>
                </a:solidFill>
                <a:effectLst>
                  <a:outerShdw blurRad="38100" dist="38100" dir="2700000" algn="tl">
                    <a:srgbClr val="C0C0C0"/>
                  </a:outerShdw>
                </a:effectLst>
              </a:rPr>
              <a:t>имунизационния календар на Р България; </a:t>
            </a:r>
          </a:p>
          <a:p>
            <a:pPr eaLnBrk="1" hangingPunct="1"/>
            <a:r>
              <a:rPr lang="ru-RU" altLang="bg-BG" dirty="0">
                <a:solidFill>
                  <a:srgbClr val="FF0000"/>
                </a:solidFill>
                <a:effectLst>
                  <a:outerShdw blurRad="38100" dist="38100" dir="2700000" algn="tl">
                    <a:srgbClr val="C0C0C0"/>
                  </a:outerShdw>
                </a:effectLst>
              </a:rPr>
              <a:t>целеви имунизации </a:t>
            </a:r>
            <a:r>
              <a:rPr lang="ru-RU" altLang="bg-BG" dirty="0">
                <a:effectLst>
                  <a:outerShdw blurRad="38100" dist="38100" dir="2700000" algn="tl">
                    <a:srgbClr val="C0C0C0"/>
                  </a:outerShdw>
                </a:effectLst>
              </a:rPr>
              <a:t>и реимунизации, които се извършват по специални показания; </a:t>
            </a:r>
          </a:p>
          <a:p>
            <a:pPr eaLnBrk="1" hangingPunct="1"/>
            <a:r>
              <a:rPr lang="ru-RU" altLang="bg-BG" dirty="0">
                <a:solidFill>
                  <a:srgbClr val="FF0000"/>
                </a:solidFill>
                <a:effectLst>
                  <a:outerShdw blurRad="38100" dist="38100" dir="2700000" algn="tl">
                    <a:srgbClr val="C0C0C0"/>
                  </a:outerShdw>
                </a:effectLst>
              </a:rPr>
              <a:t>препоръчителни имунизации.</a:t>
            </a:r>
          </a:p>
          <a:p>
            <a:pPr eaLnBrk="1" hangingPunct="1">
              <a:buFontTx/>
              <a:buNone/>
            </a:pPr>
            <a:endParaRPr lang="bg-BG" altLang="bg-BG" dirty="0">
              <a:solidFill>
                <a:schemeClr val="hlink"/>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124765C9-9314-4A39-8EAF-384B61041727}" type="datetime1">
              <a:rPr lang="bg-BG" altLang="en-US" smtClean="0"/>
              <a:t>20.3.2020 г.</a:t>
            </a:fld>
            <a:endParaRPr lang="en-US" altLang="en-US"/>
          </a:p>
        </p:txBody>
      </p:sp>
    </p:spTree>
    <p:extLst>
      <p:ext uri="{BB962C8B-B14F-4D97-AF65-F5344CB8AC3E}">
        <p14:creationId xmlns:p14="http://schemas.microsoft.com/office/powerpoint/2010/main" val="26084809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9C5BB23-5E43-457B-A075-EB704FF43C6B}" type="slidenum">
              <a:rPr lang="en-US" altLang="en-US">
                <a:latin typeface="Arial" charset="0"/>
              </a:rPr>
              <a:pPr eaLnBrk="1" hangingPunct="1"/>
              <a:t>92</a:t>
            </a:fld>
            <a:endParaRPr lang="en-US" altLang="en-US">
              <a:latin typeface="Arial" charset="0"/>
            </a:endParaRPr>
          </a:p>
        </p:txBody>
      </p:sp>
      <p:sp>
        <p:nvSpPr>
          <p:cNvPr id="61443" name="Rectangle 3"/>
          <p:cNvSpPr>
            <a:spLocks noGrp="1" noRot="1" noChangeArrowheads="1"/>
          </p:cNvSpPr>
          <p:nvPr>
            <p:ph type="body" idx="4294967295"/>
          </p:nvPr>
        </p:nvSpPr>
        <p:spPr>
          <a:xfrm>
            <a:off x="457200" y="609600"/>
            <a:ext cx="8229600" cy="5486400"/>
          </a:xfrm>
        </p:spPr>
        <p:txBody>
          <a:bodyPr/>
          <a:lstStyle/>
          <a:p>
            <a:pPr eaLnBrk="1" hangingPunct="1"/>
            <a:r>
              <a:rPr lang="ru-RU" altLang="bg-BG" sz="2800" dirty="0">
                <a:effectLst>
                  <a:outerShdw blurRad="38100" dist="38100" dir="2700000" algn="tl">
                    <a:srgbClr val="C0C0C0"/>
                  </a:outerShdw>
                </a:effectLst>
              </a:rPr>
              <a:t>Болните от заразни болести, контактните с тях лица и заразоносителите подлежат на </a:t>
            </a:r>
            <a:r>
              <a:rPr lang="ru-RU" altLang="bg-BG" sz="2800" dirty="0">
                <a:solidFill>
                  <a:srgbClr val="FF0000"/>
                </a:solidFill>
                <a:effectLst>
                  <a:outerShdw blurRad="38100" dist="38100" dir="2700000" algn="tl">
                    <a:srgbClr val="C0C0C0"/>
                  </a:outerShdw>
                </a:effectLst>
              </a:rPr>
              <a:t>регистрация, задължително съобщаване и отчет. </a:t>
            </a:r>
          </a:p>
          <a:p>
            <a:pPr algn="just" eaLnBrk="1" hangingPunct="1"/>
            <a:r>
              <a:rPr lang="ru-RU" altLang="bg-BG" sz="2800" dirty="0">
                <a:effectLst>
                  <a:outerShdw blurRad="38100" dist="38100" dir="2700000" algn="tl">
                    <a:srgbClr val="C0C0C0"/>
                  </a:outerShdw>
                </a:effectLst>
              </a:rPr>
              <a:t>На </a:t>
            </a:r>
            <a:r>
              <a:rPr lang="ru-RU" altLang="bg-BG" sz="2800" dirty="0">
                <a:solidFill>
                  <a:srgbClr val="FF0000"/>
                </a:solidFill>
                <a:effectLst>
                  <a:outerShdw blurRad="38100" dist="38100" dir="2700000" algn="tl">
                    <a:srgbClr val="C0C0C0"/>
                  </a:outerShdw>
                </a:effectLst>
              </a:rPr>
              <a:t>задължителна изолация и болнично лечение </a:t>
            </a:r>
            <a:r>
              <a:rPr lang="ru-RU" altLang="bg-BG" sz="2800" dirty="0">
                <a:effectLst>
                  <a:outerShdw blurRad="38100" dist="38100" dir="2700000" algn="tl">
                    <a:srgbClr val="C0C0C0"/>
                  </a:outerShdw>
                </a:effectLst>
              </a:rPr>
              <a:t>подлежат лица, болни и заразоносители от холера, чума, вариола, жълта треска, вирусни хеморагични трески, дифтерия, коремен тиф, полиомиелит, бруцелоза, антракс, малария, тежък остър респираторен синдром и туберкулоза с бацилоотделяне.</a:t>
            </a:r>
            <a:endParaRPr lang="en-US"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A5155C0F-9F33-4E6C-B44D-C3D5CA70A093}" type="datetime1">
              <a:rPr lang="bg-BG" altLang="en-US" smtClean="0"/>
              <a:t>20.3.2020 г.</a:t>
            </a:fld>
            <a:endParaRPr lang="en-US" altLang="en-US"/>
          </a:p>
        </p:txBody>
      </p:sp>
    </p:spTree>
    <p:extLst>
      <p:ext uri="{BB962C8B-B14F-4D97-AF65-F5344CB8AC3E}">
        <p14:creationId xmlns:p14="http://schemas.microsoft.com/office/powerpoint/2010/main" val="34665078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800" b="1" dirty="0">
                <a:solidFill>
                  <a:srgbClr val="FF0000"/>
                </a:solidFill>
              </a:rPr>
              <a:t>Ново от 2015 г.</a:t>
            </a:r>
            <a:br>
              <a:rPr lang="bg-BG" sz="2800" b="1" dirty="0">
                <a:solidFill>
                  <a:srgbClr val="FF0000"/>
                </a:solidFill>
              </a:rPr>
            </a:br>
            <a:r>
              <a:rPr lang="bg-BG" sz="2800" dirty="0"/>
              <a:t> В случай на кризисна ситуация, включително на масово навлизане на чужденци, търсещи закрила на територията на Р България, и при възникване на риск за общественото здраве, министърът на здравеопазването може да разпореди допълнителни мерки и дейности за опазване на общественото здраве, които се координират на национално ниво от главния държавен здравен инспектор, извършват се от регионалните здравни инспекции, на чиято територия са разкрити местата за настаняване, и се финансират от държавния бюджет.</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20.3.2020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93</a:t>
            </a:fld>
            <a:endParaRPr lang="en-US" altLang="en-US"/>
          </a:p>
        </p:txBody>
      </p:sp>
    </p:spTree>
    <p:extLst>
      <p:ext uri="{BB962C8B-B14F-4D97-AF65-F5344CB8AC3E}">
        <p14:creationId xmlns:p14="http://schemas.microsoft.com/office/powerpoint/2010/main" val="7091477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53FEB65-F047-412E-ACA6-193E1937F5BC}" type="slidenum">
              <a:rPr lang="en-US" altLang="en-US">
                <a:latin typeface="Arial" charset="0"/>
              </a:rPr>
              <a:pPr eaLnBrk="1" hangingPunct="1"/>
              <a:t>94</a:t>
            </a:fld>
            <a:endParaRPr lang="en-US" altLang="en-US">
              <a:latin typeface="Arial" charset="0"/>
            </a:endParaRPr>
          </a:p>
        </p:txBody>
      </p:sp>
      <p:sp>
        <p:nvSpPr>
          <p:cNvPr id="62467" name="Rectangle 3"/>
          <p:cNvSpPr>
            <a:spLocks noGrp="1" noRot="1" noChangeArrowheads="1"/>
          </p:cNvSpPr>
          <p:nvPr>
            <p:ph type="body" idx="4294967295"/>
          </p:nvPr>
        </p:nvSpPr>
        <p:spPr>
          <a:xfrm>
            <a:off x="457200" y="762000"/>
            <a:ext cx="8229600" cy="5715000"/>
          </a:xfrm>
        </p:spPr>
        <p:txBody>
          <a:bodyPr/>
          <a:lstStyle/>
          <a:p>
            <a:pPr algn="just" eaLnBrk="1" hangingPunct="1">
              <a:lnSpc>
                <a:spcPct val="90000"/>
              </a:lnSpc>
            </a:pPr>
            <a:r>
              <a:rPr lang="ru-RU" altLang="bg-BG" b="1" dirty="0">
                <a:solidFill>
                  <a:srgbClr val="FF0000"/>
                </a:solidFill>
                <a:effectLst>
                  <a:outerShdw blurRad="38100" dist="38100" dir="2700000" algn="tl">
                    <a:srgbClr val="C0C0C0"/>
                  </a:outerShdw>
                </a:effectLst>
              </a:rPr>
              <a:t>Раздел </a:t>
            </a:r>
            <a:r>
              <a:rPr lang="en-US" altLang="bg-BG" b="1" dirty="0">
                <a:solidFill>
                  <a:srgbClr val="FF0000"/>
                </a:solidFill>
                <a:effectLst>
                  <a:outerShdw blurRad="38100" dist="38100" dir="2700000" algn="tl">
                    <a:srgbClr val="C0C0C0"/>
                  </a:outerShdw>
                </a:effectLst>
              </a:rPr>
              <a:t>VI</a:t>
            </a:r>
            <a:r>
              <a:rPr lang="ru-RU" altLang="bg-BG" b="1" dirty="0">
                <a:solidFill>
                  <a:srgbClr val="FF0000"/>
                </a:solidFill>
                <a:effectLst>
                  <a:outerShdw blurRad="38100" dist="38100" dir="2700000" algn="tl">
                    <a:srgbClr val="C0C0C0"/>
                  </a:outerShdw>
                </a:effectLst>
              </a:rPr>
              <a:t>. определя мерките за защита от въздействието на </a:t>
            </a:r>
            <a:r>
              <a:rPr lang="ru-RU" altLang="bg-BG" b="1" dirty="0" err="1">
                <a:solidFill>
                  <a:srgbClr val="FF0000"/>
                </a:solidFill>
                <a:effectLst>
                  <a:outerShdw blurRad="38100" dist="38100" dir="2700000" algn="tl">
                    <a:srgbClr val="C0C0C0"/>
                  </a:outerShdw>
                </a:effectLst>
              </a:rPr>
              <a:t>йонизиращи</a:t>
            </a:r>
            <a:r>
              <a:rPr lang="ru-RU" altLang="bg-BG" b="1" dirty="0">
                <a:solidFill>
                  <a:srgbClr val="FF0000"/>
                </a:solidFill>
                <a:effectLst>
                  <a:outerShdw blurRad="38100" dist="38100" dir="2700000" algn="tl">
                    <a:srgbClr val="C0C0C0"/>
                  </a:outerShdw>
                </a:effectLst>
              </a:rPr>
              <a:t> </a:t>
            </a:r>
            <a:r>
              <a:rPr lang="ru-RU" altLang="bg-BG" b="1" dirty="0" err="1">
                <a:solidFill>
                  <a:srgbClr val="FF0000"/>
                </a:solidFill>
                <a:effectLst>
                  <a:outerShdw blurRad="38100" dist="38100" dir="2700000" algn="tl">
                    <a:srgbClr val="C0C0C0"/>
                  </a:outerShdw>
                </a:effectLst>
              </a:rPr>
              <a:t>лъчения</a:t>
            </a:r>
            <a:r>
              <a:rPr lang="ru-RU" altLang="bg-BG" b="1" dirty="0">
                <a:solidFill>
                  <a:srgbClr val="FF0000"/>
                </a:solidFill>
                <a:effectLst>
                  <a:outerShdw blurRad="38100" dist="38100" dir="2700000" algn="tl">
                    <a:srgbClr val="C0C0C0"/>
                  </a:outerShdw>
                </a:effectLst>
              </a:rPr>
              <a:t>.</a:t>
            </a:r>
            <a:endParaRPr lang="en-US" altLang="bg-BG" b="1" dirty="0">
              <a:solidFill>
                <a:srgbClr val="FF0000"/>
              </a:solidFill>
              <a:effectLst>
                <a:outerShdw blurRad="38100" dist="38100" dir="2700000" algn="tl">
                  <a:srgbClr val="C0C0C0"/>
                </a:outerShdw>
              </a:effectLst>
            </a:endParaRPr>
          </a:p>
          <a:p>
            <a:pPr algn="just" eaLnBrk="1" hangingPunct="1">
              <a:lnSpc>
                <a:spcPct val="90000"/>
              </a:lnSpc>
            </a:pPr>
            <a:r>
              <a:rPr lang="ru-RU" altLang="bg-BG" b="1" dirty="0">
                <a:solidFill>
                  <a:srgbClr val="1F4081"/>
                </a:solidFill>
                <a:effectLst>
                  <a:outerShdw blurRad="38100" dist="38100" dir="2700000" algn="tl">
                    <a:srgbClr val="C0C0C0"/>
                  </a:outerShdw>
                </a:effectLst>
              </a:rPr>
              <a:t>Раздел </a:t>
            </a:r>
            <a:r>
              <a:rPr lang="en-US" altLang="bg-BG" b="1" dirty="0">
                <a:solidFill>
                  <a:srgbClr val="1F4081"/>
                </a:solidFill>
                <a:effectLst>
                  <a:outerShdw blurRad="38100" dist="38100" dir="2700000" algn="tl">
                    <a:srgbClr val="C0C0C0"/>
                  </a:outerShdw>
                </a:effectLst>
              </a:rPr>
              <a:t>VII</a:t>
            </a:r>
            <a:r>
              <a:rPr lang="ru-RU" altLang="bg-BG" b="1" dirty="0">
                <a:solidFill>
                  <a:srgbClr val="1F4081"/>
                </a:solidFill>
                <a:effectLst>
                  <a:outerShdw blurRad="38100" dist="38100" dir="2700000" algn="tl">
                    <a:srgbClr val="C0C0C0"/>
                  </a:outerShdw>
                </a:effectLst>
              </a:rPr>
              <a:t>. определя защитата на здравето на гражданите при извършване на дейности с азбест и азбестосъдържащи материали.</a:t>
            </a:r>
            <a:endParaRPr lang="en-US" altLang="bg-BG" b="1" dirty="0">
              <a:solidFill>
                <a:srgbClr val="1F4081"/>
              </a:solidFill>
              <a:effectLst>
                <a:outerShdw blurRad="38100" dist="38100" dir="2700000" algn="tl">
                  <a:srgbClr val="C0C0C0"/>
                </a:outerShdw>
              </a:effectLst>
            </a:endParaRPr>
          </a:p>
          <a:p>
            <a:pPr algn="just" eaLnBrk="1" hangingPunct="1">
              <a:lnSpc>
                <a:spcPct val="90000"/>
              </a:lnSpc>
            </a:pPr>
            <a:r>
              <a:rPr lang="ru-RU" altLang="bg-BG" b="1" dirty="0">
                <a:solidFill>
                  <a:srgbClr val="FF0000"/>
                </a:solidFill>
                <a:effectLst>
                  <a:outerShdw blurRad="38100" dist="38100" dir="2700000" algn="tl">
                    <a:srgbClr val="C0C0C0"/>
                  </a:outerShdw>
                </a:effectLst>
              </a:rPr>
              <a:t>Раздел </a:t>
            </a:r>
            <a:r>
              <a:rPr lang="en-US" altLang="bg-BG" b="1" dirty="0">
                <a:solidFill>
                  <a:srgbClr val="FF0000"/>
                </a:solidFill>
                <a:effectLst>
                  <a:outerShdw blurRad="38100" dist="38100" dir="2700000" algn="tl">
                    <a:srgbClr val="C0C0C0"/>
                  </a:outerShdw>
                </a:effectLst>
              </a:rPr>
              <a:t>VIII</a:t>
            </a:r>
            <a:r>
              <a:rPr lang="ru-RU" altLang="bg-BG" b="1" dirty="0">
                <a:solidFill>
                  <a:srgbClr val="FF0000"/>
                </a:solidFill>
                <a:effectLst>
                  <a:outerShdw blurRad="38100" dist="38100" dir="2700000" algn="tl">
                    <a:srgbClr val="C0C0C0"/>
                  </a:outerShdw>
                </a:effectLst>
              </a:rPr>
              <a:t>. разглежда курортните ресурси и курортите. </a:t>
            </a:r>
            <a:endParaRPr lang="en-US" altLang="bg-BG" b="1" dirty="0">
              <a:solidFill>
                <a:srgbClr val="FF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E760F18-70F6-4289-B3CF-4BFDFB312732}" type="datetime1">
              <a:rPr lang="bg-BG" altLang="en-US" smtClean="0"/>
              <a:t>20.3.2020 г.</a:t>
            </a:fld>
            <a:endParaRPr lang="en-US" altLang="en-US"/>
          </a:p>
        </p:txBody>
      </p:sp>
    </p:spTree>
    <p:extLst>
      <p:ext uri="{BB962C8B-B14F-4D97-AF65-F5344CB8AC3E}">
        <p14:creationId xmlns:p14="http://schemas.microsoft.com/office/powerpoint/2010/main" val="216291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C5BBDCA-F563-4A19-A6B8-A6F959D9A31F}" type="slidenum">
              <a:rPr lang="en-US" altLang="en-US">
                <a:latin typeface="Arial" charset="0"/>
              </a:rPr>
              <a:pPr eaLnBrk="1" hangingPunct="1"/>
              <a:t>95</a:t>
            </a:fld>
            <a:endParaRPr lang="en-US" altLang="en-US">
              <a:latin typeface="Arial" charset="0"/>
            </a:endParaRPr>
          </a:p>
        </p:txBody>
      </p:sp>
      <p:sp>
        <p:nvSpPr>
          <p:cNvPr id="63490" name="Rectangle 2"/>
          <p:cNvSpPr>
            <a:spLocks noGrp="1" noRot="1" noChangeArrowheads="1"/>
          </p:cNvSpPr>
          <p:nvPr>
            <p:ph type="title" idx="4294967295"/>
          </p:nvPr>
        </p:nvSpPr>
        <p:spPr>
          <a:xfrm>
            <a:off x="152400" y="304800"/>
            <a:ext cx="8839200" cy="2362200"/>
          </a:xfrm>
        </p:spPr>
        <p:txBody>
          <a:bodyPr/>
          <a:lstStyle/>
          <a:p>
            <a:pPr algn="l" eaLnBrk="1" hangingPunct="1"/>
            <a:br>
              <a:rPr lang="ru-RU" altLang="bg-BG" sz="2400" b="1" dirty="0">
                <a:effectLst>
                  <a:outerShdw blurRad="38100" dist="38100" dir="2700000" algn="tl">
                    <a:srgbClr val="C0C0C0"/>
                  </a:outerShdw>
                </a:effectLst>
              </a:rPr>
            </a:br>
            <a:r>
              <a:rPr lang="ru-RU" altLang="bg-BG" sz="3200" b="1" dirty="0">
                <a:solidFill>
                  <a:srgbClr val="CC0000"/>
                </a:solidFill>
                <a:effectLst>
                  <a:outerShdw blurRad="38100" dist="38100" dir="2700000" algn="tl">
                    <a:srgbClr val="C0C0C0"/>
                  </a:outerShdw>
                </a:effectLst>
              </a:rPr>
              <a:t>Глава трета.</a:t>
            </a:r>
            <a:r>
              <a:rPr lang="en-US" altLang="bg-BG" sz="3200" b="1" dirty="0">
                <a:solidFill>
                  <a:srgbClr val="CC0000"/>
                </a:solidFill>
                <a:effectLst>
                  <a:outerShdw blurRad="38100" dist="38100" dir="2700000" algn="tl">
                    <a:srgbClr val="C0C0C0"/>
                  </a:outerShdw>
                </a:effectLst>
              </a:rPr>
              <a:t> </a:t>
            </a:r>
            <a:r>
              <a:rPr lang="ru-RU" altLang="bg-BG" sz="3200" b="1" dirty="0">
                <a:solidFill>
                  <a:srgbClr val="CC0000"/>
                </a:solidFill>
                <a:effectLst>
                  <a:outerShdw blurRad="38100" dist="38100" dir="2700000" algn="tl">
                    <a:srgbClr val="C0C0C0"/>
                  </a:outerShdw>
                </a:effectLst>
              </a:rPr>
              <a:t>МЕДИЦИНСКО ОБСЛУЖВАНЕ</a:t>
            </a:r>
            <a:br>
              <a:rPr lang="en-US" altLang="bg-BG" sz="3200" b="1" dirty="0">
                <a:solidFill>
                  <a:srgbClr val="CC0000"/>
                </a:solidFill>
                <a:effectLst>
                  <a:outerShdw blurRad="38100" dist="38100" dir="2700000" algn="tl">
                    <a:srgbClr val="C0C0C0"/>
                  </a:outerShdw>
                </a:effectLst>
              </a:rPr>
            </a:br>
            <a:br>
              <a:rPr lang="bg-BG" altLang="bg-BG" sz="3200" b="1" dirty="0">
                <a:solidFill>
                  <a:srgbClr val="CC0000"/>
                </a:solidFill>
                <a:effectLst>
                  <a:outerShdw blurRad="38100" dist="38100" dir="2700000" algn="tl">
                    <a:srgbClr val="C0C0C0"/>
                  </a:outerShdw>
                </a:effectLst>
              </a:rPr>
            </a:br>
            <a:r>
              <a:rPr lang="ru-RU" altLang="bg-BG" sz="3200" b="1" dirty="0">
                <a:solidFill>
                  <a:srgbClr val="CC0000"/>
                </a:solidFill>
                <a:effectLst>
                  <a:outerShdw blurRad="38100" dist="38100" dir="2700000" algn="tl">
                    <a:srgbClr val="C0C0C0"/>
                  </a:outerShdw>
                </a:effectLst>
              </a:rPr>
              <a:t>Раздел </a:t>
            </a:r>
            <a:r>
              <a:rPr lang="en-US" altLang="bg-BG" sz="3200" b="1" dirty="0">
                <a:solidFill>
                  <a:srgbClr val="CC0000"/>
                </a:solidFill>
                <a:effectLst>
                  <a:outerShdw blurRad="38100" dist="38100" dir="2700000" algn="tl">
                    <a:srgbClr val="C0C0C0"/>
                  </a:outerShdw>
                </a:effectLst>
              </a:rPr>
              <a:t>I</a:t>
            </a:r>
            <a:r>
              <a:rPr lang="ru-RU" altLang="bg-BG" sz="3200" b="1" dirty="0">
                <a:solidFill>
                  <a:srgbClr val="CC0000"/>
                </a:solidFill>
                <a:effectLst>
                  <a:outerShdw blurRad="38100" dist="38100" dir="2700000" algn="tl">
                    <a:srgbClr val="C0C0C0"/>
                  </a:outerShdw>
                </a:effectLst>
              </a:rPr>
              <a:t>.</a:t>
            </a:r>
            <a:r>
              <a:rPr lang="en-US" altLang="bg-BG" sz="3200" b="1" dirty="0">
                <a:solidFill>
                  <a:srgbClr val="CC0000"/>
                </a:solidFill>
                <a:effectLst>
                  <a:outerShdw blurRad="38100" dist="38100" dir="2700000" algn="tl">
                    <a:srgbClr val="C0C0C0"/>
                  </a:outerShdw>
                </a:effectLst>
              </a:rPr>
              <a:t> </a:t>
            </a:r>
            <a:r>
              <a:rPr lang="ru-RU" altLang="bg-BG" sz="3200" b="1" dirty="0">
                <a:solidFill>
                  <a:srgbClr val="CC0000"/>
                </a:solidFill>
                <a:effectLst>
                  <a:outerShdw blurRad="38100" dist="38100" dir="2700000" algn="tl">
                    <a:srgbClr val="C0C0C0"/>
                  </a:outerShdw>
                </a:effectLst>
              </a:rPr>
              <a:t>Достъпност и качество на медицинската помощ</a:t>
            </a:r>
            <a:br>
              <a:rPr lang="en-US" altLang="bg-BG" sz="3200" b="1" dirty="0">
                <a:solidFill>
                  <a:srgbClr val="CC0000"/>
                </a:solidFill>
                <a:effectLst>
                  <a:outerShdw blurRad="38100" dist="38100" dir="2700000" algn="tl">
                    <a:srgbClr val="C0C0C0"/>
                  </a:outerShdw>
                </a:effectLst>
              </a:rPr>
            </a:br>
            <a:endParaRPr lang="en-US" altLang="bg-BG" sz="3200" b="1" dirty="0">
              <a:solidFill>
                <a:srgbClr val="CC0000"/>
              </a:solidFill>
              <a:effectLst>
                <a:outerShdw blurRad="38100" dist="38100" dir="2700000" algn="tl">
                  <a:srgbClr val="C0C0C0"/>
                </a:outerShdw>
              </a:effectLst>
            </a:endParaRPr>
          </a:p>
        </p:txBody>
      </p:sp>
      <p:sp>
        <p:nvSpPr>
          <p:cNvPr id="63491" name="Rectangle 3"/>
          <p:cNvSpPr>
            <a:spLocks noGrp="1" noRot="1" noChangeArrowheads="1"/>
          </p:cNvSpPr>
          <p:nvPr>
            <p:ph type="body" idx="4294967295"/>
          </p:nvPr>
        </p:nvSpPr>
        <p:spPr>
          <a:xfrm>
            <a:off x="304800" y="2743200"/>
            <a:ext cx="8686800" cy="2971800"/>
          </a:xfrm>
          <a:ln>
            <a:noFill/>
          </a:ln>
        </p:spPr>
        <p:txBody>
          <a:bodyPr/>
          <a:lstStyle/>
          <a:p>
            <a:pPr algn="just" eaLnBrk="1" hangingPunct="1"/>
            <a:r>
              <a:rPr lang="ru-RU" altLang="bg-BG" sz="2800" dirty="0">
                <a:effectLst>
                  <a:outerShdw blurRad="38100" dist="38100" dir="2700000" algn="tl">
                    <a:srgbClr val="C0C0C0"/>
                  </a:outerShdw>
                </a:effectLst>
              </a:rPr>
              <a:t>Качеството на медицинската помощ се основава на медицински стандарти, утвърдени от </a:t>
            </a:r>
            <a:r>
              <a:rPr lang="ru-RU" altLang="bg-BG" sz="2800" dirty="0">
                <a:solidFill>
                  <a:srgbClr val="FF0000"/>
                </a:solidFill>
                <a:effectLst>
                  <a:outerShdw blurRad="38100" dist="38100" dir="2700000" algn="tl">
                    <a:srgbClr val="C0C0C0"/>
                  </a:outerShdw>
                </a:effectLst>
              </a:rPr>
              <a:t>Закона за лечебните заведения</a:t>
            </a:r>
            <a:r>
              <a:rPr lang="en-US" altLang="bg-BG" sz="2800" dirty="0">
                <a:solidFill>
                  <a:schemeClr val="hlink"/>
                </a:solidFill>
                <a:effectLst>
                  <a:outerShdw blurRad="38100" dist="38100" dir="2700000" algn="tl">
                    <a:srgbClr val="C0C0C0"/>
                  </a:outerShdw>
                </a:effectLst>
              </a:rPr>
              <a:t> </a:t>
            </a:r>
            <a:r>
              <a:rPr lang="ru-RU" altLang="bg-BG" sz="2800" dirty="0">
                <a:effectLst>
                  <a:outerShdw blurRad="38100" dist="38100" dir="2700000" algn="tl">
                    <a:srgbClr val="C0C0C0"/>
                  </a:outerShdw>
                </a:effectLst>
              </a:rPr>
              <a:t>и </a:t>
            </a:r>
            <a:r>
              <a:rPr lang="ru-RU" altLang="bg-BG" sz="2800" dirty="0">
                <a:solidFill>
                  <a:srgbClr val="FF0000"/>
                </a:solidFill>
                <a:effectLst>
                  <a:outerShdw blurRad="38100" dist="38100" dir="2700000" algn="tl">
                    <a:srgbClr val="C0C0C0"/>
                  </a:outerShdw>
                </a:effectLst>
              </a:rPr>
              <a:t>Правилата за добра медицинска практика</a:t>
            </a:r>
            <a:r>
              <a:rPr lang="ru-RU" altLang="bg-BG" sz="2800" dirty="0">
                <a:effectLst>
                  <a:outerShdw blurRad="38100" dist="38100" dir="2700000" algn="tl">
                    <a:srgbClr val="C0C0C0"/>
                  </a:outerShdw>
                </a:effectLst>
              </a:rPr>
              <a:t>, приети и утвърдени от Закона за съсловните организации на лекарите и лекарите по дентална медицина.</a:t>
            </a:r>
          </a:p>
        </p:txBody>
      </p:sp>
      <p:sp>
        <p:nvSpPr>
          <p:cNvPr id="2" name="Date Placeholder 1"/>
          <p:cNvSpPr>
            <a:spLocks noGrp="1"/>
          </p:cNvSpPr>
          <p:nvPr>
            <p:ph type="dt" sz="half" idx="10"/>
          </p:nvPr>
        </p:nvSpPr>
        <p:spPr/>
        <p:txBody>
          <a:bodyPr/>
          <a:lstStyle/>
          <a:p>
            <a:fld id="{EE976E76-7DDF-49D1-A72C-D60BCE480027}" type="datetime1">
              <a:rPr lang="bg-BG" altLang="en-US" smtClean="0"/>
              <a:t>20.3.2020 г.</a:t>
            </a:fld>
            <a:endParaRPr lang="en-US" altLang="en-US"/>
          </a:p>
        </p:txBody>
      </p:sp>
    </p:spTree>
    <p:extLst>
      <p:ext uri="{BB962C8B-B14F-4D97-AF65-F5344CB8AC3E}">
        <p14:creationId xmlns:p14="http://schemas.microsoft.com/office/powerpoint/2010/main" val="280397865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EDB142B-A4BA-4803-B10A-0BA319C663B3}" type="slidenum">
              <a:rPr lang="en-US" altLang="en-US">
                <a:latin typeface="Arial" charset="0"/>
              </a:rPr>
              <a:pPr eaLnBrk="1" hangingPunct="1"/>
              <a:t>96</a:t>
            </a:fld>
            <a:endParaRPr lang="en-US" altLang="en-US">
              <a:latin typeface="Arial" charset="0"/>
            </a:endParaRPr>
          </a:p>
        </p:txBody>
      </p:sp>
      <p:sp>
        <p:nvSpPr>
          <p:cNvPr id="64515" name="Rectangle 3"/>
          <p:cNvSpPr>
            <a:spLocks noGrp="1" noRot="1" noChangeArrowheads="1"/>
          </p:cNvSpPr>
          <p:nvPr>
            <p:ph type="body" idx="4294967295"/>
          </p:nvPr>
        </p:nvSpPr>
        <p:spPr>
          <a:xfrm>
            <a:off x="457200" y="304800"/>
            <a:ext cx="8229600" cy="5562600"/>
          </a:xfrm>
        </p:spPr>
        <p:txBody>
          <a:bodyPr/>
          <a:lstStyle/>
          <a:p>
            <a:pPr marL="457200" indent="-457200" algn="just" eaLnBrk="1" hangingPunct="1">
              <a:buFontTx/>
              <a:buNone/>
            </a:pPr>
            <a:r>
              <a:rPr lang="ru-RU" altLang="bg-BG" sz="2800" dirty="0">
                <a:solidFill>
                  <a:schemeClr val="hlink"/>
                </a:solidFill>
                <a:effectLst>
                  <a:outerShdw blurRad="38100" dist="38100" dir="2700000" algn="tl">
                    <a:srgbClr val="C0C0C0"/>
                  </a:outerShdw>
                </a:effectLst>
              </a:rPr>
              <a:t>	</a:t>
            </a:r>
            <a:r>
              <a:rPr lang="ru-RU" altLang="bg-BG" sz="2800" dirty="0">
                <a:solidFill>
                  <a:srgbClr val="FF0000"/>
                </a:solidFill>
                <a:effectLst>
                  <a:outerShdw blurRad="38100" dist="38100" dir="2700000" algn="tl">
                    <a:srgbClr val="C0C0C0"/>
                  </a:outerShdw>
                </a:effectLst>
              </a:rPr>
              <a:t>Извън обхвата на задължителното здравно осигуряване </a:t>
            </a:r>
            <a:r>
              <a:rPr lang="ru-RU" altLang="bg-BG" sz="2800" dirty="0">
                <a:effectLst>
                  <a:outerShdw blurRad="38100" dist="38100" dir="2700000" algn="tl">
                    <a:srgbClr val="C0C0C0"/>
                  </a:outerShdw>
                </a:effectLst>
              </a:rPr>
              <a:t>на българските граждани се предоставят следните медицински услуги: </a:t>
            </a:r>
          </a:p>
          <a:p>
            <a:pPr marL="457200" indent="-457200" algn="just" eaLnBrk="1" hangingPunct="1">
              <a:buFontTx/>
              <a:buAutoNum type="arabicPeriod"/>
            </a:pPr>
            <a:r>
              <a:rPr lang="ru-RU" altLang="bg-BG" sz="2800" dirty="0">
                <a:effectLst>
                  <a:outerShdw blurRad="38100" dist="38100" dir="2700000" algn="tl">
                    <a:srgbClr val="C0C0C0"/>
                  </a:outerShdw>
                </a:effectLst>
              </a:rPr>
              <a:t>медицинска помощ при спешни състояния;</a:t>
            </a:r>
          </a:p>
          <a:p>
            <a:pPr marL="457200" indent="-457200" algn="just" eaLnBrk="1" hangingPunct="1">
              <a:buFontTx/>
              <a:buAutoNum type="arabicPeriod"/>
            </a:pPr>
            <a:r>
              <a:rPr lang="ru-RU" altLang="bg-BG" sz="2800" dirty="0">
                <a:effectLst>
                  <a:outerShdw blurRad="38100" dist="38100" dir="2700000" algn="tl">
                    <a:srgbClr val="C0C0C0"/>
                  </a:outerShdw>
                </a:effectLst>
              </a:rPr>
              <a:t>профилактични прегледи и изследвания и акушерската помощ за всички здравно неосигурени жени, независимо от начина на родоразрешение; </a:t>
            </a:r>
          </a:p>
          <a:p>
            <a:pPr marL="457200" indent="-457200" algn="just" eaLnBrk="1" hangingPunct="1">
              <a:buFontTx/>
              <a:buAutoNum type="arabicPeriod"/>
            </a:pPr>
            <a:r>
              <a:rPr lang="ru-RU" altLang="bg-BG" sz="2800" dirty="0">
                <a:effectLst>
                  <a:outerShdw blurRad="38100" dist="38100" dir="2700000" algn="tl">
                    <a:srgbClr val="C0C0C0"/>
                  </a:outerShdw>
                </a:effectLst>
              </a:rPr>
              <a:t>стационарна психиатрична помощ; </a:t>
            </a:r>
          </a:p>
          <a:p>
            <a:pPr marL="457200" indent="-457200" algn="just" eaLnBrk="1" hangingPunct="1">
              <a:buFontTx/>
              <a:buAutoNum type="arabicPeriod"/>
            </a:pPr>
            <a:r>
              <a:rPr lang="ru-RU" altLang="bg-BG" sz="2800" dirty="0">
                <a:effectLst>
                  <a:outerShdw blurRad="38100" dist="38100" dir="2700000" algn="tl">
                    <a:srgbClr val="C0C0C0"/>
                  </a:outerShdw>
                </a:effectLst>
              </a:rPr>
              <a:t>осигуряване на кръв и кръвни продукти; </a:t>
            </a:r>
          </a:p>
          <a:p>
            <a:pPr marL="457200" indent="-457200" algn="just" eaLnBrk="1" hangingPunct="1">
              <a:buFontTx/>
              <a:buAutoNum type="arabicPeriod"/>
            </a:pPr>
            <a:r>
              <a:rPr lang="ru-RU" altLang="bg-BG" sz="2800" dirty="0">
                <a:effectLst>
                  <a:outerShdw blurRad="38100" dist="38100" dir="2700000" algn="tl">
                    <a:srgbClr val="C0C0C0"/>
                  </a:outerShdw>
                </a:effectLst>
              </a:rPr>
              <a:t>трансплантация на органи, тъкани и клетки;</a:t>
            </a:r>
          </a:p>
        </p:txBody>
      </p:sp>
      <p:sp>
        <p:nvSpPr>
          <p:cNvPr id="2" name="Date Placeholder 1"/>
          <p:cNvSpPr>
            <a:spLocks noGrp="1"/>
          </p:cNvSpPr>
          <p:nvPr>
            <p:ph type="dt" sz="half" idx="10"/>
          </p:nvPr>
        </p:nvSpPr>
        <p:spPr/>
        <p:txBody>
          <a:bodyPr/>
          <a:lstStyle/>
          <a:p>
            <a:fld id="{3B4C2193-0EA8-47D2-BA53-613E1FEF95C3}" type="datetime1">
              <a:rPr lang="bg-BG" altLang="en-US" smtClean="0"/>
              <a:t>20.3.2020 г.</a:t>
            </a:fld>
            <a:endParaRPr lang="en-US" altLang="en-US"/>
          </a:p>
        </p:txBody>
      </p:sp>
    </p:spTree>
    <p:extLst>
      <p:ext uri="{BB962C8B-B14F-4D97-AF65-F5344CB8AC3E}">
        <p14:creationId xmlns:p14="http://schemas.microsoft.com/office/powerpoint/2010/main" val="16284671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70E9D7F-B443-48E9-9BF7-9808292807DA}" type="slidenum">
              <a:rPr lang="en-US" altLang="en-US">
                <a:latin typeface="Arial" charset="0"/>
              </a:rPr>
              <a:pPr eaLnBrk="1" hangingPunct="1"/>
              <a:t>97</a:t>
            </a:fld>
            <a:endParaRPr lang="en-US" altLang="en-US">
              <a:latin typeface="Arial" charset="0"/>
            </a:endParaRPr>
          </a:p>
        </p:txBody>
      </p:sp>
      <p:sp>
        <p:nvSpPr>
          <p:cNvPr id="192515" name="Rectangle 3"/>
          <p:cNvSpPr>
            <a:spLocks noGrp="1" noRot="1" noChangeArrowheads="1"/>
          </p:cNvSpPr>
          <p:nvPr>
            <p:ph type="body" idx="4294967295"/>
          </p:nvPr>
        </p:nvSpPr>
        <p:spPr>
          <a:xfrm>
            <a:off x="301625" y="457200"/>
            <a:ext cx="8540750" cy="5334000"/>
          </a:xfrm>
        </p:spPr>
        <p:txBody>
          <a:bodyPr/>
          <a:lstStyle/>
          <a:p>
            <a:pPr marL="609600" indent="-609600" algn="just" eaLnBrk="1" hangingPunct="1">
              <a:lnSpc>
                <a:spcPct val="80000"/>
              </a:lnSpc>
              <a:buFontTx/>
              <a:buAutoNum type="arabicPeriod" startAt="6"/>
            </a:pPr>
            <a:r>
              <a:rPr lang="ru-RU" altLang="bg-BG" sz="2800" dirty="0">
                <a:effectLst>
                  <a:outerShdw blurRad="38100" dist="38100" dir="2700000" algn="tl">
                    <a:srgbClr val="C0C0C0"/>
                  </a:outerShdw>
                </a:effectLst>
              </a:rPr>
              <a:t>задължително лечение и/или задължителна изолация; </a:t>
            </a:r>
          </a:p>
          <a:p>
            <a:pPr marL="609600" indent="-609600" algn="just" eaLnBrk="1" hangingPunct="1">
              <a:lnSpc>
                <a:spcPct val="80000"/>
              </a:lnSpc>
              <a:buFontTx/>
              <a:buAutoNum type="arabicPeriod" startAt="6"/>
            </a:pPr>
            <a:r>
              <a:rPr lang="ru-RU" altLang="bg-BG" sz="2800" dirty="0">
                <a:effectLst>
                  <a:outerShdw blurRad="38100" dist="38100" dir="2700000" algn="tl">
                    <a:srgbClr val="C0C0C0"/>
                  </a:outerShdw>
                </a:effectLst>
              </a:rPr>
              <a:t>експертизи за вид и степен на увреждане и трайна неработоспособност; </a:t>
            </a:r>
          </a:p>
          <a:p>
            <a:pPr marL="609600" indent="-609600" algn="just" eaLnBrk="1" hangingPunct="1">
              <a:lnSpc>
                <a:spcPct val="80000"/>
              </a:lnSpc>
              <a:buFontTx/>
              <a:buAutoNum type="arabicPeriod" startAt="6"/>
            </a:pPr>
            <a:r>
              <a:rPr lang="ru-RU" altLang="bg-BG" sz="2800" dirty="0">
                <a:effectLst>
                  <a:outerShdw blurRad="38100" dist="38100" dir="2700000" algn="tl">
                    <a:srgbClr val="C0C0C0"/>
                  </a:outerShdw>
                </a:effectLst>
              </a:rPr>
              <a:t>заплащане на лечение за заболявания по ред, определен от министъра на здравеопазването; </a:t>
            </a:r>
          </a:p>
          <a:p>
            <a:pPr marL="609600" indent="-609600" algn="just" eaLnBrk="1" hangingPunct="1">
              <a:lnSpc>
                <a:spcPct val="80000"/>
              </a:lnSpc>
              <a:buFontTx/>
              <a:buAutoNum type="arabicPeriod" startAt="6"/>
            </a:pPr>
            <a:r>
              <a:rPr lang="ru-RU" altLang="bg-BG" sz="2800" dirty="0">
                <a:effectLst>
                  <a:outerShdw blurRad="38100" dist="38100" dir="2700000" algn="tl">
                    <a:srgbClr val="C0C0C0"/>
                  </a:outerShdw>
                </a:effectLst>
              </a:rPr>
              <a:t>медицински транспорт.</a:t>
            </a:r>
          </a:p>
          <a:p>
            <a:pPr marL="609600" indent="-609600" algn="just" eaLnBrk="1" hangingPunct="1">
              <a:lnSpc>
                <a:spcPct val="80000"/>
              </a:lnSpc>
              <a:buFontTx/>
              <a:buNone/>
            </a:pPr>
            <a:r>
              <a:rPr lang="bg-BG" altLang="bg-BG" sz="2800" dirty="0">
                <a:effectLst>
                  <a:outerShdw blurRad="38100" dist="38100" dir="2700000" algn="tl">
                    <a:srgbClr val="C0C0C0"/>
                  </a:outerShdw>
                </a:effectLst>
              </a:rPr>
              <a:t>	</a:t>
            </a:r>
          </a:p>
          <a:p>
            <a:pPr marL="609600" indent="-609600" algn="just" eaLnBrk="1" hangingPunct="1">
              <a:lnSpc>
                <a:spcPct val="80000"/>
              </a:lnSpc>
              <a:buFontTx/>
              <a:buNone/>
            </a:pPr>
            <a:r>
              <a:rPr lang="bg-BG" altLang="bg-BG" sz="2800" dirty="0">
                <a:effectLst>
                  <a:outerShdw blurRad="38100" dist="38100" dir="2700000" algn="tl">
                    <a:srgbClr val="C0C0C0"/>
                  </a:outerShdw>
                </a:effectLst>
              </a:rPr>
              <a:t>Горепосочените дейности се финансират от републиканския или от общинските бюджети, съгласно наредба на министъра на здравеопазването.</a:t>
            </a:r>
          </a:p>
        </p:txBody>
      </p:sp>
      <p:sp>
        <p:nvSpPr>
          <p:cNvPr id="2" name="Date Placeholder 1"/>
          <p:cNvSpPr>
            <a:spLocks noGrp="1"/>
          </p:cNvSpPr>
          <p:nvPr>
            <p:ph type="dt" sz="half" idx="10"/>
          </p:nvPr>
        </p:nvSpPr>
        <p:spPr/>
        <p:txBody>
          <a:bodyPr/>
          <a:lstStyle/>
          <a:p>
            <a:fld id="{19F744B5-07A2-423E-9505-1602B9216FE4}" type="datetime1">
              <a:rPr lang="bg-BG" altLang="en-US" smtClean="0"/>
              <a:t>20.3.2020 г.</a:t>
            </a:fld>
            <a:endParaRPr lang="en-US" altLang="en-US"/>
          </a:p>
        </p:txBody>
      </p:sp>
    </p:spTree>
    <p:extLst>
      <p:ext uri="{BB962C8B-B14F-4D97-AF65-F5344CB8AC3E}">
        <p14:creationId xmlns:p14="http://schemas.microsoft.com/office/powerpoint/2010/main" val="13651124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C4FA36D-9687-4C60-9863-AD64514C719E}" type="slidenum">
              <a:rPr lang="en-US" altLang="en-US">
                <a:latin typeface="Arial" charset="0"/>
              </a:rPr>
              <a:pPr eaLnBrk="1" hangingPunct="1"/>
              <a:t>98</a:t>
            </a:fld>
            <a:endParaRPr lang="en-US" altLang="en-US">
              <a:latin typeface="Arial" charset="0"/>
            </a:endParaRPr>
          </a:p>
        </p:txBody>
      </p:sp>
      <p:sp>
        <p:nvSpPr>
          <p:cNvPr id="65538" name="Rectangle 2"/>
          <p:cNvSpPr>
            <a:spLocks noGrp="1" noRot="1" noChangeArrowheads="1"/>
          </p:cNvSpPr>
          <p:nvPr>
            <p:ph type="title" idx="4294967295"/>
          </p:nvPr>
        </p:nvSpPr>
        <p:spPr>
          <a:xfrm>
            <a:off x="457200" y="533400"/>
            <a:ext cx="8229600" cy="944562"/>
          </a:xfrm>
        </p:spPr>
        <p:txBody>
          <a:bodyPr/>
          <a:lstStyle/>
          <a:p>
            <a:pPr algn="l" eaLnBrk="1" hangingPunct="1"/>
            <a:br>
              <a:rPr lang="ru-RU" altLang="bg-BG" sz="3200" b="1" dirty="0">
                <a:solidFill>
                  <a:srgbClr val="FF0000"/>
                </a:solidFill>
                <a:effectLst>
                  <a:outerShdw blurRad="38100" dist="38100" dir="2700000" algn="tl">
                    <a:srgbClr val="C0C0C0"/>
                  </a:outerShdw>
                </a:effectLst>
              </a:rPr>
            </a:br>
            <a:r>
              <a:rPr lang="ru-RU" altLang="bg-BG" sz="3200" b="1" dirty="0">
                <a:solidFill>
                  <a:srgbClr val="FF0000"/>
                </a:solidFill>
                <a:effectLst>
                  <a:outerShdw blurRad="38100" dist="38100" dir="2700000" algn="tl">
                    <a:srgbClr val="C0C0C0"/>
                  </a:outerShdw>
                </a:effectLst>
              </a:rPr>
              <a:t>Раздел </a:t>
            </a:r>
            <a:r>
              <a:rPr lang="en-US" altLang="bg-BG" sz="3200" b="1" dirty="0">
                <a:solidFill>
                  <a:srgbClr val="FF0000"/>
                </a:solidFill>
                <a:effectLst>
                  <a:outerShdw blurRad="38100" dist="38100" dir="2700000" algn="tl">
                    <a:srgbClr val="C0C0C0"/>
                  </a:outerShdw>
                </a:effectLst>
              </a:rPr>
              <a:t>II</a:t>
            </a:r>
            <a:r>
              <a:rPr lang="ru-RU" altLang="bg-BG" sz="3200" b="1" dirty="0">
                <a:solidFill>
                  <a:srgbClr val="FF0000"/>
                </a:solidFill>
                <a:effectLst>
                  <a:outerShdw blurRad="38100" dist="38100" dir="2700000" algn="tl">
                    <a:srgbClr val="C0C0C0"/>
                  </a:outerShdw>
                </a:effectLst>
              </a:rPr>
              <a:t>.</a:t>
            </a:r>
            <a:r>
              <a:rPr lang="en-US" altLang="bg-BG" sz="3200" b="1" dirty="0">
                <a:solidFill>
                  <a:srgbClr val="FF0000"/>
                </a:solidFill>
                <a:effectLst>
                  <a:outerShdw blurRad="38100" dist="38100" dir="2700000" algn="tl">
                    <a:srgbClr val="C0C0C0"/>
                  </a:outerShdw>
                </a:effectLst>
              </a:rPr>
              <a:t> </a:t>
            </a:r>
            <a:r>
              <a:rPr lang="ru-RU" altLang="bg-BG" sz="3200" b="1" dirty="0">
                <a:solidFill>
                  <a:srgbClr val="FF0000"/>
                </a:solidFill>
                <a:effectLst>
                  <a:outerShdw blurRad="38100" dist="38100" dir="2700000" algn="tl">
                    <a:srgbClr val="C0C0C0"/>
                  </a:outerShdw>
                </a:effectLst>
              </a:rPr>
              <a:t>Права и задължения на пациента</a:t>
            </a:r>
            <a:br>
              <a:rPr lang="en-US" altLang="bg-BG" sz="2800" b="1" dirty="0">
                <a:effectLst>
                  <a:outerShdw blurRad="38100" dist="38100" dir="2700000" algn="tl">
                    <a:srgbClr val="C0C0C0"/>
                  </a:outerShdw>
                </a:effectLst>
              </a:rPr>
            </a:br>
            <a:endParaRPr lang="en-US" altLang="bg-BG" sz="2800" b="1" dirty="0">
              <a:effectLst>
                <a:outerShdw blurRad="38100" dist="38100" dir="2700000" algn="tl">
                  <a:srgbClr val="C0C0C0"/>
                </a:outerShdw>
              </a:effectLst>
            </a:endParaRPr>
          </a:p>
        </p:txBody>
      </p:sp>
      <p:sp>
        <p:nvSpPr>
          <p:cNvPr id="65539" name="Rectangle 3"/>
          <p:cNvSpPr>
            <a:spLocks noGrp="1" noRot="1" noChangeArrowheads="1"/>
          </p:cNvSpPr>
          <p:nvPr>
            <p:ph type="body" idx="4294967295"/>
          </p:nvPr>
        </p:nvSpPr>
        <p:spPr>
          <a:xfrm>
            <a:off x="457200" y="1524000"/>
            <a:ext cx="8229600" cy="4495800"/>
          </a:xfrm>
        </p:spPr>
        <p:txBody>
          <a:bodyPr/>
          <a:lstStyle/>
          <a:p>
            <a:pPr algn="just" eaLnBrk="1" hangingPunct="1">
              <a:buFontTx/>
              <a:buNone/>
            </a:pPr>
            <a:r>
              <a:rPr lang="bg-BG" altLang="bg-BG" sz="2800" dirty="0">
                <a:effectLst>
                  <a:outerShdw blurRad="38100" dist="38100" dir="2700000" algn="tl">
                    <a:srgbClr val="C0C0C0"/>
                  </a:outerShdw>
                </a:effectLst>
              </a:rPr>
              <a:t>Тук са формулирани: </a:t>
            </a:r>
          </a:p>
          <a:p>
            <a:pPr algn="just" eaLnBrk="1" hangingPunct="1"/>
            <a:r>
              <a:rPr lang="bg-BG" altLang="bg-BG" sz="2800" dirty="0">
                <a:effectLst>
                  <a:outerShdw blurRad="38100" dist="38100" dir="2700000" algn="tl">
                    <a:srgbClr val="C0C0C0"/>
                  </a:outerShdw>
                </a:effectLst>
              </a:rPr>
              <a:t>Общите права на всеки пациент;</a:t>
            </a:r>
          </a:p>
          <a:p>
            <a:pPr algn="just" eaLnBrk="1" hangingPunct="1"/>
            <a:r>
              <a:rPr lang="bg-BG" altLang="bg-BG" sz="2800" dirty="0">
                <a:effectLst>
                  <a:outerShdw blurRad="38100" dist="38100" dir="2700000" algn="tl">
                    <a:srgbClr val="C0C0C0"/>
                  </a:outerShdw>
                </a:effectLst>
              </a:rPr>
              <a:t>Правата на хоспитализираните пациенти;</a:t>
            </a:r>
          </a:p>
          <a:p>
            <a:pPr eaLnBrk="1" hangingPunct="1"/>
            <a:r>
              <a:rPr lang="bg-BG" altLang="bg-BG" sz="2800" dirty="0">
                <a:effectLst>
                  <a:outerShdw blurRad="38100" dist="38100" dir="2700000" algn="tl">
                    <a:srgbClr val="C0C0C0"/>
                  </a:outerShdw>
                </a:effectLst>
              </a:rPr>
              <a:t>Общите изисквания за предоставяне на информация и получаване на информирано съгласие;</a:t>
            </a:r>
          </a:p>
          <a:p>
            <a:pPr eaLnBrk="1" hangingPunct="1"/>
            <a:r>
              <a:rPr lang="bg-BG" altLang="bg-BG" sz="2800" dirty="0">
                <a:effectLst>
                  <a:outerShdw blurRad="38100" dist="38100" dir="2700000" algn="tl">
                    <a:srgbClr val="C0C0C0"/>
                  </a:outerShdw>
                </a:effectLst>
              </a:rPr>
              <a:t>Специфичните ситуации за информирано съгласие при определени категории пациенти;</a:t>
            </a:r>
            <a:endParaRPr lang="en-US"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4E2A1C2-F293-4EF5-88D6-010BF07F3DBA}" type="datetime1">
              <a:rPr lang="bg-BG" altLang="en-US" smtClean="0"/>
              <a:t>20.3.2020 г.</a:t>
            </a:fld>
            <a:endParaRPr lang="en-US" altLang="en-US"/>
          </a:p>
        </p:txBody>
      </p:sp>
    </p:spTree>
    <p:extLst>
      <p:ext uri="{BB962C8B-B14F-4D97-AF65-F5344CB8AC3E}">
        <p14:creationId xmlns:p14="http://schemas.microsoft.com/office/powerpoint/2010/main" val="32374153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D004433-0268-47F5-8388-36CA2AC8FF6F}" type="slidenum">
              <a:rPr lang="en-US" altLang="en-US">
                <a:latin typeface="Arial" charset="0"/>
              </a:rPr>
              <a:pPr eaLnBrk="1" hangingPunct="1"/>
              <a:t>99</a:t>
            </a:fld>
            <a:endParaRPr lang="en-US" altLang="en-US">
              <a:latin typeface="Arial" charset="0"/>
            </a:endParaRPr>
          </a:p>
        </p:txBody>
      </p:sp>
      <p:sp>
        <p:nvSpPr>
          <p:cNvPr id="193539" name="Rectangle 3"/>
          <p:cNvSpPr>
            <a:spLocks noGrp="1" noRot="1" noChangeArrowheads="1"/>
          </p:cNvSpPr>
          <p:nvPr>
            <p:ph type="body" idx="4294967295"/>
          </p:nvPr>
        </p:nvSpPr>
        <p:spPr>
          <a:xfrm>
            <a:off x="304800" y="304800"/>
            <a:ext cx="8534400" cy="5821363"/>
          </a:xfrm>
        </p:spPr>
        <p:txBody>
          <a:bodyPr/>
          <a:lstStyle/>
          <a:p>
            <a:pPr eaLnBrk="1" hangingPunct="1"/>
            <a:r>
              <a:rPr lang="bg-BG" altLang="bg-BG" sz="2800" dirty="0">
                <a:effectLst>
                  <a:outerShdw blurRad="38100" dist="38100" dir="2700000" algn="tl">
                    <a:srgbClr val="C0C0C0"/>
                  </a:outerShdw>
                </a:effectLst>
              </a:rPr>
              <a:t>Възможностите за извършване на медицински дейности без информирано съгласие;</a:t>
            </a:r>
          </a:p>
          <a:p>
            <a:pPr eaLnBrk="1" hangingPunct="1"/>
            <a:r>
              <a:rPr lang="bg-BG" altLang="bg-BG" sz="2800" dirty="0">
                <a:effectLst>
                  <a:outerShdw blurRad="38100" dist="38100" dir="2700000" algn="tl">
                    <a:srgbClr val="C0C0C0"/>
                  </a:outerShdw>
                </a:effectLst>
              </a:rPr>
              <a:t>Изискванията за </a:t>
            </a:r>
            <a:r>
              <a:rPr lang="bg-BG" altLang="bg-BG" sz="2800" i="1" dirty="0">
                <a:effectLst>
                  <a:outerShdw blurRad="38100" dist="38100" dir="2700000" algn="tl">
                    <a:srgbClr val="C0C0C0"/>
                  </a:outerShdw>
                </a:effectLst>
              </a:rPr>
              <a:t>писмена форма</a:t>
            </a:r>
            <a:r>
              <a:rPr lang="bg-BG" altLang="bg-BG" sz="2800" dirty="0">
                <a:effectLst>
                  <a:outerShdw blurRad="38100" dist="38100" dir="2700000" algn="tl">
                    <a:srgbClr val="C0C0C0"/>
                  </a:outerShdw>
                </a:effectLst>
              </a:rPr>
              <a:t> на информирано съгласие при хирургични интервенции, обща анестезия, инвазивни и други диагностични и терапевтични методи, водещи до повишен риск за живота и здравето на пациента или до временна промяна в съзнанието му;</a:t>
            </a:r>
          </a:p>
          <a:p>
            <a:pPr eaLnBrk="1" hangingPunct="1"/>
            <a:r>
              <a:rPr lang="bg-BG" altLang="bg-BG" sz="2800" dirty="0">
                <a:effectLst>
                  <a:outerShdw blurRad="38100" dist="38100" dir="2700000" algn="tl">
                    <a:srgbClr val="C0C0C0"/>
                  </a:outerShdw>
                </a:effectLst>
              </a:rPr>
              <a:t>Правото на пациента да откаже по всяко време предложената медицинска помощ или продължаването на започната медицинска дейност и процедирането при такива случаи;</a:t>
            </a:r>
          </a:p>
          <a:p>
            <a:pPr eaLnBrk="1" hangingPunct="1"/>
            <a:endParaRPr lang="bg-BG" altLang="bg-BG" sz="2800"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5E21B850-CCD4-4CFE-A1D8-F0CA69BBC734}" type="datetime1">
              <a:rPr lang="bg-BG" altLang="en-US" smtClean="0"/>
              <a:t>20.3.2020 г.</a:t>
            </a:fld>
            <a:endParaRPr lang="en-US" altLang="en-US"/>
          </a:p>
        </p:txBody>
      </p:sp>
    </p:spTree>
    <p:extLst>
      <p:ext uri="{BB962C8B-B14F-4D97-AF65-F5344CB8AC3E}">
        <p14:creationId xmlns:p14="http://schemas.microsoft.com/office/powerpoint/2010/main" val="2177927279"/>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1402</TotalTime>
  <Words>11120</Words>
  <Application>Microsoft Office PowerPoint</Application>
  <PresentationFormat>On-screen Show (4:3)</PresentationFormat>
  <Paragraphs>805</Paragraphs>
  <Slides>185</Slides>
  <Notes>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185</vt:i4>
      </vt:variant>
    </vt:vector>
  </HeadingPairs>
  <TitlesOfParts>
    <vt:vector size="195" baseType="lpstr">
      <vt:lpstr>Arial</vt:lpstr>
      <vt:lpstr>Arial Black</vt:lpstr>
      <vt:lpstr>Arial Narrow</vt:lpstr>
      <vt:lpstr>Arial Unicode MS</vt:lpstr>
      <vt:lpstr>Times New Roman</vt:lpstr>
      <vt:lpstr>Verdana</vt:lpstr>
      <vt:lpstr>Wingdings</vt:lpstr>
      <vt:lpstr>Pixel</vt:lpstr>
      <vt:lpstr>2_Default Design</vt:lpstr>
      <vt:lpstr>CorelDRAW.Graphic.10</vt:lpstr>
      <vt:lpstr>PowerPoint Presentation</vt:lpstr>
      <vt:lpstr>1. СЪЩНОСТ, ФУНКЦИИ И ПРИНЦИПИ НА ЗДРАВНОТО ЗАКОНОДАТЕЛСТВО </vt:lpstr>
      <vt:lpstr>Здравното законодателство представлява съвкупност от всички правни норми, регулиращи разнообразните отношения в здравеопазването. </vt:lpstr>
      <vt:lpstr>ОСНОВНИ ФУНКЦИИ НА ЗДРАВНОТО ЗАКОНОДАТЕЛСТВО </vt:lpstr>
      <vt:lpstr>Здравното законодателство изпълнява две основни функции:  - организационна функция - защитна функция </vt:lpstr>
      <vt:lpstr>Организационна функция -   определя задачите, организацията на работа, взаимодействието и отговорността на лицата, оказващи медицинска помощ, гарантира извършване на медицинската дейност според изискванията за добра медицинска практика.</vt:lpstr>
      <vt:lpstr>Защитна функция - защитава и гарантира правата на пациентите и правната сигурност на оказващите медицинска помощ. </vt:lpstr>
      <vt:lpstr>ОСНОВНИ ПРИНЦИПИ НА ЗДРАВНОТО ЗАКОНОДАТЕЛСТВО </vt:lpstr>
      <vt:lpstr>Основна задача на здравното законодателство - постигане на баланс между правата на личността и интересите на обществото.   Два основни принципа:  - право на медицинска помощ  - право на лична свобода и решение.</vt:lpstr>
      <vt:lpstr>Принципите са гарантирани в Конституцията на Р България - глава втора “Основни права и задължения на гражданите”.  </vt:lpstr>
      <vt:lpstr>Чл. 52 (1) Гражданите имат право на здравно осигуряване, гарантиращо им достъпна медицинска помощ, и на безплатно ползване на медицинско обслужване при условия и по ред, определени със закон.</vt:lpstr>
      <vt:lpstr>Чл. 52 (2) Здравеопазването на гражданите се финансира от държавния бюджет, от работодателите, от лични и колективни осигурителни вноски и от други източници при условия и по ред, определени със закон.</vt:lpstr>
      <vt:lpstr>Чл. 52 (4) Никой не може да бъде подлаган принудително на лечение и на санитарни мерки, освен в предвидените от закона случаи.</vt:lpstr>
      <vt:lpstr>2. ЗАКОНОДАТЕЛНА ИНИЦИАТИВА И ВИДОВЕ НОРМАТИВНИ АКТОВЕ</vt:lpstr>
      <vt:lpstr>Законодателната власт се осъществява от Народното събрание - то приема, изменя, допълва и отменя законите.   Право на законодателна инициатива има всеки народен представител и Министерския съвет (МС).</vt:lpstr>
      <vt:lpstr>Процедурата по подготовката и издаването на нормативните актове е уредена със Закона за нормативните актове и Указа за неговото прилагане.</vt:lpstr>
      <vt:lpstr>Видове нормативни актове:   * Законови: Конституция, кодекс, закон;  * Подзаконови: постановление, правилник, наредба, инструкция.</vt:lpstr>
      <vt:lpstr>КОНСТИТУЦИЯ НА РЕПУБЛИКА БЪЛГАРИЯ В сила от 13.07.1991 г.  Във всяка страна тя е фундаментът, който регулира отношенията между гражданите и държавата и отношенията между трите вида власт: законодателна, изпълнителна и съдебна.  </vt:lpstr>
      <vt:lpstr>КОНСТИТУЦИЯ НА Р БЪЛГАРИЯ Преамбюл Глава 1. Основни начала Глава 2. Основни права и задължения на гражданите Глава 3. Народно събрание Глава 4. Президент на републиката Глава 5. Министерски съвет Глава 6. Съдебна власт Глава 7. Местно самоуправление и местна администрация Глава 8. Конституционен съд Глава 9. Изменение и допълнение на Конституцията. Приемане на нова конституция. Глава 10. Герб, печат, знаме, химн, столица</vt:lpstr>
      <vt:lpstr>Освен в посочения чл. 52 опазването на здравето на гражданите се третира и в редица други членове на Конституцията на Р България – глава 2:   Чл. 7. Държавата отговаря за вреди, причинени от незаконни актове или действия на нейни органи и длъжностни лица.  Чл. 14. Семейството, майчинството и децата са под закрилата на държавата и обществото.  Чл. 15. Р България осигурява опазването и възпроизводството на околната среда, поддържането и разнообразието на живата природа и разумното използване на природните богатства и ресурсите.</vt:lpstr>
      <vt:lpstr>Чл. 47.  (1) Отглеждането и възпитанието на децата до пълнолетието им е право и задължение на техните родители и се подпомага от държавата. (2) Жената-майка се ползва от особената закрила на държавата, която й осигурява платен отпуск преди и след раждане, безплатна акушерска помощ, облекчаване на труда и други социални помощи. (3) Децата, родени извън брака, имат равни права с родените в брака. (4) Децата, останали без грижата на близките си, се намират под особената закрила на държавата и обществото.</vt:lpstr>
      <vt:lpstr>Чл. 48. (1) Гражданите имат право на труд. Държавата се грижи за създаване на условия за осъществяване на това право. (2) Държавата създава условия за осъществяване на правото на труд на лицата с физически и психически увреждания. (5) Работниците и служителите имат право на здравословни и безопасни условия на труд, на минимално трудово възнаграждение и заплащане, съответстващо на извършената работа, на почивка и отпуск, при условия и ред, определени със закон.</vt:lpstr>
      <vt:lpstr>Чл. 51. (1) Гражданите имат право на обществено осигуряване и социално подпомагане. (2) Лицата, останали временно без работа, се осигуряват социално при условия и по ред, определени със закон. (3) Старите хора, които нямат близки и не могат да се издържат от своето имущество, както и лицата с физически и психически увреждания, са под особена закрила на държавата.</vt:lpstr>
      <vt:lpstr>Чл. 55.  Гражданите имат право на здравословна и благоприятна околна среда в съответствие с установените стандарти и нормативи.  Те са длъжни да опазват околната среда. </vt:lpstr>
      <vt:lpstr>Кодекси. С тях се уреждат обществени отношения, които са предмет на цял клон на правната система или на обособен важен негов дял. </vt:lpstr>
      <vt:lpstr>Кодекси: - Административнопроцесуален кодекс - Граждански процесуален кодекс - Данъчноосигурителен процесуален кодекс - Изборен кодекс - Кодекс за застраховането - Кодекс за социално осигуряване - Кодекс за международното частно право - Кодекс на труда - Наказателен кодекс - Наказателно процесуален кодекс - Семеен кодекс</vt:lpstr>
      <vt:lpstr>Кодекси: - Кодекс за поведението на служителите в гражданската администрация - Етичен кодекс на адвоката - Кодекс на професионалната етика </vt:lpstr>
      <vt:lpstr>Законите биват:   * Устройствени (конститутивни)    * Специфични </vt:lpstr>
      <vt:lpstr>УСТРОЙСТВЕН ЗАКОН – ЗАКОН ЗА ЗДРАВЕТО (приет авг.2004 г., в сила от 01.01.2005 г.)</vt:lpstr>
      <vt:lpstr> СПЕЦИФИЧНИ ЗАКОНИ: - Закон за здравното осигуряване (1998)   - Закон за професионално-съсловните организации на лекарите и лекарите по дентална медицина (1998)  - Закон за лечебните заведения (1999)  - Закон за лекарствените продукти в хуманната медицина (2007)  - Закон за храните (1999, изм.януари 2011)) - Закон за трансплантацията на органи, тъкани и клетки (2003, изм. 2007 и 2011)</vt:lpstr>
      <vt:lpstr> СПЕЦИФИЧНИ ЗАКОНИ: - Закон за контрол върху наркотичните вещества и прекурсорите  - Закон за кръвта, кръводаряването и кръвопреливането - Закон за здравословни и безопасни условия на труд  - Закон за признаване на професионални квалификации - Закон за съсловната организация на медицинските сестри, акушерките и асоциираните медицински специалисти</vt:lpstr>
      <vt:lpstr>Подзаконови нормативни актове   Издават се от МС “въз основа” или “в изпълнение на закона”. Отделните министри също имат право да издават наредби и инструкции. </vt:lpstr>
      <vt:lpstr>Постановления. Издават се само от МС в два основни случая:  1. При приемане на правилници, наредби или инструкции – напр. Постановление № 245 на МС от 16.11.2005 г. за приемане на Наредба за Единните държавни изисквания за придобиване на висше образование по специалностите „Медицина” и „Дентална медицина” за ОКС „магистър” (ДВ, бр. 94/2005 г.).  2. При приемане на самостоятелни постановления за уреждане на обществени отношения в областта на изпълнителната дейност на МС съгласно предоставената му със закон компетентност.</vt:lpstr>
      <vt:lpstr>Правилници. Приемат се с постановления на МС и подпомагат прилагането на законите, като регулират отношенията, които не могат да бъдат предвидени в закона. Правилници за дейността и вътрешния ред на държавни органи се издават и от министрите на съответните министерства. </vt:lpstr>
      <vt:lpstr>Наредби - нормативни актове, третиращи отношенията в по-тесни  области. Подпомагат прилагането на разпоредбите на нормативен акт от по-висока степен.  Приемат се с постановления на МС. Право да издават наредби имат и министрите на отделните министерства. </vt:lpstr>
      <vt:lpstr>Инструкции - нормативни актове, с които се изясняват подходите и правилата за извършване на конкретни дейности.   Пример: инструкции, издавани от Министъра на здравеопазването за здравния контрол, за противоепидемичните мерки при редица инфекциозни заболявания, за скринингови профилактични прегледи и др.</vt:lpstr>
      <vt:lpstr>ОСНОВНИ ПРИНЦИПИ ПРИ ИЗДАВАНЕТО НА НОРМАТИВНИТЕ АКТОВЕ</vt:lpstr>
      <vt:lpstr>1.   Нормативни актове могат да издават само органите, предвидени от Конституцията и от закона.</vt:lpstr>
      <vt:lpstr>2. Общото изискване при съставянето на нормативните актове е обществените отношения в една и съща област да се уреждат с един, а не с няколко нормативни акта от същата степен. </vt:lpstr>
      <vt:lpstr>3. Подзаконовите нормативни актове по прилагането на определен закон  уреждат само материята, за която е предвидено да бъдат издадени. </vt:lpstr>
      <vt:lpstr>4. Нормативните актове, за да имат действие, трябва да бъдат публикувани в официоза на дадена страна. </vt:lpstr>
      <vt:lpstr>5. Нормативните актове трябва да съответстват на Конституцията и на други актове от по-висока степен. </vt:lpstr>
      <vt:lpstr>ЗАКОН ЗА ЗДРАВЕТО  Приет от ХХХІХ Народно събрание на 29 юли 2004 г.  Обн. ДВ, брой 70, 10.08. 2004 г.  В сила от 01.01.2005 г. </vt:lpstr>
      <vt:lpstr>Закон за здравето</vt:lpstr>
      <vt:lpstr>Глава първа. НАЦИОНАЛНА СИСТЕМА ЗА ЗДРАВЕОПАЗВАНЕ</vt:lpstr>
      <vt:lpstr>PowerPoint Presentation</vt:lpstr>
      <vt:lpstr>PowerPoint Presentation</vt:lpstr>
      <vt:lpstr>МС по предложение на министъра на здравеопазването приема национални здравни програми.  Националната здравна стратегия и националните здравни програми се основават върху оценка на здравното състояние и здравните потребности на гражданите, здравно-демографските тенденции и ресурсните възможности на националната система за здравеопазване.  Националните здравни програми се финансират от държавния бюджет като диференцирани разходи от бюджета на МЗ и могат да бъдат подпомагани чрез други финансови източници.</vt:lpstr>
      <vt:lpstr>Националната система за здравеопазване включва лечебните заведения по Закона за лечебните заведения, здравните заведения по този закон и Закона за лекарствените продукти в хуманната медицина, както и държавните, общинските и обществените органи и институции за организация, управление и контрол на дейностите по опазване и укрепване на здравето.</vt:lpstr>
      <vt:lpstr> Раздел II. Органи на управление на националната система за здравеопазване </vt:lpstr>
      <vt:lpstr>І Национално ниво</vt:lpstr>
      <vt:lpstr> 1. опазване здравето на гражданите и държавен здравен контрол;  2. осъществяване на спешна медицинска помощ, трансфузионна хематология, стационарна психиатрична помощ, медико-социални грижи за деца до тригодишна възраст, трансплантация и здравна информация;  3. осигуряване и устойчиво развитие на здравните дейности в лечебните и здравните заведения;  4. медицинска експертиза.</vt:lpstr>
      <vt:lpstr>Консултативен орган към министъра на здравеопазването е Висшият медицински съвет, който включва:  </vt:lpstr>
      <vt:lpstr> 5 представители, определени от министъра на здравеопазването; - 5 представители на БЛС; - 3 представители на БЗС; - 3 представители на БФС; - 3 представители на НЗОК; - 1представител на БАПЗГ; - по 1представител на Националното сдружение на общините, на всяко висше медицинско училище и на Българския Червен кръст.   Министърът на здравеопазването е председател на съвета без право на глас.</vt:lpstr>
      <vt:lpstr>PowerPoint Presentation</vt:lpstr>
      <vt:lpstr>Министърът на здравеопазването определя със заповед: - експертни съвети по медицински специалности или отделни медицински дейности; - републикански консултанти по медицински специалности.  Експертните съвети се състоят от медицински специалисти в съответните области на медицината и/или в системата на здравеопазване и дават консултации и становища по възложени от министъра на здравеопазването въпроси.</vt:lpstr>
      <vt:lpstr> Републиканските консултанти консултират лечебните заведения за болнична помощ, центровете за психично здраве, комплексните онкологични центрове и центровете за кожно-венерически заболявания при оказването на медицинска помощ.   Финансирането на дейностите на експертните съвети се осигурява в рамките на бюджета на Министерството на здравеопазването за съответната календарна година, а дейностите на републиканските консултанти - от съответните лечебни заведения. </vt:lpstr>
      <vt:lpstr>ІІ Областно ниво</vt:lpstr>
      <vt:lpstr>PowerPoint Presentation</vt:lpstr>
      <vt:lpstr>PowerPoint Presentation</vt:lpstr>
      <vt:lpstr>PowerPoint Presentation</vt:lpstr>
      <vt:lpstr>На общинско ниво</vt:lpstr>
      <vt:lpstr> Раздел III. Държавен здравен контрол </vt:lpstr>
      <vt:lpstr>PowerPoint Presentation</vt:lpstr>
      <vt:lpstr>PowerPoint Presentation</vt:lpstr>
      <vt:lpstr>РЗИ осъществяват държавен здравен контрол чрез дейности по: 1. контрол по спазване и изпълнение на установените с нормативен акт здравни изисква-ния за обектите с обществено предназначение; 2. контрол по спазване и изпълнение на установените с нормативен акт здравни изисквания за продуктите и стоките със значение за здравето на човека; 3. контрол по спазване и изпълнение на установените с нормативен акт здравни изисквания за дейностите със значение за здравето на човека;</vt:lpstr>
      <vt:lpstr>4. контрол по спазване и изпълнение на установените с нормативен акт здравни изисквания за факторите на жизнената среда; 5. надзор на заразните болести; 6. контрол по спазване на установените с нормативен акт забрани и ограничения за реклама и продажба на алкохолни напитки; 7. контрол по спазване на установените с нормативен акт забрани и ограничения за тютюнопушене. </vt:lpstr>
      <vt:lpstr>Държавният здравен контрол се извършва: - систематично - без предварително уведомяване и  - насочено - при постъпили сигнали от граждани, държавни и общински органи и организации, както и при наличие на други данни за възникнали инциденти.  При провеждането на държавния здравен контрол държавните здравни инспектори имат право:  1. на свободен достъп до обектите, продуктите, стоките, дейностите и лицата, подлежащи на контрол; 2. да изискват сведения и документи и да получават копия от тях на хартиен и/или електронен носител; 3. да вземат проби и образци за лабораторни анализи в количества, необходими за извършване на изследвания; 4. да разпореждат извършване на прегледи и изследвания за оценка на здравословното състояние на определени лица; </vt:lpstr>
      <vt:lpstr>5. да предписват отстраняване от работа на лица, които са болни или заразоносители и представляват опасност за здравето на околните; 6. да предписват провеждане на задължителни хигиенни и противоепидемични мерки, като определят срокове за тяхното изпълнение; 7. да спират експлоатацията на обекти с обществено предназначение, на части от тях или на съответната дейност в случаите на нарушения на здравните изисквания, като уведомят незабавно директора на РЗИ; 8. да спират реализацията на продукти и стоки със значение за здравето на човека; 9. да предлагат на органите на Дирекцията за национален строителен контрол при въвеждане в експлоатация на строежите в Р България решение за отказ за приемане на обекти с обществено предназначение, когато установят съществени нарушения на нормите и изискванията, определени с нормативен акт;</vt:lpstr>
      <vt:lpstr>Раздел IV. Здравни заведения </vt:lpstr>
      <vt:lpstr>  Здравни заведения по този закон са:  </vt:lpstr>
      <vt:lpstr>Раздел V. Здравна информация и документация </vt:lpstr>
      <vt:lpstr>Здравна информация може да бъде предоставяна на трети лица, когато: 1. лечението на лицето продължава в друго лечебно заведение; 2. съществува заплаха за здравето или живота на други лица; 3. е необходима при идентификация на човешки труп или за установяване на причините за смъртта; 4. е необходима за нуждите на държавния здравен контрол за предотвратяване на епидемии и разпространение на заразни заболявания;</vt:lpstr>
      <vt:lpstr>5. е необходима за нуждите на медицинската експертиза и общественото осигуряване; 6. е необходима за нуждите на медицинската статистика или за медицински научни изследвания, след като данните, идентифициращи пациента, са заличени; 7. е необходима за нуждите на МЗ, НЦОЗА, НЗОК, РЗИ и НСИ. 8. е необходима за нуждите на застраховател, лицензиран по изискванията на Кодекса за застраховането.</vt:lpstr>
      <vt:lpstr>- Пациентът има право да получи от лечебното заведение здравната информация, отнасяща се до неговото здравословно състояние, вкл. копия от медицинските си документи.   - Пациентът има право да упълномощи писмено друго лице да се запознае с медицинските му документи, както и да направи копия от тях.   - При смърт на пациента неговите наследници и роднини по права и по съребрена линия до четвърта степен вкл. имат право да се запознаят със здравната информация за починалия, както и да направят копия от медицинските му документи.</vt:lpstr>
      <vt:lpstr>Раздел V. Национална здравно-информационна система (нов от 01.01.2019) </vt:lpstr>
      <vt:lpstr>Глава втора. ДЕЙНОСТИ ПО ОПАЗВАНЕ НА ЗДРАВЕТО  Раздел I Общи положения</vt:lpstr>
      <vt:lpstr>За опазване здравето и работоспособността на гражданите лечебните заведения системно извършват профилактични прегледи и диспансеризация.  Лицата с повишен здравен риск или със заболявания подлежат на диспансеризация.  Условията, редът и финансирането за извършване на профилактичните прегледи и диспансеризацията, както и списъкът на заболяванията, при които се извършва диспансеризация, се определят с наредба на министъра на здравеопазването.</vt:lpstr>
      <vt:lpstr>Раздел II. Осигуряване на здравословна жизнена среда </vt:lpstr>
      <vt:lpstr>PowerPoint Presentation</vt:lpstr>
      <vt:lpstr>С наредба на министъра на здравеопазването се определят здравните изисквания</vt:lpstr>
      <vt:lpstr>PowerPoint Presentation</vt:lpstr>
      <vt:lpstr>PowerPoint Presentation</vt:lpstr>
      <vt:lpstr> Раздел IV. Дейности за въздействие върху рискови за здравето фактори </vt:lpstr>
      <vt:lpstr>Законът предвижда 1% от средствата, постъпили в републиканския бюджет от акцизите върху тютюневите изделия и спиртните напитки, да се използват за финансиране на националните програми за ограничаване на тютюнопушенето, злоупотребата с алкохол и недопускане употребата на наркотични вещества. </vt:lpstr>
      <vt:lpstr>Забранява се продажбата на алкохолни напитки на: 1. лица под 18 години; 2. лица в пияно състояние; 3. територията на детските градини, училищата, общежитията за ученици, лечебните заведения; 4. спортни прояви; 5. обществени мероприятия, организирани за деца и ученици.</vt:lpstr>
      <vt:lpstr>Забранява се пряката реклама на спиртни напитки. Непряката реклама не може: 1. да е насочена към лица под 18-годишна възраст, както и да се излъчва в предавания или да се публикува в печатни издания, предназначени за тях; 2. да използва лица под 18-годишна възраст като участници; 3. да свързва употребата на алкохолни напитки със спортни и физически постижения или с управление на превозни средства; 4. да съдържа неверни твърдения относно полза за здравето, социално или сексуално благополучие или да представя въздържанието или умереността в отрицателна светлина. 5. не може да се излъчва в радио- и телевизионни предавания преди 22,00 часа.</vt:lpstr>
      <vt:lpstr>Забранява се тютюнопушенето в: - закритите обществени места. - в помещенията с обособени работни места, където се полага труд, както и в помещенията към тях със спомагателно и обслужващо предназначение.  По изключение се допуска тютюнопушене в обособени самостоятелни помещения, разположени в сградите на летищата, но в тях не се разрешава присъствието на лица до 18-годишна възраст. Те се отделят с въздухонепроницаеми стени, плътно затварящи се врати, обозначават се ясно и в тях се изгражда вентилационна инсталация. Министерският съвет определя с наредба изискванията, на които трябва да отговарят обособените самостоятелни помещения.</vt:lpstr>
      <vt:lpstr>Забранява се тютюнопушенето на следните открити обществени места:  1. прилежащите терени и тротоари на детските ясли, детските градини, училищата, ученическите общежития и местата, където се предоставят социални услуги за деца; 2. площадките за игра; 3. на които са организирани мероприятия за деца и ученици; 4. спортните обекти, летните кина и театри - по време на спортни и културни прояви.</vt:lpstr>
      <vt:lpstr> Раздел V.  Надзор на заразните болести </vt:lpstr>
      <vt:lpstr>PowerPoint Presentation</vt:lpstr>
      <vt:lpstr>PowerPoint Presentation</vt:lpstr>
      <vt:lpstr>Ново от 2015 г.  В случай на кризисна ситуация, включително на масово навлизане на чужденци, търсещи закрила на територията на Р България, и при възникване на риск за общественото здраве, министърът на здравеопазването може да разпореди допълнителни мерки и дейности за опазване на общественото здраве, които се координират на национално ниво от главния държавен здравен инспектор, извършват се от регионалните здравни инспекции, на чиято територия са разкрити местата за настаняване, и се финансират от държавния бюджет.</vt:lpstr>
      <vt:lpstr>PowerPoint Presentation</vt:lpstr>
      <vt:lpstr> Глава трета. МЕДИЦИНСКО ОБСЛУЖВАНЕ  Раздел I. Достъпност и качество на медицинската помощ </vt:lpstr>
      <vt:lpstr>PowerPoint Presentation</vt:lpstr>
      <vt:lpstr>PowerPoint Presentation</vt:lpstr>
      <vt:lpstr> Раздел II. Права и задължения на пациента </vt:lpstr>
      <vt:lpstr>PowerPoint Presentation</vt:lpstr>
      <vt:lpstr>PowerPoint Presentation</vt:lpstr>
      <vt:lpstr>PowerPoint Presentation</vt:lpstr>
      <vt:lpstr>Раздел III  Медицинска помощ при спешни състояния</vt:lpstr>
      <vt:lpstr>PowerPoint Presentation</vt:lpstr>
      <vt:lpstr>Раздел IV. Медицинска експертиза</vt:lpstr>
      <vt:lpstr>Раздел V. Медицинско осигуряване при бедствия, аварии и катастрофи</vt:lpstr>
      <vt:lpstr>Раздел VI. Контрол върху медицинското обслужване   За осъществяване на контрол върху медицинското обслужване на гражданите се създава Изпълнителна агенция "Медицински одит" към министъра на здравеопазването. Ръководи се и се представлява от директор, който се подпомага от заместник-директор. Дейността, структурата и организацията на работата на ИАМО се определят с устройствен правилник, приет от Министерския съвет по предложение на министъра на здравеопазването. </vt:lpstr>
      <vt:lpstr> Глава четвърта. ЗДРАВНА ЗАКРИЛА НА ОПРЕДЕЛЕНИ ГРУПИ ОТ НАСЕЛЕНИЕТО Раздел I. Здравна закрила на децата </vt:lpstr>
      <vt:lpstr>PowerPoint Presentation</vt:lpstr>
      <vt:lpstr>PowerPoint Presentation</vt:lpstr>
      <vt:lpstr>PowerPoint Presentation</vt:lpstr>
      <vt:lpstr>В рамките на утвърдените учебни планове се осигурява обучение на учениците по: 1. лична хигиена; 2. здравословно хранене; 3. здравословна жизнена среда; 4. здравословен начин на живот; 5. предпазване от инфекциозни болести; 6. здравни рискове при тютюнопушене, употреба на алкохол и наркотични вещества; 7. сексуално поведение, предпазване от полово предавани болести и СПИН и предпазване от нежелана бременност; 8. първа помощ при пострадали.</vt:lpstr>
      <vt:lpstr>Раздел II. Репродуктивно здраве</vt:lpstr>
      <vt:lpstr>PowerPoint Presentation</vt:lpstr>
      <vt:lpstr>Здравните дейности по осигуряване на безрисково майчинство включват:  1. промоция, насочена към запазване здравето на жената и плода; 2. профилактика на опасността от аборт и преждевременно раждане; 3. обучение по хранене и грижи за новороденото; 4. активно медицинско наблюдение на бременността, осъществявано на диспансерен принцип от лечебните заведения за първична и специализирана извънболнична помощ;  5. пренатална диагностика и профилактика на генетични и други заболявания при условия и по ред, определени с наредба на министъра на здравеопазването;</vt:lpstr>
      <vt:lpstr> 6. осигуряване на оптимална жизнена среда за родилките и новородените; 7. диспансерно наблюдение и здравни грижи за родилката и детето; 8. свободен достъп на бременната или родилката до лечебни заведения за специализирана извънболнична помощ; 9. свободен достъп на бременната до лечебни заведения за специализирана извънболнична и болнична помощ при състояния, застрашаващи бременността; 10. право на избор от бременната на лечебно заведение за болнична помощ за раждане. </vt:lpstr>
      <vt:lpstr>Условията и редът за извършване на изкуствен аборт и критериите за жизнеспособност на плода се определят с наредба на министъра на здравеопазването, в която се определят и задълженията на медицинските специалисти при съмнение за аборт, извършен извън условията и реда на този закон.  Трайно отнемане на способността за репродукция се извършва при условия и по ред, определени с наредба на министъра на здравеопазването. </vt:lpstr>
      <vt:lpstr>Раздел III. Асистирана репродукция</vt:lpstr>
      <vt:lpstr>PowerPoint Presentation</vt:lpstr>
      <vt:lpstr>PowerPoint Presentation</vt:lpstr>
      <vt:lpstr>PowerPoint Presentation</vt:lpstr>
      <vt:lpstr>Раздел IV.  Генетично здраве и генетични изследвания</vt:lpstr>
      <vt:lpstr>Раздел IV.  Генетично здраве и генетични изследвания</vt:lpstr>
      <vt:lpstr>PowerPoint Presentation</vt:lpstr>
      <vt:lpstr>PowerPoint Presentation</vt:lpstr>
      <vt:lpstr>Глава пета. ПСИХИЧНО ЗДРАВЕ Раздел I. Закрила на психичното здраве</vt:lpstr>
      <vt:lpstr>PowerPoint Presentation</vt:lpstr>
      <vt:lpstr>PowerPoint Presentation</vt:lpstr>
      <vt:lpstr>PowerPoint Presentation</vt:lpstr>
      <vt:lpstr>PowerPoint Presentation</vt:lpstr>
      <vt:lpstr>PowerPoint Presentation</vt:lpstr>
      <vt:lpstr>PowerPoint Presentation</vt:lpstr>
      <vt:lpstr>В специализираните институции за предоставяне на социални услуги на лица с психически разстройства се създават здравни кабинети, в които работят лекар, фелдшер или медицинска сестра и осъществяват дейности по: 1. постоянно медицинско наблюдение; 2. оказване на първа медицинска помощ; 3. контрол върху хигиенното състояние на лицата; 4. текущ контрол за спазване на хигиенните изисквания; 5. изготвяне и поддържане на медицинска документация за всяко лице.</vt:lpstr>
      <vt:lpstr>Раздел II. Задължително настаняване и лечение</vt:lpstr>
      <vt:lpstr>PowerPoint Presentation</vt:lpstr>
      <vt:lpstr>PowerPoint Presentation</vt:lpstr>
      <vt:lpstr>Глава шеста. НЕКОНВЕНЦИОНАЛНИ МЕТОДИ ЗА БЛАГОПРИЯТНО ВЪЗДЕЙСТВИЕ ВЪРХУ ИНДИВИДУАЛНОТО ЗДРАВЕ</vt:lpstr>
      <vt:lpstr>PowerPoint Presentation</vt:lpstr>
      <vt:lpstr>PowerPoint Presentation</vt:lpstr>
      <vt:lpstr>Глава седма. МЕДИЦИНСКО ОБРАЗОВАНИЕ. МЕДИЦИНСКА ПРОФЕСИЯ. МЕДИЦИНСКИ НАУЧНИ ИЗСЛЕДВАНИЯ ВЪРХУ ХОРА. МЕДИЦИНСКА НАУКА Раздел I. Медицинско образование </vt:lpstr>
      <vt:lpstr>PowerPoint Presentation</vt:lpstr>
      <vt:lpstr>PowerPoint Presentation</vt:lpstr>
      <vt:lpstr>PowerPoint Presentation</vt:lpstr>
      <vt:lpstr>PowerPoint Presentation</vt:lpstr>
      <vt:lpstr>PowerPoint Presentation</vt:lpstr>
      <vt:lpstr>Раздел II. Медицинска професия</vt:lpstr>
      <vt:lpstr>PowerPoint Presentation</vt:lpstr>
      <vt:lpstr>PowerPoint Presentation</vt:lpstr>
      <vt:lpstr>Раздел IV. Медицински научни изследвания върху хора. Медицинска наука</vt:lpstr>
      <vt:lpstr>PowerPoint Presentation</vt:lpstr>
      <vt:lpstr>PowerPoint Presentation</vt:lpstr>
      <vt:lpstr>PowerPoint Presentation</vt:lpstr>
      <vt:lpstr>PowerPoint Presentation</vt:lpstr>
      <vt:lpstr>PowerPoint Presentation</vt:lpstr>
      <vt:lpstr>PowerPoint Presentation</vt:lpstr>
      <vt:lpstr>Глава осма АДМИНИСТРАТИВНОНАКАЗАТЕЛНИ РАЗПОРЕДБИ </vt:lpstr>
      <vt:lpstr>ЗАКОН ЗА ЗДРАВНОТО ОСИГУРЯВАНЕ  (ЗЗО)</vt:lpstr>
      <vt:lpstr>ФИНАНСИРАНЕ НА ЗДРАВЕОПАЗВАНЕТО   Две основни разновидности:  - правителствено (бюджетно)   - неправителствено </vt:lpstr>
      <vt:lpstr>Правителствено финансиране:  · централизирано   · децентрализирано</vt:lpstr>
      <vt:lpstr>Неправителственото финансиране:  - от общинския бюджет или други органи на местно самоуправление;  - за сметка на лично заплащане;  - от благотворителни организации;  - чрез осигурителни фондове (здравноосигурителна система - Бисмарк)</vt:lpstr>
      <vt:lpstr> Два основни принципа на фондовото финансиране:   - социална справедливост   - гражданска солидарност </vt:lpstr>
      <vt:lpstr>СОЦИАЛНА СПРАВЕДЛИВОСТ -  отнася се до начина на набиране на осигурителните вноски  (в пропорционален размер от доходите). </vt:lpstr>
      <vt:lpstr>ГРАЖДАНСКА СОЛИДАРНОСТ -  отнася до начина на ползване на здравните услуги: осигурителните вноски се натрупват в обща сметка, а разходите се извършват според нуждите на осигурените лица.  </vt:lpstr>
      <vt:lpstr>- Здравното осигуряване е дейност по набиране на здравноосигурителни вноски, управление на набраните средства и тяхното разходване за заплащане на здравни дейности и услуги, предвидени в този закон, в НРД и в договорите по доброволно здравно осигуряване.</vt:lpstr>
      <vt:lpstr>Здравното осигуряване е: - задължително  - доброволно </vt:lpstr>
      <vt:lpstr>Задължителното здравно осигуряване е дейност по управление и разходване на средствата от задължителни здравноосигурителни вноски за заплащане на здравни дейности,  което се осъществява от  НЗОК и от нейните териториални поделения - РЗОК.    Задължителното здравно осигуряване предоставя основен пакет от здравни дейности, гарантиран от бюджета на НЗОК.</vt:lpstr>
      <vt:lpstr>Доброволното здравно осигуряване е дейност по поемане на рискове, свързани с финансовото обезпечаване на определени здравни услуги и стоки, осъществявана от лицензирани по този закон здравноосигурителни  дружества срещу заплащане на здравноосигурителни премии, въз основа на здравноосигурителни договори.</vt:lpstr>
      <vt:lpstr>ЗАДЪЛЖИТЕЛНО ЗДРАВНО ОСИГУРЯВАНЕ </vt:lpstr>
      <vt:lpstr>Принципи на задължителното здравно осигуряване: - задължително участие при набирането на вноските;  - участие на държавата, осигурените и работодателите в управлението на НЗОК; - солидарност на осигурените при ползването на набраните средства;</vt:lpstr>
      <vt:lpstr> отговорност на осигурените за собственото им здраве; - равнопоставеност при ползването на медицинска помощ; - равнопоставеност на изпълнителите на медицинска помощ при сключване на договори с РЗОК; - самоуправление на НЗОК; - договаряне на взаимоотношенията между НЗОК и изпълнителите на медицинска помощ;</vt:lpstr>
      <vt:lpstr>- основен пакет от здравни дейности, гарантиран от бюджета на НЗОК;  - свободен избор от осигурените на изпълнители на медицинска помощ; - публичност в дейността на НЗОК и публичен контрол върху извършваните от нея разходи.</vt:lpstr>
      <vt:lpstr>Органи на управление на НЗОК 1. Надзорен съвет 2.  Управител – избира се пряко от Народното събрание   И двата органа се избират за срок от 5 г.</vt:lpstr>
      <vt:lpstr>Надзорният съвет на НЗОК - 9 членове:  - 1 представител на организациите за защита правата на пациентите;  - 2 представители на организациите на работниците и служителите; - 2 представители на организациите на работодателите;  - 4 представители на държавата, един от които е изпълнителният директор на НАП.</vt:lpstr>
      <vt:lpstr>Бюджетът на НЗОК е основен финансов план за набиране и разходване на паричните средства на задължителното здравно осигуряване и е отделен от държавния бюджет.</vt:lpstr>
      <vt:lpstr>Законът за годишния бюджет на НЗОК се разглежда и приема от Народното събрание като самостоятелен документ едновременно със Законите за държавния бюджет и за бюджета на държавното социално осигуряване.  В Закона за бюджет на НЗОК се определя и размерът на здравноосигурителната вноска. Сега тя е 8% от облагаемия доход.</vt:lpstr>
      <vt:lpstr>Със Закона за бюджета на НЗОК задължително се определят и диференцираните разходи по здравноосигурителните плащания за: - първична извънболнична медицинска помощ; - специализирана извънболнична помощ;  - дентална помощ; - медико-диагностични дейности; - лекарства за домашно лечение, медицински изделия и диетични храни за специални медицински цели; - болнична помощ; - други здравноосигурителни плащания, предвидени в НРД.</vt:lpstr>
      <vt:lpstr>PowerPoint Presentation</vt:lpstr>
      <vt:lpstr>От заплащане на посочените суми се освобождават: - лица със заболявания по списък към НРД; - малолетни и непълнолетни; - неработещи членове на семейството;  - военнослужещи на наборна военна служба;  - пострадали при или по повод отбраната на страната, ветерани от войните, военноинвалиди;  - задържани под стража или лишени от свобода;  - социално слаби, получаващи помощи;  - лица без доходи, настанени в домове за деца и юноши, в домове за деца от предучилищна възраст и в домове за социални грижи;  - медицински специалисти.</vt:lpstr>
      <vt:lpstr>Чл. 40. Здравноосигурителни вноски – определят се върху осигурителния доход и се внасят от работодателя и осигурения в съотношение:       - 2000 - 2001 г. - 80:20       - 2002 - 2004 г. - 75:25       - 2005 г. - 70:30       - 2006 г. - 65:35       - 2007 г. - 65:35       - 2008 г. – 60:40       - 2009 г. – 60:40       - 2010 г. и следващите – 60:40 (от 02.01.2010)</vt:lpstr>
      <vt:lpstr>Чл. 45.  НЗОК заплаща за оказване на: 1.  медицински и стоматологични дейности за предпазване от заболявания; 2.  медицински и стоматологични дейности за ранно откриване на заболявания; 3.  извънболнична и болнична помощ за диагностика и лечение на заболяване; 4.  медицинска рехабилитация; 5.  неотложна медицинска помощ;   </vt:lpstr>
      <vt:lpstr>6.  медицински грижи при бременност, раждане и майчинство; 7.  аборти по медицински показания и при бременност от изнасилване; 8.  стоматологична и зъботехническа помощ; 9.  медицински грижи при лечение в дома; 10.  предписване и отпускане на лекарства, за домашно лечение; 11.  медицинска експертиза на трудоспособността; 12.  транспортни услуги по медицински показания.</vt:lpstr>
      <vt:lpstr>Чл. 46. Редът за предоставяне и изискванията към изпълнителите на отделните видове медицинска помощ по чл. 45 се определят в Национални Рамкови Договори (НРД).   От 2010 г. се приемат два отделни НРД - за медицинските дейности и  - за денталните дейности. </vt:lpstr>
      <vt:lpstr>НРД влизат в сила от 1 януари на следващата година и съдържат: 1. условията, на които трябва да отговарят изпълнителите на медицинска помощ и реда за сключване на договорите с тях; 2.  отделните видове медицинска помощ по чл. 45; 3.  условията и реда за оказване на помощ; 4.  критерии за качеството и достъпността на помощта;  5.  документацията и документооборота; 6. задълженията на страните по информационното осигуряване.  </vt:lpstr>
      <vt:lpstr>Изработването и подписването на НРД за медицинските дейности се извършва от 10 представители на НЗОК и 10 представители на Българския лекарски съюз след внасяне на проекта на закон за бюджета на НЗОК за следващата година за разглеждане от Народното събрание.  </vt:lpstr>
      <vt:lpstr>Изработването и подписването на НРД за денталните дейности се извършва от 9 представители на НЗОК и 9 представители на Българския зъболекарски съюз след внасяне на проекта на закон за бюджета на НЗОК за следващата година за разглеждане от Народното събрание.  </vt:lpstr>
      <vt:lpstr>НРД за медицинските и за денталните дейности се приемат с мнозинство от не по-малко от 7 представители на НЗОК и 7 представители на съсловните организации на лекарите, съответно на лекарите по дентална медицина.</vt:lpstr>
    </vt:vector>
  </TitlesOfParts>
  <Company>Private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ЗАКОНОДАТЕЛНИ ОСНОВИ НА ЗДРАВНАТА РЕФОРМА</dc:title>
  <dc:creator>Gena Grancharova</dc:creator>
  <cp:lastModifiedBy>GGG</cp:lastModifiedBy>
  <cp:revision>154</cp:revision>
  <cp:lastPrinted>1601-01-01T00:00:00Z</cp:lastPrinted>
  <dcterms:created xsi:type="dcterms:W3CDTF">2003-03-23T15:07:54Z</dcterms:created>
  <dcterms:modified xsi:type="dcterms:W3CDTF">2020-03-20T13:58:54Z</dcterms:modified>
</cp:coreProperties>
</file>