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61"/>
  </p:notesMasterIdLst>
  <p:sldIdLst>
    <p:sldId id="256" r:id="rId2"/>
    <p:sldId id="258" r:id="rId3"/>
    <p:sldId id="354" r:id="rId4"/>
    <p:sldId id="355" r:id="rId5"/>
    <p:sldId id="356" r:id="rId6"/>
    <p:sldId id="373" r:id="rId7"/>
    <p:sldId id="357" r:id="rId8"/>
    <p:sldId id="358" r:id="rId9"/>
    <p:sldId id="359" r:id="rId10"/>
    <p:sldId id="372" r:id="rId11"/>
    <p:sldId id="361" r:id="rId12"/>
    <p:sldId id="375" r:id="rId13"/>
    <p:sldId id="376" r:id="rId14"/>
    <p:sldId id="378" r:id="rId15"/>
    <p:sldId id="380" r:id="rId16"/>
    <p:sldId id="381" r:id="rId17"/>
    <p:sldId id="383" r:id="rId18"/>
    <p:sldId id="384" r:id="rId19"/>
    <p:sldId id="386" r:id="rId20"/>
    <p:sldId id="387" r:id="rId21"/>
    <p:sldId id="388" r:id="rId22"/>
    <p:sldId id="389" r:id="rId23"/>
    <p:sldId id="390" r:id="rId24"/>
    <p:sldId id="391" r:id="rId25"/>
    <p:sldId id="393" r:id="rId26"/>
    <p:sldId id="395" r:id="rId27"/>
    <p:sldId id="396" r:id="rId28"/>
    <p:sldId id="397" r:id="rId29"/>
    <p:sldId id="398" r:id="rId30"/>
    <p:sldId id="399" r:id="rId31"/>
    <p:sldId id="400" r:id="rId32"/>
    <p:sldId id="401" r:id="rId33"/>
    <p:sldId id="402" r:id="rId34"/>
    <p:sldId id="403" r:id="rId35"/>
    <p:sldId id="404" r:id="rId36"/>
    <p:sldId id="405" r:id="rId37"/>
    <p:sldId id="406" r:id="rId38"/>
    <p:sldId id="407" r:id="rId39"/>
    <p:sldId id="408" r:id="rId40"/>
    <p:sldId id="410" r:id="rId41"/>
    <p:sldId id="411" r:id="rId42"/>
    <p:sldId id="412" r:id="rId43"/>
    <p:sldId id="413" r:id="rId44"/>
    <p:sldId id="414" r:id="rId45"/>
    <p:sldId id="415" r:id="rId46"/>
    <p:sldId id="416" r:id="rId47"/>
    <p:sldId id="417" r:id="rId48"/>
    <p:sldId id="418" r:id="rId49"/>
    <p:sldId id="419" r:id="rId50"/>
    <p:sldId id="420" r:id="rId51"/>
    <p:sldId id="421" r:id="rId52"/>
    <p:sldId id="422" r:id="rId53"/>
    <p:sldId id="423" r:id="rId54"/>
    <p:sldId id="424" r:id="rId55"/>
    <p:sldId id="425" r:id="rId56"/>
    <p:sldId id="426" r:id="rId57"/>
    <p:sldId id="427" r:id="rId58"/>
    <p:sldId id="428" r:id="rId59"/>
    <p:sldId id="429" r:id="rId60"/>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mn-cs"/>
      </a:defRPr>
    </a:lvl5pPr>
    <a:lvl6pPr marL="2286000" algn="l" defTabSz="914400" rtl="0" eaLnBrk="1" latinLnBrk="0" hangingPunct="1">
      <a:defRPr sz="1600" kern="1200">
        <a:solidFill>
          <a:schemeClr val="tx1"/>
        </a:solidFill>
        <a:latin typeface="Times New Roman" panose="02020603050405020304" pitchFamily="18" charset="0"/>
        <a:ea typeface="+mn-ea"/>
        <a:cs typeface="+mn-cs"/>
      </a:defRPr>
    </a:lvl6pPr>
    <a:lvl7pPr marL="2743200" algn="l" defTabSz="914400" rtl="0" eaLnBrk="1" latinLnBrk="0" hangingPunct="1">
      <a:defRPr sz="1600" kern="1200">
        <a:solidFill>
          <a:schemeClr val="tx1"/>
        </a:solidFill>
        <a:latin typeface="Times New Roman" panose="02020603050405020304" pitchFamily="18" charset="0"/>
        <a:ea typeface="+mn-ea"/>
        <a:cs typeface="+mn-cs"/>
      </a:defRPr>
    </a:lvl7pPr>
    <a:lvl8pPr marL="3200400" algn="l" defTabSz="914400" rtl="0" eaLnBrk="1" latinLnBrk="0" hangingPunct="1">
      <a:defRPr sz="1600" kern="1200">
        <a:solidFill>
          <a:schemeClr val="tx1"/>
        </a:solidFill>
        <a:latin typeface="Times New Roman" panose="02020603050405020304" pitchFamily="18" charset="0"/>
        <a:ea typeface="+mn-ea"/>
        <a:cs typeface="+mn-cs"/>
      </a:defRPr>
    </a:lvl8pPr>
    <a:lvl9pPr marL="3657600" algn="l" defTabSz="914400" rtl="0" eaLnBrk="1" latinLnBrk="0" hangingPunct="1">
      <a:defRPr sz="16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86806"/>
    <a:srgbClr val="5CF658"/>
    <a:srgbClr val="6449E9"/>
    <a:srgbClr val="F57A3D"/>
    <a:srgbClr val="705B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bg-BG" altLang="bg-BG"/>
          </a:p>
        </p:txBody>
      </p:sp>
      <p:sp>
        <p:nvSpPr>
          <p:cNvPr id="177155"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bg-BG" altLang="bg-BG"/>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7157"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bg-BG" altLang="bg-BG" noProof="0"/>
              <a:t>Click to edit Master text styles</a:t>
            </a:r>
          </a:p>
          <a:p>
            <a:pPr lvl="1"/>
            <a:r>
              <a:rPr lang="bg-BG" altLang="bg-BG" noProof="0"/>
              <a:t>Second level</a:t>
            </a:r>
          </a:p>
          <a:p>
            <a:pPr lvl="2"/>
            <a:r>
              <a:rPr lang="bg-BG" altLang="bg-BG" noProof="0"/>
              <a:t>Third level</a:t>
            </a:r>
          </a:p>
          <a:p>
            <a:pPr lvl="3"/>
            <a:r>
              <a:rPr lang="bg-BG" altLang="bg-BG" noProof="0"/>
              <a:t>Fourth level</a:t>
            </a:r>
          </a:p>
          <a:p>
            <a:pPr lvl="4"/>
            <a:r>
              <a:rPr lang="bg-BG" altLang="bg-BG" noProof="0"/>
              <a:t>Fifth level</a:t>
            </a:r>
          </a:p>
        </p:txBody>
      </p:sp>
      <p:sp>
        <p:nvSpPr>
          <p:cNvPr id="177158"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bg-BG" altLang="bg-BG"/>
          </a:p>
        </p:txBody>
      </p:sp>
      <p:sp>
        <p:nvSpPr>
          <p:cNvPr id="177159"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6259FED-519F-4565-AA6B-59B0DBE595F9}" type="slidenum">
              <a:rPr lang="bg-BG" altLang="bg-BG"/>
              <a:pPr>
                <a:defRPr/>
              </a:pPr>
              <a:t>‹#›</a:t>
            </a:fld>
            <a:endParaRPr lang="bg-BG" altLang="bg-B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Заглавен слайд">
    <p:spTree>
      <p:nvGrpSpPr>
        <p:cNvPr id="1" name=""/>
        <p:cNvGrpSpPr/>
        <p:nvPr/>
      </p:nvGrpSpPr>
      <p:grpSpPr>
        <a:xfrm>
          <a:off x="0" y="0"/>
          <a:ext cx="0" cy="0"/>
          <a:chOff x="0" y="0"/>
          <a:chExt cx="0" cy="0"/>
        </a:xfrm>
      </p:grpSpPr>
      <p:grpSp>
        <p:nvGrpSpPr>
          <p:cNvPr id="4" name="Group 1026"/>
          <p:cNvGrpSpPr>
            <a:grpSpLocks/>
          </p:cNvGrpSpPr>
          <p:nvPr/>
        </p:nvGrpSpPr>
        <p:grpSpPr bwMode="auto">
          <a:xfrm>
            <a:off x="0" y="0"/>
            <a:ext cx="8872538" cy="6858000"/>
            <a:chOff x="0" y="0"/>
            <a:chExt cx="5589" cy="4320"/>
          </a:xfrm>
        </p:grpSpPr>
        <p:sp>
          <p:nvSpPr>
            <p:cNvPr id="5" name="Rectangle 1027" descr="Stationery"/>
            <p:cNvSpPr>
              <a:spLocks noChangeArrowheads="1"/>
            </p:cNvSpPr>
            <p:nvPr/>
          </p:nvSpPr>
          <p:spPr bwMode="white">
            <a:xfrm>
              <a:off x="336" y="150"/>
              <a:ext cx="5253" cy="4026"/>
            </a:xfrm>
            <a:prstGeom prst="rect">
              <a:avLst/>
            </a:prstGeom>
            <a:blipFill dpi="0" rotWithShape="0">
              <a:blip r:embed="rId2"/>
              <a:srcRect/>
              <a:tile tx="0" ty="0" sx="100000" sy="100000" flip="none" algn="tl"/>
            </a:blipFill>
            <a:ln>
              <a:noFill/>
            </a:ln>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ctr">
                <a:defRPr/>
              </a:pPr>
              <a:endParaRPr lang="bg-BG" altLang="bg-BG"/>
            </a:p>
          </p:txBody>
        </p:sp>
        <p:pic>
          <p:nvPicPr>
            <p:cNvPr id="6" name="Picture 1028" descr="minisp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0" y="0"/>
              <a:ext cx="67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197" name="Rectangle 1029"/>
          <p:cNvSpPr>
            <a:spLocks noGrp="1" noChangeArrowheads="1"/>
          </p:cNvSpPr>
          <p:nvPr>
            <p:ph type="ctrTitle"/>
          </p:nvPr>
        </p:nvSpPr>
        <p:spPr>
          <a:xfrm>
            <a:off x="962025" y="1925638"/>
            <a:ext cx="7772400" cy="1143000"/>
          </a:xfrm>
        </p:spPr>
        <p:txBody>
          <a:bodyPr/>
          <a:lstStyle>
            <a:lvl1pPr algn="ctr">
              <a:defRPr/>
            </a:lvl1pPr>
          </a:lstStyle>
          <a:p>
            <a:pPr lvl="0"/>
            <a:r>
              <a:rPr lang="en-US" altLang="bg-BG" noProof="0"/>
              <a:t>Click to edit Master title style</a:t>
            </a:r>
          </a:p>
        </p:txBody>
      </p:sp>
      <p:sp>
        <p:nvSpPr>
          <p:cNvPr id="8198" name="Rectangle 1030"/>
          <p:cNvSpPr>
            <a:spLocks noGrp="1" noChangeArrowheads="1"/>
          </p:cNvSpPr>
          <p:nvPr>
            <p:ph type="subTitle" idx="1"/>
          </p:nvPr>
        </p:nvSpPr>
        <p:spPr>
          <a:xfrm>
            <a:off x="1647825" y="3738563"/>
            <a:ext cx="6400800" cy="1752600"/>
          </a:xfrm>
        </p:spPr>
        <p:txBody>
          <a:bodyPr/>
          <a:lstStyle>
            <a:lvl1pPr marL="0" indent="0" algn="ctr">
              <a:buFont typeface="Monotype Sorts" pitchFamily="2" charset="2"/>
              <a:buNone/>
              <a:defRPr>
                <a:solidFill>
                  <a:schemeClr val="bg2"/>
                </a:solidFill>
              </a:defRPr>
            </a:lvl1pPr>
          </a:lstStyle>
          <a:p>
            <a:pPr lvl="0"/>
            <a:r>
              <a:rPr lang="en-US" altLang="bg-BG" noProof="0"/>
              <a:t>Click to edit Master subtitle style</a:t>
            </a:r>
          </a:p>
        </p:txBody>
      </p:sp>
      <p:sp>
        <p:nvSpPr>
          <p:cNvPr id="7" name="Rectangle 1031"/>
          <p:cNvSpPr>
            <a:spLocks noGrp="1" noChangeArrowheads="1"/>
          </p:cNvSpPr>
          <p:nvPr>
            <p:ph type="dt" sz="half" idx="10"/>
          </p:nvPr>
        </p:nvSpPr>
        <p:spPr>
          <a:xfrm>
            <a:off x="962025" y="6100763"/>
            <a:ext cx="1905000" cy="457200"/>
          </a:xfrm>
        </p:spPr>
        <p:txBody>
          <a:bodyPr/>
          <a:lstStyle>
            <a:lvl1pPr>
              <a:defRPr>
                <a:solidFill>
                  <a:srgbClr val="A08366"/>
                </a:solidFill>
              </a:defRPr>
            </a:lvl1pPr>
          </a:lstStyle>
          <a:p>
            <a:pPr>
              <a:defRPr/>
            </a:pPr>
            <a:endParaRPr lang="en-US" altLang="bg-BG"/>
          </a:p>
        </p:txBody>
      </p:sp>
      <p:sp>
        <p:nvSpPr>
          <p:cNvPr id="8" name="Rectangle 1032"/>
          <p:cNvSpPr>
            <a:spLocks noGrp="1" noChangeArrowheads="1"/>
          </p:cNvSpPr>
          <p:nvPr>
            <p:ph type="ftr" sz="quarter" idx="11"/>
          </p:nvPr>
        </p:nvSpPr>
        <p:spPr>
          <a:xfrm>
            <a:off x="3400425" y="6100763"/>
            <a:ext cx="2895600" cy="457200"/>
          </a:xfrm>
        </p:spPr>
        <p:txBody>
          <a:bodyPr/>
          <a:lstStyle>
            <a:lvl1pPr>
              <a:defRPr>
                <a:solidFill>
                  <a:srgbClr val="A08366"/>
                </a:solidFill>
              </a:defRPr>
            </a:lvl1pPr>
          </a:lstStyle>
          <a:p>
            <a:pPr>
              <a:defRPr/>
            </a:pPr>
            <a:endParaRPr lang="en-US" altLang="bg-BG"/>
          </a:p>
        </p:txBody>
      </p:sp>
      <p:sp>
        <p:nvSpPr>
          <p:cNvPr id="9" name="Rectangle 1033"/>
          <p:cNvSpPr>
            <a:spLocks noGrp="1" noChangeArrowheads="1"/>
          </p:cNvSpPr>
          <p:nvPr>
            <p:ph type="sldNum" sz="quarter" idx="12"/>
          </p:nvPr>
        </p:nvSpPr>
        <p:spPr>
          <a:xfrm>
            <a:off x="6829425" y="6100763"/>
            <a:ext cx="1905000" cy="457200"/>
          </a:xfrm>
        </p:spPr>
        <p:txBody>
          <a:bodyPr/>
          <a:lstStyle>
            <a:lvl1pPr>
              <a:defRPr>
                <a:solidFill>
                  <a:srgbClr val="A08366"/>
                </a:solidFill>
              </a:defRPr>
            </a:lvl1pPr>
          </a:lstStyle>
          <a:p>
            <a:pPr>
              <a:defRPr/>
            </a:pPr>
            <a:fld id="{2FB7DE60-BFFB-4FEA-9D1B-C2B86670DA52}" type="slidenum">
              <a:rPr lang="en-US" altLang="bg-BG"/>
              <a:pPr>
                <a:defRPr/>
              </a:pPr>
              <a:t>‹#›</a:t>
            </a:fld>
            <a:endParaRPr lang="en-US" altLang="bg-BG"/>
          </a:p>
        </p:txBody>
      </p:sp>
    </p:spTree>
    <p:extLst>
      <p:ext uri="{BB962C8B-B14F-4D97-AF65-F5344CB8AC3E}">
        <p14:creationId xmlns:p14="http://schemas.microsoft.com/office/powerpoint/2010/main" val="3989041252"/>
      </p:ext>
    </p:extLst>
  </p:cSld>
  <p:clrMapOvr>
    <a:masterClrMapping/>
  </p:clrMapOvr>
  <p:transition spd="med">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a:t>Редакт. стил загл. образец</a:t>
            </a:r>
          </a:p>
        </p:txBody>
      </p:sp>
      <p:sp>
        <p:nvSpPr>
          <p:cNvPr id="3" name="Контейнер за вертикален текст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6" name="Rectangle 10"/>
          <p:cNvSpPr>
            <a:spLocks noGrp="1" noChangeArrowheads="1"/>
          </p:cNvSpPr>
          <p:nvPr>
            <p:ph type="sldNum" sz="quarter" idx="12"/>
          </p:nvPr>
        </p:nvSpPr>
        <p:spPr>
          <a:ln/>
        </p:spPr>
        <p:txBody>
          <a:bodyPr/>
          <a:lstStyle>
            <a:lvl1pPr>
              <a:defRPr/>
            </a:lvl1pPr>
          </a:lstStyle>
          <a:p>
            <a:pPr>
              <a:defRPr/>
            </a:pPr>
            <a:fld id="{DF950F85-F456-4EB7-8BE6-9814E0BC2052}" type="slidenum">
              <a:rPr lang="en-US" altLang="bg-BG"/>
              <a:pPr>
                <a:defRPr/>
              </a:pPr>
              <a:t>‹#›</a:t>
            </a:fld>
            <a:endParaRPr lang="en-US" altLang="bg-BG"/>
          </a:p>
        </p:txBody>
      </p:sp>
    </p:spTree>
    <p:extLst>
      <p:ext uri="{BB962C8B-B14F-4D97-AF65-F5344CB8AC3E}">
        <p14:creationId xmlns:p14="http://schemas.microsoft.com/office/powerpoint/2010/main" val="3947736185"/>
      </p:ext>
    </p:extLst>
  </p:cSld>
  <p:clrMapOvr>
    <a:masterClrMapping/>
  </p:clrMapOvr>
  <p:transition spd="med">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Вертикално заглавие 1"/>
          <p:cNvSpPr>
            <a:spLocks noGrp="1"/>
          </p:cNvSpPr>
          <p:nvPr>
            <p:ph type="title" orient="vert"/>
          </p:nvPr>
        </p:nvSpPr>
        <p:spPr>
          <a:xfrm>
            <a:off x="6819900" y="457200"/>
            <a:ext cx="1943100" cy="5486400"/>
          </a:xfrm>
        </p:spPr>
        <p:txBody>
          <a:bodyPr vert="eaVert"/>
          <a:lstStyle/>
          <a:p>
            <a:r>
              <a:rPr lang="bg-BG"/>
              <a:t>Редакт. стил загл. образец</a:t>
            </a:r>
          </a:p>
        </p:txBody>
      </p:sp>
      <p:sp>
        <p:nvSpPr>
          <p:cNvPr id="3" name="Контейнер за вертикален текст 2"/>
          <p:cNvSpPr>
            <a:spLocks noGrp="1"/>
          </p:cNvSpPr>
          <p:nvPr>
            <p:ph type="body" orient="vert" idx="1"/>
          </p:nvPr>
        </p:nvSpPr>
        <p:spPr>
          <a:xfrm>
            <a:off x="990600" y="457200"/>
            <a:ext cx="5676900" cy="54864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6" name="Rectangle 10"/>
          <p:cNvSpPr>
            <a:spLocks noGrp="1" noChangeArrowheads="1"/>
          </p:cNvSpPr>
          <p:nvPr>
            <p:ph type="sldNum" sz="quarter" idx="12"/>
          </p:nvPr>
        </p:nvSpPr>
        <p:spPr>
          <a:ln/>
        </p:spPr>
        <p:txBody>
          <a:bodyPr/>
          <a:lstStyle>
            <a:lvl1pPr>
              <a:defRPr/>
            </a:lvl1pPr>
          </a:lstStyle>
          <a:p>
            <a:pPr>
              <a:defRPr/>
            </a:pPr>
            <a:fld id="{E2AB93D5-1A02-4452-84B7-66ECF445E3CD}" type="slidenum">
              <a:rPr lang="en-US" altLang="bg-BG"/>
              <a:pPr>
                <a:defRPr/>
              </a:pPr>
              <a:t>‹#›</a:t>
            </a:fld>
            <a:endParaRPr lang="en-US" altLang="bg-BG"/>
          </a:p>
        </p:txBody>
      </p:sp>
    </p:spTree>
    <p:extLst>
      <p:ext uri="{BB962C8B-B14F-4D97-AF65-F5344CB8AC3E}">
        <p14:creationId xmlns:p14="http://schemas.microsoft.com/office/powerpoint/2010/main" val="2750702750"/>
      </p:ext>
    </p:extLst>
  </p:cSld>
  <p:clrMapOvr>
    <a:masterClrMapping/>
  </p:clrMapOvr>
  <p:transition spd="med">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лавие и таблица">
    <p:spTree>
      <p:nvGrpSpPr>
        <p:cNvPr id="1" name=""/>
        <p:cNvGrpSpPr/>
        <p:nvPr/>
      </p:nvGrpSpPr>
      <p:grpSpPr>
        <a:xfrm>
          <a:off x="0" y="0"/>
          <a:ext cx="0" cy="0"/>
          <a:chOff x="0" y="0"/>
          <a:chExt cx="0" cy="0"/>
        </a:xfrm>
      </p:grpSpPr>
      <p:sp>
        <p:nvSpPr>
          <p:cNvPr id="2" name="Заглавие 1"/>
          <p:cNvSpPr>
            <a:spLocks noGrp="1"/>
          </p:cNvSpPr>
          <p:nvPr>
            <p:ph type="title"/>
          </p:nvPr>
        </p:nvSpPr>
        <p:spPr>
          <a:xfrm>
            <a:off x="990600" y="457200"/>
            <a:ext cx="7772400" cy="1143000"/>
          </a:xfrm>
        </p:spPr>
        <p:txBody>
          <a:bodyPr/>
          <a:lstStyle/>
          <a:p>
            <a:r>
              <a:rPr lang="bg-BG"/>
              <a:t>Редакт. стил загл. образец</a:t>
            </a:r>
          </a:p>
        </p:txBody>
      </p:sp>
      <p:sp>
        <p:nvSpPr>
          <p:cNvPr id="3" name="Контейнер за таблица 2"/>
          <p:cNvSpPr>
            <a:spLocks noGrp="1"/>
          </p:cNvSpPr>
          <p:nvPr>
            <p:ph type="tbl" idx="1"/>
          </p:nvPr>
        </p:nvSpPr>
        <p:spPr>
          <a:xfrm>
            <a:off x="990600" y="1828800"/>
            <a:ext cx="7772400" cy="4114800"/>
          </a:xfrm>
        </p:spPr>
        <p:txBody>
          <a:bodyPr/>
          <a:lstStyle/>
          <a:p>
            <a:pPr lvl="0"/>
            <a:endParaRPr lang="bg-BG" noProof="0"/>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6" name="Rectangle 10"/>
          <p:cNvSpPr>
            <a:spLocks noGrp="1" noChangeArrowheads="1"/>
          </p:cNvSpPr>
          <p:nvPr>
            <p:ph type="sldNum" sz="quarter" idx="12"/>
          </p:nvPr>
        </p:nvSpPr>
        <p:spPr>
          <a:ln/>
        </p:spPr>
        <p:txBody>
          <a:bodyPr/>
          <a:lstStyle>
            <a:lvl1pPr>
              <a:defRPr/>
            </a:lvl1pPr>
          </a:lstStyle>
          <a:p>
            <a:pPr>
              <a:defRPr/>
            </a:pPr>
            <a:fld id="{DA51B8EA-5B83-4E01-A52F-B2815B2429F9}" type="slidenum">
              <a:rPr lang="en-US" altLang="bg-BG"/>
              <a:pPr>
                <a:defRPr/>
              </a:pPr>
              <a:t>‹#›</a:t>
            </a:fld>
            <a:endParaRPr lang="en-US" altLang="bg-BG"/>
          </a:p>
        </p:txBody>
      </p:sp>
    </p:spTree>
    <p:extLst>
      <p:ext uri="{BB962C8B-B14F-4D97-AF65-F5344CB8AC3E}">
        <p14:creationId xmlns:p14="http://schemas.microsoft.com/office/powerpoint/2010/main" val="3551102337"/>
      </p:ext>
    </p:extLst>
  </p:cSld>
  <p:clrMapOvr>
    <a:masterClrMapping/>
  </p:clrMapOvr>
  <p:transition spd="med">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72400" cy="1143000"/>
          </a:xfrm>
        </p:spPr>
        <p:txBody>
          <a:bodyPr/>
          <a:lstStyle/>
          <a:p>
            <a:r>
              <a:rPr lang="en-US"/>
              <a:t>Click to edit Master title style</a:t>
            </a:r>
            <a:endParaRPr lang="bg-BG"/>
          </a:p>
        </p:txBody>
      </p:sp>
      <p:sp>
        <p:nvSpPr>
          <p:cNvPr id="3" name="Chart Placeholder 2"/>
          <p:cNvSpPr>
            <a:spLocks noGrp="1"/>
          </p:cNvSpPr>
          <p:nvPr>
            <p:ph type="chart" idx="1"/>
          </p:nvPr>
        </p:nvSpPr>
        <p:spPr>
          <a:xfrm>
            <a:off x="990600" y="1828800"/>
            <a:ext cx="7772400" cy="4114800"/>
          </a:xfrm>
        </p:spPr>
        <p:txBody>
          <a:bodyPr/>
          <a:lstStyle/>
          <a:p>
            <a:pPr lvl="0"/>
            <a:endParaRPr lang="bg-BG" noProof="0"/>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6" name="Rectangle 10"/>
          <p:cNvSpPr>
            <a:spLocks noGrp="1" noChangeArrowheads="1"/>
          </p:cNvSpPr>
          <p:nvPr>
            <p:ph type="sldNum" sz="quarter" idx="12"/>
          </p:nvPr>
        </p:nvSpPr>
        <p:spPr>
          <a:ln/>
        </p:spPr>
        <p:txBody>
          <a:bodyPr/>
          <a:lstStyle>
            <a:lvl1pPr>
              <a:defRPr/>
            </a:lvl1pPr>
          </a:lstStyle>
          <a:p>
            <a:pPr>
              <a:defRPr/>
            </a:pPr>
            <a:fld id="{0D559F87-1910-48C2-B104-18E85B605A1B}" type="slidenum">
              <a:rPr lang="en-US" altLang="bg-BG"/>
              <a:pPr>
                <a:defRPr/>
              </a:pPr>
              <a:t>‹#›</a:t>
            </a:fld>
            <a:endParaRPr lang="en-US" altLang="bg-BG"/>
          </a:p>
        </p:txBody>
      </p:sp>
    </p:spTree>
    <p:extLst>
      <p:ext uri="{BB962C8B-B14F-4D97-AF65-F5344CB8AC3E}">
        <p14:creationId xmlns:p14="http://schemas.microsoft.com/office/powerpoint/2010/main" val="4169281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a:t>Редакт. стил загл. образец</a:t>
            </a:r>
          </a:p>
        </p:txBody>
      </p:sp>
      <p:sp>
        <p:nvSpPr>
          <p:cNvPr id="3" name="Контейнер за съдържание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6" name="Rectangle 10"/>
          <p:cNvSpPr>
            <a:spLocks noGrp="1" noChangeArrowheads="1"/>
          </p:cNvSpPr>
          <p:nvPr>
            <p:ph type="sldNum" sz="quarter" idx="12"/>
          </p:nvPr>
        </p:nvSpPr>
        <p:spPr>
          <a:ln/>
        </p:spPr>
        <p:txBody>
          <a:bodyPr/>
          <a:lstStyle>
            <a:lvl1pPr>
              <a:defRPr/>
            </a:lvl1pPr>
          </a:lstStyle>
          <a:p>
            <a:pPr>
              <a:defRPr/>
            </a:pPr>
            <a:fld id="{9BB39909-1177-45A4-8B81-91D37AEF8B54}" type="slidenum">
              <a:rPr lang="en-US" altLang="bg-BG"/>
              <a:pPr>
                <a:defRPr/>
              </a:pPr>
              <a:t>‹#›</a:t>
            </a:fld>
            <a:endParaRPr lang="en-US" altLang="bg-BG"/>
          </a:p>
        </p:txBody>
      </p:sp>
    </p:spTree>
    <p:extLst>
      <p:ext uri="{BB962C8B-B14F-4D97-AF65-F5344CB8AC3E}">
        <p14:creationId xmlns:p14="http://schemas.microsoft.com/office/powerpoint/2010/main" val="2748849990"/>
      </p:ext>
    </p:extLst>
  </p:cSld>
  <p:clrMapOvr>
    <a:masterClrMapping/>
  </p:clrMapOvr>
  <p:transition spd="med">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22313" y="4406900"/>
            <a:ext cx="7772400" cy="1362075"/>
          </a:xfrm>
        </p:spPr>
        <p:txBody>
          <a:bodyPr anchor="t"/>
          <a:lstStyle>
            <a:lvl1pPr algn="l">
              <a:defRPr sz="4000" b="1" cap="all"/>
            </a:lvl1pPr>
          </a:lstStyle>
          <a:p>
            <a:r>
              <a:rPr lang="bg-BG"/>
              <a:t>Редакт. стил загл. образец</a:t>
            </a:r>
          </a:p>
        </p:txBody>
      </p:sp>
      <p:sp>
        <p:nvSpPr>
          <p:cNvPr id="3" name="Текстов контейне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bg-BG"/>
              <a:t>Щракнете, за да редактирате стиловете на текста в образеца</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6" name="Rectangle 10"/>
          <p:cNvSpPr>
            <a:spLocks noGrp="1" noChangeArrowheads="1"/>
          </p:cNvSpPr>
          <p:nvPr>
            <p:ph type="sldNum" sz="quarter" idx="12"/>
          </p:nvPr>
        </p:nvSpPr>
        <p:spPr>
          <a:ln/>
        </p:spPr>
        <p:txBody>
          <a:bodyPr/>
          <a:lstStyle>
            <a:lvl1pPr>
              <a:defRPr/>
            </a:lvl1pPr>
          </a:lstStyle>
          <a:p>
            <a:pPr>
              <a:defRPr/>
            </a:pPr>
            <a:fld id="{9DDBC9D5-9147-4AE7-8394-B23EB2064BC0}" type="slidenum">
              <a:rPr lang="en-US" altLang="bg-BG"/>
              <a:pPr>
                <a:defRPr/>
              </a:pPr>
              <a:t>‹#›</a:t>
            </a:fld>
            <a:endParaRPr lang="en-US" altLang="bg-BG"/>
          </a:p>
        </p:txBody>
      </p:sp>
    </p:spTree>
    <p:extLst>
      <p:ext uri="{BB962C8B-B14F-4D97-AF65-F5344CB8AC3E}">
        <p14:creationId xmlns:p14="http://schemas.microsoft.com/office/powerpoint/2010/main" val="3723451010"/>
      </p:ext>
    </p:extLst>
  </p:cSld>
  <p:clrMapOvr>
    <a:masterClrMapping/>
  </p:clrMapOvr>
  <p:transition spd="med">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a:t>Редакт. стил загл. образец</a:t>
            </a:r>
          </a:p>
        </p:txBody>
      </p:sp>
      <p:sp>
        <p:nvSpPr>
          <p:cNvPr id="3" name="Контейнер за съдържание 2"/>
          <p:cNvSpPr>
            <a:spLocks noGrp="1"/>
          </p:cNvSpPr>
          <p:nvPr>
            <p:ph sz="half" idx="1"/>
          </p:nvPr>
        </p:nvSpPr>
        <p:spPr>
          <a:xfrm>
            <a:off x="9906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Контейнер за съдържание 3"/>
          <p:cNvSpPr>
            <a:spLocks noGrp="1"/>
          </p:cNvSpPr>
          <p:nvPr>
            <p:ph sz="half" idx="2"/>
          </p:nvPr>
        </p:nvSpPr>
        <p:spPr>
          <a:xfrm>
            <a:off x="495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7" name="Rectangle 10"/>
          <p:cNvSpPr>
            <a:spLocks noGrp="1" noChangeArrowheads="1"/>
          </p:cNvSpPr>
          <p:nvPr>
            <p:ph type="sldNum" sz="quarter" idx="12"/>
          </p:nvPr>
        </p:nvSpPr>
        <p:spPr>
          <a:ln/>
        </p:spPr>
        <p:txBody>
          <a:bodyPr/>
          <a:lstStyle>
            <a:lvl1pPr>
              <a:defRPr/>
            </a:lvl1pPr>
          </a:lstStyle>
          <a:p>
            <a:pPr>
              <a:defRPr/>
            </a:pPr>
            <a:fld id="{C20B87A6-E655-4032-8A80-59359F89D3DF}" type="slidenum">
              <a:rPr lang="en-US" altLang="bg-BG"/>
              <a:pPr>
                <a:defRPr/>
              </a:pPr>
              <a:t>‹#›</a:t>
            </a:fld>
            <a:endParaRPr lang="en-US" altLang="bg-BG"/>
          </a:p>
        </p:txBody>
      </p:sp>
    </p:spTree>
    <p:extLst>
      <p:ext uri="{BB962C8B-B14F-4D97-AF65-F5344CB8AC3E}">
        <p14:creationId xmlns:p14="http://schemas.microsoft.com/office/powerpoint/2010/main" val="1333328147"/>
      </p:ext>
    </p:extLst>
  </p:cSld>
  <p:clrMapOvr>
    <a:masterClrMapping/>
  </p:clrMapOvr>
  <p:transition spd="med">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4638"/>
            <a:ext cx="8229600" cy="1143000"/>
          </a:xfrm>
        </p:spPr>
        <p:txBody>
          <a:bodyPr/>
          <a:lstStyle>
            <a:lvl1pPr>
              <a:defRPr/>
            </a:lvl1pPr>
          </a:lstStyle>
          <a:p>
            <a:r>
              <a:rPr lang="bg-BG"/>
              <a:t>Редакт. стил загл. образец</a:t>
            </a:r>
          </a:p>
        </p:txBody>
      </p:sp>
      <p:sp>
        <p:nvSpPr>
          <p:cNvPr id="3" name="Текстов контейне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Контейнер за съдържани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5" name="Текстов контейне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Контейнер за съдържани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7"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8"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9" name="Rectangle 10"/>
          <p:cNvSpPr>
            <a:spLocks noGrp="1" noChangeArrowheads="1"/>
          </p:cNvSpPr>
          <p:nvPr>
            <p:ph type="sldNum" sz="quarter" idx="12"/>
          </p:nvPr>
        </p:nvSpPr>
        <p:spPr>
          <a:ln/>
        </p:spPr>
        <p:txBody>
          <a:bodyPr/>
          <a:lstStyle>
            <a:lvl1pPr>
              <a:defRPr/>
            </a:lvl1pPr>
          </a:lstStyle>
          <a:p>
            <a:pPr>
              <a:defRPr/>
            </a:pPr>
            <a:fld id="{DBC4B8B0-D6D5-4493-8143-FC9E39C0B17C}" type="slidenum">
              <a:rPr lang="en-US" altLang="bg-BG"/>
              <a:pPr>
                <a:defRPr/>
              </a:pPr>
              <a:t>‹#›</a:t>
            </a:fld>
            <a:endParaRPr lang="en-US" altLang="bg-BG"/>
          </a:p>
        </p:txBody>
      </p:sp>
    </p:spTree>
    <p:extLst>
      <p:ext uri="{BB962C8B-B14F-4D97-AF65-F5344CB8AC3E}">
        <p14:creationId xmlns:p14="http://schemas.microsoft.com/office/powerpoint/2010/main" val="987725364"/>
      </p:ext>
    </p:extLst>
  </p:cSld>
  <p:clrMapOvr>
    <a:masterClrMapping/>
  </p:clrMapOvr>
  <p:transition spd="med">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a:t>Редакт. стил загл. образец</a:t>
            </a:r>
          </a:p>
        </p:txBody>
      </p:sp>
      <p:sp>
        <p:nvSpPr>
          <p:cNvPr id="3"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5" name="Rectangle 10"/>
          <p:cNvSpPr>
            <a:spLocks noGrp="1" noChangeArrowheads="1"/>
          </p:cNvSpPr>
          <p:nvPr>
            <p:ph type="sldNum" sz="quarter" idx="12"/>
          </p:nvPr>
        </p:nvSpPr>
        <p:spPr>
          <a:ln/>
        </p:spPr>
        <p:txBody>
          <a:bodyPr/>
          <a:lstStyle>
            <a:lvl1pPr>
              <a:defRPr/>
            </a:lvl1pPr>
          </a:lstStyle>
          <a:p>
            <a:pPr>
              <a:defRPr/>
            </a:pPr>
            <a:fld id="{29AA0B3C-5B94-493C-948D-9725B9ACD252}" type="slidenum">
              <a:rPr lang="en-US" altLang="bg-BG"/>
              <a:pPr>
                <a:defRPr/>
              </a:pPr>
              <a:t>‹#›</a:t>
            </a:fld>
            <a:endParaRPr lang="en-US" altLang="bg-BG"/>
          </a:p>
        </p:txBody>
      </p:sp>
    </p:spTree>
    <p:extLst>
      <p:ext uri="{BB962C8B-B14F-4D97-AF65-F5344CB8AC3E}">
        <p14:creationId xmlns:p14="http://schemas.microsoft.com/office/powerpoint/2010/main" val="1405239520"/>
      </p:ext>
    </p:extLst>
  </p:cSld>
  <p:clrMapOvr>
    <a:masterClrMapping/>
  </p:clrMapOvr>
  <p:transition spd="med">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3"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4" name="Rectangle 10"/>
          <p:cNvSpPr>
            <a:spLocks noGrp="1" noChangeArrowheads="1"/>
          </p:cNvSpPr>
          <p:nvPr>
            <p:ph type="sldNum" sz="quarter" idx="12"/>
          </p:nvPr>
        </p:nvSpPr>
        <p:spPr>
          <a:ln/>
        </p:spPr>
        <p:txBody>
          <a:bodyPr/>
          <a:lstStyle>
            <a:lvl1pPr>
              <a:defRPr/>
            </a:lvl1pPr>
          </a:lstStyle>
          <a:p>
            <a:pPr>
              <a:defRPr/>
            </a:pPr>
            <a:fld id="{17DA326A-92D3-4AFC-BDAD-1F1B8229A18A}" type="slidenum">
              <a:rPr lang="en-US" altLang="bg-BG"/>
              <a:pPr>
                <a:defRPr/>
              </a:pPr>
              <a:t>‹#›</a:t>
            </a:fld>
            <a:endParaRPr lang="en-US" altLang="bg-BG"/>
          </a:p>
        </p:txBody>
      </p:sp>
    </p:spTree>
    <p:extLst>
      <p:ext uri="{BB962C8B-B14F-4D97-AF65-F5344CB8AC3E}">
        <p14:creationId xmlns:p14="http://schemas.microsoft.com/office/powerpoint/2010/main" val="358759076"/>
      </p:ext>
    </p:extLst>
  </p:cSld>
  <p:clrMapOvr>
    <a:masterClrMapping/>
  </p:clrMapOvr>
  <p:transition spd="med">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3050"/>
            <a:ext cx="3008313" cy="1162050"/>
          </a:xfrm>
        </p:spPr>
        <p:txBody>
          <a:bodyPr anchor="b"/>
          <a:lstStyle>
            <a:lvl1pPr algn="l">
              <a:defRPr sz="2000" b="1"/>
            </a:lvl1pPr>
          </a:lstStyle>
          <a:p>
            <a:r>
              <a:rPr lang="bg-BG"/>
              <a:t>Редакт. стил загл. образец</a:t>
            </a:r>
          </a:p>
        </p:txBody>
      </p:sp>
      <p:sp>
        <p:nvSpPr>
          <p:cNvPr id="3" name="Контейнер за съдържани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4" name="Текстов контейне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7" name="Rectangle 10"/>
          <p:cNvSpPr>
            <a:spLocks noGrp="1" noChangeArrowheads="1"/>
          </p:cNvSpPr>
          <p:nvPr>
            <p:ph type="sldNum" sz="quarter" idx="12"/>
          </p:nvPr>
        </p:nvSpPr>
        <p:spPr>
          <a:ln/>
        </p:spPr>
        <p:txBody>
          <a:bodyPr/>
          <a:lstStyle>
            <a:lvl1pPr>
              <a:defRPr/>
            </a:lvl1pPr>
          </a:lstStyle>
          <a:p>
            <a:pPr>
              <a:defRPr/>
            </a:pPr>
            <a:fld id="{656554FC-A1D9-4031-B297-ECB334048568}" type="slidenum">
              <a:rPr lang="en-US" altLang="bg-BG"/>
              <a:pPr>
                <a:defRPr/>
              </a:pPr>
              <a:t>‹#›</a:t>
            </a:fld>
            <a:endParaRPr lang="en-US" altLang="bg-BG"/>
          </a:p>
        </p:txBody>
      </p:sp>
    </p:spTree>
    <p:extLst>
      <p:ext uri="{BB962C8B-B14F-4D97-AF65-F5344CB8AC3E}">
        <p14:creationId xmlns:p14="http://schemas.microsoft.com/office/powerpoint/2010/main" val="2747342270"/>
      </p:ext>
    </p:extLst>
  </p:cSld>
  <p:clrMapOvr>
    <a:masterClrMapping/>
  </p:clrMapOvr>
  <p:transition spd="med">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792288" y="4800600"/>
            <a:ext cx="5486400" cy="566738"/>
          </a:xfrm>
        </p:spPr>
        <p:txBody>
          <a:bodyPr anchor="b"/>
          <a:lstStyle>
            <a:lvl1pPr algn="l">
              <a:defRPr sz="2000" b="1"/>
            </a:lvl1pPr>
          </a:lstStyle>
          <a:p>
            <a:r>
              <a:rPr lang="bg-BG"/>
              <a:t>Редакт. стил загл. образец</a:t>
            </a:r>
          </a:p>
        </p:txBody>
      </p:sp>
      <p:sp>
        <p:nvSpPr>
          <p:cNvPr id="3" name="Контейнер за картина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a:p>
        </p:txBody>
      </p:sp>
      <p:sp>
        <p:nvSpPr>
          <p:cNvPr id="4" name="Текстов контейне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bg-BG"/>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bg-BG"/>
          </a:p>
        </p:txBody>
      </p:sp>
      <p:sp>
        <p:nvSpPr>
          <p:cNvPr id="7" name="Rectangle 10"/>
          <p:cNvSpPr>
            <a:spLocks noGrp="1" noChangeArrowheads="1"/>
          </p:cNvSpPr>
          <p:nvPr>
            <p:ph type="sldNum" sz="quarter" idx="12"/>
          </p:nvPr>
        </p:nvSpPr>
        <p:spPr>
          <a:ln/>
        </p:spPr>
        <p:txBody>
          <a:bodyPr/>
          <a:lstStyle>
            <a:lvl1pPr>
              <a:defRPr/>
            </a:lvl1pPr>
          </a:lstStyle>
          <a:p>
            <a:pPr>
              <a:defRPr/>
            </a:pPr>
            <a:fld id="{925AC265-310F-4189-A1CF-CDD93657FCF1}" type="slidenum">
              <a:rPr lang="en-US" altLang="bg-BG"/>
              <a:pPr>
                <a:defRPr/>
              </a:pPr>
              <a:t>‹#›</a:t>
            </a:fld>
            <a:endParaRPr lang="en-US" altLang="bg-BG"/>
          </a:p>
        </p:txBody>
      </p:sp>
    </p:spTree>
    <p:extLst>
      <p:ext uri="{BB962C8B-B14F-4D97-AF65-F5344CB8AC3E}">
        <p14:creationId xmlns:p14="http://schemas.microsoft.com/office/powerpoint/2010/main" val="1042303465"/>
      </p:ext>
    </p:extLst>
  </p:cSld>
  <p:clrMapOvr>
    <a:masterClrMapping/>
  </p:clrMapOvr>
  <p:transition spd="med">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8C735A"/>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872538" cy="6858000"/>
            <a:chOff x="0" y="0"/>
            <a:chExt cx="5589" cy="4320"/>
          </a:xfrm>
        </p:grpSpPr>
        <p:sp>
          <p:nvSpPr>
            <p:cNvPr id="1032" name="Rectangle 3"/>
            <p:cNvSpPr>
              <a:spLocks noChangeArrowheads="1"/>
            </p:cNvSpPr>
            <p:nvPr/>
          </p:nvSpPr>
          <p:spPr bwMode="ltGray">
            <a:xfrm>
              <a:off x="336" y="150"/>
              <a:ext cx="5253" cy="4026"/>
            </a:xfrm>
            <a:prstGeom prst="rect">
              <a:avLst/>
            </a:prstGeom>
            <a:solidFill>
              <a:schemeClr val="bg1"/>
            </a:solidFill>
            <a:ln>
              <a:noFill/>
            </a:ln>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ctr">
                <a:defRPr/>
              </a:pPr>
              <a:endParaRPr lang="bg-BG" altLang="bg-BG"/>
            </a:p>
          </p:txBody>
        </p:sp>
        <p:pic>
          <p:nvPicPr>
            <p:cNvPr id="1033" name="Picture 4" descr="minispi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ltGray">
            <a:xfrm>
              <a:off x="0" y="0"/>
              <a:ext cx="67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Line 5"/>
            <p:cNvSpPr>
              <a:spLocks noChangeShapeType="1"/>
            </p:cNvSpPr>
            <p:nvPr/>
          </p:nvSpPr>
          <p:spPr bwMode="ltGray">
            <a:xfrm>
              <a:off x="640" y="1008"/>
              <a:ext cx="4880" cy="0"/>
            </a:xfrm>
            <a:prstGeom prst="line">
              <a:avLst/>
            </a:prstGeom>
            <a:noFill/>
            <a:ln w="31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027" name="Rectangle 6"/>
          <p:cNvSpPr>
            <a:spLocks noGrp="1" noChangeArrowheads="1"/>
          </p:cNvSpPr>
          <p:nvPr>
            <p:ph type="title"/>
          </p:nvPr>
        </p:nvSpPr>
        <p:spPr bwMode="auto">
          <a:xfrm>
            <a:off x="990600" y="457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smtClean="0"/>
              <a:t>Click to edit Master title style</a:t>
            </a:r>
          </a:p>
        </p:txBody>
      </p:sp>
      <p:sp>
        <p:nvSpPr>
          <p:cNvPr id="1028" name="Rectangle 7"/>
          <p:cNvSpPr>
            <a:spLocks noGrp="1" noChangeArrowheads="1"/>
          </p:cNvSpPr>
          <p:nvPr>
            <p:ph type="body" idx="1"/>
          </p:nvPr>
        </p:nvSpPr>
        <p:spPr bwMode="auto">
          <a:xfrm>
            <a:off x="990600" y="18288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
        <p:nvSpPr>
          <p:cNvPr id="7176" name="Rectangle 8"/>
          <p:cNvSpPr>
            <a:spLocks noGrp="1" noChangeArrowheads="1"/>
          </p:cNvSpPr>
          <p:nvPr>
            <p:ph type="dt" sz="half" idx="2"/>
          </p:nvPr>
        </p:nvSpPr>
        <p:spPr bwMode="auto">
          <a:xfrm>
            <a:off x="990600" y="60960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l">
              <a:spcBef>
                <a:spcPct val="50000"/>
              </a:spcBef>
              <a:defRPr sz="1400">
                <a:solidFill>
                  <a:schemeClr val="bg2"/>
                </a:solidFill>
              </a:defRPr>
            </a:lvl1pPr>
          </a:lstStyle>
          <a:p>
            <a:pPr>
              <a:defRPr/>
            </a:pPr>
            <a:endParaRPr lang="en-US" altLang="bg-BG"/>
          </a:p>
        </p:txBody>
      </p:sp>
      <p:sp>
        <p:nvSpPr>
          <p:cNvPr id="7177" name="Rectangle 9"/>
          <p:cNvSpPr>
            <a:spLocks noGrp="1" noChangeArrowheads="1"/>
          </p:cNvSpPr>
          <p:nvPr>
            <p:ph type="ftr" sz="quarter" idx="3"/>
          </p:nvPr>
        </p:nvSpPr>
        <p:spPr bwMode="auto">
          <a:xfrm>
            <a:off x="3429000" y="6096000"/>
            <a:ext cx="28956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pPr>
              <a:defRPr/>
            </a:pPr>
            <a:endParaRPr lang="en-US" altLang="bg-BG"/>
          </a:p>
        </p:txBody>
      </p:sp>
      <p:sp>
        <p:nvSpPr>
          <p:cNvPr id="7178" name="Rectangle 10"/>
          <p:cNvSpPr>
            <a:spLocks noGrp="1" noChangeArrowheads="1"/>
          </p:cNvSpPr>
          <p:nvPr>
            <p:ph type="sldNum" sz="quarter" idx="4"/>
          </p:nvPr>
        </p:nvSpPr>
        <p:spPr bwMode="auto">
          <a:xfrm>
            <a:off x="6858000" y="60960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defRPr>
            </a:lvl1pPr>
          </a:lstStyle>
          <a:p>
            <a:pPr>
              <a:defRPr/>
            </a:pPr>
            <a:fld id="{6E61C53C-BDF3-4DB5-BD8B-92AF1A22201A}" type="slidenum">
              <a:rPr lang="en-US" altLang="bg-BG"/>
              <a:pPr>
                <a:defRPr/>
              </a:pPr>
              <a:t>‹#›</a:t>
            </a:fld>
            <a:endParaRPr lang="en-US" altLang="bg-BG"/>
          </a:p>
        </p:txBody>
      </p:sp>
    </p:spTree>
  </p:cSld>
  <p:clrMap bg1="lt1" tx1="dk1" bg2="lt2" tx2="dk2" accent1="accent1" accent2="accent2" accent3="accent3" accent4="accent4" accent5="accent5" accent6="accent6" hlink="hlink" folHlink="folHlink"/>
  <p:sldLayoutIdLst>
    <p:sldLayoutId id="2147483852"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Lst>
  <p:transition spd="med">
    <p:wipe/>
  </p:transition>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90000"/>
        <a:buFont typeface="Monotype Sorts" pitchFamily="2" charset="2"/>
        <a:buChar char="4"/>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kumimoji="1"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kumimoji="1" sz="24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1"/>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1"/>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1"/>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1"/>
        </a:buClr>
        <a:buChar char="»"/>
        <a:defRPr kumimoji="1"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ctrTitle"/>
          </p:nvPr>
        </p:nvSpPr>
        <p:spPr>
          <a:xfrm>
            <a:off x="533400" y="2819400"/>
            <a:ext cx="8610600" cy="12954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bg-BG" altLang="bg-BG" sz="2900" b="1" smtClean="0">
                <a:solidFill>
                  <a:schemeClr val="tx1"/>
                </a:solidFill>
                <a:latin typeface="Arial" panose="020B0604020202020204" pitchFamily="34" charset="0"/>
              </a:rPr>
              <a:t>    </a:t>
            </a:r>
            <a:r>
              <a:rPr lang="bg-BG" altLang="en-US" sz="3200" smtClean="0">
                <a:cs typeface="Arial" panose="020B0604020202020204" pitchFamily="34" charset="0"/>
              </a:rPr>
              <a:t/>
            </a:r>
            <a:br>
              <a:rPr lang="bg-BG" altLang="en-US" sz="3200" smtClean="0">
                <a:cs typeface="Arial" panose="020B0604020202020204" pitchFamily="34" charset="0"/>
              </a:rPr>
            </a:br>
            <a:r>
              <a:rPr lang="bg-BG" altLang="bg-BG" sz="2900" b="1" smtClean="0">
                <a:solidFill>
                  <a:schemeClr val="tx1"/>
                </a:solidFill>
                <a:latin typeface="Arial" panose="020B0604020202020204" pitchFamily="34" charset="0"/>
              </a:rPr>
              <a:t/>
            </a:r>
            <a:br>
              <a:rPr lang="bg-BG" altLang="bg-BG" sz="2900" b="1" smtClean="0">
                <a:solidFill>
                  <a:schemeClr val="tx1"/>
                </a:solidFill>
                <a:latin typeface="Arial" panose="020B0604020202020204" pitchFamily="34" charset="0"/>
              </a:rPr>
            </a:br>
            <a:r>
              <a:rPr lang="bg-BG" altLang="bg-BG" sz="2900" b="1" smtClean="0">
                <a:solidFill>
                  <a:schemeClr val="tx1"/>
                </a:solidFill>
                <a:latin typeface="Arial" panose="020B0604020202020204" pitchFamily="34" charset="0"/>
              </a:rPr>
              <a:t/>
            </a:r>
            <a:br>
              <a:rPr lang="bg-BG" altLang="bg-BG" sz="2900" b="1" smtClean="0">
                <a:solidFill>
                  <a:schemeClr val="tx1"/>
                </a:solidFill>
                <a:latin typeface="Arial" panose="020B0604020202020204" pitchFamily="34" charset="0"/>
              </a:rPr>
            </a:br>
            <a:r>
              <a:rPr lang="bg-BG" altLang="bg-BG" sz="3600" b="1" smtClean="0">
                <a:solidFill>
                  <a:schemeClr val="tx1"/>
                </a:solidFill>
                <a:latin typeface="Arial" panose="020B0604020202020204" pitchFamily="34" charset="0"/>
              </a:rPr>
              <a:t>ЕПИДЕМИОЛОГИЯ</a:t>
            </a:r>
            <a:r>
              <a:rPr lang="bg-BG" altLang="bg-BG" sz="2900" b="1" smtClean="0">
                <a:solidFill>
                  <a:schemeClr val="tx1"/>
                </a:solidFill>
                <a:latin typeface="Arial" panose="020B0604020202020204" pitchFamily="34" charset="0"/>
              </a:rPr>
              <a:t> </a:t>
            </a:r>
            <a:r>
              <a:rPr lang="en-US" altLang="bg-BG" sz="2900" b="1" smtClean="0">
                <a:solidFill>
                  <a:schemeClr val="tx1"/>
                </a:solidFill>
                <a:latin typeface="Arial" panose="020B0604020202020204" pitchFamily="34" charset="0"/>
              </a:rPr>
              <a:t/>
            </a:r>
            <a:br>
              <a:rPr lang="en-US" altLang="bg-BG" sz="2900" b="1" smtClean="0">
                <a:solidFill>
                  <a:schemeClr val="tx1"/>
                </a:solidFill>
                <a:latin typeface="Arial" panose="020B0604020202020204" pitchFamily="34" charset="0"/>
              </a:rPr>
            </a:br>
            <a:r>
              <a:rPr lang="en-US" altLang="bg-BG" sz="2900" b="1" smtClean="0">
                <a:solidFill>
                  <a:schemeClr val="tx1"/>
                </a:solidFill>
                <a:latin typeface="Arial" panose="020B0604020202020204" pitchFamily="34" charset="0"/>
              </a:rPr>
              <a:t/>
            </a:r>
            <a:br>
              <a:rPr lang="en-US" altLang="bg-BG" sz="2900" b="1" smtClean="0">
                <a:solidFill>
                  <a:schemeClr val="tx1"/>
                </a:solidFill>
                <a:latin typeface="Arial" panose="020B0604020202020204" pitchFamily="34" charset="0"/>
              </a:rPr>
            </a:br>
            <a:r>
              <a:rPr lang="en-US" altLang="bg-BG" sz="2900" b="1" smtClean="0">
                <a:solidFill>
                  <a:schemeClr val="tx1"/>
                </a:solidFill>
                <a:latin typeface="Arial" panose="020B0604020202020204" pitchFamily="34" charset="0"/>
              </a:rPr>
              <a:t/>
            </a:r>
            <a:br>
              <a:rPr lang="en-US" altLang="bg-BG" sz="2900" b="1" smtClean="0">
                <a:solidFill>
                  <a:schemeClr val="tx1"/>
                </a:solidFill>
                <a:latin typeface="Arial" panose="020B0604020202020204" pitchFamily="34" charset="0"/>
              </a:rPr>
            </a:br>
            <a:r>
              <a:rPr lang="bg-BG" altLang="bg-BG" sz="2400" b="1" i="1" smtClean="0">
                <a:solidFill>
                  <a:schemeClr val="tx1"/>
                </a:solidFill>
                <a:latin typeface="Arial" panose="020B0604020202020204" pitchFamily="34" charset="0"/>
              </a:rPr>
              <a:t>    Доц. д-р М. Камбурова, дм</a:t>
            </a:r>
            <a:br>
              <a:rPr lang="bg-BG" altLang="bg-BG" sz="2400" b="1" i="1" smtClean="0">
                <a:solidFill>
                  <a:schemeClr val="tx1"/>
                </a:solidFill>
                <a:latin typeface="Arial" panose="020B0604020202020204" pitchFamily="34" charset="0"/>
              </a:rPr>
            </a:br>
            <a:r>
              <a:rPr lang="bg-BG" altLang="bg-BG" sz="2400" b="1" i="1" smtClean="0">
                <a:solidFill>
                  <a:schemeClr val="tx1"/>
                </a:solidFill>
                <a:latin typeface="Arial" panose="020B0604020202020204" pitchFamily="34" charset="0"/>
              </a:rPr>
              <a:t>Катедра „Общественоздравни науки“</a:t>
            </a:r>
            <a:endParaRPr lang="en-US" altLang="bg-BG" sz="2400" i="1" smtClean="0"/>
          </a:p>
        </p:txBody>
      </p:sp>
      <p:sp>
        <p:nvSpPr>
          <p:cNvPr id="4099" name="Rectangle 7"/>
          <p:cNvSpPr>
            <a:spLocks noGrp="1" noChangeArrowheads="1"/>
          </p:cNvSpPr>
          <p:nvPr>
            <p:ph type="subTitle" idx="1"/>
          </p:nvPr>
        </p:nvSpPr>
        <p:spPr>
          <a:xfrm>
            <a:off x="1647825" y="3738563"/>
            <a:ext cx="6400800" cy="573087"/>
          </a:xfrm>
        </p:spPr>
        <p:txBody>
          <a:bodyPr/>
          <a:lstStyle/>
          <a:p>
            <a:r>
              <a:rPr lang="bg-BG" altLang="bg-BG" smtClean="0"/>
              <a:t>                                                   </a:t>
            </a:r>
            <a:endParaRPr lang="en-US" altLang="bg-BG" smtClean="0"/>
          </a:p>
        </p:txBody>
      </p:sp>
      <p:sp>
        <p:nvSpPr>
          <p:cNvPr id="4100"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8AF787AE-31EB-47EE-9A2D-3A0ECEFBAB29}" type="slidenum">
              <a:rPr kumimoji="0" lang="en-US" altLang="bg-BG" sz="1400" smtClean="0">
                <a:solidFill>
                  <a:srgbClr val="A08366"/>
                </a:solidFill>
              </a:rPr>
              <a:pPr>
                <a:spcBef>
                  <a:spcPct val="50000"/>
                </a:spcBef>
                <a:buClrTx/>
                <a:buSzTx/>
                <a:buFontTx/>
                <a:buNone/>
              </a:pPr>
              <a:t>1</a:t>
            </a:fld>
            <a:endParaRPr kumimoji="0" lang="en-US" altLang="bg-BG" sz="1400" smtClean="0">
              <a:solidFill>
                <a:srgbClr val="A08366"/>
              </a:solidFill>
            </a:endParaRPr>
          </a:p>
        </p:txBody>
      </p:sp>
      <p:sp>
        <p:nvSpPr>
          <p:cNvPr id="4101" name="Текстово поле 1"/>
          <p:cNvSpPr txBox="1">
            <a:spLocks noChangeArrowheads="1"/>
          </p:cNvSpPr>
          <p:nvPr/>
        </p:nvSpPr>
        <p:spPr bwMode="auto">
          <a:xfrm>
            <a:off x="1957387" y="404473"/>
            <a:ext cx="65532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b="1" dirty="0">
                <a:latin typeface="Arial" panose="020B0604020202020204" pitchFamily="34" charset="0"/>
                <a:cs typeface="Arial" panose="020B0604020202020204" pitchFamily="34" charset="0"/>
              </a:rPr>
              <a:t>МЕДИЦИНСКИ УНИВЕРСИТЕТ – ПЛЕВЕН</a:t>
            </a:r>
          </a:p>
          <a:p>
            <a:pPr algn="ctr">
              <a:spcBef>
                <a:spcPct val="0"/>
              </a:spcBef>
              <a:buClrTx/>
              <a:buSzTx/>
              <a:buFontTx/>
              <a:buNone/>
            </a:pPr>
            <a:r>
              <a:rPr kumimoji="0" lang="bg-BG" altLang="bg-BG" sz="2000" b="1" dirty="0">
                <a:latin typeface="Arial" panose="020B0604020202020204" pitchFamily="34" charset="0"/>
                <a:cs typeface="Arial" panose="020B0604020202020204" pitchFamily="34" charset="0"/>
              </a:rPr>
              <a:t>ФАКУЛТЕТ „ОБЩЕСТВЕНО ЗДРАВЕ“</a:t>
            </a:r>
          </a:p>
          <a:p>
            <a:pPr algn="ctr">
              <a:spcBef>
                <a:spcPct val="0"/>
              </a:spcBef>
              <a:buClrTx/>
              <a:buSzTx/>
              <a:buFontTx/>
              <a:buNone/>
            </a:pPr>
            <a:r>
              <a:rPr kumimoji="0" lang="bg-BG" altLang="bg-BG" sz="2000" b="1" dirty="0" smtClean="0">
                <a:latin typeface="Arial" panose="020B0604020202020204" pitchFamily="34" charset="0"/>
                <a:cs typeface="Arial" panose="020B0604020202020204" pitchFamily="34" charset="0"/>
              </a:rPr>
              <a:t>КАТЕДРА „ОБЩЕСТВЕНОЗДРАВНИ НАУКИ“</a:t>
            </a:r>
            <a:endParaRPr kumimoji="0" lang="bg-BG" altLang="bg-BG" sz="2000" b="1" dirty="0">
              <a:latin typeface="Arial" panose="020B0604020202020204" pitchFamily="34" charset="0"/>
              <a:cs typeface="Arial" panose="020B0604020202020204" pitchFamily="34" charset="0"/>
            </a:endParaRPr>
          </a:p>
        </p:txBody>
      </p:sp>
      <p:pic>
        <p:nvPicPr>
          <p:cNvPr id="4102" name="Картина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504825"/>
            <a:ext cx="10763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Право съединение 4"/>
          <p:cNvCxnSpPr/>
          <p:nvPr/>
        </p:nvCxnSpPr>
        <p:spPr bwMode="auto">
          <a:xfrm>
            <a:off x="3733800" y="1366838"/>
            <a:ext cx="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104" name="Право съединение 6"/>
          <p:cNvCxnSpPr>
            <a:cxnSpLocks noChangeShapeType="1"/>
          </p:cNvCxnSpPr>
          <p:nvPr/>
        </p:nvCxnSpPr>
        <p:spPr bwMode="auto">
          <a:xfrm>
            <a:off x="2314575" y="1524000"/>
            <a:ext cx="5838825"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5" name="Правоъгълник 1"/>
          <p:cNvSpPr>
            <a:spLocks noChangeArrowheads="1"/>
          </p:cNvSpPr>
          <p:nvPr/>
        </p:nvSpPr>
        <p:spPr bwMode="auto">
          <a:xfrm>
            <a:off x="990600" y="1833563"/>
            <a:ext cx="15938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panose="02020603050405020304" pitchFamily="18" charset="0"/>
              </a:defRPr>
            </a:lvl1pPr>
            <a:lvl2pPr marL="742950" indent="-285750">
              <a:defRPr sz="1600">
                <a:solidFill>
                  <a:schemeClr val="tx1"/>
                </a:solidFill>
                <a:latin typeface="Times New Roman" panose="02020603050405020304" pitchFamily="18" charset="0"/>
              </a:defRPr>
            </a:lvl2pPr>
            <a:lvl3pPr marL="1143000" indent="-228600">
              <a:defRPr sz="1600">
                <a:solidFill>
                  <a:schemeClr val="tx1"/>
                </a:solidFill>
                <a:latin typeface="Times New Roman" panose="02020603050405020304" pitchFamily="18" charset="0"/>
              </a:defRPr>
            </a:lvl3pPr>
            <a:lvl4pPr marL="1600200" indent="-228600">
              <a:defRPr sz="1600">
                <a:solidFill>
                  <a:schemeClr val="tx1"/>
                </a:solidFill>
                <a:latin typeface="Times New Roman" panose="02020603050405020304" pitchFamily="18" charset="0"/>
              </a:defRPr>
            </a:lvl4pPr>
            <a:lvl5pPr marL="2057400" indent="-228600">
              <a:defRPr sz="1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600">
                <a:solidFill>
                  <a:schemeClr val="tx1"/>
                </a:solidFill>
                <a:latin typeface="Times New Roman" panose="02020603050405020304" pitchFamily="18" charset="0"/>
              </a:defRPr>
            </a:lvl9pPr>
          </a:lstStyle>
          <a:p>
            <a:r>
              <a:rPr lang="bg-BG" altLang="en-US" sz="1800" b="1">
                <a:latin typeface="Arial" panose="020B0604020202020204" pitchFamily="34" charset="0"/>
                <a:cs typeface="Arial" panose="020B0604020202020204" pitchFamily="34" charset="0"/>
              </a:rPr>
              <a:t>ЛЕКЦИЯ №1</a:t>
            </a:r>
          </a:p>
        </p:txBody>
      </p:sp>
    </p:spTree>
  </p:cSld>
  <p:clrMapOvr>
    <a:masterClrMapping/>
  </p:clrMapOvr>
  <p:transition spd="med">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66800" y="381000"/>
            <a:ext cx="7848600" cy="1143000"/>
          </a:xfrm>
        </p:spPr>
        <p:txBody>
          <a:bodyPr/>
          <a:lstStyle/>
          <a:p>
            <a:r>
              <a:rPr lang="en-US" altLang="bg-BG" sz="3600" b="1" smtClean="0"/>
              <a:t>Заболяемост </a:t>
            </a:r>
            <a:r>
              <a:rPr lang="bg-BG" altLang="bg-BG" sz="3600" b="1" smtClean="0"/>
              <a:t> в динамична популация</a:t>
            </a:r>
            <a:endParaRPr lang="en-US" altLang="bg-BG" sz="3600" b="1" smtClean="0"/>
          </a:p>
        </p:txBody>
      </p:sp>
      <p:sp>
        <p:nvSpPr>
          <p:cNvPr id="13315" name="Line 5"/>
          <p:cNvSpPr>
            <a:spLocks noChangeShapeType="1"/>
          </p:cNvSpPr>
          <p:nvPr/>
        </p:nvSpPr>
        <p:spPr bwMode="auto">
          <a:xfrm>
            <a:off x="1219200" y="1981200"/>
            <a:ext cx="0" cy="3886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6" name="Line 6"/>
          <p:cNvSpPr>
            <a:spLocks noChangeShapeType="1"/>
          </p:cNvSpPr>
          <p:nvPr/>
        </p:nvSpPr>
        <p:spPr bwMode="auto">
          <a:xfrm>
            <a:off x="1219200" y="5867400"/>
            <a:ext cx="480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7" name="Line 7"/>
          <p:cNvSpPr>
            <a:spLocks noChangeShapeType="1"/>
          </p:cNvSpPr>
          <p:nvPr/>
        </p:nvSpPr>
        <p:spPr bwMode="auto">
          <a:xfrm>
            <a:off x="1981200" y="5791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8" name="Line 8"/>
          <p:cNvSpPr>
            <a:spLocks noChangeShapeType="1"/>
          </p:cNvSpPr>
          <p:nvPr/>
        </p:nvSpPr>
        <p:spPr bwMode="auto">
          <a:xfrm>
            <a:off x="2743200" y="5791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9" name="Line 9"/>
          <p:cNvSpPr>
            <a:spLocks noChangeShapeType="1"/>
          </p:cNvSpPr>
          <p:nvPr/>
        </p:nvSpPr>
        <p:spPr bwMode="auto">
          <a:xfrm>
            <a:off x="3505200" y="5791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0" name="Line 10"/>
          <p:cNvSpPr>
            <a:spLocks noChangeShapeType="1"/>
          </p:cNvSpPr>
          <p:nvPr/>
        </p:nvSpPr>
        <p:spPr bwMode="auto">
          <a:xfrm>
            <a:off x="4191000" y="5791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1" name="Line 11"/>
          <p:cNvSpPr>
            <a:spLocks noChangeShapeType="1"/>
          </p:cNvSpPr>
          <p:nvPr/>
        </p:nvSpPr>
        <p:spPr bwMode="auto">
          <a:xfrm>
            <a:off x="4876800" y="5791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2" name="Text Box 12"/>
          <p:cNvSpPr txBox="1">
            <a:spLocks noChangeArrowheads="1"/>
          </p:cNvSpPr>
          <p:nvPr/>
        </p:nvSpPr>
        <p:spPr bwMode="auto">
          <a:xfrm>
            <a:off x="1905000" y="5867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1600"/>
              <a:t>1</a:t>
            </a:r>
          </a:p>
        </p:txBody>
      </p:sp>
      <p:sp>
        <p:nvSpPr>
          <p:cNvPr id="13323" name="Text Box 14"/>
          <p:cNvSpPr txBox="1">
            <a:spLocks noChangeArrowheads="1"/>
          </p:cNvSpPr>
          <p:nvPr/>
        </p:nvSpPr>
        <p:spPr bwMode="auto">
          <a:xfrm>
            <a:off x="2590800" y="58674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1600"/>
              <a:t>2</a:t>
            </a:r>
          </a:p>
        </p:txBody>
      </p:sp>
      <p:sp>
        <p:nvSpPr>
          <p:cNvPr id="13324" name="Text Box 16"/>
          <p:cNvSpPr txBox="1">
            <a:spLocks noChangeArrowheads="1"/>
          </p:cNvSpPr>
          <p:nvPr/>
        </p:nvSpPr>
        <p:spPr bwMode="auto">
          <a:xfrm>
            <a:off x="3429000" y="5867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1600"/>
              <a:t>3</a:t>
            </a:r>
          </a:p>
        </p:txBody>
      </p:sp>
      <p:sp>
        <p:nvSpPr>
          <p:cNvPr id="13325" name="Text Box 17"/>
          <p:cNvSpPr txBox="1">
            <a:spLocks noChangeArrowheads="1"/>
          </p:cNvSpPr>
          <p:nvPr/>
        </p:nvSpPr>
        <p:spPr bwMode="auto">
          <a:xfrm>
            <a:off x="4114800" y="5867400"/>
            <a:ext cx="381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1600"/>
              <a:t>4</a:t>
            </a:r>
          </a:p>
        </p:txBody>
      </p:sp>
      <p:sp>
        <p:nvSpPr>
          <p:cNvPr id="13326" name="Text Box 18"/>
          <p:cNvSpPr txBox="1">
            <a:spLocks noChangeArrowheads="1"/>
          </p:cNvSpPr>
          <p:nvPr/>
        </p:nvSpPr>
        <p:spPr bwMode="auto">
          <a:xfrm>
            <a:off x="4800600" y="5867400"/>
            <a:ext cx="381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1600"/>
              <a:t>5</a:t>
            </a:r>
          </a:p>
        </p:txBody>
      </p:sp>
      <p:sp>
        <p:nvSpPr>
          <p:cNvPr id="134163" name="Rectangle 19"/>
          <p:cNvSpPr>
            <a:spLocks noChangeArrowheads="1"/>
          </p:cNvSpPr>
          <p:nvPr/>
        </p:nvSpPr>
        <p:spPr bwMode="auto">
          <a:xfrm>
            <a:off x="1219200" y="1981200"/>
            <a:ext cx="38100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65" name="Rectangle 21"/>
          <p:cNvSpPr>
            <a:spLocks noChangeArrowheads="1"/>
          </p:cNvSpPr>
          <p:nvPr/>
        </p:nvSpPr>
        <p:spPr bwMode="auto">
          <a:xfrm>
            <a:off x="1828800" y="2286000"/>
            <a:ext cx="32004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66" name="Rectangle 22"/>
          <p:cNvSpPr>
            <a:spLocks noChangeArrowheads="1"/>
          </p:cNvSpPr>
          <p:nvPr/>
        </p:nvSpPr>
        <p:spPr bwMode="auto">
          <a:xfrm>
            <a:off x="1219200" y="2667000"/>
            <a:ext cx="38100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68" name="Rectangle 24"/>
          <p:cNvSpPr>
            <a:spLocks noChangeArrowheads="1"/>
          </p:cNvSpPr>
          <p:nvPr/>
        </p:nvSpPr>
        <p:spPr bwMode="auto">
          <a:xfrm>
            <a:off x="1219200" y="3048000"/>
            <a:ext cx="7620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69" name="Rectangle 25"/>
          <p:cNvSpPr>
            <a:spLocks noChangeArrowheads="1"/>
          </p:cNvSpPr>
          <p:nvPr/>
        </p:nvSpPr>
        <p:spPr bwMode="auto">
          <a:xfrm>
            <a:off x="1219200" y="3429000"/>
            <a:ext cx="22860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0" name="Rectangle 26"/>
          <p:cNvSpPr>
            <a:spLocks noChangeArrowheads="1"/>
          </p:cNvSpPr>
          <p:nvPr/>
        </p:nvSpPr>
        <p:spPr bwMode="auto">
          <a:xfrm>
            <a:off x="3505200" y="3810000"/>
            <a:ext cx="6858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1" name="Rectangle 27"/>
          <p:cNvSpPr>
            <a:spLocks noChangeArrowheads="1"/>
          </p:cNvSpPr>
          <p:nvPr/>
        </p:nvSpPr>
        <p:spPr bwMode="auto">
          <a:xfrm>
            <a:off x="1219200" y="4114800"/>
            <a:ext cx="16002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2" name="Rectangle 28"/>
          <p:cNvSpPr>
            <a:spLocks noChangeArrowheads="1"/>
          </p:cNvSpPr>
          <p:nvPr/>
        </p:nvSpPr>
        <p:spPr bwMode="auto">
          <a:xfrm>
            <a:off x="1219200" y="4572000"/>
            <a:ext cx="38100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3" name="Rectangle 29"/>
          <p:cNvSpPr>
            <a:spLocks noChangeArrowheads="1"/>
          </p:cNvSpPr>
          <p:nvPr/>
        </p:nvSpPr>
        <p:spPr bwMode="auto">
          <a:xfrm>
            <a:off x="1981200" y="5029200"/>
            <a:ext cx="22098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4" name="Rectangle 30"/>
          <p:cNvSpPr>
            <a:spLocks noChangeArrowheads="1"/>
          </p:cNvSpPr>
          <p:nvPr/>
        </p:nvSpPr>
        <p:spPr bwMode="auto">
          <a:xfrm>
            <a:off x="1219200" y="5486400"/>
            <a:ext cx="3810000" cy="228600"/>
          </a:xfrm>
          <a:prstGeom prst="rect">
            <a:avLst/>
          </a:prstGeom>
          <a:solidFill>
            <a:srgbClr val="5CF65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5" name="AutoShape 31"/>
          <p:cNvSpPr>
            <a:spLocks noChangeArrowheads="1"/>
          </p:cNvSpPr>
          <p:nvPr/>
        </p:nvSpPr>
        <p:spPr bwMode="auto">
          <a:xfrm>
            <a:off x="4038600" y="3810000"/>
            <a:ext cx="228600" cy="228600"/>
          </a:xfrm>
          <a:prstGeom prst="triangle">
            <a:avLst>
              <a:gd name="adj" fmla="val 50000"/>
            </a:avLst>
          </a:prstGeom>
          <a:solidFill>
            <a:srgbClr val="6449E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6" name="AutoShape 32"/>
          <p:cNvSpPr>
            <a:spLocks noChangeArrowheads="1"/>
          </p:cNvSpPr>
          <p:nvPr/>
        </p:nvSpPr>
        <p:spPr bwMode="auto">
          <a:xfrm>
            <a:off x="1828800" y="3048000"/>
            <a:ext cx="228600" cy="228600"/>
          </a:xfrm>
          <a:prstGeom prst="triangle">
            <a:avLst>
              <a:gd name="adj" fmla="val 50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7" name="AutoShape 33"/>
          <p:cNvSpPr>
            <a:spLocks noChangeArrowheads="1"/>
          </p:cNvSpPr>
          <p:nvPr/>
        </p:nvSpPr>
        <p:spPr bwMode="auto">
          <a:xfrm>
            <a:off x="3352800" y="3429000"/>
            <a:ext cx="228600" cy="228600"/>
          </a:xfrm>
          <a:prstGeom prst="triangle">
            <a:avLst>
              <a:gd name="adj" fmla="val 50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8" name="AutoShape 34"/>
          <p:cNvSpPr>
            <a:spLocks noChangeArrowheads="1"/>
          </p:cNvSpPr>
          <p:nvPr/>
        </p:nvSpPr>
        <p:spPr bwMode="auto">
          <a:xfrm>
            <a:off x="4038600" y="5029200"/>
            <a:ext cx="228600" cy="228600"/>
          </a:xfrm>
          <a:prstGeom prst="triangle">
            <a:avLst>
              <a:gd name="adj" fmla="val 50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4179" name="AutoShape 35"/>
          <p:cNvSpPr>
            <a:spLocks noChangeArrowheads="1"/>
          </p:cNvSpPr>
          <p:nvPr/>
        </p:nvSpPr>
        <p:spPr bwMode="auto">
          <a:xfrm>
            <a:off x="2667000" y="4114800"/>
            <a:ext cx="228600" cy="228600"/>
          </a:xfrm>
          <a:prstGeom prst="triangle">
            <a:avLst>
              <a:gd name="adj" fmla="val 50000"/>
            </a:avLst>
          </a:prstGeom>
          <a:solidFill>
            <a:srgbClr val="6449E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342" name="Text Box 37"/>
          <p:cNvSpPr txBox="1">
            <a:spLocks noChangeArrowheads="1"/>
          </p:cNvSpPr>
          <p:nvPr/>
        </p:nvSpPr>
        <p:spPr bwMode="auto">
          <a:xfrm>
            <a:off x="6858000" y="1600200"/>
            <a:ext cx="1752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endParaRPr kumimoji="0" lang="bg-BG" altLang="bg-BG" sz="1600"/>
          </a:p>
        </p:txBody>
      </p:sp>
      <p:sp>
        <p:nvSpPr>
          <p:cNvPr id="13343" name="Text Box 38"/>
          <p:cNvSpPr txBox="1">
            <a:spLocks noChangeArrowheads="1"/>
          </p:cNvSpPr>
          <p:nvPr/>
        </p:nvSpPr>
        <p:spPr bwMode="auto">
          <a:xfrm>
            <a:off x="6400800" y="1676400"/>
            <a:ext cx="160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endParaRPr kumimoji="0" lang="bg-BG" altLang="bg-BG" sz="1600">
              <a:solidFill>
                <a:schemeClr val="bg1"/>
              </a:solidFill>
            </a:endParaRPr>
          </a:p>
        </p:txBody>
      </p:sp>
      <p:sp>
        <p:nvSpPr>
          <p:cNvPr id="13344" name="Text Box 39"/>
          <p:cNvSpPr txBox="1">
            <a:spLocks noChangeArrowheads="1"/>
          </p:cNvSpPr>
          <p:nvPr/>
        </p:nvSpPr>
        <p:spPr bwMode="auto">
          <a:xfrm>
            <a:off x="3962400" y="1524000"/>
            <a:ext cx="2667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човекогодини</a:t>
            </a:r>
            <a:endParaRPr kumimoji="0" lang="en-US" altLang="bg-BG" sz="1600"/>
          </a:p>
        </p:txBody>
      </p:sp>
      <p:sp>
        <p:nvSpPr>
          <p:cNvPr id="134184" name="Text Box 40"/>
          <p:cNvSpPr txBox="1">
            <a:spLocks noChangeArrowheads="1"/>
          </p:cNvSpPr>
          <p:nvPr/>
        </p:nvSpPr>
        <p:spPr bwMode="auto">
          <a:xfrm>
            <a:off x="5105400" y="1905000"/>
            <a:ext cx="228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5</a:t>
            </a:r>
            <a:endParaRPr kumimoji="0" lang="en-US" altLang="bg-BG" sz="1600"/>
          </a:p>
        </p:txBody>
      </p:sp>
      <p:sp>
        <p:nvSpPr>
          <p:cNvPr id="134185" name="Text Box 41"/>
          <p:cNvSpPr txBox="1">
            <a:spLocks noChangeArrowheads="1"/>
          </p:cNvSpPr>
          <p:nvPr/>
        </p:nvSpPr>
        <p:spPr bwMode="auto">
          <a:xfrm>
            <a:off x="5105400" y="22098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4</a:t>
            </a:r>
            <a:endParaRPr kumimoji="0" lang="en-US" altLang="bg-BG" sz="1600"/>
          </a:p>
        </p:txBody>
      </p:sp>
      <p:sp>
        <p:nvSpPr>
          <p:cNvPr id="134186" name="Rectangle 42"/>
          <p:cNvSpPr>
            <a:spLocks noChangeArrowheads="1"/>
          </p:cNvSpPr>
          <p:nvPr/>
        </p:nvSpPr>
        <p:spPr bwMode="auto">
          <a:xfrm>
            <a:off x="5105400" y="2667000"/>
            <a:ext cx="285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5</a:t>
            </a:r>
            <a:endParaRPr kumimoji="0" lang="en-US" altLang="bg-BG" sz="1600"/>
          </a:p>
        </p:txBody>
      </p:sp>
      <p:sp>
        <p:nvSpPr>
          <p:cNvPr id="134187" name="Text Box 43"/>
          <p:cNvSpPr txBox="1">
            <a:spLocks noChangeArrowheads="1"/>
          </p:cNvSpPr>
          <p:nvPr/>
        </p:nvSpPr>
        <p:spPr bwMode="auto">
          <a:xfrm>
            <a:off x="5029200" y="30480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1</a:t>
            </a:r>
            <a:endParaRPr kumimoji="0" lang="en-US" altLang="bg-BG" sz="1600"/>
          </a:p>
        </p:txBody>
      </p:sp>
      <p:sp>
        <p:nvSpPr>
          <p:cNvPr id="134188" name="Text Box 44"/>
          <p:cNvSpPr txBox="1">
            <a:spLocks noChangeArrowheads="1"/>
          </p:cNvSpPr>
          <p:nvPr/>
        </p:nvSpPr>
        <p:spPr bwMode="auto">
          <a:xfrm>
            <a:off x="5029200" y="3352800"/>
            <a:ext cx="381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3</a:t>
            </a:r>
            <a:endParaRPr kumimoji="0" lang="en-US" altLang="bg-BG" sz="1600"/>
          </a:p>
        </p:txBody>
      </p:sp>
      <p:sp>
        <p:nvSpPr>
          <p:cNvPr id="134189" name="Text Box 45"/>
          <p:cNvSpPr txBox="1">
            <a:spLocks noChangeArrowheads="1"/>
          </p:cNvSpPr>
          <p:nvPr/>
        </p:nvSpPr>
        <p:spPr bwMode="auto">
          <a:xfrm>
            <a:off x="5029200" y="37338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1</a:t>
            </a:r>
            <a:endParaRPr kumimoji="0" lang="en-US" altLang="bg-BG" sz="1600"/>
          </a:p>
        </p:txBody>
      </p:sp>
      <p:sp>
        <p:nvSpPr>
          <p:cNvPr id="134190" name="Text Box 46"/>
          <p:cNvSpPr txBox="1">
            <a:spLocks noChangeArrowheads="1"/>
          </p:cNvSpPr>
          <p:nvPr/>
        </p:nvSpPr>
        <p:spPr bwMode="auto">
          <a:xfrm>
            <a:off x="5105400" y="40386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2</a:t>
            </a:r>
            <a:endParaRPr kumimoji="0" lang="en-US" altLang="bg-BG" sz="1600"/>
          </a:p>
        </p:txBody>
      </p:sp>
      <p:sp>
        <p:nvSpPr>
          <p:cNvPr id="134191" name="Text Box 47"/>
          <p:cNvSpPr txBox="1">
            <a:spLocks noChangeArrowheads="1"/>
          </p:cNvSpPr>
          <p:nvPr/>
        </p:nvSpPr>
        <p:spPr bwMode="auto">
          <a:xfrm>
            <a:off x="5105400" y="4495800"/>
            <a:ext cx="228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5</a:t>
            </a:r>
            <a:endParaRPr kumimoji="0" lang="en-US" altLang="bg-BG" sz="1600"/>
          </a:p>
        </p:txBody>
      </p:sp>
      <p:sp>
        <p:nvSpPr>
          <p:cNvPr id="134192" name="Text Box 48"/>
          <p:cNvSpPr txBox="1">
            <a:spLocks noChangeArrowheads="1"/>
          </p:cNvSpPr>
          <p:nvPr/>
        </p:nvSpPr>
        <p:spPr bwMode="auto">
          <a:xfrm>
            <a:off x="5105400" y="5410200"/>
            <a:ext cx="228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5</a:t>
            </a:r>
            <a:endParaRPr kumimoji="0" lang="en-US" altLang="bg-BG" sz="1600"/>
          </a:p>
        </p:txBody>
      </p:sp>
      <p:sp>
        <p:nvSpPr>
          <p:cNvPr id="134194" name="Text Box 50"/>
          <p:cNvSpPr txBox="1">
            <a:spLocks noChangeArrowheads="1"/>
          </p:cNvSpPr>
          <p:nvPr/>
        </p:nvSpPr>
        <p:spPr bwMode="auto">
          <a:xfrm>
            <a:off x="5029200" y="4953000"/>
            <a:ext cx="381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3</a:t>
            </a:r>
            <a:endParaRPr kumimoji="0" lang="en-US" altLang="bg-BG" sz="1600"/>
          </a:p>
        </p:txBody>
      </p:sp>
      <p:sp>
        <p:nvSpPr>
          <p:cNvPr id="134195" name="Text Box 51"/>
          <p:cNvSpPr txBox="1">
            <a:spLocks noChangeArrowheads="1"/>
          </p:cNvSpPr>
          <p:nvPr/>
        </p:nvSpPr>
        <p:spPr bwMode="auto">
          <a:xfrm>
            <a:off x="5791200" y="2362200"/>
            <a:ext cx="2438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800" b="1">
                <a:latin typeface="Arial" panose="020B0604020202020204" pitchFamily="34" charset="0"/>
              </a:rPr>
              <a:t>Общо време в риск</a:t>
            </a:r>
            <a:r>
              <a:rPr kumimoji="0" lang="bg-BG" altLang="bg-BG" sz="1800">
                <a:latin typeface="Arial" panose="020B0604020202020204" pitchFamily="34" charset="0"/>
              </a:rPr>
              <a:t> = 34 човеко-години</a:t>
            </a:r>
            <a:endParaRPr kumimoji="0" lang="en-US" altLang="bg-BG" sz="1800">
              <a:latin typeface="Arial" panose="020B0604020202020204" pitchFamily="34" charset="0"/>
            </a:endParaRPr>
          </a:p>
        </p:txBody>
      </p:sp>
      <p:sp>
        <p:nvSpPr>
          <p:cNvPr id="134196" name="Text Box 52"/>
          <p:cNvSpPr txBox="1">
            <a:spLocks noChangeArrowheads="1"/>
          </p:cNvSpPr>
          <p:nvPr/>
        </p:nvSpPr>
        <p:spPr bwMode="auto">
          <a:xfrm>
            <a:off x="6172200" y="3276600"/>
            <a:ext cx="213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800" b="1">
                <a:latin typeface="Arial" panose="020B0604020202020204" pitchFamily="34" charset="0"/>
              </a:rPr>
              <a:t>Брой случаи</a:t>
            </a:r>
            <a:r>
              <a:rPr kumimoji="0" lang="bg-BG" altLang="bg-BG" sz="2000">
                <a:latin typeface="Arial" panose="020B0604020202020204" pitchFamily="34" charset="0"/>
              </a:rPr>
              <a:t> = 3</a:t>
            </a:r>
            <a:endParaRPr kumimoji="0" lang="en-US" altLang="bg-BG" sz="2000">
              <a:latin typeface="Arial" panose="020B0604020202020204" pitchFamily="34" charset="0"/>
            </a:endParaRPr>
          </a:p>
        </p:txBody>
      </p:sp>
      <p:sp>
        <p:nvSpPr>
          <p:cNvPr id="134197" name="Text Box 53"/>
          <p:cNvSpPr txBox="1">
            <a:spLocks noChangeArrowheads="1"/>
          </p:cNvSpPr>
          <p:nvPr/>
        </p:nvSpPr>
        <p:spPr bwMode="auto">
          <a:xfrm>
            <a:off x="5562600" y="4267200"/>
            <a:ext cx="31242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2000" b="1">
                <a:latin typeface="Arial" panose="020B0604020202020204" pitchFamily="34" charset="0"/>
              </a:rPr>
              <a:t>Заболяемост</a:t>
            </a:r>
          </a:p>
          <a:p>
            <a:pPr algn="ctr">
              <a:spcBef>
                <a:spcPct val="50000"/>
              </a:spcBef>
              <a:buClrTx/>
              <a:buSzTx/>
              <a:buFontTx/>
              <a:buNone/>
            </a:pPr>
            <a:r>
              <a:rPr kumimoji="0" lang="en-US" altLang="bg-BG" sz="2000">
                <a:latin typeface="Arial" panose="020B0604020202020204" pitchFamily="34" charset="0"/>
              </a:rPr>
              <a:t>I = (</a:t>
            </a:r>
            <a:r>
              <a:rPr kumimoji="0" lang="bg-BG" altLang="bg-BG" sz="2000">
                <a:latin typeface="Arial" panose="020B0604020202020204" pitchFamily="34" charset="0"/>
              </a:rPr>
              <a:t>3</a:t>
            </a:r>
            <a:r>
              <a:rPr kumimoji="0" lang="en-US" altLang="bg-BG" sz="2000">
                <a:latin typeface="Arial" panose="020B0604020202020204" pitchFamily="34" charset="0"/>
              </a:rPr>
              <a:t>/34) x 1000 =</a:t>
            </a:r>
            <a:endParaRPr kumimoji="0" lang="bg-BG" altLang="bg-BG" sz="2000">
              <a:latin typeface="Arial" panose="020B0604020202020204" pitchFamily="34" charset="0"/>
            </a:endParaRPr>
          </a:p>
          <a:p>
            <a:pPr algn="ctr">
              <a:spcBef>
                <a:spcPct val="50000"/>
              </a:spcBef>
              <a:buClrTx/>
              <a:buSzTx/>
              <a:buFontTx/>
              <a:buNone/>
            </a:pPr>
            <a:r>
              <a:rPr kumimoji="0" lang="bg-BG" altLang="bg-BG" sz="2000">
                <a:latin typeface="Arial" panose="020B0604020202020204" pitchFamily="34" charset="0"/>
              </a:rPr>
              <a:t>80</a:t>
            </a:r>
            <a:r>
              <a:rPr kumimoji="0" lang="en-US" altLang="bg-BG" sz="2000">
                <a:latin typeface="Arial" panose="020B0604020202020204" pitchFamily="34" charset="0"/>
              </a:rPr>
              <a:t> </a:t>
            </a:r>
            <a:r>
              <a:rPr kumimoji="0" lang="bg-BG" altLang="bg-BG" sz="2000">
                <a:latin typeface="Arial" panose="020B0604020202020204" pitchFamily="34" charset="0"/>
              </a:rPr>
              <a:t>на 1000 човеко-год.</a:t>
            </a:r>
            <a:endParaRPr kumimoji="0" lang="en-US" altLang="bg-BG" sz="2000">
              <a:latin typeface="Arial" panose="020B0604020202020204" pitchFamily="34" charset="0"/>
            </a:endParaRPr>
          </a:p>
        </p:txBody>
      </p:sp>
      <p:sp>
        <p:nvSpPr>
          <p:cNvPr id="134198" name="Text Box 54"/>
          <p:cNvSpPr txBox="1">
            <a:spLocks noChangeArrowheads="1"/>
          </p:cNvSpPr>
          <p:nvPr/>
        </p:nvSpPr>
        <p:spPr bwMode="auto">
          <a:xfrm>
            <a:off x="1371600" y="19050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№1</a:t>
            </a:r>
            <a:endParaRPr kumimoji="0" lang="en-US" altLang="bg-BG" sz="1600" b="1"/>
          </a:p>
        </p:txBody>
      </p:sp>
      <p:sp>
        <p:nvSpPr>
          <p:cNvPr id="134199" name="Text Box 55"/>
          <p:cNvSpPr txBox="1">
            <a:spLocks noChangeArrowheads="1"/>
          </p:cNvSpPr>
          <p:nvPr/>
        </p:nvSpPr>
        <p:spPr bwMode="auto">
          <a:xfrm>
            <a:off x="2057400" y="22098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№2</a:t>
            </a:r>
            <a:endParaRPr kumimoji="0" lang="en-US" altLang="bg-BG" sz="1600" b="1"/>
          </a:p>
        </p:txBody>
      </p:sp>
      <p:sp>
        <p:nvSpPr>
          <p:cNvPr id="134200" name="Text Box 56"/>
          <p:cNvSpPr txBox="1">
            <a:spLocks noChangeArrowheads="1"/>
          </p:cNvSpPr>
          <p:nvPr/>
        </p:nvSpPr>
        <p:spPr bwMode="auto">
          <a:xfrm>
            <a:off x="1371600" y="25908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№3</a:t>
            </a:r>
            <a:endParaRPr kumimoji="0" lang="en-US" altLang="bg-BG" sz="1600" b="1"/>
          </a:p>
        </p:txBody>
      </p:sp>
      <p:sp>
        <p:nvSpPr>
          <p:cNvPr id="134201" name="Text Box 57"/>
          <p:cNvSpPr txBox="1">
            <a:spLocks noChangeArrowheads="1"/>
          </p:cNvSpPr>
          <p:nvPr/>
        </p:nvSpPr>
        <p:spPr bwMode="auto">
          <a:xfrm>
            <a:off x="1371600" y="29718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№4</a:t>
            </a:r>
            <a:endParaRPr kumimoji="0" lang="en-US" altLang="bg-BG" sz="1600" b="1"/>
          </a:p>
        </p:txBody>
      </p:sp>
      <p:sp>
        <p:nvSpPr>
          <p:cNvPr id="134202" name="Text Box 58"/>
          <p:cNvSpPr txBox="1">
            <a:spLocks noChangeArrowheads="1"/>
          </p:cNvSpPr>
          <p:nvPr/>
        </p:nvSpPr>
        <p:spPr bwMode="auto">
          <a:xfrm>
            <a:off x="1371600" y="33528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№5</a:t>
            </a:r>
            <a:endParaRPr kumimoji="0" lang="en-US" altLang="bg-BG" sz="1600" b="1"/>
          </a:p>
        </p:txBody>
      </p:sp>
      <p:sp>
        <p:nvSpPr>
          <p:cNvPr id="134203" name="Text Box 59"/>
          <p:cNvSpPr txBox="1">
            <a:spLocks noChangeArrowheads="1"/>
          </p:cNvSpPr>
          <p:nvPr/>
        </p:nvSpPr>
        <p:spPr bwMode="auto">
          <a:xfrm>
            <a:off x="3505200" y="37338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№6</a:t>
            </a:r>
            <a:endParaRPr kumimoji="0" lang="en-US" altLang="bg-BG" sz="1600" b="1"/>
          </a:p>
        </p:txBody>
      </p:sp>
      <p:sp>
        <p:nvSpPr>
          <p:cNvPr id="134204" name="Text Box 60"/>
          <p:cNvSpPr txBox="1">
            <a:spLocks noChangeArrowheads="1"/>
          </p:cNvSpPr>
          <p:nvPr/>
        </p:nvSpPr>
        <p:spPr bwMode="auto">
          <a:xfrm>
            <a:off x="1371600" y="40386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№7</a:t>
            </a:r>
            <a:endParaRPr kumimoji="0" lang="en-US" altLang="bg-BG" sz="1600" b="1"/>
          </a:p>
        </p:txBody>
      </p:sp>
      <p:sp>
        <p:nvSpPr>
          <p:cNvPr id="134205" name="Text Box 61"/>
          <p:cNvSpPr txBox="1">
            <a:spLocks noChangeArrowheads="1"/>
          </p:cNvSpPr>
          <p:nvPr/>
        </p:nvSpPr>
        <p:spPr bwMode="auto">
          <a:xfrm>
            <a:off x="1371600" y="44958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№8</a:t>
            </a:r>
            <a:endParaRPr kumimoji="0" lang="en-US" altLang="bg-BG" sz="1600" b="1"/>
          </a:p>
        </p:txBody>
      </p:sp>
      <p:sp>
        <p:nvSpPr>
          <p:cNvPr id="134206" name="Text Box 62"/>
          <p:cNvSpPr txBox="1">
            <a:spLocks noChangeArrowheads="1"/>
          </p:cNvSpPr>
          <p:nvPr/>
        </p:nvSpPr>
        <p:spPr bwMode="auto">
          <a:xfrm>
            <a:off x="2209800" y="4953000"/>
            <a:ext cx="533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№9</a:t>
            </a:r>
            <a:endParaRPr kumimoji="0" lang="en-US" altLang="bg-BG" sz="1600" b="1"/>
          </a:p>
        </p:txBody>
      </p:sp>
      <p:sp>
        <p:nvSpPr>
          <p:cNvPr id="134207" name="Text Box 63"/>
          <p:cNvSpPr txBox="1">
            <a:spLocks noChangeArrowheads="1"/>
          </p:cNvSpPr>
          <p:nvPr/>
        </p:nvSpPr>
        <p:spPr bwMode="auto">
          <a:xfrm>
            <a:off x="1295400" y="5410200"/>
            <a:ext cx="68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b="1"/>
              <a:t>№10</a:t>
            </a:r>
            <a:endParaRPr kumimoji="0" lang="en-US" altLang="bg-BG" sz="1600" b="1"/>
          </a:p>
        </p:txBody>
      </p:sp>
      <p:sp>
        <p:nvSpPr>
          <p:cNvPr id="13368" name="Text Box 64"/>
          <p:cNvSpPr txBox="1">
            <a:spLocks noChangeArrowheads="1"/>
          </p:cNvSpPr>
          <p:nvPr/>
        </p:nvSpPr>
        <p:spPr bwMode="auto">
          <a:xfrm>
            <a:off x="2667000" y="6172200"/>
            <a:ext cx="1295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години </a:t>
            </a:r>
            <a:endParaRPr kumimoji="0" lang="en-US" altLang="bg-BG" sz="1600"/>
          </a:p>
        </p:txBody>
      </p:sp>
      <p:sp>
        <p:nvSpPr>
          <p:cNvPr id="13369" name="AutoShape 65"/>
          <p:cNvSpPr>
            <a:spLocks noChangeArrowheads="1"/>
          </p:cNvSpPr>
          <p:nvPr/>
        </p:nvSpPr>
        <p:spPr bwMode="auto">
          <a:xfrm>
            <a:off x="5486400" y="6019800"/>
            <a:ext cx="228600" cy="228600"/>
          </a:xfrm>
          <a:prstGeom prst="triangle">
            <a:avLst>
              <a:gd name="adj" fmla="val 50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370" name="AutoShape 66"/>
          <p:cNvSpPr>
            <a:spLocks noChangeArrowheads="1"/>
          </p:cNvSpPr>
          <p:nvPr/>
        </p:nvSpPr>
        <p:spPr bwMode="auto">
          <a:xfrm>
            <a:off x="5486400" y="6324600"/>
            <a:ext cx="228600" cy="228600"/>
          </a:xfrm>
          <a:prstGeom prst="triangle">
            <a:avLst>
              <a:gd name="adj" fmla="val 50000"/>
            </a:avLst>
          </a:prstGeom>
          <a:solidFill>
            <a:srgbClr val="6449E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bg-BG" altLang="bg-BG" sz="1600"/>
          </a:p>
        </p:txBody>
      </p:sp>
      <p:sp>
        <p:nvSpPr>
          <p:cNvPr id="13371" name="Text Box 67"/>
          <p:cNvSpPr txBox="1">
            <a:spLocks noChangeArrowheads="1"/>
          </p:cNvSpPr>
          <p:nvPr/>
        </p:nvSpPr>
        <p:spPr bwMode="auto">
          <a:xfrm>
            <a:off x="5486400" y="5943600"/>
            <a:ext cx="2514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 случай на заболяване</a:t>
            </a:r>
            <a:endParaRPr kumimoji="0" lang="en-US" altLang="bg-BG" sz="1600"/>
          </a:p>
        </p:txBody>
      </p:sp>
      <p:sp>
        <p:nvSpPr>
          <p:cNvPr id="13372" name="Text Box 68"/>
          <p:cNvSpPr txBox="1">
            <a:spLocks noChangeArrowheads="1"/>
          </p:cNvSpPr>
          <p:nvPr/>
        </p:nvSpPr>
        <p:spPr bwMode="auto">
          <a:xfrm>
            <a:off x="5638800" y="6248400"/>
            <a:ext cx="2514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r>
              <a:rPr kumimoji="0" lang="bg-BG" altLang="bg-BG" sz="1600"/>
              <a:t>- мигрирал</a:t>
            </a:r>
            <a:endParaRPr kumimoji="0" lang="en-US" altLang="bg-BG" sz="1600"/>
          </a:p>
        </p:txBody>
      </p:sp>
      <p:sp>
        <p:nvSpPr>
          <p:cNvPr id="13373"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5B11C972-07E1-4050-B2F8-EA2D79E288C1}" type="slidenum">
              <a:rPr kumimoji="0" lang="en-US" altLang="bg-BG" sz="1400" smtClean="0">
                <a:solidFill>
                  <a:schemeClr val="bg2"/>
                </a:solidFill>
              </a:rPr>
              <a:pPr>
                <a:spcBef>
                  <a:spcPct val="50000"/>
                </a:spcBef>
                <a:buClrTx/>
                <a:buSzTx/>
                <a:buFontTx/>
                <a:buNone/>
              </a:pPr>
              <a:t>10</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4163"/>
                                        </p:tgtEl>
                                        <p:attrNameLst>
                                          <p:attrName>style.visibility</p:attrName>
                                        </p:attrNameLst>
                                      </p:cBhvr>
                                      <p:to>
                                        <p:strVal val="visible"/>
                                      </p:to>
                                    </p:set>
                                    <p:anim calcmode="lin" valueType="num">
                                      <p:cBhvr additive="base">
                                        <p:cTn id="7" dur="500" fill="hold"/>
                                        <p:tgtEl>
                                          <p:spTgt spid="134163"/>
                                        </p:tgtEl>
                                        <p:attrNameLst>
                                          <p:attrName>ppt_x</p:attrName>
                                        </p:attrNameLst>
                                      </p:cBhvr>
                                      <p:tavLst>
                                        <p:tav tm="0">
                                          <p:val>
                                            <p:strVal val="0-#ppt_w/2"/>
                                          </p:val>
                                        </p:tav>
                                        <p:tav tm="100000">
                                          <p:val>
                                            <p:strVal val="#ppt_x"/>
                                          </p:val>
                                        </p:tav>
                                      </p:tavLst>
                                    </p:anim>
                                    <p:anim calcmode="lin" valueType="num">
                                      <p:cBhvr additive="base">
                                        <p:cTn id="8" dur="500" fill="hold"/>
                                        <p:tgtEl>
                                          <p:spTgt spid="134163"/>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4198"/>
                                        </p:tgtEl>
                                        <p:attrNameLst>
                                          <p:attrName>style.visibility</p:attrName>
                                        </p:attrNameLst>
                                      </p:cBhvr>
                                      <p:to>
                                        <p:strVal val="visible"/>
                                      </p:to>
                                    </p:set>
                                    <p:anim calcmode="lin" valueType="num">
                                      <p:cBhvr additive="base">
                                        <p:cTn id="11" dur="500" fill="hold"/>
                                        <p:tgtEl>
                                          <p:spTgt spid="134198"/>
                                        </p:tgtEl>
                                        <p:attrNameLst>
                                          <p:attrName>ppt_x</p:attrName>
                                        </p:attrNameLst>
                                      </p:cBhvr>
                                      <p:tavLst>
                                        <p:tav tm="0">
                                          <p:val>
                                            <p:strVal val="0-#ppt_w/2"/>
                                          </p:val>
                                        </p:tav>
                                        <p:tav tm="100000">
                                          <p:val>
                                            <p:strVal val="#ppt_x"/>
                                          </p:val>
                                        </p:tav>
                                      </p:tavLst>
                                    </p:anim>
                                    <p:anim calcmode="lin" valueType="num">
                                      <p:cBhvr additive="base">
                                        <p:cTn id="12" dur="500" fill="hold"/>
                                        <p:tgtEl>
                                          <p:spTgt spid="134198"/>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4184"/>
                                        </p:tgtEl>
                                        <p:attrNameLst>
                                          <p:attrName>style.visibility</p:attrName>
                                        </p:attrNameLst>
                                      </p:cBhvr>
                                      <p:to>
                                        <p:strVal val="visible"/>
                                      </p:to>
                                    </p:set>
                                    <p:animEffect transition="in" filter="blinds(horizontal)">
                                      <p:cBhvr>
                                        <p:cTn id="17" dur="500"/>
                                        <p:tgtEl>
                                          <p:spTgt spid="13418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34165"/>
                                        </p:tgtEl>
                                        <p:attrNameLst>
                                          <p:attrName>style.visibility</p:attrName>
                                        </p:attrNameLst>
                                      </p:cBhvr>
                                      <p:to>
                                        <p:strVal val="visible"/>
                                      </p:to>
                                    </p:set>
                                    <p:anim calcmode="lin" valueType="num">
                                      <p:cBhvr additive="base">
                                        <p:cTn id="22" dur="500" fill="hold"/>
                                        <p:tgtEl>
                                          <p:spTgt spid="134165"/>
                                        </p:tgtEl>
                                        <p:attrNameLst>
                                          <p:attrName>ppt_x</p:attrName>
                                        </p:attrNameLst>
                                      </p:cBhvr>
                                      <p:tavLst>
                                        <p:tav tm="0">
                                          <p:val>
                                            <p:strVal val="0-#ppt_w/2"/>
                                          </p:val>
                                        </p:tav>
                                        <p:tav tm="100000">
                                          <p:val>
                                            <p:strVal val="#ppt_x"/>
                                          </p:val>
                                        </p:tav>
                                      </p:tavLst>
                                    </p:anim>
                                    <p:anim calcmode="lin" valueType="num">
                                      <p:cBhvr additive="base">
                                        <p:cTn id="23" dur="500" fill="hold"/>
                                        <p:tgtEl>
                                          <p:spTgt spid="134165"/>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134199"/>
                                        </p:tgtEl>
                                        <p:attrNameLst>
                                          <p:attrName>style.visibility</p:attrName>
                                        </p:attrNameLst>
                                      </p:cBhvr>
                                      <p:to>
                                        <p:strVal val="visible"/>
                                      </p:to>
                                    </p:set>
                                    <p:anim calcmode="lin" valueType="num">
                                      <p:cBhvr additive="base">
                                        <p:cTn id="26" dur="500" fill="hold"/>
                                        <p:tgtEl>
                                          <p:spTgt spid="134199"/>
                                        </p:tgtEl>
                                        <p:attrNameLst>
                                          <p:attrName>ppt_x</p:attrName>
                                        </p:attrNameLst>
                                      </p:cBhvr>
                                      <p:tavLst>
                                        <p:tav tm="0">
                                          <p:val>
                                            <p:strVal val="0-#ppt_w/2"/>
                                          </p:val>
                                        </p:tav>
                                        <p:tav tm="100000">
                                          <p:val>
                                            <p:strVal val="#ppt_x"/>
                                          </p:val>
                                        </p:tav>
                                      </p:tavLst>
                                    </p:anim>
                                    <p:anim calcmode="lin" valueType="num">
                                      <p:cBhvr additive="base">
                                        <p:cTn id="27" dur="500" fill="hold"/>
                                        <p:tgtEl>
                                          <p:spTgt spid="134199"/>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4185"/>
                                        </p:tgtEl>
                                        <p:attrNameLst>
                                          <p:attrName>style.visibility</p:attrName>
                                        </p:attrNameLst>
                                      </p:cBhvr>
                                      <p:to>
                                        <p:strVal val="visible"/>
                                      </p:to>
                                    </p:set>
                                    <p:animEffect transition="in" filter="blinds(horizontal)">
                                      <p:cBhvr>
                                        <p:cTn id="32" dur="500"/>
                                        <p:tgtEl>
                                          <p:spTgt spid="13418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34166"/>
                                        </p:tgtEl>
                                        <p:attrNameLst>
                                          <p:attrName>style.visibility</p:attrName>
                                        </p:attrNameLst>
                                      </p:cBhvr>
                                      <p:to>
                                        <p:strVal val="visible"/>
                                      </p:to>
                                    </p:set>
                                    <p:anim calcmode="lin" valueType="num">
                                      <p:cBhvr additive="base">
                                        <p:cTn id="37" dur="500" fill="hold"/>
                                        <p:tgtEl>
                                          <p:spTgt spid="134166"/>
                                        </p:tgtEl>
                                        <p:attrNameLst>
                                          <p:attrName>ppt_x</p:attrName>
                                        </p:attrNameLst>
                                      </p:cBhvr>
                                      <p:tavLst>
                                        <p:tav tm="0">
                                          <p:val>
                                            <p:strVal val="0-#ppt_w/2"/>
                                          </p:val>
                                        </p:tav>
                                        <p:tav tm="100000">
                                          <p:val>
                                            <p:strVal val="#ppt_x"/>
                                          </p:val>
                                        </p:tav>
                                      </p:tavLst>
                                    </p:anim>
                                    <p:anim calcmode="lin" valueType="num">
                                      <p:cBhvr additive="base">
                                        <p:cTn id="38" dur="500" fill="hold"/>
                                        <p:tgtEl>
                                          <p:spTgt spid="134166"/>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134200"/>
                                        </p:tgtEl>
                                        <p:attrNameLst>
                                          <p:attrName>style.visibility</p:attrName>
                                        </p:attrNameLst>
                                      </p:cBhvr>
                                      <p:to>
                                        <p:strVal val="visible"/>
                                      </p:to>
                                    </p:set>
                                    <p:anim calcmode="lin" valueType="num">
                                      <p:cBhvr additive="base">
                                        <p:cTn id="41" dur="500" fill="hold"/>
                                        <p:tgtEl>
                                          <p:spTgt spid="134200"/>
                                        </p:tgtEl>
                                        <p:attrNameLst>
                                          <p:attrName>ppt_x</p:attrName>
                                        </p:attrNameLst>
                                      </p:cBhvr>
                                      <p:tavLst>
                                        <p:tav tm="0">
                                          <p:val>
                                            <p:strVal val="0-#ppt_w/2"/>
                                          </p:val>
                                        </p:tav>
                                        <p:tav tm="100000">
                                          <p:val>
                                            <p:strVal val="#ppt_x"/>
                                          </p:val>
                                        </p:tav>
                                      </p:tavLst>
                                    </p:anim>
                                    <p:anim calcmode="lin" valueType="num">
                                      <p:cBhvr additive="base">
                                        <p:cTn id="42" dur="500" fill="hold"/>
                                        <p:tgtEl>
                                          <p:spTgt spid="134200"/>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134168"/>
                                        </p:tgtEl>
                                        <p:attrNameLst>
                                          <p:attrName>style.visibility</p:attrName>
                                        </p:attrNameLst>
                                      </p:cBhvr>
                                      <p:to>
                                        <p:strVal val="visible"/>
                                      </p:to>
                                    </p:set>
                                    <p:anim calcmode="lin" valueType="num">
                                      <p:cBhvr additive="base">
                                        <p:cTn id="45" dur="500" fill="hold"/>
                                        <p:tgtEl>
                                          <p:spTgt spid="134168"/>
                                        </p:tgtEl>
                                        <p:attrNameLst>
                                          <p:attrName>ppt_x</p:attrName>
                                        </p:attrNameLst>
                                      </p:cBhvr>
                                      <p:tavLst>
                                        <p:tav tm="0">
                                          <p:val>
                                            <p:strVal val="0-#ppt_w/2"/>
                                          </p:val>
                                        </p:tav>
                                        <p:tav tm="100000">
                                          <p:val>
                                            <p:strVal val="#ppt_x"/>
                                          </p:val>
                                        </p:tav>
                                      </p:tavLst>
                                    </p:anim>
                                    <p:anim calcmode="lin" valueType="num">
                                      <p:cBhvr additive="base">
                                        <p:cTn id="46" dur="500" fill="hold"/>
                                        <p:tgtEl>
                                          <p:spTgt spid="134168"/>
                                        </p:tgtEl>
                                        <p:attrNameLst>
                                          <p:attrName>ppt_y</p:attrName>
                                        </p:attrNameLst>
                                      </p:cBhvr>
                                      <p:tavLst>
                                        <p:tav tm="0">
                                          <p:val>
                                            <p:strVal val="#ppt_y"/>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34201"/>
                                        </p:tgtEl>
                                        <p:attrNameLst>
                                          <p:attrName>style.visibility</p:attrName>
                                        </p:attrNameLst>
                                      </p:cBhvr>
                                      <p:to>
                                        <p:strVal val="visible"/>
                                      </p:to>
                                    </p:set>
                                    <p:anim calcmode="lin" valueType="num">
                                      <p:cBhvr additive="base">
                                        <p:cTn id="49" dur="500" fill="hold"/>
                                        <p:tgtEl>
                                          <p:spTgt spid="134201"/>
                                        </p:tgtEl>
                                        <p:attrNameLst>
                                          <p:attrName>ppt_x</p:attrName>
                                        </p:attrNameLst>
                                      </p:cBhvr>
                                      <p:tavLst>
                                        <p:tav tm="0">
                                          <p:val>
                                            <p:strVal val="#ppt_x"/>
                                          </p:val>
                                        </p:tav>
                                        <p:tav tm="100000">
                                          <p:val>
                                            <p:strVal val="#ppt_x"/>
                                          </p:val>
                                        </p:tav>
                                      </p:tavLst>
                                    </p:anim>
                                    <p:anim calcmode="lin" valueType="num">
                                      <p:cBhvr additive="base">
                                        <p:cTn id="50" dur="500" fill="hold"/>
                                        <p:tgtEl>
                                          <p:spTgt spid="134201"/>
                                        </p:tgtEl>
                                        <p:attrNameLst>
                                          <p:attrName>ppt_y</p:attrName>
                                        </p:attrNameLst>
                                      </p:cBhvr>
                                      <p:tavLst>
                                        <p:tav tm="0">
                                          <p:val>
                                            <p:strVal val="1+#ppt_h/2"/>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134176"/>
                                        </p:tgtEl>
                                        <p:attrNameLst>
                                          <p:attrName>style.visibility</p:attrName>
                                        </p:attrNameLst>
                                      </p:cBhvr>
                                      <p:to>
                                        <p:strVal val="visible"/>
                                      </p:to>
                                    </p:set>
                                    <p:anim calcmode="lin" valueType="num">
                                      <p:cBhvr additive="base">
                                        <p:cTn id="53" dur="500" fill="hold"/>
                                        <p:tgtEl>
                                          <p:spTgt spid="134176"/>
                                        </p:tgtEl>
                                        <p:attrNameLst>
                                          <p:attrName>ppt_x</p:attrName>
                                        </p:attrNameLst>
                                      </p:cBhvr>
                                      <p:tavLst>
                                        <p:tav tm="0">
                                          <p:val>
                                            <p:strVal val="0-#ppt_w/2"/>
                                          </p:val>
                                        </p:tav>
                                        <p:tav tm="100000">
                                          <p:val>
                                            <p:strVal val="#ppt_x"/>
                                          </p:val>
                                        </p:tav>
                                      </p:tavLst>
                                    </p:anim>
                                    <p:anim calcmode="lin" valueType="num">
                                      <p:cBhvr additive="base">
                                        <p:cTn id="54" dur="500" fill="hold"/>
                                        <p:tgtEl>
                                          <p:spTgt spid="134176"/>
                                        </p:tgtEl>
                                        <p:attrNameLst>
                                          <p:attrName>ppt_y</p:attrName>
                                        </p:attrNameLst>
                                      </p:cBhvr>
                                      <p:tavLst>
                                        <p:tav tm="0">
                                          <p:val>
                                            <p:strVal val="#ppt_y"/>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34169"/>
                                        </p:tgtEl>
                                        <p:attrNameLst>
                                          <p:attrName>style.visibility</p:attrName>
                                        </p:attrNameLst>
                                      </p:cBhvr>
                                      <p:to>
                                        <p:strVal val="visible"/>
                                      </p:to>
                                    </p:set>
                                    <p:anim calcmode="lin" valueType="num">
                                      <p:cBhvr additive="base">
                                        <p:cTn id="57" dur="500" fill="hold"/>
                                        <p:tgtEl>
                                          <p:spTgt spid="134169"/>
                                        </p:tgtEl>
                                        <p:attrNameLst>
                                          <p:attrName>ppt_x</p:attrName>
                                        </p:attrNameLst>
                                      </p:cBhvr>
                                      <p:tavLst>
                                        <p:tav tm="0">
                                          <p:val>
                                            <p:strVal val="#ppt_x"/>
                                          </p:val>
                                        </p:tav>
                                        <p:tav tm="100000">
                                          <p:val>
                                            <p:strVal val="#ppt_x"/>
                                          </p:val>
                                        </p:tav>
                                      </p:tavLst>
                                    </p:anim>
                                    <p:anim calcmode="lin" valueType="num">
                                      <p:cBhvr additive="base">
                                        <p:cTn id="58" dur="500" fill="hold"/>
                                        <p:tgtEl>
                                          <p:spTgt spid="134169"/>
                                        </p:tgtEl>
                                        <p:attrNameLst>
                                          <p:attrName>ppt_y</p:attrName>
                                        </p:attrNameLst>
                                      </p:cBhvr>
                                      <p:tavLst>
                                        <p:tav tm="0">
                                          <p:val>
                                            <p:strVal val="1+#ppt_h/2"/>
                                          </p:val>
                                        </p:tav>
                                        <p:tav tm="100000">
                                          <p:val>
                                            <p:strVal val="#ppt_y"/>
                                          </p:val>
                                        </p:tav>
                                      </p:tavLst>
                                    </p:anim>
                                  </p:childTnLst>
                                </p:cTn>
                              </p:par>
                              <p:par>
                                <p:cTn id="59" presetID="2" presetClass="entr" presetSubtype="8" fill="hold" grpId="1" nodeType="withEffect">
                                  <p:stCondLst>
                                    <p:cond delay="0"/>
                                  </p:stCondLst>
                                  <p:childTnLst>
                                    <p:set>
                                      <p:cBhvr>
                                        <p:cTn id="60" dur="1" fill="hold">
                                          <p:stCondLst>
                                            <p:cond delay="0"/>
                                          </p:stCondLst>
                                        </p:cTn>
                                        <p:tgtEl>
                                          <p:spTgt spid="134169"/>
                                        </p:tgtEl>
                                        <p:attrNameLst>
                                          <p:attrName>style.visibility</p:attrName>
                                        </p:attrNameLst>
                                      </p:cBhvr>
                                      <p:to>
                                        <p:strVal val="visible"/>
                                      </p:to>
                                    </p:set>
                                    <p:anim calcmode="lin" valueType="num">
                                      <p:cBhvr additive="base">
                                        <p:cTn id="61" dur="500" fill="hold"/>
                                        <p:tgtEl>
                                          <p:spTgt spid="134169"/>
                                        </p:tgtEl>
                                        <p:attrNameLst>
                                          <p:attrName>ppt_x</p:attrName>
                                        </p:attrNameLst>
                                      </p:cBhvr>
                                      <p:tavLst>
                                        <p:tav tm="0">
                                          <p:val>
                                            <p:strVal val="0-#ppt_w/2"/>
                                          </p:val>
                                        </p:tav>
                                        <p:tav tm="100000">
                                          <p:val>
                                            <p:strVal val="#ppt_x"/>
                                          </p:val>
                                        </p:tav>
                                      </p:tavLst>
                                    </p:anim>
                                    <p:anim calcmode="lin" valueType="num">
                                      <p:cBhvr additive="base">
                                        <p:cTn id="62" dur="500" fill="hold"/>
                                        <p:tgtEl>
                                          <p:spTgt spid="134169"/>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134202"/>
                                        </p:tgtEl>
                                        <p:attrNameLst>
                                          <p:attrName>style.visibility</p:attrName>
                                        </p:attrNameLst>
                                      </p:cBhvr>
                                      <p:to>
                                        <p:strVal val="visible"/>
                                      </p:to>
                                    </p:set>
                                    <p:anim calcmode="lin" valueType="num">
                                      <p:cBhvr additive="base">
                                        <p:cTn id="65" dur="500" fill="hold"/>
                                        <p:tgtEl>
                                          <p:spTgt spid="134202"/>
                                        </p:tgtEl>
                                        <p:attrNameLst>
                                          <p:attrName>ppt_x</p:attrName>
                                        </p:attrNameLst>
                                      </p:cBhvr>
                                      <p:tavLst>
                                        <p:tav tm="0">
                                          <p:val>
                                            <p:strVal val="0-#ppt_w/2"/>
                                          </p:val>
                                        </p:tav>
                                        <p:tav tm="100000">
                                          <p:val>
                                            <p:strVal val="#ppt_x"/>
                                          </p:val>
                                        </p:tav>
                                      </p:tavLst>
                                    </p:anim>
                                    <p:anim calcmode="lin" valueType="num">
                                      <p:cBhvr additive="base">
                                        <p:cTn id="66" dur="500" fill="hold"/>
                                        <p:tgtEl>
                                          <p:spTgt spid="134202"/>
                                        </p:tgtEl>
                                        <p:attrNameLst>
                                          <p:attrName>ppt_y</p:attrName>
                                        </p:attrNameLst>
                                      </p:cBhvr>
                                      <p:tavLst>
                                        <p:tav tm="0">
                                          <p:val>
                                            <p:strVal val="#ppt_y"/>
                                          </p:val>
                                        </p:tav>
                                        <p:tav tm="100000">
                                          <p:val>
                                            <p:strVal val="#ppt_y"/>
                                          </p:val>
                                        </p:tav>
                                      </p:tavLst>
                                    </p:anim>
                                  </p:childTnLst>
                                </p:cTn>
                              </p:par>
                              <p:par>
                                <p:cTn id="67" presetID="2" presetClass="entr" presetSubtype="8" fill="hold" grpId="0" nodeType="withEffect">
                                  <p:stCondLst>
                                    <p:cond delay="0"/>
                                  </p:stCondLst>
                                  <p:childTnLst>
                                    <p:set>
                                      <p:cBhvr>
                                        <p:cTn id="68" dur="1" fill="hold">
                                          <p:stCondLst>
                                            <p:cond delay="0"/>
                                          </p:stCondLst>
                                        </p:cTn>
                                        <p:tgtEl>
                                          <p:spTgt spid="134177"/>
                                        </p:tgtEl>
                                        <p:attrNameLst>
                                          <p:attrName>style.visibility</p:attrName>
                                        </p:attrNameLst>
                                      </p:cBhvr>
                                      <p:to>
                                        <p:strVal val="visible"/>
                                      </p:to>
                                    </p:set>
                                    <p:anim calcmode="lin" valueType="num">
                                      <p:cBhvr additive="base">
                                        <p:cTn id="69" dur="500" fill="hold"/>
                                        <p:tgtEl>
                                          <p:spTgt spid="134177"/>
                                        </p:tgtEl>
                                        <p:attrNameLst>
                                          <p:attrName>ppt_x</p:attrName>
                                        </p:attrNameLst>
                                      </p:cBhvr>
                                      <p:tavLst>
                                        <p:tav tm="0">
                                          <p:val>
                                            <p:strVal val="0-#ppt_w/2"/>
                                          </p:val>
                                        </p:tav>
                                        <p:tav tm="100000">
                                          <p:val>
                                            <p:strVal val="#ppt_x"/>
                                          </p:val>
                                        </p:tav>
                                      </p:tavLst>
                                    </p:anim>
                                    <p:anim calcmode="lin" valueType="num">
                                      <p:cBhvr additive="base">
                                        <p:cTn id="70" dur="500" fill="hold"/>
                                        <p:tgtEl>
                                          <p:spTgt spid="134177"/>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134170"/>
                                        </p:tgtEl>
                                        <p:attrNameLst>
                                          <p:attrName>style.visibility</p:attrName>
                                        </p:attrNameLst>
                                      </p:cBhvr>
                                      <p:to>
                                        <p:strVal val="visible"/>
                                      </p:to>
                                    </p:set>
                                    <p:anim calcmode="lin" valueType="num">
                                      <p:cBhvr additive="base">
                                        <p:cTn id="73" dur="500" fill="hold"/>
                                        <p:tgtEl>
                                          <p:spTgt spid="134170"/>
                                        </p:tgtEl>
                                        <p:attrNameLst>
                                          <p:attrName>ppt_x</p:attrName>
                                        </p:attrNameLst>
                                      </p:cBhvr>
                                      <p:tavLst>
                                        <p:tav tm="0">
                                          <p:val>
                                            <p:strVal val="0-#ppt_w/2"/>
                                          </p:val>
                                        </p:tav>
                                        <p:tav tm="100000">
                                          <p:val>
                                            <p:strVal val="#ppt_x"/>
                                          </p:val>
                                        </p:tav>
                                      </p:tavLst>
                                    </p:anim>
                                    <p:anim calcmode="lin" valueType="num">
                                      <p:cBhvr additive="base">
                                        <p:cTn id="74" dur="500" fill="hold"/>
                                        <p:tgtEl>
                                          <p:spTgt spid="134170"/>
                                        </p:tgtEl>
                                        <p:attrNameLst>
                                          <p:attrName>ppt_y</p:attrName>
                                        </p:attrNameLst>
                                      </p:cBhvr>
                                      <p:tavLst>
                                        <p:tav tm="0">
                                          <p:val>
                                            <p:strVal val="#ppt_y"/>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34203"/>
                                        </p:tgtEl>
                                        <p:attrNameLst>
                                          <p:attrName>style.visibility</p:attrName>
                                        </p:attrNameLst>
                                      </p:cBhvr>
                                      <p:to>
                                        <p:strVal val="visible"/>
                                      </p:to>
                                    </p:set>
                                    <p:anim calcmode="lin" valueType="num">
                                      <p:cBhvr additive="base">
                                        <p:cTn id="77" dur="500" fill="hold"/>
                                        <p:tgtEl>
                                          <p:spTgt spid="134203"/>
                                        </p:tgtEl>
                                        <p:attrNameLst>
                                          <p:attrName>ppt_x</p:attrName>
                                        </p:attrNameLst>
                                      </p:cBhvr>
                                      <p:tavLst>
                                        <p:tav tm="0">
                                          <p:val>
                                            <p:strVal val="#ppt_x"/>
                                          </p:val>
                                        </p:tav>
                                        <p:tav tm="100000">
                                          <p:val>
                                            <p:strVal val="#ppt_x"/>
                                          </p:val>
                                        </p:tav>
                                      </p:tavLst>
                                    </p:anim>
                                    <p:anim calcmode="lin" valueType="num">
                                      <p:cBhvr additive="base">
                                        <p:cTn id="78" dur="500" fill="hold"/>
                                        <p:tgtEl>
                                          <p:spTgt spid="134203"/>
                                        </p:tgtEl>
                                        <p:attrNameLst>
                                          <p:attrName>ppt_y</p:attrName>
                                        </p:attrNameLst>
                                      </p:cBhvr>
                                      <p:tavLst>
                                        <p:tav tm="0">
                                          <p:val>
                                            <p:strVal val="1+#ppt_h/2"/>
                                          </p:val>
                                        </p:tav>
                                        <p:tav tm="100000">
                                          <p:val>
                                            <p:strVal val="#ppt_y"/>
                                          </p:val>
                                        </p:tav>
                                      </p:tavLst>
                                    </p:anim>
                                  </p:childTnLst>
                                </p:cTn>
                              </p:par>
                              <p:par>
                                <p:cTn id="79" presetID="2" presetClass="entr" presetSubtype="8" fill="hold" grpId="0" nodeType="withEffect">
                                  <p:stCondLst>
                                    <p:cond delay="0"/>
                                  </p:stCondLst>
                                  <p:childTnLst>
                                    <p:set>
                                      <p:cBhvr>
                                        <p:cTn id="80" dur="1" fill="hold">
                                          <p:stCondLst>
                                            <p:cond delay="0"/>
                                          </p:stCondLst>
                                        </p:cTn>
                                        <p:tgtEl>
                                          <p:spTgt spid="134175"/>
                                        </p:tgtEl>
                                        <p:attrNameLst>
                                          <p:attrName>style.visibility</p:attrName>
                                        </p:attrNameLst>
                                      </p:cBhvr>
                                      <p:to>
                                        <p:strVal val="visible"/>
                                      </p:to>
                                    </p:set>
                                    <p:anim calcmode="lin" valueType="num">
                                      <p:cBhvr additive="base">
                                        <p:cTn id="81" dur="500" fill="hold"/>
                                        <p:tgtEl>
                                          <p:spTgt spid="134175"/>
                                        </p:tgtEl>
                                        <p:attrNameLst>
                                          <p:attrName>ppt_x</p:attrName>
                                        </p:attrNameLst>
                                      </p:cBhvr>
                                      <p:tavLst>
                                        <p:tav tm="0">
                                          <p:val>
                                            <p:strVal val="0-#ppt_w/2"/>
                                          </p:val>
                                        </p:tav>
                                        <p:tav tm="100000">
                                          <p:val>
                                            <p:strVal val="#ppt_x"/>
                                          </p:val>
                                        </p:tav>
                                      </p:tavLst>
                                    </p:anim>
                                    <p:anim calcmode="lin" valueType="num">
                                      <p:cBhvr additive="base">
                                        <p:cTn id="82" dur="500" fill="hold"/>
                                        <p:tgtEl>
                                          <p:spTgt spid="134175"/>
                                        </p:tgtEl>
                                        <p:attrNameLst>
                                          <p:attrName>ppt_y</p:attrName>
                                        </p:attrNameLst>
                                      </p:cBhvr>
                                      <p:tavLst>
                                        <p:tav tm="0">
                                          <p:val>
                                            <p:strVal val="#ppt_y"/>
                                          </p:val>
                                        </p:tav>
                                        <p:tav tm="100000">
                                          <p:val>
                                            <p:strVal val="#ppt_y"/>
                                          </p:val>
                                        </p:tav>
                                      </p:tavLst>
                                    </p:anim>
                                  </p:childTnLst>
                                </p:cTn>
                              </p:par>
                              <p:par>
                                <p:cTn id="83" presetID="2" presetClass="entr" presetSubtype="8" fill="hold" grpId="0" nodeType="withEffect">
                                  <p:stCondLst>
                                    <p:cond delay="0"/>
                                  </p:stCondLst>
                                  <p:childTnLst>
                                    <p:set>
                                      <p:cBhvr>
                                        <p:cTn id="84" dur="1" fill="hold">
                                          <p:stCondLst>
                                            <p:cond delay="0"/>
                                          </p:stCondLst>
                                        </p:cTn>
                                        <p:tgtEl>
                                          <p:spTgt spid="134171"/>
                                        </p:tgtEl>
                                        <p:attrNameLst>
                                          <p:attrName>style.visibility</p:attrName>
                                        </p:attrNameLst>
                                      </p:cBhvr>
                                      <p:to>
                                        <p:strVal val="visible"/>
                                      </p:to>
                                    </p:set>
                                    <p:anim calcmode="lin" valueType="num">
                                      <p:cBhvr additive="base">
                                        <p:cTn id="85" dur="500" fill="hold"/>
                                        <p:tgtEl>
                                          <p:spTgt spid="134171"/>
                                        </p:tgtEl>
                                        <p:attrNameLst>
                                          <p:attrName>ppt_x</p:attrName>
                                        </p:attrNameLst>
                                      </p:cBhvr>
                                      <p:tavLst>
                                        <p:tav tm="0">
                                          <p:val>
                                            <p:strVal val="0-#ppt_w/2"/>
                                          </p:val>
                                        </p:tav>
                                        <p:tav tm="100000">
                                          <p:val>
                                            <p:strVal val="#ppt_x"/>
                                          </p:val>
                                        </p:tav>
                                      </p:tavLst>
                                    </p:anim>
                                    <p:anim calcmode="lin" valueType="num">
                                      <p:cBhvr additive="base">
                                        <p:cTn id="86" dur="500" fill="hold"/>
                                        <p:tgtEl>
                                          <p:spTgt spid="134171"/>
                                        </p:tgtEl>
                                        <p:attrNameLst>
                                          <p:attrName>ppt_y</p:attrName>
                                        </p:attrNameLst>
                                      </p:cBhvr>
                                      <p:tavLst>
                                        <p:tav tm="0">
                                          <p:val>
                                            <p:strVal val="#ppt_y"/>
                                          </p:val>
                                        </p:tav>
                                        <p:tav tm="100000">
                                          <p:val>
                                            <p:strVal val="#ppt_y"/>
                                          </p:val>
                                        </p:tav>
                                      </p:tavLst>
                                    </p:anim>
                                  </p:childTnLst>
                                </p:cTn>
                              </p:par>
                              <p:par>
                                <p:cTn id="87" presetID="2" presetClass="entr" presetSubtype="8" fill="hold" grpId="0" nodeType="withEffect">
                                  <p:stCondLst>
                                    <p:cond delay="0"/>
                                  </p:stCondLst>
                                  <p:childTnLst>
                                    <p:set>
                                      <p:cBhvr>
                                        <p:cTn id="88" dur="1" fill="hold">
                                          <p:stCondLst>
                                            <p:cond delay="0"/>
                                          </p:stCondLst>
                                        </p:cTn>
                                        <p:tgtEl>
                                          <p:spTgt spid="134204"/>
                                        </p:tgtEl>
                                        <p:attrNameLst>
                                          <p:attrName>style.visibility</p:attrName>
                                        </p:attrNameLst>
                                      </p:cBhvr>
                                      <p:to>
                                        <p:strVal val="visible"/>
                                      </p:to>
                                    </p:set>
                                    <p:anim calcmode="lin" valueType="num">
                                      <p:cBhvr additive="base">
                                        <p:cTn id="89" dur="500" fill="hold"/>
                                        <p:tgtEl>
                                          <p:spTgt spid="134204"/>
                                        </p:tgtEl>
                                        <p:attrNameLst>
                                          <p:attrName>ppt_x</p:attrName>
                                        </p:attrNameLst>
                                      </p:cBhvr>
                                      <p:tavLst>
                                        <p:tav tm="0">
                                          <p:val>
                                            <p:strVal val="0-#ppt_w/2"/>
                                          </p:val>
                                        </p:tav>
                                        <p:tav tm="100000">
                                          <p:val>
                                            <p:strVal val="#ppt_x"/>
                                          </p:val>
                                        </p:tav>
                                      </p:tavLst>
                                    </p:anim>
                                    <p:anim calcmode="lin" valueType="num">
                                      <p:cBhvr additive="base">
                                        <p:cTn id="90" dur="500" fill="hold"/>
                                        <p:tgtEl>
                                          <p:spTgt spid="134204"/>
                                        </p:tgtEl>
                                        <p:attrNameLst>
                                          <p:attrName>ppt_y</p:attrName>
                                        </p:attrNameLst>
                                      </p:cBhvr>
                                      <p:tavLst>
                                        <p:tav tm="0">
                                          <p:val>
                                            <p:strVal val="#ppt_y"/>
                                          </p:val>
                                        </p:tav>
                                        <p:tav tm="100000">
                                          <p:val>
                                            <p:strVal val="#ppt_y"/>
                                          </p:val>
                                        </p:tav>
                                      </p:tavLst>
                                    </p:anim>
                                  </p:childTnLst>
                                </p:cTn>
                              </p:par>
                              <p:par>
                                <p:cTn id="91" presetID="2" presetClass="entr" presetSubtype="8" fill="hold" grpId="0" nodeType="withEffect">
                                  <p:stCondLst>
                                    <p:cond delay="0"/>
                                  </p:stCondLst>
                                  <p:childTnLst>
                                    <p:set>
                                      <p:cBhvr>
                                        <p:cTn id="92" dur="1" fill="hold">
                                          <p:stCondLst>
                                            <p:cond delay="0"/>
                                          </p:stCondLst>
                                        </p:cTn>
                                        <p:tgtEl>
                                          <p:spTgt spid="134179"/>
                                        </p:tgtEl>
                                        <p:attrNameLst>
                                          <p:attrName>style.visibility</p:attrName>
                                        </p:attrNameLst>
                                      </p:cBhvr>
                                      <p:to>
                                        <p:strVal val="visible"/>
                                      </p:to>
                                    </p:set>
                                    <p:anim calcmode="lin" valueType="num">
                                      <p:cBhvr additive="base">
                                        <p:cTn id="93" dur="500" fill="hold"/>
                                        <p:tgtEl>
                                          <p:spTgt spid="134179"/>
                                        </p:tgtEl>
                                        <p:attrNameLst>
                                          <p:attrName>ppt_x</p:attrName>
                                        </p:attrNameLst>
                                      </p:cBhvr>
                                      <p:tavLst>
                                        <p:tav tm="0">
                                          <p:val>
                                            <p:strVal val="0-#ppt_w/2"/>
                                          </p:val>
                                        </p:tav>
                                        <p:tav tm="100000">
                                          <p:val>
                                            <p:strVal val="#ppt_x"/>
                                          </p:val>
                                        </p:tav>
                                      </p:tavLst>
                                    </p:anim>
                                    <p:anim calcmode="lin" valueType="num">
                                      <p:cBhvr additive="base">
                                        <p:cTn id="94" dur="500" fill="hold"/>
                                        <p:tgtEl>
                                          <p:spTgt spid="134179"/>
                                        </p:tgtEl>
                                        <p:attrNameLst>
                                          <p:attrName>ppt_y</p:attrName>
                                        </p:attrNameLst>
                                      </p:cBhvr>
                                      <p:tavLst>
                                        <p:tav tm="0">
                                          <p:val>
                                            <p:strVal val="#ppt_y"/>
                                          </p:val>
                                        </p:tav>
                                        <p:tav tm="100000">
                                          <p:val>
                                            <p:strVal val="#ppt_y"/>
                                          </p:val>
                                        </p:tav>
                                      </p:tavLst>
                                    </p:anim>
                                  </p:childTnLst>
                                </p:cTn>
                              </p:par>
                              <p:par>
                                <p:cTn id="95" presetID="2" presetClass="entr" presetSubtype="8" fill="hold" grpId="0" nodeType="withEffect">
                                  <p:stCondLst>
                                    <p:cond delay="0"/>
                                  </p:stCondLst>
                                  <p:childTnLst>
                                    <p:set>
                                      <p:cBhvr>
                                        <p:cTn id="96" dur="1" fill="hold">
                                          <p:stCondLst>
                                            <p:cond delay="0"/>
                                          </p:stCondLst>
                                        </p:cTn>
                                        <p:tgtEl>
                                          <p:spTgt spid="134172"/>
                                        </p:tgtEl>
                                        <p:attrNameLst>
                                          <p:attrName>style.visibility</p:attrName>
                                        </p:attrNameLst>
                                      </p:cBhvr>
                                      <p:to>
                                        <p:strVal val="visible"/>
                                      </p:to>
                                    </p:set>
                                    <p:anim calcmode="lin" valueType="num">
                                      <p:cBhvr additive="base">
                                        <p:cTn id="97" dur="500" fill="hold"/>
                                        <p:tgtEl>
                                          <p:spTgt spid="134172"/>
                                        </p:tgtEl>
                                        <p:attrNameLst>
                                          <p:attrName>ppt_x</p:attrName>
                                        </p:attrNameLst>
                                      </p:cBhvr>
                                      <p:tavLst>
                                        <p:tav tm="0">
                                          <p:val>
                                            <p:strVal val="0-#ppt_w/2"/>
                                          </p:val>
                                        </p:tav>
                                        <p:tav tm="100000">
                                          <p:val>
                                            <p:strVal val="#ppt_x"/>
                                          </p:val>
                                        </p:tav>
                                      </p:tavLst>
                                    </p:anim>
                                    <p:anim calcmode="lin" valueType="num">
                                      <p:cBhvr additive="base">
                                        <p:cTn id="98" dur="500" fill="hold"/>
                                        <p:tgtEl>
                                          <p:spTgt spid="134172"/>
                                        </p:tgtEl>
                                        <p:attrNameLst>
                                          <p:attrName>ppt_y</p:attrName>
                                        </p:attrNameLst>
                                      </p:cBhvr>
                                      <p:tavLst>
                                        <p:tav tm="0">
                                          <p:val>
                                            <p:strVal val="#ppt_y"/>
                                          </p:val>
                                        </p:tav>
                                        <p:tav tm="100000">
                                          <p:val>
                                            <p:strVal val="#ppt_y"/>
                                          </p:val>
                                        </p:tav>
                                      </p:tavLst>
                                    </p:anim>
                                  </p:childTnLst>
                                </p:cTn>
                              </p:par>
                              <p:par>
                                <p:cTn id="99" presetID="2" presetClass="entr" presetSubtype="8" fill="hold" grpId="0" nodeType="withEffect">
                                  <p:stCondLst>
                                    <p:cond delay="0"/>
                                  </p:stCondLst>
                                  <p:childTnLst>
                                    <p:set>
                                      <p:cBhvr>
                                        <p:cTn id="100" dur="1" fill="hold">
                                          <p:stCondLst>
                                            <p:cond delay="0"/>
                                          </p:stCondLst>
                                        </p:cTn>
                                        <p:tgtEl>
                                          <p:spTgt spid="134205"/>
                                        </p:tgtEl>
                                        <p:attrNameLst>
                                          <p:attrName>style.visibility</p:attrName>
                                        </p:attrNameLst>
                                      </p:cBhvr>
                                      <p:to>
                                        <p:strVal val="visible"/>
                                      </p:to>
                                    </p:set>
                                    <p:anim calcmode="lin" valueType="num">
                                      <p:cBhvr additive="base">
                                        <p:cTn id="101" dur="500" fill="hold"/>
                                        <p:tgtEl>
                                          <p:spTgt spid="134205"/>
                                        </p:tgtEl>
                                        <p:attrNameLst>
                                          <p:attrName>ppt_x</p:attrName>
                                        </p:attrNameLst>
                                      </p:cBhvr>
                                      <p:tavLst>
                                        <p:tav tm="0">
                                          <p:val>
                                            <p:strVal val="0-#ppt_w/2"/>
                                          </p:val>
                                        </p:tav>
                                        <p:tav tm="100000">
                                          <p:val>
                                            <p:strVal val="#ppt_x"/>
                                          </p:val>
                                        </p:tav>
                                      </p:tavLst>
                                    </p:anim>
                                    <p:anim calcmode="lin" valueType="num">
                                      <p:cBhvr additive="base">
                                        <p:cTn id="102" dur="500" fill="hold"/>
                                        <p:tgtEl>
                                          <p:spTgt spid="134205"/>
                                        </p:tgtEl>
                                        <p:attrNameLst>
                                          <p:attrName>ppt_y</p:attrName>
                                        </p:attrNameLst>
                                      </p:cBhvr>
                                      <p:tavLst>
                                        <p:tav tm="0">
                                          <p:val>
                                            <p:strVal val="#ppt_y"/>
                                          </p:val>
                                        </p:tav>
                                        <p:tav tm="100000">
                                          <p:val>
                                            <p:strVal val="#ppt_y"/>
                                          </p:val>
                                        </p:tav>
                                      </p:tavLst>
                                    </p:anim>
                                  </p:childTnLst>
                                </p:cTn>
                              </p:par>
                              <p:par>
                                <p:cTn id="103" presetID="2" presetClass="entr" presetSubtype="8" fill="hold" grpId="0" nodeType="withEffect">
                                  <p:stCondLst>
                                    <p:cond delay="0"/>
                                  </p:stCondLst>
                                  <p:childTnLst>
                                    <p:set>
                                      <p:cBhvr>
                                        <p:cTn id="104" dur="1" fill="hold">
                                          <p:stCondLst>
                                            <p:cond delay="0"/>
                                          </p:stCondLst>
                                        </p:cTn>
                                        <p:tgtEl>
                                          <p:spTgt spid="134173"/>
                                        </p:tgtEl>
                                        <p:attrNameLst>
                                          <p:attrName>style.visibility</p:attrName>
                                        </p:attrNameLst>
                                      </p:cBhvr>
                                      <p:to>
                                        <p:strVal val="visible"/>
                                      </p:to>
                                    </p:set>
                                    <p:anim calcmode="lin" valueType="num">
                                      <p:cBhvr additive="base">
                                        <p:cTn id="105" dur="500" fill="hold"/>
                                        <p:tgtEl>
                                          <p:spTgt spid="134173"/>
                                        </p:tgtEl>
                                        <p:attrNameLst>
                                          <p:attrName>ppt_x</p:attrName>
                                        </p:attrNameLst>
                                      </p:cBhvr>
                                      <p:tavLst>
                                        <p:tav tm="0">
                                          <p:val>
                                            <p:strVal val="0-#ppt_w/2"/>
                                          </p:val>
                                        </p:tav>
                                        <p:tav tm="100000">
                                          <p:val>
                                            <p:strVal val="#ppt_x"/>
                                          </p:val>
                                        </p:tav>
                                      </p:tavLst>
                                    </p:anim>
                                    <p:anim calcmode="lin" valueType="num">
                                      <p:cBhvr additive="base">
                                        <p:cTn id="106" dur="500" fill="hold"/>
                                        <p:tgtEl>
                                          <p:spTgt spid="134173"/>
                                        </p:tgtEl>
                                        <p:attrNameLst>
                                          <p:attrName>ppt_y</p:attrName>
                                        </p:attrNameLst>
                                      </p:cBhvr>
                                      <p:tavLst>
                                        <p:tav tm="0">
                                          <p:val>
                                            <p:strVal val="#ppt_y"/>
                                          </p:val>
                                        </p:tav>
                                        <p:tav tm="100000">
                                          <p:val>
                                            <p:strVal val="#ppt_y"/>
                                          </p:val>
                                        </p:tav>
                                      </p:tavLst>
                                    </p:anim>
                                  </p:childTnLst>
                                </p:cTn>
                              </p:par>
                              <p:par>
                                <p:cTn id="107" presetID="2" presetClass="entr" presetSubtype="8" fill="hold" grpId="0" nodeType="withEffect">
                                  <p:stCondLst>
                                    <p:cond delay="0"/>
                                  </p:stCondLst>
                                  <p:childTnLst>
                                    <p:set>
                                      <p:cBhvr>
                                        <p:cTn id="108" dur="1" fill="hold">
                                          <p:stCondLst>
                                            <p:cond delay="0"/>
                                          </p:stCondLst>
                                        </p:cTn>
                                        <p:tgtEl>
                                          <p:spTgt spid="134206"/>
                                        </p:tgtEl>
                                        <p:attrNameLst>
                                          <p:attrName>style.visibility</p:attrName>
                                        </p:attrNameLst>
                                      </p:cBhvr>
                                      <p:to>
                                        <p:strVal val="visible"/>
                                      </p:to>
                                    </p:set>
                                    <p:anim calcmode="lin" valueType="num">
                                      <p:cBhvr additive="base">
                                        <p:cTn id="109" dur="500" fill="hold"/>
                                        <p:tgtEl>
                                          <p:spTgt spid="134206"/>
                                        </p:tgtEl>
                                        <p:attrNameLst>
                                          <p:attrName>ppt_x</p:attrName>
                                        </p:attrNameLst>
                                      </p:cBhvr>
                                      <p:tavLst>
                                        <p:tav tm="0">
                                          <p:val>
                                            <p:strVal val="0-#ppt_w/2"/>
                                          </p:val>
                                        </p:tav>
                                        <p:tav tm="100000">
                                          <p:val>
                                            <p:strVal val="#ppt_x"/>
                                          </p:val>
                                        </p:tav>
                                      </p:tavLst>
                                    </p:anim>
                                    <p:anim calcmode="lin" valueType="num">
                                      <p:cBhvr additive="base">
                                        <p:cTn id="110" dur="500" fill="hold"/>
                                        <p:tgtEl>
                                          <p:spTgt spid="134206"/>
                                        </p:tgtEl>
                                        <p:attrNameLst>
                                          <p:attrName>ppt_y</p:attrName>
                                        </p:attrNameLst>
                                      </p:cBhvr>
                                      <p:tavLst>
                                        <p:tav tm="0">
                                          <p:val>
                                            <p:strVal val="#ppt_y"/>
                                          </p:val>
                                        </p:tav>
                                        <p:tav tm="100000">
                                          <p:val>
                                            <p:strVal val="#ppt_y"/>
                                          </p:val>
                                        </p:tav>
                                      </p:tavLst>
                                    </p:anim>
                                  </p:childTnLst>
                                </p:cTn>
                              </p:par>
                              <p:par>
                                <p:cTn id="111" presetID="2" presetClass="entr" presetSubtype="8" fill="hold" grpId="0" nodeType="withEffect">
                                  <p:stCondLst>
                                    <p:cond delay="0"/>
                                  </p:stCondLst>
                                  <p:childTnLst>
                                    <p:set>
                                      <p:cBhvr>
                                        <p:cTn id="112" dur="1" fill="hold">
                                          <p:stCondLst>
                                            <p:cond delay="0"/>
                                          </p:stCondLst>
                                        </p:cTn>
                                        <p:tgtEl>
                                          <p:spTgt spid="134178"/>
                                        </p:tgtEl>
                                        <p:attrNameLst>
                                          <p:attrName>style.visibility</p:attrName>
                                        </p:attrNameLst>
                                      </p:cBhvr>
                                      <p:to>
                                        <p:strVal val="visible"/>
                                      </p:to>
                                    </p:set>
                                    <p:anim calcmode="lin" valueType="num">
                                      <p:cBhvr additive="base">
                                        <p:cTn id="113" dur="500" fill="hold"/>
                                        <p:tgtEl>
                                          <p:spTgt spid="134178"/>
                                        </p:tgtEl>
                                        <p:attrNameLst>
                                          <p:attrName>ppt_x</p:attrName>
                                        </p:attrNameLst>
                                      </p:cBhvr>
                                      <p:tavLst>
                                        <p:tav tm="0">
                                          <p:val>
                                            <p:strVal val="0-#ppt_w/2"/>
                                          </p:val>
                                        </p:tav>
                                        <p:tav tm="100000">
                                          <p:val>
                                            <p:strVal val="#ppt_x"/>
                                          </p:val>
                                        </p:tav>
                                      </p:tavLst>
                                    </p:anim>
                                    <p:anim calcmode="lin" valueType="num">
                                      <p:cBhvr additive="base">
                                        <p:cTn id="114" dur="500" fill="hold"/>
                                        <p:tgtEl>
                                          <p:spTgt spid="134178"/>
                                        </p:tgtEl>
                                        <p:attrNameLst>
                                          <p:attrName>ppt_y</p:attrName>
                                        </p:attrNameLst>
                                      </p:cBhvr>
                                      <p:tavLst>
                                        <p:tav tm="0">
                                          <p:val>
                                            <p:strVal val="#ppt_y"/>
                                          </p:val>
                                        </p:tav>
                                        <p:tav tm="100000">
                                          <p:val>
                                            <p:strVal val="#ppt_y"/>
                                          </p:val>
                                        </p:tav>
                                      </p:tavLst>
                                    </p:anim>
                                  </p:childTnLst>
                                </p:cTn>
                              </p:par>
                              <p:par>
                                <p:cTn id="115" presetID="2" presetClass="entr" presetSubtype="8" fill="hold" grpId="0" nodeType="withEffect">
                                  <p:stCondLst>
                                    <p:cond delay="0"/>
                                  </p:stCondLst>
                                  <p:childTnLst>
                                    <p:set>
                                      <p:cBhvr>
                                        <p:cTn id="116" dur="1" fill="hold">
                                          <p:stCondLst>
                                            <p:cond delay="0"/>
                                          </p:stCondLst>
                                        </p:cTn>
                                        <p:tgtEl>
                                          <p:spTgt spid="134174"/>
                                        </p:tgtEl>
                                        <p:attrNameLst>
                                          <p:attrName>style.visibility</p:attrName>
                                        </p:attrNameLst>
                                      </p:cBhvr>
                                      <p:to>
                                        <p:strVal val="visible"/>
                                      </p:to>
                                    </p:set>
                                    <p:anim calcmode="lin" valueType="num">
                                      <p:cBhvr additive="base">
                                        <p:cTn id="117" dur="500" fill="hold"/>
                                        <p:tgtEl>
                                          <p:spTgt spid="134174"/>
                                        </p:tgtEl>
                                        <p:attrNameLst>
                                          <p:attrName>ppt_x</p:attrName>
                                        </p:attrNameLst>
                                      </p:cBhvr>
                                      <p:tavLst>
                                        <p:tav tm="0">
                                          <p:val>
                                            <p:strVal val="0-#ppt_w/2"/>
                                          </p:val>
                                        </p:tav>
                                        <p:tav tm="100000">
                                          <p:val>
                                            <p:strVal val="#ppt_x"/>
                                          </p:val>
                                        </p:tav>
                                      </p:tavLst>
                                    </p:anim>
                                    <p:anim calcmode="lin" valueType="num">
                                      <p:cBhvr additive="base">
                                        <p:cTn id="118" dur="500" fill="hold"/>
                                        <p:tgtEl>
                                          <p:spTgt spid="134174"/>
                                        </p:tgtEl>
                                        <p:attrNameLst>
                                          <p:attrName>ppt_y</p:attrName>
                                        </p:attrNameLst>
                                      </p:cBhvr>
                                      <p:tavLst>
                                        <p:tav tm="0">
                                          <p:val>
                                            <p:strVal val="#ppt_y"/>
                                          </p:val>
                                        </p:tav>
                                        <p:tav tm="100000">
                                          <p:val>
                                            <p:strVal val="#ppt_y"/>
                                          </p:val>
                                        </p:tav>
                                      </p:tavLst>
                                    </p:anim>
                                  </p:childTnLst>
                                </p:cTn>
                              </p:par>
                              <p:par>
                                <p:cTn id="119" presetID="2" presetClass="entr" presetSubtype="8" fill="hold" nodeType="withEffect">
                                  <p:stCondLst>
                                    <p:cond delay="0"/>
                                  </p:stCondLst>
                                  <p:childTnLst>
                                    <p:set>
                                      <p:cBhvr>
                                        <p:cTn id="120" dur="1" fill="hold">
                                          <p:stCondLst>
                                            <p:cond delay="0"/>
                                          </p:stCondLst>
                                        </p:cTn>
                                        <p:tgtEl>
                                          <p:spTgt spid="134207">
                                            <p:txEl>
                                              <p:pRg st="0" end="0"/>
                                            </p:txEl>
                                          </p:spTgt>
                                        </p:tgtEl>
                                        <p:attrNameLst>
                                          <p:attrName>style.visibility</p:attrName>
                                        </p:attrNameLst>
                                      </p:cBhvr>
                                      <p:to>
                                        <p:strVal val="visible"/>
                                      </p:to>
                                    </p:set>
                                    <p:anim calcmode="lin" valueType="num">
                                      <p:cBhvr additive="base">
                                        <p:cTn id="121" dur="500" fill="hold"/>
                                        <p:tgtEl>
                                          <p:spTgt spid="134207">
                                            <p:txEl>
                                              <p:pRg st="0" end="0"/>
                                            </p:txEl>
                                          </p:spTgt>
                                        </p:tgtEl>
                                        <p:attrNameLst>
                                          <p:attrName>ppt_x</p:attrName>
                                        </p:attrNameLst>
                                      </p:cBhvr>
                                      <p:tavLst>
                                        <p:tav tm="0">
                                          <p:val>
                                            <p:strVal val="0-#ppt_w/2"/>
                                          </p:val>
                                        </p:tav>
                                        <p:tav tm="100000">
                                          <p:val>
                                            <p:strVal val="#ppt_x"/>
                                          </p:val>
                                        </p:tav>
                                      </p:tavLst>
                                    </p:anim>
                                    <p:anim calcmode="lin" valueType="num">
                                      <p:cBhvr additive="base">
                                        <p:cTn id="122" dur="500" fill="hold"/>
                                        <p:tgtEl>
                                          <p:spTgt spid="1342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134186"/>
                                        </p:tgtEl>
                                        <p:attrNameLst>
                                          <p:attrName>style.visibility</p:attrName>
                                        </p:attrNameLst>
                                      </p:cBhvr>
                                      <p:to>
                                        <p:strVal val="visible"/>
                                      </p:to>
                                    </p:set>
                                    <p:animEffect transition="in" filter="blinds(horizontal)">
                                      <p:cBhvr>
                                        <p:cTn id="127" dur="500"/>
                                        <p:tgtEl>
                                          <p:spTgt spid="134186"/>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134187"/>
                                        </p:tgtEl>
                                        <p:attrNameLst>
                                          <p:attrName>style.visibility</p:attrName>
                                        </p:attrNameLst>
                                      </p:cBhvr>
                                      <p:to>
                                        <p:strVal val="visible"/>
                                      </p:to>
                                    </p:set>
                                    <p:animEffect transition="in" filter="blinds(horizontal)">
                                      <p:cBhvr>
                                        <p:cTn id="132" dur="500"/>
                                        <p:tgtEl>
                                          <p:spTgt spid="134187"/>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134188"/>
                                        </p:tgtEl>
                                        <p:attrNameLst>
                                          <p:attrName>style.visibility</p:attrName>
                                        </p:attrNameLst>
                                      </p:cBhvr>
                                      <p:to>
                                        <p:strVal val="visible"/>
                                      </p:to>
                                    </p:set>
                                    <p:animEffect transition="in" filter="blinds(horizontal)">
                                      <p:cBhvr>
                                        <p:cTn id="137" dur="500"/>
                                        <p:tgtEl>
                                          <p:spTgt spid="134188"/>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134189"/>
                                        </p:tgtEl>
                                        <p:attrNameLst>
                                          <p:attrName>style.visibility</p:attrName>
                                        </p:attrNameLst>
                                      </p:cBhvr>
                                      <p:to>
                                        <p:strVal val="visible"/>
                                      </p:to>
                                    </p:set>
                                    <p:animEffect transition="in" filter="blinds(horizontal)">
                                      <p:cBhvr>
                                        <p:cTn id="142" dur="500"/>
                                        <p:tgtEl>
                                          <p:spTgt spid="134189"/>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134190"/>
                                        </p:tgtEl>
                                        <p:attrNameLst>
                                          <p:attrName>style.visibility</p:attrName>
                                        </p:attrNameLst>
                                      </p:cBhvr>
                                      <p:to>
                                        <p:strVal val="visible"/>
                                      </p:to>
                                    </p:set>
                                    <p:animEffect transition="in" filter="blinds(horizontal)">
                                      <p:cBhvr>
                                        <p:cTn id="147" dur="500"/>
                                        <p:tgtEl>
                                          <p:spTgt spid="134190"/>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134191"/>
                                        </p:tgtEl>
                                        <p:attrNameLst>
                                          <p:attrName>style.visibility</p:attrName>
                                        </p:attrNameLst>
                                      </p:cBhvr>
                                      <p:to>
                                        <p:strVal val="visible"/>
                                      </p:to>
                                    </p:set>
                                    <p:animEffect transition="in" filter="blinds(horizontal)">
                                      <p:cBhvr>
                                        <p:cTn id="152" dur="500"/>
                                        <p:tgtEl>
                                          <p:spTgt spid="134191"/>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134194"/>
                                        </p:tgtEl>
                                        <p:attrNameLst>
                                          <p:attrName>style.visibility</p:attrName>
                                        </p:attrNameLst>
                                      </p:cBhvr>
                                      <p:to>
                                        <p:strVal val="visible"/>
                                      </p:to>
                                    </p:set>
                                    <p:animEffect transition="in" filter="blinds(horizontal)">
                                      <p:cBhvr>
                                        <p:cTn id="157" dur="500"/>
                                        <p:tgtEl>
                                          <p:spTgt spid="134194"/>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3" presetClass="entr" presetSubtype="10" fill="hold" nodeType="clickEffect">
                                  <p:stCondLst>
                                    <p:cond delay="0"/>
                                  </p:stCondLst>
                                  <p:childTnLst>
                                    <p:set>
                                      <p:cBhvr>
                                        <p:cTn id="161" dur="1" fill="hold">
                                          <p:stCondLst>
                                            <p:cond delay="0"/>
                                          </p:stCondLst>
                                        </p:cTn>
                                        <p:tgtEl>
                                          <p:spTgt spid="134192">
                                            <p:txEl>
                                              <p:pRg st="0" end="0"/>
                                            </p:txEl>
                                          </p:spTgt>
                                        </p:tgtEl>
                                        <p:attrNameLst>
                                          <p:attrName>style.visibility</p:attrName>
                                        </p:attrNameLst>
                                      </p:cBhvr>
                                      <p:to>
                                        <p:strVal val="visible"/>
                                      </p:to>
                                    </p:set>
                                    <p:animEffect transition="in" filter="blinds(horizontal)">
                                      <p:cBhvr>
                                        <p:cTn id="162" dur="500"/>
                                        <p:tgtEl>
                                          <p:spTgt spid="134192">
                                            <p:txEl>
                                              <p:pRg st="0" end="0"/>
                                            </p:txEl>
                                          </p:spTgt>
                                        </p:tgtEl>
                                      </p:cBhvr>
                                    </p:animEffec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3" presetClass="entr" presetSubtype="5" fill="hold" grpId="0" nodeType="clickEffect">
                                  <p:stCondLst>
                                    <p:cond delay="0"/>
                                  </p:stCondLst>
                                  <p:childTnLst>
                                    <p:set>
                                      <p:cBhvr>
                                        <p:cTn id="166" dur="1" fill="hold">
                                          <p:stCondLst>
                                            <p:cond delay="0"/>
                                          </p:stCondLst>
                                        </p:cTn>
                                        <p:tgtEl>
                                          <p:spTgt spid="134195"/>
                                        </p:tgtEl>
                                        <p:attrNameLst>
                                          <p:attrName>style.visibility</p:attrName>
                                        </p:attrNameLst>
                                      </p:cBhvr>
                                      <p:to>
                                        <p:strVal val="visible"/>
                                      </p:to>
                                    </p:set>
                                    <p:animEffect transition="in" filter="blinds(vertical)">
                                      <p:cBhvr>
                                        <p:cTn id="167" dur="500"/>
                                        <p:tgtEl>
                                          <p:spTgt spid="134195"/>
                                        </p:tgtEl>
                                      </p:cBhvr>
                                    </p:animEffect>
                                  </p:childTnLst>
                                </p:cTn>
                              </p:par>
                            </p:childTnLst>
                          </p:cTn>
                        </p:par>
                      </p:childTnLst>
                    </p:cTn>
                  </p:par>
                  <p:par>
                    <p:cTn id="168" fill="hold" nodeType="clickPar">
                      <p:stCondLst>
                        <p:cond delay="indefinite"/>
                      </p:stCondLst>
                      <p:childTnLst>
                        <p:par>
                          <p:cTn id="169" fill="hold" nodeType="withGroup">
                            <p:stCondLst>
                              <p:cond delay="0"/>
                            </p:stCondLst>
                            <p:childTnLst>
                              <p:par>
                                <p:cTn id="170" presetID="3" presetClass="entr" presetSubtype="5" fill="hold" grpId="0" nodeType="clickEffect">
                                  <p:stCondLst>
                                    <p:cond delay="0"/>
                                  </p:stCondLst>
                                  <p:childTnLst>
                                    <p:set>
                                      <p:cBhvr>
                                        <p:cTn id="171" dur="1" fill="hold">
                                          <p:stCondLst>
                                            <p:cond delay="0"/>
                                          </p:stCondLst>
                                        </p:cTn>
                                        <p:tgtEl>
                                          <p:spTgt spid="134196"/>
                                        </p:tgtEl>
                                        <p:attrNameLst>
                                          <p:attrName>style.visibility</p:attrName>
                                        </p:attrNameLst>
                                      </p:cBhvr>
                                      <p:to>
                                        <p:strVal val="visible"/>
                                      </p:to>
                                    </p:set>
                                    <p:animEffect transition="in" filter="blinds(vertical)">
                                      <p:cBhvr>
                                        <p:cTn id="172" dur="500"/>
                                        <p:tgtEl>
                                          <p:spTgt spid="134196"/>
                                        </p:tgtEl>
                                      </p:cBhvr>
                                    </p:animEffec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3" presetClass="entr" presetSubtype="5" fill="hold" grpId="0" nodeType="clickEffect">
                                  <p:stCondLst>
                                    <p:cond delay="0"/>
                                  </p:stCondLst>
                                  <p:childTnLst>
                                    <p:set>
                                      <p:cBhvr>
                                        <p:cTn id="176" dur="1" fill="hold">
                                          <p:stCondLst>
                                            <p:cond delay="0"/>
                                          </p:stCondLst>
                                        </p:cTn>
                                        <p:tgtEl>
                                          <p:spTgt spid="134197"/>
                                        </p:tgtEl>
                                        <p:attrNameLst>
                                          <p:attrName>style.visibility</p:attrName>
                                        </p:attrNameLst>
                                      </p:cBhvr>
                                      <p:to>
                                        <p:strVal val="visible"/>
                                      </p:to>
                                    </p:set>
                                    <p:animEffect transition="in" filter="blinds(vertical)">
                                      <p:cBhvr>
                                        <p:cTn id="177" dur="500"/>
                                        <p:tgtEl>
                                          <p:spTgt spid="134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63" grpId="0" animBg="1"/>
      <p:bldP spid="134165" grpId="0" animBg="1"/>
      <p:bldP spid="134166" grpId="0" animBg="1"/>
      <p:bldP spid="134168" grpId="0" animBg="1"/>
      <p:bldP spid="134169" grpId="0" animBg="1"/>
      <p:bldP spid="134169" grpId="1" animBg="1"/>
      <p:bldP spid="134170" grpId="0" animBg="1"/>
      <p:bldP spid="134171" grpId="0" animBg="1"/>
      <p:bldP spid="134172" grpId="0" animBg="1"/>
      <p:bldP spid="134173" grpId="0" animBg="1"/>
      <p:bldP spid="134174" grpId="0" animBg="1"/>
      <p:bldP spid="134175" grpId="0" animBg="1"/>
      <p:bldP spid="134176" grpId="0" animBg="1"/>
      <p:bldP spid="134177" grpId="0" animBg="1"/>
      <p:bldP spid="134178" grpId="0" animBg="1"/>
      <p:bldP spid="134179" grpId="0" animBg="1"/>
      <p:bldP spid="134184" grpId="0"/>
      <p:bldP spid="134185" grpId="0"/>
      <p:bldP spid="134186" grpId="0"/>
      <p:bldP spid="134187" grpId="0"/>
      <p:bldP spid="134188" grpId="0"/>
      <p:bldP spid="134189" grpId="0"/>
      <p:bldP spid="134190" grpId="0"/>
      <p:bldP spid="134191" grpId="0"/>
      <p:bldP spid="134194" grpId="0"/>
      <p:bldP spid="134195" grpId="0"/>
      <p:bldP spid="134196" grpId="0"/>
      <p:bldP spid="134197" grpId="0"/>
      <p:bldP spid="134198" grpId="0"/>
      <p:bldP spid="134199" grpId="0"/>
      <p:bldP spid="134200" grpId="0"/>
      <p:bldP spid="134201" grpId="0"/>
      <p:bldP spid="134202" grpId="0"/>
      <p:bldP spid="134203" grpId="0"/>
      <p:bldP spid="134204" grpId="0"/>
      <p:bldP spid="134205" grpId="0"/>
      <p:bldP spid="13420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bg-BG" sz="3600" b="1" smtClean="0"/>
              <a:t>Кумулативна заболяемост /Cumulative incidence</a:t>
            </a:r>
            <a:r>
              <a:rPr lang="bg-BG" altLang="bg-BG" sz="3600" b="1" smtClean="0"/>
              <a:t>/</a:t>
            </a:r>
            <a:endParaRPr lang="en-US" altLang="bg-BG" sz="3600" b="1" smtClean="0"/>
          </a:p>
        </p:txBody>
      </p:sp>
      <p:sp>
        <p:nvSpPr>
          <p:cNvPr id="14339" name="Rectangle 3"/>
          <p:cNvSpPr>
            <a:spLocks noGrp="1" noChangeArrowheads="1"/>
          </p:cNvSpPr>
          <p:nvPr>
            <p:ph type="body" idx="1"/>
          </p:nvPr>
        </p:nvSpPr>
        <p:spPr>
          <a:xfrm>
            <a:off x="990600" y="1524000"/>
            <a:ext cx="7772400" cy="4114800"/>
          </a:xfrm>
        </p:spPr>
        <p:txBody>
          <a:bodyPr/>
          <a:lstStyle/>
          <a:p>
            <a:pPr>
              <a:buFont typeface="Monotype Sorts" pitchFamily="2" charset="2"/>
              <a:buNone/>
            </a:pPr>
            <a:r>
              <a:rPr lang="en-US" altLang="bg-BG" smtClean="0"/>
              <a:t>Измерва честотата на нововъзникналите случаи на заболяване във фиксирана популация.</a:t>
            </a:r>
          </a:p>
          <a:p>
            <a:pPr>
              <a:buFont typeface="Monotype Sorts" pitchFamily="2" charset="2"/>
              <a:buNone/>
            </a:pPr>
            <a:r>
              <a:rPr lang="en-US" altLang="bg-BG" smtClean="0"/>
              <a:t>Мярка е за индивидуалия риск на лицата от популацията да заболеят от съответното заболяване през определения период.</a:t>
            </a:r>
          </a:p>
          <a:p>
            <a:pPr>
              <a:buFont typeface="Monotype Sorts" pitchFamily="2" charset="2"/>
              <a:buNone/>
            </a:pPr>
            <a:endParaRPr lang="en-US" altLang="bg-BG" smtClean="0"/>
          </a:p>
          <a:p>
            <a:pPr>
              <a:lnSpc>
                <a:spcPct val="90000"/>
              </a:lnSpc>
              <a:buFont typeface="Monotype Sorts" pitchFamily="2" charset="2"/>
              <a:buNone/>
            </a:pPr>
            <a:r>
              <a:rPr lang="en-US" altLang="bg-BG" sz="2400" b="1" smtClean="0">
                <a:solidFill>
                  <a:schemeClr val="accent2"/>
                </a:solidFill>
              </a:rPr>
              <a:t>брой нови случаи на забол. за определен период</a:t>
            </a:r>
          </a:p>
          <a:p>
            <a:pPr>
              <a:lnSpc>
                <a:spcPct val="90000"/>
              </a:lnSpc>
              <a:buFont typeface="Monotype Sorts" pitchFamily="2" charset="2"/>
              <a:buNone/>
            </a:pPr>
            <a:r>
              <a:rPr lang="en-US" altLang="bg-BG" sz="2400" b="1" smtClean="0">
                <a:solidFill>
                  <a:schemeClr val="accent2"/>
                </a:solidFill>
              </a:rPr>
              <a:t>размер на популацията в риск в	началото </a:t>
            </a:r>
          </a:p>
          <a:p>
            <a:pPr>
              <a:lnSpc>
                <a:spcPct val="90000"/>
              </a:lnSpc>
              <a:buFont typeface="Monotype Sorts" pitchFamily="2" charset="2"/>
              <a:buNone/>
            </a:pPr>
            <a:r>
              <a:rPr lang="en-US" altLang="bg-BG" sz="2400" b="1" smtClean="0">
                <a:solidFill>
                  <a:schemeClr val="accent2"/>
                </a:solidFill>
              </a:rPr>
              <a:t>на периода</a:t>
            </a:r>
          </a:p>
          <a:p>
            <a:pPr>
              <a:buFont typeface="Monotype Sorts" pitchFamily="2" charset="2"/>
              <a:buNone/>
            </a:pPr>
            <a:endParaRPr lang="en-US" altLang="bg-BG" smtClean="0"/>
          </a:p>
        </p:txBody>
      </p:sp>
      <p:sp>
        <p:nvSpPr>
          <p:cNvPr id="14340" name="Line 4"/>
          <p:cNvSpPr>
            <a:spLocks noChangeShapeType="1"/>
          </p:cNvSpPr>
          <p:nvPr/>
        </p:nvSpPr>
        <p:spPr bwMode="auto">
          <a:xfrm>
            <a:off x="1066800" y="5638800"/>
            <a:ext cx="6705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1" name="Text Box 6"/>
          <p:cNvSpPr txBox="1">
            <a:spLocks noChangeArrowheads="1"/>
          </p:cNvSpPr>
          <p:nvPr/>
        </p:nvSpPr>
        <p:spPr bwMode="auto">
          <a:xfrm>
            <a:off x="7767638" y="5334000"/>
            <a:ext cx="830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b="1">
                <a:solidFill>
                  <a:schemeClr val="accent2"/>
                </a:solidFill>
              </a:rPr>
              <a:t>х</a:t>
            </a:r>
            <a:r>
              <a:rPr kumimoji="0" lang="en-US" altLang="bg-BG" sz="2400"/>
              <a:t> </a:t>
            </a:r>
            <a:r>
              <a:rPr kumimoji="0" lang="en-US" altLang="bg-BG" sz="2400" b="1">
                <a:solidFill>
                  <a:schemeClr val="accent2"/>
                </a:solidFill>
              </a:rPr>
              <a:t>10</a:t>
            </a:r>
            <a:r>
              <a:rPr kumimoji="0" lang="en-US" altLang="bg-BG" sz="2400" b="1" baseline="30000">
                <a:solidFill>
                  <a:schemeClr val="accent2"/>
                </a:solidFill>
              </a:rPr>
              <a:t>n</a:t>
            </a:r>
            <a:endParaRPr kumimoji="0" lang="en-US" altLang="bg-BG" sz="2400"/>
          </a:p>
        </p:txBody>
      </p:sp>
      <p:sp>
        <p:nvSpPr>
          <p:cNvPr id="14342"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EF23F51B-4357-40BD-B5AB-1DF4A53EC640}" type="slidenum">
              <a:rPr kumimoji="0" lang="en-US" altLang="bg-BG" sz="1400" smtClean="0">
                <a:solidFill>
                  <a:schemeClr val="bg2"/>
                </a:solidFill>
              </a:rPr>
              <a:pPr>
                <a:spcBef>
                  <a:spcPct val="50000"/>
                </a:spcBef>
                <a:buClrTx/>
                <a:buSzTx/>
                <a:buFontTx/>
                <a:buNone/>
              </a:pPr>
              <a:t>11</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nSpc>
                <a:spcPct val="90000"/>
              </a:lnSpc>
            </a:pPr>
            <a:r>
              <a:rPr lang="en-US" altLang="bg-BG" sz="3600" b="1" smtClean="0"/>
              <a:t>Сравняване на честотата на възникване на заболяванията</a:t>
            </a:r>
            <a:endParaRPr lang="en-US" altLang="bg-BG" smtClean="0"/>
          </a:p>
        </p:txBody>
      </p:sp>
      <p:sp>
        <p:nvSpPr>
          <p:cNvPr id="15363" name="Rectangle 3"/>
          <p:cNvSpPr>
            <a:spLocks noGrp="1" noChangeArrowheads="1"/>
          </p:cNvSpPr>
          <p:nvPr>
            <p:ph type="body" idx="1"/>
          </p:nvPr>
        </p:nvSpPr>
        <p:spPr>
          <a:xfrm>
            <a:off x="990600" y="1676400"/>
            <a:ext cx="7772400" cy="4114800"/>
          </a:xfrm>
        </p:spPr>
        <p:txBody>
          <a:bodyPr/>
          <a:lstStyle/>
          <a:p>
            <a:pPr>
              <a:lnSpc>
                <a:spcPct val="90000"/>
              </a:lnSpc>
            </a:pPr>
            <a:r>
              <a:rPr lang="en-US" altLang="bg-BG" sz="2800" b="1" smtClean="0"/>
              <a:t>Епидемиологичният процес започва с измерване на честотата на болестите в популациите</a:t>
            </a:r>
          </a:p>
          <a:p>
            <a:pPr>
              <a:lnSpc>
                <a:spcPct val="90000"/>
              </a:lnSpc>
            </a:pPr>
            <a:r>
              <a:rPr lang="en-US" altLang="bg-BG" sz="2800" b="1" smtClean="0"/>
              <a:t>Следваща стъпка, за да се направи заключение за причинност е </a:t>
            </a:r>
            <a:r>
              <a:rPr lang="en-US" altLang="bg-BG" sz="2800" b="1" smtClean="0">
                <a:solidFill>
                  <a:srgbClr val="FF0000"/>
                </a:solidFill>
              </a:rPr>
              <a:t>сравняването на честотата на възникване на заболяванията в две или повече групи</a:t>
            </a:r>
            <a:r>
              <a:rPr lang="en-US" altLang="bg-BG" sz="2800" b="1" smtClean="0"/>
              <a:t>, които се различават по своята експозиция</a:t>
            </a:r>
          </a:p>
          <a:p>
            <a:pPr>
              <a:lnSpc>
                <a:spcPct val="90000"/>
              </a:lnSpc>
            </a:pPr>
            <a:r>
              <a:rPr lang="en-US" altLang="bg-BG" sz="2800" b="1" smtClean="0"/>
              <a:t>Това могат да са експонирани и неекспонирани лица или само ескпонирани лица с различна доза на експозицията</a:t>
            </a:r>
          </a:p>
        </p:txBody>
      </p:sp>
      <p:sp>
        <p:nvSpPr>
          <p:cNvPr id="15364"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E5BC4799-E074-4CD8-99DC-A640CBFD17E9}" type="slidenum">
              <a:rPr kumimoji="0" lang="en-US" altLang="bg-BG" sz="1400" smtClean="0">
                <a:solidFill>
                  <a:schemeClr val="bg2"/>
                </a:solidFill>
              </a:rPr>
              <a:pPr>
                <a:spcBef>
                  <a:spcPct val="50000"/>
                </a:spcBef>
                <a:buClrTx/>
                <a:buSzTx/>
                <a:buFontTx/>
                <a:buNone/>
              </a:pPr>
              <a:t>12</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nSpc>
                <a:spcPct val="90000"/>
              </a:lnSpc>
            </a:pPr>
            <a:r>
              <a:rPr lang="en-US" altLang="bg-BG" sz="3600" b="1" smtClean="0"/>
              <a:t>Сравняване на честотата на възникване на заболяванията</a:t>
            </a:r>
            <a:endParaRPr lang="en-US" altLang="bg-BG" smtClean="0"/>
          </a:p>
        </p:txBody>
      </p:sp>
      <p:sp>
        <p:nvSpPr>
          <p:cNvPr id="16387" name="Rectangle 3"/>
          <p:cNvSpPr>
            <a:spLocks noGrp="1" noChangeArrowheads="1"/>
          </p:cNvSpPr>
          <p:nvPr>
            <p:ph type="body" idx="1"/>
          </p:nvPr>
        </p:nvSpPr>
        <p:spPr/>
        <p:txBody>
          <a:bodyPr/>
          <a:lstStyle/>
          <a:p>
            <a:pPr>
              <a:lnSpc>
                <a:spcPct val="90000"/>
              </a:lnSpc>
              <a:buFont typeface="Monotype Sorts" pitchFamily="2" charset="2"/>
              <a:buNone/>
            </a:pPr>
            <a:r>
              <a:rPr lang="en-US" altLang="bg-BG" sz="2800" b="1" smtClean="0"/>
              <a:t>Сравняването може да бъде абсолютно и относително.</a:t>
            </a:r>
          </a:p>
          <a:p>
            <a:pPr>
              <a:lnSpc>
                <a:spcPct val="90000"/>
              </a:lnSpc>
              <a:buFont typeface="Monotype Sorts" pitchFamily="2" charset="2"/>
              <a:buNone/>
            </a:pPr>
            <a:r>
              <a:rPr lang="en-US" altLang="bg-BG" sz="2800" b="1" smtClean="0"/>
              <a:t>АБСОЛЮТНО СРАВНЯВАНЕ - показва </a:t>
            </a:r>
            <a:r>
              <a:rPr lang="en-US" altLang="bg-BG" b="1" i="1" smtClean="0"/>
              <a:t>с колко е по-висока заболяемостта</a:t>
            </a:r>
            <a:r>
              <a:rPr lang="en-US" altLang="bg-BG" sz="2800" b="1" smtClean="0"/>
              <a:t> сред експонираните лица в сравнение с неекспонираните</a:t>
            </a:r>
          </a:p>
          <a:p>
            <a:pPr>
              <a:lnSpc>
                <a:spcPct val="90000"/>
              </a:lnSpc>
              <a:buFont typeface="Monotype Sorts" pitchFamily="2" charset="2"/>
              <a:buNone/>
            </a:pPr>
            <a:r>
              <a:rPr lang="en-US" altLang="bg-BG" sz="2800" b="1" smtClean="0"/>
              <a:t>ОТНОСИТЕЛНО СРАВНЯВАНЕ - показва </a:t>
            </a:r>
            <a:r>
              <a:rPr lang="en-US" altLang="bg-BG" b="1" i="1" smtClean="0"/>
              <a:t>колко пъти е по-голяма вероятността</a:t>
            </a:r>
            <a:r>
              <a:rPr lang="en-US" altLang="bg-BG" sz="2800" b="1" smtClean="0"/>
              <a:t> експонираните лица да развият заболяване в сравнение с неекспонираните</a:t>
            </a:r>
          </a:p>
        </p:txBody>
      </p:sp>
      <p:sp>
        <p:nvSpPr>
          <p:cNvPr id="16388"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B01CCF56-1F62-4977-8118-D552C167C1F5}" type="slidenum">
              <a:rPr kumimoji="0" lang="en-US" altLang="bg-BG" sz="1400" smtClean="0">
                <a:solidFill>
                  <a:schemeClr val="bg2"/>
                </a:solidFill>
              </a:rPr>
              <a:pPr>
                <a:spcBef>
                  <a:spcPct val="50000"/>
                </a:spcBef>
                <a:buClrTx/>
                <a:buSzTx/>
                <a:buFontTx/>
                <a:buNone/>
              </a:pPr>
              <a:t>13</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90600" y="609600"/>
            <a:ext cx="7772400" cy="1143000"/>
          </a:xfrm>
        </p:spPr>
        <p:txBody>
          <a:bodyPr/>
          <a:lstStyle/>
          <a:p>
            <a:pPr>
              <a:lnSpc>
                <a:spcPct val="90000"/>
              </a:lnSpc>
            </a:pPr>
            <a:r>
              <a:rPr lang="en-US" altLang="bg-BG" sz="3200" b="1" smtClean="0"/>
              <a:t>Мерки за абсолютно сравняване на честотата на заболяванията</a:t>
            </a:r>
            <a:br>
              <a:rPr lang="en-US" altLang="bg-BG" sz="3200" b="1" smtClean="0"/>
            </a:br>
            <a:r>
              <a:rPr lang="en-US" altLang="bg-BG" sz="3200" b="1" smtClean="0">
                <a:solidFill>
                  <a:srgbClr val="FF0000"/>
                </a:solidFill>
              </a:rPr>
              <a:t>РИСКОВА РАЗЛИКА /RD</a:t>
            </a:r>
            <a:r>
              <a:rPr lang="bg-BG" altLang="bg-BG" sz="3200" b="1" smtClean="0">
                <a:solidFill>
                  <a:srgbClr val="FF0000"/>
                </a:solidFill>
              </a:rPr>
              <a:t>/</a:t>
            </a:r>
            <a:br>
              <a:rPr lang="bg-BG" altLang="bg-BG" sz="3200" b="1" smtClean="0">
                <a:solidFill>
                  <a:srgbClr val="FF0000"/>
                </a:solidFill>
              </a:rPr>
            </a:br>
            <a:endParaRPr lang="en-US" altLang="bg-BG" b="1" smtClean="0">
              <a:solidFill>
                <a:srgbClr val="FF0000"/>
              </a:solidFill>
            </a:endParaRPr>
          </a:p>
        </p:txBody>
      </p:sp>
      <p:sp>
        <p:nvSpPr>
          <p:cNvPr id="17411" name="Rectangle 3"/>
          <p:cNvSpPr>
            <a:spLocks noGrp="1" noChangeArrowheads="1"/>
          </p:cNvSpPr>
          <p:nvPr>
            <p:ph type="body" idx="1"/>
          </p:nvPr>
        </p:nvSpPr>
        <p:spPr>
          <a:xfrm>
            <a:off x="990600" y="1676400"/>
            <a:ext cx="7772400" cy="4114800"/>
          </a:xfrm>
        </p:spPr>
        <p:txBody>
          <a:bodyPr/>
          <a:lstStyle/>
          <a:p>
            <a:pPr>
              <a:lnSpc>
                <a:spcPct val="90000"/>
              </a:lnSpc>
              <a:buFont typeface="Monotype Sorts" pitchFamily="2" charset="2"/>
              <a:buNone/>
            </a:pPr>
            <a:r>
              <a:rPr lang="en-US" altLang="bg-BG" sz="2800" b="1" smtClean="0"/>
              <a:t>/Допълнителен риск, свръх риск, атрибутивен риск на експонираните/</a:t>
            </a:r>
            <a:endParaRPr lang="en-US" altLang="bg-BG" sz="2800" smtClean="0"/>
          </a:p>
          <a:p>
            <a:pPr>
              <a:lnSpc>
                <a:spcPct val="90000"/>
              </a:lnSpc>
              <a:buFont typeface="Monotype Sorts" pitchFamily="2" charset="2"/>
              <a:buNone/>
            </a:pPr>
            <a:r>
              <a:rPr lang="en-US" altLang="bg-BG" sz="2800" smtClean="0"/>
              <a:t>Измерва </a:t>
            </a:r>
            <a:r>
              <a:rPr lang="en-US" altLang="bg-BG" sz="2800" smtClean="0">
                <a:solidFill>
                  <a:srgbClr val="FF0000"/>
                </a:solidFill>
              </a:rPr>
              <a:t>допълнителната заболяемост</a:t>
            </a:r>
            <a:r>
              <a:rPr lang="en-US" altLang="bg-BG" sz="2800" smtClean="0"/>
              <a:t>, която се наблюдава в групата на експонираните лица вследствие действието на проучвания рисков фактор, т.е измерва допълнителния риск, който имат експонираните лица в сравнение с неекспонираните в резултат на наличието на фактора</a:t>
            </a:r>
          </a:p>
          <a:p>
            <a:pPr>
              <a:lnSpc>
                <a:spcPct val="90000"/>
              </a:lnSpc>
              <a:buFont typeface="Monotype Sorts" pitchFamily="2" charset="2"/>
              <a:buNone/>
            </a:pPr>
            <a:r>
              <a:rPr lang="en-US" altLang="bg-BG" sz="2800" b="1" smtClean="0"/>
              <a:t>			</a:t>
            </a:r>
            <a:r>
              <a:rPr lang="en-US" altLang="bg-BG" b="1" smtClean="0"/>
              <a:t>RD = I</a:t>
            </a:r>
            <a:r>
              <a:rPr lang="en-US" altLang="bg-BG" b="1" baseline="-8000" smtClean="0"/>
              <a:t>e</a:t>
            </a:r>
            <a:r>
              <a:rPr lang="en-US" altLang="bg-BG" b="1" smtClean="0"/>
              <a:t> - I</a:t>
            </a:r>
            <a:r>
              <a:rPr lang="en-US" altLang="bg-BG" b="1" baseline="-8000" smtClean="0"/>
              <a:t>o </a:t>
            </a:r>
            <a:r>
              <a:rPr lang="en-US" altLang="bg-BG" b="1" smtClean="0"/>
              <a:t> = CI</a:t>
            </a:r>
            <a:r>
              <a:rPr lang="en-US" altLang="bg-BG" b="1" baseline="-8000" smtClean="0"/>
              <a:t>e</a:t>
            </a:r>
            <a:r>
              <a:rPr lang="en-US" altLang="bg-BG" b="1" smtClean="0"/>
              <a:t> - CI</a:t>
            </a:r>
            <a:r>
              <a:rPr lang="en-US" altLang="bg-BG" b="1" baseline="-8000" smtClean="0"/>
              <a:t>o</a:t>
            </a:r>
            <a:endParaRPr lang="en-US" altLang="bg-BG" smtClean="0"/>
          </a:p>
        </p:txBody>
      </p:sp>
      <p:sp>
        <p:nvSpPr>
          <p:cNvPr id="17412"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595AEF0E-DFF1-46F8-98EF-C5246FFA5919}" type="slidenum">
              <a:rPr kumimoji="0" lang="en-US" altLang="bg-BG" sz="1400" smtClean="0">
                <a:solidFill>
                  <a:schemeClr val="bg2"/>
                </a:solidFill>
              </a:rPr>
              <a:pPr>
                <a:spcBef>
                  <a:spcPct val="50000"/>
                </a:spcBef>
                <a:buClrTx/>
                <a:buSzTx/>
                <a:buFontTx/>
                <a:buNone/>
              </a:pPr>
              <a:t>14</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90600" y="381000"/>
            <a:ext cx="7772400" cy="1143000"/>
          </a:xfrm>
        </p:spPr>
        <p:txBody>
          <a:bodyPr/>
          <a:lstStyle/>
          <a:p>
            <a:pPr>
              <a:lnSpc>
                <a:spcPct val="90000"/>
              </a:lnSpc>
            </a:pPr>
            <a:r>
              <a:rPr lang="en-US" altLang="bg-BG" sz="3200" b="1" smtClean="0"/>
              <a:t>Мерки за абсолютно сравняване на честотата на заболяванията</a:t>
            </a:r>
            <a:br>
              <a:rPr lang="en-US" altLang="bg-BG" sz="3200" b="1" smtClean="0"/>
            </a:br>
            <a:r>
              <a:rPr lang="en-US" altLang="bg-BG" sz="3200" b="1" smtClean="0"/>
              <a:t>РИСКОВА РАЗЛИКА /RD</a:t>
            </a:r>
            <a:r>
              <a:rPr lang="bg-BG" altLang="bg-BG" sz="3200" b="1" smtClean="0"/>
              <a:t>/</a:t>
            </a:r>
            <a:endParaRPr lang="en-US" altLang="bg-BG" smtClean="0"/>
          </a:p>
        </p:txBody>
      </p:sp>
      <p:sp>
        <p:nvSpPr>
          <p:cNvPr id="64515" name="Rectangle 3"/>
          <p:cNvSpPr>
            <a:spLocks noGrp="1" noChangeArrowheads="1"/>
          </p:cNvSpPr>
          <p:nvPr>
            <p:ph type="body" idx="1"/>
          </p:nvPr>
        </p:nvSpPr>
        <p:spPr>
          <a:xfrm>
            <a:off x="990600" y="1676400"/>
            <a:ext cx="7924800" cy="4114800"/>
          </a:xfrm>
        </p:spPr>
        <p:txBody>
          <a:bodyPr/>
          <a:lstStyle/>
          <a:p>
            <a:pPr>
              <a:buFont typeface="Monotype Sorts" pitchFamily="2" charset="2"/>
              <a:buNone/>
            </a:pPr>
            <a:r>
              <a:rPr lang="en-US" altLang="bg-BG" sz="2800" b="1" smtClean="0"/>
              <a:t>	Рисковата разлика е мярка за степента на обществено-здравния проблем.</a:t>
            </a:r>
          </a:p>
          <a:p>
            <a:pPr>
              <a:buFont typeface="Monotype Sorts" pitchFamily="2" charset="2"/>
              <a:buNone/>
            </a:pPr>
            <a:endParaRPr lang="en-US" altLang="bg-BG" sz="2800" b="1" smtClean="0"/>
          </a:p>
          <a:p>
            <a:pPr>
              <a:buFont typeface="Monotype Sorts" pitchFamily="2" charset="2"/>
              <a:buNone/>
            </a:pPr>
            <a:r>
              <a:rPr lang="en-US" altLang="bg-BG" sz="2800" b="1" smtClean="0"/>
              <a:t>Показва броя заболявания сред експонираните, дължащ се на действието на рисковия фактор</a:t>
            </a:r>
          </a:p>
          <a:p>
            <a:pPr>
              <a:buFont typeface="Monotype Sorts" pitchFamily="2" charset="2"/>
              <a:buNone/>
            </a:pPr>
            <a:endParaRPr lang="en-US" altLang="bg-BG" sz="2800" b="1" baseline="-8000" smtClean="0"/>
          </a:p>
          <a:p>
            <a:pPr>
              <a:buFont typeface="Monotype Sorts" pitchFamily="2" charset="2"/>
              <a:buNone/>
            </a:pPr>
            <a:r>
              <a:rPr lang="bg-BG" altLang="bg-BG" sz="4000" b="1" baseline="-8000" smtClean="0">
                <a:solidFill>
                  <a:srgbClr val="FF0000"/>
                </a:solidFill>
              </a:rPr>
              <a:t>Пример:</a:t>
            </a:r>
            <a:r>
              <a:rPr lang="en-US" altLang="bg-BG" sz="4000" b="1" baseline="-8000" smtClean="0">
                <a:solidFill>
                  <a:srgbClr val="FF0000"/>
                </a:solidFill>
              </a:rPr>
              <a:t> </a:t>
            </a:r>
            <a:r>
              <a:rPr lang="bg-BG" altLang="bg-BG" sz="4000" b="1" baseline="-8000" smtClean="0">
                <a:solidFill>
                  <a:srgbClr val="FF0000"/>
                </a:solidFill>
              </a:rPr>
              <a:t>тютюнопушене – рак на белия дроб</a:t>
            </a:r>
            <a:endParaRPr lang="en-US" altLang="bg-BG" sz="4000" b="1" baseline="-8000" smtClean="0">
              <a:solidFill>
                <a:srgbClr val="FF0000"/>
              </a:solidFill>
            </a:endParaRPr>
          </a:p>
          <a:p>
            <a:pPr>
              <a:buFont typeface="Monotype Sorts" pitchFamily="2" charset="2"/>
              <a:buNone/>
            </a:pPr>
            <a:r>
              <a:rPr lang="en-US" altLang="bg-BG" sz="4000" b="1" baseline="-8000" smtClean="0">
                <a:solidFill>
                  <a:srgbClr val="FF0000"/>
                </a:solidFill>
              </a:rPr>
              <a:t>CIe = 112‰</a:t>
            </a:r>
            <a:endParaRPr lang="bg-BG" altLang="bg-BG" sz="4000" b="1" baseline="-8000" smtClean="0">
              <a:solidFill>
                <a:srgbClr val="FF0000"/>
              </a:solidFill>
            </a:endParaRPr>
          </a:p>
          <a:p>
            <a:pPr>
              <a:buFont typeface="Monotype Sorts" pitchFamily="2" charset="2"/>
              <a:buNone/>
            </a:pPr>
            <a:r>
              <a:rPr lang="en-US" altLang="bg-BG" sz="4000" b="1" baseline="-8000" smtClean="0">
                <a:solidFill>
                  <a:srgbClr val="FF0000"/>
                </a:solidFill>
              </a:rPr>
              <a:t>CIo = 8‰</a:t>
            </a:r>
            <a:r>
              <a:rPr lang="bg-BG" altLang="bg-BG" sz="4000" b="1" baseline="-8000" smtClean="0"/>
              <a:t>			</a:t>
            </a:r>
            <a:r>
              <a:rPr lang="en-US" altLang="bg-BG" sz="4000" b="1" baseline="-8000" smtClean="0">
                <a:solidFill>
                  <a:srgbClr val="FF0000"/>
                </a:solidFill>
              </a:rPr>
              <a:t>RD?</a:t>
            </a:r>
          </a:p>
        </p:txBody>
      </p:sp>
      <p:sp>
        <p:nvSpPr>
          <p:cNvPr id="18436"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F0F7E761-2F1F-413F-8276-CAFD424C722E}" type="slidenum">
              <a:rPr kumimoji="0" lang="en-US" altLang="bg-BG" sz="1400" smtClean="0">
                <a:solidFill>
                  <a:schemeClr val="bg2"/>
                </a:solidFill>
              </a:rPr>
              <a:pPr>
                <a:spcBef>
                  <a:spcPct val="50000"/>
                </a:spcBef>
                <a:buClrTx/>
                <a:buSzTx/>
                <a:buFontTx/>
                <a:buNone/>
              </a:pPr>
              <a:t>15</a:t>
            </a:fld>
            <a:endParaRPr kumimoji="0" lang="en-US" altLang="bg-BG" sz="1400" smtClean="0">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451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51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45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90600" y="381000"/>
            <a:ext cx="7772400" cy="1143000"/>
          </a:xfrm>
        </p:spPr>
        <p:txBody>
          <a:bodyPr/>
          <a:lstStyle/>
          <a:p>
            <a:pPr>
              <a:lnSpc>
                <a:spcPct val="90000"/>
              </a:lnSpc>
            </a:pPr>
            <a:r>
              <a:rPr lang="en-US" altLang="bg-BG" sz="3200" b="1" smtClean="0"/>
              <a:t>ЕТИОЛОГИЧНА ФРАКЦИЯ НА ЕКСПОНИРАНИТЕ /EF</a:t>
            </a:r>
            <a:r>
              <a:rPr lang="bg-BG" altLang="bg-BG" sz="3200" b="1" smtClean="0"/>
              <a:t>/</a:t>
            </a:r>
            <a:endParaRPr lang="en-US" altLang="bg-BG" smtClean="0"/>
          </a:p>
        </p:txBody>
      </p:sp>
      <p:sp>
        <p:nvSpPr>
          <p:cNvPr id="19459" name="Rectangle 3"/>
          <p:cNvSpPr>
            <a:spLocks noGrp="1" noChangeArrowheads="1"/>
          </p:cNvSpPr>
          <p:nvPr>
            <p:ph type="body" idx="1"/>
          </p:nvPr>
        </p:nvSpPr>
        <p:spPr>
          <a:xfrm>
            <a:off x="1066800" y="1600200"/>
            <a:ext cx="7772400" cy="4114800"/>
          </a:xfrm>
        </p:spPr>
        <p:txBody>
          <a:bodyPr/>
          <a:lstStyle/>
          <a:p>
            <a:pPr>
              <a:lnSpc>
                <a:spcPct val="90000"/>
              </a:lnSpc>
              <a:buFont typeface="Monotype Sorts" pitchFamily="2" charset="2"/>
              <a:buNone/>
            </a:pPr>
            <a:r>
              <a:rPr lang="en-US" altLang="bg-BG" sz="2800" smtClean="0"/>
              <a:t>Измерва </a:t>
            </a:r>
            <a:r>
              <a:rPr lang="en-US" altLang="bg-BG" sz="2800" b="1" i="1" smtClean="0"/>
              <a:t>делът на заболяванията сред експонираните лица, дължащ се на действието на рисковия фактор</a:t>
            </a:r>
            <a:r>
              <a:rPr lang="en-US" altLang="bg-BG" sz="2800" smtClean="0"/>
              <a:t>. </a:t>
            </a:r>
          </a:p>
          <a:p>
            <a:pPr>
              <a:lnSpc>
                <a:spcPct val="90000"/>
              </a:lnSpc>
              <a:buFont typeface="Monotype Sorts" pitchFamily="2" charset="2"/>
              <a:buNone/>
            </a:pPr>
            <a:r>
              <a:rPr lang="en-US" altLang="bg-BG" sz="2800" smtClean="0"/>
              <a:t>Показва каква част от заболяванията сред експонираните би могла да се предотврати, ако се премахне този фактор.</a:t>
            </a:r>
          </a:p>
          <a:p>
            <a:pPr>
              <a:lnSpc>
                <a:spcPct val="90000"/>
              </a:lnSpc>
              <a:buFont typeface="Monotype Sorts" pitchFamily="2" charset="2"/>
              <a:buNone/>
            </a:pPr>
            <a:r>
              <a:rPr lang="en-US" altLang="bg-BG" sz="2800" smtClean="0"/>
              <a:t>			</a:t>
            </a:r>
          </a:p>
          <a:p>
            <a:pPr>
              <a:lnSpc>
                <a:spcPct val="90000"/>
              </a:lnSpc>
              <a:buFont typeface="Monotype Sorts" pitchFamily="2" charset="2"/>
              <a:buNone/>
            </a:pPr>
            <a:r>
              <a:rPr lang="en-US" altLang="bg-BG" sz="2800" b="1" smtClean="0"/>
              <a:t>			I</a:t>
            </a:r>
            <a:r>
              <a:rPr lang="en-US" altLang="bg-BG" sz="2800" b="1" baseline="-8000" smtClean="0"/>
              <a:t>e</a:t>
            </a:r>
            <a:r>
              <a:rPr lang="en-US" altLang="bg-BG" sz="2800" b="1" smtClean="0"/>
              <a:t> - I</a:t>
            </a:r>
            <a:r>
              <a:rPr lang="en-US" altLang="bg-BG" sz="2800" b="1" baseline="-8000" smtClean="0"/>
              <a:t>o </a:t>
            </a:r>
            <a:r>
              <a:rPr lang="en-US" altLang="bg-BG" sz="2800" b="1" smtClean="0"/>
              <a:t> 		CI</a:t>
            </a:r>
            <a:r>
              <a:rPr lang="en-US" altLang="bg-BG" sz="2800" b="1" baseline="-8000" smtClean="0"/>
              <a:t>e</a:t>
            </a:r>
            <a:r>
              <a:rPr lang="en-US" altLang="bg-BG" sz="2800" b="1" smtClean="0"/>
              <a:t> - CI</a:t>
            </a:r>
            <a:r>
              <a:rPr lang="en-US" altLang="bg-BG" sz="2800" b="1" baseline="-8000" smtClean="0"/>
              <a:t>o</a:t>
            </a:r>
          </a:p>
          <a:p>
            <a:pPr>
              <a:lnSpc>
                <a:spcPct val="90000"/>
              </a:lnSpc>
              <a:buFont typeface="Monotype Sorts" pitchFamily="2" charset="2"/>
              <a:buNone/>
            </a:pPr>
            <a:r>
              <a:rPr lang="en-US" altLang="bg-BG" sz="2800" b="1" baseline="-8000" smtClean="0"/>
              <a:t>			      </a:t>
            </a:r>
            <a:r>
              <a:rPr lang="en-US" altLang="bg-BG" sz="2800" b="1" smtClean="0"/>
              <a:t>I</a:t>
            </a:r>
            <a:r>
              <a:rPr lang="en-US" altLang="bg-BG" sz="2800" b="1" baseline="-8000" smtClean="0"/>
              <a:t>e</a:t>
            </a:r>
            <a:r>
              <a:rPr lang="en-US" altLang="bg-BG" sz="2800" b="1" smtClean="0"/>
              <a:t> </a:t>
            </a:r>
            <a:r>
              <a:rPr lang="en-US" altLang="bg-BG" sz="2800" b="1" baseline="-8000" smtClean="0"/>
              <a:t>		        	        </a:t>
            </a:r>
            <a:r>
              <a:rPr lang="en-US" altLang="bg-BG" sz="2800" b="1" smtClean="0"/>
              <a:t>CI</a:t>
            </a:r>
            <a:r>
              <a:rPr lang="en-US" altLang="bg-BG" sz="2800" b="1" baseline="-8000" smtClean="0"/>
              <a:t>e</a:t>
            </a:r>
          </a:p>
          <a:p>
            <a:pPr>
              <a:lnSpc>
                <a:spcPct val="90000"/>
              </a:lnSpc>
              <a:buFont typeface="Monotype Sorts" pitchFamily="2" charset="2"/>
              <a:buNone/>
            </a:pPr>
            <a:endParaRPr lang="en-US" altLang="bg-BG" sz="2800" smtClean="0"/>
          </a:p>
          <a:p>
            <a:pPr>
              <a:lnSpc>
                <a:spcPct val="90000"/>
              </a:lnSpc>
              <a:buFont typeface="Monotype Sorts" pitchFamily="2" charset="2"/>
              <a:buNone/>
            </a:pPr>
            <a:endParaRPr lang="en-US" altLang="bg-BG" sz="2800" smtClean="0"/>
          </a:p>
        </p:txBody>
      </p:sp>
      <p:sp>
        <p:nvSpPr>
          <p:cNvPr id="19460" name="Line 4"/>
          <p:cNvSpPr>
            <a:spLocks noChangeShapeType="1"/>
          </p:cNvSpPr>
          <p:nvPr/>
        </p:nvSpPr>
        <p:spPr bwMode="auto">
          <a:xfrm>
            <a:off x="2819400" y="4953000"/>
            <a:ext cx="1143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Line 5"/>
          <p:cNvSpPr>
            <a:spLocks noChangeShapeType="1"/>
          </p:cNvSpPr>
          <p:nvPr/>
        </p:nvSpPr>
        <p:spPr bwMode="auto">
          <a:xfrm>
            <a:off x="5540375" y="4953000"/>
            <a:ext cx="1447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2" name="Text Box 6"/>
          <p:cNvSpPr txBox="1">
            <a:spLocks noChangeArrowheads="1"/>
          </p:cNvSpPr>
          <p:nvPr/>
        </p:nvSpPr>
        <p:spPr bwMode="auto">
          <a:xfrm>
            <a:off x="1676400" y="4648200"/>
            <a:ext cx="10366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b="1"/>
              <a:t>EF =</a:t>
            </a:r>
          </a:p>
        </p:txBody>
      </p:sp>
      <p:sp>
        <p:nvSpPr>
          <p:cNvPr id="19463" name="Text Box 7"/>
          <p:cNvSpPr txBox="1">
            <a:spLocks noChangeArrowheads="1"/>
          </p:cNvSpPr>
          <p:nvPr/>
        </p:nvSpPr>
        <p:spPr bwMode="auto">
          <a:xfrm>
            <a:off x="5105400" y="4572000"/>
            <a:ext cx="4159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b="1"/>
              <a:t>=</a:t>
            </a:r>
          </a:p>
        </p:txBody>
      </p:sp>
      <p:sp>
        <p:nvSpPr>
          <p:cNvPr id="19464" name="Text Box 8"/>
          <p:cNvSpPr txBox="1">
            <a:spLocks noChangeArrowheads="1"/>
          </p:cNvSpPr>
          <p:nvPr/>
        </p:nvSpPr>
        <p:spPr bwMode="auto">
          <a:xfrm>
            <a:off x="4038600" y="4572000"/>
            <a:ext cx="1098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b="1"/>
              <a:t>x 100</a:t>
            </a:r>
          </a:p>
        </p:txBody>
      </p:sp>
      <p:sp>
        <p:nvSpPr>
          <p:cNvPr id="19465" name="Text Box 9"/>
          <p:cNvSpPr txBox="1">
            <a:spLocks noChangeArrowheads="1"/>
          </p:cNvSpPr>
          <p:nvPr/>
        </p:nvSpPr>
        <p:spPr bwMode="auto">
          <a:xfrm>
            <a:off x="6884988" y="4572000"/>
            <a:ext cx="19589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b="1"/>
              <a:t> x 100 =%</a:t>
            </a:r>
          </a:p>
        </p:txBody>
      </p:sp>
      <p:sp>
        <p:nvSpPr>
          <p:cNvPr id="19466"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AB133FA0-4EBD-4E97-BE9E-48E2DC5B5F34}" type="slidenum">
              <a:rPr kumimoji="0" lang="en-US" altLang="bg-BG" sz="1400" smtClean="0">
                <a:solidFill>
                  <a:schemeClr val="bg2"/>
                </a:solidFill>
              </a:rPr>
              <a:pPr>
                <a:spcBef>
                  <a:spcPct val="50000"/>
                </a:spcBef>
                <a:buClrTx/>
                <a:buSzTx/>
                <a:buFontTx/>
                <a:buNone/>
              </a:pPr>
              <a:t>16</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bg-BG" sz="3200" b="1" smtClean="0"/>
              <a:t>ЕТИОЛОГИЧНА ФРАКЦИЯ НА ЕКСПОНИРАНИТЕ /EF</a:t>
            </a:r>
            <a:r>
              <a:rPr lang="bg-BG" altLang="bg-BG" sz="3200" b="1" smtClean="0"/>
              <a:t>/</a:t>
            </a:r>
            <a:endParaRPr lang="en-US" altLang="bg-BG" smtClean="0"/>
          </a:p>
        </p:txBody>
      </p:sp>
      <p:sp>
        <p:nvSpPr>
          <p:cNvPr id="20483" name="Rectangle 3"/>
          <p:cNvSpPr>
            <a:spLocks noGrp="1" noChangeArrowheads="1"/>
          </p:cNvSpPr>
          <p:nvPr>
            <p:ph type="body" idx="1"/>
          </p:nvPr>
        </p:nvSpPr>
        <p:spPr/>
        <p:txBody>
          <a:bodyPr/>
          <a:lstStyle/>
          <a:p>
            <a:r>
              <a:rPr lang="en-US" altLang="bg-BG" smtClean="0"/>
              <a:t>Използва се при определяне на приортетите в общественото здраве </a:t>
            </a:r>
          </a:p>
          <a:p>
            <a:endParaRPr lang="en-US" altLang="bg-BG" smtClean="0"/>
          </a:p>
          <a:p>
            <a:r>
              <a:rPr lang="en-US" altLang="bg-BG" smtClean="0"/>
              <a:t>Показва вероятния ефект върху експонираните лица от елиминирането на рисковия фактор</a:t>
            </a:r>
          </a:p>
          <a:p>
            <a:endParaRPr lang="en-US" altLang="bg-BG" smtClean="0">
              <a:solidFill>
                <a:srgbClr val="FF0000"/>
              </a:solidFill>
            </a:endParaRPr>
          </a:p>
          <a:p>
            <a:r>
              <a:rPr lang="en-US" altLang="bg-BG" smtClean="0">
                <a:solidFill>
                  <a:srgbClr val="FF0000"/>
                </a:solidFill>
              </a:rPr>
              <a:t>EF?</a:t>
            </a:r>
            <a:r>
              <a:rPr lang="en-US" altLang="bg-BG" smtClean="0"/>
              <a:t>	</a:t>
            </a:r>
          </a:p>
        </p:txBody>
      </p:sp>
      <p:sp>
        <p:nvSpPr>
          <p:cNvPr id="20484"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6754F72D-2C12-4AEB-996D-48886E65F08F}" type="slidenum">
              <a:rPr kumimoji="0" lang="en-US" altLang="bg-BG" sz="1400" smtClean="0">
                <a:solidFill>
                  <a:schemeClr val="bg2"/>
                </a:solidFill>
              </a:rPr>
              <a:pPr>
                <a:spcBef>
                  <a:spcPct val="50000"/>
                </a:spcBef>
                <a:buClrTx/>
                <a:buSzTx/>
                <a:buFontTx/>
                <a:buNone/>
              </a:pPr>
              <a:t>17</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bg-BG" sz="3200" b="1" smtClean="0"/>
              <a:t>ПОПУЛАЦИОНЕН  АТРИБУТИВЕН РИСК  /PAR</a:t>
            </a:r>
            <a:r>
              <a:rPr lang="bg-BG" altLang="bg-BG" sz="3200" b="1" smtClean="0"/>
              <a:t>/</a:t>
            </a:r>
            <a:endParaRPr lang="en-US" altLang="bg-BG" smtClean="0"/>
          </a:p>
        </p:txBody>
      </p:sp>
      <p:sp>
        <p:nvSpPr>
          <p:cNvPr id="21507" name="Rectangle 3"/>
          <p:cNvSpPr>
            <a:spLocks noGrp="1" noChangeArrowheads="1"/>
          </p:cNvSpPr>
          <p:nvPr>
            <p:ph type="body" idx="1"/>
          </p:nvPr>
        </p:nvSpPr>
        <p:spPr/>
        <p:txBody>
          <a:bodyPr/>
          <a:lstStyle/>
          <a:p>
            <a:pPr>
              <a:lnSpc>
                <a:spcPct val="90000"/>
              </a:lnSpc>
              <a:buFont typeface="Monotype Sorts" pitchFamily="2" charset="2"/>
              <a:buNone/>
            </a:pPr>
            <a:r>
              <a:rPr lang="en-US" altLang="bg-BG" sz="2800" smtClean="0"/>
              <a:t>Измерва </a:t>
            </a:r>
            <a:r>
              <a:rPr lang="en-US" altLang="bg-BG" sz="2800" b="1" i="1" smtClean="0"/>
              <a:t>делът на заболяванията сред цялата популация, дължащ се на действието на рисковия фактор</a:t>
            </a:r>
            <a:r>
              <a:rPr lang="en-US" altLang="bg-BG" sz="2800" smtClean="0"/>
              <a:t>. </a:t>
            </a:r>
          </a:p>
          <a:p>
            <a:pPr>
              <a:lnSpc>
                <a:spcPct val="90000"/>
              </a:lnSpc>
              <a:buFont typeface="Monotype Sorts" pitchFamily="2" charset="2"/>
              <a:buNone/>
            </a:pPr>
            <a:r>
              <a:rPr lang="en-US" altLang="bg-BG" sz="2800" smtClean="0"/>
              <a:t>Показва каква част от заболяванията сред цялата популация би могла да се предотврати, ако се премахне този фактор.</a:t>
            </a:r>
          </a:p>
          <a:p>
            <a:pPr>
              <a:lnSpc>
                <a:spcPct val="90000"/>
              </a:lnSpc>
              <a:buFont typeface="Monotype Sorts" pitchFamily="2" charset="2"/>
              <a:buNone/>
            </a:pPr>
            <a:r>
              <a:rPr lang="en-US" altLang="bg-BG" sz="2800" smtClean="0"/>
              <a:t>			</a:t>
            </a:r>
            <a:r>
              <a:rPr lang="en-US" altLang="bg-BG" sz="2800" b="1" smtClean="0"/>
              <a:t>I</a:t>
            </a:r>
            <a:r>
              <a:rPr lang="en-US" altLang="bg-BG" sz="2800" b="1" baseline="-8000" smtClean="0"/>
              <a:t>p</a:t>
            </a:r>
            <a:r>
              <a:rPr lang="en-US" altLang="bg-BG" sz="2800" b="1" smtClean="0"/>
              <a:t> - I</a:t>
            </a:r>
            <a:r>
              <a:rPr lang="en-US" altLang="bg-BG" sz="2800" b="1" baseline="-8000" smtClean="0"/>
              <a:t>o </a:t>
            </a:r>
            <a:r>
              <a:rPr lang="en-US" altLang="bg-BG" sz="2800" b="1" smtClean="0"/>
              <a:t> 		CI</a:t>
            </a:r>
            <a:r>
              <a:rPr lang="en-US" altLang="bg-BG" sz="2800" b="1" baseline="-8000" smtClean="0"/>
              <a:t>p</a:t>
            </a:r>
            <a:r>
              <a:rPr lang="en-US" altLang="bg-BG" sz="2800" b="1" smtClean="0"/>
              <a:t> - CI</a:t>
            </a:r>
            <a:r>
              <a:rPr lang="en-US" altLang="bg-BG" sz="2800" b="1" baseline="-8000" smtClean="0"/>
              <a:t>o</a:t>
            </a:r>
          </a:p>
          <a:p>
            <a:pPr>
              <a:lnSpc>
                <a:spcPct val="90000"/>
              </a:lnSpc>
              <a:buFont typeface="Monotype Sorts" pitchFamily="2" charset="2"/>
              <a:buNone/>
            </a:pPr>
            <a:r>
              <a:rPr lang="en-US" altLang="bg-BG" sz="2800" b="1" baseline="-8000" smtClean="0"/>
              <a:t>			      </a:t>
            </a:r>
            <a:r>
              <a:rPr lang="en-US" altLang="bg-BG" sz="2800" b="1" smtClean="0"/>
              <a:t>I</a:t>
            </a:r>
            <a:r>
              <a:rPr lang="en-US" altLang="bg-BG" sz="2800" b="1" baseline="-8000" smtClean="0"/>
              <a:t>p</a:t>
            </a:r>
            <a:r>
              <a:rPr lang="en-US" altLang="bg-BG" sz="2800" b="1" smtClean="0"/>
              <a:t> </a:t>
            </a:r>
            <a:r>
              <a:rPr lang="en-US" altLang="bg-BG" sz="2800" b="1" baseline="-8000" smtClean="0"/>
              <a:t>		        	        </a:t>
            </a:r>
            <a:r>
              <a:rPr lang="en-US" altLang="bg-BG" sz="2800" b="1" smtClean="0"/>
              <a:t>CI</a:t>
            </a:r>
            <a:r>
              <a:rPr lang="en-US" altLang="bg-BG" sz="2800" b="1" baseline="-8000" smtClean="0"/>
              <a:t>p</a:t>
            </a:r>
          </a:p>
          <a:p>
            <a:pPr>
              <a:lnSpc>
                <a:spcPct val="90000"/>
              </a:lnSpc>
              <a:buFont typeface="Monotype Sorts" pitchFamily="2" charset="2"/>
              <a:buNone/>
            </a:pPr>
            <a:r>
              <a:rPr lang="en-US" altLang="bg-BG" sz="2800" smtClean="0"/>
              <a:t>		</a:t>
            </a:r>
          </a:p>
          <a:p>
            <a:pPr>
              <a:lnSpc>
                <a:spcPct val="90000"/>
              </a:lnSpc>
            </a:pPr>
            <a:endParaRPr lang="en-US" altLang="bg-BG" sz="2800" smtClean="0"/>
          </a:p>
        </p:txBody>
      </p:sp>
      <p:sp>
        <p:nvSpPr>
          <p:cNvPr id="21508" name="Text Box 4"/>
          <p:cNvSpPr txBox="1">
            <a:spLocks noChangeArrowheads="1"/>
          </p:cNvSpPr>
          <p:nvPr/>
        </p:nvSpPr>
        <p:spPr bwMode="auto">
          <a:xfrm>
            <a:off x="1219200" y="4419600"/>
            <a:ext cx="13049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a:t>PAR =</a:t>
            </a:r>
          </a:p>
        </p:txBody>
      </p:sp>
      <p:sp>
        <p:nvSpPr>
          <p:cNvPr id="21509" name="Line 5"/>
          <p:cNvSpPr>
            <a:spLocks noChangeShapeType="1"/>
          </p:cNvSpPr>
          <p:nvPr/>
        </p:nvSpPr>
        <p:spPr bwMode="auto">
          <a:xfrm>
            <a:off x="2895600" y="4724400"/>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0" name="Line 6"/>
          <p:cNvSpPr>
            <a:spLocks noChangeShapeType="1"/>
          </p:cNvSpPr>
          <p:nvPr/>
        </p:nvSpPr>
        <p:spPr bwMode="auto">
          <a:xfrm>
            <a:off x="5441950" y="4724400"/>
            <a:ext cx="152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1" name="Text Box 7"/>
          <p:cNvSpPr txBox="1">
            <a:spLocks noChangeArrowheads="1"/>
          </p:cNvSpPr>
          <p:nvPr/>
        </p:nvSpPr>
        <p:spPr bwMode="auto">
          <a:xfrm>
            <a:off x="3886200" y="4267200"/>
            <a:ext cx="10985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a:t>x 100</a:t>
            </a:r>
          </a:p>
        </p:txBody>
      </p:sp>
      <p:sp>
        <p:nvSpPr>
          <p:cNvPr id="21512" name="Text Box 8"/>
          <p:cNvSpPr txBox="1">
            <a:spLocks noChangeArrowheads="1"/>
          </p:cNvSpPr>
          <p:nvPr/>
        </p:nvSpPr>
        <p:spPr bwMode="auto">
          <a:xfrm>
            <a:off x="5029200" y="4343400"/>
            <a:ext cx="4127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a:t>=</a:t>
            </a:r>
          </a:p>
        </p:txBody>
      </p:sp>
      <p:sp>
        <p:nvSpPr>
          <p:cNvPr id="21513" name="Text Box 9"/>
          <p:cNvSpPr txBox="1">
            <a:spLocks noChangeArrowheads="1"/>
          </p:cNvSpPr>
          <p:nvPr/>
        </p:nvSpPr>
        <p:spPr bwMode="auto">
          <a:xfrm>
            <a:off x="6921500" y="4343400"/>
            <a:ext cx="188595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a:t>x 100 = %</a:t>
            </a:r>
          </a:p>
        </p:txBody>
      </p:sp>
      <p:sp>
        <p:nvSpPr>
          <p:cNvPr id="21514"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F8653146-83F6-4B31-95B7-6207810C8604}" type="slidenum">
              <a:rPr kumimoji="0" lang="en-US" altLang="bg-BG" sz="1400" smtClean="0">
                <a:solidFill>
                  <a:schemeClr val="bg2"/>
                </a:solidFill>
              </a:rPr>
              <a:pPr>
                <a:spcBef>
                  <a:spcPct val="50000"/>
                </a:spcBef>
                <a:buClrTx/>
                <a:buSzTx/>
                <a:buFontTx/>
                <a:buNone/>
              </a:pPr>
              <a:t>18</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bg-BG" sz="3600" b="1" smtClean="0"/>
              <a:t>ПОПУЛАЦИОНЕН  АТРИБУТИВЕН РИСК  /PAR</a:t>
            </a:r>
            <a:r>
              <a:rPr lang="bg-BG" altLang="bg-BG" sz="3600" b="1" smtClean="0"/>
              <a:t>/</a:t>
            </a:r>
            <a:endParaRPr lang="en-US" altLang="bg-BG" smtClean="0"/>
          </a:p>
        </p:txBody>
      </p:sp>
      <p:sp>
        <p:nvSpPr>
          <p:cNvPr id="22531" name="Rectangle 3"/>
          <p:cNvSpPr>
            <a:spLocks noGrp="1" noChangeArrowheads="1"/>
          </p:cNvSpPr>
          <p:nvPr>
            <p:ph type="body" idx="1"/>
          </p:nvPr>
        </p:nvSpPr>
        <p:spPr/>
        <p:txBody>
          <a:bodyPr/>
          <a:lstStyle/>
          <a:p>
            <a:r>
              <a:rPr lang="bg-BG" altLang="bg-BG" smtClean="0"/>
              <a:t>Използва се при определяне на обществено-здравните приоритети по отношение на здравето на цялата популация.</a:t>
            </a:r>
            <a:endParaRPr lang="en-US" altLang="bg-BG" smtClean="0"/>
          </a:p>
          <a:p>
            <a:endParaRPr lang="en-US" altLang="bg-BG" smtClean="0"/>
          </a:p>
          <a:p>
            <a:r>
              <a:rPr lang="en-US" altLang="bg-BG" smtClean="0">
                <a:solidFill>
                  <a:srgbClr val="FF0000"/>
                </a:solidFill>
              </a:rPr>
              <a:t>PAR?</a:t>
            </a:r>
            <a:r>
              <a:rPr lang="en-US" altLang="bg-BG" smtClean="0"/>
              <a:t>			</a:t>
            </a:r>
          </a:p>
        </p:txBody>
      </p:sp>
      <p:sp>
        <p:nvSpPr>
          <p:cNvPr id="22532"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C4726797-4E23-4395-8039-2C8AE889A50A}" type="slidenum">
              <a:rPr kumimoji="0" lang="en-US" altLang="bg-BG" sz="1400" smtClean="0">
                <a:solidFill>
                  <a:schemeClr val="bg2"/>
                </a:solidFill>
              </a:rPr>
              <a:pPr>
                <a:spcBef>
                  <a:spcPct val="50000"/>
                </a:spcBef>
                <a:buClrTx/>
                <a:buSzTx/>
                <a:buFontTx/>
                <a:buNone/>
              </a:pPr>
              <a:t>19</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2"/>
          <p:cNvSpPr>
            <a:spLocks noGrp="1" noChangeArrowheads="1"/>
          </p:cNvSpPr>
          <p:nvPr>
            <p:ph type="title"/>
          </p:nvPr>
        </p:nvSpPr>
        <p:spPr/>
        <p:txBody>
          <a:bodyPr/>
          <a:lstStyle/>
          <a:p>
            <a:pPr>
              <a:lnSpc>
                <a:spcPct val="90000"/>
              </a:lnSpc>
            </a:pPr>
            <a:r>
              <a:rPr lang="en-US" altLang="bg-BG" sz="3600" b="1" smtClean="0"/>
              <a:t>Историческо развитие, определение и обхват на епидемологията</a:t>
            </a:r>
            <a:endParaRPr lang="en-US" altLang="bg-BG" smtClean="0"/>
          </a:p>
        </p:txBody>
      </p:sp>
      <p:sp>
        <p:nvSpPr>
          <p:cNvPr id="5123" name="Rectangle 13"/>
          <p:cNvSpPr>
            <a:spLocks noGrp="1" noChangeArrowheads="1"/>
          </p:cNvSpPr>
          <p:nvPr>
            <p:ph type="body" idx="1"/>
          </p:nvPr>
        </p:nvSpPr>
        <p:spPr>
          <a:xfrm>
            <a:off x="990600" y="1600200"/>
            <a:ext cx="7772400" cy="4114800"/>
          </a:xfrm>
        </p:spPr>
        <p:txBody>
          <a:bodyPr/>
          <a:lstStyle/>
          <a:p>
            <a:r>
              <a:rPr lang="en-US" altLang="bg-BG" sz="2600" b="1" smtClean="0"/>
              <a:t>Епидемиология - наука за болестите сред населението </a:t>
            </a:r>
          </a:p>
          <a:p>
            <a:r>
              <a:rPr lang="en-US" altLang="bg-BG" sz="2600" b="1" smtClean="0"/>
              <a:t>Хипократ посочва връзката между някои фактор</a:t>
            </a:r>
            <a:r>
              <a:rPr lang="bg-BG" altLang="bg-BG" sz="2600" b="1" smtClean="0"/>
              <a:t>и</a:t>
            </a:r>
            <a:r>
              <a:rPr lang="en-US" altLang="bg-BG" sz="2600" b="1" smtClean="0"/>
              <a:t> на околната среда и възникването и развитието на болестите</a:t>
            </a:r>
          </a:p>
          <a:p>
            <a:r>
              <a:rPr lang="en-US" altLang="bg-BG" sz="2600" b="1" smtClean="0"/>
              <a:t>Бавно развитие до 19-ти век, описвайки основно епидемиите от инфекциозни болести</a:t>
            </a:r>
            <a:r>
              <a:rPr lang="bg-BG" altLang="bg-BG" sz="2600" b="1" smtClean="0"/>
              <a:t>, без да се правят опити за измерване ефекта на отделните причини</a:t>
            </a:r>
            <a:endParaRPr lang="en-US" altLang="bg-BG" sz="2600" b="1" smtClean="0"/>
          </a:p>
          <a:p>
            <a:endParaRPr lang="en-US" altLang="bg-BG" sz="2600" b="1" smtClean="0"/>
          </a:p>
        </p:txBody>
      </p:sp>
      <p:sp>
        <p:nvSpPr>
          <p:cNvPr id="5124"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E5B42D7D-4CA8-48C8-B38F-CAF63252BB26}" type="slidenum">
              <a:rPr kumimoji="0" lang="en-US" altLang="bg-BG" sz="1400" smtClean="0">
                <a:solidFill>
                  <a:schemeClr val="bg2"/>
                </a:solidFill>
              </a:rPr>
              <a:pPr>
                <a:spcBef>
                  <a:spcPct val="50000"/>
                </a:spcBef>
                <a:buClrTx/>
                <a:buSzTx/>
                <a:buFontTx/>
                <a:buNone/>
              </a:pPr>
              <a:t>2</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bg-BG" sz="3600" b="1" smtClean="0"/>
              <a:t>ОТНОСИТЕЛНО СРАВНЯВАНЕ</a:t>
            </a:r>
            <a:br>
              <a:rPr lang="en-US" altLang="bg-BG" sz="3600" b="1" smtClean="0"/>
            </a:br>
            <a:r>
              <a:rPr lang="en-US" altLang="bg-BG" sz="3600" b="1" smtClean="0"/>
              <a:t>Относителен риск /RR</a:t>
            </a:r>
            <a:r>
              <a:rPr lang="bg-BG" altLang="bg-BG" sz="3600" b="1" smtClean="0"/>
              <a:t>/</a:t>
            </a:r>
            <a:endParaRPr lang="en-US" altLang="bg-BG" smtClean="0"/>
          </a:p>
        </p:txBody>
      </p:sp>
      <p:sp>
        <p:nvSpPr>
          <p:cNvPr id="23555" name="Rectangle 3"/>
          <p:cNvSpPr>
            <a:spLocks noGrp="1" noChangeArrowheads="1"/>
          </p:cNvSpPr>
          <p:nvPr>
            <p:ph type="body" idx="1"/>
          </p:nvPr>
        </p:nvSpPr>
        <p:spPr>
          <a:xfrm>
            <a:off x="990600" y="2209800"/>
            <a:ext cx="7772400" cy="3810000"/>
          </a:xfrm>
        </p:spPr>
        <p:txBody>
          <a:bodyPr/>
          <a:lstStyle/>
          <a:p>
            <a:pPr>
              <a:lnSpc>
                <a:spcPct val="90000"/>
              </a:lnSpc>
            </a:pPr>
            <a:r>
              <a:rPr lang="en-US" altLang="bg-BG" sz="2800" smtClean="0"/>
              <a:t>Относителното сравняване описва количествено силата на връзката между експозицията и заболяването </a:t>
            </a:r>
          </a:p>
          <a:p>
            <a:pPr>
              <a:lnSpc>
                <a:spcPct val="90000"/>
              </a:lnSpc>
            </a:pPr>
            <a:r>
              <a:rPr lang="en-US" altLang="bg-BG" sz="2800" b="1" smtClean="0"/>
              <a:t>Относителният риск</a:t>
            </a:r>
            <a:r>
              <a:rPr lang="en-US" altLang="bg-BG" sz="2800" smtClean="0"/>
              <a:t> е мярка, изчислявана при </a:t>
            </a:r>
            <a:r>
              <a:rPr lang="en-US" altLang="bg-BG" sz="2800" b="1" i="1" smtClean="0"/>
              <a:t>кохортни проучвания</a:t>
            </a:r>
            <a:r>
              <a:rPr lang="en-US" altLang="bg-BG" sz="2800" smtClean="0"/>
              <a:t> като отношение на заболяемостта /кумулативната заболяемост/ сред експонираните към тази на неекспонираните.</a:t>
            </a:r>
          </a:p>
          <a:p>
            <a:pPr>
              <a:lnSpc>
                <a:spcPct val="90000"/>
              </a:lnSpc>
              <a:buFont typeface="Monotype Sorts" pitchFamily="2" charset="2"/>
              <a:buNone/>
            </a:pPr>
            <a:r>
              <a:rPr lang="en-US" altLang="bg-BG" b="1" smtClean="0"/>
              <a:t>			I</a:t>
            </a:r>
            <a:r>
              <a:rPr lang="en-US" altLang="bg-BG" b="1" baseline="-8000" smtClean="0"/>
              <a:t>e</a:t>
            </a:r>
            <a:r>
              <a:rPr lang="en-US" altLang="bg-BG" b="1" smtClean="0"/>
              <a:t> 		CI</a:t>
            </a:r>
            <a:r>
              <a:rPr lang="en-US" altLang="bg-BG" b="1" baseline="-8000" smtClean="0"/>
              <a:t>e</a:t>
            </a:r>
            <a:r>
              <a:rPr lang="en-US" altLang="bg-BG" b="1" smtClean="0"/>
              <a:t> </a:t>
            </a:r>
          </a:p>
          <a:p>
            <a:pPr>
              <a:lnSpc>
                <a:spcPct val="90000"/>
              </a:lnSpc>
              <a:buFont typeface="Monotype Sorts" pitchFamily="2" charset="2"/>
              <a:buNone/>
            </a:pPr>
            <a:r>
              <a:rPr lang="en-US" altLang="bg-BG" b="1" baseline="-8000" smtClean="0"/>
              <a:t>			 </a:t>
            </a:r>
            <a:r>
              <a:rPr lang="en-US" altLang="bg-BG" b="1" smtClean="0"/>
              <a:t>I</a:t>
            </a:r>
            <a:r>
              <a:rPr lang="en-US" altLang="bg-BG" b="1" baseline="-8000" smtClean="0"/>
              <a:t>о</a:t>
            </a:r>
            <a:r>
              <a:rPr lang="en-US" altLang="bg-BG" b="1" smtClean="0"/>
              <a:t> </a:t>
            </a:r>
            <a:r>
              <a:rPr lang="en-US" altLang="bg-BG" b="1" baseline="-8000" smtClean="0"/>
              <a:t>		 </a:t>
            </a:r>
            <a:r>
              <a:rPr lang="en-US" altLang="bg-BG" b="1" smtClean="0"/>
              <a:t>CI</a:t>
            </a:r>
            <a:r>
              <a:rPr lang="en-US" altLang="bg-BG" b="1" baseline="-8000" smtClean="0"/>
              <a:t>о</a:t>
            </a:r>
          </a:p>
        </p:txBody>
      </p:sp>
      <p:sp>
        <p:nvSpPr>
          <p:cNvPr id="23556" name="Text Box 4"/>
          <p:cNvSpPr txBox="1">
            <a:spLocks noChangeArrowheads="1"/>
          </p:cNvSpPr>
          <p:nvPr/>
        </p:nvSpPr>
        <p:spPr bwMode="auto">
          <a:xfrm>
            <a:off x="1371600" y="5715000"/>
            <a:ext cx="10572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a:t>RR =</a:t>
            </a:r>
          </a:p>
        </p:txBody>
      </p:sp>
      <p:sp>
        <p:nvSpPr>
          <p:cNvPr id="23557" name="Line 5"/>
          <p:cNvSpPr>
            <a:spLocks noChangeShapeType="1"/>
          </p:cNvSpPr>
          <p:nvPr/>
        </p:nvSpPr>
        <p:spPr bwMode="auto">
          <a:xfrm>
            <a:off x="2590800" y="6019800"/>
            <a:ext cx="76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8" name="Line 6"/>
          <p:cNvSpPr>
            <a:spLocks noChangeShapeType="1"/>
          </p:cNvSpPr>
          <p:nvPr/>
        </p:nvSpPr>
        <p:spPr bwMode="auto">
          <a:xfrm>
            <a:off x="4648200" y="6019800"/>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9" name="Text Box 7"/>
          <p:cNvSpPr txBox="1">
            <a:spLocks noChangeArrowheads="1"/>
          </p:cNvSpPr>
          <p:nvPr/>
        </p:nvSpPr>
        <p:spPr bwMode="auto">
          <a:xfrm>
            <a:off x="3886200" y="5715000"/>
            <a:ext cx="4127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a:t>=</a:t>
            </a:r>
          </a:p>
        </p:txBody>
      </p:sp>
      <p:sp>
        <p:nvSpPr>
          <p:cNvPr id="23560"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39A3BCE4-880F-4D9C-AECE-9594A3D739EE}" type="slidenum">
              <a:rPr kumimoji="0" lang="en-US" altLang="bg-BG" sz="1400" smtClean="0">
                <a:solidFill>
                  <a:schemeClr val="bg2"/>
                </a:solidFill>
              </a:rPr>
              <a:pPr>
                <a:spcBef>
                  <a:spcPct val="50000"/>
                </a:spcBef>
                <a:buClrTx/>
                <a:buSzTx/>
                <a:buFontTx/>
                <a:buNone/>
              </a:pPr>
              <a:t>20</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bg-BG" sz="3600" b="1" smtClean="0"/>
              <a:t>ОТНОСИТЕЛНО СРАВНЯВАНЕ</a:t>
            </a:r>
            <a:br>
              <a:rPr lang="en-US" altLang="bg-BG" sz="3600" b="1" smtClean="0"/>
            </a:br>
            <a:r>
              <a:rPr lang="en-US" altLang="bg-BG" sz="3600" b="1" smtClean="0"/>
              <a:t>Относителен риск /RR</a:t>
            </a:r>
            <a:r>
              <a:rPr lang="bg-BG" altLang="bg-BG" sz="3600" b="1" smtClean="0"/>
              <a:t>/</a:t>
            </a:r>
            <a:endParaRPr lang="en-US" altLang="bg-BG" smtClean="0"/>
          </a:p>
        </p:txBody>
      </p:sp>
      <p:sp>
        <p:nvSpPr>
          <p:cNvPr id="24579" name="Rectangle 3"/>
          <p:cNvSpPr>
            <a:spLocks noGrp="1" noChangeArrowheads="1"/>
          </p:cNvSpPr>
          <p:nvPr>
            <p:ph type="body" idx="1"/>
          </p:nvPr>
        </p:nvSpPr>
        <p:spPr>
          <a:xfrm>
            <a:off x="1066800" y="1752600"/>
            <a:ext cx="8077200" cy="3962400"/>
          </a:xfrm>
        </p:spPr>
        <p:txBody>
          <a:bodyPr/>
          <a:lstStyle/>
          <a:p>
            <a:pPr>
              <a:lnSpc>
                <a:spcPct val="80000"/>
              </a:lnSpc>
              <a:buFont typeface="Monotype Sorts" pitchFamily="2" charset="2"/>
              <a:buNone/>
            </a:pPr>
            <a:r>
              <a:rPr lang="en-US" altLang="bg-BG" b="1" smtClean="0"/>
              <a:t>			I</a:t>
            </a:r>
            <a:r>
              <a:rPr lang="en-US" altLang="bg-BG" b="1" baseline="-8000" smtClean="0"/>
              <a:t>e</a:t>
            </a:r>
            <a:r>
              <a:rPr lang="en-US" altLang="bg-BG" b="1" smtClean="0"/>
              <a:t> 		CI</a:t>
            </a:r>
            <a:r>
              <a:rPr lang="en-US" altLang="bg-BG" b="1" baseline="-8000" smtClean="0"/>
              <a:t>e</a:t>
            </a:r>
            <a:r>
              <a:rPr lang="en-US" altLang="bg-BG" b="1" smtClean="0"/>
              <a:t> </a:t>
            </a:r>
          </a:p>
          <a:p>
            <a:pPr>
              <a:lnSpc>
                <a:spcPct val="80000"/>
              </a:lnSpc>
              <a:buFont typeface="Monotype Sorts" pitchFamily="2" charset="2"/>
              <a:buNone/>
            </a:pPr>
            <a:r>
              <a:rPr lang="en-US" altLang="bg-BG" b="1" baseline="-8000" smtClean="0"/>
              <a:t>			 </a:t>
            </a:r>
            <a:r>
              <a:rPr lang="en-US" altLang="bg-BG" b="1" smtClean="0"/>
              <a:t>I</a:t>
            </a:r>
            <a:r>
              <a:rPr lang="en-US" altLang="bg-BG" b="1" baseline="-8000" smtClean="0"/>
              <a:t>о</a:t>
            </a:r>
            <a:r>
              <a:rPr lang="en-US" altLang="bg-BG" b="1" smtClean="0"/>
              <a:t> </a:t>
            </a:r>
            <a:r>
              <a:rPr lang="en-US" altLang="bg-BG" b="1" baseline="-8000" smtClean="0"/>
              <a:t>		 </a:t>
            </a:r>
            <a:r>
              <a:rPr lang="en-US" altLang="bg-BG" b="1" smtClean="0"/>
              <a:t>CI</a:t>
            </a:r>
            <a:r>
              <a:rPr lang="en-US" altLang="bg-BG" b="1" baseline="-8000" smtClean="0"/>
              <a:t>о</a:t>
            </a:r>
          </a:p>
          <a:p>
            <a:pPr>
              <a:lnSpc>
                <a:spcPct val="80000"/>
              </a:lnSpc>
              <a:buFont typeface="Monotype Sorts" pitchFamily="2" charset="2"/>
              <a:buNone/>
            </a:pPr>
            <a:endParaRPr lang="en-US" altLang="bg-BG" sz="2800" b="1" smtClean="0"/>
          </a:p>
          <a:p>
            <a:pPr>
              <a:lnSpc>
                <a:spcPct val="80000"/>
              </a:lnSpc>
              <a:buFont typeface="Monotype Sorts" pitchFamily="2" charset="2"/>
              <a:buNone/>
            </a:pPr>
            <a:r>
              <a:rPr lang="bg-BG" altLang="bg-BG" sz="2800" b="1" smtClean="0"/>
              <a:t>Относителният риск показва </a:t>
            </a:r>
            <a:r>
              <a:rPr lang="bg-BG" altLang="bg-BG" sz="2800" b="1" smtClean="0">
                <a:solidFill>
                  <a:srgbClr val="FF0000"/>
                </a:solidFill>
              </a:rPr>
              <a:t>колко пъти е по-голяма вероятността /рискът/ едно експонирано лице да развие заболяване в сравнение с едно неекспонирано лице.</a:t>
            </a:r>
            <a:endParaRPr lang="en-US" altLang="bg-BG" sz="2800" b="1" smtClean="0">
              <a:solidFill>
                <a:srgbClr val="FF0000"/>
              </a:solidFill>
            </a:endParaRPr>
          </a:p>
          <a:p>
            <a:pPr>
              <a:lnSpc>
                <a:spcPct val="80000"/>
              </a:lnSpc>
              <a:buFont typeface="Monotype Sorts" pitchFamily="2" charset="2"/>
              <a:buNone/>
            </a:pPr>
            <a:endParaRPr lang="en-US" altLang="bg-BG" sz="2800" b="1" smtClean="0">
              <a:solidFill>
                <a:srgbClr val="FF0000"/>
              </a:solidFill>
            </a:endParaRPr>
          </a:p>
          <a:p>
            <a:pPr>
              <a:lnSpc>
                <a:spcPct val="80000"/>
              </a:lnSpc>
              <a:buFont typeface="Monotype Sorts" pitchFamily="2" charset="2"/>
              <a:buNone/>
            </a:pPr>
            <a:r>
              <a:rPr lang="en-US" altLang="bg-BG" sz="4000" b="1" baseline="-8000" smtClean="0">
                <a:solidFill>
                  <a:srgbClr val="FF0000"/>
                </a:solidFill>
              </a:rPr>
              <a:t>RR?</a:t>
            </a:r>
          </a:p>
          <a:p>
            <a:pPr>
              <a:lnSpc>
                <a:spcPct val="80000"/>
              </a:lnSpc>
              <a:buFont typeface="Monotype Sorts" pitchFamily="2" charset="2"/>
              <a:buNone/>
            </a:pPr>
            <a:endParaRPr lang="bg-BG" altLang="bg-BG" sz="2800" b="1" smtClean="0">
              <a:solidFill>
                <a:srgbClr val="FF0000"/>
              </a:solidFill>
            </a:endParaRPr>
          </a:p>
          <a:p>
            <a:pPr>
              <a:lnSpc>
                <a:spcPct val="80000"/>
              </a:lnSpc>
              <a:buFont typeface="Monotype Sorts" pitchFamily="2" charset="2"/>
              <a:buNone/>
            </a:pPr>
            <a:endParaRPr lang="en-US" altLang="bg-BG" b="1" baseline="-8000" smtClean="0"/>
          </a:p>
        </p:txBody>
      </p:sp>
      <p:sp>
        <p:nvSpPr>
          <p:cNvPr id="24580" name="Text Box 4"/>
          <p:cNvSpPr txBox="1">
            <a:spLocks noChangeArrowheads="1"/>
          </p:cNvSpPr>
          <p:nvPr/>
        </p:nvSpPr>
        <p:spPr bwMode="auto">
          <a:xfrm>
            <a:off x="1524000" y="1905000"/>
            <a:ext cx="10572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a:t>RR =</a:t>
            </a:r>
          </a:p>
        </p:txBody>
      </p:sp>
      <p:sp>
        <p:nvSpPr>
          <p:cNvPr id="24581" name="Line 5"/>
          <p:cNvSpPr>
            <a:spLocks noChangeShapeType="1"/>
          </p:cNvSpPr>
          <p:nvPr/>
        </p:nvSpPr>
        <p:spPr bwMode="auto">
          <a:xfrm>
            <a:off x="2667000" y="2209800"/>
            <a:ext cx="76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Line 6"/>
          <p:cNvSpPr>
            <a:spLocks noChangeShapeType="1"/>
          </p:cNvSpPr>
          <p:nvPr/>
        </p:nvSpPr>
        <p:spPr bwMode="auto">
          <a:xfrm>
            <a:off x="4495800" y="2209800"/>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Text Box 7"/>
          <p:cNvSpPr txBox="1">
            <a:spLocks noChangeArrowheads="1"/>
          </p:cNvSpPr>
          <p:nvPr/>
        </p:nvSpPr>
        <p:spPr bwMode="auto">
          <a:xfrm>
            <a:off x="3810000" y="1905000"/>
            <a:ext cx="4127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a:t>=</a:t>
            </a:r>
          </a:p>
        </p:txBody>
      </p:sp>
      <p:sp>
        <p:nvSpPr>
          <p:cNvPr id="24584"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BE51A3C9-2060-4909-ABDD-60B23ED36E8F}" type="slidenum">
              <a:rPr kumimoji="0" lang="en-US" altLang="bg-BG" sz="1400" smtClean="0">
                <a:solidFill>
                  <a:schemeClr val="bg2"/>
                </a:solidFill>
              </a:rPr>
              <a:pPr>
                <a:spcBef>
                  <a:spcPct val="50000"/>
                </a:spcBef>
                <a:buClrTx/>
                <a:buSzTx/>
                <a:buFontTx/>
                <a:buNone/>
              </a:pPr>
              <a:t>21</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bg-BG" sz="3600" b="1" smtClean="0"/>
              <a:t>ОТНОСИТЕЛНО СРАВНЯВАНЕ</a:t>
            </a:r>
            <a:br>
              <a:rPr lang="en-US" altLang="bg-BG" sz="3600" b="1" smtClean="0"/>
            </a:br>
            <a:r>
              <a:rPr lang="en-US" altLang="bg-BG" sz="3600" b="1" smtClean="0"/>
              <a:t>Относителен риск /RR</a:t>
            </a:r>
            <a:r>
              <a:rPr lang="bg-BG" altLang="bg-BG" sz="3600" b="1" smtClean="0"/>
              <a:t>/</a:t>
            </a:r>
            <a:endParaRPr lang="en-US" altLang="bg-BG" smtClean="0"/>
          </a:p>
        </p:txBody>
      </p:sp>
      <p:sp>
        <p:nvSpPr>
          <p:cNvPr id="25603" name="Rectangle 3"/>
          <p:cNvSpPr>
            <a:spLocks noGrp="1" noChangeArrowheads="1"/>
          </p:cNvSpPr>
          <p:nvPr>
            <p:ph type="body" idx="1"/>
          </p:nvPr>
        </p:nvSpPr>
        <p:spPr>
          <a:xfrm>
            <a:off x="1066800" y="1600200"/>
            <a:ext cx="8077200" cy="4114800"/>
          </a:xfrm>
        </p:spPr>
        <p:txBody>
          <a:bodyPr/>
          <a:lstStyle/>
          <a:p>
            <a:pPr>
              <a:lnSpc>
                <a:spcPct val="90000"/>
              </a:lnSpc>
              <a:buFont typeface="Monotype Sorts" pitchFamily="2" charset="2"/>
              <a:buNone/>
            </a:pPr>
            <a:endParaRPr lang="en-US" altLang="bg-BG" sz="2800" b="1" smtClean="0"/>
          </a:p>
          <a:p>
            <a:pPr>
              <a:lnSpc>
                <a:spcPct val="90000"/>
              </a:lnSpc>
              <a:buFont typeface="Monotype Sorts" pitchFamily="2" charset="2"/>
              <a:buNone/>
            </a:pPr>
            <a:r>
              <a:rPr lang="en-US" altLang="bg-BG" sz="2800" b="1" smtClean="0"/>
              <a:t>RR = 1 </a:t>
            </a:r>
            <a:r>
              <a:rPr lang="bg-BG" altLang="bg-BG" sz="2800" b="1" smtClean="0"/>
              <a:t>- факторът не действа</a:t>
            </a:r>
          </a:p>
          <a:p>
            <a:pPr>
              <a:lnSpc>
                <a:spcPct val="90000"/>
              </a:lnSpc>
              <a:buFont typeface="Monotype Sorts" pitchFamily="2" charset="2"/>
              <a:buNone/>
            </a:pPr>
            <a:r>
              <a:rPr lang="en-US" altLang="bg-BG" sz="2800" b="1" smtClean="0"/>
              <a:t>RR &gt; 1 - </a:t>
            </a:r>
            <a:r>
              <a:rPr lang="bg-BG" altLang="bg-BG" sz="2800" b="1" smtClean="0"/>
              <a:t>факторът е рисков</a:t>
            </a:r>
          </a:p>
          <a:p>
            <a:pPr>
              <a:lnSpc>
                <a:spcPct val="90000"/>
              </a:lnSpc>
              <a:buFont typeface="Monotype Sorts" pitchFamily="2" charset="2"/>
              <a:buNone/>
            </a:pPr>
            <a:r>
              <a:rPr lang="en-US" altLang="bg-BG" sz="2800" b="1" smtClean="0"/>
              <a:t>RR &lt; 1 - </a:t>
            </a:r>
            <a:r>
              <a:rPr lang="bg-BG" altLang="bg-BG" sz="2800" b="1" smtClean="0"/>
              <a:t>факторът е протективен</a:t>
            </a:r>
          </a:p>
          <a:p>
            <a:pPr>
              <a:lnSpc>
                <a:spcPct val="90000"/>
              </a:lnSpc>
              <a:buFont typeface="Monotype Sorts" pitchFamily="2" charset="2"/>
              <a:buNone/>
            </a:pPr>
            <a:r>
              <a:rPr lang="en-US" altLang="bg-BG" b="1" i="1" smtClean="0"/>
              <a:t>RR </a:t>
            </a:r>
            <a:r>
              <a:rPr lang="bg-BG" altLang="bg-BG" b="1" i="1" smtClean="0"/>
              <a:t>може да варира от 0 до безкрайност</a:t>
            </a:r>
          </a:p>
          <a:p>
            <a:pPr>
              <a:lnSpc>
                <a:spcPct val="90000"/>
              </a:lnSpc>
              <a:buFont typeface="Monotype Sorts" pitchFamily="2" charset="2"/>
              <a:buNone/>
            </a:pPr>
            <a:r>
              <a:rPr lang="en-US" altLang="bg-BG" sz="2800" b="1" smtClean="0"/>
              <a:t>RR = 1 до 1,5 - връзката е слаба</a:t>
            </a:r>
          </a:p>
          <a:p>
            <a:pPr>
              <a:lnSpc>
                <a:spcPct val="90000"/>
              </a:lnSpc>
              <a:buFont typeface="Monotype Sorts" pitchFamily="2" charset="2"/>
              <a:buNone/>
            </a:pPr>
            <a:r>
              <a:rPr lang="en-US" altLang="bg-BG" sz="2800" b="1" smtClean="0"/>
              <a:t>RR </a:t>
            </a:r>
            <a:r>
              <a:rPr lang="bg-BG" altLang="bg-BG" sz="2800" b="1" smtClean="0"/>
              <a:t> = 1,5 до 3 - връзката е умерена</a:t>
            </a:r>
          </a:p>
          <a:p>
            <a:pPr>
              <a:lnSpc>
                <a:spcPct val="90000"/>
              </a:lnSpc>
              <a:buFont typeface="Monotype Sorts" pitchFamily="2" charset="2"/>
              <a:buNone/>
            </a:pPr>
            <a:r>
              <a:rPr lang="en-US" altLang="bg-BG" sz="2800" b="1" smtClean="0"/>
              <a:t>RR </a:t>
            </a:r>
            <a:r>
              <a:rPr lang="bg-BG" altLang="bg-BG" sz="2800" b="1" smtClean="0"/>
              <a:t> = над 3 - връзката е силна</a:t>
            </a:r>
            <a:endParaRPr lang="en-US" altLang="bg-BG" b="1" baseline="-8000" smtClean="0"/>
          </a:p>
          <a:p>
            <a:pPr>
              <a:lnSpc>
                <a:spcPct val="90000"/>
              </a:lnSpc>
              <a:buFont typeface="Monotype Sorts" pitchFamily="2" charset="2"/>
              <a:buNone/>
            </a:pPr>
            <a:endParaRPr lang="en-US" altLang="bg-BG" b="1" baseline="-8000" smtClean="0"/>
          </a:p>
        </p:txBody>
      </p:sp>
      <p:sp>
        <p:nvSpPr>
          <p:cNvPr id="25604"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838833ED-0CE2-4D42-8B74-C64803AD3DDE}" type="slidenum">
              <a:rPr kumimoji="0" lang="en-US" altLang="bg-BG" sz="1400" smtClean="0">
                <a:solidFill>
                  <a:schemeClr val="bg2"/>
                </a:solidFill>
              </a:rPr>
              <a:pPr>
                <a:spcBef>
                  <a:spcPct val="50000"/>
                </a:spcBef>
                <a:buClrTx/>
                <a:buSzTx/>
                <a:buFontTx/>
                <a:buNone/>
              </a:pPr>
              <a:t>22</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bg-BG" sz="3600" b="1" smtClean="0"/>
              <a:t>ОТНОСИТЕЛНО СРАВНЯВАНЕ</a:t>
            </a:r>
            <a:br>
              <a:rPr lang="en-US" altLang="bg-BG" sz="3600" b="1" smtClean="0"/>
            </a:br>
            <a:r>
              <a:rPr lang="en-US" altLang="bg-BG" sz="3600" b="1" smtClean="0"/>
              <a:t>Odds ratio /OR/</a:t>
            </a:r>
            <a:endParaRPr lang="en-US" altLang="bg-BG" smtClean="0"/>
          </a:p>
        </p:txBody>
      </p:sp>
      <p:sp>
        <p:nvSpPr>
          <p:cNvPr id="26627" name="Rectangle 3"/>
          <p:cNvSpPr>
            <a:spLocks noGrp="1" noChangeArrowheads="1"/>
          </p:cNvSpPr>
          <p:nvPr>
            <p:ph type="body" idx="1"/>
          </p:nvPr>
        </p:nvSpPr>
        <p:spPr>
          <a:xfrm>
            <a:off x="914400" y="1600200"/>
            <a:ext cx="8229600" cy="4114800"/>
          </a:xfrm>
        </p:spPr>
        <p:txBody>
          <a:bodyPr/>
          <a:lstStyle/>
          <a:p>
            <a:pPr>
              <a:lnSpc>
                <a:spcPct val="90000"/>
              </a:lnSpc>
              <a:buFont typeface="Monotype Sorts" pitchFamily="2" charset="2"/>
              <a:buNone/>
            </a:pPr>
            <a:r>
              <a:rPr lang="en-US" altLang="bg-BG" sz="2800" b="1" smtClean="0"/>
              <a:t>Когато липсват данни за популацията в риск, не може да се изчисли заболяемостта и съответно е невъзможно определянето на </a:t>
            </a:r>
            <a:r>
              <a:rPr lang="bg-BG" altLang="bg-BG" sz="2800" b="1" smtClean="0"/>
              <a:t>относителния риск.</a:t>
            </a:r>
            <a:r>
              <a:rPr lang="en-US" altLang="bg-BG" sz="2800" b="1" smtClean="0"/>
              <a:t>	</a:t>
            </a:r>
          </a:p>
          <a:p>
            <a:pPr>
              <a:lnSpc>
                <a:spcPct val="90000"/>
              </a:lnSpc>
              <a:buFont typeface="Monotype Sorts" pitchFamily="2" charset="2"/>
              <a:buNone/>
            </a:pPr>
            <a:r>
              <a:rPr lang="en-US" altLang="bg-BG" sz="2800" b="1" smtClean="0"/>
              <a:t>Такава ситуация съществува при проучванията от типа случай-контрола, при които като мярка за силата на връзката се изчислява ODDS RATIO </a:t>
            </a:r>
            <a:r>
              <a:rPr lang="bg-BG" altLang="bg-BG" sz="2800" b="1" smtClean="0"/>
              <a:t>или съотношение на две допълващи се вероятности. </a:t>
            </a:r>
            <a:r>
              <a:rPr lang="en-US" altLang="bg-BG" sz="2800" b="1" smtClean="0"/>
              <a:t>Odds ratio </a:t>
            </a:r>
            <a:r>
              <a:rPr lang="bg-BG" altLang="bg-BG" sz="2800" b="1" smtClean="0"/>
              <a:t>има </a:t>
            </a:r>
            <a:r>
              <a:rPr lang="en-US" altLang="bg-BG" sz="2800" b="1" smtClean="0"/>
              <a:t>същия смисъл и се тълкува по същия начин, както относителния риск.</a:t>
            </a:r>
            <a:r>
              <a:rPr lang="en-US" altLang="bg-BG" b="1" smtClean="0"/>
              <a:t>	</a:t>
            </a:r>
            <a:endParaRPr lang="en-US" altLang="bg-BG" b="1" baseline="-8000" smtClean="0"/>
          </a:p>
        </p:txBody>
      </p:sp>
      <p:sp>
        <p:nvSpPr>
          <p:cNvPr id="26628"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6A26118D-6109-4DB6-8DCD-AB31AAFE32C1}" type="slidenum">
              <a:rPr kumimoji="0" lang="en-US" altLang="bg-BG" sz="1400" smtClean="0">
                <a:solidFill>
                  <a:schemeClr val="bg2"/>
                </a:solidFill>
              </a:rPr>
              <a:pPr>
                <a:spcBef>
                  <a:spcPct val="50000"/>
                </a:spcBef>
                <a:buClrTx/>
                <a:buSzTx/>
                <a:buFontTx/>
                <a:buNone/>
              </a:pPr>
              <a:t>23</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bg-BG" sz="3600" b="1" smtClean="0"/>
              <a:t>ОТНОСИТЕЛНО СРАВНЯВАНЕ</a:t>
            </a:r>
            <a:br>
              <a:rPr lang="en-US" altLang="bg-BG" sz="3600" b="1" smtClean="0"/>
            </a:br>
            <a:r>
              <a:rPr lang="en-US" altLang="bg-BG" sz="3600" b="1" smtClean="0"/>
              <a:t>Odds ratio /OR/</a:t>
            </a:r>
            <a:endParaRPr lang="en-US" altLang="bg-BG" smtClean="0"/>
          </a:p>
        </p:txBody>
      </p:sp>
      <p:graphicFrame>
        <p:nvGraphicFramePr>
          <p:cNvPr id="27651" name="Object 3"/>
          <p:cNvGraphicFramePr>
            <a:graphicFrameLocks noGrp="1" noChangeAspect="1"/>
          </p:cNvGraphicFramePr>
          <p:nvPr>
            <p:ph type="body" idx="1"/>
          </p:nvPr>
        </p:nvGraphicFramePr>
        <p:xfrm>
          <a:off x="990600" y="1908175"/>
          <a:ext cx="7772400" cy="3730625"/>
        </p:xfrm>
        <a:graphic>
          <a:graphicData uri="http://schemas.openxmlformats.org/presentationml/2006/ole">
            <mc:AlternateContent xmlns:mc="http://schemas.openxmlformats.org/markup-compatibility/2006">
              <mc:Choice xmlns:v="urn:schemas-microsoft-com:vml" Requires="v">
                <p:oleObj spid="_x0000_s27658" name="Document" r:id="rId3" imgW="6903720" imgH="3514344" progId="Word.Document.8">
                  <p:embed/>
                </p:oleObj>
              </mc:Choice>
              <mc:Fallback>
                <p:oleObj name="Document" r:id="rId3" imgW="6903720" imgH="3514344"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908175"/>
                        <a:ext cx="7772400" cy="373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7652" name="Text Box 4"/>
          <p:cNvSpPr txBox="1">
            <a:spLocks noChangeArrowheads="1"/>
          </p:cNvSpPr>
          <p:nvPr/>
        </p:nvSpPr>
        <p:spPr bwMode="auto">
          <a:xfrm>
            <a:off x="1752600" y="5410200"/>
            <a:ext cx="1144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2800"/>
              <a:t> OR = </a:t>
            </a:r>
          </a:p>
        </p:txBody>
      </p:sp>
      <p:sp>
        <p:nvSpPr>
          <p:cNvPr id="27653" name="Line 5"/>
          <p:cNvSpPr>
            <a:spLocks noChangeShapeType="1"/>
          </p:cNvSpPr>
          <p:nvPr/>
        </p:nvSpPr>
        <p:spPr bwMode="auto">
          <a:xfrm>
            <a:off x="2971800" y="5638800"/>
            <a:ext cx="152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4" name="Text Box 6"/>
          <p:cNvSpPr txBox="1">
            <a:spLocks noChangeArrowheads="1"/>
          </p:cNvSpPr>
          <p:nvPr/>
        </p:nvSpPr>
        <p:spPr bwMode="auto">
          <a:xfrm>
            <a:off x="3098800" y="5105400"/>
            <a:ext cx="963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2800"/>
              <a:t>a  x d</a:t>
            </a:r>
          </a:p>
        </p:txBody>
      </p:sp>
      <p:sp>
        <p:nvSpPr>
          <p:cNvPr id="27655" name="Text Box 7"/>
          <p:cNvSpPr txBox="1">
            <a:spLocks noChangeArrowheads="1"/>
          </p:cNvSpPr>
          <p:nvPr/>
        </p:nvSpPr>
        <p:spPr bwMode="auto">
          <a:xfrm>
            <a:off x="3200400" y="5638800"/>
            <a:ext cx="8747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2800"/>
              <a:t>b x c</a:t>
            </a:r>
          </a:p>
        </p:txBody>
      </p:sp>
      <p:sp>
        <p:nvSpPr>
          <p:cNvPr id="27656"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4C1D4AF3-C324-47FB-9617-3E33AD47CD67}" type="slidenum">
              <a:rPr kumimoji="0" lang="en-US" altLang="bg-BG" sz="1400" smtClean="0">
                <a:solidFill>
                  <a:schemeClr val="bg2"/>
                </a:solidFill>
              </a:rPr>
              <a:pPr>
                <a:spcBef>
                  <a:spcPct val="50000"/>
                </a:spcBef>
                <a:buClrTx/>
                <a:buSzTx/>
                <a:buFontTx/>
                <a:buNone/>
              </a:pPr>
              <a:t>24</a:t>
            </a:fld>
            <a:endParaRPr kumimoji="0" lang="en-US" altLang="bg-BG" sz="1400" smtClean="0">
              <a:solidFill>
                <a:schemeClr val="bg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3"/>
          <p:cNvSpPr>
            <a:spLocks noGrp="1" noChangeArrowheads="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43331BE5-EE5E-4252-BC0C-FFCB7864B9BD}" type="slidenum">
              <a:rPr kumimoji="0" lang="en-US" altLang="bg-BG" sz="1400" smtClean="0">
                <a:solidFill>
                  <a:srgbClr val="A08366"/>
                </a:solidFill>
              </a:rPr>
              <a:pPr>
                <a:spcBef>
                  <a:spcPct val="50000"/>
                </a:spcBef>
                <a:buClrTx/>
                <a:buSzTx/>
                <a:buFontTx/>
                <a:buNone/>
              </a:pPr>
              <a:t>25</a:t>
            </a:fld>
            <a:endParaRPr kumimoji="0" lang="en-US" altLang="bg-BG" sz="1400" smtClean="0">
              <a:solidFill>
                <a:srgbClr val="A08366"/>
              </a:solidFill>
            </a:endParaRPr>
          </a:p>
        </p:txBody>
      </p:sp>
      <p:sp>
        <p:nvSpPr>
          <p:cNvPr id="28675" name="Rectangle 2"/>
          <p:cNvSpPr>
            <a:spLocks noGrp="1" noChangeArrowheads="1"/>
          </p:cNvSpPr>
          <p:nvPr>
            <p:ph type="ctrTitle"/>
          </p:nvPr>
        </p:nvSpPr>
        <p:spPr>
          <a:xfrm>
            <a:off x="1066800" y="2895600"/>
            <a:ext cx="7772400" cy="11430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bg-BG" altLang="bg-BG" sz="3600" b="1" smtClean="0"/>
              <a:t>ВИДОВЕ </a:t>
            </a:r>
            <a:r>
              <a:rPr lang="en-US" altLang="bg-BG" sz="3600" b="1" smtClean="0"/>
              <a:t>ЕПИДЕМИОЛОГИЧНИ ПРОУЧВАНИЯ. </a:t>
            </a:r>
            <a:endParaRPr lang="en-US" altLang="bg-BG" smtClean="0"/>
          </a:p>
        </p:txBody>
      </p:sp>
    </p:spTree>
  </p:cSld>
  <p:clrMapOvr>
    <a:masterClrMapping/>
  </p:clrMapOvr>
  <p:transition spd="med">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BD7DC9E5-1704-4305-AEFD-5BF95CFB53ED}" type="slidenum">
              <a:rPr kumimoji="0" lang="en-US" altLang="bg-BG" sz="1400" smtClean="0">
                <a:solidFill>
                  <a:schemeClr val="bg2"/>
                </a:solidFill>
              </a:rPr>
              <a:pPr>
                <a:spcBef>
                  <a:spcPct val="50000"/>
                </a:spcBef>
                <a:buClrTx/>
                <a:buSzTx/>
                <a:buFontTx/>
                <a:buNone/>
              </a:pPr>
              <a:t>26</a:t>
            </a:fld>
            <a:endParaRPr kumimoji="0" lang="en-US" altLang="bg-BG" sz="1400" smtClean="0">
              <a:solidFill>
                <a:schemeClr val="bg2"/>
              </a:solidFill>
            </a:endParaRPr>
          </a:p>
        </p:txBody>
      </p:sp>
      <p:sp>
        <p:nvSpPr>
          <p:cNvPr id="29699" name="Rectangle 2"/>
          <p:cNvSpPr>
            <a:spLocks noGrp="1" noChangeArrowheads="1"/>
          </p:cNvSpPr>
          <p:nvPr>
            <p:ph type="title"/>
          </p:nvPr>
        </p:nvSpPr>
        <p:spPr/>
        <p:txBody>
          <a:bodyPr/>
          <a:lstStyle/>
          <a:p>
            <a:r>
              <a:rPr lang="en-US" altLang="bg-BG" sz="3600" b="1" smtClean="0"/>
              <a:t>Епидемиологично проучване - същност</a:t>
            </a:r>
          </a:p>
        </p:txBody>
      </p:sp>
      <p:sp>
        <p:nvSpPr>
          <p:cNvPr id="29700" name="Rectangle 3"/>
          <p:cNvSpPr>
            <a:spLocks noGrp="1" noChangeArrowheads="1"/>
          </p:cNvSpPr>
          <p:nvPr>
            <p:ph type="body" idx="1"/>
          </p:nvPr>
        </p:nvSpPr>
        <p:spPr>
          <a:xfrm>
            <a:off x="990600" y="1676400"/>
            <a:ext cx="7772400" cy="4114800"/>
          </a:xfrm>
        </p:spPr>
        <p:txBody>
          <a:bodyPr/>
          <a:lstStyle/>
          <a:p>
            <a:pPr>
              <a:buFont typeface="Monotype Sorts" pitchFamily="2" charset="2"/>
              <a:buNone/>
            </a:pPr>
            <a:r>
              <a:rPr lang="en-US" altLang="bg-BG" sz="2800" smtClean="0"/>
              <a:t>Епидемиологичното проучване е научно проучване, изучаващо честотата и разпределението на заболяванията сред човешките популации, както и причинните зависимости между заболяванията и техните </a:t>
            </a:r>
            <a:r>
              <a:rPr lang="bg-BG" altLang="bg-BG" sz="2800" smtClean="0"/>
              <a:t>предполагаеми</a:t>
            </a:r>
            <a:r>
              <a:rPr lang="en-US" altLang="bg-BG" sz="2800" smtClean="0"/>
              <a:t> рискови фактори</a:t>
            </a:r>
          </a:p>
          <a:p>
            <a:r>
              <a:rPr lang="en-US" altLang="bg-BG" sz="2200" b="1" smtClean="0"/>
              <a:t>дефиниране на изследователски въпрос</a:t>
            </a:r>
          </a:p>
          <a:p>
            <a:r>
              <a:rPr lang="en-US" altLang="bg-BG" sz="2200" b="1" smtClean="0"/>
              <a:t>формулиране на хипотеза</a:t>
            </a:r>
          </a:p>
          <a:p>
            <a:r>
              <a:rPr lang="en-US" altLang="bg-BG" sz="2200" b="1" smtClean="0"/>
              <a:t>проверка на хипотезата в хода на проучването</a:t>
            </a:r>
          </a:p>
        </p:txBody>
      </p:sp>
    </p:spTree>
  </p:cSld>
  <p:clrMapOvr>
    <a:masterClrMapping/>
  </p:clrMapOvr>
  <p:transition spd="med">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59DAB676-5A81-4983-A1A7-0D90ECA3D8E9}" type="slidenum">
              <a:rPr kumimoji="0" lang="en-US" altLang="bg-BG" sz="1400" smtClean="0">
                <a:solidFill>
                  <a:schemeClr val="bg2"/>
                </a:solidFill>
              </a:rPr>
              <a:pPr>
                <a:spcBef>
                  <a:spcPct val="50000"/>
                </a:spcBef>
                <a:buClrTx/>
                <a:buSzTx/>
                <a:buFontTx/>
                <a:buNone/>
              </a:pPr>
              <a:t>27</a:t>
            </a:fld>
            <a:endParaRPr kumimoji="0" lang="en-US" altLang="bg-BG" sz="1400" smtClean="0">
              <a:solidFill>
                <a:schemeClr val="bg2"/>
              </a:solidFill>
            </a:endParaRPr>
          </a:p>
        </p:txBody>
      </p:sp>
      <p:sp>
        <p:nvSpPr>
          <p:cNvPr id="30723" name="Rectangle 2"/>
          <p:cNvSpPr>
            <a:spLocks noGrp="1" noChangeArrowheads="1"/>
          </p:cNvSpPr>
          <p:nvPr>
            <p:ph type="title"/>
          </p:nvPr>
        </p:nvSpPr>
        <p:spPr/>
        <p:txBody>
          <a:bodyPr/>
          <a:lstStyle/>
          <a:p>
            <a:endParaRPr lang="bg-BG" altLang="bg-BG" smtClean="0"/>
          </a:p>
        </p:txBody>
      </p:sp>
      <p:pic>
        <p:nvPicPr>
          <p:cNvPr id="30724"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990600" y="457200"/>
            <a:ext cx="7772400" cy="6172200"/>
          </a:xfrm>
        </p:spPr>
      </p:pic>
    </p:spTree>
  </p:cSld>
  <p:clrMapOvr>
    <a:masterClrMapping/>
  </p:clrMapOvr>
  <p:transition spd="med">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8ADC66CA-DE2E-4BD8-AB31-F4E8A4C510BA}" type="slidenum">
              <a:rPr kumimoji="0" lang="en-US" altLang="bg-BG" sz="1400" smtClean="0">
                <a:solidFill>
                  <a:schemeClr val="bg2"/>
                </a:solidFill>
              </a:rPr>
              <a:pPr>
                <a:spcBef>
                  <a:spcPct val="50000"/>
                </a:spcBef>
                <a:buClrTx/>
                <a:buSzTx/>
                <a:buFontTx/>
                <a:buNone/>
              </a:pPr>
              <a:t>28</a:t>
            </a:fld>
            <a:endParaRPr kumimoji="0" lang="en-US" altLang="bg-BG" sz="1400" smtClean="0">
              <a:solidFill>
                <a:schemeClr val="bg2"/>
              </a:solidFill>
            </a:endParaRPr>
          </a:p>
        </p:txBody>
      </p:sp>
      <p:sp>
        <p:nvSpPr>
          <p:cNvPr id="31747" name="Rectangle 2"/>
          <p:cNvSpPr>
            <a:spLocks noGrp="1" noChangeArrowheads="1"/>
          </p:cNvSpPr>
          <p:nvPr>
            <p:ph type="title"/>
          </p:nvPr>
        </p:nvSpPr>
        <p:spPr/>
        <p:txBody>
          <a:bodyPr/>
          <a:lstStyle/>
          <a:p>
            <a:r>
              <a:rPr lang="bg-BG" altLang="bg-BG" sz="3600" b="1" smtClean="0"/>
              <a:t>Описателни епидемиологични проучвания</a:t>
            </a:r>
          </a:p>
        </p:txBody>
      </p:sp>
      <p:sp>
        <p:nvSpPr>
          <p:cNvPr id="31748" name="Rectangle 3"/>
          <p:cNvSpPr>
            <a:spLocks noGrp="1" noChangeArrowheads="1"/>
          </p:cNvSpPr>
          <p:nvPr>
            <p:ph type="body" idx="1"/>
          </p:nvPr>
        </p:nvSpPr>
        <p:spPr>
          <a:xfrm>
            <a:off x="762000" y="1828800"/>
            <a:ext cx="8153400" cy="4572000"/>
          </a:xfrm>
        </p:spPr>
        <p:txBody>
          <a:bodyPr/>
          <a:lstStyle/>
          <a:p>
            <a:r>
              <a:rPr lang="bg-BG" altLang="bg-BG" sz="2800" b="1" smtClean="0"/>
              <a:t>Описват и сравняват моделите на проявление на болестите в и между популациите.</a:t>
            </a:r>
          </a:p>
          <a:p>
            <a:r>
              <a:rPr lang="bg-BG" altLang="bg-BG" sz="2800" b="1" smtClean="0"/>
              <a:t>Дават отговор на въпросите:</a:t>
            </a:r>
          </a:p>
          <a:p>
            <a:pPr lvl="1"/>
            <a:r>
              <a:rPr lang="bg-BG" altLang="bg-BG" sz="2400" smtClean="0"/>
              <a:t>Има ли тенденция за нарастване или намаляване на честотата на дадено заболяване с течение на </a:t>
            </a:r>
            <a:r>
              <a:rPr lang="bg-BG" altLang="bg-BG" sz="2400" smtClean="0">
                <a:solidFill>
                  <a:schemeClr val="accent2"/>
                </a:solidFill>
              </a:rPr>
              <a:t>времето</a:t>
            </a:r>
            <a:r>
              <a:rPr lang="bg-BG" altLang="bg-BG" sz="2400" smtClean="0"/>
              <a:t>?</a:t>
            </a:r>
          </a:p>
          <a:p>
            <a:pPr lvl="1"/>
            <a:r>
              <a:rPr lang="bg-BG" altLang="bg-BG" sz="2400" smtClean="0"/>
              <a:t>Каква е честота на едно заболяване в определена географска област в сравнение с друга географска </a:t>
            </a:r>
            <a:r>
              <a:rPr lang="bg-BG" altLang="bg-BG" sz="2400" smtClean="0">
                <a:solidFill>
                  <a:schemeClr val="accent2"/>
                </a:solidFill>
              </a:rPr>
              <a:t>локализация</a:t>
            </a:r>
            <a:r>
              <a:rPr lang="bg-BG" altLang="bg-BG" sz="2400" smtClean="0"/>
              <a:t>?</a:t>
            </a:r>
          </a:p>
          <a:p>
            <a:pPr lvl="1"/>
            <a:r>
              <a:rPr lang="bg-BG" altLang="bg-BG" sz="2400" smtClean="0"/>
              <a:t>Различават ли се по своите характеристики </a:t>
            </a:r>
            <a:r>
              <a:rPr lang="bg-BG" altLang="bg-BG" sz="2400" smtClean="0">
                <a:solidFill>
                  <a:schemeClr val="accent2"/>
                </a:solidFill>
              </a:rPr>
              <a:t>лицата</a:t>
            </a:r>
            <a:r>
              <a:rPr lang="bg-BG" altLang="bg-BG" sz="2400" smtClean="0"/>
              <a:t> със заболяване от лицата без заболяване?</a:t>
            </a:r>
          </a:p>
        </p:txBody>
      </p:sp>
    </p:spTree>
  </p:cSld>
  <p:clrMapOvr>
    <a:masterClrMapping/>
  </p:clrMapOvr>
  <p:transition spd="med">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6A92F628-A571-46AB-B5D9-BE6B7E7167DF}" type="slidenum">
              <a:rPr kumimoji="0" lang="en-US" altLang="bg-BG" sz="1400" smtClean="0">
                <a:solidFill>
                  <a:schemeClr val="bg2"/>
                </a:solidFill>
              </a:rPr>
              <a:pPr>
                <a:spcBef>
                  <a:spcPct val="50000"/>
                </a:spcBef>
                <a:buClrTx/>
                <a:buSzTx/>
                <a:buFontTx/>
                <a:buNone/>
              </a:pPr>
              <a:t>29</a:t>
            </a:fld>
            <a:endParaRPr kumimoji="0" lang="en-US" altLang="bg-BG" sz="1400" smtClean="0">
              <a:solidFill>
                <a:schemeClr val="bg2"/>
              </a:solidFill>
            </a:endParaRPr>
          </a:p>
        </p:txBody>
      </p:sp>
      <p:sp>
        <p:nvSpPr>
          <p:cNvPr id="32771" name="Rectangle 2"/>
          <p:cNvSpPr>
            <a:spLocks noGrp="1" noChangeArrowheads="1"/>
          </p:cNvSpPr>
          <p:nvPr>
            <p:ph type="title"/>
          </p:nvPr>
        </p:nvSpPr>
        <p:spPr>
          <a:xfrm>
            <a:off x="990600" y="304800"/>
            <a:ext cx="8153400" cy="1143000"/>
          </a:xfrm>
        </p:spPr>
        <p:txBody>
          <a:bodyPr/>
          <a:lstStyle/>
          <a:p>
            <a:pPr>
              <a:lnSpc>
                <a:spcPct val="90000"/>
              </a:lnSpc>
            </a:pPr>
            <a:r>
              <a:rPr lang="en-US" altLang="bg-BG" sz="3600" b="1" smtClean="0"/>
              <a:t>Описателни епидемиологични проучвания </a:t>
            </a:r>
            <a:endParaRPr lang="en-US" altLang="bg-BG" smtClean="0"/>
          </a:p>
        </p:txBody>
      </p:sp>
      <p:sp>
        <p:nvSpPr>
          <p:cNvPr id="32772" name="Rectangle 3"/>
          <p:cNvSpPr>
            <a:spLocks noGrp="1" noChangeArrowheads="1"/>
          </p:cNvSpPr>
          <p:nvPr>
            <p:ph type="body" idx="1"/>
          </p:nvPr>
        </p:nvSpPr>
        <p:spPr>
          <a:xfrm>
            <a:off x="914400" y="1600200"/>
            <a:ext cx="8001000" cy="4953000"/>
          </a:xfrm>
        </p:spPr>
        <p:txBody>
          <a:bodyPr/>
          <a:lstStyle/>
          <a:p>
            <a:pPr>
              <a:lnSpc>
                <a:spcPct val="90000"/>
              </a:lnSpc>
            </a:pPr>
            <a:r>
              <a:rPr lang="bg-BG" altLang="bg-BG" sz="2600" b="1" smtClean="0"/>
              <a:t>Дават отговор на въпросите:</a:t>
            </a:r>
          </a:p>
          <a:p>
            <a:pPr>
              <a:lnSpc>
                <a:spcPct val="90000"/>
              </a:lnSpc>
              <a:buFont typeface="Monotype Sorts" pitchFamily="2" charset="2"/>
              <a:buNone/>
            </a:pPr>
            <a:r>
              <a:rPr lang="bg-BG" altLang="bg-BG" sz="2600" b="1" smtClean="0"/>
              <a:t>1. </a:t>
            </a:r>
            <a:r>
              <a:rPr lang="bg-BG" altLang="bg-BG" sz="2800" b="1" smtClean="0"/>
              <a:t>Кога се боледува</a:t>
            </a:r>
            <a:r>
              <a:rPr lang="bg-BG" altLang="bg-BG" sz="2600" b="1" smtClean="0"/>
              <a:t>? / Какво е варирането на дадено заболяване във времето?/</a:t>
            </a:r>
          </a:p>
          <a:p>
            <a:pPr>
              <a:lnSpc>
                <a:spcPct val="90000"/>
              </a:lnSpc>
              <a:buFont typeface="Monotype Sorts" pitchFamily="2" charset="2"/>
              <a:buNone/>
            </a:pPr>
            <a:r>
              <a:rPr lang="bg-BG" altLang="bg-BG" sz="2600" b="1" smtClean="0"/>
              <a:t>2. </a:t>
            </a:r>
            <a:r>
              <a:rPr lang="bg-BG" altLang="bg-BG" sz="2800" b="1" smtClean="0"/>
              <a:t>Къде се боледува</a:t>
            </a:r>
            <a:r>
              <a:rPr lang="bg-BG" altLang="bg-BG" sz="2600" b="1" smtClean="0"/>
              <a:t>? / Какво е географското разпространение на заболяването/</a:t>
            </a:r>
          </a:p>
          <a:p>
            <a:pPr>
              <a:lnSpc>
                <a:spcPct val="90000"/>
              </a:lnSpc>
              <a:buFont typeface="Monotype Sorts" pitchFamily="2" charset="2"/>
              <a:buNone/>
            </a:pPr>
            <a:r>
              <a:rPr lang="bg-BG" altLang="bg-BG" sz="2600" b="1" smtClean="0"/>
              <a:t>3. </a:t>
            </a:r>
            <a:r>
              <a:rPr lang="bg-BG" altLang="bg-BG" sz="2800" b="1" smtClean="0"/>
              <a:t>Кой боледува?</a:t>
            </a:r>
            <a:r>
              <a:rPr lang="bg-BG" altLang="bg-BG" sz="2600" b="1" smtClean="0"/>
              <a:t> / Какви са характеристиките на лицата, които боледуват от дадено заболяване?/</a:t>
            </a:r>
          </a:p>
          <a:p>
            <a:pPr>
              <a:lnSpc>
                <a:spcPct val="90000"/>
              </a:lnSpc>
              <a:buFont typeface="Monotype Sorts" pitchFamily="2" charset="2"/>
              <a:buNone/>
            </a:pPr>
            <a:endParaRPr lang="bg-BG" altLang="bg-BG" sz="2600" b="1" smtClean="0"/>
          </a:p>
          <a:p>
            <a:pPr>
              <a:lnSpc>
                <a:spcPct val="90000"/>
              </a:lnSpc>
              <a:buFont typeface="Monotype Sorts" pitchFamily="2" charset="2"/>
              <a:buNone/>
            </a:pPr>
            <a:r>
              <a:rPr lang="bg-BG" altLang="bg-BG" sz="2600" b="1" smtClean="0"/>
              <a:t>Описват разпространението на болестта </a:t>
            </a:r>
            <a:r>
              <a:rPr lang="bg-BG" altLang="bg-BG" sz="2800" b="1" smtClean="0">
                <a:solidFill>
                  <a:schemeClr val="accent2"/>
                </a:solidFill>
              </a:rPr>
              <a:t>по време, място и лица</a:t>
            </a:r>
          </a:p>
        </p:txBody>
      </p:sp>
    </p:spTree>
  </p:cSld>
  <p:clrMapOvr>
    <a:masterClrMapping/>
  </p:clrMapOvr>
  <p:transition spd="med">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bg-BG" sz="3600" b="1" smtClean="0"/>
              <a:t>Болестност /Prevalence</a:t>
            </a:r>
            <a:r>
              <a:rPr lang="bg-BG" altLang="bg-BG" sz="3600" b="1" smtClean="0"/>
              <a:t>/</a:t>
            </a:r>
            <a:endParaRPr lang="en-US" altLang="bg-BG" sz="3600" smtClean="0"/>
          </a:p>
        </p:txBody>
      </p:sp>
      <p:sp>
        <p:nvSpPr>
          <p:cNvPr id="6147" name="Rectangle 3"/>
          <p:cNvSpPr>
            <a:spLocks noGrp="1" noChangeArrowheads="1"/>
          </p:cNvSpPr>
          <p:nvPr>
            <p:ph type="body" idx="1"/>
          </p:nvPr>
        </p:nvSpPr>
        <p:spPr/>
        <p:txBody>
          <a:bodyPr/>
          <a:lstStyle/>
          <a:p>
            <a:pPr>
              <a:buFont typeface="Monotype Sorts" pitchFamily="2" charset="2"/>
              <a:buNone/>
            </a:pPr>
            <a:r>
              <a:rPr lang="en-US" altLang="bg-BG" smtClean="0"/>
              <a:t> Измерва честотата на </a:t>
            </a:r>
            <a:r>
              <a:rPr lang="en-US" altLang="bg-BG" smtClean="0">
                <a:solidFill>
                  <a:schemeClr val="accent2"/>
                </a:solidFill>
              </a:rPr>
              <a:t>съществуващите </a:t>
            </a:r>
            <a:r>
              <a:rPr lang="en-US" altLang="bg-BG" smtClean="0"/>
              <a:t>заболявания сред дадена популация:</a:t>
            </a:r>
          </a:p>
          <a:p>
            <a:pPr>
              <a:buFont typeface="Monotype Sorts" pitchFamily="2" charset="2"/>
              <a:buNone/>
            </a:pPr>
            <a:endParaRPr lang="en-US" altLang="bg-BG" smtClean="0"/>
          </a:p>
          <a:p>
            <a:r>
              <a:rPr lang="en-US" altLang="bg-BG" smtClean="0"/>
              <a:t> </a:t>
            </a:r>
            <a:r>
              <a:rPr lang="en-US" altLang="bg-BG" smtClean="0">
                <a:solidFill>
                  <a:schemeClr val="accent2"/>
                </a:solidFill>
              </a:rPr>
              <a:t>в точно определен момент</a:t>
            </a:r>
            <a:r>
              <a:rPr lang="en-US" altLang="bg-BG" smtClean="0"/>
              <a:t> и се нарича </a:t>
            </a:r>
            <a:r>
              <a:rPr lang="en-US" altLang="bg-BG" b="1" smtClean="0">
                <a:solidFill>
                  <a:schemeClr val="accent2"/>
                </a:solidFill>
              </a:rPr>
              <a:t>моментна болестност</a:t>
            </a:r>
            <a:endParaRPr lang="en-US" altLang="bg-BG" b="1" smtClean="0"/>
          </a:p>
          <a:p>
            <a:pPr>
              <a:buFont typeface="Monotype Sorts" pitchFamily="2" charset="2"/>
              <a:buNone/>
            </a:pPr>
            <a:endParaRPr lang="en-US" altLang="bg-BG" smtClean="0"/>
          </a:p>
          <a:p>
            <a:r>
              <a:rPr lang="en-US" altLang="bg-BG" smtClean="0">
                <a:solidFill>
                  <a:schemeClr val="accent2"/>
                </a:solidFill>
              </a:rPr>
              <a:t>за определен период</a:t>
            </a:r>
            <a:r>
              <a:rPr lang="en-US" altLang="bg-BG" smtClean="0"/>
              <a:t> и се нарича </a:t>
            </a:r>
            <a:r>
              <a:rPr lang="en-US" altLang="bg-BG" b="1" smtClean="0">
                <a:solidFill>
                  <a:schemeClr val="accent2"/>
                </a:solidFill>
              </a:rPr>
              <a:t>периодна болестност</a:t>
            </a:r>
            <a:endParaRPr lang="en-US" altLang="bg-BG" smtClean="0"/>
          </a:p>
          <a:p>
            <a:endParaRPr lang="en-US" altLang="bg-BG" smtClean="0"/>
          </a:p>
        </p:txBody>
      </p:sp>
      <p:sp>
        <p:nvSpPr>
          <p:cNvPr id="6148"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8E442E0D-EB3E-4B06-B7D1-03034BF6C840}" type="slidenum">
              <a:rPr kumimoji="0" lang="en-US" altLang="bg-BG" sz="1400" smtClean="0">
                <a:solidFill>
                  <a:schemeClr val="bg2"/>
                </a:solidFill>
              </a:rPr>
              <a:pPr>
                <a:spcBef>
                  <a:spcPct val="50000"/>
                </a:spcBef>
                <a:buClrTx/>
                <a:buSzTx/>
                <a:buFontTx/>
                <a:buNone/>
              </a:pPr>
              <a:t>3</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9409B1EF-A0DA-4034-8BC5-8CD10F8EAFE4}" type="slidenum">
              <a:rPr kumimoji="0" lang="en-US" altLang="bg-BG" sz="1400" smtClean="0">
                <a:solidFill>
                  <a:schemeClr val="bg2"/>
                </a:solidFill>
              </a:rPr>
              <a:pPr>
                <a:spcBef>
                  <a:spcPct val="50000"/>
                </a:spcBef>
                <a:buClrTx/>
                <a:buSzTx/>
                <a:buFontTx/>
                <a:buNone/>
              </a:pPr>
              <a:t>30</a:t>
            </a:fld>
            <a:endParaRPr kumimoji="0" lang="en-US" altLang="bg-BG" sz="1400" smtClean="0">
              <a:solidFill>
                <a:schemeClr val="bg2"/>
              </a:solidFill>
            </a:endParaRPr>
          </a:p>
        </p:txBody>
      </p:sp>
      <p:sp>
        <p:nvSpPr>
          <p:cNvPr id="33795" name="Rectangle 2"/>
          <p:cNvSpPr>
            <a:spLocks noGrp="1" noChangeArrowheads="1"/>
          </p:cNvSpPr>
          <p:nvPr>
            <p:ph type="title"/>
          </p:nvPr>
        </p:nvSpPr>
        <p:spPr/>
        <p:txBody>
          <a:bodyPr/>
          <a:lstStyle/>
          <a:p>
            <a:endParaRPr lang="bg-BG" altLang="bg-BG" smtClean="0"/>
          </a:p>
        </p:txBody>
      </p:sp>
      <p:pic>
        <p:nvPicPr>
          <p:cNvPr id="33796"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990600" y="533400"/>
            <a:ext cx="7772400" cy="5943600"/>
          </a:xfrm>
        </p:spPr>
      </p:pic>
    </p:spTree>
  </p:cSld>
  <p:clrMapOvr>
    <a:masterClrMapping/>
  </p:clrMapOvr>
  <p:transition spd="med">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8FE7A266-A082-4E60-B234-0D3B51A866CF}" type="slidenum">
              <a:rPr kumimoji="0" lang="en-US" altLang="bg-BG" sz="1400" smtClean="0">
                <a:solidFill>
                  <a:schemeClr val="bg2"/>
                </a:solidFill>
              </a:rPr>
              <a:pPr>
                <a:spcBef>
                  <a:spcPct val="50000"/>
                </a:spcBef>
                <a:buClrTx/>
                <a:buSzTx/>
                <a:buFontTx/>
                <a:buNone/>
              </a:pPr>
              <a:t>31</a:t>
            </a:fld>
            <a:endParaRPr kumimoji="0" lang="en-US" altLang="bg-BG" sz="1400" smtClean="0">
              <a:solidFill>
                <a:schemeClr val="bg2"/>
              </a:solidFill>
            </a:endParaRPr>
          </a:p>
        </p:txBody>
      </p:sp>
      <p:sp>
        <p:nvSpPr>
          <p:cNvPr id="34819" name="Rectangle 2"/>
          <p:cNvSpPr>
            <a:spLocks noGrp="1" noChangeArrowheads="1"/>
          </p:cNvSpPr>
          <p:nvPr>
            <p:ph type="title"/>
          </p:nvPr>
        </p:nvSpPr>
        <p:spPr/>
        <p:txBody>
          <a:bodyPr/>
          <a:lstStyle/>
          <a:p>
            <a:endParaRPr lang="bg-BG" altLang="bg-BG" smtClean="0"/>
          </a:p>
        </p:txBody>
      </p:sp>
      <p:pic>
        <p:nvPicPr>
          <p:cNvPr id="34820"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990600" y="533400"/>
            <a:ext cx="7772400" cy="6019800"/>
          </a:xfrm>
        </p:spPr>
      </p:pic>
    </p:spTree>
  </p:cSld>
  <p:clrMapOvr>
    <a:masterClrMapping/>
  </p:clrMapOvr>
  <p:transition spd="med">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noChangeArrowheads="1"/>
          </p:cNvSpPr>
          <p:nvPr>
            <p:ph type="title"/>
          </p:nvPr>
        </p:nvSpPr>
        <p:spPr/>
        <p:txBody>
          <a:bodyPr/>
          <a:lstStyle/>
          <a:p>
            <a:endParaRPr lang="bg-BG" altLang="bg-BG" smtClean="0"/>
          </a:p>
        </p:txBody>
      </p:sp>
      <p:sp>
        <p:nvSpPr>
          <p:cNvPr id="35843" name="Slide Number Placeholder 3"/>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9DCE85DD-8A1F-44B5-B8D7-2A35ED7E8E89}" type="slidenum">
              <a:rPr kumimoji="0" lang="en-US" altLang="bg-BG" sz="1400" smtClean="0">
                <a:solidFill>
                  <a:schemeClr val="bg2"/>
                </a:solidFill>
              </a:rPr>
              <a:pPr>
                <a:spcBef>
                  <a:spcPct val="50000"/>
                </a:spcBef>
                <a:buClrTx/>
                <a:buSzTx/>
                <a:buFontTx/>
                <a:buNone/>
              </a:pPr>
              <a:t>32</a:t>
            </a:fld>
            <a:endParaRPr kumimoji="0" lang="en-US" altLang="bg-BG" sz="1400" smtClean="0">
              <a:solidFill>
                <a:schemeClr val="bg2"/>
              </a:solidFill>
            </a:endParaRPr>
          </a:p>
        </p:txBody>
      </p:sp>
      <p:pic>
        <p:nvPicPr>
          <p:cNvPr id="3584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90600" y="457200"/>
            <a:ext cx="7848600" cy="5943600"/>
          </a:xfrm>
          <a:noFill/>
        </p:spPr>
      </p:pic>
    </p:spTree>
  </p:cSld>
  <p:clrMapOvr>
    <a:masterClrMapping/>
  </p:clrMapOvr>
  <p:transition spd="med">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4B94B52A-E81F-4CA5-A6F8-AA4147C0A4EA}" type="slidenum">
              <a:rPr kumimoji="0" lang="en-US" altLang="bg-BG" sz="1400" smtClean="0">
                <a:solidFill>
                  <a:schemeClr val="bg2"/>
                </a:solidFill>
              </a:rPr>
              <a:pPr>
                <a:spcBef>
                  <a:spcPct val="50000"/>
                </a:spcBef>
                <a:buClrTx/>
                <a:buSzTx/>
                <a:buFontTx/>
                <a:buNone/>
              </a:pPr>
              <a:t>33</a:t>
            </a:fld>
            <a:endParaRPr kumimoji="0" lang="en-US" altLang="bg-BG" sz="1400" smtClean="0">
              <a:solidFill>
                <a:schemeClr val="bg2"/>
              </a:solidFill>
            </a:endParaRPr>
          </a:p>
        </p:txBody>
      </p:sp>
      <p:sp>
        <p:nvSpPr>
          <p:cNvPr id="36867" name="Rectangle 2"/>
          <p:cNvSpPr>
            <a:spLocks noGrp="1" noChangeArrowheads="1"/>
          </p:cNvSpPr>
          <p:nvPr>
            <p:ph type="title"/>
          </p:nvPr>
        </p:nvSpPr>
        <p:spPr>
          <a:xfrm>
            <a:off x="990600" y="304800"/>
            <a:ext cx="8153400" cy="1143000"/>
          </a:xfrm>
        </p:spPr>
        <p:txBody>
          <a:bodyPr/>
          <a:lstStyle/>
          <a:p>
            <a:pPr>
              <a:lnSpc>
                <a:spcPct val="90000"/>
              </a:lnSpc>
            </a:pPr>
            <a:r>
              <a:rPr lang="en-US" altLang="bg-BG" sz="3600" b="1" smtClean="0"/>
              <a:t>Описателни епидемиологични проучвания  - приложения</a:t>
            </a:r>
            <a:endParaRPr lang="en-US" altLang="bg-BG" smtClean="0"/>
          </a:p>
        </p:txBody>
      </p:sp>
      <p:sp>
        <p:nvSpPr>
          <p:cNvPr id="36868" name="Rectangle 3"/>
          <p:cNvSpPr>
            <a:spLocks noGrp="1" noChangeArrowheads="1"/>
          </p:cNvSpPr>
          <p:nvPr>
            <p:ph type="body" idx="1"/>
          </p:nvPr>
        </p:nvSpPr>
        <p:spPr>
          <a:xfrm>
            <a:off x="838200" y="1524000"/>
            <a:ext cx="7772400" cy="4114800"/>
          </a:xfrm>
        </p:spPr>
        <p:txBody>
          <a:bodyPr/>
          <a:lstStyle/>
          <a:p>
            <a:pPr>
              <a:lnSpc>
                <a:spcPct val="90000"/>
              </a:lnSpc>
            </a:pPr>
            <a:r>
              <a:rPr lang="en-US" altLang="bg-BG" sz="2800" b="1" smtClean="0"/>
              <a:t>Използват готови данни от </a:t>
            </a:r>
            <a:r>
              <a:rPr lang="en-US" altLang="bg-BG" sz="2800" b="1" smtClean="0">
                <a:solidFill>
                  <a:schemeClr val="accent2"/>
                </a:solidFill>
              </a:rPr>
              <a:t>рутинната здравна и обща статистика</a:t>
            </a:r>
            <a:r>
              <a:rPr lang="en-US" altLang="bg-BG" sz="2800" b="1" smtClean="0"/>
              <a:t>, бързи и евтини</a:t>
            </a:r>
          </a:p>
          <a:p>
            <a:pPr>
              <a:lnSpc>
                <a:spcPct val="90000"/>
              </a:lnSpc>
            </a:pPr>
            <a:r>
              <a:rPr lang="en-US" altLang="bg-BG" sz="2800" b="1" smtClean="0"/>
              <a:t>Посочват лицата, които имат най-голяма вероятност за засягане от заболяване, с което подпомагат клиничните лекари</a:t>
            </a:r>
          </a:p>
          <a:p>
            <a:pPr>
              <a:lnSpc>
                <a:spcPct val="90000"/>
              </a:lnSpc>
            </a:pPr>
            <a:r>
              <a:rPr lang="en-US" altLang="bg-BG" sz="2800" b="1" smtClean="0"/>
              <a:t>Подпомагат ефективното разпределение на ресурсите и планирането на профилактични програми според здравните потребности </a:t>
            </a:r>
          </a:p>
          <a:p>
            <a:pPr>
              <a:lnSpc>
                <a:spcPct val="90000"/>
              </a:lnSpc>
            </a:pPr>
            <a:r>
              <a:rPr lang="en-US" altLang="bg-BG" sz="2800" b="1" smtClean="0"/>
              <a:t>Насочват към възможните причини за дадено заболяване, като от тях често възникват първите хипотези за причинност</a:t>
            </a:r>
          </a:p>
        </p:txBody>
      </p:sp>
    </p:spTree>
  </p:cSld>
  <p:clrMapOvr>
    <a:masterClrMapping/>
  </p:clrMapOvr>
  <p:transition spd="med">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FC6B37B4-0BE2-4A90-BCAC-A4B52DA0945C}" type="slidenum">
              <a:rPr kumimoji="0" lang="en-US" altLang="bg-BG" sz="1400" smtClean="0">
                <a:solidFill>
                  <a:schemeClr val="bg2"/>
                </a:solidFill>
              </a:rPr>
              <a:pPr>
                <a:spcBef>
                  <a:spcPct val="50000"/>
                </a:spcBef>
                <a:buClrTx/>
                <a:buSzTx/>
                <a:buFontTx/>
                <a:buNone/>
              </a:pPr>
              <a:t>34</a:t>
            </a:fld>
            <a:endParaRPr kumimoji="0" lang="en-US" altLang="bg-BG" sz="1400" smtClean="0">
              <a:solidFill>
                <a:schemeClr val="bg2"/>
              </a:solidFill>
            </a:endParaRPr>
          </a:p>
        </p:txBody>
      </p:sp>
      <p:sp>
        <p:nvSpPr>
          <p:cNvPr id="37891" name="Rectangle 2"/>
          <p:cNvSpPr>
            <a:spLocks noGrp="1" noChangeArrowheads="1"/>
          </p:cNvSpPr>
          <p:nvPr>
            <p:ph type="title"/>
          </p:nvPr>
        </p:nvSpPr>
        <p:spPr>
          <a:xfrm>
            <a:off x="990600" y="304800"/>
            <a:ext cx="8153400" cy="1143000"/>
          </a:xfrm>
        </p:spPr>
        <p:txBody>
          <a:bodyPr/>
          <a:lstStyle/>
          <a:p>
            <a:pPr>
              <a:lnSpc>
                <a:spcPct val="90000"/>
              </a:lnSpc>
            </a:pPr>
            <a:r>
              <a:rPr lang="en-US" altLang="bg-BG" sz="3600" b="1" smtClean="0"/>
              <a:t>Екологични /корелационни/ епидемиологични проучвания </a:t>
            </a:r>
            <a:endParaRPr lang="en-US" altLang="bg-BG" smtClean="0"/>
          </a:p>
        </p:txBody>
      </p:sp>
      <p:sp>
        <p:nvSpPr>
          <p:cNvPr id="37892" name="Rectangle 3"/>
          <p:cNvSpPr>
            <a:spLocks noGrp="1" noChangeArrowheads="1"/>
          </p:cNvSpPr>
          <p:nvPr>
            <p:ph type="body" idx="1"/>
          </p:nvPr>
        </p:nvSpPr>
        <p:spPr>
          <a:xfrm>
            <a:off x="838200" y="1524000"/>
            <a:ext cx="7772400" cy="4114800"/>
          </a:xfrm>
        </p:spPr>
        <p:txBody>
          <a:bodyPr/>
          <a:lstStyle/>
          <a:p>
            <a:pPr>
              <a:lnSpc>
                <a:spcPct val="90000"/>
              </a:lnSpc>
              <a:buFont typeface="Monotype Sorts" pitchFamily="2" charset="2"/>
              <a:buNone/>
            </a:pPr>
            <a:r>
              <a:rPr lang="en-US" altLang="bg-BG" sz="2800" b="1" smtClean="0"/>
              <a:t>Наблюдателни епидемиологични проучвания, при които се изучават и анализират </a:t>
            </a:r>
            <a:r>
              <a:rPr lang="en-US" altLang="bg-BG" sz="2800" b="1" smtClean="0">
                <a:solidFill>
                  <a:schemeClr val="accent2"/>
                </a:solidFill>
              </a:rPr>
              <a:t>цели популации или групи лица</a:t>
            </a:r>
            <a:r>
              <a:rPr lang="en-US" altLang="bg-BG" sz="2800" b="1" smtClean="0"/>
              <a:t>. Сравнява се честотата на заболяванията в различни популации за един и същ период или в една и съща популация за различни периоди.</a:t>
            </a:r>
          </a:p>
          <a:p>
            <a:pPr>
              <a:lnSpc>
                <a:spcPct val="90000"/>
              </a:lnSpc>
              <a:buFont typeface="Monotype Sorts" pitchFamily="2" charset="2"/>
              <a:buNone/>
            </a:pPr>
            <a:endParaRPr lang="en-US" altLang="bg-BG" sz="2800" b="1" smtClean="0"/>
          </a:p>
          <a:p>
            <a:pPr>
              <a:lnSpc>
                <a:spcPct val="90000"/>
              </a:lnSpc>
              <a:buFont typeface="Monotype Sorts" pitchFamily="2" charset="2"/>
              <a:buNone/>
            </a:pPr>
            <a:r>
              <a:rPr lang="en-US" altLang="bg-BG" sz="2800" b="1" smtClean="0"/>
              <a:t>Използват се налични данни от националната статистика и центровете по здравна информация, бързи и евтини проучвания</a:t>
            </a:r>
          </a:p>
        </p:txBody>
      </p:sp>
    </p:spTree>
  </p:cSld>
  <p:clrMapOvr>
    <a:masterClrMapping/>
  </p:clrMapOvr>
  <p:transition spd="med">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8FE69D7D-4B1B-40B8-B198-31EFFB638CC0}" type="slidenum">
              <a:rPr kumimoji="0" lang="en-US" altLang="bg-BG" sz="1400" smtClean="0">
                <a:solidFill>
                  <a:schemeClr val="bg2"/>
                </a:solidFill>
              </a:rPr>
              <a:pPr>
                <a:spcBef>
                  <a:spcPct val="50000"/>
                </a:spcBef>
                <a:buClrTx/>
                <a:buSzTx/>
                <a:buFontTx/>
                <a:buNone/>
              </a:pPr>
              <a:t>35</a:t>
            </a:fld>
            <a:endParaRPr kumimoji="0" lang="en-US" altLang="bg-BG" sz="1400" smtClean="0">
              <a:solidFill>
                <a:schemeClr val="bg2"/>
              </a:solidFill>
            </a:endParaRPr>
          </a:p>
        </p:txBody>
      </p:sp>
      <p:sp>
        <p:nvSpPr>
          <p:cNvPr id="38915" name="Rectangle 2"/>
          <p:cNvSpPr>
            <a:spLocks noGrp="1" noChangeArrowheads="1"/>
          </p:cNvSpPr>
          <p:nvPr>
            <p:ph type="title"/>
          </p:nvPr>
        </p:nvSpPr>
        <p:spPr/>
        <p:txBody>
          <a:bodyPr/>
          <a:lstStyle/>
          <a:p>
            <a:r>
              <a:rPr lang="bg-BG" altLang="bg-BG" sz="2600" b="1" smtClean="0">
                <a:latin typeface="Arial" panose="020B0604020202020204" pitchFamily="34" charset="0"/>
              </a:rPr>
              <a:t>Корелационно проучване на връзката между консумацията на високоалкохолни напитки и сърдечно-съдовата смъртност при мъжете</a:t>
            </a:r>
            <a:endParaRPr lang="en-US" altLang="bg-BG" sz="2600" b="1" smtClean="0">
              <a:latin typeface="Arial" panose="020B0604020202020204" pitchFamily="34" charset="0"/>
            </a:endParaRPr>
          </a:p>
        </p:txBody>
      </p:sp>
      <p:sp>
        <p:nvSpPr>
          <p:cNvPr id="38916" name="Line 5"/>
          <p:cNvSpPr>
            <a:spLocks noChangeShapeType="1"/>
          </p:cNvSpPr>
          <p:nvPr/>
        </p:nvSpPr>
        <p:spPr bwMode="auto">
          <a:xfrm>
            <a:off x="2476500" y="5178425"/>
            <a:ext cx="52006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17" name="Line 6"/>
          <p:cNvSpPr>
            <a:spLocks noChangeShapeType="1"/>
          </p:cNvSpPr>
          <p:nvPr/>
        </p:nvSpPr>
        <p:spPr bwMode="auto">
          <a:xfrm>
            <a:off x="2644775"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18" name="Line 7"/>
          <p:cNvSpPr>
            <a:spLocks noChangeShapeType="1"/>
          </p:cNvSpPr>
          <p:nvPr/>
        </p:nvSpPr>
        <p:spPr bwMode="auto">
          <a:xfrm>
            <a:off x="2820988"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19" name="Line 8"/>
          <p:cNvSpPr>
            <a:spLocks noChangeShapeType="1"/>
          </p:cNvSpPr>
          <p:nvPr/>
        </p:nvSpPr>
        <p:spPr bwMode="auto">
          <a:xfrm>
            <a:off x="2989263"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0" name="Line 9"/>
          <p:cNvSpPr>
            <a:spLocks noChangeShapeType="1"/>
          </p:cNvSpPr>
          <p:nvPr/>
        </p:nvSpPr>
        <p:spPr bwMode="auto">
          <a:xfrm>
            <a:off x="3163888"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1" name="Line 10"/>
          <p:cNvSpPr>
            <a:spLocks noChangeShapeType="1"/>
          </p:cNvSpPr>
          <p:nvPr/>
        </p:nvSpPr>
        <p:spPr bwMode="auto">
          <a:xfrm>
            <a:off x="2476500" y="5178425"/>
            <a:ext cx="1588" cy="1206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2" name="Line 11"/>
          <p:cNvSpPr>
            <a:spLocks noChangeShapeType="1"/>
          </p:cNvSpPr>
          <p:nvPr/>
        </p:nvSpPr>
        <p:spPr bwMode="auto">
          <a:xfrm flipV="1">
            <a:off x="2476500" y="2573338"/>
            <a:ext cx="1588" cy="26050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08" name="Rectangle 12"/>
          <p:cNvSpPr>
            <a:spLocks noChangeArrowheads="1"/>
          </p:cNvSpPr>
          <p:nvPr/>
        </p:nvSpPr>
        <p:spPr bwMode="auto">
          <a:xfrm>
            <a:off x="2400300" y="5314950"/>
            <a:ext cx="152400"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0</a:t>
            </a:r>
            <a:endParaRPr lang="en-US" altLang="bg-BG">
              <a:effectLst>
                <a:outerShdw blurRad="38100" dist="38100" dir="2700000" algn="tl">
                  <a:srgbClr val="000000"/>
                </a:outerShdw>
              </a:effectLst>
            </a:endParaRPr>
          </a:p>
        </p:txBody>
      </p:sp>
      <p:sp>
        <p:nvSpPr>
          <p:cNvPr id="38924" name="Line 13"/>
          <p:cNvSpPr>
            <a:spLocks noChangeShapeType="1"/>
          </p:cNvSpPr>
          <p:nvPr/>
        </p:nvSpPr>
        <p:spPr bwMode="auto">
          <a:xfrm>
            <a:off x="3508375"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5" name="Line 14"/>
          <p:cNvSpPr>
            <a:spLocks noChangeShapeType="1"/>
          </p:cNvSpPr>
          <p:nvPr/>
        </p:nvSpPr>
        <p:spPr bwMode="auto">
          <a:xfrm>
            <a:off x="3684588"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6" name="Line 15"/>
          <p:cNvSpPr>
            <a:spLocks noChangeShapeType="1"/>
          </p:cNvSpPr>
          <p:nvPr/>
        </p:nvSpPr>
        <p:spPr bwMode="auto">
          <a:xfrm>
            <a:off x="3852863"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7" name="Line 16"/>
          <p:cNvSpPr>
            <a:spLocks noChangeShapeType="1"/>
          </p:cNvSpPr>
          <p:nvPr/>
        </p:nvSpPr>
        <p:spPr bwMode="auto">
          <a:xfrm>
            <a:off x="4029075"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8" name="Line 17"/>
          <p:cNvSpPr>
            <a:spLocks noChangeShapeType="1"/>
          </p:cNvSpPr>
          <p:nvPr/>
        </p:nvSpPr>
        <p:spPr bwMode="auto">
          <a:xfrm>
            <a:off x="3340100" y="5178425"/>
            <a:ext cx="1588" cy="1206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9" name="Line 18"/>
          <p:cNvSpPr>
            <a:spLocks noChangeShapeType="1"/>
          </p:cNvSpPr>
          <p:nvPr/>
        </p:nvSpPr>
        <p:spPr bwMode="auto">
          <a:xfrm flipV="1">
            <a:off x="3340100" y="2573338"/>
            <a:ext cx="1588" cy="26050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15" name="Rectangle 19"/>
          <p:cNvSpPr>
            <a:spLocks noChangeArrowheads="1"/>
          </p:cNvSpPr>
          <p:nvPr/>
        </p:nvSpPr>
        <p:spPr bwMode="auto">
          <a:xfrm>
            <a:off x="3263900" y="5314950"/>
            <a:ext cx="152400"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2</a:t>
            </a:r>
            <a:endParaRPr lang="en-US" altLang="bg-BG">
              <a:effectLst>
                <a:outerShdw blurRad="38100" dist="38100" dir="2700000" algn="tl">
                  <a:srgbClr val="000000"/>
                </a:outerShdw>
              </a:effectLst>
            </a:endParaRPr>
          </a:p>
        </p:txBody>
      </p:sp>
      <p:sp>
        <p:nvSpPr>
          <p:cNvPr id="38931" name="Line 20"/>
          <p:cNvSpPr>
            <a:spLocks noChangeShapeType="1"/>
          </p:cNvSpPr>
          <p:nvPr/>
        </p:nvSpPr>
        <p:spPr bwMode="auto">
          <a:xfrm>
            <a:off x="4371975"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2" name="Line 21"/>
          <p:cNvSpPr>
            <a:spLocks noChangeShapeType="1"/>
          </p:cNvSpPr>
          <p:nvPr/>
        </p:nvSpPr>
        <p:spPr bwMode="auto">
          <a:xfrm>
            <a:off x="4548188"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3" name="Line 22"/>
          <p:cNvSpPr>
            <a:spLocks noChangeShapeType="1"/>
          </p:cNvSpPr>
          <p:nvPr/>
        </p:nvSpPr>
        <p:spPr bwMode="auto">
          <a:xfrm>
            <a:off x="4716463"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4" name="Line 23"/>
          <p:cNvSpPr>
            <a:spLocks noChangeShapeType="1"/>
          </p:cNvSpPr>
          <p:nvPr/>
        </p:nvSpPr>
        <p:spPr bwMode="auto">
          <a:xfrm>
            <a:off x="4892675"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5" name="Line 24"/>
          <p:cNvSpPr>
            <a:spLocks noChangeShapeType="1"/>
          </p:cNvSpPr>
          <p:nvPr/>
        </p:nvSpPr>
        <p:spPr bwMode="auto">
          <a:xfrm>
            <a:off x="4205288" y="5178425"/>
            <a:ext cx="1587" cy="1206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6" name="Line 25"/>
          <p:cNvSpPr>
            <a:spLocks noChangeShapeType="1"/>
          </p:cNvSpPr>
          <p:nvPr/>
        </p:nvSpPr>
        <p:spPr bwMode="auto">
          <a:xfrm flipV="1">
            <a:off x="4205288" y="2573338"/>
            <a:ext cx="1587" cy="26050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22" name="Rectangle 26"/>
          <p:cNvSpPr>
            <a:spLocks noChangeArrowheads="1"/>
          </p:cNvSpPr>
          <p:nvPr/>
        </p:nvSpPr>
        <p:spPr bwMode="auto">
          <a:xfrm>
            <a:off x="4129088" y="5314950"/>
            <a:ext cx="152400"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4</a:t>
            </a:r>
            <a:endParaRPr lang="en-US" altLang="bg-BG">
              <a:effectLst>
                <a:outerShdw blurRad="38100" dist="38100" dir="2700000" algn="tl">
                  <a:srgbClr val="000000"/>
                </a:outerShdw>
              </a:effectLst>
            </a:endParaRPr>
          </a:p>
        </p:txBody>
      </p:sp>
      <p:sp>
        <p:nvSpPr>
          <p:cNvPr id="38938" name="Line 27"/>
          <p:cNvSpPr>
            <a:spLocks noChangeShapeType="1"/>
          </p:cNvSpPr>
          <p:nvPr/>
        </p:nvSpPr>
        <p:spPr bwMode="auto">
          <a:xfrm>
            <a:off x="5245100"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9" name="Line 28"/>
          <p:cNvSpPr>
            <a:spLocks noChangeShapeType="1"/>
          </p:cNvSpPr>
          <p:nvPr/>
        </p:nvSpPr>
        <p:spPr bwMode="auto">
          <a:xfrm>
            <a:off x="5421313"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0" name="Line 29"/>
          <p:cNvSpPr>
            <a:spLocks noChangeShapeType="1"/>
          </p:cNvSpPr>
          <p:nvPr/>
        </p:nvSpPr>
        <p:spPr bwMode="auto">
          <a:xfrm>
            <a:off x="5589588"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1" name="Line 30"/>
          <p:cNvSpPr>
            <a:spLocks noChangeShapeType="1"/>
          </p:cNvSpPr>
          <p:nvPr/>
        </p:nvSpPr>
        <p:spPr bwMode="auto">
          <a:xfrm>
            <a:off x="5764213"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2" name="Line 31"/>
          <p:cNvSpPr>
            <a:spLocks noChangeShapeType="1"/>
          </p:cNvSpPr>
          <p:nvPr/>
        </p:nvSpPr>
        <p:spPr bwMode="auto">
          <a:xfrm>
            <a:off x="5076825" y="5178425"/>
            <a:ext cx="1588" cy="1206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3" name="Line 32"/>
          <p:cNvSpPr>
            <a:spLocks noChangeShapeType="1"/>
          </p:cNvSpPr>
          <p:nvPr/>
        </p:nvSpPr>
        <p:spPr bwMode="auto">
          <a:xfrm flipV="1">
            <a:off x="5076825" y="2573338"/>
            <a:ext cx="1588" cy="26050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29" name="Rectangle 33"/>
          <p:cNvSpPr>
            <a:spLocks noChangeArrowheads="1"/>
          </p:cNvSpPr>
          <p:nvPr/>
        </p:nvSpPr>
        <p:spPr bwMode="auto">
          <a:xfrm>
            <a:off x="5000625" y="5314950"/>
            <a:ext cx="152400"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6</a:t>
            </a:r>
            <a:endParaRPr lang="en-US" altLang="bg-BG">
              <a:effectLst>
                <a:outerShdw blurRad="38100" dist="38100" dir="2700000" algn="tl">
                  <a:srgbClr val="000000"/>
                </a:outerShdw>
              </a:effectLst>
            </a:endParaRPr>
          </a:p>
        </p:txBody>
      </p:sp>
      <p:sp>
        <p:nvSpPr>
          <p:cNvPr id="38945" name="Line 34"/>
          <p:cNvSpPr>
            <a:spLocks noChangeShapeType="1"/>
          </p:cNvSpPr>
          <p:nvPr/>
        </p:nvSpPr>
        <p:spPr bwMode="auto">
          <a:xfrm>
            <a:off x="6108700"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6" name="Line 35"/>
          <p:cNvSpPr>
            <a:spLocks noChangeShapeType="1"/>
          </p:cNvSpPr>
          <p:nvPr/>
        </p:nvSpPr>
        <p:spPr bwMode="auto">
          <a:xfrm>
            <a:off x="6284913"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7" name="Line 36"/>
          <p:cNvSpPr>
            <a:spLocks noChangeShapeType="1"/>
          </p:cNvSpPr>
          <p:nvPr/>
        </p:nvSpPr>
        <p:spPr bwMode="auto">
          <a:xfrm>
            <a:off x="6453188"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8" name="Line 37"/>
          <p:cNvSpPr>
            <a:spLocks noChangeShapeType="1"/>
          </p:cNvSpPr>
          <p:nvPr/>
        </p:nvSpPr>
        <p:spPr bwMode="auto">
          <a:xfrm>
            <a:off x="6629400"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9" name="Line 38"/>
          <p:cNvSpPr>
            <a:spLocks noChangeShapeType="1"/>
          </p:cNvSpPr>
          <p:nvPr/>
        </p:nvSpPr>
        <p:spPr bwMode="auto">
          <a:xfrm>
            <a:off x="5940425" y="5178425"/>
            <a:ext cx="1588" cy="1206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0" name="Line 39"/>
          <p:cNvSpPr>
            <a:spLocks noChangeShapeType="1"/>
          </p:cNvSpPr>
          <p:nvPr/>
        </p:nvSpPr>
        <p:spPr bwMode="auto">
          <a:xfrm flipV="1">
            <a:off x="5940425" y="2573338"/>
            <a:ext cx="1588" cy="26050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36" name="Rectangle 40"/>
          <p:cNvSpPr>
            <a:spLocks noChangeArrowheads="1"/>
          </p:cNvSpPr>
          <p:nvPr/>
        </p:nvSpPr>
        <p:spPr bwMode="auto">
          <a:xfrm>
            <a:off x="5864225" y="5314950"/>
            <a:ext cx="152400"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8</a:t>
            </a:r>
            <a:endParaRPr lang="en-US" altLang="bg-BG">
              <a:effectLst>
                <a:outerShdw blurRad="38100" dist="38100" dir="2700000" algn="tl">
                  <a:srgbClr val="000000"/>
                </a:outerShdw>
              </a:effectLst>
            </a:endParaRPr>
          </a:p>
        </p:txBody>
      </p:sp>
      <p:sp>
        <p:nvSpPr>
          <p:cNvPr id="38952" name="Line 41"/>
          <p:cNvSpPr>
            <a:spLocks noChangeShapeType="1"/>
          </p:cNvSpPr>
          <p:nvPr/>
        </p:nvSpPr>
        <p:spPr bwMode="auto">
          <a:xfrm>
            <a:off x="6972300"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3" name="Line 42"/>
          <p:cNvSpPr>
            <a:spLocks noChangeShapeType="1"/>
          </p:cNvSpPr>
          <p:nvPr/>
        </p:nvSpPr>
        <p:spPr bwMode="auto">
          <a:xfrm>
            <a:off x="7148513"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4" name="Line 43"/>
          <p:cNvSpPr>
            <a:spLocks noChangeShapeType="1"/>
          </p:cNvSpPr>
          <p:nvPr/>
        </p:nvSpPr>
        <p:spPr bwMode="auto">
          <a:xfrm>
            <a:off x="7316788" y="5178425"/>
            <a:ext cx="1587"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5" name="Line 44"/>
          <p:cNvSpPr>
            <a:spLocks noChangeShapeType="1"/>
          </p:cNvSpPr>
          <p:nvPr/>
        </p:nvSpPr>
        <p:spPr bwMode="auto">
          <a:xfrm>
            <a:off x="7493000" y="5178425"/>
            <a:ext cx="1588" cy="8096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6" name="Line 45"/>
          <p:cNvSpPr>
            <a:spLocks noChangeShapeType="1"/>
          </p:cNvSpPr>
          <p:nvPr/>
        </p:nvSpPr>
        <p:spPr bwMode="auto">
          <a:xfrm>
            <a:off x="6805613" y="5178425"/>
            <a:ext cx="1587" cy="1206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7" name="Line 46"/>
          <p:cNvSpPr>
            <a:spLocks noChangeShapeType="1"/>
          </p:cNvSpPr>
          <p:nvPr/>
        </p:nvSpPr>
        <p:spPr bwMode="auto">
          <a:xfrm flipV="1">
            <a:off x="6805613" y="2573338"/>
            <a:ext cx="1587" cy="26050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43" name="Rectangle 47"/>
          <p:cNvSpPr>
            <a:spLocks noChangeArrowheads="1"/>
          </p:cNvSpPr>
          <p:nvPr/>
        </p:nvSpPr>
        <p:spPr bwMode="auto">
          <a:xfrm>
            <a:off x="6686550" y="5314950"/>
            <a:ext cx="238125"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10</a:t>
            </a:r>
            <a:endParaRPr lang="en-US" altLang="bg-BG">
              <a:effectLst>
                <a:outerShdw blurRad="38100" dist="38100" dir="2700000" algn="tl">
                  <a:srgbClr val="000000"/>
                </a:outerShdw>
              </a:effectLst>
            </a:endParaRPr>
          </a:p>
        </p:txBody>
      </p:sp>
      <p:sp>
        <p:nvSpPr>
          <p:cNvPr id="38959" name="Line 48"/>
          <p:cNvSpPr>
            <a:spLocks noChangeShapeType="1"/>
          </p:cNvSpPr>
          <p:nvPr/>
        </p:nvSpPr>
        <p:spPr bwMode="auto">
          <a:xfrm>
            <a:off x="7677150" y="5178425"/>
            <a:ext cx="1588" cy="1206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0" name="Line 49"/>
          <p:cNvSpPr>
            <a:spLocks noChangeShapeType="1"/>
          </p:cNvSpPr>
          <p:nvPr/>
        </p:nvSpPr>
        <p:spPr bwMode="auto">
          <a:xfrm flipV="1">
            <a:off x="7677150" y="2573338"/>
            <a:ext cx="1588" cy="26050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46" name="Rectangle 50"/>
          <p:cNvSpPr>
            <a:spLocks noChangeArrowheads="1"/>
          </p:cNvSpPr>
          <p:nvPr/>
        </p:nvSpPr>
        <p:spPr bwMode="auto">
          <a:xfrm>
            <a:off x="7558088" y="5314950"/>
            <a:ext cx="238125"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12</a:t>
            </a:r>
            <a:endParaRPr lang="en-US" altLang="bg-BG">
              <a:effectLst>
                <a:outerShdw blurRad="38100" dist="38100" dir="2700000" algn="tl">
                  <a:srgbClr val="000000"/>
                </a:outerShdw>
              </a:effectLst>
            </a:endParaRPr>
          </a:p>
        </p:txBody>
      </p:sp>
      <p:sp>
        <p:nvSpPr>
          <p:cNvPr id="260147" name="Rectangle 51"/>
          <p:cNvSpPr>
            <a:spLocks noChangeArrowheads="1"/>
          </p:cNvSpPr>
          <p:nvPr/>
        </p:nvSpPr>
        <p:spPr bwMode="auto">
          <a:xfrm>
            <a:off x="2184400" y="5580063"/>
            <a:ext cx="5859463" cy="182562"/>
          </a:xfrm>
          <a:prstGeom prst="rect">
            <a:avLst/>
          </a:prstGeom>
          <a:noFill/>
          <a:ln>
            <a:noFill/>
          </a:ln>
        </p:spPr>
        <p:txBody>
          <a:bodyPr wrap="none" lIns="0" tIns="0" rIns="0" bIns="0">
            <a:spAutoFit/>
          </a:bodyPr>
          <a:lstStyle/>
          <a:p>
            <a:pPr>
              <a:defRPr/>
            </a:pPr>
            <a:r>
              <a:rPr lang="bg-BG" altLang="bg-BG" sz="1200">
                <a:solidFill>
                  <a:srgbClr val="000000"/>
                </a:solidFill>
                <a:latin typeface="Arial" charset="0"/>
              </a:rPr>
              <a:t>Високоалкохолни напитки, консумация в литри чист алкохол на едно лице, 2000 г.</a:t>
            </a:r>
            <a:endParaRPr lang="en-US" altLang="bg-BG" sz="1200">
              <a:effectLst>
                <a:outerShdw blurRad="38100" dist="38100" dir="2700000" algn="tl">
                  <a:srgbClr val="000000"/>
                </a:outerShdw>
              </a:effectLst>
            </a:endParaRPr>
          </a:p>
        </p:txBody>
      </p:sp>
      <p:sp>
        <p:nvSpPr>
          <p:cNvPr id="38963" name="Line 52"/>
          <p:cNvSpPr>
            <a:spLocks noChangeShapeType="1"/>
          </p:cNvSpPr>
          <p:nvPr/>
        </p:nvSpPr>
        <p:spPr bwMode="auto">
          <a:xfrm flipV="1">
            <a:off x="2476500" y="2573338"/>
            <a:ext cx="1588" cy="26050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4" name="Line 53"/>
          <p:cNvSpPr>
            <a:spLocks noChangeShapeType="1"/>
          </p:cNvSpPr>
          <p:nvPr/>
        </p:nvSpPr>
        <p:spPr bwMode="auto">
          <a:xfrm flipH="1">
            <a:off x="2397125" y="51069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5" name="Line 54"/>
          <p:cNvSpPr>
            <a:spLocks noChangeShapeType="1"/>
          </p:cNvSpPr>
          <p:nvPr/>
        </p:nvSpPr>
        <p:spPr bwMode="auto">
          <a:xfrm flipH="1">
            <a:off x="2397125" y="50419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6" name="Line 55"/>
          <p:cNvSpPr>
            <a:spLocks noChangeShapeType="1"/>
          </p:cNvSpPr>
          <p:nvPr/>
        </p:nvSpPr>
        <p:spPr bwMode="auto">
          <a:xfrm flipH="1">
            <a:off x="2397125" y="49784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7" name="Line 56"/>
          <p:cNvSpPr>
            <a:spLocks noChangeShapeType="1"/>
          </p:cNvSpPr>
          <p:nvPr/>
        </p:nvSpPr>
        <p:spPr bwMode="auto">
          <a:xfrm flipH="1">
            <a:off x="2397125" y="49149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8" name="Line 57"/>
          <p:cNvSpPr>
            <a:spLocks noChangeShapeType="1"/>
          </p:cNvSpPr>
          <p:nvPr/>
        </p:nvSpPr>
        <p:spPr bwMode="auto">
          <a:xfrm flipH="1">
            <a:off x="2355850" y="5178425"/>
            <a:ext cx="1206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9" name="Line 58"/>
          <p:cNvSpPr>
            <a:spLocks noChangeShapeType="1"/>
          </p:cNvSpPr>
          <p:nvPr/>
        </p:nvSpPr>
        <p:spPr bwMode="auto">
          <a:xfrm>
            <a:off x="2476500" y="5178425"/>
            <a:ext cx="52006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55" name="Rectangle 59"/>
          <p:cNvSpPr>
            <a:spLocks noChangeArrowheads="1"/>
          </p:cNvSpPr>
          <p:nvPr/>
        </p:nvSpPr>
        <p:spPr bwMode="auto">
          <a:xfrm>
            <a:off x="2092325" y="5083175"/>
            <a:ext cx="239713"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50</a:t>
            </a:r>
            <a:endParaRPr lang="en-US" altLang="bg-BG">
              <a:effectLst>
                <a:outerShdw blurRad="38100" dist="38100" dir="2700000" algn="tl">
                  <a:srgbClr val="000000"/>
                </a:outerShdw>
              </a:effectLst>
            </a:endParaRPr>
          </a:p>
        </p:txBody>
      </p:sp>
      <p:sp>
        <p:nvSpPr>
          <p:cNvPr id="38971" name="Line 60"/>
          <p:cNvSpPr>
            <a:spLocks noChangeShapeType="1"/>
          </p:cNvSpPr>
          <p:nvPr/>
        </p:nvSpPr>
        <p:spPr bwMode="auto">
          <a:xfrm flipH="1">
            <a:off x="2397125" y="4778375"/>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72" name="Line 61"/>
          <p:cNvSpPr>
            <a:spLocks noChangeShapeType="1"/>
          </p:cNvSpPr>
          <p:nvPr/>
        </p:nvSpPr>
        <p:spPr bwMode="auto">
          <a:xfrm flipH="1">
            <a:off x="2397125" y="47132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73" name="Line 62"/>
          <p:cNvSpPr>
            <a:spLocks noChangeShapeType="1"/>
          </p:cNvSpPr>
          <p:nvPr/>
        </p:nvSpPr>
        <p:spPr bwMode="auto">
          <a:xfrm flipH="1">
            <a:off x="2397125" y="46497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74" name="Line 63"/>
          <p:cNvSpPr>
            <a:spLocks noChangeShapeType="1"/>
          </p:cNvSpPr>
          <p:nvPr/>
        </p:nvSpPr>
        <p:spPr bwMode="auto">
          <a:xfrm flipH="1">
            <a:off x="2397125" y="45862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75" name="Line 64"/>
          <p:cNvSpPr>
            <a:spLocks noChangeShapeType="1"/>
          </p:cNvSpPr>
          <p:nvPr/>
        </p:nvSpPr>
        <p:spPr bwMode="auto">
          <a:xfrm flipH="1">
            <a:off x="2355850" y="4849813"/>
            <a:ext cx="120650"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76" name="Line 65"/>
          <p:cNvSpPr>
            <a:spLocks noChangeShapeType="1"/>
          </p:cNvSpPr>
          <p:nvPr/>
        </p:nvSpPr>
        <p:spPr bwMode="auto">
          <a:xfrm>
            <a:off x="2476500" y="4849813"/>
            <a:ext cx="52006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62" name="Rectangle 66"/>
          <p:cNvSpPr>
            <a:spLocks noChangeArrowheads="1"/>
          </p:cNvSpPr>
          <p:nvPr/>
        </p:nvSpPr>
        <p:spPr bwMode="auto">
          <a:xfrm>
            <a:off x="2003425" y="4752975"/>
            <a:ext cx="328613"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100</a:t>
            </a:r>
            <a:endParaRPr lang="en-US" altLang="bg-BG">
              <a:effectLst>
                <a:outerShdw blurRad="38100" dist="38100" dir="2700000" algn="tl">
                  <a:srgbClr val="000000"/>
                </a:outerShdw>
              </a:effectLst>
            </a:endParaRPr>
          </a:p>
        </p:txBody>
      </p:sp>
      <p:sp>
        <p:nvSpPr>
          <p:cNvPr id="38978" name="Line 67"/>
          <p:cNvSpPr>
            <a:spLocks noChangeShapeType="1"/>
          </p:cNvSpPr>
          <p:nvPr/>
        </p:nvSpPr>
        <p:spPr bwMode="auto">
          <a:xfrm flipH="1">
            <a:off x="2397125" y="4449763"/>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79" name="Line 68"/>
          <p:cNvSpPr>
            <a:spLocks noChangeShapeType="1"/>
          </p:cNvSpPr>
          <p:nvPr/>
        </p:nvSpPr>
        <p:spPr bwMode="auto">
          <a:xfrm flipH="1">
            <a:off x="2397125" y="4384675"/>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0" name="Line 69"/>
          <p:cNvSpPr>
            <a:spLocks noChangeShapeType="1"/>
          </p:cNvSpPr>
          <p:nvPr/>
        </p:nvSpPr>
        <p:spPr bwMode="auto">
          <a:xfrm flipH="1">
            <a:off x="2397125" y="4321175"/>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1" name="Line 70"/>
          <p:cNvSpPr>
            <a:spLocks noChangeShapeType="1"/>
          </p:cNvSpPr>
          <p:nvPr/>
        </p:nvSpPr>
        <p:spPr bwMode="auto">
          <a:xfrm flipH="1">
            <a:off x="2397125" y="4257675"/>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2" name="Line 71"/>
          <p:cNvSpPr>
            <a:spLocks noChangeShapeType="1"/>
          </p:cNvSpPr>
          <p:nvPr/>
        </p:nvSpPr>
        <p:spPr bwMode="auto">
          <a:xfrm flipH="1">
            <a:off x="2355850" y="4521200"/>
            <a:ext cx="1206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3" name="Line 72"/>
          <p:cNvSpPr>
            <a:spLocks noChangeShapeType="1"/>
          </p:cNvSpPr>
          <p:nvPr/>
        </p:nvSpPr>
        <p:spPr bwMode="auto">
          <a:xfrm>
            <a:off x="2476500" y="4521200"/>
            <a:ext cx="52006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69" name="Rectangle 73"/>
          <p:cNvSpPr>
            <a:spLocks noChangeArrowheads="1"/>
          </p:cNvSpPr>
          <p:nvPr/>
        </p:nvSpPr>
        <p:spPr bwMode="auto">
          <a:xfrm>
            <a:off x="2003425" y="4424363"/>
            <a:ext cx="328613" cy="207962"/>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150</a:t>
            </a:r>
            <a:endParaRPr lang="en-US" altLang="bg-BG">
              <a:effectLst>
                <a:outerShdw blurRad="38100" dist="38100" dir="2700000" algn="tl">
                  <a:srgbClr val="000000"/>
                </a:outerShdw>
              </a:effectLst>
            </a:endParaRPr>
          </a:p>
        </p:txBody>
      </p:sp>
      <p:sp>
        <p:nvSpPr>
          <p:cNvPr id="38985" name="Line 74"/>
          <p:cNvSpPr>
            <a:spLocks noChangeShapeType="1"/>
          </p:cNvSpPr>
          <p:nvPr/>
        </p:nvSpPr>
        <p:spPr bwMode="auto">
          <a:xfrm flipH="1">
            <a:off x="2397125" y="41290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6" name="Line 75"/>
          <p:cNvSpPr>
            <a:spLocks noChangeShapeType="1"/>
          </p:cNvSpPr>
          <p:nvPr/>
        </p:nvSpPr>
        <p:spPr bwMode="auto">
          <a:xfrm flipH="1">
            <a:off x="2397125" y="40640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7" name="Line 76"/>
          <p:cNvSpPr>
            <a:spLocks noChangeShapeType="1"/>
          </p:cNvSpPr>
          <p:nvPr/>
        </p:nvSpPr>
        <p:spPr bwMode="auto">
          <a:xfrm flipH="1">
            <a:off x="2397125" y="40005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8" name="Line 77"/>
          <p:cNvSpPr>
            <a:spLocks noChangeShapeType="1"/>
          </p:cNvSpPr>
          <p:nvPr/>
        </p:nvSpPr>
        <p:spPr bwMode="auto">
          <a:xfrm flipH="1">
            <a:off x="2397125" y="39370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89" name="Line 78"/>
          <p:cNvSpPr>
            <a:spLocks noChangeShapeType="1"/>
          </p:cNvSpPr>
          <p:nvPr/>
        </p:nvSpPr>
        <p:spPr bwMode="auto">
          <a:xfrm flipH="1">
            <a:off x="2355850" y="4200525"/>
            <a:ext cx="1206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0" name="Line 79"/>
          <p:cNvSpPr>
            <a:spLocks noChangeShapeType="1"/>
          </p:cNvSpPr>
          <p:nvPr/>
        </p:nvSpPr>
        <p:spPr bwMode="auto">
          <a:xfrm>
            <a:off x="2476500" y="4200525"/>
            <a:ext cx="52006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76" name="Rectangle 80"/>
          <p:cNvSpPr>
            <a:spLocks noChangeArrowheads="1"/>
          </p:cNvSpPr>
          <p:nvPr/>
        </p:nvSpPr>
        <p:spPr bwMode="auto">
          <a:xfrm>
            <a:off x="2003425" y="4103688"/>
            <a:ext cx="328613" cy="207962"/>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200</a:t>
            </a:r>
            <a:endParaRPr lang="en-US" altLang="bg-BG">
              <a:effectLst>
                <a:outerShdw blurRad="38100" dist="38100" dir="2700000" algn="tl">
                  <a:srgbClr val="000000"/>
                </a:outerShdw>
              </a:effectLst>
            </a:endParaRPr>
          </a:p>
        </p:txBody>
      </p:sp>
      <p:sp>
        <p:nvSpPr>
          <p:cNvPr id="38992" name="Line 81"/>
          <p:cNvSpPr>
            <a:spLocks noChangeShapeType="1"/>
          </p:cNvSpPr>
          <p:nvPr/>
        </p:nvSpPr>
        <p:spPr bwMode="auto">
          <a:xfrm flipH="1">
            <a:off x="2397125" y="3800475"/>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3" name="Line 82"/>
          <p:cNvSpPr>
            <a:spLocks noChangeShapeType="1"/>
          </p:cNvSpPr>
          <p:nvPr/>
        </p:nvSpPr>
        <p:spPr bwMode="auto">
          <a:xfrm flipH="1">
            <a:off x="2397125" y="37353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4" name="Line 83"/>
          <p:cNvSpPr>
            <a:spLocks noChangeShapeType="1"/>
          </p:cNvSpPr>
          <p:nvPr/>
        </p:nvSpPr>
        <p:spPr bwMode="auto">
          <a:xfrm flipH="1">
            <a:off x="2397125" y="36718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5" name="Line 84"/>
          <p:cNvSpPr>
            <a:spLocks noChangeShapeType="1"/>
          </p:cNvSpPr>
          <p:nvPr/>
        </p:nvSpPr>
        <p:spPr bwMode="auto">
          <a:xfrm flipH="1">
            <a:off x="2397125" y="36068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6" name="Line 85"/>
          <p:cNvSpPr>
            <a:spLocks noChangeShapeType="1"/>
          </p:cNvSpPr>
          <p:nvPr/>
        </p:nvSpPr>
        <p:spPr bwMode="auto">
          <a:xfrm flipH="1">
            <a:off x="2355850" y="3871913"/>
            <a:ext cx="120650"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97" name="Line 86"/>
          <p:cNvSpPr>
            <a:spLocks noChangeShapeType="1"/>
          </p:cNvSpPr>
          <p:nvPr/>
        </p:nvSpPr>
        <p:spPr bwMode="auto">
          <a:xfrm>
            <a:off x="2476500" y="3871913"/>
            <a:ext cx="52006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83" name="Rectangle 87"/>
          <p:cNvSpPr>
            <a:spLocks noChangeArrowheads="1"/>
          </p:cNvSpPr>
          <p:nvPr/>
        </p:nvSpPr>
        <p:spPr bwMode="auto">
          <a:xfrm>
            <a:off x="2003425" y="3775075"/>
            <a:ext cx="328613"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250</a:t>
            </a:r>
            <a:endParaRPr lang="en-US" altLang="bg-BG">
              <a:effectLst>
                <a:outerShdw blurRad="38100" dist="38100" dir="2700000" algn="tl">
                  <a:srgbClr val="000000"/>
                </a:outerShdw>
              </a:effectLst>
            </a:endParaRPr>
          </a:p>
        </p:txBody>
      </p:sp>
      <p:sp>
        <p:nvSpPr>
          <p:cNvPr id="38999" name="Line 88"/>
          <p:cNvSpPr>
            <a:spLocks noChangeShapeType="1"/>
          </p:cNvSpPr>
          <p:nvPr/>
        </p:nvSpPr>
        <p:spPr bwMode="auto">
          <a:xfrm flipH="1">
            <a:off x="2397125" y="3471863"/>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0" name="Line 89"/>
          <p:cNvSpPr>
            <a:spLocks noChangeShapeType="1"/>
          </p:cNvSpPr>
          <p:nvPr/>
        </p:nvSpPr>
        <p:spPr bwMode="auto">
          <a:xfrm flipH="1">
            <a:off x="2397125" y="3406775"/>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1" name="Line 90"/>
          <p:cNvSpPr>
            <a:spLocks noChangeShapeType="1"/>
          </p:cNvSpPr>
          <p:nvPr/>
        </p:nvSpPr>
        <p:spPr bwMode="auto">
          <a:xfrm flipH="1">
            <a:off x="2397125" y="3343275"/>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2" name="Line 91"/>
          <p:cNvSpPr>
            <a:spLocks noChangeShapeType="1"/>
          </p:cNvSpPr>
          <p:nvPr/>
        </p:nvSpPr>
        <p:spPr bwMode="auto">
          <a:xfrm flipH="1">
            <a:off x="2397125" y="32781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3" name="Line 92"/>
          <p:cNvSpPr>
            <a:spLocks noChangeShapeType="1"/>
          </p:cNvSpPr>
          <p:nvPr/>
        </p:nvSpPr>
        <p:spPr bwMode="auto">
          <a:xfrm flipH="1">
            <a:off x="2355850" y="3543300"/>
            <a:ext cx="1206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4" name="Line 93"/>
          <p:cNvSpPr>
            <a:spLocks noChangeShapeType="1"/>
          </p:cNvSpPr>
          <p:nvPr/>
        </p:nvSpPr>
        <p:spPr bwMode="auto">
          <a:xfrm>
            <a:off x="2476500" y="3543300"/>
            <a:ext cx="52006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90" name="Rectangle 94"/>
          <p:cNvSpPr>
            <a:spLocks noChangeArrowheads="1"/>
          </p:cNvSpPr>
          <p:nvPr/>
        </p:nvSpPr>
        <p:spPr bwMode="auto">
          <a:xfrm>
            <a:off x="2003425" y="3446463"/>
            <a:ext cx="328613" cy="207962"/>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300</a:t>
            </a:r>
            <a:endParaRPr lang="en-US" altLang="bg-BG">
              <a:effectLst>
                <a:outerShdw blurRad="38100" dist="38100" dir="2700000" algn="tl">
                  <a:srgbClr val="000000"/>
                </a:outerShdw>
              </a:effectLst>
            </a:endParaRPr>
          </a:p>
        </p:txBody>
      </p:sp>
      <p:sp>
        <p:nvSpPr>
          <p:cNvPr id="39006" name="Line 95"/>
          <p:cNvSpPr>
            <a:spLocks noChangeShapeType="1"/>
          </p:cNvSpPr>
          <p:nvPr/>
        </p:nvSpPr>
        <p:spPr bwMode="auto">
          <a:xfrm flipH="1">
            <a:off x="2397125" y="31511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7" name="Line 96"/>
          <p:cNvSpPr>
            <a:spLocks noChangeShapeType="1"/>
          </p:cNvSpPr>
          <p:nvPr/>
        </p:nvSpPr>
        <p:spPr bwMode="auto">
          <a:xfrm flipH="1">
            <a:off x="2397125" y="30861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8" name="Line 97"/>
          <p:cNvSpPr>
            <a:spLocks noChangeShapeType="1"/>
          </p:cNvSpPr>
          <p:nvPr/>
        </p:nvSpPr>
        <p:spPr bwMode="auto">
          <a:xfrm flipH="1">
            <a:off x="2397125" y="30226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09" name="Line 98"/>
          <p:cNvSpPr>
            <a:spLocks noChangeShapeType="1"/>
          </p:cNvSpPr>
          <p:nvPr/>
        </p:nvSpPr>
        <p:spPr bwMode="auto">
          <a:xfrm flipH="1">
            <a:off x="2397125" y="2957513"/>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0" name="Line 99"/>
          <p:cNvSpPr>
            <a:spLocks noChangeShapeType="1"/>
          </p:cNvSpPr>
          <p:nvPr/>
        </p:nvSpPr>
        <p:spPr bwMode="auto">
          <a:xfrm flipH="1">
            <a:off x="2355850" y="3222625"/>
            <a:ext cx="1206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1" name="Line 100"/>
          <p:cNvSpPr>
            <a:spLocks noChangeShapeType="1"/>
          </p:cNvSpPr>
          <p:nvPr/>
        </p:nvSpPr>
        <p:spPr bwMode="auto">
          <a:xfrm>
            <a:off x="2476500" y="3222625"/>
            <a:ext cx="52006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197" name="Rectangle 101"/>
          <p:cNvSpPr>
            <a:spLocks noChangeArrowheads="1"/>
          </p:cNvSpPr>
          <p:nvPr/>
        </p:nvSpPr>
        <p:spPr bwMode="auto">
          <a:xfrm>
            <a:off x="2003425" y="3125788"/>
            <a:ext cx="328613" cy="207962"/>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350</a:t>
            </a:r>
            <a:endParaRPr lang="en-US" altLang="bg-BG">
              <a:effectLst>
                <a:outerShdw blurRad="38100" dist="38100" dir="2700000" algn="tl">
                  <a:srgbClr val="000000"/>
                </a:outerShdw>
              </a:effectLst>
            </a:endParaRPr>
          </a:p>
        </p:txBody>
      </p:sp>
      <p:sp>
        <p:nvSpPr>
          <p:cNvPr id="39013" name="Line 102"/>
          <p:cNvSpPr>
            <a:spLocks noChangeShapeType="1"/>
          </p:cNvSpPr>
          <p:nvPr/>
        </p:nvSpPr>
        <p:spPr bwMode="auto">
          <a:xfrm flipH="1">
            <a:off x="2397125" y="2822575"/>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4" name="Line 103"/>
          <p:cNvSpPr>
            <a:spLocks noChangeShapeType="1"/>
          </p:cNvSpPr>
          <p:nvPr/>
        </p:nvSpPr>
        <p:spPr bwMode="auto">
          <a:xfrm flipH="1">
            <a:off x="2397125" y="27574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5" name="Line 104"/>
          <p:cNvSpPr>
            <a:spLocks noChangeShapeType="1"/>
          </p:cNvSpPr>
          <p:nvPr/>
        </p:nvSpPr>
        <p:spPr bwMode="auto">
          <a:xfrm flipH="1">
            <a:off x="2397125" y="2693988"/>
            <a:ext cx="79375"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6" name="Line 105"/>
          <p:cNvSpPr>
            <a:spLocks noChangeShapeType="1"/>
          </p:cNvSpPr>
          <p:nvPr/>
        </p:nvSpPr>
        <p:spPr bwMode="auto">
          <a:xfrm flipH="1">
            <a:off x="2397125" y="2628900"/>
            <a:ext cx="79375"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7" name="Line 106"/>
          <p:cNvSpPr>
            <a:spLocks noChangeShapeType="1"/>
          </p:cNvSpPr>
          <p:nvPr/>
        </p:nvSpPr>
        <p:spPr bwMode="auto">
          <a:xfrm flipH="1">
            <a:off x="2355850" y="2894013"/>
            <a:ext cx="120650"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18" name="Line 107"/>
          <p:cNvSpPr>
            <a:spLocks noChangeShapeType="1"/>
          </p:cNvSpPr>
          <p:nvPr/>
        </p:nvSpPr>
        <p:spPr bwMode="auto">
          <a:xfrm>
            <a:off x="2476500" y="2894013"/>
            <a:ext cx="52006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204" name="Rectangle 108"/>
          <p:cNvSpPr>
            <a:spLocks noChangeArrowheads="1"/>
          </p:cNvSpPr>
          <p:nvPr/>
        </p:nvSpPr>
        <p:spPr bwMode="auto">
          <a:xfrm>
            <a:off x="2003425" y="2797175"/>
            <a:ext cx="328613"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400</a:t>
            </a:r>
            <a:endParaRPr lang="en-US" altLang="bg-BG">
              <a:effectLst>
                <a:outerShdw blurRad="38100" dist="38100" dir="2700000" algn="tl">
                  <a:srgbClr val="000000"/>
                </a:outerShdw>
              </a:effectLst>
            </a:endParaRPr>
          </a:p>
        </p:txBody>
      </p:sp>
      <p:sp>
        <p:nvSpPr>
          <p:cNvPr id="39020" name="Line 109"/>
          <p:cNvSpPr>
            <a:spLocks noChangeShapeType="1"/>
          </p:cNvSpPr>
          <p:nvPr/>
        </p:nvSpPr>
        <p:spPr bwMode="auto">
          <a:xfrm flipH="1">
            <a:off x="2355850" y="2573338"/>
            <a:ext cx="120650"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021" name="Line 110"/>
          <p:cNvSpPr>
            <a:spLocks noChangeShapeType="1"/>
          </p:cNvSpPr>
          <p:nvPr/>
        </p:nvSpPr>
        <p:spPr bwMode="auto">
          <a:xfrm>
            <a:off x="2476500" y="2573338"/>
            <a:ext cx="52006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0207" name="Rectangle 111"/>
          <p:cNvSpPr>
            <a:spLocks noChangeArrowheads="1"/>
          </p:cNvSpPr>
          <p:nvPr/>
        </p:nvSpPr>
        <p:spPr bwMode="auto">
          <a:xfrm>
            <a:off x="2003425" y="2476500"/>
            <a:ext cx="328613" cy="207963"/>
          </a:xfrm>
          <a:prstGeom prst="rect">
            <a:avLst/>
          </a:prstGeom>
          <a:noFill/>
          <a:ln>
            <a:noFill/>
          </a:ln>
        </p:spPr>
        <p:txBody>
          <a:bodyPr wrap="none" lIns="0" tIns="0" rIns="0" bIns="0">
            <a:spAutoFit/>
          </a:bodyPr>
          <a:lstStyle/>
          <a:p>
            <a:pPr>
              <a:defRPr/>
            </a:pPr>
            <a:r>
              <a:rPr lang="en-US" altLang="bg-BG" sz="1100">
                <a:solidFill>
                  <a:srgbClr val="000000"/>
                </a:solidFill>
                <a:latin typeface="Arial" charset="0"/>
              </a:rPr>
              <a:t>450</a:t>
            </a:r>
            <a:endParaRPr lang="en-US" altLang="bg-BG">
              <a:effectLst>
                <a:outerShdw blurRad="38100" dist="38100" dir="2700000" algn="tl">
                  <a:srgbClr val="000000"/>
                </a:outerShdw>
              </a:effectLst>
            </a:endParaRPr>
          </a:p>
        </p:txBody>
      </p:sp>
      <p:sp>
        <p:nvSpPr>
          <p:cNvPr id="260208" name="Rectangle 112"/>
          <p:cNvSpPr>
            <a:spLocks noChangeArrowheads="1"/>
          </p:cNvSpPr>
          <p:nvPr/>
        </p:nvSpPr>
        <p:spPr bwMode="auto">
          <a:xfrm rot="16200000">
            <a:off x="-349249" y="3625850"/>
            <a:ext cx="3657600" cy="365125"/>
          </a:xfrm>
          <a:prstGeom prst="rect">
            <a:avLst/>
          </a:prstGeom>
          <a:noFill/>
          <a:ln>
            <a:noFill/>
          </a:ln>
        </p:spPr>
        <p:txBody>
          <a:bodyPr lIns="0" tIns="0" rIns="0" bIns="0">
            <a:spAutoFit/>
          </a:bodyPr>
          <a:lstStyle/>
          <a:p>
            <a:pPr>
              <a:defRPr/>
            </a:pPr>
            <a:r>
              <a:rPr lang="bg-BG" altLang="bg-BG" sz="1200">
                <a:solidFill>
                  <a:srgbClr val="000000"/>
                </a:solidFill>
                <a:latin typeface="Arial" charset="0"/>
              </a:rPr>
              <a:t>Стандартизирана см. БОК</a:t>
            </a:r>
            <a:r>
              <a:rPr lang="en-US" altLang="bg-BG" sz="1200">
                <a:solidFill>
                  <a:srgbClr val="000000"/>
                </a:solidFill>
                <a:latin typeface="Arial" charset="0"/>
              </a:rPr>
              <a:t>,</a:t>
            </a:r>
            <a:endParaRPr lang="bg-BG" altLang="bg-BG" sz="1200">
              <a:solidFill>
                <a:srgbClr val="000000"/>
              </a:solidFill>
              <a:latin typeface="Arial" charset="0"/>
            </a:endParaRPr>
          </a:p>
          <a:p>
            <a:pPr>
              <a:defRPr/>
            </a:pPr>
            <a:r>
              <a:rPr lang="en-US" altLang="bg-BG" sz="1200">
                <a:solidFill>
                  <a:srgbClr val="000000"/>
                </a:solidFill>
                <a:latin typeface="Arial" charset="0"/>
              </a:rPr>
              <a:t>0-64/100000,</a:t>
            </a:r>
            <a:r>
              <a:rPr lang="bg-BG" altLang="bg-BG" sz="1200">
                <a:solidFill>
                  <a:srgbClr val="000000"/>
                </a:solidFill>
                <a:latin typeface="Arial" charset="0"/>
              </a:rPr>
              <a:t>мъже</a:t>
            </a:r>
            <a:r>
              <a:rPr lang="en-US" altLang="bg-BG" sz="1200">
                <a:solidFill>
                  <a:srgbClr val="000000"/>
                </a:solidFill>
                <a:latin typeface="Arial" charset="0"/>
              </a:rPr>
              <a:t>: 2000</a:t>
            </a:r>
            <a:endParaRPr lang="en-US" altLang="bg-BG" sz="1200">
              <a:effectLst>
                <a:outerShdw blurRad="38100" dist="38100" dir="2700000" algn="tl">
                  <a:srgbClr val="000000"/>
                </a:outerShdw>
              </a:effectLst>
              <a:latin typeface="Arial" charset="0"/>
            </a:endParaRPr>
          </a:p>
        </p:txBody>
      </p:sp>
      <p:sp>
        <p:nvSpPr>
          <p:cNvPr id="39024" name="Oval 113"/>
          <p:cNvSpPr>
            <a:spLocks noChangeArrowheads="1"/>
          </p:cNvSpPr>
          <p:nvPr/>
        </p:nvSpPr>
        <p:spPr bwMode="auto">
          <a:xfrm>
            <a:off x="3276600" y="5900738"/>
            <a:ext cx="160338" cy="160337"/>
          </a:xfrm>
          <a:prstGeom prst="ellipse">
            <a:avLst/>
          </a:prstGeom>
          <a:solidFill>
            <a:srgbClr val="800000"/>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260210" name="Rectangle 114"/>
          <p:cNvSpPr>
            <a:spLocks noChangeArrowheads="1"/>
          </p:cNvSpPr>
          <p:nvPr/>
        </p:nvSpPr>
        <p:spPr bwMode="auto">
          <a:xfrm>
            <a:off x="3505200" y="5943600"/>
            <a:ext cx="558800" cy="182563"/>
          </a:xfrm>
          <a:prstGeom prst="rect">
            <a:avLst/>
          </a:prstGeom>
          <a:noFill/>
          <a:ln>
            <a:noFill/>
          </a:ln>
        </p:spPr>
        <p:txBody>
          <a:bodyPr wrap="none" lIns="0" tIns="0" rIns="0" bIns="0">
            <a:spAutoFit/>
          </a:bodyPr>
          <a:lstStyle/>
          <a:p>
            <a:pPr>
              <a:defRPr/>
            </a:pPr>
            <a:r>
              <a:rPr lang="bg-BG" altLang="bg-BG" sz="1200" b="1">
                <a:solidFill>
                  <a:srgbClr val="000000"/>
                </a:solidFill>
                <a:latin typeface="Arial" charset="0"/>
              </a:rPr>
              <a:t>Европа</a:t>
            </a:r>
            <a:endParaRPr lang="en-US" altLang="bg-BG" sz="1200" b="1">
              <a:effectLst>
                <a:outerShdw blurRad="38100" dist="38100" dir="2700000" algn="tl">
                  <a:srgbClr val="000000"/>
                </a:outerShdw>
              </a:effectLst>
              <a:latin typeface="Arial" charset="0"/>
            </a:endParaRPr>
          </a:p>
        </p:txBody>
      </p:sp>
      <p:sp>
        <p:nvSpPr>
          <p:cNvPr id="39026" name="Oval 115"/>
          <p:cNvSpPr>
            <a:spLocks noChangeArrowheads="1"/>
          </p:cNvSpPr>
          <p:nvPr/>
        </p:nvSpPr>
        <p:spPr bwMode="auto">
          <a:xfrm>
            <a:off x="2563813" y="481806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27" name="Oval 116"/>
          <p:cNvSpPr>
            <a:spLocks noChangeArrowheads="1"/>
          </p:cNvSpPr>
          <p:nvPr/>
        </p:nvSpPr>
        <p:spPr bwMode="auto">
          <a:xfrm>
            <a:off x="2563813" y="4818063"/>
            <a:ext cx="160337" cy="160337"/>
          </a:xfrm>
          <a:prstGeom prst="ellipse">
            <a:avLst/>
          </a:prstGeom>
          <a:solidFill>
            <a:srgbClr val="5CF658"/>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28" name="Oval 117"/>
          <p:cNvSpPr>
            <a:spLocks noChangeArrowheads="1"/>
          </p:cNvSpPr>
          <p:nvPr/>
        </p:nvSpPr>
        <p:spPr bwMode="auto">
          <a:xfrm>
            <a:off x="2836863" y="438467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29" name="Oval 118"/>
          <p:cNvSpPr>
            <a:spLocks noChangeArrowheads="1"/>
          </p:cNvSpPr>
          <p:nvPr/>
        </p:nvSpPr>
        <p:spPr bwMode="auto">
          <a:xfrm>
            <a:off x="2836863" y="438467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0" name="Oval 119"/>
          <p:cNvSpPr>
            <a:spLocks noChangeArrowheads="1"/>
          </p:cNvSpPr>
          <p:nvPr/>
        </p:nvSpPr>
        <p:spPr bwMode="auto">
          <a:xfrm>
            <a:off x="2997200" y="4906963"/>
            <a:ext cx="158750"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1" name="Oval 120"/>
          <p:cNvSpPr>
            <a:spLocks noChangeArrowheads="1"/>
          </p:cNvSpPr>
          <p:nvPr/>
        </p:nvSpPr>
        <p:spPr bwMode="auto">
          <a:xfrm>
            <a:off x="2997200" y="4906963"/>
            <a:ext cx="158750"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2" name="Oval 121"/>
          <p:cNvSpPr>
            <a:spLocks noChangeArrowheads="1"/>
          </p:cNvSpPr>
          <p:nvPr/>
        </p:nvSpPr>
        <p:spPr bwMode="auto">
          <a:xfrm>
            <a:off x="4197350" y="3784600"/>
            <a:ext cx="158750"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3" name="Oval 122"/>
          <p:cNvSpPr>
            <a:spLocks noChangeArrowheads="1"/>
          </p:cNvSpPr>
          <p:nvPr/>
        </p:nvSpPr>
        <p:spPr bwMode="auto">
          <a:xfrm>
            <a:off x="4197350" y="3784600"/>
            <a:ext cx="158750"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4" name="Oval 123"/>
          <p:cNvSpPr>
            <a:spLocks noChangeArrowheads="1"/>
          </p:cNvSpPr>
          <p:nvPr/>
        </p:nvSpPr>
        <p:spPr bwMode="auto">
          <a:xfrm>
            <a:off x="4668838" y="328612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5" name="Oval 124"/>
          <p:cNvSpPr>
            <a:spLocks noChangeArrowheads="1"/>
          </p:cNvSpPr>
          <p:nvPr/>
        </p:nvSpPr>
        <p:spPr bwMode="auto">
          <a:xfrm>
            <a:off x="4668838" y="328612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6" name="Oval 125"/>
          <p:cNvSpPr>
            <a:spLocks noChangeArrowheads="1"/>
          </p:cNvSpPr>
          <p:nvPr/>
        </p:nvSpPr>
        <p:spPr bwMode="auto">
          <a:xfrm>
            <a:off x="3371850" y="3743325"/>
            <a:ext cx="160338"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7" name="Oval 126"/>
          <p:cNvSpPr>
            <a:spLocks noChangeArrowheads="1"/>
          </p:cNvSpPr>
          <p:nvPr/>
        </p:nvSpPr>
        <p:spPr bwMode="auto">
          <a:xfrm>
            <a:off x="3371850" y="3743325"/>
            <a:ext cx="160338" cy="160338"/>
          </a:xfrm>
          <a:prstGeom prst="ellipse">
            <a:avLst/>
          </a:prstGeom>
          <a:solidFill>
            <a:srgbClr val="D60093"/>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8" name="Oval 127"/>
          <p:cNvSpPr>
            <a:spLocks noChangeArrowheads="1"/>
          </p:cNvSpPr>
          <p:nvPr/>
        </p:nvSpPr>
        <p:spPr bwMode="auto">
          <a:xfrm>
            <a:off x="2947988" y="4497388"/>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39" name="Oval 128"/>
          <p:cNvSpPr>
            <a:spLocks noChangeArrowheads="1"/>
          </p:cNvSpPr>
          <p:nvPr/>
        </p:nvSpPr>
        <p:spPr bwMode="auto">
          <a:xfrm>
            <a:off x="2947988" y="4497388"/>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0" name="Oval 129"/>
          <p:cNvSpPr>
            <a:spLocks noChangeArrowheads="1"/>
          </p:cNvSpPr>
          <p:nvPr/>
        </p:nvSpPr>
        <p:spPr bwMode="auto">
          <a:xfrm>
            <a:off x="3868738" y="4560888"/>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1" name="Oval 130"/>
          <p:cNvSpPr>
            <a:spLocks noChangeArrowheads="1"/>
          </p:cNvSpPr>
          <p:nvPr/>
        </p:nvSpPr>
        <p:spPr bwMode="auto">
          <a:xfrm>
            <a:off x="3868738" y="4560888"/>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2" name="Oval 131"/>
          <p:cNvSpPr>
            <a:spLocks noChangeArrowheads="1"/>
          </p:cNvSpPr>
          <p:nvPr/>
        </p:nvSpPr>
        <p:spPr bwMode="auto">
          <a:xfrm>
            <a:off x="3508375" y="3759200"/>
            <a:ext cx="160338"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3" name="Oval 132"/>
          <p:cNvSpPr>
            <a:spLocks noChangeArrowheads="1"/>
          </p:cNvSpPr>
          <p:nvPr/>
        </p:nvSpPr>
        <p:spPr bwMode="auto">
          <a:xfrm>
            <a:off x="3508375" y="3759200"/>
            <a:ext cx="160338"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4" name="Oval 133"/>
          <p:cNvSpPr>
            <a:spLocks noChangeArrowheads="1"/>
          </p:cNvSpPr>
          <p:nvPr/>
        </p:nvSpPr>
        <p:spPr bwMode="auto">
          <a:xfrm>
            <a:off x="3355975" y="4786313"/>
            <a:ext cx="160338"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5" name="Oval 134"/>
          <p:cNvSpPr>
            <a:spLocks noChangeArrowheads="1"/>
          </p:cNvSpPr>
          <p:nvPr/>
        </p:nvSpPr>
        <p:spPr bwMode="auto">
          <a:xfrm>
            <a:off x="3355975" y="4786313"/>
            <a:ext cx="160338"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6" name="Oval 135"/>
          <p:cNvSpPr>
            <a:spLocks noChangeArrowheads="1"/>
          </p:cNvSpPr>
          <p:nvPr/>
        </p:nvSpPr>
        <p:spPr bwMode="auto">
          <a:xfrm>
            <a:off x="2628900" y="3944938"/>
            <a:ext cx="160338"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7" name="Oval 136"/>
          <p:cNvSpPr>
            <a:spLocks noChangeArrowheads="1"/>
          </p:cNvSpPr>
          <p:nvPr/>
        </p:nvSpPr>
        <p:spPr bwMode="auto">
          <a:xfrm>
            <a:off x="2628900" y="3944938"/>
            <a:ext cx="160338"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8" name="Oval 137"/>
          <p:cNvSpPr>
            <a:spLocks noChangeArrowheads="1"/>
          </p:cNvSpPr>
          <p:nvPr/>
        </p:nvSpPr>
        <p:spPr bwMode="auto">
          <a:xfrm>
            <a:off x="3621088" y="408781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49" name="Oval 138"/>
          <p:cNvSpPr>
            <a:spLocks noChangeArrowheads="1"/>
          </p:cNvSpPr>
          <p:nvPr/>
        </p:nvSpPr>
        <p:spPr bwMode="auto">
          <a:xfrm>
            <a:off x="3621088" y="408781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0" name="Oval 139"/>
          <p:cNvSpPr>
            <a:spLocks noChangeArrowheads="1"/>
          </p:cNvSpPr>
          <p:nvPr/>
        </p:nvSpPr>
        <p:spPr bwMode="auto">
          <a:xfrm>
            <a:off x="3436938" y="4826000"/>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1" name="Oval 140"/>
          <p:cNvSpPr>
            <a:spLocks noChangeArrowheads="1"/>
          </p:cNvSpPr>
          <p:nvPr/>
        </p:nvSpPr>
        <p:spPr bwMode="auto">
          <a:xfrm>
            <a:off x="3436938" y="4826000"/>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2" name="Oval 141"/>
          <p:cNvSpPr>
            <a:spLocks noChangeArrowheads="1"/>
          </p:cNvSpPr>
          <p:nvPr/>
        </p:nvSpPr>
        <p:spPr bwMode="auto">
          <a:xfrm>
            <a:off x="2900363" y="291782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3" name="Oval 142"/>
          <p:cNvSpPr>
            <a:spLocks noChangeArrowheads="1"/>
          </p:cNvSpPr>
          <p:nvPr/>
        </p:nvSpPr>
        <p:spPr bwMode="auto">
          <a:xfrm>
            <a:off x="2900363" y="291782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4" name="Oval 143"/>
          <p:cNvSpPr>
            <a:spLocks noChangeArrowheads="1"/>
          </p:cNvSpPr>
          <p:nvPr/>
        </p:nvSpPr>
        <p:spPr bwMode="auto">
          <a:xfrm>
            <a:off x="4821238" y="371157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5" name="Oval 144"/>
          <p:cNvSpPr>
            <a:spLocks noChangeArrowheads="1"/>
          </p:cNvSpPr>
          <p:nvPr/>
        </p:nvSpPr>
        <p:spPr bwMode="auto">
          <a:xfrm>
            <a:off x="4821238" y="371157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6" name="Oval 145"/>
          <p:cNvSpPr>
            <a:spLocks noChangeArrowheads="1"/>
          </p:cNvSpPr>
          <p:nvPr/>
        </p:nvSpPr>
        <p:spPr bwMode="auto">
          <a:xfrm>
            <a:off x="4084638" y="417671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7" name="Oval 146"/>
          <p:cNvSpPr>
            <a:spLocks noChangeArrowheads="1"/>
          </p:cNvSpPr>
          <p:nvPr/>
        </p:nvSpPr>
        <p:spPr bwMode="auto">
          <a:xfrm>
            <a:off x="4084638" y="417671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8" name="Oval 147"/>
          <p:cNvSpPr>
            <a:spLocks noChangeArrowheads="1"/>
          </p:cNvSpPr>
          <p:nvPr/>
        </p:nvSpPr>
        <p:spPr bwMode="auto">
          <a:xfrm>
            <a:off x="3084513" y="4986338"/>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59" name="Oval 148"/>
          <p:cNvSpPr>
            <a:spLocks noChangeArrowheads="1"/>
          </p:cNvSpPr>
          <p:nvPr/>
        </p:nvSpPr>
        <p:spPr bwMode="auto">
          <a:xfrm>
            <a:off x="3084513" y="4986338"/>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0" name="Oval 149"/>
          <p:cNvSpPr>
            <a:spLocks noChangeArrowheads="1"/>
          </p:cNvSpPr>
          <p:nvPr/>
        </p:nvSpPr>
        <p:spPr bwMode="auto">
          <a:xfrm>
            <a:off x="2771775" y="5018088"/>
            <a:ext cx="160338"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1" name="Oval 150"/>
          <p:cNvSpPr>
            <a:spLocks noChangeArrowheads="1"/>
          </p:cNvSpPr>
          <p:nvPr/>
        </p:nvSpPr>
        <p:spPr bwMode="auto">
          <a:xfrm>
            <a:off x="2771775" y="5018088"/>
            <a:ext cx="160338"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2" name="Oval 151"/>
          <p:cNvSpPr>
            <a:spLocks noChangeArrowheads="1"/>
          </p:cNvSpPr>
          <p:nvPr/>
        </p:nvSpPr>
        <p:spPr bwMode="auto">
          <a:xfrm>
            <a:off x="7348538" y="384016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3" name="Oval 152"/>
          <p:cNvSpPr>
            <a:spLocks noChangeArrowheads="1"/>
          </p:cNvSpPr>
          <p:nvPr/>
        </p:nvSpPr>
        <p:spPr bwMode="auto">
          <a:xfrm>
            <a:off x="7348538" y="384016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4" name="Oval 153"/>
          <p:cNvSpPr>
            <a:spLocks noChangeArrowheads="1"/>
          </p:cNvSpPr>
          <p:nvPr/>
        </p:nvSpPr>
        <p:spPr bwMode="auto">
          <a:xfrm>
            <a:off x="3132138" y="499427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5" name="Oval 154"/>
          <p:cNvSpPr>
            <a:spLocks noChangeArrowheads="1"/>
          </p:cNvSpPr>
          <p:nvPr/>
        </p:nvSpPr>
        <p:spPr bwMode="auto">
          <a:xfrm>
            <a:off x="3132138" y="499427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6" name="Oval 155"/>
          <p:cNvSpPr>
            <a:spLocks noChangeArrowheads="1"/>
          </p:cNvSpPr>
          <p:nvPr/>
        </p:nvSpPr>
        <p:spPr bwMode="auto">
          <a:xfrm>
            <a:off x="3781425" y="4352925"/>
            <a:ext cx="158750"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7" name="Oval 156"/>
          <p:cNvSpPr>
            <a:spLocks noChangeArrowheads="1"/>
          </p:cNvSpPr>
          <p:nvPr/>
        </p:nvSpPr>
        <p:spPr bwMode="auto">
          <a:xfrm>
            <a:off x="3781425" y="4352925"/>
            <a:ext cx="158750"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8" name="Oval 157"/>
          <p:cNvSpPr>
            <a:spLocks noChangeArrowheads="1"/>
          </p:cNvSpPr>
          <p:nvPr/>
        </p:nvSpPr>
        <p:spPr bwMode="auto">
          <a:xfrm>
            <a:off x="4324350" y="4994275"/>
            <a:ext cx="160338"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69" name="Oval 158"/>
          <p:cNvSpPr>
            <a:spLocks noChangeArrowheads="1"/>
          </p:cNvSpPr>
          <p:nvPr/>
        </p:nvSpPr>
        <p:spPr bwMode="auto">
          <a:xfrm>
            <a:off x="4324350" y="4994275"/>
            <a:ext cx="160338"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0" name="Oval 159"/>
          <p:cNvSpPr>
            <a:spLocks noChangeArrowheads="1"/>
          </p:cNvSpPr>
          <p:nvPr/>
        </p:nvSpPr>
        <p:spPr bwMode="auto">
          <a:xfrm>
            <a:off x="2852738" y="404812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1" name="Oval 160"/>
          <p:cNvSpPr>
            <a:spLocks noChangeArrowheads="1"/>
          </p:cNvSpPr>
          <p:nvPr/>
        </p:nvSpPr>
        <p:spPr bwMode="auto">
          <a:xfrm>
            <a:off x="2852738" y="4048125"/>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2" name="Oval 161"/>
          <p:cNvSpPr>
            <a:spLocks noChangeArrowheads="1"/>
          </p:cNvSpPr>
          <p:nvPr/>
        </p:nvSpPr>
        <p:spPr bwMode="auto">
          <a:xfrm>
            <a:off x="4772025" y="2773363"/>
            <a:ext cx="160338"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3" name="Oval 162"/>
          <p:cNvSpPr>
            <a:spLocks noChangeArrowheads="1"/>
          </p:cNvSpPr>
          <p:nvPr/>
        </p:nvSpPr>
        <p:spPr bwMode="auto">
          <a:xfrm>
            <a:off x="4772025" y="2773363"/>
            <a:ext cx="160338" cy="160337"/>
          </a:xfrm>
          <a:prstGeom prst="ellipse">
            <a:avLst/>
          </a:prstGeom>
          <a:solidFill>
            <a:srgbClr val="FF0000"/>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4" name="Oval 163"/>
          <p:cNvSpPr>
            <a:spLocks noChangeArrowheads="1"/>
          </p:cNvSpPr>
          <p:nvPr/>
        </p:nvSpPr>
        <p:spPr bwMode="auto">
          <a:xfrm>
            <a:off x="4389438" y="4265613"/>
            <a:ext cx="158750"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5" name="Oval 164"/>
          <p:cNvSpPr>
            <a:spLocks noChangeArrowheads="1"/>
          </p:cNvSpPr>
          <p:nvPr/>
        </p:nvSpPr>
        <p:spPr bwMode="auto">
          <a:xfrm>
            <a:off x="4389438" y="4265613"/>
            <a:ext cx="158750"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6" name="Oval 165"/>
          <p:cNvSpPr>
            <a:spLocks noChangeArrowheads="1"/>
          </p:cNvSpPr>
          <p:nvPr/>
        </p:nvSpPr>
        <p:spPr bwMode="auto">
          <a:xfrm>
            <a:off x="3597275" y="4810125"/>
            <a:ext cx="158750"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7" name="Oval 166"/>
          <p:cNvSpPr>
            <a:spLocks noChangeArrowheads="1"/>
          </p:cNvSpPr>
          <p:nvPr/>
        </p:nvSpPr>
        <p:spPr bwMode="auto">
          <a:xfrm>
            <a:off x="3597275" y="4810125"/>
            <a:ext cx="158750"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8" name="Oval 167"/>
          <p:cNvSpPr>
            <a:spLocks noChangeArrowheads="1"/>
          </p:cNvSpPr>
          <p:nvPr/>
        </p:nvSpPr>
        <p:spPr bwMode="auto">
          <a:xfrm>
            <a:off x="3363913" y="323056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79" name="Oval 168"/>
          <p:cNvSpPr>
            <a:spLocks noChangeArrowheads="1"/>
          </p:cNvSpPr>
          <p:nvPr/>
        </p:nvSpPr>
        <p:spPr bwMode="auto">
          <a:xfrm>
            <a:off x="3363913" y="323056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0" name="Oval 169"/>
          <p:cNvSpPr>
            <a:spLocks noChangeArrowheads="1"/>
          </p:cNvSpPr>
          <p:nvPr/>
        </p:nvSpPr>
        <p:spPr bwMode="auto">
          <a:xfrm>
            <a:off x="3076575" y="4906963"/>
            <a:ext cx="160338"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1" name="Oval 170"/>
          <p:cNvSpPr>
            <a:spLocks noChangeArrowheads="1"/>
          </p:cNvSpPr>
          <p:nvPr/>
        </p:nvSpPr>
        <p:spPr bwMode="auto">
          <a:xfrm>
            <a:off x="3076575" y="4906963"/>
            <a:ext cx="160338"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2" name="Oval 171"/>
          <p:cNvSpPr>
            <a:spLocks noChangeArrowheads="1"/>
          </p:cNvSpPr>
          <p:nvPr/>
        </p:nvSpPr>
        <p:spPr bwMode="auto">
          <a:xfrm>
            <a:off x="2397125" y="3808413"/>
            <a:ext cx="158750"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3" name="Oval 172"/>
          <p:cNvSpPr>
            <a:spLocks noChangeArrowheads="1"/>
          </p:cNvSpPr>
          <p:nvPr/>
        </p:nvSpPr>
        <p:spPr bwMode="auto">
          <a:xfrm>
            <a:off x="2397125" y="3808413"/>
            <a:ext cx="158750"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4" name="Oval 173"/>
          <p:cNvSpPr>
            <a:spLocks noChangeArrowheads="1"/>
          </p:cNvSpPr>
          <p:nvPr/>
        </p:nvSpPr>
        <p:spPr bwMode="auto">
          <a:xfrm>
            <a:off x="3316288" y="426561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5" name="Oval 174"/>
          <p:cNvSpPr>
            <a:spLocks noChangeArrowheads="1"/>
          </p:cNvSpPr>
          <p:nvPr/>
        </p:nvSpPr>
        <p:spPr bwMode="auto">
          <a:xfrm>
            <a:off x="3316288" y="426561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6" name="Oval 175"/>
          <p:cNvSpPr>
            <a:spLocks noChangeArrowheads="1"/>
          </p:cNvSpPr>
          <p:nvPr/>
        </p:nvSpPr>
        <p:spPr bwMode="auto">
          <a:xfrm>
            <a:off x="3581400" y="4192588"/>
            <a:ext cx="158750"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7" name="Oval 176"/>
          <p:cNvSpPr>
            <a:spLocks noChangeArrowheads="1"/>
          </p:cNvSpPr>
          <p:nvPr/>
        </p:nvSpPr>
        <p:spPr bwMode="auto">
          <a:xfrm>
            <a:off x="3581400" y="4192588"/>
            <a:ext cx="158750" cy="160337"/>
          </a:xfrm>
          <a:prstGeom prst="ellipse">
            <a:avLst/>
          </a:prstGeom>
          <a:solidFill>
            <a:srgbClr val="800000"/>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8" name="Oval 177"/>
          <p:cNvSpPr>
            <a:spLocks noChangeArrowheads="1"/>
          </p:cNvSpPr>
          <p:nvPr/>
        </p:nvSpPr>
        <p:spPr bwMode="auto">
          <a:xfrm>
            <a:off x="3516313" y="426561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89" name="Oval 178"/>
          <p:cNvSpPr>
            <a:spLocks noChangeArrowheads="1"/>
          </p:cNvSpPr>
          <p:nvPr/>
        </p:nvSpPr>
        <p:spPr bwMode="auto">
          <a:xfrm>
            <a:off x="3516313" y="4265613"/>
            <a:ext cx="160337" cy="160337"/>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90" name="Oval 179"/>
          <p:cNvSpPr>
            <a:spLocks noChangeArrowheads="1"/>
          </p:cNvSpPr>
          <p:nvPr/>
        </p:nvSpPr>
        <p:spPr bwMode="auto">
          <a:xfrm>
            <a:off x="4068763" y="3143250"/>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39091" name="Oval 180"/>
          <p:cNvSpPr>
            <a:spLocks noChangeArrowheads="1"/>
          </p:cNvSpPr>
          <p:nvPr/>
        </p:nvSpPr>
        <p:spPr bwMode="auto">
          <a:xfrm>
            <a:off x="4068763" y="3143250"/>
            <a:ext cx="160337" cy="160338"/>
          </a:xfrm>
          <a:prstGeom prst="ellipse">
            <a:avLst/>
          </a:prstGeom>
          <a:solidFill>
            <a:srgbClr val="FFFFFF"/>
          </a:solidFill>
          <a:ln w="0">
            <a:solidFill>
              <a:srgbClr val="000000"/>
            </a:solidFill>
            <a:round/>
            <a:headEnd/>
            <a:tailEnd/>
          </a:ln>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0"/>
              </a:spcBef>
              <a:buClrTx/>
              <a:buSzTx/>
              <a:buFontTx/>
              <a:buNone/>
            </a:pPr>
            <a:endParaRPr kumimoji="0" lang="bg-BG" altLang="bg-BG" sz="1600"/>
          </a:p>
        </p:txBody>
      </p:sp>
      <p:sp>
        <p:nvSpPr>
          <p:cNvPr id="260277" name="Rectangle 181"/>
          <p:cNvSpPr>
            <a:spLocks noChangeArrowheads="1"/>
          </p:cNvSpPr>
          <p:nvPr/>
        </p:nvSpPr>
        <p:spPr bwMode="auto">
          <a:xfrm>
            <a:off x="3516313" y="2163763"/>
            <a:ext cx="1184275" cy="223837"/>
          </a:xfrm>
          <a:prstGeom prst="rect">
            <a:avLst/>
          </a:prstGeom>
          <a:noFill/>
          <a:ln>
            <a:noFill/>
          </a:ln>
        </p:spPr>
        <p:txBody>
          <a:bodyPr wrap="none" lIns="0" tIns="0" rIns="0" bIns="0">
            <a:spAutoFit/>
          </a:bodyPr>
          <a:lstStyle/>
          <a:p>
            <a:pPr>
              <a:defRPr/>
            </a:pPr>
            <a:r>
              <a:rPr lang="en-US" altLang="bg-BG" sz="1300">
                <a:solidFill>
                  <a:srgbClr val="000080"/>
                </a:solidFill>
              </a:rPr>
              <a:t>Y = 14.4x + 149</a:t>
            </a:r>
            <a:endParaRPr lang="en-US" altLang="bg-BG">
              <a:effectLst>
                <a:outerShdw blurRad="38100" dist="38100" dir="2700000" algn="tl">
                  <a:srgbClr val="000000"/>
                </a:outerShdw>
              </a:effectLst>
            </a:endParaRPr>
          </a:p>
        </p:txBody>
      </p:sp>
      <p:sp>
        <p:nvSpPr>
          <p:cNvPr id="39093" name="Freeform 182"/>
          <p:cNvSpPr>
            <a:spLocks/>
          </p:cNvSpPr>
          <p:nvPr/>
        </p:nvSpPr>
        <p:spPr bwMode="auto">
          <a:xfrm>
            <a:off x="2438400" y="3429000"/>
            <a:ext cx="5200650" cy="1122363"/>
          </a:xfrm>
          <a:custGeom>
            <a:avLst/>
            <a:gdLst>
              <a:gd name="T0" fmla="*/ 0 w 650"/>
              <a:gd name="T1" fmla="*/ 2147483646 h 140"/>
              <a:gd name="T2" fmla="*/ 0 w 650"/>
              <a:gd name="T3" fmla="*/ 2147483646 h 140"/>
              <a:gd name="T4" fmla="*/ 2147483646 w 650"/>
              <a:gd name="T5" fmla="*/ 0 h 140"/>
              <a:gd name="T6" fmla="*/ 0 60000 65536"/>
              <a:gd name="T7" fmla="*/ 0 60000 65536"/>
              <a:gd name="T8" fmla="*/ 0 60000 65536"/>
            </a:gdLst>
            <a:ahLst/>
            <a:cxnLst>
              <a:cxn ang="T6">
                <a:pos x="T0" y="T1"/>
              </a:cxn>
              <a:cxn ang="T7">
                <a:pos x="T2" y="T3"/>
              </a:cxn>
              <a:cxn ang="T8">
                <a:pos x="T4" y="T5"/>
              </a:cxn>
            </a:cxnLst>
            <a:rect l="0" t="0" r="r" b="b"/>
            <a:pathLst>
              <a:path w="650" h="140">
                <a:moveTo>
                  <a:pt x="0" y="140"/>
                </a:moveTo>
                <a:lnTo>
                  <a:pt x="0" y="140"/>
                </a:lnTo>
                <a:lnTo>
                  <a:pt x="650" y="0"/>
                </a:lnTo>
              </a:path>
            </a:pathLst>
          </a:custGeom>
          <a:noFill/>
          <a:ln w="7938">
            <a:solidFill>
              <a:srgbClr val="8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094" name="Text Box 183"/>
          <p:cNvSpPr txBox="1">
            <a:spLocks noChangeArrowheads="1"/>
          </p:cNvSpPr>
          <p:nvPr/>
        </p:nvSpPr>
        <p:spPr bwMode="auto">
          <a:xfrm>
            <a:off x="7543800" y="3048000"/>
            <a:ext cx="1066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1400">
                <a:latin typeface="Arial" panose="020B0604020202020204" pitchFamily="34" charset="0"/>
              </a:rPr>
              <a:t>r= 0,315</a:t>
            </a:r>
          </a:p>
        </p:txBody>
      </p:sp>
      <p:sp>
        <p:nvSpPr>
          <p:cNvPr id="39095" name="Text Box 184"/>
          <p:cNvSpPr txBox="1">
            <a:spLocks noChangeArrowheads="1"/>
          </p:cNvSpPr>
          <p:nvPr/>
        </p:nvSpPr>
        <p:spPr bwMode="auto">
          <a:xfrm>
            <a:off x="4495800" y="2514600"/>
            <a:ext cx="8540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200" b="1">
                <a:latin typeface="Arial" panose="020B0604020202020204" pitchFamily="34" charset="0"/>
              </a:rPr>
              <a:t>Русия</a:t>
            </a:r>
            <a:endParaRPr kumimoji="0" lang="en-US" altLang="bg-BG" sz="1200" b="1">
              <a:latin typeface="Arial" panose="020B0604020202020204" pitchFamily="34" charset="0"/>
            </a:endParaRPr>
          </a:p>
        </p:txBody>
      </p:sp>
      <p:sp>
        <p:nvSpPr>
          <p:cNvPr id="39096" name="Text Box 185"/>
          <p:cNvSpPr txBox="1">
            <a:spLocks noChangeArrowheads="1"/>
          </p:cNvSpPr>
          <p:nvPr/>
        </p:nvSpPr>
        <p:spPr bwMode="auto">
          <a:xfrm>
            <a:off x="2362200" y="4572000"/>
            <a:ext cx="990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200" b="1">
                <a:latin typeface="Arial" panose="020B0604020202020204" pitchFamily="34" charset="0"/>
              </a:rPr>
              <a:t>Албания</a:t>
            </a:r>
            <a:endParaRPr kumimoji="0" lang="en-US" altLang="bg-BG" sz="1200" b="1">
              <a:latin typeface="Arial" panose="020B0604020202020204" pitchFamily="34" charset="0"/>
            </a:endParaRPr>
          </a:p>
        </p:txBody>
      </p:sp>
      <p:sp>
        <p:nvSpPr>
          <p:cNvPr id="39097" name="Text Box 186"/>
          <p:cNvSpPr txBox="1">
            <a:spLocks noChangeArrowheads="1"/>
          </p:cNvSpPr>
          <p:nvPr/>
        </p:nvSpPr>
        <p:spPr bwMode="auto">
          <a:xfrm>
            <a:off x="2743200" y="3505200"/>
            <a:ext cx="1066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200" b="1">
                <a:latin typeface="Arial" panose="020B0604020202020204" pitchFamily="34" charset="0"/>
              </a:rPr>
              <a:t>България</a:t>
            </a:r>
            <a:endParaRPr kumimoji="0" lang="en-US" altLang="bg-BG" sz="1200" b="1">
              <a:latin typeface="Arial" panose="020B0604020202020204" pitchFamily="34" charset="0"/>
            </a:endParaRPr>
          </a:p>
        </p:txBody>
      </p:sp>
    </p:spTree>
  </p:cSld>
  <p:clrMapOvr>
    <a:masterClrMapping/>
  </p:clrMapOvr>
  <p:transition spd="med">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7903E24C-47F0-4A26-A862-7623DA7CE3EA}" type="slidenum">
              <a:rPr kumimoji="0" lang="en-US" altLang="bg-BG" sz="1400" smtClean="0">
                <a:solidFill>
                  <a:schemeClr val="bg2"/>
                </a:solidFill>
              </a:rPr>
              <a:pPr>
                <a:spcBef>
                  <a:spcPct val="50000"/>
                </a:spcBef>
                <a:buClrTx/>
                <a:buSzTx/>
                <a:buFontTx/>
                <a:buNone/>
              </a:pPr>
              <a:t>36</a:t>
            </a:fld>
            <a:endParaRPr kumimoji="0" lang="en-US" altLang="bg-BG" sz="1400" smtClean="0">
              <a:solidFill>
                <a:schemeClr val="bg2"/>
              </a:solidFill>
            </a:endParaRPr>
          </a:p>
        </p:txBody>
      </p:sp>
      <p:sp>
        <p:nvSpPr>
          <p:cNvPr id="39939" name="Rectangle 2"/>
          <p:cNvSpPr>
            <a:spLocks noGrp="1" noChangeArrowheads="1"/>
          </p:cNvSpPr>
          <p:nvPr>
            <p:ph type="title"/>
          </p:nvPr>
        </p:nvSpPr>
        <p:spPr>
          <a:xfrm>
            <a:off x="990600" y="304800"/>
            <a:ext cx="8153400" cy="1143000"/>
          </a:xfrm>
        </p:spPr>
        <p:txBody>
          <a:bodyPr/>
          <a:lstStyle/>
          <a:p>
            <a:pPr>
              <a:lnSpc>
                <a:spcPct val="90000"/>
              </a:lnSpc>
            </a:pPr>
            <a:r>
              <a:rPr lang="en-US" altLang="bg-BG" sz="3600" b="1" smtClean="0"/>
              <a:t>Екологични епидемиологични проучвания - проблеми</a:t>
            </a:r>
            <a:endParaRPr lang="en-US" altLang="bg-BG" smtClean="0"/>
          </a:p>
        </p:txBody>
      </p:sp>
      <p:sp>
        <p:nvSpPr>
          <p:cNvPr id="39940" name="Rectangle 3"/>
          <p:cNvSpPr>
            <a:spLocks noGrp="1" noChangeArrowheads="1"/>
          </p:cNvSpPr>
          <p:nvPr>
            <p:ph type="body" idx="1"/>
          </p:nvPr>
        </p:nvSpPr>
        <p:spPr>
          <a:xfrm>
            <a:off x="914400" y="1524000"/>
            <a:ext cx="8077200" cy="4114800"/>
          </a:xfrm>
        </p:spPr>
        <p:txBody>
          <a:bodyPr/>
          <a:lstStyle/>
          <a:p>
            <a:pPr>
              <a:lnSpc>
                <a:spcPct val="90000"/>
              </a:lnSpc>
              <a:buFont typeface="Monotype Sorts" pitchFamily="2" charset="2"/>
              <a:buNone/>
            </a:pPr>
            <a:r>
              <a:rPr lang="en-US" altLang="bg-BG" sz="2600" b="1" smtClean="0"/>
              <a:t>Резултатите от екологичните проучвания са трудни за интерпретиране, тъй като често липсват данни за различни експозиции или важни характеристики на популацията, необходими за валидни заключения. Не може да се контролира ефекта на замъгляващите фактори.</a:t>
            </a:r>
          </a:p>
          <a:p>
            <a:pPr>
              <a:lnSpc>
                <a:spcPct val="90000"/>
              </a:lnSpc>
              <a:buFont typeface="Monotype Sorts" pitchFamily="2" charset="2"/>
              <a:buNone/>
            </a:pPr>
            <a:endParaRPr lang="en-US" altLang="bg-BG" sz="2600" b="1" smtClean="0"/>
          </a:p>
          <a:p>
            <a:pPr>
              <a:lnSpc>
                <a:spcPct val="90000"/>
              </a:lnSpc>
              <a:buFont typeface="Monotype Sorts" pitchFamily="2" charset="2"/>
              <a:buNone/>
            </a:pPr>
            <a:r>
              <a:rPr lang="en-US" altLang="bg-BG" sz="2600" b="1" smtClean="0"/>
              <a:t>Основен проблем е възможността за допускана на </a:t>
            </a:r>
            <a:r>
              <a:rPr lang="en-US" altLang="bg-BG" sz="2600" b="1" i="1" smtClean="0">
                <a:solidFill>
                  <a:schemeClr val="accent2"/>
                </a:solidFill>
              </a:rPr>
              <a:t>екологична систематична грешка</a:t>
            </a:r>
            <a:r>
              <a:rPr lang="en-US" altLang="bg-BG" sz="2600" b="1" smtClean="0"/>
              <a:t>, като се прави заключение за наличие на причинност на индивидуално ниво въз основа на данни за цели популации</a:t>
            </a:r>
            <a:endParaRPr lang="en-US" altLang="bg-BG" sz="2800" b="1" smtClean="0"/>
          </a:p>
        </p:txBody>
      </p:sp>
    </p:spTree>
  </p:cSld>
  <p:clrMapOvr>
    <a:masterClrMapping/>
  </p:clrMapOvr>
  <p:transition spd="med">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A90EC0F4-44AD-41B1-A198-B8F344CF4BEF}" type="slidenum">
              <a:rPr kumimoji="0" lang="en-US" altLang="bg-BG" sz="1400" smtClean="0">
                <a:solidFill>
                  <a:schemeClr val="bg2"/>
                </a:solidFill>
              </a:rPr>
              <a:pPr>
                <a:spcBef>
                  <a:spcPct val="50000"/>
                </a:spcBef>
                <a:buClrTx/>
                <a:buSzTx/>
                <a:buFontTx/>
                <a:buNone/>
              </a:pPr>
              <a:t>37</a:t>
            </a:fld>
            <a:endParaRPr kumimoji="0" lang="en-US" altLang="bg-BG" sz="1400" smtClean="0">
              <a:solidFill>
                <a:schemeClr val="bg2"/>
              </a:solidFill>
            </a:endParaRPr>
          </a:p>
        </p:txBody>
      </p:sp>
      <p:sp>
        <p:nvSpPr>
          <p:cNvPr id="40963" name="Rectangle 2"/>
          <p:cNvSpPr>
            <a:spLocks noGrp="1" noChangeArrowheads="1"/>
          </p:cNvSpPr>
          <p:nvPr>
            <p:ph type="title"/>
          </p:nvPr>
        </p:nvSpPr>
        <p:spPr>
          <a:xfrm>
            <a:off x="990600" y="304800"/>
            <a:ext cx="8153400" cy="1143000"/>
          </a:xfrm>
        </p:spPr>
        <p:txBody>
          <a:bodyPr/>
          <a:lstStyle/>
          <a:p>
            <a:pPr>
              <a:lnSpc>
                <a:spcPct val="90000"/>
              </a:lnSpc>
            </a:pPr>
            <a:r>
              <a:rPr lang="en-US" altLang="bg-BG" sz="3600" b="1" smtClean="0"/>
              <a:t>Срезови /напречни, трансверзални/ епидемиологични проучвания</a:t>
            </a:r>
            <a:endParaRPr lang="en-US" altLang="bg-BG" smtClean="0"/>
          </a:p>
        </p:txBody>
      </p:sp>
      <p:sp>
        <p:nvSpPr>
          <p:cNvPr id="40964" name="Rectangle 3"/>
          <p:cNvSpPr>
            <a:spLocks noGrp="1" noChangeArrowheads="1"/>
          </p:cNvSpPr>
          <p:nvPr>
            <p:ph type="body" idx="1"/>
          </p:nvPr>
        </p:nvSpPr>
        <p:spPr>
          <a:xfrm>
            <a:off x="914400" y="1676400"/>
            <a:ext cx="7772400" cy="4114800"/>
          </a:xfrm>
        </p:spPr>
        <p:txBody>
          <a:bodyPr/>
          <a:lstStyle/>
          <a:p>
            <a:pPr>
              <a:lnSpc>
                <a:spcPct val="90000"/>
              </a:lnSpc>
              <a:buFont typeface="Monotype Sorts" pitchFamily="2" charset="2"/>
              <a:buNone/>
            </a:pPr>
            <a:r>
              <a:rPr lang="en-US" altLang="bg-BG" sz="2800" b="1" smtClean="0"/>
              <a:t>Проучвания на </a:t>
            </a:r>
            <a:r>
              <a:rPr lang="en-US" altLang="bg-BG" sz="2800" b="1" smtClean="0">
                <a:solidFill>
                  <a:schemeClr val="accent2"/>
                </a:solidFill>
              </a:rPr>
              <a:t>болестността</a:t>
            </a:r>
            <a:r>
              <a:rPr lang="en-US" altLang="bg-BG" sz="2800" b="1" smtClean="0"/>
              <a:t> - измерват честотата на съществуващите в популацията заболявания </a:t>
            </a:r>
            <a:r>
              <a:rPr lang="en-US" altLang="bg-BG" sz="2800" b="1" smtClean="0">
                <a:solidFill>
                  <a:srgbClr val="FF0000"/>
                </a:solidFill>
              </a:rPr>
              <a:t>в определен момент</a:t>
            </a:r>
            <a:r>
              <a:rPr lang="en-US" altLang="bg-BG" sz="2800" b="1" smtClean="0"/>
              <a:t>, като данните се събират пряко от населението за кратък период от време</a:t>
            </a:r>
          </a:p>
          <a:p>
            <a:pPr>
              <a:lnSpc>
                <a:spcPct val="90000"/>
              </a:lnSpc>
              <a:buFont typeface="Monotype Sorts" pitchFamily="2" charset="2"/>
              <a:buNone/>
            </a:pPr>
            <a:endParaRPr lang="en-US" altLang="bg-BG" sz="2800" b="1" smtClean="0"/>
          </a:p>
          <a:p>
            <a:pPr>
              <a:lnSpc>
                <a:spcPct val="90000"/>
              </a:lnSpc>
              <a:buFont typeface="Monotype Sorts" pitchFamily="2" charset="2"/>
              <a:buNone/>
            </a:pPr>
            <a:r>
              <a:rPr lang="en-US" altLang="bg-BG" sz="2800" b="1" smtClean="0"/>
              <a:t>Събират се данни не само за заболявания, но и за честотата на рисковите фактори, потреблението на здравни услуги, потребностите от медицинска и социална помощ и др.</a:t>
            </a:r>
          </a:p>
        </p:txBody>
      </p:sp>
    </p:spTree>
  </p:cSld>
  <p:clrMapOvr>
    <a:masterClrMapping/>
  </p:clrMapOvr>
  <p:transition spd="med">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3C8C09C5-C981-4AF4-88E6-8BF7DAA9461E}" type="slidenum">
              <a:rPr kumimoji="0" lang="en-US" altLang="bg-BG" sz="1400" smtClean="0">
                <a:solidFill>
                  <a:schemeClr val="bg2"/>
                </a:solidFill>
              </a:rPr>
              <a:pPr>
                <a:spcBef>
                  <a:spcPct val="50000"/>
                </a:spcBef>
                <a:buClrTx/>
                <a:buSzTx/>
                <a:buFontTx/>
                <a:buNone/>
              </a:pPr>
              <a:t>38</a:t>
            </a:fld>
            <a:endParaRPr kumimoji="0" lang="en-US" altLang="bg-BG" sz="1400" smtClean="0">
              <a:solidFill>
                <a:schemeClr val="bg2"/>
              </a:solidFill>
            </a:endParaRPr>
          </a:p>
        </p:txBody>
      </p:sp>
      <p:sp>
        <p:nvSpPr>
          <p:cNvPr id="41987" name="Rectangle 2"/>
          <p:cNvSpPr>
            <a:spLocks noGrp="1" noChangeArrowheads="1"/>
          </p:cNvSpPr>
          <p:nvPr>
            <p:ph type="title"/>
          </p:nvPr>
        </p:nvSpPr>
        <p:spPr>
          <a:xfrm>
            <a:off x="990600" y="457200"/>
            <a:ext cx="7772400" cy="990600"/>
          </a:xfrm>
        </p:spPr>
        <p:txBody>
          <a:bodyPr/>
          <a:lstStyle/>
          <a:p>
            <a:r>
              <a:rPr lang="bg-BG" altLang="bg-BG" sz="3200" smtClean="0">
                <a:latin typeface="Arial" panose="020B0604020202020204" pitchFamily="34" charset="0"/>
              </a:rPr>
              <a:t>Срезово проучване за честотата на язвената болест и консумацията на кафе</a:t>
            </a:r>
            <a:endParaRPr lang="en-US" altLang="bg-BG" sz="3200" smtClean="0">
              <a:latin typeface="Arial" panose="020B0604020202020204" pitchFamily="34" charset="0"/>
            </a:endParaRPr>
          </a:p>
        </p:txBody>
      </p:sp>
      <p:sp>
        <p:nvSpPr>
          <p:cNvPr id="261124" name="Line 4"/>
          <p:cNvSpPr>
            <a:spLocks noChangeShapeType="1"/>
          </p:cNvSpPr>
          <p:nvPr/>
        </p:nvSpPr>
        <p:spPr bwMode="auto">
          <a:xfrm>
            <a:off x="2362200" y="2895600"/>
            <a:ext cx="434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1125" name="Line 5"/>
          <p:cNvSpPr>
            <a:spLocks noChangeShapeType="1"/>
          </p:cNvSpPr>
          <p:nvPr/>
        </p:nvSpPr>
        <p:spPr bwMode="auto">
          <a:xfrm>
            <a:off x="4114800" y="1828800"/>
            <a:ext cx="0" cy="19050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1126" name="Text Box 6"/>
          <p:cNvSpPr txBox="1">
            <a:spLocks noChangeArrowheads="1"/>
          </p:cNvSpPr>
          <p:nvPr/>
        </p:nvSpPr>
        <p:spPr bwMode="auto">
          <a:xfrm>
            <a:off x="4114800" y="2895600"/>
            <a:ext cx="304800" cy="336550"/>
          </a:xfrm>
          <a:prstGeom prst="rect">
            <a:avLst/>
          </a:prstGeom>
          <a:noFill/>
          <a:ln>
            <a:noFill/>
          </a:ln>
          <a:effectLst/>
        </p:spPr>
        <p:txBody>
          <a:bodyPr>
            <a:spAutoFit/>
          </a:bodyPr>
          <a:lstStyle/>
          <a:p>
            <a:pPr>
              <a:spcBef>
                <a:spcPct val="50000"/>
              </a:spcBef>
              <a:defRPr/>
            </a:pPr>
            <a:r>
              <a:rPr lang="en-US" altLang="bg-BG">
                <a:effectLst>
                  <a:outerShdw blurRad="38100" dist="38100" dir="2700000" algn="tl">
                    <a:srgbClr val="000000"/>
                  </a:outerShdw>
                </a:effectLst>
                <a:latin typeface="Arial" charset="0"/>
              </a:rPr>
              <a:t>t</a:t>
            </a:r>
          </a:p>
        </p:txBody>
      </p:sp>
      <p:sp>
        <p:nvSpPr>
          <p:cNvPr id="261129" name="Text Box 9"/>
          <p:cNvSpPr txBox="1">
            <a:spLocks noChangeArrowheads="1"/>
          </p:cNvSpPr>
          <p:nvPr/>
        </p:nvSpPr>
        <p:spPr bwMode="auto">
          <a:xfrm>
            <a:off x="1355725" y="4159250"/>
            <a:ext cx="184150" cy="641350"/>
          </a:xfrm>
          <a:prstGeom prst="rect">
            <a:avLst/>
          </a:prstGeom>
          <a:noFill/>
          <a:ln>
            <a:noFill/>
          </a:ln>
          <a:effectLst/>
        </p:spPr>
        <p:txBody>
          <a:bodyPr wrap="none">
            <a:spAutoFit/>
          </a:bodyPr>
          <a:lstStyle/>
          <a:p>
            <a:pPr>
              <a:defRPr/>
            </a:pPr>
            <a:endParaRPr lang="bg-BG" altLang="bg-BG">
              <a:effectLst>
                <a:outerShdw blurRad="38100" dist="38100" dir="2700000" algn="tl">
                  <a:srgbClr val="000000"/>
                </a:outerShdw>
              </a:effectLst>
            </a:endParaRPr>
          </a:p>
        </p:txBody>
      </p:sp>
      <p:sp>
        <p:nvSpPr>
          <p:cNvPr id="261130" name="Text Box 10"/>
          <p:cNvSpPr txBox="1">
            <a:spLocks noChangeArrowheads="1"/>
          </p:cNvSpPr>
          <p:nvPr/>
        </p:nvSpPr>
        <p:spPr bwMode="auto">
          <a:xfrm>
            <a:off x="1143000" y="4114800"/>
            <a:ext cx="5029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r>
              <a:rPr kumimoji="0" lang="bg-BG" altLang="bg-BG" sz="1200" b="1">
                <a:latin typeface="Arial" panose="020B0604020202020204" pitchFamily="34" charset="0"/>
              </a:rPr>
              <a:t>   Кафе +                       Язвена болест +</a:t>
            </a:r>
            <a:endParaRPr kumimoji="0" lang="en-US" altLang="bg-BG" sz="1200" b="1">
              <a:latin typeface="Arial" panose="020B0604020202020204" pitchFamily="34" charset="0"/>
            </a:endParaRPr>
          </a:p>
        </p:txBody>
      </p:sp>
      <p:sp>
        <p:nvSpPr>
          <p:cNvPr id="261134" name="Text Box 14"/>
          <p:cNvSpPr txBox="1">
            <a:spLocks noChangeArrowheads="1"/>
          </p:cNvSpPr>
          <p:nvPr/>
        </p:nvSpPr>
        <p:spPr bwMode="auto">
          <a:xfrm>
            <a:off x="1219200" y="4572000"/>
            <a:ext cx="5029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r>
              <a:rPr kumimoji="0" lang="bg-BG" altLang="bg-BG" sz="1200" b="1">
                <a:latin typeface="Arial" panose="020B0604020202020204" pitchFamily="34" charset="0"/>
              </a:rPr>
              <a:t> Кафе +                        Язвена болест -</a:t>
            </a:r>
            <a:endParaRPr kumimoji="0" lang="en-US" altLang="bg-BG" sz="1200" b="1">
              <a:latin typeface="Arial" panose="020B0604020202020204" pitchFamily="34" charset="0"/>
            </a:endParaRPr>
          </a:p>
        </p:txBody>
      </p:sp>
      <p:sp>
        <p:nvSpPr>
          <p:cNvPr id="261135" name="Text Box 15"/>
          <p:cNvSpPr txBox="1">
            <a:spLocks noChangeArrowheads="1"/>
          </p:cNvSpPr>
          <p:nvPr/>
        </p:nvSpPr>
        <p:spPr bwMode="auto">
          <a:xfrm>
            <a:off x="1219200" y="5029200"/>
            <a:ext cx="5029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r>
              <a:rPr kumimoji="0" lang="bg-BG" altLang="bg-BG" sz="1200" b="1">
                <a:latin typeface="Arial" panose="020B0604020202020204" pitchFamily="34" charset="0"/>
              </a:rPr>
              <a:t> Кафе -                         Язвена болест -</a:t>
            </a:r>
            <a:endParaRPr kumimoji="0" lang="en-US" altLang="bg-BG" sz="1200" b="1">
              <a:latin typeface="Arial" panose="020B0604020202020204" pitchFamily="34" charset="0"/>
            </a:endParaRPr>
          </a:p>
        </p:txBody>
      </p:sp>
      <p:sp>
        <p:nvSpPr>
          <p:cNvPr id="261136" name="Text Box 16"/>
          <p:cNvSpPr txBox="1">
            <a:spLocks noChangeArrowheads="1"/>
          </p:cNvSpPr>
          <p:nvPr/>
        </p:nvSpPr>
        <p:spPr bwMode="auto">
          <a:xfrm>
            <a:off x="1066800" y="5486400"/>
            <a:ext cx="525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r>
              <a:rPr kumimoji="0" lang="bg-BG" altLang="bg-BG" sz="1200" b="1">
                <a:latin typeface="Arial" panose="020B0604020202020204" pitchFamily="34" charset="0"/>
              </a:rPr>
              <a:t>    Кафе -                         Язвена болест +</a:t>
            </a:r>
            <a:endParaRPr kumimoji="0" lang="en-US" altLang="bg-BG" sz="1200" b="1">
              <a:latin typeface="Arial" panose="020B0604020202020204" pitchFamily="34" charset="0"/>
            </a:endParaRPr>
          </a:p>
        </p:txBody>
      </p:sp>
      <p:sp>
        <p:nvSpPr>
          <p:cNvPr id="261137" name="Line 17"/>
          <p:cNvSpPr>
            <a:spLocks noChangeShapeType="1"/>
          </p:cNvSpPr>
          <p:nvPr/>
        </p:nvSpPr>
        <p:spPr bwMode="auto">
          <a:xfrm>
            <a:off x="2209800" y="42672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1138" name="Line 18"/>
          <p:cNvSpPr>
            <a:spLocks noChangeShapeType="1"/>
          </p:cNvSpPr>
          <p:nvPr/>
        </p:nvSpPr>
        <p:spPr bwMode="auto">
          <a:xfrm>
            <a:off x="2209800" y="47244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1139" name="Line 19"/>
          <p:cNvSpPr>
            <a:spLocks noChangeShapeType="1"/>
          </p:cNvSpPr>
          <p:nvPr/>
        </p:nvSpPr>
        <p:spPr bwMode="auto">
          <a:xfrm>
            <a:off x="2209800" y="51816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1140" name="Line 20"/>
          <p:cNvSpPr>
            <a:spLocks noChangeShapeType="1"/>
          </p:cNvSpPr>
          <p:nvPr/>
        </p:nvSpPr>
        <p:spPr bwMode="auto">
          <a:xfrm>
            <a:off x="2209800" y="56388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1141" name="Text Box 21"/>
          <p:cNvSpPr txBox="1">
            <a:spLocks noChangeArrowheads="1"/>
          </p:cNvSpPr>
          <p:nvPr/>
        </p:nvSpPr>
        <p:spPr bwMode="auto">
          <a:xfrm>
            <a:off x="685800" y="2133600"/>
            <a:ext cx="5029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r>
              <a:rPr kumimoji="0" lang="bg-BG" altLang="bg-BG" sz="1200" b="1">
                <a:latin typeface="Arial" panose="020B0604020202020204" pitchFamily="34" charset="0"/>
              </a:rPr>
              <a:t>   Кафе                          Язвена болест</a:t>
            </a:r>
            <a:endParaRPr kumimoji="0" lang="en-US" altLang="bg-BG" sz="1200" b="1">
              <a:latin typeface="Arial" panose="020B0604020202020204" pitchFamily="34" charset="0"/>
            </a:endParaRPr>
          </a:p>
        </p:txBody>
      </p:sp>
      <p:sp>
        <p:nvSpPr>
          <p:cNvPr id="261144" name="Line 24"/>
          <p:cNvSpPr>
            <a:spLocks noChangeShapeType="1"/>
          </p:cNvSpPr>
          <p:nvPr/>
        </p:nvSpPr>
        <p:spPr bwMode="auto">
          <a:xfrm>
            <a:off x="1371600" y="22860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1145" name="Text Box 25"/>
          <p:cNvSpPr txBox="1">
            <a:spLocks noChangeArrowheads="1"/>
          </p:cNvSpPr>
          <p:nvPr/>
        </p:nvSpPr>
        <p:spPr bwMode="auto">
          <a:xfrm>
            <a:off x="1676400" y="1905000"/>
            <a:ext cx="304800" cy="336550"/>
          </a:xfrm>
          <a:prstGeom prst="rect">
            <a:avLst/>
          </a:prstGeom>
          <a:noFill/>
          <a:ln>
            <a:noFill/>
          </a:ln>
          <a:effectLst/>
        </p:spPr>
        <p:txBody>
          <a:bodyPr>
            <a:spAutoFit/>
          </a:bodyPr>
          <a:lstStyle/>
          <a:p>
            <a:pPr>
              <a:spcBef>
                <a:spcPct val="50000"/>
              </a:spcBef>
              <a:defRPr/>
            </a:pPr>
            <a:r>
              <a:rPr lang="bg-BG" altLang="bg-BG" b="1">
                <a:effectLst>
                  <a:outerShdw blurRad="38100" dist="38100" dir="2700000" algn="tl">
                    <a:srgbClr val="000000"/>
                  </a:outerShdw>
                </a:effectLst>
                <a:latin typeface="Arial" charset="0"/>
              </a:rPr>
              <a:t>?</a:t>
            </a:r>
            <a:endParaRPr lang="en-US" altLang="bg-BG" b="1">
              <a:effectLst>
                <a:outerShdw blurRad="38100" dist="38100" dir="2700000" algn="tl">
                  <a:srgbClr val="000000"/>
                </a:outerShdw>
              </a:effectLst>
              <a:latin typeface="Arial" charset="0"/>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61124"/>
                                        </p:tgtEl>
                                        <p:attrNameLst>
                                          <p:attrName>style.visibility</p:attrName>
                                        </p:attrNameLst>
                                      </p:cBhvr>
                                      <p:to>
                                        <p:strVal val="visible"/>
                                      </p:to>
                                    </p:set>
                                    <p:anim calcmode="lin" valueType="num">
                                      <p:cBhvr additive="base">
                                        <p:cTn id="7" dur="500" fill="hold"/>
                                        <p:tgtEl>
                                          <p:spTgt spid="261124"/>
                                        </p:tgtEl>
                                        <p:attrNameLst>
                                          <p:attrName>ppt_x</p:attrName>
                                        </p:attrNameLst>
                                      </p:cBhvr>
                                      <p:tavLst>
                                        <p:tav tm="0">
                                          <p:val>
                                            <p:strVal val="0-#ppt_w/2"/>
                                          </p:val>
                                        </p:tav>
                                        <p:tav tm="100000">
                                          <p:val>
                                            <p:strVal val="#ppt_x"/>
                                          </p:val>
                                        </p:tav>
                                      </p:tavLst>
                                    </p:anim>
                                    <p:anim calcmode="lin" valueType="num">
                                      <p:cBhvr additive="base">
                                        <p:cTn id="8" dur="500" fill="hold"/>
                                        <p:tgtEl>
                                          <p:spTgt spid="26112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261125"/>
                                        </p:tgtEl>
                                        <p:attrNameLst>
                                          <p:attrName>style.visibility</p:attrName>
                                        </p:attrNameLst>
                                      </p:cBhvr>
                                      <p:to>
                                        <p:strVal val="visible"/>
                                      </p:to>
                                    </p:set>
                                    <p:anim calcmode="lin" valueType="num">
                                      <p:cBhvr additive="base">
                                        <p:cTn id="13" dur="500" fill="hold"/>
                                        <p:tgtEl>
                                          <p:spTgt spid="261125"/>
                                        </p:tgtEl>
                                        <p:attrNameLst>
                                          <p:attrName>ppt_x</p:attrName>
                                        </p:attrNameLst>
                                      </p:cBhvr>
                                      <p:tavLst>
                                        <p:tav tm="0">
                                          <p:val>
                                            <p:strVal val="#ppt_x"/>
                                          </p:val>
                                        </p:tav>
                                        <p:tav tm="100000">
                                          <p:val>
                                            <p:strVal val="#ppt_x"/>
                                          </p:val>
                                        </p:tav>
                                      </p:tavLst>
                                    </p:anim>
                                    <p:anim calcmode="lin" valueType="num">
                                      <p:cBhvr additive="base">
                                        <p:cTn id="14" dur="500" fill="hold"/>
                                        <p:tgtEl>
                                          <p:spTgt spid="261125"/>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1126"/>
                                        </p:tgtEl>
                                        <p:attrNameLst>
                                          <p:attrName>style.visibility</p:attrName>
                                        </p:attrNameLst>
                                      </p:cBhvr>
                                      <p:to>
                                        <p:strVal val="visible"/>
                                      </p:to>
                                    </p:set>
                                    <p:anim calcmode="lin" valueType="num">
                                      <p:cBhvr additive="base">
                                        <p:cTn id="19" dur="500" fill="hold"/>
                                        <p:tgtEl>
                                          <p:spTgt spid="261126"/>
                                        </p:tgtEl>
                                        <p:attrNameLst>
                                          <p:attrName>ppt_x</p:attrName>
                                        </p:attrNameLst>
                                      </p:cBhvr>
                                      <p:tavLst>
                                        <p:tav tm="0">
                                          <p:val>
                                            <p:strVal val="0-#ppt_w/2"/>
                                          </p:val>
                                        </p:tav>
                                        <p:tav tm="100000">
                                          <p:val>
                                            <p:strVal val="#ppt_x"/>
                                          </p:val>
                                        </p:tav>
                                      </p:tavLst>
                                    </p:anim>
                                    <p:anim calcmode="lin" valueType="num">
                                      <p:cBhvr additive="base">
                                        <p:cTn id="20" dur="500" fill="hold"/>
                                        <p:tgtEl>
                                          <p:spTgt spid="26112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1130"/>
                                        </p:tgtEl>
                                        <p:attrNameLst>
                                          <p:attrName>style.visibility</p:attrName>
                                        </p:attrNameLst>
                                      </p:cBhvr>
                                      <p:to>
                                        <p:strVal val="visible"/>
                                      </p:to>
                                    </p:set>
                                    <p:anim calcmode="lin" valueType="num">
                                      <p:cBhvr additive="base">
                                        <p:cTn id="25" dur="500" fill="hold"/>
                                        <p:tgtEl>
                                          <p:spTgt spid="261130"/>
                                        </p:tgtEl>
                                        <p:attrNameLst>
                                          <p:attrName>ppt_x</p:attrName>
                                        </p:attrNameLst>
                                      </p:cBhvr>
                                      <p:tavLst>
                                        <p:tav tm="0">
                                          <p:val>
                                            <p:strVal val="0-#ppt_w/2"/>
                                          </p:val>
                                        </p:tav>
                                        <p:tav tm="100000">
                                          <p:val>
                                            <p:strVal val="#ppt_x"/>
                                          </p:val>
                                        </p:tav>
                                      </p:tavLst>
                                    </p:anim>
                                    <p:anim calcmode="lin" valueType="num">
                                      <p:cBhvr additive="base">
                                        <p:cTn id="26" dur="500" fill="hold"/>
                                        <p:tgtEl>
                                          <p:spTgt spid="261130"/>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500"/>
                            </p:stCondLst>
                            <p:childTnLst>
                              <p:par>
                                <p:cTn id="28" presetID="2" presetClass="entr" presetSubtype="8" fill="hold" nodeType="afterEffect">
                                  <p:stCondLst>
                                    <p:cond delay="0"/>
                                  </p:stCondLst>
                                  <p:childTnLst>
                                    <p:set>
                                      <p:cBhvr>
                                        <p:cTn id="29" dur="1" fill="hold">
                                          <p:stCondLst>
                                            <p:cond delay="0"/>
                                          </p:stCondLst>
                                        </p:cTn>
                                        <p:tgtEl>
                                          <p:spTgt spid="261137"/>
                                        </p:tgtEl>
                                        <p:attrNameLst>
                                          <p:attrName>style.visibility</p:attrName>
                                        </p:attrNameLst>
                                      </p:cBhvr>
                                      <p:to>
                                        <p:strVal val="visible"/>
                                      </p:to>
                                    </p:set>
                                    <p:anim calcmode="lin" valueType="num">
                                      <p:cBhvr additive="base">
                                        <p:cTn id="30" dur="500" fill="hold"/>
                                        <p:tgtEl>
                                          <p:spTgt spid="261137"/>
                                        </p:tgtEl>
                                        <p:attrNameLst>
                                          <p:attrName>ppt_x</p:attrName>
                                        </p:attrNameLst>
                                      </p:cBhvr>
                                      <p:tavLst>
                                        <p:tav tm="0">
                                          <p:val>
                                            <p:strVal val="0-#ppt_w/2"/>
                                          </p:val>
                                        </p:tav>
                                        <p:tav tm="100000">
                                          <p:val>
                                            <p:strVal val="#ppt_x"/>
                                          </p:val>
                                        </p:tav>
                                      </p:tavLst>
                                    </p:anim>
                                    <p:anim calcmode="lin" valueType="num">
                                      <p:cBhvr additive="base">
                                        <p:cTn id="31" dur="500" fill="hold"/>
                                        <p:tgtEl>
                                          <p:spTgt spid="261137"/>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261134"/>
                                        </p:tgtEl>
                                        <p:attrNameLst>
                                          <p:attrName>style.visibility</p:attrName>
                                        </p:attrNameLst>
                                      </p:cBhvr>
                                      <p:to>
                                        <p:strVal val="visible"/>
                                      </p:to>
                                    </p:set>
                                    <p:anim calcmode="lin" valueType="num">
                                      <p:cBhvr additive="base">
                                        <p:cTn id="36" dur="500" fill="hold"/>
                                        <p:tgtEl>
                                          <p:spTgt spid="261134"/>
                                        </p:tgtEl>
                                        <p:attrNameLst>
                                          <p:attrName>ppt_x</p:attrName>
                                        </p:attrNameLst>
                                      </p:cBhvr>
                                      <p:tavLst>
                                        <p:tav tm="0">
                                          <p:val>
                                            <p:strVal val="0-#ppt_w/2"/>
                                          </p:val>
                                        </p:tav>
                                        <p:tav tm="100000">
                                          <p:val>
                                            <p:strVal val="#ppt_x"/>
                                          </p:val>
                                        </p:tav>
                                      </p:tavLst>
                                    </p:anim>
                                    <p:anim calcmode="lin" valueType="num">
                                      <p:cBhvr additive="base">
                                        <p:cTn id="37" dur="500" fill="hold"/>
                                        <p:tgtEl>
                                          <p:spTgt spid="261134"/>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500"/>
                            </p:stCondLst>
                            <p:childTnLst>
                              <p:par>
                                <p:cTn id="39" presetID="2" presetClass="entr" presetSubtype="8" fill="hold" nodeType="afterEffect">
                                  <p:stCondLst>
                                    <p:cond delay="0"/>
                                  </p:stCondLst>
                                  <p:childTnLst>
                                    <p:set>
                                      <p:cBhvr>
                                        <p:cTn id="40" dur="1" fill="hold">
                                          <p:stCondLst>
                                            <p:cond delay="0"/>
                                          </p:stCondLst>
                                        </p:cTn>
                                        <p:tgtEl>
                                          <p:spTgt spid="261138"/>
                                        </p:tgtEl>
                                        <p:attrNameLst>
                                          <p:attrName>style.visibility</p:attrName>
                                        </p:attrNameLst>
                                      </p:cBhvr>
                                      <p:to>
                                        <p:strVal val="visible"/>
                                      </p:to>
                                    </p:set>
                                    <p:anim calcmode="lin" valueType="num">
                                      <p:cBhvr additive="base">
                                        <p:cTn id="41" dur="500" fill="hold"/>
                                        <p:tgtEl>
                                          <p:spTgt spid="261138"/>
                                        </p:tgtEl>
                                        <p:attrNameLst>
                                          <p:attrName>ppt_x</p:attrName>
                                        </p:attrNameLst>
                                      </p:cBhvr>
                                      <p:tavLst>
                                        <p:tav tm="0">
                                          <p:val>
                                            <p:strVal val="0-#ppt_w/2"/>
                                          </p:val>
                                        </p:tav>
                                        <p:tav tm="100000">
                                          <p:val>
                                            <p:strVal val="#ppt_x"/>
                                          </p:val>
                                        </p:tav>
                                      </p:tavLst>
                                    </p:anim>
                                    <p:anim calcmode="lin" valueType="num">
                                      <p:cBhvr additive="base">
                                        <p:cTn id="42" dur="500" fill="hold"/>
                                        <p:tgtEl>
                                          <p:spTgt spid="261138"/>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261135"/>
                                        </p:tgtEl>
                                        <p:attrNameLst>
                                          <p:attrName>style.visibility</p:attrName>
                                        </p:attrNameLst>
                                      </p:cBhvr>
                                      <p:to>
                                        <p:strVal val="visible"/>
                                      </p:to>
                                    </p:set>
                                    <p:anim calcmode="lin" valueType="num">
                                      <p:cBhvr additive="base">
                                        <p:cTn id="47" dur="500" fill="hold"/>
                                        <p:tgtEl>
                                          <p:spTgt spid="261135"/>
                                        </p:tgtEl>
                                        <p:attrNameLst>
                                          <p:attrName>ppt_x</p:attrName>
                                        </p:attrNameLst>
                                      </p:cBhvr>
                                      <p:tavLst>
                                        <p:tav tm="0">
                                          <p:val>
                                            <p:strVal val="0-#ppt_w/2"/>
                                          </p:val>
                                        </p:tav>
                                        <p:tav tm="100000">
                                          <p:val>
                                            <p:strVal val="#ppt_x"/>
                                          </p:val>
                                        </p:tav>
                                      </p:tavLst>
                                    </p:anim>
                                    <p:anim calcmode="lin" valueType="num">
                                      <p:cBhvr additive="base">
                                        <p:cTn id="48" dur="500" fill="hold"/>
                                        <p:tgtEl>
                                          <p:spTgt spid="261135"/>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500"/>
                            </p:stCondLst>
                            <p:childTnLst>
                              <p:par>
                                <p:cTn id="50" presetID="2" presetClass="entr" presetSubtype="8" fill="hold" nodeType="afterEffect">
                                  <p:stCondLst>
                                    <p:cond delay="0"/>
                                  </p:stCondLst>
                                  <p:childTnLst>
                                    <p:set>
                                      <p:cBhvr>
                                        <p:cTn id="51" dur="1" fill="hold">
                                          <p:stCondLst>
                                            <p:cond delay="0"/>
                                          </p:stCondLst>
                                        </p:cTn>
                                        <p:tgtEl>
                                          <p:spTgt spid="261139"/>
                                        </p:tgtEl>
                                        <p:attrNameLst>
                                          <p:attrName>style.visibility</p:attrName>
                                        </p:attrNameLst>
                                      </p:cBhvr>
                                      <p:to>
                                        <p:strVal val="visible"/>
                                      </p:to>
                                    </p:set>
                                    <p:anim calcmode="lin" valueType="num">
                                      <p:cBhvr additive="base">
                                        <p:cTn id="52" dur="500" fill="hold"/>
                                        <p:tgtEl>
                                          <p:spTgt spid="261139"/>
                                        </p:tgtEl>
                                        <p:attrNameLst>
                                          <p:attrName>ppt_x</p:attrName>
                                        </p:attrNameLst>
                                      </p:cBhvr>
                                      <p:tavLst>
                                        <p:tav tm="0">
                                          <p:val>
                                            <p:strVal val="0-#ppt_w/2"/>
                                          </p:val>
                                        </p:tav>
                                        <p:tav tm="100000">
                                          <p:val>
                                            <p:strVal val="#ppt_x"/>
                                          </p:val>
                                        </p:tav>
                                      </p:tavLst>
                                    </p:anim>
                                    <p:anim calcmode="lin" valueType="num">
                                      <p:cBhvr additive="base">
                                        <p:cTn id="53" dur="500" fill="hold"/>
                                        <p:tgtEl>
                                          <p:spTgt spid="261139"/>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261136"/>
                                        </p:tgtEl>
                                        <p:attrNameLst>
                                          <p:attrName>style.visibility</p:attrName>
                                        </p:attrNameLst>
                                      </p:cBhvr>
                                      <p:to>
                                        <p:strVal val="visible"/>
                                      </p:to>
                                    </p:set>
                                    <p:anim calcmode="lin" valueType="num">
                                      <p:cBhvr additive="base">
                                        <p:cTn id="58" dur="500" fill="hold"/>
                                        <p:tgtEl>
                                          <p:spTgt spid="261136"/>
                                        </p:tgtEl>
                                        <p:attrNameLst>
                                          <p:attrName>ppt_x</p:attrName>
                                        </p:attrNameLst>
                                      </p:cBhvr>
                                      <p:tavLst>
                                        <p:tav tm="0">
                                          <p:val>
                                            <p:strVal val="0-#ppt_w/2"/>
                                          </p:val>
                                        </p:tav>
                                        <p:tav tm="100000">
                                          <p:val>
                                            <p:strVal val="#ppt_x"/>
                                          </p:val>
                                        </p:tav>
                                      </p:tavLst>
                                    </p:anim>
                                    <p:anim calcmode="lin" valueType="num">
                                      <p:cBhvr additive="base">
                                        <p:cTn id="59" dur="500" fill="hold"/>
                                        <p:tgtEl>
                                          <p:spTgt spid="261136"/>
                                        </p:tgtEl>
                                        <p:attrNameLst>
                                          <p:attrName>ppt_y</p:attrName>
                                        </p:attrNameLst>
                                      </p:cBhvr>
                                      <p:tavLst>
                                        <p:tav tm="0">
                                          <p:val>
                                            <p:strVal val="#ppt_y"/>
                                          </p:val>
                                        </p:tav>
                                        <p:tav tm="100000">
                                          <p:val>
                                            <p:strVal val="#ppt_y"/>
                                          </p:val>
                                        </p:tav>
                                      </p:tavLst>
                                    </p:anim>
                                  </p:childTnLst>
                                </p:cTn>
                              </p:par>
                            </p:childTnLst>
                          </p:cTn>
                        </p:par>
                        <p:par>
                          <p:cTn id="60" fill="hold" nodeType="afterGroup">
                            <p:stCondLst>
                              <p:cond delay="500"/>
                            </p:stCondLst>
                            <p:childTnLst>
                              <p:par>
                                <p:cTn id="61" presetID="2" presetClass="entr" presetSubtype="8" fill="hold" nodeType="afterEffect">
                                  <p:stCondLst>
                                    <p:cond delay="0"/>
                                  </p:stCondLst>
                                  <p:childTnLst>
                                    <p:set>
                                      <p:cBhvr>
                                        <p:cTn id="62" dur="1" fill="hold">
                                          <p:stCondLst>
                                            <p:cond delay="0"/>
                                          </p:stCondLst>
                                        </p:cTn>
                                        <p:tgtEl>
                                          <p:spTgt spid="261140"/>
                                        </p:tgtEl>
                                        <p:attrNameLst>
                                          <p:attrName>style.visibility</p:attrName>
                                        </p:attrNameLst>
                                      </p:cBhvr>
                                      <p:to>
                                        <p:strVal val="visible"/>
                                      </p:to>
                                    </p:set>
                                    <p:anim calcmode="lin" valueType="num">
                                      <p:cBhvr additive="base">
                                        <p:cTn id="63" dur="500" fill="hold"/>
                                        <p:tgtEl>
                                          <p:spTgt spid="261140"/>
                                        </p:tgtEl>
                                        <p:attrNameLst>
                                          <p:attrName>ppt_x</p:attrName>
                                        </p:attrNameLst>
                                      </p:cBhvr>
                                      <p:tavLst>
                                        <p:tav tm="0">
                                          <p:val>
                                            <p:strVal val="0-#ppt_w/2"/>
                                          </p:val>
                                        </p:tav>
                                        <p:tav tm="100000">
                                          <p:val>
                                            <p:strVal val="#ppt_x"/>
                                          </p:val>
                                        </p:tav>
                                      </p:tavLst>
                                    </p:anim>
                                    <p:anim calcmode="lin" valueType="num">
                                      <p:cBhvr additive="base">
                                        <p:cTn id="64" dur="500" fill="hold"/>
                                        <p:tgtEl>
                                          <p:spTgt spid="261140"/>
                                        </p:tgtEl>
                                        <p:attrNameLst>
                                          <p:attrName>ppt_y</p:attrName>
                                        </p:attrNameLst>
                                      </p:cBhvr>
                                      <p:tavLst>
                                        <p:tav tm="0">
                                          <p:val>
                                            <p:strVal val="#ppt_y"/>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8" fill="hold" grpId="0" nodeType="clickEffect">
                                  <p:stCondLst>
                                    <p:cond delay="0"/>
                                  </p:stCondLst>
                                  <p:childTnLst>
                                    <p:set>
                                      <p:cBhvr>
                                        <p:cTn id="68" dur="1" fill="hold">
                                          <p:stCondLst>
                                            <p:cond delay="0"/>
                                          </p:stCondLst>
                                        </p:cTn>
                                        <p:tgtEl>
                                          <p:spTgt spid="261141"/>
                                        </p:tgtEl>
                                        <p:attrNameLst>
                                          <p:attrName>style.visibility</p:attrName>
                                        </p:attrNameLst>
                                      </p:cBhvr>
                                      <p:to>
                                        <p:strVal val="visible"/>
                                      </p:to>
                                    </p:set>
                                    <p:anim calcmode="lin" valueType="num">
                                      <p:cBhvr additive="base">
                                        <p:cTn id="69" dur="500" fill="hold"/>
                                        <p:tgtEl>
                                          <p:spTgt spid="261141"/>
                                        </p:tgtEl>
                                        <p:attrNameLst>
                                          <p:attrName>ppt_x</p:attrName>
                                        </p:attrNameLst>
                                      </p:cBhvr>
                                      <p:tavLst>
                                        <p:tav tm="0">
                                          <p:val>
                                            <p:strVal val="0-#ppt_w/2"/>
                                          </p:val>
                                        </p:tav>
                                        <p:tav tm="100000">
                                          <p:val>
                                            <p:strVal val="#ppt_x"/>
                                          </p:val>
                                        </p:tav>
                                      </p:tavLst>
                                    </p:anim>
                                    <p:anim calcmode="lin" valueType="num">
                                      <p:cBhvr additive="base">
                                        <p:cTn id="70" dur="500" fill="hold"/>
                                        <p:tgtEl>
                                          <p:spTgt spid="261141"/>
                                        </p:tgtEl>
                                        <p:attrNameLst>
                                          <p:attrName>ppt_y</p:attrName>
                                        </p:attrNameLst>
                                      </p:cBhvr>
                                      <p:tavLst>
                                        <p:tav tm="0">
                                          <p:val>
                                            <p:strVal val="#ppt_y"/>
                                          </p:val>
                                        </p:tav>
                                        <p:tav tm="100000">
                                          <p:val>
                                            <p:strVal val="#ppt_y"/>
                                          </p:val>
                                        </p:tav>
                                      </p:tavLst>
                                    </p:anim>
                                  </p:childTnLst>
                                </p:cTn>
                              </p:par>
                            </p:childTnLst>
                          </p:cTn>
                        </p:par>
                        <p:par>
                          <p:cTn id="71" fill="hold" nodeType="afterGroup">
                            <p:stCondLst>
                              <p:cond delay="500"/>
                            </p:stCondLst>
                            <p:childTnLst>
                              <p:par>
                                <p:cTn id="72" presetID="2" presetClass="entr" presetSubtype="8" fill="hold" nodeType="afterEffect">
                                  <p:stCondLst>
                                    <p:cond delay="0"/>
                                  </p:stCondLst>
                                  <p:childTnLst>
                                    <p:set>
                                      <p:cBhvr>
                                        <p:cTn id="73" dur="1" fill="hold">
                                          <p:stCondLst>
                                            <p:cond delay="0"/>
                                          </p:stCondLst>
                                        </p:cTn>
                                        <p:tgtEl>
                                          <p:spTgt spid="261144"/>
                                        </p:tgtEl>
                                        <p:attrNameLst>
                                          <p:attrName>style.visibility</p:attrName>
                                        </p:attrNameLst>
                                      </p:cBhvr>
                                      <p:to>
                                        <p:strVal val="visible"/>
                                      </p:to>
                                    </p:set>
                                    <p:anim calcmode="lin" valueType="num">
                                      <p:cBhvr additive="base">
                                        <p:cTn id="74" dur="500" fill="hold"/>
                                        <p:tgtEl>
                                          <p:spTgt spid="261144"/>
                                        </p:tgtEl>
                                        <p:attrNameLst>
                                          <p:attrName>ppt_x</p:attrName>
                                        </p:attrNameLst>
                                      </p:cBhvr>
                                      <p:tavLst>
                                        <p:tav tm="0">
                                          <p:val>
                                            <p:strVal val="0-#ppt_w/2"/>
                                          </p:val>
                                        </p:tav>
                                        <p:tav tm="100000">
                                          <p:val>
                                            <p:strVal val="#ppt_x"/>
                                          </p:val>
                                        </p:tav>
                                      </p:tavLst>
                                    </p:anim>
                                    <p:anim calcmode="lin" valueType="num">
                                      <p:cBhvr additive="base">
                                        <p:cTn id="75" dur="500" fill="hold"/>
                                        <p:tgtEl>
                                          <p:spTgt spid="261144"/>
                                        </p:tgtEl>
                                        <p:attrNameLst>
                                          <p:attrName>ppt_y</p:attrName>
                                        </p:attrNameLst>
                                      </p:cBhvr>
                                      <p:tavLst>
                                        <p:tav tm="0">
                                          <p:val>
                                            <p:strVal val="#ppt_y"/>
                                          </p:val>
                                        </p:tav>
                                        <p:tav tm="100000">
                                          <p:val>
                                            <p:strVal val="#ppt_y"/>
                                          </p:val>
                                        </p:tav>
                                      </p:tavLst>
                                    </p:anim>
                                  </p:childTnLst>
                                </p:cTn>
                              </p:par>
                            </p:childTnLst>
                          </p:cTn>
                        </p:par>
                        <p:par>
                          <p:cTn id="76" fill="hold" nodeType="afterGroup">
                            <p:stCondLst>
                              <p:cond delay="1000"/>
                            </p:stCondLst>
                            <p:childTnLst>
                              <p:par>
                                <p:cTn id="77" presetID="2" presetClass="entr" presetSubtype="8" fill="hold" grpId="0" nodeType="afterEffect">
                                  <p:stCondLst>
                                    <p:cond delay="0"/>
                                  </p:stCondLst>
                                  <p:childTnLst>
                                    <p:set>
                                      <p:cBhvr>
                                        <p:cTn id="78" dur="1" fill="hold">
                                          <p:stCondLst>
                                            <p:cond delay="0"/>
                                          </p:stCondLst>
                                        </p:cTn>
                                        <p:tgtEl>
                                          <p:spTgt spid="261145"/>
                                        </p:tgtEl>
                                        <p:attrNameLst>
                                          <p:attrName>style.visibility</p:attrName>
                                        </p:attrNameLst>
                                      </p:cBhvr>
                                      <p:to>
                                        <p:strVal val="visible"/>
                                      </p:to>
                                    </p:set>
                                    <p:anim calcmode="lin" valueType="num">
                                      <p:cBhvr additive="base">
                                        <p:cTn id="79" dur="500" fill="hold"/>
                                        <p:tgtEl>
                                          <p:spTgt spid="261145"/>
                                        </p:tgtEl>
                                        <p:attrNameLst>
                                          <p:attrName>ppt_x</p:attrName>
                                        </p:attrNameLst>
                                      </p:cBhvr>
                                      <p:tavLst>
                                        <p:tav tm="0">
                                          <p:val>
                                            <p:strVal val="0-#ppt_w/2"/>
                                          </p:val>
                                        </p:tav>
                                        <p:tav tm="100000">
                                          <p:val>
                                            <p:strVal val="#ppt_x"/>
                                          </p:val>
                                        </p:tav>
                                      </p:tavLst>
                                    </p:anim>
                                    <p:anim calcmode="lin" valueType="num">
                                      <p:cBhvr additive="base">
                                        <p:cTn id="80" dur="500" fill="hold"/>
                                        <p:tgtEl>
                                          <p:spTgt spid="2611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6" grpId="0" autoUpdateAnimBg="0"/>
      <p:bldP spid="261130" grpId="0" autoUpdateAnimBg="0"/>
      <p:bldP spid="261134" grpId="0" autoUpdateAnimBg="0"/>
      <p:bldP spid="261135" grpId="0" autoUpdateAnimBg="0"/>
      <p:bldP spid="261136" grpId="0" autoUpdateAnimBg="0"/>
      <p:bldP spid="261141" grpId="0" autoUpdateAnimBg="0"/>
      <p:bldP spid="261145"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00C39078-A6AA-4449-8D40-82B9BF5F4737}" type="slidenum">
              <a:rPr kumimoji="0" lang="en-US" altLang="bg-BG" sz="1400" smtClean="0">
                <a:solidFill>
                  <a:schemeClr val="bg2"/>
                </a:solidFill>
              </a:rPr>
              <a:pPr>
                <a:spcBef>
                  <a:spcPct val="50000"/>
                </a:spcBef>
                <a:buClrTx/>
                <a:buSzTx/>
                <a:buFontTx/>
                <a:buNone/>
              </a:pPr>
              <a:t>39</a:t>
            </a:fld>
            <a:endParaRPr kumimoji="0" lang="en-US" altLang="bg-BG" sz="1400" smtClean="0">
              <a:solidFill>
                <a:schemeClr val="bg2"/>
              </a:solidFill>
            </a:endParaRPr>
          </a:p>
        </p:txBody>
      </p:sp>
      <p:sp>
        <p:nvSpPr>
          <p:cNvPr id="43011" name="Rectangle 2"/>
          <p:cNvSpPr>
            <a:spLocks noGrp="1" noChangeArrowheads="1"/>
          </p:cNvSpPr>
          <p:nvPr>
            <p:ph type="title"/>
          </p:nvPr>
        </p:nvSpPr>
        <p:spPr>
          <a:xfrm>
            <a:off x="990600" y="304800"/>
            <a:ext cx="8153400" cy="1143000"/>
          </a:xfrm>
        </p:spPr>
        <p:txBody>
          <a:bodyPr/>
          <a:lstStyle/>
          <a:p>
            <a:pPr>
              <a:lnSpc>
                <a:spcPct val="90000"/>
              </a:lnSpc>
            </a:pPr>
            <a:r>
              <a:rPr lang="en-US" altLang="bg-BG" sz="3600" b="1" smtClean="0"/>
              <a:t>Срезови /напречни, трансверзални/ епидемиологични проучвания</a:t>
            </a:r>
            <a:endParaRPr lang="en-US" altLang="bg-BG" smtClean="0"/>
          </a:p>
        </p:txBody>
      </p:sp>
      <p:sp>
        <p:nvSpPr>
          <p:cNvPr id="43012" name="Rectangle 3"/>
          <p:cNvSpPr>
            <a:spLocks noGrp="1" noChangeArrowheads="1"/>
          </p:cNvSpPr>
          <p:nvPr>
            <p:ph type="body" idx="1"/>
          </p:nvPr>
        </p:nvSpPr>
        <p:spPr/>
        <p:txBody>
          <a:bodyPr/>
          <a:lstStyle/>
          <a:p>
            <a:r>
              <a:rPr lang="en-US" altLang="bg-BG" sz="2800" smtClean="0"/>
              <a:t>Провеждат се върху репрезентативни извадки</a:t>
            </a:r>
          </a:p>
          <a:p>
            <a:r>
              <a:rPr lang="en-US" altLang="bg-BG" sz="2800" smtClean="0"/>
              <a:t>Измерват експозиционния статус и заболяването в един и същ </a:t>
            </a:r>
            <a:r>
              <a:rPr lang="bg-BG" altLang="bg-BG" sz="2800" smtClean="0"/>
              <a:t>времеви</a:t>
            </a:r>
            <a:r>
              <a:rPr lang="en-US" altLang="bg-BG" sz="2800" smtClean="0"/>
              <a:t> момент, което не позволява да се установи  посоката на времевата връзка</a:t>
            </a:r>
          </a:p>
          <a:p>
            <a:r>
              <a:rPr lang="en-US" altLang="bg-BG" sz="2800" smtClean="0"/>
              <a:t>Изискват подготвени  изследователи и стандартизирани методи за събиране на информация</a:t>
            </a:r>
          </a:p>
        </p:txBody>
      </p:sp>
    </p:spTree>
  </p:cSld>
  <p:clrMapOvr>
    <a:masterClrMapping/>
  </p:clrMapOvr>
  <p:transition spd="med">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bg-BG" sz="3600" b="1" smtClean="0"/>
              <a:t>Моментна болестност /Point prevalence</a:t>
            </a:r>
            <a:r>
              <a:rPr lang="bg-BG" altLang="bg-BG" sz="3600" b="1" smtClean="0"/>
              <a:t>/</a:t>
            </a:r>
            <a:endParaRPr lang="en-US" altLang="bg-BG" sz="3600" smtClean="0"/>
          </a:p>
        </p:txBody>
      </p:sp>
      <p:sp>
        <p:nvSpPr>
          <p:cNvPr id="7171" name="Rectangle 3"/>
          <p:cNvSpPr>
            <a:spLocks noGrp="1" noChangeArrowheads="1"/>
          </p:cNvSpPr>
          <p:nvPr>
            <p:ph type="body" idx="1"/>
          </p:nvPr>
        </p:nvSpPr>
        <p:spPr/>
        <p:txBody>
          <a:bodyPr/>
          <a:lstStyle/>
          <a:p>
            <a:pPr>
              <a:buFont typeface="Monotype Sorts" pitchFamily="2" charset="2"/>
              <a:buNone/>
            </a:pPr>
            <a:r>
              <a:rPr lang="bg-BG" altLang="bg-BG" sz="2800" b="1" smtClean="0"/>
              <a:t>Статична мярка, моментна снимка на честотата на заболяванията</a:t>
            </a:r>
          </a:p>
          <a:p>
            <a:pPr>
              <a:buFont typeface="Monotype Sorts" pitchFamily="2" charset="2"/>
              <a:buNone/>
            </a:pPr>
            <a:r>
              <a:rPr lang="bg-BG" altLang="bg-BG" sz="2800" b="1" smtClean="0"/>
              <a:t>Измерва се едномоментно, при срезови проучвания</a:t>
            </a:r>
          </a:p>
          <a:p>
            <a:pPr>
              <a:buFont typeface="Monotype Sorts" pitchFamily="2" charset="2"/>
              <a:buNone/>
            </a:pPr>
            <a:r>
              <a:rPr lang="bg-BG" altLang="bg-BG" sz="2800" b="1" smtClean="0"/>
              <a:t>Често използвана мярка за оценка на общественото здраве</a:t>
            </a:r>
          </a:p>
          <a:p>
            <a:pPr>
              <a:buFont typeface="Monotype Sorts" pitchFamily="2" charset="2"/>
              <a:buNone/>
            </a:pPr>
            <a:endParaRPr lang="en-US" altLang="bg-BG" sz="2600" smtClean="0"/>
          </a:p>
          <a:p>
            <a:pPr>
              <a:buFont typeface="Monotype Sorts" pitchFamily="2" charset="2"/>
              <a:buNone/>
            </a:pPr>
            <a:r>
              <a:rPr lang="en-US" altLang="bg-BG" sz="2600" smtClean="0">
                <a:solidFill>
                  <a:schemeClr val="accent2"/>
                </a:solidFill>
              </a:rPr>
              <a:t>брой съществуващи заболяв. в определен момент</a:t>
            </a:r>
          </a:p>
          <a:p>
            <a:pPr>
              <a:buFont typeface="Monotype Sorts" pitchFamily="2" charset="2"/>
              <a:buNone/>
            </a:pPr>
            <a:r>
              <a:rPr lang="en-US" altLang="bg-BG" sz="2600" smtClean="0">
                <a:solidFill>
                  <a:schemeClr val="accent2"/>
                </a:solidFill>
              </a:rPr>
              <a:t>размер на популацията в риск в същия момент</a:t>
            </a:r>
            <a:endParaRPr lang="en-US" altLang="bg-BG" smtClean="0">
              <a:solidFill>
                <a:schemeClr val="accent2"/>
              </a:solidFill>
            </a:endParaRPr>
          </a:p>
        </p:txBody>
      </p:sp>
      <p:sp>
        <p:nvSpPr>
          <p:cNvPr id="7172" name="Line 5"/>
          <p:cNvSpPr>
            <a:spLocks noChangeShapeType="1"/>
          </p:cNvSpPr>
          <p:nvPr/>
        </p:nvSpPr>
        <p:spPr bwMode="auto">
          <a:xfrm>
            <a:off x="1066800" y="5638800"/>
            <a:ext cx="6934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Text Box 6"/>
          <p:cNvSpPr txBox="1">
            <a:spLocks noChangeArrowheads="1"/>
          </p:cNvSpPr>
          <p:nvPr/>
        </p:nvSpPr>
        <p:spPr bwMode="auto">
          <a:xfrm>
            <a:off x="8001000" y="5334000"/>
            <a:ext cx="8699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2600">
                <a:solidFill>
                  <a:schemeClr val="accent2"/>
                </a:solidFill>
              </a:rPr>
              <a:t>х 10</a:t>
            </a:r>
            <a:r>
              <a:rPr kumimoji="0" lang="en-US" altLang="bg-BG" sz="2600" baseline="30000">
                <a:solidFill>
                  <a:schemeClr val="accent2"/>
                </a:solidFill>
              </a:rPr>
              <a:t>n</a:t>
            </a:r>
            <a:endParaRPr kumimoji="0" lang="en-US" altLang="bg-BG" sz="2600"/>
          </a:p>
        </p:txBody>
      </p:sp>
      <p:sp>
        <p:nvSpPr>
          <p:cNvPr id="7174"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BD610D56-205F-4BDA-94DB-7B625107DCCE}" type="slidenum">
              <a:rPr kumimoji="0" lang="en-US" altLang="bg-BG" sz="1400" smtClean="0">
                <a:solidFill>
                  <a:schemeClr val="bg2"/>
                </a:solidFill>
              </a:rPr>
              <a:pPr>
                <a:spcBef>
                  <a:spcPct val="50000"/>
                </a:spcBef>
                <a:buClrTx/>
                <a:buSzTx/>
                <a:buFontTx/>
                <a:buNone/>
              </a:pPr>
              <a:t>4</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33"/>
          <p:cNvSpPr>
            <a:spLocks noGrp="1" noChangeArrowheads="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40946D72-8601-4694-8FAE-8E8BDB5398F8}" type="slidenum">
              <a:rPr kumimoji="0" lang="en-US" altLang="bg-BG" sz="1400" smtClean="0">
                <a:solidFill>
                  <a:srgbClr val="A08366"/>
                </a:solidFill>
              </a:rPr>
              <a:pPr>
                <a:spcBef>
                  <a:spcPct val="50000"/>
                </a:spcBef>
                <a:buClrTx/>
                <a:buSzTx/>
                <a:buFontTx/>
                <a:buNone/>
              </a:pPr>
              <a:t>40</a:t>
            </a:fld>
            <a:endParaRPr kumimoji="0" lang="en-US" altLang="bg-BG" sz="1400" smtClean="0">
              <a:solidFill>
                <a:srgbClr val="A08366"/>
              </a:solidFill>
            </a:endParaRPr>
          </a:p>
        </p:txBody>
      </p:sp>
      <p:sp>
        <p:nvSpPr>
          <p:cNvPr id="44035" name="Rectangle 2"/>
          <p:cNvSpPr>
            <a:spLocks noGrp="1" noChangeArrowheads="1"/>
          </p:cNvSpPr>
          <p:nvPr>
            <p:ph type="ctrTitle"/>
          </p:nvPr>
        </p:nvSpPr>
        <p:spPr>
          <a:xfrm>
            <a:off x="990600" y="1905000"/>
            <a:ext cx="8305800" cy="16764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bg-BG" altLang="bg-BG" sz="3200" b="1" smtClean="0">
                <a:solidFill>
                  <a:schemeClr val="tx1"/>
                </a:solidFill>
              </a:rPr>
              <a:t>АНАЛИТИЧНИ ЕПИДЕМИОЛОГИЧНИ ПРОУЧВАНИЯ. КОХОРТНИ ПРОУЧВАНИЯ, ПРОУЧВАНИЯ СЛУЧАЙ-КОНТРОЛА –</a:t>
            </a:r>
            <a:r>
              <a:rPr lang="en-US" altLang="bg-BG" sz="3200" b="1" smtClean="0">
                <a:solidFill>
                  <a:schemeClr val="tx1"/>
                </a:solidFill>
              </a:rPr>
              <a:t> </a:t>
            </a:r>
            <a:r>
              <a:rPr lang="bg-BG" altLang="bg-BG" sz="3200" b="1" smtClean="0">
                <a:solidFill>
                  <a:schemeClr val="tx1"/>
                </a:solidFill>
              </a:rPr>
              <a:t>ВИДОВЕ, ПОСТАНОВКА И ПРОВЕЖДАНЕ, ПРЕДИМСТВА И НЕДОСТАТЪЦИ, ПОТЕНЦИАЛНИ ГРЕШКИ</a:t>
            </a:r>
            <a:endParaRPr lang="en-US" altLang="bg-BG" sz="3200" b="1" smtClean="0">
              <a:solidFill>
                <a:schemeClr val="tx1"/>
              </a:solidFill>
            </a:endParaRPr>
          </a:p>
        </p:txBody>
      </p:sp>
    </p:spTree>
  </p:cSld>
  <p:clrMapOvr>
    <a:masterClrMapping/>
  </p:clrMapOvr>
  <p:transition spd="med">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9FEB1EBB-7FD2-42EC-BEB4-987BA47DE523}" type="slidenum">
              <a:rPr kumimoji="0" lang="en-US" altLang="bg-BG" sz="1400" smtClean="0">
                <a:solidFill>
                  <a:schemeClr val="bg2"/>
                </a:solidFill>
              </a:rPr>
              <a:pPr>
                <a:spcBef>
                  <a:spcPct val="50000"/>
                </a:spcBef>
                <a:buClrTx/>
                <a:buSzTx/>
                <a:buFontTx/>
                <a:buNone/>
              </a:pPr>
              <a:t>41</a:t>
            </a:fld>
            <a:endParaRPr kumimoji="0" lang="en-US" altLang="bg-BG" sz="1400" smtClean="0">
              <a:solidFill>
                <a:schemeClr val="bg2"/>
              </a:solidFill>
            </a:endParaRPr>
          </a:p>
        </p:txBody>
      </p:sp>
      <p:sp>
        <p:nvSpPr>
          <p:cNvPr id="45059" name="Rectangle 2"/>
          <p:cNvSpPr>
            <a:spLocks noGrp="1" noChangeArrowheads="1"/>
          </p:cNvSpPr>
          <p:nvPr>
            <p:ph type="title"/>
          </p:nvPr>
        </p:nvSpPr>
        <p:spPr>
          <a:xfrm>
            <a:off x="990600" y="457200"/>
            <a:ext cx="8382000" cy="1143000"/>
          </a:xfrm>
        </p:spPr>
        <p:txBody>
          <a:bodyPr/>
          <a:lstStyle/>
          <a:p>
            <a:r>
              <a:rPr lang="bg-BG" altLang="bg-BG" sz="3200" b="1" smtClean="0"/>
              <a:t>КОХОРТНИ ПРОУЧВАНИЯ</a:t>
            </a:r>
            <a:r>
              <a:rPr lang="bg-BG" altLang="bg-BG" sz="3600" b="1" smtClean="0"/>
              <a:t> </a:t>
            </a:r>
            <a:r>
              <a:rPr lang="en-US" altLang="bg-BG" sz="3000" b="1" smtClean="0"/>
              <a:t>/</a:t>
            </a:r>
            <a:r>
              <a:rPr lang="bg-BG" altLang="bg-BG" sz="3000" b="1" smtClean="0"/>
              <a:t>проспективни, проследяващи проучвания</a:t>
            </a:r>
            <a:r>
              <a:rPr lang="en-US" altLang="bg-BG" sz="3000" b="1" smtClean="0"/>
              <a:t>/</a:t>
            </a:r>
          </a:p>
        </p:txBody>
      </p:sp>
      <p:sp>
        <p:nvSpPr>
          <p:cNvPr id="45060" name="Rectangle 3"/>
          <p:cNvSpPr>
            <a:spLocks noGrp="1" noChangeArrowheads="1"/>
          </p:cNvSpPr>
          <p:nvPr>
            <p:ph type="body" idx="1"/>
          </p:nvPr>
        </p:nvSpPr>
        <p:spPr/>
        <p:txBody>
          <a:bodyPr/>
          <a:lstStyle/>
          <a:p>
            <a:r>
              <a:rPr lang="bg-BG" altLang="bg-BG" smtClean="0"/>
              <a:t>Кохорта – група от лица с общи характеристики или приживявания в определен период от време</a:t>
            </a:r>
          </a:p>
          <a:p>
            <a:pPr>
              <a:buFont typeface="Monotype Sorts" pitchFamily="2" charset="2"/>
              <a:buNone/>
            </a:pPr>
            <a:r>
              <a:rPr lang="bg-BG" altLang="bg-BG" smtClean="0"/>
              <a:t>		Напр.  кохорта по възраст, професия, образование, бременност, ваксинация и др.</a:t>
            </a:r>
            <a:endParaRPr lang="en-US" altLang="bg-BG" smtClean="0"/>
          </a:p>
        </p:txBody>
      </p:sp>
    </p:spTree>
  </p:cSld>
  <p:clrMapOvr>
    <a:masterClrMapping/>
  </p:clrMapOvr>
  <p:transition spd="med">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3A7735E6-B215-46EB-A5B1-3BD004B06252}" type="slidenum">
              <a:rPr kumimoji="0" lang="en-US" altLang="bg-BG" sz="1400" smtClean="0">
                <a:solidFill>
                  <a:schemeClr val="bg2"/>
                </a:solidFill>
              </a:rPr>
              <a:pPr>
                <a:spcBef>
                  <a:spcPct val="50000"/>
                </a:spcBef>
                <a:buClrTx/>
                <a:buSzTx/>
                <a:buFontTx/>
                <a:buNone/>
              </a:pPr>
              <a:t>42</a:t>
            </a:fld>
            <a:endParaRPr kumimoji="0" lang="en-US" altLang="bg-BG" sz="1400" smtClean="0">
              <a:solidFill>
                <a:schemeClr val="bg2"/>
              </a:solidFill>
            </a:endParaRPr>
          </a:p>
        </p:txBody>
      </p:sp>
      <p:sp>
        <p:nvSpPr>
          <p:cNvPr id="46083" name="Rectangle 2"/>
          <p:cNvSpPr>
            <a:spLocks noGrp="1" noChangeArrowheads="1"/>
          </p:cNvSpPr>
          <p:nvPr>
            <p:ph type="title"/>
          </p:nvPr>
        </p:nvSpPr>
        <p:spPr>
          <a:xfrm>
            <a:off x="990600" y="457200"/>
            <a:ext cx="8382000" cy="1143000"/>
          </a:xfrm>
        </p:spPr>
        <p:txBody>
          <a:bodyPr/>
          <a:lstStyle/>
          <a:p>
            <a:r>
              <a:rPr lang="bg-BG" altLang="bg-BG" sz="3200" b="1" smtClean="0"/>
              <a:t>КОХОРТНИ ПРОУЧВАНИЯ</a:t>
            </a:r>
            <a:r>
              <a:rPr lang="bg-BG" altLang="bg-BG" sz="3600" b="1" smtClean="0"/>
              <a:t> </a:t>
            </a:r>
            <a:r>
              <a:rPr lang="en-US" altLang="bg-BG" sz="3000" b="1" smtClean="0"/>
              <a:t>/</a:t>
            </a:r>
            <a:r>
              <a:rPr lang="bg-BG" altLang="bg-BG" sz="3000" b="1" smtClean="0"/>
              <a:t>проспективни, проследяващи проучвания</a:t>
            </a:r>
            <a:r>
              <a:rPr lang="en-US" altLang="bg-BG" sz="3000" b="1" smtClean="0"/>
              <a:t>/</a:t>
            </a:r>
          </a:p>
        </p:txBody>
      </p:sp>
      <p:sp>
        <p:nvSpPr>
          <p:cNvPr id="46084" name="Rectangle 5"/>
          <p:cNvSpPr>
            <a:spLocks noGrp="1" noChangeArrowheads="1"/>
          </p:cNvSpPr>
          <p:nvPr>
            <p:ph type="body" idx="1"/>
          </p:nvPr>
        </p:nvSpPr>
        <p:spPr/>
        <p:txBody>
          <a:bodyPr/>
          <a:lstStyle/>
          <a:p>
            <a:r>
              <a:rPr lang="bg-BG" altLang="bg-BG" sz="2800" smtClean="0"/>
              <a:t>Наблюдава се кохорта от лица, идентифицирани преди появата на заболяването</a:t>
            </a:r>
          </a:p>
          <a:p>
            <a:r>
              <a:rPr lang="bg-BG" altLang="bg-BG" sz="2800" smtClean="0"/>
              <a:t>Сравняваните групи се проследяват за определен период от време, за да се определи честотата на заболяването сред тях</a:t>
            </a:r>
          </a:p>
          <a:p>
            <a:r>
              <a:rPr lang="bg-BG" altLang="bg-BG" sz="2800" smtClean="0"/>
              <a:t>Проучването изучава причинно-следствената връзка напред във времето, от причината към резултата </a:t>
            </a:r>
            <a:endParaRPr lang="en-US" altLang="bg-BG" sz="2800" smtClean="0"/>
          </a:p>
        </p:txBody>
      </p:sp>
    </p:spTree>
  </p:cSld>
  <p:clrMapOvr>
    <a:masterClrMapping/>
  </p:clrMapOvr>
  <p:transition spd="med">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33006EC8-2B40-4B9D-9AEC-DC8D033DE879}" type="slidenum">
              <a:rPr kumimoji="0" lang="en-US" altLang="bg-BG" sz="1400" smtClean="0">
                <a:solidFill>
                  <a:schemeClr val="bg2"/>
                </a:solidFill>
              </a:rPr>
              <a:pPr>
                <a:spcBef>
                  <a:spcPct val="50000"/>
                </a:spcBef>
                <a:buClrTx/>
                <a:buSzTx/>
                <a:buFontTx/>
                <a:buNone/>
              </a:pPr>
              <a:t>43</a:t>
            </a:fld>
            <a:endParaRPr kumimoji="0" lang="en-US" altLang="bg-BG" sz="1400" smtClean="0">
              <a:solidFill>
                <a:schemeClr val="bg2"/>
              </a:solidFill>
            </a:endParaRPr>
          </a:p>
        </p:txBody>
      </p:sp>
      <p:sp>
        <p:nvSpPr>
          <p:cNvPr id="150530" name="Rectangle 2"/>
          <p:cNvSpPr>
            <a:spLocks noGrp="1" noChangeArrowheads="1"/>
          </p:cNvSpPr>
          <p:nvPr>
            <p:ph type="title"/>
          </p:nvPr>
        </p:nvSpPr>
        <p:spPr/>
        <p:txBody>
          <a:bodyPr/>
          <a:lstStyle/>
          <a:p>
            <a:pPr>
              <a:defRPr/>
            </a:pPr>
            <a:r>
              <a:rPr lang="bg-BG" altLang="bg-BG" sz="3600" b="1">
                <a:effectLst>
                  <a:outerShdw blurRad="38100" dist="38100" dir="2700000" algn="tl">
                    <a:srgbClr val="000000"/>
                  </a:outerShdw>
                </a:effectLst>
              </a:rPr>
              <a:t>ВИДОВЕ КОХОРТНИ ПРОУЧВАНИЯ </a:t>
            </a:r>
            <a:endParaRPr lang="en-US" altLang="bg-BG" b="1">
              <a:effectLst>
                <a:outerShdw blurRad="38100" dist="38100" dir="2700000" algn="tl">
                  <a:srgbClr val="000000"/>
                </a:outerShdw>
              </a:effectLst>
            </a:endParaRPr>
          </a:p>
        </p:txBody>
      </p:sp>
      <p:sp>
        <p:nvSpPr>
          <p:cNvPr id="47108" name="Rectangle 4"/>
          <p:cNvSpPr>
            <a:spLocks noGrp="1" noChangeArrowheads="1"/>
          </p:cNvSpPr>
          <p:nvPr>
            <p:ph type="body" idx="1"/>
          </p:nvPr>
        </p:nvSpPr>
        <p:spPr>
          <a:xfrm>
            <a:off x="990600" y="1828800"/>
            <a:ext cx="7772400" cy="4800600"/>
          </a:xfrm>
        </p:spPr>
        <p:txBody>
          <a:bodyPr/>
          <a:lstStyle/>
          <a:p>
            <a:r>
              <a:rPr lang="bg-BG" altLang="bg-BG" smtClean="0"/>
              <a:t>Проспективни проучвания</a:t>
            </a:r>
          </a:p>
          <a:p>
            <a:pPr>
              <a:buFont typeface="Monotype Sorts" pitchFamily="2" charset="2"/>
              <a:buNone/>
            </a:pPr>
            <a:r>
              <a:rPr lang="bg-BG" altLang="bg-BG" sz="2400" b="1" smtClean="0"/>
              <a:t>При тях резултатът още не се е появил при започване на проучването</a:t>
            </a:r>
            <a:endParaRPr lang="en-US" altLang="bg-BG" sz="2400" b="1" smtClean="0"/>
          </a:p>
        </p:txBody>
      </p:sp>
      <p:sp>
        <p:nvSpPr>
          <p:cNvPr id="150533" name="Oval 5"/>
          <p:cNvSpPr>
            <a:spLocks noChangeArrowheads="1"/>
          </p:cNvSpPr>
          <p:nvPr/>
        </p:nvSpPr>
        <p:spPr bwMode="auto">
          <a:xfrm>
            <a:off x="1066800" y="4114800"/>
            <a:ext cx="1676400" cy="1676400"/>
          </a:xfrm>
          <a:prstGeom prst="ellipse">
            <a:avLst/>
          </a:prstGeom>
          <a:solidFill>
            <a:srgbClr val="99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800">
                <a:solidFill>
                  <a:srgbClr val="086806"/>
                </a:solidFill>
                <a:latin typeface="Arial" panose="020B0604020202020204" pitchFamily="34" charset="0"/>
              </a:rPr>
              <a:t>Кохорта</a:t>
            </a:r>
            <a:endParaRPr kumimoji="0" lang="en-US" altLang="bg-BG" sz="2800">
              <a:solidFill>
                <a:srgbClr val="086806"/>
              </a:solidFill>
              <a:latin typeface="Arial" panose="020B0604020202020204" pitchFamily="34" charset="0"/>
            </a:endParaRPr>
          </a:p>
        </p:txBody>
      </p:sp>
      <p:sp>
        <p:nvSpPr>
          <p:cNvPr id="150534" name="Line 6"/>
          <p:cNvSpPr>
            <a:spLocks noChangeShapeType="1"/>
          </p:cNvSpPr>
          <p:nvPr/>
        </p:nvSpPr>
        <p:spPr bwMode="auto">
          <a:xfrm flipV="1">
            <a:off x="2667000" y="4191000"/>
            <a:ext cx="6096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5" name="Line 7"/>
          <p:cNvSpPr>
            <a:spLocks noChangeShapeType="1"/>
          </p:cNvSpPr>
          <p:nvPr/>
        </p:nvSpPr>
        <p:spPr bwMode="auto">
          <a:xfrm>
            <a:off x="2667000" y="5334000"/>
            <a:ext cx="6096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6" name="Rectangle 8"/>
          <p:cNvSpPr>
            <a:spLocks noChangeArrowheads="1"/>
          </p:cNvSpPr>
          <p:nvPr/>
        </p:nvSpPr>
        <p:spPr bwMode="auto">
          <a:xfrm>
            <a:off x="2667000" y="3810000"/>
            <a:ext cx="1524000" cy="38100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800" b="1">
                <a:solidFill>
                  <a:schemeClr val="accent2"/>
                </a:solidFill>
                <a:latin typeface="Arial" panose="020B0604020202020204" pitchFamily="34" charset="0"/>
              </a:rPr>
              <a:t>Експозиция</a:t>
            </a:r>
            <a:r>
              <a:rPr kumimoji="0" lang="bg-BG" altLang="bg-BG" sz="1800" b="1">
                <a:solidFill>
                  <a:schemeClr val="accent2"/>
                </a:solidFill>
              </a:rPr>
              <a:t>+</a:t>
            </a:r>
            <a:endParaRPr kumimoji="0" lang="en-US" altLang="bg-BG" sz="1800" b="1">
              <a:solidFill>
                <a:schemeClr val="accent2"/>
              </a:solidFill>
            </a:endParaRPr>
          </a:p>
        </p:txBody>
      </p:sp>
      <p:sp>
        <p:nvSpPr>
          <p:cNvPr id="150540" name="Rectangle 12"/>
          <p:cNvSpPr>
            <a:spLocks noChangeArrowheads="1"/>
          </p:cNvSpPr>
          <p:nvPr/>
        </p:nvSpPr>
        <p:spPr bwMode="auto">
          <a:xfrm>
            <a:off x="2667000" y="5638800"/>
            <a:ext cx="1447800" cy="38100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800" b="1">
                <a:solidFill>
                  <a:srgbClr val="6449E9"/>
                </a:solidFill>
                <a:latin typeface="Arial" panose="020B0604020202020204" pitchFamily="34" charset="0"/>
              </a:rPr>
              <a:t>Експозиция</a:t>
            </a:r>
            <a:r>
              <a:rPr kumimoji="0" lang="bg-BG" altLang="bg-BG" sz="1800" b="1" baseline="30000">
                <a:solidFill>
                  <a:srgbClr val="6449E9"/>
                </a:solidFill>
                <a:latin typeface="Arial" panose="020B0604020202020204" pitchFamily="34" charset="0"/>
              </a:rPr>
              <a:t>-</a:t>
            </a:r>
            <a:endParaRPr kumimoji="0" lang="en-US" altLang="bg-BG" sz="1800" b="1" baseline="30000">
              <a:solidFill>
                <a:srgbClr val="6449E9"/>
              </a:solidFill>
              <a:latin typeface="Arial" panose="020B0604020202020204" pitchFamily="34" charset="0"/>
            </a:endParaRPr>
          </a:p>
        </p:txBody>
      </p:sp>
      <p:sp>
        <p:nvSpPr>
          <p:cNvPr id="150542" name="Line 14"/>
          <p:cNvSpPr>
            <a:spLocks noChangeShapeType="1"/>
          </p:cNvSpPr>
          <p:nvPr/>
        </p:nvSpPr>
        <p:spPr bwMode="auto">
          <a:xfrm>
            <a:off x="4191000" y="4038600"/>
            <a:ext cx="2667000" cy="0"/>
          </a:xfrm>
          <a:prstGeom prst="line">
            <a:avLst/>
          </a:prstGeom>
          <a:noFill/>
          <a:ln w="952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43" name="Line 15"/>
          <p:cNvSpPr>
            <a:spLocks noChangeShapeType="1"/>
          </p:cNvSpPr>
          <p:nvPr/>
        </p:nvSpPr>
        <p:spPr bwMode="auto">
          <a:xfrm>
            <a:off x="4114800" y="5867400"/>
            <a:ext cx="2667000" cy="0"/>
          </a:xfrm>
          <a:prstGeom prst="line">
            <a:avLst/>
          </a:prstGeom>
          <a:noFill/>
          <a:ln w="952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44" name="Rectangle 16"/>
          <p:cNvSpPr>
            <a:spLocks noChangeArrowheads="1"/>
          </p:cNvSpPr>
          <p:nvPr/>
        </p:nvSpPr>
        <p:spPr bwMode="auto">
          <a:xfrm>
            <a:off x="7239000" y="3352800"/>
            <a:ext cx="1295400" cy="457200"/>
          </a:xfrm>
          <a:prstGeom prst="rect">
            <a:avLst/>
          </a:prstGeom>
          <a:solidFill>
            <a:srgbClr val="FF7C8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990000"/>
                </a:solidFill>
                <a:latin typeface="Arial" panose="020B0604020202020204" pitchFamily="34" charset="0"/>
              </a:rPr>
              <a:t>Заболяване</a:t>
            </a:r>
            <a:r>
              <a:rPr kumimoji="0" lang="bg-BG" altLang="bg-BG" sz="1600" b="1" baseline="30000">
                <a:solidFill>
                  <a:srgbClr val="990000"/>
                </a:solidFill>
                <a:latin typeface="Arial" panose="020B0604020202020204" pitchFamily="34" charset="0"/>
              </a:rPr>
              <a:t>+</a:t>
            </a:r>
            <a:endParaRPr kumimoji="0" lang="en-US" altLang="bg-BG" sz="1600" b="1" baseline="30000">
              <a:solidFill>
                <a:srgbClr val="990000"/>
              </a:solidFill>
              <a:latin typeface="Arial" panose="020B0604020202020204" pitchFamily="34" charset="0"/>
            </a:endParaRPr>
          </a:p>
        </p:txBody>
      </p:sp>
      <p:sp>
        <p:nvSpPr>
          <p:cNvPr id="150545" name="Rectangle 17"/>
          <p:cNvSpPr>
            <a:spLocks noChangeArrowheads="1"/>
          </p:cNvSpPr>
          <p:nvPr/>
        </p:nvSpPr>
        <p:spPr bwMode="auto">
          <a:xfrm>
            <a:off x="7239000" y="4267200"/>
            <a:ext cx="1219200" cy="457200"/>
          </a:xfrm>
          <a:prstGeom prst="rect">
            <a:avLst/>
          </a:prstGeom>
          <a:solidFill>
            <a:srgbClr val="99FF99"/>
          </a:solidFill>
          <a:ln w="9525">
            <a:solidFill>
              <a:srgbClr val="5CF6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086806"/>
                </a:solidFill>
              </a:rPr>
              <a:t>Заболяване</a:t>
            </a:r>
            <a:r>
              <a:rPr kumimoji="0" lang="bg-BG" altLang="bg-BG" sz="1600" b="1" baseline="30000">
                <a:solidFill>
                  <a:srgbClr val="086806"/>
                </a:solidFill>
              </a:rPr>
              <a:t>-</a:t>
            </a:r>
            <a:endParaRPr kumimoji="0" lang="en-US" altLang="bg-BG" sz="1600" b="1" baseline="30000">
              <a:solidFill>
                <a:srgbClr val="086806"/>
              </a:solidFill>
            </a:endParaRPr>
          </a:p>
        </p:txBody>
      </p:sp>
      <p:sp>
        <p:nvSpPr>
          <p:cNvPr id="150549" name="Line 21"/>
          <p:cNvSpPr>
            <a:spLocks noChangeShapeType="1"/>
          </p:cNvSpPr>
          <p:nvPr/>
        </p:nvSpPr>
        <p:spPr bwMode="auto">
          <a:xfrm flipV="1">
            <a:off x="6858000" y="36576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50" name="Line 22"/>
          <p:cNvSpPr>
            <a:spLocks noChangeShapeType="1"/>
          </p:cNvSpPr>
          <p:nvPr/>
        </p:nvSpPr>
        <p:spPr bwMode="auto">
          <a:xfrm flipV="1">
            <a:off x="6781800" y="54864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51" name="Line 23"/>
          <p:cNvSpPr>
            <a:spLocks noChangeShapeType="1"/>
          </p:cNvSpPr>
          <p:nvPr/>
        </p:nvSpPr>
        <p:spPr bwMode="auto">
          <a:xfrm>
            <a:off x="6858000" y="40386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52" name="Line 24"/>
          <p:cNvSpPr>
            <a:spLocks noChangeShapeType="1"/>
          </p:cNvSpPr>
          <p:nvPr/>
        </p:nvSpPr>
        <p:spPr bwMode="auto">
          <a:xfrm>
            <a:off x="6781800" y="58674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54" name="Rectangle 26"/>
          <p:cNvSpPr>
            <a:spLocks noChangeArrowheads="1"/>
          </p:cNvSpPr>
          <p:nvPr/>
        </p:nvSpPr>
        <p:spPr bwMode="auto">
          <a:xfrm>
            <a:off x="7162800" y="5181600"/>
            <a:ext cx="1295400" cy="457200"/>
          </a:xfrm>
          <a:prstGeom prst="rect">
            <a:avLst/>
          </a:prstGeom>
          <a:solidFill>
            <a:srgbClr val="FF7C8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990000"/>
                </a:solidFill>
                <a:latin typeface="Arial" panose="020B0604020202020204" pitchFamily="34" charset="0"/>
              </a:rPr>
              <a:t>Заболяване</a:t>
            </a:r>
            <a:r>
              <a:rPr kumimoji="0" lang="bg-BG" altLang="bg-BG" sz="1600" b="1" baseline="30000">
                <a:solidFill>
                  <a:srgbClr val="990000"/>
                </a:solidFill>
                <a:latin typeface="Arial" panose="020B0604020202020204" pitchFamily="34" charset="0"/>
              </a:rPr>
              <a:t>+</a:t>
            </a:r>
            <a:endParaRPr kumimoji="0" lang="en-US" altLang="bg-BG" sz="1600" b="1" baseline="30000">
              <a:solidFill>
                <a:srgbClr val="990000"/>
              </a:solidFill>
              <a:latin typeface="Arial" panose="020B0604020202020204" pitchFamily="34" charset="0"/>
            </a:endParaRPr>
          </a:p>
        </p:txBody>
      </p:sp>
      <p:sp>
        <p:nvSpPr>
          <p:cNvPr id="150555" name="Rectangle 27"/>
          <p:cNvSpPr>
            <a:spLocks noChangeArrowheads="1"/>
          </p:cNvSpPr>
          <p:nvPr/>
        </p:nvSpPr>
        <p:spPr bwMode="auto">
          <a:xfrm>
            <a:off x="7162800" y="6096000"/>
            <a:ext cx="1219200" cy="457200"/>
          </a:xfrm>
          <a:prstGeom prst="rect">
            <a:avLst/>
          </a:prstGeom>
          <a:solidFill>
            <a:srgbClr val="99FF99"/>
          </a:solidFill>
          <a:ln w="9525">
            <a:solidFill>
              <a:srgbClr val="5CF6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086806"/>
                </a:solidFill>
              </a:rPr>
              <a:t>Заболяване</a:t>
            </a:r>
            <a:r>
              <a:rPr kumimoji="0" lang="bg-BG" altLang="bg-BG" sz="1600" b="1" baseline="30000">
                <a:solidFill>
                  <a:srgbClr val="086806"/>
                </a:solidFill>
              </a:rPr>
              <a:t>-</a:t>
            </a:r>
            <a:endParaRPr kumimoji="0" lang="en-US" altLang="bg-BG" sz="1600" b="1" baseline="30000">
              <a:solidFill>
                <a:srgbClr val="086806"/>
              </a:solidFill>
            </a:endParaRPr>
          </a:p>
        </p:txBody>
      </p:sp>
      <p:sp>
        <p:nvSpPr>
          <p:cNvPr id="150556" name="Rectangle 28"/>
          <p:cNvSpPr>
            <a:spLocks noChangeArrowheads="1"/>
          </p:cNvSpPr>
          <p:nvPr/>
        </p:nvSpPr>
        <p:spPr bwMode="auto">
          <a:xfrm>
            <a:off x="4419600" y="4495800"/>
            <a:ext cx="1828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3600"/>
              <a:t>проследяване</a:t>
            </a:r>
            <a:endParaRPr kumimoji="0" lang="en-US" altLang="bg-BG" sz="3600"/>
          </a:p>
        </p:txBody>
      </p:sp>
      <p:sp>
        <p:nvSpPr>
          <p:cNvPr id="150557" name="Line 29"/>
          <p:cNvSpPr>
            <a:spLocks noChangeShapeType="1"/>
          </p:cNvSpPr>
          <p:nvPr/>
        </p:nvSpPr>
        <p:spPr bwMode="auto">
          <a:xfrm>
            <a:off x="1676400" y="6400800"/>
            <a:ext cx="5105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58" name="Text Box 30"/>
          <p:cNvSpPr txBox="1">
            <a:spLocks noChangeArrowheads="1"/>
          </p:cNvSpPr>
          <p:nvPr/>
        </p:nvSpPr>
        <p:spPr bwMode="auto">
          <a:xfrm>
            <a:off x="1524000" y="6019800"/>
            <a:ext cx="322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1600" b="1"/>
              <a:t>t</a:t>
            </a:r>
            <a:r>
              <a:rPr kumimoji="0" lang="en-US" altLang="bg-BG" sz="1600" b="1" baseline="-25000"/>
              <a:t>0</a:t>
            </a:r>
          </a:p>
        </p:txBody>
      </p:sp>
      <p:sp>
        <p:nvSpPr>
          <p:cNvPr id="150559" name="Text Box 31"/>
          <p:cNvSpPr txBox="1">
            <a:spLocks noChangeArrowheads="1"/>
          </p:cNvSpPr>
          <p:nvPr/>
        </p:nvSpPr>
        <p:spPr bwMode="auto">
          <a:xfrm>
            <a:off x="6477000" y="6019800"/>
            <a:ext cx="298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1600" b="1"/>
              <a:t>t</a:t>
            </a:r>
            <a:r>
              <a:rPr kumimoji="0" lang="en-US" altLang="bg-BG" sz="1600" b="1" baseline="-25000"/>
              <a:t>f</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0533"/>
                                        </p:tgtEl>
                                        <p:attrNameLst>
                                          <p:attrName>style.visibility</p:attrName>
                                        </p:attrNameLst>
                                      </p:cBhvr>
                                      <p:to>
                                        <p:strVal val="visible"/>
                                      </p:to>
                                    </p:set>
                                    <p:anim calcmode="lin" valueType="num">
                                      <p:cBhvr additive="base">
                                        <p:cTn id="7" dur="1000" fill="hold"/>
                                        <p:tgtEl>
                                          <p:spTgt spid="150533"/>
                                        </p:tgtEl>
                                        <p:attrNameLst>
                                          <p:attrName>ppt_x</p:attrName>
                                        </p:attrNameLst>
                                      </p:cBhvr>
                                      <p:tavLst>
                                        <p:tav tm="0">
                                          <p:val>
                                            <p:strVal val="#ppt_x"/>
                                          </p:val>
                                        </p:tav>
                                        <p:tav tm="100000">
                                          <p:val>
                                            <p:strVal val="#ppt_x"/>
                                          </p:val>
                                        </p:tav>
                                      </p:tavLst>
                                    </p:anim>
                                    <p:anim calcmode="lin" valueType="num">
                                      <p:cBhvr additive="base">
                                        <p:cTn id="8" dur="1000" fill="hold"/>
                                        <p:tgtEl>
                                          <p:spTgt spid="15053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nodeType="clickEffect">
                                  <p:stCondLst>
                                    <p:cond delay="0"/>
                                  </p:stCondLst>
                                  <p:childTnLst>
                                    <p:set>
                                      <p:cBhvr>
                                        <p:cTn id="12" dur="1" fill="hold">
                                          <p:stCondLst>
                                            <p:cond delay="0"/>
                                          </p:stCondLst>
                                        </p:cTn>
                                        <p:tgtEl>
                                          <p:spTgt spid="150534"/>
                                        </p:tgtEl>
                                        <p:attrNameLst>
                                          <p:attrName>style.visibility</p:attrName>
                                        </p:attrNameLst>
                                      </p:cBhvr>
                                      <p:to>
                                        <p:strVal val="visible"/>
                                      </p:to>
                                    </p:set>
                                    <p:animEffect transition="in" filter="slide(fromBottom)">
                                      <p:cBhvr>
                                        <p:cTn id="13" dur="500"/>
                                        <p:tgtEl>
                                          <p:spTgt spid="150534"/>
                                        </p:tgtEl>
                                      </p:cBhvr>
                                    </p:animEffect>
                                  </p:childTnLst>
                                </p:cTn>
                              </p:par>
                              <p:par>
                                <p:cTn id="14" presetID="12" presetClass="entr" presetSubtype="4" fill="hold" nodeType="withEffect">
                                  <p:stCondLst>
                                    <p:cond delay="0"/>
                                  </p:stCondLst>
                                  <p:childTnLst>
                                    <p:set>
                                      <p:cBhvr>
                                        <p:cTn id="15" dur="1" fill="hold">
                                          <p:stCondLst>
                                            <p:cond delay="0"/>
                                          </p:stCondLst>
                                        </p:cTn>
                                        <p:tgtEl>
                                          <p:spTgt spid="150535"/>
                                        </p:tgtEl>
                                        <p:attrNameLst>
                                          <p:attrName>style.visibility</p:attrName>
                                        </p:attrNameLst>
                                      </p:cBhvr>
                                      <p:to>
                                        <p:strVal val="visible"/>
                                      </p:to>
                                    </p:set>
                                    <p:animEffect transition="in" filter="slide(fromBottom)">
                                      <p:cBhvr>
                                        <p:cTn id="16" dur="500"/>
                                        <p:tgtEl>
                                          <p:spTgt spid="15053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9" fill="hold" grpId="0" nodeType="clickEffect">
                                  <p:stCondLst>
                                    <p:cond delay="0"/>
                                  </p:stCondLst>
                                  <p:childTnLst>
                                    <p:set>
                                      <p:cBhvr>
                                        <p:cTn id="20" dur="1" fill="hold">
                                          <p:stCondLst>
                                            <p:cond delay="0"/>
                                          </p:stCondLst>
                                        </p:cTn>
                                        <p:tgtEl>
                                          <p:spTgt spid="150536"/>
                                        </p:tgtEl>
                                        <p:attrNameLst>
                                          <p:attrName>style.visibility</p:attrName>
                                        </p:attrNameLst>
                                      </p:cBhvr>
                                      <p:to>
                                        <p:strVal val="visible"/>
                                      </p:to>
                                    </p:set>
                                    <p:anim calcmode="lin" valueType="num">
                                      <p:cBhvr additive="base">
                                        <p:cTn id="21" dur="2000" fill="hold"/>
                                        <p:tgtEl>
                                          <p:spTgt spid="150536"/>
                                        </p:tgtEl>
                                        <p:attrNameLst>
                                          <p:attrName>ppt_x</p:attrName>
                                        </p:attrNameLst>
                                      </p:cBhvr>
                                      <p:tavLst>
                                        <p:tav tm="0">
                                          <p:val>
                                            <p:strVal val="0-#ppt_w/2"/>
                                          </p:val>
                                        </p:tav>
                                        <p:tav tm="100000">
                                          <p:val>
                                            <p:strVal val="#ppt_x"/>
                                          </p:val>
                                        </p:tav>
                                      </p:tavLst>
                                    </p:anim>
                                    <p:anim calcmode="lin" valueType="num">
                                      <p:cBhvr additive="base">
                                        <p:cTn id="22" dur="2000" fill="hold"/>
                                        <p:tgtEl>
                                          <p:spTgt spid="150536"/>
                                        </p:tgtEl>
                                        <p:attrNameLst>
                                          <p:attrName>ppt_y</p:attrName>
                                        </p:attrNameLst>
                                      </p:cBhvr>
                                      <p:tavLst>
                                        <p:tav tm="0">
                                          <p:val>
                                            <p:strVal val="0-#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150540"/>
                                        </p:tgtEl>
                                        <p:attrNameLst>
                                          <p:attrName>style.visibility</p:attrName>
                                        </p:attrNameLst>
                                      </p:cBhvr>
                                      <p:to>
                                        <p:strVal val="visible"/>
                                      </p:to>
                                    </p:set>
                                    <p:anim calcmode="lin" valueType="num">
                                      <p:cBhvr additive="base">
                                        <p:cTn id="25" dur="2000" fill="hold"/>
                                        <p:tgtEl>
                                          <p:spTgt spid="150540"/>
                                        </p:tgtEl>
                                        <p:attrNameLst>
                                          <p:attrName>ppt_x</p:attrName>
                                        </p:attrNameLst>
                                      </p:cBhvr>
                                      <p:tavLst>
                                        <p:tav tm="0">
                                          <p:val>
                                            <p:strVal val="0-#ppt_w/2"/>
                                          </p:val>
                                        </p:tav>
                                        <p:tav tm="100000">
                                          <p:val>
                                            <p:strVal val="#ppt_x"/>
                                          </p:val>
                                        </p:tav>
                                      </p:tavLst>
                                    </p:anim>
                                    <p:anim calcmode="lin" valueType="num">
                                      <p:cBhvr additive="base">
                                        <p:cTn id="26" dur="2000" fill="hold"/>
                                        <p:tgtEl>
                                          <p:spTgt spid="15054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nodeType="clickEffect">
                                  <p:stCondLst>
                                    <p:cond delay="0"/>
                                  </p:stCondLst>
                                  <p:childTnLst>
                                    <p:set>
                                      <p:cBhvr>
                                        <p:cTn id="30" dur="1" fill="hold">
                                          <p:stCondLst>
                                            <p:cond delay="0"/>
                                          </p:stCondLst>
                                        </p:cTn>
                                        <p:tgtEl>
                                          <p:spTgt spid="150542"/>
                                        </p:tgtEl>
                                        <p:attrNameLst>
                                          <p:attrName>style.visibility</p:attrName>
                                        </p:attrNameLst>
                                      </p:cBhvr>
                                      <p:to>
                                        <p:strVal val="visible"/>
                                      </p:to>
                                    </p:set>
                                    <p:animEffect transition="in" filter="slide(fromBottom)">
                                      <p:cBhvr>
                                        <p:cTn id="31" dur="1000"/>
                                        <p:tgtEl>
                                          <p:spTgt spid="150542"/>
                                        </p:tgtEl>
                                      </p:cBhvr>
                                    </p:animEffect>
                                  </p:childTnLst>
                                </p:cTn>
                              </p:par>
                              <p:par>
                                <p:cTn id="32" presetID="12" presetClass="entr" presetSubtype="4" fill="hold" nodeType="withEffect">
                                  <p:stCondLst>
                                    <p:cond delay="0"/>
                                  </p:stCondLst>
                                  <p:childTnLst>
                                    <p:set>
                                      <p:cBhvr>
                                        <p:cTn id="33" dur="1" fill="hold">
                                          <p:stCondLst>
                                            <p:cond delay="0"/>
                                          </p:stCondLst>
                                        </p:cTn>
                                        <p:tgtEl>
                                          <p:spTgt spid="150543"/>
                                        </p:tgtEl>
                                        <p:attrNameLst>
                                          <p:attrName>style.visibility</p:attrName>
                                        </p:attrNameLst>
                                      </p:cBhvr>
                                      <p:to>
                                        <p:strVal val="visible"/>
                                      </p:to>
                                    </p:set>
                                    <p:animEffect transition="in" filter="slide(fromBottom)">
                                      <p:cBhvr>
                                        <p:cTn id="34" dur="1000"/>
                                        <p:tgtEl>
                                          <p:spTgt spid="15054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grpId="1" nodeType="clickEffect">
                                  <p:stCondLst>
                                    <p:cond delay="0"/>
                                  </p:stCondLst>
                                  <p:childTnLst>
                                    <p:set>
                                      <p:cBhvr>
                                        <p:cTn id="38" dur="1" fill="hold">
                                          <p:stCondLst>
                                            <p:cond delay="0"/>
                                          </p:stCondLst>
                                        </p:cTn>
                                        <p:tgtEl>
                                          <p:spTgt spid="150556"/>
                                        </p:tgtEl>
                                        <p:attrNameLst>
                                          <p:attrName>style.visibility</p:attrName>
                                        </p:attrNameLst>
                                      </p:cBhvr>
                                      <p:to>
                                        <p:strVal val="visible"/>
                                      </p:to>
                                    </p:set>
                                    <p:animEffect transition="in" filter="box(in)">
                                      <p:cBhvr>
                                        <p:cTn id="39" dur="500"/>
                                        <p:tgtEl>
                                          <p:spTgt spid="150556"/>
                                        </p:tgtEl>
                                      </p:cBhvr>
                                    </p:animEffect>
                                  </p:childTnLst>
                                </p:cTn>
                              </p:par>
                            </p:childTnLst>
                          </p:cTn>
                        </p:par>
                        <p:par>
                          <p:cTn id="40" fill="hold" nodeType="afterGroup">
                            <p:stCondLst>
                              <p:cond delay="500"/>
                            </p:stCondLst>
                            <p:childTnLst>
                              <p:par>
                                <p:cTn id="41" presetID="8" presetClass="emph" presetSubtype="0" fill="hold" grpId="0" nodeType="afterEffect">
                                  <p:stCondLst>
                                    <p:cond delay="0"/>
                                  </p:stCondLst>
                                  <p:childTnLst>
                                    <p:animRot by="21600000">
                                      <p:cBhvr>
                                        <p:cTn id="42" dur="2000" fill="hold"/>
                                        <p:tgtEl>
                                          <p:spTgt spid="150556"/>
                                        </p:tgtEl>
                                        <p:attrNameLst>
                                          <p:attrName>r</p:attrName>
                                        </p:attrNameLst>
                                      </p:cBhvr>
                                    </p:animRo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150549"/>
                                        </p:tgtEl>
                                        <p:attrNameLst>
                                          <p:attrName>style.visibility</p:attrName>
                                        </p:attrNameLst>
                                      </p:cBhvr>
                                      <p:to>
                                        <p:strVal val="visible"/>
                                      </p:to>
                                    </p:set>
                                    <p:animEffect transition="in" filter="slide(fromBottom)">
                                      <p:cBhvr>
                                        <p:cTn id="47" dur="500"/>
                                        <p:tgtEl>
                                          <p:spTgt spid="150549"/>
                                        </p:tgtEl>
                                      </p:cBhvr>
                                    </p:animEffect>
                                  </p:childTnLst>
                                </p:cTn>
                              </p:par>
                              <p:par>
                                <p:cTn id="48" presetID="12" presetClass="entr" presetSubtype="4" fill="hold" nodeType="withEffect">
                                  <p:stCondLst>
                                    <p:cond delay="0"/>
                                  </p:stCondLst>
                                  <p:childTnLst>
                                    <p:set>
                                      <p:cBhvr>
                                        <p:cTn id="49" dur="1" fill="hold">
                                          <p:stCondLst>
                                            <p:cond delay="0"/>
                                          </p:stCondLst>
                                        </p:cTn>
                                        <p:tgtEl>
                                          <p:spTgt spid="150551"/>
                                        </p:tgtEl>
                                        <p:attrNameLst>
                                          <p:attrName>style.visibility</p:attrName>
                                        </p:attrNameLst>
                                      </p:cBhvr>
                                      <p:to>
                                        <p:strVal val="visible"/>
                                      </p:to>
                                    </p:set>
                                    <p:animEffect transition="in" filter="slide(fromBottom)">
                                      <p:cBhvr>
                                        <p:cTn id="50" dur="500"/>
                                        <p:tgtEl>
                                          <p:spTgt spid="15055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150544"/>
                                        </p:tgtEl>
                                        <p:attrNameLst>
                                          <p:attrName>style.visibility</p:attrName>
                                        </p:attrNameLst>
                                      </p:cBhvr>
                                      <p:to>
                                        <p:strVal val="visible"/>
                                      </p:to>
                                    </p:set>
                                    <p:anim calcmode="lin" valueType="num">
                                      <p:cBhvr additive="base">
                                        <p:cTn id="55" dur="1000" fill="hold"/>
                                        <p:tgtEl>
                                          <p:spTgt spid="150544"/>
                                        </p:tgtEl>
                                        <p:attrNameLst>
                                          <p:attrName>ppt_x</p:attrName>
                                        </p:attrNameLst>
                                      </p:cBhvr>
                                      <p:tavLst>
                                        <p:tav tm="0">
                                          <p:val>
                                            <p:strVal val="1+#ppt_w/2"/>
                                          </p:val>
                                        </p:tav>
                                        <p:tav tm="100000">
                                          <p:val>
                                            <p:strVal val="#ppt_x"/>
                                          </p:val>
                                        </p:tav>
                                      </p:tavLst>
                                    </p:anim>
                                    <p:anim calcmode="lin" valueType="num">
                                      <p:cBhvr additive="base">
                                        <p:cTn id="56" dur="1000" fill="hold"/>
                                        <p:tgtEl>
                                          <p:spTgt spid="150544"/>
                                        </p:tgtEl>
                                        <p:attrNameLst>
                                          <p:attrName>ppt_y</p:attrName>
                                        </p:attrNameLst>
                                      </p:cBhvr>
                                      <p:tavLst>
                                        <p:tav tm="0">
                                          <p:val>
                                            <p:strVal val="0-#ppt_h/2"/>
                                          </p:val>
                                        </p:tav>
                                        <p:tav tm="100000">
                                          <p:val>
                                            <p:strVal val="#ppt_y"/>
                                          </p:val>
                                        </p:tav>
                                      </p:tavLst>
                                    </p:anim>
                                  </p:childTnLst>
                                </p:cTn>
                              </p:par>
                            </p:childTnLst>
                          </p:cTn>
                        </p:par>
                        <p:par>
                          <p:cTn id="57" fill="hold" nodeType="afterGroup">
                            <p:stCondLst>
                              <p:cond delay="1000"/>
                            </p:stCondLst>
                            <p:childTnLst>
                              <p:par>
                                <p:cTn id="58" presetID="2" presetClass="entr" presetSubtype="6" fill="hold" grpId="0" nodeType="afterEffect">
                                  <p:stCondLst>
                                    <p:cond delay="0"/>
                                  </p:stCondLst>
                                  <p:childTnLst>
                                    <p:set>
                                      <p:cBhvr>
                                        <p:cTn id="59" dur="1" fill="hold">
                                          <p:stCondLst>
                                            <p:cond delay="0"/>
                                          </p:stCondLst>
                                        </p:cTn>
                                        <p:tgtEl>
                                          <p:spTgt spid="150545"/>
                                        </p:tgtEl>
                                        <p:attrNameLst>
                                          <p:attrName>style.visibility</p:attrName>
                                        </p:attrNameLst>
                                      </p:cBhvr>
                                      <p:to>
                                        <p:strVal val="visible"/>
                                      </p:to>
                                    </p:set>
                                    <p:anim calcmode="lin" valueType="num">
                                      <p:cBhvr additive="base">
                                        <p:cTn id="60" dur="1000" fill="hold"/>
                                        <p:tgtEl>
                                          <p:spTgt spid="150545"/>
                                        </p:tgtEl>
                                        <p:attrNameLst>
                                          <p:attrName>ppt_x</p:attrName>
                                        </p:attrNameLst>
                                      </p:cBhvr>
                                      <p:tavLst>
                                        <p:tav tm="0">
                                          <p:val>
                                            <p:strVal val="1+#ppt_w/2"/>
                                          </p:val>
                                        </p:tav>
                                        <p:tav tm="100000">
                                          <p:val>
                                            <p:strVal val="#ppt_x"/>
                                          </p:val>
                                        </p:tav>
                                      </p:tavLst>
                                    </p:anim>
                                    <p:anim calcmode="lin" valueType="num">
                                      <p:cBhvr additive="base">
                                        <p:cTn id="61" dur="1000" fill="hold"/>
                                        <p:tgtEl>
                                          <p:spTgt spid="150545"/>
                                        </p:tgtEl>
                                        <p:attrNameLst>
                                          <p:attrName>ppt_y</p:attrName>
                                        </p:attrNameLst>
                                      </p:cBhvr>
                                      <p:tavLst>
                                        <p:tav tm="0">
                                          <p:val>
                                            <p:strVal val="1+#ppt_h/2"/>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4" fill="hold" nodeType="clickEffect">
                                  <p:stCondLst>
                                    <p:cond delay="0"/>
                                  </p:stCondLst>
                                  <p:childTnLst>
                                    <p:set>
                                      <p:cBhvr>
                                        <p:cTn id="65" dur="1" fill="hold">
                                          <p:stCondLst>
                                            <p:cond delay="0"/>
                                          </p:stCondLst>
                                        </p:cTn>
                                        <p:tgtEl>
                                          <p:spTgt spid="150550"/>
                                        </p:tgtEl>
                                        <p:attrNameLst>
                                          <p:attrName>style.visibility</p:attrName>
                                        </p:attrNameLst>
                                      </p:cBhvr>
                                      <p:to>
                                        <p:strVal val="visible"/>
                                      </p:to>
                                    </p:set>
                                    <p:animEffect transition="in" filter="slide(fromBottom)">
                                      <p:cBhvr>
                                        <p:cTn id="66" dur="500"/>
                                        <p:tgtEl>
                                          <p:spTgt spid="150550"/>
                                        </p:tgtEl>
                                      </p:cBhvr>
                                    </p:animEffect>
                                  </p:childTnLst>
                                </p:cTn>
                              </p:par>
                              <p:par>
                                <p:cTn id="67" presetID="12" presetClass="entr" presetSubtype="4" fill="hold" nodeType="withEffect">
                                  <p:stCondLst>
                                    <p:cond delay="0"/>
                                  </p:stCondLst>
                                  <p:childTnLst>
                                    <p:set>
                                      <p:cBhvr>
                                        <p:cTn id="68" dur="1" fill="hold">
                                          <p:stCondLst>
                                            <p:cond delay="0"/>
                                          </p:stCondLst>
                                        </p:cTn>
                                        <p:tgtEl>
                                          <p:spTgt spid="150552"/>
                                        </p:tgtEl>
                                        <p:attrNameLst>
                                          <p:attrName>style.visibility</p:attrName>
                                        </p:attrNameLst>
                                      </p:cBhvr>
                                      <p:to>
                                        <p:strVal val="visible"/>
                                      </p:to>
                                    </p:set>
                                    <p:animEffect transition="in" filter="slide(fromBottom)">
                                      <p:cBhvr>
                                        <p:cTn id="69" dur="500"/>
                                        <p:tgtEl>
                                          <p:spTgt spid="150552"/>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 presetClass="entr" presetSubtype="3" fill="hold" grpId="0" nodeType="clickEffect">
                                  <p:stCondLst>
                                    <p:cond delay="0"/>
                                  </p:stCondLst>
                                  <p:childTnLst>
                                    <p:set>
                                      <p:cBhvr>
                                        <p:cTn id="73" dur="1" fill="hold">
                                          <p:stCondLst>
                                            <p:cond delay="0"/>
                                          </p:stCondLst>
                                        </p:cTn>
                                        <p:tgtEl>
                                          <p:spTgt spid="150554"/>
                                        </p:tgtEl>
                                        <p:attrNameLst>
                                          <p:attrName>style.visibility</p:attrName>
                                        </p:attrNameLst>
                                      </p:cBhvr>
                                      <p:to>
                                        <p:strVal val="visible"/>
                                      </p:to>
                                    </p:set>
                                    <p:anim calcmode="lin" valueType="num">
                                      <p:cBhvr additive="base">
                                        <p:cTn id="74" dur="1000" fill="hold"/>
                                        <p:tgtEl>
                                          <p:spTgt spid="150554"/>
                                        </p:tgtEl>
                                        <p:attrNameLst>
                                          <p:attrName>ppt_x</p:attrName>
                                        </p:attrNameLst>
                                      </p:cBhvr>
                                      <p:tavLst>
                                        <p:tav tm="0">
                                          <p:val>
                                            <p:strVal val="1+#ppt_w/2"/>
                                          </p:val>
                                        </p:tav>
                                        <p:tav tm="100000">
                                          <p:val>
                                            <p:strVal val="#ppt_x"/>
                                          </p:val>
                                        </p:tav>
                                      </p:tavLst>
                                    </p:anim>
                                    <p:anim calcmode="lin" valueType="num">
                                      <p:cBhvr additive="base">
                                        <p:cTn id="75" dur="1000" fill="hold"/>
                                        <p:tgtEl>
                                          <p:spTgt spid="150554"/>
                                        </p:tgtEl>
                                        <p:attrNameLst>
                                          <p:attrName>ppt_y</p:attrName>
                                        </p:attrNameLst>
                                      </p:cBhvr>
                                      <p:tavLst>
                                        <p:tav tm="0">
                                          <p:val>
                                            <p:strVal val="0-#ppt_h/2"/>
                                          </p:val>
                                        </p:tav>
                                        <p:tav tm="100000">
                                          <p:val>
                                            <p:strVal val="#ppt_y"/>
                                          </p:val>
                                        </p:tav>
                                      </p:tavLst>
                                    </p:anim>
                                  </p:childTnLst>
                                </p:cTn>
                              </p:par>
                            </p:childTnLst>
                          </p:cTn>
                        </p:par>
                        <p:par>
                          <p:cTn id="76" fill="hold" nodeType="afterGroup">
                            <p:stCondLst>
                              <p:cond delay="1000"/>
                            </p:stCondLst>
                            <p:childTnLst>
                              <p:par>
                                <p:cTn id="77" presetID="2" presetClass="entr" presetSubtype="6" fill="hold" grpId="0" nodeType="afterEffect">
                                  <p:stCondLst>
                                    <p:cond delay="0"/>
                                  </p:stCondLst>
                                  <p:childTnLst>
                                    <p:set>
                                      <p:cBhvr>
                                        <p:cTn id="78" dur="1" fill="hold">
                                          <p:stCondLst>
                                            <p:cond delay="0"/>
                                          </p:stCondLst>
                                        </p:cTn>
                                        <p:tgtEl>
                                          <p:spTgt spid="150555"/>
                                        </p:tgtEl>
                                        <p:attrNameLst>
                                          <p:attrName>style.visibility</p:attrName>
                                        </p:attrNameLst>
                                      </p:cBhvr>
                                      <p:to>
                                        <p:strVal val="visible"/>
                                      </p:to>
                                    </p:set>
                                    <p:anim calcmode="lin" valueType="num">
                                      <p:cBhvr additive="base">
                                        <p:cTn id="79" dur="500" fill="hold"/>
                                        <p:tgtEl>
                                          <p:spTgt spid="150555"/>
                                        </p:tgtEl>
                                        <p:attrNameLst>
                                          <p:attrName>ppt_x</p:attrName>
                                        </p:attrNameLst>
                                      </p:cBhvr>
                                      <p:tavLst>
                                        <p:tav tm="0">
                                          <p:val>
                                            <p:strVal val="1+#ppt_w/2"/>
                                          </p:val>
                                        </p:tav>
                                        <p:tav tm="100000">
                                          <p:val>
                                            <p:strVal val="#ppt_x"/>
                                          </p:val>
                                        </p:tav>
                                      </p:tavLst>
                                    </p:anim>
                                    <p:anim calcmode="lin" valueType="num">
                                      <p:cBhvr additive="base">
                                        <p:cTn id="80" dur="500" fill="hold"/>
                                        <p:tgtEl>
                                          <p:spTgt spid="150555"/>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nodeType="clickEffect">
                                  <p:stCondLst>
                                    <p:cond delay="0"/>
                                  </p:stCondLst>
                                  <p:childTnLst>
                                    <p:set>
                                      <p:cBhvr>
                                        <p:cTn id="84" dur="1" fill="hold">
                                          <p:stCondLst>
                                            <p:cond delay="0"/>
                                          </p:stCondLst>
                                        </p:cTn>
                                        <p:tgtEl>
                                          <p:spTgt spid="150557"/>
                                        </p:tgtEl>
                                        <p:attrNameLst>
                                          <p:attrName>style.visibility</p:attrName>
                                        </p:attrNameLst>
                                      </p:cBhvr>
                                      <p:to>
                                        <p:strVal val="visible"/>
                                      </p:to>
                                    </p:set>
                                    <p:anim calcmode="lin" valueType="num">
                                      <p:cBhvr additive="base">
                                        <p:cTn id="85" dur="2000" fill="hold"/>
                                        <p:tgtEl>
                                          <p:spTgt spid="150557"/>
                                        </p:tgtEl>
                                        <p:attrNameLst>
                                          <p:attrName>ppt_x</p:attrName>
                                        </p:attrNameLst>
                                      </p:cBhvr>
                                      <p:tavLst>
                                        <p:tav tm="0">
                                          <p:val>
                                            <p:strVal val="0-#ppt_w/2"/>
                                          </p:val>
                                        </p:tav>
                                        <p:tav tm="100000">
                                          <p:val>
                                            <p:strVal val="#ppt_x"/>
                                          </p:val>
                                        </p:tav>
                                      </p:tavLst>
                                    </p:anim>
                                    <p:anim calcmode="lin" valueType="num">
                                      <p:cBhvr additive="base">
                                        <p:cTn id="86" dur="2000" fill="hold"/>
                                        <p:tgtEl>
                                          <p:spTgt spid="150557"/>
                                        </p:tgtEl>
                                        <p:attrNameLst>
                                          <p:attrName>ppt_y</p:attrName>
                                        </p:attrNameLst>
                                      </p:cBhvr>
                                      <p:tavLst>
                                        <p:tav tm="0">
                                          <p:val>
                                            <p:strVal val="#ppt_y"/>
                                          </p:val>
                                        </p:tav>
                                        <p:tav tm="100000">
                                          <p:val>
                                            <p:strVal val="#ppt_y"/>
                                          </p:val>
                                        </p:tav>
                                      </p:tavLst>
                                    </p:anim>
                                  </p:childTnLst>
                                </p:cTn>
                              </p:par>
                            </p:childTnLst>
                          </p:cTn>
                        </p:par>
                        <p:par>
                          <p:cTn id="87" fill="hold" nodeType="afterGroup">
                            <p:stCondLst>
                              <p:cond delay="2000"/>
                            </p:stCondLst>
                            <p:childTnLst>
                              <p:par>
                                <p:cTn id="88" presetID="2" presetClass="entr" presetSubtype="4" fill="hold" grpId="0" nodeType="afterEffect">
                                  <p:stCondLst>
                                    <p:cond delay="0"/>
                                  </p:stCondLst>
                                  <p:childTnLst>
                                    <p:set>
                                      <p:cBhvr>
                                        <p:cTn id="89" dur="1" fill="hold">
                                          <p:stCondLst>
                                            <p:cond delay="0"/>
                                          </p:stCondLst>
                                        </p:cTn>
                                        <p:tgtEl>
                                          <p:spTgt spid="150558"/>
                                        </p:tgtEl>
                                        <p:attrNameLst>
                                          <p:attrName>style.visibility</p:attrName>
                                        </p:attrNameLst>
                                      </p:cBhvr>
                                      <p:to>
                                        <p:strVal val="visible"/>
                                      </p:to>
                                    </p:set>
                                    <p:anim calcmode="lin" valueType="num">
                                      <p:cBhvr additive="base">
                                        <p:cTn id="90" dur="500" fill="hold"/>
                                        <p:tgtEl>
                                          <p:spTgt spid="150558"/>
                                        </p:tgtEl>
                                        <p:attrNameLst>
                                          <p:attrName>ppt_x</p:attrName>
                                        </p:attrNameLst>
                                      </p:cBhvr>
                                      <p:tavLst>
                                        <p:tav tm="0">
                                          <p:val>
                                            <p:strVal val="#ppt_x"/>
                                          </p:val>
                                        </p:tav>
                                        <p:tav tm="100000">
                                          <p:val>
                                            <p:strVal val="#ppt_x"/>
                                          </p:val>
                                        </p:tav>
                                      </p:tavLst>
                                    </p:anim>
                                    <p:anim calcmode="lin" valueType="num">
                                      <p:cBhvr additive="base">
                                        <p:cTn id="91" dur="500" fill="hold"/>
                                        <p:tgtEl>
                                          <p:spTgt spid="150558"/>
                                        </p:tgtEl>
                                        <p:attrNameLst>
                                          <p:attrName>ppt_y</p:attrName>
                                        </p:attrNameLst>
                                      </p:cBhvr>
                                      <p:tavLst>
                                        <p:tav tm="0">
                                          <p:val>
                                            <p:strVal val="1+#ppt_h/2"/>
                                          </p:val>
                                        </p:tav>
                                        <p:tav tm="100000">
                                          <p:val>
                                            <p:strVal val="#ppt_y"/>
                                          </p:val>
                                        </p:tav>
                                      </p:tavLst>
                                    </p:anim>
                                  </p:childTnLst>
                                </p:cTn>
                              </p:par>
                            </p:childTnLst>
                          </p:cTn>
                        </p:par>
                        <p:par>
                          <p:cTn id="92" fill="hold" nodeType="afterGroup">
                            <p:stCondLst>
                              <p:cond delay="2500"/>
                            </p:stCondLst>
                            <p:childTnLst>
                              <p:par>
                                <p:cTn id="93" presetID="2" presetClass="entr" presetSubtype="4" fill="hold" grpId="0" nodeType="afterEffect">
                                  <p:stCondLst>
                                    <p:cond delay="0"/>
                                  </p:stCondLst>
                                  <p:childTnLst>
                                    <p:set>
                                      <p:cBhvr>
                                        <p:cTn id="94" dur="1" fill="hold">
                                          <p:stCondLst>
                                            <p:cond delay="0"/>
                                          </p:stCondLst>
                                        </p:cTn>
                                        <p:tgtEl>
                                          <p:spTgt spid="150559"/>
                                        </p:tgtEl>
                                        <p:attrNameLst>
                                          <p:attrName>style.visibility</p:attrName>
                                        </p:attrNameLst>
                                      </p:cBhvr>
                                      <p:to>
                                        <p:strVal val="visible"/>
                                      </p:to>
                                    </p:set>
                                    <p:anim calcmode="lin" valueType="num">
                                      <p:cBhvr additive="base">
                                        <p:cTn id="95" dur="500" fill="hold"/>
                                        <p:tgtEl>
                                          <p:spTgt spid="150559"/>
                                        </p:tgtEl>
                                        <p:attrNameLst>
                                          <p:attrName>ppt_x</p:attrName>
                                        </p:attrNameLst>
                                      </p:cBhvr>
                                      <p:tavLst>
                                        <p:tav tm="0">
                                          <p:val>
                                            <p:strVal val="#ppt_x"/>
                                          </p:val>
                                        </p:tav>
                                        <p:tav tm="100000">
                                          <p:val>
                                            <p:strVal val="#ppt_x"/>
                                          </p:val>
                                        </p:tav>
                                      </p:tavLst>
                                    </p:anim>
                                    <p:anim calcmode="lin" valueType="num">
                                      <p:cBhvr additive="base">
                                        <p:cTn id="96" dur="500" fill="hold"/>
                                        <p:tgtEl>
                                          <p:spTgt spid="1505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3" grpId="0" animBg="1"/>
      <p:bldP spid="150536" grpId="0" animBg="1"/>
      <p:bldP spid="150540" grpId="0" animBg="1"/>
      <p:bldP spid="150544" grpId="0" animBg="1"/>
      <p:bldP spid="150545" grpId="0" animBg="1"/>
      <p:bldP spid="150554" grpId="0" animBg="1"/>
      <p:bldP spid="150555" grpId="0" animBg="1"/>
      <p:bldP spid="150556" grpId="0"/>
      <p:bldP spid="150556" grpId="1"/>
      <p:bldP spid="150558" grpId="0"/>
      <p:bldP spid="15055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0B34212E-51C4-4361-B48D-76EAA80C278A}" type="slidenum">
              <a:rPr kumimoji="0" lang="en-US" altLang="bg-BG" sz="1400" smtClean="0">
                <a:solidFill>
                  <a:schemeClr val="bg2"/>
                </a:solidFill>
              </a:rPr>
              <a:pPr>
                <a:spcBef>
                  <a:spcPct val="50000"/>
                </a:spcBef>
                <a:buClrTx/>
                <a:buSzTx/>
                <a:buFontTx/>
                <a:buNone/>
              </a:pPr>
              <a:t>44</a:t>
            </a:fld>
            <a:endParaRPr kumimoji="0" lang="en-US" altLang="bg-BG" sz="1400" smtClean="0">
              <a:solidFill>
                <a:schemeClr val="bg2"/>
              </a:solidFill>
            </a:endParaRPr>
          </a:p>
        </p:txBody>
      </p:sp>
      <p:sp>
        <p:nvSpPr>
          <p:cNvPr id="190466" name="Rectangle 2"/>
          <p:cNvSpPr>
            <a:spLocks noGrp="1" noChangeArrowheads="1"/>
          </p:cNvSpPr>
          <p:nvPr>
            <p:ph type="title"/>
          </p:nvPr>
        </p:nvSpPr>
        <p:spPr/>
        <p:txBody>
          <a:bodyPr/>
          <a:lstStyle/>
          <a:p>
            <a:pPr>
              <a:defRPr/>
            </a:pPr>
            <a:r>
              <a:rPr lang="bg-BG" altLang="bg-BG" sz="3600" b="1">
                <a:effectLst>
                  <a:outerShdw blurRad="38100" dist="38100" dir="2700000" algn="tl">
                    <a:srgbClr val="000000"/>
                  </a:outerShdw>
                </a:effectLst>
              </a:rPr>
              <a:t>ВИДОВЕ КОХОРТНИ ПРОУЧВАНИЯ </a:t>
            </a:r>
            <a:endParaRPr lang="en-US" altLang="bg-BG" b="1">
              <a:effectLst>
                <a:outerShdw blurRad="38100" dist="38100" dir="2700000" algn="tl">
                  <a:srgbClr val="000000"/>
                </a:outerShdw>
              </a:effectLst>
            </a:endParaRPr>
          </a:p>
        </p:txBody>
      </p:sp>
      <p:sp>
        <p:nvSpPr>
          <p:cNvPr id="48132" name="Rectangle 3"/>
          <p:cNvSpPr>
            <a:spLocks noGrp="1" noChangeArrowheads="1"/>
          </p:cNvSpPr>
          <p:nvPr>
            <p:ph type="body" idx="1"/>
          </p:nvPr>
        </p:nvSpPr>
        <p:spPr>
          <a:xfrm>
            <a:off x="990600" y="1600200"/>
            <a:ext cx="7772400" cy="5029200"/>
          </a:xfrm>
        </p:spPr>
        <p:txBody>
          <a:bodyPr/>
          <a:lstStyle/>
          <a:p>
            <a:r>
              <a:rPr lang="bg-BG" altLang="bg-BG" sz="2800" b="1" smtClean="0"/>
              <a:t>Ретроспективни проучвания (историческа кохорта)</a:t>
            </a:r>
          </a:p>
          <a:p>
            <a:pPr>
              <a:buFont typeface="Monotype Sorts" pitchFamily="2" charset="2"/>
              <a:buNone/>
            </a:pPr>
            <a:r>
              <a:rPr lang="bg-BG" altLang="bg-BG" sz="2400" b="1" smtClean="0"/>
              <a:t>При тях резултатът е възникнал вече преди започване на проучването</a:t>
            </a:r>
          </a:p>
          <a:p>
            <a:pPr>
              <a:buFont typeface="Monotype Sorts" pitchFamily="2" charset="2"/>
              <a:buNone/>
            </a:pPr>
            <a:r>
              <a:rPr lang="bg-BG" altLang="bg-BG" sz="2400" b="1" smtClean="0"/>
              <a:t>Изследователят се връща назад във времето и подбира сравняваните групи въз основа на техния експозиционен статус от съществуваща надеждна документация</a:t>
            </a:r>
          </a:p>
          <a:p>
            <a:pPr>
              <a:buFont typeface="Monotype Sorts" pitchFamily="2" charset="2"/>
              <a:buNone/>
            </a:pPr>
            <a:r>
              <a:rPr lang="bg-BG" altLang="bg-BG" sz="2400" b="1" smtClean="0"/>
              <a:t>Групите се проследяват по документи във времето от определена минала дата, регистрирана в документацията до настоящия момент или друг минал момент във времето</a:t>
            </a:r>
            <a:endParaRPr lang="en-US" altLang="bg-BG" sz="2400" b="1" smtClean="0"/>
          </a:p>
        </p:txBody>
      </p:sp>
    </p:spTree>
  </p:cSld>
  <p:clrMapOvr>
    <a:masterClrMapping/>
  </p:clrMapOvr>
  <p:transition spd="med">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4B803930-73BC-4ADB-B5E0-60B8AD88B4C7}" type="slidenum">
              <a:rPr kumimoji="0" lang="en-US" altLang="bg-BG" sz="1400" smtClean="0">
                <a:solidFill>
                  <a:schemeClr val="bg2"/>
                </a:solidFill>
              </a:rPr>
              <a:pPr>
                <a:spcBef>
                  <a:spcPct val="50000"/>
                </a:spcBef>
                <a:buClrTx/>
                <a:buSzTx/>
                <a:buFontTx/>
                <a:buNone/>
              </a:pPr>
              <a:t>45</a:t>
            </a:fld>
            <a:endParaRPr kumimoji="0" lang="en-US" altLang="bg-BG" sz="1400" smtClean="0">
              <a:solidFill>
                <a:schemeClr val="bg2"/>
              </a:solidFill>
            </a:endParaRPr>
          </a:p>
        </p:txBody>
      </p:sp>
      <p:sp>
        <p:nvSpPr>
          <p:cNvPr id="191490" name="Rectangle 2"/>
          <p:cNvSpPr>
            <a:spLocks noGrp="1" noChangeArrowheads="1"/>
          </p:cNvSpPr>
          <p:nvPr>
            <p:ph type="title"/>
          </p:nvPr>
        </p:nvSpPr>
        <p:spPr/>
        <p:txBody>
          <a:bodyPr/>
          <a:lstStyle/>
          <a:p>
            <a:pPr>
              <a:defRPr/>
            </a:pPr>
            <a:r>
              <a:rPr lang="bg-BG" altLang="bg-BG" sz="3600" b="1">
                <a:effectLst>
                  <a:outerShdw blurRad="38100" dist="38100" dir="2700000" algn="tl">
                    <a:srgbClr val="000000"/>
                  </a:outerShdw>
                </a:effectLst>
              </a:rPr>
              <a:t>ВИДОВЕ КОХОРТНИ ПРОУЧВАНИЯ </a:t>
            </a:r>
            <a:endParaRPr lang="en-US" altLang="bg-BG" b="1">
              <a:effectLst>
                <a:outerShdw blurRad="38100" dist="38100" dir="2700000" algn="tl">
                  <a:srgbClr val="000000"/>
                </a:outerShdw>
              </a:effectLst>
            </a:endParaRPr>
          </a:p>
        </p:txBody>
      </p:sp>
      <p:sp>
        <p:nvSpPr>
          <p:cNvPr id="49156" name="Rectangle 3"/>
          <p:cNvSpPr>
            <a:spLocks noGrp="1" noChangeArrowheads="1"/>
          </p:cNvSpPr>
          <p:nvPr>
            <p:ph type="body" idx="1"/>
          </p:nvPr>
        </p:nvSpPr>
        <p:spPr>
          <a:xfrm>
            <a:off x="990600" y="1828800"/>
            <a:ext cx="7772400" cy="4800600"/>
          </a:xfrm>
        </p:spPr>
        <p:txBody>
          <a:bodyPr/>
          <a:lstStyle/>
          <a:p>
            <a:r>
              <a:rPr lang="bg-BG" altLang="bg-BG" smtClean="0"/>
              <a:t>Ретроспективни проучвания</a:t>
            </a:r>
          </a:p>
        </p:txBody>
      </p:sp>
      <p:sp>
        <p:nvSpPr>
          <p:cNvPr id="191492" name="Oval 4"/>
          <p:cNvSpPr>
            <a:spLocks noChangeArrowheads="1"/>
          </p:cNvSpPr>
          <p:nvPr/>
        </p:nvSpPr>
        <p:spPr bwMode="auto">
          <a:xfrm>
            <a:off x="1066800" y="4114800"/>
            <a:ext cx="1676400" cy="1676400"/>
          </a:xfrm>
          <a:prstGeom prst="ellipse">
            <a:avLst/>
          </a:prstGeom>
          <a:solidFill>
            <a:srgbClr val="99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800">
                <a:solidFill>
                  <a:srgbClr val="086806"/>
                </a:solidFill>
                <a:latin typeface="Arial" panose="020B0604020202020204" pitchFamily="34" charset="0"/>
              </a:rPr>
              <a:t>Кохорта</a:t>
            </a:r>
            <a:endParaRPr kumimoji="0" lang="en-US" altLang="bg-BG" sz="2800">
              <a:solidFill>
                <a:srgbClr val="086806"/>
              </a:solidFill>
              <a:latin typeface="Arial" panose="020B0604020202020204" pitchFamily="34" charset="0"/>
            </a:endParaRPr>
          </a:p>
        </p:txBody>
      </p:sp>
      <p:sp>
        <p:nvSpPr>
          <p:cNvPr id="191493" name="Line 5"/>
          <p:cNvSpPr>
            <a:spLocks noChangeShapeType="1"/>
          </p:cNvSpPr>
          <p:nvPr/>
        </p:nvSpPr>
        <p:spPr bwMode="auto">
          <a:xfrm flipV="1">
            <a:off x="2667000" y="4191000"/>
            <a:ext cx="6096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1494" name="Line 6"/>
          <p:cNvSpPr>
            <a:spLocks noChangeShapeType="1"/>
          </p:cNvSpPr>
          <p:nvPr/>
        </p:nvSpPr>
        <p:spPr bwMode="auto">
          <a:xfrm>
            <a:off x="2667000" y="5334000"/>
            <a:ext cx="6096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1495" name="Rectangle 7"/>
          <p:cNvSpPr>
            <a:spLocks noChangeArrowheads="1"/>
          </p:cNvSpPr>
          <p:nvPr/>
        </p:nvSpPr>
        <p:spPr bwMode="auto">
          <a:xfrm>
            <a:off x="2667000" y="3810000"/>
            <a:ext cx="1524000" cy="38100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800" b="1">
                <a:solidFill>
                  <a:schemeClr val="accent2"/>
                </a:solidFill>
                <a:latin typeface="Arial" panose="020B0604020202020204" pitchFamily="34" charset="0"/>
              </a:rPr>
              <a:t>Експозиция</a:t>
            </a:r>
            <a:r>
              <a:rPr kumimoji="0" lang="bg-BG" altLang="bg-BG" sz="1800" b="1">
                <a:solidFill>
                  <a:schemeClr val="accent2"/>
                </a:solidFill>
              </a:rPr>
              <a:t>+</a:t>
            </a:r>
            <a:endParaRPr kumimoji="0" lang="en-US" altLang="bg-BG" sz="1800" b="1">
              <a:solidFill>
                <a:schemeClr val="accent2"/>
              </a:solidFill>
            </a:endParaRPr>
          </a:p>
        </p:txBody>
      </p:sp>
      <p:sp>
        <p:nvSpPr>
          <p:cNvPr id="191496" name="Rectangle 8"/>
          <p:cNvSpPr>
            <a:spLocks noChangeArrowheads="1"/>
          </p:cNvSpPr>
          <p:nvPr/>
        </p:nvSpPr>
        <p:spPr bwMode="auto">
          <a:xfrm>
            <a:off x="2667000" y="5638800"/>
            <a:ext cx="1447800" cy="38100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800" b="1">
                <a:solidFill>
                  <a:srgbClr val="6449E9"/>
                </a:solidFill>
                <a:latin typeface="Arial" panose="020B0604020202020204" pitchFamily="34" charset="0"/>
              </a:rPr>
              <a:t>Експозиция</a:t>
            </a:r>
            <a:r>
              <a:rPr kumimoji="0" lang="bg-BG" altLang="bg-BG" sz="1800" b="1" baseline="30000">
                <a:solidFill>
                  <a:srgbClr val="6449E9"/>
                </a:solidFill>
                <a:latin typeface="Arial" panose="020B0604020202020204" pitchFamily="34" charset="0"/>
              </a:rPr>
              <a:t>-</a:t>
            </a:r>
            <a:endParaRPr kumimoji="0" lang="en-US" altLang="bg-BG" sz="1800" b="1" baseline="30000">
              <a:solidFill>
                <a:srgbClr val="6449E9"/>
              </a:solidFill>
              <a:latin typeface="Arial" panose="020B0604020202020204" pitchFamily="34" charset="0"/>
            </a:endParaRPr>
          </a:p>
        </p:txBody>
      </p:sp>
      <p:sp>
        <p:nvSpPr>
          <p:cNvPr id="191497" name="Line 9"/>
          <p:cNvSpPr>
            <a:spLocks noChangeShapeType="1"/>
          </p:cNvSpPr>
          <p:nvPr/>
        </p:nvSpPr>
        <p:spPr bwMode="auto">
          <a:xfrm>
            <a:off x="4191000" y="4038600"/>
            <a:ext cx="2667000" cy="0"/>
          </a:xfrm>
          <a:prstGeom prst="line">
            <a:avLst/>
          </a:prstGeom>
          <a:noFill/>
          <a:ln w="952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1498" name="Line 10"/>
          <p:cNvSpPr>
            <a:spLocks noChangeShapeType="1"/>
          </p:cNvSpPr>
          <p:nvPr/>
        </p:nvSpPr>
        <p:spPr bwMode="auto">
          <a:xfrm>
            <a:off x="4114800" y="5867400"/>
            <a:ext cx="2667000" cy="0"/>
          </a:xfrm>
          <a:prstGeom prst="line">
            <a:avLst/>
          </a:prstGeom>
          <a:noFill/>
          <a:ln w="952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1499" name="Rectangle 11"/>
          <p:cNvSpPr>
            <a:spLocks noChangeArrowheads="1"/>
          </p:cNvSpPr>
          <p:nvPr/>
        </p:nvSpPr>
        <p:spPr bwMode="auto">
          <a:xfrm>
            <a:off x="7239000" y="3352800"/>
            <a:ext cx="1295400" cy="457200"/>
          </a:xfrm>
          <a:prstGeom prst="rect">
            <a:avLst/>
          </a:prstGeom>
          <a:solidFill>
            <a:srgbClr val="FF7C8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990000"/>
                </a:solidFill>
                <a:latin typeface="Arial" panose="020B0604020202020204" pitchFamily="34" charset="0"/>
              </a:rPr>
              <a:t>Заболяване</a:t>
            </a:r>
            <a:r>
              <a:rPr kumimoji="0" lang="bg-BG" altLang="bg-BG" sz="1600" b="1" baseline="30000">
                <a:solidFill>
                  <a:srgbClr val="990000"/>
                </a:solidFill>
                <a:latin typeface="Arial" panose="020B0604020202020204" pitchFamily="34" charset="0"/>
              </a:rPr>
              <a:t>+</a:t>
            </a:r>
            <a:endParaRPr kumimoji="0" lang="en-US" altLang="bg-BG" sz="1600" b="1" baseline="30000">
              <a:solidFill>
                <a:srgbClr val="990000"/>
              </a:solidFill>
              <a:latin typeface="Arial" panose="020B0604020202020204" pitchFamily="34" charset="0"/>
            </a:endParaRPr>
          </a:p>
        </p:txBody>
      </p:sp>
      <p:sp>
        <p:nvSpPr>
          <p:cNvPr id="191500" name="Rectangle 12"/>
          <p:cNvSpPr>
            <a:spLocks noChangeArrowheads="1"/>
          </p:cNvSpPr>
          <p:nvPr/>
        </p:nvSpPr>
        <p:spPr bwMode="auto">
          <a:xfrm>
            <a:off x="7239000" y="4267200"/>
            <a:ext cx="1219200" cy="457200"/>
          </a:xfrm>
          <a:prstGeom prst="rect">
            <a:avLst/>
          </a:prstGeom>
          <a:solidFill>
            <a:srgbClr val="99FF99"/>
          </a:solidFill>
          <a:ln w="9525">
            <a:solidFill>
              <a:srgbClr val="5CF6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086806"/>
                </a:solidFill>
              </a:rPr>
              <a:t>Заболяване</a:t>
            </a:r>
            <a:r>
              <a:rPr kumimoji="0" lang="bg-BG" altLang="bg-BG" sz="1600" b="1" baseline="30000">
                <a:solidFill>
                  <a:srgbClr val="086806"/>
                </a:solidFill>
              </a:rPr>
              <a:t>-</a:t>
            </a:r>
            <a:endParaRPr kumimoji="0" lang="en-US" altLang="bg-BG" sz="1600" b="1" baseline="30000">
              <a:solidFill>
                <a:srgbClr val="086806"/>
              </a:solidFill>
            </a:endParaRPr>
          </a:p>
        </p:txBody>
      </p:sp>
      <p:sp>
        <p:nvSpPr>
          <p:cNvPr id="191501" name="Line 13"/>
          <p:cNvSpPr>
            <a:spLocks noChangeShapeType="1"/>
          </p:cNvSpPr>
          <p:nvPr/>
        </p:nvSpPr>
        <p:spPr bwMode="auto">
          <a:xfrm flipV="1">
            <a:off x="6858000" y="36576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1502" name="Line 14"/>
          <p:cNvSpPr>
            <a:spLocks noChangeShapeType="1"/>
          </p:cNvSpPr>
          <p:nvPr/>
        </p:nvSpPr>
        <p:spPr bwMode="auto">
          <a:xfrm flipV="1">
            <a:off x="6781800" y="54864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1503" name="Line 15"/>
          <p:cNvSpPr>
            <a:spLocks noChangeShapeType="1"/>
          </p:cNvSpPr>
          <p:nvPr/>
        </p:nvSpPr>
        <p:spPr bwMode="auto">
          <a:xfrm>
            <a:off x="6858000" y="40386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1504" name="Line 16"/>
          <p:cNvSpPr>
            <a:spLocks noChangeShapeType="1"/>
          </p:cNvSpPr>
          <p:nvPr/>
        </p:nvSpPr>
        <p:spPr bwMode="auto">
          <a:xfrm>
            <a:off x="6781800" y="58674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1505" name="Rectangle 17"/>
          <p:cNvSpPr>
            <a:spLocks noChangeArrowheads="1"/>
          </p:cNvSpPr>
          <p:nvPr/>
        </p:nvSpPr>
        <p:spPr bwMode="auto">
          <a:xfrm>
            <a:off x="7162800" y="5181600"/>
            <a:ext cx="1295400" cy="457200"/>
          </a:xfrm>
          <a:prstGeom prst="rect">
            <a:avLst/>
          </a:prstGeom>
          <a:solidFill>
            <a:srgbClr val="FF7C8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990000"/>
                </a:solidFill>
                <a:latin typeface="Arial" panose="020B0604020202020204" pitchFamily="34" charset="0"/>
              </a:rPr>
              <a:t>Заболяване</a:t>
            </a:r>
            <a:r>
              <a:rPr kumimoji="0" lang="bg-BG" altLang="bg-BG" sz="1600" b="1" baseline="30000">
                <a:solidFill>
                  <a:srgbClr val="990000"/>
                </a:solidFill>
                <a:latin typeface="Arial" panose="020B0604020202020204" pitchFamily="34" charset="0"/>
              </a:rPr>
              <a:t>+</a:t>
            </a:r>
            <a:endParaRPr kumimoji="0" lang="en-US" altLang="bg-BG" sz="1600" b="1" baseline="30000">
              <a:solidFill>
                <a:srgbClr val="990000"/>
              </a:solidFill>
              <a:latin typeface="Arial" panose="020B0604020202020204" pitchFamily="34" charset="0"/>
            </a:endParaRPr>
          </a:p>
        </p:txBody>
      </p:sp>
      <p:sp>
        <p:nvSpPr>
          <p:cNvPr id="191506" name="Rectangle 18"/>
          <p:cNvSpPr>
            <a:spLocks noChangeArrowheads="1"/>
          </p:cNvSpPr>
          <p:nvPr/>
        </p:nvSpPr>
        <p:spPr bwMode="auto">
          <a:xfrm>
            <a:off x="7162800" y="6096000"/>
            <a:ext cx="1219200" cy="457200"/>
          </a:xfrm>
          <a:prstGeom prst="rect">
            <a:avLst/>
          </a:prstGeom>
          <a:solidFill>
            <a:srgbClr val="99FF99"/>
          </a:solidFill>
          <a:ln w="9525">
            <a:solidFill>
              <a:srgbClr val="5CF6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086806"/>
                </a:solidFill>
              </a:rPr>
              <a:t>Заболяване</a:t>
            </a:r>
            <a:r>
              <a:rPr kumimoji="0" lang="bg-BG" altLang="bg-BG" sz="1600" b="1" baseline="30000">
                <a:solidFill>
                  <a:srgbClr val="086806"/>
                </a:solidFill>
              </a:rPr>
              <a:t>-</a:t>
            </a:r>
            <a:endParaRPr kumimoji="0" lang="en-US" altLang="bg-BG" sz="1600" b="1" baseline="30000">
              <a:solidFill>
                <a:srgbClr val="086806"/>
              </a:solidFill>
            </a:endParaRPr>
          </a:p>
        </p:txBody>
      </p:sp>
      <p:sp>
        <p:nvSpPr>
          <p:cNvPr id="191507" name="Rectangle 19"/>
          <p:cNvSpPr>
            <a:spLocks noChangeArrowheads="1"/>
          </p:cNvSpPr>
          <p:nvPr/>
        </p:nvSpPr>
        <p:spPr bwMode="auto">
          <a:xfrm>
            <a:off x="4419600" y="4495800"/>
            <a:ext cx="1828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3600"/>
              <a:t>Проследяване</a:t>
            </a:r>
            <a:r>
              <a:rPr kumimoji="0" lang="en-US" altLang="bg-BG" sz="3600"/>
              <a:t> </a:t>
            </a:r>
          </a:p>
          <a:p>
            <a:pPr algn="ctr">
              <a:spcBef>
                <a:spcPct val="0"/>
              </a:spcBef>
              <a:buClrTx/>
              <a:buSzTx/>
              <a:buFontTx/>
              <a:buNone/>
            </a:pPr>
            <a:r>
              <a:rPr kumimoji="0" lang="bg-BG" altLang="bg-BG" sz="3600"/>
              <a:t>по документи</a:t>
            </a:r>
            <a:endParaRPr kumimoji="0" lang="en-US" altLang="bg-BG" sz="3600"/>
          </a:p>
        </p:txBody>
      </p:sp>
      <p:sp>
        <p:nvSpPr>
          <p:cNvPr id="191508" name="Line 20"/>
          <p:cNvSpPr>
            <a:spLocks noChangeShapeType="1"/>
          </p:cNvSpPr>
          <p:nvPr/>
        </p:nvSpPr>
        <p:spPr bwMode="auto">
          <a:xfrm>
            <a:off x="1676400" y="6400800"/>
            <a:ext cx="5105400"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1509" name="Text Box 21"/>
          <p:cNvSpPr txBox="1">
            <a:spLocks noChangeArrowheads="1"/>
          </p:cNvSpPr>
          <p:nvPr/>
        </p:nvSpPr>
        <p:spPr bwMode="auto">
          <a:xfrm>
            <a:off x="6553200" y="6019800"/>
            <a:ext cx="322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1600" b="1"/>
              <a:t>t</a:t>
            </a:r>
            <a:r>
              <a:rPr kumimoji="0" lang="en-US" altLang="bg-BG" sz="1600" b="1" baseline="-25000"/>
              <a:t>0</a:t>
            </a:r>
          </a:p>
        </p:txBody>
      </p:sp>
      <p:sp>
        <p:nvSpPr>
          <p:cNvPr id="191510" name="Text Box 22"/>
          <p:cNvSpPr txBox="1">
            <a:spLocks noChangeArrowheads="1"/>
          </p:cNvSpPr>
          <p:nvPr/>
        </p:nvSpPr>
        <p:spPr bwMode="auto">
          <a:xfrm>
            <a:off x="1603375" y="5943600"/>
            <a:ext cx="290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1600" b="1"/>
              <a:t>t</a:t>
            </a:r>
            <a:r>
              <a:rPr kumimoji="0" lang="en-US" altLang="bg-BG" sz="1600" b="1" baseline="-25000"/>
              <a:t>i</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91508"/>
                                        </p:tgtEl>
                                        <p:attrNameLst>
                                          <p:attrName>style.visibility</p:attrName>
                                        </p:attrNameLst>
                                      </p:cBhvr>
                                      <p:to>
                                        <p:strVal val="visible"/>
                                      </p:to>
                                    </p:set>
                                    <p:anim calcmode="lin" valueType="num">
                                      <p:cBhvr additive="base">
                                        <p:cTn id="7" dur="1000" fill="hold"/>
                                        <p:tgtEl>
                                          <p:spTgt spid="191508"/>
                                        </p:tgtEl>
                                        <p:attrNameLst>
                                          <p:attrName>ppt_x</p:attrName>
                                        </p:attrNameLst>
                                      </p:cBhvr>
                                      <p:tavLst>
                                        <p:tav tm="0">
                                          <p:val>
                                            <p:strVal val="1+#ppt_w/2"/>
                                          </p:val>
                                        </p:tav>
                                        <p:tav tm="100000">
                                          <p:val>
                                            <p:strVal val="#ppt_x"/>
                                          </p:val>
                                        </p:tav>
                                      </p:tavLst>
                                    </p:anim>
                                    <p:anim calcmode="lin" valueType="num">
                                      <p:cBhvr additive="base">
                                        <p:cTn id="8" dur="1000" fill="hold"/>
                                        <p:tgtEl>
                                          <p:spTgt spid="19150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91509"/>
                                        </p:tgtEl>
                                        <p:attrNameLst>
                                          <p:attrName>style.visibility</p:attrName>
                                        </p:attrNameLst>
                                      </p:cBhvr>
                                      <p:to>
                                        <p:strVal val="visible"/>
                                      </p:to>
                                    </p:set>
                                    <p:anim calcmode="lin" valueType="num">
                                      <p:cBhvr additive="base">
                                        <p:cTn id="12" dur="500" fill="hold"/>
                                        <p:tgtEl>
                                          <p:spTgt spid="191509"/>
                                        </p:tgtEl>
                                        <p:attrNameLst>
                                          <p:attrName>ppt_x</p:attrName>
                                        </p:attrNameLst>
                                      </p:cBhvr>
                                      <p:tavLst>
                                        <p:tav tm="0">
                                          <p:val>
                                            <p:strVal val="#ppt_x"/>
                                          </p:val>
                                        </p:tav>
                                        <p:tav tm="100000">
                                          <p:val>
                                            <p:strVal val="#ppt_x"/>
                                          </p:val>
                                        </p:tav>
                                      </p:tavLst>
                                    </p:anim>
                                    <p:anim calcmode="lin" valueType="num">
                                      <p:cBhvr additive="base">
                                        <p:cTn id="13" dur="500" fill="hold"/>
                                        <p:tgtEl>
                                          <p:spTgt spid="191509"/>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191510"/>
                                        </p:tgtEl>
                                        <p:attrNameLst>
                                          <p:attrName>style.visibility</p:attrName>
                                        </p:attrNameLst>
                                      </p:cBhvr>
                                      <p:to>
                                        <p:strVal val="visible"/>
                                      </p:to>
                                    </p:set>
                                    <p:anim calcmode="lin" valueType="num">
                                      <p:cBhvr additive="base">
                                        <p:cTn id="17" dur="500" fill="hold"/>
                                        <p:tgtEl>
                                          <p:spTgt spid="191510"/>
                                        </p:tgtEl>
                                        <p:attrNameLst>
                                          <p:attrName>ppt_x</p:attrName>
                                        </p:attrNameLst>
                                      </p:cBhvr>
                                      <p:tavLst>
                                        <p:tav tm="0">
                                          <p:val>
                                            <p:strVal val="#ppt_x"/>
                                          </p:val>
                                        </p:tav>
                                        <p:tav tm="100000">
                                          <p:val>
                                            <p:strVal val="#ppt_x"/>
                                          </p:val>
                                        </p:tav>
                                      </p:tavLst>
                                    </p:anim>
                                    <p:anim calcmode="lin" valueType="num">
                                      <p:cBhvr additive="base">
                                        <p:cTn id="18" dur="500" fill="hold"/>
                                        <p:tgtEl>
                                          <p:spTgt spid="191510"/>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1492"/>
                                        </p:tgtEl>
                                        <p:attrNameLst>
                                          <p:attrName>style.visibility</p:attrName>
                                        </p:attrNameLst>
                                      </p:cBhvr>
                                      <p:to>
                                        <p:strVal val="visible"/>
                                      </p:to>
                                    </p:set>
                                    <p:anim calcmode="lin" valueType="num">
                                      <p:cBhvr additive="base">
                                        <p:cTn id="23" dur="1000" fill="hold"/>
                                        <p:tgtEl>
                                          <p:spTgt spid="191492"/>
                                        </p:tgtEl>
                                        <p:attrNameLst>
                                          <p:attrName>ppt_x</p:attrName>
                                        </p:attrNameLst>
                                      </p:cBhvr>
                                      <p:tavLst>
                                        <p:tav tm="0">
                                          <p:val>
                                            <p:strVal val="#ppt_x"/>
                                          </p:val>
                                        </p:tav>
                                        <p:tav tm="100000">
                                          <p:val>
                                            <p:strVal val="#ppt_x"/>
                                          </p:val>
                                        </p:tav>
                                      </p:tavLst>
                                    </p:anim>
                                    <p:anim calcmode="lin" valueType="num">
                                      <p:cBhvr additive="base">
                                        <p:cTn id="24" dur="1000" fill="hold"/>
                                        <p:tgtEl>
                                          <p:spTgt spid="191492"/>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childTnLst>
                                    <p:set>
                                      <p:cBhvr>
                                        <p:cTn id="28" dur="1" fill="hold">
                                          <p:stCondLst>
                                            <p:cond delay="0"/>
                                          </p:stCondLst>
                                        </p:cTn>
                                        <p:tgtEl>
                                          <p:spTgt spid="191493"/>
                                        </p:tgtEl>
                                        <p:attrNameLst>
                                          <p:attrName>style.visibility</p:attrName>
                                        </p:attrNameLst>
                                      </p:cBhvr>
                                      <p:to>
                                        <p:strVal val="visible"/>
                                      </p:to>
                                    </p:set>
                                    <p:animEffect transition="in" filter="slide(fromBottom)">
                                      <p:cBhvr>
                                        <p:cTn id="29" dur="500"/>
                                        <p:tgtEl>
                                          <p:spTgt spid="191493"/>
                                        </p:tgtEl>
                                      </p:cBhvr>
                                    </p:animEffect>
                                  </p:childTnLst>
                                </p:cTn>
                              </p:par>
                              <p:par>
                                <p:cTn id="30" presetID="12" presetClass="entr" presetSubtype="4" fill="hold" nodeType="withEffect">
                                  <p:stCondLst>
                                    <p:cond delay="0"/>
                                  </p:stCondLst>
                                  <p:childTnLst>
                                    <p:set>
                                      <p:cBhvr>
                                        <p:cTn id="31" dur="1" fill="hold">
                                          <p:stCondLst>
                                            <p:cond delay="0"/>
                                          </p:stCondLst>
                                        </p:cTn>
                                        <p:tgtEl>
                                          <p:spTgt spid="191494"/>
                                        </p:tgtEl>
                                        <p:attrNameLst>
                                          <p:attrName>style.visibility</p:attrName>
                                        </p:attrNameLst>
                                      </p:cBhvr>
                                      <p:to>
                                        <p:strVal val="visible"/>
                                      </p:to>
                                    </p:set>
                                    <p:animEffect transition="in" filter="slide(fromBottom)">
                                      <p:cBhvr>
                                        <p:cTn id="32" dur="500"/>
                                        <p:tgtEl>
                                          <p:spTgt spid="19149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91495"/>
                                        </p:tgtEl>
                                        <p:attrNameLst>
                                          <p:attrName>style.visibility</p:attrName>
                                        </p:attrNameLst>
                                      </p:cBhvr>
                                      <p:to>
                                        <p:strVal val="visible"/>
                                      </p:to>
                                    </p:set>
                                    <p:anim calcmode="lin" valueType="num">
                                      <p:cBhvr additive="base">
                                        <p:cTn id="37" dur="2000" fill="hold"/>
                                        <p:tgtEl>
                                          <p:spTgt spid="191495"/>
                                        </p:tgtEl>
                                        <p:attrNameLst>
                                          <p:attrName>ppt_x</p:attrName>
                                        </p:attrNameLst>
                                      </p:cBhvr>
                                      <p:tavLst>
                                        <p:tav tm="0">
                                          <p:val>
                                            <p:strVal val="0-#ppt_w/2"/>
                                          </p:val>
                                        </p:tav>
                                        <p:tav tm="100000">
                                          <p:val>
                                            <p:strVal val="#ppt_x"/>
                                          </p:val>
                                        </p:tav>
                                      </p:tavLst>
                                    </p:anim>
                                    <p:anim calcmode="lin" valueType="num">
                                      <p:cBhvr additive="base">
                                        <p:cTn id="38" dur="2000" fill="hold"/>
                                        <p:tgtEl>
                                          <p:spTgt spid="191495"/>
                                        </p:tgtEl>
                                        <p:attrNameLst>
                                          <p:attrName>ppt_y</p:attrName>
                                        </p:attrNameLst>
                                      </p:cBhvr>
                                      <p:tavLst>
                                        <p:tav tm="0">
                                          <p:val>
                                            <p:strVal val="0-#ppt_h/2"/>
                                          </p:val>
                                        </p:tav>
                                        <p:tav tm="100000">
                                          <p:val>
                                            <p:strVal val="#ppt_y"/>
                                          </p:val>
                                        </p:tav>
                                      </p:tavLst>
                                    </p:anim>
                                  </p:childTnLst>
                                </p:cTn>
                              </p:par>
                              <p:par>
                                <p:cTn id="39" presetID="2" presetClass="entr" presetSubtype="12" fill="hold" grpId="0" nodeType="withEffect">
                                  <p:stCondLst>
                                    <p:cond delay="0"/>
                                  </p:stCondLst>
                                  <p:childTnLst>
                                    <p:set>
                                      <p:cBhvr>
                                        <p:cTn id="40" dur="1" fill="hold">
                                          <p:stCondLst>
                                            <p:cond delay="0"/>
                                          </p:stCondLst>
                                        </p:cTn>
                                        <p:tgtEl>
                                          <p:spTgt spid="191496"/>
                                        </p:tgtEl>
                                        <p:attrNameLst>
                                          <p:attrName>style.visibility</p:attrName>
                                        </p:attrNameLst>
                                      </p:cBhvr>
                                      <p:to>
                                        <p:strVal val="visible"/>
                                      </p:to>
                                    </p:set>
                                    <p:anim calcmode="lin" valueType="num">
                                      <p:cBhvr additive="base">
                                        <p:cTn id="41" dur="2000" fill="hold"/>
                                        <p:tgtEl>
                                          <p:spTgt spid="191496"/>
                                        </p:tgtEl>
                                        <p:attrNameLst>
                                          <p:attrName>ppt_x</p:attrName>
                                        </p:attrNameLst>
                                      </p:cBhvr>
                                      <p:tavLst>
                                        <p:tav tm="0">
                                          <p:val>
                                            <p:strVal val="0-#ppt_w/2"/>
                                          </p:val>
                                        </p:tav>
                                        <p:tav tm="100000">
                                          <p:val>
                                            <p:strVal val="#ppt_x"/>
                                          </p:val>
                                        </p:tav>
                                      </p:tavLst>
                                    </p:anim>
                                    <p:anim calcmode="lin" valueType="num">
                                      <p:cBhvr additive="base">
                                        <p:cTn id="42" dur="2000" fill="hold"/>
                                        <p:tgtEl>
                                          <p:spTgt spid="191496"/>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191497"/>
                                        </p:tgtEl>
                                        <p:attrNameLst>
                                          <p:attrName>style.visibility</p:attrName>
                                        </p:attrNameLst>
                                      </p:cBhvr>
                                      <p:to>
                                        <p:strVal val="visible"/>
                                      </p:to>
                                    </p:set>
                                    <p:animEffect transition="in" filter="slide(fromBottom)">
                                      <p:cBhvr>
                                        <p:cTn id="47" dur="1000"/>
                                        <p:tgtEl>
                                          <p:spTgt spid="191497"/>
                                        </p:tgtEl>
                                      </p:cBhvr>
                                    </p:animEffect>
                                  </p:childTnLst>
                                </p:cTn>
                              </p:par>
                              <p:par>
                                <p:cTn id="48" presetID="12" presetClass="entr" presetSubtype="4" fill="hold" nodeType="withEffect">
                                  <p:stCondLst>
                                    <p:cond delay="0"/>
                                  </p:stCondLst>
                                  <p:childTnLst>
                                    <p:set>
                                      <p:cBhvr>
                                        <p:cTn id="49" dur="1" fill="hold">
                                          <p:stCondLst>
                                            <p:cond delay="0"/>
                                          </p:stCondLst>
                                        </p:cTn>
                                        <p:tgtEl>
                                          <p:spTgt spid="191498"/>
                                        </p:tgtEl>
                                        <p:attrNameLst>
                                          <p:attrName>style.visibility</p:attrName>
                                        </p:attrNameLst>
                                      </p:cBhvr>
                                      <p:to>
                                        <p:strVal val="visible"/>
                                      </p:to>
                                    </p:set>
                                    <p:animEffect transition="in" filter="slide(fromBottom)">
                                      <p:cBhvr>
                                        <p:cTn id="50" dur="1000"/>
                                        <p:tgtEl>
                                          <p:spTgt spid="19149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1507"/>
                                        </p:tgtEl>
                                        <p:attrNameLst>
                                          <p:attrName>style.visibility</p:attrName>
                                        </p:attrNameLst>
                                      </p:cBhvr>
                                      <p:to>
                                        <p:strVal val="visible"/>
                                      </p:to>
                                    </p:set>
                                    <p:anim calcmode="lin" valueType="num">
                                      <p:cBhvr additive="base">
                                        <p:cTn id="55" dur="500" fill="hold"/>
                                        <p:tgtEl>
                                          <p:spTgt spid="191507"/>
                                        </p:tgtEl>
                                        <p:attrNameLst>
                                          <p:attrName>ppt_x</p:attrName>
                                        </p:attrNameLst>
                                      </p:cBhvr>
                                      <p:tavLst>
                                        <p:tav tm="0">
                                          <p:val>
                                            <p:strVal val="#ppt_x"/>
                                          </p:val>
                                        </p:tav>
                                        <p:tav tm="100000">
                                          <p:val>
                                            <p:strVal val="#ppt_x"/>
                                          </p:val>
                                        </p:tav>
                                      </p:tavLst>
                                    </p:anim>
                                    <p:anim calcmode="lin" valueType="num">
                                      <p:cBhvr additive="base">
                                        <p:cTn id="56" dur="500" fill="hold"/>
                                        <p:tgtEl>
                                          <p:spTgt spid="191507"/>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12" presetClass="entr" presetSubtype="4" fill="hold" nodeType="clickEffect">
                                  <p:stCondLst>
                                    <p:cond delay="0"/>
                                  </p:stCondLst>
                                  <p:childTnLst>
                                    <p:set>
                                      <p:cBhvr>
                                        <p:cTn id="60" dur="1" fill="hold">
                                          <p:stCondLst>
                                            <p:cond delay="0"/>
                                          </p:stCondLst>
                                        </p:cTn>
                                        <p:tgtEl>
                                          <p:spTgt spid="191501"/>
                                        </p:tgtEl>
                                        <p:attrNameLst>
                                          <p:attrName>style.visibility</p:attrName>
                                        </p:attrNameLst>
                                      </p:cBhvr>
                                      <p:to>
                                        <p:strVal val="visible"/>
                                      </p:to>
                                    </p:set>
                                    <p:animEffect transition="in" filter="slide(fromBottom)">
                                      <p:cBhvr>
                                        <p:cTn id="61" dur="500"/>
                                        <p:tgtEl>
                                          <p:spTgt spid="191501"/>
                                        </p:tgtEl>
                                      </p:cBhvr>
                                    </p:animEffect>
                                  </p:childTnLst>
                                </p:cTn>
                              </p:par>
                              <p:par>
                                <p:cTn id="62" presetID="12" presetClass="entr" presetSubtype="4" fill="hold" nodeType="withEffect">
                                  <p:stCondLst>
                                    <p:cond delay="0"/>
                                  </p:stCondLst>
                                  <p:childTnLst>
                                    <p:set>
                                      <p:cBhvr>
                                        <p:cTn id="63" dur="1" fill="hold">
                                          <p:stCondLst>
                                            <p:cond delay="0"/>
                                          </p:stCondLst>
                                        </p:cTn>
                                        <p:tgtEl>
                                          <p:spTgt spid="191503"/>
                                        </p:tgtEl>
                                        <p:attrNameLst>
                                          <p:attrName>style.visibility</p:attrName>
                                        </p:attrNameLst>
                                      </p:cBhvr>
                                      <p:to>
                                        <p:strVal val="visible"/>
                                      </p:to>
                                    </p:set>
                                    <p:animEffect transition="in" filter="slide(fromBottom)">
                                      <p:cBhvr>
                                        <p:cTn id="64" dur="500"/>
                                        <p:tgtEl>
                                          <p:spTgt spid="191503"/>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3" fill="hold" grpId="0" nodeType="clickEffect">
                                  <p:stCondLst>
                                    <p:cond delay="0"/>
                                  </p:stCondLst>
                                  <p:childTnLst>
                                    <p:set>
                                      <p:cBhvr>
                                        <p:cTn id="68" dur="1" fill="hold">
                                          <p:stCondLst>
                                            <p:cond delay="0"/>
                                          </p:stCondLst>
                                        </p:cTn>
                                        <p:tgtEl>
                                          <p:spTgt spid="191499"/>
                                        </p:tgtEl>
                                        <p:attrNameLst>
                                          <p:attrName>style.visibility</p:attrName>
                                        </p:attrNameLst>
                                      </p:cBhvr>
                                      <p:to>
                                        <p:strVal val="visible"/>
                                      </p:to>
                                    </p:set>
                                    <p:anim calcmode="lin" valueType="num">
                                      <p:cBhvr additive="base">
                                        <p:cTn id="69" dur="1000" fill="hold"/>
                                        <p:tgtEl>
                                          <p:spTgt spid="191499"/>
                                        </p:tgtEl>
                                        <p:attrNameLst>
                                          <p:attrName>ppt_x</p:attrName>
                                        </p:attrNameLst>
                                      </p:cBhvr>
                                      <p:tavLst>
                                        <p:tav tm="0">
                                          <p:val>
                                            <p:strVal val="1+#ppt_w/2"/>
                                          </p:val>
                                        </p:tav>
                                        <p:tav tm="100000">
                                          <p:val>
                                            <p:strVal val="#ppt_x"/>
                                          </p:val>
                                        </p:tav>
                                      </p:tavLst>
                                    </p:anim>
                                    <p:anim calcmode="lin" valueType="num">
                                      <p:cBhvr additive="base">
                                        <p:cTn id="70" dur="1000" fill="hold"/>
                                        <p:tgtEl>
                                          <p:spTgt spid="191499"/>
                                        </p:tgtEl>
                                        <p:attrNameLst>
                                          <p:attrName>ppt_y</p:attrName>
                                        </p:attrNameLst>
                                      </p:cBhvr>
                                      <p:tavLst>
                                        <p:tav tm="0">
                                          <p:val>
                                            <p:strVal val="0-#ppt_h/2"/>
                                          </p:val>
                                        </p:tav>
                                        <p:tav tm="100000">
                                          <p:val>
                                            <p:strVal val="#ppt_y"/>
                                          </p:val>
                                        </p:tav>
                                      </p:tavLst>
                                    </p:anim>
                                  </p:childTnLst>
                                </p:cTn>
                              </p:par>
                            </p:childTnLst>
                          </p:cTn>
                        </p:par>
                        <p:par>
                          <p:cTn id="71" fill="hold" nodeType="afterGroup">
                            <p:stCondLst>
                              <p:cond delay="1000"/>
                            </p:stCondLst>
                            <p:childTnLst>
                              <p:par>
                                <p:cTn id="72" presetID="2" presetClass="entr" presetSubtype="6" fill="hold" grpId="0" nodeType="afterEffect">
                                  <p:stCondLst>
                                    <p:cond delay="0"/>
                                  </p:stCondLst>
                                  <p:childTnLst>
                                    <p:set>
                                      <p:cBhvr>
                                        <p:cTn id="73" dur="1" fill="hold">
                                          <p:stCondLst>
                                            <p:cond delay="0"/>
                                          </p:stCondLst>
                                        </p:cTn>
                                        <p:tgtEl>
                                          <p:spTgt spid="191500"/>
                                        </p:tgtEl>
                                        <p:attrNameLst>
                                          <p:attrName>style.visibility</p:attrName>
                                        </p:attrNameLst>
                                      </p:cBhvr>
                                      <p:to>
                                        <p:strVal val="visible"/>
                                      </p:to>
                                    </p:set>
                                    <p:anim calcmode="lin" valueType="num">
                                      <p:cBhvr additive="base">
                                        <p:cTn id="74" dur="1000" fill="hold"/>
                                        <p:tgtEl>
                                          <p:spTgt spid="191500"/>
                                        </p:tgtEl>
                                        <p:attrNameLst>
                                          <p:attrName>ppt_x</p:attrName>
                                        </p:attrNameLst>
                                      </p:cBhvr>
                                      <p:tavLst>
                                        <p:tav tm="0">
                                          <p:val>
                                            <p:strVal val="1+#ppt_w/2"/>
                                          </p:val>
                                        </p:tav>
                                        <p:tav tm="100000">
                                          <p:val>
                                            <p:strVal val="#ppt_x"/>
                                          </p:val>
                                        </p:tav>
                                      </p:tavLst>
                                    </p:anim>
                                    <p:anim calcmode="lin" valueType="num">
                                      <p:cBhvr additive="base">
                                        <p:cTn id="75" dur="1000" fill="hold"/>
                                        <p:tgtEl>
                                          <p:spTgt spid="191500"/>
                                        </p:tgtEl>
                                        <p:attrNameLst>
                                          <p:attrName>ppt_y</p:attrName>
                                        </p:attrNameLst>
                                      </p:cBhvr>
                                      <p:tavLst>
                                        <p:tav tm="0">
                                          <p:val>
                                            <p:strVal val="1+#ppt_h/2"/>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12" presetClass="entr" presetSubtype="4" fill="hold" nodeType="clickEffect">
                                  <p:stCondLst>
                                    <p:cond delay="0"/>
                                  </p:stCondLst>
                                  <p:childTnLst>
                                    <p:set>
                                      <p:cBhvr>
                                        <p:cTn id="79" dur="1" fill="hold">
                                          <p:stCondLst>
                                            <p:cond delay="0"/>
                                          </p:stCondLst>
                                        </p:cTn>
                                        <p:tgtEl>
                                          <p:spTgt spid="191502"/>
                                        </p:tgtEl>
                                        <p:attrNameLst>
                                          <p:attrName>style.visibility</p:attrName>
                                        </p:attrNameLst>
                                      </p:cBhvr>
                                      <p:to>
                                        <p:strVal val="visible"/>
                                      </p:to>
                                    </p:set>
                                    <p:animEffect transition="in" filter="slide(fromBottom)">
                                      <p:cBhvr>
                                        <p:cTn id="80" dur="500"/>
                                        <p:tgtEl>
                                          <p:spTgt spid="191502"/>
                                        </p:tgtEl>
                                      </p:cBhvr>
                                    </p:animEffect>
                                  </p:childTnLst>
                                </p:cTn>
                              </p:par>
                              <p:par>
                                <p:cTn id="81" presetID="12" presetClass="entr" presetSubtype="4" fill="hold" nodeType="withEffect">
                                  <p:stCondLst>
                                    <p:cond delay="0"/>
                                  </p:stCondLst>
                                  <p:childTnLst>
                                    <p:set>
                                      <p:cBhvr>
                                        <p:cTn id="82" dur="1" fill="hold">
                                          <p:stCondLst>
                                            <p:cond delay="0"/>
                                          </p:stCondLst>
                                        </p:cTn>
                                        <p:tgtEl>
                                          <p:spTgt spid="191504"/>
                                        </p:tgtEl>
                                        <p:attrNameLst>
                                          <p:attrName>style.visibility</p:attrName>
                                        </p:attrNameLst>
                                      </p:cBhvr>
                                      <p:to>
                                        <p:strVal val="visible"/>
                                      </p:to>
                                    </p:set>
                                    <p:animEffect transition="in" filter="slide(fromBottom)">
                                      <p:cBhvr>
                                        <p:cTn id="83" dur="500"/>
                                        <p:tgtEl>
                                          <p:spTgt spid="191504"/>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3" fill="hold" grpId="0" nodeType="clickEffect">
                                  <p:stCondLst>
                                    <p:cond delay="0"/>
                                  </p:stCondLst>
                                  <p:childTnLst>
                                    <p:set>
                                      <p:cBhvr>
                                        <p:cTn id="87" dur="1" fill="hold">
                                          <p:stCondLst>
                                            <p:cond delay="0"/>
                                          </p:stCondLst>
                                        </p:cTn>
                                        <p:tgtEl>
                                          <p:spTgt spid="191505"/>
                                        </p:tgtEl>
                                        <p:attrNameLst>
                                          <p:attrName>style.visibility</p:attrName>
                                        </p:attrNameLst>
                                      </p:cBhvr>
                                      <p:to>
                                        <p:strVal val="visible"/>
                                      </p:to>
                                    </p:set>
                                    <p:anim calcmode="lin" valueType="num">
                                      <p:cBhvr additive="base">
                                        <p:cTn id="88" dur="1000" fill="hold"/>
                                        <p:tgtEl>
                                          <p:spTgt spid="191505"/>
                                        </p:tgtEl>
                                        <p:attrNameLst>
                                          <p:attrName>ppt_x</p:attrName>
                                        </p:attrNameLst>
                                      </p:cBhvr>
                                      <p:tavLst>
                                        <p:tav tm="0">
                                          <p:val>
                                            <p:strVal val="1+#ppt_w/2"/>
                                          </p:val>
                                        </p:tav>
                                        <p:tav tm="100000">
                                          <p:val>
                                            <p:strVal val="#ppt_x"/>
                                          </p:val>
                                        </p:tav>
                                      </p:tavLst>
                                    </p:anim>
                                    <p:anim calcmode="lin" valueType="num">
                                      <p:cBhvr additive="base">
                                        <p:cTn id="89" dur="1000" fill="hold"/>
                                        <p:tgtEl>
                                          <p:spTgt spid="191505"/>
                                        </p:tgtEl>
                                        <p:attrNameLst>
                                          <p:attrName>ppt_y</p:attrName>
                                        </p:attrNameLst>
                                      </p:cBhvr>
                                      <p:tavLst>
                                        <p:tav tm="0">
                                          <p:val>
                                            <p:strVal val="0-#ppt_h/2"/>
                                          </p:val>
                                        </p:tav>
                                        <p:tav tm="100000">
                                          <p:val>
                                            <p:strVal val="#ppt_y"/>
                                          </p:val>
                                        </p:tav>
                                      </p:tavLst>
                                    </p:anim>
                                  </p:childTnLst>
                                </p:cTn>
                              </p:par>
                            </p:childTnLst>
                          </p:cTn>
                        </p:par>
                        <p:par>
                          <p:cTn id="90" fill="hold" nodeType="afterGroup">
                            <p:stCondLst>
                              <p:cond delay="1000"/>
                            </p:stCondLst>
                            <p:childTnLst>
                              <p:par>
                                <p:cTn id="91" presetID="2" presetClass="entr" presetSubtype="6" fill="hold" grpId="0" nodeType="afterEffect">
                                  <p:stCondLst>
                                    <p:cond delay="0"/>
                                  </p:stCondLst>
                                  <p:childTnLst>
                                    <p:set>
                                      <p:cBhvr>
                                        <p:cTn id="92" dur="1" fill="hold">
                                          <p:stCondLst>
                                            <p:cond delay="0"/>
                                          </p:stCondLst>
                                        </p:cTn>
                                        <p:tgtEl>
                                          <p:spTgt spid="191506"/>
                                        </p:tgtEl>
                                        <p:attrNameLst>
                                          <p:attrName>style.visibility</p:attrName>
                                        </p:attrNameLst>
                                      </p:cBhvr>
                                      <p:to>
                                        <p:strVal val="visible"/>
                                      </p:to>
                                    </p:set>
                                    <p:anim calcmode="lin" valueType="num">
                                      <p:cBhvr additive="base">
                                        <p:cTn id="93" dur="500" fill="hold"/>
                                        <p:tgtEl>
                                          <p:spTgt spid="191506"/>
                                        </p:tgtEl>
                                        <p:attrNameLst>
                                          <p:attrName>ppt_x</p:attrName>
                                        </p:attrNameLst>
                                      </p:cBhvr>
                                      <p:tavLst>
                                        <p:tav tm="0">
                                          <p:val>
                                            <p:strVal val="1+#ppt_w/2"/>
                                          </p:val>
                                        </p:tav>
                                        <p:tav tm="100000">
                                          <p:val>
                                            <p:strVal val="#ppt_x"/>
                                          </p:val>
                                        </p:tav>
                                      </p:tavLst>
                                    </p:anim>
                                    <p:anim calcmode="lin" valueType="num">
                                      <p:cBhvr additive="base">
                                        <p:cTn id="94" dur="500" fill="hold"/>
                                        <p:tgtEl>
                                          <p:spTgt spid="1915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2" grpId="0" animBg="1"/>
      <p:bldP spid="191495" grpId="0" animBg="1"/>
      <p:bldP spid="191496" grpId="0" animBg="1"/>
      <p:bldP spid="191499" grpId="0" animBg="1"/>
      <p:bldP spid="191500" grpId="0" animBg="1"/>
      <p:bldP spid="191505" grpId="0" animBg="1"/>
      <p:bldP spid="191506" grpId="0" animBg="1"/>
      <p:bldP spid="191507" grpId="0"/>
      <p:bldP spid="191509" grpId="0"/>
      <p:bldP spid="19151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C50F2163-BA53-4356-8676-CC37120B35F5}" type="slidenum">
              <a:rPr kumimoji="0" lang="en-US" altLang="bg-BG" sz="1400" smtClean="0">
                <a:solidFill>
                  <a:schemeClr val="bg2"/>
                </a:solidFill>
              </a:rPr>
              <a:pPr>
                <a:spcBef>
                  <a:spcPct val="50000"/>
                </a:spcBef>
                <a:buClrTx/>
                <a:buSzTx/>
                <a:buFontTx/>
                <a:buNone/>
              </a:pPr>
              <a:t>46</a:t>
            </a:fld>
            <a:endParaRPr kumimoji="0" lang="en-US" altLang="bg-BG" sz="1400" smtClean="0">
              <a:solidFill>
                <a:schemeClr val="bg2"/>
              </a:solidFill>
            </a:endParaRPr>
          </a:p>
        </p:txBody>
      </p:sp>
      <p:sp>
        <p:nvSpPr>
          <p:cNvPr id="193538" name="Rectangle 2"/>
          <p:cNvSpPr>
            <a:spLocks noGrp="1" noChangeArrowheads="1"/>
          </p:cNvSpPr>
          <p:nvPr>
            <p:ph type="title"/>
          </p:nvPr>
        </p:nvSpPr>
        <p:spPr/>
        <p:txBody>
          <a:bodyPr/>
          <a:lstStyle/>
          <a:p>
            <a:pPr>
              <a:defRPr/>
            </a:pPr>
            <a:r>
              <a:rPr lang="bg-BG" altLang="bg-BG" sz="3600" b="1">
                <a:effectLst>
                  <a:outerShdw blurRad="38100" dist="38100" dir="2700000" algn="tl">
                    <a:srgbClr val="000000"/>
                  </a:outerShdw>
                </a:effectLst>
              </a:rPr>
              <a:t>ВИДОВЕ КОХОРТНИ ПРОУЧВАНИЯ </a:t>
            </a:r>
            <a:endParaRPr lang="en-US" altLang="bg-BG" b="1">
              <a:effectLst>
                <a:outerShdw blurRad="38100" dist="38100" dir="2700000" algn="tl">
                  <a:srgbClr val="000000"/>
                </a:outerShdw>
              </a:effectLst>
            </a:endParaRPr>
          </a:p>
        </p:txBody>
      </p:sp>
      <p:sp>
        <p:nvSpPr>
          <p:cNvPr id="50180" name="Rectangle 3"/>
          <p:cNvSpPr>
            <a:spLocks noGrp="1" noChangeArrowheads="1"/>
          </p:cNvSpPr>
          <p:nvPr>
            <p:ph type="body" idx="1"/>
          </p:nvPr>
        </p:nvSpPr>
        <p:spPr>
          <a:xfrm>
            <a:off x="990600" y="1600200"/>
            <a:ext cx="7772400" cy="5029200"/>
          </a:xfrm>
        </p:spPr>
        <p:txBody>
          <a:bodyPr/>
          <a:lstStyle/>
          <a:p>
            <a:r>
              <a:rPr lang="bg-BG" altLang="bg-BG" sz="2800" b="1" smtClean="0"/>
              <a:t>Амбиспективни проучвания (двупосочни кохорта)</a:t>
            </a:r>
          </a:p>
          <a:p>
            <a:pPr>
              <a:buFont typeface="Monotype Sorts" pitchFamily="2" charset="2"/>
              <a:buNone/>
            </a:pPr>
            <a:r>
              <a:rPr lang="bg-BG" altLang="bg-BG" sz="2400" b="1" smtClean="0"/>
              <a:t>Кохортата се идентифицира по документи и се оценява честотата на даден резултат в определен момент</a:t>
            </a:r>
          </a:p>
          <a:p>
            <a:pPr>
              <a:buFont typeface="Monotype Sorts" pitchFamily="2" charset="2"/>
              <a:buNone/>
            </a:pPr>
            <a:r>
              <a:rPr lang="bg-BG" altLang="bg-BG" sz="2400" b="1" smtClean="0"/>
              <a:t>Същата кохорта се проследява проспективно напред във времето за определяне честотата на друг резултат</a:t>
            </a:r>
            <a:endParaRPr lang="en-US" altLang="bg-BG" sz="2400" b="1" smtClean="0"/>
          </a:p>
        </p:txBody>
      </p:sp>
    </p:spTree>
  </p:cSld>
  <p:clrMapOvr>
    <a:masterClrMapping/>
  </p:clrMapOvr>
  <p:transition spd="med">
    <p:wip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18A1FEB4-C3DC-4F2B-9B55-D5C41F4ACC0D}" type="slidenum">
              <a:rPr kumimoji="0" lang="en-US" altLang="bg-BG" sz="1400" smtClean="0">
                <a:solidFill>
                  <a:schemeClr val="bg2"/>
                </a:solidFill>
              </a:rPr>
              <a:pPr>
                <a:spcBef>
                  <a:spcPct val="50000"/>
                </a:spcBef>
                <a:buClrTx/>
                <a:buSzTx/>
                <a:buFontTx/>
                <a:buNone/>
              </a:pPr>
              <a:t>47</a:t>
            </a:fld>
            <a:endParaRPr kumimoji="0" lang="en-US" altLang="bg-BG" sz="1400" smtClean="0">
              <a:solidFill>
                <a:schemeClr val="bg2"/>
              </a:solidFill>
            </a:endParaRPr>
          </a:p>
        </p:txBody>
      </p:sp>
      <p:sp>
        <p:nvSpPr>
          <p:cNvPr id="192514" name="Rectangle 2"/>
          <p:cNvSpPr>
            <a:spLocks noGrp="1" noChangeArrowheads="1"/>
          </p:cNvSpPr>
          <p:nvPr>
            <p:ph type="title"/>
          </p:nvPr>
        </p:nvSpPr>
        <p:spPr/>
        <p:txBody>
          <a:bodyPr/>
          <a:lstStyle/>
          <a:p>
            <a:pPr>
              <a:defRPr/>
            </a:pPr>
            <a:r>
              <a:rPr lang="bg-BG" altLang="bg-BG" sz="3600" b="1">
                <a:effectLst>
                  <a:outerShdw blurRad="38100" dist="38100" dir="2700000" algn="tl">
                    <a:srgbClr val="000000"/>
                  </a:outerShdw>
                </a:effectLst>
              </a:rPr>
              <a:t>ВИДОВЕ КОХОРТНИ ПРОУЧВАНИЯ </a:t>
            </a:r>
            <a:endParaRPr lang="en-US" altLang="bg-BG" b="1">
              <a:effectLst>
                <a:outerShdw blurRad="38100" dist="38100" dir="2700000" algn="tl">
                  <a:srgbClr val="000000"/>
                </a:outerShdw>
              </a:effectLst>
            </a:endParaRPr>
          </a:p>
        </p:txBody>
      </p:sp>
      <p:sp>
        <p:nvSpPr>
          <p:cNvPr id="51204" name="Rectangle 3"/>
          <p:cNvSpPr>
            <a:spLocks noGrp="1" noChangeArrowheads="1"/>
          </p:cNvSpPr>
          <p:nvPr>
            <p:ph type="body" idx="1"/>
          </p:nvPr>
        </p:nvSpPr>
        <p:spPr>
          <a:xfrm>
            <a:off x="990600" y="1828800"/>
            <a:ext cx="7772400" cy="4800600"/>
          </a:xfrm>
        </p:spPr>
        <p:txBody>
          <a:bodyPr/>
          <a:lstStyle/>
          <a:p>
            <a:r>
              <a:rPr lang="bg-BG" altLang="bg-BG" smtClean="0"/>
              <a:t>Амбиспективни  проучвания</a:t>
            </a:r>
          </a:p>
        </p:txBody>
      </p:sp>
      <p:sp>
        <p:nvSpPr>
          <p:cNvPr id="192516" name="Oval 4"/>
          <p:cNvSpPr>
            <a:spLocks noChangeArrowheads="1"/>
          </p:cNvSpPr>
          <p:nvPr/>
        </p:nvSpPr>
        <p:spPr bwMode="auto">
          <a:xfrm>
            <a:off x="1066800" y="4114800"/>
            <a:ext cx="1676400" cy="1676400"/>
          </a:xfrm>
          <a:prstGeom prst="ellipse">
            <a:avLst/>
          </a:prstGeom>
          <a:solidFill>
            <a:srgbClr val="99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800">
                <a:solidFill>
                  <a:srgbClr val="086806"/>
                </a:solidFill>
                <a:latin typeface="Arial" panose="020B0604020202020204" pitchFamily="34" charset="0"/>
              </a:rPr>
              <a:t>Кохорта</a:t>
            </a:r>
            <a:endParaRPr kumimoji="0" lang="en-US" altLang="bg-BG" sz="2800">
              <a:solidFill>
                <a:srgbClr val="086806"/>
              </a:solidFill>
              <a:latin typeface="Arial" panose="020B0604020202020204" pitchFamily="34" charset="0"/>
            </a:endParaRPr>
          </a:p>
        </p:txBody>
      </p:sp>
      <p:sp>
        <p:nvSpPr>
          <p:cNvPr id="192517" name="Line 5"/>
          <p:cNvSpPr>
            <a:spLocks noChangeShapeType="1"/>
          </p:cNvSpPr>
          <p:nvPr/>
        </p:nvSpPr>
        <p:spPr bwMode="auto">
          <a:xfrm flipV="1">
            <a:off x="2667000" y="4191000"/>
            <a:ext cx="6096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18" name="Line 6"/>
          <p:cNvSpPr>
            <a:spLocks noChangeShapeType="1"/>
          </p:cNvSpPr>
          <p:nvPr/>
        </p:nvSpPr>
        <p:spPr bwMode="auto">
          <a:xfrm>
            <a:off x="2667000" y="5334000"/>
            <a:ext cx="6096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19" name="Rectangle 7"/>
          <p:cNvSpPr>
            <a:spLocks noChangeArrowheads="1"/>
          </p:cNvSpPr>
          <p:nvPr/>
        </p:nvSpPr>
        <p:spPr bwMode="auto">
          <a:xfrm>
            <a:off x="2667000" y="3810000"/>
            <a:ext cx="1524000" cy="38100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800" b="1">
                <a:solidFill>
                  <a:schemeClr val="accent2"/>
                </a:solidFill>
                <a:latin typeface="Arial" panose="020B0604020202020204" pitchFamily="34" charset="0"/>
              </a:rPr>
              <a:t>Експозиция</a:t>
            </a:r>
            <a:r>
              <a:rPr kumimoji="0" lang="bg-BG" altLang="bg-BG" sz="1800" b="1">
                <a:solidFill>
                  <a:schemeClr val="accent2"/>
                </a:solidFill>
              </a:rPr>
              <a:t>+</a:t>
            </a:r>
            <a:endParaRPr kumimoji="0" lang="en-US" altLang="bg-BG" sz="1800" b="1">
              <a:solidFill>
                <a:schemeClr val="accent2"/>
              </a:solidFill>
            </a:endParaRPr>
          </a:p>
        </p:txBody>
      </p:sp>
      <p:sp>
        <p:nvSpPr>
          <p:cNvPr id="192520" name="Rectangle 8"/>
          <p:cNvSpPr>
            <a:spLocks noChangeArrowheads="1"/>
          </p:cNvSpPr>
          <p:nvPr/>
        </p:nvSpPr>
        <p:spPr bwMode="auto">
          <a:xfrm>
            <a:off x="2667000" y="5638800"/>
            <a:ext cx="1447800" cy="38100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800" b="1">
                <a:solidFill>
                  <a:srgbClr val="6449E9"/>
                </a:solidFill>
                <a:latin typeface="Arial" panose="020B0604020202020204" pitchFamily="34" charset="0"/>
              </a:rPr>
              <a:t>Експозиция</a:t>
            </a:r>
            <a:r>
              <a:rPr kumimoji="0" lang="bg-BG" altLang="bg-BG" sz="1800" b="1" baseline="30000">
                <a:solidFill>
                  <a:srgbClr val="6449E9"/>
                </a:solidFill>
                <a:latin typeface="Arial" panose="020B0604020202020204" pitchFamily="34" charset="0"/>
              </a:rPr>
              <a:t>-</a:t>
            </a:r>
            <a:endParaRPr kumimoji="0" lang="en-US" altLang="bg-BG" sz="1800" b="1" baseline="30000">
              <a:solidFill>
                <a:srgbClr val="6449E9"/>
              </a:solidFill>
              <a:latin typeface="Arial" panose="020B0604020202020204" pitchFamily="34" charset="0"/>
            </a:endParaRPr>
          </a:p>
        </p:txBody>
      </p:sp>
      <p:sp>
        <p:nvSpPr>
          <p:cNvPr id="192521" name="Line 9"/>
          <p:cNvSpPr>
            <a:spLocks noChangeShapeType="1"/>
          </p:cNvSpPr>
          <p:nvPr/>
        </p:nvSpPr>
        <p:spPr bwMode="auto">
          <a:xfrm>
            <a:off x="4191000" y="4038600"/>
            <a:ext cx="1143000" cy="0"/>
          </a:xfrm>
          <a:prstGeom prst="line">
            <a:avLst/>
          </a:prstGeom>
          <a:noFill/>
          <a:ln w="952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2" name="Line 10"/>
          <p:cNvSpPr>
            <a:spLocks noChangeShapeType="1"/>
          </p:cNvSpPr>
          <p:nvPr/>
        </p:nvSpPr>
        <p:spPr bwMode="auto">
          <a:xfrm>
            <a:off x="4114800" y="5867400"/>
            <a:ext cx="1295400" cy="0"/>
          </a:xfrm>
          <a:prstGeom prst="line">
            <a:avLst/>
          </a:prstGeom>
          <a:noFill/>
          <a:ln w="952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3" name="Rectangle 11"/>
          <p:cNvSpPr>
            <a:spLocks noChangeArrowheads="1"/>
          </p:cNvSpPr>
          <p:nvPr/>
        </p:nvSpPr>
        <p:spPr bwMode="auto">
          <a:xfrm>
            <a:off x="5638800" y="3200400"/>
            <a:ext cx="762000" cy="457200"/>
          </a:xfrm>
          <a:prstGeom prst="rect">
            <a:avLst/>
          </a:prstGeom>
          <a:solidFill>
            <a:srgbClr val="FF7C8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990000"/>
                </a:solidFill>
                <a:latin typeface="Arial" panose="020B0604020202020204" pitchFamily="34" charset="0"/>
              </a:rPr>
              <a:t>Заб1</a:t>
            </a:r>
            <a:r>
              <a:rPr kumimoji="0" lang="bg-BG" altLang="bg-BG" sz="1600" b="1" baseline="30000">
                <a:solidFill>
                  <a:srgbClr val="990000"/>
                </a:solidFill>
                <a:latin typeface="Arial" panose="020B0604020202020204" pitchFamily="34" charset="0"/>
              </a:rPr>
              <a:t>+</a:t>
            </a:r>
            <a:endParaRPr kumimoji="0" lang="en-US" altLang="bg-BG" sz="1600" b="1" baseline="30000">
              <a:solidFill>
                <a:srgbClr val="990000"/>
              </a:solidFill>
              <a:latin typeface="Arial" panose="020B0604020202020204" pitchFamily="34" charset="0"/>
            </a:endParaRPr>
          </a:p>
        </p:txBody>
      </p:sp>
      <p:sp>
        <p:nvSpPr>
          <p:cNvPr id="192524" name="Rectangle 12"/>
          <p:cNvSpPr>
            <a:spLocks noChangeArrowheads="1"/>
          </p:cNvSpPr>
          <p:nvPr/>
        </p:nvSpPr>
        <p:spPr bwMode="auto">
          <a:xfrm>
            <a:off x="5715000" y="4267200"/>
            <a:ext cx="762000" cy="457200"/>
          </a:xfrm>
          <a:prstGeom prst="rect">
            <a:avLst/>
          </a:prstGeom>
          <a:solidFill>
            <a:srgbClr val="99FF99"/>
          </a:solidFill>
          <a:ln w="9525">
            <a:solidFill>
              <a:srgbClr val="5CF6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086806"/>
                </a:solidFill>
              </a:rPr>
              <a:t>Заб1</a:t>
            </a:r>
            <a:r>
              <a:rPr kumimoji="0" lang="bg-BG" altLang="bg-BG" sz="1600" b="1" baseline="30000">
                <a:solidFill>
                  <a:srgbClr val="086806"/>
                </a:solidFill>
              </a:rPr>
              <a:t>-</a:t>
            </a:r>
            <a:endParaRPr kumimoji="0" lang="en-US" altLang="bg-BG" sz="1600" b="1" baseline="30000">
              <a:solidFill>
                <a:srgbClr val="086806"/>
              </a:solidFill>
            </a:endParaRPr>
          </a:p>
        </p:txBody>
      </p:sp>
      <p:sp>
        <p:nvSpPr>
          <p:cNvPr id="192525" name="Line 13"/>
          <p:cNvSpPr>
            <a:spLocks noChangeShapeType="1"/>
          </p:cNvSpPr>
          <p:nvPr/>
        </p:nvSpPr>
        <p:spPr bwMode="auto">
          <a:xfrm flipV="1">
            <a:off x="5334000" y="36576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6" name="Line 14"/>
          <p:cNvSpPr>
            <a:spLocks noChangeShapeType="1"/>
          </p:cNvSpPr>
          <p:nvPr/>
        </p:nvSpPr>
        <p:spPr bwMode="auto">
          <a:xfrm flipV="1">
            <a:off x="5410200" y="54864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7" name="Line 15"/>
          <p:cNvSpPr>
            <a:spLocks noChangeShapeType="1"/>
          </p:cNvSpPr>
          <p:nvPr/>
        </p:nvSpPr>
        <p:spPr bwMode="auto">
          <a:xfrm>
            <a:off x="5334000" y="40386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8" name="Line 16"/>
          <p:cNvSpPr>
            <a:spLocks noChangeShapeType="1"/>
          </p:cNvSpPr>
          <p:nvPr/>
        </p:nvSpPr>
        <p:spPr bwMode="auto">
          <a:xfrm>
            <a:off x="5410200" y="58674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29" name="Rectangle 17"/>
          <p:cNvSpPr>
            <a:spLocks noChangeArrowheads="1"/>
          </p:cNvSpPr>
          <p:nvPr/>
        </p:nvSpPr>
        <p:spPr bwMode="auto">
          <a:xfrm>
            <a:off x="5791200" y="5105400"/>
            <a:ext cx="838200" cy="457200"/>
          </a:xfrm>
          <a:prstGeom prst="rect">
            <a:avLst/>
          </a:prstGeom>
          <a:solidFill>
            <a:srgbClr val="FF7C8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990000"/>
                </a:solidFill>
                <a:latin typeface="Arial" panose="020B0604020202020204" pitchFamily="34" charset="0"/>
              </a:rPr>
              <a:t>Заб1</a:t>
            </a:r>
            <a:r>
              <a:rPr kumimoji="0" lang="bg-BG" altLang="bg-BG" sz="1600" b="1" baseline="30000">
                <a:solidFill>
                  <a:srgbClr val="990000"/>
                </a:solidFill>
                <a:latin typeface="Arial" panose="020B0604020202020204" pitchFamily="34" charset="0"/>
              </a:rPr>
              <a:t>+</a:t>
            </a:r>
            <a:endParaRPr kumimoji="0" lang="en-US" altLang="bg-BG" sz="1600" b="1" baseline="30000">
              <a:solidFill>
                <a:srgbClr val="990000"/>
              </a:solidFill>
              <a:latin typeface="Arial" panose="020B0604020202020204" pitchFamily="34" charset="0"/>
            </a:endParaRPr>
          </a:p>
        </p:txBody>
      </p:sp>
      <p:sp>
        <p:nvSpPr>
          <p:cNvPr id="192530" name="Rectangle 18"/>
          <p:cNvSpPr>
            <a:spLocks noChangeArrowheads="1"/>
          </p:cNvSpPr>
          <p:nvPr/>
        </p:nvSpPr>
        <p:spPr bwMode="auto">
          <a:xfrm>
            <a:off x="5791200" y="6019800"/>
            <a:ext cx="838200" cy="457200"/>
          </a:xfrm>
          <a:prstGeom prst="rect">
            <a:avLst/>
          </a:prstGeom>
          <a:solidFill>
            <a:srgbClr val="99FF99"/>
          </a:solidFill>
          <a:ln w="9525">
            <a:solidFill>
              <a:srgbClr val="5CF6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086806"/>
                </a:solidFill>
              </a:rPr>
              <a:t>Заб1</a:t>
            </a:r>
            <a:r>
              <a:rPr kumimoji="0" lang="bg-BG" altLang="bg-BG" sz="1600" b="1" baseline="30000">
                <a:solidFill>
                  <a:srgbClr val="086806"/>
                </a:solidFill>
              </a:rPr>
              <a:t>-</a:t>
            </a:r>
            <a:endParaRPr kumimoji="0" lang="en-US" altLang="bg-BG" sz="1600" b="1" baseline="30000">
              <a:solidFill>
                <a:srgbClr val="086806"/>
              </a:solidFill>
            </a:endParaRPr>
          </a:p>
        </p:txBody>
      </p:sp>
      <p:sp>
        <p:nvSpPr>
          <p:cNvPr id="192531" name="Rectangle 19"/>
          <p:cNvSpPr>
            <a:spLocks noChangeArrowheads="1"/>
          </p:cNvSpPr>
          <p:nvPr/>
        </p:nvSpPr>
        <p:spPr bwMode="auto">
          <a:xfrm>
            <a:off x="3048000" y="4495800"/>
            <a:ext cx="1828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a:t>Проследяване</a:t>
            </a:r>
            <a:r>
              <a:rPr kumimoji="0" lang="en-US" altLang="bg-BG" sz="2400"/>
              <a:t> </a:t>
            </a:r>
          </a:p>
          <a:p>
            <a:pPr algn="ctr">
              <a:spcBef>
                <a:spcPct val="0"/>
              </a:spcBef>
              <a:buClrTx/>
              <a:buSzTx/>
              <a:buFontTx/>
              <a:buNone/>
            </a:pPr>
            <a:r>
              <a:rPr kumimoji="0" lang="bg-BG" altLang="bg-BG" sz="2400"/>
              <a:t>по документи</a:t>
            </a:r>
            <a:endParaRPr kumimoji="0" lang="en-US" altLang="bg-BG" sz="2400"/>
          </a:p>
        </p:txBody>
      </p:sp>
      <p:sp>
        <p:nvSpPr>
          <p:cNvPr id="192532" name="Line 20"/>
          <p:cNvSpPr>
            <a:spLocks noChangeShapeType="1"/>
          </p:cNvSpPr>
          <p:nvPr/>
        </p:nvSpPr>
        <p:spPr bwMode="auto">
          <a:xfrm>
            <a:off x="1752600" y="6400800"/>
            <a:ext cx="3657600" cy="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33" name="Text Box 21"/>
          <p:cNvSpPr txBox="1">
            <a:spLocks noChangeArrowheads="1"/>
          </p:cNvSpPr>
          <p:nvPr/>
        </p:nvSpPr>
        <p:spPr bwMode="auto">
          <a:xfrm>
            <a:off x="5105400" y="6019800"/>
            <a:ext cx="322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1600" b="1"/>
              <a:t>t</a:t>
            </a:r>
            <a:r>
              <a:rPr kumimoji="0" lang="en-US" altLang="bg-BG" sz="1600" b="1" baseline="-25000"/>
              <a:t>0</a:t>
            </a:r>
          </a:p>
        </p:txBody>
      </p:sp>
      <p:sp>
        <p:nvSpPr>
          <p:cNvPr id="192534" name="Text Box 22"/>
          <p:cNvSpPr txBox="1">
            <a:spLocks noChangeArrowheads="1"/>
          </p:cNvSpPr>
          <p:nvPr/>
        </p:nvSpPr>
        <p:spPr bwMode="auto">
          <a:xfrm>
            <a:off x="1603375" y="5943600"/>
            <a:ext cx="290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1600" b="1"/>
              <a:t>t</a:t>
            </a:r>
            <a:r>
              <a:rPr kumimoji="0" lang="en-US" altLang="bg-BG" sz="1600" b="1" baseline="-25000"/>
              <a:t>i</a:t>
            </a:r>
          </a:p>
        </p:txBody>
      </p:sp>
      <p:sp>
        <p:nvSpPr>
          <p:cNvPr id="192535" name="Line 23"/>
          <p:cNvSpPr>
            <a:spLocks noChangeShapeType="1"/>
          </p:cNvSpPr>
          <p:nvPr/>
        </p:nvSpPr>
        <p:spPr bwMode="auto">
          <a:xfrm>
            <a:off x="5410200" y="6400800"/>
            <a:ext cx="3048000" cy="0"/>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36" name="Text Box 24"/>
          <p:cNvSpPr txBox="1">
            <a:spLocks noChangeArrowheads="1"/>
          </p:cNvSpPr>
          <p:nvPr/>
        </p:nvSpPr>
        <p:spPr bwMode="auto">
          <a:xfrm>
            <a:off x="8150225" y="6019800"/>
            <a:ext cx="298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1600" b="1"/>
              <a:t>t</a:t>
            </a:r>
            <a:r>
              <a:rPr kumimoji="0" lang="en-US" altLang="bg-BG" sz="1600" b="1" baseline="-25000"/>
              <a:t>f</a:t>
            </a:r>
          </a:p>
        </p:txBody>
      </p:sp>
      <p:sp>
        <p:nvSpPr>
          <p:cNvPr id="192537" name="Line 25"/>
          <p:cNvSpPr>
            <a:spLocks noChangeShapeType="1"/>
          </p:cNvSpPr>
          <p:nvPr/>
        </p:nvSpPr>
        <p:spPr bwMode="auto">
          <a:xfrm>
            <a:off x="5410200" y="4038600"/>
            <a:ext cx="1981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38" name="Line 26"/>
          <p:cNvSpPr>
            <a:spLocks noChangeShapeType="1"/>
          </p:cNvSpPr>
          <p:nvPr/>
        </p:nvSpPr>
        <p:spPr bwMode="auto">
          <a:xfrm>
            <a:off x="5410200" y="5867400"/>
            <a:ext cx="2057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39" name="Line 27"/>
          <p:cNvSpPr>
            <a:spLocks noChangeShapeType="1"/>
          </p:cNvSpPr>
          <p:nvPr/>
        </p:nvSpPr>
        <p:spPr bwMode="auto">
          <a:xfrm flipV="1">
            <a:off x="7391400" y="36576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40" name="Line 28"/>
          <p:cNvSpPr>
            <a:spLocks noChangeShapeType="1"/>
          </p:cNvSpPr>
          <p:nvPr/>
        </p:nvSpPr>
        <p:spPr bwMode="auto">
          <a:xfrm flipV="1">
            <a:off x="7467600" y="54864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41" name="Line 29"/>
          <p:cNvSpPr>
            <a:spLocks noChangeShapeType="1"/>
          </p:cNvSpPr>
          <p:nvPr/>
        </p:nvSpPr>
        <p:spPr bwMode="auto">
          <a:xfrm>
            <a:off x="7467600" y="58674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42" name="Line 30"/>
          <p:cNvSpPr>
            <a:spLocks noChangeShapeType="1"/>
          </p:cNvSpPr>
          <p:nvPr/>
        </p:nvSpPr>
        <p:spPr bwMode="auto">
          <a:xfrm>
            <a:off x="7391400" y="40386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2543" name="Rectangle 31"/>
          <p:cNvSpPr>
            <a:spLocks noChangeArrowheads="1"/>
          </p:cNvSpPr>
          <p:nvPr/>
        </p:nvSpPr>
        <p:spPr bwMode="auto">
          <a:xfrm>
            <a:off x="7543800" y="5029200"/>
            <a:ext cx="762000" cy="457200"/>
          </a:xfrm>
          <a:prstGeom prst="rect">
            <a:avLst/>
          </a:prstGeom>
          <a:solidFill>
            <a:srgbClr val="FF7C8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990000"/>
                </a:solidFill>
                <a:latin typeface="Arial" panose="020B0604020202020204" pitchFamily="34" charset="0"/>
              </a:rPr>
              <a:t>Заб</a:t>
            </a:r>
            <a:r>
              <a:rPr kumimoji="0" lang="en-US" altLang="bg-BG" sz="1600" b="1">
                <a:solidFill>
                  <a:srgbClr val="990000"/>
                </a:solidFill>
                <a:latin typeface="Arial" panose="020B0604020202020204" pitchFamily="34" charset="0"/>
              </a:rPr>
              <a:t>2</a:t>
            </a:r>
            <a:r>
              <a:rPr kumimoji="0" lang="bg-BG" altLang="bg-BG" sz="1600" b="1" baseline="30000">
                <a:solidFill>
                  <a:srgbClr val="990000"/>
                </a:solidFill>
                <a:latin typeface="Arial" panose="020B0604020202020204" pitchFamily="34" charset="0"/>
              </a:rPr>
              <a:t>+</a:t>
            </a:r>
            <a:endParaRPr kumimoji="0" lang="en-US" altLang="bg-BG" sz="1600" b="1" baseline="30000">
              <a:solidFill>
                <a:srgbClr val="990000"/>
              </a:solidFill>
              <a:latin typeface="Arial" panose="020B0604020202020204" pitchFamily="34" charset="0"/>
            </a:endParaRPr>
          </a:p>
        </p:txBody>
      </p:sp>
      <p:sp>
        <p:nvSpPr>
          <p:cNvPr id="192544" name="Rectangle 32"/>
          <p:cNvSpPr>
            <a:spLocks noChangeArrowheads="1"/>
          </p:cNvSpPr>
          <p:nvPr/>
        </p:nvSpPr>
        <p:spPr bwMode="auto">
          <a:xfrm>
            <a:off x="7467600" y="3200400"/>
            <a:ext cx="762000" cy="457200"/>
          </a:xfrm>
          <a:prstGeom prst="rect">
            <a:avLst/>
          </a:prstGeom>
          <a:solidFill>
            <a:srgbClr val="FF7C80"/>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990000"/>
                </a:solidFill>
                <a:latin typeface="Arial" panose="020B0604020202020204" pitchFamily="34" charset="0"/>
              </a:rPr>
              <a:t>Заб</a:t>
            </a:r>
            <a:r>
              <a:rPr kumimoji="0" lang="en-US" altLang="bg-BG" sz="1600" b="1">
                <a:solidFill>
                  <a:srgbClr val="990000"/>
                </a:solidFill>
                <a:latin typeface="Arial" panose="020B0604020202020204" pitchFamily="34" charset="0"/>
              </a:rPr>
              <a:t>2</a:t>
            </a:r>
            <a:r>
              <a:rPr kumimoji="0" lang="bg-BG" altLang="bg-BG" sz="1600" b="1" baseline="30000">
                <a:solidFill>
                  <a:srgbClr val="990000"/>
                </a:solidFill>
                <a:latin typeface="Arial" panose="020B0604020202020204" pitchFamily="34" charset="0"/>
              </a:rPr>
              <a:t>+</a:t>
            </a:r>
            <a:endParaRPr kumimoji="0" lang="en-US" altLang="bg-BG" sz="1600" b="1" baseline="30000">
              <a:solidFill>
                <a:srgbClr val="990000"/>
              </a:solidFill>
              <a:latin typeface="Arial" panose="020B0604020202020204" pitchFamily="34" charset="0"/>
            </a:endParaRPr>
          </a:p>
        </p:txBody>
      </p:sp>
      <p:sp>
        <p:nvSpPr>
          <p:cNvPr id="192545" name="Rectangle 33"/>
          <p:cNvSpPr>
            <a:spLocks noChangeArrowheads="1"/>
          </p:cNvSpPr>
          <p:nvPr/>
        </p:nvSpPr>
        <p:spPr bwMode="auto">
          <a:xfrm>
            <a:off x="7391400" y="5943600"/>
            <a:ext cx="762000" cy="457200"/>
          </a:xfrm>
          <a:prstGeom prst="rect">
            <a:avLst/>
          </a:prstGeom>
          <a:solidFill>
            <a:srgbClr val="99FF99"/>
          </a:solidFill>
          <a:ln w="9525">
            <a:solidFill>
              <a:srgbClr val="5CF6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086806"/>
                </a:solidFill>
              </a:rPr>
              <a:t>Заб</a:t>
            </a:r>
            <a:r>
              <a:rPr kumimoji="0" lang="en-US" altLang="bg-BG" sz="1600" b="1">
                <a:solidFill>
                  <a:srgbClr val="086806"/>
                </a:solidFill>
              </a:rPr>
              <a:t>2</a:t>
            </a:r>
            <a:r>
              <a:rPr kumimoji="0" lang="bg-BG" altLang="bg-BG" sz="1600" b="1" baseline="30000">
                <a:solidFill>
                  <a:srgbClr val="086806"/>
                </a:solidFill>
              </a:rPr>
              <a:t>-</a:t>
            </a:r>
            <a:endParaRPr kumimoji="0" lang="en-US" altLang="bg-BG" sz="1600" b="1" baseline="30000">
              <a:solidFill>
                <a:srgbClr val="086806"/>
              </a:solidFill>
            </a:endParaRPr>
          </a:p>
        </p:txBody>
      </p:sp>
      <p:sp>
        <p:nvSpPr>
          <p:cNvPr id="192546" name="Rectangle 34"/>
          <p:cNvSpPr>
            <a:spLocks noChangeArrowheads="1"/>
          </p:cNvSpPr>
          <p:nvPr/>
        </p:nvSpPr>
        <p:spPr bwMode="auto">
          <a:xfrm>
            <a:off x="7467600" y="4343400"/>
            <a:ext cx="762000" cy="457200"/>
          </a:xfrm>
          <a:prstGeom prst="rect">
            <a:avLst/>
          </a:prstGeom>
          <a:solidFill>
            <a:srgbClr val="99FF99"/>
          </a:solidFill>
          <a:ln w="9525">
            <a:solidFill>
              <a:srgbClr val="5CF6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1600" b="1">
                <a:solidFill>
                  <a:srgbClr val="086806"/>
                </a:solidFill>
              </a:rPr>
              <a:t>Заб</a:t>
            </a:r>
            <a:r>
              <a:rPr kumimoji="0" lang="en-US" altLang="bg-BG" sz="1600" b="1">
                <a:solidFill>
                  <a:srgbClr val="086806"/>
                </a:solidFill>
              </a:rPr>
              <a:t>2</a:t>
            </a:r>
            <a:r>
              <a:rPr kumimoji="0" lang="bg-BG" altLang="bg-BG" sz="1600" b="1" baseline="30000">
                <a:solidFill>
                  <a:srgbClr val="086806"/>
                </a:solidFill>
              </a:rPr>
              <a:t>-</a:t>
            </a:r>
            <a:endParaRPr kumimoji="0" lang="en-US" altLang="bg-BG" sz="1600" b="1" baseline="30000">
              <a:solidFill>
                <a:srgbClr val="086806"/>
              </a:solidFill>
            </a:endParaRPr>
          </a:p>
        </p:txBody>
      </p:sp>
      <p:sp>
        <p:nvSpPr>
          <p:cNvPr id="192547" name="Rectangle 35"/>
          <p:cNvSpPr>
            <a:spLocks noChangeArrowheads="1"/>
          </p:cNvSpPr>
          <p:nvPr/>
        </p:nvSpPr>
        <p:spPr bwMode="auto">
          <a:xfrm>
            <a:off x="6019800" y="4572000"/>
            <a:ext cx="1828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a:t>Проследяване</a:t>
            </a:r>
            <a:r>
              <a:rPr kumimoji="0" lang="en-US" altLang="bg-BG" sz="2400"/>
              <a:t> </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92532"/>
                                        </p:tgtEl>
                                        <p:attrNameLst>
                                          <p:attrName>style.visibility</p:attrName>
                                        </p:attrNameLst>
                                      </p:cBhvr>
                                      <p:to>
                                        <p:strVal val="visible"/>
                                      </p:to>
                                    </p:set>
                                    <p:anim calcmode="lin" valueType="num">
                                      <p:cBhvr additive="base">
                                        <p:cTn id="7" dur="1000" fill="hold"/>
                                        <p:tgtEl>
                                          <p:spTgt spid="192532"/>
                                        </p:tgtEl>
                                        <p:attrNameLst>
                                          <p:attrName>ppt_x</p:attrName>
                                        </p:attrNameLst>
                                      </p:cBhvr>
                                      <p:tavLst>
                                        <p:tav tm="0">
                                          <p:val>
                                            <p:strVal val="1+#ppt_w/2"/>
                                          </p:val>
                                        </p:tav>
                                        <p:tav tm="100000">
                                          <p:val>
                                            <p:strVal val="#ppt_x"/>
                                          </p:val>
                                        </p:tav>
                                      </p:tavLst>
                                    </p:anim>
                                    <p:anim calcmode="lin" valueType="num">
                                      <p:cBhvr additive="base">
                                        <p:cTn id="8" dur="1000" fill="hold"/>
                                        <p:tgtEl>
                                          <p:spTgt spid="19253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92533"/>
                                        </p:tgtEl>
                                        <p:attrNameLst>
                                          <p:attrName>style.visibility</p:attrName>
                                        </p:attrNameLst>
                                      </p:cBhvr>
                                      <p:to>
                                        <p:strVal val="visible"/>
                                      </p:to>
                                    </p:set>
                                    <p:anim calcmode="lin" valueType="num">
                                      <p:cBhvr additive="base">
                                        <p:cTn id="12" dur="500" fill="hold"/>
                                        <p:tgtEl>
                                          <p:spTgt spid="192533"/>
                                        </p:tgtEl>
                                        <p:attrNameLst>
                                          <p:attrName>ppt_x</p:attrName>
                                        </p:attrNameLst>
                                      </p:cBhvr>
                                      <p:tavLst>
                                        <p:tav tm="0">
                                          <p:val>
                                            <p:strVal val="#ppt_x"/>
                                          </p:val>
                                        </p:tav>
                                        <p:tav tm="100000">
                                          <p:val>
                                            <p:strVal val="#ppt_x"/>
                                          </p:val>
                                        </p:tav>
                                      </p:tavLst>
                                    </p:anim>
                                    <p:anim calcmode="lin" valueType="num">
                                      <p:cBhvr additive="base">
                                        <p:cTn id="13" dur="500" fill="hold"/>
                                        <p:tgtEl>
                                          <p:spTgt spid="192533"/>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192534"/>
                                        </p:tgtEl>
                                        <p:attrNameLst>
                                          <p:attrName>style.visibility</p:attrName>
                                        </p:attrNameLst>
                                      </p:cBhvr>
                                      <p:to>
                                        <p:strVal val="visible"/>
                                      </p:to>
                                    </p:set>
                                    <p:anim calcmode="lin" valueType="num">
                                      <p:cBhvr additive="base">
                                        <p:cTn id="17" dur="500" fill="hold"/>
                                        <p:tgtEl>
                                          <p:spTgt spid="192534"/>
                                        </p:tgtEl>
                                        <p:attrNameLst>
                                          <p:attrName>ppt_x</p:attrName>
                                        </p:attrNameLst>
                                      </p:cBhvr>
                                      <p:tavLst>
                                        <p:tav tm="0">
                                          <p:val>
                                            <p:strVal val="#ppt_x"/>
                                          </p:val>
                                        </p:tav>
                                        <p:tav tm="100000">
                                          <p:val>
                                            <p:strVal val="#ppt_x"/>
                                          </p:val>
                                        </p:tav>
                                      </p:tavLst>
                                    </p:anim>
                                    <p:anim calcmode="lin" valueType="num">
                                      <p:cBhvr additive="base">
                                        <p:cTn id="18" dur="500" fill="hold"/>
                                        <p:tgtEl>
                                          <p:spTgt spid="19253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2516"/>
                                        </p:tgtEl>
                                        <p:attrNameLst>
                                          <p:attrName>style.visibility</p:attrName>
                                        </p:attrNameLst>
                                      </p:cBhvr>
                                      <p:to>
                                        <p:strVal val="visible"/>
                                      </p:to>
                                    </p:set>
                                    <p:anim calcmode="lin" valueType="num">
                                      <p:cBhvr additive="base">
                                        <p:cTn id="23" dur="1000" fill="hold"/>
                                        <p:tgtEl>
                                          <p:spTgt spid="192516"/>
                                        </p:tgtEl>
                                        <p:attrNameLst>
                                          <p:attrName>ppt_x</p:attrName>
                                        </p:attrNameLst>
                                      </p:cBhvr>
                                      <p:tavLst>
                                        <p:tav tm="0">
                                          <p:val>
                                            <p:strVal val="#ppt_x"/>
                                          </p:val>
                                        </p:tav>
                                        <p:tav tm="100000">
                                          <p:val>
                                            <p:strVal val="#ppt_x"/>
                                          </p:val>
                                        </p:tav>
                                      </p:tavLst>
                                    </p:anim>
                                    <p:anim calcmode="lin" valueType="num">
                                      <p:cBhvr additive="base">
                                        <p:cTn id="24" dur="1000" fill="hold"/>
                                        <p:tgtEl>
                                          <p:spTgt spid="192516"/>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4" fill="hold" nodeType="clickEffect">
                                  <p:stCondLst>
                                    <p:cond delay="0"/>
                                  </p:stCondLst>
                                  <p:childTnLst>
                                    <p:set>
                                      <p:cBhvr>
                                        <p:cTn id="28" dur="1" fill="hold">
                                          <p:stCondLst>
                                            <p:cond delay="0"/>
                                          </p:stCondLst>
                                        </p:cTn>
                                        <p:tgtEl>
                                          <p:spTgt spid="192517"/>
                                        </p:tgtEl>
                                        <p:attrNameLst>
                                          <p:attrName>style.visibility</p:attrName>
                                        </p:attrNameLst>
                                      </p:cBhvr>
                                      <p:to>
                                        <p:strVal val="visible"/>
                                      </p:to>
                                    </p:set>
                                    <p:animEffect transition="in" filter="slide(fromBottom)">
                                      <p:cBhvr>
                                        <p:cTn id="29" dur="500"/>
                                        <p:tgtEl>
                                          <p:spTgt spid="192517"/>
                                        </p:tgtEl>
                                      </p:cBhvr>
                                    </p:animEffect>
                                  </p:childTnLst>
                                </p:cTn>
                              </p:par>
                              <p:par>
                                <p:cTn id="30" presetID="12" presetClass="entr" presetSubtype="4" fill="hold" nodeType="withEffect">
                                  <p:stCondLst>
                                    <p:cond delay="0"/>
                                  </p:stCondLst>
                                  <p:childTnLst>
                                    <p:set>
                                      <p:cBhvr>
                                        <p:cTn id="31" dur="1" fill="hold">
                                          <p:stCondLst>
                                            <p:cond delay="0"/>
                                          </p:stCondLst>
                                        </p:cTn>
                                        <p:tgtEl>
                                          <p:spTgt spid="192518"/>
                                        </p:tgtEl>
                                        <p:attrNameLst>
                                          <p:attrName>style.visibility</p:attrName>
                                        </p:attrNameLst>
                                      </p:cBhvr>
                                      <p:to>
                                        <p:strVal val="visible"/>
                                      </p:to>
                                    </p:set>
                                    <p:animEffect transition="in" filter="slide(fromBottom)">
                                      <p:cBhvr>
                                        <p:cTn id="32" dur="500"/>
                                        <p:tgtEl>
                                          <p:spTgt spid="19251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192519"/>
                                        </p:tgtEl>
                                        <p:attrNameLst>
                                          <p:attrName>style.visibility</p:attrName>
                                        </p:attrNameLst>
                                      </p:cBhvr>
                                      <p:to>
                                        <p:strVal val="visible"/>
                                      </p:to>
                                    </p:set>
                                    <p:anim calcmode="lin" valueType="num">
                                      <p:cBhvr additive="base">
                                        <p:cTn id="37" dur="2000" fill="hold"/>
                                        <p:tgtEl>
                                          <p:spTgt spid="192519"/>
                                        </p:tgtEl>
                                        <p:attrNameLst>
                                          <p:attrName>ppt_x</p:attrName>
                                        </p:attrNameLst>
                                      </p:cBhvr>
                                      <p:tavLst>
                                        <p:tav tm="0">
                                          <p:val>
                                            <p:strVal val="0-#ppt_w/2"/>
                                          </p:val>
                                        </p:tav>
                                        <p:tav tm="100000">
                                          <p:val>
                                            <p:strVal val="#ppt_x"/>
                                          </p:val>
                                        </p:tav>
                                      </p:tavLst>
                                    </p:anim>
                                    <p:anim calcmode="lin" valueType="num">
                                      <p:cBhvr additive="base">
                                        <p:cTn id="38" dur="2000" fill="hold"/>
                                        <p:tgtEl>
                                          <p:spTgt spid="192519"/>
                                        </p:tgtEl>
                                        <p:attrNameLst>
                                          <p:attrName>ppt_y</p:attrName>
                                        </p:attrNameLst>
                                      </p:cBhvr>
                                      <p:tavLst>
                                        <p:tav tm="0">
                                          <p:val>
                                            <p:strVal val="0-#ppt_h/2"/>
                                          </p:val>
                                        </p:tav>
                                        <p:tav tm="100000">
                                          <p:val>
                                            <p:strVal val="#ppt_y"/>
                                          </p:val>
                                        </p:tav>
                                      </p:tavLst>
                                    </p:anim>
                                  </p:childTnLst>
                                </p:cTn>
                              </p:par>
                              <p:par>
                                <p:cTn id="39" presetID="2" presetClass="entr" presetSubtype="12" fill="hold" grpId="0" nodeType="withEffect">
                                  <p:stCondLst>
                                    <p:cond delay="0"/>
                                  </p:stCondLst>
                                  <p:childTnLst>
                                    <p:set>
                                      <p:cBhvr>
                                        <p:cTn id="40" dur="1" fill="hold">
                                          <p:stCondLst>
                                            <p:cond delay="0"/>
                                          </p:stCondLst>
                                        </p:cTn>
                                        <p:tgtEl>
                                          <p:spTgt spid="192520"/>
                                        </p:tgtEl>
                                        <p:attrNameLst>
                                          <p:attrName>style.visibility</p:attrName>
                                        </p:attrNameLst>
                                      </p:cBhvr>
                                      <p:to>
                                        <p:strVal val="visible"/>
                                      </p:to>
                                    </p:set>
                                    <p:anim calcmode="lin" valueType="num">
                                      <p:cBhvr additive="base">
                                        <p:cTn id="41" dur="2000" fill="hold"/>
                                        <p:tgtEl>
                                          <p:spTgt spid="192520"/>
                                        </p:tgtEl>
                                        <p:attrNameLst>
                                          <p:attrName>ppt_x</p:attrName>
                                        </p:attrNameLst>
                                      </p:cBhvr>
                                      <p:tavLst>
                                        <p:tav tm="0">
                                          <p:val>
                                            <p:strVal val="0-#ppt_w/2"/>
                                          </p:val>
                                        </p:tav>
                                        <p:tav tm="100000">
                                          <p:val>
                                            <p:strVal val="#ppt_x"/>
                                          </p:val>
                                        </p:tav>
                                      </p:tavLst>
                                    </p:anim>
                                    <p:anim calcmode="lin" valueType="num">
                                      <p:cBhvr additive="base">
                                        <p:cTn id="42" dur="2000" fill="hold"/>
                                        <p:tgtEl>
                                          <p:spTgt spid="192520"/>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192521"/>
                                        </p:tgtEl>
                                        <p:attrNameLst>
                                          <p:attrName>style.visibility</p:attrName>
                                        </p:attrNameLst>
                                      </p:cBhvr>
                                      <p:to>
                                        <p:strVal val="visible"/>
                                      </p:to>
                                    </p:set>
                                    <p:animEffect transition="in" filter="slide(fromBottom)">
                                      <p:cBhvr>
                                        <p:cTn id="47" dur="1000"/>
                                        <p:tgtEl>
                                          <p:spTgt spid="192521"/>
                                        </p:tgtEl>
                                      </p:cBhvr>
                                    </p:animEffect>
                                  </p:childTnLst>
                                </p:cTn>
                              </p:par>
                              <p:par>
                                <p:cTn id="48" presetID="12" presetClass="entr" presetSubtype="4" fill="hold" nodeType="withEffect">
                                  <p:stCondLst>
                                    <p:cond delay="0"/>
                                  </p:stCondLst>
                                  <p:childTnLst>
                                    <p:set>
                                      <p:cBhvr>
                                        <p:cTn id="49" dur="1" fill="hold">
                                          <p:stCondLst>
                                            <p:cond delay="0"/>
                                          </p:stCondLst>
                                        </p:cTn>
                                        <p:tgtEl>
                                          <p:spTgt spid="192522"/>
                                        </p:tgtEl>
                                        <p:attrNameLst>
                                          <p:attrName>style.visibility</p:attrName>
                                        </p:attrNameLst>
                                      </p:cBhvr>
                                      <p:to>
                                        <p:strVal val="visible"/>
                                      </p:to>
                                    </p:set>
                                    <p:animEffect transition="in" filter="slide(fromBottom)">
                                      <p:cBhvr>
                                        <p:cTn id="50" dur="1000"/>
                                        <p:tgtEl>
                                          <p:spTgt spid="19252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2531"/>
                                        </p:tgtEl>
                                        <p:attrNameLst>
                                          <p:attrName>style.visibility</p:attrName>
                                        </p:attrNameLst>
                                      </p:cBhvr>
                                      <p:to>
                                        <p:strVal val="visible"/>
                                      </p:to>
                                    </p:set>
                                    <p:anim calcmode="lin" valueType="num">
                                      <p:cBhvr additive="base">
                                        <p:cTn id="55" dur="500" fill="hold"/>
                                        <p:tgtEl>
                                          <p:spTgt spid="192531"/>
                                        </p:tgtEl>
                                        <p:attrNameLst>
                                          <p:attrName>ppt_x</p:attrName>
                                        </p:attrNameLst>
                                      </p:cBhvr>
                                      <p:tavLst>
                                        <p:tav tm="0">
                                          <p:val>
                                            <p:strVal val="#ppt_x"/>
                                          </p:val>
                                        </p:tav>
                                        <p:tav tm="100000">
                                          <p:val>
                                            <p:strVal val="#ppt_x"/>
                                          </p:val>
                                        </p:tav>
                                      </p:tavLst>
                                    </p:anim>
                                    <p:anim calcmode="lin" valueType="num">
                                      <p:cBhvr additive="base">
                                        <p:cTn id="56" dur="500" fill="hold"/>
                                        <p:tgtEl>
                                          <p:spTgt spid="192531"/>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12" presetClass="entr" presetSubtype="4" fill="hold" nodeType="clickEffect">
                                  <p:stCondLst>
                                    <p:cond delay="0"/>
                                  </p:stCondLst>
                                  <p:childTnLst>
                                    <p:set>
                                      <p:cBhvr>
                                        <p:cTn id="60" dur="1" fill="hold">
                                          <p:stCondLst>
                                            <p:cond delay="0"/>
                                          </p:stCondLst>
                                        </p:cTn>
                                        <p:tgtEl>
                                          <p:spTgt spid="192525"/>
                                        </p:tgtEl>
                                        <p:attrNameLst>
                                          <p:attrName>style.visibility</p:attrName>
                                        </p:attrNameLst>
                                      </p:cBhvr>
                                      <p:to>
                                        <p:strVal val="visible"/>
                                      </p:to>
                                    </p:set>
                                    <p:animEffect transition="in" filter="slide(fromBottom)">
                                      <p:cBhvr>
                                        <p:cTn id="61" dur="500"/>
                                        <p:tgtEl>
                                          <p:spTgt spid="192525"/>
                                        </p:tgtEl>
                                      </p:cBhvr>
                                    </p:animEffect>
                                  </p:childTnLst>
                                </p:cTn>
                              </p:par>
                              <p:par>
                                <p:cTn id="62" presetID="12" presetClass="entr" presetSubtype="4" fill="hold" nodeType="withEffect">
                                  <p:stCondLst>
                                    <p:cond delay="0"/>
                                  </p:stCondLst>
                                  <p:childTnLst>
                                    <p:set>
                                      <p:cBhvr>
                                        <p:cTn id="63" dur="1" fill="hold">
                                          <p:stCondLst>
                                            <p:cond delay="0"/>
                                          </p:stCondLst>
                                        </p:cTn>
                                        <p:tgtEl>
                                          <p:spTgt spid="192527"/>
                                        </p:tgtEl>
                                        <p:attrNameLst>
                                          <p:attrName>style.visibility</p:attrName>
                                        </p:attrNameLst>
                                      </p:cBhvr>
                                      <p:to>
                                        <p:strVal val="visible"/>
                                      </p:to>
                                    </p:set>
                                    <p:animEffect transition="in" filter="slide(fromBottom)">
                                      <p:cBhvr>
                                        <p:cTn id="64" dur="500"/>
                                        <p:tgtEl>
                                          <p:spTgt spid="192527"/>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3" fill="hold" grpId="0" nodeType="clickEffect">
                                  <p:stCondLst>
                                    <p:cond delay="0"/>
                                  </p:stCondLst>
                                  <p:childTnLst>
                                    <p:set>
                                      <p:cBhvr>
                                        <p:cTn id="68" dur="1" fill="hold">
                                          <p:stCondLst>
                                            <p:cond delay="0"/>
                                          </p:stCondLst>
                                        </p:cTn>
                                        <p:tgtEl>
                                          <p:spTgt spid="192523"/>
                                        </p:tgtEl>
                                        <p:attrNameLst>
                                          <p:attrName>style.visibility</p:attrName>
                                        </p:attrNameLst>
                                      </p:cBhvr>
                                      <p:to>
                                        <p:strVal val="visible"/>
                                      </p:to>
                                    </p:set>
                                    <p:anim calcmode="lin" valueType="num">
                                      <p:cBhvr additive="base">
                                        <p:cTn id="69" dur="1000" fill="hold"/>
                                        <p:tgtEl>
                                          <p:spTgt spid="192523"/>
                                        </p:tgtEl>
                                        <p:attrNameLst>
                                          <p:attrName>ppt_x</p:attrName>
                                        </p:attrNameLst>
                                      </p:cBhvr>
                                      <p:tavLst>
                                        <p:tav tm="0">
                                          <p:val>
                                            <p:strVal val="1+#ppt_w/2"/>
                                          </p:val>
                                        </p:tav>
                                        <p:tav tm="100000">
                                          <p:val>
                                            <p:strVal val="#ppt_x"/>
                                          </p:val>
                                        </p:tav>
                                      </p:tavLst>
                                    </p:anim>
                                    <p:anim calcmode="lin" valueType="num">
                                      <p:cBhvr additive="base">
                                        <p:cTn id="70" dur="1000" fill="hold"/>
                                        <p:tgtEl>
                                          <p:spTgt spid="192523"/>
                                        </p:tgtEl>
                                        <p:attrNameLst>
                                          <p:attrName>ppt_y</p:attrName>
                                        </p:attrNameLst>
                                      </p:cBhvr>
                                      <p:tavLst>
                                        <p:tav tm="0">
                                          <p:val>
                                            <p:strVal val="0-#ppt_h/2"/>
                                          </p:val>
                                        </p:tav>
                                        <p:tav tm="100000">
                                          <p:val>
                                            <p:strVal val="#ppt_y"/>
                                          </p:val>
                                        </p:tav>
                                      </p:tavLst>
                                    </p:anim>
                                  </p:childTnLst>
                                </p:cTn>
                              </p:par>
                            </p:childTnLst>
                          </p:cTn>
                        </p:par>
                        <p:par>
                          <p:cTn id="71" fill="hold" nodeType="afterGroup">
                            <p:stCondLst>
                              <p:cond delay="1000"/>
                            </p:stCondLst>
                            <p:childTnLst>
                              <p:par>
                                <p:cTn id="72" presetID="2" presetClass="entr" presetSubtype="6" fill="hold" grpId="0" nodeType="afterEffect">
                                  <p:stCondLst>
                                    <p:cond delay="0"/>
                                  </p:stCondLst>
                                  <p:childTnLst>
                                    <p:set>
                                      <p:cBhvr>
                                        <p:cTn id="73" dur="1" fill="hold">
                                          <p:stCondLst>
                                            <p:cond delay="0"/>
                                          </p:stCondLst>
                                        </p:cTn>
                                        <p:tgtEl>
                                          <p:spTgt spid="192524"/>
                                        </p:tgtEl>
                                        <p:attrNameLst>
                                          <p:attrName>style.visibility</p:attrName>
                                        </p:attrNameLst>
                                      </p:cBhvr>
                                      <p:to>
                                        <p:strVal val="visible"/>
                                      </p:to>
                                    </p:set>
                                    <p:anim calcmode="lin" valueType="num">
                                      <p:cBhvr additive="base">
                                        <p:cTn id="74" dur="1000" fill="hold"/>
                                        <p:tgtEl>
                                          <p:spTgt spid="192524"/>
                                        </p:tgtEl>
                                        <p:attrNameLst>
                                          <p:attrName>ppt_x</p:attrName>
                                        </p:attrNameLst>
                                      </p:cBhvr>
                                      <p:tavLst>
                                        <p:tav tm="0">
                                          <p:val>
                                            <p:strVal val="1+#ppt_w/2"/>
                                          </p:val>
                                        </p:tav>
                                        <p:tav tm="100000">
                                          <p:val>
                                            <p:strVal val="#ppt_x"/>
                                          </p:val>
                                        </p:tav>
                                      </p:tavLst>
                                    </p:anim>
                                    <p:anim calcmode="lin" valueType="num">
                                      <p:cBhvr additive="base">
                                        <p:cTn id="75" dur="1000" fill="hold"/>
                                        <p:tgtEl>
                                          <p:spTgt spid="192524"/>
                                        </p:tgtEl>
                                        <p:attrNameLst>
                                          <p:attrName>ppt_y</p:attrName>
                                        </p:attrNameLst>
                                      </p:cBhvr>
                                      <p:tavLst>
                                        <p:tav tm="0">
                                          <p:val>
                                            <p:strVal val="1+#ppt_h/2"/>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12" presetClass="entr" presetSubtype="4" fill="hold" nodeType="clickEffect">
                                  <p:stCondLst>
                                    <p:cond delay="0"/>
                                  </p:stCondLst>
                                  <p:childTnLst>
                                    <p:set>
                                      <p:cBhvr>
                                        <p:cTn id="79" dur="1" fill="hold">
                                          <p:stCondLst>
                                            <p:cond delay="0"/>
                                          </p:stCondLst>
                                        </p:cTn>
                                        <p:tgtEl>
                                          <p:spTgt spid="192526"/>
                                        </p:tgtEl>
                                        <p:attrNameLst>
                                          <p:attrName>style.visibility</p:attrName>
                                        </p:attrNameLst>
                                      </p:cBhvr>
                                      <p:to>
                                        <p:strVal val="visible"/>
                                      </p:to>
                                    </p:set>
                                    <p:animEffect transition="in" filter="slide(fromBottom)">
                                      <p:cBhvr>
                                        <p:cTn id="80" dur="500"/>
                                        <p:tgtEl>
                                          <p:spTgt spid="192526"/>
                                        </p:tgtEl>
                                      </p:cBhvr>
                                    </p:animEffect>
                                  </p:childTnLst>
                                </p:cTn>
                              </p:par>
                              <p:par>
                                <p:cTn id="81" presetID="12" presetClass="entr" presetSubtype="4" fill="hold" nodeType="withEffect">
                                  <p:stCondLst>
                                    <p:cond delay="0"/>
                                  </p:stCondLst>
                                  <p:childTnLst>
                                    <p:set>
                                      <p:cBhvr>
                                        <p:cTn id="82" dur="1" fill="hold">
                                          <p:stCondLst>
                                            <p:cond delay="0"/>
                                          </p:stCondLst>
                                        </p:cTn>
                                        <p:tgtEl>
                                          <p:spTgt spid="192528"/>
                                        </p:tgtEl>
                                        <p:attrNameLst>
                                          <p:attrName>style.visibility</p:attrName>
                                        </p:attrNameLst>
                                      </p:cBhvr>
                                      <p:to>
                                        <p:strVal val="visible"/>
                                      </p:to>
                                    </p:set>
                                    <p:animEffect transition="in" filter="slide(fromBottom)">
                                      <p:cBhvr>
                                        <p:cTn id="83" dur="500"/>
                                        <p:tgtEl>
                                          <p:spTgt spid="192528"/>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3" fill="hold" grpId="0" nodeType="clickEffect">
                                  <p:stCondLst>
                                    <p:cond delay="0"/>
                                  </p:stCondLst>
                                  <p:childTnLst>
                                    <p:set>
                                      <p:cBhvr>
                                        <p:cTn id="87" dur="1" fill="hold">
                                          <p:stCondLst>
                                            <p:cond delay="0"/>
                                          </p:stCondLst>
                                        </p:cTn>
                                        <p:tgtEl>
                                          <p:spTgt spid="192529"/>
                                        </p:tgtEl>
                                        <p:attrNameLst>
                                          <p:attrName>style.visibility</p:attrName>
                                        </p:attrNameLst>
                                      </p:cBhvr>
                                      <p:to>
                                        <p:strVal val="visible"/>
                                      </p:to>
                                    </p:set>
                                    <p:anim calcmode="lin" valueType="num">
                                      <p:cBhvr additive="base">
                                        <p:cTn id="88" dur="1000" fill="hold"/>
                                        <p:tgtEl>
                                          <p:spTgt spid="192529"/>
                                        </p:tgtEl>
                                        <p:attrNameLst>
                                          <p:attrName>ppt_x</p:attrName>
                                        </p:attrNameLst>
                                      </p:cBhvr>
                                      <p:tavLst>
                                        <p:tav tm="0">
                                          <p:val>
                                            <p:strVal val="1+#ppt_w/2"/>
                                          </p:val>
                                        </p:tav>
                                        <p:tav tm="100000">
                                          <p:val>
                                            <p:strVal val="#ppt_x"/>
                                          </p:val>
                                        </p:tav>
                                      </p:tavLst>
                                    </p:anim>
                                    <p:anim calcmode="lin" valueType="num">
                                      <p:cBhvr additive="base">
                                        <p:cTn id="89" dur="1000" fill="hold"/>
                                        <p:tgtEl>
                                          <p:spTgt spid="192529"/>
                                        </p:tgtEl>
                                        <p:attrNameLst>
                                          <p:attrName>ppt_y</p:attrName>
                                        </p:attrNameLst>
                                      </p:cBhvr>
                                      <p:tavLst>
                                        <p:tav tm="0">
                                          <p:val>
                                            <p:strVal val="0-#ppt_h/2"/>
                                          </p:val>
                                        </p:tav>
                                        <p:tav tm="100000">
                                          <p:val>
                                            <p:strVal val="#ppt_y"/>
                                          </p:val>
                                        </p:tav>
                                      </p:tavLst>
                                    </p:anim>
                                  </p:childTnLst>
                                </p:cTn>
                              </p:par>
                            </p:childTnLst>
                          </p:cTn>
                        </p:par>
                        <p:par>
                          <p:cTn id="90" fill="hold" nodeType="afterGroup">
                            <p:stCondLst>
                              <p:cond delay="1000"/>
                            </p:stCondLst>
                            <p:childTnLst>
                              <p:par>
                                <p:cTn id="91" presetID="2" presetClass="entr" presetSubtype="6" fill="hold" grpId="0" nodeType="afterEffect">
                                  <p:stCondLst>
                                    <p:cond delay="0"/>
                                  </p:stCondLst>
                                  <p:childTnLst>
                                    <p:set>
                                      <p:cBhvr>
                                        <p:cTn id="92" dur="1" fill="hold">
                                          <p:stCondLst>
                                            <p:cond delay="0"/>
                                          </p:stCondLst>
                                        </p:cTn>
                                        <p:tgtEl>
                                          <p:spTgt spid="192530"/>
                                        </p:tgtEl>
                                        <p:attrNameLst>
                                          <p:attrName>style.visibility</p:attrName>
                                        </p:attrNameLst>
                                      </p:cBhvr>
                                      <p:to>
                                        <p:strVal val="visible"/>
                                      </p:to>
                                    </p:set>
                                    <p:anim calcmode="lin" valueType="num">
                                      <p:cBhvr additive="base">
                                        <p:cTn id="93" dur="500" fill="hold"/>
                                        <p:tgtEl>
                                          <p:spTgt spid="192530"/>
                                        </p:tgtEl>
                                        <p:attrNameLst>
                                          <p:attrName>ppt_x</p:attrName>
                                        </p:attrNameLst>
                                      </p:cBhvr>
                                      <p:tavLst>
                                        <p:tav tm="0">
                                          <p:val>
                                            <p:strVal val="1+#ppt_w/2"/>
                                          </p:val>
                                        </p:tav>
                                        <p:tav tm="100000">
                                          <p:val>
                                            <p:strVal val="#ppt_x"/>
                                          </p:val>
                                        </p:tav>
                                      </p:tavLst>
                                    </p:anim>
                                    <p:anim calcmode="lin" valueType="num">
                                      <p:cBhvr additive="base">
                                        <p:cTn id="94" dur="500" fill="hold"/>
                                        <p:tgtEl>
                                          <p:spTgt spid="192530"/>
                                        </p:tgtEl>
                                        <p:attrNameLst>
                                          <p:attrName>ppt_y</p:attrName>
                                        </p:attrNameLst>
                                      </p:cBhvr>
                                      <p:tavLst>
                                        <p:tav tm="0">
                                          <p:val>
                                            <p:strVal val="1+#ppt_h/2"/>
                                          </p:val>
                                        </p:tav>
                                        <p:tav tm="100000">
                                          <p:val>
                                            <p:strVal val="#ppt_y"/>
                                          </p:val>
                                        </p:tav>
                                      </p:tavLst>
                                    </p:anim>
                                  </p:childTnLst>
                                </p:cTn>
                              </p:par>
                            </p:childTnLst>
                          </p:cTn>
                        </p:par>
                        <p:par>
                          <p:cTn id="95" fill="hold" nodeType="afterGroup">
                            <p:stCondLst>
                              <p:cond delay="1500"/>
                            </p:stCondLst>
                            <p:childTnLst>
                              <p:par>
                                <p:cTn id="96" presetID="2" presetClass="entr" presetSubtype="4" fill="hold" grpId="0" nodeType="afterEffect">
                                  <p:stCondLst>
                                    <p:cond delay="0"/>
                                  </p:stCondLst>
                                  <p:childTnLst>
                                    <p:set>
                                      <p:cBhvr>
                                        <p:cTn id="97" dur="1" fill="hold">
                                          <p:stCondLst>
                                            <p:cond delay="0"/>
                                          </p:stCondLst>
                                        </p:cTn>
                                        <p:tgtEl>
                                          <p:spTgt spid="192536"/>
                                        </p:tgtEl>
                                        <p:attrNameLst>
                                          <p:attrName>style.visibility</p:attrName>
                                        </p:attrNameLst>
                                      </p:cBhvr>
                                      <p:to>
                                        <p:strVal val="visible"/>
                                      </p:to>
                                    </p:set>
                                    <p:anim calcmode="lin" valueType="num">
                                      <p:cBhvr additive="base">
                                        <p:cTn id="98" dur="500" fill="hold"/>
                                        <p:tgtEl>
                                          <p:spTgt spid="192536"/>
                                        </p:tgtEl>
                                        <p:attrNameLst>
                                          <p:attrName>ppt_x</p:attrName>
                                        </p:attrNameLst>
                                      </p:cBhvr>
                                      <p:tavLst>
                                        <p:tav tm="0">
                                          <p:val>
                                            <p:strVal val="#ppt_x"/>
                                          </p:val>
                                        </p:tav>
                                        <p:tav tm="100000">
                                          <p:val>
                                            <p:strVal val="#ppt_x"/>
                                          </p:val>
                                        </p:tav>
                                      </p:tavLst>
                                    </p:anim>
                                    <p:anim calcmode="lin" valueType="num">
                                      <p:cBhvr additive="base">
                                        <p:cTn id="99" dur="500" fill="hold"/>
                                        <p:tgtEl>
                                          <p:spTgt spid="192536"/>
                                        </p:tgtEl>
                                        <p:attrNameLst>
                                          <p:attrName>ppt_y</p:attrName>
                                        </p:attrNameLst>
                                      </p:cBhvr>
                                      <p:tavLst>
                                        <p:tav tm="0">
                                          <p:val>
                                            <p:strVal val="1+#ppt_h/2"/>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12" fill="hold" nodeType="clickEffect">
                                  <p:stCondLst>
                                    <p:cond delay="0"/>
                                  </p:stCondLst>
                                  <p:childTnLst>
                                    <p:set>
                                      <p:cBhvr>
                                        <p:cTn id="103" dur="1" fill="hold">
                                          <p:stCondLst>
                                            <p:cond delay="0"/>
                                          </p:stCondLst>
                                        </p:cTn>
                                        <p:tgtEl>
                                          <p:spTgt spid="192535"/>
                                        </p:tgtEl>
                                        <p:attrNameLst>
                                          <p:attrName>style.visibility</p:attrName>
                                        </p:attrNameLst>
                                      </p:cBhvr>
                                      <p:to>
                                        <p:strVal val="visible"/>
                                      </p:to>
                                    </p:set>
                                    <p:anim calcmode="lin" valueType="num">
                                      <p:cBhvr additive="base">
                                        <p:cTn id="104" dur="500" fill="hold"/>
                                        <p:tgtEl>
                                          <p:spTgt spid="192535"/>
                                        </p:tgtEl>
                                        <p:attrNameLst>
                                          <p:attrName>ppt_x</p:attrName>
                                        </p:attrNameLst>
                                      </p:cBhvr>
                                      <p:tavLst>
                                        <p:tav tm="0">
                                          <p:val>
                                            <p:strVal val="0-#ppt_w/2"/>
                                          </p:val>
                                        </p:tav>
                                        <p:tav tm="100000">
                                          <p:val>
                                            <p:strVal val="#ppt_x"/>
                                          </p:val>
                                        </p:tav>
                                      </p:tavLst>
                                    </p:anim>
                                    <p:anim calcmode="lin" valueType="num">
                                      <p:cBhvr additive="base">
                                        <p:cTn id="105" dur="500" fill="hold"/>
                                        <p:tgtEl>
                                          <p:spTgt spid="192535"/>
                                        </p:tgtEl>
                                        <p:attrNameLst>
                                          <p:attrName>ppt_y</p:attrName>
                                        </p:attrNameLst>
                                      </p:cBhvr>
                                      <p:tavLst>
                                        <p:tav tm="0">
                                          <p:val>
                                            <p:strVal val="1+#ppt_h/2"/>
                                          </p:val>
                                        </p:tav>
                                        <p:tav tm="100000">
                                          <p:val>
                                            <p:strVal val="#ppt_y"/>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 presetClass="entr" presetSubtype="8" fill="hold" nodeType="clickEffect">
                                  <p:stCondLst>
                                    <p:cond delay="0"/>
                                  </p:stCondLst>
                                  <p:childTnLst>
                                    <p:set>
                                      <p:cBhvr>
                                        <p:cTn id="109" dur="1" fill="hold">
                                          <p:stCondLst>
                                            <p:cond delay="0"/>
                                          </p:stCondLst>
                                        </p:cTn>
                                        <p:tgtEl>
                                          <p:spTgt spid="192537"/>
                                        </p:tgtEl>
                                        <p:attrNameLst>
                                          <p:attrName>style.visibility</p:attrName>
                                        </p:attrNameLst>
                                      </p:cBhvr>
                                      <p:to>
                                        <p:strVal val="visible"/>
                                      </p:to>
                                    </p:set>
                                    <p:anim calcmode="lin" valueType="num">
                                      <p:cBhvr additive="base">
                                        <p:cTn id="110" dur="500" fill="hold"/>
                                        <p:tgtEl>
                                          <p:spTgt spid="192537"/>
                                        </p:tgtEl>
                                        <p:attrNameLst>
                                          <p:attrName>ppt_x</p:attrName>
                                        </p:attrNameLst>
                                      </p:cBhvr>
                                      <p:tavLst>
                                        <p:tav tm="0">
                                          <p:val>
                                            <p:strVal val="0-#ppt_w/2"/>
                                          </p:val>
                                        </p:tav>
                                        <p:tav tm="100000">
                                          <p:val>
                                            <p:strVal val="#ppt_x"/>
                                          </p:val>
                                        </p:tav>
                                      </p:tavLst>
                                    </p:anim>
                                    <p:anim calcmode="lin" valueType="num">
                                      <p:cBhvr additive="base">
                                        <p:cTn id="111" dur="500" fill="hold"/>
                                        <p:tgtEl>
                                          <p:spTgt spid="192537"/>
                                        </p:tgtEl>
                                        <p:attrNameLst>
                                          <p:attrName>ppt_y</p:attrName>
                                        </p:attrNameLst>
                                      </p:cBhvr>
                                      <p:tavLst>
                                        <p:tav tm="0">
                                          <p:val>
                                            <p:strVal val="#ppt_y"/>
                                          </p:val>
                                        </p:tav>
                                        <p:tav tm="100000">
                                          <p:val>
                                            <p:strVal val="#ppt_y"/>
                                          </p:val>
                                        </p:tav>
                                      </p:tavLst>
                                    </p:anim>
                                  </p:childTnLst>
                                </p:cTn>
                              </p:par>
                              <p:par>
                                <p:cTn id="112" presetID="2" presetClass="entr" presetSubtype="8" fill="hold" nodeType="withEffect">
                                  <p:stCondLst>
                                    <p:cond delay="0"/>
                                  </p:stCondLst>
                                  <p:childTnLst>
                                    <p:set>
                                      <p:cBhvr>
                                        <p:cTn id="113" dur="1" fill="hold">
                                          <p:stCondLst>
                                            <p:cond delay="0"/>
                                          </p:stCondLst>
                                        </p:cTn>
                                        <p:tgtEl>
                                          <p:spTgt spid="192538"/>
                                        </p:tgtEl>
                                        <p:attrNameLst>
                                          <p:attrName>style.visibility</p:attrName>
                                        </p:attrNameLst>
                                      </p:cBhvr>
                                      <p:to>
                                        <p:strVal val="visible"/>
                                      </p:to>
                                    </p:set>
                                    <p:anim calcmode="lin" valueType="num">
                                      <p:cBhvr additive="base">
                                        <p:cTn id="114" dur="500" fill="hold"/>
                                        <p:tgtEl>
                                          <p:spTgt spid="192538"/>
                                        </p:tgtEl>
                                        <p:attrNameLst>
                                          <p:attrName>ppt_x</p:attrName>
                                        </p:attrNameLst>
                                      </p:cBhvr>
                                      <p:tavLst>
                                        <p:tav tm="0">
                                          <p:val>
                                            <p:strVal val="0-#ppt_w/2"/>
                                          </p:val>
                                        </p:tav>
                                        <p:tav tm="100000">
                                          <p:val>
                                            <p:strVal val="#ppt_x"/>
                                          </p:val>
                                        </p:tav>
                                      </p:tavLst>
                                    </p:anim>
                                    <p:anim calcmode="lin" valueType="num">
                                      <p:cBhvr additive="base">
                                        <p:cTn id="115" dur="500" fill="hold"/>
                                        <p:tgtEl>
                                          <p:spTgt spid="192538"/>
                                        </p:tgtEl>
                                        <p:attrNameLst>
                                          <p:attrName>ppt_y</p:attrName>
                                        </p:attrNameLst>
                                      </p:cBhvr>
                                      <p:tavLst>
                                        <p:tav tm="0">
                                          <p:val>
                                            <p:strVal val="#ppt_y"/>
                                          </p:val>
                                        </p:tav>
                                        <p:tav tm="100000">
                                          <p:val>
                                            <p:strVal val="#ppt_y"/>
                                          </p:val>
                                        </p:tav>
                                      </p:tavLst>
                                    </p:anim>
                                  </p:childTnLst>
                                </p:cTn>
                              </p:par>
                            </p:childTnLst>
                          </p:cTn>
                        </p:par>
                      </p:childTnLst>
                    </p:cTn>
                  </p:par>
                  <p:par>
                    <p:cTn id="116" fill="hold" nodeType="clickPar">
                      <p:stCondLst>
                        <p:cond delay="indefinite"/>
                      </p:stCondLst>
                      <p:childTnLst>
                        <p:par>
                          <p:cTn id="117" fill="hold" nodeType="withGroup">
                            <p:stCondLst>
                              <p:cond delay="0"/>
                            </p:stCondLst>
                            <p:childTnLst>
                              <p:par>
                                <p:cTn id="118" presetID="2" presetClass="entr" presetSubtype="8" fill="hold" grpId="0" nodeType="clickEffect">
                                  <p:stCondLst>
                                    <p:cond delay="0"/>
                                  </p:stCondLst>
                                  <p:childTnLst>
                                    <p:set>
                                      <p:cBhvr>
                                        <p:cTn id="119" dur="1" fill="hold">
                                          <p:stCondLst>
                                            <p:cond delay="0"/>
                                          </p:stCondLst>
                                        </p:cTn>
                                        <p:tgtEl>
                                          <p:spTgt spid="192547"/>
                                        </p:tgtEl>
                                        <p:attrNameLst>
                                          <p:attrName>style.visibility</p:attrName>
                                        </p:attrNameLst>
                                      </p:cBhvr>
                                      <p:to>
                                        <p:strVal val="visible"/>
                                      </p:to>
                                    </p:set>
                                    <p:anim calcmode="lin" valueType="num">
                                      <p:cBhvr additive="base">
                                        <p:cTn id="120" dur="500" fill="hold"/>
                                        <p:tgtEl>
                                          <p:spTgt spid="192547"/>
                                        </p:tgtEl>
                                        <p:attrNameLst>
                                          <p:attrName>ppt_x</p:attrName>
                                        </p:attrNameLst>
                                      </p:cBhvr>
                                      <p:tavLst>
                                        <p:tav tm="0">
                                          <p:val>
                                            <p:strVal val="0-#ppt_w/2"/>
                                          </p:val>
                                        </p:tav>
                                        <p:tav tm="100000">
                                          <p:val>
                                            <p:strVal val="#ppt_x"/>
                                          </p:val>
                                        </p:tav>
                                      </p:tavLst>
                                    </p:anim>
                                    <p:anim calcmode="lin" valueType="num">
                                      <p:cBhvr additive="base">
                                        <p:cTn id="121" dur="500" fill="hold"/>
                                        <p:tgtEl>
                                          <p:spTgt spid="192547"/>
                                        </p:tgtEl>
                                        <p:attrNameLst>
                                          <p:attrName>ppt_y</p:attrName>
                                        </p:attrNameLst>
                                      </p:cBhvr>
                                      <p:tavLst>
                                        <p:tav tm="0">
                                          <p:val>
                                            <p:strVal val="#ppt_y"/>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2" presetClass="entr" presetSubtype="4" fill="hold" nodeType="clickEffect">
                                  <p:stCondLst>
                                    <p:cond delay="0"/>
                                  </p:stCondLst>
                                  <p:childTnLst>
                                    <p:set>
                                      <p:cBhvr>
                                        <p:cTn id="125" dur="1" fill="hold">
                                          <p:stCondLst>
                                            <p:cond delay="0"/>
                                          </p:stCondLst>
                                        </p:cTn>
                                        <p:tgtEl>
                                          <p:spTgt spid="192539"/>
                                        </p:tgtEl>
                                        <p:attrNameLst>
                                          <p:attrName>style.visibility</p:attrName>
                                        </p:attrNameLst>
                                      </p:cBhvr>
                                      <p:to>
                                        <p:strVal val="visible"/>
                                      </p:to>
                                    </p:set>
                                    <p:animEffect transition="in" filter="slide(fromBottom)">
                                      <p:cBhvr>
                                        <p:cTn id="126" dur="500"/>
                                        <p:tgtEl>
                                          <p:spTgt spid="192539"/>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2" presetClass="entr" presetSubtype="4" fill="hold" nodeType="clickEffect">
                                  <p:stCondLst>
                                    <p:cond delay="0"/>
                                  </p:stCondLst>
                                  <p:childTnLst>
                                    <p:set>
                                      <p:cBhvr>
                                        <p:cTn id="130" dur="1" fill="hold">
                                          <p:stCondLst>
                                            <p:cond delay="0"/>
                                          </p:stCondLst>
                                        </p:cTn>
                                        <p:tgtEl>
                                          <p:spTgt spid="192540"/>
                                        </p:tgtEl>
                                        <p:attrNameLst>
                                          <p:attrName>style.visibility</p:attrName>
                                        </p:attrNameLst>
                                      </p:cBhvr>
                                      <p:to>
                                        <p:strVal val="visible"/>
                                      </p:to>
                                    </p:set>
                                    <p:animEffect transition="in" filter="slide(fromBottom)">
                                      <p:cBhvr>
                                        <p:cTn id="131" dur="500"/>
                                        <p:tgtEl>
                                          <p:spTgt spid="192540"/>
                                        </p:tgtEl>
                                      </p:cBhvr>
                                    </p:animEffect>
                                  </p:childTnLst>
                                </p:cTn>
                              </p:par>
                              <p:par>
                                <p:cTn id="132" presetID="12" presetClass="entr" presetSubtype="4" fill="hold" nodeType="withEffect">
                                  <p:stCondLst>
                                    <p:cond delay="0"/>
                                  </p:stCondLst>
                                  <p:childTnLst>
                                    <p:set>
                                      <p:cBhvr>
                                        <p:cTn id="133" dur="1" fill="hold">
                                          <p:stCondLst>
                                            <p:cond delay="0"/>
                                          </p:stCondLst>
                                        </p:cTn>
                                        <p:tgtEl>
                                          <p:spTgt spid="192541"/>
                                        </p:tgtEl>
                                        <p:attrNameLst>
                                          <p:attrName>style.visibility</p:attrName>
                                        </p:attrNameLst>
                                      </p:cBhvr>
                                      <p:to>
                                        <p:strVal val="visible"/>
                                      </p:to>
                                    </p:set>
                                    <p:animEffect transition="in" filter="slide(fromBottom)">
                                      <p:cBhvr>
                                        <p:cTn id="134" dur="500"/>
                                        <p:tgtEl>
                                          <p:spTgt spid="192541"/>
                                        </p:tgtEl>
                                      </p:cBhvr>
                                    </p:animEffect>
                                  </p:childTnLst>
                                </p:cTn>
                              </p:par>
                              <p:par>
                                <p:cTn id="135" presetID="12" presetClass="entr" presetSubtype="4" fill="hold" nodeType="withEffect">
                                  <p:stCondLst>
                                    <p:cond delay="0"/>
                                  </p:stCondLst>
                                  <p:childTnLst>
                                    <p:set>
                                      <p:cBhvr>
                                        <p:cTn id="136" dur="1" fill="hold">
                                          <p:stCondLst>
                                            <p:cond delay="0"/>
                                          </p:stCondLst>
                                        </p:cTn>
                                        <p:tgtEl>
                                          <p:spTgt spid="192542"/>
                                        </p:tgtEl>
                                        <p:attrNameLst>
                                          <p:attrName>style.visibility</p:attrName>
                                        </p:attrNameLst>
                                      </p:cBhvr>
                                      <p:to>
                                        <p:strVal val="visible"/>
                                      </p:to>
                                    </p:set>
                                    <p:animEffect transition="in" filter="slide(fromBottom)">
                                      <p:cBhvr>
                                        <p:cTn id="137" dur="500"/>
                                        <p:tgtEl>
                                          <p:spTgt spid="192542"/>
                                        </p:tgtEl>
                                      </p:cBhvr>
                                    </p:animEffect>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 presetClass="entr" presetSubtype="3" fill="hold" grpId="0" nodeType="clickEffect">
                                  <p:stCondLst>
                                    <p:cond delay="0"/>
                                  </p:stCondLst>
                                  <p:childTnLst>
                                    <p:set>
                                      <p:cBhvr>
                                        <p:cTn id="141" dur="1" fill="hold">
                                          <p:stCondLst>
                                            <p:cond delay="0"/>
                                          </p:stCondLst>
                                        </p:cTn>
                                        <p:tgtEl>
                                          <p:spTgt spid="192543"/>
                                        </p:tgtEl>
                                        <p:attrNameLst>
                                          <p:attrName>style.visibility</p:attrName>
                                        </p:attrNameLst>
                                      </p:cBhvr>
                                      <p:to>
                                        <p:strVal val="visible"/>
                                      </p:to>
                                    </p:set>
                                    <p:anim calcmode="lin" valueType="num">
                                      <p:cBhvr additive="base">
                                        <p:cTn id="142" dur="1000" fill="hold"/>
                                        <p:tgtEl>
                                          <p:spTgt spid="192543"/>
                                        </p:tgtEl>
                                        <p:attrNameLst>
                                          <p:attrName>ppt_x</p:attrName>
                                        </p:attrNameLst>
                                      </p:cBhvr>
                                      <p:tavLst>
                                        <p:tav tm="0">
                                          <p:val>
                                            <p:strVal val="1+#ppt_w/2"/>
                                          </p:val>
                                        </p:tav>
                                        <p:tav tm="100000">
                                          <p:val>
                                            <p:strVal val="#ppt_x"/>
                                          </p:val>
                                        </p:tav>
                                      </p:tavLst>
                                    </p:anim>
                                    <p:anim calcmode="lin" valueType="num">
                                      <p:cBhvr additive="base">
                                        <p:cTn id="143" dur="1000" fill="hold"/>
                                        <p:tgtEl>
                                          <p:spTgt spid="192543"/>
                                        </p:tgtEl>
                                        <p:attrNameLst>
                                          <p:attrName>ppt_y</p:attrName>
                                        </p:attrNameLst>
                                      </p:cBhvr>
                                      <p:tavLst>
                                        <p:tav tm="0">
                                          <p:val>
                                            <p:strVal val="0-#ppt_h/2"/>
                                          </p:val>
                                        </p:tav>
                                        <p:tav tm="100000">
                                          <p:val>
                                            <p:strVal val="#ppt_y"/>
                                          </p:val>
                                        </p:tav>
                                      </p:tavLst>
                                    </p:anim>
                                  </p:childTnLst>
                                </p:cTn>
                              </p:par>
                            </p:childTnLst>
                          </p:cTn>
                        </p:par>
                      </p:childTnLst>
                    </p:cTn>
                  </p:par>
                  <p:par>
                    <p:cTn id="144" fill="hold" nodeType="clickPar">
                      <p:stCondLst>
                        <p:cond delay="indefinite"/>
                      </p:stCondLst>
                      <p:childTnLst>
                        <p:par>
                          <p:cTn id="145" fill="hold" nodeType="withGroup">
                            <p:stCondLst>
                              <p:cond delay="0"/>
                            </p:stCondLst>
                            <p:childTnLst>
                              <p:par>
                                <p:cTn id="146" presetID="2" presetClass="entr" presetSubtype="3" fill="hold" grpId="0" nodeType="clickEffect">
                                  <p:stCondLst>
                                    <p:cond delay="0"/>
                                  </p:stCondLst>
                                  <p:childTnLst>
                                    <p:set>
                                      <p:cBhvr>
                                        <p:cTn id="147" dur="1" fill="hold">
                                          <p:stCondLst>
                                            <p:cond delay="0"/>
                                          </p:stCondLst>
                                        </p:cTn>
                                        <p:tgtEl>
                                          <p:spTgt spid="192544"/>
                                        </p:tgtEl>
                                        <p:attrNameLst>
                                          <p:attrName>style.visibility</p:attrName>
                                        </p:attrNameLst>
                                      </p:cBhvr>
                                      <p:to>
                                        <p:strVal val="visible"/>
                                      </p:to>
                                    </p:set>
                                    <p:anim calcmode="lin" valueType="num">
                                      <p:cBhvr additive="base">
                                        <p:cTn id="148" dur="1000" fill="hold"/>
                                        <p:tgtEl>
                                          <p:spTgt spid="192544"/>
                                        </p:tgtEl>
                                        <p:attrNameLst>
                                          <p:attrName>ppt_x</p:attrName>
                                        </p:attrNameLst>
                                      </p:cBhvr>
                                      <p:tavLst>
                                        <p:tav tm="0">
                                          <p:val>
                                            <p:strVal val="1+#ppt_w/2"/>
                                          </p:val>
                                        </p:tav>
                                        <p:tav tm="100000">
                                          <p:val>
                                            <p:strVal val="#ppt_x"/>
                                          </p:val>
                                        </p:tav>
                                      </p:tavLst>
                                    </p:anim>
                                    <p:anim calcmode="lin" valueType="num">
                                      <p:cBhvr additive="base">
                                        <p:cTn id="149" dur="1000" fill="hold"/>
                                        <p:tgtEl>
                                          <p:spTgt spid="192544"/>
                                        </p:tgtEl>
                                        <p:attrNameLst>
                                          <p:attrName>ppt_y</p:attrName>
                                        </p:attrNameLst>
                                      </p:cBhvr>
                                      <p:tavLst>
                                        <p:tav tm="0">
                                          <p:val>
                                            <p:strVal val="0-#ppt_h/2"/>
                                          </p:val>
                                        </p:tav>
                                        <p:tav tm="100000">
                                          <p:val>
                                            <p:strVal val="#ppt_y"/>
                                          </p:val>
                                        </p:tav>
                                      </p:tavLst>
                                    </p:anim>
                                  </p:childTnLst>
                                </p:cTn>
                              </p:par>
                            </p:childTnLst>
                          </p:cTn>
                        </p:par>
                        <p:par>
                          <p:cTn id="150" fill="hold" nodeType="afterGroup">
                            <p:stCondLst>
                              <p:cond delay="1000"/>
                            </p:stCondLst>
                            <p:childTnLst>
                              <p:par>
                                <p:cTn id="151" presetID="2" presetClass="entr" presetSubtype="6" fill="hold" grpId="0" nodeType="afterEffect">
                                  <p:stCondLst>
                                    <p:cond delay="0"/>
                                  </p:stCondLst>
                                  <p:childTnLst>
                                    <p:set>
                                      <p:cBhvr>
                                        <p:cTn id="152" dur="1" fill="hold">
                                          <p:stCondLst>
                                            <p:cond delay="0"/>
                                          </p:stCondLst>
                                        </p:cTn>
                                        <p:tgtEl>
                                          <p:spTgt spid="192545"/>
                                        </p:tgtEl>
                                        <p:attrNameLst>
                                          <p:attrName>style.visibility</p:attrName>
                                        </p:attrNameLst>
                                      </p:cBhvr>
                                      <p:to>
                                        <p:strVal val="visible"/>
                                      </p:to>
                                    </p:set>
                                    <p:anim calcmode="lin" valueType="num">
                                      <p:cBhvr additive="base">
                                        <p:cTn id="153" dur="1000" fill="hold"/>
                                        <p:tgtEl>
                                          <p:spTgt spid="192545"/>
                                        </p:tgtEl>
                                        <p:attrNameLst>
                                          <p:attrName>ppt_x</p:attrName>
                                        </p:attrNameLst>
                                      </p:cBhvr>
                                      <p:tavLst>
                                        <p:tav tm="0">
                                          <p:val>
                                            <p:strVal val="1+#ppt_w/2"/>
                                          </p:val>
                                        </p:tav>
                                        <p:tav tm="100000">
                                          <p:val>
                                            <p:strVal val="#ppt_x"/>
                                          </p:val>
                                        </p:tav>
                                      </p:tavLst>
                                    </p:anim>
                                    <p:anim calcmode="lin" valueType="num">
                                      <p:cBhvr additive="base">
                                        <p:cTn id="154" dur="1000" fill="hold"/>
                                        <p:tgtEl>
                                          <p:spTgt spid="192545"/>
                                        </p:tgtEl>
                                        <p:attrNameLst>
                                          <p:attrName>ppt_y</p:attrName>
                                        </p:attrNameLst>
                                      </p:cBhvr>
                                      <p:tavLst>
                                        <p:tav tm="0">
                                          <p:val>
                                            <p:strVal val="1+#ppt_h/2"/>
                                          </p:val>
                                        </p:tav>
                                        <p:tav tm="100000">
                                          <p:val>
                                            <p:strVal val="#ppt_y"/>
                                          </p:val>
                                        </p:tav>
                                      </p:tavLst>
                                    </p:anim>
                                  </p:childTnLst>
                                </p:cTn>
                              </p:par>
                            </p:childTnLst>
                          </p:cTn>
                        </p:par>
                        <p:par>
                          <p:cTn id="155" fill="hold" nodeType="afterGroup">
                            <p:stCondLst>
                              <p:cond delay="2000"/>
                            </p:stCondLst>
                            <p:childTnLst>
                              <p:par>
                                <p:cTn id="156" presetID="2" presetClass="entr" presetSubtype="6" fill="hold" grpId="0" nodeType="afterEffect">
                                  <p:stCondLst>
                                    <p:cond delay="0"/>
                                  </p:stCondLst>
                                  <p:childTnLst>
                                    <p:set>
                                      <p:cBhvr>
                                        <p:cTn id="157" dur="1" fill="hold">
                                          <p:stCondLst>
                                            <p:cond delay="0"/>
                                          </p:stCondLst>
                                        </p:cTn>
                                        <p:tgtEl>
                                          <p:spTgt spid="192546"/>
                                        </p:tgtEl>
                                        <p:attrNameLst>
                                          <p:attrName>style.visibility</p:attrName>
                                        </p:attrNameLst>
                                      </p:cBhvr>
                                      <p:to>
                                        <p:strVal val="visible"/>
                                      </p:to>
                                    </p:set>
                                    <p:anim calcmode="lin" valueType="num">
                                      <p:cBhvr additive="base">
                                        <p:cTn id="158" dur="1000" fill="hold"/>
                                        <p:tgtEl>
                                          <p:spTgt spid="192546"/>
                                        </p:tgtEl>
                                        <p:attrNameLst>
                                          <p:attrName>ppt_x</p:attrName>
                                        </p:attrNameLst>
                                      </p:cBhvr>
                                      <p:tavLst>
                                        <p:tav tm="0">
                                          <p:val>
                                            <p:strVal val="1+#ppt_w/2"/>
                                          </p:val>
                                        </p:tav>
                                        <p:tav tm="100000">
                                          <p:val>
                                            <p:strVal val="#ppt_x"/>
                                          </p:val>
                                        </p:tav>
                                      </p:tavLst>
                                    </p:anim>
                                    <p:anim calcmode="lin" valueType="num">
                                      <p:cBhvr additive="base">
                                        <p:cTn id="159" dur="1000" fill="hold"/>
                                        <p:tgtEl>
                                          <p:spTgt spid="1925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6" grpId="0" animBg="1"/>
      <p:bldP spid="192519" grpId="0" animBg="1"/>
      <p:bldP spid="192520" grpId="0" animBg="1"/>
      <p:bldP spid="192523" grpId="0" animBg="1"/>
      <p:bldP spid="192524" grpId="0" animBg="1"/>
      <p:bldP spid="192529" grpId="0" animBg="1"/>
      <p:bldP spid="192530" grpId="0" animBg="1"/>
      <p:bldP spid="192531" grpId="0"/>
      <p:bldP spid="192533" grpId="0"/>
      <p:bldP spid="192534" grpId="0"/>
      <p:bldP spid="192536" grpId="0"/>
      <p:bldP spid="192543" grpId="0" animBg="1"/>
      <p:bldP spid="192544" grpId="0" animBg="1"/>
      <p:bldP spid="192545" grpId="0" animBg="1"/>
      <p:bldP spid="192546" grpId="0" animBg="1"/>
      <p:bldP spid="19254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10065494-0A52-4065-B55D-124F8A0CD485}" type="slidenum">
              <a:rPr kumimoji="0" lang="en-US" altLang="bg-BG" sz="1400" smtClean="0">
                <a:solidFill>
                  <a:schemeClr val="bg2"/>
                </a:solidFill>
              </a:rPr>
              <a:pPr>
                <a:spcBef>
                  <a:spcPct val="50000"/>
                </a:spcBef>
                <a:buClrTx/>
                <a:buSzTx/>
                <a:buFontTx/>
                <a:buNone/>
              </a:pPr>
              <a:t>48</a:t>
            </a:fld>
            <a:endParaRPr kumimoji="0" lang="en-US" altLang="bg-BG" sz="1400" smtClean="0">
              <a:solidFill>
                <a:schemeClr val="bg2"/>
              </a:solidFill>
            </a:endParaRPr>
          </a:p>
        </p:txBody>
      </p:sp>
      <p:sp>
        <p:nvSpPr>
          <p:cNvPr id="52227" name="Rectangle 2"/>
          <p:cNvSpPr>
            <a:spLocks noGrp="1" noChangeArrowheads="1"/>
          </p:cNvSpPr>
          <p:nvPr>
            <p:ph type="title"/>
          </p:nvPr>
        </p:nvSpPr>
        <p:spPr>
          <a:xfrm>
            <a:off x="990600" y="457200"/>
            <a:ext cx="8153400" cy="1143000"/>
          </a:xfrm>
        </p:spPr>
        <p:txBody>
          <a:bodyPr/>
          <a:lstStyle/>
          <a:p>
            <a:r>
              <a:rPr lang="bg-BG" altLang="bg-BG" sz="3600" b="1" smtClean="0"/>
              <a:t>КОХОРТНИ ПРОУЧВАНИЯ</a:t>
            </a:r>
            <a:endParaRPr lang="en-US" altLang="bg-BG" sz="3600" b="1" smtClean="0"/>
          </a:p>
        </p:txBody>
      </p:sp>
      <p:sp>
        <p:nvSpPr>
          <p:cNvPr id="52228" name="Rectangle 3"/>
          <p:cNvSpPr>
            <a:spLocks noGrp="1" noChangeArrowheads="1"/>
          </p:cNvSpPr>
          <p:nvPr>
            <p:ph type="body" idx="1"/>
          </p:nvPr>
        </p:nvSpPr>
        <p:spPr>
          <a:xfrm>
            <a:off x="1143000" y="1676400"/>
            <a:ext cx="7772400" cy="5181600"/>
          </a:xfrm>
        </p:spPr>
        <p:txBody>
          <a:bodyPr/>
          <a:lstStyle/>
          <a:p>
            <a:pPr>
              <a:buFont typeface="Monotype Sorts" pitchFamily="2" charset="2"/>
              <a:buNone/>
            </a:pPr>
            <a:r>
              <a:rPr lang="bg-BG" altLang="bg-BG" b="1" smtClean="0">
                <a:latin typeface="Arial" panose="020B0604020202020204" pitchFamily="34" charset="0"/>
              </a:rPr>
              <a:t>Измерване на резултата и анализ на данните</a:t>
            </a:r>
          </a:p>
          <a:p>
            <a:pPr>
              <a:buFont typeface="Monotype Sorts" pitchFamily="2" charset="2"/>
              <a:buNone/>
            </a:pPr>
            <a:r>
              <a:rPr lang="bg-BG" altLang="bg-BG" sz="2600" b="1" smtClean="0">
                <a:latin typeface="Arial" panose="020B0604020202020204" pitchFamily="34" charset="0"/>
              </a:rPr>
              <a:t>Определя се честотата на възникване на заболяването в двете сравнявани групи и се изчислява директно </a:t>
            </a:r>
            <a:r>
              <a:rPr lang="en-US" altLang="bg-BG" sz="2600" b="1" smtClean="0">
                <a:latin typeface="Arial" panose="020B0604020202020204" pitchFamily="34" charset="0"/>
              </a:rPr>
              <a:t>I</a:t>
            </a:r>
            <a:r>
              <a:rPr lang="en-US" altLang="bg-BG" sz="2600" b="1" baseline="-25000" smtClean="0">
                <a:latin typeface="Arial" panose="020B0604020202020204" pitchFamily="34" charset="0"/>
              </a:rPr>
              <a:t>e </a:t>
            </a:r>
            <a:r>
              <a:rPr lang="bg-BG" altLang="bg-BG" sz="2600" b="1" baseline="-25000" smtClean="0">
                <a:latin typeface="Arial" panose="020B0604020202020204" pitchFamily="34" charset="0"/>
              </a:rPr>
              <a:t>,</a:t>
            </a:r>
            <a:r>
              <a:rPr lang="en-US" altLang="bg-BG" sz="2600" b="1" baseline="-25000" smtClean="0">
                <a:latin typeface="Arial" panose="020B0604020202020204" pitchFamily="34" charset="0"/>
              </a:rPr>
              <a:t> </a:t>
            </a:r>
            <a:r>
              <a:rPr lang="en-US" altLang="bg-BG" sz="2600" b="1" smtClean="0">
                <a:latin typeface="Arial" panose="020B0604020202020204" pitchFamily="34" charset="0"/>
              </a:rPr>
              <a:t>I</a:t>
            </a:r>
            <a:r>
              <a:rPr lang="en-US" altLang="bg-BG" sz="2600" b="1" baseline="-25000" smtClean="0">
                <a:latin typeface="Arial" panose="020B0604020202020204" pitchFamily="34" charset="0"/>
              </a:rPr>
              <a:t>0 </a:t>
            </a:r>
            <a:r>
              <a:rPr lang="bg-BG" altLang="bg-BG" sz="2600" b="1" smtClean="0">
                <a:latin typeface="Arial" panose="020B0604020202020204" pitchFamily="34" charset="0"/>
              </a:rPr>
              <a:t>или</a:t>
            </a:r>
            <a:r>
              <a:rPr lang="en-US" altLang="bg-BG" sz="2600" b="1" baseline="-25000" smtClean="0">
                <a:latin typeface="Arial" panose="020B0604020202020204" pitchFamily="34" charset="0"/>
              </a:rPr>
              <a:t>  </a:t>
            </a:r>
            <a:r>
              <a:rPr lang="en-US" altLang="bg-BG" sz="2600" b="1" smtClean="0">
                <a:latin typeface="Arial" panose="020B0604020202020204" pitchFamily="34" charset="0"/>
              </a:rPr>
              <a:t>CI</a:t>
            </a:r>
            <a:r>
              <a:rPr lang="en-US" altLang="bg-BG" sz="2600" b="1" baseline="-25000" smtClean="0">
                <a:latin typeface="Arial" panose="020B0604020202020204" pitchFamily="34" charset="0"/>
              </a:rPr>
              <a:t>e</a:t>
            </a:r>
            <a:r>
              <a:rPr lang="bg-BG" altLang="bg-BG" sz="2600" b="1" baseline="-25000" smtClean="0">
                <a:latin typeface="Arial" panose="020B0604020202020204" pitchFamily="34" charset="0"/>
              </a:rPr>
              <a:t>,</a:t>
            </a:r>
            <a:r>
              <a:rPr lang="en-US" altLang="bg-BG" sz="2600" b="1" baseline="-25000" smtClean="0">
                <a:latin typeface="Arial" panose="020B0604020202020204" pitchFamily="34" charset="0"/>
              </a:rPr>
              <a:t> </a:t>
            </a:r>
            <a:r>
              <a:rPr lang="en-US" altLang="bg-BG" sz="2600" b="1" smtClean="0">
                <a:latin typeface="Arial" panose="020B0604020202020204" pitchFamily="34" charset="0"/>
              </a:rPr>
              <a:t>CI</a:t>
            </a:r>
            <a:r>
              <a:rPr lang="en-US" altLang="bg-BG" sz="2600" b="1" baseline="-25000" smtClean="0">
                <a:latin typeface="Arial" panose="020B0604020202020204" pitchFamily="34" charset="0"/>
              </a:rPr>
              <a:t>0</a:t>
            </a:r>
            <a:endParaRPr lang="bg-BG" altLang="bg-BG" sz="2600" b="1" baseline="-25000" smtClean="0">
              <a:latin typeface="Arial" panose="020B0604020202020204" pitchFamily="34" charset="0"/>
            </a:endParaRPr>
          </a:p>
          <a:p>
            <a:pPr>
              <a:buFont typeface="Monotype Sorts" pitchFamily="2" charset="2"/>
              <a:buNone/>
            </a:pPr>
            <a:r>
              <a:rPr lang="bg-BG" altLang="bg-BG" sz="2600" b="1" smtClean="0">
                <a:latin typeface="Arial" panose="020B0604020202020204" pitchFamily="34" charset="0"/>
              </a:rPr>
              <a:t>Изчислява се мярка за силата на връзката – </a:t>
            </a:r>
            <a:r>
              <a:rPr lang="bg-BG" altLang="bg-BG" sz="2600" b="1" smtClean="0">
                <a:solidFill>
                  <a:srgbClr val="FF0000"/>
                </a:solidFill>
                <a:latin typeface="Arial" panose="020B0604020202020204" pitchFamily="34" charset="0"/>
              </a:rPr>
              <a:t>относителен риск</a:t>
            </a:r>
          </a:p>
          <a:p>
            <a:pPr>
              <a:buFont typeface="Monotype Sorts" pitchFamily="2" charset="2"/>
              <a:buNone/>
            </a:pPr>
            <a:r>
              <a:rPr lang="bg-BG" altLang="bg-BG" sz="2600" b="1" smtClean="0">
                <a:latin typeface="Arial" panose="020B0604020202020204" pitchFamily="34" charset="0"/>
              </a:rPr>
              <a:t>Възможно е изчисляване на всички мерки за абсолютно сравняване – рискова разлика, етиологична фракция, популационен атрибутивен риск</a:t>
            </a:r>
          </a:p>
        </p:txBody>
      </p:sp>
    </p:spTree>
  </p:cSld>
  <p:clrMapOvr>
    <a:masterClrMapping/>
  </p:clrMapOvr>
  <p:transition spd="med">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934869F3-3EF0-4C45-B4FD-96C954B1543A}" type="slidenum">
              <a:rPr kumimoji="0" lang="en-US" altLang="bg-BG" sz="1400" smtClean="0">
                <a:solidFill>
                  <a:schemeClr val="bg2"/>
                </a:solidFill>
              </a:rPr>
              <a:pPr>
                <a:spcBef>
                  <a:spcPct val="50000"/>
                </a:spcBef>
                <a:buClrTx/>
                <a:buSzTx/>
                <a:buFontTx/>
                <a:buNone/>
              </a:pPr>
              <a:t>49</a:t>
            </a:fld>
            <a:endParaRPr kumimoji="0" lang="en-US" altLang="bg-BG" sz="1400" smtClean="0">
              <a:solidFill>
                <a:schemeClr val="bg2"/>
              </a:solidFill>
            </a:endParaRPr>
          </a:p>
        </p:txBody>
      </p:sp>
      <p:sp>
        <p:nvSpPr>
          <p:cNvPr id="53251" name="Rectangle 2"/>
          <p:cNvSpPr>
            <a:spLocks noGrp="1" noChangeArrowheads="1"/>
          </p:cNvSpPr>
          <p:nvPr>
            <p:ph type="title"/>
          </p:nvPr>
        </p:nvSpPr>
        <p:spPr>
          <a:xfrm>
            <a:off x="990600" y="457200"/>
            <a:ext cx="8153400" cy="1143000"/>
          </a:xfrm>
        </p:spPr>
        <p:txBody>
          <a:bodyPr/>
          <a:lstStyle/>
          <a:p>
            <a:r>
              <a:rPr lang="bg-BG" altLang="bg-BG" sz="3200" b="1" smtClean="0"/>
              <a:t>КОХОРТНИ ПРОУЧВАНИЯ – ПРЕДИМСТВА</a:t>
            </a:r>
            <a:endParaRPr lang="en-US" altLang="bg-BG" sz="3200" b="1" smtClean="0"/>
          </a:p>
        </p:txBody>
      </p:sp>
      <p:sp>
        <p:nvSpPr>
          <p:cNvPr id="53252" name="Rectangle 4"/>
          <p:cNvSpPr>
            <a:spLocks noGrp="1" noChangeArrowheads="1"/>
          </p:cNvSpPr>
          <p:nvPr>
            <p:ph type="body" idx="1"/>
          </p:nvPr>
        </p:nvSpPr>
        <p:spPr/>
        <p:txBody>
          <a:bodyPr/>
          <a:lstStyle/>
          <a:p>
            <a:pPr>
              <a:buFont typeface="Monotype Sorts" pitchFamily="2" charset="2"/>
              <a:buNone/>
            </a:pPr>
            <a:r>
              <a:rPr lang="bg-BG" altLang="bg-BG" sz="2800" smtClean="0">
                <a:solidFill>
                  <a:schemeClr val="accent2"/>
                </a:solidFill>
              </a:rPr>
              <a:t>Директно се определя заболяемостта</a:t>
            </a:r>
          </a:p>
          <a:p>
            <a:pPr>
              <a:buFont typeface="Monotype Sorts" pitchFamily="2" charset="2"/>
              <a:buNone/>
            </a:pPr>
            <a:r>
              <a:rPr lang="bg-BG" altLang="bg-BG" sz="2800" smtClean="0">
                <a:solidFill>
                  <a:schemeClr val="accent2"/>
                </a:solidFill>
              </a:rPr>
              <a:t>Изучава се едновременно връзката на една експозиция с повече здравни резултати</a:t>
            </a:r>
          </a:p>
          <a:p>
            <a:pPr>
              <a:buFont typeface="Monotype Sorts" pitchFamily="2" charset="2"/>
              <a:buNone/>
            </a:pPr>
            <a:r>
              <a:rPr lang="bg-BG" altLang="bg-BG" sz="2800" smtClean="0">
                <a:solidFill>
                  <a:schemeClr val="accent2"/>
                </a:solidFill>
              </a:rPr>
              <a:t>Директно се изчислява относителния риск</a:t>
            </a:r>
          </a:p>
          <a:p>
            <a:pPr>
              <a:buFont typeface="Monotype Sorts" pitchFamily="2" charset="2"/>
              <a:buNone/>
            </a:pPr>
            <a:r>
              <a:rPr lang="bg-BG" altLang="bg-BG" sz="2800" smtClean="0">
                <a:solidFill>
                  <a:schemeClr val="accent2"/>
                </a:solidFill>
              </a:rPr>
              <a:t>Подходящи за изучаване на рядка експозиция</a:t>
            </a:r>
          </a:p>
          <a:p>
            <a:pPr>
              <a:buFont typeface="Monotype Sorts" pitchFamily="2" charset="2"/>
              <a:buNone/>
            </a:pPr>
            <a:r>
              <a:rPr lang="bg-BG" altLang="bg-BG" sz="2800" smtClean="0">
                <a:solidFill>
                  <a:schemeClr val="accent2"/>
                </a:solidFill>
              </a:rPr>
              <a:t>Може да се определят дозо-зависими оценки на риска</a:t>
            </a:r>
          </a:p>
          <a:p>
            <a:pPr>
              <a:buFont typeface="Monotype Sorts" pitchFamily="2" charset="2"/>
              <a:buNone/>
            </a:pPr>
            <a:r>
              <a:rPr lang="bg-BG" altLang="bg-BG" sz="2800" smtClean="0">
                <a:solidFill>
                  <a:schemeClr val="accent2"/>
                </a:solidFill>
              </a:rPr>
              <a:t>Минимална заплаха от систематична грешка </a:t>
            </a:r>
            <a:endParaRPr lang="en-US" altLang="bg-BG" sz="2800" smtClean="0">
              <a:solidFill>
                <a:schemeClr val="accent2"/>
              </a:solidFill>
            </a:endParaRPr>
          </a:p>
        </p:txBody>
      </p:sp>
    </p:spTree>
  </p:cSld>
  <p:clrMapOvr>
    <a:masterClrMapping/>
  </p:clrMapOvr>
  <p:transition spd="med">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bg-BG" sz="3600" b="1" smtClean="0"/>
              <a:t>Периодна болестност /Period prevalence</a:t>
            </a:r>
            <a:r>
              <a:rPr lang="bg-BG" altLang="bg-BG" sz="3600" b="1" smtClean="0"/>
              <a:t>/</a:t>
            </a:r>
            <a:endParaRPr lang="en-US" altLang="bg-BG" sz="3600" smtClean="0"/>
          </a:p>
        </p:txBody>
      </p:sp>
      <p:sp>
        <p:nvSpPr>
          <p:cNvPr id="8195" name="Rectangle 3"/>
          <p:cNvSpPr>
            <a:spLocks noGrp="1" noChangeArrowheads="1"/>
          </p:cNvSpPr>
          <p:nvPr>
            <p:ph type="body" idx="1"/>
          </p:nvPr>
        </p:nvSpPr>
        <p:spPr>
          <a:xfrm>
            <a:off x="990600" y="1676400"/>
            <a:ext cx="7772400" cy="4114800"/>
          </a:xfrm>
        </p:spPr>
        <p:txBody>
          <a:bodyPr/>
          <a:lstStyle/>
          <a:p>
            <a:pPr>
              <a:buFont typeface="Monotype Sorts" pitchFamily="2" charset="2"/>
              <a:buNone/>
            </a:pPr>
            <a:r>
              <a:rPr lang="bg-BG" altLang="bg-BG" sz="2800" b="1" smtClean="0"/>
              <a:t>Измерва броя лица със заболяване в началото на периода плюс нововъзникналите случаи, отнесени към средната численост на популацията в риск за периода</a:t>
            </a:r>
          </a:p>
          <a:p>
            <a:pPr>
              <a:buFont typeface="Monotype Sorts" pitchFamily="2" charset="2"/>
              <a:buNone/>
            </a:pPr>
            <a:r>
              <a:rPr lang="bg-BG" altLang="bg-BG" sz="2800" b="1" smtClean="0"/>
              <a:t>Описва добре здравния проблем и се прилага за оценка на здравните потребности</a:t>
            </a:r>
          </a:p>
          <a:p>
            <a:pPr>
              <a:buFont typeface="Monotype Sorts" pitchFamily="2" charset="2"/>
              <a:buNone/>
            </a:pPr>
            <a:r>
              <a:rPr lang="bg-BG" altLang="bg-BG" sz="2800" b="1" smtClean="0"/>
              <a:t>Използва се при планиране и разпределяне на здравната помощ и здравните ресурси</a:t>
            </a:r>
          </a:p>
          <a:p>
            <a:pPr>
              <a:buFont typeface="Monotype Sorts" pitchFamily="2" charset="2"/>
              <a:buNone/>
            </a:pPr>
            <a:endParaRPr lang="en-US" altLang="bg-BG" sz="1400" smtClean="0"/>
          </a:p>
          <a:p>
            <a:pPr>
              <a:buFont typeface="Monotype Sorts" pitchFamily="2" charset="2"/>
              <a:buNone/>
            </a:pPr>
            <a:r>
              <a:rPr lang="en-US" altLang="bg-BG" sz="2600" smtClean="0">
                <a:solidFill>
                  <a:schemeClr val="accent2"/>
                </a:solidFill>
              </a:rPr>
              <a:t>брой </a:t>
            </a:r>
            <a:r>
              <a:rPr lang="bg-BG" altLang="bg-BG" sz="2600" smtClean="0">
                <a:solidFill>
                  <a:schemeClr val="accent2"/>
                </a:solidFill>
              </a:rPr>
              <a:t>регистрирани</a:t>
            </a:r>
            <a:r>
              <a:rPr lang="en-US" altLang="bg-BG" sz="2600" smtClean="0">
                <a:solidFill>
                  <a:schemeClr val="accent2"/>
                </a:solidFill>
              </a:rPr>
              <a:t> заболяв. в определен период</a:t>
            </a:r>
          </a:p>
          <a:p>
            <a:pPr>
              <a:buFont typeface="Monotype Sorts" pitchFamily="2" charset="2"/>
              <a:buNone/>
            </a:pPr>
            <a:r>
              <a:rPr lang="en-US" altLang="bg-BG" sz="2600" smtClean="0">
                <a:solidFill>
                  <a:schemeClr val="accent2"/>
                </a:solidFill>
              </a:rPr>
              <a:t>размер на популацията в риск в същия период</a:t>
            </a:r>
            <a:endParaRPr lang="en-US" altLang="bg-BG" smtClean="0">
              <a:solidFill>
                <a:schemeClr val="accent2"/>
              </a:solidFill>
            </a:endParaRPr>
          </a:p>
        </p:txBody>
      </p:sp>
      <p:sp>
        <p:nvSpPr>
          <p:cNvPr id="8196" name="Line 4"/>
          <p:cNvSpPr>
            <a:spLocks noChangeShapeType="1"/>
          </p:cNvSpPr>
          <p:nvPr/>
        </p:nvSpPr>
        <p:spPr bwMode="auto">
          <a:xfrm>
            <a:off x="1066800" y="6096000"/>
            <a:ext cx="6934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Text Box 5"/>
          <p:cNvSpPr txBox="1">
            <a:spLocks noChangeArrowheads="1"/>
          </p:cNvSpPr>
          <p:nvPr/>
        </p:nvSpPr>
        <p:spPr bwMode="auto">
          <a:xfrm>
            <a:off x="8001000" y="5791200"/>
            <a:ext cx="8699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en-US" altLang="bg-BG" sz="2600">
                <a:solidFill>
                  <a:schemeClr val="accent2"/>
                </a:solidFill>
              </a:rPr>
              <a:t>х 10</a:t>
            </a:r>
            <a:r>
              <a:rPr kumimoji="0" lang="en-US" altLang="bg-BG" sz="2600" baseline="30000">
                <a:solidFill>
                  <a:schemeClr val="accent2"/>
                </a:solidFill>
              </a:rPr>
              <a:t>n</a:t>
            </a:r>
            <a:endParaRPr kumimoji="0" lang="en-US" altLang="bg-BG" sz="2600"/>
          </a:p>
        </p:txBody>
      </p:sp>
      <p:sp>
        <p:nvSpPr>
          <p:cNvPr id="8198"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CB25D391-2B62-424B-B567-BD69DB4F550C}" type="slidenum">
              <a:rPr kumimoji="0" lang="en-US" altLang="bg-BG" sz="1400" smtClean="0">
                <a:solidFill>
                  <a:schemeClr val="bg2"/>
                </a:solidFill>
              </a:rPr>
              <a:pPr>
                <a:spcBef>
                  <a:spcPct val="50000"/>
                </a:spcBef>
                <a:buClrTx/>
                <a:buSzTx/>
                <a:buFontTx/>
                <a:buNone/>
              </a:pPr>
              <a:t>5</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06C097CD-E766-4CF5-98FE-794C4D7842B4}" type="slidenum">
              <a:rPr kumimoji="0" lang="en-US" altLang="bg-BG" sz="1400" smtClean="0">
                <a:solidFill>
                  <a:schemeClr val="bg2"/>
                </a:solidFill>
              </a:rPr>
              <a:pPr>
                <a:spcBef>
                  <a:spcPct val="50000"/>
                </a:spcBef>
                <a:buClrTx/>
                <a:buSzTx/>
                <a:buFontTx/>
                <a:buNone/>
              </a:pPr>
              <a:t>50</a:t>
            </a:fld>
            <a:endParaRPr kumimoji="0" lang="en-US" altLang="bg-BG" sz="1400" smtClean="0">
              <a:solidFill>
                <a:schemeClr val="bg2"/>
              </a:solidFill>
            </a:endParaRPr>
          </a:p>
        </p:txBody>
      </p:sp>
      <p:sp>
        <p:nvSpPr>
          <p:cNvPr id="54275" name="Rectangle 2"/>
          <p:cNvSpPr>
            <a:spLocks noGrp="1" noChangeArrowheads="1"/>
          </p:cNvSpPr>
          <p:nvPr>
            <p:ph type="title"/>
          </p:nvPr>
        </p:nvSpPr>
        <p:spPr>
          <a:xfrm>
            <a:off x="990600" y="457200"/>
            <a:ext cx="8153400" cy="1143000"/>
          </a:xfrm>
        </p:spPr>
        <p:txBody>
          <a:bodyPr/>
          <a:lstStyle/>
          <a:p>
            <a:r>
              <a:rPr lang="bg-BG" altLang="bg-BG" sz="3200" b="1" smtClean="0"/>
              <a:t>КОХОРТНИ ПРОУЧВАНИЯ –НЕДОСТАТЪЦИ</a:t>
            </a:r>
            <a:endParaRPr lang="en-US" altLang="bg-BG" sz="3200" b="1" smtClean="0"/>
          </a:p>
        </p:txBody>
      </p:sp>
      <p:sp>
        <p:nvSpPr>
          <p:cNvPr id="54276" name="Rectangle 4"/>
          <p:cNvSpPr>
            <a:spLocks noGrp="1" noChangeArrowheads="1"/>
          </p:cNvSpPr>
          <p:nvPr>
            <p:ph type="body" idx="1"/>
          </p:nvPr>
        </p:nvSpPr>
        <p:spPr/>
        <p:txBody>
          <a:bodyPr/>
          <a:lstStyle/>
          <a:p>
            <a:r>
              <a:rPr lang="bg-BG" altLang="bg-BG" sz="2800" smtClean="0">
                <a:solidFill>
                  <a:srgbClr val="6449E9"/>
                </a:solidFill>
              </a:rPr>
              <a:t>Изисква голям брой участници</a:t>
            </a:r>
          </a:p>
          <a:p>
            <a:r>
              <a:rPr lang="bg-BG" altLang="bg-BG" sz="2800" smtClean="0">
                <a:solidFill>
                  <a:srgbClr val="6449E9"/>
                </a:solidFill>
              </a:rPr>
              <a:t>Не е подходящо за рядка болест</a:t>
            </a:r>
          </a:p>
          <a:p>
            <a:r>
              <a:rPr lang="bg-BG" altLang="bg-BG" sz="2800" smtClean="0">
                <a:solidFill>
                  <a:srgbClr val="6449E9"/>
                </a:solidFill>
              </a:rPr>
              <a:t>Има значителна продължителност </a:t>
            </a:r>
          </a:p>
          <a:p>
            <a:r>
              <a:rPr lang="bg-BG" altLang="bg-BG" sz="2800" smtClean="0">
                <a:solidFill>
                  <a:srgbClr val="6449E9"/>
                </a:solidFill>
              </a:rPr>
              <a:t>Трудности в проследяването на кохортата</a:t>
            </a:r>
          </a:p>
          <a:p>
            <a:r>
              <a:rPr lang="bg-BG" altLang="bg-BG" sz="2800" smtClean="0">
                <a:solidFill>
                  <a:srgbClr val="6449E9"/>
                </a:solidFill>
              </a:rPr>
              <a:t>Административни проблеми – персонал, поддържане на документация и др.</a:t>
            </a:r>
          </a:p>
          <a:p>
            <a:r>
              <a:rPr lang="bg-BG" altLang="bg-BG" sz="2800" smtClean="0">
                <a:solidFill>
                  <a:srgbClr val="6449E9"/>
                </a:solidFill>
              </a:rPr>
              <a:t>Скъпоструващи</a:t>
            </a:r>
          </a:p>
          <a:p>
            <a:r>
              <a:rPr lang="bg-BG" altLang="bg-BG" sz="2800" smtClean="0">
                <a:solidFill>
                  <a:srgbClr val="6449E9"/>
                </a:solidFill>
              </a:rPr>
              <a:t>Етични проблеми</a:t>
            </a:r>
            <a:endParaRPr lang="en-US" altLang="bg-BG" sz="2800" smtClean="0">
              <a:solidFill>
                <a:srgbClr val="6449E9"/>
              </a:solidFill>
            </a:endParaRPr>
          </a:p>
        </p:txBody>
      </p:sp>
    </p:spTree>
  </p:cSld>
  <p:clrMapOvr>
    <a:masterClrMapping/>
  </p:clrMapOvr>
  <p:transition spd="med">
    <p:wip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385271F9-56F9-4F9D-8AEF-F4767987FA62}" type="slidenum">
              <a:rPr kumimoji="0" lang="en-US" altLang="bg-BG" sz="1400" smtClean="0">
                <a:solidFill>
                  <a:schemeClr val="bg2"/>
                </a:solidFill>
              </a:rPr>
              <a:pPr>
                <a:spcBef>
                  <a:spcPct val="50000"/>
                </a:spcBef>
                <a:buClrTx/>
                <a:buSzTx/>
                <a:buFontTx/>
                <a:buNone/>
              </a:pPr>
              <a:t>51</a:t>
            </a:fld>
            <a:endParaRPr kumimoji="0" lang="en-US" altLang="bg-BG" sz="1400" smtClean="0">
              <a:solidFill>
                <a:schemeClr val="bg2"/>
              </a:solidFill>
            </a:endParaRPr>
          </a:p>
        </p:txBody>
      </p:sp>
      <p:sp>
        <p:nvSpPr>
          <p:cNvPr id="55299" name="Rectangle 2"/>
          <p:cNvSpPr>
            <a:spLocks noGrp="1" noChangeArrowheads="1"/>
          </p:cNvSpPr>
          <p:nvPr>
            <p:ph type="title"/>
          </p:nvPr>
        </p:nvSpPr>
        <p:spPr>
          <a:xfrm>
            <a:off x="990600" y="457200"/>
            <a:ext cx="8153400" cy="1143000"/>
          </a:xfrm>
        </p:spPr>
        <p:txBody>
          <a:bodyPr/>
          <a:lstStyle/>
          <a:p>
            <a:r>
              <a:rPr lang="bg-BG" altLang="bg-BG" sz="3200" b="1" smtClean="0"/>
              <a:t>ПРОУЧВАНИЯ СЛУЧАЙ-КОНТРОЛА</a:t>
            </a:r>
            <a:endParaRPr lang="en-US" altLang="bg-BG" sz="3200" b="1" smtClean="0"/>
          </a:p>
        </p:txBody>
      </p:sp>
      <p:sp>
        <p:nvSpPr>
          <p:cNvPr id="55300" name="Rectangle 4"/>
          <p:cNvSpPr>
            <a:spLocks noGrp="1" noChangeArrowheads="1"/>
          </p:cNvSpPr>
          <p:nvPr>
            <p:ph type="body" idx="1"/>
          </p:nvPr>
        </p:nvSpPr>
        <p:spPr/>
        <p:txBody>
          <a:bodyPr/>
          <a:lstStyle/>
          <a:p>
            <a:pPr>
              <a:buFont typeface="Monotype Sorts" pitchFamily="2" charset="2"/>
              <a:buNone/>
            </a:pPr>
            <a:r>
              <a:rPr lang="bg-BG" altLang="bg-BG" smtClean="0"/>
              <a:t>При тях и експозицията, и резултатът вече са се случили преди началото на проучването</a:t>
            </a:r>
          </a:p>
          <a:p>
            <a:pPr>
              <a:buFont typeface="Monotype Sorts" pitchFamily="2" charset="2"/>
              <a:buNone/>
            </a:pPr>
            <a:r>
              <a:rPr lang="bg-BG" altLang="bg-BG" smtClean="0"/>
              <a:t>Проучването изучава причинно-следствената връзка в обратна посока – от резултата към причината</a:t>
            </a:r>
            <a:endParaRPr lang="en-US" altLang="bg-BG" smtClean="0"/>
          </a:p>
        </p:txBody>
      </p:sp>
    </p:spTree>
  </p:cSld>
  <p:clrMapOvr>
    <a:masterClrMapping/>
  </p:clrMapOvr>
  <p:transition spd="med">
    <p:wip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6518A6C8-3825-4C26-87DD-C5015A547015}" type="slidenum">
              <a:rPr kumimoji="0" lang="en-US" altLang="bg-BG" sz="1400" smtClean="0">
                <a:solidFill>
                  <a:schemeClr val="bg2"/>
                </a:solidFill>
              </a:rPr>
              <a:pPr>
                <a:spcBef>
                  <a:spcPct val="50000"/>
                </a:spcBef>
                <a:buClrTx/>
                <a:buSzTx/>
                <a:buFontTx/>
                <a:buNone/>
              </a:pPr>
              <a:t>52</a:t>
            </a:fld>
            <a:endParaRPr kumimoji="0" lang="en-US" altLang="bg-BG" sz="1400" smtClean="0">
              <a:solidFill>
                <a:schemeClr val="bg2"/>
              </a:solidFill>
            </a:endParaRPr>
          </a:p>
        </p:txBody>
      </p:sp>
      <p:sp>
        <p:nvSpPr>
          <p:cNvPr id="56323" name="Rectangle 2"/>
          <p:cNvSpPr>
            <a:spLocks noGrp="1" noChangeArrowheads="1"/>
          </p:cNvSpPr>
          <p:nvPr>
            <p:ph type="title"/>
          </p:nvPr>
        </p:nvSpPr>
        <p:spPr>
          <a:xfrm>
            <a:off x="990600" y="457200"/>
            <a:ext cx="8153400" cy="1143000"/>
          </a:xfrm>
        </p:spPr>
        <p:txBody>
          <a:bodyPr/>
          <a:lstStyle/>
          <a:p>
            <a:r>
              <a:rPr lang="bg-BG" altLang="bg-BG" sz="3200" b="1" smtClean="0"/>
              <a:t>ВИДОВЕ ПРОУЧВАНИЯ СЛУЧАЙ-КОНТРОЛА</a:t>
            </a:r>
            <a:endParaRPr lang="en-US" altLang="bg-BG" sz="3200" b="1" smtClean="0"/>
          </a:p>
        </p:txBody>
      </p:sp>
      <p:sp>
        <p:nvSpPr>
          <p:cNvPr id="56324" name="Rectangle 3"/>
          <p:cNvSpPr>
            <a:spLocks noGrp="1" noChangeArrowheads="1"/>
          </p:cNvSpPr>
          <p:nvPr>
            <p:ph type="body" idx="1"/>
          </p:nvPr>
        </p:nvSpPr>
        <p:spPr/>
        <p:txBody>
          <a:bodyPr/>
          <a:lstStyle/>
          <a:p>
            <a:pPr>
              <a:buFont typeface="Monotype Sorts" pitchFamily="2" charset="2"/>
              <a:buNone/>
            </a:pPr>
            <a:r>
              <a:rPr lang="bg-BG" altLang="bg-BG" smtClean="0"/>
              <a:t>Ретроспективни проучвания </a:t>
            </a:r>
          </a:p>
          <a:p>
            <a:pPr>
              <a:buFont typeface="Monotype Sorts" pitchFamily="2" charset="2"/>
              <a:buNone/>
            </a:pPr>
            <a:endParaRPr lang="en-US" altLang="bg-BG" smtClean="0"/>
          </a:p>
        </p:txBody>
      </p:sp>
      <p:sp>
        <p:nvSpPr>
          <p:cNvPr id="203780" name="Rectangle 4"/>
          <p:cNvSpPr>
            <a:spLocks noChangeArrowheads="1"/>
          </p:cNvSpPr>
          <p:nvPr/>
        </p:nvSpPr>
        <p:spPr bwMode="auto">
          <a:xfrm>
            <a:off x="4724400" y="2895600"/>
            <a:ext cx="2286000" cy="609600"/>
          </a:xfrm>
          <a:prstGeom prst="rect">
            <a:avLst/>
          </a:prstGeom>
          <a:solidFill>
            <a:srgbClr val="FF7C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a:t>Случаи – заб.+</a:t>
            </a:r>
            <a:endParaRPr kumimoji="0" lang="en-US" altLang="bg-BG" sz="2400"/>
          </a:p>
        </p:txBody>
      </p:sp>
      <p:sp>
        <p:nvSpPr>
          <p:cNvPr id="203781" name="Rectangle 5"/>
          <p:cNvSpPr>
            <a:spLocks noChangeArrowheads="1"/>
          </p:cNvSpPr>
          <p:nvPr/>
        </p:nvSpPr>
        <p:spPr bwMode="auto">
          <a:xfrm>
            <a:off x="4724400" y="4114800"/>
            <a:ext cx="2286000" cy="60960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a:t>Контроли – заб.-</a:t>
            </a:r>
            <a:endParaRPr kumimoji="0" lang="en-US" altLang="bg-BG" sz="2400"/>
          </a:p>
        </p:txBody>
      </p:sp>
      <p:sp>
        <p:nvSpPr>
          <p:cNvPr id="203784" name="Line 8"/>
          <p:cNvSpPr>
            <a:spLocks noChangeShapeType="1"/>
          </p:cNvSpPr>
          <p:nvPr/>
        </p:nvSpPr>
        <p:spPr bwMode="auto">
          <a:xfrm flipH="1" flipV="1">
            <a:off x="3886200" y="2971800"/>
            <a:ext cx="838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3785" name="Line 9"/>
          <p:cNvSpPr>
            <a:spLocks noChangeShapeType="1"/>
          </p:cNvSpPr>
          <p:nvPr/>
        </p:nvSpPr>
        <p:spPr bwMode="auto">
          <a:xfrm flipH="1" flipV="1">
            <a:off x="3886200" y="4191000"/>
            <a:ext cx="838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3786" name="Line 10"/>
          <p:cNvSpPr>
            <a:spLocks noChangeShapeType="1"/>
          </p:cNvSpPr>
          <p:nvPr/>
        </p:nvSpPr>
        <p:spPr bwMode="auto">
          <a:xfrm flipH="1">
            <a:off x="3886200" y="4419600"/>
            <a:ext cx="838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3787" name="Line 11"/>
          <p:cNvSpPr>
            <a:spLocks noChangeShapeType="1"/>
          </p:cNvSpPr>
          <p:nvPr/>
        </p:nvSpPr>
        <p:spPr bwMode="auto">
          <a:xfrm flipH="1">
            <a:off x="3886200" y="3200400"/>
            <a:ext cx="838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3788" name="Rectangle 12"/>
          <p:cNvSpPr>
            <a:spLocks noChangeArrowheads="1"/>
          </p:cNvSpPr>
          <p:nvPr/>
        </p:nvSpPr>
        <p:spPr bwMode="auto">
          <a:xfrm>
            <a:off x="2895600" y="2667000"/>
            <a:ext cx="990600" cy="3810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a:t>Експ.+</a:t>
            </a:r>
            <a:endParaRPr kumimoji="0" lang="en-US" altLang="bg-BG" sz="2400"/>
          </a:p>
        </p:txBody>
      </p:sp>
      <p:sp>
        <p:nvSpPr>
          <p:cNvPr id="203789" name="Rectangle 13"/>
          <p:cNvSpPr>
            <a:spLocks noChangeArrowheads="1"/>
          </p:cNvSpPr>
          <p:nvPr/>
        </p:nvSpPr>
        <p:spPr bwMode="auto">
          <a:xfrm>
            <a:off x="2895600" y="3352800"/>
            <a:ext cx="990600" cy="381000"/>
          </a:xfrm>
          <a:prstGeom prst="rect">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a:t>Експ.-</a:t>
            </a:r>
            <a:endParaRPr kumimoji="0" lang="en-US" altLang="bg-BG" sz="2400"/>
          </a:p>
        </p:txBody>
      </p:sp>
      <p:sp>
        <p:nvSpPr>
          <p:cNvPr id="203790" name="Rectangle 14"/>
          <p:cNvSpPr>
            <a:spLocks noChangeArrowheads="1"/>
          </p:cNvSpPr>
          <p:nvPr/>
        </p:nvSpPr>
        <p:spPr bwMode="auto">
          <a:xfrm>
            <a:off x="2895600" y="3886200"/>
            <a:ext cx="990600" cy="3810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a:t>Експ.+</a:t>
            </a:r>
            <a:endParaRPr kumimoji="0" lang="en-US" altLang="bg-BG" sz="2400"/>
          </a:p>
        </p:txBody>
      </p:sp>
      <p:sp>
        <p:nvSpPr>
          <p:cNvPr id="203791" name="Rectangle 15"/>
          <p:cNvSpPr>
            <a:spLocks noChangeArrowheads="1"/>
          </p:cNvSpPr>
          <p:nvPr/>
        </p:nvSpPr>
        <p:spPr bwMode="auto">
          <a:xfrm>
            <a:off x="2895600" y="4572000"/>
            <a:ext cx="990600" cy="381000"/>
          </a:xfrm>
          <a:prstGeom prst="rect">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400"/>
              <a:t>Експ.-</a:t>
            </a:r>
            <a:endParaRPr kumimoji="0" lang="en-US" altLang="bg-BG" sz="2400"/>
          </a:p>
        </p:txBody>
      </p:sp>
      <p:sp>
        <p:nvSpPr>
          <p:cNvPr id="203793" name="Line 17"/>
          <p:cNvSpPr>
            <a:spLocks noChangeShapeType="1"/>
          </p:cNvSpPr>
          <p:nvPr/>
        </p:nvSpPr>
        <p:spPr bwMode="auto">
          <a:xfrm flipH="1">
            <a:off x="2819400" y="5715000"/>
            <a:ext cx="426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3794" name="Text Box 18"/>
          <p:cNvSpPr txBox="1">
            <a:spLocks noChangeArrowheads="1"/>
          </p:cNvSpPr>
          <p:nvPr/>
        </p:nvSpPr>
        <p:spPr bwMode="auto">
          <a:xfrm>
            <a:off x="7010400" y="5257800"/>
            <a:ext cx="76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2000"/>
              <a:t>t</a:t>
            </a:r>
            <a:r>
              <a:rPr kumimoji="0" lang="en-US" altLang="bg-BG" sz="2000" baseline="-25000"/>
              <a:t>0</a:t>
            </a:r>
            <a:endParaRPr kumimoji="0" lang="en-US" altLang="bg-BG" sz="2000"/>
          </a:p>
        </p:txBody>
      </p:sp>
      <p:sp>
        <p:nvSpPr>
          <p:cNvPr id="203795" name="Text Box 19"/>
          <p:cNvSpPr txBox="1">
            <a:spLocks noChangeArrowheads="1"/>
          </p:cNvSpPr>
          <p:nvPr/>
        </p:nvSpPr>
        <p:spPr bwMode="auto">
          <a:xfrm>
            <a:off x="2590800" y="5257800"/>
            <a:ext cx="76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2000"/>
              <a:t>t</a:t>
            </a:r>
            <a:r>
              <a:rPr kumimoji="0" lang="en-US" altLang="bg-BG" sz="1600"/>
              <a:t>p</a:t>
            </a: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3780"/>
                                        </p:tgtEl>
                                        <p:attrNameLst>
                                          <p:attrName>style.visibility</p:attrName>
                                        </p:attrNameLst>
                                      </p:cBhvr>
                                      <p:to>
                                        <p:strVal val="visible"/>
                                      </p:to>
                                    </p:set>
                                    <p:anim calcmode="lin" valueType="num">
                                      <p:cBhvr additive="base">
                                        <p:cTn id="7" dur="500" fill="hold"/>
                                        <p:tgtEl>
                                          <p:spTgt spid="203780"/>
                                        </p:tgtEl>
                                        <p:attrNameLst>
                                          <p:attrName>ppt_x</p:attrName>
                                        </p:attrNameLst>
                                      </p:cBhvr>
                                      <p:tavLst>
                                        <p:tav tm="0">
                                          <p:val>
                                            <p:strVal val="1+#ppt_w/2"/>
                                          </p:val>
                                        </p:tav>
                                        <p:tav tm="100000">
                                          <p:val>
                                            <p:strVal val="#ppt_x"/>
                                          </p:val>
                                        </p:tav>
                                      </p:tavLst>
                                    </p:anim>
                                    <p:anim calcmode="lin" valueType="num">
                                      <p:cBhvr additive="base">
                                        <p:cTn id="8" dur="500" fill="hold"/>
                                        <p:tgtEl>
                                          <p:spTgt spid="20378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3781"/>
                                        </p:tgtEl>
                                        <p:attrNameLst>
                                          <p:attrName>style.visibility</p:attrName>
                                        </p:attrNameLst>
                                      </p:cBhvr>
                                      <p:to>
                                        <p:strVal val="visible"/>
                                      </p:to>
                                    </p:set>
                                    <p:anim calcmode="lin" valueType="num">
                                      <p:cBhvr additive="base">
                                        <p:cTn id="13" dur="500" fill="hold"/>
                                        <p:tgtEl>
                                          <p:spTgt spid="203781"/>
                                        </p:tgtEl>
                                        <p:attrNameLst>
                                          <p:attrName>ppt_x</p:attrName>
                                        </p:attrNameLst>
                                      </p:cBhvr>
                                      <p:tavLst>
                                        <p:tav tm="0">
                                          <p:val>
                                            <p:strVal val="1+#ppt_w/2"/>
                                          </p:val>
                                        </p:tav>
                                        <p:tav tm="100000">
                                          <p:val>
                                            <p:strVal val="#ppt_x"/>
                                          </p:val>
                                        </p:tav>
                                      </p:tavLst>
                                    </p:anim>
                                    <p:anim calcmode="lin" valueType="num">
                                      <p:cBhvr additive="base">
                                        <p:cTn id="14" dur="500" fill="hold"/>
                                        <p:tgtEl>
                                          <p:spTgt spid="20378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nodeType="clickEffect">
                                  <p:stCondLst>
                                    <p:cond delay="0"/>
                                  </p:stCondLst>
                                  <p:childTnLst>
                                    <p:set>
                                      <p:cBhvr>
                                        <p:cTn id="18" dur="1" fill="hold">
                                          <p:stCondLst>
                                            <p:cond delay="0"/>
                                          </p:stCondLst>
                                        </p:cTn>
                                        <p:tgtEl>
                                          <p:spTgt spid="203784"/>
                                        </p:tgtEl>
                                        <p:attrNameLst>
                                          <p:attrName>style.visibility</p:attrName>
                                        </p:attrNameLst>
                                      </p:cBhvr>
                                      <p:to>
                                        <p:strVal val="visible"/>
                                      </p:to>
                                    </p:set>
                                    <p:animEffect transition="in" filter="slide(fromBottom)">
                                      <p:cBhvr>
                                        <p:cTn id="19" dur="500"/>
                                        <p:tgtEl>
                                          <p:spTgt spid="203784"/>
                                        </p:tgtEl>
                                      </p:cBhvr>
                                    </p:animEffect>
                                  </p:childTnLst>
                                </p:cTn>
                              </p:par>
                              <p:par>
                                <p:cTn id="20" presetID="12" presetClass="entr" presetSubtype="4" fill="hold" nodeType="withEffect">
                                  <p:stCondLst>
                                    <p:cond delay="0"/>
                                  </p:stCondLst>
                                  <p:childTnLst>
                                    <p:set>
                                      <p:cBhvr>
                                        <p:cTn id="21" dur="1" fill="hold">
                                          <p:stCondLst>
                                            <p:cond delay="0"/>
                                          </p:stCondLst>
                                        </p:cTn>
                                        <p:tgtEl>
                                          <p:spTgt spid="203787"/>
                                        </p:tgtEl>
                                        <p:attrNameLst>
                                          <p:attrName>style.visibility</p:attrName>
                                        </p:attrNameLst>
                                      </p:cBhvr>
                                      <p:to>
                                        <p:strVal val="visible"/>
                                      </p:to>
                                    </p:set>
                                    <p:animEffect transition="in" filter="slide(fromBottom)">
                                      <p:cBhvr>
                                        <p:cTn id="22" dur="500"/>
                                        <p:tgtEl>
                                          <p:spTgt spid="203787"/>
                                        </p:tgtEl>
                                      </p:cBhvr>
                                    </p:animEffect>
                                  </p:childTnLst>
                                </p:cTn>
                              </p:par>
                              <p:par>
                                <p:cTn id="23" presetID="12" presetClass="entr" presetSubtype="4" fill="hold" nodeType="withEffect">
                                  <p:stCondLst>
                                    <p:cond delay="0"/>
                                  </p:stCondLst>
                                  <p:childTnLst>
                                    <p:set>
                                      <p:cBhvr>
                                        <p:cTn id="24" dur="1" fill="hold">
                                          <p:stCondLst>
                                            <p:cond delay="0"/>
                                          </p:stCondLst>
                                        </p:cTn>
                                        <p:tgtEl>
                                          <p:spTgt spid="203785"/>
                                        </p:tgtEl>
                                        <p:attrNameLst>
                                          <p:attrName>style.visibility</p:attrName>
                                        </p:attrNameLst>
                                      </p:cBhvr>
                                      <p:to>
                                        <p:strVal val="visible"/>
                                      </p:to>
                                    </p:set>
                                    <p:animEffect transition="in" filter="slide(fromBottom)">
                                      <p:cBhvr>
                                        <p:cTn id="25" dur="500"/>
                                        <p:tgtEl>
                                          <p:spTgt spid="203785"/>
                                        </p:tgtEl>
                                      </p:cBhvr>
                                    </p:animEffect>
                                  </p:childTnLst>
                                </p:cTn>
                              </p:par>
                              <p:par>
                                <p:cTn id="26" presetID="12" presetClass="entr" presetSubtype="4" fill="hold" nodeType="withEffect">
                                  <p:stCondLst>
                                    <p:cond delay="0"/>
                                  </p:stCondLst>
                                  <p:childTnLst>
                                    <p:set>
                                      <p:cBhvr>
                                        <p:cTn id="27" dur="1" fill="hold">
                                          <p:stCondLst>
                                            <p:cond delay="0"/>
                                          </p:stCondLst>
                                        </p:cTn>
                                        <p:tgtEl>
                                          <p:spTgt spid="203786"/>
                                        </p:tgtEl>
                                        <p:attrNameLst>
                                          <p:attrName>style.visibility</p:attrName>
                                        </p:attrNameLst>
                                      </p:cBhvr>
                                      <p:to>
                                        <p:strVal val="visible"/>
                                      </p:to>
                                    </p:set>
                                    <p:animEffect transition="in" filter="slide(fromBottom)">
                                      <p:cBhvr>
                                        <p:cTn id="28" dur="500"/>
                                        <p:tgtEl>
                                          <p:spTgt spid="20378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203788"/>
                                        </p:tgtEl>
                                        <p:attrNameLst>
                                          <p:attrName>style.visibility</p:attrName>
                                        </p:attrNameLst>
                                      </p:cBhvr>
                                      <p:to>
                                        <p:strVal val="visible"/>
                                      </p:to>
                                    </p:set>
                                    <p:anim calcmode="lin" valueType="num">
                                      <p:cBhvr additive="base">
                                        <p:cTn id="33" dur="500" fill="hold"/>
                                        <p:tgtEl>
                                          <p:spTgt spid="203788"/>
                                        </p:tgtEl>
                                        <p:attrNameLst>
                                          <p:attrName>ppt_x</p:attrName>
                                        </p:attrNameLst>
                                      </p:cBhvr>
                                      <p:tavLst>
                                        <p:tav tm="0">
                                          <p:val>
                                            <p:strVal val="0-#ppt_w/2"/>
                                          </p:val>
                                        </p:tav>
                                        <p:tav tm="100000">
                                          <p:val>
                                            <p:strVal val="#ppt_x"/>
                                          </p:val>
                                        </p:tav>
                                      </p:tavLst>
                                    </p:anim>
                                    <p:anim calcmode="lin" valueType="num">
                                      <p:cBhvr additive="base">
                                        <p:cTn id="34" dur="500" fill="hold"/>
                                        <p:tgtEl>
                                          <p:spTgt spid="203788"/>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500"/>
                            </p:stCondLst>
                            <p:childTnLst>
                              <p:par>
                                <p:cTn id="36" presetID="2" presetClass="entr" presetSubtype="8" fill="hold" grpId="0" nodeType="afterEffect">
                                  <p:stCondLst>
                                    <p:cond delay="0"/>
                                  </p:stCondLst>
                                  <p:childTnLst>
                                    <p:set>
                                      <p:cBhvr>
                                        <p:cTn id="37" dur="1" fill="hold">
                                          <p:stCondLst>
                                            <p:cond delay="0"/>
                                          </p:stCondLst>
                                        </p:cTn>
                                        <p:tgtEl>
                                          <p:spTgt spid="203790"/>
                                        </p:tgtEl>
                                        <p:attrNameLst>
                                          <p:attrName>style.visibility</p:attrName>
                                        </p:attrNameLst>
                                      </p:cBhvr>
                                      <p:to>
                                        <p:strVal val="visible"/>
                                      </p:to>
                                    </p:set>
                                    <p:anim calcmode="lin" valueType="num">
                                      <p:cBhvr additive="base">
                                        <p:cTn id="38" dur="500" fill="hold"/>
                                        <p:tgtEl>
                                          <p:spTgt spid="203790"/>
                                        </p:tgtEl>
                                        <p:attrNameLst>
                                          <p:attrName>ppt_x</p:attrName>
                                        </p:attrNameLst>
                                      </p:cBhvr>
                                      <p:tavLst>
                                        <p:tav tm="0">
                                          <p:val>
                                            <p:strVal val="0-#ppt_w/2"/>
                                          </p:val>
                                        </p:tav>
                                        <p:tav tm="100000">
                                          <p:val>
                                            <p:strVal val="#ppt_x"/>
                                          </p:val>
                                        </p:tav>
                                      </p:tavLst>
                                    </p:anim>
                                    <p:anim calcmode="lin" valueType="num">
                                      <p:cBhvr additive="base">
                                        <p:cTn id="39" dur="500" fill="hold"/>
                                        <p:tgtEl>
                                          <p:spTgt spid="203790"/>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203789"/>
                                        </p:tgtEl>
                                        <p:attrNameLst>
                                          <p:attrName>style.visibility</p:attrName>
                                        </p:attrNameLst>
                                      </p:cBhvr>
                                      <p:to>
                                        <p:strVal val="visible"/>
                                      </p:to>
                                    </p:set>
                                    <p:anim calcmode="lin" valueType="num">
                                      <p:cBhvr additive="base">
                                        <p:cTn id="44" dur="500" fill="hold"/>
                                        <p:tgtEl>
                                          <p:spTgt spid="203789"/>
                                        </p:tgtEl>
                                        <p:attrNameLst>
                                          <p:attrName>ppt_x</p:attrName>
                                        </p:attrNameLst>
                                      </p:cBhvr>
                                      <p:tavLst>
                                        <p:tav tm="0">
                                          <p:val>
                                            <p:strVal val="0-#ppt_w/2"/>
                                          </p:val>
                                        </p:tav>
                                        <p:tav tm="100000">
                                          <p:val>
                                            <p:strVal val="#ppt_x"/>
                                          </p:val>
                                        </p:tav>
                                      </p:tavLst>
                                    </p:anim>
                                    <p:anim calcmode="lin" valueType="num">
                                      <p:cBhvr additive="base">
                                        <p:cTn id="45" dur="500" fill="hold"/>
                                        <p:tgtEl>
                                          <p:spTgt spid="203789"/>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203791"/>
                                        </p:tgtEl>
                                        <p:attrNameLst>
                                          <p:attrName>style.visibility</p:attrName>
                                        </p:attrNameLst>
                                      </p:cBhvr>
                                      <p:to>
                                        <p:strVal val="visible"/>
                                      </p:to>
                                    </p:set>
                                    <p:anim calcmode="lin" valueType="num">
                                      <p:cBhvr additive="base">
                                        <p:cTn id="48" dur="500" fill="hold"/>
                                        <p:tgtEl>
                                          <p:spTgt spid="203791"/>
                                        </p:tgtEl>
                                        <p:attrNameLst>
                                          <p:attrName>ppt_x</p:attrName>
                                        </p:attrNameLst>
                                      </p:cBhvr>
                                      <p:tavLst>
                                        <p:tav tm="0">
                                          <p:val>
                                            <p:strVal val="0-#ppt_w/2"/>
                                          </p:val>
                                        </p:tav>
                                        <p:tav tm="100000">
                                          <p:val>
                                            <p:strVal val="#ppt_x"/>
                                          </p:val>
                                        </p:tav>
                                      </p:tavLst>
                                    </p:anim>
                                    <p:anim calcmode="lin" valueType="num">
                                      <p:cBhvr additive="base">
                                        <p:cTn id="49" dur="500" fill="hold"/>
                                        <p:tgtEl>
                                          <p:spTgt spid="203791"/>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2" fill="hold" nodeType="clickEffect">
                                  <p:stCondLst>
                                    <p:cond delay="0"/>
                                  </p:stCondLst>
                                  <p:childTnLst>
                                    <p:set>
                                      <p:cBhvr>
                                        <p:cTn id="53" dur="1" fill="hold">
                                          <p:stCondLst>
                                            <p:cond delay="0"/>
                                          </p:stCondLst>
                                        </p:cTn>
                                        <p:tgtEl>
                                          <p:spTgt spid="203793"/>
                                        </p:tgtEl>
                                        <p:attrNameLst>
                                          <p:attrName>style.visibility</p:attrName>
                                        </p:attrNameLst>
                                      </p:cBhvr>
                                      <p:to>
                                        <p:strVal val="visible"/>
                                      </p:to>
                                    </p:set>
                                    <p:anim calcmode="lin" valueType="num">
                                      <p:cBhvr additive="base">
                                        <p:cTn id="54" dur="500" fill="hold"/>
                                        <p:tgtEl>
                                          <p:spTgt spid="203793"/>
                                        </p:tgtEl>
                                        <p:attrNameLst>
                                          <p:attrName>ppt_x</p:attrName>
                                        </p:attrNameLst>
                                      </p:cBhvr>
                                      <p:tavLst>
                                        <p:tav tm="0">
                                          <p:val>
                                            <p:strVal val="1+#ppt_w/2"/>
                                          </p:val>
                                        </p:tav>
                                        <p:tav tm="100000">
                                          <p:val>
                                            <p:strVal val="#ppt_x"/>
                                          </p:val>
                                        </p:tav>
                                      </p:tavLst>
                                    </p:anim>
                                    <p:anim calcmode="lin" valueType="num">
                                      <p:cBhvr additive="base">
                                        <p:cTn id="55" dur="500" fill="hold"/>
                                        <p:tgtEl>
                                          <p:spTgt spid="203793"/>
                                        </p:tgtEl>
                                        <p:attrNameLst>
                                          <p:attrName>ppt_y</p:attrName>
                                        </p:attrNameLst>
                                      </p:cBhvr>
                                      <p:tavLst>
                                        <p:tav tm="0">
                                          <p:val>
                                            <p:strVal val="#ppt_y"/>
                                          </p:val>
                                        </p:tav>
                                        <p:tav tm="100000">
                                          <p:val>
                                            <p:strVal val="#ppt_y"/>
                                          </p:val>
                                        </p:tav>
                                      </p:tavLst>
                                    </p:anim>
                                  </p:childTnLst>
                                </p:cTn>
                              </p:par>
                            </p:childTnLst>
                          </p:cTn>
                        </p:par>
                        <p:par>
                          <p:cTn id="56" fill="hold" nodeType="afterGroup">
                            <p:stCondLst>
                              <p:cond delay="500"/>
                            </p:stCondLst>
                            <p:childTnLst>
                              <p:par>
                                <p:cTn id="57" presetID="2" presetClass="entr" presetSubtype="4" fill="hold" grpId="0" nodeType="afterEffect">
                                  <p:stCondLst>
                                    <p:cond delay="0"/>
                                  </p:stCondLst>
                                  <p:childTnLst>
                                    <p:set>
                                      <p:cBhvr>
                                        <p:cTn id="58" dur="1" fill="hold">
                                          <p:stCondLst>
                                            <p:cond delay="0"/>
                                          </p:stCondLst>
                                        </p:cTn>
                                        <p:tgtEl>
                                          <p:spTgt spid="203794"/>
                                        </p:tgtEl>
                                        <p:attrNameLst>
                                          <p:attrName>style.visibility</p:attrName>
                                        </p:attrNameLst>
                                      </p:cBhvr>
                                      <p:to>
                                        <p:strVal val="visible"/>
                                      </p:to>
                                    </p:set>
                                    <p:anim calcmode="lin" valueType="num">
                                      <p:cBhvr additive="base">
                                        <p:cTn id="59" dur="500" fill="hold"/>
                                        <p:tgtEl>
                                          <p:spTgt spid="203794"/>
                                        </p:tgtEl>
                                        <p:attrNameLst>
                                          <p:attrName>ppt_x</p:attrName>
                                        </p:attrNameLst>
                                      </p:cBhvr>
                                      <p:tavLst>
                                        <p:tav tm="0">
                                          <p:val>
                                            <p:strVal val="#ppt_x"/>
                                          </p:val>
                                        </p:tav>
                                        <p:tav tm="100000">
                                          <p:val>
                                            <p:strVal val="#ppt_x"/>
                                          </p:val>
                                        </p:tav>
                                      </p:tavLst>
                                    </p:anim>
                                    <p:anim calcmode="lin" valueType="num">
                                      <p:cBhvr additive="base">
                                        <p:cTn id="60" dur="500" fill="hold"/>
                                        <p:tgtEl>
                                          <p:spTgt spid="203794"/>
                                        </p:tgtEl>
                                        <p:attrNameLst>
                                          <p:attrName>ppt_y</p:attrName>
                                        </p:attrNameLst>
                                      </p:cBhvr>
                                      <p:tavLst>
                                        <p:tav tm="0">
                                          <p:val>
                                            <p:strVal val="1+#ppt_h/2"/>
                                          </p:val>
                                        </p:tav>
                                        <p:tav tm="100000">
                                          <p:val>
                                            <p:strVal val="#ppt_y"/>
                                          </p:val>
                                        </p:tav>
                                      </p:tavLst>
                                    </p:anim>
                                  </p:childTnLst>
                                </p:cTn>
                              </p:par>
                            </p:childTnLst>
                          </p:cTn>
                        </p:par>
                        <p:par>
                          <p:cTn id="61" fill="hold" nodeType="afterGroup">
                            <p:stCondLst>
                              <p:cond delay="1000"/>
                            </p:stCondLst>
                            <p:childTnLst>
                              <p:par>
                                <p:cTn id="62" presetID="2" presetClass="entr" presetSubtype="4" fill="hold" grpId="0" nodeType="afterEffect">
                                  <p:stCondLst>
                                    <p:cond delay="0"/>
                                  </p:stCondLst>
                                  <p:childTnLst>
                                    <p:set>
                                      <p:cBhvr>
                                        <p:cTn id="63" dur="1" fill="hold">
                                          <p:stCondLst>
                                            <p:cond delay="0"/>
                                          </p:stCondLst>
                                        </p:cTn>
                                        <p:tgtEl>
                                          <p:spTgt spid="203795"/>
                                        </p:tgtEl>
                                        <p:attrNameLst>
                                          <p:attrName>style.visibility</p:attrName>
                                        </p:attrNameLst>
                                      </p:cBhvr>
                                      <p:to>
                                        <p:strVal val="visible"/>
                                      </p:to>
                                    </p:set>
                                    <p:anim calcmode="lin" valueType="num">
                                      <p:cBhvr additive="base">
                                        <p:cTn id="64" dur="500" fill="hold"/>
                                        <p:tgtEl>
                                          <p:spTgt spid="203795"/>
                                        </p:tgtEl>
                                        <p:attrNameLst>
                                          <p:attrName>ppt_x</p:attrName>
                                        </p:attrNameLst>
                                      </p:cBhvr>
                                      <p:tavLst>
                                        <p:tav tm="0">
                                          <p:val>
                                            <p:strVal val="#ppt_x"/>
                                          </p:val>
                                        </p:tav>
                                        <p:tav tm="100000">
                                          <p:val>
                                            <p:strVal val="#ppt_x"/>
                                          </p:val>
                                        </p:tav>
                                      </p:tavLst>
                                    </p:anim>
                                    <p:anim calcmode="lin" valueType="num">
                                      <p:cBhvr additive="base">
                                        <p:cTn id="65" dur="500" fill="hold"/>
                                        <p:tgtEl>
                                          <p:spTgt spid="2037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80" grpId="0" animBg="1"/>
      <p:bldP spid="203781" grpId="0" animBg="1"/>
      <p:bldP spid="203788" grpId="0" animBg="1"/>
      <p:bldP spid="203789" grpId="0" animBg="1"/>
      <p:bldP spid="203790" grpId="0" animBg="1"/>
      <p:bldP spid="203791" grpId="0" animBg="1"/>
      <p:bldP spid="203794" grpId="0"/>
      <p:bldP spid="20379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7A4F85E9-4FE7-45CE-AA27-D93C7AF5C3C9}" type="slidenum">
              <a:rPr kumimoji="0" lang="en-US" altLang="bg-BG" sz="1400" smtClean="0">
                <a:solidFill>
                  <a:schemeClr val="bg2"/>
                </a:solidFill>
              </a:rPr>
              <a:pPr>
                <a:spcBef>
                  <a:spcPct val="50000"/>
                </a:spcBef>
                <a:buClrTx/>
                <a:buSzTx/>
                <a:buFontTx/>
                <a:buNone/>
              </a:pPr>
              <a:t>53</a:t>
            </a:fld>
            <a:endParaRPr kumimoji="0" lang="en-US" altLang="bg-BG" sz="1400" smtClean="0">
              <a:solidFill>
                <a:schemeClr val="bg2"/>
              </a:solidFill>
            </a:endParaRPr>
          </a:p>
        </p:txBody>
      </p:sp>
      <p:sp>
        <p:nvSpPr>
          <p:cNvPr id="57347" name="Rectangle 2"/>
          <p:cNvSpPr>
            <a:spLocks noGrp="1" noChangeArrowheads="1"/>
          </p:cNvSpPr>
          <p:nvPr>
            <p:ph type="title"/>
          </p:nvPr>
        </p:nvSpPr>
        <p:spPr>
          <a:xfrm>
            <a:off x="990600" y="457200"/>
            <a:ext cx="8153400" cy="1143000"/>
          </a:xfrm>
        </p:spPr>
        <p:txBody>
          <a:bodyPr/>
          <a:lstStyle/>
          <a:p>
            <a:r>
              <a:rPr lang="bg-BG" altLang="bg-BG" sz="3200" b="1" smtClean="0"/>
              <a:t>ПРОУЧВАНИЯ СЛУЧАЙ-КОНТРОЛА - ПРЕДИМСТВА</a:t>
            </a:r>
            <a:endParaRPr lang="en-US" altLang="bg-BG" sz="3200" b="1" smtClean="0"/>
          </a:p>
        </p:txBody>
      </p:sp>
      <p:sp>
        <p:nvSpPr>
          <p:cNvPr id="57348" name="Rectangle 3"/>
          <p:cNvSpPr>
            <a:spLocks noGrp="1" noChangeArrowheads="1"/>
          </p:cNvSpPr>
          <p:nvPr>
            <p:ph type="body" idx="1"/>
          </p:nvPr>
        </p:nvSpPr>
        <p:spPr>
          <a:xfrm>
            <a:off x="990600" y="1828800"/>
            <a:ext cx="7772400" cy="4800600"/>
          </a:xfrm>
        </p:spPr>
        <p:txBody>
          <a:bodyPr/>
          <a:lstStyle/>
          <a:p>
            <a:pPr>
              <a:buFont typeface="Monotype Sorts" pitchFamily="2" charset="2"/>
              <a:buNone/>
            </a:pPr>
            <a:r>
              <a:rPr lang="bg-BG" altLang="bg-BG" smtClean="0">
                <a:solidFill>
                  <a:schemeClr val="accent2"/>
                </a:solidFill>
              </a:rPr>
              <a:t>Подходящи за изучаване на редки болести</a:t>
            </a:r>
          </a:p>
          <a:p>
            <a:pPr>
              <a:buFont typeface="Monotype Sorts" pitchFamily="2" charset="2"/>
              <a:buNone/>
            </a:pPr>
            <a:r>
              <a:rPr lang="bg-BG" altLang="bg-BG" smtClean="0">
                <a:solidFill>
                  <a:schemeClr val="accent2"/>
                </a:solidFill>
              </a:rPr>
              <a:t>Лесни за провеждане</a:t>
            </a:r>
          </a:p>
          <a:p>
            <a:pPr>
              <a:buFont typeface="Monotype Sorts" pitchFamily="2" charset="2"/>
              <a:buNone/>
            </a:pPr>
            <a:r>
              <a:rPr lang="bg-BG" altLang="bg-BG" smtClean="0">
                <a:solidFill>
                  <a:schemeClr val="accent2"/>
                </a:solidFill>
              </a:rPr>
              <a:t>Бързи и евтини</a:t>
            </a:r>
          </a:p>
          <a:p>
            <a:pPr>
              <a:buFont typeface="Monotype Sorts" pitchFamily="2" charset="2"/>
              <a:buNone/>
            </a:pPr>
            <a:r>
              <a:rPr lang="bg-BG" altLang="bg-BG" smtClean="0">
                <a:solidFill>
                  <a:schemeClr val="accent2"/>
                </a:solidFill>
              </a:rPr>
              <a:t>Позволяват да се изучи връзката на едно заболяване с няколко експозиции</a:t>
            </a:r>
          </a:p>
          <a:p>
            <a:pPr>
              <a:buFont typeface="Monotype Sorts" pitchFamily="2" charset="2"/>
              <a:buNone/>
            </a:pPr>
            <a:r>
              <a:rPr lang="bg-BG" altLang="bg-BG" smtClean="0">
                <a:solidFill>
                  <a:schemeClr val="accent2"/>
                </a:solidFill>
              </a:rPr>
              <a:t>Изисква относително малко лица</a:t>
            </a:r>
          </a:p>
          <a:p>
            <a:pPr>
              <a:buFont typeface="Monotype Sorts" pitchFamily="2" charset="2"/>
              <a:buNone/>
            </a:pPr>
            <a:r>
              <a:rPr lang="bg-BG" altLang="bg-BG" smtClean="0">
                <a:solidFill>
                  <a:schemeClr val="accent2"/>
                </a:solidFill>
              </a:rPr>
              <a:t>Минимални етични проблеми</a:t>
            </a:r>
          </a:p>
        </p:txBody>
      </p:sp>
    </p:spTree>
  </p:cSld>
  <p:clrMapOvr>
    <a:masterClrMapping/>
  </p:clrMapOvr>
  <p:transition spd="med">
    <p:wip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F8D5B958-4525-42ED-BA5A-6F6B50AACC77}" type="slidenum">
              <a:rPr kumimoji="0" lang="en-US" altLang="bg-BG" sz="1400" smtClean="0">
                <a:solidFill>
                  <a:schemeClr val="bg2"/>
                </a:solidFill>
              </a:rPr>
              <a:pPr>
                <a:spcBef>
                  <a:spcPct val="50000"/>
                </a:spcBef>
                <a:buClrTx/>
                <a:buSzTx/>
                <a:buFontTx/>
                <a:buNone/>
              </a:pPr>
              <a:t>54</a:t>
            </a:fld>
            <a:endParaRPr kumimoji="0" lang="en-US" altLang="bg-BG" sz="1400" smtClean="0">
              <a:solidFill>
                <a:schemeClr val="bg2"/>
              </a:solidFill>
            </a:endParaRPr>
          </a:p>
        </p:txBody>
      </p:sp>
      <p:sp>
        <p:nvSpPr>
          <p:cNvPr id="58371" name="Rectangle 2"/>
          <p:cNvSpPr>
            <a:spLocks noGrp="1" noChangeArrowheads="1"/>
          </p:cNvSpPr>
          <p:nvPr>
            <p:ph type="title"/>
          </p:nvPr>
        </p:nvSpPr>
        <p:spPr>
          <a:xfrm>
            <a:off x="990600" y="457200"/>
            <a:ext cx="8153400" cy="1143000"/>
          </a:xfrm>
        </p:spPr>
        <p:txBody>
          <a:bodyPr/>
          <a:lstStyle/>
          <a:p>
            <a:r>
              <a:rPr lang="bg-BG" altLang="bg-BG" sz="3200" b="1" smtClean="0"/>
              <a:t>ПРОУЧВАНИЯ СЛУЧАЙ-КОНТРОЛА - НЕДОСТАТЪЦИ</a:t>
            </a:r>
            <a:endParaRPr lang="en-US" altLang="bg-BG" sz="3200" b="1" smtClean="0"/>
          </a:p>
        </p:txBody>
      </p:sp>
      <p:sp>
        <p:nvSpPr>
          <p:cNvPr id="58372" name="Rectangle 4"/>
          <p:cNvSpPr>
            <a:spLocks noGrp="1" noChangeArrowheads="1"/>
          </p:cNvSpPr>
          <p:nvPr>
            <p:ph type="body" idx="1"/>
          </p:nvPr>
        </p:nvSpPr>
        <p:spPr/>
        <p:txBody>
          <a:bodyPr/>
          <a:lstStyle/>
          <a:p>
            <a:pPr>
              <a:buFont typeface="Monotype Sorts" pitchFamily="2" charset="2"/>
              <a:buNone/>
            </a:pPr>
            <a:r>
              <a:rPr lang="bg-BG" altLang="bg-BG" sz="2800" smtClean="0">
                <a:solidFill>
                  <a:srgbClr val="0070C0"/>
                </a:solidFill>
              </a:rPr>
              <a:t>Сериозно застрашени от систематична грешка на подбора, на изследователя и на припомняне</a:t>
            </a:r>
          </a:p>
          <a:p>
            <a:pPr>
              <a:buFont typeface="Monotype Sorts" pitchFamily="2" charset="2"/>
              <a:buNone/>
            </a:pPr>
            <a:r>
              <a:rPr lang="bg-BG" altLang="bg-BG" sz="2800" smtClean="0">
                <a:solidFill>
                  <a:srgbClr val="0070C0"/>
                </a:solidFill>
              </a:rPr>
              <a:t>Труден подбор на контролна група</a:t>
            </a:r>
          </a:p>
          <a:p>
            <a:pPr>
              <a:buFont typeface="Monotype Sorts" pitchFamily="2" charset="2"/>
              <a:buNone/>
            </a:pPr>
            <a:r>
              <a:rPr lang="bg-BG" altLang="bg-BG" sz="2800" smtClean="0">
                <a:solidFill>
                  <a:srgbClr val="0070C0"/>
                </a:solidFill>
              </a:rPr>
              <a:t>Податливи на замъгляващ ефект</a:t>
            </a:r>
          </a:p>
          <a:p>
            <a:pPr>
              <a:buFont typeface="Monotype Sorts" pitchFamily="2" charset="2"/>
              <a:buNone/>
            </a:pPr>
            <a:r>
              <a:rPr lang="bg-BG" altLang="bg-BG" sz="2800" smtClean="0">
                <a:solidFill>
                  <a:srgbClr val="0070C0"/>
                </a:solidFill>
              </a:rPr>
              <a:t>Заболяемостта не може да се измери директно</a:t>
            </a:r>
          </a:p>
          <a:p>
            <a:pPr>
              <a:buFont typeface="Monotype Sorts" pitchFamily="2" charset="2"/>
              <a:buNone/>
            </a:pPr>
            <a:r>
              <a:rPr lang="bg-BG" altLang="bg-BG" sz="2800" smtClean="0">
                <a:solidFill>
                  <a:srgbClr val="0070C0"/>
                </a:solidFill>
              </a:rPr>
              <a:t>Не са подходящи за оценка на нови лечения или профилактични мерки за дадено заболяване</a:t>
            </a:r>
          </a:p>
          <a:p>
            <a:pPr>
              <a:buFont typeface="Monotype Sorts" pitchFamily="2" charset="2"/>
              <a:buNone/>
            </a:pPr>
            <a:endParaRPr lang="en-US" altLang="bg-BG" sz="2800" smtClean="0"/>
          </a:p>
        </p:txBody>
      </p:sp>
    </p:spTree>
  </p:cSld>
  <p:clrMapOvr>
    <a:masterClrMapping/>
  </p:clrMapOvr>
  <p:transition spd="med">
    <p:wip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6"/>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3AD0C24D-5379-42F7-8E99-7C06796C45BA}" type="slidenum">
              <a:rPr kumimoji="0" lang="en-US" altLang="bg-BG" sz="1400" smtClean="0">
                <a:solidFill>
                  <a:schemeClr val="bg2"/>
                </a:solidFill>
              </a:rPr>
              <a:pPr>
                <a:spcBef>
                  <a:spcPct val="50000"/>
                </a:spcBef>
                <a:buClrTx/>
                <a:buSzTx/>
                <a:buFontTx/>
                <a:buNone/>
              </a:pPr>
              <a:t>55</a:t>
            </a:fld>
            <a:endParaRPr kumimoji="0" lang="en-US" altLang="bg-BG" sz="1400" smtClean="0">
              <a:solidFill>
                <a:schemeClr val="bg2"/>
              </a:solidFill>
            </a:endParaRPr>
          </a:p>
        </p:txBody>
      </p:sp>
      <p:sp>
        <p:nvSpPr>
          <p:cNvPr id="59395" name="Rectangle 2"/>
          <p:cNvSpPr>
            <a:spLocks noGrp="1" noChangeArrowheads="1"/>
          </p:cNvSpPr>
          <p:nvPr>
            <p:ph type="title"/>
          </p:nvPr>
        </p:nvSpPr>
        <p:spPr/>
        <p:txBody>
          <a:bodyPr/>
          <a:lstStyle/>
          <a:p>
            <a:r>
              <a:rPr lang="bg-BG" altLang="bg-BG" sz="2800" b="1" smtClean="0"/>
              <a:t>ОСНОВНИ РАЗЛИКИ МЕЖДУ ПРОУЧВАНИЯТА СЛУЧАЙ-КОНТРОЛА И КОХОРТНИТЕ  ПРОУЧВАНИЯ</a:t>
            </a:r>
            <a:endParaRPr lang="en-US" altLang="bg-BG" sz="2800" b="1" smtClean="0"/>
          </a:p>
        </p:txBody>
      </p:sp>
      <p:sp>
        <p:nvSpPr>
          <p:cNvPr id="59396" name="Rectangle 5"/>
          <p:cNvSpPr>
            <a:spLocks noGrp="1" noChangeArrowheads="1"/>
          </p:cNvSpPr>
          <p:nvPr>
            <p:ph type="body" sz="half" idx="1"/>
          </p:nvPr>
        </p:nvSpPr>
        <p:spPr>
          <a:xfrm>
            <a:off x="990600" y="1828800"/>
            <a:ext cx="3810000" cy="4724400"/>
          </a:xfrm>
        </p:spPr>
        <p:txBody>
          <a:bodyPr/>
          <a:lstStyle/>
          <a:p>
            <a:pPr algn="ctr">
              <a:lnSpc>
                <a:spcPct val="80000"/>
              </a:lnSpc>
              <a:buFont typeface="Monotype Sorts" pitchFamily="2" charset="2"/>
              <a:buNone/>
            </a:pPr>
            <a:r>
              <a:rPr lang="bg-BG" altLang="bg-BG" sz="2000" b="1" smtClean="0"/>
              <a:t>Случай-контрола</a:t>
            </a:r>
          </a:p>
          <a:p>
            <a:pPr>
              <a:lnSpc>
                <a:spcPct val="80000"/>
              </a:lnSpc>
            </a:pPr>
            <a:r>
              <a:rPr lang="bg-BG" altLang="bg-BG" sz="2000" smtClean="0"/>
              <a:t>От резултата към причината</a:t>
            </a:r>
          </a:p>
          <a:p>
            <a:pPr>
              <a:lnSpc>
                <a:spcPct val="80000"/>
              </a:lnSpc>
            </a:pPr>
            <a:r>
              <a:rPr lang="bg-BG" altLang="bg-BG" sz="2000" smtClean="0"/>
              <a:t>Започва с болестта</a:t>
            </a:r>
          </a:p>
          <a:p>
            <a:pPr>
              <a:lnSpc>
                <a:spcPct val="80000"/>
              </a:lnSpc>
            </a:pPr>
            <a:r>
              <a:rPr lang="bg-BG" altLang="bg-BG" sz="2000" smtClean="0"/>
              <a:t>Проверява дали експозицията е по-честа сред случаите</a:t>
            </a:r>
          </a:p>
          <a:p>
            <a:pPr>
              <a:lnSpc>
                <a:spcPct val="80000"/>
              </a:lnSpc>
            </a:pPr>
            <a:r>
              <a:rPr lang="bg-BG" altLang="bg-BG" sz="2000" smtClean="0"/>
              <a:t>По-малко участници</a:t>
            </a:r>
          </a:p>
          <a:p>
            <a:pPr>
              <a:lnSpc>
                <a:spcPct val="80000"/>
              </a:lnSpc>
            </a:pPr>
            <a:r>
              <a:rPr lang="bg-BG" altLang="bg-BG" sz="2000" smtClean="0"/>
              <a:t>Подходящи за редки болести</a:t>
            </a:r>
          </a:p>
          <a:p>
            <a:pPr>
              <a:lnSpc>
                <a:spcPct val="80000"/>
              </a:lnSpc>
            </a:pPr>
            <a:r>
              <a:rPr lang="bg-BG" altLang="bg-BG" sz="2000" smtClean="0"/>
              <a:t>Индиректна оценка на риска чрез </a:t>
            </a:r>
            <a:r>
              <a:rPr lang="en-US" altLang="bg-BG" sz="2000" smtClean="0"/>
              <a:t>OR</a:t>
            </a:r>
            <a:endParaRPr lang="bg-BG" altLang="bg-BG" sz="2000" smtClean="0"/>
          </a:p>
          <a:p>
            <a:pPr>
              <a:lnSpc>
                <a:spcPct val="80000"/>
              </a:lnSpc>
            </a:pPr>
            <a:r>
              <a:rPr lang="bg-BG" altLang="bg-BG" sz="2000" smtClean="0"/>
              <a:t>Изучават връзката с повече експозиции</a:t>
            </a:r>
          </a:p>
          <a:p>
            <a:pPr>
              <a:lnSpc>
                <a:spcPct val="80000"/>
              </a:lnSpc>
            </a:pPr>
            <a:r>
              <a:rPr lang="bg-BG" altLang="bg-BG" sz="2000" smtClean="0"/>
              <a:t>Бързи</a:t>
            </a:r>
          </a:p>
          <a:p>
            <a:pPr>
              <a:lnSpc>
                <a:spcPct val="80000"/>
              </a:lnSpc>
            </a:pPr>
            <a:r>
              <a:rPr lang="bg-BG" altLang="bg-BG" sz="2000" smtClean="0"/>
              <a:t>Евтини</a:t>
            </a:r>
          </a:p>
          <a:p>
            <a:pPr>
              <a:lnSpc>
                <a:spcPct val="80000"/>
              </a:lnSpc>
            </a:pPr>
            <a:r>
              <a:rPr lang="bg-BG" altLang="bg-BG" sz="2000" smtClean="0"/>
              <a:t>Първо средство при проверката на хипотази</a:t>
            </a:r>
            <a:endParaRPr lang="en-US" altLang="bg-BG" sz="2000" smtClean="0"/>
          </a:p>
        </p:txBody>
      </p:sp>
      <p:sp>
        <p:nvSpPr>
          <p:cNvPr id="59397" name="Rectangle 6"/>
          <p:cNvSpPr>
            <a:spLocks noGrp="1" noChangeArrowheads="1"/>
          </p:cNvSpPr>
          <p:nvPr>
            <p:ph type="body" sz="half" idx="2"/>
          </p:nvPr>
        </p:nvSpPr>
        <p:spPr>
          <a:xfrm>
            <a:off x="4953000" y="1828800"/>
            <a:ext cx="3810000" cy="4648200"/>
          </a:xfrm>
        </p:spPr>
        <p:txBody>
          <a:bodyPr/>
          <a:lstStyle/>
          <a:p>
            <a:pPr>
              <a:lnSpc>
                <a:spcPct val="80000"/>
              </a:lnSpc>
              <a:buFont typeface="Monotype Sorts" pitchFamily="2" charset="2"/>
              <a:buNone/>
            </a:pPr>
            <a:r>
              <a:rPr lang="bg-BG" altLang="bg-BG" sz="2000" b="1" smtClean="0"/>
              <a:t>Кохортно проучване</a:t>
            </a:r>
          </a:p>
          <a:p>
            <a:pPr>
              <a:lnSpc>
                <a:spcPct val="80000"/>
              </a:lnSpc>
            </a:pPr>
            <a:r>
              <a:rPr lang="bg-BG" altLang="bg-BG" sz="2000" smtClean="0"/>
              <a:t>От причината към резултата</a:t>
            </a:r>
          </a:p>
          <a:p>
            <a:pPr>
              <a:lnSpc>
                <a:spcPct val="80000"/>
              </a:lnSpc>
            </a:pPr>
            <a:r>
              <a:rPr lang="bg-BG" altLang="bg-BG" sz="2000" smtClean="0"/>
              <a:t>Започва с експозицията</a:t>
            </a:r>
          </a:p>
          <a:p>
            <a:pPr>
              <a:lnSpc>
                <a:spcPct val="80000"/>
              </a:lnSpc>
            </a:pPr>
            <a:r>
              <a:rPr lang="bg-BG" altLang="bg-BG" sz="2000" smtClean="0"/>
              <a:t>Проверява дали болестта възниква по-често сред експонираните лица</a:t>
            </a:r>
          </a:p>
          <a:p>
            <a:pPr>
              <a:lnSpc>
                <a:spcPct val="80000"/>
              </a:lnSpc>
            </a:pPr>
            <a:r>
              <a:rPr lang="bg-BG" altLang="bg-BG" sz="2000" smtClean="0"/>
              <a:t>По-значителен брой участници</a:t>
            </a:r>
          </a:p>
          <a:p>
            <a:pPr>
              <a:lnSpc>
                <a:spcPct val="80000"/>
              </a:lnSpc>
            </a:pPr>
            <a:r>
              <a:rPr lang="bg-BG" altLang="bg-BG" sz="2000" smtClean="0"/>
              <a:t>Подходящи за редки експозиции</a:t>
            </a:r>
          </a:p>
          <a:p>
            <a:pPr>
              <a:lnSpc>
                <a:spcPct val="80000"/>
              </a:lnSpc>
            </a:pPr>
            <a:r>
              <a:rPr lang="bg-BG" altLang="bg-BG" sz="2000" smtClean="0"/>
              <a:t>Изучава връзката с повече заболявания</a:t>
            </a:r>
          </a:p>
          <a:p>
            <a:pPr>
              <a:lnSpc>
                <a:spcPct val="80000"/>
              </a:lnSpc>
            </a:pPr>
            <a:r>
              <a:rPr lang="bg-BG" altLang="bg-BG" sz="2000" smtClean="0"/>
              <a:t>Продължителни</a:t>
            </a:r>
          </a:p>
          <a:p>
            <a:pPr>
              <a:lnSpc>
                <a:spcPct val="80000"/>
              </a:lnSpc>
            </a:pPr>
            <a:r>
              <a:rPr lang="bg-BG" altLang="bg-BG" sz="2000" smtClean="0"/>
              <a:t>Скъпи</a:t>
            </a:r>
          </a:p>
          <a:p>
            <a:pPr>
              <a:lnSpc>
                <a:spcPct val="80000"/>
              </a:lnSpc>
            </a:pPr>
            <a:r>
              <a:rPr lang="bg-BG" altLang="bg-BG" sz="2000" smtClean="0"/>
              <a:t>Измерват директно заболяемостта и </a:t>
            </a:r>
            <a:r>
              <a:rPr lang="en-US" altLang="bg-BG" sz="2000" smtClean="0"/>
              <a:t>RR</a:t>
            </a:r>
          </a:p>
        </p:txBody>
      </p:sp>
    </p:spTree>
  </p:cSld>
  <p:clrMapOvr>
    <a:masterClrMapping/>
  </p:clrMapOvr>
  <p:transition spd="med">
    <p:wip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866A3221-2CD3-49A3-B167-178230558BEF}" type="slidenum">
              <a:rPr kumimoji="0" lang="en-US" altLang="bg-BG" sz="1400" smtClean="0">
                <a:solidFill>
                  <a:schemeClr val="bg2"/>
                </a:solidFill>
              </a:rPr>
              <a:pPr>
                <a:spcBef>
                  <a:spcPct val="50000"/>
                </a:spcBef>
                <a:buClrTx/>
                <a:buSzTx/>
                <a:buFontTx/>
                <a:buNone/>
              </a:pPr>
              <a:t>56</a:t>
            </a:fld>
            <a:endParaRPr kumimoji="0" lang="en-US" altLang="bg-BG" sz="1400" smtClean="0">
              <a:solidFill>
                <a:schemeClr val="bg2"/>
              </a:solidFill>
            </a:endParaRPr>
          </a:p>
        </p:txBody>
      </p:sp>
      <p:sp>
        <p:nvSpPr>
          <p:cNvPr id="60419" name="Rectangle 2"/>
          <p:cNvSpPr>
            <a:spLocks noGrp="1" noChangeArrowheads="1"/>
          </p:cNvSpPr>
          <p:nvPr>
            <p:ph type="title"/>
          </p:nvPr>
        </p:nvSpPr>
        <p:spPr/>
        <p:txBody>
          <a:bodyPr/>
          <a:lstStyle/>
          <a:p>
            <a:r>
              <a:rPr lang="en-US" altLang="bg-BG" sz="3600" b="1" smtClean="0"/>
              <a:t>Замъгляване /Confounding/</a:t>
            </a:r>
          </a:p>
        </p:txBody>
      </p:sp>
      <p:sp>
        <p:nvSpPr>
          <p:cNvPr id="60420" name="Rectangle 3"/>
          <p:cNvSpPr>
            <a:spLocks noGrp="1" noChangeArrowheads="1"/>
          </p:cNvSpPr>
          <p:nvPr>
            <p:ph type="body" idx="1"/>
          </p:nvPr>
        </p:nvSpPr>
        <p:spPr>
          <a:xfrm>
            <a:off x="914400" y="1676400"/>
            <a:ext cx="7772400" cy="4114800"/>
          </a:xfrm>
        </p:spPr>
        <p:txBody>
          <a:bodyPr/>
          <a:lstStyle/>
          <a:p>
            <a:pPr>
              <a:lnSpc>
                <a:spcPct val="90000"/>
              </a:lnSpc>
            </a:pPr>
            <a:r>
              <a:rPr lang="en-US" altLang="bg-BG" sz="2600" b="1" smtClean="0"/>
              <a:t>Замъгляващият фактор може да промени очевидната посока на една причинна връзка и да доведе до появата на причинно-следствена връзка, която в действителност не съществува</a:t>
            </a:r>
          </a:p>
        </p:txBody>
      </p:sp>
    </p:spTree>
  </p:cSld>
  <p:clrMapOvr>
    <a:masterClrMapping/>
  </p:clrMapOvr>
  <p:transition spd="med">
    <p:wip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6CE0FA0C-9F4C-45DD-BAB0-EDE534B5F7EA}" type="slidenum">
              <a:rPr kumimoji="0" lang="en-US" altLang="bg-BG" sz="1400" smtClean="0">
                <a:solidFill>
                  <a:schemeClr val="bg2"/>
                </a:solidFill>
              </a:rPr>
              <a:pPr>
                <a:spcBef>
                  <a:spcPct val="50000"/>
                </a:spcBef>
                <a:buClrTx/>
                <a:buSzTx/>
                <a:buFontTx/>
                <a:buNone/>
              </a:pPr>
              <a:t>57</a:t>
            </a:fld>
            <a:endParaRPr kumimoji="0" lang="en-US" altLang="bg-BG" sz="1400" smtClean="0">
              <a:solidFill>
                <a:schemeClr val="bg2"/>
              </a:solidFill>
            </a:endParaRPr>
          </a:p>
        </p:txBody>
      </p:sp>
      <p:sp>
        <p:nvSpPr>
          <p:cNvPr id="61443" name="Rectangle 2"/>
          <p:cNvSpPr>
            <a:spLocks noGrp="1" noChangeArrowheads="1"/>
          </p:cNvSpPr>
          <p:nvPr>
            <p:ph type="title"/>
          </p:nvPr>
        </p:nvSpPr>
        <p:spPr/>
        <p:txBody>
          <a:bodyPr/>
          <a:lstStyle/>
          <a:p>
            <a:r>
              <a:rPr lang="en-US" altLang="bg-BG" sz="3600" b="1" smtClean="0"/>
              <a:t>Замъгляващ фактор</a:t>
            </a:r>
          </a:p>
        </p:txBody>
      </p:sp>
      <p:sp>
        <p:nvSpPr>
          <p:cNvPr id="61444" name="Rectangle 3"/>
          <p:cNvSpPr>
            <a:spLocks noGrp="1" noChangeArrowheads="1"/>
          </p:cNvSpPr>
          <p:nvPr>
            <p:ph type="body" idx="1"/>
          </p:nvPr>
        </p:nvSpPr>
        <p:spPr>
          <a:xfrm>
            <a:off x="838200" y="1295400"/>
            <a:ext cx="7772400" cy="4114800"/>
          </a:xfrm>
        </p:spPr>
        <p:txBody>
          <a:bodyPr/>
          <a:lstStyle/>
          <a:p>
            <a:pPr>
              <a:lnSpc>
                <a:spcPct val="90000"/>
              </a:lnSpc>
              <a:buFont typeface="Monotype Sorts" pitchFamily="2" charset="2"/>
              <a:buNone/>
            </a:pPr>
            <a:endParaRPr lang="en-US" altLang="bg-BG" sz="2600" b="1" smtClean="0"/>
          </a:p>
          <a:p>
            <a:pPr>
              <a:lnSpc>
                <a:spcPct val="90000"/>
              </a:lnSpc>
              <a:buFont typeface="Monotype Sorts" pitchFamily="2" charset="2"/>
              <a:buNone/>
            </a:pPr>
            <a:r>
              <a:rPr lang="en-US" altLang="bg-BG" sz="2800" b="1" smtClean="0"/>
              <a:t>	експозиция			заболяване</a:t>
            </a:r>
          </a:p>
          <a:p>
            <a:pPr>
              <a:lnSpc>
                <a:spcPct val="90000"/>
              </a:lnSpc>
              <a:buFont typeface="Monotype Sorts" pitchFamily="2" charset="2"/>
              <a:buNone/>
            </a:pPr>
            <a:endParaRPr lang="en-US" altLang="bg-BG" sz="2800" b="1" smtClean="0"/>
          </a:p>
          <a:p>
            <a:pPr>
              <a:lnSpc>
                <a:spcPct val="90000"/>
              </a:lnSpc>
              <a:buFont typeface="Monotype Sorts" pitchFamily="2" charset="2"/>
              <a:buNone/>
            </a:pPr>
            <a:endParaRPr lang="en-US" altLang="bg-BG" sz="2800" b="1" smtClean="0"/>
          </a:p>
          <a:p>
            <a:pPr>
              <a:lnSpc>
                <a:spcPct val="90000"/>
              </a:lnSpc>
              <a:buFont typeface="Monotype Sorts" pitchFamily="2" charset="2"/>
              <a:buNone/>
            </a:pPr>
            <a:r>
              <a:rPr lang="en-US" altLang="bg-BG" sz="2800" b="1" smtClean="0"/>
              <a:t>			 </a:t>
            </a:r>
          </a:p>
          <a:p>
            <a:pPr>
              <a:lnSpc>
                <a:spcPct val="90000"/>
              </a:lnSpc>
              <a:buFont typeface="Monotype Sorts" pitchFamily="2" charset="2"/>
              <a:buNone/>
            </a:pPr>
            <a:r>
              <a:rPr lang="bg-BG" altLang="bg-BG" sz="2800" b="1" smtClean="0"/>
              <a:t>	</a:t>
            </a:r>
            <a:r>
              <a:rPr lang="en-US" altLang="bg-BG" sz="2800" b="1" smtClean="0"/>
              <a:t>		замъгляващ </a:t>
            </a:r>
          </a:p>
          <a:p>
            <a:pPr>
              <a:lnSpc>
                <a:spcPct val="90000"/>
              </a:lnSpc>
              <a:buFont typeface="Monotype Sorts" pitchFamily="2" charset="2"/>
              <a:buNone/>
            </a:pPr>
            <a:r>
              <a:rPr lang="en-US" altLang="bg-BG" sz="2800" b="1" smtClean="0"/>
              <a:t>			     фактор</a:t>
            </a:r>
          </a:p>
          <a:p>
            <a:pPr>
              <a:lnSpc>
                <a:spcPct val="90000"/>
              </a:lnSpc>
            </a:pPr>
            <a:endParaRPr lang="en-US" altLang="bg-BG" sz="2600" b="1" smtClean="0"/>
          </a:p>
          <a:p>
            <a:pPr>
              <a:lnSpc>
                <a:spcPct val="90000"/>
              </a:lnSpc>
            </a:pPr>
            <a:r>
              <a:rPr lang="en-US" altLang="bg-BG" sz="2600" b="1" smtClean="0"/>
              <a:t>Замъгляващият фактор трябва да е </a:t>
            </a:r>
            <a:r>
              <a:rPr lang="en-US" altLang="bg-BG" sz="2800" b="1" smtClean="0">
                <a:solidFill>
                  <a:schemeClr val="accent2"/>
                </a:solidFill>
              </a:rPr>
              <a:t>свързан и с рисковия фактор и със заболяването </a:t>
            </a:r>
          </a:p>
          <a:p>
            <a:pPr>
              <a:lnSpc>
                <a:spcPct val="90000"/>
              </a:lnSpc>
            </a:pPr>
            <a:r>
              <a:rPr lang="en-US" altLang="bg-BG" sz="2600" b="1" smtClean="0"/>
              <a:t>Факторът е замъгляващ само ако е нееднакво разпределен между сравняваните групи</a:t>
            </a:r>
          </a:p>
        </p:txBody>
      </p:sp>
      <p:sp>
        <p:nvSpPr>
          <p:cNvPr id="61445" name="Line 4"/>
          <p:cNvSpPr>
            <a:spLocks noChangeShapeType="1"/>
          </p:cNvSpPr>
          <p:nvPr/>
        </p:nvSpPr>
        <p:spPr bwMode="auto">
          <a:xfrm>
            <a:off x="3505200" y="2057400"/>
            <a:ext cx="1752600"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6" name="Line 5"/>
          <p:cNvSpPr>
            <a:spLocks noChangeShapeType="1"/>
          </p:cNvSpPr>
          <p:nvPr/>
        </p:nvSpPr>
        <p:spPr bwMode="auto">
          <a:xfrm flipH="1" flipV="1">
            <a:off x="1676400" y="2362200"/>
            <a:ext cx="1676400" cy="1066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7" name="Line 6"/>
          <p:cNvSpPr>
            <a:spLocks noChangeShapeType="1"/>
          </p:cNvSpPr>
          <p:nvPr/>
        </p:nvSpPr>
        <p:spPr bwMode="auto">
          <a:xfrm>
            <a:off x="1981200" y="2286000"/>
            <a:ext cx="1600200" cy="9906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8" name="Line 7"/>
          <p:cNvSpPr>
            <a:spLocks noChangeShapeType="1"/>
          </p:cNvSpPr>
          <p:nvPr/>
        </p:nvSpPr>
        <p:spPr bwMode="auto">
          <a:xfrm flipV="1">
            <a:off x="4495800" y="2362200"/>
            <a:ext cx="1524000" cy="9906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wip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0A41F1DD-38A0-4E4F-A3C8-35B645E396CB}" type="slidenum">
              <a:rPr kumimoji="0" lang="en-US" altLang="bg-BG" sz="1400" smtClean="0">
                <a:solidFill>
                  <a:schemeClr val="bg2"/>
                </a:solidFill>
              </a:rPr>
              <a:pPr>
                <a:spcBef>
                  <a:spcPct val="50000"/>
                </a:spcBef>
                <a:buClrTx/>
                <a:buSzTx/>
                <a:buFontTx/>
                <a:buNone/>
              </a:pPr>
              <a:t>58</a:t>
            </a:fld>
            <a:endParaRPr kumimoji="0" lang="en-US" altLang="bg-BG" sz="1400" smtClean="0">
              <a:solidFill>
                <a:schemeClr val="bg2"/>
              </a:solidFill>
            </a:endParaRPr>
          </a:p>
        </p:txBody>
      </p:sp>
      <p:sp>
        <p:nvSpPr>
          <p:cNvPr id="62467" name="Rectangle 2"/>
          <p:cNvSpPr>
            <a:spLocks noGrp="1" noChangeArrowheads="1"/>
          </p:cNvSpPr>
          <p:nvPr>
            <p:ph type="title"/>
          </p:nvPr>
        </p:nvSpPr>
        <p:spPr/>
        <p:txBody>
          <a:bodyPr/>
          <a:lstStyle/>
          <a:p>
            <a:r>
              <a:rPr lang="en-US" altLang="bg-BG" sz="3600" b="1" smtClean="0"/>
              <a:t>Замъгляване - примери</a:t>
            </a:r>
          </a:p>
        </p:txBody>
      </p:sp>
      <p:sp>
        <p:nvSpPr>
          <p:cNvPr id="62468" name="Rectangle 3"/>
          <p:cNvSpPr>
            <a:spLocks noGrp="1" noChangeArrowheads="1"/>
          </p:cNvSpPr>
          <p:nvPr>
            <p:ph type="body" idx="1"/>
          </p:nvPr>
        </p:nvSpPr>
        <p:spPr>
          <a:xfrm>
            <a:off x="838200" y="1295400"/>
            <a:ext cx="7772400" cy="4114800"/>
          </a:xfrm>
        </p:spPr>
        <p:txBody>
          <a:bodyPr/>
          <a:lstStyle/>
          <a:p>
            <a:pPr>
              <a:buFont typeface="Monotype Sorts" pitchFamily="2" charset="2"/>
              <a:buNone/>
            </a:pPr>
            <a:endParaRPr lang="en-US" altLang="bg-BG" sz="2600" b="1" smtClean="0"/>
          </a:p>
          <a:p>
            <a:pPr>
              <a:buFont typeface="Monotype Sorts" pitchFamily="2" charset="2"/>
              <a:buNone/>
            </a:pPr>
            <a:r>
              <a:rPr lang="en-US" altLang="bg-BG" sz="2800" b="1" smtClean="0"/>
              <a:t>	пиене на кафе			   МИ</a:t>
            </a:r>
          </a:p>
          <a:p>
            <a:pPr>
              <a:buFont typeface="Monotype Sorts" pitchFamily="2" charset="2"/>
              <a:buNone/>
            </a:pPr>
            <a:endParaRPr lang="en-US" altLang="bg-BG" sz="2800" b="1" smtClean="0"/>
          </a:p>
          <a:p>
            <a:pPr>
              <a:buFont typeface="Monotype Sorts" pitchFamily="2" charset="2"/>
              <a:buNone/>
            </a:pPr>
            <a:endParaRPr lang="en-US" altLang="bg-BG" sz="2800" b="1" smtClean="0"/>
          </a:p>
          <a:p>
            <a:pPr>
              <a:buFont typeface="Monotype Sorts" pitchFamily="2" charset="2"/>
              <a:buNone/>
            </a:pPr>
            <a:r>
              <a:rPr lang="en-US" altLang="bg-BG" sz="2800" b="1" smtClean="0"/>
              <a:t>			</a:t>
            </a:r>
            <a:r>
              <a:rPr lang="en-US" altLang="bg-BG" sz="2800" b="1" smtClean="0">
                <a:solidFill>
                  <a:schemeClr val="accent2"/>
                </a:solidFill>
              </a:rPr>
              <a:t>тютюнопушене</a:t>
            </a:r>
            <a:endParaRPr lang="en-US" altLang="bg-BG" sz="2800" b="1" smtClean="0"/>
          </a:p>
          <a:p>
            <a:pPr>
              <a:buFont typeface="Monotype Sorts" pitchFamily="2" charset="2"/>
              <a:buNone/>
            </a:pPr>
            <a:endParaRPr lang="en-US" altLang="bg-BG" sz="2600" b="1" smtClean="0"/>
          </a:p>
        </p:txBody>
      </p:sp>
      <p:sp>
        <p:nvSpPr>
          <p:cNvPr id="62469" name="Line 4"/>
          <p:cNvSpPr>
            <a:spLocks noChangeShapeType="1"/>
          </p:cNvSpPr>
          <p:nvPr/>
        </p:nvSpPr>
        <p:spPr bwMode="auto">
          <a:xfrm>
            <a:off x="3733800" y="2057400"/>
            <a:ext cx="17526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0" name="Line 5"/>
          <p:cNvSpPr>
            <a:spLocks noChangeShapeType="1"/>
          </p:cNvSpPr>
          <p:nvPr/>
        </p:nvSpPr>
        <p:spPr bwMode="auto">
          <a:xfrm flipH="1" flipV="1">
            <a:off x="1828800" y="2286000"/>
            <a:ext cx="1676400" cy="10668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1" name="Line 6"/>
          <p:cNvSpPr>
            <a:spLocks noChangeShapeType="1"/>
          </p:cNvSpPr>
          <p:nvPr/>
        </p:nvSpPr>
        <p:spPr bwMode="auto">
          <a:xfrm>
            <a:off x="2209800" y="2286000"/>
            <a:ext cx="1600200" cy="9906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2" name="Line 7"/>
          <p:cNvSpPr>
            <a:spLocks noChangeShapeType="1"/>
          </p:cNvSpPr>
          <p:nvPr/>
        </p:nvSpPr>
        <p:spPr bwMode="auto">
          <a:xfrm flipV="1">
            <a:off x="4572000" y="2286000"/>
            <a:ext cx="1524000" cy="9906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73" name="Rectangle 8"/>
          <p:cNvSpPr>
            <a:spLocks noChangeArrowheads="1"/>
          </p:cNvSpPr>
          <p:nvPr/>
        </p:nvSpPr>
        <p:spPr bwMode="auto">
          <a:xfrm>
            <a:off x="1447800" y="4630738"/>
            <a:ext cx="57689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endParaRPr kumimoji="0" lang="en-US" altLang="bg-BG" sz="2800" b="1"/>
          </a:p>
          <a:p>
            <a:pPr algn="ctr">
              <a:spcBef>
                <a:spcPct val="0"/>
              </a:spcBef>
              <a:buClrTx/>
              <a:buSzTx/>
              <a:buFontTx/>
              <a:buNone/>
            </a:pPr>
            <a:endParaRPr kumimoji="0" lang="en-US" altLang="bg-BG" sz="2800" b="1"/>
          </a:p>
        </p:txBody>
      </p:sp>
    </p:spTree>
  </p:cSld>
  <p:clrMapOvr>
    <a:masterClrMapping/>
  </p:clrMapOvr>
  <p:transition spd="med">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5"/>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7673C075-669E-4612-A53D-45F5B68062E3}" type="slidenum">
              <a:rPr kumimoji="0" lang="en-US" altLang="bg-BG" sz="1400" smtClean="0">
                <a:solidFill>
                  <a:schemeClr val="bg2"/>
                </a:solidFill>
              </a:rPr>
              <a:pPr>
                <a:spcBef>
                  <a:spcPct val="50000"/>
                </a:spcBef>
                <a:buClrTx/>
                <a:buSzTx/>
                <a:buFontTx/>
                <a:buNone/>
              </a:pPr>
              <a:t>59</a:t>
            </a:fld>
            <a:endParaRPr kumimoji="0" lang="en-US" altLang="bg-BG" sz="1400" smtClean="0">
              <a:solidFill>
                <a:schemeClr val="bg2"/>
              </a:solidFill>
            </a:endParaRPr>
          </a:p>
        </p:txBody>
      </p:sp>
      <p:sp>
        <p:nvSpPr>
          <p:cNvPr id="63491" name="Rectangle 2"/>
          <p:cNvSpPr>
            <a:spLocks noGrp="1" noChangeArrowheads="1"/>
          </p:cNvSpPr>
          <p:nvPr>
            <p:ph type="title"/>
          </p:nvPr>
        </p:nvSpPr>
        <p:spPr/>
        <p:txBody>
          <a:bodyPr/>
          <a:lstStyle/>
          <a:p>
            <a:r>
              <a:rPr lang="en-US" altLang="bg-BG" sz="3600" b="1" smtClean="0"/>
              <a:t>Замъгляване</a:t>
            </a:r>
          </a:p>
        </p:txBody>
      </p:sp>
      <p:sp>
        <p:nvSpPr>
          <p:cNvPr id="63492" name="Rectangle 3"/>
          <p:cNvSpPr>
            <a:spLocks noGrp="1" noChangeArrowheads="1"/>
          </p:cNvSpPr>
          <p:nvPr>
            <p:ph type="body" idx="1"/>
          </p:nvPr>
        </p:nvSpPr>
        <p:spPr/>
        <p:txBody>
          <a:bodyPr/>
          <a:lstStyle/>
          <a:p>
            <a:r>
              <a:rPr lang="en-US" altLang="bg-BG" sz="2600" b="1" smtClean="0"/>
              <a:t>Възрастта, пола и социалния статус често са замъгляващи фактори </a:t>
            </a:r>
          </a:p>
          <a:p>
            <a:r>
              <a:rPr lang="en-US" altLang="bg-BG" sz="2600" b="1" smtClean="0"/>
              <a:t>Уеднаквяването на разпределението на замъгляващия фактор в сравняваните групи премахва замъгляващия ефект </a:t>
            </a:r>
          </a:p>
          <a:p>
            <a:r>
              <a:rPr lang="en-US" altLang="bg-BG" sz="2600" b="1" smtClean="0"/>
              <a:t>Замъгляването може да бъде контролирано по няколко начина, които могат да се приложат при планирането или при анализа на проучването</a:t>
            </a:r>
          </a:p>
        </p:txBody>
      </p:sp>
    </p:spTree>
  </p:cSld>
  <p:clrMapOvr>
    <a:masterClrMapping/>
  </p:clrMapOvr>
  <p:transition spd="med">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bg-BG" sz="4000" b="1" smtClean="0"/>
              <a:t>Болестност /Prevalence</a:t>
            </a:r>
            <a:r>
              <a:rPr lang="bg-BG" altLang="bg-BG" sz="4000" b="1" smtClean="0"/>
              <a:t>/</a:t>
            </a:r>
            <a:endParaRPr lang="en-US" altLang="bg-BG" sz="4000" b="1" smtClean="0"/>
          </a:p>
        </p:txBody>
      </p:sp>
      <p:sp>
        <p:nvSpPr>
          <p:cNvPr id="9219" name="Line 5"/>
          <p:cNvSpPr>
            <a:spLocks noChangeShapeType="1"/>
          </p:cNvSpPr>
          <p:nvPr/>
        </p:nvSpPr>
        <p:spPr bwMode="auto">
          <a:xfrm>
            <a:off x="1752600" y="1981200"/>
            <a:ext cx="0" cy="41148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0" name="Line 6"/>
          <p:cNvSpPr>
            <a:spLocks noChangeShapeType="1"/>
          </p:cNvSpPr>
          <p:nvPr/>
        </p:nvSpPr>
        <p:spPr bwMode="auto">
          <a:xfrm>
            <a:off x="5867400" y="1981200"/>
            <a:ext cx="0" cy="4038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 name="Text Box 7"/>
          <p:cNvSpPr txBox="1">
            <a:spLocks noChangeArrowheads="1"/>
          </p:cNvSpPr>
          <p:nvPr/>
        </p:nvSpPr>
        <p:spPr bwMode="auto">
          <a:xfrm>
            <a:off x="1219200" y="6172200"/>
            <a:ext cx="1524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1600" b="1">
                <a:latin typeface="Arial" panose="020B0604020202020204" pitchFamily="34" charset="0"/>
              </a:rPr>
              <a:t>1.01.201</a:t>
            </a:r>
            <a:r>
              <a:rPr kumimoji="0" lang="bg-BG" altLang="bg-BG" sz="1600" b="1">
                <a:latin typeface="Arial" panose="020B0604020202020204" pitchFamily="34" charset="0"/>
              </a:rPr>
              <a:t>6 г.</a:t>
            </a:r>
            <a:endParaRPr kumimoji="0" lang="en-US" altLang="bg-BG" sz="1600" b="1">
              <a:latin typeface="Arial" panose="020B0604020202020204" pitchFamily="34" charset="0"/>
            </a:endParaRPr>
          </a:p>
        </p:txBody>
      </p:sp>
      <p:sp>
        <p:nvSpPr>
          <p:cNvPr id="9222" name="Text Box 8"/>
          <p:cNvSpPr txBox="1">
            <a:spLocks noChangeArrowheads="1"/>
          </p:cNvSpPr>
          <p:nvPr/>
        </p:nvSpPr>
        <p:spPr bwMode="auto">
          <a:xfrm>
            <a:off x="5257800" y="61722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en-US" altLang="bg-BG" sz="1600" b="1">
                <a:latin typeface="Arial" panose="020B0604020202020204" pitchFamily="34" charset="0"/>
              </a:rPr>
              <a:t>1.01.201</a:t>
            </a:r>
            <a:r>
              <a:rPr kumimoji="0" lang="bg-BG" altLang="bg-BG" sz="1600" b="1">
                <a:latin typeface="Arial" panose="020B0604020202020204" pitchFamily="34" charset="0"/>
              </a:rPr>
              <a:t>7 г.</a:t>
            </a:r>
            <a:endParaRPr kumimoji="0" lang="en-US" altLang="bg-BG" sz="1600" b="1">
              <a:latin typeface="Arial" panose="020B0604020202020204" pitchFamily="34" charset="0"/>
            </a:endParaRPr>
          </a:p>
        </p:txBody>
      </p:sp>
      <p:sp>
        <p:nvSpPr>
          <p:cNvPr id="9223" name="Line 9"/>
          <p:cNvSpPr>
            <a:spLocks noChangeShapeType="1"/>
          </p:cNvSpPr>
          <p:nvPr/>
        </p:nvSpPr>
        <p:spPr bwMode="auto">
          <a:xfrm>
            <a:off x="1295400" y="2438400"/>
            <a:ext cx="3581400"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 name="Line 10"/>
          <p:cNvSpPr>
            <a:spLocks noChangeShapeType="1"/>
          </p:cNvSpPr>
          <p:nvPr/>
        </p:nvSpPr>
        <p:spPr bwMode="auto">
          <a:xfrm>
            <a:off x="2743200" y="2895600"/>
            <a:ext cx="44196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 name="Line 11"/>
          <p:cNvSpPr>
            <a:spLocks noChangeShapeType="1"/>
          </p:cNvSpPr>
          <p:nvPr/>
        </p:nvSpPr>
        <p:spPr bwMode="auto">
          <a:xfrm>
            <a:off x="1447800" y="3581400"/>
            <a:ext cx="50292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6" name="Line 12"/>
          <p:cNvSpPr>
            <a:spLocks noChangeShapeType="1"/>
          </p:cNvSpPr>
          <p:nvPr/>
        </p:nvSpPr>
        <p:spPr bwMode="auto">
          <a:xfrm>
            <a:off x="1981200" y="4343400"/>
            <a:ext cx="30480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7" name="Line 13"/>
          <p:cNvSpPr>
            <a:spLocks noChangeShapeType="1"/>
          </p:cNvSpPr>
          <p:nvPr/>
        </p:nvSpPr>
        <p:spPr bwMode="auto">
          <a:xfrm>
            <a:off x="2819400" y="4953000"/>
            <a:ext cx="45720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 name="Line 15"/>
          <p:cNvSpPr>
            <a:spLocks noChangeShapeType="1"/>
          </p:cNvSpPr>
          <p:nvPr/>
        </p:nvSpPr>
        <p:spPr bwMode="auto">
          <a:xfrm>
            <a:off x="1066800" y="5410200"/>
            <a:ext cx="6096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 name="Line 16"/>
          <p:cNvSpPr>
            <a:spLocks noChangeShapeType="1"/>
          </p:cNvSpPr>
          <p:nvPr/>
        </p:nvSpPr>
        <p:spPr bwMode="auto">
          <a:xfrm>
            <a:off x="1066800" y="5715000"/>
            <a:ext cx="54864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0" name="Text Box 17"/>
          <p:cNvSpPr txBox="1">
            <a:spLocks noChangeArrowheads="1"/>
          </p:cNvSpPr>
          <p:nvPr/>
        </p:nvSpPr>
        <p:spPr bwMode="auto">
          <a:xfrm>
            <a:off x="1981200" y="21336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 1</a:t>
            </a:r>
            <a:endParaRPr kumimoji="0" lang="en-US" altLang="bg-BG" sz="1600"/>
          </a:p>
        </p:txBody>
      </p:sp>
      <p:sp>
        <p:nvSpPr>
          <p:cNvPr id="9231" name="Text Box 18"/>
          <p:cNvSpPr txBox="1">
            <a:spLocks noChangeArrowheads="1"/>
          </p:cNvSpPr>
          <p:nvPr/>
        </p:nvSpPr>
        <p:spPr bwMode="auto">
          <a:xfrm>
            <a:off x="3124200" y="25908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 2</a:t>
            </a:r>
            <a:endParaRPr kumimoji="0" lang="en-US" altLang="bg-BG" sz="1600"/>
          </a:p>
        </p:txBody>
      </p:sp>
      <p:sp>
        <p:nvSpPr>
          <p:cNvPr id="9232" name="Text Box 19"/>
          <p:cNvSpPr txBox="1">
            <a:spLocks noChangeArrowheads="1"/>
          </p:cNvSpPr>
          <p:nvPr/>
        </p:nvSpPr>
        <p:spPr bwMode="auto">
          <a:xfrm>
            <a:off x="2209800" y="32766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 3</a:t>
            </a:r>
            <a:endParaRPr kumimoji="0" lang="en-US" altLang="bg-BG" sz="1600"/>
          </a:p>
        </p:txBody>
      </p:sp>
      <p:sp>
        <p:nvSpPr>
          <p:cNvPr id="9233" name="Text Box 20"/>
          <p:cNvSpPr txBox="1">
            <a:spLocks noChangeArrowheads="1"/>
          </p:cNvSpPr>
          <p:nvPr/>
        </p:nvSpPr>
        <p:spPr bwMode="auto">
          <a:xfrm>
            <a:off x="2590800" y="40386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 4</a:t>
            </a:r>
            <a:endParaRPr kumimoji="0" lang="en-US" altLang="bg-BG" sz="1600"/>
          </a:p>
        </p:txBody>
      </p:sp>
      <p:sp>
        <p:nvSpPr>
          <p:cNvPr id="9234" name="Text Box 21"/>
          <p:cNvSpPr txBox="1">
            <a:spLocks noChangeArrowheads="1"/>
          </p:cNvSpPr>
          <p:nvPr/>
        </p:nvSpPr>
        <p:spPr bwMode="auto">
          <a:xfrm>
            <a:off x="3505200" y="46482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 5</a:t>
            </a:r>
            <a:endParaRPr kumimoji="0" lang="en-US" altLang="bg-BG" sz="1600"/>
          </a:p>
        </p:txBody>
      </p:sp>
      <p:sp>
        <p:nvSpPr>
          <p:cNvPr id="9235" name="Text Box 22"/>
          <p:cNvSpPr txBox="1">
            <a:spLocks noChangeArrowheads="1"/>
          </p:cNvSpPr>
          <p:nvPr/>
        </p:nvSpPr>
        <p:spPr bwMode="auto">
          <a:xfrm>
            <a:off x="1143000" y="51054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 6</a:t>
            </a:r>
            <a:endParaRPr kumimoji="0" lang="en-US" altLang="bg-BG" sz="1600"/>
          </a:p>
        </p:txBody>
      </p:sp>
      <p:sp>
        <p:nvSpPr>
          <p:cNvPr id="9236" name="Text Box 23"/>
          <p:cNvSpPr txBox="1">
            <a:spLocks noChangeArrowheads="1"/>
          </p:cNvSpPr>
          <p:nvPr/>
        </p:nvSpPr>
        <p:spPr bwMode="auto">
          <a:xfrm>
            <a:off x="3429000" y="54102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 7</a:t>
            </a:r>
            <a:endParaRPr kumimoji="0" lang="en-US" altLang="bg-BG" sz="1600"/>
          </a:p>
        </p:txBody>
      </p:sp>
      <p:sp>
        <p:nvSpPr>
          <p:cNvPr id="9237" name="Line 24"/>
          <p:cNvSpPr>
            <a:spLocks noChangeShapeType="1"/>
          </p:cNvSpPr>
          <p:nvPr/>
        </p:nvSpPr>
        <p:spPr bwMode="auto">
          <a:xfrm>
            <a:off x="6629400" y="5943600"/>
            <a:ext cx="11430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8" name="Text Box 25"/>
          <p:cNvSpPr txBox="1">
            <a:spLocks noChangeArrowheads="1"/>
          </p:cNvSpPr>
          <p:nvPr/>
        </p:nvSpPr>
        <p:spPr bwMode="auto">
          <a:xfrm>
            <a:off x="6858000" y="55626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50000"/>
              </a:spcBef>
              <a:buClrTx/>
              <a:buSzTx/>
              <a:buFontTx/>
              <a:buNone/>
            </a:pPr>
            <a:r>
              <a:rPr kumimoji="0" lang="bg-BG" altLang="bg-BG" sz="1600"/>
              <a:t>№ 8</a:t>
            </a:r>
            <a:endParaRPr kumimoji="0" lang="en-US" altLang="bg-BG" sz="1600"/>
          </a:p>
        </p:txBody>
      </p:sp>
      <p:sp>
        <p:nvSpPr>
          <p:cNvPr id="9239"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E1268373-9DCF-4BCC-AF2B-73FA21493351}" type="slidenum">
              <a:rPr kumimoji="0" lang="en-US" altLang="bg-BG" sz="1400" smtClean="0">
                <a:solidFill>
                  <a:schemeClr val="bg2"/>
                </a:solidFill>
              </a:rPr>
              <a:pPr>
                <a:spcBef>
                  <a:spcPct val="50000"/>
                </a:spcBef>
                <a:buClrTx/>
                <a:buSzTx/>
                <a:buFontTx/>
                <a:buNone/>
              </a:pPr>
              <a:t>6</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
          <p:cNvSpPr>
            <a:spLocks noGrp="1" noChangeArrowheads="1"/>
          </p:cNvSpPr>
          <p:nvPr>
            <p:ph type="title"/>
          </p:nvPr>
        </p:nvSpPr>
        <p:spPr/>
        <p:txBody>
          <a:bodyPr/>
          <a:lstStyle/>
          <a:p>
            <a:r>
              <a:rPr lang="en-US" altLang="bg-BG" sz="3600" b="1" smtClean="0"/>
              <a:t>Периодна болестност /Period prevalence</a:t>
            </a:r>
            <a:r>
              <a:rPr lang="bg-BG" altLang="bg-BG" sz="3600" b="1" smtClean="0"/>
              <a:t>/</a:t>
            </a:r>
            <a:endParaRPr lang="en-US" altLang="bg-BG" smtClean="0"/>
          </a:p>
        </p:txBody>
      </p:sp>
      <p:sp>
        <p:nvSpPr>
          <p:cNvPr id="10243" name="Rectangle 12"/>
          <p:cNvSpPr>
            <a:spLocks noGrp="1" noChangeArrowheads="1"/>
          </p:cNvSpPr>
          <p:nvPr>
            <p:ph type="body" idx="1"/>
          </p:nvPr>
        </p:nvSpPr>
        <p:spPr>
          <a:xfrm>
            <a:off x="838200" y="1524000"/>
            <a:ext cx="8001000" cy="4267200"/>
          </a:xfrm>
        </p:spPr>
        <p:txBody>
          <a:bodyPr/>
          <a:lstStyle/>
          <a:p>
            <a:pPr>
              <a:buFont typeface="Monotype Sorts" pitchFamily="2" charset="2"/>
              <a:buNone/>
            </a:pPr>
            <a:r>
              <a:rPr lang="en-US" altLang="bg-BG" sz="2800" b="1" smtClean="0"/>
              <a:t>Болестността </a:t>
            </a:r>
            <a:r>
              <a:rPr lang="en-US" altLang="bg-BG" b="1" smtClean="0"/>
              <a:t>нараства</a:t>
            </a:r>
            <a:r>
              <a:rPr lang="en-US" altLang="bg-BG" sz="2800" b="1" smtClean="0"/>
              <a:t> при:</a:t>
            </a:r>
          </a:p>
          <a:p>
            <a:pPr lvl="1">
              <a:buClr>
                <a:schemeClr val="accent2"/>
              </a:buClr>
              <a:buFont typeface="Wingdings" panose="05000000000000000000" pitchFamily="2" charset="2"/>
              <a:buChar char="é"/>
            </a:pPr>
            <a:r>
              <a:rPr lang="en-US" altLang="bg-BG" smtClean="0"/>
              <a:t>по-голяма продължителност на заболяването</a:t>
            </a:r>
          </a:p>
          <a:p>
            <a:pPr lvl="1">
              <a:buClr>
                <a:schemeClr val="accent2"/>
              </a:buClr>
              <a:buFont typeface="Wingdings" panose="05000000000000000000" pitchFamily="2" charset="2"/>
              <a:buChar char="é"/>
            </a:pPr>
            <a:r>
              <a:rPr lang="en-US" altLang="bg-BG" smtClean="0"/>
              <a:t>по-нисък леталитет на заболяването</a:t>
            </a:r>
          </a:p>
          <a:p>
            <a:pPr lvl="1">
              <a:buClr>
                <a:schemeClr val="accent2"/>
              </a:buClr>
              <a:buFont typeface="Wingdings" panose="05000000000000000000" pitchFamily="2" charset="2"/>
              <a:buChar char="é"/>
            </a:pPr>
            <a:r>
              <a:rPr lang="en-US" altLang="bg-BG" smtClean="0"/>
              <a:t>медицински технологии, повишаващи преживяемостта на болните</a:t>
            </a:r>
          </a:p>
          <a:p>
            <a:pPr lvl="1">
              <a:buClr>
                <a:schemeClr val="accent2"/>
              </a:buClr>
              <a:buFont typeface="Wingdings" panose="05000000000000000000" pitchFamily="2" charset="2"/>
              <a:buChar char="é"/>
            </a:pPr>
            <a:r>
              <a:rPr lang="en-US" altLang="bg-BG" smtClean="0"/>
              <a:t>увеличаване на новите случаи поради нарастване на рисковите фактори или подобряване на диагностиката</a:t>
            </a:r>
          </a:p>
          <a:p>
            <a:pPr lvl="1">
              <a:buClr>
                <a:schemeClr val="accent2"/>
              </a:buClr>
              <a:buFont typeface="Wingdings" panose="05000000000000000000" pitchFamily="2" charset="2"/>
              <a:buChar char="é"/>
            </a:pPr>
            <a:r>
              <a:rPr lang="en-US" altLang="bg-BG" smtClean="0"/>
              <a:t>имиграция на болни лица </a:t>
            </a:r>
          </a:p>
          <a:p>
            <a:pPr lvl="1">
              <a:buClr>
                <a:schemeClr val="accent2"/>
              </a:buClr>
              <a:buFont typeface="Wingdings" panose="05000000000000000000" pitchFamily="2" charset="2"/>
              <a:buChar char="é"/>
            </a:pPr>
            <a:r>
              <a:rPr lang="en-US" altLang="bg-BG" smtClean="0"/>
              <a:t>емиграция на здрави лица</a:t>
            </a:r>
            <a:endParaRPr lang="en-US" altLang="bg-BG" sz="2400" smtClean="0"/>
          </a:p>
        </p:txBody>
      </p:sp>
      <p:sp>
        <p:nvSpPr>
          <p:cNvPr id="10244"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DFFB926F-4850-4841-8E73-7FB2A69D1E9E}" type="slidenum">
              <a:rPr kumimoji="0" lang="en-US" altLang="bg-BG" sz="1400" smtClean="0">
                <a:solidFill>
                  <a:schemeClr val="bg2"/>
                </a:solidFill>
              </a:rPr>
              <a:pPr>
                <a:spcBef>
                  <a:spcPct val="50000"/>
                </a:spcBef>
                <a:buClrTx/>
                <a:buSzTx/>
                <a:buFontTx/>
                <a:buNone/>
              </a:pPr>
              <a:t>7</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bg-BG" sz="3600" b="1" smtClean="0"/>
              <a:t>Периодна болестност /Period prevalence</a:t>
            </a:r>
            <a:r>
              <a:rPr lang="bg-BG" altLang="bg-BG" sz="3600" b="1" smtClean="0"/>
              <a:t>/</a:t>
            </a:r>
            <a:endParaRPr lang="en-US" altLang="bg-BG" smtClean="0"/>
          </a:p>
        </p:txBody>
      </p:sp>
      <p:sp>
        <p:nvSpPr>
          <p:cNvPr id="11267" name="Rectangle 3"/>
          <p:cNvSpPr>
            <a:spLocks noGrp="1" noChangeArrowheads="1"/>
          </p:cNvSpPr>
          <p:nvPr>
            <p:ph type="body" idx="1"/>
          </p:nvPr>
        </p:nvSpPr>
        <p:spPr>
          <a:xfrm>
            <a:off x="990600" y="1676400"/>
            <a:ext cx="7772400" cy="4114800"/>
          </a:xfrm>
        </p:spPr>
        <p:txBody>
          <a:bodyPr/>
          <a:lstStyle/>
          <a:p>
            <a:pPr>
              <a:buFont typeface="Monotype Sorts" pitchFamily="2" charset="2"/>
              <a:buNone/>
            </a:pPr>
            <a:r>
              <a:rPr lang="en-US" altLang="bg-BG" sz="2800" b="1" smtClean="0"/>
              <a:t>Болестността </a:t>
            </a:r>
            <a:r>
              <a:rPr lang="en-US" altLang="bg-BG" b="1" smtClean="0"/>
              <a:t>намалява</a:t>
            </a:r>
            <a:r>
              <a:rPr lang="en-US" altLang="bg-BG" sz="2800" b="1" smtClean="0"/>
              <a:t> при:</a:t>
            </a:r>
          </a:p>
          <a:p>
            <a:pPr lvl="1">
              <a:buClr>
                <a:schemeClr val="accent2"/>
              </a:buClr>
              <a:buSzPct val="90000"/>
              <a:buFont typeface="Wingdings" panose="05000000000000000000" pitchFamily="2" charset="2"/>
              <a:buChar char="ê"/>
            </a:pPr>
            <a:r>
              <a:rPr lang="en-US" altLang="bg-BG" smtClean="0"/>
              <a:t>по-висок леталитет на заболяването</a:t>
            </a:r>
          </a:p>
          <a:p>
            <a:pPr lvl="1">
              <a:buClr>
                <a:schemeClr val="accent2"/>
              </a:buClr>
              <a:buSzPct val="90000"/>
              <a:buFont typeface="Wingdings" panose="05000000000000000000" pitchFamily="2" charset="2"/>
              <a:buChar char="ê"/>
            </a:pPr>
            <a:r>
              <a:rPr lang="en-US" altLang="bg-BG" smtClean="0"/>
              <a:t>медицински технологии, водещи до пълно излекуване на случаите</a:t>
            </a:r>
          </a:p>
          <a:p>
            <a:pPr lvl="1">
              <a:buClr>
                <a:schemeClr val="accent2"/>
              </a:buClr>
              <a:buSzPct val="90000"/>
              <a:buFont typeface="Wingdings" panose="05000000000000000000" pitchFamily="2" charset="2"/>
              <a:buChar char="ê"/>
            </a:pPr>
            <a:r>
              <a:rPr lang="en-US" altLang="bg-BG" smtClean="0"/>
              <a:t>намаляване на новите случаи </a:t>
            </a:r>
          </a:p>
          <a:p>
            <a:pPr lvl="1">
              <a:buClr>
                <a:schemeClr val="accent2"/>
              </a:buClr>
              <a:buSzPct val="90000"/>
              <a:buFont typeface="Wingdings" panose="05000000000000000000" pitchFamily="2" charset="2"/>
              <a:buChar char="ê"/>
            </a:pPr>
            <a:r>
              <a:rPr lang="en-US" altLang="bg-BG" smtClean="0"/>
              <a:t>имиграция на здрави лица от други места</a:t>
            </a:r>
          </a:p>
          <a:p>
            <a:pPr lvl="1">
              <a:buClr>
                <a:schemeClr val="accent2"/>
              </a:buClr>
              <a:buSzPct val="90000"/>
              <a:buFont typeface="Wingdings" panose="05000000000000000000" pitchFamily="2" charset="2"/>
              <a:buChar char="ê"/>
            </a:pPr>
            <a:r>
              <a:rPr lang="en-US" altLang="bg-BG" smtClean="0"/>
              <a:t>емиграция на болни лица</a:t>
            </a:r>
            <a:endParaRPr lang="en-US" altLang="bg-BG" sz="2400" smtClean="0"/>
          </a:p>
        </p:txBody>
      </p:sp>
      <p:sp>
        <p:nvSpPr>
          <p:cNvPr id="11268"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773FBA96-D012-40E8-9EC4-930C627407EE}" type="slidenum">
              <a:rPr kumimoji="0" lang="en-US" altLang="bg-BG" sz="1400" smtClean="0">
                <a:solidFill>
                  <a:schemeClr val="bg2"/>
                </a:solidFill>
              </a:rPr>
              <a:pPr>
                <a:spcBef>
                  <a:spcPct val="50000"/>
                </a:spcBef>
                <a:buClrTx/>
                <a:buSzTx/>
                <a:buFontTx/>
                <a:buNone/>
              </a:pPr>
              <a:t>8</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bg-BG" sz="3600" b="1" smtClean="0"/>
              <a:t>Заболяемост /Incidence</a:t>
            </a:r>
            <a:r>
              <a:rPr lang="bg-BG" altLang="bg-BG" sz="3600" b="1" smtClean="0"/>
              <a:t>/</a:t>
            </a:r>
            <a:endParaRPr lang="en-US" altLang="bg-BG" sz="3600" b="1" smtClean="0"/>
          </a:p>
        </p:txBody>
      </p:sp>
      <p:sp>
        <p:nvSpPr>
          <p:cNvPr id="12291" name="Rectangle 3"/>
          <p:cNvSpPr>
            <a:spLocks noGrp="1" noChangeArrowheads="1"/>
          </p:cNvSpPr>
          <p:nvPr>
            <p:ph type="body" idx="1"/>
          </p:nvPr>
        </p:nvSpPr>
        <p:spPr>
          <a:xfrm>
            <a:off x="990600" y="1524000"/>
            <a:ext cx="7772400" cy="4114800"/>
          </a:xfrm>
        </p:spPr>
        <p:txBody>
          <a:bodyPr/>
          <a:lstStyle/>
          <a:p>
            <a:pPr>
              <a:buFont typeface="Monotype Sorts" pitchFamily="2" charset="2"/>
              <a:buNone/>
            </a:pPr>
            <a:r>
              <a:rPr lang="en-US" altLang="bg-BG" smtClean="0"/>
              <a:t>	Измерва честотата на възникване на нови случаи през даден период в дадена популация</a:t>
            </a:r>
          </a:p>
          <a:p>
            <a:pPr>
              <a:buFont typeface="Monotype Sorts" pitchFamily="2" charset="2"/>
              <a:buNone/>
            </a:pPr>
            <a:endParaRPr lang="en-US" altLang="bg-BG" sz="2400" b="1" smtClean="0"/>
          </a:p>
          <a:p>
            <a:pPr>
              <a:buFont typeface="Monotype Sorts" pitchFamily="2" charset="2"/>
              <a:buNone/>
            </a:pPr>
            <a:r>
              <a:rPr lang="en-US" altLang="bg-BG" sz="2400" b="1" smtClean="0">
                <a:solidFill>
                  <a:schemeClr val="accent2"/>
                </a:solidFill>
              </a:rPr>
              <a:t>брой нови случаи на заболяване през даден период</a:t>
            </a:r>
          </a:p>
          <a:p>
            <a:pPr>
              <a:buFont typeface="Monotype Sorts" pitchFamily="2" charset="2"/>
              <a:buNone/>
            </a:pPr>
            <a:r>
              <a:rPr lang="en-US" altLang="bg-BG" sz="2400" b="1" smtClean="0">
                <a:solidFill>
                  <a:schemeClr val="accent2"/>
                </a:solidFill>
              </a:rPr>
              <a:t>сума от индивидуалното време в риск на</a:t>
            </a:r>
          </a:p>
          <a:p>
            <a:pPr>
              <a:buFont typeface="Monotype Sorts" pitchFamily="2" charset="2"/>
              <a:buNone/>
            </a:pPr>
            <a:r>
              <a:rPr lang="en-US" altLang="bg-BG" sz="2400" b="1" smtClean="0">
                <a:solidFill>
                  <a:schemeClr val="accent2"/>
                </a:solidFill>
              </a:rPr>
              <a:t>членовете на популацията в риск</a:t>
            </a:r>
          </a:p>
          <a:p>
            <a:pPr>
              <a:buFont typeface="Monotype Sorts" pitchFamily="2" charset="2"/>
              <a:buNone/>
            </a:pPr>
            <a:endParaRPr lang="en-US" altLang="bg-BG" sz="2400" b="1" smtClean="0"/>
          </a:p>
          <a:p>
            <a:pPr>
              <a:buFont typeface="Monotype Sorts" pitchFamily="2" charset="2"/>
              <a:buNone/>
            </a:pPr>
            <a:r>
              <a:rPr lang="bg-BG" altLang="bg-BG" sz="2800" smtClean="0"/>
              <a:t>Мерните единици винаги включват времево измерение: човеко-години, човеко-месеци и т.н.</a:t>
            </a:r>
            <a:endParaRPr lang="en-US" altLang="bg-BG" sz="2800" b="1" smtClean="0"/>
          </a:p>
        </p:txBody>
      </p:sp>
      <p:sp>
        <p:nvSpPr>
          <p:cNvPr id="12292" name="Line 4"/>
          <p:cNvSpPr>
            <a:spLocks noChangeShapeType="1"/>
          </p:cNvSpPr>
          <p:nvPr/>
        </p:nvSpPr>
        <p:spPr bwMode="auto">
          <a:xfrm>
            <a:off x="838200" y="4038600"/>
            <a:ext cx="7010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3" name="Text Box 5"/>
          <p:cNvSpPr txBox="1">
            <a:spLocks noChangeArrowheads="1"/>
          </p:cNvSpPr>
          <p:nvPr/>
        </p:nvSpPr>
        <p:spPr bwMode="auto">
          <a:xfrm>
            <a:off x="8001000" y="3810000"/>
            <a:ext cx="8699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lgn="ctr">
              <a:spcBef>
                <a:spcPct val="0"/>
              </a:spcBef>
              <a:buClrTx/>
              <a:buSzTx/>
              <a:buFontTx/>
              <a:buNone/>
            </a:pPr>
            <a:r>
              <a:rPr kumimoji="0" lang="bg-BG" altLang="bg-BG" sz="2600">
                <a:solidFill>
                  <a:schemeClr val="accent2"/>
                </a:solidFill>
              </a:rPr>
              <a:t>х</a:t>
            </a:r>
            <a:r>
              <a:rPr kumimoji="0" lang="en-US" altLang="bg-BG" sz="2600">
                <a:solidFill>
                  <a:schemeClr val="accent2"/>
                </a:solidFill>
              </a:rPr>
              <a:t> 10</a:t>
            </a:r>
            <a:r>
              <a:rPr kumimoji="0" lang="en-US" altLang="bg-BG" sz="2600" baseline="30000">
                <a:solidFill>
                  <a:schemeClr val="accent2"/>
                </a:solidFill>
              </a:rPr>
              <a:t>n</a:t>
            </a:r>
            <a:endParaRPr kumimoji="0" lang="en-US" altLang="bg-BG" sz="2600"/>
          </a:p>
        </p:txBody>
      </p:sp>
      <p:sp>
        <p:nvSpPr>
          <p:cNvPr id="12294" name="Slide Number Placeholder 1"/>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chemeClr val="accent1"/>
              </a:buClr>
              <a:buSzPct val="90000"/>
              <a:buFont typeface="Monotype Sorts" pitchFamily="2" charset="2"/>
              <a:buChar char="4"/>
              <a:defRPr kumimoji="1" sz="3200">
                <a:solidFill>
                  <a:schemeClr val="tx1"/>
                </a:solidFill>
                <a:latin typeface="Times New Roman" panose="02020603050405020304" pitchFamily="18" charset="0"/>
              </a:defRPr>
            </a:lvl1pPr>
            <a:lvl2pPr marL="742950" indent="-285750">
              <a:spcBef>
                <a:spcPct val="20000"/>
              </a:spcBef>
              <a:buClr>
                <a:schemeClr val="accent1"/>
              </a:buClr>
              <a:buChar char="–"/>
              <a:defRPr kumimoji="1" sz="2800">
                <a:solidFill>
                  <a:schemeClr val="tx1"/>
                </a:solidFill>
                <a:latin typeface="Times New Roman" panose="02020603050405020304" pitchFamily="18" charset="0"/>
              </a:defRPr>
            </a:lvl2pPr>
            <a:lvl3pPr marL="1143000" indent="-228600">
              <a:spcBef>
                <a:spcPct val="20000"/>
              </a:spcBef>
              <a:buClr>
                <a:schemeClr val="accent1"/>
              </a:buClr>
              <a:buChar char="•"/>
              <a:defRPr kumimoji="1" sz="2400">
                <a:solidFill>
                  <a:schemeClr val="tx1"/>
                </a:solidFill>
                <a:latin typeface="Times New Roman" panose="02020603050405020304" pitchFamily="18" charset="0"/>
              </a:defRPr>
            </a:lvl3pPr>
            <a:lvl4pPr marL="1600200" indent="-228600">
              <a:spcBef>
                <a:spcPct val="20000"/>
              </a:spcBef>
              <a:buClr>
                <a:schemeClr val="accent1"/>
              </a:buClr>
              <a:buChar char="–"/>
              <a:defRPr kumimoji="1" sz="2000">
                <a:solidFill>
                  <a:schemeClr val="tx1"/>
                </a:solidFill>
                <a:latin typeface="Times New Roman" panose="02020603050405020304" pitchFamily="18" charset="0"/>
              </a:defRPr>
            </a:lvl4pPr>
            <a:lvl5pPr marL="2057400" indent="-228600">
              <a:spcBef>
                <a:spcPct val="20000"/>
              </a:spcBef>
              <a:buClr>
                <a:schemeClr val="accent1"/>
              </a:buClr>
              <a:buChar char="»"/>
              <a:defRPr kumimoji="1"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kumimoji="1" sz="2000">
                <a:solidFill>
                  <a:schemeClr val="tx1"/>
                </a:solidFill>
                <a:latin typeface="Times New Roman" panose="02020603050405020304" pitchFamily="18" charset="0"/>
              </a:defRPr>
            </a:lvl9pPr>
          </a:lstStyle>
          <a:p>
            <a:pPr>
              <a:spcBef>
                <a:spcPct val="50000"/>
              </a:spcBef>
              <a:buClrTx/>
              <a:buSzTx/>
              <a:buFontTx/>
              <a:buNone/>
            </a:pPr>
            <a:fld id="{9D4C1DFF-8BB1-47C0-807E-720D1C65936D}" type="slidenum">
              <a:rPr kumimoji="0" lang="en-US" altLang="bg-BG" sz="1400" smtClean="0">
                <a:solidFill>
                  <a:schemeClr val="bg2"/>
                </a:solidFill>
              </a:rPr>
              <a:pPr>
                <a:spcBef>
                  <a:spcPct val="50000"/>
                </a:spcBef>
                <a:buClrTx/>
                <a:buSzTx/>
                <a:buFontTx/>
                <a:buNone/>
              </a:pPr>
              <a:t>9</a:t>
            </a:fld>
            <a:endParaRPr kumimoji="0" lang="en-US" altLang="bg-BG" sz="1400" smtClean="0">
              <a:solidFill>
                <a:schemeClr val="bg2"/>
              </a:solidFill>
            </a:endParaRPr>
          </a:p>
        </p:txBody>
      </p:sp>
    </p:spTree>
  </p:cSld>
  <p:clrMapOvr>
    <a:masterClrMapping/>
  </p:clrMapOvr>
  <p:transition spd="med">
    <p:wipe/>
  </p:transition>
  <p:timing>
    <p:tnLst>
      <p:par>
        <p:cTn id="1" dur="indefinite" restart="never" nodeType="tmRoot"/>
      </p:par>
    </p:tnLst>
  </p:timing>
</p:sld>
</file>

<file path=ppt/theme/theme1.xml><?xml version="1.0" encoding="utf-8"?>
<a:theme xmlns:a="http://schemas.openxmlformats.org/drawingml/2006/main" name="Notebook">
  <a:themeElements>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fontScheme name="Notebook">
      <a:majorFont>
        <a:latin typeface="Times New Roman"/>
        <a:ea typeface=""/>
        <a:cs typeface=""/>
      </a:majorFont>
      <a:minorFont>
        <a:latin typeface="Times New Roman"/>
        <a:ea typeface=""/>
        <a:cs typeface=""/>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bg-BG"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bg-BG"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тема">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1604</TotalTime>
  <Words>2311</Words>
  <Application>Microsoft Office PowerPoint</Application>
  <PresentationFormat>On-screen Show (4:3)</PresentationFormat>
  <Paragraphs>478</Paragraphs>
  <Slides>59</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5" baseType="lpstr">
      <vt:lpstr>Arial</vt:lpstr>
      <vt:lpstr>Monotype Sorts</vt:lpstr>
      <vt:lpstr>Times New Roman</vt:lpstr>
      <vt:lpstr>Wingdings</vt:lpstr>
      <vt:lpstr>Notebook</vt:lpstr>
      <vt:lpstr>Document</vt:lpstr>
      <vt:lpstr>       ЕПИДЕМИОЛОГИЯ        Доц. д-р М. Камбурова, дм Катедра „Общественоздравни науки“</vt:lpstr>
      <vt:lpstr>Историческо развитие, определение и обхват на епидемологията</vt:lpstr>
      <vt:lpstr>Болестност /Prevalence/</vt:lpstr>
      <vt:lpstr>Моментна болестност /Point prevalence/</vt:lpstr>
      <vt:lpstr>Периодна болестност /Period prevalence/</vt:lpstr>
      <vt:lpstr>Болестност /Prevalence/</vt:lpstr>
      <vt:lpstr>Периодна болестност /Period prevalence/</vt:lpstr>
      <vt:lpstr>Периодна болестност /Period prevalence/</vt:lpstr>
      <vt:lpstr>Заболяемост /Incidence/</vt:lpstr>
      <vt:lpstr>Заболяемост  в динамична популация</vt:lpstr>
      <vt:lpstr>Кумулативна заболяемост /Cumulative incidence/</vt:lpstr>
      <vt:lpstr>Сравняване на честотата на възникване на заболяванията</vt:lpstr>
      <vt:lpstr>Сравняване на честотата на възникване на заболяванията</vt:lpstr>
      <vt:lpstr>Мерки за абсолютно сравняване на честотата на заболяванията РИСКОВА РАЗЛИКА /RD/ </vt:lpstr>
      <vt:lpstr>Мерки за абсолютно сравняване на честотата на заболяванията РИСКОВА РАЗЛИКА /RD/</vt:lpstr>
      <vt:lpstr>ЕТИОЛОГИЧНА ФРАКЦИЯ НА ЕКСПОНИРАНИТЕ /EF/</vt:lpstr>
      <vt:lpstr>ЕТИОЛОГИЧНА ФРАКЦИЯ НА ЕКСПОНИРАНИТЕ /EF/</vt:lpstr>
      <vt:lpstr>ПОПУЛАЦИОНЕН  АТРИБУТИВЕН РИСК  /PAR/</vt:lpstr>
      <vt:lpstr>ПОПУЛАЦИОНЕН  АТРИБУТИВЕН РИСК  /PAR/</vt:lpstr>
      <vt:lpstr>ОТНОСИТЕЛНО СРАВНЯВАНЕ Относителен риск /RR/</vt:lpstr>
      <vt:lpstr>ОТНОСИТЕЛНО СРАВНЯВАНЕ Относителен риск /RR/</vt:lpstr>
      <vt:lpstr>ОТНОСИТЕЛНО СРАВНЯВАНЕ Относителен риск /RR/</vt:lpstr>
      <vt:lpstr>ОТНОСИТЕЛНО СРАВНЯВАНЕ Odds ratio /OR/</vt:lpstr>
      <vt:lpstr>ОТНОСИТЕЛНО СРАВНЯВАНЕ Odds ratio /OR/</vt:lpstr>
      <vt:lpstr>ВИДОВЕ ЕПИДЕМИОЛОГИЧНИ ПРОУЧВАНИЯ. </vt:lpstr>
      <vt:lpstr>Епидемиологично проучване - същност</vt:lpstr>
      <vt:lpstr>PowerPoint Presentation</vt:lpstr>
      <vt:lpstr>Описателни епидемиологични проучвания</vt:lpstr>
      <vt:lpstr>Описателни епидемиологични проучвания </vt:lpstr>
      <vt:lpstr>PowerPoint Presentation</vt:lpstr>
      <vt:lpstr>PowerPoint Presentation</vt:lpstr>
      <vt:lpstr>PowerPoint Presentation</vt:lpstr>
      <vt:lpstr>Описателни епидемиологични проучвания  - приложения</vt:lpstr>
      <vt:lpstr>Екологични /корелационни/ епидемиологични проучвания </vt:lpstr>
      <vt:lpstr>Корелационно проучване на връзката между консумацията на високоалкохолни напитки и сърдечно-съдовата смъртност при мъжете</vt:lpstr>
      <vt:lpstr>Екологични епидемиологични проучвания - проблеми</vt:lpstr>
      <vt:lpstr>Срезови /напречни, трансверзални/ епидемиологични проучвания</vt:lpstr>
      <vt:lpstr>Срезово проучване за честотата на язвената болест и консумацията на кафе</vt:lpstr>
      <vt:lpstr>Срезови /напречни, трансверзални/ епидемиологични проучвания</vt:lpstr>
      <vt:lpstr>АНАЛИТИЧНИ ЕПИДЕМИОЛОГИЧНИ ПРОУЧВАНИЯ. КОХОРТНИ ПРОУЧВАНИЯ, ПРОУЧВАНИЯ СЛУЧАЙ-КОНТРОЛА – ВИДОВЕ, ПОСТАНОВКА И ПРОВЕЖДАНЕ, ПРЕДИМСТВА И НЕДОСТАТЪЦИ, ПОТЕНЦИАЛНИ ГРЕШКИ</vt:lpstr>
      <vt:lpstr>КОХОРТНИ ПРОУЧВАНИЯ /проспективни, проследяващи проучвания/</vt:lpstr>
      <vt:lpstr>КОХОРТНИ ПРОУЧВАНИЯ /проспективни, проследяващи проучвания/</vt:lpstr>
      <vt:lpstr>ВИДОВЕ КОХОРТНИ ПРОУЧВАНИЯ </vt:lpstr>
      <vt:lpstr>ВИДОВЕ КОХОРТНИ ПРОУЧВАНИЯ </vt:lpstr>
      <vt:lpstr>ВИДОВЕ КОХОРТНИ ПРОУЧВАНИЯ </vt:lpstr>
      <vt:lpstr>ВИДОВЕ КОХОРТНИ ПРОУЧВАНИЯ </vt:lpstr>
      <vt:lpstr>ВИДОВЕ КОХОРТНИ ПРОУЧВАНИЯ </vt:lpstr>
      <vt:lpstr>КОХОРТНИ ПРОУЧВАНИЯ</vt:lpstr>
      <vt:lpstr>КОХОРТНИ ПРОУЧВАНИЯ – ПРЕДИМСТВА</vt:lpstr>
      <vt:lpstr>КОХОРТНИ ПРОУЧВАНИЯ –НЕДОСТАТЪЦИ</vt:lpstr>
      <vt:lpstr>ПРОУЧВАНИЯ СЛУЧАЙ-КОНТРОЛА</vt:lpstr>
      <vt:lpstr>ВИДОВЕ ПРОУЧВАНИЯ СЛУЧАЙ-КОНТРОЛА</vt:lpstr>
      <vt:lpstr>ПРОУЧВАНИЯ СЛУЧАЙ-КОНТРОЛА - ПРЕДИМСТВА</vt:lpstr>
      <vt:lpstr>ПРОУЧВАНИЯ СЛУЧАЙ-КОНТРОЛА - НЕДОСТАТЪЦИ</vt:lpstr>
      <vt:lpstr>ОСНОВНИ РАЗЛИКИ МЕЖДУ ПРОУЧВАНИЯТА СЛУЧАЙ-КОНТРОЛА И КОХОРТНИТЕ  ПРОУЧВАНИЯ</vt:lpstr>
      <vt:lpstr>Замъгляване /Confounding/</vt:lpstr>
      <vt:lpstr>Замъгляващ фактор</vt:lpstr>
      <vt:lpstr>Замъгляване - примери</vt:lpstr>
      <vt:lpstr>Замъгляване</vt:lpstr>
    </vt:vector>
  </TitlesOfParts>
  <Company>Children's Help Net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ЕПИДЕМИОЛОГИЯТА КАТО НАУКА - ОПРЕДЕЛЕНИЕ И ОБХВАТ. ОСНОВНИ ПОНЯТИЯ В ЕПИДЕМИОЛОГИЯТА. ИЗМЕРВАНЕ НА ЗДРАВЕТО И БОЛЕСТТА. ОСНОВНИ ИЗМЕРИТЕЛИ НА  ЧЕСТОТАТА НА БОЛЕСТИТЕ.</dc:title>
  <dc:creator>Foundation for Better Health</dc:creator>
  <cp:lastModifiedBy>Silviya Aleksandrova</cp:lastModifiedBy>
  <cp:revision>70</cp:revision>
  <dcterms:created xsi:type="dcterms:W3CDTF">2002-10-06T16:46:26Z</dcterms:created>
  <dcterms:modified xsi:type="dcterms:W3CDTF">2020-04-28T12:21:06Z</dcterms:modified>
</cp:coreProperties>
</file>