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sldIdLst>
    <p:sldId id="272" r:id="rId2"/>
    <p:sldId id="274" r:id="rId3"/>
    <p:sldId id="278" r:id="rId4"/>
    <p:sldId id="279" r:id="rId5"/>
    <p:sldId id="368" r:id="rId6"/>
    <p:sldId id="288" r:id="rId7"/>
    <p:sldId id="390" r:id="rId8"/>
    <p:sldId id="424" r:id="rId9"/>
    <p:sldId id="440" r:id="rId10"/>
    <p:sldId id="290" r:id="rId11"/>
    <p:sldId id="421" r:id="rId12"/>
    <p:sldId id="372" r:id="rId13"/>
    <p:sldId id="296" r:id="rId14"/>
    <p:sldId id="441" r:id="rId15"/>
    <p:sldId id="297" r:id="rId16"/>
    <p:sldId id="301" r:id="rId17"/>
    <p:sldId id="304" r:id="rId18"/>
    <p:sldId id="308" r:id="rId19"/>
    <p:sldId id="306" r:id="rId20"/>
    <p:sldId id="442" r:id="rId21"/>
    <p:sldId id="438" r:id="rId22"/>
    <p:sldId id="443" r:id="rId23"/>
    <p:sldId id="444" r:id="rId24"/>
    <p:sldId id="447" r:id="rId25"/>
    <p:sldId id="450" r:id="rId26"/>
    <p:sldId id="453" r:id="rId27"/>
    <p:sldId id="454" r:id="rId28"/>
    <p:sldId id="457" r:id="rId29"/>
    <p:sldId id="458" r:id="rId30"/>
    <p:sldId id="460" r:id="rId31"/>
    <p:sldId id="531" r:id="rId32"/>
    <p:sldId id="470" r:id="rId33"/>
    <p:sldId id="475" r:id="rId34"/>
    <p:sldId id="482" r:id="rId35"/>
    <p:sldId id="484" r:id="rId36"/>
    <p:sldId id="485" r:id="rId37"/>
    <p:sldId id="486" r:id="rId38"/>
    <p:sldId id="487" r:id="rId39"/>
    <p:sldId id="488" r:id="rId40"/>
    <p:sldId id="489" r:id="rId41"/>
    <p:sldId id="490" r:id="rId42"/>
    <p:sldId id="491" r:id="rId43"/>
    <p:sldId id="532" r:id="rId44"/>
    <p:sldId id="524" r:id="rId45"/>
    <p:sldId id="493" r:id="rId46"/>
    <p:sldId id="535" r:id="rId47"/>
    <p:sldId id="539" r:id="rId48"/>
    <p:sldId id="540" r:id="rId49"/>
    <p:sldId id="541" r:id="rId50"/>
    <p:sldId id="542" r:id="rId51"/>
    <p:sldId id="543" r:id="rId52"/>
    <p:sldId id="548" r:id="rId53"/>
    <p:sldId id="551" r:id="rId54"/>
    <p:sldId id="556" r:id="rId55"/>
    <p:sldId id="567" r:id="rId56"/>
    <p:sldId id="558" r:id="rId57"/>
    <p:sldId id="559" r:id="rId58"/>
    <p:sldId id="563" r:id="rId59"/>
    <p:sldId id="578" r:id="rId60"/>
    <p:sldId id="588" r:id="rId61"/>
    <p:sldId id="590" r:id="rId62"/>
    <p:sldId id="591" r:id="rId63"/>
    <p:sldId id="597" r:id="rId64"/>
    <p:sldId id="604" r:id="rId65"/>
    <p:sldId id="610" r:id="rId66"/>
    <p:sldId id="615" r:id="rId67"/>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FAC91D44-5CA3-44CE-90DA-63CB03EBA6A3}">
          <p14:sldIdLst>
            <p14:sldId id="272"/>
            <p14:sldId id="274"/>
            <p14:sldId id="278"/>
            <p14:sldId id="279"/>
          </p14:sldIdLst>
        </p14:section>
        <p14:section name="Untitled Section" id="{D22A58AC-2B7C-409D-A73A-3AC1E3961F80}">
          <p14:sldIdLst>
            <p14:sldId id="368"/>
            <p14:sldId id="288"/>
            <p14:sldId id="390"/>
            <p14:sldId id="424"/>
            <p14:sldId id="440"/>
            <p14:sldId id="290"/>
            <p14:sldId id="421"/>
            <p14:sldId id="372"/>
            <p14:sldId id="296"/>
            <p14:sldId id="441"/>
            <p14:sldId id="297"/>
            <p14:sldId id="301"/>
            <p14:sldId id="304"/>
            <p14:sldId id="308"/>
            <p14:sldId id="306"/>
            <p14:sldId id="442"/>
            <p14:sldId id="438"/>
            <p14:sldId id="443"/>
            <p14:sldId id="444"/>
            <p14:sldId id="447"/>
            <p14:sldId id="450"/>
            <p14:sldId id="453"/>
            <p14:sldId id="454"/>
            <p14:sldId id="457"/>
            <p14:sldId id="458"/>
            <p14:sldId id="460"/>
            <p14:sldId id="531"/>
            <p14:sldId id="470"/>
            <p14:sldId id="475"/>
            <p14:sldId id="482"/>
            <p14:sldId id="484"/>
            <p14:sldId id="485"/>
            <p14:sldId id="486"/>
            <p14:sldId id="487"/>
            <p14:sldId id="488"/>
            <p14:sldId id="489"/>
            <p14:sldId id="490"/>
            <p14:sldId id="491"/>
            <p14:sldId id="532"/>
            <p14:sldId id="524"/>
            <p14:sldId id="493"/>
            <p14:sldId id="535"/>
            <p14:sldId id="539"/>
            <p14:sldId id="540"/>
            <p14:sldId id="541"/>
            <p14:sldId id="542"/>
            <p14:sldId id="543"/>
            <p14:sldId id="548"/>
            <p14:sldId id="551"/>
            <p14:sldId id="556"/>
            <p14:sldId id="567"/>
            <p14:sldId id="558"/>
            <p14:sldId id="559"/>
            <p14:sldId id="563"/>
            <p14:sldId id="578"/>
            <p14:sldId id="588"/>
            <p14:sldId id="590"/>
            <p14:sldId id="591"/>
            <p14:sldId id="597"/>
            <p14:sldId id="604"/>
            <p14:sldId id="610"/>
            <p14:sldId id="6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a:srgbClr val="3333FF"/>
    <a:srgbClr val="E1F9DB"/>
    <a:srgbClr val="CCFFFF"/>
    <a:srgbClr val="FF3300"/>
    <a:srgbClr val="FFFF99"/>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4" autoAdjust="0"/>
  </p:normalViewPr>
  <p:slideViewPr>
    <p:cSldViewPr>
      <p:cViewPr varScale="1">
        <p:scale>
          <a:sx n="66" d="100"/>
          <a:sy n="66" d="100"/>
        </p:scale>
        <p:origin x="14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28D77-4F49-4795-896A-4F5349778522}"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5E6FA-5C2A-4493-A576-62D6240AEC6A}" type="slidenum">
              <a:rPr lang="en-US" smtClean="0"/>
              <a:pPr/>
              <a:t>‹#›</a:t>
            </a:fld>
            <a:endParaRPr lang="en-US"/>
          </a:p>
        </p:txBody>
      </p:sp>
    </p:spTree>
    <p:extLst>
      <p:ext uri="{BB962C8B-B14F-4D97-AF65-F5344CB8AC3E}">
        <p14:creationId xmlns:p14="http://schemas.microsoft.com/office/powerpoint/2010/main" val="13812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a:defRPr/>
            </a:pPr>
            <a:fld id="{C6E3B27C-FA17-472E-9BC2-9F75AEB61950}" type="datetime1">
              <a:rPr lang="en-US" altLang="en-US" smtClean="0"/>
              <a:pPr>
                <a:defRPr/>
              </a:pPr>
              <a:t>4/28/2020</a:t>
            </a:fld>
            <a:endParaRPr lang="en-GB" altLang="en-US"/>
          </a:p>
        </p:txBody>
      </p:sp>
      <p:sp>
        <p:nvSpPr>
          <p:cNvPr id="20" name="Footer Placeholder 19"/>
          <p:cNvSpPr>
            <a:spLocks noGrp="1"/>
          </p:cNvSpPr>
          <p:nvPr>
            <p:ph type="ftr" sz="quarter" idx="11"/>
          </p:nvPr>
        </p:nvSpPr>
        <p:spPr/>
        <p:txBody>
          <a:bodyPr/>
          <a:lstStyle/>
          <a:p>
            <a:pPr>
              <a:defRPr/>
            </a:pPr>
            <a:endParaRPr lang="en-GB" altLang="en-US"/>
          </a:p>
        </p:txBody>
      </p:sp>
      <p:sp>
        <p:nvSpPr>
          <p:cNvPr id="10" name="Slide Number Placeholder 9"/>
          <p:cNvSpPr>
            <a:spLocks noGrp="1"/>
          </p:cNvSpPr>
          <p:nvPr>
            <p:ph type="sldNum" sz="quarter" idx="12"/>
          </p:nvPr>
        </p:nvSpPr>
        <p:spPr/>
        <p:txBody>
          <a:bodyPr/>
          <a:lstStyle/>
          <a:p>
            <a:pPr>
              <a:defRPr/>
            </a:pPr>
            <a:fld id="{D1D331F5-99F5-4880-A411-23C9D235AB37}" type="slidenum">
              <a:rPr lang="en-GB" altLang="en-US" smtClean="0"/>
              <a:pPr>
                <a:defRPr/>
              </a:pPr>
              <a:t>‹#›</a:t>
            </a:fld>
            <a:endParaRPr lang="en-GB" alt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46CE3EF-389F-44F1-8CEA-D33A7AB5815F}" type="datetime1">
              <a:rPr lang="en-US" altLang="en-US" smtClean="0"/>
              <a:pPr>
                <a:defRPr/>
              </a:pPr>
              <a:t>4/28/2020</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0292D4F9-27BC-44AB-8281-49EBC97C90BB}" type="slidenum">
              <a:rPr lang="en-GB" altLang="en-US" smtClean="0"/>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B9E7D81-C1EA-462F-907D-E2B4270EFB7E}" type="datetime1">
              <a:rPr lang="en-US" altLang="en-US" smtClean="0"/>
              <a:pPr>
                <a:defRPr/>
              </a:pPr>
              <a:t>4/28/2020</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3A310E3C-F774-480A-B444-B80B7D125644}" type="slidenum">
              <a:rPr lang="en-GB" altLang="en-US" smtClean="0"/>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B5509C1-9062-4D56-B660-40B35F628624}" type="datetime1">
              <a:rPr lang="en-US" altLang="en-US" smtClean="0"/>
              <a:pPr>
                <a:defRPr/>
              </a:pPr>
              <a:t>4/28/2020</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8271FDA4-C4FF-4B41-AC44-646B135B951C}" type="slidenum">
              <a:rPr lang="en-GB" altLang="en-US" smtClean="0"/>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452C4A5-A96E-45A3-B4B4-84A0960FA507}" type="datetime1">
              <a:rPr lang="en-US" altLang="en-US" smtClean="0"/>
              <a:pPr>
                <a:defRPr/>
              </a:pPr>
              <a:t>4/28/2020</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7B9212E1-F03F-4472-9982-29D1EF695FA9}" type="slidenum">
              <a:rPr lang="en-GB" altLang="en-US" smtClean="0"/>
              <a:pPr>
                <a:defRPr/>
              </a:pPr>
              <a:t>‹#›</a:t>
            </a:fld>
            <a:endParaRPr lang="en-GB" alt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32F844A-0007-4BB4-A387-13A967CB0FAE}" type="datetime1">
              <a:rPr lang="en-US" altLang="en-US" smtClean="0"/>
              <a:pPr>
                <a:defRPr/>
              </a:pPr>
              <a:t>4/28/2020</a:t>
            </a:fld>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FE2B06FF-35A8-46AE-87B7-9DAD88131F88}" type="slidenum">
              <a:rPr lang="en-GB" altLang="en-US" smtClean="0"/>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29592DA-60F6-4E86-8C04-18B3F3BCFBD5}" type="datetime1">
              <a:rPr lang="en-US" altLang="en-US" smtClean="0"/>
              <a:pPr>
                <a:defRPr/>
              </a:pPr>
              <a:t>4/28/2020</a:t>
            </a:fld>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AF51AAD0-78EF-4816-879A-0596A0B1AF27}" type="slidenum">
              <a:rPr lang="en-GB" altLang="en-US" smtClean="0"/>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965D0AC-D741-4CBB-BF3B-2026E3023765}" type="datetime1">
              <a:rPr lang="en-US" altLang="en-US" smtClean="0"/>
              <a:pPr>
                <a:defRPr/>
              </a:pPr>
              <a:t>4/28/2020</a:t>
            </a:fld>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E4D49C8C-EFE0-4DF5-8F35-0D0163CE9FE4}" type="slidenum">
              <a:rPr lang="en-GB" altLang="en-US" smtClean="0"/>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BC6C3370-70EE-4DC5-9B47-0112DFD14D79}" type="slidenum">
              <a:rPr lang="en-GB" altLang="en-US" smtClean="0"/>
              <a:pPr>
                <a:defRPr/>
              </a:pPr>
              <a:t>‹#›</a:t>
            </a:fld>
            <a:endParaRPr lang="en-GB" alt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0C055C2-135F-4CAB-8DB3-C9E15BAE76B2}" type="datetime1">
              <a:rPr lang="en-US" altLang="en-US" smtClean="0"/>
              <a:pPr>
                <a:defRPr/>
              </a:pPr>
              <a:t>4/28/2020</a:t>
            </a:fld>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0C1564D9-2F64-4BAB-9194-637F895872D6}" type="slidenum">
              <a:rPr lang="en-GB" altLang="en-US" smtClean="0"/>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D19EAAC2-5A88-4E2E-BF44-24CA03C0C9B2}" type="datetime1">
              <a:rPr lang="en-US" altLang="en-US" smtClean="0"/>
              <a:pPr>
                <a:defRPr/>
              </a:pPr>
              <a:t>4/28/2020</a:t>
            </a:fld>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29448ED5-E9D1-4347-A627-81D8196C6CA8}" type="slidenum">
              <a:rPr lang="en-GB" altLang="en-US" smtClean="0"/>
              <a:pPr>
                <a:defRPr/>
              </a:pPr>
              <a:t>‹#›</a:t>
            </a:fld>
            <a:endParaRPr lang="en-GB" alt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34548F20-1442-4C03-957D-5AD3D154D8E7}" type="datetime1">
              <a:rPr lang="en-US" altLang="en-US" smtClean="0"/>
              <a:pPr>
                <a:defRPr/>
              </a:pPr>
              <a:t>4/28/2020</a:t>
            </a:fld>
            <a:endParaRPr lang="en-GB"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lt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96BB943-B498-4E52-8D5C-BE61494F2E00}" type="slidenum">
              <a:rPr lang="en-GB" altLang="en-US" smtClean="0"/>
              <a:pPr>
                <a:defRPr/>
              </a:pPr>
              <a:t>‹#›</a:t>
            </a:fld>
            <a:endParaRPr lang="en-GB" alt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worldometers.info/world-population/"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bg/url?sa=i&amp;rct=j&amp;q=&amp;esrc=s&amp;source=images&amp;cd=&amp;cad=rja&amp;uact=8&amp;ved=0ahUKEwjWzrKxvIvSAhXDWBoKHRsVBtEQjRwIBw&amp;url=https://www.census.gov/population/international/data/idb/worldpopgraph.php&amp;bvm=bv.146786187,d.bGs&amp;psig=AFQjCNF2GF32FzKgWPGzU0P481QT8gBERg&amp;ust=148702017228362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0739" y="1513891"/>
            <a:ext cx="8067672" cy="3289856"/>
          </a:xfrm>
        </p:spPr>
        <p:txBody>
          <a:bodyPr>
            <a:noAutofit/>
          </a:bodyPr>
          <a:lstStyle/>
          <a:p>
            <a:pPr algn="ctr" eaLnBrk="1" hangingPunct="1">
              <a:lnSpc>
                <a:spcPct val="114000"/>
              </a:lnSpc>
            </a:pPr>
            <a:r>
              <a:rPr lang="bg-BG" altLang="en-US" sz="4000" i="1" dirty="0">
                <a:solidFill>
                  <a:srgbClr val="C00000"/>
                </a:solidFill>
                <a:effectLst>
                  <a:outerShdw blurRad="38100" dist="38100" dir="2700000" algn="tl">
                    <a:srgbClr val="000000">
                      <a:alpha val="43137"/>
                    </a:srgbClr>
                  </a:outerShdw>
                </a:effectLst>
                <a:latin typeface="Arial" charset="0"/>
                <a:cs typeface="Arial" charset="0"/>
              </a:rPr>
              <a:t/>
            </a:r>
            <a:br>
              <a:rPr lang="bg-BG" altLang="en-US" sz="4000" i="1" dirty="0">
                <a:solidFill>
                  <a:srgbClr val="C00000"/>
                </a:solidFill>
                <a:effectLst>
                  <a:outerShdw blurRad="38100" dist="38100" dir="2700000" algn="tl">
                    <a:srgbClr val="000000">
                      <a:alpha val="43137"/>
                    </a:srgbClr>
                  </a:outerShdw>
                </a:effectLst>
                <a:latin typeface="Arial" charset="0"/>
                <a:cs typeface="Arial" charset="0"/>
              </a:rPr>
            </a:br>
            <a:r>
              <a:rPr lang="bg-BG" altLang="en-US" sz="3200" b="1" dirty="0" smtClean="0">
                <a:solidFill>
                  <a:srgbClr val="C00000"/>
                </a:solidFill>
                <a:effectLst/>
                <a:latin typeface="Arial" charset="0"/>
                <a:cs typeface="Arial" charset="0"/>
              </a:rPr>
              <a:t>ДЕМОГРАФСКИ ПОДХОДИ ЗА ИЗУЧАВАНЕ И</a:t>
            </a:r>
            <a:r>
              <a:rPr lang="en-US" altLang="en-US" sz="3200" b="1" dirty="0" smtClean="0">
                <a:solidFill>
                  <a:srgbClr val="C00000"/>
                </a:solidFill>
                <a:effectLst/>
                <a:latin typeface="Arial" charset="0"/>
                <a:cs typeface="Arial" charset="0"/>
              </a:rPr>
              <a:t> </a:t>
            </a:r>
            <a:r>
              <a:rPr lang="bg-BG" altLang="en-US" sz="3200" b="1" dirty="0" smtClean="0">
                <a:solidFill>
                  <a:srgbClr val="C00000"/>
                </a:solidFill>
                <a:effectLst/>
                <a:latin typeface="Arial" charset="0"/>
                <a:cs typeface="Arial" charset="0"/>
              </a:rPr>
              <a:t>ОЦЕНКА НА ОБЩЕСТВЕНОТО ЗДРАВЕ</a:t>
            </a:r>
            <a:r>
              <a:rPr lang="en-GB" altLang="en-US" sz="3200" i="1" dirty="0">
                <a:solidFill>
                  <a:srgbClr val="C00000"/>
                </a:solidFill>
                <a:effectLst/>
                <a:latin typeface="Arial" charset="0"/>
                <a:cs typeface="Arial" charset="0"/>
              </a:rPr>
              <a:t/>
            </a:r>
            <a:br>
              <a:rPr lang="en-GB" altLang="en-US" sz="3200" i="1" dirty="0">
                <a:solidFill>
                  <a:srgbClr val="C00000"/>
                </a:solidFill>
                <a:effectLst/>
                <a:latin typeface="Arial" charset="0"/>
                <a:cs typeface="Arial" charset="0"/>
              </a:rPr>
            </a:br>
            <a:endParaRPr lang="en-GB" altLang="en-US" sz="3200" i="1" dirty="0">
              <a:solidFill>
                <a:srgbClr val="C00000"/>
              </a:solidFill>
              <a:effectLst/>
              <a:latin typeface="Arial" charset="0"/>
              <a:cs typeface="Arial" charset="0"/>
            </a:endParaRPr>
          </a:p>
        </p:txBody>
      </p:sp>
      <p:sp>
        <p:nvSpPr>
          <p:cNvPr id="2" name="Date Placeholder 1"/>
          <p:cNvSpPr>
            <a:spLocks noGrp="1"/>
          </p:cNvSpPr>
          <p:nvPr>
            <p:ph type="dt" sz="half" idx="10"/>
          </p:nvPr>
        </p:nvSpPr>
        <p:spPr/>
        <p:txBody>
          <a:bodyPr/>
          <a:lstStyle/>
          <a:p>
            <a:pPr>
              <a:defRPr/>
            </a:pPr>
            <a:fld id="{0217E5A7-423A-4D60-8BD0-51949A8E7162}"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a:t>
            </a:fld>
            <a:endParaRPr lang="en-GB" altLang="en-US"/>
          </a:p>
        </p:txBody>
      </p:sp>
      <p:sp>
        <p:nvSpPr>
          <p:cNvPr id="5" name="TextBox 4"/>
          <p:cNvSpPr txBox="1"/>
          <p:nvPr/>
        </p:nvSpPr>
        <p:spPr>
          <a:xfrm>
            <a:off x="1980597" y="4723651"/>
            <a:ext cx="6247956" cy="830997"/>
          </a:xfrm>
          <a:prstGeom prst="rect">
            <a:avLst/>
          </a:prstGeom>
          <a:noFill/>
        </p:spPr>
        <p:txBody>
          <a:bodyPr wrap="square" rtlCol="0">
            <a:spAutoFit/>
          </a:bodyPr>
          <a:lstStyle/>
          <a:p>
            <a:pPr algn="ctr"/>
            <a:r>
              <a:rPr lang="bg-BG" sz="2400" b="1" i="1" dirty="0" smtClean="0">
                <a:solidFill>
                  <a:schemeClr val="accent6">
                    <a:lumMod val="75000"/>
                  </a:schemeClr>
                </a:solidFill>
                <a:latin typeface="Arial" panose="020B0604020202020204" pitchFamily="34" charset="0"/>
                <a:cs typeface="Arial" panose="020B0604020202020204" pitchFamily="34" charset="0"/>
              </a:rPr>
              <a:t>Гл. ас. д-р Дима Цанова, </a:t>
            </a:r>
            <a:r>
              <a:rPr lang="bg-BG" sz="2400" b="1" i="1" dirty="0" err="1" smtClean="0">
                <a:solidFill>
                  <a:schemeClr val="accent6">
                    <a:lumMod val="75000"/>
                  </a:schemeClr>
                </a:solidFill>
                <a:latin typeface="Arial" panose="020B0604020202020204" pitchFamily="34" charset="0"/>
                <a:cs typeface="Arial" panose="020B0604020202020204" pitchFamily="34" charset="0"/>
              </a:rPr>
              <a:t>дм</a:t>
            </a:r>
            <a:endParaRPr lang="bg-BG" sz="2400" b="1" i="1" dirty="0" smtClean="0">
              <a:solidFill>
                <a:schemeClr val="accent6">
                  <a:lumMod val="75000"/>
                </a:schemeClr>
              </a:solidFill>
              <a:latin typeface="Arial" panose="020B0604020202020204" pitchFamily="34" charset="0"/>
              <a:cs typeface="Arial" panose="020B0604020202020204" pitchFamily="34" charset="0"/>
            </a:endParaRPr>
          </a:p>
          <a:p>
            <a:pPr algn="ctr"/>
            <a:r>
              <a:rPr lang="bg-BG" sz="2400" b="1" i="1" dirty="0" smtClean="0">
                <a:solidFill>
                  <a:schemeClr val="accent6">
                    <a:lumMod val="75000"/>
                  </a:schemeClr>
                </a:solidFill>
                <a:latin typeface="Arial" panose="020B0604020202020204" pitchFamily="34" charset="0"/>
                <a:cs typeface="Arial" panose="020B0604020202020204" pitchFamily="34" charset="0"/>
              </a:rPr>
              <a:t>Катедра „</a:t>
            </a:r>
            <a:r>
              <a:rPr lang="bg-BG" sz="2400" b="1" i="1" dirty="0" err="1" smtClean="0">
                <a:solidFill>
                  <a:schemeClr val="accent6">
                    <a:lumMod val="75000"/>
                  </a:schemeClr>
                </a:solidFill>
                <a:latin typeface="Arial" panose="020B0604020202020204" pitchFamily="34" charset="0"/>
                <a:cs typeface="Arial" panose="020B0604020202020204" pitchFamily="34" charset="0"/>
              </a:rPr>
              <a:t>Общественоздравни</a:t>
            </a:r>
            <a:r>
              <a:rPr lang="bg-BG" sz="2400" b="1" i="1" dirty="0" smtClean="0">
                <a:solidFill>
                  <a:schemeClr val="accent6">
                    <a:lumMod val="75000"/>
                  </a:schemeClr>
                </a:solidFill>
                <a:latin typeface="Arial" panose="020B0604020202020204" pitchFamily="34" charset="0"/>
                <a:cs typeface="Arial" panose="020B0604020202020204" pitchFamily="34" charset="0"/>
              </a:rPr>
              <a:t> науки“</a:t>
            </a:r>
            <a:endParaRPr lang="bg-BG" sz="2400" b="1" i="1" dirty="0">
              <a:solidFill>
                <a:schemeClr val="accent6">
                  <a:lumMod val="75000"/>
                </a:schemeClr>
              </a:solidFill>
              <a:latin typeface="Arial" panose="020B0604020202020204" pitchFamily="34" charset="0"/>
              <a:cs typeface="Arial" panose="020B0604020202020204" pitchFamily="34" charset="0"/>
            </a:endParaRPr>
          </a:p>
        </p:txBody>
      </p:sp>
      <p:sp>
        <p:nvSpPr>
          <p:cNvPr id="6" name="Rectangle 9"/>
          <p:cNvSpPr>
            <a:spLocks noChangeArrowheads="1"/>
          </p:cNvSpPr>
          <p:nvPr/>
        </p:nvSpPr>
        <p:spPr bwMode="auto">
          <a:xfrm>
            <a:off x="1481538" y="96253"/>
            <a:ext cx="7500990" cy="1417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square"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altLang="en-US" sz="24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МЕДИЦИНСКИ УНИВЕРСИТЕТ </a:t>
            </a:r>
            <a:r>
              <a:rPr kumimoji="0" lang="bg-BG" altLang="en-US" sz="2400" b="1" i="0" u="none" strike="noStrike" kern="1200" cap="none" spc="0" normalizeH="0" baseline="0" noProof="0" dirty="0">
                <a:ln>
                  <a:noFill/>
                </a:ln>
                <a:solidFill>
                  <a:srgbClr val="333399"/>
                </a:solidFill>
                <a:effectLst/>
                <a:uLnTx/>
                <a:uFillTx/>
                <a:latin typeface="Arial Black" panose="020B0A04020102020204" pitchFamily="34" charset="0"/>
                <a:ea typeface="+mn-ea"/>
                <a:cs typeface="Times New Roman" panose="02020603050405020304" pitchFamily="18" charset="0"/>
              </a:rPr>
              <a:t>–</a:t>
            </a:r>
            <a:r>
              <a:rPr kumimoji="0" lang="bg-BG" altLang="en-US" sz="24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ПЛЕВЕН</a:t>
            </a:r>
            <a:endParaRPr kumimoji="0" lang="bg-BG" altLang="en-US" sz="2400" b="1" i="0" u="none" strike="noStrike" kern="1200" cap="none" spc="0" normalizeH="0" baseline="0" noProof="0" dirty="0">
              <a:ln>
                <a:noFill/>
              </a:ln>
              <a:solidFill>
                <a:srgbClr val="333399"/>
              </a:solidFill>
              <a:effectLst/>
              <a:uLnTx/>
              <a:uFillTx/>
              <a:latin typeface="Arial Black" panose="020B0A04020102020204"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altLang="en-US" sz="2000" b="1" i="0" u="none" strike="noStrike" kern="1200" cap="none" spc="0" normalizeH="0" baseline="0" noProof="0" dirty="0">
                <a:ln>
                  <a:noFill/>
                </a:ln>
                <a:solidFill>
                  <a:srgbClr val="333399"/>
                </a:solidFill>
                <a:effectLst/>
                <a:uLnTx/>
                <a:uFillTx/>
                <a:latin typeface="Arial"/>
                <a:ea typeface="+mn-ea"/>
                <a:cs typeface="Times New Roman" panose="02020603050405020304" pitchFamily="18" charset="0"/>
              </a:rPr>
              <a:t>	ФАКУЛТЕТ „ОБЩЕСТВЕНО ЗДРАВЕ“</a:t>
            </a:r>
            <a:endParaRPr kumimoji="0" lang="en-US" altLang="en-US" sz="2000" b="1" i="0" u="none" strike="noStrike" kern="1200" cap="none" spc="0" normalizeH="0" baseline="0" noProof="0" dirty="0">
              <a:ln>
                <a:noFill/>
              </a:ln>
              <a:solidFill>
                <a:srgbClr val="333399"/>
              </a:solidFill>
              <a:effectLst/>
              <a:uLnTx/>
              <a:uFillTx/>
              <a:latin typeface="Arial"/>
              <a:ea typeface="+mn-ea"/>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bg-BG" altLang="en-US" sz="18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a:t>
            </a:r>
            <a:r>
              <a:rPr kumimoji="0" lang="bg-BG" altLang="en-US" sz="1800" b="1" i="0" u="none" strike="noStrike" kern="1200" cap="none" spc="0" normalizeH="0" baseline="0" noProof="0" dirty="0" smtClean="0">
                <a:ln>
                  <a:noFill/>
                </a:ln>
                <a:solidFill>
                  <a:srgbClr val="333399"/>
                </a:solidFill>
                <a:effectLst/>
                <a:uLnTx/>
                <a:uFillTx/>
                <a:latin typeface="Times New Roman" panose="02020603050405020304" pitchFamily="18" charset="0"/>
                <a:ea typeface="+mn-ea"/>
                <a:cs typeface="Times New Roman" panose="02020603050405020304" pitchFamily="18" charset="0"/>
              </a:rPr>
              <a:t>КАТЕДРА „ОБЩЕСТВЕНОЗДРАВНИ НАУКИ“</a:t>
            </a:r>
            <a:endParaRPr kumimoji="0" lang="bg-BG" altLang="en-US" sz="1800" b="1" i="0" u="none" strike="noStrike" kern="1200" cap="none" spc="0" normalizeH="0" baseline="0" noProof="0" dirty="0">
              <a:ln>
                <a:noFill/>
              </a:ln>
              <a:solidFill>
                <a:srgbClr val="333399"/>
              </a:solidFill>
              <a:effectLst/>
              <a:uLnTx/>
              <a:uFillTx/>
              <a:latin typeface="Arial Black" panose="020B0A04020102020204"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bg-BG" altLang="en-US" sz="2000" b="1" i="0" u="none" strike="noStrike" kern="1200" cap="none" spc="0" normalizeH="0" baseline="0" noProof="0" dirty="0">
              <a:ln>
                <a:noFill/>
              </a:ln>
              <a:solidFill>
                <a:srgbClr val="333399"/>
              </a:solidFill>
              <a:effectLst/>
              <a:uLnTx/>
              <a:uFillTx/>
              <a:latin typeface="Arial Unicode MS" panose="020B0604020202020204" pitchFamily="34" charset="-128"/>
              <a:ea typeface="+mn-ea"/>
              <a:cs typeface="Times New Roman" panose="02020603050405020304" pitchFamily="18"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444307432"/>
              </p:ext>
            </p:extLst>
          </p:nvPr>
        </p:nvGraphicFramePr>
        <p:xfrm>
          <a:off x="1217560" y="188640"/>
          <a:ext cx="850900" cy="876300"/>
        </p:xfrm>
        <a:graphic>
          <a:graphicData uri="http://schemas.openxmlformats.org/presentationml/2006/ole">
            <mc:AlternateContent xmlns:mc="http://schemas.openxmlformats.org/markup-compatibility/2006">
              <mc:Choice xmlns:v="urn:schemas-microsoft-com:vml" Requires="v">
                <p:oleObj spid="_x0000_s1029" r:id="rId3" imgW="4785480" imgH="4894560" progId="">
                  <p:embed/>
                </p:oleObj>
              </mc:Choice>
              <mc:Fallback>
                <p:oleObj r:id="rId3" imgW="4785480" imgH="4894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560" y="188640"/>
                        <a:ext cx="850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авоъгълник 3"/>
          <p:cNvSpPr/>
          <p:nvPr/>
        </p:nvSpPr>
        <p:spPr>
          <a:xfrm>
            <a:off x="1217560" y="1481144"/>
            <a:ext cx="1593706" cy="369332"/>
          </a:xfrm>
          <a:prstGeom prst="rect">
            <a:avLst/>
          </a:prstGeom>
        </p:spPr>
        <p:txBody>
          <a:bodyPr wrap="none">
            <a:spAutoFit/>
          </a:bodyPr>
          <a:lstStyle/>
          <a:p>
            <a:r>
              <a:rPr lang="bg-BG" sz="1800" b="1" dirty="0">
                <a:latin typeface="Arial" panose="020B0604020202020204" pitchFamily="34" charset="0"/>
                <a:cs typeface="Arial" panose="020B0604020202020204" pitchFamily="34" charset="0"/>
              </a:rPr>
              <a:t>ЛЕКЦИЯ </a:t>
            </a:r>
            <a:r>
              <a:rPr lang="bg-BG" sz="1800" b="1" dirty="0" smtClean="0">
                <a:latin typeface="Arial" panose="020B0604020202020204" pitchFamily="34" charset="0"/>
                <a:cs typeface="Arial" panose="020B0604020202020204" pitchFamily="34" charset="0"/>
              </a:rPr>
              <a:t>№2</a:t>
            </a:r>
            <a:endParaRPr lang="bg-BG" sz="18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28662" y="500042"/>
            <a:ext cx="7772400" cy="5966974"/>
          </a:xfrm>
          <a:solidFill>
            <a:schemeClr val="bg2">
              <a:lumMod val="90000"/>
            </a:schemeClr>
          </a:solidFill>
          <a:ln>
            <a:solidFill>
              <a:schemeClr val="tx1"/>
            </a:solidFill>
          </a:ln>
        </p:spPr>
        <p:txBody>
          <a:bodyPr>
            <a:normAutofit/>
          </a:bodyPr>
          <a:lstStyle/>
          <a:p>
            <a:pPr marL="216000">
              <a:lnSpc>
                <a:spcPct val="130000"/>
              </a:lnSpc>
            </a:pPr>
            <a:r>
              <a:rPr lang="en-US" altLang="en-US" sz="2800" b="1" i="1" dirty="0">
                <a:solidFill>
                  <a:srgbClr val="3333FF"/>
                </a:solidFill>
                <a:latin typeface="Arial Narrow" pitchFamily="34" charset="0"/>
                <a:cs typeface="Times New Roman" pitchFamily="18" charset="0"/>
              </a:rPr>
              <a:t> </a:t>
            </a:r>
            <a:r>
              <a:rPr lang="bg-BG" sz="2800" b="1" dirty="0" smtClean="0">
                <a:solidFill>
                  <a:srgbClr val="C00000"/>
                </a:solidFill>
                <a:latin typeface="Arial Narrow" pitchFamily="34" charset="0"/>
              </a:rPr>
              <a:t>Класификация на ООН на страните в света:</a:t>
            </a:r>
            <a:r>
              <a:rPr lang="bg-BG" sz="2800" b="1" dirty="0" smtClean="0">
                <a:latin typeface="Arial Narrow" pitchFamily="34" charset="0"/>
              </a:rPr>
              <a:t/>
            </a:r>
            <a:br>
              <a:rPr lang="bg-BG" sz="2800" b="1" dirty="0" smtClean="0">
                <a:latin typeface="Arial Narrow" pitchFamily="34" charset="0"/>
              </a:rPr>
            </a:br>
            <a:r>
              <a:rPr lang="bg-BG" altLang="en-US" sz="2800" b="1" i="1" dirty="0" smtClean="0">
                <a:solidFill>
                  <a:srgbClr val="3333FF"/>
                </a:solidFill>
                <a:latin typeface="Arial Narrow" pitchFamily="34" charset="0"/>
                <a:cs typeface="Times New Roman" pitchFamily="18" charset="0"/>
              </a:rPr>
              <a:t/>
            </a:r>
            <a:br>
              <a:rPr lang="bg-BG" altLang="en-US" sz="2800" b="1" i="1" dirty="0" smtClean="0">
                <a:solidFill>
                  <a:srgbClr val="3333FF"/>
                </a:solidFill>
                <a:latin typeface="Arial Narrow" pitchFamily="34" charset="0"/>
                <a:cs typeface="Times New Roman" pitchFamily="18" charset="0"/>
              </a:rPr>
            </a:br>
            <a:r>
              <a:rPr lang="bg-BG" altLang="en-US" sz="2800" b="1" i="1" dirty="0" smtClean="0">
                <a:solidFill>
                  <a:srgbClr val="002060"/>
                </a:solidFill>
                <a:effectLst>
                  <a:outerShdw blurRad="38100" dist="38100" dir="2700000" algn="tl">
                    <a:srgbClr val="000000">
                      <a:alpha val="43137"/>
                    </a:srgbClr>
                  </a:outerShdw>
                </a:effectLst>
                <a:latin typeface="Arial Narrow" pitchFamily="34" charset="0"/>
                <a:cs typeface="Times New Roman" pitchFamily="18" charset="0"/>
              </a:rPr>
              <a:t>РАЗВИТ </a:t>
            </a:r>
            <a:r>
              <a:rPr lang="bg-BG" altLang="en-US" sz="2800" b="1" i="1" dirty="0">
                <a:solidFill>
                  <a:srgbClr val="002060"/>
                </a:solidFill>
                <a:effectLst>
                  <a:outerShdw blurRad="38100" dist="38100" dir="2700000" algn="tl">
                    <a:srgbClr val="000000">
                      <a:alpha val="43137"/>
                    </a:srgbClr>
                  </a:outerShdw>
                </a:effectLst>
                <a:latin typeface="Arial Narrow" pitchFamily="34" charset="0"/>
                <a:cs typeface="Times New Roman" pitchFamily="18" charset="0"/>
              </a:rPr>
              <a:t>СВЯТ:</a:t>
            </a:r>
            <a:r>
              <a:rPr lang="en-GB" altLang="en-US" sz="2800" b="1" i="1" dirty="0">
                <a:solidFill>
                  <a:srgbClr val="002060"/>
                </a:solidFill>
                <a:effectLst>
                  <a:outerShdw blurRad="38100" dist="38100" dir="2700000" algn="tl">
                    <a:srgbClr val="000000">
                      <a:alpha val="43137"/>
                    </a:srgbClr>
                  </a:outerShdw>
                </a:effectLst>
                <a:cs typeface="Times New Roman" pitchFamily="18" charset="0"/>
              </a:rPr>
              <a:t/>
            </a:r>
            <a:br>
              <a:rPr lang="en-GB" altLang="en-US" sz="2800" b="1" i="1" dirty="0">
                <a:solidFill>
                  <a:srgbClr val="002060"/>
                </a:solidFill>
                <a:effectLst>
                  <a:outerShdw blurRad="38100" dist="38100" dir="2700000" algn="tl">
                    <a:srgbClr val="000000">
                      <a:alpha val="43137"/>
                    </a:srgbClr>
                  </a:outerShdw>
                </a:effectLst>
                <a:cs typeface="Times New Roman" pitchFamily="18" charset="0"/>
              </a:rPr>
            </a:br>
            <a:r>
              <a:rPr lang="bg-BG" altLang="en-US" sz="2800" dirty="0">
                <a:solidFill>
                  <a:schemeClr val="tx1"/>
                </a:solidFill>
                <a:latin typeface="Symbol" pitchFamily="18" charset="2"/>
                <a:cs typeface="Times New Roman" pitchFamily="18" charset="0"/>
              </a:rPr>
              <a:t>·</a:t>
            </a:r>
            <a:r>
              <a:rPr lang="bg-BG" altLang="en-US" sz="2800" dirty="0">
                <a:solidFill>
                  <a:schemeClr val="tx1"/>
                </a:solidFill>
                <a:cs typeface="Times New Roman" pitchFamily="18" charset="0"/>
              </a:rPr>
              <a:t> </a:t>
            </a:r>
            <a:r>
              <a:rPr lang="bg-BG" altLang="en-US" sz="2800" dirty="0">
                <a:solidFill>
                  <a:schemeClr val="tx1"/>
                </a:solidFill>
              </a:rPr>
              <a:t> </a:t>
            </a:r>
            <a:r>
              <a:rPr lang="bg-BG" altLang="en-US" sz="2800" b="1" i="1" dirty="0">
                <a:solidFill>
                  <a:schemeClr val="tx1"/>
                </a:solidFill>
                <a:latin typeface="Arial Narrow" pitchFamily="34" charset="0"/>
                <a:cs typeface="Times New Roman" pitchFamily="18" charset="0"/>
              </a:rPr>
              <a:t>Страни с развита пазарна икономика</a:t>
            </a:r>
            <a:r>
              <a:rPr lang="bg-BG" altLang="en-US" sz="2800" b="1" dirty="0">
                <a:solidFill>
                  <a:schemeClr val="tx1"/>
                </a:solidFill>
                <a:latin typeface="Arial Narrow" pitchFamily="34" charset="0"/>
                <a:cs typeface="Times New Roman" pitchFamily="18" charset="0"/>
              </a:rPr>
              <a:t> </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r>
              <a:rPr lang="bg-BG" altLang="en-US" sz="2800" dirty="0">
                <a:solidFill>
                  <a:schemeClr val="tx1"/>
                </a:solidFill>
                <a:latin typeface="Symbol" pitchFamily="18" charset="2"/>
                <a:cs typeface="Times New Roman" pitchFamily="18" charset="0"/>
              </a:rPr>
              <a:t>·</a:t>
            </a:r>
            <a:r>
              <a:rPr lang="bg-BG" altLang="en-US" sz="2800" dirty="0">
                <a:solidFill>
                  <a:schemeClr val="tx1"/>
                </a:solidFill>
                <a:cs typeface="Times New Roman" pitchFamily="18" charset="0"/>
              </a:rPr>
              <a:t>  </a:t>
            </a:r>
            <a:r>
              <a:rPr lang="bg-BG" altLang="en-US" sz="2800" b="1" i="1" dirty="0">
                <a:solidFill>
                  <a:schemeClr val="tx1"/>
                </a:solidFill>
                <a:latin typeface="Arial Narrow" pitchFamily="34" charset="0"/>
                <a:cs typeface="Times New Roman" pitchFamily="18" charset="0"/>
              </a:rPr>
              <a:t>Страни от Централна и Източна Европа (СЦИЕ), </a:t>
            </a:r>
            <a:r>
              <a:rPr lang="bg-BG" altLang="en-US" sz="2800" b="1" i="1" dirty="0">
                <a:solidFill>
                  <a:schemeClr val="tx1"/>
                </a:solidFill>
                <a:latin typeface="Arial Narrow" pitchFamily="34" charset="0"/>
              </a:rPr>
              <a:t>с</a:t>
            </a:r>
            <a:r>
              <a:rPr lang="bg-BG" altLang="en-US" sz="2800" b="1" i="1" dirty="0">
                <a:solidFill>
                  <a:schemeClr val="tx1"/>
                </a:solidFill>
                <a:latin typeface="Arial Narrow" pitchFamily="34" charset="0"/>
                <a:cs typeface="Times New Roman" pitchFamily="18" charset="0"/>
              </a:rPr>
              <a:t> икономики в състояние на преход.</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r>
              <a:rPr lang="bg-BG" altLang="en-US" sz="2800" b="1" dirty="0">
                <a:solidFill>
                  <a:schemeClr val="tx1"/>
                </a:solidFill>
              </a:rPr>
              <a:t/>
            </a:r>
            <a:br>
              <a:rPr lang="bg-BG" altLang="en-US" sz="2800" b="1" dirty="0">
                <a:solidFill>
                  <a:schemeClr val="tx1"/>
                </a:solidFill>
              </a:rPr>
            </a:br>
            <a:r>
              <a:rPr lang="bg-BG" altLang="en-US" sz="2800" b="1" i="1" dirty="0">
                <a:solidFill>
                  <a:srgbClr val="002060"/>
                </a:solidFill>
                <a:effectLst>
                  <a:outerShdw blurRad="38100" dist="38100" dir="2700000" algn="tl">
                    <a:srgbClr val="000000">
                      <a:alpha val="43137"/>
                    </a:srgbClr>
                  </a:outerShdw>
                </a:effectLst>
                <a:latin typeface="Arial Narrow" pitchFamily="34" charset="0"/>
                <a:cs typeface="Times New Roman" pitchFamily="18" charset="0"/>
              </a:rPr>
              <a:t>РАЗВИВАЩ СЕ СВЯТ:</a:t>
            </a:r>
            <a:r>
              <a:rPr lang="en-GB" altLang="en-US" sz="2800" b="1" dirty="0">
                <a:solidFill>
                  <a:srgbClr val="002060"/>
                </a:solidFill>
                <a:effectLst>
                  <a:outerShdw blurRad="38100" dist="38100" dir="2700000" algn="tl">
                    <a:srgbClr val="000000">
                      <a:alpha val="43137"/>
                    </a:srgbClr>
                  </a:outerShdw>
                </a:effectLst>
                <a:cs typeface="Times New Roman" pitchFamily="18" charset="0"/>
              </a:rPr>
              <a:t/>
            </a:r>
            <a:br>
              <a:rPr lang="en-GB" altLang="en-US" sz="2800" b="1" dirty="0">
                <a:solidFill>
                  <a:srgbClr val="002060"/>
                </a:solidFill>
                <a:effectLst>
                  <a:outerShdw blurRad="38100" dist="38100" dir="2700000" algn="tl">
                    <a:srgbClr val="000000">
                      <a:alpha val="43137"/>
                    </a:srgbClr>
                  </a:outerShdw>
                </a:effectLst>
                <a:cs typeface="Times New Roman" pitchFamily="18" charset="0"/>
              </a:rPr>
            </a:br>
            <a:r>
              <a:rPr lang="bg-BG" altLang="en-US" sz="2800" dirty="0">
                <a:solidFill>
                  <a:schemeClr val="tx1"/>
                </a:solidFill>
                <a:latin typeface="Symbol" pitchFamily="18" charset="2"/>
                <a:cs typeface="Times New Roman" pitchFamily="18" charset="0"/>
              </a:rPr>
              <a:t>·</a:t>
            </a:r>
            <a:r>
              <a:rPr lang="bg-BG" altLang="en-US" sz="2800" dirty="0">
                <a:solidFill>
                  <a:schemeClr val="tx1"/>
                </a:solidFill>
                <a:cs typeface="Times New Roman" pitchFamily="18" charset="0"/>
              </a:rPr>
              <a:t>  </a:t>
            </a:r>
            <a:r>
              <a:rPr lang="bg-BG" altLang="en-US" sz="2800" b="1" i="1" dirty="0">
                <a:solidFill>
                  <a:schemeClr val="tx1"/>
                </a:solidFill>
                <a:latin typeface="Arial Narrow" pitchFamily="34" charset="0"/>
                <a:cs typeface="Times New Roman" pitchFamily="18" charset="0"/>
              </a:rPr>
              <a:t>Развиващи се страни</a:t>
            </a:r>
            <a:r>
              <a:rPr lang="en-US" altLang="en-US" sz="2800" b="1" i="1" dirty="0">
                <a:solidFill>
                  <a:schemeClr val="tx1"/>
                </a:solidFill>
                <a:latin typeface="Arial Narrow" pitchFamily="34" charset="0"/>
                <a:cs typeface="Times New Roman" pitchFamily="18" charset="0"/>
              </a:rPr>
              <a:t/>
            </a:r>
            <a:br>
              <a:rPr lang="en-US" altLang="en-US" sz="2800" b="1" i="1" dirty="0">
                <a:solidFill>
                  <a:schemeClr val="tx1"/>
                </a:solidFill>
                <a:latin typeface="Arial Narrow" pitchFamily="34" charset="0"/>
                <a:cs typeface="Times New Roman" pitchFamily="18" charset="0"/>
              </a:rPr>
            </a:br>
            <a:r>
              <a:rPr lang="bg-BG" altLang="en-US" sz="2800" dirty="0">
                <a:solidFill>
                  <a:schemeClr val="tx1"/>
                </a:solidFill>
                <a:latin typeface="Symbol" pitchFamily="18" charset="2"/>
                <a:cs typeface="Times New Roman" pitchFamily="18" charset="0"/>
              </a:rPr>
              <a:t>· </a:t>
            </a:r>
            <a:r>
              <a:rPr lang="bg-BG" altLang="en-US" sz="2800" b="1" i="1" dirty="0">
                <a:solidFill>
                  <a:schemeClr val="tx1"/>
                </a:solidFill>
                <a:latin typeface="Arial Narrow" pitchFamily="34" charset="0"/>
                <a:cs typeface="Times New Roman" pitchFamily="18" charset="0"/>
              </a:rPr>
              <a:t>Най-слабо развити страни</a:t>
            </a:r>
            <a:r>
              <a:rPr lang="bg-BG" altLang="en-US" sz="2800" b="1" i="1" dirty="0">
                <a:solidFill>
                  <a:schemeClr val="tx1"/>
                </a:solidFill>
                <a:latin typeface="Arial Narrow" pitchFamily="34" charset="0"/>
              </a:rPr>
              <a:t> </a:t>
            </a:r>
            <a:endParaRPr lang="en-GB" altLang="en-US" sz="2800" dirty="0">
              <a:solidFill>
                <a:schemeClr val="tx1"/>
              </a:solidFill>
            </a:endParaRPr>
          </a:p>
        </p:txBody>
      </p:sp>
      <p:sp>
        <p:nvSpPr>
          <p:cNvPr id="2" name="Date Placeholder 1"/>
          <p:cNvSpPr>
            <a:spLocks noGrp="1"/>
          </p:cNvSpPr>
          <p:nvPr>
            <p:ph type="dt" sz="half" idx="10"/>
          </p:nvPr>
        </p:nvSpPr>
        <p:spPr/>
        <p:txBody>
          <a:bodyPr/>
          <a:lstStyle/>
          <a:p>
            <a:pPr>
              <a:defRPr/>
            </a:pPr>
            <a:fld id="{9CBC19A0-20BC-4876-AD28-FA5A3CED6A35}"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10</a:t>
            </a:fld>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908720"/>
            <a:ext cx="8496944" cy="5256584"/>
          </a:xfrm>
          <a:solidFill>
            <a:schemeClr val="bg2">
              <a:lumMod val="90000"/>
            </a:schemeClr>
          </a:solidFill>
          <a:ln>
            <a:solidFill>
              <a:schemeClr val="tx1"/>
            </a:solidFill>
          </a:ln>
        </p:spPr>
        <p:txBody>
          <a:bodyPr>
            <a:normAutofit fontScale="90000"/>
          </a:bodyPr>
          <a:lstStyle/>
          <a:p>
            <a:pPr marL="216000">
              <a:lnSpc>
                <a:spcPct val="140000"/>
              </a:lnSpc>
            </a:pPr>
            <a:r>
              <a:rPr lang="en-US" altLang="en-US" sz="2800" b="1" i="1" dirty="0">
                <a:solidFill>
                  <a:srgbClr val="3333FF"/>
                </a:solidFill>
                <a:latin typeface="Arial Narrow" pitchFamily="34" charset="0"/>
                <a:cs typeface="Times New Roman" pitchFamily="18" charset="0"/>
              </a:rPr>
              <a:t> </a:t>
            </a:r>
            <a:r>
              <a:rPr lang="bg-BG" altLang="en-US" sz="3600" b="1" i="1" dirty="0">
                <a:solidFill>
                  <a:srgbClr val="C00000"/>
                </a:solidFill>
                <a:latin typeface="Arial Narrow" pitchFamily="34" charset="0"/>
                <a:cs typeface="Times New Roman" pitchFamily="18" charset="0"/>
              </a:rPr>
              <a:t>Класификация на Световната </a:t>
            </a:r>
            <a:r>
              <a:rPr lang="bg-BG" altLang="en-US" sz="3600" b="1" i="1" dirty="0" smtClean="0">
                <a:solidFill>
                  <a:srgbClr val="C00000"/>
                </a:solidFill>
                <a:latin typeface="Arial Narrow" pitchFamily="34" charset="0"/>
                <a:cs typeface="Times New Roman" pitchFamily="18" charset="0"/>
              </a:rPr>
              <a:t>банка</a:t>
            </a:r>
            <a:r>
              <a:rPr lang="bg-BG" altLang="en-US" sz="3600" b="1" i="1" dirty="0" smtClean="0">
                <a:solidFill>
                  <a:srgbClr val="C00000"/>
                </a:solidFill>
                <a:effectLst>
                  <a:outerShdw blurRad="38100" dist="38100" dir="2700000" algn="tl">
                    <a:srgbClr val="000000">
                      <a:alpha val="43137"/>
                    </a:srgbClr>
                  </a:outerShdw>
                </a:effectLst>
                <a:latin typeface="Arial Narrow" pitchFamily="34" charset="0"/>
                <a:cs typeface="Times New Roman" pitchFamily="18" charset="0"/>
              </a:rPr>
              <a:t>:</a:t>
            </a:r>
            <a:r>
              <a:rPr lang="bg-BG" altLang="en-US" sz="3600" b="1" i="1" dirty="0">
                <a:solidFill>
                  <a:srgbClr val="C00000"/>
                </a:solidFill>
                <a:effectLst>
                  <a:outerShdw blurRad="38100" dist="38100" dir="2700000" algn="tl">
                    <a:srgbClr val="000000">
                      <a:alpha val="43137"/>
                    </a:srgbClr>
                  </a:outerShdw>
                </a:effectLst>
                <a:latin typeface="Arial Narrow" pitchFamily="34" charset="0"/>
                <a:cs typeface="Times New Roman" pitchFamily="18" charset="0"/>
              </a:rPr>
              <a:t/>
            </a:r>
            <a:br>
              <a:rPr lang="bg-BG" altLang="en-US" sz="3600" b="1" i="1" dirty="0">
                <a:solidFill>
                  <a:srgbClr val="C00000"/>
                </a:solidFill>
                <a:effectLst>
                  <a:outerShdw blurRad="38100" dist="38100" dir="2700000" algn="tl">
                    <a:srgbClr val="000000">
                      <a:alpha val="43137"/>
                    </a:srgbClr>
                  </a:outerShdw>
                </a:effectLst>
                <a:latin typeface="Arial Narrow" pitchFamily="34" charset="0"/>
                <a:cs typeface="Times New Roman" pitchFamily="18" charset="0"/>
              </a:rPr>
            </a:br>
            <a:r>
              <a:rPr lang="bg-BG" altLang="en-US" sz="2800" dirty="0">
                <a:solidFill>
                  <a:schemeClr val="tx1"/>
                </a:solidFill>
                <a:latin typeface="Symbol" pitchFamily="18" charset="2"/>
                <a:cs typeface="Times New Roman" pitchFamily="18" charset="0"/>
              </a:rPr>
              <a:t>·</a:t>
            </a:r>
            <a:r>
              <a:rPr lang="bg-BG" altLang="en-US" sz="2800" dirty="0">
                <a:solidFill>
                  <a:schemeClr val="tx1"/>
                </a:solidFill>
                <a:cs typeface="Times New Roman" pitchFamily="18" charset="0"/>
              </a:rPr>
              <a:t> </a:t>
            </a:r>
            <a:r>
              <a:rPr lang="bg-BG" altLang="en-US" sz="2800" b="1" dirty="0">
                <a:solidFill>
                  <a:schemeClr val="tx1"/>
                </a:solidFill>
                <a:cs typeface="Times New Roman" pitchFamily="18" charset="0"/>
              </a:rPr>
              <a:t>страни с нисък доход – </a:t>
            </a:r>
            <a:r>
              <a:rPr lang="bg-BG" altLang="en-US" sz="2800" b="1" dirty="0" smtClean="0">
                <a:solidFill>
                  <a:schemeClr val="tx1"/>
                </a:solidFill>
                <a:cs typeface="Times New Roman" pitchFamily="18" charset="0"/>
              </a:rPr>
              <a:t>по-малко от $1000;</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r>
              <a:rPr lang="bg-BG" altLang="en-US" sz="2800" b="1" dirty="0">
                <a:solidFill>
                  <a:schemeClr val="tx1"/>
                </a:solidFill>
                <a:latin typeface="Symbol" pitchFamily="18" charset="2"/>
                <a:cs typeface="Times New Roman" pitchFamily="18" charset="0"/>
              </a:rPr>
              <a:t>· </a:t>
            </a:r>
            <a:r>
              <a:rPr lang="bg-BG" altLang="en-US" sz="2800" b="1" dirty="0">
                <a:solidFill>
                  <a:schemeClr val="tx1"/>
                </a:solidFill>
                <a:cs typeface="Times New Roman" pitchFamily="18" charset="0"/>
              </a:rPr>
              <a:t>страни със среден доход - </a:t>
            </a:r>
            <a:r>
              <a:rPr lang="bg-BG" altLang="en-US" sz="2800" b="1" dirty="0" smtClean="0">
                <a:solidFill>
                  <a:schemeClr val="tx1"/>
                </a:solidFill>
                <a:cs typeface="Times New Roman" pitchFamily="18" charset="0"/>
              </a:rPr>
              <a:t>$1000 </a:t>
            </a:r>
            <a:r>
              <a:rPr lang="bg-BG" altLang="en-US" sz="2800" b="1" dirty="0">
                <a:solidFill>
                  <a:schemeClr val="tx1"/>
                </a:solidFill>
                <a:cs typeface="Times New Roman" pitchFamily="18" charset="0"/>
              </a:rPr>
              <a:t>до </a:t>
            </a:r>
            <a:r>
              <a:rPr lang="bg-BG" altLang="en-US" sz="2800" b="1" dirty="0" smtClean="0">
                <a:solidFill>
                  <a:schemeClr val="tx1"/>
                </a:solidFill>
                <a:cs typeface="Times New Roman" pitchFamily="18" charset="0"/>
              </a:rPr>
              <a:t>$12000; </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r>
              <a:rPr lang="bg-BG" altLang="en-US" sz="2800" b="1" dirty="0">
                <a:solidFill>
                  <a:schemeClr val="tx1"/>
                </a:solidFill>
                <a:cs typeface="Times New Roman" pitchFamily="18" charset="0"/>
              </a:rPr>
              <a:t>	</a:t>
            </a:r>
            <a:r>
              <a:rPr lang="bg-BG" altLang="en-US" sz="2800" b="1" dirty="0">
                <a:solidFill>
                  <a:schemeClr val="tx1"/>
                </a:solidFill>
                <a:latin typeface="Symbol" pitchFamily="18" charset="2"/>
                <a:cs typeface="Times New Roman" pitchFamily="18" charset="0"/>
              </a:rPr>
              <a:t>· </a:t>
            </a:r>
            <a:r>
              <a:rPr lang="bg-BG" altLang="en-US" sz="2800" b="1" dirty="0">
                <a:solidFill>
                  <a:schemeClr val="tx1"/>
                </a:solidFill>
                <a:cs typeface="Times New Roman" pitchFamily="18" charset="0"/>
              </a:rPr>
              <a:t>с доход по-нисък от средния – </a:t>
            </a:r>
            <a:r>
              <a:rPr lang="bg-BG" altLang="en-US" sz="2800" b="1" dirty="0" smtClean="0">
                <a:solidFill>
                  <a:schemeClr val="tx1"/>
                </a:solidFill>
                <a:cs typeface="Times New Roman" pitchFamily="18" charset="0"/>
              </a:rPr>
              <a:t>$1000 </a:t>
            </a:r>
            <a:r>
              <a:rPr lang="bg-BG" altLang="en-US" sz="2800" b="1" dirty="0">
                <a:solidFill>
                  <a:schemeClr val="tx1"/>
                </a:solidFill>
                <a:cs typeface="Times New Roman" pitchFamily="18" charset="0"/>
              </a:rPr>
              <a:t>до </a:t>
            </a:r>
            <a:r>
              <a:rPr lang="bg-BG" altLang="en-US" sz="2800" b="1" dirty="0" smtClean="0">
                <a:solidFill>
                  <a:schemeClr val="tx1"/>
                </a:solidFill>
                <a:cs typeface="Times New Roman" pitchFamily="18" charset="0"/>
              </a:rPr>
              <a:t>$4000</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r>
              <a:rPr lang="bg-BG" altLang="en-US" sz="2800" b="1" dirty="0">
                <a:solidFill>
                  <a:schemeClr val="tx1"/>
                </a:solidFill>
                <a:cs typeface="Times New Roman" pitchFamily="18" charset="0"/>
              </a:rPr>
              <a:t>	</a:t>
            </a:r>
            <a:r>
              <a:rPr lang="bg-BG" altLang="en-US" sz="2800" b="1" dirty="0">
                <a:solidFill>
                  <a:schemeClr val="tx1"/>
                </a:solidFill>
                <a:latin typeface="Symbol" pitchFamily="18" charset="2"/>
                <a:cs typeface="Times New Roman" pitchFamily="18" charset="0"/>
              </a:rPr>
              <a:t>· </a:t>
            </a:r>
            <a:r>
              <a:rPr lang="bg-BG" altLang="en-US" sz="2800" b="1" dirty="0">
                <a:solidFill>
                  <a:schemeClr val="tx1"/>
                </a:solidFill>
                <a:cs typeface="Times New Roman" pitchFamily="18" charset="0"/>
              </a:rPr>
              <a:t>с доход по висок от средния - </a:t>
            </a:r>
            <a:r>
              <a:rPr lang="bg-BG" altLang="en-US" sz="2800" b="1" dirty="0" smtClean="0">
                <a:solidFill>
                  <a:schemeClr val="tx1"/>
                </a:solidFill>
                <a:cs typeface="Times New Roman" pitchFamily="18" charset="0"/>
              </a:rPr>
              <a:t>$4000 </a:t>
            </a:r>
            <a:r>
              <a:rPr lang="bg-BG" altLang="en-US" sz="2800" b="1" dirty="0">
                <a:solidFill>
                  <a:schemeClr val="tx1"/>
                </a:solidFill>
                <a:cs typeface="Times New Roman" pitchFamily="18" charset="0"/>
              </a:rPr>
              <a:t>до </a:t>
            </a:r>
            <a:r>
              <a:rPr lang="bg-BG" altLang="en-US" sz="2800" b="1" dirty="0" smtClean="0">
                <a:solidFill>
                  <a:schemeClr val="tx1"/>
                </a:solidFill>
                <a:cs typeface="Times New Roman" pitchFamily="18" charset="0"/>
              </a:rPr>
              <a:t>$12000</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r>
              <a:rPr lang="bg-BG" altLang="en-US" sz="2800" b="1" dirty="0">
                <a:solidFill>
                  <a:schemeClr val="tx1"/>
                </a:solidFill>
                <a:latin typeface="Symbol" pitchFamily="18" charset="2"/>
                <a:cs typeface="Times New Roman" pitchFamily="18" charset="0"/>
              </a:rPr>
              <a:t>· </a:t>
            </a:r>
            <a:r>
              <a:rPr lang="bg-BG" altLang="en-US" sz="2800" b="1" dirty="0">
                <a:solidFill>
                  <a:schemeClr val="tx1"/>
                </a:solidFill>
                <a:cs typeface="Times New Roman" pitchFamily="18" charset="0"/>
              </a:rPr>
              <a:t>страни с висок доход – над </a:t>
            </a:r>
            <a:r>
              <a:rPr lang="bg-BG" altLang="en-US" sz="2800" b="1" dirty="0" smtClean="0">
                <a:solidFill>
                  <a:schemeClr val="tx1"/>
                </a:solidFill>
                <a:cs typeface="Times New Roman" pitchFamily="18" charset="0"/>
              </a:rPr>
              <a:t>$12000</a:t>
            </a:r>
            <a:r>
              <a:rPr lang="bg-BG" altLang="en-US" sz="2800" b="1" dirty="0">
                <a:solidFill>
                  <a:schemeClr val="tx1"/>
                </a:solidFill>
                <a:cs typeface="Times New Roman" pitchFamily="18" charset="0"/>
              </a:rPr>
              <a:t/>
            </a:r>
            <a:br>
              <a:rPr lang="bg-BG" altLang="en-US" sz="2800" b="1" dirty="0">
                <a:solidFill>
                  <a:schemeClr val="tx1"/>
                </a:solidFill>
                <a:cs typeface="Times New Roman" pitchFamily="18" charset="0"/>
              </a:rPr>
            </a:br>
            <a:endParaRPr lang="en-GB" altLang="en-US" sz="2800" b="1" dirty="0">
              <a:solidFill>
                <a:schemeClr val="tx1"/>
              </a:solidFill>
            </a:endParaRPr>
          </a:p>
        </p:txBody>
      </p:sp>
      <p:sp>
        <p:nvSpPr>
          <p:cNvPr id="2" name="Date Placeholder 1"/>
          <p:cNvSpPr>
            <a:spLocks noGrp="1"/>
          </p:cNvSpPr>
          <p:nvPr>
            <p:ph type="dt" sz="half" idx="10"/>
          </p:nvPr>
        </p:nvSpPr>
        <p:spPr/>
        <p:txBody>
          <a:bodyPr/>
          <a:lstStyle/>
          <a:p>
            <a:pPr>
              <a:defRPr/>
            </a:pPr>
            <a:fld id="{9CBC19A0-20BC-4876-AD28-FA5A3CED6A35}"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11</a:t>
            </a:fld>
            <a:endParaRPr lang="en-GB" altLang="en-US"/>
          </a:p>
        </p:txBody>
      </p:sp>
    </p:spTree>
    <p:extLst>
      <p:ext uri="{BB962C8B-B14F-4D97-AF65-F5344CB8AC3E}">
        <p14:creationId xmlns:p14="http://schemas.microsoft.com/office/powerpoint/2010/main" val="287971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305800" cy="4968552"/>
          </a:xfrm>
        </p:spPr>
        <p:txBody>
          <a:bodyPr>
            <a:normAutofit/>
          </a:bodyPr>
          <a:lstStyle/>
          <a:p>
            <a:pPr algn="ctr"/>
            <a:r>
              <a:rPr lang="bg-BG" altLang="en-US" sz="4000" b="1" i="1" dirty="0" smtClean="0">
                <a:solidFill>
                  <a:srgbClr val="002060"/>
                </a:solidFill>
                <a:effectLst>
                  <a:outerShdw blurRad="38100" dist="38100" dir="2700000" algn="tl">
                    <a:srgbClr val="000000">
                      <a:alpha val="43137"/>
                    </a:srgbClr>
                  </a:outerShdw>
                </a:effectLst>
                <a:latin typeface="Arial" charset="0"/>
                <a:cs typeface="Arial" charset="0"/>
              </a:rPr>
              <a:t>Структура </a:t>
            </a: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на населението</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dirty="0">
                <a:solidFill>
                  <a:srgbClr val="CC3300"/>
                </a:solidFill>
                <a:latin typeface="Arial Narrow" pitchFamily="34" charset="0"/>
                <a:cs typeface="Times New Roman" pitchFamily="18" charset="0"/>
              </a:rPr>
              <a:t>	</a:t>
            </a:r>
            <a:endParaRPr lang="en-US" sz="4000" dirty="0"/>
          </a:p>
        </p:txBody>
      </p:sp>
      <p:sp>
        <p:nvSpPr>
          <p:cNvPr id="3" name="Date Placeholder 2"/>
          <p:cNvSpPr>
            <a:spLocks noGrp="1"/>
          </p:cNvSpPr>
          <p:nvPr>
            <p:ph type="dt" sz="half" idx="10"/>
          </p:nvPr>
        </p:nvSpPr>
        <p:spPr/>
        <p:txBody>
          <a:bodyPr/>
          <a:lstStyle/>
          <a:p>
            <a:pPr>
              <a:defRPr/>
            </a:pPr>
            <a:fld id="{A965D0AC-D741-4CBB-BF3B-2026E3023765}" type="datetime1">
              <a:rPr lang="en-US" altLang="en-US" smtClean="0"/>
              <a:pPr>
                <a:defRPr/>
              </a:pPr>
              <a:t>4/28/2020</a:t>
            </a:fld>
            <a:endParaRPr lang="en-GB" altLang="en-US"/>
          </a:p>
        </p:txBody>
      </p:sp>
      <p:sp>
        <p:nvSpPr>
          <p:cNvPr id="4" name="Slide Number Placeholder 3"/>
          <p:cNvSpPr>
            <a:spLocks noGrp="1"/>
          </p:cNvSpPr>
          <p:nvPr>
            <p:ph type="sldNum" sz="quarter" idx="12"/>
          </p:nvPr>
        </p:nvSpPr>
        <p:spPr/>
        <p:txBody>
          <a:bodyPr/>
          <a:lstStyle/>
          <a:p>
            <a:pPr>
              <a:defRPr/>
            </a:pPr>
            <a:fld id="{E4D49C8C-EFE0-4DF5-8F35-0D0163CE9FE4}" type="slidenum">
              <a:rPr lang="en-GB" altLang="en-US" smtClean="0"/>
              <a:pPr>
                <a:defRPr/>
              </a:pPr>
              <a:t>12</a:t>
            </a:fld>
            <a:endParaRPr lang="en-GB" altLang="en-US"/>
          </a:p>
        </p:txBody>
      </p:sp>
    </p:spTree>
    <p:extLst>
      <p:ext uri="{BB962C8B-B14F-4D97-AF65-F5344CB8AC3E}">
        <p14:creationId xmlns:p14="http://schemas.microsoft.com/office/powerpoint/2010/main" val="272832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1561" y="980728"/>
            <a:ext cx="7992888" cy="5256584"/>
          </a:xfrm>
          <a:solidFill>
            <a:schemeClr val="bg2">
              <a:lumMod val="90000"/>
            </a:schemeClr>
          </a:solidFill>
          <a:ln>
            <a:solidFill>
              <a:schemeClr val="tx1"/>
            </a:solidFill>
          </a:ln>
        </p:spPr>
        <p:txBody>
          <a:bodyPr>
            <a:normAutofit/>
          </a:bodyPr>
          <a:lstStyle/>
          <a:p>
            <a:pPr marL="180000" eaLnBrk="1" hangingPunct="1">
              <a:lnSpc>
                <a:spcPct val="114000"/>
              </a:lnSpc>
            </a:pPr>
            <a:r>
              <a:rPr lang="bg-BG" altLang="en-US" sz="4400" b="1" i="1" dirty="0" smtClean="0">
                <a:solidFill>
                  <a:srgbClr val="CC3300"/>
                </a:solidFill>
                <a:effectLst>
                  <a:outerShdw blurRad="38100" dist="38100" dir="2700000" algn="tl">
                    <a:srgbClr val="000000">
                      <a:alpha val="43137"/>
                    </a:srgbClr>
                  </a:outerShdw>
                </a:effectLst>
                <a:latin typeface="Arial" charset="0"/>
                <a:cs typeface="Arial" charset="0"/>
              </a:rPr>
              <a:t>Структура </a:t>
            </a:r>
            <a:r>
              <a:rPr lang="bg-BG" altLang="en-US" sz="4400" b="1" i="1" dirty="0">
                <a:solidFill>
                  <a:srgbClr val="CC3300"/>
                </a:solidFill>
                <a:effectLst>
                  <a:outerShdw blurRad="38100" dist="38100" dir="2700000" algn="tl">
                    <a:srgbClr val="000000">
                      <a:alpha val="43137"/>
                    </a:srgbClr>
                  </a:outerShdw>
                </a:effectLst>
                <a:latin typeface="Arial" charset="0"/>
                <a:cs typeface="Arial" charset="0"/>
              </a:rPr>
              <a:t>по </a:t>
            </a:r>
            <a:r>
              <a:rPr lang="bg-BG" altLang="en-US" sz="4400" b="1" i="1" dirty="0" smtClean="0">
                <a:solidFill>
                  <a:srgbClr val="CC3300"/>
                </a:solidFill>
                <a:effectLst>
                  <a:outerShdw blurRad="38100" dist="38100" dir="2700000" algn="tl">
                    <a:srgbClr val="000000">
                      <a:alpha val="43137"/>
                    </a:srgbClr>
                  </a:outerShdw>
                </a:effectLst>
                <a:latin typeface="Arial" charset="0"/>
                <a:cs typeface="Arial" charset="0"/>
              </a:rPr>
              <a:t>пол</a:t>
            </a:r>
            <a:br>
              <a:rPr lang="bg-BG" altLang="en-US" sz="4400" b="1" i="1" dirty="0" smtClean="0">
                <a:solidFill>
                  <a:srgbClr val="CC3300"/>
                </a:solidFill>
                <a:effectLst>
                  <a:outerShdw blurRad="38100" dist="38100" dir="2700000" algn="tl">
                    <a:srgbClr val="000000">
                      <a:alpha val="43137"/>
                    </a:srgbClr>
                  </a:outerShdw>
                </a:effectLst>
                <a:latin typeface="Arial" charset="0"/>
                <a:cs typeface="Arial" charset="0"/>
              </a:rPr>
            </a:br>
            <a:r>
              <a:rPr lang="bg-BG" altLang="en-US" sz="4400" b="1" i="1" dirty="0">
                <a:solidFill>
                  <a:srgbClr val="CC3300"/>
                </a:solidFill>
                <a:effectLst>
                  <a:outerShdw blurRad="38100" dist="38100" dir="2700000" algn="tl">
                    <a:srgbClr val="000000">
                      <a:alpha val="43137"/>
                    </a:srgbClr>
                  </a:outerShdw>
                </a:effectLst>
                <a:latin typeface="Arial" charset="0"/>
                <a:cs typeface="Arial" charset="0"/>
              </a:rPr>
              <a:t/>
            </a:r>
            <a:br>
              <a:rPr lang="bg-BG" altLang="en-US" sz="4400" b="1" i="1" dirty="0">
                <a:solidFill>
                  <a:srgbClr val="CC3300"/>
                </a:solidFill>
                <a:effectLst>
                  <a:outerShdw blurRad="38100" dist="38100" dir="2700000" algn="tl">
                    <a:srgbClr val="000000">
                      <a:alpha val="43137"/>
                    </a:srgbClr>
                  </a:outerShdw>
                </a:effectLst>
                <a:latin typeface="Arial" charset="0"/>
                <a:cs typeface="Arial" charset="0"/>
              </a:rPr>
            </a:br>
            <a:r>
              <a:rPr lang="bg-BG" altLang="en-US" sz="3100" b="1" dirty="0" smtClean="0">
                <a:solidFill>
                  <a:srgbClr val="002060"/>
                </a:solidFill>
                <a:latin typeface="Arial" charset="0"/>
                <a:cs typeface="Arial" charset="0"/>
              </a:rPr>
              <a:t>-</a:t>
            </a:r>
            <a:r>
              <a:rPr lang="bg-BG" altLang="en-US" sz="3100" dirty="0">
                <a:solidFill>
                  <a:srgbClr val="002060"/>
                </a:solidFill>
                <a:latin typeface="Arial" charset="0"/>
                <a:cs typeface="Arial" charset="0"/>
              </a:rPr>
              <a:t>  </a:t>
            </a:r>
            <a:r>
              <a:rPr lang="bg-BG" altLang="en-US" sz="3100" b="1" i="1" dirty="0">
                <a:solidFill>
                  <a:srgbClr val="002060"/>
                </a:solidFill>
                <a:latin typeface="Arial" charset="0"/>
                <a:cs typeface="Arial" charset="0"/>
              </a:rPr>
              <a:t>в проценти </a:t>
            </a:r>
            <a:r>
              <a:rPr lang="bg-BG" altLang="en-US" sz="3100" b="1" i="1" dirty="0">
                <a:latin typeface="Arial" charset="0"/>
                <a:cs typeface="Arial" charset="0"/>
              </a:rPr>
              <a:t/>
            </a:r>
            <a:br>
              <a:rPr lang="bg-BG" altLang="en-US" sz="3100" b="1" i="1" dirty="0">
                <a:latin typeface="Arial" charset="0"/>
                <a:cs typeface="Arial" charset="0"/>
              </a:rPr>
            </a:br>
            <a:r>
              <a:rPr lang="bg-BG" altLang="en-US" sz="3100" i="1" dirty="0">
                <a:solidFill>
                  <a:srgbClr val="002060"/>
                </a:solidFill>
                <a:latin typeface="Arial" charset="0"/>
                <a:cs typeface="Arial" charset="0"/>
              </a:rPr>
              <a:t>(при новородени 51% </a:t>
            </a:r>
            <a:r>
              <a:rPr lang="bg-BG" altLang="en-US" sz="3100" i="1" dirty="0" smtClean="0">
                <a:solidFill>
                  <a:srgbClr val="002060"/>
                </a:solidFill>
                <a:latin typeface="Arial" charset="0"/>
                <a:cs typeface="Arial" charset="0"/>
              </a:rPr>
              <a:t>момчета: </a:t>
            </a:r>
            <a:r>
              <a:rPr lang="bg-BG" altLang="en-US" sz="3100" i="1" dirty="0">
                <a:solidFill>
                  <a:srgbClr val="002060"/>
                </a:solidFill>
                <a:latin typeface="Arial" charset="0"/>
                <a:cs typeface="Arial" charset="0"/>
              </a:rPr>
              <a:t>49</a:t>
            </a:r>
            <a:r>
              <a:rPr lang="bg-BG" altLang="en-US" sz="3100" i="1" dirty="0" smtClean="0">
                <a:solidFill>
                  <a:srgbClr val="002060"/>
                </a:solidFill>
                <a:latin typeface="Arial" charset="0"/>
                <a:cs typeface="Arial" charset="0"/>
              </a:rPr>
              <a:t>% момичета)</a:t>
            </a:r>
            <a:r>
              <a:rPr lang="bg-BG" altLang="en-US" sz="3100" i="1" dirty="0">
                <a:solidFill>
                  <a:srgbClr val="002060"/>
                </a:solidFill>
                <a:latin typeface="Arial" charset="0"/>
                <a:cs typeface="Arial" charset="0"/>
              </a:rPr>
              <a:t/>
            </a:r>
            <a:br>
              <a:rPr lang="bg-BG" altLang="en-US" sz="3100" i="1" dirty="0">
                <a:solidFill>
                  <a:srgbClr val="002060"/>
                </a:solidFill>
                <a:latin typeface="Arial" charset="0"/>
                <a:cs typeface="Arial" charset="0"/>
              </a:rPr>
            </a:br>
            <a:r>
              <a:rPr lang="bg-BG" altLang="en-US" sz="3100" dirty="0" smtClean="0">
                <a:latin typeface="Arial" charset="0"/>
                <a:cs typeface="Arial" charset="0"/>
              </a:rPr>
              <a:t>- </a:t>
            </a:r>
            <a:r>
              <a:rPr lang="bg-BG" altLang="en-US" sz="3100" b="1" i="1" dirty="0">
                <a:solidFill>
                  <a:srgbClr val="002060"/>
                </a:solidFill>
                <a:latin typeface="Arial" charset="0"/>
                <a:cs typeface="Arial" charset="0"/>
              </a:rPr>
              <a:t>брой жени на 100 или 1000 мъже</a:t>
            </a:r>
            <a:r>
              <a:rPr lang="bg-BG" altLang="en-US" sz="3100" dirty="0">
                <a:solidFill>
                  <a:srgbClr val="002060"/>
                </a:solidFill>
                <a:latin typeface="Arial" charset="0"/>
                <a:cs typeface="Arial" charset="0"/>
              </a:rPr>
              <a:t> </a:t>
            </a:r>
            <a:r>
              <a:rPr lang="bg-BG" altLang="en-US" sz="3100" b="1" i="1" dirty="0">
                <a:solidFill>
                  <a:srgbClr val="002060"/>
                </a:solidFill>
                <a:latin typeface="Arial" charset="0"/>
                <a:cs typeface="Arial" charset="0"/>
              </a:rPr>
              <a:t>или обратно</a:t>
            </a:r>
            <a:endParaRPr lang="en-GB" altLang="en-US" sz="3100" dirty="0">
              <a:solidFill>
                <a:srgbClr val="002060"/>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BA2D0003-0AAF-49CA-BA3A-128D2DF40919}"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13</a:t>
            </a:fld>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1561" y="980728"/>
            <a:ext cx="7992888" cy="5256584"/>
          </a:xfrm>
          <a:solidFill>
            <a:schemeClr val="bg2">
              <a:lumMod val="90000"/>
            </a:schemeClr>
          </a:solidFill>
          <a:ln>
            <a:solidFill>
              <a:schemeClr val="tx1"/>
            </a:solidFill>
          </a:ln>
        </p:spPr>
        <p:txBody>
          <a:bodyPr>
            <a:normAutofit/>
          </a:bodyPr>
          <a:lstStyle/>
          <a:p>
            <a:pPr marL="180000">
              <a:lnSpc>
                <a:spcPct val="114000"/>
              </a:lnSpc>
            </a:pPr>
            <a:r>
              <a:rPr lang="bg-BG" altLang="en-US" sz="4400" b="1" i="1" dirty="0" smtClean="0">
                <a:solidFill>
                  <a:srgbClr val="CC3300"/>
                </a:solidFill>
                <a:effectLst>
                  <a:outerShdw blurRad="38100" dist="38100" dir="2700000" algn="tl">
                    <a:srgbClr val="000000">
                      <a:alpha val="43137"/>
                    </a:srgbClr>
                  </a:outerShdw>
                </a:effectLst>
                <a:latin typeface="Arial" charset="0"/>
                <a:cs typeface="Arial" charset="0"/>
              </a:rPr>
              <a:t>Структура </a:t>
            </a:r>
            <a:r>
              <a:rPr lang="bg-BG" altLang="en-US" sz="4400" b="1" i="1" dirty="0">
                <a:solidFill>
                  <a:srgbClr val="CC3300"/>
                </a:solidFill>
                <a:effectLst>
                  <a:outerShdw blurRad="38100" dist="38100" dir="2700000" algn="tl">
                    <a:srgbClr val="000000">
                      <a:alpha val="43137"/>
                    </a:srgbClr>
                  </a:outerShdw>
                </a:effectLst>
                <a:latin typeface="Arial" charset="0"/>
                <a:cs typeface="Arial" charset="0"/>
              </a:rPr>
              <a:t>по </a:t>
            </a:r>
            <a:r>
              <a:rPr lang="bg-BG" altLang="en-US" sz="4400" b="1" i="1" dirty="0" smtClean="0">
                <a:solidFill>
                  <a:srgbClr val="CC3300"/>
                </a:solidFill>
                <a:effectLst>
                  <a:outerShdw blurRad="38100" dist="38100" dir="2700000" algn="tl">
                    <a:srgbClr val="000000">
                      <a:alpha val="43137"/>
                    </a:srgbClr>
                  </a:outerShdw>
                </a:effectLst>
                <a:latin typeface="Arial" charset="0"/>
                <a:cs typeface="Arial" charset="0"/>
              </a:rPr>
              <a:t>местоживеене</a:t>
            </a:r>
            <a:br>
              <a:rPr lang="bg-BG" altLang="en-US" sz="4400" b="1" i="1" dirty="0" smtClean="0">
                <a:solidFill>
                  <a:srgbClr val="CC3300"/>
                </a:solidFill>
                <a:effectLst>
                  <a:outerShdw blurRad="38100" dist="38100" dir="2700000" algn="tl">
                    <a:srgbClr val="000000">
                      <a:alpha val="43137"/>
                    </a:srgbClr>
                  </a:outerShdw>
                </a:effectLst>
                <a:latin typeface="Arial" charset="0"/>
                <a:cs typeface="Arial" charset="0"/>
              </a:rPr>
            </a:br>
            <a:r>
              <a:rPr lang="bg-BG" altLang="en-US" sz="4400" dirty="0" smtClean="0">
                <a:solidFill>
                  <a:schemeClr val="tx1"/>
                </a:solidFill>
                <a:effectLst>
                  <a:outerShdw blurRad="38100" dist="38100" dir="2700000" algn="tl">
                    <a:srgbClr val="000000">
                      <a:alpha val="43137"/>
                    </a:srgbClr>
                  </a:outerShdw>
                </a:effectLst>
                <a:latin typeface="Arial" charset="0"/>
                <a:cs typeface="Arial" charset="0"/>
              </a:rPr>
              <a:t>- </a:t>
            </a:r>
            <a:r>
              <a:rPr lang="bg-BG" sz="3200" dirty="0" smtClean="0"/>
              <a:t>изразява в относителни дялове на градското и селско население. </a:t>
            </a:r>
            <a:br>
              <a:rPr lang="bg-BG" sz="3200" dirty="0" smtClean="0"/>
            </a:br>
            <a:r>
              <a:rPr lang="bg-BG" sz="3200" dirty="0" smtClean="0"/>
              <a:t>- урбанизация</a:t>
            </a:r>
            <a:endParaRPr lang="en-GB" altLang="en-US" sz="3100" dirty="0">
              <a:solidFill>
                <a:srgbClr val="002060"/>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BA2D0003-0AAF-49CA-BA3A-128D2DF40919}"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14</a:t>
            </a:fld>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908720"/>
            <a:ext cx="7772400" cy="5568280"/>
          </a:xfrm>
          <a:solidFill>
            <a:schemeClr val="bg2">
              <a:lumMod val="90000"/>
            </a:schemeClr>
          </a:solidFill>
          <a:ln>
            <a:solidFill>
              <a:schemeClr val="tx1"/>
            </a:solidFill>
          </a:ln>
        </p:spPr>
        <p:txBody>
          <a:bodyPr>
            <a:normAutofit fontScale="90000"/>
          </a:bodyPr>
          <a:lstStyle/>
          <a:p>
            <a:pPr marL="180000" eaLnBrk="1" hangingPunct="1"/>
            <a:r>
              <a:rPr lang="bg-BG" altLang="en-US" sz="4000" b="1" i="1" dirty="0">
                <a:solidFill>
                  <a:srgbClr val="C00000"/>
                </a:solidFill>
                <a:latin typeface="Arial" charset="0"/>
                <a:cs typeface="Arial" charset="0"/>
              </a:rPr>
              <a:t>Възрастова структура на населението</a:t>
            </a:r>
            <a:r>
              <a:rPr lang="bg-BG" altLang="en-US" sz="4000" b="1" dirty="0">
                <a:solidFill>
                  <a:srgbClr val="C00000"/>
                </a:solidFill>
                <a:latin typeface="Arial" charset="0"/>
                <a:cs typeface="Arial" charset="0"/>
              </a:rPr>
              <a:t>	</a:t>
            </a:r>
            <a:br>
              <a:rPr lang="bg-BG" altLang="en-US" sz="4000" b="1" dirty="0">
                <a:solidFill>
                  <a:srgbClr val="C00000"/>
                </a:solidFill>
                <a:latin typeface="Arial" charset="0"/>
                <a:cs typeface="Arial" charset="0"/>
              </a:rPr>
            </a:br>
            <a:r>
              <a:rPr lang="bg-BG" altLang="en-US" sz="4000" b="1" dirty="0">
                <a:latin typeface="Arial" charset="0"/>
                <a:cs typeface="Arial" charset="0"/>
              </a:rPr>
              <a:t/>
            </a:r>
            <a:br>
              <a:rPr lang="bg-BG" altLang="en-US" sz="4000" b="1" dirty="0">
                <a:latin typeface="Arial" charset="0"/>
                <a:cs typeface="Arial" charset="0"/>
              </a:rPr>
            </a:br>
            <a:r>
              <a:rPr lang="bg-BG" altLang="en-US" sz="4000" b="1" dirty="0">
                <a:solidFill>
                  <a:srgbClr val="002060"/>
                </a:solidFill>
                <a:latin typeface="Arial" charset="0"/>
                <a:cs typeface="Arial" charset="0"/>
              </a:rPr>
              <a:t>Представя разпределението на населението по отделни възрастови групи в проценти.</a:t>
            </a:r>
            <a:br>
              <a:rPr lang="bg-BG" altLang="en-US" sz="4000" b="1" dirty="0">
                <a:solidFill>
                  <a:srgbClr val="002060"/>
                </a:solidFill>
                <a:latin typeface="Arial" charset="0"/>
                <a:cs typeface="Arial" charset="0"/>
              </a:rPr>
            </a:br>
            <a:r>
              <a:rPr lang="bg-BG" altLang="en-US" sz="4000" b="1" dirty="0">
                <a:solidFill>
                  <a:srgbClr val="002060"/>
                </a:solidFill>
                <a:latin typeface="Arial" charset="0"/>
                <a:cs typeface="Arial" charset="0"/>
              </a:rPr>
              <a:t/>
            </a:r>
            <a:br>
              <a:rPr lang="bg-BG" altLang="en-US" sz="4000" b="1" dirty="0">
                <a:solidFill>
                  <a:srgbClr val="002060"/>
                </a:solidFill>
                <a:latin typeface="Arial" charset="0"/>
                <a:cs typeface="Arial" charset="0"/>
              </a:rPr>
            </a:br>
            <a:r>
              <a:rPr lang="bg-BG" altLang="en-US" sz="4000" b="1" dirty="0">
                <a:solidFill>
                  <a:srgbClr val="002060"/>
                </a:solidFill>
                <a:latin typeface="Arial" charset="0"/>
                <a:cs typeface="Arial" charset="0"/>
              </a:rPr>
              <a:t> </a:t>
            </a:r>
            <a:endParaRPr lang="en-GB" altLang="en-US" sz="4000" b="1" dirty="0">
              <a:solidFill>
                <a:srgbClr val="002060"/>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0ABD8637-3ED4-47D6-9E50-11CBD04EB4F5}"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15</a:t>
            </a:fld>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500042"/>
            <a:ext cx="8207375" cy="5665262"/>
          </a:xfrm>
          <a:solidFill>
            <a:schemeClr val="bg2">
              <a:lumMod val="90000"/>
            </a:schemeClr>
          </a:solidFill>
          <a:ln>
            <a:solidFill>
              <a:schemeClr val="tx1"/>
            </a:solidFill>
          </a:ln>
        </p:spPr>
        <p:txBody>
          <a:bodyPr>
            <a:normAutofit/>
          </a:bodyPr>
          <a:lstStyle/>
          <a:p>
            <a:pPr marL="180000"/>
            <a:r>
              <a:rPr lang="bg-BG" altLang="en-US" sz="2800" b="1" i="1" dirty="0">
                <a:solidFill>
                  <a:srgbClr val="C00000"/>
                </a:solidFill>
                <a:effectLst/>
                <a:latin typeface="Arial Narrow" pitchFamily="34" charset="0"/>
                <a:cs typeface="Arial" charset="0"/>
              </a:rPr>
              <a:t>1. Чрез съпоставяне на относителните дялове </a:t>
            </a:r>
            <a:r>
              <a:rPr lang="bg-BG" altLang="en-US" sz="2800" b="1" i="1" dirty="0" smtClean="0">
                <a:solidFill>
                  <a:srgbClr val="C00000"/>
                </a:solidFill>
                <a:effectLst/>
                <a:latin typeface="Arial Narrow" pitchFamily="34" charset="0"/>
                <a:cs typeface="Arial" charset="0"/>
              </a:rPr>
              <a:t>на 0-14 </a:t>
            </a:r>
            <a:r>
              <a:rPr lang="bg-BG" altLang="en-US" sz="2800" b="1" i="1" dirty="0">
                <a:solidFill>
                  <a:srgbClr val="C00000"/>
                </a:solidFill>
                <a:effectLst/>
                <a:latin typeface="Arial Narrow" pitchFamily="34" charset="0"/>
                <a:cs typeface="Arial" charset="0"/>
              </a:rPr>
              <a:t>г.</a:t>
            </a:r>
            <a:r>
              <a:rPr lang="bg-BG" altLang="en-US" sz="2800" b="1" dirty="0">
                <a:solidFill>
                  <a:srgbClr val="C00000"/>
                </a:solidFill>
                <a:effectLst/>
                <a:latin typeface="Arial Narrow" pitchFamily="34" charset="0"/>
                <a:cs typeface="Arial" charset="0"/>
              </a:rPr>
              <a:t>, </a:t>
            </a:r>
            <a:r>
              <a:rPr lang="bg-BG" altLang="en-US" sz="2800" b="1" i="1" dirty="0">
                <a:solidFill>
                  <a:srgbClr val="C00000"/>
                </a:solidFill>
                <a:effectLst/>
                <a:latin typeface="Arial Narrow" pitchFamily="34" charset="0"/>
                <a:cs typeface="Arial" charset="0"/>
              </a:rPr>
              <a:t>15-49 г.</a:t>
            </a:r>
            <a:r>
              <a:rPr lang="bg-BG" altLang="en-US" sz="2800" b="1" dirty="0">
                <a:solidFill>
                  <a:srgbClr val="C00000"/>
                </a:solidFill>
                <a:effectLst/>
                <a:latin typeface="Arial Narrow" pitchFamily="34" charset="0"/>
                <a:cs typeface="Arial" charset="0"/>
              </a:rPr>
              <a:t> </a:t>
            </a:r>
            <a:r>
              <a:rPr lang="bg-BG" altLang="en-US" sz="2800" b="1" i="1" dirty="0" smtClean="0">
                <a:solidFill>
                  <a:srgbClr val="C00000"/>
                </a:solidFill>
                <a:effectLst/>
                <a:latin typeface="Arial Narrow" pitchFamily="34" charset="0"/>
                <a:cs typeface="Arial" charset="0"/>
              </a:rPr>
              <a:t>и над </a:t>
            </a:r>
            <a:r>
              <a:rPr lang="bg-BG" altLang="en-US" sz="2800" b="1" i="1" dirty="0">
                <a:solidFill>
                  <a:srgbClr val="C00000"/>
                </a:solidFill>
                <a:effectLst/>
                <a:latin typeface="Arial Narrow" pitchFamily="34" charset="0"/>
                <a:cs typeface="Arial" charset="0"/>
              </a:rPr>
              <a:t>50 г</a:t>
            </a:r>
            <a:r>
              <a:rPr lang="bg-BG" altLang="en-US" sz="2800" b="1" i="1" dirty="0" smtClean="0">
                <a:solidFill>
                  <a:srgbClr val="C00000"/>
                </a:solidFill>
                <a:effectLst/>
                <a:latin typeface="Arial Narrow" pitchFamily="34" charset="0"/>
                <a:cs typeface="Arial" charset="0"/>
              </a:rPr>
              <a:t>.</a:t>
            </a:r>
            <a:r>
              <a:rPr lang="bg-BG" altLang="en-US" sz="2800" b="1" i="1" dirty="0" smtClean="0">
                <a:solidFill>
                  <a:srgbClr val="C00000"/>
                </a:solidFill>
                <a:latin typeface="Arial" charset="0"/>
                <a:cs typeface="Arial" charset="0"/>
              </a:rPr>
              <a:t/>
            </a:r>
            <a:br>
              <a:rPr lang="bg-BG" altLang="en-US" sz="2800" b="1" i="1" dirty="0" smtClean="0">
                <a:solidFill>
                  <a:srgbClr val="C00000"/>
                </a:solidFill>
                <a:latin typeface="Arial" charset="0"/>
                <a:cs typeface="Arial" charset="0"/>
              </a:rPr>
            </a:br>
            <a:r>
              <a:rPr lang="bg-BG" altLang="en-US" sz="2800" b="1" i="1" dirty="0" smtClean="0">
                <a:solidFill>
                  <a:srgbClr val="C00000"/>
                </a:solidFill>
                <a:latin typeface="Arial" charset="0"/>
                <a:cs typeface="Arial" charset="0"/>
              </a:rPr>
              <a:t/>
            </a:r>
            <a:br>
              <a:rPr lang="bg-BG" altLang="en-US" sz="2800" b="1" i="1" dirty="0" smtClean="0">
                <a:solidFill>
                  <a:srgbClr val="C00000"/>
                </a:solidFill>
                <a:latin typeface="Arial" charset="0"/>
                <a:cs typeface="Arial" charset="0"/>
              </a:rPr>
            </a:br>
            <a:r>
              <a:rPr lang="bg-BG" altLang="en-US" sz="2800" b="1" i="1" dirty="0" smtClean="0">
                <a:solidFill>
                  <a:srgbClr val="C00000"/>
                </a:solidFill>
                <a:latin typeface="Arial" charset="0"/>
                <a:cs typeface="Arial" charset="0"/>
              </a:rPr>
              <a:t/>
            </a:r>
            <a:br>
              <a:rPr lang="bg-BG" altLang="en-US" sz="2800" b="1" i="1" dirty="0" smtClean="0">
                <a:solidFill>
                  <a:srgbClr val="C00000"/>
                </a:solidFill>
                <a:latin typeface="Arial" charset="0"/>
                <a:cs typeface="Arial" charset="0"/>
              </a:rPr>
            </a:br>
            <a:r>
              <a:rPr lang="bg-BG" altLang="en-US" sz="4000" b="1" i="1" dirty="0">
                <a:solidFill>
                  <a:srgbClr val="C00000"/>
                </a:solidFill>
                <a:latin typeface="Arial" charset="0"/>
                <a:cs typeface="Arial" charset="0"/>
              </a:rPr>
              <a:t/>
            </a:r>
            <a:br>
              <a:rPr lang="bg-BG" altLang="en-US" sz="4000" b="1" i="1" dirty="0">
                <a:solidFill>
                  <a:srgbClr val="C00000"/>
                </a:solidFill>
                <a:latin typeface="Arial" charset="0"/>
                <a:cs typeface="Arial" charset="0"/>
              </a:rPr>
            </a:br>
            <a:r>
              <a:rPr lang="bg-BG" altLang="en-US" sz="4000" b="1" i="1" dirty="0">
                <a:solidFill>
                  <a:srgbClr val="002060"/>
                </a:solidFill>
                <a:latin typeface="Arial" charset="0"/>
                <a:cs typeface="Arial" charset="0"/>
              </a:rPr>
              <a:t/>
            </a:r>
            <a:br>
              <a:rPr lang="bg-BG" altLang="en-US" sz="4000" b="1" i="1" dirty="0">
                <a:solidFill>
                  <a:srgbClr val="002060"/>
                </a:solidFill>
                <a:latin typeface="Arial" charset="0"/>
                <a:cs typeface="Arial" charset="0"/>
              </a:rPr>
            </a:br>
            <a:r>
              <a:rPr lang="bg-BG" altLang="en-US" sz="4000" b="1" i="1" dirty="0">
                <a:solidFill>
                  <a:srgbClr val="002060"/>
                </a:solidFill>
                <a:latin typeface="Arial" charset="0"/>
                <a:cs typeface="Arial" charset="0"/>
              </a:rPr>
              <a:t/>
            </a:r>
            <a:br>
              <a:rPr lang="bg-BG" altLang="en-US" sz="4000" b="1" i="1" dirty="0">
                <a:solidFill>
                  <a:srgbClr val="002060"/>
                </a:solidFill>
                <a:latin typeface="Arial" charset="0"/>
                <a:cs typeface="Arial" charset="0"/>
              </a:rPr>
            </a:br>
            <a:r>
              <a:rPr lang="bg-BG" altLang="en-US" sz="4000" dirty="0">
                <a:solidFill>
                  <a:srgbClr val="3333FF"/>
                </a:solidFill>
                <a:latin typeface="Arial" charset="0"/>
                <a:cs typeface="Arial" charset="0"/>
              </a:rPr>
              <a:t>	</a:t>
            </a:r>
            <a:r>
              <a:rPr lang="bg-BG" altLang="en-US" sz="4000" b="1" dirty="0">
                <a:solidFill>
                  <a:srgbClr val="3333FF"/>
                </a:solidFill>
                <a:latin typeface="Arial" charset="0"/>
                <a:cs typeface="Arial" charset="0"/>
              </a:rPr>
              <a:t>	</a:t>
            </a:r>
            <a:r>
              <a:rPr lang="en-GB" altLang="en-US" sz="4000" dirty="0">
                <a:latin typeface="Arial" charset="0"/>
                <a:cs typeface="Arial" charset="0"/>
              </a:rPr>
              <a:t> </a:t>
            </a:r>
          </a:p>
        </p:txBody>
      </p:sp>
      <p:sp>
        <p:nvSpPr>
          <p:cNvPr id="2" name="Date Placeholder 1"/>
          <p:cNvSpPr>
            <a:spLocks noGrp="1"/>
          </p:cNvSpPr>
          <p:nvPr>
            <p:ph type="dt" sz="half" idx="10"/>
          </p:nvPr>
        </p:nvSpPr>
        <p:spPr/>
        <p:txBody>
          <a:bodyPr/>
          <a:lstStyle/>
          <a:p>
            <a:pPr>
              <a:defRPr/>
            </a:pPr>
            <a:fld id="{9B48F491-A241-45FE-9FA0-1C81C217B53A}"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16</a:t>
            </a:fld>
            <a:endParaRPr lang="en-GB" altLang="en-US"/>
          </a:p>
        </p:txBody>
      </p:sp>
      <p:graphicFrame>
        <p:nvGraphicFramePr>
          <p:cNvPr id="5" name="Table 4"/>
          <p:cNvGraphicFramePr>
            <a:graphicFrameLocks noGrp="1"/>
          </p:cNvGraphicFramePr>
          <p:nvPr/>
        </p:nvGraphicFramePr>
        <p:xfrm>
          <a:off x="1000098" y="2714620"/>
          <a:ext cx="7215240" cy="2786084"/>
        </p:xfrm>
        <a:graphic>
          <a:graphicData uri="http://schemas.openxmlformats.org/drawingml/2006/table">
            <a:tbl>
              <a:tblPr firstRow="1" bandRow="1">
                <a:tableStyleId>{7DF18680-E054-41AD-8BC1-D1AEF772440D}</a:tableStyleId>
              </a:tblPr>
              <a:tblGrid>
                <a:gridCol w="1803810">
                  <a:extLst>
                    <a:ext uri="{9D8B030D-6E8A-4147-A177-3AD203B41FA5}">
                      <a16:colId xmlns:a16="http://schemas.microsoft.com/office/drawing/2014/main" val="20000"/>
                    </a:ext>
                  </a:extLst>
                </a:gridCol>
                <a:gridCol w="1803810">
                  <a:extLst>
                    <a:ext uri="{9D8B030D-6E8A-4147-A177-3AD203B41FA5}">
                      <a16:colId xmlns:a16="http://schemas.microsoft.com/office/drawing/2014/main" val="20001"/>
                    </a:ext>
                  </a:extLst>
                </a:gridCol>
                <a:gridCol w="1803810">
                  <a:extLst>
                    <a:ext uri="{9D8B030D-6E8A-4147-A177-3AD203B41FA5}">
                      <a16:colId xmlns:a16="http://schemas.microsoft.com/office/drawing/2014/main" val="20002"/>
                    </a:ext>
                  </a:extLst>
                </a:gridCol>
                <a:gridCol w="1803810">
                  <a:extLst>
                    <a:ext uri="{9D8B030D-6E8A-4147-A177-3AD203B41FA5}">
                      <a16:colId xmlns:a16="http://schemas.microsoft.com/office/drawing/2014/main" val="20003"/>
                    </a:ext>
                  </a:extLst>
                </a:gridCol>
              </a:tblGrid>
              <a:tr h="696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altLang="en-US" sz="1800" b="1" dirty="0" smtClean="0">
                          <a:latin typeface="Arial Narrow" pitchFamily="34" charset="0"/>
                          <a:cs typeface="Arial" charset="0"/>
                        </a:rPr>
                        <a:t>ВЪЗРАСТОВА СТРУКТУРА</a:t>
                      </a:r>
                      <a:endParaRPr lang="en-GB" altLang="en-US" sz="1800" b="1" dirty="0" smtClean="0">
                        <a:latin typeface="Arial Narrow" pitchFamily="34" charset="0"/>
                        <a:cs typeface="Arial" charset="0"/>
                      </a:endParaRPr>
                    </a:p>
                  </a:txBody>
                  <a:tcPr/>
                </a:tc>
                <a:tc>
                  <a:txBody>
                    <a:bodyPr/>
                    <a:lstStyle/>
                    <a:p>
                      <a:pPr algn="ctr"/>
                      <a:r>
                        <a:rPr lang="bg-BG" altLang="en-US" sz="1800" b="1" i="1" dirty="0" smtClean="0">
                          <a:solidFill>
                            <a:schemeClr val="bg1"/>
                          </a:solidFill>
                          <a:latin typeface="Arial Narrow" pitchFamily="34" charset="0"/>
                          <a:cs typeface="Arial" charset="0"/>
                        </a:rPr>
                        <a:t>0-14 г.</a:t>
                      </a:r>
                      <a:endParaRPr lang="bg-BG" dirty="0">
                        <a:solidFill>
                          <a:schemeClr val="bg1"/>
                        </a:solidFill>
                        <a:latin typeface="Arial Narrow" pitchFamily="34" charset="0"/>
                      </a:endParaRPr>
                    </a:p>
                  </a:txBody>
                  <a:tcPr/>
                </a:tc>
                <a:tc>
                  <a:txBody>
                    <a:bodyPr/>
                    <a:lstStyle/>
                    <a:p>
                      <a:pPr algn="ctr"/>
                      <a:r>
                        <a:rPr lang="bg-BG" altLang="en-US" sz="1800" b="1" i="1" dirty="0" smtClean="0">
                          <a:solidFill>
                            <a:schemeClr val="bg1"/>
                          </a:solidFill>
                          <a:latin typeface="Arial Narrow" pitchFamily="34" charset="0"/>
                          <a:cs typeface="Arial" charset="0"/>
                        </a:rPr>
                        <a:t>15-49 г.</a:t>
                      </a:r>
                      <a:endParaRPr lang="bg-BG" dirty="0">
                        <a:solidFill>
                          <a:schemeClr val="bg1"/>
                        </a:solidFill>
                        <a:latin typeface="Arial Narrow" pitchFamily="34" charset="0"/>
                      </a:endParaRPr>
                    </a:p>
                  </a:txBody>
                  <a:tcPr/>
                </a:tc>
                <a:tc>
                  <a:txBody>
                    <a:bodyPr/>
                    <a:lstStyle/>
                    <a:p>
                      <a:pPr algn="ctr"/>
                      <a:r>
                        <a:rPr lang="bg-BG" altLang="en-US" sz="1800" b="1" i="1" dirty="0" smtClean="0">
                          <a:solidFill>
                            <a:schemeClr val="bg1"/>
                          </a:solidFill>
                          <a:latin typeface="Arial Narrow" pitchFamily="34" charset="0"/>
                          <a:cs typeface="Arial" charset="0"/>
                        </a:rPr>
                        <a:t>над 50 г.</a:t>
                      </a:r>
                      <a:endParaRPr lang="bg-BG" dirty="0">
                        <a:solidFill>
                          <a:schemeClr val="bg1"/>
                        </a:solidFill>
                        <a:latin typeface="Arial Narrow" pitchFamily="34" charset="0"/>
                      </a:endParaRPr>
                    </a:p>
                  </a:txBody>
                  <a:tcPr/>
                </a:tc>
                <a:extLst>
                  <a:ext uri="{0D108BD9-81ED-4DB2-BD59-A6C34878D82A}">
                    <a16:rowId xmlns:a16="http://schemas.microsoft.com/office/drawing/2014/main" val="10000"/>
                  </a:ext>
                </a:extLst>
              </a:tr>
              <a:tr h="696521">
                <a:tc>
                  <a:txBody>
                    <a:bodyPr/>
                    <a:lstStyle/>
                    <a:p>
                      <a:r>
                        <a:rPr lang="bg-BG" dirty="0" smtClean="0">
                          <a:latin typeface="Arial Narrow" pitchFamily="34" charset="0"/>
                        </a:rPr>
                        <a:t>Прогресивен</a:t>
                      </a:r>
                      <a:endParaRPr lang="bg-BG" dirty="0">
                        <a:latin typeface="Arial Narrow" pitchFamily="34" charset="0"/>
                      </a:endParaRPr>
                    </a:p>
                  </a:txBody>
                  <a:tcPr/>
                </a:tc>
                <a:tc>
                  <a:txBody>
                    <a:bodyPr/>
                    <a:lstStyle/>
                    <a:p>
                      <a:r>
                        <a:rPr lang="bg-BG" dirty="0" smtClean="0">
                          <a:latin typeface="Arial Narrow" pitchFamily="34" charset="0"/>
                        </a:rPr>
                        <a:t>30</a:t>
                      </a:r>
                      <a:endParaRPr lang="bg-BG" dirty="0">
                        <a:latin typeface="Arial Narrow" pitchFamily="34" charset="0"/>
                      </a:endParaRPr>
                    </a:p>
                  </a:txBody>
                  <a:tcPr/>
                </a:tc>
                <a:tc>
                  <a:txBody>
                    <a:bodyPr/>
                    <a:lstStyle/>
                    <a:p>
                      <a:r>
                        <a:rPr lang="bg-BG" dirty="0" smtClean="0">
                          <a:latin typeface="Arial Narrow" pitchFamily="34" charset="0"/>
                        </a:rPr>
                        <a:t>50</a:t>
                      </a:r>
                      <a:endParaRPr lang="bg-BG" dirty="0">
                        <a:latin typeface="Arial Narrow" pitchFamily="34" charset="0"/>
                      </a:endParaRPr>
                    </a:p>
                  </a:txBody>
                  <a:tcPr/>
                </a:tc>
                <a:tc>
                  <a:txBody>
                    <a:bodyPr/>
                    <a:lstStyle/>
                    <a:p>
                      <a:r>
                        <a:rPr lang="bg-BG" dirty="0" smtClean="0">
                          <a:latin typeface="Arial Narrow" pitchFamily="34" charset="0"/>
                        </a:rPr>
                        <a:t>20</a:t>
                      </a:r>
                      <a:endParaRPr lang="bg-BG" dirty="0">
                        <a:latin typeface="Arial Narrow" pitchFamily="34" charset="0"/>
                      </a:endParaRPr>
                    </a:p>
                  </a:txBody>
                  <a:tcPr/>
                </a:tc>
                <a:extLst>
                  <a:ext uri="{0D108BD9-81ED-4DB2-BD59-A6C34878D82A}">
                    <a16:rowId xmlns:a16="http://schemas.microsoft.com/office/drawing/2014/main" val="10001"/>
                  </a:ext>
                </a:extLst>
              </a:tr>
              <a:tr h="696521">
                <a:tc>
                  <a:txBody>
                    <a:bodyPr/>
                    <a:lstStyle/>
                    <a:p>
                      <a:r>
                        <a:rPr lang="bg-BG" dirty="0" smtClean="0">
                          <a:latin typeface="Arial Narrow" pitchFamily="34" charset="0"/>
                        </a:rPr>
                        <a:t>Стационарен</a:t>
                      </a:r>
                      <a:endParaRPr lang="bg-BG" dirty="0">
                        <a:latin typeface="Arial Narrow" pitchFamily="34" charset="0"/>
                      </a:endParaRPr>
                    </a:p>
                  </a:txBody>
                  <a:tcPr/>
                </a:tc>
                <a:tc>
                  <a:txBody>
                    <a:bodyPr/>
                    <a:lstStyle/>
                    <a:p>
                      <a:r>
                        <a:rPr lang="bg-BG" dirty="0" smtClean="0">
                          <a:latin typeface="Arial Narrow" pitchFamily="34" charset="0"/>
                        </a:rPr>
                        <a:t>25</a:t>
                      </a:r>
                      <a:endParaRPr lang="bg-BG" dirty="0">
                        <a:latin typeface="Arial Narrow" pitchFamily="34" charset="0"/>
                      </a:endParaRPr>
                    </a:p>
                  </a:txBody>
                  <a:tcPr/>
                </a:tc>
                <a:tc>
                  <a:txBody>
                    <a:bodyPr/>
                    <a:lstStyle/>
                    <a:p>
                      <a:r>
                        <a:rPr lang="bg-BG" dirty="0" smtClean="0">
                          <a:latin typeface="Arial Narrow" pitchFamily="34" charset="0"/>
                        </a:rPr>
                        <a:t>50</a:t>
                      </a:r>
                      <a:endParaRPr lang="bg-BG" dirty="0">
                        <a:latin typeface="Arial Narrow" pitchFamily="34" charset="0"/>
                      </a:endParaRPr>
                    </a:p>
                  </a:txBody>
                  <a:tcPr/>
                </a:tc>
                <a:tc>
                  <a:txBody>
                    <a:bodyPr/>
                    <a:lstStyle/>
                    <a:p>
                      <a:r>
                        <a:rPr lang="bg-BG" dirty="0" smtClean="0">
                          <a:latin typeface="Arial Narrow" pitchFamily="34" charset="0"/>
                        </a:rPr>
                        <a:t>25</a:t>
                      </a:r>
                      <a:endParaRPr lang="bg-BG" dirty="0">
                        <a:latin typeface="Arial Narrow" pitchFamily="34" charset="0"/>
                      </a:endParaRPr>
                    </a:p>
                  </a:txBody>
                  <a:tcPr/>
                </a:tc>
                <a:extLst>
                  <a:ext uri="{0D108BD9-81ED-4DB2-BD59-A6C34878D82A}">
                    <a16:rowId xmlns:a16="http://schemas.microsoft.com/office/drawing/2014/main" val="10002"/>
                  </a:ext>
                </a:extLst>
              </a:tr>
              <a:tr h="696521">
                <a:tc>
                  <a:txBody>
                    <a:bodyPr/>
                    <a:lstStyle/>
                    <a:p>
                      <a:r>
                        <a:rPr lang="bg-BG" dirty="0" smtClean="0">
                          <a:latin typeface="Arial Narrow" pitchFamily="34" charset="0"/>
                        </a:rPr>
                        <a:t>Регресивен</a:t>
                      </a:r>
                      <a:endParaRPr lang="bg-BG" dirty="0">
                        <a:latin typeface="Arial Narrow" pitchFamily="34" charset="0"/>
                      </a:endParaRPr>
                    </a:p>
                  </a:txBody>
                  <a:tcPr/>
                </a:tc>
                <a:tc>
                  <a:txBody>
                    <a:bodyPr/>
                    <a:lstStyle/>
                    <a:p>
                      <a:r>
                        <a:rPr lang="bg-BG" dirty="0" smtClean="0">
                          <a:latin typeface="Arial Narrow" pitchFamily="34" charset="0"/>
                        </a:rPr>
                        <a:t>20</a:t>
                      </a:r>
                      <a:endParaRPr lang="bg-BG" dirty="0">
                        <a:latin typeface="Arial Narrow" pitchFamily="34" charset="0"/>
                      </a:endParaRPr>
                    </a:p>
                  </a:txBody>
                  <a:tcPr/>
                </a:tc>
                <a:tc>
                  <a:txBody>
                    <a:bodyPr/>
                    <a:lstStyle/>
                    <a:p>
                      <a:r>
                        <a:rPr lang="bg-BG" dirty="0" smtClean="0">
                          <a:latin typeface="Arial Narrow" pitchFamily="34" charset="0"/>
                        </a:rPr>
                        <a:t>50</a:t>
                      </a:r>
                      <a:endParaRPr lang="bg-BG" dirty="0">
                        <a:latin typeface="Arial Narrow" pitchFamily="34" charset="0"/>
                      </a:endParaRPr>
                    </a:p>
                  </a:txBody>
                  <a:tcPr/>
                </a:tc>
                <a:tc>
                  <a:txBody>
                    <a:bodyPr/>
                    <a:lstStyle/>
                    <a:p>
                      <a:r>
                        <a:rPr lang="bg-BG" dirty="0" smtClean="0">
                          <a:latin typeface="Arial Narrow" pitchFamily="34" charset="0"/>
                        </a:rPr>
                        <a:t>30</a:t>
                      </a:r>
                      <a:endParaRPr lang="bg-BG" dirty="0">
                        <a:latin typeface="Arial Narrow"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00322" y="764704"/>
            <a:ext cx="7943643" cy="5760640"/>
          </a:xfrm>
          <a:solidFill>
            <a:schemeClr val="bg2">
              <a:lumMod val="90000"/>
            </a:schemeClr>
          </a:solidFill>
          <a:ln>
            <a:solidFill>
              <a:schemeClr val="tx1"/>
            </a:solidFill>
          </a:ln>
        </p:spPr>
        <p:txBody>
          <a:bodyPr>
            <a:normAutofit fontScale="90000"/>
          </a:bodyPr>
          <a:lstStyle/>
          <a:p>
            <a:pPr marL="180000" eaLnBrk="1" hangingPunct="1">
              <a:lnSpc>
                <a:spcPct val="114000"/>
              </a:lnSpc>
            </a:pPr>
            <a:r>
              <a:rPr lang="bg-BG" altLang="en-US" sz="4000" b="1" i="1" dirty="0">
                <a:solidFill>
                  <a:srgbClr val="002060"/>
                </a:solidFill>
                <a:latin typeface="Arial" charset="0"/>
                <a:cs typeface="Arial" charset="0"/>
              </a:rPr>
              <a:t/>
            </a:r>
            <a:br>
              <a:rPr lang="bg-BG" altLang="en-US" sz="4000" b="1" i="1" dirty="0">
                <a:solidFill>
                  <a:srgbClr val="002060"/>
                </a:solidFill>
                <a:latin typeface="Arial" charset="0"/>
                <a:cs typeface="Arial" charset="0"/>
              </a:rPr>
            </a:br>
            <a:r>
              <a:rPr lang="bg-BG" altLang="en-US" sz="3100" b="1" i="1" dirty="0" smtClean="0">
                <a:solidFill>
                  <a:srgbClr val="C00000"/>
                </a:solidFill>
                <a:effectLst/>
                <a:latin typeface="Arial" charset="0"/>
                <a:cs typeface="Arial" charset="0"/>
              </a:rPr>
              <a:t>2.</a:t>
            </a:r>
            <a:r>
              <a:rPr lang="bg-BG" altLang="en-US" sz="3100" dirty="0" smtClean="0">
                <a:solidFill>
                  <a:srgbClr val="C00000"/>
                </a:solidFill>
                <a:effectLst/>
                <a:latin typeface="Arial" charset="0"/>
                <a:cs typeface="Arial" charset="0"/>
              </a:rPr>
              <a:t> </a:t>
            </a:r>
            <a:r>
              <a:rPr lang="bg-BG" altLang="en-US" sz="3100" b="1" i="1" dirty="0">
                <a:solidFill>
                  <a:srgbClr val="C00000"/>
                </a:solidFill>
                <a:effectLst/>
                <a:latin typeface="Arial" charset="0"/>
                <a:cs typeface="Arial" charset="0"/>
              </a:rPr>
              <a:t>Чрез относителните дялове на лицата над 60 г. или над 65 г</a:t>
            </a:r>
            <a:r>
              <a:rPr lang="bg-BG" altLang="en-US" sz="3100" b="1" i="1" dirty="0" smtClean="0">
                <a:solidFill>
                  <a:srgbClr val="C00000"/>
                </a:solidFill>
                <a:effectLst/>
                <a:latin typeface="Arial" charset="0"/>
                <a:cs typeface="Arial" charset="0"/>
              </a:rPr>
              <a:t>.</a:t>
            </a:r>
            <a:br>
              <a:rPr lang="bg-BG" altLang="en-US" sz="3100" b="1" i="1" dirty="0" smtClean="0">
                <a:solidFill>
                  <a:srgbClr val="C00000"/>
                </a:solidFill>
                <a:effectLst/>
                <a:latin typeface="Arial" charset="0"/>
                <a:cs typeface="Arial" charset="0"/>
              </a:rPr>
            </a:br>
            <a:r>
              <a:rPr lang="bg-BG" altLang="en-US" sz="4000" b="1" i="1" dirty="0">
                <a:solidFill>
                  <a:srgbClr val="C0000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C0000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0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sz="4000" b="1" i="1" dirty="0">
                <a:solidFill>
                  <a:srgbClr val="002060"/>
                </a:solidFill>
                <a:latin typeface="Arial" charset="0"/>
                <a:cs typeface="Arial" charset="0"/>
              </a:rPr>
              <a:t/>
            </a:r>
            <a:br>
              <a:rPr lang="bg-BG" altLang="en-US" sz="4000" b="1" i="1" dirty="0">
                <a:solidFill>
                  <a:srgbClr val="002060"/>
                </a:solidFill>
                <a:latin typeface="Arial" charset="0"/>
                <a:cs typeface="Arial" charset="0"/>
              </a:rPr>
            </a:br>
            <a:r>
              <a:rPr lang="bg-BG" altLang="en-US" sz="4000" dirty="0">
                <a:solidFill>
                  <a:srgbClr val="002060"/>
                </a:solidFill>
                <a:latin typeface="Arial" charset="0"/>
                <a:cs typeface="Arial" charset="0"/>
              </a:rPr>
              <a:t> </a:t>
            </a:r>
            <a:r>
              <a:rPr lang="en-GB" altLang="en-US" sz="4000" dirty="0">
                <a:solidFill>
                  <a:srgbClr val="002060"/>
                </a:solidFill>
                <a:latin typeface="Arial" charset="0"/>
                <a:cs typeface="Arial" charset="0"/>
              </a:rPr>
              <a:t/>
            </a:r>
            <a:br>
              <a:rPr lang="en-GB" altLang="en-US" sz="4000" dirty="0">
                <a:solidFill>
                  <a:srgbClr val="002060"/>
                </a:solidFill>
                <a:latin typeface="Arial" charset="0"/>
                <a:cs typeface="Arial" charset="0"/>
              </a:rPr>
            </a:br>
            <a:endParaRPr lang="en-GB" altLang="en-US" sz="4000" dirty="0">
              <a:solidFill>
                <a:srgbClr val="002060"/>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482B9E45-9DBE-4AEE-9436-887B2B4CF992}"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17</a:t>
            </a:fld>
            <a:endParaRPr lang="en-GB" altLang="en-US"/>
          </a:p>
        </p:txBody>
      </p:sp>
      <p:grpSp>
        <p:nvGrpSpPr>
          <p:cNvPr id="5" name="Group 40"/>
          <p:cNvGrpSpPr>
            <a:grpSpLocks/>
          </p:cNvGrpSpPr>
          <p:nvPr/>
        </p:nvGrpSpPr>
        <p:grpSpPr bwMode="auto">
          <a:xfrm>
            <a:off x="1142976" y="2643182"/>
            <a:ext cx="6891113" cy="3509583"/>
            <a:chOff x="-3" y="-3"/>
            <a:chExt cx="4072" cy="1828"/>
          </a:xfrm>
        </p:grpSpPr>
        <p:grpSp>
          <p:nvGrpSpPr>
            <p:cNvPr id="6" name="Group 38"/>
            <p:cNvGrpSpPr>
              <a:grpSpLocks/>
            </p:cNvGrpSpPr>
            <p:nvPr/>
          </p:nvGrpSpPr>
          <p:grpSpPr bwMode="auto">
            <a:xfrm>
              <a:off x="0" y="0"/>
              <a:ext cx="4066" cy="1822"/>
              <a:chOff x="0" y="0"/>
              <a:chExt cx="4066" cy="1822"/>
            </a:xfrm>
          </p:grpSpPr>
          <p:grpSp>
            <p:nvGrpSpPr>
              <p:cNvPr id="8" name="Group 15"/>
              <p:cNvGrpSpPr>
                <a:grpSpLocks/>
              </p:cNvGrpSpPr>
              <p:nvPr/>
            </p:nvGrpSpPr>
            <p:grpSpPr bwMode="auto">
              <a:xfrm>
                <a:off x="0" y="0"/>
                <a:ext cx="1720" cy="422"/>
                <a:chOff x="0" y="0"/>
                <a:chExt cx="1720" cy="422"/>
              </a:xfrm>
            </p:grpSpPr>
            <p:sp>
              <p:nvSpPr>
                <p:cNvPr id="42" name="Rectangle 2"/>
                <p:cNvSpPr>
                  <a:spLocks noChangeArrowheads="1"/>
                </p:cNvSpPr>
                <p:nvPr/>
              </p:nvSpPr>
              <p:spPr bwMode="auto">
                <a:xfrm>
                  <a:off x="43" y="0"/>
                  <a:ext cx="163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a:latin typeface="Arial" charset="0"/>
                      <a:cs typeface="Arial" charset="0"/>
                    </a:rPr>
                    <a:t>ВЪЗРАСТОВА СТРУКТУРА</a:t>
                  </a:r>
                  <a:endParaRPr lang="en-GB" altLang="en-US" sz="2200" dirty="0">
                    <a:latin typeface="Arial" charset="0"/>
                    <a:cs typeface="Arial" charset="0"/>
                  </a:endParaRPr>
                </a:p>
              </p:txBody>
            </p:sp>
            <p:sp>
              <p:nvSpPr>
                <p:cNvPr id="43" name="Rectangle 14"/>
                <p:cNvSpPr>
                  <a:spLocks noChangeArrowheads="1"/>
                </p:cNvSpPr>
                <p:nvPr/>
              </p:nvSpPr>
              <p:spPr bwMode="auto">
                <a:xfrm>
                  <a:off x="0" y="0"/>
                  <a:ext cx="1720"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9" name="Group 17"/>
              <p:cNvGrpSpPr>
                <a:grpSpLocks/>
              </p:cNvGrpSpPr>
              <p:nvPr/>
            </p:nvGrpSpPr>
            <p:grpSpPr bwMode="auto">
              <a:xfrm>
                <a:off x="1720" y="0"/>
                <a:ext cx="1173" cy="422"/>
                <a:chOff x="1720" y="0"/>
                <a:chExt cx="1173" cy="422"/>
              </a:xfrm>
            </p:grpSpPr>
            <p:sp>
              <p:nvSpPr>
                <p:cNvPr id="40" name="Rectangle 3"/>
                <p:cNvSpPr>
                  <a:spLocks noChangeArrowheads="1"/>
                </p:cNvSpPr>
                <p:nvPr/>
              </p:nvSpPr>
              <p:spPr bwMode="auto">
                <a:xfrm>
                  <a:off x="1763" y="0"/>
                  <a:ext cx="1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над 60 г.</a:t>
                  </a:r>
                  <a:endParaRPr lang="en-GB" altLang="en-US" sz="2200" dirty="0">
                    <a:latin typeface="Arial" charset="0"/>
                    <a:cs typeface="Arial" charset="0"/>
                  </a:endParaRPr>
                </a:p>
              </p:txBody>
            </p:sp>
            <p:sp>
              <p:nvSpPr>
                <p:cNvPr id="41" name="Rectangle 16"/>
                <p:cNvSpPr>
                  <a:spLocks noChangeArrowheads="1"/>
                </p:cNvSpPr>
                <p:nvPr/>
              </p:nvSpPr>
              <p:spPr bwMode="auto">
                <a:xfrm>
                  <a:off x="1720" y="0"/>
                  <a:ext cx="1173"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0" name="Group 19"/>
              <p:cNvGrpSpPr>
                <a:grpSpLocks/>
              </p:cNvGrpSpPr>
              <p:nvPr/>
            </p:nvGrpSpPr>
            <p:grpSpPr bwMode="auto">
              <a:xfrm>
                <a:off x="2893" y="0"/>
                <a:ext cx="1173" cy="422"/>
                <a:chOff x="2893" y="0"/>
                <a:chExt cx="1173" cy="422"/>
              </a:xfrm>
            </p:grpSpPr>
            <p:sp>
              <p:nvSpPr>
                <p:cNvPr id="38" name="Rectangle 4"/>
                <p:cNvSpPr>
                  <a:spLocks noChangeArrowheads="1"/>
                </p:cNvSpPr>
                <p:nvPr/>
              </p:nvSpPr>
              <p:spPr bwMode="auto">
                <a:xfrm>
                  <a:off x="2936" y="0"/>
                  <a:ext cx="1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над 65 г.</a:t>
                  </a:r>
                  <a:endParaRPr lang="bg-BG" altLang="en-US" sz="2200" dirty="0">
                    <a:latin typeface="Arial" charset="0"/>
                    <a:cs typeface="Arial" charset="0"/>
                  </a:endParaRPr>
                </a:p>
              </p:txBody>
            </p:sp>
            <p:sp>
              <p:nvSpPr>
                <p:cNvPr id="39" name="Rectangle 18"/>
                <p:cNvSpPr>
                  <a:spLocks noChangeArrowheads="1"/>
                </p:cNvSpPr>
                <p:nvPr/>
              </p:nvSpPr>
              <p:spPr bwMode="auto">
                <a:xfrm>
                  <a:off x="2893" y="0"/>
                  <a:ext cx="1173"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1" name="Group 21"/>
              <p:cNvGrpSpPr>
                <a:grpSpLocks/>
              </p:cNvGrpSpPr>
              <p:nvPr/>
            </p:nvGrpSpPr>
            <p:grpSpPr bwMode="auto">
              <a:xfrm>
                <a:off x="0" y="422"/>
                <a:ext cx="1720" cy="422"/>
                <a:chOff x="0" y="422"/>
                <a:chExt cx="1720" cy="422"/>
              </a:xfrm>
            </p:grpSpPr>
            <p:sp>
              <p:nvSpPr>
                <p:cNvPr id="36" name="Rectangle 5"/>
                <p:cNvSpPr>
                  <a:spLocks noChangeArrowheads="1"/>
                </p:cNvSpPr>
                <p:nvPr/>
              </p:nvSpPr>
              <p:spPr bwMode="auto">
                <a:xfrm>
                  <a:off x="43" y="422"/>
                  <a:ext cx="163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млада</a:t>
                  </a:r>
                  <a:endParaRPr lang="en-GB" altLang="en-US" sz="2200" dirty="0">
                    <a:latin typeface="Arial" charset="0"/>
                    <a:cs typeface="Arial" charset="0"/>
                  </a:endParaRPr>
                </a:p>
              </p:txBody>
            </p:sp>
            <p:sp>
              <p:nvSpPr>
                <p:cNvPr id="37" name="Rectangle 20"/>
                <p:cNvSpPr>
                  <a:spLocks noChangeArrowheads="1"/>
                </p:cNvSpPr>
                <p:nvPr/>
              </p:nvSpPr>
              <p:spPr bwMode="auto">
                <a:xfrm>
                  <a:off x="0" y="422"/>
                  <a:ext cx="1720"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2" name="Group 23"/>
              <p:cNvGrpSpPr>
                <a:grpSpLocks/>
              </p:cNvGrpSpPr>
              <p:nvPr/>
            </p:nvGrpSpPr>
            <p:grpSpPr bwMode="auto">
              <a:xfrm>
                <a:off x="1720" y="422"/>
                <a:ext cx="1173" cy="422"/>
                <a:chOff x="1720" y="422"/>
                <a:chExt cx="1173" cy="422"/>
              </a:xfrm>
            </p:grpSpPr>
            <p:sp>
              <p:nvSpPr>
                <p:cNvPr id="34" name="Rectangle 6"/>
                <p:cNvSpPr>
                  <a:spLocks noChangeArrowheads="1"/>
                </p:cNvSpPr>
                <p:nvPr/>
              </p:nvSpPr>
              <p:spPr bwMode="auto">
                <a:xfrm>
                  <a:off x="1763" y="422"/>
                  <a:ext cx="1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под </a:t>
                  </a:r>
                  <a:r>
                    <a:rPr lang="bg-BG" altLang="en-US" sz="2200" b="1" dirty="0">
                      <a:latin typeface="Arial" charset="0"/>
                      <a:cs typeface="Arial" charset="0"/>
                    </a:rPr>
                    <a:t>10 %</a:t>
                  </a:r>
                  <a:endParaRPr lang="en-GB" altLang="en-US" sz="2200" dirty="0">
                    <a:latin typeface="Arial" charset="0"/>
                    <a:cs typeface="Arial" charset="0"/>
                  </a:endParaRPr>
                </a:p>
              </p:txBody>
            </p:sp>
            <p:sp>
              <p:nvSpPr>
                <p:cNvPr id="35" name="Rectangle 22"/>
                <p:cNvSpPr>
                  <a:spLocks noChangeArrowheads="1"/>
                </p:cNvSpPr>
                <p:nvPr/>
              </p:nvSpPr>
              <p:spPr bwMode="auto">
                <a:xfrm>
                  <a:off x="1720" y="422"/>
                  <a:ext cx="1173"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3" name="Group 25"/>
              <p:cNvGrpSpPr>
                <a:grpSpLocks/>
              </p:cNvGrpSpPr>
              <p:nvPr/>
            </p:nvGrpSpPr>
            <p:grpSpPr bwMode="auto">
              <a:xfrm>
                <a:off x="2893" y="422"/>
                <a:ext cx="1173" cy="422"/>
                <a:chOff x="2893" y="422"/>
                <a:chExt cx="1173" cy="422"/>
              </a:xfrm>
            </p:grpSpPr>
            <p:sp>
              <p:nvSpPr>
                <p:cNvPr id="32" name="Rectangle 7"/>
                <p:cNvSpPr>
                  <a:spLocks noChangeArrowheads="1"/>
                </p:cNvSpPr>
                <p:nvPr/>
              </p:nvSpPr>
              <p:spPr bwMode="auto">
                <a:xfrm>
                  <a:off x="2936" y="422"/>
                  <a:ext cx="1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под 5</a:t>
                  </a:r>
                  <a:r>
                    <a:rPr lang="bg-BG" altLang="en-US" sz="2200" b="1" dirty="0">
                      <a:latin typeface="Arial" charset="0"/>
                      <a:cs typeface="Arial" charset="0"/>
                    </a:rPr>
                    <a:t>%</a:t>
                  </a:r>
                  <a:endParaRPr lang="en-GB" altLang="en-US" sz="2200" dirty="0">
                    <a:latin typeface="Arial" charset="0"/>
                    <a:cs typeface="Arial" charset="0"/>
                  </a:endParaRPr>
                </a:p>
              </p:txBody>
            </p:sp>
            <p:sp>
              <p:nvSpPr>
                <p:cNvPr id="33" name="Rectangle 24"/>
                <p:cNvSpPr>
                  <a:spLocks noChangeArrowheads="1"/>
                </p:cNvSpPr>
                <p:nvPr/>
              </p:nvSpPr>
              <p:spPr bwMode="auto">
                <a:xfrm>
                  <a:off x="2893" y="422"/>
                  <a:ext cx="1173"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4" name="Group 27"/>
              <p:cNvGrpSpPr>
                <a:grpSpLocks/>
              </p:cNvGrpSpPr>
              <p:nvPr/>
            </p:nvGrpSpPr>
            <p:grpSpPr bwMode="auto">
              <a:xfrm>
                <a:off x="0" y="844"/>
                <a:ext cx="1720" cy="556"/>
                <a:chOff x="0" y="844"/>
                <a:chExt cx="1720" cy="556"/>
              </a:xfrm>
            </p:grpSpPr>
            <p:sp>
              <p:nvSpPr>
                <p:cNvPr id="30" name="Rectangle 8"/>
                <p:cNvSpPr>
                  <a:spLocks noChangeArrowheads="1"/>
                </p:cNvSpPr>
                <p:nvPr/>
              </p:nvSpPr>
              <p:spPr bwMode="auto">
                <a:xfrm>
                  <a:off x="43" y="844"/>
                  <a:ext cx="1634"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в преддверие на застаряването</a:t>
                  </a:r>
                  <a:endParaRPr lang="bg-BG" altLang="en-US" sz="2200" dirty="0">
                    <a:latin typeface="Arial" charset="0"/>
                    <a:cs typeface="Arial" charset="0"/>
                  </a:endParaRPr>
                </a:p>
              </p:txBody>
            </p:sp>
            <p:sp>
              <p:nvSpPr>
                <p:cNvPr id="31" name="Rectangle 26"/>
                <p:cNvSpPr>
                  <a:spLocks noChangeArrowheads="1"/>
                </p:cNvSpPr>
                <p:nvPr/>
              </p:nvSpPr>
              <p:spPr bwMode="auto">
                <a:xfrm>
                  <a:off x="0" y="844"/>
                  <a:ext cx="1720"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5" name="Group 29"/>
              <p:cNvGrpSpPr>
                <a:grpSpLocks/>
              </p:cNvGrpSpPr>
              <p:nvPr/>
            </p:nvGrpSpPr>
            <p:grpSpPr bwMode="auto">
              <a:xfrm>
                <a:off x="1720" y="844"/>
                <a:ext cx="1173" cy="556"/>
                <a:chOff x="1720" y="844"/>
                <a:chExt cx="1173" cy="556"/>
              </a:xfrm>
            </p:grpSpPr>
            <p:sp>
              <p:nvSpPr>
                <p:cNvPr id="28" name="Rectangle 9"/>
                <p:cNvSpPr>
                  <a:spLocks noChangeArrowheads="1"/>
                </p:cNvSpPr>
                <p:nvPr/>
              </p:nvSpPr>
              <p:spPr bwMode="auto">
                <a:xfrm>
                  <a:off x="1763" y="844"/>
                  <a:ext cx="1087"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a:latin typeface="Arial" charset="0"/>
                      <a:cs typeface="Arial" charset="0"/>
                    </a:rPr>
                    <a:t>10 – 15 %</a:t>
                  </a:r>
                  <a:endParaRPr lang="en-GB" altLang="en-US" sz="2200">
                    <a:latin typeface="Arial" charset="0"/>
                    <a:cs typeface="Arial" charset="0"/>
                  </a:endParaRPr>
                </a:p>
              </p:txBody>
            </p:sp>
            <p:sp>
              <p:nvSpPr>
                <p:cNvPr id="29" name="Rectangle 28"/>
                <p:cNvSpPr>
                  <a:spLocks noChangeArrowheads="1"/>
                </p:cNvSpPr>
                <p:nvPr/>
              </p:nvSpPr>
              <p:spPr bwMode="auto">
                <a:xfrm>
                  <a:off x="1720" y="844"/>
                  <a:ext cx="1173"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6" name="Group 31"/>
              <p:cNvGrpSpPr>
                <a:grpSpLocks/>
              </p:cNvGrpSpPr>
              <p:nvPr/>
            </p:nvGrpSpPr>
            <p:grpSpPr bwMode="auto">
              <a:xfrm>
                <a:off x="2893" y="844"/>
                <a:ext cx="1173" cy="556"/>
                <a:chOff x="2893" y="844"/>
                <a:chExt cx="1173" cy="556"/>
              </a:xfrm>
            </p:grpSpPr>
            <p:sp>
              <p:nvSpPr>
                <p:cNvPr id="26" name="Rectangle 10"/>
                <p:cNvSpPr>
                  <a:spLocks noChangeArrowheads="1"/>
                </p:cNvSpPr>
                <p:nvPr/>
              </p:nvSpPr>
              <p:spPr bwMode="auto">
                <a:xfrm>
                  <a:off x="2936" y="844"/>
                  <a:ext cx="1087"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a:latin typeface="Arial" charset="0"/>
                      <a:cs typeface="Arial" charset="0"/>
                    </a:rPr>
                    <a:t>5 – 10%</a:t>
                  </a:r>
                  <a:endParaRPr lang="en-GB" altLang="en-US" sz="2200" dirty="0">
                    <a:latin typeface="Arial" charset="0"/>
                    <a:cs typeface="Arial" charset="0"/>
                  </a:endParaRPr>
                </a:p>
              </p:txBody>
            </p:sp>
            <p:sp>
              <p:nvSpPr>
                <p:cNvPr id="27" name="Rectangle 30"/>
                <p:cNvSpPr>
                  <a:spLocks noChangeArrowheads="1"/>
                </p:cNvSpPr>
                <p:nvPr/>
              </p:nvSpPr>
              <p:spPr bwMode="auto">
                <a:xfrm>
                  <a:off x="2893" y="844"/>
                  <a:ext cx="1173"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7" name="Group 33"/>
              <p:cNvGrpSpPr>
                <a:grpSpLocks/>
              </p:cNvGrpSpPr>
              <p:nvPr/>
            </p:nvGrpSpPr>
            <p:grpSpPr bwMode="auto">
              <a:xfrm>
                <a:off x="0" y="1400"/>
                <a:ext cx="1720" cy="422"/>
                <a:chOff x="0" y="1400"/>
                <a:chExt cx="1720" cy="422"/>
              </a:xfrm>
            </p:grpSpPr>
            <p:sp>
              <p:nvSpPr>
                <p:cNvPr id="24" name="Rectangle 11"/>
                <p:cNvSpPr>
                  <a:spLocks noChangeArrowheads="1"/>
                </p:cNvSpPr>
                <p:nvPr/>
              </p:nvSpPr>
              <p:spPr bwMode="auto">
                <a:xfrm>
                  <a:off x="43" y="1400"/>
                  <a:ext cx="163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застаряла</a:t>
                  </a:r>
                  <a:endParaRPr lang="en-GB" altLang="en-US" sz="2200" dirty="0">
                    <a:latin typeface="Arial" charset="0"/>
                    <a:cs typeface="Arial" charset="0"/>
                  </a:endParaRPr>
                </a:p>
              </p:txBody>
            </p:sp>
            <p:sp>
              <p:nvSpPr>
                <p:cNvPr id="25" name="Rectangle 32"/>
                <p:cNvSpPr>
                  <a:spLocks noChangeArrowheads="1"/>
                </p:cNvSpPr>
                <p:nvPr/>
              </p:nvSpPr>
              <p:spPr bwMode="auto">
                <a:xfrm>
                  <a:off x="0" y="1400"/>
                  <a:ext cx="1720"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8" name="Group 35"/>
              <p:cNvGrpSpPr>
                <a:grpSpLocks/>
              </p:cNvGrpSpPr>
              <p:nvPr/>
            </p:nvGrpSpPr>
            <p:grpSpPr bwMode="auto">
              <a:xfrm>
                <a:off x="1720" y="1400"/>
                <a:ext cx="1173" cy="422"/>
                <a:chOff x="1720" y="1400"/>
                <a:chExt cx="1173" cy="422"/>
              </a:xfrm>
            </p:grpSpPr>
            <p:sp>
              <p:nvSpPr>
                <p:cNvPr id="22" name="Rectangle 12"/>
                <p:cNvSpPr>
                  <a:spLocks noChangeArrowheads="1"/>
                </p:cNvSpPr>
                <p:nvPr/>
              </p:nvSpPr>
              <p:spPr bwMode="auto">
                <a:xfrm>
                  <a:off x="1763" y="1400"/>
                  <a:ext cx="1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над 15 </a:t>
                  </a:r>
                  <a:r>
                    <a:rPr lang="bg-BG" altLang="en-US" sz="2200" b="1" dirty="0">
                      <a:latin typeface="Arial" charset="0"/>
                      <a:cs typeface="Arial" charset="0"/>
                    </a:rPr>
                    <a:t>%</a:t>
                  </a:r>
                  <a:endParaRPr lang="en-GB" altLang="en-US" sz="2200" dirty="0">
                    <a:latin typeface="Arial" charset="0"/>
                    <a:cs typeface="Arial" charset="0"/>
                  </a:endParaRPr>
                </a:p>
              </p:txBody>
            </p:sp>
            <p:sp>
              <p:nvSpPr>
                <p:cNvPr id="23" name="Rectangle 34"/>
                <p:cNvSpPr>
                  <a:spLocks noChangeArrowheads="1"/>
                </p:cNvSpPr>
                <p:nvPr/>
              </p:nvSpPr>
              <p:spPr bwMode="auto">
                <a:xfrm>
                  <a:off x="1720" y="1400"/>
                  <a:ext cx="1173"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nvGrpSpPr>
              <p:cNvPr id="19" name="Group 37"/>
              <p:cNvGrpSpPr>
                <a:grpSpLocks/>
              </p:cNvGrpSpPr>
              <p:nvPr/>
            </p:nvGrpSpPr>
            <p:grpSpPr bwMode="auto">
              <a:xfrm>
                <a:off x="2893" y="1400"/>
                <a:ext cx="1173" cy="422"/>
                <a:chOff x="2893" y="1400"/>
                <a:chExt cx="1173" cy="422"/>
              </a:xfrm>
            </p:grpSpPr>
            <p:sp>
              <p:nvSpPr>
                <p:cNvPr id="20" name="Rectangle 13"/>
                <p:cNvSpPr>
                  <a:spLocks noChangeArrowheads="1"/>
                </p:cNvSpPr>
                <p:nvPr/>
              </p:nvSpPr>
              <p:spPr bwMode="auto">
                <a:xfrm>
                  <a:off x="2936" y="1400"/>
                  <a:ext cx="1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bg-BG" altLang="en-US" sz="2200" b="1" dirty="0" smtClean="0">
                      <a:latin typeface="Arial" charset="0"/>
                      <a:cs typeface="Arial" charset="0"/>
                    </a:rPr>
                    <a:t>над 10 </a:t>
                  </a:r>
                  <a:r>
                    <a:rPr lang="bg-BG" altLang="en-US" sz="2200" b="1" dirty="0">
                      <a:latin typeface="Arial" charset="0"/>
                      <a:cs typeface="Arial" charset="0"/>
                    </a:rPr>
                    <a:t>%</a:t>
                  </a:r>
                  <a:endParaRPr lang="en-GB" altLang="en-US" sz="2200" dirty="0">
                    <a:latin typeface="Arial" charset="0"/>
                    <a:cs typeface="Arial" charset="0"/>
                  </a:endParaRPr>
                </a:p>
              </p:txBody>
            </p:sp>
            <p:sp>
              <p:nvSpPr>
                <p:cNvPr id="21" name="Rectangle 36"/>
                <p:cNvSpPr>
                  <a:spLocks noChangeArrowheads="1"/>
                </p:cNvSpPr>
                <p:nvPr/>
              </p:nvSpPr>
              <p:spPr bwMode="auto">
                <a:xfrm>
                  <a:off x="2893" y="1400"/>
                  <a:ext cx="1173"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latin typeface="Arial" charset="0"/>
                    <a:cs typeface="Arial" charset="0"/>
                  </a:endParaRPr>
                </a:p>
              </p:txBody>
            </p:sp>
          </p:grpSp>
        </p:grpSp>
        <p:sp>
          <p:nvSpPr>
            <p:cNvPr id="7" name="Rectangle 39"/>
            <p:cNvSpPr>
              <a:spLocks noChangeArrowheads="1"/>
            </p:cNvSpPr>
            <p:nvPr/>
          </p:nvSpPr>
          <p:spPr bwMode="auto">
            <a:xfrm>
              <a:off x="-3" y="-3"/>
              <a:ext cx="4072" cy="182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bg-BG" altLang="en-US" sz="2200">
                <a:latin typeface="Arial" charset="0"/>
                <a:cs typeface="Arial"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3850" y="642918"/>
            <a:ext cx="8569325" cy="5450377"/>
          </a:xfrm>
          <a:solidFill>
            <a:schemeClr val="bg2">
              <a:lumMod val="90000"/>
            </a:schemeClr>
          </a:solidFill>
          <a:ln>
            <a:solidFill>
              <a:schemeClr val="tx1"/>
            </a:solidFill>
          </a:ln>
        </p:spPr>
        <p:txBody>
          <a:bodyPr>
            <a:normAutofit/>
          </a:bodyPr>
          <a:lstStyle/>
          <a:p>
            <a:pPr marL="180000">
              <a:lnSpc>
                <a:spcPct val="120000"/>
              </a:lnSpc>
            </a:pPr>
            <a:r>
              <a:rPr lang="bg-BG" altLang="en-US" sz="2800" b="1" i="1" dirty="0">
                <a:solidFill>
                  <a:srgbClr val="C00000"/>
                </a:solidFill>
                <a:effectLst>
                  <a:outerShdw blurRad="38100" dist="38100" dir="2700000" algn="tl">
                    <a:srgbClr val="000000">
                      <a:alpha val="43137"/>
                    </a:srgbClr>
                  </a:outerShdw>
                </a:effectLst>
                <a:latin typeface="Arial" charset="0"/>
                <a:cs typeface="Arial" charset="0"/>
              </a:rPr>
              <a:t>3.</a:t>
            </a:r>
            <a:r>
              <a:rPr lang="bg-BG" altLang="en-US" sz="2800" dirty="0">
                <a:solidFill>
                  <a:srgbClr val="C00000"/>
                </a:solidFill>
                <a:effectLst>
                  <a:outerShdw blurRad="38100" dist="38100" dir="2700000" algn="tl">
                    <a:srgbClr val="000000">
                      <a:alpha val="43137"/>
                    </a:srgbClr>
                  </a:outerShdw>
                </a:effectLst>
                <a:latin typeface="Arial" charset="0"/>
                <a:cs typeface="Arial" charset="0"/>
              </a:rPr>
              <a:t> </a:t>
            </a:r>
            <a:r>
              <a:rPr lang="bg-BG" altLang="en-US" sz="2800" b="1" i="1" dirty="0">
                <a:solidFill>
                  <a:srgbClr val="C00000"/>
                </a:solidFill>
                <a:effectLst>
                  <a:outerShdw blurRad="38100" dist="38100" dir="2700000" algn="tl">
                    <a:srgbClr val="000000">
                      <a:alpha val="43137"/>
                    </a:srgbClr>
                  </a:outerShdw>
                </a:effectLst>
                <a:latin typeface="Arial" charset="0"/>
                <a:cs typeface="Arial" charset="0"/>
              </a:rPr>
              <a:t>Чрез съотношения на зависимост</a:t>
            </a:r>
            <a:r>
              <a:rPr lang="bg-BG" altLang="en-US" sz="2800" dirty="0">
                <a:solidFill>
                  <a:srgbClr val="C00000"/>
                </a:solidFill>
                <a:effectLst>
                  <a:outerShdw blurRad="38100" dist="38100" dir="2700000" algn="tl">
                    <a:srgbClr val="000000">
                      <a:alpha val="43137"/>
                    </a:srgbClr>
                  </a:outerShdw>
                </a:effectLst>
                <a:latin typeface="Arial" charset="0"/>
                <a:cs typeface="Arial" charset="0"/>
              </a:rPr>
              <a:t> </a:t>
            </a:r>
            <a:r>
              <a:rPr lang="bg-BG" altLang="en-US" sz="2800" dirty="0" smtClean="0">
                <a:solidFill>
                  <a:srgbClr val="C00000"/>
                </a:solidFill>
                <a:effectLst>
                  <a:outerShdw blurRad="38100" dist="38100" dir="2700000" algn="tl">
                    <a:srgbClr val="000000">
                      <a:alpha val="43137"/>
                    </a:srgbClr>
                  </a:outerShdw>
                </a:effectLst>
                <a:latin typeface="Arial" charset="0"/>
                <a:cs typeface="Arial" charset="0"/>
              </a:rPr>
              <a:t/>
            </a:r>
            <a:br>
              <a:rPr lang="bg-BG" altLang="en-US" sz="2800" dirty="0" smtClean="0">
                <a:solidFill>
                  <a:srgbClr val="C00000"/>
                </a:solidFill>
                <a:effectLst>
                  <a:outerShdw blurRad="38100" dist="38100" dir="2700000" algn="tl">
                    <a:srgbClr val="000000">
                      <a:alpha val="43137"/>
                    </a:srgbClr>
                  </a:outerShdw>
                </a:effectLst>
                <a:latin typeface="Arial" charset="0"/>
                <a:cs typeface="Arial" charset="0"/>
              </a:rPr>
            </a:br>
            <a:r>
              <a:rPr lang="en-GB" altLang="en-US" sz="4000" dirty="0">
                <a:latin typeface="Arial" charset="0"/>
                <a:cs typeface="Arial" charset="0"/>
              </a:rPr>
              <a:t/>
            </a:r>
            <a:br>
              <a:rPr lang="en-GB" altLang="en-US" sz="4000" dirty="0">
                <a:latin typeface="Arial" charset="0"/>
                <a:cs typeface="Arial" charset="0"/>
              </a:rPr>
            </a:br>
            <a:r>
              <a:rPr lang="en-US" sz="4000" dirty="0" smtClean="0"/>
              <a:t> Youth = 0-14 / 15-64</a:t>
            </a:r>
            <a:r>
              <a:rPr lang="bg-BG" sz="4000" dirty="0" smtClean="0"/>
              <a:t/>
            </a:r>
            <a:br>
              <a:rPr lang="bg-BG" sz="4000" dirty="0" smtClean="0"/>
            </a:br>
            <a:r>
              <a:rPr lang="en-US" sz="4000" dirty="0" smtClean="0"/>
              <a:t>Elderly = 65</a:t>
            </a:r>
            <a:r>
              <a:rPr lang="en-US" sz="4000" baseline="30000" dirty="0" smtClean="0"/>
              <a:t>+</a:t>
            </a:r>
            <a:r>
              <a:rPr lang="en-US" sz="4000" dirty="0" smtClean="0"/>
              <a:t> / 15-64</a:t>
            </a:r>
            <a:r>
              <a:rPr lang="bg-BG" sz="4000" dirty="0" smtClean="0"/>
              <a:t/>
            </a:r>
            <a:br>
              <a:rPr lang="bg-BG" sz="4000" dirty="0" smtClean="0"/>
            </a:br>
            <a:r>
              <a:rPr lang="en-US" sz="4000" dirty="0" smtClean="0"/>
              <a:t>Total = 0-14 + 65</a:t>
            </a:r>
            <a:r>
              <a:rPr lang="en-US" sz="4000" baseline="30000" dirty="0" smtClean="0"/>
              <a:t>+</a:t>
            </a:r>
            <a:r>
              <a:rPr lang="en-US" sz="4000" dirty="0" smtClean="0"/>
              <a:t>/  15-64</a:t>
            </a:r>
            <a:r>
              <a:rPr lang="bg-BG" sz="4000" dirty="0" smtClean="0"/>
              <a:t/>
            </a:r>
            <a:br>
              <a:rPr lang="bg-BG" sz="4000" dirty="0" smtClean="0"/>
            </a:br>
            <a:r>
              <a:rPr lang="en-US" sz="4000" dirty="0" smtClean="0"/>
              <a:t>Ageing index = 65</a:t>
            </a:r>
            <a:r>
              <a:rPr lang="en-US" sz="4000" baseline="30000" dirty="0" smtClean="0"/>
              <a:t>+</a:t>
            </a:r>
            <a:r>
              <a:rPr lang="en-US" sz="4000" dirty="0" smtClean="0"/>
              <a:t>/ 0-14 </a:t>
            </a:r>
            <a:endParaRPr lang="en-GB" altLang="en-US" sz="4000" b="1" i="1" dirty="0">
              <a:solidFill>
                <a:srgbClr val="002060"/>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3B62A834-F5BC-4353-A794-AAB72312AE56}"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18</a:t>
            </a:fld>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1124744"/>
            <a:ext cx="7772400" cy="3456781"/>
          </a:xfrm>
        </p:spPr>
        <p:txBody>
          <a:bodyPr>
            <a:normAutofit fontScale="90000"/>
          </a:bodyPr>
          <a:lstStyle/>
          <a:p>
            <a:pPr marL="180000" algn="ctr" eaLnBrk="1" hangingPunct="1">
              <a:lnSpc>
                <a:spcPct val="114000"/>
              </a:lnSpc>
              <a:defRPr/>
            </a:pPr>
            <a:r>
              <a:rPr lang="bg-BG" altLang="en-US" dirty="0">
                <a:cs typeface="Times New Roman" pitchFamily="18" charset="0"/>
              </a:rPr>
              <a:t/>
            </a:r>
            <a:br>
              <a:rPr lang="bg-BG" altLang="en-US" dirty="0">
                <a:cs typeface="Times New Roman" pitchFamily="18" charset="0"/>
              </a:rPr>
            </a:br>
            <a:r>
              <a:rPr lang="bg-BG" altLang="en-US" dirty="0">
                <a:cs typeface="Times New Roman" pitchFamily="18" charset="0"/>
              </a:rPr>
              <a:t/>
            </a:r>
            <a:br>
              <a:rPr lang="bg-BG" altLang="en-US" dirty="0">
                <a:cs typeface="Times New Roman" pitchFamily="18" charset="0"/>
              </a:rPr>
            </a:br>
            <a:r>
              <a:rPr lang="bg-BG" altLang="en-US" dirty="0">
                <a:cs typeface="Times New Roman" pitchFamily="18" charset="0"/>
              </a:rPr>
              <a:t/>
            </a:r>
            <a:br>
              <a:rPr lang="bg-BG" altLang="en-US" dirty="0">
                <a:cs typeface="Times New Roman" pitchFamily="18" charset="0"/>
              </a:rPr>
            </a:br>
            <a:r>
              <a:rPr lang="bg-BG" altLang="en-US" dirty="0">
                <a:cs typeface="Times New Roman" pitchFamily="18" charset="0"/>
              </a:rPr>
              <a:t/>
            </a:r>
            <a:br>
              <a:rPr lang="bg-BG" altLang="en-US" dirty="0">
                <a:cs typeface="Times New Roman" pitchFamily="18" charset="0"/>
              </a:rPr>
            </a:br>
            <a:r>
              <a:rPr lang="bg-BG" altLang="en-US" sz="4400" b="1" i="1" dirty="0">
                <a:solidFill>
                  <a:srgbClr val="C00000"/>
                </a:solidFill>
                <a:effectLst>
                  <a:outerShdw blurRad="38100" dist="38100" dir="2700000" algn="tl">
                    <a:srgbClr val="000000">
                      <a:alpha val="43137"/>
                    </a:srgbClr>
                  </a:outerShdw>
                </a:effectLst>
                <a:cs typeface="Times New Roman" pitchFamily="18" charset="0"/>
              </a:rPr>
              <a:t>4. Чрез построяване на възрастова пирамида</a:t>
            </a:r>
            <a:r>
              <a:rPr lang="bg-BG" altLang="en-US" b="1" i="1" dirty="0">
                <a:solidFill>
                  <a:srgbClr val="002060"/>
                </a:solidFill>
                <a:effectLst>
                  <a:outerShdw blurRad="38100" dist="38100" dir="2700000" algn="tl">
                    <a:srgbClr val="000000">
                      <a:alpha val="43137"/>
                    </a:srgbClr>
                  </a:outerShdw>
                </a:effectLst>
                <a:cs typeface="Times New Roman" pitchFamily="18" charset="0"/>
              </a:rPr>
              <a:t/>
            </a:r>
            <a:br>
              <a:rPr lang="bg-BG" altLang="en-US" b="1" i="1" dirty="0">
                <a:solidFill>
                  <a:srgbClr val="002060"/>
                </a:solidFill>
                <a:effectLst>
                  <a:outerShdw blurRad="38100" dist="38100" dir="2700000" algn="tl">
                    <a:srgbClr val="000000">
                      <a:alpha val="43137"/>
                    </a:srgbClr>
                  </a:outerShdw>
                </a:effectLst>
                <a:cs typeface="Times New Roman" pitchFamily="18" charset="0"/>
              </a:rPr>
            </a:br>
            <a:r>
              <a:rPr lang="bg-BG" altLang="en-US" b="1" i="1" dirty="0">
                <a:solidFill>
                  <a:srgbClr val="002060"/>
                </a:solidFill>
                <a:effectLst>
                  <a:outerShdw blurRad="38100" dist="38100" dir="2700000" algn="tl">
                    <a:srgbClr val="000000">
                      <a:alpha val="43137"/>
                    </a:srgbClr>
                  </a:outerShdw>
                </a:effectLst>
                <a:latin typeface="Arial Narrow" pitchFamily="34" charset="0"/>
                <a:cs typeface="Times New Roman" pitchFamily="18" charset="0"/>
              </a:rPr>
              <a:t> </a:t>
            </a:r>
          </a:p>
        </p:txBody>
      </p:sp>
      <p:sp>
        <p:nvSpPr>
          <p:cNvPr id="2" name="Date Placeholder 1"/>
          <p:cNvSpPr>
            <a:spLocks noGrp="1"/>
          </p:cNvSpPr>
          <p:nvPr>
            <p:ph type="dt" sz="half" idx="10"/>
          </p:nvPr>
        </p:nvSpPr>
        <p:spPr/>
        <p:txBody>
          <a:bodyPr/>
          <a:lstStyle/>
          <a:p>
            <a:pPr>
              <a:defRPr/>
            </a:pPr>
            <a:fld id="{66BC37F2-BA22-4803-BBF5-4589703756F9}"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19</a:t>
            </a:fld>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196752"/>
            <a:ext cx="7772400" cy="4824536"/>
          </a:xfrm>
          <a:solidFill>
            <a:schemeClr val="bg2">
              <a:lumMod val="90000"/>
            </a:schemeClr>
          </a:solidFill>
          <a:ln>
            <a:solidFill>
              <a:schemeClr val="tx1"/>
            </a:solidFill>
          </a:ln>
        </p:spPr>
        <p:txBody>
          <a:bodyPr>
            <a:normAutofit fontScale="90000"/>
          </a:bodyPr>
          <a:lstStyle/>
          <a:p>
            <a:pPr marL="180000">
              <a:lnSpc>
                <a:spcPct val="120000"/>
              </a:lnSpc>
            </a:pPr>
            <a:r>
              <a:rPr lang="bg-BG" altLang="en-US" b="1" i="1" dirty="0">
                <a:solidFill>
                  <a:srgbClr val="C00000"/>
                </a:solidFill>
                <a:latin typeface="Arial Narrow" pitchFamily="34" charset="0"/>
                <a:cs typeface="Times New Roman" pitchFamily="18" charset="0"/>
              </a:rPr>
              <a:t>Демографията</a:t>
            </a:r>
            <a:r>
              <a:rPr lang="bg-BG" altLang="en-US" dirty="0">
                <a:solidFill>
                  <a:srgbClr val="C00000"/>
                </a:solidFill>
                <a:latin typeface="Arial Narrow" pitchFamily="34" charset="0"/>
                <a:cs typeface="Times New Roman" pitchFamily="18" charset="0"/>
              </a:rPr>
              <a:t> </a:t>
            </a:r>
            <a:r>
              <a:rPr lang="bg-BG" altLang="en-US" b="1" i="1" dirty="0">
                <a:solidFill>
                  <a:srgbClr val="C00000"/>
                </a:solidFill>
                <a:latin typeface="Arial Narrow" pitchFamily="34" charset="0"/>
                <a:cs typeface="Times New Roman" pitchFamily="18" charset="0"/>
              </a:rPr>
              <a:t>е</a:t>
            </a:r>
            <a:r>
              <a:rPr lang="bg-BG" altLang="en-US" dirty="0">
                <a:solidFill>
                  <a:srgbClr val="C00000"/>
                </a:solidFill>
                <a:latin typeface="Arial Narrow" pitchFamily="34" charset="0"/>
                <a:cs typeface="Times New Roman" pitchFamily="18" charset="0"/>
              </a:rPr>
              <a:t> </a:t>
            </a:r>
            <a:r>
              <a:rPr lang="bg-BG" altLang="en-US" b="1" i="1" dirty="0">
                <a:solidFill>
                  <a:srgbClr val="C00000"/>
                </a:solidFill>
                <a:latin typeface="Arial Narrow" pitchFamily="34" charset="0"/>
                <a:cs typeface="Times New Roman" pitchFamily="18" charset="0"/>
              </a:rPr>
              <a:t>наука за населението</a:t>
            </a:r>
            <a:r>
              <a:rPr lang="bg-BG" altLang="en-US" dirty="0">
                <a:solidFill>
                  <a:srgbClr val="C00000"/>
                </a:solidFill>
                <a:latin typeface="Arial Narrow" pitchFamily="34" charset="0"/>
                <a:cs typeface="Times New Roman" pitchFamily="18" charset="0"/>
              </a:rPr>
              <a:t> </a:t>
            </a:r>
            <a:r>
              <a:rPr lang="bg-BG" altLang="en-US" i="1" dirty="0" smtClean="0">
                <a:solidFill>
                  <a:schemeClr val="tx1"/>
                </a:solidFill>
                <a:latin typeface="Arial Narrow" pitchFamily="34" charset="0"/>
                <a:cs typeface="Times New Roman" pitchFamily="18" charset="0"/>
              </a:rPr>
              <a:t/>
            </a:r>
            <a:br>
              <a:rPr lang="bg-BG" altLang="en-US" i="1" dirty="0" smtClean="0">
                <a:solidFill>
                  <a:schemeClr val="tx1"/>
                </a:solidFill>
                <a:latin typeface="Arial Narrow" pitchFamily="34" charset="0"/>
                <a:cs typeface="Times New Roman" pitchFamily="18" charset="0"/>
              </a:rPr>
            </a:br>
            <a:r>
              <a:rPr lang="bg-BG" altLang="en-US" dirty="0" smtClean="0">
                <a:solidFill>
                  <a:schemeClr val="tx1"/>
                </a:solidFill>
                <a:latin typeface="Arial Narrow" pitchFamily="34" charset="0"/>
                <a:cs typeface="Times New Roman" pitchFamily="18" charset="0"/>
              </a:rPr>
              <a:t> Характеристика на населението се извършва в два основни разреза: </a:t>
            </a:r>
            <a:r>
              <a:rPr lang="bg-BG" altLang="en-US" dirty="0" smtClean="0">
                <a:solidFill>
                  <a:schemeClr val="tx1"/>
                </a:solidFill>
                <a:latin typeface="Arial Narrow" pitchFamily="34" charset="0"/>
              </a:rPr>
              <a:t/>
            </a:r>
            <a:br>
              <a:rPr lang="bg-BG" altLang="en-US" dirty="0" smtClean="0">
                <a:solidFill>
                  <a:schemeClr val="tx1"/>
                </a:solidFill>
                <a:latin typeface="Arial Narrow" pitchFamily="34" charset="0"/>
              </a:rPr>
            </a:br>
            <a:r>
              <a:rPr lang="bg-BG" altLang="en-US" dirty="0" smtClean="0">
                <a:solidFill>
                  <a:srgbClr val="C00000"/>
                </a:solidFill>
                <a:latin typeface="Arial Narrow" pitchFamily="34" charset="0"/>
              </a:rPr>
              <a:t>- </a:t>
            </a:r>
            <a:r>
              <a:rPr lang="bg-BG" altLang="en-US" b="1" i="1" dirty="0" smtClean="0">
                <a:solidFill>
                  <a:srgbClr val="C00000"/>
                </a:solidFill>
                <a:latin typeface="Arial Narrow" pitchFamily="34" charset="0"/>
                <a:cs typeface="Times New Roman" pitchFamily="18" charset="0"/>
              </a:rPr>
              <a:t>статика  </a:t>
            </a:r>
            <a:r>
              <a:rPr lang="bg-BG" altLang="en-US" b="1" i="1" dirty="0" smtClean="0">
                <a:solidFill>
                  <a:srgbClr val="C00000"/>
                </a:solidFill>
                <a:latin typeface="Arial Narrow" pitchFamily="34" charset="0"/>
              </a:rPr>
              <a:t/>
            </a:r>
            <a:br>
              <a:rPr lang="bg-BG" altLang="en-US" b="1" i="1" dirty="0" smtClean="0">
                <a:solidFill>
                  <a:srgbClr val="C00000"/>
                </a:solidFill>
                <a:latin typeface="Arial Narrow" pitchFamily="34" charset="0"/>
              </a:rPr>
            </a:br>
            <a:r>
              <a:rPr lang="bg-BG" altLang="en-US" b="1" i="1" dirty="0" smtClean="0">
                <a:solidFill>
                  <a:srgbClr val="C00000"/>
                </a:solidFill>
                <a:latin typeface="Arial Narrow" pitchFamily="34" charset="0"/>
              </a:rPr>
              <a:t>- </a:t>
            </a:r>
            <a:r>
              <a:rPr lang="bg-BG" altLang="en-US" b="1" i="1" dirty="0" smtClean="0">
                <a:solidFill>
                  <a:srgbClr val="C00000"/>
                </a:solidFill>
                <a:latin typeface="Arial Narrow" pitchFamily="34" charset="0"/>
                <a:cs typeface="Times New Roman" pitchFamily="18" charset="0"/>
              </a:rPr>
              <a:t>динамика на населението</a:t>
            </a:r>
            <a:r>
              <a:rPr lang="bg-BG" altLang="en-US" dirty="0" smtClean="0">
                <a:solidFill>
                  <a:srgbClr val="C00000"/>
                </a:solidFill>
                <a:latin typeface="Arial Narrow" pitchFamily="34" charset="0"/>
                <a:cs typeface="Times New Roman" pitchFamily="18" charset="0"/>
              </a:rPr>
              <a:t>. </a:t>
            </a:r>
            <a:r>
              <a:rPr lang="bg-BG" altLang="en-US" dirty="0">
                <a:solidFill>
                  <a:schemeClr val="tx1"/>
                </a:solidFill>
                <a:latin typeface="Arial Narrow" pitchFamily="34" charset="0"/>
                <a:cs typeface="Times New Roman" pitchFamily="18" charset="0"/>
              </a:rPr>
              <a:t/>
            </a:r>
            <a:br>
              <a:rPr lang="bg-BG" altLang="en-US" dirty="0">
                <a:solidFill>
                  <a:schemeClr val="tx1"/>
                </a:solidFill>
                <a:latin typeface="Arial Narrow" pitchFamily="34" charset="0"/>
                <a:cs typeface="Times New Roman" pitchFamily="18" charset="0"/>
              </a:rPr>
            </a:br>
            <a:endParaRPr lang="en-GB" altLang="en-US" dirty="0">
              <a:solidFill>
                <a:schemeClr val="tx1"/>
              </a:solidFill>
              <a:latin typeface="Arial Narrow" pitchFamily="34" charset="0"/>
              <a:cs typeface="Times New Roman" pitchFamily="18" charset="0"/>
            </a:endParaRPr>
          </a:p>
        </p:txBody>
      </p:sp>
      <p:sp>
        <p:nvSpPr>
          <p:cNvPr id="2" name="Date Placeholder 1"/>
          <p:cNvSpPr>
            <a:spLocks noGrp="1"/>
          </p:cNvSpPr>
          <p:nvPr>
            <p:ph type="dt" sz="half" idx="10"/>
          </p:nvPr>
        </p:nvSpPr>
        <p:spPr/>
        <p:txBody>
          <a:bodyPr/>
          <a:lstStyle/>
          <a:p>
            <a:pPr>
              <a:defRPr/>
            </a:pPr>
            <a:fld id="{F630116A-ED49-4727-BE03-82D117B4DC5F}"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2</a:t>
            </a:fld>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Видове възрастови пирамиди</a:t>
            </a:r>
            <a:endParaRPr lang="bg-BG" dirty="0"/>
          </a:p>
        </p:txBody>
      </p:sp>
      <p:sp>
        <p:nvSpPr>
          <p:cNvPr id="3" name="Date Placeholder 2"/>
          <p:cNvSpPr>
            <a:spLocks noGrp="1"/>
          </p:cNvSpPr>
          <p:nvPr>
            <p:ph type="dt" sz="half" idx="10"/>
          </p:nvPr>
        </p:nvSpPr>
        <p:spPr/>
        <p:txBody>
          <a:bodyPr/>
          <a:lstStyle/>
          <a:p>
            <a:pPr>
              <a:defRPr/>
            </a:pPr>
            <a:fld id="{A965D0AC-D741-4CBB-BF3B-2026E3023765}" type="datetime1">
              <a:rPr lang="en-US" altLang="en-US" smtClean="0"/>
              <a:pPr>
                <a:defRPr/>
              </a:pPr>
              <a:t>4/28/2020</a:t>
            </a:fld>
            <a:endParaRPr lang="en-GB" altLang="en-US"/>
          </a:p>
        </p:txBody>
      </p:sp>
      <p:sp>
        <p:nvSpPr>
          <p:cNvPr id="4" name="Slide Number Placeholder 3"/>
          <p:cNvSpPr>
            <a:spLocks noGrp="1"/>
          </p:cNvSpPr>
          <p:nvPr>
            <p:ph type="sldNum" sz="quarter" idx="12"/>
          </p:nvPr>
        </p:nvSpPr>
        <p:spPr/>
        <p:txBody>
          <a:bodyPr/>
          <a:lstStyle/>
          <a:p>
            <a:pPr>
              <a:defRPr/>
            </a:pPr>
            <a:fld id="{E4D49C8C-EFE0-4DF5-8F35-0D0163CE9FE4}" type="slidenum">
              <a:rPr lang="en-GB" altLang="en-US" smtClean="0"/>
              <a:pPr>
                <a:defRPr/>
              </a:pPr>
              <a:t>20</a:t>
            </a:fld>
            <a:endParaRPr lang="en-GB" altLang="en-US"/>
          </a:p>
        </p:txBody>
      </p:sp>
      <p:pic>
        <p:nvPicPr>
          <p:cNvPr id="5" name="Picture 5"/>
          <p:cNvPicPr>
            <a:picLocks noChangeAspect="1" noChangeArrowheads="1"/>
          </p:cNvPicPr>
          <p:nvPr/>
        </p:nvPicPr>
        <p:blipFill>
          <a:blip r:embed="rId2"/>
          <a:srcRect/>
          <a:stretch>
            <a:fillRect/>
          </a:stretch>
        </p:blipFill>
        <p:spPr>
          <a:xfrm>
            <a:off x="1000100" y="2786058"/>
            <a:ext cx="7572374" cy="29813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57ACC-B3FD-4469-8F0B-B7D793B00E61}"/>
              </a:ext>
            </a:extLst>
          </p:cNvPr>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Slide Number Placeholder 2">
            <a:extLst>
              <a:ext uri="{FF2B5EF4-FFF2-40B4-BE49-F238E27FC236}">
                <a16:creationId xmlns:a16="http://schemas.microsoft.com/office/drawing/2014/main" id="{A4EB5D9C-D25C-45B8-A43A-62F34202F491}"/>
              </a:ext>
            </a:extLst>
          </p:cNvPr>
          <p:cNvSpPr>
            <a:spLocks noGrp="1"/>
          </p:cNvSpPr>
          <p:nvPr>
            <p:ph type="sldNum" sz="quarter" idx="12"/>
          </p:nvPr>
        </p:nvSpPr>
        <p:spPr/>
        <p:txBody>
          <a:bodyPr/>
          <a:lstStyle/>
          <a:p>
            <a:pPr>
              <a:defRPr/>
            </a:pPr>
            <a:fld id="{BC6C3370-70EE-4DC5-9B47-0112DFD14D79}" type="slidenum">
              <a:rPr lang="en-GB" altLang="en-US" smtClean="0"/>
              <a:pPr>
                <a:defRPr/>
              </a:pPr>
              <a:t>21</a:t>
            </a:fld>
            <a:endParaRPr lang="en-GB" altLang="en-US"/>
          </a:p>
        </p:txBody>
      </p:sp>
      <p:pic>
        <p:nvPicPr>
          <p:cNvPr id="4" name="Picture 3">
            <a:extLst>
              <a:ext uri="{FF2B5EF4-FFF2-40B4-BE49-F238E27FC236}">
                <a16:creationId xmlns:a16="http://schemas.microsoft.com/office/drawing/2014/main" id="{3153BEFA-F248-47BE-884F-759F9EDB693B}"/>
              </a:ext>
            </a:extLst>
          </p:cNvPr>
          <p:cNvPicPr>
            <a:picLocks noChangeAspect="1"/>
          </p:cNvPicPr>
          <p:nvPr/>
        </p:nvPicPr>
        <p:blipFill>
          <a:blip r:embed="rId2"/>
          <a:stretch>
            <a:fillRect/>
          </a:stretch>
        </p:blipFill>
        <p:spPr>
          <a:xfrm>
            <a:off x="1259631" y="172092"/>
            <a:ext cx="6552729" cy="5738164"/>
          </a:xfrm>
          <a:prstGeom prst="rect">
            <a:avLst/>
          </a:prstGeom>
          <a:ln w="25400">
            <a:solidFill>
              <a:schemeClr val="tx1"/>
            </a:solidFill>
          </a:ln>
        </p:spPr>
      </p:pic>
      <p:sp>
        <p:nvSpPr>
          <p:cNvPr id="5" name="TextBox 4">
            <a:extLst>
              <a:ext uri="{FF2B5EF4-FFF2-40B4-BE49-F238E27FC236}">
                <a16:creationId xmlns:a16="http://schemas.microsoft.com/office/drawing/2014/main" id="{DE35FB69-F550-4DC4-9B87-FEC9AC01A823}"/>
              </a:ext>
            </a:extLst>
          </p:cNvPr>
          <p:cNvSpPr txBox="1"/>
          <p:nvPr/>
        </p:nvSpPr>
        <p:spPr>
          <a:xfrm>
            <a:off x="1259631" y="6165304"/>
            <a:ext cx="7056785" cy="400110"/>
          </a:xfrm>
          <a:prstGeom prst="rect">
            <a:avLst/>
          </a:prstGeom>
          <a:noFill/>
        </p:spPr>
        <p:txBody>
          <a:bodyPr wrap="square" rtlCol="0">
            <a:spAutoFit/>
          </a:bodyPr>
          <a:lstStyle/>
          <a:p>
            <a:r>
              <a:rPr lang="bg-BG" b="1" dirty="0"/>
              <a:t>Възрастова пирамида на населението в България – 2018 г.</a:t>
            </a:r>
          </a:p>
        </p:txBody>
      </p:sp>
    </p:spTree>
    <p:extLst>
      <p:ext uri="{BB962C8B-B14F-4D97-AF65-F5344CB8AC3E}">
        <p14:creationId xmlns:p14="http://schemas.microsoft.com/office/powerpoint/2010/main" val="231632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4414" y="2143116"/>
            <a:ext cx="7406640" cy="2786082"/>
          </a:xfrm>
        </p:spPr>
        <p:txBody>
          <a:bodyPr>
            <a:normAutofit/>
          </a:bodyPr>
          <a:lstStyle/>
          <a:p>
            <a:r>
              <a:rPr lang="bg-BG" b="1" dirty="0" smtClean="0">
                <a:solidFill>
                  <a:srgbClr val="C00000"/>
                </a:solidFill>
                <a:latin typeface="Arial Narrow" pitchFamily="34" charset="0"/>
              </a:rPr>
              <a:t>Показатели за динамика на населението</a:t>
            </a:r>
            <a:br>
              <a:rPr lang="bg-BG" b="1" dirty="0" smtClean="0">
                <a:solidFill>
                  <a:srgbClr val="C00000"/>
                </a:solidFill>
                <a:latin typeface="Arial Narrow" pitchFamily="34" charset="0"/>
              </a:rPr>
            </a:br>
            <a:endParaRPr lang="bg-BG" b="1" dirty="0">
              <a:solidFill>
                <a:srgbClr val="C00000"/>
              </a:solidFill>
              <a:latin typeface="Arial Narrow" pitchFamily="34" charset="0"/>
            </a:endParaRPr>
          </a:p>
        </p:txBody>
      </p:sp>
      <p:sp>
        <p:nvSpPr>
          <p:cNvPr id="2" name="Date Placeholder 1"/>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22</a:t>
            </a:fld>
            <a:endParaRPr lang="en-GB"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7290" y="2500306"/>
            <a:ext cx="7406640" cy="1472184"/>
          </a:xfrm>
        </p:spPr>
        <p:txBody>
          <a:bodyPr/>
          <a:lstStyle/>
          <a:p>
            <a:r>
              <a:rPr lang="bg-BG" altLang="en-US" sz="4400" b="1" dirty="0" smtClean="0">
                <a:solidFill>
                  <a:srgbClr val="C00000"/>
                </a:solidFill>
                <a:effectLst>
                  <a:outerShdw blurRad="38100" dist="38100" dir="2700000" algn="tl">
                    <a:srgbClr val="000000"/>
                  </a:outerShdw>
                </a:effectLst>
              </a:rPr>
              <a:t>РАЖДАЕМОСТ</a:t>
            </a:r>
            <a:r>
              <a:rPr lang="bg-BG" dirty="0" smtClean="0"/>
              <a:t/>
            </a:r>
            <a:br>
              <a:rPr lang="bg-BG" dirty="0" smtClean="0"/>
            </a:br>
            <a:endParaRPr lang="bg-BG" dirty="0"/>
          </a:p>
        </p:txBody>
      </p:sp>
      <p:sp>
        <p:nvSpPr>
          <p:cNvPr id="2" name="Date Placeholder 1"/>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23</a:t>
            </a:fld>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C64BA7A-139B-4C9D-9784-66FBD9C37B9B}" type="slidenum">
              <a:rPr lang="en-US" altLang="en-US"/>
              <a:pPr/>
              <a:t>24</a:t>
            </a:fld>
            <a:endParaRPr lang="en-US" altLang="en-US"/>
          </a:p>
        </p:txBody>
      </p:sp>
      <p:sp>
        <p:nvSpPr>
          <p:cNvPr id="5123" name="Rectangle 4"/>
          <p:cNvSpPr>
            <a:spLocks noGrp="1" noChangeArrowheads="1"/>
          </p:cNvSpPr>
          <p:nvPr>
            <p:ph type="title"/>
          </p:nvPr>
        </p:nvSpPr>
        <p:spPr>
          <a:xfrm>
            <a:off x="467544" y="404664"/>
            <a:ext cx="8229600" cy="5527675"/>
          </a:xfrm>
          <a:solidFill>
            <a:schemeClr val="tx2">
              <a:lumMod val="20000"/>
              <a:lumOff val="80000"/>
            </a:schemeClr>
          </a:solidFill>
          <a:ln>
            <a:solidFill>
              <a:schemeClr val="tx1"/>
            </a:solidFill>
          </a:ln>
        </p:spPr>
        <p:txBody>
          <a:bodyPr/>
          <a:lstStyle/>
          <a:p>
            <a:pPr eaLnBrk="1" hangingPunct="1">
              <a:spcBef>
                <a:spcPts val="1200"/>
              </a:spcBef>
              <a:spcAft>
                <a:spcPts val="1200"/>
              </a:spcAft>
            </a:pPr>
            <a:r>
              <a:rPr lang="bg-BG" altLang="en-US" sz="3600" b="1" i="1" dirty="0" smtClean="0">
                <a:solidFill>
                  <a:srgbClr val="C00000"/>
                </a:solidFill>
                <a:effectLst>
                  <a:outerShdw blurRad="38100" dist="38100" dir="2700000" algn="tl">
                    <a:srgbClr val="000000">
                      <a:alpha val="43137"/>
                    </a:srgbClr>
                  </a:outerShdw>
                </a:effectLst>
              </a:rPr>
              <a:t>коефициент </a:t>
            </a:r>
            <a:r>
              <a:rPr lang="bg-BG" altLang="en-US" sz="3600" b="1" i="1" dirty="0">
                <a:solidFill>
                  <a:srgbClr val="C00000"/>
                </a:solidFill>
                <a:effectLst>
                  <a:outerShdw blurRad="38100" dist="38100" dir="2700000" algn="tl">
                    <a:srgbClr val="000000">
                      <a:alpha val="43137"/>
                    </a:srgbClr>
                  </a:outerShdw>
                </a:effectLst>
              </a:rPr>
              <a:t>за раждаемост</a:t>
            </a:r>
            <a:r>
              <a:rPr lang="bg-BG" altLang="en-US" sz="3600" dirty="0">
                <a:solidFill>
                  <a:srgbClr val="C00000"/>
                </a:solidFill>
                <a:effectLst>
                  <a:outerShdw blurRad="38100" dist="38100" dir="2700000" algn="tl">
                    <a:srgbClr val="000000">
                      <a:alpha val="43137"/>
                    </a:srgbClr>
                  </a:outerShdw>
                </a:effectLst>
              </a:rPr>
              <a:t> </a:t>
            </a:r>
            <a:r>
              <a:rPr lang="bg-BG" altLang="en-US" sz="3600" dirty="0" smtClean="0">
                <a:solidFill>
                  <a:srgbClr val="C00000"/>
                </a:solidFill>
                <a:effectLst>
                  <a:outerShdw blurRad="38100" dist="38100" dir="2700000" algn="tl">
                    <a:srgbClr val="000000">
                      <a:alpha val="43137"/>
                    </a:srgbClr>
                  </a:outerShdw>
                </a:effectLst>
              </a:rPr>
              <a:t/>
            </a:r>
            <a:br>
              <a:rPr lang="bg-BG" altLang="en-US" sz="3600" dirty="0" smtClean="0">
                <a:solidFill>
                  <a:srgbClr val="C00000"/>
                </a:solidFill>
                <a:effectLst>
                  <a:outerShdw blurRad="38100" dist="38100" dir="2700000" algn="tl">
                    <a:srgbClr val="000000">
                      <a:alpha val="43137"/>
                    </a:srgbClr>
                  </a:outerShdw>
                </a:effectLst>
              </a:rPr>
            </a:br>
            <a:r>
              <a:rPr lang="bg-BG" altLang="en-US" sz="3600" dirty="0" smtClean="0">
                <a:solidFill>
                  <a:srgbClr val="C00000"/>
                </a:solidFill>
                <a:effectLst>
                  <a:outerShdw blurRad="38100" dist="38100" dir="2700000" algn="tl">
                    <a:srgbClr val="000000">
                      <a:alpha val="43137"/>
                    </a:srgbClr>
                  </a:outerShdw>
                </a:effectLst>
              </a:rPr>
              <a:t/>
            </a:r>
            <a:br>
              <a:rPr lang="bg-BG" altLang="en-US" sz="3600" dirty="0" smtClean="0">
                <a:solidFill>
                  <a:srgbClr val="C00000"/>
                </a:solidFill>
                <a:effectLst>
                  <a:outerShdw blurRad="38100" dist="38100" dir="2700000" algn="tl">
                    <a:srgbClr val="000000">
                      <a:alpha val="43137"/>
                    </a:srgbClr>
                  </a:outerShdw>
                </a:effectLst>
              </a:rPr>
            </a:br>
            <a:r>
              <a:rPr lang="bg-BG" altLang="en-US" sz="3200" b="1" i="1" dirty="0" smtClean="0">
                <a:solidFill>
                  <a:schemeClr val="tx1"/>
                </a:solidFill>
              </a:rPr>
              <a:t>(</a:t>
            </a:r>
            <a:r>
              <a:rPr lang="en-US" altLang="en-US" sz="3200" b="1" i="1" dirty="0">
                <a:solidFill>
                  <a:schemeClr val="tx1"/>
                </a:solidFill>
              </a:rPr>
              <a:t>Crude </a:t>
            </a:r>
            <a:r>
              <a:rPr lang="bg-BG" altLang="en-US" sz="3200" b="1" i="1" dirty="0" err="1">
                <a:solidFill>
                  <a:schemeClr val="tx1"/>
                </a:solidFill>
              </a:rPr>
              <a:t>Birth</a:t>
            </a:r>
            <a:r>
              <a:rPr lang="bg-BG" altLang="en-US" sz="3200" b="1" i="1" dirty="0">
                <a:solidFill>
                  <a:schemeClr val="tx1"/>
                </a:solidFill>
              </a:rPr>
              <a:t> </a:t>
            </a:r>
            <a:r>
              <a:rPr lang="bg-BG" altLang="en-US" sz="3200" b="1" i="1" dirty="0" err="1">
                <a:solidFill>
                  <a:schemeClr val="tx1"/>
                </a:solidFill>
              </a:rPr>
              <a:t>rate</a:t>
            </a:r>
            <a:r>
              <a:rPr lang="bg-BG" altLang="en-US" sz="3200" b="1" i="1" dirty="0">
                <a:solidFill>
                  <a:schemeClr val="tx1"/>
                </a:solidFill>
              </a:rPr>
              <a:t>)</a:t>
            </a:r>
            <a:r>
              <a:rPr lang="en-US" altLang="en-US" sz="3200" b="1" i="1" dirty="0">
                <a:solidFill>
                  <a:schemeClr val="tx1"/>
                </a:solidFill>
              </a:rPr>
              <a:t> </a:t>
            </a:r>
            <a:r>
              <a:rPr lang="en-US" altLang="en-US" sz="3200" dirty="0">
                <a:solidFill>
                  <a:schemeClr val="tx1"/>
                </a:solidFill>
              </a:rPr>
              <a:t>– </a:t>
            </a:r>
            <a:r>
              <a:rPr lang="bg-BG" altLang="en-US" sz="2800" dirty="0">
                <a:solidFill>
                  <a:schemeClr val="tx1"/>
                </a:solidFill>
              </a:rPr>
              <a:t>общ интензивен показател, измерващ честотата на живородените на 1000 души от населението.</a:t>
            </a:r>
            <a:br>
              <a:rPr lang="bg-BG" altLang="en-US" sz="2800" dirty="0">
                <a:solidFill>
                  <a:schemeClr val="tx1"/>
                </a:solidFill>
              </a:rPr>
            </a:br>
            <a:r>
              <a:rPr lang="bg-BG" altLang="en-US" sz="2800" dirty="0">
                <a:solidFill>
                  <a:schemeClr val="tx1"/>
                </a:solidFill>
              </a:rPr>
              <a:t/>
            </a:r>
            <a:br>
              <a:rPr lang="bg-BG" altLang="en-US" sz="2800" dirty="0">
                <a:solidFill>
                  <a:schemeClr val="tx1"/>
                </a:solidFill>
              </a:rPr>
            </a:br>
            <a:r>
              <a:rPr lang="bg-BG" altLang="en-US" sz="2800" dirty="0" smtClean="0">
                <a:solidFill>
                  <a:schemeClr val="tx1"/>
                </a:solidFill>
              </a:rPr>
              <a:t>                    </a:t>
            </a:r>
            <a:r>
              <a:rPr lang="bg-BG" altLang="en-US" sz="2800" b="1" dirty="0" smtClean="0">
                <a:solidFill>
                  <a:schemeClr val="tx1"/>
                </a:solidFill>
              </a:rPr>
              <a:t>брой </a:t>
            </a:r>
            <a:r>
              <a:rPr lang="bg-BG" altLang="en-US" sz="2800" b="1" dirty="0">
                <a:solidFill>
                  <a:schemeClr val="tx1"/>
                </a:solidFill>
              </a:rPr>
              <a:t>живородени деца</a:t>
            </a:r>
            <a:br>
              <a:rPr lang="bg-BG" altLang="en-US" sz="2800" b="1" dirty="0">
                <a:solidFill>
                  <a:schemeClr val="tx1"/>
                </a:solidFill>
              </a:rPr>
            </a:br>
            <a:r>
              <a:rPr lang="bg-BG" altLang="en-US" sz="2800" b="1" dirty="0">
                <a:solidFill>
                  <a:schemeClr val="tx1"/>
                </a:solidFill>
              </a:rPr>
              <a:t>Р =  							   х 1000</a:t>
            </a:r>
            <a:br>
              <a:rPr lang="bg-BG" altLang="en-US" sz="2800" b="1" dirty="0">
                <a:solidFill>
                  <a:schemeClr val="tx1"/>
                </a:solidFill>
              </a:rPr>
            </a:br>
            <a:r>
              <a:rPr lang="bg-BG" altLang="en-US" sz="2800" b="1" dirty="0" smtClean="0">
                <a:solidFill>
                  <a:schemeClr val="tx1"/>
                </a:solidFill>
              </a:rPr>
              <a:t>                              население</a:t>
            </a:r>
            <a:r>
              <a:rPr lang="en-US" altLang="en-US" sz="2800" b="1" dirty="0">
                <a:solidFill>
                  <a:schemeClr val="tx1"/>
                </a:solidFill>
              </a:rPr>
              <a:t/>
            </a:r>
            <a:br>
              <a:rPr lang="en-US" altLang="en-US" sz="2800" b="1" dirty="0">
                <a:solidFill>
                  <a:schemeClr val="tx1"/>
                </a:solidFill>
              </a:rPr>
            </a:br>
            <a:r>
              <a:rPr lang="en-US" altLang="en-US" sz="2800" b="1" dirty="0">
                <a:solidFill>
                  <a:schemeClr val="tx1"/>
                </a:solidFill>
              </a:rPr>
              <a:t/>
            </a:r>
            <a:br>
              <a:rPr lang="en-US" altLang="en-US" sz="2800" b="1" dirty="0">
                <a:solidFill>
                  <a:schemeClr val="tx1"/>
                </a:solidFill>
              </a:rPr>
            </a:br>
            <a:endParaRPr lang="bg-BG" altLang="en-US" sz="3600" b="1" dirty="0"/>
          </a:p>
        </p:txBody>
      </p:sp>
      <p:sp>
        <p:nvSpPr>
          <p:cNvPr id="2" name="Date Placeholder 1"/>
          <p:cNvSpPr>
            <a:spLocks noGrp="1"/>
          </p:cNvSpPr>
          <p:nvPr>
            <p:ph type="dt" sz="half" idx="10"/>
          </p:nvPr>
        </p:nvSpPr>
        <p:spPr/>
        <p:txBody>
          <a:bodyPr/>
          <a:lstStyle/>
          <a:p>
            <a:pPr>
              <a:defRPr/>
            </a:pPr>
            <a:fld id="{31D366AD-C7CA-4EDD-A839-5BB0F7F11E53}" type="datetime1">
              <a:rPr lang="en-US" altLang="en-US" smtClean="0"/>
              <a:pPr>
                <a:defRPr/>
              </a:pPr>
              <a:t>4/28/2020</a:t>
            </a:fld>
            <a:endParaRPr lang="en-US" altLang="en-US"/>
          </a:p>
        </p:txBody>
      </p:sp>
      <p:cxnSp>
        <p:nvCxnSpPr>
          <p:cNvPr id="5" name="Straight Connector 4"/>
          <p:cNvCxnSpPr/>
          <p:nvPr/>
        </p:nvCxnSpPr>
        <p:spPr bwMode="auto">
          <a:xfrm>
            <a:off x="1214414" y="4143380"/>
            <a:ext cx="568863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395B7D-5DC3-40B2-85FD-DAAB2B921F34}" type="slidenum">
              <a:rPr lang="en-US" altLang="en-US"/>
              <a:pPr/>
              <a:t>25</a:t>
            </a:fld>
            <a:endParaRPr lang="en-US" altLang="en-US"/>
          </a:p>
        </p:txBody>
      </p:sp>
      <p:sp>
        <p:nvSpPr>
          <p:cNvPr id="8195" name="Rectangle 4"/>
          <p:cNvSpPr>
            <a:spLocks noGrp="1" noChangeArrowheads="1"/>
          </p:cNvSpPr>
          <p:nvPr>
            <p:ph type="title"/>
          </p:nvPr>
        </p:nvSpPr>
        <p:spPr>
          <a:xfrm>
            <a:off x="683568" y="548680"/>
            <a:ext cx="7776864" cy="5328592"/>
          </a:xfrm>
          <a:solidFill>
            <a:schemeClr val="tx2">
              <a:lumMod val="20000"/>
              <a:lumOff val="80000"/>
            </a:schemeClr>
          </a:solidFill>
          <a:ln>
            <a:solidFill>
              <a:schemeClr val="tx1"/>
            </a:solidFill>
          </a:ln>
        </p:spPr>
        <p:txBody>
          <a:bodyPr/>
          <a:lstStyle/>
          <a:p>
            <a:pPr eaLnBrk="1" hangingPunct="1">
              <a:lnSpc>
                <a:spcPct val="125000"/>
              </a:lnSpc>
            </a:pPr>
            <a:r>
              <a:rPr lang="bg-BG" altLang="en-US" b="1" i="1" dirty="0">
                <a:solidFill>
                  <a:srgbClr val="C00000"/>
                </a:solidFill>
                <a:effectLst>
                  <a:outerShdw blurRad="38100" dist="38100" dir="2700000" algn="tl">
                    <a:srgbClr val="000000">
                      <a:alpha val="43137"/>
                    </a:srgbClr>
                  </a:outerShdw>
                </a:effectLst>
              </a:rPr>
              <a:t>Скала за оценка на раждаемостта </a:t>
            </a:r>
            <a:r>
              <a:rPr lang="bg-BG" altLang="en-US" sz="4000" b="1" i="1" dirty="0"/>
              <a:t/>
            </a:r>
            <a:br>
              <a:rPr lang="bg-BG" altLang="en-US" sz="4000" b="1" i="1" dirty="0"/>
            </a:br>
            <a:r>
              <a:rPr lang="bg-BG" altLang="en-US" sz="4000" b="1" i="1" dirty="0">
                <a:solidFill>
                  <a:srgbClr val="C00000"/>
                </a:solidFill>
              </a:rPr>
              <a:t>ниска </a:t>
            </a:r>
            <a:r>
              <a:rPr lang="bg-BG" altLang="en-US" sz="4000" b="1" i="1" dirty="0"/>
              <a:t>- под 15‰ </a:t>
            </a:r>
            <a:br>
              <a:rPr lang="bg-BG" altLang="en-US" sz="4000" b="1" i="1" dirty="0"/>
            </a:br>
            <a:r>
              <a:rPr lang="bg-BG" altLang="en-US" sz="4000" b="1" i="1" dirty="0">
                <a:solidFill>
                  <a:srgbClr val="C00000"/>
                </a:solidFill>
              </a:rPr>
              <a:t>средна</a:t>
            </a:r>
            <a:r>
              <a:rPr lang="bg-BG" altLang="en-US" sz="4000" b="1" i="1" dirty="0"/>
              <a:t> - 15-25‰ </a:t>
            </a:r>
            <a:br>
              <a:rPr lang="bg-BG" altLang="en-US" sz="4000" b="1" i="1" dirty="0"/>
            </a:br>
            <a:r>
              <a:rPr lang="bg-BG" altLang="en-US" sz="4000" b="1" i="1" dirty="0">
                <a:solidFill>
                  <a:srgbClr val="C00000"/>
                </a:solidFill>
              </a:rPr>
              <a:t>висока</a:t>
            </a:r>
            <a:r>
              <a:rPr lang="bg-BG" altLang="en-US" sz="4000" b="1" i="1" dirty="0"/>
              <a:t> - над 25‰</a:t>
            </a:r>
            <a:endParaRPr lang="bg-BG" altLang="en-US" b="1" i="1" dirty="0"/>
          </a:p>
        </p:txBody>
      </p:sp>
      <p:sp>
        <p:nvSpPr>
          <p:cNvPr id="2" name="Date Placeholder 1"/>
          <p:cNvSpPr>
            <a:spLocks noGrp="1"/>
          </p:cNvSpPr>
          <p:nvPr>
            <p:ph type="dt" sz="half" idx="10"/>
          </p:nvPr>
        </p:nvSpPr>
        <p:spPr/>
        <p:txBody>
          <a:bodyPr/>
          <a:lstStyle/>
          <a:p>
            <a:pPr>
              <a:defRPr/>
            </a:pPr>
            <a:fld id="{280159EE-1C68-47FC-AABC-67333E5D896B}" type="datetime1">
              <a:rPr lang="en-US" altLang="en-US" smtClean="0"/>
              <a:pPr>
                <a:defRPr/>
              </a:pPr>
              <a:t>4/28/2020</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476672"/>
            <a:ext cx="7920880" cy="5689178"/>
          </a:xfrm>
          <a:solidFill>
            <a:schemeClr val="tx2">
              <a:lumMod val="20000"/>
              <a:lumOff val="80000"/>
            </a:schemeClr>
          </a:solidFill>
          <a:ln>
            <a:solidFill>
              <a:schemeClr val="tx1"/>
            </a:solidFill>
          </a:ln>
        </p:spPr>
        <p:txBody>
          <a:bodyPr>
            <a:normAutofit fontScale="90000"/>
          </a:bodyPr>
          <a:lstStyle/>
          <a:p>
            <a:pPr eaLnBrk="1" hangingPunct="1"/>
            <a:r>
              <a:rPr lang="bg-BG" altLang="en-US" b="1" i="1" dirty="0">
                <a:solidFill>
                  <a:srgbClr val="C00000"/>
                </a:solidFill>
                <a:effectLst>
                  <a:outerShdw blurRad="38100" dist="38100" dir="2700000" algn="tl">
                    <a:srgbClr val="000000">
                      <a:alpha val="43137"/>
                    </a:srgbClr>
                  </a:outerShdw>
                </a:effectLst>
              </a:rPr>
              <a:t>Обща плодовитост </a:t>
            </a:r>
            <a:r>
              <a:rPr lang="bg-BG" altLang="en-US" b="1" i="1" dirty="0" smtClean="0">
                <a:solidFill>
                  <a:srgbClr val="C00000"/>
                </a:solidFill>
                <a:effectLst>
                  <a:outerShdw blurRad="38100" dist="38100" dir="2700000" algn="tl">
                    <a:srgbClr val="000000">
                      <a:alpha val="43137"/>
                    </a:srgbClr>
                  </a:outerShdw>
                </a:effectLst>
              </a:rPr>
              <a:t/>
            </a:r>
            <a:br>
              <a:rPr lang="bg-BG" altLang="en-US" b="1" i="1" dirty="0" smtClean="0">
                <a:solidFill>
                  <a:srgbClr val="C00000"/>
                </a:solidFill>
                <a:effectLst>
                  <a:outerShdw blurRad="38100" dist="38100" dir="2700000" algn="tl">
                    <a:srgbClr val="000000">
                      <a:alpha val="43137"/>
                    </a:srgbClr>
                  </a:outerShdw>
                </a:effectLst>
              </a:rPr>
            </a:br>
            <a:r>
              <a:rPr lang="en-US" altLang="en-US" sz="4000" b="1" i="1" dirty="0">
                <a:solidFill>
                  <a:srgbClr val="FF0000"/>
                </a:solidFill>
              </a:rPr>
              <a:t/>
            </a:r>
            <a:br>
              <a:rPr lang="en-US" altLang="en-US" sz="4000" b="1" i="1" dirty="0">
                <a:solidFill>
                  <a:srgbClr val="FF0000"/>
                </a:solidFill>
              </a:rPr>
            </a:br>
            <a:r>
              <a:rPr lang="bg-BG" altLang="en-US" sz="3200" b="1" i="1" dirty="0">
                <a:solidFill>
                  <a:schemeClr val="tx1"/>
                </a:solidFill>
              </a:rPr>
              <a:t>(</a:t>
            </a:r>
            <a:r>
              <a:rPr lang="en-US" altLang="en-US" sz="3200" b="1" i="1" dirty="0">
                <a:solidFill>
                  <a:schemeClr val="tx1"/>
                </a:solidFill>
              </a:rPr>
              <a:t>General Fertility rate)</a:t>
            </a:r>
            <a:br>
              <a:rPr lang="en-US" altLang="en-US" sz="3200" b="1" i="1" dirty="0">
                <a:solidFill>
                  <a:schemeClr val="tx1"/>
                </a:solidFill>
              </a:rPr>
            </a:br>
            <a:r>
              <a:rPr lang="bg-BG" altLang="en-US" sz="2800" b="1" i="1" dirty="0">
                <a:solidFill>
                  <a:schemeClr val="tx1"/>
                </a:solidFill>
              </a:rPr>
              <a:t>Общ интензивен показател</a:t>
            </a:r>
            <a:r>
              <a:rPr lang="en-US" altLang="en-US" sz="4000" b="1" i="1" dirty="0">
                <a:solidFill>
                  <a:schemeClr val="tx1"/>
                </a:solidFill>
              </a:rPr>
              <a:t/>
            </a:r>
            <a:br>
              <a:rPr lang="en-US" altLang="en-US" sz="4000" b="1" i="1" dirty="0">
                <a:solidFill>
                  <a:schemeClr val="tx1"/>
                </a:solidFill>
              </a:rPr>
            </a:br>
            <a:r>
              <a:rPr lang="bg-BG" altLang="en-US" sz="4000" b="1" i="1" dirty="0">
                <a:solidFill>
                  <a:srgbClr val="FF0000"/>
                </a:solidFill>
              </a:rPr>
              <a:t/>
            </a:r>
            <a:br>
              <a:rPr lang="bg-BG" altLang="en-US" sz="4000" b="1" i="1" dirty="0">
                <a:solidFill>
                  <a:srgbClr val="FF0000"/>
                </a:solidFill>
              </a:rPr>
            </a:br>
            <a:r>
              <a:rPr lang="bg-BG" altLang="en-US" sz="4000" b="1" i="1" dirty="0" smtClean="0">
                <a:solidFill>
                  <a:srgbClr val="FF0000"/>
                </a:solidFill>
              </a:rPr>
              <a:t>                </a:t>
            </a:r>
            <a:r>
              <a:rPr lang="bg-BG" altLang="en-US" sz="2800" b="1" i="1" dirty="0" smtClean="0"/>
              <a:t>брой </a:t>
            </a:r>
            <a:r>
              <a:rPr lang="bg-BG" altLang="en-US" sz="2800" b="1" i="1" dirty="0"/>
              <a:t>живородени деца</a:t>
            </a:r>
            <a:br>
              <a:rPr lang="bg-BG" altLang="en-US" sz="2800" b="1" i="1" dirty="0"/>
            </a:br>
            <a:r>
              <a:rPr lang="bg-BG" altLang="en-US" sz="2800" b="1" i="1" dirty="0"/>
              <a:t>ОП = </a:t>
            </a:r>
            <a:r>
              <a:rPr lang="en-US" altLang="en-US" sz="2800" b="1" i="1" dirty="0"/>
              <a:t>						</a:t>
            </a:r>
            <a:r>
              <a:rPr lang="bg-BG" altLang="en-US" sz="2800" b="1" i="1" dirty="0"/>
              <a:t> х 1000</a:t>
            </a:r>
            <a:br>
              <a:rPr lang="bg-BG" altLang="en-US" sz="2800" b="1" i="1" dirty="0"/>
            </a:br>
            <a:r>
              <a:rPr lang="bg-BG" altLang="en-US" sz="2800" b="1" i="1" dirty="0" smtClean="0"/>
              <a:t>                   средногод</a:t>
            </a:r>
            <a:r>
              <a:rPr lang="bg-BG" altLang="en-US" sz="2800" b="1" i="1" dirty="0"/>
              <a:t>. брой жени 15-49 г.</a:t>
            </a:r>
            <a:r>
              <a:rPr lang="en-US" altLang="en-US" sz="2800" b="1" i="1" dirty="0"/>
              <a:t/>
            </a:r>
            <a:br>
              <a:rPr lang="en-US" altLang="en-US" sz="2800" b="1" i="1" dirty="0"/>
            </a:br>
            <a:r>
              <a:rPr lang="en-US" altLang="en-US" sz="2800" b="1" i="1" dirty="0"/>
              <a:t/>
            </a:r>
            <a:br>
              <a:rPr lang="en-US" altLang="en-US" sz="2800" b="1" i="1" dirty="0"/>
            </a:br>
            <a:r>
              <a:rPr lang="bg-BG" altLang="en-US" sz="2800" b="1" dirty="0">
                <a:solidFill>
                  <a:srgbClr val="C00000"/>
                </a:solidFill>
              </a:rPr>
              <a:t>Раждаемост / Обща плодовитост = 1 / 4</a:t>
            </a:r>
            <a:br>
              <a:rPr lang="bg-BG" altLang="en-US" sz="2800" b="1" dirty="0">
                <a:solidFill>
                  <a:srgbClr val="C00000"/>
                </a:solidFill>
              </a:rPr>
            </a:br>
            <a:r>
              <a:rPr lang="en-US" altLang="en-US" sz="2800" b="1" i="1" dirty="0"/>
              <a:t/>
            </a:r>
            <a:br>
              <a:rPr lang="en-US" altLang="en-US" sz="2800" b="1" i="1" dirty="0"/>
            </a:br>
            <a:endParaRPr lang="en-US" altLang="en-US" sz="2800" dirty="0"/>
          </a:p>
        </p:txBody>
      </p:sp>
      <p:sp>
        <p:nvSpPr>
          <p:cNvPr id="112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CF24FA4-00C8-48A1-A893-F59CE3398B5D}" type="slidenum">
              <a:rPr lang="en-US" altLang="en-US"/>
              <a:pPr/>
              <a:t>26</a:t>
            </a:fld>
            <a:endParaRPr lang="en-US" altLang="en-US"/>
          </a:p>
        </p:txBody>
      </p:sp>
      <p:sp>
        <p:nvSpPr>
          <p:cNvPr id="2" name="Date Placeholder 1"/>
          <p:cNvSpPr>
            <a:spLocks noGrp="1"/>
          </p:cNvSpPr>
          <p:nvPr>
            <p:ph type="dt" sz="half" idx="10"/>
          </p:nvPr>
        </p:nvSpPr>
        <p:spPr/>
        <p:txBody>
          <a:bodyPr/>
          <a:lstStyle/>
          <a:p>
            <a:pPr>
              <a:defRPr/>
            </a:pPr>
            <a:fld id="{CCAC71E7-E1E9-46A2-88E0-11119860A39A}" type="datetime1">
              <a:rPr lang="en-US" altLang="en-US" smtClean="0"/>
              <a:pPr>
                <a:defRPr/>
              </a:pPr>
              <a:t>4/28/2020</a:t>
            </a:fld>
            <a:endParaRPr lang="en-US" altLang="en-US"/>
          </a:p>
        </p:txBody>
      </p:sp>
      <p:cxnSp>
        <p:nvCxnSpPr>
          <p:cNvPr id="5" name="Straight Connector 4"/>
          <p:cNvCxnSpPr/>
          <p:nvPr/>
        </p:nvCxnSpPr>
        <p:spPr bwMode="auto">
          <a:xfrm>
            <a:off x="1643042" y="3929066"/>
            <a:ext cx="4429156" cy="1588"/>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11208"/>
            <a:ext cx="8229600" cy="5675312"/>
          </a:xfrm>
          <a:solidFill>
            <a:schemeClr val="tx2">
              <a:lumMod val="20000"/>
              <a:lumOff val="80000"/>
            </a:schemeClr>
          </a:solidFill>
          <a:ln>
            <a:solidFill>
              <a:schemeClr val="tx1"/>
            </a:solidFill>
          </a:ln>
        </p:spPr>
        <p:txBody>
          <a:bodyPr/>
          <a:lstStyle/>
          <a:p>
            <a:pPr eaLnBrk="1" hangingPunct="1"/>
            <a:r>
              <a:rPr lang="bg-BG" altLang="en-US" sz="4000" b="1" i="1" dirty="0">
                <a:solidFill>
                  <a:srgbClr val="C00000"/>
                </a:solidFill>
                <a:effectLst>
                  <a:outerShdw blurRad="38100" dist="38100" dir="2700000" algn="tl">
                    <a:srgbClr val="000000">
                      <a:alpha val="43137"/>
                    </a:srgbClr>
                  </a:outerShdw>
                </a:effectLst>
              </a:rPr>
              <a:t>Повъзрастова плодовитост </a:t>
            </a:r>
            <a:r>
              <a:rPr lang="bg-BG" altLang="en-US" sz="4000" b="1" i="1" dirty="0" smtClean="0">
                <a:solidFill>
                  <a:srgbClr val="C00000"/>
                </a:solidFill>
                <a:effectLst>
                  <a:outerShdw blurRad="38100" dist="38100" dir="2700000" algn="tl">
                    <a:srgbClr val="000000">
                      <a:alpha val="43137"/>
                    </a:srgbClr>
                  </a:outerShdw>
                </a:effectLst>
              </a:rPr>
              <a:t/>
            </a:r>
            <a:br>
              <a:rPr lang="bg-BG" altLang="en-US" sz="4000" b="1" i="1" dirty="0" smtClean="0">
                <a:solidFill>
                  <a:srgbClr val="C00000"/>
                </a:solidFill>
                <a:effectLst>
                  <a:outerShdw blurRad="38100" dist="38100" dir="2700000" algn="tl">
                    <a:srgbClr val="000000">
                      <a:alpha val="43137"/>
                    </a:srgbClr>
                  </a:outerShdw>
                </a:effectLst>
              </a:rPr>
            </a:br>
            <a:r>
              <a:rPr lang="bg-BG" altLang="en-US" sz="3600" b="1" i="1" dirty="0" smtClean="0">
                <a:solidFill>
                  <a:schemeClr val="tx1"/>
                </a:solidFill>
              </a:rPr>
              <a:t>(</a:t>
            </a:r>
            <a:r>
              <a:rPr lang="en-US" altLang="en-US" sz="3600" b="1" i="1" dirty="0">
                <a:solidFill>
                  <a:schemeClr val="tx1"/>
                </a:solidFill>
              </a:rPr>
              <a:t>age-specific fertility rate)</a:t>
            </a:r>
            <a:r>
              <a:rPr lang="bg-BG" altLang="en-US" sz="3600" b="1" i="1" dirty="0">
                <a:solidFill>
                  <a:schemeClr val="tx1"/>
                </a:solidFill>
              </a:rPr>
              <a:t/>
            </a:r>
            <a:br>
              <a:rPr lang="bg-BG" altLang="en-US" sz="3600" b="1" i="1" dirty="0">
                <a:solidFill>
                  <a:schemeClr val="tx1"/>
                </a:solidFill>
              </a:rPr>
            </a:br>
            <a:r>
              <a:rPr lang="bg-BG" altLang="en-US" sz="2800" b="1" i="1" dirty="0">
                <a:solidFill>
                  <a:schemeClr val="tx1"/>
                </a:solidFill>
              </a:rPr>
              <a:t>Специфичен интензивен показател</a:t>
            </a:r>
            <a:r>
              <a:rPr lang="bg-BG" altLang="en-US" sz="2800" b="1" i="1" dirty="0">
                <a:solidFill>
                  <a:srgbClr val="FF0000"/>
                </a:solidFill>
              </a:rPr>
              <a:t/>
            </a:r>
            <a:br>
              <a:rPr lang="bg-BG" altLang="en-US" sz="2800" b="1" i="1" dirty="0">
                <a:solidFill>
                  <a:srgbClr val="FF0000"/>
                </a:solidFill>
              </a:rPr>
            </a:br>
            <a:r>
              <a:rPr lang="bg-BG" altLang="en-US" sz="3600" b="1" i="1" dirty="0">
                <a:solidFill>
                  <a:srgbClr val="FF0000"/>
                </a:solidFill>
              </a:rPr>
              <a:t/>
            </a:r>
            <a:br>
              <a:rPr lang="bg-BG" altLang="en-US" sz="3600" b="1" i="1" dirty="0">
                <a:solidFill>
                  <a:srgbClr val="FF0000"/>
                </a:solidFill>
              </a:rPr>
            </a:br>
            <a:r>
              <a:rPr lang="bg-BG" altLang="en-US" sz="3600" b="1" i="1" dirty="0" smtClean="0">
                <a:solidFill>
                  <a:srgbClr val="FF0000"/>
                </a:solidFill>
              </a:rPr>
              <a:t>           </a:t>
            </a:r>
            <a:r>
              <a:rPr lang="bg-BG" altLang="en-US" sz="2800" b="1" i="1" dirty="0" smtClean="0">
                <a:solidFill>
                  <a:schemeClr val="tx1"/>
                </a:solidFill>
              </a:rPr>
              <a:t>брой </a:t>
            </a:r>
            <a:r>
              <a:rPr lang="bg-BG" altLang="en-US" sz="2800" b="1" i="1" dirty="0">
                <a:solidFill>
                  <a:schemeClr val="tx1"/>
                </a:solidFill>
              </a:rPr>
              <a:t>живородени от жени в </a:t>
            </a:r>
            <a:br>
              <a:rPr lang="bg-BG" altLang="en-US" sz="2800" b="1" i="1" dirty="0">
                <a:solidFill>
                  <a:schemeClr val="tx1"/>
                </a:solidFill>
              </a:rPr>
            </a:br>
            <a:r>
              <a:rPr lang="bg-BG" altLang="en-US" sz="2800" b="1" i="1" dirty="0" smtClean="0">
                <a:solidFill>
                  <a:schemeClr val="tx1"/>
                </a:solidFill>
              </a:rPr>
              <a:t>                      определена </a:t>
            </a:r>
            <a:r>
              <a:rPr lang="bg-BG" altLang="en-US" sz="2800" b="1" i="1" dirty="0">
                <a:solidFill>
                  <a:schemeClr val="tx1"/>
                </a:solidFill>
              </a:rPr>
              <a:t>възраст</a:t>
            </a:r>
            <a:r>
              <a:rPr lang="bg-BG" altLang="en-US" sz="3600" b="1" i="1" dirty="0">
                <a:solidFill>
                  <a:schemeClr val="tx1"/>
                </a:solidFill>
              </a:rPr>
              <a:t/>
            </a:r>
            <a:br>
              <a:rPr lang="bg-BG" altLang="en-US" sz="3600" b="1" i="1" dirty="0">
                <a:solidFill>
                  <a:schemeClr val="tx1"/>
                </a:solidFill>
              </a:rPr>
            </a:br>
            <a:r>
              <a:rPr lang="bg-BG" altLang="en-US" sz="2800" b="1" i="1" dirty="0">
                <a:solidFill>
                  <a:schemeClr val="tx1"/>
                </a:solidFill>
              </a:rPr>
              <a:t>ПП = 						 х 1000</a:t>
            </a:r>
            <a:br>
              <a:rPr lang="bg-BG" altLang="en-US" sz="2800" b="1" i="1" dirty="0">
                <a:solidFill>
                  <a:schemeClr val="tx1"/>
                </a:solidFill>
              </a:rPr>
            </a:br>
            <a:r>
              <a:rPr lang="bg-BG" altLang="en-US" sz="2800" b="1" i="1" dirty="0" smtClean="0">
                <a:solidFill>
                  <a:schemeClr val="tx1"/>
                </a:solidFill>
              </a:rPr>
              <a:t>                   средногод</a:t>
            </a:r>
            <a:r>
              <a:rPr lang="bg-BG" altLang="en-US" sz="2800" b="1" i="1" dirty="0">
                <a:solidFill>
                  <a:schemeClr val="tx1"/>
                </a:solidFill>
              </a:rPr>
              <a:t>. брой жени в </a:t>
            </a:r>
            <a:br>
              <a:rPr lang="bg-BG" altLang="en-US" sz="2800" b="1" i="1" dirty="0">
                <a:solidFill>
                  <a:schemeClr val="tx1"/>
                </a:solidFill>
              </a:rPr>
            </a:br>
            <a:r>
              <a:rPr lang="bg-BG" altLang="en-US" sz="2800" b="1" i="1" dirty="0" smtClean="0">
                <a:solidFill>
                  <a:schemeClr val="tx1"/>
                </a:solidFill>
              </a:rPr>
              <a:t>                        същата </a:t>
            </a:r>
            <a:r>
              <a:rPr lang="bg-BG" altLang="en-US" sz="2800" b="1" i="1" dirty="0">
                <a:solidFill>
                  <a:schemeClr val="tx1"/>
                </a:solidFill>
              </a:rPr>
              <a:t>възраст</a:t>
            </a:r>
            <a:endParaRPr lang="en-US" altLang="en-US" sz="3600" dirty="0">
              <a:solidFill>
                <a:schemeClr val="tx1"/>
              </a:solidFill>
            </a:endParaRPr>
          </a:p>
        </p:txBody>
      </p:sp>
      <p:sp>
        <p:nvSpPr>
          <p:cNvPr id="1331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0A51527-819B-419E-BA1F-A141780807E3}" type="slidenum">
              <a:rPr lang="en-US" altLang="en-US"/>
              <a:pPr/>
              <a:t>27</a:t>
            </a:fld>
            <a:endParaRPr lang="en-US" altLang="en-US"/>
          </a:p>
        </p:txBody>
      </p:sp>
      <p:sp>
        <p:nvSpPr>
          <p:cNvPr id="2" name="Date Placeholder 1"/>
          <p:cNvSpPr>
            <a:spLocks noGrp="1"/>
          </p:cNvSpPr>
          <p:nvPr>
            <p:ph type="dt" sz="half" idx="10"/>
          </p:nvPr>
        </p:nvSpPr>
        <p:spPr/>
        <p:txBody>
          <a:bodyPr/>
          <a:lstStyle/>
          <a:p>
            <a:pPr>
              <a:defRPr/>
            </a:pPr>
            <a:fld id="{4AE4EA5E-6C85-4EE1-B69E-16A417A680BE}" type="datetime1">
              <a:rPr lang="en-US" altLang="en-US" smtClean="0"/>
              <a:pPr>
                <a:defRPr/>
              </a:pPr>
              <a:t>4/28/2020</a:t>
            </a:fld>
            <a:endParaRPr lang="en-US" altLang="en-US"/>
          </a:p>
        </p:txBody>
      </p:sp>
      <p:cxnSp>
        <p:nvCxnSpPr>
          <p:cNvPr id="5" name="Straight Connector 4"/>
          <p:cNvCxnSpPr/>
          <p:nvPr/>
        </p:nvCxnSpPr>
        <p:spPr bwMode="auto">
          <a:xfrm>
            <a:off x="1500166" y="4286256"/>
            <a:ext cx="4357718" cy="1588"/>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28</a:t>
            </a:fld>
            <a:endParaRPr lang="en-US" altLang="en-US"/>
          </a:p>
        </p:txBody>
      </p:sp>
      <p:sp>
        <p:nvSpPr>
          <p:cNvPr id="10243" name="Rectangle 4"/>
          <p:cNvSpPr>
            <a:spLocks noGrp="1" noChangeArrowheads="1"/>
          </p:cNvSpPr>
          <p:nvPr>
            <p:ph type="title"/>
          </p:nvPr>
        </p:nvSpPr>
        <p:spPr>
          <a:xfrm>
            <a:off x="395536" y="476672"/>
            <a:ext cx="8352928" cy="5616624"/>
          </a:xfrm>
          <a:solidFill>
            <a:schemeClr val="tx2">
              <a:lumMod val="20000"/>
              <a:lumOff val="80000"/>
            </a:schemeClr>
          </a:solidFill>
          <a:ln>
            <a:solidFill>
              <a:schemeClr val="tx1"/>
            </a:solidFill>
          </a:ln>
        </p:spPr>
        <p:txBody>
          <a:bodyPr/>
          <a:lstStyle/>
          <a:p>
            <a:pPr eaLnBrk="1" hangingPunct="1"/>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C00000"/>
                </a:solidFill>
                <a:effectLst>
                  <a:outerShdw blurRad="38100" dist="38100" dir="2700000" algn="tl">
                    <a:srgbClr val="000000">
                      <a:alpha val="43137"/>
                    </a:srgbClr>
                  </a:outerShdw>
                </a:effectLst>
              </a:rPr>
              <a:t>Специфични показатели за оценка на възпроизводството на населението</a:t>
            </a:r>
            <a:r>
              <a:rPr lang="bg-BG" altLang="en-US" b="1" i="1" dirty="0">
                <a:solidFill>
                  <a:schemeClr val="folHlink"/>
                </a:solidFill>
                <a:effectLst>
                  <a:outerShdw blurRad="38100" dist="38100" dir="2700000" algn="tl">
                    <a:srgbClr val="000000">
                      <a:alpha val="43137"/>
                    </a:srgbClr>
                  </a:outerShdw>
                </a:effectLst>
              </a:rPr>
              <a:t/>
            </a:r>
            <a:br>
              <a:rPr lang="bg-BG" altLang="en-US" b="1" i="1" dirty="0">
                <a:solidFill>
                  <a:schemeClr val="folHlink"/>
                </a:solidFill>
                <a:effectLst>
                  <a:outerShdw blurRad="38100" dist="38100" dir="2700000" algn="tl">
                    <a:srgbClr val="000000">
                      <a:alpha val="43137"/>
                    </a:srgbClr>
                  </a:outerShdw>
                </a:effectLst>
              </a:rPr>
            </a:br>
            <a:r>
              <a:rPr lang="bg-BG" altLang="en-US" dirty="0">
                <a:solidFill>
                  <a:schemeClr val="folHlink"/>
                </a:solidFill>
              </a:rPr>
              <a:t/>
            </a:r>
            <a:br>
              <a:rPr lang="bg-BG" altLang="en-US" dirty="0">
                <a:solidFill>
                  <a:schemeClr val="folHlink"/>
                </a:solidFill>
              </a:rPr>
            </a:b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pPr>
                <a:defRPr/>
              </a:pPr>
              <a:t>4/28/2020</a:t>
            </a:fld>
            <a:endParaRPr lang="en-US" altLang="en-US"/>
          </a:p>
        </p:txBody>
      </p:sp>
    </p:spTree>
    <p:extLst>
      <p:ext uri="{BB962C8B-B14F-4D97-AF65-F5344CB8AC3E}">
        <p14:creationId xmlns:p14="http://schemas.microsoft.com/office/powerpoint/2010/main" val="38998487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579FCAD-D06A-46BE-B023-4E654D46DF1A}" type="slidenum">
              <a:rPr lang="en-US" altLang="en-US"/>
              <a:pPr/>
              <a:t>29</a:t>
            </a:fld>
            <a:endParaRPr lang="en-US" altLang="en-US"/>
          </a:p>
        </p:txBody>
      </p:sp>
      <p:sp>
        <p:nvSpPr>
          <p:cNvPr id="17411" name="Rectangle 4"/>
          <p:cNvSpPr>
            <a:spLocks noGrp="1" noChangeArrowheads="1"/>
          </p:cNvSpPr>
          <p:nvPr>
            <p:ph type="title"/>
          </p:nvPr>
        </p:nvSpPr>
        <p:spPr>
          <a:xfrm>
            <a:off x="457200" y="404664"/>
            <a:ext cx="8229600" cy="5688632"/>
          </a:xfrm>
          <a:solidFill>
            <a:schemeClr val="tx2">
              <a:lumMod val="20000"/>
              <a:lumOff val="80000"/>
            </a:schemeClr>
          </a:solidFill>
          <a:ln>
            <a:solidFill>
              <a:schemeClr val="tx1"/>
            </a:solidFill>
          </a:ln>
        </p:spPr>
        <p:txBody>
          <a:bodyPr>
            <a:normAutofit fontScale="90000"/>
          </a:bodyPr>
          <a:lstStyle/>
          <a:p>
            <a:r>
              <a:rPr lang="bg-BG" altLang="en-US" sz="3600" b="1" i="1" dirty="0">
                <a:solidFill>
                  <a:srgbClr val="C00000"/>
                </a:solidFill>
                <a:effectLst>
                  <a:outerShdw blurRad="38100" dist="38100" dir="2700000" algn="tl">
                    <a:srgbClr val="000000">
                      <a:alpha val="43137"/>
                    </a:srgbClr>
                  </a:outerShdw>
                </a:effectLst>
              </a:rPr>
              <a:t>Сумарна плодовитост </a:t>
            </a:r>
            <a:r>
              <a:rPr lang="bg-BG" altLang="en-US" sz="3600" b="1" i="1" dirty="0">
                <a:solidFill>
                  <a:srgbClr val="C00000"/>
                </a:solidFill>
              </a:rPr>
              <a:t>- </a:t>
            </a:r>
            <a:r>
              <a:rPr lang="bg-BG" altLang="en-US" sz="3600" b="1" i="1" dirty="0"/>
              <a:t>среден брой </a:t>
            </a:r>
            <a:r>
              <a:rPr lang="bg-BG" altLang="en-US" sz="3600" b="1" i="1" dirty="0" smtClean="0">
                <a:solidFill>
                  <a:srgbClr val="FF0000"/>
                </a:solidFill>
              </a:rPr>
              <a:t>деца</a:t>
            </a:r>
            <a:r>
              <a:rPr lang="bg-BG" altLang="en-US" sz="3600" i="1" dirty="0"/>
              <a:t>, </a:t>
            </a:r>
            <a:r>
              <a:rPr lang="bg-BG" altLang="en-US" sz="3600" b="1" i="1" dirty="0"/>
              <a:t>които би родила една жена през целия й плодовит период, ако повъзрастовата плодовитост се запази такава, каквато е в момента</a:t>
            </a:r>
            <a:r>
              <a:rPr lang="bg-BG" altLang="en-US" sz="3600" b="1" i="1" dirty="0" smtClean="0"/>
              <a:t>.</a:t>
            </a:r>
            <a:br>
              <a:rPr lang="bg-BG" altLang="en-US" sz="3600" b="1" i="1" dirty="0" smtClean="0"/>
            </a:br>
            <a:r>
              <a:rPr lang="bg-BG" altLang="en-US" sz="3600" b="1" i="1" dirty="0" smtClean="0"/>
              <a:t/>
            </a:r>
            <a:br>
              <a:rPr lang="bg-BG" altLang="en-US" sz="3600" b="1" i="1" dirty="0" smtClean="0"/>
            </a:br>
            <a:r>
              <a:rPr lang="bg-BG" altLang="en-US" sz="3600" b="1" i="1" dirty="0" smtClean="0">
                <a:solidFill>
                  <a:srgbClr val="C00000"/>
                </a:solidFill>
                <a:effectLst>
                  <a:outerShdw blurRad="38100" dist="38100" dir="2700000" algn="tl">
                    <a:srgbClr val="000000">
                      <a:alpha val="43137"/>
                    </a:srgbClr>
                  </a:outerShdw>
                </a:effectLst>
              </a:rPr>
              <a:t>Бруто-коефициент за възпроизводство </a:t>
            </a:r>
            <a:r>
              <a:rPr lang="bg-BG" altLang="en-US" sz="3600" b="1" i="1" dirty="0" smtClean="0"/>
              <a:t>- среден брой </a:t>
            </a:r>
            <a:r>
              <a:rPr lang="bg-BG" altLang="en-US" sz="3600" b="1" i="1" dirty="0" smtClean="0">
                <a:solidFill>
                  <a:srgbClr val="FF0000"/>
                </a:solidFill>
              </a:rPr>
              <a:t>момичета</a:t>
            </a:r>
            <a:r>
              <a:rPr lang="bg-BG" altLang="en-US" sz="3600" b="1" i="1" dirty="0" smtClean="0"/>
              <a:t>, които би родила една жена през целия й плодовит период, ако повъзрастовата плодовитост се запази такава, каквато е в момента.</a:t>
            </a:r>
            <a:r>
              <a:rPr lang="bg-BG" altLang="en-US" sz="3600" dirty="0" smtClean="0"/>
              <a:t> </a:t>
            </a:r>
            <a:endParaRPr lang="bg-BG" altLang="en-US" sz="4000" dirty="0"/>
          </a:p>
        </p:txBody>
      </p:sp>
      <p:sp>
        <p:nvSpPr>
          <p:cNvPr id="2" name="Date Placeholder 1"/>
          <p:cNvSpPr>
            <a:spLocks noGrp="1"/>
          </p:cNvSpPr>
          <p:nvPr>
            <p:ph type="dt" sz="half" idx="10"/>
          </p:nvPr>
        </p:nvSpPr>
        <p:spPr/>
        <p:txBody>
          <a:bodyPr/>
          <a:lstStyle/>
          <a:p>
            <a:pPr>
              <a:defRPr/>
            </a:pPr>
            <a:fld id="{E982E128-EAF9-42BD-8ACF-48DB76DD6B5F}" type="datetime1">
              <a:rPr lang="en-US" altLang="en-US" smtClean="0"/>
              <a:pPr>
                <a:defRPr/>
              </a:pPr>
              <a:t>4/28/2020</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552" y="980728"/>
            <a:ext cx="8064896" cy="4896544"/>
          </a:xfrm>
          <a:solidFill>
            <a:schemeClr val="bg2">
              <a:lumMod val="90000"/>
            </a:schemeClr>
          </a:solidFill>
          <a:ln>
            <a:solidFill>
              <a:schemeClr val="tx1"/>
            </a:solidFill>
          </a:ln>
        </p:spPr>
        <p:txBody>
          <a:bodyPr>
            <a:normAutofit/>
          </a:bodyPr>
          <a:lstStyle/>
          <a:p>
            <a:pPr marL="180000" eaLnBrk="1" hangingPunct="1"/>
            <a:r>
              <a:rPr lang="bg-BG" altLang="en-US" sz="4400" b="1" i="1" dirty="0">
                <a:solidFill>
                  <a:srgbClr val="C00000"/>
                </a:solidFill>
                <a:latin typeface="Arial Narrow" pitchFamily="34" charset="0"/>
                <a:cs typeface="Times New Roman" pitchFamily="18" charset="0"/>
              </a:rPr>
              <a:t>Статиката на населението </a:t>
            </a:r>
            <a:r>
              <a:rPr lang="bg-BG" altLang="en-US" sz="4400" dirty="0">
                <a:solidFill>
                  <a:schemeClr val="tx1"/>
                </a:solidFill>
                <a:latin typeface="Arial Narrow" pitchFamily="34" charset="0"/>
                <a:cs typeface="Times New Roman" pitchFamily="18" charset="0"/>
              </a:rPr>
              <a:t>включва данни за броя и структурата на населението в определен момент </a:t>
            </a:r>
            <a:r>
              <a:rPr lang="bg-BG" altLang="en-US" sz="4400" i="1" dirty="0">
                <a:solidFill>
                  <a:schemeClr val="tx1"/>
                </a:solidFill>
                <a:latin typeface="Arial Narrow" pitchFamily="34" charset="0"/>
                <a:cs typeface="Times New Roman" pitchFamily="18" charset="0"/>
              </a:rPr>
              <a:t>(</a:t>
            </a:r>
            <a:r>
              <a:rPr lang="bg-BG" altLang="en-US" sz="4400" dirty="0">
                <a:solidFill>
                  <a:schemeClr val="tx1"/>
                </a:solidFill>
                <a:latin typeface="Arial Narrow" pitchFamily="34" charset="0"/>
                <a:cs typeface="Times New Roman" pitchFamily="18" charset="0"/>
              </a:rPr>
              <a:t>общо, по пол, възраст, местоживеене и др.).</a:t>
            </a:r>
            <a:r>
              <a:rPr lang="en-GB" altLang="en-US" sz="4400" dirty="0">
                <a:solidFill>
                  <a:schemeClr val="tx1"/>
                </a:solidFill>
              </a:rPr>
              <a:t/>
            </a:r>
            <a:br>
              <a:rPr lang="en-GB" altLang="en-US" sz="4400" dirty="0">
                <a:solidFill>
                  <a:schemeClr val="tx1"/>
                </a:solidFill>
              </a:rPr>
            </a:br>
            <a:endParaRPr lang="en-GB" altLang="en-US" sz="4400" dirty="0">
              <a:solidFill>
                <a:schemeClr val="tx1"/>
              </a:solidFill>
            </a:endParaRPr>
          </a:p>
        </p:txBody>
      </p:sp>
      <p:sp>
        <p:nvSpPr>
          <p:cNvPr id="2" name="Date Placeholder 1"/>
          <p:cNvSpPr>
            <a:spLocks noGrp="1"/>
          </p:cNvSpPr>
          <p:nvPr>
            <p:ph type="dt" sz="half" idx="10"/>
          </p:nvPr>
        </p:nvSpPr>
        <p:spPr/>
        <p:txBody>
          <a:bodyPr/>
          <a:lstStyle/>
          <a:p>
            <a:pPr>
              <a:defRPr/>
            </a:pPr>
            <a:fld id="{CA034B13-9393-4868-8069-6AB889E464EB}"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3</a:t>
            </a:fld>
            <a:endParaRPr lang="en-GB"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EF4E2F6-6968-4BEB-B335-250FEA927081}" type="slidenum">
              <a:rPr lang="en-US" altLang="en-US"/>
              <a:pPr/>
              <a:t>30</a:t>
            </a:fld>
            <a:endParaRPr lang="en-US" altLang="en-US"/>
          </a:p>
        </p:txBody>
      </p:sp>
      <p:sp>
        <p:nvSpPr>
          <p:cNvPr id="19459" name="Rectangle 4"/>
          <p:cNvSpPr>
            <a:spLocks noGrp="1" noChangeArrowheads="1"/>
          </p:cNvSpPr>
          <p:nvPr>
            <p:ph type="title"/>
          </p:nvPr>
        </p:nvSpPr>
        <p:spPr>
          <a:xfrm>
            <a:off x="323528" y="277813"/>
            <a:ext cx="8496944" cy="5959499"/>
          </a:xfrm>
          <a:solidFill>
            <a:schemeClr val="tx2">
              <a:lumMod val="20000"/>
              <a:lumOff val="80000"/>
            </a:schemeClr>
          </a:solidFill>
          <a:ln>
            <a:solidFill>
              <a:schemeClr val="tx1"/>
            </a:solidFill>
          </a:ln>
        </p:spPr>
        <p:txBody>
          <a:bodyPr/>
          <a:lstStyle/>
          <a:p>
            <a:pPr marL="180000" eaLnBrk="1" hangingPunct="1"/>
            <a:r>
              <a:rPr lang="bg-BG" altLang="en-US" sz="3200" b="1" i="1" dirty="0">
                <a:solidFill>
                  <a:srgbClr val="C00000"/>
                </a:solidFill>
                <a:effectLst>
                  <a:outerShdw blurRad="38100" dist="38100" dir="2700000" algn="tl">
                    <a:srgbClr val="000000">
                      <a:alpha val="43137"/>
                    </a:srgbClr>
                  </a:outerShdw>
                </a:effectLst>
              </a:rPr>
              <a:t>Нето-коефициент за възпроизводство </a:t>
            </a:r>
            <a:r>
              <a:rPr lang="bg-BG" altLang="en-US" sz="3200" b="1" i="1" dirty="0"/>
              <a:t>– среден брой </a:t>
            </a:r>
            <a:r>
              <a:rPr lang="bg-BG" altLang="en-US" sz="3200" b="1" i="1" dirty="0">
                <a:solidFill>
                  <a:srgbClr val="FF0000"/>
                </a:solidFill>
              </a:rPr>
              <a:t>момичета</a:t>
            </a:r>
            <a:r>
              <a:rPr lang="bg-BG" altLang="en-US" sz="3200" b="1" i="1" dirty="0"/>
              <a:t>, които би родила една жена през целия й плодовит период, ако </a:t>
            </a:r>
            <a:r>
              <a:rPr lang="bg-BG" altLang="en-US" sz="3200" b="1" i="1" dirty="0" err="1"/>
              <a:t>повъзрастовата</a:t>
            </a:r>
            <a:r>
              <a:rPr lang="bg-BG" altLang="en-US" sz="3200" b="1" i="1" dirty="0"/>
              <a:t> плодовитост и </a:t>
            </a:r>
            <a:r>
              <a:rPr lang="bg-BG" altLang="en-US" sz="3200" b="1" i="1" dirty="0">
                <a:solidFill>
                  <a:srgbClr val="FF0000"/>
                </a:solidFill>
              </a:rPr>
              <a:t>смъртност</a:t>
            </a:r>
            <a:r>
              <a:rPr lang="bg-BG" altLang="en-US" sz="3200" b="1" i="1" dirty="0"/>
              <a:t> при жените се запазят такива, каквито са в момента.</a:t>
            </a:r>
            <a:br>
              <a:rPr lang="bg-BG" altLang="en-US" sz="3200" b="1" i="1" dirty="0"/>
            </a:br>
            <a:r>
              <a:rPr lang="bg-BG" altLang="en-US" sz="3200" b="1" i="1" dirty="0"/>
              <a:t> </a:t>
            </a:r>
            <a:br>
              <a:rPr lang="bg-BG" altLang="en-US" sz="3200" b="1" i="1" dirty="0"/>
            </a:br>
            <a:r>
              <a:rPr lang="bg-BG" altLang="en-US" sz="2800" b="1" i="1" dirty="0">
                <a:solidFill>
                  <a:srgbClr val="C00000"/>
                </a:solidFill>
              </a:rPr>
              <a:t>НК определя типа на възпроизводство:</a:t>
            </a:r>
            <a:br>
              <a:rPr lang="bg-BG" altLang="en-US" sz="2800" b="1" i="1" dirty="0">
                <a:solidFill>
                  <a:srgbClr val="C00000"/>
                </a:solidFill>
              </a:rPr>
            </a:br>
            <a:r>
              <a:rPr lang="bg-BG" altLang="en-US" sz="2800" b="1" i="1" dirty="0">
                <a:solidFill>
                  <a:srgbClr val="C00000"/>
                </a:solidFill>
              </a:rPr>
              <a:t>НК &gt; 1,0 - разширено</a:t>
            </a:r>
            <a:br>
              <a:rPr lang="bg-BG" altLang="en-US" sz="2800" b="1" i="1" dirty="0">
                <a:solidFill>
                  <a:srgbClr val="C00000"/>
                </a:solidFill>
              </a:rPr>
            </a:br>
            <a:r>
              <a:rPr lang="bg-BG" altLang="en-US" sz="2800" b="1" i="1" dirty="0">
                <a:solidFill>
                  <a:srgbClr val="C00000"/>
                </a:solidFill>
              </a:rPr>
              <a:t>НК = 1,0 - стационарно </a:t>
            </a:r>
            <a:br>
              <a:rPr lang="bg-BG" altLang="en-US" sz="2800" b="1" i="1" dirty="0">
                <a:solidFill>
                  <a:srgbClr val="C00000"/>
                </a:solidFill>
              </a:rPr>
            </a:br>
            <a:r>
              <a:rPr lang="bg-BG" altLang="en-US" sz="2800" b="1" i="1" dirty="0">
                <a:solidFill>
                  <a:srgbClr val="C00000"/>
                </a:solidFill>
              </a:rPr>
              <a:t>НК &lt; 1.0 - стеснено</a:t>
            </a:r>
            <a:r>
              <a:rPr lang="bg-BG" altLang="en-US" sz="3600" dirty="0">
                <a:solidFill>
                  <a:srgbClr val="C00000"/>
                </a:solidFill>
              </a:rPr>
              <a:t> </a:t>
            </a:r>
          </a:p>
        </p:txBody>
      </p:sp>
      <p:sp>
        <p:nvSpPr>
          <p:cNvPr id="2" name="Date Placeholder 1"/>
          <p:cNvSpPr>
            <a:spLocks noGrp="1"/>
          </p:cNvSpPr>
          <p:nvPr>
            <p:ph type="dt" sz="half" idx="10"/>
          </p:nvPr>
        </p:nvSpPr>
        <p:spPr/>
        <p:txBody>
          <a:bodyPr/>
          <a:lstStyle/>
          <a:p>
            <a:pPr>
              <a:defRPr/>
            </a:pPr>
            <a:fld id="{BCC61418-09ED-4B83-B9F4-8C0EAE198F72}" type="datetime1">
              <a:rPr lang="en-US" altLang="en-US" smtClean="0"/>
              <a:pPr>
                <a:defRPr/>
              </a:pPr>
              <a:t>4/28/2020</a:t>
            </a:fld>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bg-BG" smtClean="0"/>
          </a:p>
        </p:txBody>
      </p:sp>
      <p:pic>
        <p:nvPicPr>
          <p:cNvPr id="25603" name="Content Placeholder 4" descr="800px-Countries_by_Birth_Rate_in_2017.svg.png"/>
          <p:cNvPicPr>
            <a:picLocks noGrp="1" noChangeAspect="1"/>
          </p:cNvPicPr>
          <p:nvPr>
            <p:ph idx="1"/>
          </p:nvPr>
        </p:nvPicPr>
        <p:blipFill>
          <a:blip r:embed="rId2"/>
          <a:srcRect/>
          <a:stretch>
            <a:fillRect/>
          </a:stretch>
        </p:blipFill>
        <p:spPr>
          <a:xfrm>
            <a:off x="928662" y="1000108"/>
            <a:ext cx="8215338" cy="5500710"/>
          </a:xfrm>
        </p:spPr>
      </p:pic>
      <p:sp>
        <p:nvSpPr>
          <p:cNvPr id="25604" name="Slide Number Placeholder 3"/>
          <p:cNvSpPr>
            <a:spLocks noGrp="1"/>
          </p:cNvSpPr>
          <p:nvPr>
            <p:ph type="sldNum" sz="quarter" idx="12"/>
          </p:nvPr>
        </p:nvSpPr>
        <p:spPr>
          <a:noFill/>
          <a:ln>
            <a:miter lim="800000"/>
            <a:headEnd/>
            <a:tailEnd/>
          </a:ln>
        </p:spPr>
        <p:txBody>
          <a:bodyPr/>
          <a:lstStyle/>
          <a:p>
            <a:fld id="{8AFA7210-6BD6-4B01-9DF3-435E3C703DFD}" type="slidenum">
              <a:rPr lang="en-GB" altLang="bg-BG" smtClean="0"/>
              <a:pPr/>
              <a:t>31</a:t>
            </a:fld>
            <a:endParaRPr lang="en-GB" altLang="bg-BG"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pPr>
                <a:defRPr/>
              </a:pPr>
              <a:t>4/28/2020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32</a:t>
            </a:fld>
            <a:endParaRPr lang="en-US" altLang="en-US"/>
          </a:p>
        </p:txBody>
      </p:sp>
      <p:sp>
        <p:nvSpPr>
          <p:cNvPr id="6" name="Rectangle 5"/>
          <p:cNvSpPr/>
          <p:nvPr/>
        </p:nvSpPr>
        <p:spPr>
          <a:xfrm>
            <a:off x="609600" y="404664"/>
            <a:ext cx="7924800" cy="830997"/>
          </a:xfrm>
          <a:prstGeom prst="rect">
            <a:avLst/>
          </a:prstGeom>
          <a:solidFill>
            <a:schemeClr val="bg1">
              <a:lumMod val="95000"/>
            </a:schemeClr>
          </a:solidFill>
          <a:ln w="25400">
            <a:solidFill>
              <a:srgbClr val="00B050"/>
            </a:solidFill>
          </a:ln>
        </p:spPr>
        <p:txBody>
          <a:bodyPr wrap="square">
            <a:spAutoFit/>
          </a:bodyPr>
          <a:lstStyle/>
          <a:p>
            <a:r>
              <a:rPr lang="ru-RU" sz="2400" b="1" dirty="0" err="1"/>
              <a:t>Живородени</a:t>
            </a:r>
            <a:r>
              <a:rPr lang="ru-RU" sz="2400" b="1" dirty="0"/>
              <a:t> </a:t>
            </a:r>
            <a:r>
              <a:rPr lang="ru-RU" sz="2400" b="1" dirty="0" err="1"/>
              <a:t>деца</a:t>
            </a:r>
            <a:r>
              <a:rPr lang="ru-RU" sz="2400" b="1" dirty="0"/>
              <a:t> в </a:t>
            </a:r>
            <a:r>
              <a:rPr lang="ru-RU" sz="2400" b="1" dirty="0" err="1"/>
              <a:t>България</a:t>
            </a:r>
            <a:r>
              <a:rPr lang="ru-RU" sz="2400" b="1" dirty="0"/>
              <a:t> </a:t>
            </a:r>
            <a:r>
              <a:rPr lang="ru-RU" sz="2400" b="1" dirty="0" err="1"/>
              <a:t>през</a:t>
            </a:r>
            <a:r>
              <a:rPr lang="ru-RU" sz="2400" b="1" dirty="0"/>
              <a:t> периода </a:t>
            </a:r>
          </a:p>
          <a:p>
            <a:r>
              <a:rPr lang="ru-RU" sz="2400" b="1" dirty="0"/>
              <a:t>1920 - 2018 г. </a:t>
            </a:r>
            <a:endParaRPr lang="en-US" sz="2400" dirty="0"/>
          </a:p>
        </p:txBody>
      </p:sp>
      <p:pic>
        <p:nvPicPr>
          <p:cNvPr id="4" name="Picture 3">
            <a:extLst>
              <a:ext uri="{FF2B5EF4-FFF2-40B4-BE49-F238E27FC236}">
                <a16:creationId xmlns:a16="http://schemas.microsoft.com/office/drawing/2014/main" id="{F4CACD93-4A17-4567-8C96-11C768E39BA4}"/>
              </a:ext>
            </a:extLst>
          </p:cNvPr>
          <p:cNvPicPr>
            <a:picLocks noChangeAspect="1"/>
          </p:cNvPicPr>
          <p:nvPr/>
        </p:nvPicPr>
        <p:blipFill>
          <a:blip r:embed="rId2"/>
          <a:stretch>
            <a:fillRect/>
          </a:stretch>
        </p:blipFill>
        <p:spPr>
          <a:xfrm>
            <a:off x="251520" y="1772816"/>
            <a:ext cx="8658071" cy="3456384"/>
          </a:xfrm>
          <a:prstGeom prst="rect">
            <a:avLst/>
          </a:prstGeom>
          <a:ln w="25400">
            <a:solidFill>
              <a:srgbClr val="00B050"/>
            </a:solidFill>
          </a:ln>
        </p:spPr>
      </p:pic>
    </p:spTree>
    <p:extLst>
      <p:ext uri="{BB962C8B-B14F-4D97-AF65-F5344CB8AC3E}">
        <p14:creationId xmlns:p14="http://schemas.microsoft.com/office/powerpoint/2010/main" val="38383919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pPr>
                <a:defRPr/>
              </a:pPr>
              <a:t>4/28/2020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33</a:t>
            </a:fld>
            <a:endParaRPr lang="en-US" altLang="en-US"/>
          </a:p>
        </p:txBody>
      </p:sp>
      <p:pic>
        <p:nvPicPr>
          <p:cNvPr id="4" name="Picture 3">
            <a:extLst>
              <a:ext uri="{FF2B5EF4-FFF2-40B4-BE49-F238E27FC236}">
                <a16:creationId xmlns:a16="http://schemas.microsoft.com/office/drawing/2014/main" id="{AD17F1CB-0F6F-4419-B176-2295B9D43146}"/>
              </a:ext>
            </a:extLst>
          </p:cNvPr>
          <p:cNvPicPr>
            <a:picLocks noChangeAspect="1"/>
          </p:cNvPicPr>
          <p:nvPr/>
        </p:nvPicPr>
        <p:blipFill>
          <a:blip r:embed="rId2"/>
          <a:stretch>
            <a:fillRect/>
          </a:stretch>
        </p:blipFill>
        <p:spPr>
          <a:xfrm>
            <a:off x="755576" y="332656"/>
            <a:ext cx="7742401" cy="5922414"/>
          </a:xfrm>
          <a:prstGeom prst="rect">
            <a:avLst/>
          </a:prstGeom>
          <a:ln w="25400">
            <a:solidFill>
              <a:schemeClr val="tx1"/>
            </a:solidFill>
          </a:ln>
        </p:spPr>
      </p:pic>
    </p:spTree>
    <p:extLst>
      <p:ext uri="{BB962C8B-B14F-4D97-AF65-F5344CB8AC3E}">
        <p14:creationId xmlns:p14="http://schemas.microsoft.com/office/powerpoint/2010/main" val="1429955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F4D23BB-0684-4D77-B16D-2611A5925AFB}" type="slidenum">
              <a:rPr lang="en-US" altLang="en-US"/>
              <a:pPr/>
              <a:t>34</a:t>
            </a:fld>
            <a:endParaRPr lang="en-US" altLang="en-US"/>
          </a:p>
        </p:txBody>
      </p:sp>
      <p:sp>
        <p:nvSpPr>
          <p:cNvPr id="55299" name="Rectangle 4"/>
          <p:cNvSpPr>
            <a:spLocks noGrp="1" noChangeArrowheads="1"/>
          </p:cNvSpPr>
          <p:nvPr>
            <p:ph type="title"/>
          </p:nvPr>
        </p:nvSpPr>
        <p:spPr>
          <a:xfrm>
            <a:off x="457200" y="274638"/>
            <a:ext cx="8229600" cy="5530850"/>
          </a:xfrm>
        </p:spPr>
        <p:txBody>
          <a:bodyPr/>
          <a:lstStyle/>
          <a:p>
            <a:pPr eaLnBrk="1" hangingPunct="1">
              <a:defRPr/>
            </a:pPr>
            <a:r>
              <a:rPr lang="bg-BG" altLang="en-US" sz="5400" b="1" dirty="0" smtClean="0">
                <a:solidFill>
                  <a:srgbClr val="C00000"/>
                </a:solidFill>
                <a:effectLst>
                  <a:outerShdw blurRad="38100" dist="38100" dir="2700000" algn="tl">
                    <a:srgbClr val="000000"/>
                  </a:outerShdw>
                </a:effectLst>
              </a:rPr>
              <a:t>ОБЩА </a:t>
            </a:r>
            <a:r>
              <a:rPr lang="bg-BG" altLang="en-US" sz="5400" b="1" dirty="0">
                <a:solidFill>
                  <a:srgbClr val="C00000"/>
                </a:solidFill>
                <a:effectLst>
                  <a:outerShdw blurRad="38100" dist="38100" dir="2700000" algn="tl">
                    <a:srgbClr val="000000"/>
                  </a:outerShdw>
                </a:effectLst>
              </a:rPr>
              <a:t>СМЪРТНОСТ</a:t>
            </a:r>
            <a:endParaRPr lang="en-US" altLang="en-US" sz="5400" b="1" dirty="0">
              <a:solidFill>
                <a:srgbClr val="C00000"/>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FC86E8AB-A5CD-42F7-987E-645FDFA1E86F}" type="datetime1">
              <a:rPr lang="en-US" altLang="en-US" smtClean="0"/>
              <a:pPr>
                <a:defRPr/>
              </a:pPr>
              <a:t>4/28/2020</a:t>
            </a:fld>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4E7371B-25B8-4C69-BBA8-6ED963C1A911}" type="slidenum">
              <a:rPr lang="en-US" altLang="en-US"/>
              <a:pPr/>
              <a:t>35</a:t>
            </a:fld>
            <a:endParaRPr lang="en-US" altLang="en-US"/>
          </a:p>
        </p:txBody>
      </p:sp>
      <p:sp>
        <p:nvSpPr>
          <p:cNvPr id="57347" name="Rectangle 2"/>
          <p:cNvSpPr>
            <a:spLocks noGrp="1" noChangeArrowheads="1"/>
          </p:cNvSpPr>
          <p:nvPr>
            <p:ph type="title"/>
          </p:nvPr>
        </p:nvSpPr>
        <p:spPr>
          <a:xfrm>
            <a:off x="467544" y="404664"/>
            <a:ext cx="8229600" cy="5530850"/>
          </a:xfrm>
          <a:solidFill>
            <a:schemeClr val="bg2">
              <a:lumMod val="20000"/>
              <a:lumOff val="80000"/>
            </a:schemeClr>
          </a:solidFill>
          <a:ln>
            <a:solidFill>
              <a:schemeClr val="tx1"/>
            </a:solidFill>
          </a:ln>
        </p:spPr>
        <p:txBody>
          <a:bodyPr/>
          <a:lstStyle/>
          <a:p>
            <a:pPr eaLnBrk="1" hangingPunct="1"/>
            <a:r>
              <a:rPr lang="bg-BG" altLang="en-US" sz="3600" b="1" dirty="0">
                <a:solidFill>
                  <a:srgbClr val="C00000"/>
                </a:solidFill>
              </a:rPr>
              <a:t>Брутен </a:t>
            </a:r>
            <a:r>
              <a:rPr lang="bg-BG" altLang="en-US" sz="3600" b="1" dirty="0" smtClean="0">
                <a:solidFill>
                  <a:srgbClr val="C00000"/>
                </a:solidFill>
              </a:rPr>
              <a:t>коефициент </a:t>
            </a:r>
            <a:r>
              <a:rPr lang="bg-BG" altLang="en-US" sz="3600" b="1" dirty="0">
                <a:solidFill>
                  <a:srgbClr val="C00000"/>
                </a:solidFill>
              </a:rPr>
              <a:t>за обща смъртност </a:t>
            </a:r>
            <a:r>
              <a:rPr lang="bg-BG" altLang="en-US" sz="3600" b="1" dirty="0" smtClean="0">
                <a:solidFill>
                  <a:srgbClr val="C00000"/>
                </a:solidFill>
              </a:rPr>
              <a:t> </a:t>
            </a:r>
            <a:r>
              <a:rPr lang="bg-BG" altLang="en-US" sz="3600" b="1" dirty="0">
                <a:solidFill>
                  <a:srgbClr val="FF0000"/>
                </a:solidFill>
              </a:rPr>
              <a:t/>
            </a:r>
            <a:br>
              <a:rPr lang="bg-BG" altLang="en-US" sz="3600" b="1" dirty="0">
                <a:solidFill>
                  <a:srgbClr val="FF0000"/>
                </a:solidFill>
              </a:rPr>
            </a:b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
            </a:r>
            <a:br>
              <a:rPr lang="bg-BG" altLang="en-US" sz="2400" b="1" dirty="0">
                <a:solidFill>
                  <a:srgbClr val="000000"/>
                </a:solidFill>
              </a:rPr>
            </a:br>
            <a:r>
              <a:rPr lang="bg-BG" altLang="en-US" sz="2400" b="1" dirty="0" smtClean="0">
                <a:solidFill>
                  <a:srgbClr val="000000"/>
                </a:solidFill>
              </a:rPr>
              <a:t>                      общ </a:t>
            </a:r>
            <a:r>
              <a:rPr lang="bg-BG" altLang="en-US" sz="2400" b="1" dirty="0">
                <a:solidFill>
                  <a:srgbClr val="000000"/>
                </a:solidFill>
              </a:rPr>
              <a:t>брой умрели лица</a:t>
            </a:r>
            <a:br>
              <a:rPr lang="bg-BG" altLang="en-US" sz="2400" b="1" dirty="0">
                <a:solidFill>
                  <a:srgbClr val="000000"/>
                </a:solidFill>
              </a:rPr>
            </a:br>
            <a:r>
              <a:rPr lang="bg-BG" altLang="en-US" sz="2400" b="1" dirty="0">
                <a:solidFill>
                  <a:srgbClr val="000000"/>
                </a:solidFill>
              </a:rPr>
              <a:t>ОС = </a:t>
            </a:r>
            <a:r>
              <a:rPr lang="bg-BG" altLang="en-US" sz="2400" b="1" dirty="0" smtClean="0">
                <a:solidFill>
                  <a:srgbClr val="000000"/>
                </a:solidFill>
              </a:rPr>
              <a:t>---------------------------------------- </a:t>
            </a:r>
            <a:r>
              <a:rPr lang="bg-BG" altLang="en-US" sz="2400" b="1" dirty="0">
                <a:solidFill>
                  <a:srgbClr val="000000"/>
                </a:solidFill>
              </a:rPr>
              <a:t>х 1000</a:t>
            </a:r>
            <a:br>
              <a:rPr lang="bg-BG" altLang="en-US" sz="2400" b="1" dirty="0">
                <a:solidFill>
                  <a:srgbClr val="000000"/>
                </a:solidFill>
              </a:rPr>
            </a:br>
            <a:r>
              <a:rPr lang="bg-BG" altLang="en-US" sz="2400" b="1" dirty="0" smtClean="0">
                <a:solidFill>
                  <a:srgbClr val="000000"/>
                </a:solidFill>
              </a:rPr>
              <a:t>                           население </a:t>
            </a:r>
            <a:endParaRPr lang="en-US" altLang="en-US" sz="2400" b="1" dirty="0">
              <a:solidFill>
                <a:srgbClr val="000000"/>
              </a:solidFill>
            </a:endParaRPr>
          </a:p>
        </p:txBody>
      </p:sp>
      <p:sp>
        <p:nvSpPr>
          <p:cNvPr id="2" name="Date Placeholder 1"/>
          <p:cNvSpPr>
            <a:spLocks noGrp="1"/>
          </p:cNvSpPr>
          <p:nvPr>
            <p:ph type="dt" sz="half" idx="10"/>
          </p:nvPr>
        </p:nvSpPr>
        <p:spPr/>
        <p:txBody>
          <a:bodyPr/>
          <a:lstStyle/>
          <a:p>
            <a:pPr>
              <a:defRPr/>
            </a:pPr>
            <a:fld id="{B713D01B-7962-4847-B739-6EA4B4316DD0}" type="datetime1">
              <a:rPr lang="en-US" altLang="en-US" smtClean="0"/>
              <a:pPr>
                <a:defRPr/>
              </a:pPr>
              <a:t>4/28/2020</a:t>
            </a:fld>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A146037-E756-4909-8D85-AB9529B9E128}" type="slidenum">
              <a:rPr lang="en-US" altLang="en-US"/>
              <a:pPr/>
              <a:t>36</a:t>
            </a:fld>
            <a:endParaRPr lang="en-US" altLang="en-US"/>
          </a:p>
        </p:txBody>
      </p:sp>
      <p:sp>
        <p:nvSpPr>
          <p:cNvPr id="58371" name="Rectangle 2"/>
          <p:cNvSpPr>
            <a:spLocks noGrp="1" noChangeArrowheads="1"/>
          </p:cNvSpPr>
          <p:nvPr>
            <p:ph type="title"/>
          </p:nvPr>
        </p:nvSpPr>
        <p:spPr>
          <a:xfrm>
            <a:off x="467544" y="476672"/>
            <a:ext cx="8229600" cy="5530850"/>
          </a:xfrm>
          <a:solidFill>
            <a:schemeClr val="bg2">
              <a:lumMod val="20000"/>
              <a:lumOff val="80000"/>
            </a:schemeClr>
          </a:solidFill>
          <a:ln>
            <a:solidFill>
              <a:schemeClr val="tx1"/>
            </a:solidFill>
          </a:ln>
        </p:spPr>
        <p:txBody>
          <a:bodyPr/>
          <a:lstStyle/>
          <a:p>
            <a:pPr eaLnBrk="1" hangingPunct="1"/>
            <a:r>
              <a:rPr lang="bg-BG" altLang="en-US" b="1" dirty="0">
                <a:solidFill>
                  <a:srgbClr val="C00000"/>
                </a:solidFill>
              </a:rPr>
              <a:t>Скала за оценка:</a:t>
            </a:r>
            <a:r>
              <a:rPr lang="en-US" altLang="en-US" b="1" dirty="0">
                <a:solidFill>
                  <a:srgbClr val="C00000"/>
                </a:solidFill>
              </a:rPr>
              <a:t/>
            </a:r>
            <a:br>
              <a:rPr lang="en-US" altLang="en-US" b="1" dirty="0">
                <a:solidFill>
                  <a:srgbClr val="C00000"/>
                </a:solidFill>
              </a:rPr>
            </a:br>
            <a:r>
              <a:rPr lang="bg-BG" altLang="en-US" b="1" dirty="0">
                <a:solidFill>
                  <a:srgbClr val="FF0000"/>
                </a:solidFill>
              </a:rPr>
              <a:t/>
            </a:r>
            <a:br>
              <a:rPr lang="bg-BG" altLang="en-US" b="1" dirty="0">
                <a:solidFill>
                  <a:srgbClr val="FF0000"/>
                </a:solidFill>
              </a:rPr>
            </a:br>
            <a:r>
              <a:rPr lang="bg-BG" altLang="en-US" b="1" dirty="0">
                <a:solidFill>
                  <a:srgbClr val="C00000"/>
                </a:solidFill>
              </a:rPr>
              <a:t>ниска – </a:t>
            </a:r>
            <a:r>
              <a:rPr lang="bg-BG" altLang="en-US" b="1" dirty="0">
                <a:solidFill>
                  <a:schemeClr val="tx1"/>
                </a:solidFill>
              </a:rPr>
              <a:t>под 10</a:t>
            </a:r>
            <a:r>
              <a:rPr lang="bg-BG" altLang="en-US" b="1" i="1" dirty="0"/>
              <a:t>‰</a:t>
            </a:r>
            <a:br>
              <a:rPr lang="bg-BG" altLang="en-US" b="1" i="1" dirty="0"/>
            </a:br>
            <a:r>
              <a:rPr lang="bg-BG" altLang="en-US" b="1" dirty="0">
                <a:solidFill>
                  <a:srgbClr val="C00000"/>
                </a:solidFill>
              </a:rPr>
              <a:t>средна – </a:t>
            </a:r>
            <a:r>
              <a:rPr lang="bg-BG" altLang="en-US" b="1" dirty="0">
                <a:solidFill>
                  <a:schemeClr val="tx1"/>
                </a:solidFill>
              </a:rPr>
              <a:t>от 10 до 15</a:t>
            </a:r>
            <a:r>
              <a:rPr lang="bg-BG" altLang="en-US" b="1" i="1" dirty="0"/>
              <a:t>‰</a:t>
            </a:r>
            <a:r>
              <a:rPr lang="bg-BG" altLang="en-US" b="1" dirty="0">
                <a:solidFill>
                  <a:srgbClr val="FF0000"/>
                </a:solidFill>
              </a:rPr>
              <a:t/>
            </a:r>
            <a:br>
              <a:rPr lang="bg-BG" altLang="en-US" b="1" dirty="0">
                <a:solidFill>
                  <a:srgbClr val="FF0000"/>
                </a:solidFill>
              </a:rPr>
            </a:br>
            <a:r>
              <a:rPr lang="bg-BG" altLang="en-US" b="1" dirty="0">
                <a:solidFill>
                  <a:srgbClr val="C00000"/>
                </a:solidFill>
              </a:rPr>
              <a:t>висока –</a:t>
            </a:r>
            <a:r>
              <a:rPr lang="bg-BG" altLang="en-US" b="1" dirty="0">
                <a:solidFill>
                  <a:srgbClr val="FF0000"/>
                </a:solidFill>
              </a:rPr>
              <a:t> </a:t>
            </a:r>
            <a:r>
              <a:rPr lang="bg-BG" altLang="en-US" b="1" dirty="0">
                <a:solidFill>
                  <a:schemeClr val="tx1"/>
                </a:solidFill>
              </a:rPr>
              <a:t>над 15</a:t>
            </a:r>
            <a:r>
              <a:rPr lang="bg-BG" altLang="en-US" b="1" i="1" dirty="0"/>
              <a:t>‰</a:t>
            </a:r>
            <a:r>
              <a:rPr lang="bg-BG" altLang="en-US" b="1" dirty="0">
                <a:solidFill>
                  <a:srgbClr val="FF0000"/>
                </a:solidFill>
              </a:rPr>
              <a:t> </a:t>
            </a:r>
            <a:endParaRPr lang="en-US" altLang="en-US" b="1" dirty="0">
              <a:solidFill>
                <a:srgbClr val="FF0000"/>
              </a:solidFill>
            </a:endParaRPr>
          </a:p>
        </p:txBody>
      </p:sp>
      <p:sp>
        <p:nvSpPr>
          <p:cNvPr id="2" name="Date Placeholder 1"/>
          <p:cNvSpPr>
            <a:spLocks noGrp="1"/>
          </p:cNvSpPr>
          <p:nvPr>
            <p:ph type="dt" sz="half" idx="10"/>
          </p:nvPr>
        </p:nvSpPr>
        <p:spPr/>
        <p:txBody>
          <a:bodyPr/>
          <a:lstStyle/>
          <a:p>
            <a:pPr>
              <a:defRPr/>
            </a:pPr>
            <a:fld id="{94B631D3-5A62-4D1B-BD98-60E7FC60FF98}" type="datetime1">
              <a:rPr lang="en-US" altLang="en-US" smtClean="0"/>
              <a:pPr>
                <a:defRPr/>
              </a:pPr>
              <a:t>4/28/2020</a:t>
            </a:fld>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548681"/>
            <a:ext cx="8147248" cy="5328592"/>
          </a:xfrm>
          <a:solidFill>
            <a:schemeClr val="bg2">
              <a:lumMod val="20000"/>
              <a:lumOff val="80000"/>
            </a:schemeClr>
          </a:solidFill>
          <a:ln>
            <a:solidFill>
              <a:schemeClr val="tx1"/>
            </a:solidFill>
          </a:ln>
        </p:spPr>
        <p:txBody>
          <a:bodyPr/>
          <a:lstStyle/>
          <a:p>
            <a:pPr eaLnBrk="1" hangingPunct="1"/>
            <a:r>
              <a:rPr lang="bg-BG" altLang="en-US" b="1" dirty="0"/>
              <a:t>Основен недостатък на брутния коефициент на смъртност – </a:t>
            </a:r>
            <a:r>
              <a:rPr lang="bg-BG" altLang="en-US" b="1" dirty="0">
                <a:solidFill>
                  <a:srgbClr val="C00000"/>
                </a:solidFill>
              </a:rPr>
              <a:t>силна зависимост от възрастовата структура на населението.</a:t>
            </a:r>
            <a:endParaRPr lang="en-US" altLang="en-US" b="1" dirty="0">
              <a:solidFill>
                <a:srgbClr val="C00000"/>
              </a:solidFill>
            </a:endParaRPr>
          </a:p>
        </p:txBody>
      </p:sp>
      <p:sp>
        <p:nvSpPr>
          <p:cNvPr id="921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4978A1-CCE5-4A5E-9EFC-AEEFA7D00C41}" type="slidenum">
              <a:rPr lang="en-US" altLang="en-US"/>
              <a:pPr/>
              <a:t>37</a:t>
            </a:fld>
            <a:endParaRPr lang="en-US" altLang="en-US"/>
          </a:p>
        </p:txBody>
      </p:sp>
      <p:sp>
        <p:nvSpPr>
          <p:cNvPr id="2" name="Date Placeholder 1"/>
          <p:cNvSpPr>
            <a:spLocks noGrp="1"/>
          </p:cNvSpPr>
          <p:nvPr>
            <p:ph type="dt" sz="half" idx="10"/>
          </p:nvPr>
        </p:nvSpPr>
        <p:spPr/>
        <p:txBody>
          <a:bodyPr/>
          <a:lstStyle/>
          <a:p>
            <a:pPr>
              <a:defRPr/>
            </a:pPr>
            <a:fld id="{216769BC-C712-432E-AE34-41AB3B2B4F25}" type="datetime1">
              <a:rPr lang="en-US" altLang="en-US" smtClean="0"/>
              <a:pPr>
                <a:defRPr/>
              </a:pPr>
              <a:t>4/28/2020</a:t>
            </a:fld>
            <a:endParaRPr lang="en-US" altLang="en-US" dirty="0"/>
          </a:p>
        </p:txBody>
      </p:sp>
    </p:spTree>
    <p:extLst>
      <p:ext uri="{BB962C8B-B14F-4D97-AF65-F5344CB8AC3E}">
        <p14:creationId xmlns:p14="http://schemas.microsoft.com/office/powerpoint/2010/main" val="8894953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212CA8B-B95B-42DB-A43E-A8D56D4808AF}" type="slidenum">
              <a:rPr lang="en-US" altLang="en-US"/>
              <a:pPr/>
              <a:t>38</a:t>
            </a:fld>
            <a:endParaRPr lang="en-US" altLang="en-US"/>
          </a:p>
        </p:txBody>
      </p:sp>
      <p:sp>
        <p:nvSpPr>
          <p:cNvPr id="59395" name="Rectangle 2"/>
          <p:cNvSpPr>
            <a:spLocks noGrp="1" noChangeArrowheads="1"/>
          </p:cNvSpPr>
          <p:nvPr>
            <p:ph type="title"/>
          </p:nvPr>
        </p:nvSpPr>
        <p:spPr>
          <a:xfrm>
            <a:off x="457200" y="274638"/>
            <a:ext cx="8229600" cy="5530850"/>
          </a:xfrm>
          <a:solidFill>
            <a:schemeClr val="bg2">
              <a:lumMod val="20000"/>
              <a:lumOff val="80000"/>
            </a:schemeClr>
          </a:solidFill>
          <a:ln>
            <a:solidFill>
              <a:schemeClr val="tx1"/>
            </a:solidFill>
          </a:ln>
        </p:spPr>
        <p:txBody>
          <a:bodyPr/>
          <a:lstStyle/>
          <a:p>
            <a:pPr eaLnBrk="1" hangingPunct="1"/>
            <a:r>
              <a:rPr lang="bg-BG" altLang="en-US" sz="4000" b="1" dirty="0">
                <a:solidFill>
                  <a:schemeClr val="tx1"/>
                </a:solidFill>
              </a:rPr>
              <a:t>За елиминиране влиянието на възрастовата структура при сравняване на общата смъртност в страни и региони с различна възрастова структура на населението се използват </a:t>
            </a:r>
            <a:r>
              <a:rPr lang="bg-BG" altLang="en-US" sz="4000" b="1" dirty="0">
                <a:solidFill>
                  <a:srgbClr val="C00000"/>
                </a:solidFill>
              </a:rPr>
              <a:t>стандартизирани коефициенти.</a:t>
            </a:r>
            <a:endParaRPr lang="en-US" altLang="en-US" sz="4000" b="1" dirty="0">
              <a:solidFill>
                <a:srgbClr val="C00000"/>
              </a:solidFill>
            </a:endParaRPr>
          </a:p>
        </p:txBody>
      </p:sp>
      <p:sp>
        <p:nvSpPr>
          <p:cNvPr id="2" name="Date Placeholder 1"/>
          <p:cNvSpPr>
            <a:spLocks noGrp="1"/>
          </p:cNvSpPr>
          <p:nvPr>
            <p:ph type="dt" sz="half" idx="10"/>
          </p:nvPr>
        </p:nvSpPr>
        <p:spPr/>
        <p:txBody>
          <a:bodyPr/>
          <a:lstStyle/>
          <a:p>
            <a:pPr>
              <a:defRPr/>
            </a:pPr>
            <a:fld id="{3FD74825-1FA5-47F7-9A71-C88663DD0996}" type="datetime1">
              <a:rPr lang="en-US" altLang="en-US" smtClean="0"/>
              <a:pPr>
                <a:defRPr/>
              </a:pPr>
              <a:t>4/28/2020</a:t>
            </a:fld>
            <a:endParaRPr lang="en-US"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04E7CA9-BC08-4042-9798-2B9A7D3F2746}" type="slidenum">
              <a:rPr lang="en-US" altLang="en-US"/>
              <a:pPr/>
              <a:t>39</a:t>
            </a:fld>
            <a:endParaRPr lang="en-US" altLang="en-US"/>
          </a:p>
        </p:txBody>
      </p:sp>
      <p:sp>
        <p:nvSpPr>
          <p:cNvPr id="60419" name="Rectangle 2"/>
          <p:cNvSpPr>
            <a:spLocks noGrp="1" noChangeArrowheads="1"/>
          </p:cNvSpPr>
          <p:nvPr>
            <p:ph type="title"/>
          </p:nvPr>
        </p:nvSpPr>
        <p:spPr>
          <a:xfrm>
            <a:off x="457200" y="274638"/>
            <a:ext cx="8229600" cy="5530850"/>
          </a:xfrm>
          <a:solidFill>
            <a:schemeClr val="bg2">
              <a:lumMod val="20000"/>
              <a:lumOff val="80000"/>
            </a:schemeClr>
          </a:solidFill>
          <a:ln>
            <a:solidFill>
              <a:schemeClr val="tx1"/>
            </a:solidFill>
          </a:ln>
        </p:spPr>
        <p:txBody>
          <a:bodyPr/>
          <a:lstStyle/>
          <a:p>
            <a:pPr eaLnBrk="1" hangingPunct="1"/>
            <a:r>
              <a:rPr lang="bg-BG" altLang="en-US" b="1" dirty="0">
                <a:solidFill>
                  <a:srgbClr val="C00000"/>
                </a:solidFill>
              </a:rPr>
              <a:t>Специфични интензивни коефициенти:</a:t>
            </a:r>
            <a:br>
              <a:rPr lang="bg-BG" altLang="en-US" b="1" dirty="0">
                <a:solidFill>
                  <a:srgbClr val="C00000"/>
                </a:solidFill>
              </a:rPr>
            </a:br>
            <a:r>
              <a:rPr lang="bg-BG" altLang="en-US" sz="5400" b="1" dirty="0">
                <a:solidFill>
                  <a:srgbClr val="000000"/>
                </a:solidFill>
              </a:rPr>
              <a:t>- </a:t>
            </a:r>
            <a:r>
              <a:rPr lang="bg-BG" altLang="en-US" b="1" dirty="0">
                <a:solidFill>
                  <a:srgbClr val="000000"/>
                </a:solidFill>
              </a:rPr>
              <a:t>по пол </a:t>
            </a:r>
            <a:br>
              <a:rPr lang="bg-BG" altLang="en-US" b="1" dirty="0">
                <a:solidFill>
                  <a:srgbClr val="000000"/>
                </a:solidFill>
              </a:rPr>
            </a:br>
            <a:r>
              <a:rPr lang="bg-BG" altLang="en-US" b="1" dirty="0">
                <a:solidFill>
                  <a:srgbClr val="000000"/>
                </a:solidFill>
              </a:rPr>
              <a:t>- по местоживеене</a:t>
            </a:r>
            <a:br>
              <a:rPr lang="bg-BG" altLang="en-US" b="1" dirty="0">
                <a:solidFill>
                  <a:srgbClr val="000000"/>
                </a:solidFill>
              </a:rPr>
            </a:br>
            <a:r>
              <a:rPr lang="bg-BG" altLang="en-US" b="1" dirty="0">
                <a:solidFill>
                  <a:srgbClr val="000000"/>
                </a:solidFill>
              </a:rPr>
              <a:t>- по възраст</a:t>
            </a:r>
            <a:br>
              <a:rPr lang="bg-BG" altLang="en-US" b="1" dirty="0">
                <a:solidFill>
                  <a:srgbClr val="000000"/>
                </a:solidFill>
              </a:rPr>
            </a:br>
            <a:r>
              <a:rPr lang="bg-BG" altLang="en-US" b="1" dirty="0">
                <a:solidFill>
                  <a:srgbClr val="000000"/>
                </a:solidFill>
              </a:rPr>
              <a:t>- по причини</a:t>
            </a:r>
            <a:endParaRPr lang="en-US" altLang="en-US" b="1" dirty="0">
              <a:solidFill>
                <a:srgbClr val="000000"/>
              </a:solidFill>
            </a:endParaRPr>
          </a:p>
        </p:txBody>
      </p:sp>
      <p:sp>
        <p:nvSpPr>
          <p:cNvPr id="2" name="Date Placeholder 1"/>
          <p:cNvSpPr>
            <a:spLocks noGrp="1"/>
          </p:cNvSpPr>
          <p:nvPr>
            <p:ph type="dt" sz="half" idx="10"/>
          </p:nvPr>
        </p:nvSpPr>
        <p:spPr/>
        <p:txBody>
          <a:bodyPr/>
          <a:lstStyle/>
          <a:p>
            <a:pPr>
              <a:defRPr/>
            </a:pPr>
            <a:fld id="{0E3F8728-35BD-47ED-96BA-3071039622F6}" type="datetime1">
              <a:rPr lang="en-US" altLang="en-US" smtClean="0"/>
              <a:pPr>
                <a:defRPr/>
              </a:pPr>
              <a:t>4/28/2020</a:t>
            </a:fld>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5867400"/>
          </a:xfrm>
          <a:solidFill>
            <a:schemeClr val="bg2">
              <a:lumMod val="90000"/>
            </a:schemeClr>
          </a:solidFill>
          <a:ln>
            <a:solidFill>
              <a:schemeClr val="tx1"/>
            </a:solidFill>
          </a:ln>
        </p:spPr>
        <p:txBody>
          <a:bodyPr>
            <a:normAutofit/>
          </a:bodyPr>
          <a:lstStyle/>
          <a:p>
            <a:pPr marL="180000" algn="l" eaLnBrk="1" hangingPunct="1"/>
            <a:r>
              <a:rPr lang="bg-BG" altLang="en-US" b="1" i="1" dirty="0">
                <a:solidFill>
                  <a:srgbClr val="C00000"/>
                </a:solidFill>
                <a:latin typeface="Arial Narrow" pitchFamily="34" charset="0"/>
                <a:cs typeface="Times New Roman" pitchFamily="18" charset="0"/>
              </a:rPr>
              <a:t>Динамиката на населението</a:t>
            </a:r>
            <a:r>
              <a:rPr lang="bg-BG" altLang="en-US" dirty="0">
                <a:solidFill>
                  <a:srgbClr val="C00000"/>
                </a:solidFill>
                <a:latin typeface="Arial Narrow" pitchFamily="34" charset="0"/>
                <a:cs typeface="Times New Roman" pitchFamily="18" charset="0"/>
              </a:rPr>
              <a:t> </a:t>
            </a:r>
            <a:r>
              <a:rPr lang="bg-BG" altLang="en-US" dirty="0">
                <a:solidFill>
                  <a:schemeClr val="tx1"/>
                </a:solidFill>
                <a:latin typeface="Arial Narrow" pitchFamily="34" charset="0"/>
                <a:cs typeface="Times New Roman" pitchFamily="18" charset="0"/>
              </a:rPr>
              <a:t>включва промените, които настъпват в резултат на</a:t>
            </a:r>
            <a:r>
              <a:rPr lang="bg-BG" altLang="en-US" dirty="0">
                <a:solidFill>
                  <a:schemeClr val="tx1"/>
                </a:solidFill>
                <a:latin typeface="Arial Narrow" pitchFamily="34" charset="0"/>
              </a:rPr>
              <a:t>:</a:t>
            </a:r>
            <a:br>
              <a:rPr lang="bg-BG" altLang="en-US" dirty="0">
                <a:solidFill>
                  <a:schemeClr val="tx1"/>
                </a:solidFill>
                <a:latin typeface="Arial Narrow" pitchFamily="34" charset="0"/>
              </a:rPr>
            </a:br>
            <a:r>
              <a:rPr lang="bg-BG" altLang="en-US" dirty="0">
                <a:solidFill>
                  <a:schemeClr val="tx1"/>
                </a:solidFill>
                <a:latin typeface="Arial Narrow" pitchFamily="34" charset="0"/>
                <a:cs typeface="Times New Roman" pitchFamily="18" charset="0"/>
              </a:rPr>
              <a:t> </a:t>
            </a:r>
            <a:r>
              <a:rPr lang="bg-BG" altLang="en-US" dirty="0">
                <a:solidFill>
                  <a:srgbClr val="C00000"/>
                </a:solidFill>
                <a:latin typeface="Arial Narrow" pitchFamily="34" charset="0"/>
              </a:rPr>
              <a:t>- </a:t>
            </a:r>
            <a:r>
              <a:rPr lang="bg-BG" altLang="en-US" b="1" i="1" dirty="0">
                <a:solidFill>
                  <a:srgbClr val="C00000"/>
                </a:solidFill>
                <a:latin typeface="Arial Narrow" pitchFamily="34" charset="0"/>
                <a:cs typeface="Times New Roman" pitchFamily="18" charset="0"/>
              </a:rPr>
              <a:t>естествени събития</a:t>
            </a:r>
            <a:r>
              <a:rPr lang="bg-BG" altLang="en-US" dirty="0">
                <a:solidFill>
                  <a:srgbClr val="C00000"/>
                </a:solidFill>
                <a:latin typeface="Arial Narrow" pitchFamily="34" charset="0"/>
                <a:cs typeface="Times New Roman" pitchFamily="18" charset="0"/>
              </a:rPr>
              <a:t> </a:t>
            </a:r>
            <a:r>
              <a:rPr lang="bg-BG" altLang="en-US" dirty="0">
                <a:solidFill>
                  <a:schemeClr val="tx1"/>
                </a:solidFill>
                <a:latin typeface="Arial Narrow" pitchFamily="34" charset="0"/>
                <a:cs typeface="Times New Roman" pitchFamily="18" charset="0"/>
              </a:rPr>
              <a:t>(раждания, </a:t>
            </a:r>
            <a:r>
              <a:rPr lang="bg-BG" altLang="en-US" dirty="0" err="1">
                <a:solidFill>
                  <a:schemeClr val="tx1"/>
                </a:solidFill>
                <a:latin typeface="Arial Narrow" pitchFamily="34" charset="0"/>
                <a:cs typeface="Times New Roman" pitchFamily="18" charset="0"/>
              </a:rPr>
              <a:t>умирания</a:t>
            </a:r>
            <a:r>
              <a:rPr lang="bg-BG" altLang="en-US" dirty="0">
                <a:solidFill>
                  <a:schemeClr val="tx1"/>
                </a:solidFill>
                <a:latin typeface="Arial Narrow" pitchFamily="34" charset="0"/>
                <a:cs typeface="Times New Roman" pitchFamily="18" charset="0"/>
              </a:rPr>
              <a:t>, бракове, разводи) и</a:t>
            </a:r>
            <a:r>
              <a:rPr lang="bg-BG" altLang="en-US" dirty="0">
                <a:solidFill>
                  <a:schemeClr val="tx1"/>
                </a:solidFill>
                <a:latin typeface="Arial Narrow" pitchFamily="34" charset="0"/>
              </a:rPr>
              <a:t/>
            </a:r>
            <a:br>
              <a:rPr lang="bg-BG" altLang="en-US" dirty="0">
                <a:solidFill>
                  <a:schemeClr val="tx1"/>
                </a:solidFill>
                <a:latin typeface="Arial Narrow" pitchFamily="34" charset="0"/>
              </a:rPr>
            </a:br>
            <a:r>
              <a:rPr lang="bg-BG" altLang="en-US" dirty="0">
                <a:solidFill>
                  <a:srgbClr val="C00000"/>
                </a:solidFill>
                <a:latin typeface="Arial Narrow" pitchFamily="34" charset="0"/>
              </a:rPr>
              <a:t>- </a:t>
            </a:r>
            <a:r>
              <a:rPr lang="bg-BG" altLang="en-US" dirty="0">
                <a:solidFill>
                  <a:srgbClr val="C00000"/>
                </a:solidFill>
                <a:latin typeface="Arial Narrow" pitchFamily="34" charset="0"/>
                <a:cs typeface="Times New Roman" pitchFamily="18" charset="0"/>
              </a:rPr>
              <a:t> </a:t>
            </a:r>
            <a:r>
              <a:rPr lang="bg-BG" altLang="en-US" b="1" i="1" dirty="0">
                <a:solidFill>
                  <a:srgbClr val="C00000"/>
                </a:solidFill>
                <a:latin typeface="Arial Narrow" pitchFamily="34" charset="0"/>
                <a:cs typeface="Times New Roman" pitchFamily="18" charset="0"/>
              </a:rPr>
              <a:t>миграционни процеси.</a:t>
            </a:r>
            <a:r>
              <a:rPr lang="en-GB" altLang="en-US" dirty="0">
                <a:solidFill>
                  <a:schemeClr val="tx1"/>
                </a:solidFill>
                <a:cs typeface="Times New Roman" pitchFamily="18" charset="0"/>
              </a:rPr>
              <a:t/>
            </a:r>
            <a:br>
              <a:rPr lang="en-GB" altLang="en-US" dirty="0">
                <a:solidFill>
                  <a:schemeClr val="tx1"/>
                </a:solidFill>
                <a:cs typeface="Times New Roman" pitchFamily="18" charset="0"/>
              </a:rPr>
            </a:br>
            <a:endParaRPr lang="en-GB" altLang="en-US" dirty="0">
              <a:solidFill>
                <a:schemeClr val="tx1"/>
              </a:solidFill>
              <a:cs typeface="Times New Roman" pitchFamily="18" charset="0"/>
            </a:endParaRPr>
          </a:p>
        </p:txBody>
      </p:sp>
      <p:sp>
        <p:nvSpPr>
          <p:cNvPr id="2" name="Date Placeholder 1"/>
          <p:cNvSpPr>
            <a:spLocks noGrp="1"/>
          </p:cNvSpPr>
          <p:nvPr>
            <p:ph type="dt" sz="half" idx="10"/>
          </p:nvPr>
        </p:nvSpPr>
        <p:spPr/>
        <p:txBody>
          <a:bodyPr/>
          <a:lstStyle/>
          <a:p>
            <a:pPr>
              <a:defRPr/>
            </a:pPr>
            <a:fld id="{BB71E35D-8176-46F9-8B58-372E082DBFB0}"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4</a:t>
            </a:fld>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50825" y="274638"/>
            <a:ext cx="8569325" cy="5891212"/>
          </a:xfrm>
          <a:solidFill>
            <a:schemeClr val="bg2">
              <a:lumMod val="20000"/>
              <a:lumOff val="80000"/>
            </a:schemeClr>
          </a:solidFill>
          <a:ln>
            <a:solidFill>
              <a:schemeClr val="tx1"/>
            </a:solidFill>
          </a:ln>
        </p:spPr>
        <p:txBody>
          <a:bodyPr>
            <a:normAutofit fontScale="90000"/>
          </a:bodyPr>
          <a:lstStyle/>
          <a:p>
            <a:r>
              <a:rPr lang="bg-BG" altLang="en-US" sz="3600" b="1" dirty="0">
                <a:solidFill>
                  <a:srgbClr val="C00000"/>
                </a:solidFill>
              </a:rPr>
              <a:t>Специфични интензивни коефициенти за смъртност по възраст (повъзрастова смъртност)</a:t>
            </a:r>
            <a:br>
              <a:rPr lang="bg-BG" altLang="en-US" sz="3600" b="1" dirty="0">
                <a:solidFill>
                  <a:srgbClr val="C00000"/>
                </a:solidFill>
              </a:rPr>
            </a:br>
            <a:r>
              <a:rPr lang="bg-BG" altLang="en-US" sz="3600" b="1" dirty="0">
                <a:solidFill>
                  <a:srgbClr val="FF0000"/>
                </a:solidFill>
              </a:rPr>
              <a:t/>
            </a:r>
            <a:br>
              <a:rPr lang="bg-BG" altLang="en-US" sz="3600" b="1" dirty="0">
                <a:solidFill>
                  <a:srgbClr val="FF0000"/>
                </a:solidFill>
              </a:rPr>
            </a:br>
            <a:r>
              <a:rPr lang="bg-BG" altLang="en-US" sz="3600" b="1" dirty="0" smtClean="0">
                <a:solidFill>
                  <a:srgbClr val="FF0000"/>
                </a:solidFill>
              </a:rPr>
              <a:t>                </a:t>
            </a:r>
            <a:r>
              <a:rPr lang="bg-BG" altLang="en-US" sz="2400" b="1" dirty="0" smtClean="0">
                <a:solidFill>
                  <a:srgbClr val="000000"/>
                </a:solidFill>
              </a:rPr>
              <a:t>брой </a:t>
            </a:r>
            <a:r>
              <a:rPr lang="bg-BG" altLang="en-US" sz="2400" b="1" dirty="0">
                <a:solidFill>
                  <a:srgbClr val="000000"/>
                </a:solidFill>
              </a:rPr>
              <a:t>умрели лица в дадена възраст</a:t>
            </a:r>
            <a:r>
              <a:rPr lang="bg-BG" altLang="en-US" sz="2400" dirty="0">
                <a:solidFill>
                  <a:srgbClr val="000000"/>
                </a:solidFill>
              </a:rPr>
              <a:t/>
            </a:r>
            <a:br>
              <a:rPr lang="bg-BG" altLang="en-US" sz="2400" dirty="0">
                <a:solidFill>
                  <a:srgbClr val="000000"/>
                </a:solidFill>
              </a:rPr>
            </a:br>
            <a:r>
              <a:rPr lang="bg-BG" altLang="en-US" sz="2400" b="1" dirty="0"/>
              <a:t>ПС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r>
              <a:rPr lang="en-US" altLang="en-US" sz="2400" dirty="0"/>
              <a:t/>
            </a:r>
            <a:br>
              <a:rPr lang="en-US" altLang="en-US" sz="2400" dirty="0"/>
            </a:br>
            <a:r>
              <a:rPr lang="bg-BG" altLang="en-US" sz="2400" dirty="0" smtClean="0"/>
              <a:t>                 </a:t>
            </a:r>
            <a:r>
              <a:rPr lang="bg-BG" altLang="en-US" sz="2400" b="1" dirty="0" smtClean="0"/>
              <a:t>средногод</a:t>
            </a:r>
            <a:r>
              <a:rPr lang="bg-BG" altLang="en-US" sz="2400" b="1" dirty="0"/>
              <a:t>. брой лица на същата възраст</a:t>
            </a:r>
            <a:r>
              <a:rPr lang="en-US" altLang="en-US" sz="2400" b="1" dirty="0"/>
              <a:t/>
            </a:r>
            <a:br>
              <a:rPr lang="en-US" altLang="en-US" sz="2400" b="1" dirty="0"/>
            </a:br>
            <a:r>
              <a:rPr lang="en-US" altLang="en-US" sz="2400" b="1" dirty="0"/>
              <a:t/>
            </a:r>
            <a:br>
              <a:rPr lang="en-US" altLang="en-US" sz="2400" b="1" dirty="0"/>
            </a:br>
            <a:r>
              <a:rPr lang="bg-BG" altLang="en-US" sz="2400" b="1" dirty="0">
                <a:solidFill>
                  <a:srgbClr val="C00000"/>
                </a:solidFill>
              </a:rPr>
              <a:t>Пример:</a:t>
            </a:r>
            <a:r>
              <a:rPr lang="bg-BG" altLang="en-US" sz="2400" b="1" dirty="0"/>
              <a:t/>
            </a:r>
            <a:br>
              <a:rPr lang="bg-BG" altLang="en-US" sz="2400" b="1" dirty="0"/>
            </a:br>
            <a:r>
              <a:rPr lang="en-US" altLang="en-US" sz="2400" b="1" dirty="0"/>
              <a:t/>
            </a:r>
            <a:br>
              <a:rPr lang="en-US" altLang="en-US" sz="2400" b="1" dirty="0"/>
            </a:br>
            <a:r>
              <a:rPr lang="bg-BG" altLang="en-US" sz="2400" b="1" dirty="0"/>
              <a:t>	</a:t>
            </a:r>
            <a:r>
              <a:rPr lang="bg-BG" altLang="en-US" sz="2400" b="1" dirty="0" smtClean="0"/>
              <a:t>                     </a:t>
            </a:r>
            <a:r>
              <a:rPr lang="bg-BG" altLang="en-US" sz="2400" b="1" dirty="0" smtClean="0">
                <a:solidFill>
                  <a:srgbClr val="000000"/>
                </a:solidFill>
              </a:rPr>
              <a:t>брой </a:t>
            </a:r>
            <a:r>
              <a:rPr lang="bg-BG" altLang="en-US" sz="2400" b="1" dirty="0">
                <a:solidFill>
                  <a:srgbClr val="000000"/>
                </a:solidFill>
              </a:rPr>
              <a:t>умрели на възраст 50-59 г.</a:t>
            </a:r>
            <a:r>
              <a:rPr lang="bg-BG" altLang="en-US" sz="2400" dirty="0">
                <a:solidFill>
                  <a:srgbClr val="000000"/>
                </a:solidFill>
              </a:rPr>
              <a:t/>
            </a:r>
            <a:br>
              <a:rPr lang="bg-BG" altLang="en-US" sz="2400" dirty="0">
                <a:solidFill>
                  <a:srgbClr val="000000"/>
                </a:solidFill>
              </a:rPr>
            </a:br>
            <a:r>
              <a:rPr lang="bg-BG" altLang="en-US" sz="2400" b="1" dirty="0"/>
              <a:t>См 50-59 г.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r>
              <a:rPr lang="en-US" altLang="en-US" sz="2400" dirty="0"/>
              <a:t/>
            </a:r>
            <a:br>
              <a:rPr lang="en-US" altLang="en-US" sz="2400" dirty="0"/>
            </a:br>
            <a:r>
              <a:rPr lang="bg-BG" altLang="en-US" sz="2400" dirty="0"/>
              <a:t>	</a:t>
            </a:r>
            <a:r>
              <a:rPr lang="bg-BG" altLang="en-US" sz="2400" dirty="0" smtClean="0"/>
              <a:t>                     </a:t>
            </a:r>
            <a:r>
              <a:rPr lang="bg-BG" altLang="en-US" sz="2400" b="1" dirty="0" smtClean="0"/>
              <a:t>средногод</a:t>
            </a:r>
            <a:r>
              <a:rPr lang="bg-BG" altLang="en-US" sz="2400" b="1" dirty="0"/>
              <a:t>. брой лица на 50-59 г.</a:t>
            </a:r>
            <a:r>
              <a:rPr lang="en-US" altLang="en-US" sz="2400" b="1" dirty="0"/>
              <a:t/>
            </a:r>
            <a:br>
              <a:rPr lang="en-US" altLang="en-US" sz="2400" b="1" dirty="0"/>
            </a:br>
            <a:endParaRPr lang="en-US" altLang="en-US" sz="2400" b="1" dirty="0"/>
          </a:p>
        </p:txBody>
      </p:sp>
      <p:sp>
        <p:nvSpPr>
          <p:cNvPr id="61443"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573F457-4F4F-4CCC-A4C7-E55EA3F31499}" type="slidenum">
              <a:rPr lang="en-US" altLang="en-US"/>
              <a:pPr/>
              <a:t>40</a:t>
            </a:fld>
            <a:endParaRPr lang="en-US" altLang="en-US"/>
          </a:p>
        </p:txBody>
      </p:sp>
      <p:sp>
        <p:nvSpPr>
          <p:cNvPr id="2" name="Date Placeholder 1"/>
          <p:cNvSpPr>
            <a:spLocks noGrp="1"/>
          </p:cNvSpPr>
          <p:nvPr>
            <p:ph type="dt" sz="half" idx="10"/>
          </p:nvPr>
        </p:nvSpPr>
        <p:spPr/>
        <p:txBody>
          <a:bodyPr/>
          <a:lstStyle/>
          <a:p>
            <a:pPr>
              <a:defRPr/>
            </a:pPr>
            <a:fld id="{7C0F3DA5-BD47-4F56-8011-528DD8B81483}" type="datetime1">
              <a:rPr lang="en-US" altLang="en-US" smtClean="0"/>
              <a:pPr>
                <a:defRPr/>
              </a:pPr>
              <a:t>4/28/2020</a:t>
            </a:fld>
            <a:endParaRPr lang="en-US"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23850" y="274638"/>
            <a:ext cx="8496300" cy="5891212"/>
          </a:xfrm>
          <a:solidFill>
            <a:schemeClr val="bg2">
              <a:lumMod val="20000"/>
              <a:lumOff val="80000"/>
            </a:schemeClr>
          </a:solidFill>
          <a:ln>
            <a:solidFill>
              <a:schemeClr val="tx1"/>
            </a:solidFill>
          </a:ln>
        </p:spPr>
        <p:txBody>
          <a:bodyPr/>
          <a:lstStyle/>
          <a:p>
            <a:r>
              <a:rPr lang="bg-BG" altLang="en-US" sz="3600" b="1" dirty="0">
                <a:solidFill>
                  <a:srgbClr val="C00000"/>
                </a:solidFill>
              </a:rPr>
              <a:t>Специфични интензивни коефициенти за смъртност по причини </a:t>
            </a:r>
            <a:r>
              <a:rPr lang="bg-BG" altLang="en-US" sz="3600" b="1" dirty="0">
                <a:solidFill>
                  <a:srgbClr val="FF0000"/>
                </a:solidFill>
              </a:rPr>
              <a:t/>
            </a:r>
            <a:br>
              <a:rPr lang="bg-BG" altLang="en-US" sz="3600" b="1" dirty="0">
                <a:solidFill>
                  <a:srgbClr val="FF0000"/>
                </a:solidFill>
              </a:rPr>
            </a:br>
            <a:r>
              <a:rPr lang="bg-BG" altLang="en-US" sz="3600" b="1" dirty="0">
                <a:solidFill>
                  <a:srgbClr val="FF0000"/>
                </a:solidFill>
              </a:rPr>
              <a:t/>
            </a:r>
            <a:br>
              <a:rPr lang="bg-BG" altLang="en-US" sz="3600" b="1" dirty="0">
                <a:solidFill>
                  <a:srgbClr val="FF0000"/>
                </a:solidFill>
              </a:rPr>
            </a:br>
            <a:r>
              <a:rPr lang="bg-BG" altLang="en-US" sz="3600" b="1" dirty="0" smtClean="0">
                <a:solidFill>
                  <a:srgbClr val="FF0000"/>
                </a:solidFill>
              </a:rPr>
              <a:t>            </a:t>
            </a:r>
            <a:r>
              <a:rPr lang="bg-BG" altLang="en-US" sz="2400" b="1" dirty="0" smtClean="0">
                <a:solidFill>
                  <a:srgbClr val="000000"/>
                </a:solidFill>
              </a:rPr>
              <a:t>брой </a:t>
            </a:r>
            <a:r>
              <a:rPr lang="bg-BG" altLang="en-US" sz="2400" b="1" dirty="0">
                <a:solidFill>
                  <a:srgbClr val="000000"/>
                </a:solidFill>
              </a:rPr>
              <a:t>умрели лица от дадена причина</a:t>
            </a:r>
            <a:r>
              <a:rPr lang="bg-BG" altLang="en-US" sz="2400" dirty="0">
                <a:solidFill>
                  <a:srgbClr val="000000"/>
                </a:solidFill>
              </a:rPr>
              <a:t/>
            </a:r>
            <a:br>
              <a:rPr lang="bg-BG" altLang="en-US" sz="2400" dirty="0">
                <a:solidFill>
                  <a:srgbClr val="000000"/>
                </a:solidFill>
              </a:rPr>
            </a:br>
            <a:r>
              <a:rPr lang="bg-BG" altLang="en-US" sz="2400" b="1" dirty="0"/>
              <a:t>СП = </a:t>
            </a:r>
            <a:r>
              <a:rPr lang="bg-BG" altLang="en-US" sz="2400" dirty="0" smtClean="0"/>
              <a:t>-------------------------------------------------------- </a:t>
            </a:r>
            <a:r>
              <a:rPr lang="bg-BG" altLang="en-US" sz="2400" dirty="0"/>
              <a:t>х </a:t>
            </a:r>
            <a:r>
              <a:rPr lang="en-US" altLang="en-US" sz="2400" b="1" dirty="0"/>
              <a:t>10</a:t>
            </a:r>
            <a:r>
              <a:rPr lang="en-US" altLang="en-US" sz="2400" b="1" baseline="30000" dirty="0"/>
              <a:t>n</a:t>
            </a:r>
            <a:r>
              <a:rPr lang="en-US" altLang="en-US" sz="2400" dirty="0"/>
              <a:t/>
            </a:r>
            <a:br>
              <a:rPr lang="en-US" altLang="en-US" sz="2400" dirty="0"/>
            </a:br>
            <a:r>
              <a:rPr lang="bg-BG" altLang="en-US" sz="2400" dirty="0" smtClean="0"/>
              <a:t>                          </a:t>
            </a:r>
            <a:r>
              <a:rPr lang="bg-BG" altLang="en-US" sz="2400" b="1" dirty="0" smtClean="0"/>
              <a:t>средногод</a:t>
            </a:r>
            <a:r>
              <a:rPr lang="bg-BG" altLang="en-US" sz="2400" b="1" dirty="0"/>
              <a:t>. брой население</a:t>
            </a:r>
            <a:endParaRPr lang="en-US" altLang="en-US" sz="2400" b="1" dirty="0"/>
          </a:p>
        </p:txBody>
      </p:sp>
      <p:sp>
        <p:nvSpPr>
          <p:cNvPr id="624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3C4B131-CB7E-4A54-BF87-970996E22FF0}" type="slidenum">
              <a:rPr lang="en-US" altLang="en-US"/>
              <a:pPr/>
              <a:t>41</a:t>
            </a:fld>
            <a:endParaRPr lang="en-US" altLang="en-US"/>
          </a:p>
        </p:txBody>
      </p:sp>
      <p:sp>
        <p:nvSpPr>
          <p:cNvPr id="2" name="Date Placeholder 1"/>
          <p:cNvSpPr>
            <a:spLocks noGrp="1"/>
          </p:cNvSpPr>
          <p:nvPr>
            <p:ph type="dt" sz="half" idx="10"/>
          </p:nvPr>
        </p:nvSpPr>
        <p:spPr/>
        <p:txBody>
          <a:bodyPr/>
          <a:lstStyle/>
          <a:p>
            <a:pPr>
              <a:defRPr/>
            </a:pPr>
            <a:fld id="{AA839A82-96AE-4123-9179-F020BAD81302}" type="datetime1">
              <a:rPr lang="en-US" altLang="en-US" smtClean="0"/>
              <a:pPr>
                <a:defRPr/>
              </a:pPr>
              <a:t>4/28/2020</a:t>
            </a:fld>
            <a:endParaRPr lang="en-US"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5A48CB1-2ABA-4531-A2AC-3A6591027072}" type="slidenum">
              <a:rPr lang="en-US" altLang="en-US"/>
              <a:pPr/>
              <a:t>42</a:t>
            </a:fld>
            <a:endParaRPr lang="en-US" altLang="en-US"/>
          </a:p>
        </p:txBody>
      </p:sp>
      <p:sp>
        <p:nvSpPr>
          <p:cNvPr id="63491" name="Rectangle 2"/>
          <p:cNvSpPr>
            <a:spLocks noGrp="1" noChangeArrowheads="1"/>
          </p:cNvSpPr>
          <p:nvPr>
            <p:ph type="title"/>
          </p:nvPr>
        </p:nvSpPr>
        <p:spPr>
          <a:xfrm>
            <a:off x="457200" y="404664"/>
            <a:ext cx="8229600" cy="5616624"/>
          </a:xfrm>
          <a:solidFill>
            <a:schemeClr val="bg2">
              <a:lumMod val="20000"/>
              <a:lumOff val="80000"/>
            </a:schemeClr>
          </a:solidFill>
          <a:ln>
            <a:solidFill>
              <a:schemeClr val="tx1"/>
            </a:solidFill>
          </a:ln>
        </p:spPr>
        <p:txBody>
          <a:bodyPr/>
          <a:lstStyle/>
          <a:p>
            <a:pPr eaLnBrk="1" hangingPunct="1"/>
            <a:r>
              <a:rPr lang="bg-BG" altLang="en-US" sz="5400" b="1" dirty="0">
                <a:solidFill>
                  <a:srgbClr val="C00000"/>
                </a:solidFill>
              </a:rPr>
              <a:t>Пропорции </a:t>
            </a:r>
            <a:br>
              <a:rPr lang="bg-BG" altLang="en-US" sz="5400" b="1" dirty="0">
                <a:solidFill>
                  <a:srgbClr val="C00000"/>
                </a:solidFill>
              </a:rPr>
            </a:br>
            <a:r>
              <a:rPr lang="bg-BG" altLang="en-US" sz="3600" b="1" dirty="0">
                <a:solidFill>
                  <a:srgbClr val="C00000"/>
                </a:solidFill>
              </a:rPr>
              <a:t>(екстензивни, структурни показатели, относителни дялове)</a:t>
            </a:r>
            <a:br>
              <a:rPr lang="bg-BG" altLang="en-US" sz="3600" b="1" dirty="0">
                <a:solidFill>
                  <a:srgbClr val="C00000"/>
                </a:solidFill>
              </a:rPr>
            </a:br>
            <a:r>
              <a:rPr lang="bg-BG" altLang="en-US" sz="3600" b="1" dirty="0">
                <a:solidFill>
                  <a:srgbClr val="C00000"/>
                </a:solidFill>
              </a:rPr>
              <a:t/>
            </a:r>
            <a:br>
              <a:rPr lang="bg-BG" altLang="en-US" sz="3600" b="1" dirty="0">
                <a:solidFill>
                  <a:srgbClr val="C00000"/>
                </a:solidFill>
              </a:rPr>
            </a:b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		</a:t>
            </a:r>
            <a:r>
              <a:rPr lang="bg-BG" altLang="en-US" sz="2400" b="1" dirty="0" smtClean="0">
                <a:solidFill>
                  <a:srgbClr val="000000"/>
                </a:solidFill>
              </a:rPr>
              <a:t>            брой </a:t>
            </a:r>
            <a:r>
              <a:rPr lang="bg-BG" altLang="en-US" sz="2400" b="1" dirty="0">
                <a:solidFill>
                  <a:srgbClr val="000000"/>
                </a:solidFill>
              </a:rPr>
              <a:t>умрели от ССЗ</a:t>
            </a:r>
            <a:br>
              <a:rPr lang="bg-BG" altLang="en-US" sz="2400" b="1" dirty="0">
                <a:solidFill>
                  <a:srgbClr val="000000"/>
                </a:solidFill>
              </a:rPr>
            </a:br>
            <a:r>
              <a:rPr lang="bg-BG" altLang="en-US" sz="2400" b="1" dirty="0">
                <a:solidFill>
                  <a:srgbClr val="000000"/>
                </a:solidFill>
              </a:rPr>
              <a:t>Отн. дял ССЗ = </a:t>
            </a:r>
            <a:r>
              <a:rPr lang="bg-BG" altLang="en-US" sz="2400" b="1" dirty="0" smtClean="0">
                <a:solidFill>
                  <a:srgbClr val="000000"/>
                </a:solidFill>
              </a:rPr>
              <a:t>---------------------------------- </a:t>
            </a:r>
            <a:r>
              <a:rPr lang="bg-BG" altLang="en-US" sz="2400" b="1" dirty="0">
                <a:solidFill>
                  <a:srgbClr val="000000"/>
                </a:solidFill>
              </a:rPr>
              <a:t>х 100</a:t>
            </a:r>
            <a:br>
              <a:rPr lang="bg-BG" altLang="en-US" sz="2400" b="1" dirty="0">
                <a:solidFill>
                  <a:srgbClr val="000000"/>
                </a:solidFill>
              </a:rPr>
            </a:br>
            <a:r>
              <a:rPr lang="bg-BG" altLang="en-US" sz="2400" b="1" dirty="0">
                <a:solidFill>
                  <a:srgbClr val="000000"/>
                </a:solidFill>
              </a:rPr>
              <a:t>		</a:t>
            </a:r>
            <a:r>
              <a:rPr lang="bg-BG" altLang="en-US" sz="2400" b="1" dirty="0" smtClean="0">
                <a:solidFill>
                  <a:srgbClr val="000000"/>
                </a:solidFill>
              </a:rPr>
              <a:t>           общ </a:t>
            </a:r>
            <a:r>
              <a:rPr lang="bg-BG" altLang="en-US" sz="2400" b="1" dirty="0">
                <a:solidFill>
                  <a:srgbClr val="000000"/>
                </a:solidFill>
              </a:rPr>
              <a:t>брой умрели лица </a:t>
            </a:r>
            <a:endParaRPr lang="en-US" altLang="en-US" sz="2400" b="1" dirty="0">
              <a:solidFill>
                <a:srgbClr val="000000"/>
              </a:solidFill>
            </a:endParaRPr>
          </a:p>
        </p:txBody>
      </p:sp>
      <p:sp>
        <p:nvSpPr>
          <p:cNvPr id="2" name="Date Placeholder 1"/>
          <p:cNvSpPr>
            <a:spLocks noGrp="1"/>
          </p:cNvSpPr>
          <p:nvPr>
            <p:ph type="dt" sz="half" idx="10"/>
          </p:nvPr>
        </p:nvSpPr>
        <p:spPr/>
        <p:txBody>
          <a:bodyPr/>
          <a:lstStyle/>
          <a:p>
            <a:pPr>
              <a:defRPr/>
            </a:pPr>
            <a:fld id="{BBB2F793-F7D6-4FE9-B8B5-17EF4044ABC9}" type="datetime1">
              <a:rPr lang="en-US" altLang="en-US" smtClean="0"/>
              <a:pPr>
                <a:defRPr/>
              </a:pPr>
              <a:t>4/28/2020</a:t>
            </a:fld>
            <a:endParaRPr lang="en-US"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274638"/>
            <a:ext cx="7498080" cy="439718"/>
          </a:xfrm>
        </p:spPr>
        <p:txBody>
          <a:bodyPr>
            <a:normAutofit fontScale="90000"/>
          </a:bodyPr>
          <a:lstStyle/>
          <a:p>
            <a:r>
              <a:rPr lang="bg-BG" dirty="0" smtClean="0"/>
              <a:t>Водещи причини за умиране</a:t>
            </a:r>
            <a:endParaRPr lang="bg-BG" dirty="0"/>
          </a:p>
        </p:txBody>
      </p:sp>
      <p:graphicFrame>
        <p:nvGraphicFramePr>
          <p:cNvPr id="7" name="Content Placeholder 6"/>
          <p:cNvGraphicFramePr>
            <a:graphicFrameLocks noGrp="1"/>
          </p:cNvGraphicFramePr>
          <p:nvPr>
            <p:ph idx="1"/>
          </p:nvPr>
        </p:nvGraphicFramePr>
        <p:xfrm>
          <a:off x="1785918" y="1928802"/>
          <a:ext cx="6065858" cy="3156586"/>
        </p:xfrm>
        <a:graphic>
          <a:graphicData uri="http://schemas.openxmlformats.org/drawingml/2006/table">
            <a:tbl>
              <a:tblPr firstRow="1" bandRow="1">
                <a:tableStyleId>{F5AB1C69-6EDB-4FF4-983F-18BD219EF322}</a:tableStyleId>
              </a:tblPr>
              <a:tblGrid>
                <a:gridCol w="3032929">
                  <a:extLst>
                    <a:ext uri="{9D8B030D-6E8A-4147-A177-3AD203B41FA5}">
                      <a16:colId xmlns:a16="http://schemas.microsoft.com/office/drawing/2014/main" val="20000"/>
                    </a:ext>
                  </a:extLst>
                </a:gridCol>
                <a:gridCol w="3032929">
                  <a:extLst>
                    <a:ext uri="{9D8B030D-6E8A-4147-A177-3AD203B41FA5}">
                      <a16:colId xmlns:a16="http://schemas.microsoft.com/office/drawing/2014/main" val="20001"/>
                    </a:ext>
                  </a:extLst>
                </a:gridCol>
              </a:tblGrid>
              <a:tr h="596266">
                <a:tc>
                  <a:txBody>
                    <a:bodyPr/>
                    <a:lstStyle/>
                    <a:p>
                      <a:r>
                        <a:rPr lang="bg-BG" dirty="0" smtClean="0"/>
                        <a:t>Развити</a:t>
                      </a:r>
                      <a:r>
                        <a:rPr lang="bg-BG" baseline="0" dirty="0" smtClean="0"/>
                        <a:t> държави</a:t>
                      </a:r>
                      <a:endParaRPr lang="bg-BG" dirty="0"/>
                    </a:p>
                  </a:txBody>
                  <a:tcPr/>
                </a:tc>
                <a:tc>
                  <a:txBody>
                    <a:bodyPr/>
                    <a:lstStyle/>
                    <a:p>
                      <a:r>
                        <a:rPr lang="bg-BG" dirty="0" smtClean="0"/>
                        <a:t>Развиващи се държави</a:t>
                      </a:r>
                    </a:p>
                  </a:txBody>
                  <a:tcPr/>
                </a:tc>
                <a:extLst>
                  <a:ext uri="{0D108BD9-81ED-4DB2-BD59-A6C34878D82A}">
                    <a16:rowId xmlns:a16="http://schemas.microsoft.com/office/drawing/2014/main" val="10000"/>
                  </a:ext>
                </a:extLst>
              </a:tr>
              <a:tr h="596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t>Болести на органите на кръвообръщението</a:t>
                      </a:r>
                      <a:endParaRPr lang="bg-BG" dirty="0"/>
                    </a:p>
                  </a:txBody>
                  <a:tcPr/>
                </a:tc>
                <a:tc>
                  <a:txBody>
                    <a:bodyPr/>
                    <a:lstStyle/>
                    <a:p>
                      <a:r>
                        <a:rPr lang="bg-BG" dirty="0" smtClean="0"/>
                        <a:t>Инфекциозни болести</a:t>
                      </a:r>
                      <a:endParaRPr lang="bg-BG" dirty="0"/>
                    </a:p>
                  </a:txBody>
                  <a:tcPr/>
                </a:tc>
                <a:extLst>
                  <a:ext uri="{0D108BD9-81ED-4DB2-BD59-A6C34878D82A}">
                    <a16:rowId xmlns:a16="http://schemas.microsoft.com/office/drawing/2014/main" val="10001"/>
                  </a:ext>
                </a:extLst>
              </a:tr>
              <a:tr h="596266">
                <a:tc>
                  <a:txBody>
                    <a:bodyPr/>
                    <a:lstStyle/>
                    <a:p>
                      <a:r>
                        <a:rPr lang="bg-BG" dirty="0" smtClean="0"/>
                        <a:t>Злокачествени</a:t>
                      </a:r>
                      <a:r>
                        <a:rPr lang="bg-BG" baseline="0" dirty="0" smtClean="0"/>
                        <a:t> новообразувания</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t>Болести на органите на кръвообръщението</a:t>
                      </a:r>
                    </a:p>
                  </a:txBody>
                  <a:tcPr/>
                </a:tc>
                <a:extLst>
                  <a:ext uri="{0D108BD9-81ED-4DB2-BD59-A6C34878D82A}">
                    <a16:rowId xmlns:a16="http://schemas.microsoft.com/office/drawing/2014/main" val="10002"/>
                  </a:ext>
                </a:extLst>
              </a:tr>
              <a:tr h="596266">
                <a:tc>
                  <a:txBody>
                    <a:bodyPr/>
                    <a:lstStyle/>
                    <a:p>
                      <a:r>
                        <a:rPr lang="bg-BG" dirty="0" smtClean="0"/>
                        <a:t>Заболявания на дихателната система</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t>Злокачествени</a:t>
                      </a:r>
                      <a:r>
                        <a:rPr lang="bg-BG" baseline="0" dirty="0" smtClean="0"/>
                        <a:t> новообразувания</a:t>
                      </a:r>
                      <a:endParaRPr lang="bg-BG" dirty="0" smtClean="0"/>
                    </a:p>
                  </a:txBody>
                  <a:tcPr/>
                </a:tc>
                <a:extLst>
                  <a:ext uri="{0D108BD9-81ED-4DB2-BD59-A6C34878D82A}">
                    <a16:rowId xmlns:a16="http://schemas.microsoft.com/office/drawing/2014/main" val="10003"/>
                  </a:ext>
                </a:extLst>
              </a:tr>
              <a:tr h="596266">
                <a:tc>
                  <a:txBody>
                    <a:bodyPr/>
                    <a:lstStyle/>
                    <a:p>
                      <a:r>
                        <a:rPr lang="bg-BG" dirty="0" smtClean="0"/>
                        <a:t>Травми</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t>Заболявания на дихателната система</a:t>
                      </a:r>
                    </a:p>
                  </a:txBody>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pPr>
              <a:defRPr/>
            </a:pPr>
            <a:fld id="{A965D0AC-D741-4CBB-BF3B-2026E3023765}" type="datetime1">
              <a:rPr lang="en-US" altLang="en-US" smtClean="0"/>
              <a:pPr>
                <a:defRPr/>
              </a:pPr>
              <a:t>4/28/2020</a:t>
            </a:fld>
            <a:endParaRPr lang="en-GB" altLang="en-US"/>
          </a:p>
        </p:txBody>
      </p:sp>
      <p:sp>
        <p:nvSpPr>
          <p:cNvPr id="4" name="Slide Number Placeholder 3"/>
          <p:cNvSpPr>
            <a:spLocks noGrp="1"/>
          </p:cNvSpPr>
          <p:nvPr>
            <p:ph type="sldNum" sz="quarter" idx="12"/>
          </p:nvPr>
        </p:nvSpPr>
        <p:spPr/>
        <p:txBody>
          <a:bodyPr/>
          <a:lstStyle/>
          <a:p>
            <a:pPr>
              <a:defRPr/>
            </a:pPr>
            <a:fld id="{E4D49C8C-EFE0-4DF5-8F35-0D0163CE9FE4}" type="slidenum">
              <a:rPr lang="en-GB" altLang="en-US" smtClean="0"/>
              <a:pPr>
                <a:defRPr/>
              </a:pPr>
              <a:t>43</a:t>
            </a:fld>
            <a:endParaRPr lang="en-GB"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00DFC-7E10-4F00-BDCF-B2237F850598}"/>
              </a:ext>
            </a:extLst>
          </p:cNvPr>
          <p:cNvSpPr>
            <a:spLocks noGrp="1"/>
          </p:cNvSpPr>
          <p:nvPr>
            <p:ph type="dt" sz="half" idx="10"/>
          </p:nvPr>
        </p:nvSpPr>
        <p:spPr/>
        <p:txBody>
          <a:bodyPr/>
          <a:lstStyle/>
          <a:p>
            <a:pPr>
              <a:defRPr/>
            </a:pPr>
            <a:fld id="{F1A9A01D-D872-46B1-9DB7-3EF49839C97E}" type="datetime1">
              <a:rPr lang="en-US" altLang="en-US" smtClean="0"/>
              <a:pPr>
                <a:defRPr/>
              </a:pPr>
              <a:t>4/28/2020</a:t>
            </a:fld>
            <a:endParaRPr lang="en-US" altLang="en-US"/>
          </a:p>
        </p:txBody>
      </p:sp>
      <p:sp>
        <p:nvSpPr>
          <p:cNvPr id="3" name="Slide Number Placeholder 2">
            <a:extLst>
              <a:ext uri="{FF2B5EF4-FFF2-40B4-BE49-F238E27FC236}">
                <a16:creationId xmlns:a16="http://schemas.microsoft.com/office/drawing/2014/main" id="{97474E5C-E053-4E93-A6C2-515A9926BCAC}"/>
              </a:ext>
            </a:extLst>
          </p:cNvPr>
          <p:cNvSpPr>
            <a:spLocks noGrp="1"/>
          </p:cNvSpPr>
          <p:nvPr>
            <p:ph type="sldNum" sz="quarter" idx="12"/>
          </p:nvPr>
        </p:nvSpPr>
        <p:spPr/>
        <p:txBody>
          <a:bodyPr/>
          <a:lstStyle/>
          <a:p>
            <a:pPr>
              <a:defRPr/>
            </a:pPr>
            <a:fld id="{432AAA59-D5AC-470D-AABA-6E0A59E851A8}" type="slidenum">
              <a:rPr lang="en-US" altLang="en-US" smtClean="0"/>
              <a:pPr>
                <a:defRPr/>
              </a:pPr>
              <a:t>44</a:t>
            </a:fld>
            <a:endParaRPr lang="en-US" altLang="en-US"/>
          </a:p>
        </p:txBody>
      </p:sp>
      <p:sp>
        <p:nvSpPr>
          <p:cNvPr id="4" name="TextBox 3">
            <a:extLst>
              <a:ext uri="{FF2B5EF4-FFF2-40B4-BE49-F238E27FC236}">
                <a16:creationId xmlns:a16="http://schemas.microsoft.com/office/drawing/2014/main" id="{F1CC4A5B-68D2-434A-875D-04BBC0AF8A49}"/>
              </a:ext>
            </a:extLst>
          </p:cNvPr>
          <p:cNvSpPr txBox="1"/>
          <p:nvPr/>
        </p:nvSpPr>
        <p:spPr>
          <a:xfrm>
            <a:off x="1403648" y="188640"/>
            <a:ext cx="6408711" cy="430887"/>
          </a:xfrm>
          <a:prstGeom prst="rect">
            <a:avLst/>
          </a:prstGeom>
          <a:solidFill>
            <a:schemeClr val="bg1"/>
          </a:solidFill>
          <a:ln>
            <a:solidFill>
              <a:schemeClr val="tx1"/>
            </a:solidFill>
          </a:ln>
        </p:spPr>
        <p:txBody>
          <a:bodyPr wrap="square" rtlCol="0">
            <a:spAutoFit/>
          </a:bodyPr>
          <a:lstStyle/>
          <a:p>
            <a:r>
              <a:rPr lang="bg-BG" sz="2200" b="1" dirty="0"/>
              <a:t>Смъртност по причини в България – 201</a:t>
            </a:r>
            <a:r>
              <a:rPr lang="en-US" sz="2200" b="1" dirty="0"/>
              <a:t>8</a:t>
            </a:r>
            <a:r>
              <a:rPr lang="bg-BG" sz="2200" b="1" dirty="0"/>
              <a:t> г.</a:t>
            </a:r>
            <a:endParaRPr lang="en-US" sz="2200" b="1" dirty="0"/>
          </a:p>
        </p:txBody>
      </p:sp>
      <p:pic>
        <p:nvPicPr>
          <p:cNvPr id="5" name="Picture 4">
            <a:extLst>
              <a:ext uri="{FF2B5EF4-FFF2-40B4-BE49-F238E27FC236}">
                <a16:creationId xmlns:a16="http://schemas.microsoft.com/office/drawing/2014/main" id="{06ABC507-1282-4348-B890-0C88D3D0EE6C}"/>
              </a:ext>
            </a:extLst>
          </p:cNvPr>
          <p:cNvPicPr>
            <a:picLocks noChangeAspect="1"/>
          </p:cNvPicPr>
          <p:nvPr/>
        </p:nvPicPr>
        <p:blipFill>
          <a:blip r:embed="rId2"/>
          <a:stretch>
            <a:fillRect/>
          </a:stretch>
        </p:blipFill>
        <p:spPr>
          <a:xfrm>
            <a:off x="1475655" y="981019"/>
            <a:ext cx="6360429" cy="5544325"/>
          </a:xfrm>
          <a:prstGeom prst="rect">
            <a:avLst/>
          </a:prstGeom>
          <a:ln w="25400">
            <a:solidFill>
              <a:schemeClr val="tx1"/>
            </a:solidFill>
          </a:ln>
        </p:spPr>
      </p:pic>
    </p:spTree>
    <p:extLst>
      <p:ext uri="{BB962C8B-B14F-4D97-AF65-F5344CB8AC3E}">
        <p14:creationId xmlns:p14="http://schemas.microsoft.com/office/powerpoint/2010/main" val="265326282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A43E93C-5F6D-456E-A502-C5D52FF3E1D5}" type="slidenum">
              <a:rPr lang="en-US" altLang="en-US"/>
              <a:pPr/>
              <a:t>45</a:t>
            </a:fld>
            <a:endParaRPr lang="en-US" altLang="en-US"/>
          </a:p>
        </p:txBody>
      </p:sp>
      <p:sp>
        <p:nvSpPr>
          <p:cNvPr id="67587" name="Rectangle 2"/>
          <p:cNvSpPr>
            <a:spLocks noGrp="1" noChangeArrowheads="1"/>
          </p:cNvSpPr>
          <p:nvPr>
            <p:ph type="title"/>
          </p:nvPr>
        </p:nvSpPr>
        <p:spPr>
          <a:xfrm>
            <a:off x="323528" y="692696"/>
            <a:ext cx="8641085" cy="4954562"/>
          </a:xfrm>
          <a:solidFill>
            <a:schemeClr val="bg2">
              <a:lumMod val="20000"/>
              <a:lumOff val="80000"/>
            </a:schemeClr>
          </a:solidFill>
          <a:ln>
            <a:solidFill>
              <a:schemeClr val="tx1"/>
            </a:solidFill>
          </a:ln>
        </p:spPr>
        <p:txBody>
          <a:bodyPr/>
          <a:lstStyle/>
          <a:p>
            <a:pPr eaLnBrk="1" hangingPunct="1"/>
            <a:r>
              <a:rPr lang="bg-BG" altLang="en-US" sz="5400" b="1" dirty="0">
                <a:solidFill>
                  <a:srgbClr val="C00000"/>
                </a:solidFill>
              </a:rPr>
              <a:t>Майчина смъртност</a:t>
            </a:r>
            <a:r>
              <a:rPr lang="bg-BG" altLang="en-US" sz="5400" b="1" dirty="0">
                <a:solidFill>
                  <a:srgbClr val="FF0000"/>
                </a:solidFill>
              </a:rPr>
              <a:t/>
            </a:r>
            <a:br>
              <a:rPr lang="bg-BG" altLang="en-US" sz="5400" b="1" dirty="0">
                <a:solidFill>
                  <a:srgbClr val="FF0000"/>
                </a:solidFill>
              </a:rPr>
            </a:br>
            <a:r>
              <a:rPr lang="bg-BG" altLang="en-US" sz="5400" b="1" dirty="0">
                <a:solidFill>
                  <a:srgbClr val="FF0000"/>
                </a:solidFill>
              </a:rPr>
              <a:t/>
            </a:r>
            <a:br>
              <a:rPr lang="bg-BG" altLang="en-US" sz="5400" b="1" dirty="0">
                <a:solidFill>
                  <a:srgbClr val="FF0000"/>
                </a:solidFill>
              </a:rPr>
            </a:br>
            <a:r>
              <a:rPr lang="bg-BG" altLang="en-US" sz="5400" b="1" dirty="0" smtClean="0">
                <a:solidFill>
                  <a:srgbClr val="FF0000"/>
                </a:solidFill>
              </a:rPr>
              <a:t>          </a:t>
            </a:r>
            <a:r>
              <a:rPr lang="bg-BG" altLang="en-US" sz="2400" b="1" dirty="0" smtClean="0">
                <a:solidFill>
                  <a:schemeClr val="tx1"/>
                </a:solidFill>
              </a:rPr>
              <a:t>Умрели </a:t>
            </a:r>
            <a:r>
              <a:rPr lang="bg-BG" altLang="en-US" sz="2400" b="1" dirty="0">
                <a:solidFill>
                  <a:schemeClr val="tx1"/>
                </a:solidFill>
              </a:rPr>
              <a:t>жени по време на бременността, </a:t>
            </a:r>
            <a:br>
              <a:rPr lang="bg-BG" altLang="en-US" sz="2400" b="1" dirty="0">
                <a:solidFill>
                  <a:schemeClr val="tx1"/>
                </a:solidFill>
              </a:rPr>
            </a:br>
            <a:r>
              <a:rPr lang="bg-BG" altLang="en-US" sz="2400" b="1" dirty="0" smtClean="0">
                <a:solidFill>
                  <a:schemeClr val="tx1"/>
                </a:solidFill>
              </a:rPr>
              <a:t>                   раждането </a:t>
            </a:r>
            <a:r>
              <a:rPr lang="bg-BG" altLang="en-US" sz="2400" b="1" dirty="0">
                <a:solidFill>
                  <a:schemeClr val="tx1"/>
                </a:solidFill>
              </a:rPr>
              <a:t>и до 42-я ден след раждането</a:t>
            </a:r>
            <a:br>
              <a:rPr lang="bg-BG" altLang="en-US" sz="2400" b="1" dirty="0">
                <a:solidFill>
                  <a:schemeClr val="tx1"/>
                </a:solidFill>
              </a:rPr>
            </a:br>
            <a:r>
              <a:rPr lang="bg-BG" altLang="en-US" sz="2400" b="1" dirty="0">
                <a:solidFill>
                  <a:schemeClr val="tx1"/>
                </a:solidFill>
              </a:rPr>
              <a:t>МС = 						       	         х 100000</a:t>
            </a:r>
            <a:br>
              <a:rPr lang="bg-BG" altLang="en-US" sz="2400" b="1" dirty="0">
                <a:solidFill>
                  <a:schemeClr val="tx1"/>
                </a:solidFill>
              </a:rPr>
            </a:br>
            <a:r>
              <a:rPr lang="bg-BG" altLang="en-US" sz="2400" b="1" dirty="0" smtClean="0">
                <a:solidFill>
                  <a:schemeClr val="tx1"/>
                </a:solidFill>
              </a:rPr>
              <a:t>                                 брой </a:t>
            </a:r>
            <a:r>
              <a:rPr lang="bg-BG" altLang="en-US" sz="2400" b="1" dirty="0">
                <a:solidFill>
                  <a:schemeClr val="tx1"/>
                </a:solidFill>
              </a:rPr>
              <a:t>живородени</a:t>
            </a:r>
            <a:endParaRPr lang="en-US" altLang="en-US" sz="2400" b="1" dirty="0">
              <a:solidFill>
                <a:schemeClr val="tx1"/>
              </a:solidFill>
            </a:endParaRPr>
          </a:p>
        </p:txBody>
      </p:sp>
      <p:sp>
        <p:nvSpPr>
          <p:cNvPr id="2" name="Date Placeholder 1"/>
          <p:cNvSpPr>
            <a:spLocks noGrp="1"/>
          </p:cNvSpPr>
          <p:nvPr>
            <p:ph type="dt" sz="half" idx="10"/>
          </p:nvPr>
        </p:nvSpPr>
        <p:spPr/>
        <p:txBody>
          <a:bodyPr/>
          <a:lstStyle/>
          <a:p>
            <a:pPr>
              <a:defRPr/>
            </a:pPr>
            <a:fld id="{60800B56-DB67-4314-A3D2-EA78A10FF487}" type="datetime1">
              <a:rPr lang="en-US" altLang="en-US" smtClean="0"/>
              <a:pPr>
                <a:defRPr/>
              </a:pPr>
              <a:t>4/28/2020</a:t>
            </a:fld>
            <a:endParaRPr lang="en-US" altLang="en-US"/>
          </a:p>
        </p:txBody>
      </p:sp>
      <p:cxnSp>
        <p:nvCxnSpPr>
          <p:cNvPr id="4" name="Straight Connector 3"/>
          <p:cNvCxnSpPr/>
          <p:nvPr/>
        </p:nvCxnSpPr>
        <p:spPr bwMode="auto">
          <a:xfrm>
            <a:off x="1214414" y="4429132"/>
            <a:ext cx="5929354" cy="1588"/>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400948" cy="5674642"/>
          </a:xfrm>
        </p:spPr>
        <p:txBody>
          <a:bodyPr/>
          <a:lstStyle/>
          <a:p>
            <a:r>
              <a:rPr lang="bg-BG" sz="4800" b="1" dirty="0" smtClean="0">
                <a:solidFill>
                  <a:srgbClr val="C00000"/>
                </a:solidFill>
                <a:effectLst>
                  <a:outerShdw blurRad="38100" dist="38100" dir="2700000" algn="tl">
                    <a:srgbClr val="000000">
                      <a:alpha val="43137"/>
                    </a:srgbClr>
                  </a:outerShdw>
                </a:effectLst>
              </a:rPr>
              <a:t>ДЕТСКА </a:t>
            </a:r>
            <a:r>
              <a:rPr lang="bg-BG" sz="4800" b="1" dirty="0">
                <a:solidFill>
                  <a:srgbClr val="C00000"/>
                </a:solidFill>
                <a:effectLst>
                  <a:outerShdw blurRad="38100" dist="38100" dir="2700000" algn="tl">
                    <a:srgbClr val="000000">
                      <a:alpha val="43137"/>
                    </a:srgbClr>
                  </a:outerShdw>
                </a:effectLst>
              </a:rPr>
              <a:t>СМЪРТНОСТ</a:t>
            </a:r>
            <a:endParaRPr lang="en-US" sz="4800" dirty="0">
              <a:solidFill>
                <a:srgbClr val="C0000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87864BC9-5732-4047-B851-B27268BE585A}" type="datetime1">
              <a:rPr lang="bg-BG" altLang="en-US" smtClean="0"/>
              <a:pPr/>
              <a:t>28.4.2020 г.</a:t>
            </a:fld>
            <a:endParaRPr lang="en-US" altLang="en-US"/>
          </a:p>
        </p:txBody>
      </p:sp>
      <p:sp>
        <p:nvSpPr>
          <p:cNvPr id="4" name="Slide Number Placeholder 3"/>
          <p:cNvSpPr>
            <a:spLocks noGrp="1"/>
          </p:cNvSpPr>
          <p:nvPr>
            <p:ph type="sldNum" sz="quarter" idx="12"/>
          </p:nvPr>
        </p:nvSpPr>
        <p:spPr/>
        <p:txBody>
          <a:bodyPr/>
          <a:lstStyle/>
          <a:p>
            <a:fld id="{F8D467D1-11BC-4BAC-8F66-758252AF36ED}" type="slidenum">
              <a:rPr lang="en-US" altLang="en-US" smtClean="0"/>
              <a:pPr/>
              <a:t>46</a:t>
            </a:fld>
            <a:endParaRPr lang="en-US" altLang="en-US"/>
          </a:p>
        </p:txBody>
      </p:sp>
    </p:spTree>
    <p:extLst>
      <p:ext uri="{BB962C8B-B14F-4D97-AF65-F5344CB8AC3E}">
        <p14:creationId xmlns:p14="http://schemas.microsoft.com/office/powerpoint/2010/main" val="27844250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88B920C7-7051-44F4-86DE-3359CC9EBCAC}" type="slidenum">
              <a:rPr lang="en-US" altLang="en-US"/>
              <a:pPr/>
              <a:t>47</a:t>
            </a:fld>
            <a:endParaRPr lang="en-US" altLang="en-US"/>
          </a:p>
        </p:txBody>
      </p:sp>
      <p:sp>
        <p:nvSpPr>
          <p:cNvPr id="6146"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FEB18D5E-6E75-48DF-A653-AA58CF7E2155}" type="slidenum">
              <a:rPr lang="en-US" altLang="en-US" sz="1400"/>
              <a:pPr algn="r" eaLnBrk="1" hangingPunct="1"/>
              <a:t>47</a:t>
            </a:fld>
            <a:endParaRPr lang="en-US" altLang="en-US" sz="1400"/>
          </a:p>
        </p:txBody>
      </p:sp>
      <p:sp>
        <p:nvSpPr>
          <p:cNvPr id="6147" name="Rectangle 2"/>
          <p:cNvSpPr>
            <a:spLocks noGrp="1" noChangeArrowheads="1"/>
          </p:cNvSpPr>
          <p:nvPr>
            <p:ph type="title"/>
          </p:nvPr>
        </p:nvSpPr>
        <p:spPr>
          <a:xfrm>
            <a:off x="323850" y="277813"/>
            <a:ext cx="8496300" cy="5527675"/>
          </a:xfrm>
          <a:solidFill>
            <a:srgbClr val="FFFFCC"/>
          </a:solidFill>
          <a:ln>
            <a:solidFill>
              <a:schemeClr val="tx1"/>
            </a:solidFill>
            <a:miter lim="800000"/>
            <a:headEnd/>
            <a:tailEnd/>
          </a:ln>
        </p:spPr>
        <p:txBody>
          <a:bodyPr/>
          <a:lstStyle/>
          <a:p>
            <a:pPr algn="ctr">
              <a:lnSpc>
                <a:spcPct val="150000"/>
              </a:lnSpc>
            </a:pPr>
            <a:r>
              <a:rPr lang="bg-BG" altLang="en-US" sz="2800" b="1" i="1" dirty="0" smtClean="0">
                <a:solidFill>
                  <a:srgbClr val="990000"/>
                </a:solidFill>
              </a:rPr>
              <a:t>Под  детска смъртност се разбира смъртността при децата от 0 до 1-годишна възраст</a:t>
            </a:r>
            <a:r>
              <a:rPr lang="bg-BG" altLang="en-US" sz="2800" b="1" dirty="0" smtClean="0">
                <a:solidFill>
                  <a:srgbClr val="000000"/>
                </a:solidFill>
              </a:rPr>
              <a:t>            </a:t>
            </a:r>
            <a:br>
              <a:rPr lang="bg-BG" altLang="en-US" sz="2800" b="1" dirty="0" smtClean="0">
                <a:solidFill>
                  <a:srgbClr val="000000"/>
                </a:solidFill>
              </a:rPr>
            </a:br>
            <a:r>
              <a:rPr lang="bg-BG" altLang="en-US" sz="2800" b="1" dirty="0" smtClean="0">
                <a:solidFill>
                  <a:srgbClr val="000000"/>
                </a:solidFill>
              </a:rPr>
              <a:t>              </a:t>
            </a:r>
            <a:br>
              <a:rPr lang="bg-BG" altLang="en-US" sz="2800" b="1" dirty="0" smtClean="0">
                <a:solidFill>
                  <a:srgbClr val="000000"/>
                </a:solidFill>
              </a:rPr>
            </a:br>
            <a:r>
              <a:rPr lang="bg-BG" altLang="en-US" sz="2800" b="1" dirty="0" smtClean="0">
                <a:solidFill>
                  <a:srgbClr val="000000"/>
                </a:solidFill>
              </a:rPr>
              <a:t> Умрели </a:t>
            </a:r>
            <a:r>
              <a:rPr lang="bg-BG" altLang="en-US" sz="2800" b="1" dirty="0">
                <a:solidFill>
                  <a:srgbClr val="000000"/>
                </a:solidFill>
              </a:rPr>
              <a:t>деца до 1-год. възраст   </a:t>
            </a:r>
            <a:r>
              <a:rPr lang="en-US" altLang="en-US" sz="2800" b="1" dirty="0">
                <a:solidFill>
                  <a:srgbClr val="000000"/>
                </a:solidFill>
              </a:rPr>
              <a:t/>
            </a:r>
            <a:br>
              <a:rPr lang="en-US" altLang="en-US" sz="2800" b="1" dirty="0">
                <a:solidFill>
                  <a:srgbClr val="000000"/>
                </a:solidFill>
              </a:rPr>
            </a:br>
            <a:r>
              <a:rPr lang="bg-BG" altLang="en-US" sz="2800" b="1" dirty="0">
                <a:solidFill>
                  <a:srgbClr val="000000"/>
                </a:solidFill>
              </a:rPr>
              <a:t>ДС = </a:t>
            </a:r>
            <a:r>
              <a:rPr lang="en-US" altLang="en-US" sz="2800" b="1" dirty="0">
                <a:solidFill>
                  <a:srgbClr val="000000"/>
                </a:solidFill>
              </a:rPr>
              <a:t>						       </a:t>
            </a:r>
            <a:r>
              <a:rPr lang="bg-BG" altLang="en-US" sz="2800" b="1" dirty="0">
                <a:solidFill>
                  <a:srgbClr val="000000"/>
                </a:solidFill>
              </a:rPr>
              <a:t>х 1000 </a:t>
            </a:r>
            <a:r>
              <a:rPr lang="bg-BG" altLang="en-US" sz="2800" b="1" dirty="0" smtClean="0">
                <a:solidFill>
                  <a:srgbClr val="000000"/>
                </a:solidFill>
              </a:rPr>
              <a:t>           Живородени </a:t>
            </a:r>
            <a:r>
              <a:rPr lang="bg-BG" altLang="en-US" sz="2800" b="1" dirty="0">
                <a:solidFill>
                  <a:srgbClr val="000000"/>
                </a:solidFill>
              </a:rPr>
              <a:t>през същата година </a:t>
            </a:r>
            <a:br>
              <a:rPr lang="bg-BG" altLang="en-US" sz="2800" b="1" dirty="0">
                <a:solidFill>
                  <a:srgbClr val="000000"/>
                </a:solidFill>
              </a:rPr>
            </a:br>
            <a:r>
              <a:rPr lang="bg-BG" altLang="en-US" sz="2800" b="1" dirty="0">
                <a:solidFill>
                  <a:srgbClr val="000000"/>
                </a:solidFill>
              </a:rPr>
              <a:t>и в същата територия</a:t>
            </a:r>
            <a:endParaRPr lang="en-US" altLang="en-US" sz="2800" b="1" dirty="0">
              <a:solidFill>
                <a:srgbClr val="000000"/>
              </a:solidFill>
            </a:endParaRPr>
          </a:p>
        </p:txBody>
      </p:sp>
      <p:cxnSp>
        <p:nvCxnSpPr>
          <p:cNvPr id="3" name="Straight Connector 2"/>
          <p:cNvCxnSpPr/>
          <p:nvPr/>
        </p:nvCxnSpPr>
        <p:spPr bwMode="auto">
          <a:xfrm>
            <a:off x="1714480" y="3786190"/>
            <a:ext cx="5143536" cy="1588"/>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8"/>
          <p:cNvSpPr>
            <a:spLocks noGrp="1"/>
          </p:cNvSpPr>
          <p:nvPr>
            <p:ph type="dt" sz="half" idx="10"/>
          </p:nvPr>
        </p:nvSpPr>
        <p:spPr/>
        <p:txBody>
          <a:bodyPr/>
          <a:lstStyle/>
          <a:p>
            <a:fld id="{CDD06E1F-A7F5-4249-BE9B-CCB8017229F7}" type="datetime1">
              <a:rPr lang="bg-BG" altLang="en-US" smtClean="0"/>
              <a:pPr/>
              <a:t>28.4.2020 г.</a:t>
            </a:fld>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BB91C8B8-E9A2-4288-90B1-D205E17CB666}" type="slidenum">
              <a:rPr lang="en-US" altLang="en-US"/>
              <a:pPr/>
              <a:t>48</a:t>
            </a:fld>
            <a:endParaRPr lang="en-US" altLang="en-US"/>
          </a:p>
        </p:txBody>
      </p:sp>
      <p:sp>
        <p:nvSpPr>
          <p:cNvPr id="7170"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1E38883F-3560-461C-945E-F42EED5B546A}" type="slidenum">
              <a:rPr lang="en-US" altLang="en-US" sz="1400"/>
              <a:pPr algn="r" eaLnBrk="1" hangingPunct="1"/>
              <a:t>48</a:t>
            </a:fld>
            <a:endParaRPr lang="en-US" altLang="en-US" sz="1400"/>
          </a:p>
        </p:txBody>
      </p:sp>
      <p:sp>
        <p:nvSpPr>
          <p:cNvPr id="7171" name="Rectangle 2"/>
          <p:cNvSpPr>
            <a:spLocks noGrp="1" noChangeArrowheads="1"/>
          </p:cNvSpPr>
          <p:nvPr>
            <p:ph type="title"/>
          </p:nvPr>
        </p:nvSpPr>
        <p:spPr>
          <a:xfrm>
            <a:off x="457200" y="277813"/>
            <a:ext cx="8229600" cy="5743575"/>
          </a:xfrm>
          <a:solidFill>
            <a:srgbClr val="FFFFCC"/>
          </a:solidFill>
          <a:ln>
            <a:solidFill>
              <a:schemeClr val="tx1"/>
            </a:solidFill>
            <a:miter lim="800000"/>
            <a:headEnd/>
            <a:tailEnd/>
          </a:ln>
        </p:spPr>
        <p:txBody>
          <a:bodyPr>
            <a:normAutofit fontScale="90000"/>
          </a:bodyPr>
          <a:lstStyle/>
          <a:p>
            <a:pPr eaLnBrk="1" hangingPunct="1">
              <a:lnSpc>
                <a:spcPct val="140000"/>
              </a:lnSpc>
            </a:pPr>
            <a:r>
              <a:rPr lang="bg-BG" altLang="en-US" b="1" dirty="0">
                <a:solidFill>
                  <a:srgbClr val="990000"/>
                </a:solidFill>
              </a:rPr>
              <a:t>Оценка по 5-степенна скала:</a:t>
            </a:r>
            <a:r>
              <a:rPr lang="bg-BG" altLang="en-US" b="1" i="1" dirty="0">
                <a:solidFill>
                  <a:srgbClr val="000000"/>
                </a:solidFill>
              </a:rPr>
              <a:t/>
            </a:r>
            <a:br>
              <a:rPr lang="bg-BG" altLang="en-US" b="1" i="1" dirty="0">
                <a:solidFill>
                  <a:srgbClr val="000000"/>
                </a:solidFill>
              </a:rPr>
            </a:br>
            <a:r>
              <a:rPr lang="bg-BG" altLang="en-US" b="1" i="1" dirty="0" smtClean="0">
                <a:solidFill>
                  <a:srgbClr val="000000"/>
                </a:solidFill>
              </a:rPr>
              <a:t/>
            </a:r>
            <a:br>
              <a:rPr lang="bg-BG" altLang="en-US" b="1" i="1" dirty="0" smtClean="0">
                <a:solidFill>
                  <a:srgbClr val="000000"/>
                </a:solidFill>
              </a:rPr>
            </a:br>
            <a:r>
              <a:rPr lang="bg-BG" altLang="en-US" b="1" i="1" dirty="0" smtClean="0">
                <a:solidFill>
                  <a:srgbClr val="000000"/>
                </a:solidFill>
              </a:rPr>
              <a:t>много </a:t>
            </a:r>
            <a:r>
              <a:rPr lang="bg-BG" altLang="en-US" b="1" i="1" dirty="0">
                <a:solidFill>
                  <a:srgbClr val="000000"/>
                </a:solidFill>
              </a:rPr>
              <a:t>ниска	 	- под </a:t>
            </a:r>
            <a:r>
              <a:rPr lang="en-US" altLang="en-US" b="1" i="1" dirty="0">
                <a:solidFill>
                  <a:srgbClr val="000000"/>
                </a:solidFill>
              </a:rPr>
              <a:t>5</a:t>
            </a:r>
            <a:r>
              <a:rPr lang="bg-BG" altLang="en-US" b="1" i="1" dirty="0">
                <a:solidFill>
                  <a:srgbClr val="000000"/>
                </a:solidFill>
              </a:rPr>
              <a:t>‰ </a:t>
            </a:r>
            <a:br>
              <a:rPr lang="bg-BG" altLang="en-US" b="1" i="1" dirty="0">
                <a:solidFill>
                  <a:srgbClr val="000000"/>
                </a:solidFill>
              </a:rPr>
            </a:br>
            <a:r>
              <a:rPr lang="bg-BG" altLang="en-US" b="1" i="1" dirty="0">
                <a:solidFill>
                  <a:srgbClr val="000000"/>
                </a:solidFill>
              </a:rPr>
              <a:t>ниска 			- </a:t>
            </a:r>
            <a:r>
              <a:rPr lang="en-US" altLang="en-US" b="1" i="1" dirty="0">
                <a:solidFill>
                  <a:srgbClr val="000000"/>
                </a:solidFill>
              </a:rPr>
              <a:t>5 </a:t>
            </a:r>
            <a:r>
              <a:rPr lang="bg-BG" altLang="en-US" b="1" i="1" dirty="0">
                <a:solidFill>
                  <a:srgbClr val="000000"/>
                </a:solidFill>
              </a:rPr>
              <a:t>-1</a:t>
            </a:r>
            <a:r>
              <a:rPr lang="en-US" altLang="en-US" b="1" i="1" dirty="0">
                <a:solidFill>
                  <a:srgbClr val="000000"/>
                </a:solidFill>
              </a:rPr>
              <a:t>0</a:t>
            </a:r>
            <a:r>
              <a:rPr lang="bg-BG" altLang="en-US" b="1" i="1" dirty="0">
                <a:solidFill>
                  <a:srgbClr val="000000"/>
                </a:solidFill>
              </a:rPr>
              <a:t>‰ </a:t>
            </a:r>
            <a:br>
              <a:rPr lang="bg-BG" altLang="en-US" b="1" i="1" dirty="0">
                <a:solidFill>
                  <a:srgbClr val="000000"/>
                </a:solidFill>
              </a:rPr>
            </a:br>
            <a:r>
              <a:rPr lang="bg-BG" altLang="en-US" b="1" i="1" dirty="0">
                <a:solidFill>
                  <a:srgbClr val="000000"/>
                </a:solidFill>
              </a:rPr>
              <a:t>средна 			- 1</a:t>
            </a:r>
            <a:r>
              <a:rPr lang="en-US" altLang="en-US" b="1" i="1" dirty="0">
                <a:solidFill>
                  <a:srgbClr val="000000"/>
                </a:solidFill>
              </a:rPr>
              <a:t>0 </a:t>
            </a:r>
            <a:r>
              <a:rPr lang="bg-BG" altLang="en-US" b="1" i="1" dirty="0">
                <a:solidFill>
                  <a:srgbClr val="000000"/>
                </a:solidFill>
              </a:rPr>
              <a:t>-</a:t>
            </a:r>
            <a:r>
              <a:rPr lang="en-US" altLang="en-US" b="1" i="1" dirty="0">
                <a:solidFill>
                  <a:srgbClr val="000000"/>
                </a:solidFill>
              </a:rPr>
              <a:t> 25</a:t>
            </a:r>
            <a:r>
              <a:rPr lang="bg-BG" altLang="en-US" b="1" i="1" dirty="0">
                <a:solidFill>
                  <a:srgbClr val="000000"/>
                </a:solidFill>
              </a:rPr>
              <a:t>‰ </a:t>
            </a:r>
            <a:br>
              <a:rPr lang="bg-BG" altLang="en-US" b="1" i="1" dirty="0">
                <a:solidFill>
                  <a:srgbClr val="000000"/>
                </a:solidFill>
              </a:rPr>
            </a:br>
            <a:r>
              <a:rPr lang="bg-BG" altLang="en-US" b="1" i="1" dirty="0">
                <a:solidFill>
                  <a:srgbClr val="000000"/>
                </a:solidFill>
              </a:rPr>
              <a:t>висока 			- 25</a:t>
            </a:r>
            <a:r>
              <a:rPr lang="en-US" altLang="en-US" b="1" i="1" dirty="0">
                <a:solidFill>
                  <a:srgbClr val="000000"/>
                </a:solidFill>
              </a:rPr>
              <a:t> </a:t>
            </a:r>
            <a:r>
              <a:rPr lang="bg-BG" altLang="en-US" b="1" i="1" dirty="0">
                <a:solidFill>
                  <a:srgbClr val="000000"/>
                </a:solidFill>
              </a:rPr>
              <a:t>-</a:t>
            </a:r>
            <a:r>
              <a:rPr lang="en-US" altLang="en-US" b="1" i="1" dirty="0">
                <a:solidFill>
                  <a:srgbClr val="000000"/>
                </a:solidFill>
              </a:rPr>
              <a:t> 50</a:t>
            </a:r>
            <a:r>
              <a:rPr lang="bg-BG" altLang="en-US" b="1" i="1" dirty="0">
                <a:solidFill>
                  <a:srgbClr val="000000"/>
                </a:solidFill>
              </a:rPr>
              <a:t>‰ </a:t>
            </a:r>
            <a:br>
              <a:rPr lang="bg-BG" altLang="en-US" b="1" i="1" dirty="0">
                <a:solidFill>
                  <a:srgbClr val="000000"/>
                </a:solidFill>
              </a:rPr>
            </a:br>
            <a:r>
              <a:rPr lang="bg-BG" altLang="en-US" b="1" i="1" dirty="0">
                <a:solidFill>
                  <a:srgbClr val="000000"/>
                </a:solidFill>
              </a:rPr>
              <a:t>много висока 	- над 50‰.</a:t>
            </a:r>
            <a:endParaRPr lang="en-US" altLang="en-US" b="1" i="1" dirty="0">
              <a:solidFill>
                <a:srgbClr val="000000"/>
              </a:solidFill>
            </a:endParaRPr>
          </a:p>
        </p:txBody>
      </p:sp>
      <p:sp>
        <p:nvSpPr>
          <p:cNvPr id="2" name="Date Placeholder 1"/>
          <p:cNvSpPr>
            <a:spLocks noGrp="1"/>
          </p:cNvSpPr>
          <p:nvPr>
            <p:ph type="dt" sz="half" idx="10"/>
          </p:nvPr>
        </p:nvSpPr>
        <p:spPr/>
        <p:txBody>
          <a:bodyPr/>
          <a:lstStyle/>
          <a:p>
            <a:fld id="{CDA5F819-1BBD-46B1-8FD5-372C105C2038}" type="datetime1">
              <a:rPr lang="bg-BG" altLang="en-US" smtClean="0"/>
              <a:pPr/>
              <a:t>28.4.2020 г.</a:t>
            </a:fld>
            <a:endParaRPr lang="en-US"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9778CF27-A4FE-4604-AB3B-8BA9BC5EC2A1}" type="slidenum">
              <a:rPr lang="en-US" altLang="en-US"/>
              <a:pPr/>
              <a:t>49</a:t>
            </a:fld>
            <a:endParaRPr lang="en-US" altLang="en-US"/>
          </a:p>
        </p:txBody>
      </p:sp>
      <p:sp>
        <p:nvSpPr>
          <p:cNvPr id="819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DCEFD81C-54E5-41AB-B66E-E88EE9A05F56}" type="slidenum">
              <a:rPr lang="en-US" altLang="en-US" sz="1400"/>
              <a:pPr algn="r" eaLnBrk="1" hangingPunct="1"/>
              <a:t>49</a:t>
            </a:fld>
            <a:endParaRPr lang="en-US" altLang="en-US" sz="1400"/>
          </a:p>
        </p:txBody>
      </p:sp>
      <p:sp>
        <p:nvSpPr>
          <p:cNvPr id="8195" name="Rectangle 2"/>
          <p:cNvSpPr>
            <a:spLocks noGrp="1" noChangeArrowheads="1"/>
          </p:cNvSpPr>
          <p:nvPr>
            <p:ph type="title"/>
          </p:nvPr>
        </p:nvSpPr>
        <p:spPr>
          <a:xfrm>
            <a:off x="457200" y="277813"/>
            <a:ext cx="8229600" cy="5672137"/>
          </a:xfrm>
          <a:solidFill>
            <a:srgbClr val="FFFFCC"/>
          </a:solidFill>
        </p:spPr>
        <p:txBody>
          <a:bodyPr/>
          <a:lstStyle/>
          <a:p>
            <a:pPr eaLnBrk="1" hangingPunct="1">
              <a:lnSpc>
                <a:spcPct val="130000"/>
              </a:lnSpc>
            </a:pPr>
            <a:r>
              <a:rPr lang="bg-BG" altLang="en-US" b="1" i="1" u="sng" dirty="0" smtClean="0">
                <a:solidFill>
                  <a:srgbClr val="990000"/>
                </a:solidFill>
              </a:rPr>
              <a:t>Възрастово-специфични </a:t>
            </a:r>
            <a:r>
              <a:rPr lang="bg-BG" altLang="en-US" b="1" i="1" u="sng" dirty="0">
                <a:solidFill>
                  <a:srgbClr val="990000"/>
                </a:solidFill>
              </a:rPr>
              <a:t>коефициенти за детска смъртност</a:t>
            </a:r>
            <a:r>
              <a:rPr lang="bg-BG" altLang="en-US" dirty="0"/>
              <a:t> </a:t>
            </a:r>
            <a:endParaRPr lang="en-US" altLang="en-US" dirty="0"/>
          </a:p>
        </p:txBody>
      </p:sp>
      <p:sp>
        <p:nvSpPr>
          <p:cNvPr id="2" name="Date Placeholder 1"/>
          <p:cNvSpPr>
            <a:spLocks noGrp="1"/>
          </p:cNvSpPr>
          <p:nvPr>
            <p:ph type="dt" sz="half" idx="10"/>
          </p:nvPr>
        </p:nvSpPr>
        <p:spPr/>
        <p:txBody>
          <a:bodyPr/>
          <a:lstStyle/>
          <a:p>
            <a:fld id="{F31F7ACE-5B63-44EA-BF61-49FE1359ABFF}" type="datetime1">
              <a:rPr lang="bg-BG" altLang="en-US" smtClean="0"/>
              <a:pPr/>
              <a:t>28.4.2020 г.</a:t>
            </a:fld>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305800" cy="4464496"/>
          </a:xfrm>
          <a:noFill/>
        </p:spPr>
        <p:txBody>
          <a:bodyPr>
            <a:normAutofit/>
          </a:bodyPr>
          <a:lstStyle/>
          <a:p>
            <a:pPr algn="ctr"/>
            <a:r>
              <a:rPr lang="bg-BG" altLang="en-US" sz="4400" b="1" i="1" dirty="0" smtClean="0">
                <a:solidFill>
                  <a:srgbClr val="C00000"/>
                </a:solidFill>
                <a:effectLst>
                  <a:outerShdw blurRad="38100" dist="38100" dir="2700000" algn="tl">
                    <a:srgbClr val="000000">
                      <a:alpha val="43137"/>
                    </a:srgbClr>
                  </a:outerShdw>
                </a:effectLst>
                <a:latin typeface="Arial" charset="0"/>
                <a:cs typeface="Arial" charset="0"/>
              </a:rPr>
              <a:t>Статика </a:t>
            </a:r>
            <a:r>
              <a:rPr lang="bg-BG" altLang="en-US" sz="4400" b="1" i="1" dirty="0">
                <a:solidFill>
                  <a:srgbClr val="C00000"/>
                </a:solidFill>
                <a:effectLst>
                  <a:outerShdw blurRad="38100" dist="38100" dir="2700000" algn="tl">
                    <a:srgbClr val="000000">
                      <a:alpha val="43137"/>
                    </a:srgbClr>
                  </a:outerShdw>
                </a:effectLst>
                <a:latin typeface="Arial" charset="0"/>
                <a:cs typeface="Arial" charset="0"/>
              </a:rPr>
              <a:t>на населението </a:t>
            </a:r>
            <a:r>
              <a:rPr lang="bg-BG" altLang="en-US" sz="4400"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sz="4400" b="1" i="1" dirty="0">
                <a:solidFill>
                  <a:srgbClr val="002060"/>
                </a:solidFill>
                <a:effectLst>
                  <a:outerShdw blurRad="38100" dist="38100" dir="2700000" algn="tl">
                    <a:srgbClr val="000000">
                      <a:alpha val="43137"/>
                    </a:srgbClr>
                  </a:outerShdw>
                </a:effectLst>
                <a:latin typeface="Arial" charset="0"/>
                <a:cs typeface="Arial" charset="0"/>
              </a:rPr>
            </a:br>
            <a:r>
              <a:rPr lang="bg-BG" altLang="en-US" b="1" i="1" dirty="0">
                <a:solidFill>
                  <a:srgbClr val="002060"/>
                </a:solidFill>
                <a:effectLst>
                  <a:outerShdw blurRad="38100" dist="38100" dir="2700000" algn="tl">
                    <a:srgbClr val="000000">
                      <a:alpha val="43137"/>
                    </a:srgbClr>
                  </a:outerShdw>
                </a:effectLst>
                <a:latin typeface="Arial" charset="0"/>
                <a:cs typeface="Arial" charset="0"/>
              </a:rPr>
              <a:t/>
            </a:r>
            <a:br>
              <a:rPr lang="bg-BG" altLang="en-US" b="1" i="1" dirty="0">
                <a:solidFill>
                  <a:srgbClr val="002060"/>
                </a:solidFill>
                <a:effectLst>
                  <a:outerShdw blurRad="38100" dist="38100" dir="2700000" algn="tl">
                    <a:srgbClr val="000000">
                      <a:alpha val="43137"/>
                    </a:srgbClr>
                  </a:outerShdw>
                </a:effectLst>
                <a:latin typeface="Arial" charset="0"/>
                <a:cs typeface="Arial" charset="0"/>
              </a:rPr>
            </a:br>
            <a:endParaRPr lang="en-US" i="1" dirty="0">
              <a:solidFill>
                <a:srgbClr val="002060"/>
              </a:solidFill>
            </a:endParaRPr>
          </a:p>
        </p:txBody>
      </p:sp>
      <p:sp>
        <p:nvSpPr>
          <p:cNvPr id="3" name="Date Placeholder 2"/>
          <p:cNvSpPr>
            <a:spLocks noGrp="1"/>
          </p:cNvSpPr>
          <p:nvPr>
            <p:ph type="dt" sz="half" idx="10"/>
          </p:nvPr>
        </p:nvSpPr>
        <p:spPr/>
        <p:txBody>
          <a:bodyPr/>
          <a:lstStyle/>
          <a:p>
            <a:pPr>
              <a:defRPr/>
            </a:pPr>
            <a:fld id="{A965D0AC-D741-4CBB-BF3B-2026E3023765}" type="datetime1">
              <a:rPr lang="en-US" altLang="en-US" smtClean="0"/>
              <a:pPr>
                <a:defRPr/>
              </a:pPr>
              <a:t>4/28/2020</a:t>
            </a:fld>
            <a:endParaRPr lang="en-GB" altLang="en-US"/>
          </a:p>
        </p:txBody>
      </p:sp>
      <p:sp>
        <p:nvSpPr>
          <p:cNvPr id="4" name="Slide Number Placeholder 3"/>
          <p:cNvSpPr>
            <a:spLocks noGrp="1"/>
          </p:cNvSpPr>
          <p:nvPr>
            <p:ph type="sldNum" sz="quarter" idx="12"/>
          </p:nvPr>
        </p:nvSpPr>
        <p:spPr/>
        <p:txBody>
          <a:bodyPr/>
          <a:lstStyle/>
          <a:p>
            <a:pPr>
              <a:defRPr/>
            </a:pPr>
            <a:fld id="{E4D49C8C-EFE0-4DF5-8F35-0D0163CE9FE4}" type="slidenum">
              <a:rPr lang="en-GB" altLang="en-US" smtClean="0"/>
              <a:pPr>
                <a:defRPr/>
              </a:pPr>
              <a:t>5</a:t>
            </a:fld>
            <a:endParaRPr lang="en-GB" altLang="en-US"/>
          </a:p>
        </p:txBody>
      </p:sp>
    </p:spTree>
    <p:extLst>
      <p:ext uri="{BB962C8B-B14F-4D97-AF65-F5344CB8AC3E}">
        <p14:creationId xmlns:p14="http://schemas.microsoft.com/office/powerpoint/2010/main" val="4023613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1B5EBF0F-FF57-4CBB-8455-24CB326C15EC}" type="slidenum">
              <a:rPr lang="en-US" altLang="en-US"/>
              <a:pPr/>
              <a:t>50</a:t>
            </a:fld>
            <a:endParaRPr lang="en-US" altLang="en-US"/>
          </a:p>
        </p:txBody>
      </p:sp>
      <p:sp>
        <p:nvSpPr>
          <p:cNvPr id="9218"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AA92B414-F05C-4134-9BDD-BC4C386CF472}" type="slidenum">
              <a:rPr lang="en-US" altLang="en-US" sz="1400"/>
              <a:pPr algn="r" eaLnBrk="1" hangingPunct="1"/>
              <a:t>50</a:t>
            </a:fld>
            <a:endParaRPr lang="en-US" altLang="en-US" sz="1400"/>
          </a:p>
        </p:txBody>
      </p:sp>
      <p:sp>
        <p:nvSpPr>
          <p:cNvPr id="238594" name="Rectangle 2"/>
          <p:cNvSpPr>
            <a:spLocks noGrp="1" noChangeArrowheads="1"/>
          </p:cNvSpPr>
          <p:nvPr>
            <p:ph type="title"/>
          </p:nvPr>
        </p:nvSpPr>
        <p:spPr>
          <a:xfrm>
            <a:off x="457200" y="277813"/>
            <a:ext cx="8229600" cy="5815012"/>
          </a:xfrm>
          <a:solidFill>
            <a:srgbClr val="FFFFCC"/>
          </a:solidFill>
          <a:ln>
            <a:solidFill>
              <a:schemeClr val="tx1"/>
            </a:solidFill>
          </a:ln>
        </p:spPr>
        <p:txBody>
          <a:bodyPr/>
          <a:lstStyle/>
          <a:p>
            <a:pPr eaLnBrk="1" hangingPunct="1">
              <a:lnSpc>
                <a:spcPct val="150000"/>
              </a:lnSpc>
            </a:pPr>
            <a:r>
              <a:rPr lang="bg-BG" altLang="en-US" b="1">
                <a:solidFill>
                  <a:srgbClr val="990000"/>
                </a:solidFill>
                <a:effectLst>
                  <a:outerShdw blurRad="38100" dist="38100" dir="2700000" algn="tl">
                    <a:srgbClr val="000000"/>
                  </a:outerShdw>
                </a:effectLst>
              </a:rPr>
              <a:t>ПЕРИОДИ:</a:t>
            </a:r>
            <a:r>
              <a:rPr lang="bg-BG" altLang="en-US" b="1">
                <a:effectLst>
                  <a:outerShdw blurRad="38100" dist="38100" dir="2700000" algn="tl">
                    <a:srgbClr val="FFFFFF"/>
                  </a:outerShdw>
                </a:effectLst>
              </a:rPr>
              <a:t> </a:t>
            </a:r>
            <a:r>
              <a:rPr lang="bg-BG" altLang="en-US"/>
              <a:t/>
            </a:r>
            <a:br>
              <a:rPr lang="bg-BG" altLang="en-US"/>
            </a:br>
            <a:r>
              <a:rPr lang="bg-BG" altLang="en-US"/>
              <a:t>- </a:t>
            </a:r>
            <a:r>
              <a:rPr lang="bg-BG" altLang="en-US" b="1" i="1">
                <a:solidFill>
                  <a:srgbClr val="000000"/>
                </a:solidFill>
              </a:rPr>
              <a:t>перинатален, </a:t>
            </a:r>
            <a:br>
              <a:rPr lang="bg-BG" altLang="en-US" b="1" i="1">
                <a:solidFill>
                  <a:srgbClr val="000000"/>
                </a:solidFill>
              </a:rPr>
            </a:br>
            <a:r>
              <a:rPr lang="bg-BG" altLang="en-US" b="1" i="1">
                <a:solidFill>
                  <a:srgbClr val="000000"/>
                </a:solidFill>
              </a:rPr>
              <a:t>- неонатален </a:t>
            </a:r>
            <a:br>
              <a:rPr lang="bg-BG" altLang="en-US" b="1" i="1">
                <a:solidFill>
                  <a:srgbClr val="000000"/>
                </a:solidFill>
              </a:rPr>
            </a:br>
            <a:r>
              <a:rPr lang="bg-BG" altLang="en-US" b="1" i="1">
                <a:solidFill>
                  <a:srgbClr val="000000"/>
                </a:solidFill>
              </a:rPr>
              <a:t>- постнеонатален</a:t>
            </a:r>
            <a:r>
              <a:rPr lang="bg-BG" altLang="en-US" b="1" i="1"/>
              <a:t> </a:t>
            </a:r>
            <a:endParaRPr lang="en-US" altLang="en-US"/>
          </a:p>
        </p:txBody>
      </p:sp>
      <p:sp>
        <p:nvSpPr>
          <p:cNvPr id="2" name="Date Placeholder 1"/>
          <p:cNvSpPr>
            <a:spLocks noGrp="1"/>
          </p:cNvSpPr>
          <p:nvPr>
            <p:ph type="dt" sz="half" idx="10"/>
          </p:nvPr>
        </p:nvSpPr>
        <p:spPr/>
        <p:txBody>
          <a:bodyPr/>
          <a:lstStyle/>
          <a:p>
            <a:fld id="{19058D33-332D-4D78-AB94-5EFA6A8D9830}" type="datetime1">
              <a:rPr lang="bg-BG" altLang="en-US" smtClean="0"/>
              <a:pPr/>
              <a:t>28.4.2020 г.</a:t>
            </a:fld>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E4F220D3-E6CE-4BBA-B571-9661E5B0855D}" type="slidenum">
              <a:rPr lang="en-US" altLang="en-US"/>
              <a:pPr/>
              <a:t>51</a:t>
            </a:fld>
            <a:endParaRPr lang="en-US" altLang="en-US"/>
          </a:p>
        </p:txBody>
      </p:sp>
      <p:sp>
        <p:nvSpPr>
          <p:cNvPr id="10242"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78CAA1B5-0A1A-4C8F-A47C-3BCE78AE943E}" type="slidenum">
              <a:rPr lang="en-US" altLang="en-US" sz="1400"/>
              <a:pPr algn="r" eaLnBrk="1" hangingPunct="1"/>
              <a:t>51</a:t>
            </a:fld>
            <a:endParaRPr lang="en-US" altLang="en-US" sz="1400"/>
          </a:p>
        </p:txBody>
      </p:sp>
      <p:sp>
        <p:nvSpPr>
          <p:cNvPr id="10243" name="Rectangle 2"/>
          <p:cNvSpPr>
            <a:spLocks noGrp="1" noChangeArrowheads="1"/>
          </p:cNvSpPr>
          <p:nvPr>
            <p:ph type="title"/>
          </p:nvPr>
        </p:nvSpPr>
        <p:spPr>
          <a:xfrm>
            <a:off x="457200" y="277813"/>
            <a:ext cx="8229600" cy="5959475"/>
          </a:xfrm>
          <a:solidFill>
            <a:srgbClr val="FFFFCC"/>
          </a:solidFill>
          <a:ln>
            <a:solidFill>
              <a:srgbClr val="000000"/>
            </a:solidFill>
          </a:ln>
        </p:spPr>
        <p:txBody>
          <a:bodyPr>
            <a:normAutofit/>
          </a:bodyPr>
          <a:lstStyle/>
          <a:p>
            <a:r>
              <a:rPr lang="bg-BG" altLang="en-US" sz="2800" b="1" i="1" u="sng" dirty="0">
                <a:solidFill>
                  <a:srgbClr val="990000"/>
                </a:solidFill>
                <a:latin typeface="Arial Narrow" pitchFamily="34" charset="0"/>
              </a:rPr>
              <a:t>Неонатален период</a:t>
            </a:r>
            <a:r>
              <a:rPr lang="bg-BG" altLang="en-US" sz="2800" b="1" i="1" dirty="0">
                <a:latin typeface="Arial Narrow" pitchFamily="34" charset="0"/>
              </a:rPr>
              <a:t> </a:t>
            </a:r>
            <a:r>
              <a:rPr lang="bg-BG" altLang="en-US" sz="2800" b="1" i="1" dirty="0">
                <a:solidFill>
                  <a:srgbClr val="000000"/>
                </a:solidFill>
                <a:latin typeface="Arial Narrow" pitchFamily="34" charset="0"/>
              </a:rPr>
              <a:t>–</a:t>
            </a:r>
            <a:r>
              <a:rPr lang="bg-BG" altLang="en-US" sz="2800" b="1" dirty="0">
                <a:solidFill>
                  <a:srgbClr val="000000"/>
                </a:solidFill>
                <a:latin typeface="Arial Narrow" pitchFamily="34" charset="0"/>
              </a:rPr>
              <a:t> </a:t>
            </a:r>
            <a:r>
              <a:rPr lang="bg-BG" altLang="en-US" sz="2800" b="1" dirty="0" smtClean="0">
                <a:solidFill>
                  <a:srgbClr val="000000"/>
                </a:solidFill>
                <a:latin typeface="Arial Narrow" pitchFamily="34" charset="0"/>
              </a:rPr>
              <a:t>от </a:t>
            </a:r>
            <a:r>
              <a:rPr lang="bg-BG" altLang="en-US" sz="2800" b="1" dirty="0">
                <a:solidFill>
                  <a:srgbClr val="000000"/>
                </a:solidFill>
                <a:latin typeface="Arial Narrow" pitchFamily="34" charset="0"/>
              </a:rPr>
              <a:t>раждането до 28-я ден:</a:t>
            </a:r>
            <a:r>
              <a:rPr lang="bg-BG" altLang="en-US" sz="2800" b="1" i="1" dirty="0">
                <a:latin typeface="Arial Narrow" pitchFamily="34" charset="0"/>
              </a:rPr>
              <a:t/>
            </a:r>
            <a:br>
              <a:rPr lang="bg-BG" altLang="en-US" sz="2800" b="1" i="1" dirty="0">
                <a:latin typeface="Arial Narrow" pitchFamily="34" charset="0"/>
              </a:rPr>
            </a:br>
            <a:r>
              <a:rPr lang="bg-BG" altLang="en-US" sz="2800" b="1" i="1" dirty="0">
                <a:solidFill>
                  <a:srgbClr val="990000"/>
                </a:solidFill>
                <a:latin typeface="Arial Narrow" pitchFamily="34" charset="0"/>
              </a:rPr>
              <a:t>- ранен неонатален </a:t>
            </a:r>
            <a:r>
              <a:rPr lang="bg-BG" altLang="en-US" sz="2800" b="1" dirty="0" smtClean="0">
                <a:solidFill>
                  <a:srgbClr val="000000"/>
                </a:solidFill>
                <a:latin typeface="Arial Narrow" pitchFamily="34" charset="0"/>
              </a:rPr>
              <a:t>от </a:t>
            </a:r>
            <a:r>
              <a:rPr lang="bg-BG" altLang="en-US" sz="2800" b="1" dirty="0">
                <a:solidFill>
                  <a:srgbClr val="000000"/>
                </a:solidFill>
                <a:latin typeface="Arial Narrow" pitchFamily="34" charset="0"/>
              </a:rPr>
              <a:t>0-я до 6-я </a:t>
            </a:r>
            <a:r>
              <a:rPr lang="bg-BG" altLang="en-US" sz="2800" b="1" dirty="0" smtClean="0">
                <a:solidFill>
                  <a:srgbClr val="000000"/>
                </a:solidFill>
                <a:latin typeface="Arial Narrow" pitchFamily="34" charset="0"/>
              </a:rPr>
              <a:t>ден </a:t>
            </a:r>
            <a:r>
              <a:rPr lang="bg-BG" altLang="en-US" sz="2800" b="1" i="1" dirty="0">
                <a:solidFill>
                  <a:srgbClr val="000000"/>
                </a:solidFill>
                <a:latin typeface="Arial Narrow" pitchFamily="34" charset="0"/>
              </a:rPr>
              <a:t/>
            </a:r>
            <a:br>
              <a:rPr lang="bg-BG" altLang="en-US" sz="2800" b="1" i="1" dirty="0">
                <a:solidFill>
                  <a:srgbClr val="000000"/>
                </a:solidFill>
                <a:latin typeface="Arial Narrow" pitchFamily="34" charset="0"/>
              </a:rPr>
            </a:br>
            <a:r>
              <a:rPr lang="bg-BG" altLang="en-US" sz="2800" b="1" i="1" dirty="0">
                <a:solidFill>
                  <a:srgbClr val="990000"/>
                </a:solidFill>
                <a:latin typeface="Arial Narrow" pitchFamily="34" charset="0"/>
              </a:rPr>
              <a:t>- късен неонатален </a:t>
            </a:r>
            <a:r>
              <a:rPr lang="bg-BG" altLang="en-US" sz="2800" b="1" dirty="0" smtClean="0">
                <a:solidFill>
                  <a:srgbClr val="000000"/>
                </a:solidFill>
                <a:latin typeface="Arial Narrow" pitchFamily="34" charset="0"/>
              </a:rPr>
              <a:t>от </a:t>
            </a:r>
            <a:r>
              <a:rPr lang="bg-BG" altLang="en-US" sz="2800" b="1" dirty="0">
                <a:solidFill>
                  <a:srgbClr val="000000"/>
                </a:solidFill>
                <a:latin typeface="Arial Narrow" pitchFamily="34" charset="0"/>
              </a:rPr>
              <a:t>7-я до </a:t>
            </a:r>
            <a:r>
              <a:rPr lang="bg-BG" altLang="en-US" sz="2800" b="1" dirty="0" smtClean="0">
                <a:solidFill>
                  <a:srgbClr val="000000"/>
                </a:solidFill>
                <a:latin typeface="Arial Narrow" pitchFamily="34" charset="0"/>
              </a:rPr>
              <a:t>28-я</a:t>
            </a:r>
            <a:r>
              <a:rPr lang="bg-BG" altLang="en-US" sz="2800" b="1" dirty="0">
                <a:solidFill>
                  <a:srgbClr val="000000"/>
                </a:solidFill>
                <a:latin typeface="Arial Narrow" pitchFamily="34" charset="0"/>
              </a:rPr>
              <a:t/>
            </a:r>
            <a:br>
              <a:rPr lang="bg-BG" altLang="en-US" sz="2800" b="1" dirty="0">
                <a:solidFill>
                  <a:srgbClr val="000000"/>
                </a:solidFill>
                <a:latin typeface="Arial Narrow" pitchFamily="34" charset="0"/>
              </a:rPr>
            </a:br>
            <a:r>
              <a:rPr lang="bg-BG" altLang="en-US" sz="2800" b="1" i="1" u="sng" dirty="0" smtClean="0">
                <a:solidFill>
                  <a:srgbClr val="990000"/>
                </a:solidFill>
                <a:latin typeface="Arial Narrow" pitchFamily="34" charset="0"/>
              </a:rPr>
              <a:t>Постнеонатален </a:t>
            </a:r>
            <a:r>
              <a:rPr lang="bg-BG" altLang="en-US" sz="2800" b="1" i="1" u="sng" dirty="0">
                <a:solidFill>
                  <a:srgbClr val="990000"/>
                </a:solidFill>
                <a:latin typeface="Arial Narrow" pitchFamily="34" charset="0"/>
              </a:rPr>
              <a:t>период</a:t>
            </a:r>
            <a:r>
              <a:rPr lang="bg-BG" altLang="en-US" sz="2800" b="1" i="1" dirty="0">
                <a:solidFill>
                  <a:srgbClr val="990000"/>
                </a:solidFill>
                <a:latin typeface="Arial Narrow" pitchFamily="34" charset="0"/>
              </a:rPr>
              <a:t> -</a:t>
            </a:r>
            <a:r>
              <a:rPr lang="bg-BG" altLang="en-US" sz="2800" b="1" i="1" dirty="0">
                <a:latin typeface="Arial Narrow" pitchFamily="34" charset="0"/>
              </a:rPr>
              <a:t> </a:t>
            </a:r>
            <a:r>
              <a:rPr lang="bg-BG" altLang="en-US" sz="2800" b="1" dirty="0">
                <a:solidFill>
                  <a:srgbClr val="000000"/>
                </a:solidFill>
                <a:latin typeface="Arial Narrow" pitchFamily="34" charset="0"/>
              </a:rPr>
              <a:t>от </a:t>
            </a:r>
            <a:r>
              <a:rPr lang="bg-BG" altLang="en-US" sz="2800" b="1" dirty="0" smtClean="0">
                <a:solidFill>
                  <a:srgbClr val="000000"/>
                </a:solidFill>
                <a:latin typeface="Arial Narrow" pitchFamily="34" charset="0"/>
              </a:rPr>
              <a:t>29-я </a:t>
            </a:r>
            <a:r>
              <a:rPr lang="bg-BG" altLang="en-US" sz="2800" b="1" dirty="0">
                <a:solidFill>
                  <a:srgbClr val="000000"/>
                </a:solidFill>
                <a:latin typeface="Arial Narrow" pitchFamily="34" charset="0"/>
              </a:rPr>
              <a:t>ден до 1 година</a:t>
            </a:r>
            <a:r>
              <a:rPr lang="bg-BG" altLang="en-US" sz="2800" b="1" dirty="0" smtClean="0">
                <a:solidFill>
                  <a:srgbClr val="000000"/>
                </a:solidFill>
                <a:latin typeface="Arial Narrow" pitchFamily="34" charset="0"/>
              </a:rPr>
              <a:t>.</a:t>
            </a:r>
            <a:r>
              <a:rPr lang="bg-BG" altLang="en-US" sz="2800" b="1" i="1" u="sng" dirty="0" smtClean="0">
                <a:solidFill>
                  <a:srgbClr val="000000"/>
                </a:solidFill>
                <a:latin typeface="Arial Narrow" pitchFamily="34" charset="0"/>
              </a:rPr>
              <a:t/>
            </a:r>
            <a:br>
              <a:rPr lang="bg-BG" altLang="en-US" sz="2800" b="1" i="1" u="sng" dirty="0" smtClean="0">
                <a:solidFill>
                  <a:srgbClr val="000000"/>
                </a:solidFill>
                <a:latin typeface="Arial Narrow" pitchFamily="34" charset="0"/>
              </a:rPr>
            </a:br>
            <a:r>
              <a:rPr lang="bg-BG" altLang="en-US" sz="2800" b="1" i="1" u="sng" dirty="0" smtClean="0">
                <a:solidFill>
                  <a:srgbClr val="000000"/>
                </a:solidFill>
                <a:latin typeface="Arial Narrow" pitchFamily="34" charset="0"/>
              </a:rPr>
              <a:t/>
            </a:r>
            <a:br>
              <a:rPr lang="bg-BG" altLang="en-US" sz="2800" b="1" i="1" u="sng" dirty="0" smtClean="0">
                <a:solidFill>
                  <a:srgbClr val="000000"/>
                </a:solidFill>
                <a:latin typeface="Arial Narrow" pitchFamily="34" charset="0"/>
              </a:rPr>
            </a:br>
            <a:r>
              <a:rPr lang="bg-BG" altLang="en-US" sz="2800" b="1" u="sng" dirty="0" smtClean="0">
                <a:solidFill>
                  <a:srgbClr val="C00000"/>
                </a:solidFill>
                <a:effectLst>
                  <a:outerShdw blurRad="38100" dist="38100" dir="2700000" algn="tl">
                    <a:srgbClr val="000000">
                      <a:alpha val="43137"/>
                    </a:srgbClr>
                  </a:outerShdw>
                </a:effectLst>
                <a:latin typeface="Arial Narrow" pitchFamily="34" charset="0"/>
              </a:rPr>
              <a:t>Перинатален период</a:t>
            </a:r>
            <a:r>
              <a:rPr lang="bg-BG" altLang="en-US" sz="2800" b="1" dirty="0" smtClean="0">
                <a:solidFill>
                  <a:srgbClr val="CC3300"/>
                </a:solidFill>
                <a:latin typeface="Arial Narrow" pitchFamily="34" charset="0"/>
              </a:rPr>
              <a:t> </a:t>
            </a:r>
            <a:r>
              <a:rPr lang="bg-BG" altLang="en-US" sz="2800" b="1" dirty="0" smtClean="0">
                <a:solidFill>
                  <a:srgbClr val="000000"/>
                </a:solidFill>
                <a:latin typeface="Arial Narrow" pitchFamily="34" charset="0"/>
              </a:rPr>
              <a:t>– </a:t>
            </a:r>
            <a:r>
              <a:rPr lang="bg-BG" altLang="en-US" sz="2800" b="1" dirty="0" smtClean="0">
                <a:solidFill>
                  <a:schemeClr val="tx1"/>
                </a:solidFill>
                <a:latin typeface="Arial Narrow" pitchFamily="34" charset="0"/>
              </a:rPr>
              <a:t>от 22-та гестационна седмица до 7 пълни дни след раждането.</a:t>
            </a:r>
            <a:endParaRPr lang="en-US" altLang="en-US" sz="2800" b="1" dirty="0">
              <a:solidFill>
                <a:schemeClr val="tx1"/>
              </a:solidFill>
              <a:latin typeface="Arial Narrow" pitchFamily="34" charset="0"/>
            </a:endParaRPr>
          </a:p>
        </p:txBody>
      </p:sp>
      <p:sp>
        <p:nvSpPr>
          <p:cNvPr id="2" name="Date Placeholder 1"/>
          <p:cNvSpPr>
            <a:spLocks noGrp="1"/>
          </p:cNvSpPr>
          <p:nvPr>
            <p:ph type="dt" sz="half" idx="10"/>
          </p:nvPr>
        </p:nvSpPr>
        <p:spPr/>
        <p:txBody>
          <a:bodyPr/>
          <a:lstStyle/>
          <a:p>
            <a:fld id="{0F934FB9-AE01-4A54-B796-862C410ED1D4}" type="datetime1">
              <a:rPr lang="bg-BG" altLang="en-US" smtClean="0"/>
              <a:pPr/>
              <a:t>28.4.2020 г.</a:t>
            </a:fld>
            <a:endParaRPr lang="en-US"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80FFD97F-1E97-45D2-B07A-F768CF51A121}" type="slidenum">
              <a:rPr lang="en-US" altLang="en-US"/>
              <a:pPr/>
              <a:t>52</a:t>
            </a:fld>
            <a:endParaRPr lang="en-US" altLang="en-US"/>
          </a:p>
        </p:txBody>
      </p:sp>
      <p:sp>
        <p:nvSpPr>
          <p:cNvPr id="15362"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7F049527-06D7-43D5-8F97-EC24C33ADC26}" type="slidenum">
              <a:rPr lang="en-US" altLang="en-US" sz="1400"/>
              <a:pPr algn="r" eaLnBrk="1" hangingPunct="1"/>
              <a:t>52</a:t>
            </a:fld>
            <a:endParaRPr lang="en-US" altLang="en-US" sz="1400"/>
          </a:p>
        </p:txBody>
      </p:sp>
      <p:sp>
        <p:nvSpPr>
          <p:cNvPr id="15363" name="Rectangle 2"/>
          <p:cNvSpPr>
            <a:spLocks noGrp="1" noChangeArrowheads="1"/>
          </p:cNvSpPr>
          <p:nvPr>
            <p:ph type="title"/>
          </p:nvPr>
        </p:nvSpPr>
        <p:spPr>
          <a:xfrm>
            <a:off x="1071538" y="0"/>
            <a:ext cx="7250040" cy="2071678"/>
          </a:xfrm>
          <a:solidFill>
            <a:srgbClr val="FFFFCC"/>
          </a:solidFill>
          <a:ln>
            <a:solidFill>
              <a:schemeClr val="tx1"/>
            </a:solidFill>
          </a:ln>
        </p:spPr>
        <p:txBody>
          <a:bodyPr>
            <a:normAutofit fontScale="90000"/>
          </a:bodyPr>
          <a:lstStyle/>
          <a:p>
            <a:pPr algn="ctr" eaLnBrk="1" hangingPunct="1"/>
            <a:r>
              <a:rPr lang="bg-BG" altLang="en-US" b="1" dirty="0">
                <a:solidFill>
                  <a:srgbClr val="C00000"/>
                </a:solidFill>
              </a:rPr>
              <a:t>Неонатална </a:t>
            </a:r>
            <a:r>
              <a:rPr lang="bg-BG" altLang="en-US" b="1" dirty="0" smtClean="0">
                <a:solidFill>
                  <a:srgbClr val="C00000"/>
                </a:solidFill>
              </a:rPr>
              <a:t>смъртност</a:t>
            </a:r>
            <a:r>
              <a:rPr lang="bg-BG" altLang="en-US" b="1" dirty="0">
                <a:solidFill>
                  <a:srgbClr val="FF0000"/>
                </a:solidFill>
              </a:rPr>
              <a:t/>
            </a:r>
            <a:br>
              <a:rPr lang="bg-BG" altLang="en-US" b="1" dirty="0">
                <a:solidFill>
                  <a:srgbClr val="FF0000"/>
                </a:solidFill>
              </a:rPr>
            </a:br>
            <a:r>
              <a:rPr lang="bg-BG" altLang="en-US" sz="3200" b="1" dirty="0">
                <a:solidFill>
                  <a:srgbClr val="000000"/>
                </a:solidFill>
              </a:rPr>
              <a:t>умрели от 0-я ден до 28-я ден</a:t>
            </a:r>
            <a:r>
              <a:rPr lang="bg-BG" altLang="en-US" b="1" dirty="0">
                <a:solidFill>
                  <a:srgbClr val="000000"/>
                </a:solidFill>
              </a:rPr>
              <a:t> </a:t>
            </a:r>
            <a:r>
              <a:rPr lang="bg-BG" altLang="en-US" b="1" dirty="0" smtClean="0">
                <a:solidFill>
                  <a:srgbClr val="000000"/>
                </a:solidFill>
              </a:rPr>
              <a:t/>
            </a:r>
            <a:br>
              <a:rPr lang="bg-BG" altLang="en-US" b="1" dirty="0" smtClean="0">
                <a:solidFill>
                  <a:srgbClr val="000000"/>
                </a:solidFill>
              </a:rPr>
            </a:br>
            <a:r>
              <a:rPr lang="bg-BG" altLang="en-US" sz="3200" b="1" dirty="0" smtClean="0">
                <a:solidFill>
                  <a:srgbClr val="000000"/>
                </a:solidFill>
              </a:rPr>
              <a:t>НС</a:t>
            </a:r>
            <a:r>
              <a:rPr lang="bg-BG" altLang="en-US" sz="3200" b="1" dirty="0">
                <a:solidFill>
                  <a:srgbClr val="000000"/>
                </a:solidFill>
              </a:rPr>
              <a:t>=</a:t>
            </a:r>
            <a:r>
              <a:rPr lang="en-US" altLang="en-US" sz="3200" b="1" dirty="0">
                <a:solidFill>
                  <a:srgbClr val="000000"/>
                </a:solidFill>
              </a:rPr>
              <a:t>						</a:t>
            </a:r>
            <a:r>
              <a:rPr lang="en-US" altLang="en-US" sz="3200" b="1" dirty="0" smtClean="0">
                <a:solidFill>
                  <a:srgbClr val="000000"/>
                </a:solidFill>
              </a:rPr>
              <a:t>    </a:t>
            </a:r>
            <a:r>
              <a:rPr lang="bg-BG" altLang="en-US" sz="3200" b="1" dirty="0">
                <a:solidFill>
                  <a:srgbClr val="000000"/>
                </a:solidFill>
              </a:rPr>
              <a:t>х 1000</a:t>
            </a:r>
            <a:br>
              <a:rPr lang="bg-BG" altLang="en-US" sz="3200" b="1" dirty="0">
                <a:solidFill>
                  <a:srgbClr val="000000"/>
                </a:solidFill>
              </a:rPr>
            </a:br>
            <a:r>
              <a:rPr lang="bg-BG" altLang="en-US" sz="3200" b="1" dirty="0">
                <a:solidFill>
                  <a:srgbClr val="000000"/>
                </a:solidFill>
              </a:rPr>
              <a:t>брой </a:t>
            </a:r>
            <a:r>
              <a:rPr lang="bg-BG" altLang="en-US" sz="3200" b="1" dirty="0" err="1">
                <a:solidFill>
                  <a:srgbClr val="000000"/>
                </a:solidFill>
              </a:rPr>
              <a:t>живородени</a:t>
            </a:r>
            <a:endParaRPr lang="bg-BG" altLang="en-US" sz="3200" b="1" dirty="0">
              <a:solidFill>
                <a:srgbClr val="000000"/>
              </a:solidFill>
            </a:endParaRPr>
          </a:p>
        </p:txBody>
      </p:sp>
      <p:cxnSp>
        <p:nvCxnSpPr>
          <p:cNvPr id="5" name="Straight Connector 4"/>
          <p:cNvCxnSpPr/>
          <p:nvPr/>
        </p:nvCxnSpPr>
        <p:spPr bwMode="auto">
          <a:xfrm>
            <a:off x="2000232" y="1428736"/>
            <a:ext cx="4786346" cy="1588"/>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e Placeholder 1"/>
          <p:cNvSpPr>
            <a:spLocks noGrp="1"/>
          </p:cNvSpPr>
          <p:nvPr>
            <p:ph type="dt" sz="half" idx="10"/>
          </p:nvPr>
        </p:nvSpPr>
        <p:spPr/>
        <p:txBody>
          <a:bodyPr/>
          <a:lstStyle/>
          <a:p>
            <a:fld id="{B92A8964-96ED-482E-8A31-855F9C6055E7}" type="datetime1">
              <a:rPr lang="bg-BG" altLang="en-US" smtClean="0"/>
              <a:pPr/>
              <a:t>28.4.2020 г.</a:t>
            </a:fld>
            <a:endParaRPr lang="en-US" altLang="en-US"/>
          </a:p>
        </p:txBody>
      </p:sp>
      <p:sp>
        <p:nvSpPr>
          <p:cNvPr id="8" name="Rectangle 2"/>
          <p:cNvSpPr txBox="1">
            <a:spLocks noChangeArrowheads="1"/>
          </p:cNvSpPr>
          <p:nvPr/>
        </p:nvSpPr>
        <p:spPr>
          <a:xfrm>
            <a:off x="0" y="3703638"/>
            <a:ext cx="4643438" cy="3154362"/>
          </a:xfrm>
          <a:prstGeom prst="rect">
            <a:avLst/>
          </a:prstGeom>
          <a:solidFill>
            <a:srgbClr val="FFFFCC"/>
          </a:solidFill>
          <a:ln>
            <a:solidFill>
              <a:schemeClr val="tx1"/>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g-BG" altLang="en-US" sz="28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Ранна неонатална смъртност</a:t>
            </a:r>
            <a: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умрели от 0-я ден до 7-я ден </a:t>
            </a:r>
            <a:b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b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РНС =</a:t>
            </a:r>
            <a:r>
              <a:rPr kumimoji="0" lang="en-US"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				</a:t>
            </a: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х 1000</a:t>
            </a:r>
            <a:b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b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брой живородени</a:t>
            </a:r>
            <a:endParaRPr kumimoji="0" lang="bg-BG" altLang="en-US" b="1" i="0" u="none" strike="noStrike" kern="1200" cap="none" spc="0" normalizeH="0" baseline="0" noProof="0" dirty="0">
              <a:ln>
                <a:noFill/>
              </a:ln>
              <a:solidFill>
                <a:srgbClr val="000000"/>
              </a:solidFill>
              <a:effectLst>
                <a:outerShdw blurRad="50000" dist="30000" dir="5400000" algn="tl" rotWithShape="0">
                  <a:srgbClr val="000000">
                    <a:alpha val="30000"/>
                  </a:srgbClr>
                </a:outerShdw>
              </a:effectLst>
              <a:uLnTx/>
              <a:uFillTx/>
              <a:latin typeface="+mj-lt"/>
              <a:ea typeface="+mj-ea"/>
              <a:cs typeface="+mj-cs"/>
            </a:endParaRPr>
          </a:p>
        </p:txBody>
      </p:sp>
      <p:cxnSp>
        <p:nvCxnSpPr>
          <p:cNvPr id="9" name="Straight Connector 8"/>
          <p:cNvCxnSpPr/>
          <p:nvPr/>
        </p:nvCxnSpPr>
        <p:spPr bwMode="auto">
          <a:xfrm>
            <a:off x="1000100" y="6000768"/>
            <a:ext cx="2714644" cy="1588"/>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
          <p:cNvSpPr txBox="1">
            <a:spLocks noChangeArrowheads="1"/>
          </p:cNvSpPr>
          <p:nvPr/>
        </p:nvSpPr>
        <p:spPr>
          <a:xfrm>
            <a:off x="4714876" y="3703638"/>
            <a:ext cx="4429124" cy="3154362"/>
          </a:xfrm>
          <a:prstGeom prst="rect">
            <a:avLst/>
          </a:prstGeom>
          <a:solidFill>
            <a:srgbClr val="FFFFCC"/>
          </a:solidFill>
          <a:ln>
            <a:solidFill>
              <a:schemeClr val="tx1"/>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g-BG" altLang="en-US" sz="28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Късна неонатална смъртност</a:t>
            </a:r>
            <a: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умрели от 7-я ден до 28-я ден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КНС  =     </a:t>
            </a:r>
            <a:r>
              <a:rPr kumimoji="0" lang="en-US"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		</a:t>
            </a: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х 1000</a:t>
            </a:r>
            <a:b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br>
            <a:r>
              <a:rPr kumimoji="0" lang="bg-BG" altLang="en-US"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  брой живородени,</a:t>
            </a:r>
            <a:r>
              <a:rPr kumimoji="0" lang="bg-BG" altLang="en-US" b="1" i="0" u="none" strike="noStrike" kern="1200" cap="none" spc="0" normalizeH="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 преживели 6 ден</a:t>
            </a:r>
            <a:endParaRPr kumimoji="0" lang="bg-BG" altLang="en-US" b="1" i="0" u="none" strike="noStrike" kern="1200" cap="none" spc="0" normalizeH="0" baseline="0" noProof="0" dirty="0">
              <a:ln>
                <a:noFill/>
              </a:ln>
              <a:solidFill>
                <a:srgbClr val="000000"/>
              </a:solidFill>
              <a:effectLst>
                <a:outerShdw blurRad="50000" dist="30000" dir="5400000" algn="tl" rotWithShape="0">
                  <a:srgbClr val="000000">
                    <a:alpha val="30000"/>
                  </a:srgbClr>
                </a:outerShdw>
              </a:effectLst>
              <a:uLnTx/>
              <a:uFillTx/>
              <a:latin typeface="+mj-lt"/>
              <a:ea typeface="+mj-ea"/>
              <a:cs typeface="+mj-cs"/>
            </a:endParaRPr>
          </a:p>
        </p:txBody>
      </p:sp>
      <p:cxnSp>
        <p:nvCxnSpPr>
          <p:cNvPr id="12" name="Straight Connector 11"/>
          <p:cNvCxnSpPr/>
          <p:nvPr/>
        </p:nvCxnSpPr>
        <p:spPr bwMode="auto">
          <a:xfrm>
            <a:off x="6000760" y="6072206"/>
            <a:ext cx="1857388" cy="1588"/>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F8A8AFB0-DB98-4E56-B881-23D3C1744015}" type="slidenum">
              <a:rPr lang="en-US" altLang="en-US"/>
              <a:pPr/>
              <a:t>53</a:t>
            </a:fld>
            <a:endParaRPr lang="en-US" altLang="en-US"/>
          </a:p>
        </p:txBody>
      </p:sp>
      <p:sp>
        <p:nvSpPr>
          <p:cNvPr id="1843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722DA303-7E06-4836-995F-A71CEDF1B45B}" type="slidenum">
              <a:rPr lang="en-US" altLang="en-US" sz="1400"/>
              <a:pPr algn="r" eaLnBrk="1" hangingPunct="1"/>
              <a:t>53</a:t>
            </a:fld>
            <a:endParaRPr lang="en-US" altLang="en-US" sz="1400"/>
          </a:p>
        </p:txBody>
      </p:sp>
      <p:sp>
        <p:nvSpPr>
          <p:cNvPr id="18435" name="Rectangle 2"/>
          <p:cNvSpPr>
            <a:spLocks noGrp="1" noChangeArrowheads="1"/>
          </p:cNvSpPr>
          <p:nvPr>
            <p:ph type="title"/>
          </p:nvPr>
        </p:nvSpPr>
        <p:spPr>
          <a:xfrm>
            <a:off x="179512" y="274638"/>
            <a:ext cx="8712968" cy="2154230"/>
          </a:xfrm>
          <a:solidFill>
            <a:srgbClr val="FFFFCC"/>
          </a:solidFill>
          <a:ln>
            <a:solidFill>
              <a:schemeClr val="tx1"/>
            </a:solidFill>
          </a:ln>
        </p:spPr>
        <p:txBody>
          <a:bodyPr>
            <a:normAutofit/>
          </a:bodyPr>
          <a:lstStyle/>
          <a:p>
            <a:pPr eaLnBrk="1" hangingPunct="1"/>
            <a:r>
              <a:rPr lang="bg-BG" altLang="en-US" b="1" dirty="0">
                <a:solidFill>
                  <a:srgbClr val="C00000"/>
                </a:solidFill>
              </a:rPr>
              <a:t>Постнеонатална смъртност</a:t>
            </a:r>
            <a:r>
              <a:rPr lang="bg-BG" altLang="en-US" b="1" dirty="0">
                <a:solidFill>
                  <a:srgbClr val="FF0000"/>
                </a:solidFill>
              </a:rPr>
              <a:t/>
            </a:r>
            <a:br>
              <a:rPr lang="bg-BG" altLang="en-US" b="1" dirty="0">
                <a:solidFill>
                  <a:srgbClr val="FF0000"/>
                </a:solidFill>
              </a:rPr>
            </a:br>
            <a:r>
              <a:rPr lang="bg-BG" altLang="en-US" b="1" dirty="0" smtClean="0">
                <a:solidFill>
                  <a:srgbClr val="FF0000"/>
                </a:solidFill>
              </a:rPr>
              <a:t>                 </a:t>
            </a:r>
            <a:r>
              <a:rPr lang="bg-BG" altLang="en-US" sz="2400" b="1" dirty="0" smtClean="0">
                <a:solidFill>
                  <a:srgbClr val="000000"/>
                </a:solidFill>
              </a:rPr>
              <a:t>умрели </a:t>
            </a:r>
            <a:r>
              <a:rPr lang="bg-BG" altLang="en-US" sz="2400" b="1" dirty="0">
                <a:solidFill>
                  <a:srgbClr val="000000"/>
                </a:solidFill>
              </a:rPr>
              <a:t>от 28-я до 1 година </a:t>
            </a:r>
            <a:br>
              <a:rPr lang="bg-BG" altLang="en-US" sz="2400" b="1" dirty="0">
                <a:solidFill>
                  <a:srgbClr val="000000"/>
                </a:solidFill>
              </a:rPr>
            </a:br>
            <a:r>
              <a:rPr lang="bg-BG" altLang="en-US" sz="2400" b="1" dirty="0">
                <a:solidFill>
                  <a:srgbClr val="000000"/>
                </a:solidFill>
              </a:rPr>
              <a:t>ПНС = </a:t>
            </a:r>
            <a:r>
              <a:rPr lang="en-US" altLang="en-US" sz="2400" b="1" dirty="0">
                <a:solidFill>
                  <a:srgbClr val="000000"/>
                </a:solidFill>
              </a:rPr>
              <a:t>							</a:t>
            </a:r>
            <a:r>
              <a:rPr lang="bg-BG" altLang="en-US" sz="2400" b="1" dirty="0">
                <a:solidFill>
                  <a:srgbClr val="000000"/>
                </a:solidFill>
              </a:rPr>
              <a:t>х 1000</a:t>
            </a:r>
            <a:br>
              <a:rPr lang="bg-BG" altLang="en-US" sz="2400" b="1" dirty="0">
                <a:solidFill>
                  <a:srgbClr val="000000"/>
                </a:solidFill>
              </a:rPr>
            </a:br>
            <a:r>
              <a:rPr lang="bg-BG" altLang="en-US" sz="2400" b="1" dirty="0" smtClean="0">
                <a:solidFill>
                  <a:srgbClr val="000000"/>
                </a:solidFill>
              </a:rPr>
              <a:t>               брой </a:t>
            </a:r>
            <a:r>
              <a:rPr lang="bg-BG" altLang="en-US" sz="2400" b="1" dirty="0">
                <a:solidFill>
                  <a:srgbClr val="000000"/>
                </a:solidFill>
              </a:rPr>
              <a:t>живородени, </a:t>
            </a:r>
            <a:r>
              <a:rPr lang="bg-BG" altLang="en-US" sz="2400" b="1" dirty="0">
                <a:solidFill>
                  <a:srgbClr val="C00000"/>
                </a:solidFill>
              </a:rPr>
              <a:t>преживели 28-я ден</a:t>
            </a:r>
          </a:p>
        </p:txBody>
      </p:sp>
      <p:cxnSp>
        <p:nvCxnSpPr>
          <p:cNvPr id="5" name="Straight Connector 4"/>
          <p:cNvCxnSpPr/>
          <p:nvPr/>
        </p:nvCxnSpPr>
        <p:spPr bwMode="auto">
          <a:xfrm>
            <a:off x="1142976" y="1857364"/>
            <a:ext cx="5072098" cy="1588"/>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Date Placeholder 2"/>
          <p:cNvSpPr>
            <a:spLocks noGrp="1"/>
          </p:cNvSpPr>
          <p:nvPr>
            <p:ph type="dt" sz="half" idx="10"/>
          </p:nvPr>
        </p:nvSpPr>
        <p:spPr/>
        <p:txBody>
          <a:bodyPr/>
          <a:lstStyle/>
          <a:p>
            <a:fld id="{38E3A64E-1539-440B-9EF8-959DE71B4396}" type="datetime1">
              <a:rPr lang="bg-BG" altLang="en-US" smtClean="0"/>
              <a:pPr/>
              <a:t>28.4.2020 г.</a:t>
            </a:fld>
            <a:endParaRPr lang="en-US" altLang="en-US"/>
          </a:p>
        </p:txBody>
      </p:sp>
      <p:sp>
        <p:nvSpPr>
          <p:cNvPr id="8" name="Rectangle 2"/>
          <p:cNvSpPr txBox="1">
            <a:spLocks noChangeArrowheads="1"/>
          </p:cNvSpPr>
          <p:nvPr/>
        </p:nvSpPr>
        <p:spPr>
          <a:xfrm>
            <a:off x="285720" y="3429000"/>
            <a:ext cx="8712968" cy="2154230"/>
          </a:xfrm>
          <a:prstGeom prst="rect">
            <a:avLst/>
          </a:prstGeom>
          <a:solidFill>
            <a:srgbClr val="FFFFCC"/>
          </a:solidFill>
          <a:ln>
            <a:solidFill>
              <a:schemeClr val="tx1"/>
            </a:solidFill>
          </a:ln>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bg-BG" altLang="en-US" sz="43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Перинатална смъртност</a:t>
            </a:r>
            <a: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bg-BG" alt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t>
            </a:r>
            <a:r>
              <a:rPr kumimoji="0" lang="bg-BG"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мъртвородени +умрели от 0-я до 6-я ден </a:t>
            </a:r>
            <a:br>
              <a:rPr kumimoji="0" lang="bg-BG"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br>
            <a:r>
              <a:rPr kumimoji="0" lang="bg-BG"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ПериНС = </a:t>
            </a:r>
            <a:r>
              <a:rPr kumimoji="0" lang="en-US"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							</a:t>
            </a:r>
            <a:r>
              <a:rPr kumimoji="0" lang="bg-BG"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х 1000</a:t>
            </a:r>
            <a:br>
              <a:rPr kumimoji="0" lang="bg-BG"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br>
            <a:r>
              <a:rPr kumimoji="0" lang="bg-BG" altLang="en-US" sz="24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mj-lt"/>
                <a:ea typeface="+mj-ea"/>
                <a:cs typeface="+mj-cs"/>
              </a:rPr>
              <a:t>                                брой живородени</a:t>
            </a:r>
            <a:endParaRPr kumimoji="0" lang="bg-BG" altLang="en-US" sz="2400" b="1" i="0" u="none" strike="noStrike" kern="1200" cap="none" spc="0" normalizeH="0" baseline="0" noProof="0" dirty="0">
              <a:ln>
                <a:noFill/>
              </a:ln>
              <a:solidFill>
                <a:srgbClr val="C00000"/>
              </a:solidFill>
              <a:effectLst>
                <a:outerShdw blurRad="50000" dist="30000" dir="5400000" algn="tl" rotWithShape="0">
                  <a:srgbClr val="000000">
                    <a:alpha val="30000"/>
                  </a:srgbClr>
                </a:outerShdw>
              </a:effectLst>
              <a:uLnTx/>
              <a:uFillTx/>
              <a:latin typeface="+mj-lt"/>
              <a:ea typeface="+mj-ea"/>
              <a:cs typeface="+mj-cs"/>
            </a:endParaRPr>
          </a:p>
        </p:txBody>
      </p:sp>
      <p:cxnSp>
        <p:nvCxnSpPr>
          <p:cNvPr id="9" name="Straight Connector 8"/>
          <p:cNvCxnSpPr/>
          <p:nvPr/>
        </p:nvCxnSpPr>
        <p:spPr bwMode="auto">
          <a:xfrm>
            <a:off x="1928794" y="5000636"/>
            <a:ext cx="5072098" cy="1588"/>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1FC15364-331D-4284-963B-692D60FD46A5}" type="slidenum">
              <a:rPr lang="en-US" altLang="en-US"/>
              <a:pPr/>
              <a:t>54</a:t>
            </a:fld>
            <a:endParaRPr lang="en-US" altLang="en-US"/>
          </a:p>
        </p:txBody>
      </p:sp>
      <p:sp>
        <p:nvSpPr>
          <p:cNvPr id="2355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656AD9C-EB06-4EB1-BA9E-1A3957ABE2FD}" type="slidenum">
              <a:rPr lang="en-US" altLang="en-US" sz="1400"/>
              <a:pPr algn="r" eaLnBrk="1" hangingPunct="1"/>
              <a:t>54</a:t>
            </a:fld>
            <a:endParaRPr lang="en-US" altLang="en-US" sz="1400"/>
          </a:p>
        </p:txBody>
      </p:sp>
      <p:sp>
        <p:nvSpPr>
          <p:cNvPr id="23555" name="Rectangle 2"/>
          <p:cNvSpPr>
            <a:spLocks noGrp="1" noChangeArrowheads="1"/>
          </p:cNvSpPr>
          <p:nvPr>
            <p:ph type="title"/>
          </p:nvPr>
        </p:nvSpPr>
        <p:spPr>
          <a:xfrm>
            <a:off x="457200" y="277813"/>
            <a:ext cx="8229600" cy="5672137"/>
          </a:xfrm>
          <a:solidFill>
            <a:srgbClr val="FFFFCC"/>
          </a:solidFill>
          <a:ln>
            <a:solidFill>
              <a:schemeClr val="tx1"/>
            </a:solidFill>
            <a:miter lim="800000"/>
            <a:headEnd/>
            <a:tailEnd/>
          </a:ln>
        </p:spPr>
        <p:txBody>
          <a:bodyPr/>
          <a:lstStyle/>
          <a:p>
            <a:pPr eaLnBrk="1" hangingPunct="1">
              <a:lnSpc>
                <a:spcPct val="120000"/>
              </a:lnSpc>
            </a:pPr>
            <a:r>
              <a:rPr lang="bg-BG" altLang="en-US" sz="4000" b="1" i="1" dirty="0" smtClean="0">
                <a:solidFill>
                  <a:srgbClr val="C00000"/>
                </a:solidFill>
                <a:effectLst>
                  <a:outerShdw blurRad="38100" dist="38100" dir="2700000" algn="tl">
                    <a:srgbClr val="000000">
                      <a:alpha val="43137"/>
                    </a:srgbClr>
                  </a:outerShdw>
                </a:effectLst>
              </a:rPr>
              <a:t>Пропорции </a:t>
            </a:r>
            <a:r>
              <a:rPr lang="bg-BG" altLang="en-US" sz="4000" b="1" i="1" dirty="0">
                <a:solidFill>
                  <a:srgbClr val="C00000"/>
                </a:solidFill>
                <a:effectLst>
                  <a:outerShdw blurRad="38100" dist="38100" dir="2700000" algn="tl">
                    <a:srgbClr val="000000">
                      <a:alpha val="43137"/>
                    </a:srgbClr>
                  </a:outerShdw>
                </a:effectLst>
              </a:rPr>
              <a:t>(структурни, екстензивни показатели, отн. дялове) </a:t>
            </a:r>
            <a:r>
              <a:rPr lang="bg-BG" altLang="en-US" sz="4000" b="1" i="1" dirty="0">
                <a:solidFill>
                  <a:srgbClr val="000000"/>
                </a:solidFill>
              </a:rPr>
              <a:t>– напр., структура на причините за детска смъртност и за смъртност до 5 год.</a:t>
            </a:r>
            <a:endParaRPr lang="en-US" altLang="en-US" sz="4000" b="1" i="1" dirty="0">
              <a:solidFill>
                <a:srgbClr val="000000"/>
              </a:solidFill>
            </a:endParaRPr>
          </a:p>
        </p:txBody>
      </p:sp>
      <p:sp>
        <p:nvSpPr>
          <p:cNvPr id="2" name="Date Placeholder 1"/>
          <p:cNvSpPr>
            <a:spLocks noGrp="1"/>
          </p:cNvSpPr>
          <p:nvPr>
            <p:ph type="dt" sz="half" idx="10"/>
          </p:nvPr>
        </p:nvSpPr>
        <p:spPr/>
        <p:txBody>
          <a:bodyPr/>
          <a:lstStyle/>
          <a:p>
            <a:fld id="{739C0B08-F15A-477C-8AE1-3DC0AC55EC5D}" type="datetime1">
              <a:rPr lang="bg-BG" altLang="en-US" smtClean="0"/>
              <a:pPr/>
              <a:t>28.4.2020 г.</a:t>
            </a:fld>
            <a:endParaRPr lang="en-US"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AA0721A3-AAC2-45B9-B704-5F6368F2151E}" type="slidenum">
              <a:rPr lang="en-US" altLang="en-US"/>
              <a:pPr/>
              <a:t>55</a:t>
            </a:fld>
            <a:endParaRPr lang="en-US" altLang="en-US"/>
          </a:p>
        </p:txBody>
      </p:sp>
      <p:sp>
        <p:nvSpPr>
          <p:cNvPr id="40962"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E5D23D9C-9991-42C0-8D45-4F2ACC95F12E}" type="slidenum">
              <a:rPr lang="en-US" altLang="en-US" sz="1400"/>
              <a:pPr algn="r" eaLnBrk="1" hangingPunct="1"/>
              <a:t>55</a:t>
            </a:fld>
            <a:endParaRPr lang="en-US" altLang="en-US" sz="1400"/>
          </a:p>
        </p:txBody>
      </p:sp>
      <p:graphicFrame>
        <p:nvGraphicFramePr>
          <p:cNvPr id="348162" name="Group 2"/>
          <p:cNvGraphicFramePr>
            <a:graphicFrameLocks noGrp="1"/>
          </p:cNvGraphicFramePr>
          <p:nvPr/>
        </p:nvGraphicFramePr>
        <p:xfrm>
          <a:off x="250825" y="188913"/>
          <a:ext cx="8642350" cy="6408740"/>
        </p:xfrm>
        <a:graphic>
          <a:graphicData uri="http://schemas.openxmlformats.org/drawingml/2006/table">
            <a:tbl>
              <a:tblPr/>
              <a:tblGrid>
                <a:gridCol w="4359275">
                  <a:extLst>
                    <a:ext uri="{9D8B030D-6E8A-4147-A177-3AD203B41FA5}">
                      <a16:colId xmlns:a16="http://schemas.microsoft.com/office/drawing/2014/main" val="20000"/>
                    </a:ext>
                  </a:extLst>
                </a:gridCol>
                <a:gridCol w="4283075">
                  <a:extLst>
                    <a:ext uri="{9D8B030D-6E8A-4147-A177-3AD203B41FA5}">
                      <a16:colId xmlns:a16="http://schemas.microsoft.com/office/drawing/2014/main" val="20001"/>
                    </a:ext>
                  </a:extLst>
                </a:gridCol>
              </a:tblGrid>
              <a:tr h="763588">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FF0000"/>
                          </a:solidFill>
                          <a:effectLst/>
                          <a:latin typeface="Arial Narrow" pitchFamily="34" charset="0"/>
                          <a:cs typeface="Times New Roman" pitchFamily="18" charset="0"/>
                        </a:rPr>
                        <a:t>РАЗВИТИ СТРАНИ</a:t>
                      </a:r>
                      <a:endParaRPr kumimoji="0" lang="bg-BG" altLang="en-US" sz="2400" b="0" i="0" u="none" strike="noStrike" cap="none" normalizeH="0" baseline="0">
                        <a:ln>
                          <a:noFill/>
                        </a:ln>
                        <a:solidFill>
                          <a:srgbClr val="FF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FF0000"/>
                          </a:solidFill>
                          <a:effectLst/>
                          <a:latin typeface="Arial Narrow" pitchFamily="34" charset="0"/>
                          <a:cs typeface="Times New Roman" pitchFamily="18" charset="0"/>
                        </a:rPr>
                        <a:t>РАЗВИВАЩИ СЕ СТРАНИ</a:t>
                      </a:r>
                      <a:endParaRPr kumimoji="0" lang="bg-BG" altLang="en-US" sz="2400" b="0" i="0" u="none" strike="noStrike" cap="none" normalizeH="0" baseline="0">
                        <a:ln>
                          <a:noFill/>
                        </a:ln>
                        <a:solidFill>
                          <a:srgbClr val="FF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074863">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 Състояния, свързани с перинаталния период (асфиксия, хипоксия, родови травми, недоносеност и др.)</a:t>
                      </a:r>
                      <a:endParaRPr kumimoji="0" lang="bg-BG" altLang="en-US" sz="2400" b="0" i="0" u="none" strike="noStrike" cap="none" normalizeH="0" baseline="0">
                        <a:ln>
                          <a:noFill/>
                        </a:ln>
                        <a:solidFill>
                          <a:srgbClr val="00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1.Ваксинопредотвратими заболявания (дифтерия, коклюш, тетанус, морбили, туберкулоза, полиомиелит)</a:t>
                      </a:r>
                      <a:endParaRPr kumimoji="0" lang="bg-BG" altLang="en-US" sz="2400" b="0" i="0" u="none" strike="noStrike" cap="none" normalizeH="0" baseline="0">
                        <a:ln>
                          <a:noFill/>
                        </a:ln>
                        <a:solidFill>
                          <a:srgbClr val="00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extLst>
                  <a:ext uri="{0D108BD9-81ED-4DB2-BD59-A6C34878D82A}">
                    <a16:rowId xmlns:a16="http://schemas.microsoft.com/office/drawing/2014/main" val="10001"/>
                  </a:ext>
                </a:extLst>
              </a:tr>
              <a:tr h="868363">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 Вродени аномалии</a:t>
                      </a:r>
                      <a:endParaRPr kumimoji="0" lang="bg-BG" altLang="en-US" sz="2400" b="0" i="0" u="none" strike="noStrike" cap="none" normalizeH="0" baseline="0">
                        <a:ln>
                          <a:noFill/>
                        </a:ln>
                        <a:solidFill>
                          <a:srgbClr val="00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 Диарийни заболявания</a:t>
                      </a:r>
                      <a:endParaRPr kumimoji="0" lang="bg-BG" altLang="en-US" sz="2400" b="0" i="0" u="none" strike="noStrike" cap="none" normalizeH="0" baseline="0">
                        <a:ln>
                          <a:noFill/>
                        </a:ln>
                        <a:solidFill>
                          <a:srgbClr val="00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extLst>
                  <a:ext uri="{0D108BD9-81ED-4DB2-BD59-A6C34878D82A}">
                    <a16:rowId xmlns:a16="http://schemas.microsoft.com/office/drawing/2014/main" val="10002"/>
                  </a:ext>
                </a:extLst>
              </a:tr>
              <a:tr h="1493838">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3. Болести на дихателната система</a:t>
                      </a:r>
                      <a:endParaRPr kumimoji="0" lang="bg-BG" altLang="en-US" sz="2400" b="0" i="0" u="none" strike="noStrike" cap="none" normalizeH="0" baseline="0">
                        <a:ln>
                          <a:noFill/>
                        </a:ln>
                        <a:solidFill>
                          <a:srgbClr val="00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3. Остри респираторни инфекции (главно пневмонии)</a:t>
                      </a:r>
                      <a:endParaRPr kumimoji="0" lang="bg-BG" altLang="en-US" sz="2400" b="0" i="0" u="none" strike="noStrike" cap="none" normalizeH="0" baseline="0">
                        <a:ln>
                          <a:noFill/>
                        </a:ln>
                        <a:solidFill>
                          <a:srgbClr val="00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extLst>
                  <a:ext uri="{0D108BD9-81ED-4DB2-BD59-A6C34878D82A}">
                    <a16:rowId xmlns:a16="http://schemas.microsoft.com/office/drawing/2014/main" val="10003"/>
                  </a:ext>
                </a:extLst>
              </a:tr>
              <a:tr h="1208088">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4. Други причини</a:t>
                      </a:r>
                      <a:endParaRPr kumimoji="0" lang="bg-BG" alt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4. Неонатални и перинатални причини (без пневмония, но вкл. неонатален сепсис)</a:t>
                      </a:r>
                      <a:endParaRPr kumimoji="0" lang="bg-BG" alt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8D507EB0-1E55-401D-ABD2-10D256F082D1}" type="datetime1">
              <a:rPr lang="bg-BG" altLang="en-US" smtClean="0"/>
              <a:pPr/>
              <a:t>28.4.2020 г.</a:t>
            </a:fld>
            <a:endParaRPr lang="en-US" alt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41A36C24-2923-4F35-AA1C-939AF8D75AD4}" type="slidenum">
              <a:rPr lang="en-US" altLang="en-US"/>
              <a:pPr/>
              <a:t>56</a:t>
            </a:fld>
            <a:endParaRPr lang="en-US" altLang="en-US"/>
          </a:p>
        </p:txBody>
      </p:sp>
      <p:sp>
        <p:nvSpPr>
          <p:cNvPr id="25602"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ED994EF1-1FAE-4D8D-B3C2-2DB8E9F8E65D}" type="slidenum">
              <a:rPr lang="en-US" altLang="en-US" sz="1400"/>
              <a:pPr algn="r" eaLnBrk="1" hangingPunct="1"/>
              <a:t>56</a:t>
            </a:fld>
            <a:endParaRPr lang="en-US" altLang="en-US" sz="1400"/>
          </a:p>
        </p:txBody>
      </p:sp>
      <p:sp>
        <p:nvSpPr>
          <p:cNvPr id="25603" name="Rectangle 2"/>
          <p:cNvSpPr>
            <a:spLocks noGrp="1" noChangeArrowheads="1"/>
          </p:cNvSpPr>
          <p:nvPr>
            <p:ph type="title"/>
          </p:nvPr>
        </p:nvSpPr>
        <p:spPr>
          <a:xfrm>
            <a:off x="457200" y="277813"/>
            <a:ext cx="8229600" cy="5888037"/>
          </a:xfrm>
        </p:spPr>
        <p:txBody>
          <a:bodyPr/>
          <a:lstStyle/>
          <a:p>
            <a:pPr eaLnBrk="1" hangingPunct="1">
              <a:lnSpc>
                <a:spcPct val="130000"/>
              </a:lnSpc>
            </a:pPr>
            <a:r>
              <a:rPr lang="bg-BG" altLang="en-US" sz="4000" b="1" dirty="0">
                <a:solidFill>
                  <a:srgbClr val="990000"/>
                </a:solidFill>
                <a:effectLst>
                  <a:outerShdw blurRad="38100" dist="38100" dir="2700000" algn="tl">
                    <a:srgbClr val="000000">
                      <a:alpha val="43137"/>
                    </a:srgbClr>
                  </a:outerShdw>
                </a:effectLst>
              </a:rPr>
              <a:t>СМЪРТНОСТ ДО 5-ГОДИШНА ВЪЗРАСТ (</a:t>
            </a:r>
            <a:r>
              <a:rPr lang="en-US" altLang="en-US" sz="4000" b="1" dirty="0">
                <a:solidFill>
                  <a:srgbClr val="990000"/>
                </a:solidFill>
                <a:effectLst>
                  <a:outerShdw blurRad="38100" dist="38100" dir="2700000" algn="tl">
                    <a:srgbClr val="000000">
                      <a:alpha val="43137"/>
                    </a:srgbClr>
                  </a:outerShdw>
                </a:effectLst>
              </a:rPr>
              <a:t>U5MR)</a:t>
            </a:r>
            <a:r>
              <a:rPr lang="bg-BG" altLang="en-US" sz="4000" b="1" dirty="0">
                <a:solidFill>
                  <a:srgbClr val="990000"/>
                </a:solidFill>
                <a:effectLst>
                  <a:outerShdw blurRad="38100" dist="38100" dir="2700000" algn="tl">
                    <a:srgbClr val="000000">
                      <a:alpha val="43137"/>
                    </a:srgbClr>
                  </a:outerShdw>
                </a:effectLst>
              </a:rPr>
              <a:t/>
            </a:r>
            <a:br>
              <a:rPr lang="bg-BG" altLang="en-US" sz="4000" b="1" dirty="0">
                <a:solidFill>
                  <a:srgbClr val="990000"/>
                </a:solidFill>
                <a:effectLst>
                  <a:outerShdw blurRad="38100" dist="38100" dir="2700000" algn="tl">
                    <a:srgbClr val="000000">
                      <a:alpha val="43137"/>
                    </a:srgbClr>
                  </a:outerShdw>
                </a:effectLst>
              </a:rPr>
            </a:br>
            <a:endParaRPr lang="en-US" altLang="en-US" sz="4000" b="1" dirty="0">
              <a:solidFill>
                <a:srgbClr val="990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691FA3A9-2B91-4A6D-80C0-43D40FDF40B1}" type="datetime1">
              <a:rPr lang="bg-BG" altLang="en-US" smtClean="0"/>
              <a:pPr/>
              <a:t>28.4.2020 г.</a:t>
            </a:fld>
            <a:endParaRPr lang="en-US" alt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874F4895-FA2E-46B8-B94C-E44E8A922CC4}" type="slidenum">
              <a:rPr lang="en-US" altLang="en-US"/>
              <a:pPr/>
              <a:t>57</a:t>
            </a:fld>
            <a:endParaRPr lang="en-US" altLang="en-US"/>
          </a:p>
        </p:txBody>
      </p:sp>
      <p:sp>
        <p:nvSpPr>
          <p:cNvPr id="26626"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398801EE-DB9E-4307-9B05-AC2295C48462}" type="slidenum">
              <a:rPr lang="en-US" altLang="en-US" sz="1400"/>
              <a:pPr algn="r" eaLnBrk="1" hangingPunct="1"/>
              <a:t>57</a:t>
            </a:fld>
            <a:endParaRPr lang="en-US" altLang="en-US" sz="1400"/>
          </a:p>
        </p:txBody>
      </p:sp>
      <p:sp>
        <p:nvSpPr>
          <p:cNvPr id="26627" name="Rectangle 2"/>
          <p:cNvSpPr>
            <a:spLocks noGrp="1" noChangeArrowheads="1"/>
          </p:cNvSpPr>
          <p:nvPr>
            <p:ph type="title"/>
          </p:nvPr>
        </p:nvSpPr>
        <p:spPr>
          <a:xfrm>
            <a:off x="1142976" y="642918"/>
            <a:ext cx="7615262" cy="5959475"/>
          </a:xfrm>
          <a:solidFill>
            <a:srgbClr val="FFFFCC"/>
          </a:solidFill>
          <a:ln>
            <a:solidFill>
              <a:schemeClr val="tx1"/>
            </a:solidFill>
          </a:ln>
        </p:spPr>
        <p:txBody>
          <a:bodyPr>
            <a:noAutofit/>
          </a:bodyPr>
          <a:lstStyle/>
          <a:p>
            <a:pPr>
              <a:lnSpc>
                <a:spcPct val="120000"/>
              </a:lnSpc>
            </a:pPr>
            <a:r>
              <a:rPr lang="bg-BG" altLang="en-US" sz="2800" dirty="0" smtClean="0">
                <a:solidFill>
                  <a:srgbClr val="000000"/>
                </a:solidFill>
              </a:rPr>
              <a:t> Изчислява </a:t>
            </a:r>
            <a:r>
              <a:rPr lang="bg-BG" altLang="en-US" sz="2800" dirty="0">
                <a:solidFill>
                  <a:srgbClr val="000000"/>
                </a:solidFill>
              </a:rPr>
              <a:t>се като отношение на умрелите деца до 5-годишна възраст към живородените на 1000 (в ‰) и се оценява:</a:t>
            </a:r>
            <a:r>
              <a:rPr lang="bg-BG" altLang="en-US" sz="2800" dirty="0"/>
              <a:t> </a:t>
            </a:r>
            <a:r>
              <a:rPr lang="bg-BG" altLang="en-US" sz="2800" dirty="0" smtClean="0"/>
              <a:t/>
            </a:r>
            <a:br>
              <a:rPr lang="bg-BG" altLang="en-US" sz="2800" dirty="0" smtClean="0"/>
            </a:br>
            <a:r>
              <a:rPr lang="bg-BG" altLang="en-US" sz="2800" dirty="0" smtClean="0"/>
              <a:t/>
            </a:r>
            <a:br>
              <a:rPr lang="bg-BG" altLang="en-US" sz="2800" dirty="0" smtClean="0"/>
            </a:br>
            <a:r>
              <a:rPr lang="bg-BG" altLang="en-US" sz="2800" b="1" dirty="0" smtClean="0">
                <a:solidFill>
                  <a:srgbClr val="C00000"/>
                </a:solidFill>
              </a:rPr>
              <a:t>Скала за оценка на смъртността под 5-годишна възраст</a:t>
            </a:r>
            <a:br>
              <a:rPr lang="bg-BG" altLang="en-US" sz="2800" b="1" dirty="0" smtClean="0">
                <a:solidFill>
                  <a:srgbClr val="C00000"/>
                </a:solidFill>
              </a:rPr>
            </a:br>
            <a:r>
              <a:rPr lang="bg-BG" altLang="en-US" sz="2800" b="1" dirty="0" smtClean="0">
                <a:solidFill>
                  <a:schemeClr val="tx1"/>
                </a:solidFill>
              </a:rPr>
              <a:t>много ниска – под 10</a:t>
            </a:r>
            <a:r>
              <a:rPr lang="bg-BG" altLang="en-US" sz="2800" b="1" i="1" dirty="0" smtClean="0">
                <a:solidFill>
                  <a:schemeClr val="tx1"/>
                </a:solidFill>
              </a:rPr>
              <a:t>‰</a:t>
            </a:r>
            <a:r>
              <a:rPr lang="en-US" altLang="en-US" sz="2800" b="1" dirty="0" smtClean="0">
                <a:solidFill>
                  <a:srgbClr val="FF0000"/>
                </a:solidFill>
              </a:rPr>
              <a:t/>
            </a:r>
            <a:br>
              <a:rPr lang="en-US" altLang="en-US" sz="2800" b="1" dirty="0" smtClean="0">
                <a:solidFill>
                  <a:srgbClr val="FF0000"/>
                </a:solidFill>
              </a:rPr>
            </a:br>
            <a:r>
              <a:rPr lang="bg-BG" altLang="en-US" sz="2800" b="1" dirty="0" smtClean="0">
                <a:solidFill>
                  <a:schemeClr val="tx1"/>
                </a:solidFill>
              </a:rPr>
              <a:t>ниска – 10 - 20</a:t>
            </a:r>
            <a:r>
              <a:rPr lang="bg-BG" altLang="en-US" sz="2800" b="1" i="1" dirty="0" smtClean="0">
                <a:solidFill>
                  <a:schemeClr val="tx1"/>
                </a:solidFill>
              </a:rPr>
              <a:t>‰ </a:t>
            </a:r>
            <a:r>
              <a:rPr lang="bg-BG" altLang="en-US" sz="2800" b="1" dirty="0" smtClean="0">
                <a:solidFill>
                  <a:schemeClr val="tx1"/>
                </a:solidFill>
              </a:rPr>
              <a:t/>
            </a:r>
            <a:br>
              <a:rPr lang="bg-BG" altLang="en-US" sz="2800" b="1" dirty="0" smtClean="0">
                <a:solidFill>
                  <a:schemeClr val="tx1"/>
                </a:solidFill>
              </a:rPr>
            </a:br>
            <a:r>
              <a:rPr lang="bg-BG" altLang="en-US" sz="2800" b="1" dirty="0" smtClean="0">
                <a:solidFill>
                  <a:schemeClr val="tx1"/>
                </a:solidFill>
              </a:rPr>
              <a:t>средна – 20 - 50</a:t>
            </a:r>
            <a:r>
              <a:rPr lang="bg-BG" altLang="en-US" sz="2800" b="1" i="1" dirty="0" smtClean="0"/>
              <a:t>‰</a:t>
            </a:r>
            <a:r>
              <a:rPr lang="bg-BG" altLang="en-US" sz="2800" b="1" dirty="0" smtClean="0">
                <a:solidFill>
                  <a:schemeClr val="tx1"/>
                </a:solidFill>
              </a:rPr>
              <a:t/>
            </a:r>
            <a:br>
              <a:rPr lang="bg-BG" altLang="en-US" sz="2800" b="1" dirty="0" smtClean="0">
                <a:solidFill>
                  <a:schemeClr val="tx1"/>
                </a:solidFill>
              </a:rPr>
            </a:br>
            <a:r>
              <a:rPr lang="bg-BG" altLang="en-US" sz="2800" b="1" dirty="0" smtClean="0">
                <a:solidFill>
                  <a:schemeClr val="tx1"/>
                </a:solidFill>
              </a:rPr>
              <a:t>висока – 50 - 100</a:t>
            </a:r>
            <a:r>
              <a:rPr lang="bg-BG" altLang="en-US" sz="2800" b="1" i="1" dirty="0" smtClean="0"/>
              <a:t>‰</a:t>
            </a:r>
            <a:r>
              <a:rPr lang="bg-BG" altLang="en-US" sz="2800" b="1" dirty="0" smtClean="0">
                <a:solidFill>
                  <a:schemeClr val="tx1"/>
                </a:solidFill>
              </a:rPr>
              <a:t/>
            </a:r>
            <a:br>
              <a:rPr lang="bg-BG" altLang="en-US" sz="2800" b="1" dirty="0" smtClean="0">
                <a:solidFill>
                  <a:schemeClr val="tx1"/>
                </a:solidFill>
              </a:rPr>
            </a:br>
            <a:r>
              <a:rPr lang="bg-BG" altLang="en-US" sz="2800" b="1" dirty="0" smtClean="0">
                <a:solidFill>
                  <a:schemeClr val="tx1"/>
                </a:solidFill>
              </a:rPr>
              <a:t>много висока – над 100</a:t>
            </a:r>
            <a:r>
              <a:rPr lang="bg-BG" altLang="en-US" sz="2800" b="1" i="1" dirty="0" smtClean="0"/>
              <a:t>‰</a:t>
            </a:r>
            <a:r>
              <a:rPr lang="bg-BG" altLang="en-US" sz="2800" b="1" dirty="0" smtClean="0">
                <a:solidFill>
                  <a:schemeClr val="tx1"/>
                </a:solidFill>
              </a:rPr>
              <a:t> </a:t>
            </a:r>
            <a:endParaRPr lang="en-US" altLang="en-US" sz="2800" dirty="0"/>
          </a:p>
        </p:txBody>
      </p:sp>
      <p:sp>
        <p:nvSpPr>
          <p:cNvPr id="2" name="Date Placeholder 1"/>
          <p:cNvSpPr>
            <a:spLocks noGrp="1"/>
          </p:cNvSpPr>
          <p:nvPr>
            <p:ph type="dt" sz="half" idx="10"/>
          </p:nvPr>
        </p:nvSpPr>
        <p:spPr/>
        <p:txBody>
          <a:bodyPr/>
          <a:lstStyle/>
          <a:p>
            <a:fld id="{B5186B20-5F24-4B88-A2AB-B2186C3B8A09}" type="datetime1">
              <a:rPr lang="bg-BG" altLang="en-US" smtClean="0"/>
              <a:pPr/>
              <a:t>28.4.2020 г.</a:t>
            </a:fld>
            <a:endParaRPr lang="en-US"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246BC548-B1A8-4960-87A7-50ED5CB0DB97}" type="slidenum">
              <a:rPr lang="en-US" altLang="en-US"/>
              <a:pPr/>
              <a:t>58</a:t>
            </a:fld>
            <a:endParaRPr lang="en-US" altLang="en-US"/>
          </a:p>
        </p:txBody>
      </p:sp>
      <p:sp>
        <p:nvSpPr>
          <p:cNvPr id="34818" name="Slide Number Placeholder 1"/>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F6233677-8688-4ED0-A4B5-810167AEBE79}" type="slidenum">
              <a:rPr lang="en-US" altLang="en-US" sz="1400"/>
              <a:pPr algn="r" eaLnBrk="1" hangingPunct="1"/>
              <a:t>58</a:t>
            </a:fld>
            <a:endParaRPr lang="en-US" altLang="en-US" sz="140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5888"/>
            <a:ext cx="6575425" cy="653256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fld id="{539AB40A-5AD7-4B46-A668-D2B98796A000}" type="datetime1">
              <a:rPr lang="bg-BG" altLang="en-US" smtClean="0"/>
              <a:pPr/>
              <a:t>28.4.2020 г.</a:t>
            </a:fld>
            <a:endParaRPr lang="en-US" altLang="en-US"/>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05E9B23D-1FE5-46AA-8026-AEFB5B6A257F}" type="slidenum">
              <a:rPr lang="en-US" altLang="en-US"/>
              <a:pPr/>
              <a:t>59</a:t>
            </a:fld>
            <a:endParaRPr lang="en-US" altLang="en-US"/>
          </a:p>
        </p:txBody>
      </p:sp>
      <p:sp>
        <p:nvSpPr>
          <p:cNvPr id="56322"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E7B4DEEC-C04E-41D6-B905-966A1912D6C9}" type="slidenum">
              <a:rPr lang="en-US" altLang="en-US" sz="1400"/>
              <a:pPr algn="r" eaLnBrk="1" hangingPunct="1"/>
              <a:t>59</a:t>
            </a:fld>
            <a:endParaRPr lang="en-US" altLang="en-US" sz="1400"/>
          </a:p>
        </p:txBody>
      </p:sp>
      <p:sp>
        <p:nvSpPr>
          <p:cNvPr id="2" name="Date Placeholder 1"/>
          <p:cNvSpPr>
            <a:spLocks noGrp="1"/>
          </p:cNvSpPr>
          <p:nvPr>
            <p:ph type="dt" sz="half" idx="10"/>
          </p:nvPr>
        </p:nvSpPr>
        <p:spPr/>
        <p:txBody>
          <a:bodyPr/>
          <a:lstStyle/>
          <a:p>
            <a:fld id="{C171390D-06A1-4BBC-9E5D-5962D84567D1}" type="datetime1">
              <a:rPr lang="bg-BG" altLang="en-US" smtClean="0"/>
              <a:pPr/>
              <a:t>28.4.2020 г.</a:t>
            </a:fld>
            <a:endParaRPr lang="en-US" altLang="en-US"/>
          </a:p>
        </p:txBody>
      </p:sp>
      <p:pic>
        <p:nvPicPr>
          <p:cNvPr id="3" name="Picture 2">
            <a:extLst>
              <a:ext uri="{FF2B5EF4-FFF2-40B4-BE49-F238E27FC236}">
                <a16:creationId xmlns:a16="http://schemas.microsoft.com/office/drawing/2014/main" id="{2C5E2FE9-DCC2-43CF-892B-EE338FADE946}"/>
              </a:ext>
            </a:extLst>
          </p:cNvPr>
          <p:cNvPicPr>
            <a:picLocks noChangeAspect="1"/>
          </p:cNvPicPr>
          <p:nvPr/>
        </p:nvPicPr>
        <p:blipFill>
          <a:blip r:embed="rId2"/>
          <a:stretch>
            <a:fillRect/>
          </a:stretch>
        </p:blipFill>
        <p:spPr>
          <a:xfrm>
            <a:off x="2267744" y="219163"/>
            <a:ext cx="4536504" cy="6523216"/>
          </a:xfrm>
          <a:prstGeom prst="rect">
            <a:avLst/>
          </a:prstGeom>
          <a:ln>
            <a:solidFill>
              <a:srgbClr val="000000"/>
            </a:solid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908720"/>
            <a:ext cx="8353425" cy="5400600"/>
          </a:xfrm>
          <a:solidFill>
            <a:schemeClr val="bg2">
              <a:lumMod val="90000"/>
            </a:schemeClr>
          </a:solidFill>
          <a:ln>
            <a:solidFill>
              <a:schemeClr val="tx1"/>
            </a:solidFill>
          </a:ln>
        </p:spPr>
        <p:txBody>
          <a:bodyPr>
            <a:normAutofit fontScale="90000"/>
          </a:bodyPr>
          <a:lstStyle/>
          <a:p>
            <a:pPr marL="180000">
              <a:spcBef>
                <a:spcPts val="0"/>
              </a:spcBef>
            </a:pPr>
            <a:r>
              <a:rPr lang="bg-BG" altLang="en-US" sz="3200" b="1" i="1" dirty="0">
                <a:solidFill>
                  <a:srgbClr val="CC3300"/>
                </a:solidFill>
                <a:effectLst>
                  <a:outerShdw blurRad="38100" dist="38100" dir="2700000" algn="tl">
                    <a:srgbClr val="000000">
                      <a:alpha val="43137"/>
                    </a:srgbClr>
                  </a:outerShdw>
                </a:effectLst>
                <a:latin typeface="Arial" charset="0"/>
                <a:cs typeface="Arial" charset="0"/>
              </a:rPr>
              <a:t/>
            </a:r>
            <a:br>
              <a:rPr lang="bg-BG" altLang="en-US" sz="3200" b="1" i="1" dirty="0">
                <a:solidFill>
                  <a:srgbClr val="CC3300"/>
                </a:solidFill>
                <a:effectLst>
                  <a:outerShdw blurRad="38100" dist="38100" dir="2700000" algn="tl">
                    <a:srgbClr val="000000">
                      <a:alpha val="43137"/>
                    </a:srgbClr>
                  </a:outerShdw>
                </a:effectLst>
                <a:latin typeface="Arial" charset="0"/>
                <a:cs typeface="Arial" charset="0"/>
              </a:rPr>
            </a:br>
            <a:r>
              <a:rPr lang="bg-BG" altLang="en-US" sz="3600" b="1" i="1" dirty="0">
                <a:solidFill>
                  <a:srgbClr val="CC3300"/>
                </a:solidFill>
                <a:effectLst>
                  <a:outerShdw blurRad="38100" dist="38100" dir="2700000" algn="tl">
                    <a:srgbClr val="000000">
                      <a:alpha val="43137"/>
                    </a:srgbClr>
                  </a:outerShdw>
                </a:effectLst>
                <a:latin typeface="Arial" charset="0"/>
                <a:cs typeface="Arial" charset="0"/>
              </a:rPr>
              <a:t>Числеността</a:t>
            </a:r>
            <a:r>
              <a:rPr lang="bg-BG" altLang="en-US" sz="3600" b="1" dirty="0">
                <a:solidFill>
                  <a:schemeClr val="tx1"/>
                </a:solidFill>
                <a:latin typeface="Arial" charset="0"/>
                <a:cs typeface="Arial" charset="0"/>
              </a:rPr>
              <a:t> на населението се определя чрез</a:t>
            </a:r>
            <a:r>
              <a:rPr lang="bg-BG" altLang="en-US" sz="3600" dirty="0">
                <a:solidFill>
                  <a:schemeClr val="tx1"/>
                </a:solidFill>
                <a:latin typeface="Arial" charset="0"/>
                <a:cs typeface="Arial" charset="0"/>
              </a:rPr>
              <a:t>:</a:t>
            </a:r>
            <a:br>
              <a:rPr lang="bg-BG" altLang="en-US" sz="3600" dirty="0">
                <a:solidFill>
                  <a:schemeClr val="tx1"/>
                </a:solidFill>
                <a:latin typeface="Arial" charset="0"/>
                <a:cs typeface="Arial" charset="0"/>
              </a:rPr>
            </a:br>
            <a:r>
              <a:rPr lang="en-US" altLang="en-US" sz="3600" dirty="0">
                <a:solidFill>
                  <a:schemeClr val="tx1"/>
                </a:solidFill>
                <a:latin typeface="Arial" charset="0"/>
                <a:cs typeface="Arial" charset="0"/>
              </a:rPr>
              <a:t/>
            </a:r>
            <a:br>
              <a:rPr lang="en-US" altLang="en-US" sz="3600" dirty="0">
                <a:solidFill>
                  <a:schemeClr val="tx1"/>
                </a:solidFill>
                <a:latin typeface="Arial" charset="0"/>
                <a:cs typeface="Arial" charset="0"/>
              </a:rPr>
            </a:br>
            <a:r>
              <a:rPr lang="bg-BG" altLang="en-US" sz="3100" b="1" dirty="0">
                <a:solidFill>
                  <a:schemeClr val="tx1"/>
                </a:solidFill>
                <a:latin typeface="Arial" charset="0"/>
                <a:cs typeface="Arial" charset="0"/>
              </a:rPr>
              <a:t>-</a:t>
            </a:r>
            <a:r>
              <a:rPr lang="bg-BG" altLang="en-US" sz="3100" dirty="0">
                <a:solidFill>
                  <a:schemeClr val="tx1"/>
                </a:solidFill>
                <a:latin typeface="Arial" charset="0"/>
                <a:cs typeface="Arial" charset="0"/>
              </a:rPr>
              <a:t> </a:t>
            </a:r>
            <a:r>
              <a:rPr lang="bg-BG" altLang="en-US" sz="3100" b="1" dirty="0">
                <a:solidFill>
                  <a:schemeClr val="tx1"/>
                </a:solidFill>
                <a:latin typeface="Arial" charset="0"/>
                <a:cs typeface="Arial" charset="0"/>
              </a:rPr>
              <a:t>броя към определен период и средногодишния ръст в %;</a:t>
            </a:r>
            <a:br>
              <a:rPr lang="bg-BG" altLang="en-US" sz="3100" b="1" dirty="0">
                <a:solidFill>
                  <a:schemeClr val="tx1"/>
                </a:solidFill>
                <a:latin typeface="Arial" charset="0"/>
                <a:cs typeface="Arial" charset="0"/>
              </a:rPr>
            </a:br>
            <a:r>
              <a:rPr lang="bg-BG" altLang="en-US" sz="3100" b="1" dirty="0" smtClean="0">
                <a:solidFill>
                  <a:schemeClr val="tx1"/>
                </a:solidFill>
                <a:latin typeface="Arial" charset="0"/>
                <a:cs typeface="Arial" charset="0"/>
              </a:rPr>
              <a:t>- </a:t>
            </a:r>
            <a:r>
              <a:rPr lang="bg-BG" altLang="en-US" sz="3100" b="1" dirty="0">
                <a:solidFill>
                  <a:schemeClr val="tx1"/>
                </a:solidFill>
                <a:latin typeface="Arial" charset="0"/>
                <a:cs typeface="Arial" charset="0"/>
              </a:rPr>
              <a:t>времето за достигане до следващ милиард;</a:t>
            </a:r>
            <a:br>
              <a:rPr lang="bg-BG" altLang="en-US" sz="3100" b="1" dirty="0">
                <a:solidFill>
                  <a:schemeClr val="tx1"/>
                </a:solidFill>
                <a:latin typeface="Arial" charset="0"/>
                <a:cs typeface="Arial" charset="0"/>
              </a:rPr>
            </a:br>
            <a:r>
              <a:rPr lang="bg-BG" altLang="en-US" sz="3100" b="1" dirty="0">
                <a:solidFill>
                  <a:schemeClr val="tx1"/>
                </a:solidFill>
                <a:latin typeface="Arial" charset="0"/>
                <a:cs typeface="Arial" charset="0"/>
              </a:rPr>
              <a:t> </a:t>
            </a:r>
            <a:r>
              <a:rPr lang="bg-BG" altLang="en-US" sz="3100" b="1" dirty="0" smtClean="0">
                <a:solidFill>
                  <a:schemeClr val="tx1"/>
                </a:solidFill>
                <a:latin typeface="Arial" charset="0"/>
                <a:cs typeface="Arial" charset="0"/>
              </a:rPr>
              <a:t>- </a:t>
            </a:r>
            <a:r>
              <a:rPr lang="bg-BG" altLang="en-US" sz="3100" b="1" dirty="0">
                <a:solidFill>
                  <a:schemeClr val="tx1"/>
                </a:solidFill>
                <a:latin typeface="Arial" charset="0"/>
                <a:cs typeface="Arial" charset="0"/>
              </a:rPr>
              <a:t>времето за удвояване на числеността на населението</a:t>
            </a:r>
            <a:r>
              <a:rPr lang="bg-BG" altLang="en-US" sz="3100" b="1" dirty="0" smtClean="0">
                <a:solidFill>
                  <a:schemeClr val="tx1"/>
                </a:solidFill>
                <a:latin typeface="Arial" charset="0"/>
                <a:cs typeface="Arial" charset="0"/>
              </a:rPr>
              <a:t>.</a:t>
            </a:r>
            <a:br>
              <a:rPr lang="bg-BG" altLang="en-US" sz="3100" b="1" dirty="0" smtClean="0">
                <a:solidFill>
                  <a:schemeClr val="tx1"/>
                </a:solidFill>
                <a:latin typeface="Arial" charset="0"/>
                <a:cs typeface="Arial" charset="0"/>
              </a:rPr>
            </a:br>
            <a:r>
              <a:rPr lang="en-US" sz="2800" dirty="0" smtClean="0">
                <a:hlinkClick r:id="rId2"/>
              </a:rPr>
              <a:t> https://www.worldometers.info/world-population/</a:t>
            </a:r>
            <a:endParaRPr lang="en-GB" altLang="en-US" sz="3100" dirty="0">
              <a:solidFill>
                <a:schemeClr val="tx1"/>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6A756F6F-CF0F-46FC-AA94-F726F8BFBB4C}"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E4D49C8C-EFE0-4DF5-8F35-0D0163CE9FE4}" type="slidenum">
              <a:rPr lang="en-GB" altLang="en-US" smtClean="0"/>
              <a:pPr>
                <a:defRPr/>
              </a:pPr>
              <a:t>6</a:t>
            </a:fld>
            <a:endParaRPr lang="en-GB"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BCBE9ED3-8EED-4A99-9621-2832F6A8B13E}" type="slidenum">
              <a:rPr lang="en-US" altLang="en-US"/>
              <a:pPr/>
              <a:t>60</a:t>
            </a:fld>
            <a:endParaRPr lang="en-US" altLang="en-US"/>
          </a:p>
        </p:txBody>
      </p:sp>
      <p:sp>
        <p:nvSpPr>
          <p:cNvPr id="68610"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90465EE3-520A-4543-979A-1A535E83DE84}" type="slidenum">
              <a:rPr lang="en-US" altLang="en-US" sz="1400"/>
              <a:pPr algn="r" eaLnBrk="1" hangingPunct="1"/>
              <a:t>60</a:t>
            </a:fld>
            <a:endParaRPr lang="en-US" altLang="en-US" sz="1400"/>
          </a:p>
        </p:txBody>
      </p:sp>
      <p:sp>
        <p:nvSpPr>
          <p:cNvPr id="68611" name="Rectangle 2"/>
          <p:cNvSpPr>
            <a:spLocks noGrp="1" noChangeArrowheads="1"/>
          </p:cNvSpPr>
          <p:nvPr>
            <p:ph type="title"/>
          </p:nvPr>
        </p:nvSpPr>
        <p:spPr>
          <a:xfrm>
            <a:off x="457200" y="277813"/>
            <a:ext cx="8229600" cy="5672137"/>
          </a:xfrm>
          <a:solidFill>
            <a:srgbClr val="FFFFCC"/>
          </a:solidFill>
          <a:ln>
            <a:solidFill>
              <a:schemeClr val="tx1"/>
            </a:solidFill>
            <a:miter lim="800000"/>
            <a:headEnd/>
            <a:tailEnd/>
          </a:ln>
        </p:spPr>
        <p:txBody>
          <a:bodyPr/>
          <a:lstStyle/>
          <a:p>
            <a:pPr eaLnBrk="1" hangingPunct="1">
              <a:lnSpc>
                <a:spcPct val="130000"/>
              </a:lnSpc>
            </a:pPr>
            <a:r>
              <a:rPr lang="bg-BG" altLang="en-US" b="1" dirty="0" smtClean="0">
                <a:solidFill>
                  <a:srgbClr val="990000"/>
                </a:solidFill>
                <a:effectLst>
                  <a:outerShdw blurRad="38100" dist="38100" dir="2700000" algn="tl">
                    <a:srgbClr val="000000">
                      <a:alpha val="43137"/>
                    </a:srgbClr>
                  </a:outerShdw>
                </a:effectLst>
              </a:rPr>
              <a:t>СРЕДНА </a:t>
            </a:r>
            <a:r>
              <a:rPr lang="bg-BG" altLang="en-US" b="1" dirty="0">
                <a:solidFill>
                  <a:srgbClr val="990000"/>
                </a:solidFill>
                <a:effectLst>
                  <a:outerShdw blurRad="38100" dist="38100" dir="2700000" algn="tl">
                    <a:srgbClr val="000000">
                      <a:alpha val="43137"/>
                    </a:srgbClr>
                  </a:outerShdw>
                </a:effectLst>
              </a:rPr>
              <a:t>ПРОДЪЛЖИТЕЛНОСТ НА  ПРЕДСТОЯЩИЯ  ЖИВОТ</a:t>
            </a:r>
            <a:endParaRPr lang="en-US" altLang="en-US" b="1" dirty="0">
              <a:solidFill>
                <a:srgbClr val="990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669AA858-02F8-4487-9D6A-2C0D4BE0D74D}" type="datetime1">
              <a:rPr lang="bg-BG" altLang="en-US" smtClean="0"/>
              <a:pPr/>
              <a:t>28.4.2020 г.</a:t>
            </a:fld>
            <a:endParaRPr lang="en-US"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C48F54FD-CB7F-4262-B726-1B4A40F79D2F}" type="slidenum">
              <a:rPr lang="en-US" altLang="en-US"/>
              <a:pPr/>
              <a:t>61</a:t>
            </a:fld>
            <a:endParaRPr lang="en-US" altLang="en-US"/>
          </a:p>
        </p:txBody>
      </p:sp>
      <p:sp>
        <p:nvSpPr>
          <p:cNvPr id="6963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93DAD481-E914-4513-A6AE-171F55288DB6}" type="slidenum">
              <a:rPr lang="en-US" altLang="en-US" sz="1400"/>
              <a:pPr algn="r" eaLnBrk="1" hangingPunct="1"/>
              <a:t>61</a:t>
            </a:fld>
            <a:endParaRPr lang="en-US" altLang="en-US" sz="1400"/>
          </a:p>
        </p:txBody>
      </p:sp>
      <p:sp>
        <p:nvSpPr>
          <p:cNvPr id="69635" name="Rectangle 2"/>
          <p:cNvSpPr>
            <a:spLocks noGrp="1" noChangeArrowheads="1"/>
          </p:cNvSpPr>
          <p:nvPr>
            <p:ph type="title"/>
          </p:nvPr>
        </p:nvSpPr>
        <p:spPr>
          <a:xfrm>
            <a:off x="179388" y="277813"/>
            <a:ext cx="8785225" cy="5815012"/>
          </a:xfrm>
          <a:solidFill>
            <a:srgbClr val="FFFFCC"/>
          </a:solidFill>
          <a:ln>
            <a:solidFill>
              <a:schemeClr val="tx1"/>
            </a:solidFill>
            <a:miter lim="800000"/>
            <a:headEnd/>
            <a:tailEnd/>
          </a:ln>
        </p:spPr>
        <p:txBody>
          <a:bodyPr/>
          <a:lstStyle/>
          <a:p>
            <a:pPr eaLnBrk="1" hangingPunct="1">
              <a:lnSpc>
                <a:spcPct val="120000"/>
              </a:lnSpc>
            </a:pPr>
            <a:r>
              <a:rPr lang="bg-BG" altLang="en-US" sz="3200" b="1" i="1" u="sng" dirty="0">
                <a:solidFill>
                  <a:srgbClr val="990000"/>
                </a:solidFill>
              </a:rPr>
              <a:t>Средна продължителност на предстоящия живот (</a:t>
            </a:r>
            <a:r>
              <a:rPr lang="bg-BG" altLang="en-US" sz="3200" b="1" i="1" u="sng" dirty="0" err="1">
                <a:solidFill>
                  <a:srgbClr val="990000"/>
                </a:solidFill>
              </a:rPr>
              <a:t>СППЖ</a:t>
            </a:r>
            <a:r>
              <a:rPr lang="bg-BG" altLang="en-US" sz="3200" b="1" i="1" u="sng" dirty="0">
                <a:solidFill>
                  <a:srgbClr val="990000"/>
                </a:solidFill>
              </a:rPr>
              <a:t>)</a:t>
            </a:r>
            <a:r>
              <a:rPr lang="bg-BG" altLang="en-US" sz="3200" b="1" i="1" dirty="0">
                <a:solidFill>
                  <a:srgbClr val="990000"/>
                </a:solidFill>
              </a:rPr>
              <a:t>  -</a:t>
            </a:r>
            <a:r>
              <a:rPr lang="bg-BG" altLang="en-US" sz="3200" b="1" i="1" dirty="0">
                <a:solidFill>
                  <a:srgbClr val="000000"/>
                </a:solidFill>
              </a:rPr>
              <a:t> среден брой години, които предстои да преживее поколението на новородените при условие, че през целия живот на това поколение коефициентите за </a:t>
            </a:r>
            <a:r>
              <a:rPr lang="bg-BG" altLang="en-US" sz="3200" b="1" i="1" dirty="0" err="1">
                <a:solidFill>
                  <a:srgbClr val="000000"/>
                </a:solidFill>
              </a:rPr>
              <a:t>повъзрастова</a:t>
            </a:r>
            <a:r>
              <a:rPr lang="bg-BG" altLang="en-US" sz="3200" b="1" i="1" dirty="0">
                <a:solidFill>
                  <a:srgbClr val="000000"/>
                </a:solidFill>
              </a:rPr>
              <a:t> смъртност се запазят такива, каквито са в годината на изчисление на показателя.</a:t>
            </a:r>
            <a:r>
              <a:rPr lang="en-US" altLang="en-US" sz="3200" dirty="0"/>
              <a:t> </a:t>
            </a:r>
          </a:p>
        </p:txBody>
      </p:sp>
      <p:sp>
        <p:nvSpPr>
          <p:cNvPr id="2" name="Date Placeholder 1"/>
          <p:cNvSpPr>
            <a:spLocks noGrp="1"/>
          </p:cNvSpPr>
          <p:nvPr>
            <p:ph type="dt" sz="half" idx="10"/>
          </p:nvPr>
        </p:nvSpPr>
        <p:spPr/>
        <p:txBody>
          <a:bodyPr/>
          <a:lstStyle/>
          <a:p>
            <a:fld id="{6D759804-D684-4258-B8A1-251E69D9090B}" type="datetime1">
              <a:rPr lang="bg-BG" altLang="en-US" smtClean="0"/>
              <a:pPr/>
              <a:t>28.4.2020 г.</a:t>
            </a:fld>
            <a:endParaRPr lang="en-US" alt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B8559667-D07B-4A38-A647-CDEE43D1FCDE}" type="slidenum">
              <a:rPr lang="en-US" altLang="en-US"/>
              <a:pPr/>
              <a:t>62</a:t>
            </a:fld>
            <a:endParaRPr lang="en-US" altLang="en-US"/>
          </a:p>
        </p:txBody>
      </p:sp>
      <p:sp>
        <p:nvSpPr>
          <p:cNvPr id="70658"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1124659A-C0EC-407D-912F-800DB0E25B36}" type="slidenum">
              <a:rPr lang="en-US" altLang="en-US" sz="1400"/>
              <a:pPr algn="r" eaLnBrk="1" hangingPunct="1"/>
              <a:t>62</a:t>
            </a:fld>
            <a:endParaRPr lang="en-US" altLang="en-US" sz="1400"/>
          </a:p>
        </p:txBody>
      </p:sp>
      <p:sp>
        <p:nvSpPr>
          <p:cNvPr id="70659" name="Rectangle 2"/>
          <p:cNvSpPr>
            <a:spLocks noGrp="1" noChangeArrowheads="1"/>
          </p:cNvSpPr>
          <p:nvPr>
            <p:ph type="title"/>
          </p:nvPr>
        </p:nvSpPr>
        <p:spPr>
          <a:xfrm>
            <a:off x="1071538" y="277813"/>
            <a:ext cx="7615262" cy="5095875"/>
          </a:xfrm>
          <a:solidFill>
            <a:srgbClr val="FFFFCC"/>
          </a:solidFill>
          <a:ln>
            <a:solidFill>
              <a:schemeClr val="tx1"/>
            </a:solidFill>
          </a:ln>
        </p:spPr>
        <p:txBody>
          <a:bodyPr>
            <a:normAutofit/>
          </a:bodyPr>
          <a:lstStyle/>
          <a:p>
            <a:pPr>
              <a:lnSpc>
                <a:spcPct val="120000"/>
              </a:lnSpc>
            </a:pPr>
            <a:r>
              <a:rPr lang="bg-BG" altLang="en-US" sz="2000" i="1" dirty="0">
                <a:solidFill>
                  <a:schemeClr val="tx1"/>
                </a:solidFill>
                <a:effectLst/>
                <a:latin typeface="Arial Narrow" pitchFamily="34" charset="0"/>
              </a:rPr>
              <a:t>1. СППЖ е </a:t>
            </a:r>
            <a:r>
              <a:rPr lang="bg-BG" altLang="en-US" sz="2000" i="1" dirty="0" smtClean="0">
                <a:solidFill>
                  <a:schemeClr val="tx1"/>
                </a:solidFill>
                <a:effectLst/>
                <a:latin typeface="Arial Narrow" pitchFamily="34" charset="0"/>
              </a:rPr>
              <a:t>хипотетичен показател</a:t>
            </a:r>
            <a:r>
              <a:rPr lang="bg-BG" altLang="en-US" sz="2000" dirty="0" smtClean="0">
                <a:solidFill>
                  <a:schemeClr val="tx1"/>
                </a:solidFill>
                <a:effectLst/>
                <a:latin typeface="Arial Narrow" pitchFamily="34" charset="0"/>
              </a:rPr>
              <a:t>. </a:t>
            </a:r>
            <a:br>
              <a:rPr lang="bg-BG" altLang="en-US" sz="2000" dirty="0" smtClean="0">
                <a:solidFill>
                  <a:schemeClr val="tx1"/>
                </a:solidFill>
                <a:effectLst/>
                <a:latin typeface="Arial Narrow" pitchFamily="34" charset="0"/>
              </a:rPr>
            </a:br>
            <a:r>
              <a:rPr lang="bg-BG" altLang="en-US" sz="2000" i="1" dirty="0" smtClean="0">
                <a:solidFill>
                  <a:schemeClr val="tx1"/>
                </a:solidFill>
                <a:effectLst/>
                <a:latin typeface="Arial Narrow" pitchFamily="34" charset="0"/>
              </a:rPr>
              <a:t>2. Всяка промяна в нивото на повъзрастова смъртност се отразява по определен начин върху СППЖ.</a:t>
            </a:r>
            <a:br>
              <a:rPr lang="bg-BG" altLang="en-US" sz="2000" i="1" dirty="0" smtClean="0">
                <a:solidFill>
                  <a:schemeClr val="tx1"/>
                </a:solidFill>
                <a:effectLst/>
                <a:latin typeface="Arial Narrow" pitchFamily="34" charset="0"/>
              </a:rPr>
            </a:br>
            <a:r>
              <a:rPr lang="bg-BG" altLang="en-US" sz="2000" i="1" dirty="0" smtClean="0">
                <a:solidFill>
                  <a:schemeClr val="tx1"/>
                </a:solidFill>
                <a:effectLst/>
                <a:latin typeface="Arial Narrow" pitchFamily="34" charset="0"/>
              </a:rPr>
              <a:t>3. Нарастването или намаляването на смъртността от определени причини се отразява върху СППЖ.</a:t>
            </a:r>
            <a:r>
              <a:rPr lang="bg-BG" altLang="en-US" sz="2000" dirty="0" smtClean="0">
                <a:solidFill>
                  <a:schemeClr val="tx1"/>
                </a:solidFill>
                <a:effectLst/>
                <a:latin typeface="Arial Narrow" pitchFamily="34" charset="0"/>
              </a:rPr>
              <a:t> </a:t>
            </a:r>
            <a:br>
              <a:rPr lang="bg-BG" altLang="en-US" sz="2000" dirty="0" smtClean="0">
                <a:solidFill>
                  <a:schemeClr val="tx1"/>
                </a:solidFill>
                <a:effectLst/>
                <a:latin typeface="Arial Narrow" pitchFamily="34" charset="0"/>
              </a:rPr>
            </a:br>
            <a:r>
              <a:rPr lang="bg-BG" altLang="en-US" sz="2000" dirty="0" smtClean="0">
                <a:solidFill>
                  <a:schemeClr val="tx1"/>
                </a:solidFill>
                <a:effectLst/>
                <a:latin typeface="Arial Narrow" pitchFamily="34" charset="0"/>
              </a:rPr>
              <a:t>4. Изчислява се основава на построяване на т.н. </a:t>
            </a:r>
            <a:r>
              <a:rPr lang="bg-BG" altLang="en-US" sz="2000" i="1" dirty="0" smtClean="0">
                <a:solidFill>
                  <a:schemeClr val="tx1"/>
                </a:solidFill>
                <a:effectLst/>
                <a:latin typeface="Arial Narrow" pitchFamily="34" charset="0"/>
              </a:rPr>
              <a:t>кратки или пълни таблици за смъртност.</a:t>
            </a:r>
            <a:br>
              <a:rPr lang="bg-BG" altLang="en-US" sz="2000" i="1" dirty="0" smtClean="0">
                <a:solidFill>
                  <a:schemeClr val="tx1"/>
                </a:solidFill>
                <a:effectLst/>
                <a:latin typeface="Arial Narrow" pitchFamily="34" charset="0"/>
              </a:rPr>
            </a:br>
            <a:r>
              <a:rPr lang="bg-BG" altLang="en-US" sz="2000" i="1" dirty="0" smtClean="0">
                <a:solidFill>
                  <a:schemeClr val="tx1"/>
                </a:solidFill>
                <a:effectLst/>
                <a:latin typeface="Arial Narrow" pitchFamily="34" charset="0"/>
              </a:rPr>
              <a:t>5. Може да се определи не само за поколението на новородените, но и за всяко друго поколение, достигнало определена възраст.</a:t>
            </a:r>
            <a:r>
              <a:rPr lang="en-US" altLang="en-US" sz="2000" dirty="0" smtClean="0">
                <a:solidFill>
                  <a:schemeClr val="tx1"/>
                </a:solidFill>
                <a:effectLst/>
                <a:latin typeface="Arial Narrow" pitchFamily="34" charset="0"/>
              </a:rPr>
              <a:t> </a:t>
            </a:r>
            <a:endParaRPr lang="en-US" altLang="en-US" sz="2000" dirty="0">
              <a:solidFill>
                <a:schemeClr val="tx1"/>
              </a:solidFill>
              <a:effectLst/>
              <a:latin typeface="Arial Narrow" pitchFamily="34" charset="0"/>
            </a:endParaRPr>
          </a:p>
        </p:txBody>
      </p:sp>
      <p:sp>
        <p:nvSpPr>
          <p:cNvPr id="2" name="Date Placeholder 1"/>
          <p:cNvSpPr>
            <a:spLocks noGrp="1"/>
          </p:cNvSpPr>
          <p:nvPr>
            <p:ph type="dt" sz="half" idx="10"/>
          </p:nvPr>
        </p:nvSpPr>
        <p:spPr/>
        <p:txBody>
          <a:bodyPr/>
          <a:lstStyle/>
          <a:p>
            <a:fld id="{09C1CEE8-1D99-44AF-84FD-7395F3A7E942}" type="datetime1">
              <a:rPr lang="bg-BG" altLang="en-US" smtClean="0"/>
              <a:pPr/>
              <a:t>28.4.2020 г.</a:t>
            </a:fld>
            <a:endParaRPr lang="en-US" alt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55AACD23-62E7-4091-AFF6-101A6B289C06}" type="slidenum">
              <a:rPr lang="en-US" altLang="en-US"/>
              <a:pPr/>
              <a:t>63</a:t>
            </a:fld>
            <a:endParaRPr lang="en-US" altLang="en-US"/>
          </a:p>
        </p:txBody>
      </p:sp>
      <p:sp>
        <p:nvSpPr>
          <p:cNvPr id="76802"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98D6F5CB-0C15-4FF2-9C72-A434FEA95171}" type="slidenum">
              <a:rPr lang="en-US" altLang="en-US" sz="1400"/>
              <a:pPr algn="r" eaLnBrk="1" hangingPunct="1"/>
              <a:t>63</a:t>
            </a:fld>
            <a:endParaRPr lang="en-US" altLang="en-US" sz="1400"/>
          </a:p>
        </p:txBody>
      </p:sp>
      <p:sp>
        <p:nvSpPr>
          <p:cNvPr id="76803" name="Rectangle 2"/>
          <p:cNvSpPr>
            <a:spLocks noGrp="1" noChangeArrowheads="1"/>
          </p:cNvSpPr>
          <p:nvPr>
            <p:ph type="title"/>
          </p:nvPr>
        </p:nvSpPr>
        <p:spPr>
          <a:xfrm>
            <a:off x="1071538" y="1500174"/>
            <a:ext cx="7872442" cy="4014787"/>
          </a:xfrm>
        </p:spPr>
        <p:txBody>
          <a:bodyPr>
            <a:normAutofit fontScale="90000"/>
          </a:bodyPr>
          <a:lstStyle/>
          <a:p>
            <a:pPr>
              <a:lnSpc>
                <a:spcPct val="140000"/>
              </a:lnSpc>
            </a:pPr>
            <a:r>
              <a:rPr lang="bg-BG" altLang="en-US" sz="2800" i="1" dirty="0">
                <a:solidFill>
                  <a:schemeClr val="tx1"/>
                </a:solidFill>
                <a:effectLst/>
                <a:latin typeface="Arial Narrow" pitchFamily="34" charset="0"/>
              </a:rPr>
              <a:t>Д</a:t>
            </a:r>
            <a:r>
              <a:rPr lang="en-US" altLang="en-US" sz="2800" i="1" dirty="0">
                <a:solidFill>
                  <a:schemeClr val="tx1"/>
                </a:solidFill>
                <a:effectLst/>
                <a:latin typeface="Arial Narrow" pitchFamily="34" charset="0"/>
              </a:rPr>
              <a:t>Р</a:t>
            </a:r>
            <a:r>
              <a:rPr lang="bg-BG" altLang="en-US" sz="2800" i="1" dirty="0">
                <a:solidFill>
                  <a:schemeClr val="tx1"/>
                </a:solidFill>
                <a:effectLst/>
                <a:latin typeface="Arial Narrow" pitchFamily="34" charset="0"/>
              </a:rPr>
              <a:t>УГИ ИЗМЕРИТЕЛИ НА </a:t>
            </a:r>
            <a:r>
              <a:rPr lang="bg-BG" altLang="en-US" sz="2800" i="1" dirty="0" smtClean="0">
                <a:solidFill>
                  <a:schemeClr val="tx1"/>
                </a:solidFill>
                <a:effectLst/>
                <a:latin typeface="Arial Narrow" pitchFamily="34" charset="0"/>
              </a:rPr>
              <a:t>СППЖ</a:t>
            </a:r>
            <a:br>
              <a:rPr lang="bg-BG" altLang="en-US" sz="2800" i="1" dirty="0" smtClean="0">
                <a:solidFill>
                  <a:schemeClr val="tx1"/>
                </a:solidFill>
                <a:effectLst/>
                <a:latin typeface="Arial Narrow" pitchFamily="34" charset="0"/>
              </a:rPr>
            </a:br>
            <a:r>
              <a:rPr lang="bg-BG" altLang="en-US" sz="2800" i="1" dirty="0" smtClean="0">
                <a:solidFill>
                  <a:schemeClr val="tx1"/>
                </a:solidFill>
                <a:effectLst/>
                <a:latin typeface="Arial Narrow" pitchFamily="34" charset="0"/>
              </a:rPr>
              <a:t>1. </a:t>
            </a:r>
            <a:r>
              <a:rPr lang="bg-BG" altLang="en-US" sz="2800" dirty="0" smtClean="0">
                <a:solidFill>
                  <a:schemeClr val="tx1"/>
                </a:solidFill>
                <a:effectLst/>
                <a:latin typeface="Arial Narrow" pitchFamily="34" charset="0"/>
              </a:rPr>
              <a:t>HALE - </a:t>
            </a:r>
            <a:r>
              <a:rPr lang="bg-BG" altLang="en-US" sz="2800" i="1" dirty="0" smtClean="0">
                <a:solidFill>
                  <a:schemeClr val="tx1"/>
                </a:solidFill>
                <a:effectLst/>
                <a:latin typeface="Arial Narrow" pitchFamily="34" charset="0"/>
              </a:rPr>
              <a:t>Очаквана продължителност на живота в добро здраве</a:t>
            </a:r>
            <a:br>
              <a:rPr lang="bg-BG" altLang="en-US" sz="2800" i="1" dirty="0" smtClean="0">
                <a:solidFill>
                  <a:schemeClr val="tx1"/>
                </a:solidFill>
                <a:effectLst/>
                <a:latin typeface="Arial Narrow" pitchFamily="34" charset="0"/>
              </a:rPr>
            </a:br>
            <a:r>
              <a:rPr lang="bg-BG" altLang="en-US" sz="2800" i="1" dirty="0" smtClean="0">
                <a:solidFill>
                  <a:schemeClr val="tx1"/>
                </a:solidFill>
                <a:effectLst/>
                <a:latin typeface="Arial Narrow" pitchFamily="34" charset="0"/>
              </a:rPr>
              <a:t>2. </a:t>
            </a:r>
            <a:r>
              <a:rPr lang="bg-BG" altLang="en-US" sz="2800" dirty="0" smtClean="0">
                <a:solidFill>
                  <a:schemeClr val="tx1"/>
                </a:solidFill>
                <a:effectLst/>
                <a:latin typeface="Arial Narrow" pitchFamily="34" charset="0"/>
              </a:rPr>
              <a:t>DFLE - </a:t>
            </a:r>
            <a:r>
              <a:rPr lang="bg-BG" altLang="en-US" sz="2800" i="1" dirty="0" smtClean="0">
                <a:solidFill>
                  <a:schemeClr val="tx1"/>
                </a:solidFill>
                <a:effectLst/>
                <a:latin typeface="Arial Narrow" pitchFamily="34" charset="0"/>
              </a:rPr>
              <a:t>Средна продължителност на предстоящия живот без инвалидност </a:t>
            </a:r>
            <a:br>
              <a:rPr lang="bg-BG" altLang="en-US" sz="2800" i="1" dirty="0" smtClean="0">
                <a:solidFill>
                  <a:schemeClr val="tx1"/>
                </a:solidFill>
                <a:effectLst/>
                <a:latin typeface="Arial Narrow" pitchFamily="34" charset="0"/>
              </a:rPr>
            </a:br>
            <a:r>
              <a:rPr lang="bg-BG" altLang="en-US" sz="2800" i="1" dirty="0" smtClean="0">
                <a:solidFill>
                  <a:schemeClr val="tx1"/>
                </a:solidFill>
                <a:effectLst/>
                <a:latin typeface="Arial Narrow" pitchFamily="34" charset="0"/>
              </a:rPr>
              <a:t>3.</a:t>
            </a:r>
            <a:r>
              <a:rPr lang="bg-BG" altLang="en-US" sz="2800" dirty="0" smtClean="0">
                <a:solidFill>
                  <a:schemeClr val="tx1"/>
                </a:solidFill>
                <a:effectLst/>
                <a:latin typeface="Arial Narrow" pitchFamily="34" charset="0"/>
              </a:rPr>
              <a:t> QALY -</a:t>
            </a:r>
            <a:r>
              <a:rPr lang="bg-BG" altLang="en-US" sz="2800" i="1" dirty="0" smtClean="0">
                <a:solidFill>
                  <a:schemeClr val="tx1"/>
                </a:solidFill>
                <a:effectLst/>
                <a:latin typeface="Arial Narrow" pitchFamily="34" charset="0"/>
              </a:rPr>
              <a:t> Години живот съобразени с качеството на живота</a:t>
            </a:r>
            <a:br>
              <a:rPr lang="bg-BG" altLang="en-US" sz="2800" i="1" dirty="0" smtClean="0">
                <a:solidFill>
                  <a:schemeClr val="tx1"/>
                </a:solidFill>
                <a:effectLst/>
                <a:latin typeface="Arial Narrow" pitchFamily="34" charset="0"/>
              </a:rPr>
            </a:br>
            <a:r>
              <a:rPr lang="bg-BG" altLang="en-US" sz="2800" i="1" dirty="0" smtClean="0">
                <a:solidFill>
                  <a:schemeClr val="tx1"/>
                </a:solidFill>
                <a:effectLst/>
                <a:latin typeface="Arial Narrow" pitchFamily="34" charset="0"/>
              </a:rPr>
              <a:t>4. </a:t>
            </a:r>
            <a:r>
              <a:rPr lang="bg-BG" altLang="en-US" sz="2800" dirty="0" smtClean="0">
                <a:solidFill>
                  <a:schemeClr val="tx1"/>
                </a:solidFill>
                <a:effectLst/>
                <a:latin typeface="Arial Narrow" pitchFamily="34" charset="0"/>
              </a:rPr>
              <a:t>DALY - </a:t>
            </a:r>
            <a:r>
              <a:rPr lang="bg-BG" altLang="en-US" sz="2800" i="1" dirty="0" smtClean="0">
                <a:solidFill>
                  <a:schemeClr val="tx1"/>
                </a:solidFill>
                <a:effectLst/>
                <a:latin typeface="Arial Narrow" pitchFamily="34" charset="0"/>
              </a:rPr>
              <a:t>Години живот съобразени с недееспособността</a:t>
            </a:r>
            <a:br>
              <a:rPr lang="bg-BG" altLang="en-US" sz="2800" i="1" dirty="0" smtClean="0">
                <a:solidFill>
                  <a:schemeClr val="tx1"/>
                </a:solidFill>
                <a:effectLst/>
                <a:latin typeface="Arial Narrow" pitchFamily="34" charset="0"/>
              </a:rPr>
            </a:br>
            <a:endParaRPr lang="en-US" altLang="en-US" sz="2800" dirty="0">
              <a:solidFill>
                <a:schemeClr val="tx1"/>
              </a:solidFill>
              <a:effectLst/>
              <a:latin typeface="Arial Narrow" pitchFamily="34" charset="0"/>
            </a:endParaRPr>
          </a:p>
        </p:txBody>
      </p:sp>
      <p:sp>
        <p:nvSpPr>
          <p:cNvPr id="2" name="Date Placeholder 1"/>
          <p:cNvSpPr>
            <a:spLocks noGrp="1"/>
          </p:cNvSpPr>
          <p:nvPr>
            <p:ph type="dt" sz="half" idx="10"/>
          </p:nvPr>
        </p:nvSpPr>
        <p:spPr/>
        <p:txBody>
          <a:bodyPr/>
          <a:lstStyle/>
          <a:p>
            <a:fld id="{C0C73610-59BB-4B5C-9CEE-66B5BD71356C}" type="datetime1">
              <a:rPr lang="bg-BG" altLang="en-US" smtClean="0"/>
              <a:pPr/>
              <a:t>28.4.2020 г.</a:t>
            </a:fld>
            <a:endParaRPr lang="en-US" alt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FBA2C-A212-4A05-A084-FCED54136EFC}"/>
              </a:ext>
            </a:extLst>
          </p:cNvPr>
          <p:cNvSpPr>
            <a:spLocks noGrp="1"/>
          </p:cNvSpPr>
          <p:nvPr>
            <p:ph type="dt" sz="half" idx="10"/>
          </p:nvPr>
        </p:nvSpPr>
        <p:spPr/>
        <p:txBody>
          <a:bodyPr/>
          <a:lstStyle/>
          <a:p>
            <a:fld id="{9898651C-B22C-4458-A1FA-EDD168047E25}" type="datetime1">
              <a:rPr lang="bg-BG" altLang="en-US" smtClean="0"/>
              <a:pPr/>
              <a:t>28.4.2020 г.</a:t>
            </a:fld>
            <a:endParaRPr lang="en-US" altLang="en-US"/>
          </a:p>
        </p:txBody>
      </p:sp>
      <p:sp>
        <p:nvSpPr>
          <p:cNvPr id="3" name="Slide Number Placeholder 2">
            <a:extLst>
              <a:ext uri="{FF2B5EF4-FFF2-40B4-BE49-F238E27FC236}">
                <a16:creationId xmlns:a16="http://schemas.microsoft.com/office/drawing/2014/main" id="{009B2871-C930-4B2F-8C01-0BE940E721C9}"/>
              </a:ext>
            </a:extLst>
          </p:cNvPr>
          <p:cNvSpPr>
            <a:spLocks noGrp="1"/>
          </p:cNvSpPr>
          <p:nvPr>
            <p:ph type="sldNum" sz="quarter" idx="12"/>
          </p:nvPr>
        </p:nvSpPr>
        <p:spPr/>
        <p:txBody>
          <a:bodyPr/>
          <a:lstStyle/>
          <a:p>
            <a:fld id="{9087E300-31AC-4517-BCC1-12993129740B}" type="slidenum">
              <a:rPr lang="en-US" altLang="en-US" smtClean="0"/>
              <a:pPr/>
              <a:t>64</a:t>
            </a:fld>
            <a:endParaRPr lang="en-US" altLang="en-US"/>
          </a:p>
        </p:txBody>
      </p:sp>
      <p:pic>
        <p:nvPicPr>
          <p:cNvPr id="4" name="Picture 3">
            <a:extLst>
              <a:ext uri="{FF2B5EF4-FFF2-40B4-BE49-F238E27FC236}">
                <a16:creationId xmlns:a16="http://schemas.microsoft.com/office/drawing/2014/main" id="{8478194F-9E4B-434B-983A-0FC12F3F89D1}"/>
              </a:ext>
            </a:extLst>
          </p:cNvPr>
          <p:cNvPicPr>
            <a:picLocks noChangeAspect="1"/>
          </p:cNvPicPr>
          <p:nvPr/>
        </p:nvPicPr>
        <p:blipFill>
          <a:blip r:embed="rId2"/>
          <a:stretch>
            <a:fillRect/>
          </a:stretch>
        </p:blipFill>
        <p:spPr>
          <a:xfrm>
            <a:off x="757237" y="1004887"/>
            <a:ext cx="7629525" cy="4848225"/>
          </a:xfrm>
          <a:prstGeom prst="rect">
            <a:avLst/>
          </a:prstGeom>
          <a:ln>
            <a:solidFill>
              <a:srgbClr val="000000"/>
            </a:solidFill>
          </a:ln>
        </p:spPr>
      </p:pic>
    </p:spTree>
    <p:extLst>
      <p:ext uri="{BB962C8B-B14F-4D97-AF65-F5344CB8AC3E}">
        <p14:creationId xmlns:p14="http://schemas.microsoft.com/office/powerpoint/2010/main" val="68385355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1EB031B0-8A9E-4DC5-BBB7-0B5EDC2E1B85}" type="slidenum">
              <a:rPr lang="en-US" altLang="en-US"/>
              <a:pPr/>
              <a:t>65</a:t>
            </a:fld>
            <a:endParaRPr lang="en-US" altLang="en-US"/>
          </a:p>
        </p:txBody>
      </p:sp>
      <p:sp>
        <p:nvSpPr>
          <p:cNvPr id="94210"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539898B1-7920-43E7-95A9-EDC3757ACF06}" type="slidenum">
              <a:rPr lang="en-US" altLang="en-US" sz="1400"/>
              <a:pPr algn="r" eaLnBrk="1" hangingPunct="1"/>
              <a:t>65</a:t>
            </a:fld>
            <a:endParaRPr lang="en-US" altLang="en-US" sz="1400"/>
          </a:p>
        </p:txBody>
      </p:sp>
      <p:pic>
        <p:nvPicPr>
          <p:cNvPr id="9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85"/>
            <a:ext cx="8712968" cy="6092825"/>
          </a:xfrm>
          <a:prstGeom prst="rect">
            <a:avLst/>
          </a:prstGeom>
          <a:solidFill>
            <a:schemeClr val="accent1"/>
          </a:solidFill>
          <a:ln w="12700" cap="sq">
            <a:solidFill>
              <a:schemeClr val="tx1"/>
            </a:solidFill>
            <a:miter lim="800000"/>
            <a:headEnd type="none" w="sm" len="sm"/>
            <a:tailEnd type="none" w="sm" len="sm"/>
          </a:ln>
          <a:effectLst/>
        </p:spPr>
      </p:pic>
      <p:sp>
        <p:nvSpPr>
          <p:cNvPr id="2" name="Date Placeholder 1"/>
          <p:cNvSpPr>
            <a:spLocks noGrp="1"/>
          </p:cNvSpPr>
          <p:nvPr>
            <p:ph type="dt" sz="half" idx="10"/>
          </p:nvPr>
        </p:nvSpPr>
        <p:spPr/>
        <p:txBody>
          <a:bodyPr/>
          <a:lstStyle/>
          <a:p>
            <a:fld id="{40E0FCEF-CE83-4FE6-B2D1-D7CB52720CDF}" type="datetime1">
              <a:rPr lang="bg-BG" altLang="en-US" smtClean="0"/>
              <a:pPr/>
              <a:t>28.4.2020 г.</a:t>
            </a:fld>
            <a:endParaRPr lang="en-US" alt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9B826-C56C-49D2-9BFF-93485AE5C670}"/>
              </a:ext>
            </a:extLst>
          </p:cNvPr>
          <p:cNvSpPr>
            <a:spLocks noGrp="1"/>
          </p:cNvSpPr>
          <p:nvPr>
            <p:ph type="dt" sz="half" idx="10"/>
          </p:nvPr>
        </p:nvSpPr>
        <p:spPr/>
        <p:txBody>
          <a:bodyPr/>
          <a:lstStyle/>
          <a:p>
            <a:fld id="{9898651C-B22C-4458-A1FA-EDD168047E25}" type="datetime1">
              <a:rPr lang="bg-BG" altLang="en-US" smtClean="0"/>
              <a:pPr/>
              <a:t>28.4.2020 г.</a:t>
            </a:fld>
            <a:endParaRPr lang="en-US" altLang="en-US"/>
          </a:p>
        </p:txBody>
      </p:sp>
      <p:sp>
        <p:nvSpPr>
          <p:cNvPr id="3" name="Slide Number Placeholder 2">
            <a:extLst>
              <a:ext uri="{FF2B5EF4-FFF2-40B4-BE49-F238E27FC236}">
                <a16:creationId xmlns:a16="http://schemas.microsoft.com/office/drawing/2014/main" id="{911CC67A-A8D2-46AB-994C-24A1CC944038}"/>
              </a:ext>
            </a:extLst>
          </p:cNvPr>
          <p:cNvSpPr>
            <a:spLocks noGrp="1"/>
          </p:cNvSpPr>
          <p:nvPr>
            <p:ph type="sldNum" sz="quarter" idx="12"/>
          </p:nvPr>
        </p:nvSpPr>
        <p:spPr/>
        <p:txBody>
          <a:bodyPr/>
          <a:lstStyle/>
          <a:p>
            <a:fld id="{9087E300-31AC-4517-BCC1-12993129740B}" type="slidenum">
              <a:rPr lang="en-US" altLang="en-US" smtClean="0"/>
              <a:pPr/>
              <a:t>66</a:t>
            </a:fld>
            <a:endParaRPr lang="en-US" altLang="en-US"/>
          </a:p>
        </p:txBody>
      </p:sp>
      <p:pic>
        <p:nvPicPr>
          <p:cNvPr id="3074" name="Picture 2" descr="Image result for средна продължителност на живота в българия">
            <a:extLst>
              <a:ext uri="{FF2B5EF4-FFF2-40B4-BE49-F238E27FC236}">
                <a16:creationId xmlns:a16="http://schemas.microsoft.com/office/drawing/2014/main" id="{E1409F93-D215-4DBC-A70A-36693CAA5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7525"/>
            <a:ext cx="8928992" cy="59738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784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7</a:t>
            </a:fld>
            <a:endParaRPr lang="en-GB" altLang="en-US"/>
          </a:p>
        </p:txBody>
      </p:sp>
      <p:pic>
        <p:nvPicPr>
          <p:cNvPr id="2050" name="Picture 2" descr="Резултат с изображение за Reaching next population bill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98" y="764703"/>
            <a:ext cx="7491414" cy="576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9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8</a:t>
            </a:fld>
            <a:endParaRPr lang="en-GB" altLang="en-US"/>
          </a:p>
        </p:txBody>
      </p:sp>
      <p:sp>
        <p:nvSpPr>
          <p:cNvPr id="5" name="TextBox 4"/>
          <p:cNvSpPr txBox="1"/>
          <p:nvPr/>
        </p:nvSpPr>
        <p:spPr>
          <a:xfrm>
            <a:off x="343843" y="6001474"/>
            <a:ext cx="8404621" cy="461665"/>
          </a:xfrm>
          <a:prstGeom prst="rect">
            <a:avLst/>
          </a:prstGeom>
          <a:solidFill>
            <a:schemeClr val="bg2">
              <a:lumMod val="90000"/>
            </a:schemeClr>
          </a:solidFill>
          <a:ln>
            <a:solidFill>
              <a:schemeClr val="tx1"/>
            </a:solidFill>
          </a:ln>
        </p:spPr>
        <p:txBody>
          <a:bodyPr wrap="square" rtlCol="0">
            <a:spAutoFit/>
          </a:bodyPr>
          <a:lstStyle/>
          <a:p>
            <a:pPr algn="ctr"/>
            <a:r>
              <a:rPr lang="bg-BG" sz="2400" b="1" dirty="0"/>
              <a:t>Ситуацията в света в 1</a:t>
            </a:r>
            <a:r>
              <a:rPr lang="en-US" sz="2400" b="1" dirty="0"/>
              <a:t>0</a:t>
            </a:r>
            <a:r>
              <a:rPr lang="bg-BG" sz="2400" b="1" dirty="0"/>
              <a:t>:</a:t>
            </a:r>
            <a:r>
              <a:rPr lang="en-US" sz="2400" b="1" dirty="0"/>
              <a:t>15</a:t>
            </a:r>
            <a:r>
              <a:rPr lang="bg-BG" sz="2400" b="1" dirty="0"/>
              <a:t> на </a:t>
            </a:r>
            <a:r>
              <a:rPr lang="en-US" sz="2400" b="1" dirty="0"/>
              <a:t>17</a:t>
            </a:r>
            <a:r>
              <a:rPr lang="bg-BG" sz="2400" b="1" dirty="0"/>
              <a:t> февруари 2</a:t>
            </a:r>
            <a:r>
              <a:rPr lang="en-US" sz="2400" b="1" dirty="0"/>
              <a:t>020</a:t>
            </a:r>
            <a:r>
              <a:rPr lang="bg-BG" sz="2400" b="1" dirty="0"/>
              <a:t> г. </a:t>
            </a:r>
          </a:p>
        </p:txBody>
      </p:sp>
      <p:pic>
        <p:nvPicPr>
          <p:cNvPr id="4" name="Picture 3">
            <a:extLst>
              <a:ext uri="{FF2B5EF4-FFF2-40B4-BE49-F238E27FC236}">
                <a16:creationId xmlns:a16="http://schemas.microsoft.com/office/drawing/2014/main" id="{A920612A-5998-4E82-8F5C-52193144E4E7}"/>
              </a:ext>
            </a:extLst>
          </p:cNvPr>
          <p:cNvPicPr>
            <a:picLocks noChangeAspect="1"/>
          </p:cNvPicPr>
          <p:nvPr/>
        </p:nvPicPr>
        <p:blipFill>
          <a:blip r:embed="rId2"/>
          <a:stretch>
            <a:fillRect/>
          </a:stretch>
        </p:blipFill>
        <p:spPr>
          <a:xfrm>
            <a:off x="2157412" y="1181100"/>
            <a:ext cx="4829175" cy="4495800"/>
          </a:xfrm>
          <a:prstGeom prst="rect">
            <a:avLst/>
          </a:prstGeom>
        </p:spPr>
      </p:pic>
    </p:spTree>
    <p:extLst>
      <p:ext uri="{BB962C8B-B14F-4D97-AF65-F5344CB8AC3E}">
        <p14:creationId xmlns:p14="http://schemas.microsoft.com/office/powerpoint/2010/main" val="47839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dirty="0" smtClean="0"/>
              <a:t>Население на България</a:t>
            </a:r>
            <a:endParaRPr lang="bg-BG" dirty="0"/>
          </a:p>
        </p:txBody>
      </p:sp>
      <p:pic>
        <p:nvPicPr>
          <p:cNvPr id="6" name="Content Placeholder 5" descr="Bulgaria-demography.png"/>
          <p:cNvPicPr>
            <a:picLocks noGrp="1" noChangeAspect="1"/>
          </p:cNvPicPr>
          <p:nvPr>
            <p:ph idx="1"/>
          </p:nvPr>
        </p:nvPicPr>
        <p:blipFill>
          <a:blip r:embed="rId2"/>
          <a:stretch>
            <a:fillRect/>
          </a:stretch>
        </p:blipFill>
        <p:spPr>
          <a:xfrm>
            <a:off x="1428728" y="1142984"/>
            <a:ext cx="7476191" cy="4476191"/>
          </a:xfrm>
        </p:spPr>
      </p:pic>
      <p:sp>
        <p:nvSpPr>
          <p:cNvPr id="2" name="Date Placeholder 1"/>
          <p:cNvSpPr>
            <a:spLocks noGrp="1"/>
          </p:cNvSpPr>
          <p:nvPr>
            <p:ph type="dt" sz="half" idx="10"/>
          </p:nvPr>
        </p:nvSpPr>
        <p:spPr/>
        <p:txBody>
          <a:bodyPr/>
          <a:lstStyle/>
          <a:p>
            <a:pPr>
              <a:defRPr/>
            </a:pPr>
            <a:fld id="{B437AC8B-48E5-4F85-ABA3-9C9C2F3C401E}" type="datetime1">
              <a:rPr lang="en-US" altLang="en-US" smtClean="0"/>
              <a:pPr>
                <a:defRPr/>
              </a:pPr>
              <a:t>4/28/2020</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9</a:t>
            </a:fld>
            <a:endParaRPr lang="en-GB" altLang="en-US"/>
          </a:p>
        </p:txBody>
      </p:sp>
      <p:sp>
        <p:nvSpPr>
          <p:cNvPr id="7" name="TextBox 6"/>
          <p:cNvSpPr txBox="1"/>
          <p:nvPr/>
        </p:nvSpPr>
        <p:spPr>
          <a:xfrm>
            <a:off x="1643042" y="5929330"/>
            <a:ext cx="6643734" cy="400110"/>
          </a:xfrm>
          <a:prstGeom prst="rect">
            <a:avLst/>
          </a:prstGeom>
          <a:noFill/>
        </p:spPr>
        <p:txBody>
          <a:bodyPr wrap="square" rtlCol="0">
            <a:spAutoFit/>
          </a:bodyPr>
          <a:lstStyle/>
          <a:p>
            <a:r>
              <a:rPr lang="ru-RU" dirty="0" smtClean="0"/>
              <a:t> Крива на населението на България за периода след 1961 г. </a:t>
            </a:r>
            <a:endParaRPr lang="bg-BG"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2873</TotalTime>
  <Words>824</Words>
  <Application>Microsoft Office PowerPoint</Application>
  <PresentationFormat>On-screen Show (4:3)</PresentationFormat>
  <Paragraphs>266</Paragraphs>
  <Slides>66</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66</vt:i4>
      </vt:variant>
    </vt:vector>
  </HeadingPairs>
  <TitlesOfParts>
    <vt:vector size="78" baseType="lpstr">
      <vt:lpstr>Arial</vt:lpstr>
      <vt:lpstr>Arial Black</vt:lpstr>
      <vt:lpstr>Arial Narrow</vt:lpstr>
      <vt:lpstr>Arial Unicode MS</vt:lpstr>
      <vt:lpstr>Calibri</vt:lpstr>
      <vt:lpstr>Corbel</vt:lpstr>
      <vt:lpstr>Gill Sans MT</vt:lpstr>
      <vt:lpstr>Symbol</vt:lpstr>
      <vt:lpstr>Times New Roman</vt:lpstr>
      <vt:lpstr>Verdana</vt:lpstr>
      <vt:lpstr>Wingdings 2</vt:lpstr>
      <vt:lpstr>Solstice</vt:lpstr>
      <vt:lpstr> ДЕМОГРАФСКИ ПОДХОДИ ЗА ИЗУЧАВАНЕ И ОЦЕНКА НА ОБЩЕСТВЕНОТО ЗДРАВЕ </vt:lpstr>
      <vt:lpstr>Демографията е наука за населението   Характеристика на населението се извършва в два основни разреза:  - статика   - динамика на населението.  </vt:lpstr>
      <vt:lpstr>Статиката на населението включва данни за броя и структурата на населението в определен момент (общо, по пол, възраст, местоживеене и др.). </vt:lpstr>
      <vt:lpstr>Динамиката на населението включва промените, които настъпват в резултат на:  - естествени събития (раждания, умирания, бракове, разводи) и -  миграционни процеси. </vt:lpstr>
      <vt:lpstr>Статика на населението   </vt:lpstr>
      <vt:lpstr> Числеността на населението се определя чрез:  - броя към определен период и средногодишния ръст в %; - времето за достигане до следващ милиард;  - времето за удвояване на числеността на населението.  https://www.worldometers.info/world-population/</vt:lpstr>
      <vt:lpstr>PowerPoint Presentation</vt:lpstr>
      <vt:lpstr>PowerPoint Presentation</vt:lpstr>
      <vt:lpstr>Население на България</vt:lpstr>
      <vt:lpstr> Класификация на ООН на страните в света:  РАЗВИТ СВЯТ: ·  Страни с развита пазарна икономика  ·  Страни от Централна и Източна Европа (СЦИЕ), с икономики в състояние на преход.  РАЗВИВАЩ СЕ СВЯТ: ·  Развиващи се страни · Най-слабо развити страни </vt:lpstr>
      <vt:lpstr> Класификация на Световната банка: · страни с нисък доход – по-малко от $1000; · страни със среден доход - $1000 до $12000;   · с доход по-нисък от средния – $1000 до $4000  · с доход по висок от средния - $4000 до $12000 · страни с висок доход – над $12000 </vt:lpstr>
      <vt:lpstr>Структура на населението    </vt:lpstr>
      <vt:lpstr>Структура по пол  -  в проценти  (при новородени 51% момчета: 49% момичета) - брой жени на 100 или 1000 мъже или обратно</vt:lpstr>
      <vt:lpstr>Структура по местоживеене - изразява в относителни дялове на градското и селско население.  - урбанизация</vt:lpstr>
      <vt:lpstr>Възрастова структура на населението   Представя разпределението на населението по отделни възрастови групи в проценти.   </vt:lpstr>
      <vt:lpstr>1. Чрез съпоставяне на относителните дялове на 0-14 г., 15-49 г. и над 50 г.         </vt:lpstr>
      <vt:lpstr> 2. Чрез относителните дялове на лицата над 60 г. или над 65 г.         </vt:lpstr>
      <vt:lpstr>3. Чрез съотношения на зависимост    Youth = 0-14 / 15-64 Elderly = 65+ / 15-64 Total = 0-14 + 65+/  15-64 Ageing index = 65+/ 0-14 </vt:lpstr>
      <vt:lpstr>    4. Чрез построяване на възрастова пирамида  </vt:lpstr>
      <vt:lpstr>Видове възрастови пирамиди</vt:lpstr>
      <vt:lpstr>PowerPoint Presentation</vt:lpstr>
      <vt:lpstr>Показатели за динамика на населението </vt:lpstr>
      <vt:lpstr>РАЖДАЕМОСТ </vt:lpstr>
      <vt:lpstr>коефициент за раждаемост   (Crude Birth rate) – общ интензивен показател, измерващ честотата на живородените на 1000 души от населението.                      брой живородени деца Р =            х 1000                               население  </vt:lpstr>
      <vt:lpstr>Скала за оценка на раждаемостта  ниска - под 15‰  средна - 15-25‰  висока - над 25‰</vt:lpstr>
      <vt:lpstr>Обща плодовитост   (General Fertility rate) Общ интензивен показател                  брой живородени деца ОП =        х 1000                    средногод. брой жени 15-49 г.  Раждаемост / Обща плодовитост = 1 / 4  </vt:lpstr>
      <vt:lpstr>Повъзрастова плодовитост  (age-specific fertility rate) Специфичен интензивен показател             брой живородени от жени в                        определена възраст ПП =        х 1000                    средногод. брой жени в                          същата възраст</vt:lpstr>
      <vt:lpstr>  Специфични показатели за оценка на възпроизводството на населението   </vt:lpstr>
      <vt:lpstr>Сумарна плодовитост - среден брой деца, които би родила една жена през целия й плодовит период, ако повъзрастовата плодовитост се запази такава, каквато е в момента.  Бруто-коефициент за възпроизводство - среден брой момичета, които би родила една жена през целия й плодовит период, ако повъзрастовата плодовитост се запази такава, каквато е в момента. </vt:lpstr>
      <vt:lpstr>Нето-коефициент за възпроизводство – среден брой момичета, които би родила една жена през целия й плодовит период, ако повъзрастовата плодовитост и смъртност при жените се запазят такива, каквито са в момента.   НК определя типа на възпроизводство: НК &gt; 1,0 - разширено НК = 1,0 - стационарно  НК &lt; 1.0 - стеснено </vt:lpstr>
      <vt:lpstr>PowerPoint Presentation</vt:lpstr>
      <vt:lpstr>PowerPoint Presentation</vt:lpstr>
      <vt:lpstr>PowerPoint Presentation</vt:lpstr>
      <vt:lpstr>ОБЩА СМЪРТНОСТ</vt:lpstr>
      <vt:lpstr>Брутен коефициент за обща смъртност                           общ брой умрели лица ОС = ---------------------------------------- х 1000                            население </vt:lpstr>
      <vt:lpstr>Скала за оценка:  ниска – под 10‰ средна – от 10 до 15‰ висока – над 15‰ </vt:lpstr>
      <vt:lpstr>Основен недостатък на брутния коефициент на смъртност – силна зависимост от възрастовата структура на населението.</vt:lpstr>
      <vt:lpstr>За елиминиране влиянието на възрастовата структура при сравняване на общата смъртност в страни и региони с различна възрастова структура на населението се използват стандартизирани коефициенти.</vt:lpstr>
      <vt:lpstr>Специфични интензивни коефициенти: - по пол  - по местоживеене - по възраст - по причини</vt:lpstr>
      <vt:lpstr>Специфични интензивни коефициенти за смъртност по възраст (повъзрастова смъртност)                  брой умрели лица в дадена възраст ПС = ----------------------------------------------------------------- х 10n                  средногод. брой лица на същата възраст  Пример:                        брой умрели на възраст 50-59 г. См 50-59 г. = ------------------------------------------------------- х 10n                       средногод. брой лица на 50-59 г. </vt:lpstr>
      <vt:lpstr>Специфични интензивни коефициенти за смъртност по причини               брой умрели лица от дадена причина СП = -------------------------------------------------------- х 10n                           средногод. брой население</vt:lpstr>
      <vt:lpstr>Пропорции  (екстензивни, структурни показатели, относителни дялове)                  брой умрели от ССЗ Отн. дял ССЗ = ---------------------------------- х 100              общ брой умрели лица </vt:lpstr>
      <vt:lpstr>Водещи причини за умиране</vt:lpstr>
      <vt:lpstr>PowerPoint Presentation</vt:lpstr>
      <vt:lpstr>Майчина смъртност            Умрели жени по време на бременността,                     раждането и до 42-я ден след раждането МС =                        х 100000                                  брой живородени</vt:lpstr>
      <vt:lpstr>ДЕТСКА СМЪРТНОСТ</vt:lpstr>
      <vt:lpstr>Под  детска смъртност се разбира смъртността при децата от 0 до 1-годишна възраст                             Умрели деца до 1-год. възраст    ДС =              х 1000            Живородени през същата година  и в същата територия</vt:lpstr>
      <vt:lpstr>Оценка по 5-степенна скала:  много ниска   - под 5‰  ниска    - 5 -10‰  средна    - 10 - 25‰  висока    - 25 - 50‰  много висока  - над 50‰.</vt:lpstr>
      <vt:lpstr>Възрастово-специфични коефициенти за детска смъртност </vt:lpstr>
      <vt:lpstr>ПЕРИОДИ:  - перинатален,  - неонатален  - постнеонатален </vt:lpstr>
      <vt:lpstr>Неонатален период – от раждането до 28-я ден: - ранен неонатален от 0-я до 6-я ден  - късен неонатален от 7-я до 28-я Постнеонатален период - от 29-я ден до 1 година.  Перинатален период – от 22-та гестационна седмица до 7 пълни дни след раждането.</vt:lpstr>
      <vt:lpstr>Неонатална смъртност умрели от 0-я ден до 28-я ден  НС=          х 1000 брой живородени</vt:lpstr>
      <vt:lpstr>Постнеонатална смъртност                  умрели от 28-я до 1 година  ПНС =        х 1000                брой живородени, преживели 28-я ден</vt:lpstr>
      <vt:lpstr>Пропорции (структурни, екстензивни показатели, отн. дялове) – напр., структура на причините за детска смъртност и за смъртност до 5 год.</vt:lpstr>
      <vt:lpstr>PowerPoint Presentation</vt:lpstr>
      <vt:lpstr>СМЪРТНОСТ ДО 5-ГОДИШНА ВЪЗРАСТ (U5MR) </vt:lpstr>
      <vt:lpstr> Изчислява се като отношение на умрелите деца до 5-годишна възраст към живородените на 1000 (в ‰) и се оценява:   Скала за оценка на смъртността под 5-годишна възраст много ниска – под 10‰ ниска – 10 - 20‰  средна – 20 - 50‰ висока – 50 - 100‰ много висока – над 100‰ </vt:lpstr>
      <vt:lpstr>PowerPoint Presentation</vt:lpstr>
      <vt:lpstr>PowerPoint Presentation</vt:lpstr>
      <vt:lpstr>СРЕДНА ПРОДЪЛЖИТЕЛНОСТ НА  ПРЕДСТОЯЩИЯ  ЖИВОТ</vt:lpstr>
      <vt:lpstr>Средна продължителност на предстоящия живот (СППЖ)  - среден брой години, които предстои да преживее поколението на новородените при условие, че през целия живот на това поколение коефициентите за повъзрастова смъртност се запазят такива, каквито са в годината на изчисление на показателя. </vt:lpstr>
      <vt:lpstr>1. СППЖ е хипотетичен показател.  2. Всяка промяна в нивото на повъзрастова смъртност се отразява по определен начин върху СППЖ. 3. Нарастването или намаляването на смъртността от определени причини се отразява върху СППЖ.  4. Изчислява се основава на построяване на т.н. кратки или пълни таблици за смъртност. 5. Може да се определи не само за поколението на новородените, но и за всяко друго поколение, достигнало определена възраст. </vt:lpstr>
      <vt:lpstr>ДРУГИ ИЗМЕРИТЕЛИ НА СППЖ 1. HALE - Очаквана продължителност на живота в добро здраве 2. DFLE - Средна продължителност на предстоящия живот без инвалидност  3. QALY - Години живот съобразени с качеството на живота 4. DALY - Години живот съобразени с недееспособността </vt:lpstr>
      <vt:lpstr>PowerPoint Presentation</vt:lpstr>
      <vt:lpstr>PowerPoint Presentation</vt:lpstr>
      <vt:lpstr>PowerPoint Presentation</vt:lpstr>
    </vt:vector>
  </TitlesOfParts>
  <Company>VMI - 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ИЗМЕРВАНЕ И ОЦЕНКА НА ОБЩЕСТВЕНОТО ЗДРАВЕ</dc:title>
  <dc:creator>Gena Grancharova</dc:creator>
  <cp:lastModifiedBy>Silviya Aleksandrova</cp:lastModifiedBy>
  <cp:revision>178</cp:revision>
  <dcterms:created xsi:type="dcterms:W3CDTF">2003-11-09T16:33:08Z</dcterms:created>
  <dcterms:modified xsi:type="dcterms:W3CDTF">2020-04-28T12:20:15Z</dcterms:modified>
</cp:coreProperties>
</file>