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1"/>
  </p:notesMasterIdLst>
  <p:sldIdLst>
    <p:sldId id="256" r:id="rId2"/>
    <p:sldId id="314" r:id="rId3"/>
    <p:sldId id="258" r:id="rId4"/>
    <p:sldId id="260" r:id="rId5"/>
    <p:sldId id="315" r:id="rId6"/>
    <p:sldId id="264" r:id="rId7"/>
    <p:sldId id="320" r:id="rId8"/>
    <p:sldId id="265" r:id="rId9"/>
    <p:sldId id="261" r:id="rId10"/>
    <p:sldId id="262" r:id="rId11"/>
    <p:sldId id="267" r:id="rId12"/>
    <p:sldId id="268" r:id="rId13"/>
    <p:sldId id="269" r:id="rId14"/>
    <p:sldId id="270" r:id="rId15"/>
    <p:sldId id="289" r:id="rId16"/>
    <p:sldId id="272" r:id="rId17"/>
    <p:sldId id="273" r:id="rId18"/>
    <p:sldId id="287" r:id="rId19"/>
    <p:sldId id="288" r:id="rId20"/>
    <p:sldId id="316" r:id="rId21"/>
    <p:sldId id="317" r:id="rId22"/>
    <p:sldId id="307" r:id="rId23"/>
    <p:sldId id="306" r:id="rId24"/>
    <p:sldId id="308" r:id="rId25"/>
    <p:sldId id="309" r:id="rId26"/>
    <p:sldId id="310" r:id="rId27"/>
    <p:sldId id="311" r:id="rId28"/>
    <p:sldId id="312" r:id="rId29"/>
    <p:sldId id="313" r:id="rId30"/>
    <p:sldId id="291" r:id="rId31"/>
    <p:sldId id="292" r:id="rId32"/>
    <p:sldId id="293" r:id="rId33"/>
    <p:sldId id="318" r:id="rId34"/>
    <p:sldId id="294" r:id="rId35"/>
    <p:sldId id="295" r:id="rId36"/>
    <p:sldId id="296" r:id="rId37"/>
    <p:sldId id="298" r:id="rId38"/>
    <p:sldId id="319" r:id="rId39"/>
    <p:sldId id="301" r:id="rId40"/>
    <p:sldId id="302" r:id="rId41"/>
    <p:sldId id="303" r:id="rId42"/>
    <p:sldId id="304" r:id="rId43"/>
    <p:sldId id="300" r:id="rId44"/>
    <p:sldId id="299" r:id="rId45"/>
    <p:sldId id="321" r:id="rId46"/>
    <p:sldId id="274" r:id="rId47"/>
    <p:sldId id="322" r:id="rId48"/>
    <p:sldId id="276" r:id="rId49"/>
    <p:sldId id="277" r:id="rId50"/>
    <p:sldId id="278" r:id="rId51"/>
    <p:sldId id="279" r:id="rId52"/>
    <p:sldId id="280" r:id="rId53"/>
    <p:sldId id="281" r:id="rId54"/>
    <p:sldId id="282" r:id="rId55"/>
    <p:sldId id="283" r:id="rId56"/>
    <p:sldId id="284" r:id="rId57"/>
    <p:sldId id="285" r:id="rId58"/>
    <p:sldId id="323" r:id="rId59"/>
    <p:sldId id="324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1" autoAdjust="0"/>
    <p:restoredTop sz="94660"/>
  </p:normalViewPr>
  <p:slideViewPr>
    <p:cSldViewPr>
      <p:cViewPr varScale="1">
        <p:scale>
          <a:sx n="66" d="100"/>
          <a:sy n="66" d="100"/>
        </p:scale>
        <p:origin x="16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69C8B1A-6020-4D09-9E52-E056E04A57EE}" type="datetimeFigureOut">
              <a:rPr lang="bg-BG"/>
              <a:pPr>
                <a:defRPr/>
              </a:pPr>
              <a:t>28.4.2020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smtClean="0"/>
              <a:t>Второ ниво</a:t>
            </a:r>
          </a:p>
          <a:p>
            <a:pPr lvl="2"/>
            <a:r>
              <a:rPr lang="bg-BG" noProof="0" smtClean="0"/>
              <a:t>Трето ниво</a:t>
            </a:r>
          </a:p>
          <a:p>
            <a:pPr lvl="3"/>
            <a:r>
              <a:rPr lang="bg-BG" noProof="0" smtClean="0"/>
              <a:t>Четвърто ниво</a:t>
            </a:r>
          </a:p>
          <a:p>
            <a:pPr lvl="4"/>
            <a:r>
              <a:rPr lang="bg-BG" noProof="0" smtClean="0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408784B-6538-48E3-BD86-03D3E80669E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11F085-61D5-4BF2-BF13-0FA9477621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40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E9BA-9448-4380-BEA4-15F54E67BE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4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09660-3BEC-47DC-B152-DE9E987AF0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3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CEA3-7F46-46E1-BAE8-DD8C3C963E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7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D97C7-9EF8-4D0E-8747-919918515D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6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F9257-943C-45FC-8058-5663BA5FC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19386-B69B-45F6-99A8-F9A8903411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4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1794D-972B-441F-B06C-A9C1F334FE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8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2A071-28B1-4C9D-9906-9CEC1B85E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5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3716D-9FFB-41E5-B23B-98398B292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5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53C8D-076C-4617-BDBD-6EE5ED0EA2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7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DFFF0B6-CAF2-4E82-8998-33549FE4D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bg-BG" altLang="en-US" smtClean="0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686345"/>
            <a:ext cx="7086600" cy="3429000"/>
          </a:xfrm>
        </p:spPr>
        <p:txBody>
          <a:bodyPr/>
          <a:lstStyle/>
          <a:p>
            <a:pPr algn="ctr" eaLnBrk="1" hangingPunct="1"/>
            <a:r>
              <a:rPr lang="bg-BG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 СИСТЕМА КАТО СОЦИАЛНА СИСТЕМА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</a:t>
            </a:r>
            <a:endParaRPr lang="en-US" alt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2057400" y="228600"/>
            <a:ext cx="632460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dirty="0"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ПЛЕВЕН</a:t>
            </a:r>
            <a:endParaRPr lang="bg-BG" altLang="en-US" sz="2400" dirty="0">
              <a:latin typeface="Arial Black" panose="020B0A04020102020204" pitchFamily="34" charset="0"/>
              <a:cs typeface="Arial"/>
            </a:endParaRPr>
          </a:p>
          <a:p>
            <a:pPr lvl="0" algn="ctr">
              <a:defRPr/>
            </a:pPr>
            <a:r>
              <a:rPr lang="bg-BG" altLang="en-US" sz="2000" dirty="0" smtClean="0">
                <a:latin typeface="Arial"/>
                <a:cs typeface="Times New Roman" panose="02020603050405020304" pitchFamily="18" charset="0"/>
              </a:rPr>
              <a:t>ФАКУЛТЕТ </a:t>
            </a:r>
            <a:r>
              <a:rPr lang="bg-BG" altLang="en-US" sz="2000" dirty="0">
                <a:latin typeface="Arial"/>
                <a:cs typeface="Times New Roman" panose="02020603050405020304" pitchFamily="18" charset="0"/>
              </a:rPr>
              <a:t>„ОБЩЕСТВЕНО ЗДРАВЕ“</a:t>
            </a:r>
            <a:endParaRPr lang="en-US" altLang="en-US" sz="2000" dirty="0">
              <a:latin typeface="Arial"/>
              <a:cs typeface="Times New Roman" panose="02020603050405020304" pitchFamily="18" charset="0"/>
            </a:endParaRPr>
          </a:p>
          <a:p>
            <a:pPr lvl="0" algn="ctr">
              <a:spcBef>
                <a:spcPts val="600"/>
              </a:spcBef>
              <a:defRPr/>
            </a:pPr>
            <a:r>
              <a:rPr lang="bg-BG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КАТЕДРА </a:t>
            </a:r>
            <a:r>
              <a:rPr lang="bg-BG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„ОБЩЕСТВЕНОЗДРАВНИ НАУКИ“</a:t>
            </a:r>
            <a:endParaRPr lang="bg-BG" altLang="en-US" sz="2000" dirty="0">
              <a:latin typeface="Arial Black" panose="020B0A04020102020204" pitchFamily="34" charset="0"/>
              <a:cs typeface="Arial"/>
            </a:endParaRPr>
          </a:p>
          <a:p>
            <a:pPr lvl="0" algn="ctr">
              <a:defRPr/>
            </a:pPr>
            <a:endParaRPr lang="bg-BG" altLang="en-US" sz="2000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811477"/>
              </p:ext>
            </p:extLst>
          </p:nvPr>
        </p:nvGraphicFramePr>
        <p:xfrm>
          <a:off x="685800" y="202035"/>
          <a:ext cx="850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4785480" imgH="4894560" progId="">
                  <p:embed/>
                </p:oleObj>
              </mc:Choice>
              <mc:Fallback>
                <p:oleObj r:id="rId3" imgW="4785480" imgH="489456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2035"/>
                        <a:ext cx="8509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авоъгълник 2"/>
          <p:cNvSpPr/>
          <p:nvPr/>
        </p:nvSpPr>
        <p:spPr>
          <a:xfrm>
            <a:off x="2388155" y="4800600"/>
            <a:ext cx="62032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2400" b="1" i="1" dirty="0" smtClean="0"/>
              <a:t> Доц. Д-р Стела Георгиева, </a:t>
            </a:r>
            <a:r>
              <a:rPr lang="bg-BG" sz="2400" b="1" i="1" dirty="0" err="1" smtClean="0"/>
              <a:t>дм</a:t>
            </a:r>
            <a:endParaRPr lang="bg-BG" sz="2400" b="1" i="1" dirty="0" smtClean="0"/>
          </a:p>
          <a:p>
            <a:pPr algn="r"/>
            <a:r>
              <a:rPr lang="bg-BG" sz="2400" b="1" i="1" dirty="0" smtClean="0"/>
              <a:t>Катедра „</a:t>
            </a:r>
            <a:r>
              <a:rPr lang="bg-BG" sz="2400" b="1" i="1" dirty="0" err="1" smtClean="0"/>
              <a:t>Общественоздравни</a:t>
            </a:r>
            <a:r>
              <a:rPr lang="bg-BG" sz="2400" b="1" i="1" dirty="0" smtClean="0"/>
              <a:t> науки“</a:t>
            </a:r>
            <a:endParaRPr lang="bg-BG" sz="2400" b="1" i="1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533400" y="1170093"/>
            <a:ext cx="139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altLang="en-US" b="1" dirty="0" smtClean="0">
                <a:cs typeface="Arial" panose="020B0604020202020204" pitchFamily="34" charset="0"/>
              </a:rPr>
              <a:t>ЛЕКЦИЯ 3 </a:t>
            </a:r>
            <a:endParaRPr lang="bg-BG" altLang="en-US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7162800" cy="17526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на здравната система:</a:t>
            </a:r>
            <a:b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5029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1. Предоставяне на здравни услуги 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2. Създаване на човешки и материални ресурси за осъществяване на здравните услуги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3. Финансиране – осигуряване на финансови средства за заплащане на здравните услуги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4. Ефективно управление на ресурсите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3058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Да се отговори на два въпроса: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Какво е постигнато по отношение на трите основни цели за добро здраве, съответствие на очакванията на потребителите и справедливост при финансовото участие?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Постига ли системата най-добрите възможни резултати при наличните ресурси?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за оценка - критерии: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Общо ниво на здравето на населението – измерено чрез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DALE </a:t>
            </a: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HALE</a:t>
            </a: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en-US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в здравето – чрез сравняване на индекса на преживяемост на децата до 5-г. възраст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/>
              <a:t>3.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Съответствие  на здравната система на </a:t>
            </a:r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очакванията на хората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І. Уважение към потребителя (50%):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Зачитане на човешкото достойнство -16,7%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Конфиденциалност-16,7%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Автономност-16,7%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ІІ. Ориентация към потребителя (50%):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Своевременност – 20%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Качество на удобствата -15%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Достъп до мрежите за социална подкрепа – 10%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Избор на изпълнител на здравни услуги – 5%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4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Справедливост при финансирането на здравната система – чрез еднакво за всички домакинства (независимо от техния доход, здравен статус и потребление на здравни услуги) съотношение между общите разходи за здраве и общите разходи, несвързани с храна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Справедливост на разпределението на финансовото участие за поддържане на здравната система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0104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77200" cy="4114800"/>
          </a:xfrm>
          <a:noFill/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FF00"/>
                </a:solidFill>
              </a:rPr>
              <a:t>	</a:t>
            </a:r>
            <a:r>
              <a:rPr lang="bg-BG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СУМАРНА  ЦЯЛОСТНА  МЯРКА </a:t>
            </a:r>
            <a:r>
              <a:rPr lang="en-US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обобщава резултатите от 5-те критерия при изпълнение на трите цели със следните тегловни коефициенти:</a:t>
            </a:r>
          </a:p>
          <a:p>
            <a:pPr marL="609600" indent="-609600" eaLnBrk="1" hangingPunct="1"/>
            <a:r>
              <a:rPr lang="bg-BG" altLang="en-US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(ниво и неравенство) – 50%</a:t>
            </a:r>
          </a:p>
          <a:p>
            <a:pPr marL="609600" indent="-609600" eaLnBrk="1" hangingPunct="1"/>
            <a:r>
              <a:rPr lang="bg-BG" altLang="en-US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(ниво и неравенство) – 25%</a:t>
            </a:r>
          </a:p>
          <a:p>
            <a:pPr marL="609600" indent="-609600" eaLnBrk="1" hangingPunct="1"/>
            <a:r>
              <a:rPr lang="bg-BG" altLang="en-US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 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финансовото участие – 25%</a:t>
            </a:r>
          </a:p>
          <a:p>
            <a:pPr marL="990600" lvl="1" indent="-533400" eaLnBrk="1" hangingPunct="1"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 eaLnBrk="1" hangingPunct="1">
              <a:buFont typeface="Wingdings" panose="05000000000000000000" pitchFamily="2" charset="2"/>
              <a:buNone/>
            </a:pPr>
            <a:r>
              <a:rPr lang="bg-BG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60% от оценката за дейността на системата се основава на показателите за равенство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Съпоставяна на постиженията на системата с наличните ресурси за определяне на нейната ефективност:</a:t>
            </a:r>
          </a:p>
          <a:p>
            <a:pPr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 отнасяне на ресурсите към средния здравен статус в </a:t>
            </a:r>
            <a:r>
              <a:rPr lang="en-US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DALE</a:t>
            </a:r>
            <a:endParaRPr lang="bg-BG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 отнасяне на ресурсите към цялостното постижение на системата, изразено чрез 5-те критерия</a:t>
            </a:r>
            <a:endParaRPr lang="en-US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на СЗО за оценка на здравните системи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Най-добро ниво на здраве –Япония, Австралия, Швеция, Франция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Най-високо равенство в здравето – Великобритания, Япония, Норвегия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Най-добро ниво на съответствие на очакванията на хората – САЩ, Швейцария, Люксембург, Германия, Япония, Канада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Най-висока справедливост на финансовото участие – Белгия, Дания, Германия, Норвегия, Япония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Общо постигане на целите и ефективност на системата – Франция и Италия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3914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Еволюция на здравните системи</a:t>
            </a:r>
            <a:endParaRPr lang="en-GB" altLang="en-US" sz="4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altLang="en-US" sz="2400" smtClean="0"/>
          </a:p>
          <a:p>
            <a:pPr eaLnBrk="1" hangingPunct="1"/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1848 г. - приет е Закон за общественото здраве в Англия, след което бързо се изграждат системи за обществено здравеопазване в Германия, Франция, Италия, САЩ, Испания, Белгия, Скандинавските страни</a:t>
            </a:r>
            <a:endParaRPr lang="bg-BG" alt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 на Бисмарк: Здравеопазна система, основана на здравно осигуряване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1883 г. - Закон за здравното осигуряване на работниците в някои производства в Германия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 на Бевъридж: Здравеопазна система, основана на национална здравна служба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1938 г. – Нова Зеландия, 1944 г. – Англия, СССР, бивши социалистически страни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391400" cy="1169988"/>
          </a:xfrm>
        </p:spPr>
        <p:txBody>
          <a:bodyPr/>
          <a:lstStyle/>
          <a:p>
            <a:pPr algn="ctr" eaLnBrk="1" hangingPunct="1"/>
            <a:r>
              <a:rPr lang="en-US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волюция на здравните системи</a:t>
            </a:r>
            <a:endParaRPr lang="en-GB" altLang="en-US" sz="4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5029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1940-1970 г.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олагат се основите на националните здравни системи 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изграждане на ресурсната база  на здравните системи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значителна роля на болничните заведения</a:t>
            </a:r>
          </a:p>
          <a:p>
            <a:pPr eaLnBrk="1" hangingPunct="1">
              <a:lnSpc>
                <a:spcPct val="90000"/>
              </a:lnSpc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нарастване на цените за здравеопазване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bg-BG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 лекцията</a:t>
            </a:r>
          </a:p>
        </p:txBody>
      </p:sp>
      <p:sp>
        <p:nvSpPr>
          <p:cNvPr id="512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419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bg-BG" altLang="en-US" smtClean="0"/>
              <a:t>  </a:t>
            </a:r>
            <a:r>
              <a:rPr lang="en-US" altLang="en-US" smtClean="0"/>
              <a:t>I. 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система – характеристики, цели, функции</a:t>
            </a:r>
            <a:endParaRPr lang="en-US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bg-BG" altLang="en-U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Концепция на СЗО за оценка на здравните          системи</a:t>
            </a:r>
            <a:endParaRPr lang="en-US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Типология на здравните системи в развитите страни</a:t>
            </a:r>
            <a:endParaRPr lang="en-US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altLang="en-US" sz="3000" smtClean="0"/>
              <a:t>.</a:t>
            </a:r>
            <a:r>
              <a:rPr lang="bg-BG" altLang="en-US" sz="3000" smtClean="0"/>
              <a:t> 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 – тенденции и приоритети на здравната политика в развитите страни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лавие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239000" cy="1295400"/>
          </a:xfrm>
        </p:spPr>
        <p:txBody>
          <a:bodyPr/>
          <a:lstStyle/>
          <a:p>
            <a:r>
              <a:rPr lang="en-US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волюция на здравните</a:t>
            </a:r>
            <a:r>
              <a:rPr lang="en-US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1970-1990 г.</a:t>
            </a:r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Развитие на първичната здравна помощ като стратегия за: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универсален обхват на населението със здравни услуги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снижаване на цените на здравните услуги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остигане на целите на „Здраве за всички“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bg-BG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Конференция по ПЗП в Алма Ата, 1978 г.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bg-BG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лавие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315200" cy="1295400"/>
          </a:xfrm>
        </p:spPr>
        <p:txBody>
          <a:bodyPr/>
          <a:lstStyle/>
          <a:p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Еволюция на здравните системи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 началото на 90-те год.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- акцент върху: </a:t>
            </a:r>
            <a:endParaRPr lang="bg-BG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начина на финансиране, управление и оценка на здравните системи</a:t>
            </a:r>
          </a:p>
          <a:p>
            <a:pPr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осигуряване на достъпни услуги за бедните</a:t>
            </a:r>
          </a:p>
          <a:p>
            <a:pPr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bg-BG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подобряване на качеството на здравната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помощ при развитие на осигурителна медицина- “Нов универсализъм”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4676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ипология на здрав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ните 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критерии за анализ</a:t>
            </a:r>
            <a:endParaRPr lang="en-GB" altLang="en-US" sz="4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34400" cy="4800600"/>
          </a:xfrm>
        </p:spPr>
        <p:txBody>
          <a:bodyPr/>
          <a:lstStyle/>
          <a:p>
            <a:pPr eaLnBrk="1" hangingPunct="1">
              <a:lnSpc>
                <a:spcPct val="30000"/>
              </a:lnSpc>
              <a:defRPr/>
            </a:pPr>
            <a:endParaRPr lang="en-GB" sz="24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олята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държавата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собствеността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организацията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здравните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дейности</a:t>
            </a:r>
            <a:endParaRPr lang="en-GB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endParaRPr lang="en-GB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g-BG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зточници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ресурсите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bg-BG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Степен на </a:t>
            </a:r>
            <a:r>
              <a:rPr lang="bg-BG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пазарност</a:t>
            </a: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50000"/>
              </a:lnSpc>
              <a:defRPr/>
            </a:pPr>
            <a:endParaRPr lang="en-GB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bg-BG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риентацията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здравните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дейности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търсенето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GB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предлагането</a:t>
            </a:r>
            <a:endParaRPr lang="bg-BG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Устойчивост на системата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3914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ипология на здрав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ните 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4000" smtClean="0">
              <a:solidFill>
                <a:srgbClr val="FFFF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010400" cy="41148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истема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държав</a:t>
            </a:r>
            <a:r>
              <a:rPr lang="bg-BG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монополизъм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(държавно здравеопазване)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истема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либерал</a:t>
            </a:r>
            <a:r>
              <a:rPr lang="bg-BG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плурализъм</a:t>
            </a: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(предимно частно здравеопазване)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  <a:defRPr/>
            </a:pPr>
            <a:endParaRPr lang="en-GB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истема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</a:t>
            </a:r>
            <a:r>
              <a:rPr lang="en-GB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етатизъм</a:t>
            </a:r>
            <a:endParaRPr lang="bg-BG" sz="3200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    (система на здравно осигуряване)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80010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държа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 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монополизъм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953000"/>
          </a:xfrm>
        </p:spPr>
        <p:txBody>
          <a:bodyPr/>
          <a:lstStyle/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Държавата е собственик на здравните институции и на необходимите за тяхната дейност ресурси (с изключение на персонала).</a:t>
            </a:r>
          </a:p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Централизирано управление на системата</a:t>
            </a:r>
          </a:p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Липса на пазарни механизми</a:t>
            </a:r>
          </a:p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 дейности са ориентирани към предлагането (предоставяне на медицинска помощ на цялото население), което не се заплаща непосредствено от гражданите.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9248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държав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 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монополизъм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целесъобразна при необходимост от бърза координация на дейностите или при крайно ограничени ресурси (бедствени ситуации, война).</a:t>
            </a:r>
          </a:p>
          <a:p>
            <a:pPr eaLnBrk="1" hangingPunct="1"/>
            <a:endParaRPr lang="bg-BG" altLang="en-U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 централизирана структура - риск от бюрократизиране и отчуждаване от населението.</a:t>
            </a:r>
          </a:p>
          <a:p>
            <a:pPr eaLnBrk="1" hangingPunct="1"/>
            <a:endParaRPr lang="bg-BG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 за сегашните (Китай, Северна Корея, Куба) и бившите социалистически страни</a:t>
            </a: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7724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либерал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плурализъм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82000" cy="4114800"/>
          </a:xfrm>
        </p:spPr>
        <p:txBody>
          <a:bodyPr/>
          <a:lstStyle/>
          <a:p>
            <a:pPr eaLnBrk="1" hangingPunct="1"/>
            <a:r>
              <a:rPr lang="en-GB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административната намеса на държавата е силна при необходимост от гарантиране правата на здравословни условия на живот и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спазване правата на пациентите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 </a:t>
            </a:r>
            <a:r>
              <a:rPr lang="en-GB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значително ограничена при организацията и оказването на медицинска помощ</a:t>
            </a:r>
            <a:endParaRPr lang="bg-BG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основава се на икономическия либерализъм и на плуралистичната собственост на ресурсите на здравеопазването.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GB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8486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либерал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плурализъм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610600" cy="4114800"/>
          </a:xfrm>
        </p:spPr>
        <p:txBody>
          <a:bodyPr/>
          <a:lstStyle/>
          <a:p>
            <a:pPr eaLnBrk="1" hangingPunct="1"/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ориентирана предимно към търсенето на здравни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40000"/>
              </a:lnSpc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тази система значително се разпиляват отговорностите за здравеопазването на гражданите и за оказваната им медицинска помощ.</a:t>
            </a:r>
          </a:p>
          <a:p>
            <a:pPr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 за сащ, но и там намесата на федералното правителство е твърде силна чрез финансирането на програмите “</a:t>
            </a:r>
            <a:r>
              <a:rPr lang="en-US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medicare” и “medicaid”.</a:t>
            </a: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4676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ограничен етатизъм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Ролята на държавата е ограничена (но не липсваща) – държавно регулиране на дейността по нормативен път, финансиране на някои дейности</a:t>
            </a:r>
          </a:p>
          <a:p>
            <a:pPr eaLnBrk="1" hangingPunct="1">
              <a:lnSpc>
                <a:spcPct val="80000"/>
              </a:lnSpc>
            </a:pPr>
            <a:endParaRPr lang="bg-BG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Плуралистична собственост на ресурсите – баланс между обществения и частния сектор</a:t>
            </a:r>
          </a:p>
          <a:p>
            <a:pPr eaLnBrk="1" hangingPunct="1">
              <a:lnSpc>
                <a:spcPct val="80000"/>
              </a:lnSpc>
            </a:pPr>
            <a:endParaRPr lang="bg-BG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Децентрализирано управление -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местното самоуправление има широки правомощия да решава здравните проблеми.</a:t>
            </a:r>
          </a:p>
          <a:p>
            <a:pPr eaLnBrk="1" hangingPunct="1">
              <a:lnSpc>
                <a:spcPct val="90000"/>
              </a:lnSpc>
            </a:pP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bg-BG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162800" cy="1295400"/>
          </a:xfrm>
        </p:spPr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истема на ограничен етатизъм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 дейности са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ориентиран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към търсенето на медицинска помощ, но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се пренебпрегва и предлагането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особено  на профилактични дейности.</a:t>
            </a:r>
          </a:p>
          <a:p>
            <a:pPr eaLnBrk="1" hangingPunct="1">
              <a:lnSpc>
                <a:spcPct val="90000"/>
              </a:lnSpc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децентрализация и регионализация на здравните грижи (швеция, финландия, норвегия, дания и др.).</a:t>
            </a:r>
          </a:p>
          <a:p>
            <a:pPr eaLnBrk="1" hangingPunct="1">
              <a:lnSpc>
                <a:spcPct val="90000"/>
              </a:lnSpc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типична за развитите западноевропейски страни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за здравна система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696200" cy="4876800"/>
          </a:xfrm>
        </p:spPr>
        <p:txBody>
          <a:bodyPr/>
          <a:lstStyle/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– съвкупност от елементи, организирани за постигането на определена цел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 система представлява съвкупност от организации, институции и ресурси, които са посветени на извършването на здравни дейности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СЗО, 2000 г.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</a:t>
            </a:r>
            <a:endParaRPr lang="en-GB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от здравни заведения и здравни органи, които една страна създава за осигуряване на здравното обслужване на населението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Здравни заведения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– осъществяват здравните услуги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Здравни органи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– осъществяван организационно-управленски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</a:t>
            </a:r>
            <a:endParaRPr lang="en-GB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получаване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преработване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съхраняване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изразходване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оглед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превантивните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дейности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диагностиката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лечението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рехабилитацията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bg-BG" sz="3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GB" sz="4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есурс</a:t>
            </a:r>
            <a:r>
              <a:rPr lang="bg-BG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база на здравната служба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bg-BG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bg-BG" sz="3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GB" sz="3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атериално-технически</a:t>
            </a:r>
            <a:r>
              <a:rPr lang="en-GB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3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технологични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 -сгради, обзавеждане,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 smtClean="0">
                <a:latin typeface="Times New Roman" pitchFamily="18" charset="0"/>
                <a:cs typeface="Times New Roman" pitchFamily="18" charset="0"/>
              </a:rPr>
              <a:t>съоръжения</a:t>
            </a:r>
            <a:r>
              <a:rPr lang="en-GB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239000" cy="1295400"/>
          </a:xfrm>
        </p:spPr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есурсна база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6106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Човешки  ресурси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 с медицинско и немедицинско образование, работещ в здравните институции</a:t>
            </a:r>
            <a:endParaRPr lang="bg-BG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</a:t>
            </a:r>
            <a:r>
              <a:rPr lang="en-GB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инансови</a:t>
            </a: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ресурси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Природни ресурси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климат, минерални води, калонаходища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GB" altLang="en-US" sz="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</a:t>
            </a:r>
            <a:r>
              <a:rPr lang="en-GB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нформационни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(научно-техническа и управленска информация)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есурсна база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endParaRPr lang="bg-BG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6.О</a:t>
            </a:r>
            <a:r>
              <a:rPr lang="en-GB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рганизационни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(организация - елементи и връзки на системата и правила за поведение)</a:t>
            </a:r>
            <a:endParaRPr lang="bg-BG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GB" altLang="en-US" sz="1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</a:t>
            </a:r>
            <a:r>
              <a:rPr lang="en-GB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редприемачески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(умения и знания за създаване на нови структури, дейности, методи, технологии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др)</a:t>
            </a:r>
            <a:endParaRPr lang="bg-BG" altLang="en-US" sz="30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934200" cy="1295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идове здравни институции</a:t>
            </a:r>
          </a:p>
        </p:txBody>
      </p:sp>
      <p:sp>
        <p:nvSpPr>
          <p:cNvPr id="37891" name="Контейнер за съдържание 1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Ресурсите на здравната служба се формират от обществени и частни източици</a:t>
            </a:r>
          </a:p>
          <a:p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преобразувани по определен начин посредством здравните технологии, ресурсите достигат до крайното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звено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техния път – потребителя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като постъпват в здравните институции</a:t>
            </a:r>
          </a:p>
          <a:p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Според ефекта на дейността си здравните институции биват два вида:</a:t>
            </a: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дравни институции с неделим ефект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620000" cy="4114800"/>
          </a:xfrm>
        </p:spPr>
        <p:txBody>
          <a:bodyPr/>
          <a:lstStyle/>
          <a:p>
            <a:pPr algn="just" eaLnBrk="1" hangingPunct="1"/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 от тяхната дейност се простират общо върху цялото население.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центрове и инстит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ути</a:t>
            </a:r>
          </a:p>
          <a:p>
            <a:pPr algn="just" eaLnBrk="1" hangingPunct="1">
              <a:buFontTx/>
              <a:buChar char="-"/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 заведения за подготовка и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усъвър-шенстване на медицински специалисти</a:t>
            </a:r>
            <a:endParaRPr lang="bg-BG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профилактични здравни заведения </a:t>
            </a:r>
            <a:endParaRPr lang="bg-BG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службите на здравната администрация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GB" altLang="en-US" sz="3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467600" cy="1143000"/>
          </a:xfrm>
        </p:spPr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дравни институции с делим </a:t>
            </a:r>
            <a: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осъществяват медицинската помощ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различни нива 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ПЗП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консултативно-диагностична и специализирана извънболнична помощ, болнична помощ, </a:t>
            </a:r>
            <a:r>
              <a:rPr lang="bg-BG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рехабилитация и др.</a:t>
            </a: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lnSpc>
                <a:spcPct val="110000"/>
              </a:lnSpc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 от тяхната дейност могат да се проследят върху отделните  лица, на които е оказана помощта. </a:t>
            </a:r>
          </a:p>
          <a:p>
            <a:pPr eaLnBrk="1" hangingPunct="1">
              <a:lnSpc>
                <a:spcPct val="120000"/>
              </a:lnSpc>
            </a:pPr>
            <a:r>
              <a:rPr lang="en-GB" altLang="en-U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според собствеността биват: обществени и частни.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467600" cy="1143000"/>
          </a:xfrm>
        </p:spPr>
        <p:txBody>
          <a:bodyPr/>
          <a:lstStyle/>
          <a:p>
            <a:pPr algn="ctr" eaLnBrk="1" hangingPunct="1"/>
            <a:r>
              <a:rPr lang="en-GB" altLang="en-US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ФАКТОРИ ЗА РАЗВИТИЕ</a:t>
            </a:r>
            <a:endParaRPr lang="en-GB" altLang="en-US" sz="3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фактори</a:t>
            </a: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bg-BG" altLang="en-US" sz="3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ниво и тенденции на общественото здраве </a:t>
            </a:r>
            <a:r>
              <a:rPr lang="bg-BG" altLang="en-US" sz="24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възрастова структура на населението, ниво, динамика и структура на смъртността и болестността</a:t>
            </a:r>
          </a:p>
          <a:p>
            <a:pPr lvl="1"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медицинската наука – </a:t>
            </a:r>
            <a:r>
              <a:rPr lang="bg-BG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центрове и институти, участие в международни научни проекти</a:t>
            </a:r>
          </a:p>
          <a:p>
            <a:pPr lvl="1"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медицинското образование – </a:t>
            </a:r>
            <a:r>
              <a:rPr lang="bg-BG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квалифицирани здравни кадри, медицински училища</a:t>
            </a:r>
          </a:p>
          <a:p>
            <a:pPr lvl="1"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традиции  - </a:t>
            </a:r>
            <a:r>
              <a:rPr lang="bg-BG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 за търсене на медицинска помощ, развитие на алтернативната медицина.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ФАКТОРИ ЗА РАЗВИТИЕ</a:t>
            </a:r>
            <a:endParaRPr lang="bg-BG" altLang="en-US" sz="3600" smtClean="0"/>
          </a:p>
        </p:txBody>
      </p:sp>
      <p:sp>
        <p:nvSpPr>
          <p:cNvPr id="41987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eaLnBrk="1" hangingPunct="1"/>
            <a:r>
              <a:rPr lang="bg-BG" altLang="en-US" sz="3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немедицински фактори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и социална политика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икономическо развитие – </a:t>
            </a:r>
            <a:r>
              <a:rPr lang="bg-BG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брутен национален продукт, обществени разходи за здравеопазване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климат и географски особености,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 традиции и др.</a:t>
            </a:r>
            <a:endParaRPr lang="en-GB" altLang="en-US" sz="300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alt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alt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ФУНКЦИИ</a:t>
            </a:r>
            <a:endParaRPr lang="en-GB" altLang="en-US" sz="3000" smtClean="0">
              <a:solidFill>
                <a:srgbClr val="FFFF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458200" cy="4648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ЗДРАВНО-ПРОМОТИВНИ И ПРОФИЛАКТИЧНИ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РЕХАБИЛИТАЦИОННИ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МЕДИКО-ОБРАЗОВАТЕЛНИ И ВЪЗПИТАТЕЛНИ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МЕДИКО-СОЦИАЛНИ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НАУЧНО-ИЗСЛЕДОВАТЕЛСКИ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за здравна система</a:t>
            </a:r>
            <a:endParaRPr lang="en-US" alt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 система е широк комплекс от медицински и немедицински (икономически, политически, екологични, социални, законодателни) дейности, организирани в обществото за опазване, укрепване, поддържане и възстановяване на здравето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ОРГАНИЗАЦИОННИ ПРИНЦИПИ</a:t>
            </a:r>
            <a:endParaRPr lang="en-GB" altLang="en-US" sz="3000" smtClean="0">
              <a:solidFill>
                <a:srgbClr val="FFFF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5029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И КОМПЛЕКСНОСТ НА ЗДРАВНАТА СЛУЖБА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ПРИНЦИП И ДЕЦЕНТРАЛИЗАЦИЯ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ПИРАМИДАЛЕН СТРОЕЖ НА ЗДРАВНАТА СИСТЕМА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ОКРУПНЯВАНЕ НА ЗДРАВНИТЕ ЗАВЕДЕНИЯ</a:t>
            </a:r>
          </a:p>
          <a:p>
            <a:pPr eaLnBrk="1" hangingPunct="1">
              <a:lnSpc>
                <a:spcPct val="130000"/>
              </a:lnSpc>
            </a:pPr>
            <a:r>
              <a:rPr lang="bg-BG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МНОГОПРОФИЛНИ ЗДРАВНИ ЗАВЕДЕНИЯ ЗА КОМПЛЕКСНА ЗДРАВНА ПОМОЩ</a:t>
            </a:r>
          </a:p>
          <a:p>
            <a:pPr eaLnBrk="1" hangingPunct="1">
              <a:lnSpc>
                <a:spcPct val="130000"/>
              </a:lnSpc>
            </a:pPr>
            <a:endParaRPr lang="bg-BG" alt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</a:pPr>
            <a:endParaRPr lang="bg-BG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ОРГАНИЗАЦИОННИ ПРИНЦИПИ</a:t>
            </a:r>
            <a:endParaRPr lang="en-GB" altLang="en-US" sz="3000" smtClean="0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458200" cy="5029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bg-BG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егионален принцип и децентрализация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	2 000 - 30 000 души – пълен комплект от здравни заведения за първична здравна помощ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	200 000 – 500 000 души – пълен комплект заведения за вторична медицинска помощ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	1-2 мил. души – заведение за </a:t>
            </a:r>
            <a:r>
              <a:rPr lang="bg-BG" sz="3200" dirty="0" err="1" smtClean="0">
                <a:latin typeface="Times New Roman" pitchFamily="18" charset="0"/>
                <a:cs typeface="Times New Roman" pitchFamily="18" charset="0"/>
              </a:rPr>
              <a:t>суперспециализирана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 помощ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СЛУЖБА </a:t>
            </a:r>
            <a:r>
              <a:rPr lang="bg-BG" alt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ОРГАНИЗАЦИОННИ ПРИНЦИПИ</a:t>
            </a:r>
            <a:endParaRPr lang="en-GB" altLang="en-US" sz="3000" smtClean="0">
              <a:solidFill>
                <a:srgbClr val="FFFF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953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endParaRPr lang="bg-BG" altLang="en-US" sz="2400" smtClean="0"/>
          </a:p>
          <a:p>
            <a:pPr algn="ctr"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ПИРАМИДАЛЕН СТРОЕЖ</a:t>
            </a:r>
          </a:p>
          <a:p>
            <a:pPr eaLnBrk="1" hangingPunct="1">
              <a:lnSpc>
                <a:spcPct val="130000"/>
              </a:lnSpc>
            </a:pPr>
            <a:endParaRPr lang="bg-BG" altLang="en-US" sz="2400" smtClean="0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209800" y="3352800"/>
            <a:ext cx="3505200" cy="2971800"/>
          </a:xfrm>
          <a:prstGeom prst="triangle">
            <a:avLst>
              <a:gd name="adj" fmla="val 50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2667000" y="5562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3200400" y="4648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971800" y="58674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Първична помощ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124200" y="4572000"/>
            <a:ext cx="2590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Вторична (специализирана помощ)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429000" y="39624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Третична помощ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715000" y="5791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Евтина, масова, достъпна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6629400" y="4267200"/>
            <a:ext cx="762000" cy="15240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6400800" y="3505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5562600" y="3429000"/>
            <a:ext cx="3048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Скъпа, високотехнологична, достъпна чрез насочване 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Нива на 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endParaRPr lang="en-GB" altLang="en-US" sz="400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334000"/>
          </a:xfrm>
        </p:spPr>
        <p:txBody>
          <a:bodyPr/>
          <a:lstStyle/>
          <a:p>
            <a:pPr eaLnBrk="1" hangingPunct="1"/>
            <a:r>
              <a:rPr lang="bg-BG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ПЪРВИЧНА ЗДРАВНА ПОМОЩ -  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първо ниво на контакт на индивида и здравната служба, решава най-масовите здравни проблеми</a:t>
            </a:r>
          </a:p>
          <a:p>
            <a:pPr eaLnBrk="1" hangingPunct="1"/>
            <a:r>
              <a:rPr lang="bg-BG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 ЗДРАВНА ПОМОЩ – 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специализирана, осигуряваща справяне с по-сложни проблеми на ниво на ДКЦ и болници</a:t>
            </a:r>
          </a:p>
          <a:p>
            <a:pPr eaLnBrk="1" hangingPunct="1"/>
            <a:r>
              <a:rPr lang="bg-BG" alt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 ЗДРАВНА ПОМОЩ – 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суперспециализирана здравна помощ, осигуряванав националните здравни центрове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696200" cy="1143000"/>
          </a:xfrm>
        </p:spPr>
        <p:txBody>
          <a:bodyPr/>
          <a:lstStyle/>
          <a:p>
            <a:pPr algn="ctr" eaLnBrk="1" hangingPunct="1"/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GB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дравна </a:t>
            </a:r>
            <a:r>
              <a:rPr lang="bg-BG" altLang="en-US" sz="40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 и медицинска помощ</a:t>
            </a:r>
            <a:endParaRPr lang="en-GB" altLang="en-US" sz="400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bg-BG" altLang="en-US" sz="32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ПОМОЩ</a:t>
            </a: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множество услуги, оказвани на индивиди или общности от представители на здравните институции или професии за целите на укрепване, опазване, лечение и възстановяване на здравето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bg-BG" altLang="en-US" sz="32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 ПОМОЩ </a:t>
            </a: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терапевтична помощ на индивидуално ниво, оказвана от или под контрола на лекар </a:t>
            </a:r>
            <a:endParaRPr lang="en-GB" altLang="en-US" sz="320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лавие 1"/>
          <p:cNvSpPr>
            <a:spLocks noGrp="1"/>
          </p:cNvSpPr>
          <p:nvPr>
            <p:ph type="ctrTitle"/>
          </p:nvPr>
        </p:nvSpPr>
        <p:spPr>
          <a:xfrm>
            <a:off x="2667000" y="1371600"/>
            <a:ext cx="6324600" cy="2286000"/>
          </a:xfrm>
        </p:spPr>
        <p:txBody>
          <a:bodyPr/>
          <a:lstStyle/>
          <a:p>
            <a:pPr algn="ctr"/>
            <a:r>
              <a:rPr lang="bg-BG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</a:t>
            </a:r>
          </a:p>
        </p:txBody>
      </p:sp>
      <p:sp>
        <p:nvSpPr>
          <p:cNvPr id="49155" name="Подзаглавие 2"/>
          <p:cNvSpPr>
            <a:spLocks noGrp="1"/>
          </p:cNvSpPr>
          <p:nvPr>
            <p:ph type="subTitle" idx="1"/>
          </p:nvPr>
        </p:nvSpPr>
        <p:spPr>
          <a:xfrm>
            <a:off x="2438400" y="3276600"/>
            <a:ext cx="6705600" cy="1905000"/>
          </a:xfrm>
        </p:spPr>
        <p:txBody>
          <a:bodyPr/>
          <a:lstStyle/>
          <a:p>
            <a:pPr algn="ctr"/>
            <a:r>
              <a:rPr lang="bg-BG" altLang="en-US" sz="36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И ПРИОРИТЕТИ НА ЗДРАВНАТА ПОЛИТИКА В РАЗВИТИТЕ СТРАНИ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Политика – обществено насочване и регулиране на дейността на хората и социалните групи за постигане на обществено значими цели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Здравна политика - система от дългосрочни политически решения, които дадена страна приема в областта на опазване на здравето на населението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</a:t>
            </a:r>
            <a:endParaRPr lang="bg-BG" altLang="en-US" smtClean="0"/>
          </a:p>
        </p:txBody>
      </p:sp>
      <p:sp>
        <p:nvSpPr>
          <p:cNvPr id="5120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981200"/>
            <a:ext cx="7848600" cy="4114800"/>
          </a:xfrm>
        </p:spPr>
        <p:txBody>
          <a:bodyPr/>
          <a:lstStyle/>
          <a:p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 политика е средство, прилагано с цел да се предизвикат организирани усилия за привличане на обществения интерес към проблемите на здравето, за предотвратяване на болестите, възстановяване и укрепване на здравето чрез прилагане на научни знания и подходящи технологии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924800" cy="4114800"/>
          </a:xfrm>
        </p:spPr>
        <p:txBody>
          <a:bodyPr/>
          <a:lstStyle/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Обект на здравната политика – обществените процеси, влияещи върху здравето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на здравната политика – подходите за привличане на обществения интерес към проблемите на здравето, начините за тяхното прилагане и оценката на резултатите от него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 ЗДРАВНАТА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en-US" sz="32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Дескриптивна </a:t>
            </a: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(описателна, аналитична) част  - анализ на здравните детерминанти,    здравните потребности и определяне на целите и приоритетите на здравната система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en-US" sz="32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Прескриптивна</a:t>
            </a: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(приложна, интервенционна) част – представя организационните модели за медицинска помощ и осигурява обществена и политическа подкрепа за реализациятана тези модели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за здравна система</a:t>
            </a:r>
            <a:endParaRPr lang="bg-BG" altLang="en-US" sz="4000" smtClean="0"/>
          </a:p>
        </p:txBody>
      </p:sp>
      <p:sp>
        <p:nvSpPr>
          <p:cNvPr id="1024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Здравната система е широк комплекс от медицински и немедицински (икономически, политически, екологични, социални, законодателни) дейности, организирани в обществото за оптимизиране на количествените и качествените аспекти на възпроизводство на човешките ресурси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bg-BG" sz="3200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НА ЗДРАВНАТА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5029200"/>
          </a:xfrm>
        </p:spPr>
        <p:txBody>
          <a:bodyPr/>
          <a:lstStyle/>
          <a:p>
            <a:pPr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Общополитически</a:t>
            </a:r>
          </a:p>
          <a:p>
            <a:pPr eaLnBrk="1" hangingPunct="1"/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Собствени, специфични цели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Йерархията на целите е свързана с определяне на приоритети, които са свързани със:</a:t>
            </a:r>
          </a:p>
          <a:p>
            <a:pPr eaLnBrk="1" hangingPunct="1">
              <a:buFontTx/>
              <a:buChar char="-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Значими здравни проблеми</a:t>
            </a:r>
          </a:p>
          <a:p>
            <a:pPr eaLnBrk="1" hangingPunct="1">
              <a:buFontTx/>
              <a:buChar char="-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 групи от населението, изискващи повишено внимание </a:t>
            </a:r>
            <a:endParaRPr lang="en-US" altLang="en-US" sz="3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bg-BG" altLang="en-U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Подсистеми на здравната служба, изискващи приоритетно развитие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 ЗДРАВНАТА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</a:t>
            </a:r>
          </a:p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Реалистичност – съчетание на нужното, възможното, желаното и полезното</a:t>
            </a:r>
          </a:p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 универсализъм – осигуряване за всички на висококачествена основна здравна помощ</a:t>
            </a:r>
          </a:p>
          <a:p>
            <a:pPr eaLnBrk="1" hangingPunct="1"/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 ЗДРАВНАТА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543800" cy="4114800"/>
          </a:xfrm>
        </p:spPr>
        <p:txBody>
          <a:bodyPr/>
          <a:lstStyle/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Информираност на населението 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Етичност при вземане на решенията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 на здравето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първичната здравна помощ</a:t>
            </a:r>
          </a:p>
          <a:p>
            <a:pPr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Междусекторно партньорство за здраве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/>
              <a:t>ЗДРАВНА ПОЛИТИКА</a:t>
            </a:r>
            <a:endParaRPr lang="en-US" altLang="en-US" smtClean="0"/>
          </a:p>
        </p:txBody>
      </p:sp>
      <p:sp>
        <p:nvSpPr>
          <p:cNvPr id="573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924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Типове на здравната политика според нейната ориентация: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Болест и лечение - Позитивно здраве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Медицинска професия   -	Партньорство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Отделни социални групи -   Цялото население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Краткосрочни цели   -   Дългосрочни цели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ФОРМИРАНЕ НА ЗДРАВНАТА ПОЛИТИКА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Триада на здравната политика:</a:t>
            </a:r>
          </a:p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Ценностна система на обществото (справедливост, социална сигурност, право на здраве и др.)</a:t>
            </a: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 потребности на населението (приоритети)</a:t>
            </a:r>
          </a:p>
          <a:p>
            <a:pPr lvl="1" eaLnBrk="1" hangingPunct="1"/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 ресурси (ограничени)</a:t>
            </a:r>
          </a:p>
        </p:txBody>
      </p:sp>
      <p:sp>
        <p:nvSpPr>
          <p:cNvPr id="58372" name="AutoShape 6"/>
          <p:cNvSpPr>
            <a:spLocks noChangeArrowheads="1"/>
          </p:cNvSpPr>
          <p:nvPr/>
        </p:nvSpPr>
        <p:spPr bwMode="auto">
          <a:xfrm>
            <a:off x="533400" y="3733800"/>
            <a:ext cx="1295400" cy="2209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175260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Желано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  Необходимо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en-US" sz="1800">
                <a:solidFill>
                  <a:schemeClr val="tx1"/>
                </a:solidFill>
              </a:rPr>
              <a:t>   Възможно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/>
              <a:t>ЗДРАВНА ПОЛИТИКА</a:t>
            </a:r>
            <a:endParaRPr lang="en-US" altLang="en-US" smtClean="0"/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Изграждането на реалистична действена политика не се основава само на добрата политическа воля.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Тя е отражение на трите водещи фактора, като тяхното подценяване или надценяване води до едностранчивост на здравно-политическите решения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/>
              <a:t>ЗДРАВНА ПОЛИТИКА</a:t>
            </a:r>
            <a:endParaRPr lang="en-US" altLang="en-US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			здравни потребности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			       ефективност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				  ресурси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Повишена				Лимитиране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 отговорност			на правата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				Базов пакет</a:t>
            </a:r>
            <a:endParaRPr lang="en-US" altLang="en-US" smtClean="0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352800" y="1981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3352800" y="19812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 flipH="1">
            <a:off x="6096000" y="1981200"/>
            <a:ext cx="1295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4495800" y="4038600"/>
            <a:ext cx="16002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H="1">
            <a:off x="3886200" y="42672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2672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3810000" y="5486400"/>
            <a:ext cx="2971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bg-BG" altLang="en-US" sz="1800">
              <a:solidFill>
                <a:schemeClr val="tx1"/>
              </a:solidFill>
            </a:endParaRP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4495800" y="4267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/>
              <a:t>ЗДРАВНА ПОЛИТИКА</a:t>
            </a:r>
            <a:endParaRPr lang="en-US" alt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Здравна стратегия – </a:t>
            </a:r>
            <a:r>
              <a:rPr lang="bg-BG" altLang="en-US" sz="1800" smtClean="0"/>
              <a:t>отразява крайната цел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8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			Здравна политика - </a:t>
            </a:r>
            <a:r>
              <a:rPr lang="bg-BG" altLang="en-US" sz="1800" smtClean="0"/>
              <a:t>ТАКТИКА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18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bg-BG" altLang="en-US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		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					Здравен мениджмънт</a:t>
            </a:r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2400" smtClean="0"/>
              <a:t>				</a:t>
            </a:r>
            <a:r>
              <a:rPr lang="bg-BG" altLang="en-US" sz="1800" smtClean="0"/>
              <a:t>реализация на здравната политика чрез специфични </a:t>
            </a:r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bg-BG" altLang="en-US" sz="1800" smtClean="0"/>
              <a:t>управленски технологии</a:t>
            </a:r>
            <a:endParaRPr lang="en-US" altLang="en-US" sz="1800" smtClean="0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3505200" y="2590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5486400" y="40386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1295400"/>
          </a:xfrm>
        </p:spPr>
        <p:txBody>
          <a:bodyPr/>
          <a:lstStyle/>
          <a:p>
            <a:pPr eaLnBrk="1" hangingPunct="1"/>
            <a:r>
              <a:rPr lang="bg-BG" altLang="en-US" smtClean="0"/>
              <a:t>ПРИОРИТЕТИ НА ЗДРАВНАТА  ПОЛИТИКА</a:t>
            </a:r>
            <a:endParaRPr lang="en-US" altLang="en-US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bg-BG" altLang="en-US" smtClean="0"/>
              <a:t>Интегрален подход в управлението и функционирането на здравната система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bg-BG" altLang="en-US" smtClean="0"/>
              <a:t>Разширяване на първичните здравни грижи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bg-BG" altLang="en-US" smtClean="0"/>
              <a:t>Децентрализация и регионализация на здравните дейности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bg-BG" altLang="en-US" smtClean="0"/>
              <a:t>Нови подходи към профилактика и промоция на здравето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bg-BG" altLang="en-US" smtClean="0"/>
              <a:t>Здравна самопомощ и взаимопомощ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620000" cy="1295400"/>
          </a:xfrm>
        </p:spPr>
        <p:txBody>
          <a:bodyPr/>
          <a:lstStyle/>
          <a:p>
            <a:pPr eaLnBrk="1" hangingPunct="1"/>
            <a:r>
              <a:rPr lang="bg-BG" altLang="en-US" smtClean="0"/>
              <a:t>ПРИОРИТЕТИ НА ЗДРАВНАТА  ПОЛИТИКА</a:t>
            </a:r>
            <a:endParaRPr lang="en-US" altLang="en-US" smtClean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4267200"/>
          </a:xfrm>
        </p:spPr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eriod" startAt="6"/>
            </a:pPr>
            <a:r>
              <a:rPr lang="bg-BG" altLang="en-US" smtClean="0"/>
              <a:t>Ускорено внедряване на нови профилактични, диагностични и лечебни технологии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6"/>
            </a:pPr>
            <a:r>
              <a:rPr lang="bg-BG" altLang="en-US" smtClean="0"/>
              <a:t>Прилагане на информатиката в здравната система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6"/>
            </a:pPr>
            <a:r>
              <a:rPr lang="bg-BG" altLang="en-US" smtClean="0"/>
              <a:t>Контрол и оценка на качеството на здравните дейности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6"/>
            </a:pPr>
            <a:r>
              <a:rPr lang="bg-BG" altLang="en-US" smtClean="0"/>
              <a:t>Пазарна ориентация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6"/>
            </a:pPr>
            <a:r>
              <a:rPr lang="bg-BG" altLang="en-US" smtClean="0"/>
              <a:t>Развитие на здравното законодателство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на здравната система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1.Здравеопазването е сложна система, включваща вътрешносистемни взаимоотношения и връзки с другите сфери и области на обществото.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Комплексност на системата – включва всички елементи на обществената структура, имащи отношение към опазване на здравето на населението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лавие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010400" cy="1143000"/>
          </a:xfrm>
        </p:spPr>
        <p:txBody>
          <a:bodyPr/>
          <a:lstStyle/>
          <a:p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Социологическа структура на обществото</a:t>
            </a:r>
          </a:p>
        </p:txBody>
      </p:sp>
      <p:graphicFrame>
        <p:nvGraphicFramePr>
          <p:cNvPr id="9246" name="Group 30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8001000" cy="4816473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11807984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757802131"/>
                    </a:ext>
                  </a:extLst>
                </a:gridCol>
              </a:tblGrid>
              <a:tr h="701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Първи етаж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(основни сфери)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 етаж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(главни обществени явления)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240548"/>
                  </a:ext>
                </a:extLst>
              </a:tr>
              <a:tr h="701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Материално производство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на материални блага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Размяна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09736"/>
                  </a:ext>
                </a:extLst>
              </a:tr>
              <a:tr h="1310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Възпроизводство на хора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C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Здравеопазване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и възпитание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Физкултура и спорт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91983"/>
                  </a:ext>
                </a:extLst>
              </a:tr>
              <a:tr h="701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Духовно производство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Оценъчно-нормативно отражение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92768"/>
                  </a:ext>
                </a:extLst>
              </a:tr>
              <a:tr h="701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Социално управление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C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Съгласуване дейността на хората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Поддържане на обществения ред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C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38139"/>
                  </a:ext>
                </a:extLst>
              </a:tr>
              <a:tr h="701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Комуникации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Обмен на информация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A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7696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на здравната система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/>
              <a:t>3. </a:t>
            </a: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Динамичност на системата – елементите, функционирането и правилата в здравната система зависят от непрекъснато изменящите се условия на външната среда и от вътрешното състояние на самата система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bg-BG" altLang="en-US" sz="1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bg-BG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Функционален характер на системата – за разрешаване на здравни проблеми се привличат различни структури на обществената система, независимо от тяхната ведомствена подчиненост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239000" cy="1676400"/>
          </a:xfrm>
        </p:spPr>
        <p:txBody>
          <a:bodyPr/>
          <a:lstStyle/>
          <a:p>
            <a:pPr eaLnBrk="1" hangingPunct="1"/>
            <a:r>
              <a:rPr lang="bg-BG" alt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Фундаментални цели на здравната система</a:t>
            </a:r>
            <a:r>
              <a:rPr lang="bg-BG" altLang="en-US" smtClean="0"/>
              <a:t/>
            </a:r>
            <a:br>
              <a:rPr lang="bg-BG" altLang="en-US" smtClean="0"/>
            </a:b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3886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1. Подобряване на здравето на обслужваното население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2. Задоволяване очакванията на хората</a:t>
            </a:r>
          </a:p>
          <a:p>
            <a:pPr eaLnBrk="1" hangingPunct="1">
              <a:defRPr/>
            </a:pPr>
            <a:endParaRPr lang="bg-B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3. Предоставяне на финансова защита срещу разходите при увреждане на здравето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850</TotalTime>
  <Words>2259</Words>
  <Application>Microsoft Office PowerPoint</Application>
  <PresentationFormat>On-screen Show (4:3)</PresentationFormat>
  <Paragraphs>364</Paragraphs>
  <Slides>59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Arial</vt:lpstr>
      <vt:lpstr>Arial Black</vt:lpstr>
      <vt:lpstr>Arial Unicode MS</vt:lpstr>
      <vt:lpstr>Calibri</vt:lpstr>
      <vt:lpstr>Times New Roman</vt:lpstr>
      <vt:lpstr>Wingdings</vt:lpstr>
      <vt:lpstr>Cascade</vt:lpstr>
      <vt:lpstr>ЗДРАВНАТА СИСТЕМА КАТО СОЦИАЛНА СИСТЕМА  ЗДРАВНА ПОЛИТИКА</vt:lpstr>
      <vt:lpstr>План на лекцията</vt:lpstr>
      <vt:lpstr>Концепция за здравна система</vt:lpstr>
      <vt:lpstr>Концепция за здравна система</vt:lpstr>
      <vt:lpstr>Концепция за здравна система</vt:lpstr>
      <vt:lpstr>Характеристики на здравната система</vt:lpstr>
      <vt:lpstr>Социологическа структура на обществото</vt:lpstr>
      <vt:lpstr>Характеристики на здравната система</vt:lpstr>
      <vt:lpstr>Фундаментални цели на здравната система </vt:lpstr>
      <vt:lpstr>Функции на здравната система: </vt:lpstr>
      <vt:lpstr>Концепция на СЗО за оценка на здравните системи</vt:lpstr>
      <vt:lpstr>Концепция на СЗО за оценка на здравните системи</vt:lpstr>
      <vt:lpstr>Концепция на СЗО за оценка на здравните системи</vt:lpstr>
      <vt:lpstr>Концепция на СЗО за оценка на здравните системи</vt:lpstr>
      <vt:lpstr>Концепция на СЗО за оценка на здравните системи</vt:lpstr>
      <vt:lpstr>Концепция на СЗО за оценка на здравните системи</vt:lpstr>
      <vt:lpstr>Концепция на СЗО за оценка на здравните системи</vt:lpstr>
      <vt:lpstr>Еволюция на здравните системи</vt:lpstr>
      <vt:lpstr>Eволюция на здравните системи</vt:lpstr>
      <vt:lpstr>Eволюция на здравните системи</vt:lpstr>
      <vt:lpstr>Еволюция на здравните системи</vt:lpstr>
      <vt:lpstr>Типология на здравните системи – критерии за анализ</vt:lpstr>
      <vt:lpstr>Типология на здравните системи </vt:lpstr>
      <vt:lpstr>Система на държавен монополизъм</vt:lpstr>
      <vt:lpstr>Система на държавен монополизъм</vt:lpstr>
      <vt:lpstr>Система на либерален плурализъм</vt:lpstr>
      <vt:lpstr>Система на либерален плурализъм</vt:lpstr>
      <vt:lpstr>Система на ограничен етатизъм</vt:lpstr>
      <vt:lpstr>Система на ограничен етатизъм</vt:lpstr>
      <vt:lpstr>ЗДРАВНА СЛУЖБА</vt:lpstr>
      <vt:lpstr>ЗДРАВНА СЛУЖБА</vt:lpstr>
      <vt:lpstr>Ресурсна база на здравната  служба </vt:lpstr>
      <vt:lpstr>Ресурсна база на здравната  служба </vt:lpstr>
      <vt:lpstr>Видове здравни институции</vt:lpstr>
      <vt:lpstr>Здравни институции с неделим ефект</vt:lpstr>
      <vt:lpstr>Здравни институции с делим  ефект</vt:lpstr>
      <vt:lpstr>ЗДРАВНА СЛУЖБА – ФАКТОРИ ЗА РАЗВИТИЕ</vt:lpstr>
      <vt:lpstr>ЗДРАВНА СЛУЖБА – ФАКТОРИ ЗА РАЗВИТИЕ</vt:lpstr>
      <vt:lpstr>ЗДРАВНА СЛУЖБА – ФУНКЦИИ</vt:lpstr>
      <vt:lpstr>ЗДРАВНА СЛУЖБА – ОРГАНИЗАЦИОННИ ПРИНЦИПИ</vt:lpstr>
      <vt:lpstr>ЗДРАВНА СЛУЖБА – ОРГАНИЗАЦИОННИ ПРИНЦИПИ</vt:lpstr>
      <vt:lpstr>ЗДРАВНА СЛУЖБА – ОРГАНИЗАЦИОННИ ПРИНЦИПИ</vt:lpstr>
      <vt:lpstr>Нива на здравна помощ</vt:lpstr>
      <vt:lpstr>Здравна помощ и медицинска помощ</vt:lpstr>
      <vt:lpstr>ЗДРАВНА ПОЛИТИКА</vt:lpstr>
      <vt:lpstr>ЗДРАВНА ПОЛИТИКА</vt:lpstr>
      <vt:lpstr>ЗДРАВНА ПОЛИТИКА</vt:lpstr>
      <vt:lpstr>ЗДРАВНА ПОЛИТИКА</vt:lpstr>
      <vt:lpstr>СТРУКТУРА НА ЗДРАВНАТА ПОЛИТИКА</vt:lpstr>
      <vt:lpstr>ЦЕЛИ НА ЗДРАВНАТА ПОЛИТИКА</vt:lpstr>
      <vt:lpstr>ПРИНЦИПИ НА ЗДРАВНАТА ПОЛИТИКА</vt:lpstr>
      <vt:lpstr>ПРИНЦИПИ НА ЗДРАВНАТА ПОЛИТИКА</vt:lpstr>
      <vt:lpstr>ЗДРАВНА ПОЛИТИКА</vt:lpstr>
      <vt:lpstr>ФОРМИРАНЕ НА ЗДРАВНАТА ПОЛИТИКА</vt:lpstr>
      <vt:lpstr>ЗДРАВНА ПОЛИТИКА</vt:lpstr>
      <vt:lpstr>ЗДРАВНА ПОЛИТИКА</vt:lpstr>
      <vt:lpstr>ЗДРАВНА ПОЛИТИКА</vt:lpstr>
      <vt:lpstr>ПРИОРИТЕТИ НА ЗДРАВНАТА  ПОЛИТИКА</vt:lpstr>
      <vt:lpstr>ПРИОРИТЕТИ НА ЗДРАВНАТА  ПОЛИТИКА</vt:lpstr>
    </vt:vector>
  </TitlesOfParts>
  <Company>Children's Help Net FDN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ЗДРАВНАТА СИСТЕМА КАТО СОЦИАЛНА СИСТЕМА. ЗДРАВНА ПОЛИТИКА – СЪЩНОСТ И ПРИОРИТЕТИ В РАЗВИТИТЕ СТРАНИ. ТИПОЛОГИЯ НА ЗДРАВНИТЕ СИСТЕМИ.</dc:title>
  <dc:creator>Association for Better Health</dc:creator>
  <cp:lastModifiedBy>Silviya Aleksandrova</cp:lastModifiedBy>
  <cp:revision>63</cp:revision>
  <dcterms:created xsi:type="dcterms:W3CDTF">2004-10-26T19:52:07Z</dcterms:created>
  <dcterms:modified xsi:type="dcterms:W3CDTF">2020-04-28T12:14:21Z</dcterms:modified>
</cp:coreProperties>
</file>