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84"/>
  </p:notesMasterIdLst>
  <p:handoutMasterIdLst>
    <p:handoutMasterId r:id="rId85"/>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31" r:id="rId52"/>
    <p:sldId id="332" r:id="rId53"/>
    <p:sldId id="333" r:id="rId54"/>
    <p:sldId id="334"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Lst>
  <p:sldSz cx="12192000" cy="6858000"/>
  <p:notesSz cx="6858000" cy="9144000"/>
  <p:defaultTextStyle>
    <a:defPPr rtl="0">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0" d="100"/>
          <a:sy n="70" d="100"/>
        </p:scale>
        <p:origin x="630" y="54"/>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ен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bg-BG" dirty="0"/>
          </a:p>
        </p:txBody>
      </p:sp>
      <p:sp>
        <p:nvSpPr>
          <p:cNvPr id="3" name="Контейнер за 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3EFCE30D-B315-4490-BDF9-72E59F518C77}" type="datetime1">
              <a:rPr lang="bg-BG" smtClean="0"/>
              <a:pPr algn="r" rtl="0"/>
              <a:t>28.4.2020 г.</a:t>
            </a:fld>
            <a:endParaRPr lang="bg-BG" dirty="0"/>
          </a:p>
        </p:txBody>
      </p:sp>
      <p:sp>
        <p:nvSpPr>
          <p:cNvPr id="4" name="Контейнер за долен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bg-BG" dirty="0"/>
          </a:p>
        </p:txBody>
      </p:sp>
      <p:sp>
        <p:nvSpPr>
          <p:cNvPr id="5" name="Контейнер за номер на слайд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bg-BG" smtClean="0"/>
              <a:pPr algn="r" rtl="0"/>
              <a:t>‹#›</a:t>
            </a:fld>
            <a:endParaRPr lang="bg-BG"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ен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bg-BG" noProof="0" dirty="0"/>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FD6C6981-1E65-4D96-93C3-A34E8366822F}" type="datetime1">
              <a:rPr lang="bg-BG" smtClean="0"/>
              <a:pPr/>
              <a:t>28.4.2020 г.</a:t>
            </a:fld>
            <a:endParaRPr lang="bg-BG" dirty="0"/>
          </a:p>
        </p:txBody>
      </p:sp>
      <p:sp>
        <p:nvSpPr>
          <p:cNvPr id="4" name="Контейнер за изображение на слайд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bg-BG" noProof="0" dirty="0"/>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bg-BG" noProof="0"/>
              <a:t>Щракнете, за да редактирате стиловете на текста в образеца</a:t>
            </a:r>
          </a:p>
          <a:p>
            <a:pPr lvl="1" rtl="0"/>
            <a:r>
              <a:rPr lang="bg-BG" noProof="0"/>
              <a:t>Второ </a:t>
            </a:r>
            <a:r>
              <a:rPr lang="bg-BG" noProof="0" dirty="0"/>
              <a:t>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6" name="Контейнер за долен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bg-BG" noProof="0" dirty="0"/>
          </a:p>
        </p:txBody>
      </p:sp>
      <p:sp>
        <p:nvSpPr>
          <p:cNvPr id="7" name="Контейнер за номер на слайд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bg-BG" smtClean="0"/>
              <a:pPr/>
              <a:t>‹#›</a:t>
            </a:fld>
            <a:endParaRPr lang="bg-BG"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0A3C37BE-C303-496D-B5CD-85F2937540FC}" type="slidenum">
              <a:rPr lang="bg-BG" smtClean="0"/>
              <a:pPr/>
              <a:t>1</a:t>
            </a:fld>
            <a:endParaRPr lang="bg-BG" dirty="0"/>
          </a:p>
        </p:txBody>
      </p:sp>
    </p:spTree>
    <p:extLst>
      <p:ext uri="{BB962C8B-B14F-4D97-AF65-F5344CB8AC3E}">
        <p14:creationId xmlns:p14="http://schemas.microsoft.com/office/powerpoint/2010/main" val="136902942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7" name="Правоъгъл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dirty="0"/>
          </a:p>
        </p:txBody>
      </p:sp>
      <p:sp>
        <p:nvSpPr>
          <p:cNvPr id="8" name="Правоъгъл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dirty="0"/>
          </a:p>
        </p:txBody>
      </p:sp>
      <p:sp>
        <p:nvSpPr>
          <p:cNvPr id="2" name="Заглавие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bg-BG" smtClean="0"/>
              <a:t>Редакт. стил загл. образец</a:t>
            </a:r>
            <a:endParaRPr dirty="0"/>
          </a:p>
        </p:txBody>
      </p:sp>
      <p:sp>
        <p:nvSpPr>
          <p:cNvPr id="3" name="Подзаглавие 2"/>
          <p:cNvSpPr>
            <a:spLocks noGrp="1"/>
          </p:cNvSpPr>
          <p:nvPr>
            <p:ph type="subTitle" idx="1" hasCustomPrompt="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bg-BG" dirty="0"/>
              <a:t>Щракнете за редакция стил </a:t>
            </a:r>
            <a:r>
              <a:rPr lang="bg-BG" dirty="0" err="1"/>
              <a:t>подзагл</a:t>
            </a:r>
            <a:r>
              <a:rPr lang="bg-BG" dirty="0"/>
              <a:t>. обр.</a:t>
            </a:r>
          </a:p>
        </p:txBody>
      </p:sp>
      <p:sp>
        <p:nvSpPr>
          <p:cNvPr id="4" name="Контейнер за дата 3"/>
          <p:cNvSpPr>
            <a:spLocks noGrp="1"/>
          </p:cNvSpPr>
          <p:nvPr>
            <p:ph type="dt" sz="half" idx="10"/>
          </p:nvPr>
        </p:nvSpPr>
        <p:spPr/>
        <p:txBody>
          <a:bodyPr rtlCol="0"/>
          <a:lstStyle>
            <a:lvl1pPr>
              <a:defRPr/>
            </a:lvl1pPr>
          </a:lstStyle>
          <a:p>
            <a:fld id="{EC4FD222-69C3-42CC-A050-6B0AC3ECAEB5}" type="datetime1">
              <a:rPr lang="bg-BG" smtClean="0"/>
              <a:pPr/>
              <a:t>28.4.2020 г.</a:t>
            </a:fld>
            <a:endParaRPr lang="bg-BG" dirty="0"/>
          </a:p>
        </p:txBody>
      </p:sp>
      <p:sp>
        <p:nvSpPr>
          <p:cNvPr id="5" name="Контейнер за долен колонтитул 4"/>
          <p:cNvSpPr>
            <a:spLocks noGrp="1"/>
          </p:cNvSpPr>
          <p:nvPr>
            <p:ph type="ftr" sz="quarter" idx="11"/>
          </p:nvPr>
        </p:nvSpPr>
        <p:spPr/>
        <p:txBody>
          <a:bodyPr rtlCol="0"/>
          <a:lstStyle/>
          <a:p>
            <a:pPr rtl="0"/>
            <a:endParaRPr dirty="0"/>
          </a:p>
        </p:txBody>
      </p:sp>
      <p:sp>
        <p:nvSpPr>
          <p:cNvPr id="6" name="Контейнер за номер на слайд 5"/>
          <p:cNvSpPr>
            <a:spLocks noGrp="1"/>
          </p:cNvSpPr>
          <p:nvPr>
            <p:ph type="sldNum" sz="quarter" idx="12"/>
          </p:nvPr>
        </p:nvSpPr>
        <p:spPr/>
        <p:txBody>
          <a:bodyPr rtlCol="0"/>
          <a:lstStyle/>
          <a:p>
            <a:fld id="{0FF54DE5-C571-48E8-A5BC-B369434E2F44}" type="slidenum">
              <a:rPr lang="bg-BG" smtClean="0"/>
              <a:pPr/>
              <a:t>‹#›</a:t>
            </a:fld>
            <a:endParaRPr lang="bg-BG" dirty="0"/>
          </a:p>
        </p:txBody>
      </p:sp>
      <p:pic>
        <p:nvPicPr>
          <p:cNvPr id="11" name="Картина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nchor="b"/>
          <a:lstStyle>
            <a:lvl1pPr algn="l" rtl="0">
              <a:defRPr sz="3200"/>
            </a:lvl1pPr>
          </a:lstStyle>
          <a:p>
            <a:pPr rtl="0"/>
            <a:r>
              <a:rPr lang="bg-BG" noProof="0" smtClean="0"/>
              <a:t>Редакт. стил загл. образец</a:t>
            </a:r>
            <a:endParaRPr lang="bg-BG" noProof="0" dirty="0"/>
          </a:p>
        </p:txBody>
      </p:sp>
      <p:sp>
        <p:nvSpPr>
          <p:cNvPr id="3" name="Контейнер за картина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bg-BG" noProof="0" smtClean="0"/>
              <a:t>Щракнете върху иконата, за да добавите картина</a:t>
            </a:r>
            <a:endParaRPr lang="bg-BG" noProof="0" dirty="0"/>
          </a:p>
        </p:txBody>
      </p:sp>
      <p:sp>
        <p:nvSpPr>
          <p:cNvPr id="4" name="Контейнер за текст 3"/>
          <p:cNvSpPr>
            <a:spLocks noGrp="1"/>
          </p:cNvSpPr>
          <p:nvPr>
            <p:ph type="body" sz="half" idx="2" hasCustomPrompt="1"/>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bg-BG" noProof="0" dirty="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rtlCol="0"/>
          <a:lstStyle>
            <a:lvl1pPr>
              <a:defRPr/>
            </a:lvl1pPr>
          </a:lstStyle>
          <a:p>
            <a:fld id="{B7204B7A-507A-4C2B-B6A9-5CE944C15051}" type="datetime1">
              <a:rPr lang="bg-BG" noProof="0" smtClean="0"/>
              <a:pPr/>
              <a:t>28.4.2020 г.</a:t>
            </a:fld>
            <a:endParaRPr lang="bg-BG" noProof="0" dirty="0"/>
          </a:p>
        </p:txBody>
      </p:sp>
      <p:sp>
        <p:nvSpPr>
          <p:cNvPr id="6" name="Контейнер за долен колонтитул 5"/>
          <p:cNvSpPr>
            <a:spLocks noGrp="1"/>
          </p:cNvSpPr>
          <p:nvPr>
            <p:ph type="ftr" sz="quarter" idx="11"/>
          </p:nvPr>
        </p:nvSpPr>
        <p:spPr/>
        <p:txBody>
          <a:bodyPr rtlCol="0"/>
          <a:lstStyle/>
          <a:p>
            <a:pPr rtl="0"/>
            <a:endParaRPr lang="bg-BG" noProof="0" dirty="0"/>
          </a:p>
        </p:txBody>
      </p:sp>
      <p:sp>
        <p:nvSpPr>
          <p:cNvPr id="7" name="Контейнер за номер на слайд 6"/>
          <p:cNvSpPr>
            <a:spLocks noGrp="1"/>
          </p:cNvSpPr>
          <p:nvPr>
            <p:ph type="sldNum" sz="quarter" idx="12"/>
          </p:nvPr>
        </p:nvSpPr>
        <p:spPr/>
        <p:txBody>
          <a:bodyPr rtlCol="0"/>
          <a:lstStyle/>
          <a:p>
            <a:fld id="{0FF54DE5-C571-48E8-A5BC-B369434E2F44}" type="slidenum">
              <a:rPr lang="bg-BG" smtClean="0"/>
              <a:pPr/>
              <a:t>‹#›</a:t>
            </a:fld>
            <a:endParaRPr lang="bg-BG"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lvl1pPr rtl="0">
              <a:defRPr/>
            </a:lvl1pPr>
          </a:lstStyle>
          <a:p>
            <a:pPr rtl="0"/>
            <a:r>
              <a:rPr lang="bg-BG" noProof="0" smtClean="0"/>
              <a:t>Редакт. стил загл. образец</a:t>
            </a:r>
            <a:endParaRPr lang="bg-BG" noProof="0" dirty="0"/>
          </a:p>
        </p:txBody>
      </p:sp>
      <p:sp>
        <p:nvSpPr>
          <p:cNvPr id="3" name="Контейнер за вертикален текст 2"/>
          <p:cNvSpPr>
            <a:spLocks noGrp="1"/>
          </p:cNvSpPr>
          <p:nvPr>
            <p:ph type="body" orient="vert" idx="1" hasCustomPrompt="1"/>
          </p:nvPr>
        </p:nvSpPr>
        <p:spPr/>
        <p:txBody>
          <a:bodyPr vert="eaVert" rtlCol="0"/>
          <a:lstStyle>
            <a:lvl1pPr rtl="0">
              <a:defRPr/>
            </a:lvl1p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4" name="Контейнер за дата 3"/>
          <p:cNvSpPr>
            <a:spLocks noGrp="1"/>
          </p:cNvSpPr>
          <p:nvPr>
            <p:ph type="dt" sz="half" idx="10"/>
          </p:nvPr>
        </p:nvSpPr>
        <p:spPr/>
        <p:txBody>
          <a:bodyPr rtlCol="0"/>
          <a:lstStyle>
            <a:lvl1pPr>
              <a:defRPr/>
            </a:lvl1pPr>
          </a:lstStyle>
          <a:p>
            <a:fld id="{35BD3A8B-C815-4F11-BA5E-EF983C3C4DCE}" type="datetime1">
              <a:rPr lang="bg-BG" noProof="0" smtClean="0"/>
              <a:pPr/>
              <a:t>28.4.2020 г.</a:t>
            </a:fld>
            <a:endParaRPr lang="bg-BG" noProof="0" dirty="0"/>
          </a:p>
        </p:txBody>
      </p:sp>
      <p:sp>
        <p:nvSpPr>
          <p:cNvPr id="5" name="Контейнер за долен колонтитул 4"/>
          <p:cNvSpPr>
            <a:spLocks noGrp="1"/>
          </p:cNvSpPr>
          <p:nvPr>
            <p:ph type="ftr" sz="quarter" idx="11"/>
          </p:nvPr>
        </p:nvSpPr>
        <p:spPr/>
        <p:txBody>
          <a:bodyPr rtlCol="0"/>
          <a:lstStyle/>
          <a:p>
            <a:pPr rtl="0"/>
            <a:endParaRPr lang="bg-BG" noProof="0" dirty="0"/>
          </a:p>
        </p:txBody>
      </p:sp>
      <p:sp>
        <p:nvSpPr>
          <p:cNvPr id="6" name="Контейнер за номер на слайд 5"/>
          <p:cNvSpPr>
            <a:spLocks noGrp="1"/>
          </p:cNvSpPr>
          <p:nvPr>
            <p:ph type="sldNum" sz="quarter" idx="12"/>
          </p:nvPr>
        </p:nvSpPr>
        <p:spPr/>
        <p:txBody>
          <a:bodyPr rtlCol="0"/>
          <a:lstStyle/>
          <a:p>
            <a:fld id="{0FF54DE5-C571-48E8-A5BC-B369434E2F44}" type="slidenum">
              <a:rPr lang="bg-BG" smtClean="0"/>
              <a:pPr/>
              <a:t>‹#›</a:t>
            </a:fld>
            <a:endParaRPr lang="bg-BG"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9372600" y="365125"/>
            <a:ext cx="1714500" cy="5811838"/>
          </a:xfrm>
        </p:spPr>
        <p:txBody>
          <a:bodyPr vert="eaVert" rtlCol="0"/>
          <a:lstStyle>
            <a:lvl1pPr rtl="0">
              <a:defRPr/>
            </a:lvl1pPr>
          </a:lstStyle>
          <a:p>
            <a:pPr rtl="0"/>
            <a:r>
              <a:rPr lang="bg-BG" noProof="0" smtClean="0"/>
              <a:t>Редакт. стил загл. образец</a:t>
            </a:r>
            <a:endParaRPr lang="bg-BG" noProof="0" dirty="0"/>
          </a:p>
        </p:txBody>
      </p:sp>
      <p:sp>
        <p:nvSpPr>
          <p:cNvPr id="3" name="Контейнер за вертикален текст 2"/>
          <p:cNvSpPr>
            <a:spLocks noGrp="1"/>
          </p:cNvSpPr>
          <p:nvPr>
            <p:ph type="body" orient="vert" idx="1" hasCustomPrompt="1"/>
          </p:nvPr>
        </p:nvSpPr>
        <p:spPr>
          <a:xfrm>
            <a:off x="1104900" y="365125"/>
            <a:ext cx="8098896" cy="5811838"/>
          </a:xfrm>
        </p:spPr>
        <p:txBody>
          <a:bodyPr vert="eaVert" rtlCol="0"/>
          <a:lstStyle>
            <a:lvl1pPr rtl="0">
              <a:defRPr/>
            </a:lvl1p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4" name="Контейнер за дата 3"/>
          <p:cNvSpPr>
            <a:spLocks noGrp="1"/>
          </p:cNvSpPr>
          <p:nvPr>
            <p:ph type="dt" sz="half" idx="10"/>
          </p:nvPr>
        </p:nvSpPr>
        <p:spPr/>
        <p:txBody>
          <a:bodyPr rtlCol="0"/>
          <a:lstStyle>
            <a:lvl1pPr>
              <a:defRPr/>
            </a:lvl1pPr>
          </a:lstStyle>
          <a:p>
            <a:fld id="{4C784B1C-28EB-49AB-986D-57CD7AA6C7C7}" type="datetime1">
              <a:rPr lang="bg-BG" noProof="0" smtClean="0"/>
              <a:pPr/>
              <a:t>28.4.2020 г.</a:t>
            </a:fld>
            <a:endParaRPr lang="bg-BG" noProof="0" dirty="0"/>
          </a:p>
        </p:txBody>
      </p:sp>
      <p:sp>
        <p:nvSpPr>
          <p:cNvPr id="5" name="Контейнер за долен колонтитул 4"/>
          <p:cNvSpPr>
            <a:spLocks noGrp="1"/>
          </p:cNvSpPr>
          <p:nvPr>
            <p:ph type="ftr" sz="quarter" idx="11"/>
          </p:nvPr>
        </p:nvSpPr>
        <p:spPr/>
        <p:txBody>
          <a:bodyPr rtlCol="0"/>
          <a:lstStyle/>
          <a:p>
            <a:pPr rtl="0"/>
            <a:endParaRPr lang="bg-BG" noProof="0" dirty="0"/>
          </a:p>
        </p:txBody>
      </p:sp>
      <p:sp>
        <p:nvSpPr>
          <p:cNvPr id="6" name="Контейнер за номер на слайд 5"/>
          <p:cNvSpPr>
            <a:spLocks noGrp="1"/>
          </p:cNvSpPr>
          <p:nvPr>
            <p:ph type="sldNum" sz="quarter" idx="12"/>
          </p:nvPr>
        </p:nvSpPr>
        <p:spPr/>
        <p:txBody>
          <a:bodyPr rtlCol="0"/>
          <a:lstStyle/>
          <a:p>
            <a:fld id="{0FF54DE5-C571-48E8-A5BC-B369434E2F44}" type="slidenum">
              <a:rPr lang="bg-BG" smtClean="0"/>
              <a:pPr/>
              <a:t>‹#›</a:t>
            </a:fld>
            <a:endParaRPr lang="bg-BG" dirty="0"/>
          </a:p>
        </p:txBody>
      </p:sp>
      <p:grpSp>
        <p:nvGrpSpPr>
          <p:cNvPr id="7" name="Група 6"/>
          <p:cNvGrpSpPr/>
          <p:nvPr/>
        </p:nvGrpSpPr>
        <p:grpSpPr>
          <a:xfrm rot="5400000">
            <a:off x="6514047" y="3228843"/>
            <a:ext cx="5632704" cy="84403"/>
            <a:chOff x="1073150" y="1219201"/>
            <a:chExt cx="10058400" cy="63125"/>
          </a:xfrm>
        </p:grpSpPr>
        <p:cxnSp>
          <p:nvCxnSpPr>
            <p:cNvPr id="8" name="Прав конектор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ав конектор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lvl1pPr rtl="0">
              <a:defRPr/>
            </a:lvl1pPr>
          </a:lstStyle>
          <a:p>
            <a:pPr rtl="0"/>
            <a:r>
              <a:rPr lang="bg-BG" noProof="0" smtClean="0"/>
              <a:t>Редакт. стил загл. образец</a:t>
            </a:r>
            <a:endParaRPr lang="bg-BG" noProof="0" dirty="0"/>
          </a:p>
        </p:txBody>
      </p:sp>
      <p:sp>
        <p:nvSpPr>
          <p:cNvPr id="3" name="Контейнер на съдържание 2"/>
          <p:cNvSpPr>
            <a:spLocks noGrp="1"/>
          </p:cNvSpPr>
          <p:nvPr>
            <p:ph idx="1" hasCustomPrompt="1"/>
          </p:nvPr>
        </p:nvSpPr>
        <p:spPr/>
        <p:txBody>
          <a:bodyPr rtlCol="0"/>
          <a:lstStyle>
            <a:lvl1pPr rtl="0">
              <a:defRPr/>
            </a:lvl1p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4" name="Контейнер за дата 3"/>
          <p:cNvSpPr>
            <a:spLocks noGrp="1"/>
          </p:cNvSpPr>
          <p:nvPr>
            <p:ph type="dt" sz="half" idx="10"/>
          </p:nvPr>
        </p:nvSpPr>
        <p:spPr/>
        <p:txBody>
          <a:bodyPr rtlCol="0"/>
          <a:lstStyle>
            <a:lvl1pPr>
              <a:defRPr/>
            </a:lvl1pPr>
          </a:lstStyle>
          <a:p>
            <a:fld id="{3384F85D-3A1E-4F6B-8E93-83A906E776C0}" type="datetime1">
              <a:rPr lang="bg-BG" noProof="0" smtClean="0"/>
              <a:pPr/>
              <a:t>28.4.2020 г.</a:t>
            </a:fld>
            <a:endParaRPr lang="bg-BG" noProof="0" dirty="0"/>
          </a:p>
        </p:txBody>
      </p:sp>
      <p:sp>
        <p:nvSpPr>
          <p:cNvPr id="5" name="Контейнер за долен колонтитул 4"/>
          <p:cNvSpPr>
            <a:spLocks noGrp="1"/>
          </p:cNvSpPr>
          <p:nvPr>
            <p:ph type="ftr" sz="quarter" idx="11"/>
          </p:nvPr>
        </p:nvSpPr>
        <p:spPr/>
        <p:txBody>
          <a:bodyPr rtlCol="0"/>
          <a:lstStyle/>
          <a:p>
            <a:pPr rtl="0"/>
            <a:endParaRPr lang="bg-BG" noProof="0" dirty="0"/>
          </a:p>
        </p:txBody>
      </p:sp>
      <p:sp>
        <p:nvSpPr>
          <p:cNvPr id="6" name="Контейнер за номер на слайд 5"/>
          <p:cNvSpPr>
            <a:spLocks noGrp="1"/>
          </p:cNvSpPr>
          <p:nvPr>
            <p:ph type="sldNum" sz="quarter" idx="12"/>
          </p:nvPr>
        </p:nvSpPr>
        <p:spPr/>
        <p:txBody>
          <a:bodyPr rtlCol="0"/>
          <a:lstStyle/>
          <a:p>
            <a:pPr rtl="0"/>
            <a:fld id="{0FF54DE5-C571-48E8-A5BC-B369434E2F44}" type="slidenum">
              <a:rPr lang="bg-BG" noProof="0" smtClean="0"/>
              <a:t>‹#›</a:t>
            </a:fld>
            <a:endParaRPr lang="bg-BG"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Заглавен слайд с картина">
    <p:spTree>
      <p:nvGrpSpPr>
        <p:cNvPr id="1" name=""/>
        <p:cNvGrpSpPr/>
        <p:nvPr/>
      </p:nvGrpSpPr>
      <p:grpSpPr>
        <a:xfrm>
          <a:off x="0" y="0"/>
          <a:ext cx="0" cy="0"/>
          <a:chOff x="0" y="0"/>
          <a:chExt cx="0" cy="0"/>
        </a:xfrm>
      </p:grpSpPr>
      <p:grpSp>
        <p:nvGrpSpPr>
          <p:cNvPr id="13" name="Група 12"/>
          <p:cNvGrpSpPr/>
          <p:nvPr/>
        </p:nvGrpSpPr>
        <p:grpSpPr>
          <a:xfrm rot="10800000">
            <a:off x="0" y="5645510"/>
            <a:ext cx="12192000" cy="63125"/>
            <a:chOff x="507492" y="1501519"/>
            <a:chExt cx="8129016" cy="63125"/>
          </a:xfrm>
        </p:grpSpPr>
        <p:cxnSp>
          <p:nvCxnSpPr>
            <p:cNvPr id="17" name="Прав конектор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ав конектор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Група 13"/>
          <p:cNvGrpSpPr/>
          <p:nvPr/>
        </p:nvGrpSpPr>
        <p:grpSpPr>
          <a:xfrm>
            <a:off x="0" y="1143000"/>
            <a:ext cx="12192000" cy="63125"/>
            <a:chOff x="507492" y="1501519"/>
            <a:chExt cx="8129016" cy="63125"/>
          </a:xfrm>
        </p:grpSpPr>
        <p:cxnSp>
          <p:nvCxnSpPr>
            <p:cNvPr id="15" name="Прав конектор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ав конектор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авоъгъл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dirty="0"/>
          </a:p>
        </p:txBody>
      </p:sp>
      <p:sp>
        <p:nvSpPr>
          <p:cNvPr id="8" name="Правоъгъл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dirty="0"/>
          </a:p>
        </p:txBody>
      </p:sp>
      <p:sp>
        <p:nvSpPr>
          <p:cNvPr id="2" name="Заглавие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bg-BG" noProof="0" smtClean="0"/>
              <a:t>Редакт. стил загл. образец</a:t>
            </a:r>
            <a:endParaRPr lang="bg-BG" dirty="0"/>
          </a:p>
        </p:txBody>
      </p:sp>
      <p:sp>
        <p:nvSpPr>
          <p:cNvPr id="3" name="Подзаглавие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bg-BG" noProof="0" smtClean="0"/>
              <a:t>Щракнете за редакция стил подзагл. обр.</a:t>
            </a:r>
            <a:endParaRPr lang="bg-BG" noProof="0" dirty="0"/>
          </a:p>
        </p:txBody>
      </p:sp>
      <p:pic>
        <p:nvPicPr>
          <p:cNvPr id="10" name="Картина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Контейнер за картина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bg-BG" noProof="0" smtClean="0"/>
              <a:t>Щракнете върху иконата, за да добавите картина</a:t>
            </a:r>
            <a:endParaRPr lang="bg-BG" noProof="0" dirty="0"/>
          </a:p>
        </p:txBody>
      </p:sp>
      <p:sp>
        <p:nvSpPr>
          <p:cNvPr id="19" name="Текст с инструкции"/>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bg" sz="1200" b="1" i="1">
                <a:latin typeface="Arial" pitchFamily="34" charset="0"/>
                <a:cs typeface="Arial" pitchFamily="34" charset="0"/>
              </a:rPr>
              <a:t>ЗАБЕЛЕЖКА:</a:t>
            </a:r>
          </a:p>
          <a:p>
            <a:pPr rtl="0"/>
            <a:r>
              <a:rPr lang="bg" sz="1200" i="1">
                <a:latin typeface="Arial" pitchFamily="34" charset="0"/>
                <a:cs typeface="Arial" pitchFamily="34" charset="0"/>
              </a:rPr>
              <a:t>За да промените изображението на този слайд, изберете картината и я изтрийте. След това щракнете върху иконата "Картини" в контейнера, за да вмъкнете собствено изображение.</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раздел">
    <p:spTree>
      <p:nvGrpSpPr>
        <p:cNvPr id="1" name=""/>
        <p:cNvGrpSpPr/>
        <p:nvPr/>
      </p:nvGrpSpPr>
      <p:grpSpPr>
        <a:xfrm>
          <a:off x="0" y="0"/>
          <a:ext cx="0" cy="0"/>
          <a:chOff x="0" y="0"/>
          <a:chExt cx="0" cy="0"/>
        </a:xfrm>
      </p:grpSpPr>
      <p:grpSp>
        <p:nvGrpSpPr>
          <p:cNvPr id="8" name="Група 7"/>
          <p:cNvGrpSpPr/>
          <p:nvPr/>
        </p:nvGrpSpPr>
        <p:grpSpPr>
          <a:xfrm>
            <a:off x="0" y="2514600"/>
            <a:ext cx="12192000" cy="3194035"/>
            <a:chOff x="647402" y="2514600"/>
            <a:chExt cx="10838688" cy="3194035"/>
          </a:xfrm>
        </p:grpSpPr>
        <p:grpSp>
          <p:nvGrpSpPr>
            <p:cNvPr id="9" name="Група 8"/>
            <p:cNvGrpSpPr/>
            <p:nvPr/>
          </p:nvGrpSpPr>
          <p:grpSpPr>
            <a:xfrm>
              <a:off x="647402" y="2514600"/>
              <a:ext cx="10838688" cy="63125"/>
              <a:chOff x="507492" y="1501519"/>
              <a:chExt cx="8129016" cy="63125"/>
            </a:xfrm>
          </p:grpSpPr>
          <p:cxnSp>
            <p:nvCxnSpPr>
              <p:cNvPr id="14" name="Прав конектор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ав конектор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Правоъгълник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0" dirty="0"/>
            </a:p>
          </p:txBody>
        </p:sp>
        <p:grpSp>
          <p:nvGrpSpPr>
            <p:cNvPr id="11" name="Група 10"/>
            <p:cNvGrpSpPr/>
            <p:nvPr/>
          </p:nvGrpSpPr>
          <p:grpSpPr>
            <a:xfrm rot="10800000">
              <a:off x="647402" y="5645510"/>
              <a:ext cx="10838688" cy="63125"/>
              <a:chOff x="507492" y="1501519"/>
              <a:chExt cx="8129016" cy="63125"/>
            </a:xfrm>
          </p:grpSpPr>
          <p:cxnSp>
            <p:nvCxnSpPr>
              <p:cNvPr id="12" name="Прав конектор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ав конектор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Заглавие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bg-BG" noProof="0" smtClean="0"/>
              <a:t>Редакт. стил загл. образец</a:t>
            </a:r>
            <a:endParaRPr lang="bg-BG" noProof="0" dirty="0"/>
          </a:p>
        </p:txBody>
      </p:sp>
      <p:sp>
        <p:nvSpPr>
          <p:cNvPr id="3" name="Контейнер за текст 2"/>
          <p:cNvSpPr>
            <a:spLocks noGrp="1"/>
          </p:cNvSpPr>
          <p:nvPr>
            <p:ph type="body" idx="1" hasCustomPrompt="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bg-BG" noProof="0" dirty="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rtlCol="0"/>
          <a:lstStyle>
            <a:lvl1pPr>
              <a:defRPr/>
            </a:lvl1pPr>
          </a:lstStyle>
          <a:p>
            <a:fld id="{A4BC7C4A-ED2C-47A0-B12A-86A99CB59F74}" type="datetime1">
              <a:rPr lang="bg-BG" noProof="0" smtClean="0"/>
              <a:pPr/>
              <a:t>28.4.2020 г.</a:t>
            </a:fld>
            <a:endParaRPr lang="bg-BG" noProof="0" dirty="0"/>
          </a:p>
        </p:txBody>
      </p:sp>
      <p:sp>
        <p:nvSpPr>
          <p:cNvPr id="5" name="Контейнер за долен колонтитул 4"/>
          <p:cNvSpPr>
            <a:spLocks noGrp="1"/>
          </p:cNvSpPr>
          <p:nvPr>
            <p:ph type="ftr" sz="quarter" idx="11"/>
          </p:nvPr>
        </p:nvSpPr>
        <p:spPr/>
        <p:txBody>
          <a:bodyPr rtlCol="0"/>
          <a:lstStyle/>
          <a:p>
            <a:pPr rtl="0"/>
            <a:endParaRPr lang="bg-BG" noProof="0" dirty="0"/>
          </a:p>
        </p:txBody>
      </p:sp>
      <p:sp>
        <p:nvSpPr>
          <p:cNvPr id="6" name="Контейнер за номер на слайд 5"/>
          <p:cNvSpPr>
            <a:spLocks noGrp="1"/>
          </p:cNvSpPr>
          <p:nvPr>
            <p:ph type="sldNum" sz="quarter" idx="12"/>
          </p:nvPr>
        </p:nvSpPr>
        <p:spPr/>
        <p:txBody>
          <a:bodyPr rtlCol="0"/>
          <a:lstStyle/>
          <a:p>
            <a:pPr rtl="0"/>
            <a:fld id="{0FF54DE5-C571-48E8-A5BC-B369434E2F44}" type="slidenum">
              <a:rPr lang="bg-BG" noProof="0" smtClean="0"/>
              <a:t>‹#›</a:t>
            </a:fld>
            <a:endParaRPr lang="bg-BG" noProof="0" dirty="0"/>
          </a:p>
        </p:txBody>
      </p:sp>
      <p:pic>
        <p:nvPicPr>
          <p:cNvPr id="7" name="Картина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lvl1pPr rtl="0">
              <a:defRPr/>
            </a:lvl1pPr>
          </a:lstStyle>
          <a:p>
            <a:pPr rtl="0"/>
            <a:r>
              <a:rPr lang="bg-BG" noProof="0" smtClean="0"/>
              <a:t>Редакт. стил загл. образец</a:t>
            </a:r>
            <a:endParaRPr lang="bg-BG" noProof="0" dirty="0"/>
          </a:p>
        </p:txBody>
      </p:sp>
      <p:sp>
        <p:nvSpPr>
          <p:cNvPr id="3" name="Контейнер на съдържание 2"/>
          <p:cNvSpPr>
            <a:spLocks noGrp="1"/>
          </p:cNvSpPr>
          <p:nvPr>
            <p:ph sz="half" idx="1" hasCustomPrompt="1"/>
          </p:nvPr>
        </p:nvSpPr>
        <p:spPr>
          <a:xfrm>
            <a:off x="1104900" y="1600200"/>
            <a:ext cx="4914900" cy="4571999"/>
          </a:xfrm>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4" name="Контейнер за съдържание 3"/>
          <p:cNvSpPr>
            <a:spLocks noGrp="1"/>
          </p:cNvSpPr>
          <p:nvPr>
            <p:ph sz="half" idx="2" hasCustomPrompt="1"/>
          </p:nvPr>
        </p:nvSpPr>
        <p:spPr>
          <a:xfrm>
            <a:off x="6172200" y="1600200"/>
            <a:ext cx="4914900" cy="4571999"/>
          </a:xfrm>
        </p:spPr>
        <p:txBody>
          <a:bodyPr rtlCol="0"/>
          <a:lstStyle>
            <a:lvl1pPr rtl="0">
              <a:defRPr/>
            </a:lvl1pPr>
            <a:lvl5pPr algn="l" rtl="0">
              <a:defRPr/>
            </a:lvl5pPr>
            <a:lvl6pPr algn="l" rtl="0">
              <a:defRPr/>
            </a:lvl6pPr>
            <a:lvl7pPr algn="l" rtl="0">
              <a:defRPr/>
            </a:lvl7pPr>
            <a:lvl8pPr algn="l" rtl="0">
              <a:defRPr/>
            </a:lvl8p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5" name="Контейнер за дата 4"/>
          <p:cNvSpPr>
            <a:spLocks noGrp="1"/>
          </p:cNvSpPr>
          <p:nvPr>
            <p:ph type="dt" sz="half" idx="10"/>
          </p:nvPr>
        </p:nvSpPr>
        <p:spPr/>
        <p:txBody>
          <a:bodyPr rtlCol="0"/>
          <a:lstStyle>
            <a:lvl1pPr>
              <a:defRPr/>
            </a:lvl1pPr>
          </a:lstStyle>
          <a:p>
            <a:fld id="{D0B52C29-44A7-4B87-B63D-CDC37C998C56}" type="datetime1">
              <a:rPr lang="bg-BG" noProof="0" smtClean="0"/>
              <a:pPr/>
              <a:t>28.4.2020 г.</a:t>
            </a:fld>
            <a:endParaRPr lang="bg-BG" noProof="0" dirty="0"/>
          </a:p>
        </p:txBody>
      </p:sp>
      <p:sp>
        <p:nvSpPr>
          <p:cNvPr id="6" name="Контейнер за долен колонтитул 5"/>
          <p:cNvSpPr>
            <a:spLocks noGrp="1"/>
          </p:cNvSpPr>
          <p:nvPr>
            <p:ph type="ftr" sz="quarter" idx="11"/>
          </p:nvPr>
        </p:nvSpPr>
        <p:spPr/>
        <p:txBody>
          <a:bodyPr rtlCol="0"/>
          <a:lstStyle/>
          <a:p>
            <a:pPr rtl="0"/>
            <a:endParaRPr lang="bg-BG" noProof="0" dirty="0"/>
          </a:p>
        </p:txBody>
      </p:sp>
      <p:sp>
        <p:nvSpPr>
          <p:cNvPr id="7" name="Контейнер за номер на слайд 6"/>
          <p:cNvSpPr>
            <a:spLocks noGrp="1"/>
          </p:cNvSpPr>
          <p:nvPr>
            <p:ph type="sldNum" sz="quarter" idx="12"/>
          </p:nvPr>
        </p:nvSpPr>
        <p:spPr/>
        <p:txBody>
          <a:bodyPr rtlCol="0"/>
          <a:lstStyle/>
          <a:p>
            <a:fld id="{0FF54DE5-C571-48E8-A5BC-B369434E2F44}" type="slidenum">
              <a:rPr lang="bg-BG" smtClean="0"/>
              <a:pPr/>
              <a:t>‹#›</a:t>
            </a:fld>
            <a:endParaRPr lang="bg-BG"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lvl1pPr rtl="0">
              <a:defRPr/>
            </a:lvl1pPr>
          </a:lstStyle>
          <a:p>
            <a:pPr rtl="0"/>
            <a:r>
              <a:rPr lang="bg-BG" noProof="0" smtClean="0"/>
              <a:t>Редакт. стил загл. образец</a:t>
            </a:r>
            <a:endParaRPr lang="bg-BG" noProof="0" dirty="0"/>
          </a:p>
        </p:txBody>
      </p:sp>
      <p:sp>
        <p:nvSpPr>
          <p:cNvPr id="3" name="Контейнер за текст 2"/>
          <p:cNvSpPr>
            <a:spLocks noGrp="1"/>
          </p:cNvSpPr>
          <p:nvPr>
            <p:ph type="body" idx="1" hasCustomPrompt="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bg-BG" noProof="0" dirty="0"/>
              <a:t>Щракнете, за да редактирате стиловете на текста в образеца</a:t>
            </a:r>
          </a:p>
        </p:txBody>
      </p:sp>
      <p:sp>
        <p:nvSpPr>
          <p:cNvPr id="4" name="Контейнер за съдържание 3"/>
          <p:cNvSpPr>
            <a:spLocks noGrp="1"/>
          </p:cNvSpPr>
          <p:nvPr>
            <p:ph sz="half" idx="2" hasCustomPrompt="1"/>
          </p:nvPr>
        </p:nvSpPr>
        <p:spPr>
          <a:xfrm>
            <a:off x="1104900" y="2424112"/>
            <a:ext cx="4919472" cy="3748088"/>
          </a:xfrm>
        </p:spPr>
        <p:txBody>
          <a:bodyPr rtlCol="0"/>
          <a:lstStyle>
            <a:lvl1pPr rtl="0">
              <a:defRPr/>
            </a:lvl1p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5" name="Контейнер за текст 4"/>
          <p:cNvSpPr>
            <a:spLocks noGrp="1"/>
          </p:cNvSpPr>
          <p:nvPr>
            <p:ph type="body" sz="quarter" idx="3" hasCustomPrompt="1"/>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bg-BG" noProof="0" dirty="0"/>
              <a:t>Щракнете, за да редактирате стиловете на текста в образеца</a:t>
            </a:r>
          </a:p>
        </p:txBody>
      </p:sp>
      <p:sp>
        <p:nvSpPr>
          <p:cNvPr id="6" name="Контейнер на съдържание 5"/>
          <p:cNvSpPr>
            <a:spLocks noGrp="1"/>
          </p:cNvSpPr>
          <p:nvPr>
            <p:ph sz="quarter" idx="4" hasCustomPrompt="1"/>
          </p:nvPr>
        </p:nvSpPr>
        <p:spPr>
          <a:xfrm>
            <a:off x="6166110" y="2424112"/>
            <a:ext cx="4919472" cy="3748088"/>
          </a:xfrm>
        </p:spPr>
        <p:txBody>
          <a:bodyPr rtlCol="0"/>
          <a:lstStyle>
            <a:lvl1pPr rtl="0">
              <a:defRPr/>
            </a:lvl1p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7" name="Контейнер за дата 6"/>
          <p:cNvSpPr>
            <a:spLocks noGrp="1"/>
          </p:cNvSpPr>
          <p:nvPr>
            <p:ph type="dt" sz="half" idx="10"/>
          </p:nvPr>
        </p:nvSpPr>
        <p:spPr/>
        <p:txBody>
          <a:bodyPr rtlCol="0"/>
          <a:lstStyle>
            <a:lvl1pPr>
              <a:defRPr/>
            </a:lvl1pPr>
          </a:lstStyle>
          <a:p>
            <a:fld id="{B7D4FCC3-DC4C-4B89-AFD5-284092FC7249}" type="datetime1">
              <a:rPr lang="bg-BG" noProof="0" smtClean="0"/>
              <a:pPr/>
              <a:t>28.4.2020 г.</a:t>
            </a:fld>
            <a:endParaRPr lang="bg-BG" noProof="0" dirty="0"/>
          </a:p>
        </p:txBody>
      </p:sp>
      <p:sp>
        <p:nvSpPr>
          <p:cNvPr id="8" name="Контейнер за долен колонтитул 7"/>
          <p:cNvSpPr>
            <a:spLocks noGrp="1"/>
          </p:cNvSpPr>
          <p:nvPr>
            <p:ph type="ftr" sz="quarter" idx="11"/>
          </p:nvPr>
        </p:nvSpPr>
        <p:spPr/>
        <p:txBody>
          <a:bodyPr rtlCol="0"/>
          <a:lstStyle/>
          <a:p>
            <a:pPr rtl="0"/>
            <a:endParaRPr lang="bg-BG" noProof="0" dirty="0"/>
          </a:p>
        </p:txBody>
      </p:sp>
      <p:sp>
        <p:nvSpPr>
          <p:cNvPr id="9" name="Контейнер за номер на слайд 8"/>
          <p:cNvSpPr>
            <a:spLocks noGrp="1"/>
          </p:cNvSpPr>
          <p:nvPr>
            <p:ph type="sldNum" sz="quarter" idx="12"/>
          </p:nvPr>
        </p:nvSpPr>
        <p:spPr/>
        <p:txBody>
          <a:bodyPr rtlCol="0"/>
          <a:lstStyle/>
          <a:p>
            <a:fld id="{0FF54DE5-C571-48E8-A5BC-B369434E2F44}" type="slidenum">
              <a:rPr lang="bg-BG" smtClean="0"/>
              <a:pPr/>
              <a:t>‹#›</a:t>
            </a:fld>
            <a:endParaRPr lang="bg-BG"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lvl1pPr rtl="0">
              <a:defRPr/>
            </a:lvl1pPr>
          </a:lstStyle>
          <a:p>
            <a:pPr rtl="0"/>
            <a:r>
              <a:rPr lang="bg-BG" noProof="0" smtClean="0"/>
              <a:t>Редакт. стил загл. образец</a:t>
            </a:r>
            <a:endParaRPr lang="bg-BG" noProof="0" dirty="0"/>
          </a:p>
        </p:txBody>
      </p:sp>
      <p:sp>
        <p:nvSpPr>
          <p:cNvPr id="3" name="Контейнер за дата 2"/>
          <p:cNvSpPr>
            <a:spLocks noGrp="1"/>
          </p:cNvSpPr>
          <p:nvPr>
            <p:ph type="dt" sz="half" idx="10"/>
          </p:nvPr>
        </p:nvSpPr>
        <p:spPr/>
        <p:txBody>
          <a:bodyPr rtlCol="0"/>
          <a:lstStyle>
            <a:lvl1pPr>
              <a:defRPr/>
            </a:lvl1pPr>
          </a:lstStyle>
          <a:p>
            <a:fld id="{8341F08F-FEE4-42BD-9DD4-D5F92342AC09}" type="datetime1">
              <a:rPr lang="bg-BG" noProof="0" smtClean="0"/>
              <a:pPr/>
              <a:t>28.4.2020 г.</a:t>
            </a:fld>
            <a:endParaRPr lang="bg-BG" noProof="0" dirty="0"/>
          </a:p>
        </p:txBody>
      </p:sp>
      <p:sp>
        <p:nvSpPr>
          <p:cNvPr id="4" name="Контейнер за долен колонтитул 3"/>
          <p:cNvSpPr>
            <a:spLocks noGrp="1"/>
          </p:cNvSpPr>
          <p:nvPr>
            <p:ph type="ftr" sz="quarter" idx="11"/>
          </p:nvPr>
        </p:nvSpPr>
        <p:spPr/>
        <p:txBody>
          <a:bodyPr rtlCol="0"/>
          <a:lstStyle/>
          <a:p>
            <a:pPr rtl="0"/>
            <a:endParaRPr lang="bg-BG" noProof="0" dirty="0"/>
          </a:p>
        </p:txBody>
      </p:sp>
      <p:sp>
        <p:nvSpPr>
          <p:cNvPr id="5" name="Контейнер за номер на слайд 4"/>
          <p:cNvSpPr>
            <a:spLocks noGrp="1"/>
          </p:cNvSpPr>
          <p:nvPr>
            <p:ph type="sldNum" sz="quarter" idx="12"/>
          </p:nvPr>
        </p:nvSpPr>
        <p:spPr/>
        <p:txBody>
          <a:bodyPr rtlCol="0"/>
          <a:lstStyle/>
          <a:p>
            <a:fld id="{0FF54DE5-C571-48E8-A5BC-B369434E2F44}" type="slidenum">
              <a:rPr lang="bg-BG" smtClean="0"/>
              <a:pPr/>
              <a:t>‹#›</a:t>
            </a:fld>
            <a:endParaRPr lang="bg-BG"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разно">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rtlCol="0"/>
          <a:lstStyle>
            <a:lvl1pPr>
              <a:defRPr/>
            </a:lvl1pPr>
          </a:lstStyle>
          <a:p>
            <a:fld id="{C00B268A-5013-4332-B6FC-4D5CD351AD1C}" type="datetime1">
              <a:rPr lang="bg-BG" noProof="0" smtClean="0"/>
              <a:pPr/>
              <a:t>28.4.2020 г.</a:t>
            </a:fld>
            <a:endParaRPr lang="bg-BG" noProof="0" dirty="0"/>
          </a:p>
        </p:txBody>
      </p:sp>
      <p:sp>
        <p:nvSpPr>
          <p:cNvPr id="3" name="Контейнер за долен колонтитул 2"/>
          <p:cNvSpPr>
            <a:spLocks noGrp="1"/>
          </p:cNvSpPr>
          <p:nvPr>
            <p:ph type="ftr" sz="quarter" idx="11"/>
          </p:nvPr>
        </p:nvSpPr>
        <p:spPr/>
        <p:txBody>
          <a:bodyPr rtlCol="0"/>
          <a:lstStyle/>
          <a:p>
            <a:pPr rtl="0"/>
            <a:endParaRPr lang="bg-BG" noProof="0" dirty="0"/>
          </a:p>
        </p:txBody>
      </p:sp>
      <p:sp>
        <p:nvSpPr>
          <p:cNvPr id="4" name="Контейнер за номер на слайд 3"/>
          <p:cNvSpPr>
            <a:spLocks noGrp="1"/>
          </p:cNvSpPr>
          <p:nvPr>
            <p:ph type="sldNum" sz="quarter" idx="12"/>
          </p:nvPr>
        </p:nvSpPr>
        <p:spPr/>
        <p:txBody>
          <a:bodyPr rtlCol="0"/>
          <a:lstStyle/>
          <a:p>
            <a:fld id="{0FF54DE5-C571-48E8-A5BC-B369434E2F44}" type="slidenum">
              <a:rPr lang="bg-BG" smtClean="0"/>
              <a:pPr/>
              <a:t>‹#›</a:t>
            </a:fld>
            <a:endParaRPr lang="bg-BG"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nchor="b"/>
          <a:lstStyle>
            <a:lvl1pPr algn="l" rtl="0">
              <a:defRPr sz="3200"/>
            </a:lvl1pPr>
          </a:lstStyle>
          <a:p>
            <a:pPr rtl="0"/>
            <a:r>
              <a:rPr lang="bg-BG" noProof="0" smtClean="0"/>
              <a:t>Редакт. стил загл. образец</a:t>
            </a:r>
            <a:endParaRPr lang="bg-BG" noProof="0" dirty="0"/>
          </a:p>
        </p:txBody>
      </p:sp>
      <p:sp>
        <p:nvSpPr>
          <p:cNvPr id="3" name="Контейнер на съдържание 2"/>
          <p:cNvSpPr>
            <a:spLocks noGrp="1"/>
          </p:cNvSpPr>
          <p:nvPr>
            <p:ph idx="1" hasCustomPrompt="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4" name="Контейнер за текст 3"/>
          <p:cNvSpPr>
            <a:spLocks noGrp="1"/>
          </p:cNvSpPr>
          <p:nvPr>
            <p:ph type="body" sz="half" idx="2" hasCustomPrompt="1"/>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bg-BG" noProof="0" dirty="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rtlCol="0"/>
          <a:lstStyle>
            <a:lvl1pPr>
              <a:defRPr/>
            </a:lvl1pPr>
          </a:lstStyle>
          <a:p>
            <a:fld id="{4B990441-C54B-4564-B840-650F85B39636}" type="datetime1">
              <a:rPr lang="bg-BG" noProof="0" smtClean="0"/>
              <a:pPr/>
              <a:t>28.4.2020 г.</a:t>
            </a:fld>
            <a:endParaRPr lang="bg-BG" noProof="0" dirty="0"/>
          </a:p>
        </p:txBody>
      </p:sp>
      <p:sp>
        <p:nvSpPr>
          <p:cNvPr id="6" name="Контейнер за долен колонтитул 5"/>
          <p:cNvSpPr>
            <a:spLocks noGrp="1"/>
          </p:cNvSpPr>
          <p:nvPr>
            <p:ph type="ftr" sz="quarter" idx="11"/>
          </p:nvPr>
        </p:nvSpPr>
        <p:spPr/>
        <p:txBody>
          <a:bodyPr rtlCol="0"/>
          <a:lstStyle/>
          <a:p>
            <a:pPr rtl="0"/>
            <a:endParaRPr lang="bg-BG" noProof="0" dirty="0"/>
          </a:p>
        </p:txBody>
      </p:sp>
      <p:sp>
        <p:nvSpPr>
          <p:cNvPr id="7" name="Контейнер за номер на слайд 6"/>
          <p:cNvSpPr>
            <a:spLocks noGrp="1"/>
          </p:cNvSpPr>
          <p:nvPr>
            <p:ph type="sldNum" sz="quarter" idx="12"/>
          </p:nvPr>
        </p:nvSpPr>
        <p:spPr/>
        <p:txBody>
          <a:bodyPr rtlCol="0"/>
          <a:lstStyle/>
          <a:p>
            <a:fld id="{0FF54DE5-C571-48E8-A5BC-B369434E2F44}" type="slidenum">
              <a:rPr lang="bg-BG" smtClean="0"/>
              <a:pPr/>
              <a:t>‹#›</a:t>
            </a:fld>
            <a:endParaRPr lang="bg-BG"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bg-BG" noProof="0" dirty="0" err="1"/>
              <a:t>Редакт</a:t>
            </a:r>
            <a:r>
              <a:rPr lang="bg-BG" noProof="0" dirty="0"/>
              <a:t>. стил загл. образец</a:t>
            </a:r>
          </a:p>
        </p:txBody>
      </p:sp>
      <p:sp>
        <p:nvSpPr>
          <p:cNvPr id="3" name="Контейнер за текст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a:p>
            <a:pPr lvl="5" rtl="0"/>
            <a:r>
              <a:rPr lang="bg-BG" noProof="0" dirty="0"/>
              <a:t>Шесто ниво</a:t>
            </a:r>
          </a:p>
          <a:p>
            <a:pPr lvl="6" rtl="0"/>
            <a:r>
              <a:rPr lang="bg-BG" noProof="0" dirty="0"/>
              <a:t>Седмо ниво</a:t>
            </a:r>
          </a:p>
          <a:p>
            <a:pPr lvl="7" rtl="0"/>
            <a:r>
              <a:rPr lang="bg-BG" noProof="0" dirty="0"/>
              <a:t>Осмо ниво</a:t>
            </a:r>
          </a:p>
          <a:p>
            <a:pPr lvl="8" rtl="0"/>
            <a:r>
              <a:rPr lang="bg-BG" noProof="0" dirty="0"/>
              <a:t>Девето ниво</a:t>
            </a:r>
          </a:p>
        </p:txBody>
      </p:sp>
      <p:sp>
        <p:nvSpPr>
          <p:cNvPr id="4" name="Контейнер за дата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79BFE558-0C59-45DE-B7A0-59715944E568}" type="datetime1">
              <a:rPr lang="bg-BG" noProof="0" smtClean="0"/>
              <a:pPr/>
              <a:t>28.4.2020 г.</a:t>
            </a:fld>
            <a:endParaRPr lang="bg-BG" noProof="0" dirty="0"/>
          </a:p>
        </p:txBody>
      </p:sp>
      <p:sp>
        <p:nvSpPr>
          <p:cNvPr id="5" name="Контейнер за долен колонтитул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bg-BG" noProof="0" dirty="0"/>
          </a:p>
        </p:txBody>
      </p:sp>
      <p:sp>
        <p:nvSpPr>
          <p:cNvPr id="6" name="Контейнер за номер на слайд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bg-BG" noProof="0" smtClean="0"/>
              <a:pPr/>
              <a:t>‹#›</a:t>
            </a:fld>
            <a:endParaRPr lang="bg-BG" noProof="0" dirty="0"/>
          </a:p>
        </p:txBody>
      </p:sp>
      <p:grpSp>
        <p:nvGrpSpPr>
          <p:cNvPr id="15" name="Група 14"/>
          <p:cNvGrpSpPr/>
          <p:nvPr/>
        </p:nvGrpSpPr>
        <p:grpSpPr>
          <a:xfrm>
            <a:off x="1103376" y="1219201"/>
            <a:ext cx="9985248" cy="84403"/>
            <a:chOff x="1073150" y="1219201"/>
            <a:chExt cx="10058400" cy="63125"/>
          </a:xfrm>
        </p:grpSpPr>
        <p:cxnSp>
          <p:nvCxnSpPr>
            <p:cNvPr id="13" name="Прав конектор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ав конектор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p:cNvSpPr>
            <a:spLocks noGrp="1"/>
          </p:cNvSpPr>
          <p:nvPr>
            <p:ph type="ctrTitle"/>
          </p:nvPr>
        </p:nvSpPr>
        <p:spPr>
          <a:xfrm>
            <a:off x="1" y="1250577"/>
            <a:ext cx="9049870" cy="4329952"/>
          </a:xfrm>
        </p:spPr>
        <p:txBody>
          <a:bodyPr rtlCol="0" anchor="ctr">
            <a:normAutofit/>
          </a:bodyPr>
          <a:lstStyle/>
          <a:p>
            <a:pPr lvl="0" algn="ctr" hangingPunct="0">
              <a:lnSpc>
                <a:spcPct val="150000"/>
              </a:lnSpc>
              <a:spcBef>
                <a:spcPts val="0"/>
              </a:spcBef>
            </a:pPr>
            <a:r>
              <a:rPr lang="bg-BG" sz="1600" b="1" cap="none"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ЛЕКЦИЯ №4</a:t>
            </a:r>
            <a:r>
              <a:rPr lang="bg-BG" sz="1600" cap="none" dirty="0">
                <a:solidFill>
                  <a:prstClr val="black"/>
                </a:solidFill>
                <a:latin typeface="Arial" panose="020B0604020202020204" pitchFamily="34" charset="0"/>
                <a:ea typeface="Times New Roman" panose="02020603050405020304" pitchFamily="18" charset="0"/>
                <a:cs typeface="Arial" panose="020B0604020202020204" pitchFamily="34" charset="0"/>
              </a:rPr>
              <a:t/>
            </a:r>
            <a:br>
              <a:rPr lang="bg-BG" sz="1600" cap="none" dirty="0">
                <a:solidFill>
                  <a:prstClr val="black"/>
                </a:solidFill>
                <a:latin typeface="Arial" panose="020B0604020202020204" pitchFamily="34" charset="0"/>
                <a:ea typeface="Times New Roman" panose="02020603050405020304" pitchFamily="18" charset="0"/>
                <a:cs typeface="Arial" panose="020B0604020202020204" pitchFamily="34" charset="0"/>
              </a:rPr>
            </a:br>
            <a:r>
              <a:rPr lang="bg" sz="3600" b="1" dirty="0" smtClean="0">
                <a:solidFill>
                  <a:srgbClr val="C00000"/>
                </a:solidFill>
                <a:latin typeface="Arial" panose="020B0604020202020204" pitchFamily="34" charset="0"/>
                <a:cs typeface="Arial" panose="020B0604020202020204" pitchFamily="34" charset="0"/>
              </a:rPr>
              <a:t>ЗДРАВНО ЗАКОНОДАТЕЛСТВО</a:t>
            </a:r>
            <a:br>
              <a:rPr lang="bg" sz="3600" b="1" dirty="0" smtClean="0">
                <a:solidFill>
                  <a:srgbClr val="C00000"/>
                </a:solidFill>
                <a:latin typeface="Arial" panose="020B0604020202020204" pitchFamily="34" charset="0"/>
                <a:cs typeface="Arial" panose="020B0604020202020204" pitchFamily="34" charset="0"/>
              </a:rPr>
            </a:br>
            <a:r>
              <a:rPr lang="bg-BG" sz="2400" b="1" i="1" dirty="0" err="1" smtClean="0">
                <a:solidFill>
                  <a:srgbClr val="C00000"/>
                </a:solidFill>
                <a:latin typeface="Arial" panose="020B0604020202020204" pitchFamily="34" charset="0"/>
                <a:cs typeface="Arial" panose="020B0604020202020204" pitchFamily="34" charset="0"/>
              </a:rPr>
              <a:t>Д</a:t>
            </a:r>
            <a:r>
              <a:rPr lang="bg-BG" sz="2400" b="1" i="1" cap="none" dirty="0" err="1" smtClean="0">
                <a:solidFill>
                  <a:srgbClr val="C00000"/>
                </a:solidFill>
                <a:latin typeface="Arial" panose="020B0604020202020204" pitchFamily="34" charset="0"/>
                <a:cs typeface="Arial" panose="020B0604020202020204" pitchFamily="34" charset="0"/>
              </a:rPr>
              <a:t>оц</a:t>
            </a:r>
            <a:r>
              <a:rPr lang="bg" sz="2400" b="1" i="1" dirty="0" smtClean="0">
                <a:solidFill>
                  <a:srgbClr val="C00000"/>
                </a:solidFill>
                <a:latin typeface="Arial" panose="020B0604020202020204" pitchFamily="34" charset="0"/>
                <a:cs typeface="Arial" panose="020B0604020202020204" pitchFamily="34" charset="0"/>
              </a:rPr>
              <a:t>. </a:t>
            </a:r>
            <a:r>
              <a:rPr lang="bg-BG" sz="2400" b="1" i="1" cap="none" dirty="0" smtClean="0">
                <a:solidFill>
                  <a:srgbClr val="C00000"/>
                </a:solidFill>
                <a:latin typeface="Arial" panose="020B0604020202020204" pitchFamily="34" charset="0"/>
                <a:cs typeface="Arial" panose="020B0604020202020204" pitchFamily="34" charset="0"/>
              </a:rPr>
              <a:t>д</a:t>
            </a:r>
            <a:r>
              <a:rPr lang="bg" sz="2400" b="1" i="1" cap="none" dirty="0" smtClean="0">
                <a:solidFill>
                  <a:srgbClr val="C00000"/>
                </a:solidFill>
                <a:latin typeface="Arial" panose="020B0604020202020204" pitchFamily="34" charset="0"/>
                <a:cs typeface="Arial" panose="020B0604020202020204" pitchFamily="34" charset="0"/>
              </a:rPr>
              <a:t>-р Пенка Стефанова</a:t>
            </a:r>
            <a:br>
              <a:rPr lang="bg" sz="2400" b="1" i="1" cap="none" dirty="0" smtClean="0">
                <a:solidFill>
                  <a:srgbClr val="C00000"/>
                </a:solidFill>
                <a:latin typeface="Arial" panose="020B0604020202020204" pitchFamily="34" charset="0"/>
                <a:cs typeface="Arial" panose="020B0604020202020204" pitchFamily="34" charset="0"/>
              </a:rPr>
            </a:br>
            <a:r>
              <a:rPr lang="bg" sz="2400" b="1" i="1" cap="none" dirty="0" smtClean="0">
                <a:solidFill>
                  <a:srgbClr val="C00000"/>
                </a:solidFill>
                <a:latin typeface="Arial" panose="020B0604020202020204" pitchFamily="34" charset="0"/>
                <a:cs typeface="Arial" panose="020B0604020202020204" pitchFamily="34" charset="0"/>
              </a:rPr>
              <a:t>Катедра „Общественоздравни науки“</a:t>
            </a:r>
            <a:endParaRPr lang="en-US" sz="2400" b="1" i="1" dirty="0">
              <a:solidFill>
                <a:srgbClr val="C00000"/>
              </a:solidFill>
              <a:latin typeface="Arial" panose="020B0604020202020204" pitchFamily="34" charset="0"/>
              <a:cs typeface="Arial" panose="020B0604020202020204" pitchFamily="34" charset="0"/>
            </a:endParaRPr>
          </a:p>
        </p:txBody>
      </p:sp>
      <p:sp>
        <p:nvSpPr>
          <p:cNvPr id="7" name="Подзаглавие 6"/>
          <p:cNvSpPr>
            <a:spLocks noGrp="1"/>
          </p:cNvSpPr>
          <p:nvPr>
            <p:ph type="subTitle" idx="1"/>
          </p:nvPr>
        </p:nvSpPr>
        <p:spPr>
          <a:xfrm>
            <a:off x="1" y="5789254"/>
            <a:ext cx="12192000" cy="1068746"/>
          </a:xfrm>
          <a:solidFill>
            <a:schemeClr val="bg1">
              <a:lumMod val="85000"/>
            </a:schemeClr>
          </a:solidFill>
        </p:spPr>
        <p:txBody>
          <a:bodyPr rtlCol="0">
            <a:normAutofit/>
          </a:bodyPr>
          <a:lstStyle/>
          <a:p>
            <a:pPr algn="ctr" rtl="0"/>
            <a:endParaRPr lang="bg-BG" sz="2000" b="1" i="1" dirty="0" smtClean="0">
              <a:latin typeface="Arial Narrow" panose="020B0606020202030204" pitchFamily="34" charset="0"/>
            </a:endParaRPr>
          </a:p>
        </p:txBody>
      </p:sp>
      <p:pic>
        <p:nvPicPr>
          <p:cNvPr id="9" name="Контейнер за картина 8"/>
          <p:cNvPicPr>
            <a:picLocks noGrp="1" noChangeAspect="1"/>
          </p:cNvPicPr>
          <p:nvPr>
            <p:ph type="pic" sz="quarter" idx="13"/>
          </p:nvPr>
        </p:nvPicPr>
        <p:blipFill>
          <a:blip r:embed="rId4"/>
          <a:srcRect l="15879" r="15879"/>
          <a:stretch>
            <a:fillRect/>
          </a:stretch>
        </p:blipFill>
        <p:spPr>
          <a:xfrm>
            <a:off x="9103659" y="1116107"/>
            <a:ext cx="3088340" cy="4531658"/>
          </a:xfrm>
          <a:prstGeom prst="rect">
            <a:avLst/>
          </a:prstGeom>
        </p:spPr>
      </p:pic>
      <p:sp>
        <p:nvSpPr>
          <p:cNvPr id="2" name="Правоъгълник 1"/>
          <p:cNvSpPr/>
          <p:nvPr/>
        </p:nvSpPr>
        <p:spPr>
          <a:xfrm>
            <a:off x="6179617" y="32710"/>
            <a:ext cx="6096000" cy="1031051"/>
          </a:xfrm>
          <a:prstGeom prst="rect">
            <a:avLst/>
          </a:prstGeom>
        </p:spPr>
        <p:txBody>
          <a:bodyPr>
            <a:spAutoFit/>
          </a:bodyPr>
          <a:lstStyle/>
          <a:p>
            <a:pPr lvl="0" algn="ctr">
              <a:defRPr/>
            </a:pPr>
            <a:r>
              <a:rPr lang="bg-BG" altLang="en-US" sz="2000" dirty="0">
                <a:solidFill>
                  <a:schemeClr val="bg1"/>
                </a:solidFill>
                <a:latin typeface="Times New Roman" panose="02020603050405020304" pitchFamily="18" charset="0"/>
                <a:cs typeface="Times New Roman" panose="02020603050405020304" pitchFamily="18" charset="0"/>
              </a:rPr>
              <a:t>МЕДИЦИНСКИ УНИВЕРСИТЕТ </a:t>
            </a:r>
            <a:r>
              <a:rPr lang="bg-BG" altLang="en-US" sz="2000" dirty="0">
                <a:solidFill>
                  <a:schemeClr val="bg1"/>
                </a:solidFill>
                <a:latin typeface="Arial Black" panose="020B0A04020102020204" pitchFamily="34" charset="0"/>
                <a:cs typeface="Times New Roman" panose="02020603050405020304" pitchFamily="18" charset="0"/>
              </a:rPr>
              <a:t>–</a:t>
            </a:r>
            <a:r>
              <a:rPr lang="bg-BG" altLang="en-US" sz="2000" dirty="0">
                <a:solidFill>
                  <a:schemeClr val="bg1"/>
                </a:solidFill>
                <a:latin typeface="Times New Roman" panose="02020603050405020304" pitchFamily="18" charset="0"/>
                <a:cs typeface="Times New Roman" panose="02020603050405020304" pitchFamily="18" charset="0"/>
              </a:rPr>
              <a:t> ПЛЕВЕН</a:t>
            </a:r>
            <a:endParaRPr lang="bg-BG" altLang="en-US" sz="2000" dirty="0">
              <a:solidFill>
                <a:schemeClr val="bg1"/>
              </a:solidFill>
              <a:latin typeface="Arial Black" panose="020B0A04020102020204" pitchFamily="34" charset="0"/>
              <a:cs typeface="Arial"/>
            </a:endParaRPr>
          </a:p>
          <a:p>
            <a:pPr lvl="0" algn="ctr">
              <a:defRPr/>
            </a:pPr>
            <a:r>
              <a:rPr lang="bg-BG" altLang="en-US" dirty="0">
                <a:solidFill>
                  <a:schemeClr val="bg1"/>
                </a:solidFill>
                <a:latin typeface="Arial"/>
                <a:cs typeface="Times New Roman" panose="02020603050405020304" pitchFamily="18" charset="0"/>
              </a:rPr>
              <a:t>	ФАКУЛТЕТ „ОБЩЕСТВЕНО ЗДРАВЕ“</a:t>
            </a:r>
            <a:endParaRPr lang="en-US" altLang="en-US" dirty="0">
              <a:solidFill>
                <a:schemeClr val="bg1"/>
              </a:solidFill>
              <a:latin typeface="Arial"/>
              <a:cs typeface="Times New Roman" panose="02020603050405020304" pitchFamily="18" charset="0"/>
            </a:endParaRPr>
          </a:p>
          <a:p>
            <a:pPr lvl="0" algn="ctr">
              <a:spcBef>
                <a:spcPts val="600"/>
              </a:spcBef>
              <a:defRPr/>
            </a:pPr>
            <a:r>
              <a:rPr lang="bg-BG" altLang="en-US">
                <a:solidFill>
                  <a:schemeClr val="bg1"/>
                </a:solidFill>
                <a:latin typeface="Times New Roman" panose="02020603050405020304" pitchFamily="18" charset="0"/>
                <a:cs typeface="Times New Roman" panose="02020603050405020304" pitchFamily="18" charset="0"/>
              </a:rPr>
              <a:t>	</a:t>
            </a:r>
            <a:r>
              <a:rPr lang="bg-BG" altLang="en-US" smtClean="0">
                <a:solidFill>
                  <a:schemeClr val="bg1"/>
                </a:solidFill>
                <a:latin typeface="Times New Roman" panose="02020603050405020304" pitchFamily="18" charset="0"/>
                <a:cs typeface="Times New Roman" panose="02020603050405020304" pitchFamily="18" charset="0"/>
              </a:rPr>
              <a:t>КАТЕДРА „ОБЩЕСТВЕНОЗДРАВНИ НАУКИ“</a:t>
            </a:r>
            <a:endParaRPr lang="bg-BG" altLang="en-US" dirty="0">
              <a:solidFill>
                <a:schemeClr val="bg1"/>
              </a:solidFill>
              <a:latin typeface="Arial Black" panose="020B0A04020102020204" pitchFamily="34" charset="0"/>
              <a:cs typeface="Arial"/>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4199451984"/>
              </p:ext>
            </p:extLst>
          </p:nvPr>
        </p:nvGraphicFramePr>
        <p:xfrm>
          <a:off x="1762041" y="165552"/>
          <a:ext cx="850900" cy="876300"/>
        </p:xfrm>
        <a:graphic>
          <a:graphicData uri="http://schemas.openxmlformats.org/presentationml/2006/ole">
            <mc:AlternateContent xmlns:mc="http://schemas.openxmlformats.org/markup-compatibility/2006">
              <mc:Choice xmlns:v="urn:schemas-microsoft-com:vml" Requires="v">
                <p:oleObj spid="_x0000_s1028" r:id="rId5" imgW="4785480" imgH="4894560" progId="">
                  <p:embed/>
                </p:oleObj>
              </mc:Choice>
              <mc:Fallback>
                <p:oleObj r:id="rId5" imgW="4785480" imgH="4894560" progId="">
                  <p:embed/>
                  <p:pic>
                    <p:nvPicPr>
                      <p:cNvPr id="4"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041" y="165552"/>
                        <a:ext cx="8509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0"/>
            <a:ext cx="11954435" cy="6863417"/>
          </a:xfrm>
          <a:prstGeom prst="rect">
            <a:avLst/>
          </a:prstGeom>
        </p:spPr>
        <p:txBody>
          <a:bodyPr wrap="square">
            <a:spAutoFit/>
          </a:bodyPr>
          <a:lstStyle/>
          <a:p>
            <a:pPr algn="just"/>
            <a:r>
              <a:rPr lang="ru-RU" sz="2000" dirty="0" smtClean="0">
                <a:solidFill>
                  <a:srgbClr val="000000"/>
                </a:solidFill>
                <a:latin typeface="Arial Narrow" panose="020B0606020202030204" pitchFamily="34" charset="0"/>
              </a:rPr>
              <a:t>	</a:t>
            </a:r>
            <a:r>
              <a:rPr lang="ru-RU" sz="2000" dirty="0" err="1" smtClean="0">
                <a:solidFill>
                  <a:srgbClr val="000000"/>
                </a:solidFill>
                <a:latin typeface="Arial Narrow" panose="020B0606020202030204" pitchFamily="34" charset="0"/>
              </a:rPr>
              <a:t>Държавната</a:t>
            </a:r>
            <a:r>
              <a:rPr lang="ru-RU" sz="2000" dirty="0" smtClean="0">
                <a:solidFill>
                  <a:srgbClr val="000000"/>
                </a:solidFill>
                <a:latin typeface="Arial Narrow" panose="020B0606020202030204" pitchFamily="34" charset="0"/>
              </a:rPr>
              <a:t> </a:t>
            </a:r>
            <a:r>
              <a:rPr lang="ru-RU" sz="2000" dirty="0" err="1">
                <a:solidFill>
                  <a:srgbClr val="000000"/>
                </a:solidFill>
                <a:latin typeface="Arial Narrow" panose="020B0606020202030204" pitchFamily="34" charset="0"/>
              </a:rPr>
              <a:t>здравна</a:t>
            </a:r>
            <a:r>
              <a:rPr lang="ru-RU" sz="2000" dirty="0">
                <a:solidFill>
                  <a:srgbClr val="000000"/>
                </a:solidFill>
                <a:latin typeface="Arial Narrow" panose="020B0606020202030204" pitchFamily="34" charset="0"/>
              </a:rPr>
              <a:t> политика на </a:t>
            </a:r>
            <a:r>
              <a:rPr lang="ru-RU" sz="2000" b="1" dirty="0" err="1">
                <a:solidFill>
                  <a:srgbClr val="000000"/>
                </a:solidFill>
                <a:latin typeface="Arial Narrow" panose="020B0606020202030204" pitchFamily="34" charset="0"/>
              </a:rPr>
              <a:t>територията</a:t>
            </a:r>
            <a:r>
              <a:rPr lang="ru-RU" sz="2000" b="1" dirty="0">
                <a:solidFill>
                  <a:srgbClr val="000000"/>
                </a:solidFill>
                <a:latin typeface="Arial Narrow" panose="020B0606020202030204" pitchFamily="34" charset="0"/>
              </a:rPr>
              <a:t> на </a:t>
            </a:r>
            <a:r>
              <a:rPr lang="ru-RU" sz="2000" b="1" dirty="0" err="1">
                <a:solidFill>
                  <a:srgbClr val="000000"/>
                </a:solidFill>
                <a:latin typeface="Arial Narrow" panose="020B0606020202030204" pitchFamily="34" charset="0"/>
              </a:rPr>
              <a:t>областта</a:t>
            </a:r>
            <a:r>
              <a:rPr lang="ru-RU" sz="2000" b="1" dirty="0">
                <a:solidFill>
                  <a:srgbClr val="000000"/>
                </a:solidFill>
                <a:latin typeface="Arial Narrow" panose="020B0606020202030204" pitchFamily="34" charset="0"/>
              </a:rPr>
              <a:t> </a:t>
            </a:r>
            <a:r>
              <a:rPr lang="ru-RU" sz="2000" dirty="0">
                <a:solidFill>
                  <a:srgbClr val="000000"/>
                </a:solidFill>
                <a:latin typeface="Arial Narrow" panose="020B0606020202030204" pitchFamily="34" charset="0"/>
              </a:rPr>
              <a:t>се </a:t>
            </a:r>
            <a:r>
              <a:rPr lang="ru-RU" sz="2000" dirty="0" err="1">
                <a:solidFill>
                  <a:srgbClr val="000000"/>
                </a:solidFill>
                <a:latin typeface="Arial Narrow" panose="020B0606020202030204" pitchFamily="34" charset="0"/>
              </a:rPr>
              <a:t>осъществява</a:t>
            </a:r>
            <a:r>
              <a:rPr lang="ru-RU" sz="2000" dirty="0">
                <a:solidFill>
                  <a:srgbClr val="000000"/>
                </a:solidFill>
                <a:latin typeface="Arial Narrow" panose="020B0606020202030204" pitchFamily="34" charset="0"/>
              </a:rPr>
              <a:t> и </a:t>
            </a:r>
            <a:r>
              <a:rPr lang="ru-RU" sz="2000" dirty="0" err="1">
                <a:solidFill>
                  <a:srgbClr val="000000"/>
                </a:solidFill>
                <a:latin typeface="Arial Narrow" panose="020B0606020202030204" pitchFamily="34" charset="0"/>
              </a:rPr>
              <a:t>организира</a:t>
            </a:r>
            <a:r>
              <a:rPr lang="ru-RU" sz="2000" dirty="0">
                <a:solidFill>
                  <a:srgbClr val="000000"/>
                </a:solidFill>
                <a:latin typeface="Arial Narrow" panose="020B0606020202030204" pitchFamily="34" charset="0"/>
              </a:rPr>
              <a:t> от </a:t>
            </a:r>
            <a:r>
              <a:rPr lang="ru-RU" sz="2000" b="1" dirty="0" err="1" smtClean="0">
                <a:solidFill>
                  <a:srgbClr val="000000"/>
                </a:solidFill>
                <a:latin typeface="Arial Narrow" panose="020B0606020202030204" pitchFamily="34" charset="0"/>
              </a:rPr>
              <a:t>Регионална</a:t>
            </a:r>
            <a:r>
              <a:rPr lang="ru-RU" sz="2000" b="1" dirty="0" smtClean="0">
                <a:solidFill>
                  <a:srgbClr val="000000"/>
                </a:solidFill>
                <a:latin typeface="Arial Narrow" panose="020B0606020202030204" pitchFamily="34" charset="0"/>
              </a:rPr>
              <a:t> </a:t>
            </a:r>
            <a:r>
              <a:rPr lang="ru-RU" sz="2000" b="1" dirty="0" err="1">
                <a:solidFill>
                  <a:srgbClr val="000000"/>
                </a:solidFill>
                <a:latin typeface="Arial Narrow" panose="020B0606020202030204" pitchFamily="34" charset="0"/>
              </a:rPr>
              <a:t>здравна</a:t>
            </a:r>
            <a:r>
              <a:rPr lang="ru-RU" sz="2000" b="1" dirty="0">
                <a:solidFill>
                  <a:srgbClr val="000000"/>
                </a:solidFill>
                <a:latin typeface="Arial Narrow" panose="020B0606020202030204" pitchFamily="34" charset="0"/>
              </a:rPr>
              <a:t> инспекция</a:t>
            </a:r>
            <a:r>
              <a:rPr lang="ru-RU" sz="2000" dirty="0" smtClean="0">
                <a:solidFill>
                  <a:srgbClr val="000000"/>
                </a:solidFill>
                <a:latin typeface="Arial Narrow" panose="020B0606020202030204" pitchFamily="34" charset="0"/>
              </a:rPr>
              <a:t>. </a:t>
            </a:r>
            <a:r>
              <a:rPr lang="ru-RU" sz="2000" dirty="0" smtClean="0">
                <a:latin typeface="Arial Narrow" panose="020B0606020202030204" pitchFamily="34" charset="0"/>
              </a:rPr>
              <a:t>РЗИ </a:t>
            </a:r>
            <a:r>
              <a:rPr lang="ru-RU" sz="2000" dirty="0" err="1" smtClean="0">
                <a:latin typeface="Arial Narrow" panose="020B0606020202030204" pitchFamily="34" charset="0"/>
              </a:rPr>
              <a:t>са</a:t>
            </a:r>
            <a:r>
              <a:rPr lang="ru-RU" sz="2000" dirty="0" smtClean="0">
                <a:latin typeface="Arial Narrow" panose="020B0606020202030204" pitchFamily="34" charset="0"/>
              </a:rPr>
              <a:t> </a:t>
            </a:r>
            <a:r>
              <a:rPr lang="ru-RU" sz="2000" dirty="0">
                <a:latin typeface="Arial Narrow" panose="020B0606020202030204" pitchFamily="34" charset="0"/>
              </a:rPr>
              <a:t>юридически лица на </a:t>
            </a:r>
            <a:r>
              <a:rPr lang="ru-RU" sz="2000" dirty="0" err="1">
                <a:latin typeface="Arial Narrow" panose="020B0606020202030204" pitchFamily="34" charset="0"/>
              </a:rPr>
              <a:t>бюджетна</a:t>
            </a:r>
            <a:r>
              <a:rPr lang="ru-RU" sz="2000" dirty="0">
                <a:latin typeface="Arial Narrow" panose="020B0606020202030204" pitchFamily="34" charset="0"/>
              </a:rPr>
              <a:t> </a:t>
            </a:r>
            <a:r>
              <a:rPr lang="ru-RU" sz="2000" dirty="0" err="1">
                <a:latin typeface="Arial Narrow" panose="020B0606020202030204" pitchFamily="34" charset="0"/>
              </a:rPr>
              <a:t>издръжка</a:t>
            </a:r>
            <a:r>
              <a:rPr lang="ru-RU" sz="2000" dirty="0">
                <a:latin typeface="Arial Narrow" panose="020B0606020202030204" pitchFamily="34" charset="0"/>
              </a:rPr>
              <a:t> </a:t>
            </a:r>
            <a:r>
              <a:rPr lang="ru-RU" sz="2000" dirty="0" err="1">
                <a:latin typeface="Arial Narrow" panose="020B0606020202030204" pitchFamily="34" charset="0"/>
              </a:rPr>
              <a:t>към</a:t>
            </a:r>
            <a:r>
              <a:rPr lang="ru-RU" sz="2000" dirty="0">
                <a:latin typeface="Arial Narrow" panose="020B0606020202030204" pitchFamily="34" charset="0"/>
              </a:rPr>
              <a:t> </a:t>
            </a:r>
            <a:r>
              <a:rPr lang="ru-RU" sz="2000" dirty="0" err="1">
                <a:latin typeface="Arial Narrow" panose="020B0606020202030204" pitchFamily="34" charset="0"/>
              </a:rPr>
              <a:t>министъра</a:t>
            </a:r>
            <a:r>
              <a:rPr lang="ru-RU" sz="2000" dirty="0">
                <a:latin typeface="Arial Narrow" panose="020B0606020202030204" pitchFamily="34" charset="0"/>
              </a:rPr>
              <a:t> на </a:t>
            </a:r>
            <a:r>
              <a:rPr lang="ru-RU" sz="2000" dirty="0" err="1">
                <a:latin typeface="Arial Narrow" panose="020B0606020202030204" pitchFamily="34" charset="0"/>
              </a:rPr>
              <a:t>здравеопазването</a:t>
            </a:r>
            <a:r>
              <a:rPr lang="ru-RU" sz="2000" dirty="0">
                <a:latin typeface="Arial Narrow" panose="020B0606020202030204" pitchFamily="34" charset="0"/>
              </a:rPr>
              <a:t>, </a:t>
            </a:r>
            <a:r>
              <a:rPr lang="ru-RU" sz="2000" dirty="0" err="1">
                <a:latin typeface="Arial Narrow" panose="020B0606020202030204" pitchFamily="34" charset="0"/>
              </a:rPr>
              <a:t>със</a:t>
            </a:r>
            <a:r>
              <a:rPr lang="ru-RU" sz="2000" dirty="0">
                <a:latin typeface="Arial Narrow" panose="020B0606020202030204" pitchFamily="34" charset="0"/>
              </a:rPr>
              <a:t> седалище </a:t>
            </a:r>
            <a:r>
              <a:rPr lang="ru-RU" sz="2000" dirty="0" err="1">
                <a:latin typeface="Arial Narrow" panose="020B0606020202030204" pitchFamily="34" charset="0"/>
              </a:rPr>
              <a:t>населеното</a:t>
            </a:r>
            <a:r>
              <a:rPr lang="ru-RU" sz="2000" dirty="0">
                <a:latin typeface="Arial Narrow" panose="020B0606020202030204" pitchFamily="34" charset="0"/>
              </a:rPr>
              <a:t> </a:t>
            </a:r>
            <a:r>
              <a:rPr lang="ru-RU" sz="2000" dirty="0" err="1">
                <a:latin typeface="Arial Narrow" panose="020B0606020202030204" pitchFamily="34" charset="0"/>
              </a:rPr>
              <a:t>място</a:t>
            </a:r>
            <a:r>
              <a:rPr lang="ru-RU" sz="2000" dirty="0">
                <a:latin typeface="Arial Narrow" panose="020B0606020202030204" pitchFamily="34" charset="0"/>
              </a:rPr>
              <a:t> - </a:t>
            </a:r>
            <a:r>
              <a:rPr lang="ru-RU" sz="2000" dirty="0" err="1">
                <a:latin typeface="Arial Narrow" panose="020B0606020202030204" pitchFamily="34" charset="0"/>
              </a:rPr>
              <a:t>административен</a:t>
            </a:r>
            <a:r>
              <a:rPr lang="ru-RU" sz="2000" dirty="0">
                <a:latin typeface="Arial Narrow" panose="020B0606020202030204" pitchFamily="34" charset="0"/>
              </a:rPr>
              <a:t> </a:t>
            </a:r>
            <a:r>
              <a:rPr lang="ru-RU" sz="2000" dirty="0" err="1">
                <a:latin typeface="Arial Narrow" panose="020B0606020202030204" pitchFamily="34" charset="0"/>
              </a:rPr>
              <a:t>център</a:t>
            </a:r>
            <a:r>
              <a:rPr lang="ru-RU" sz="2000" dirty="0">
                <a:latin typeface="Arial Narrow" panose="020B0606020202030204" pitchFamily="34" charset="0"/>
              </a:rPr>
              <a:t> на </a:t>
            </a:r>
            <a:r>
              <a:rPr lang="ru-RU" sz="2000" dirty="0" err="1" smtClean="0">
                <a:latin typeface="Arial Narrow" panose="020B0606020202030204" pitchFamily="34" charset="0"/>
              </a:rPr>
              <a:t>областта</a:t>
            </a:r>
            <a:r>
              <a:rPr lang="ru-RU" sz="2000" dirty="0" smtClean="0">
                <a:latin typeface="Arial Narrow" panose="020B0606020202030204" pitchFamily="34" charset="0"/>
              </a:rPr>
              <a:t> (в </a:t>
            </a:r>
            <a:r>
              <a:rPr lang="ru-RU" sz="2000" dirty="0" err="1" smtClean="0">
                <a:latin typeface="Arial Narrow" panose="020B0606020202030204" pitchFamily="34" charset="0"/>
              </a:rPr>
              <a:t>нашата</a:t>
            </a:r>
            <a:r>
              <a:rPr lang="ru-RU" sz="2000" dirty="0" smtClean="0">
                <a:latin typeface="Arial Narrow" panose="020B0606020202030204" pitchFamily="34" charset="0"/>
              </a:rPr>
              <a:t> страна </a:t>
            </a:r>
            <a:r>
              <a:rPr lang="ru-RU" sz="2000" dirty="0" err="1" smtClean="0">
                <a:latin typeface="Arial Narrow" panose="020B0606020202030204" pitchFamily="34" charset="0"/>
              </a:rPr>
              <a:t>има</a:t>
            </a:r>
            <a:r>
              <a:rPr lang="ru-RU" sz="2000" dirty="0" smtClean="0">
                <a:latin typeface="Arial Narrow" panose="020B0606020202030204" pitchFamily="34" charset="0"/>
              </a:rPr>
              <a:t> 28 </a:t>
            </a:r>
            <a:r>
              <a:rPr lang="ru-RU" sz="2000" dirty="0" err="1" smtClean="0">
                <a:latin typeface="Arial Narrow" panose="020B0606020202030204" pitchFamily="34" charset="0"/>
              </a:rPr>
              <a:t>административни</a:t>
            </a:r>
            <a:r>
              <a:rPr lang="ru-RU" sz="2000" dirty="0" smtClean="0">
                <a:latin typeface="Arial Narrow" panose="020B0606020202030204" pitchFamily="34" charset="0"/>
              </a:rPr>
              <a:t> </a:t>
            </a:r>
            <a:r>
              <a:rPr lang="ru-RU" sz="2000" dirty="0" err="1" smtClean="0">
                <a:latin typeface="Arial Narrow" panose="020B0606020202030204" pitchFamily="34" charset="0"/>
              </a:rPr>
              <a:t>центрове</a:t>
            </a:r>
            <a:r>
              <a:rPr lang="ru-RU" sz="2000" dirty="0" smtClean="0">
                <a:latin typeface="Arial Narrow" panose="020B0606020202030204" pitchFamily="34" charset="0"/>
              </a:rPr>
              <a:t>). РЗИ се </a:t>
            </a:r>
            <a:r>
              <a:rPr lang="ru-RU" sz="2000" dirty="0" err="1">
                <a:latin typeface="Arial Narrow" panose="020B0606020202030204" pitchFamily="34" charset="0"/>
              </a:rPr>
              <a:t>ръководи</a:t>
            </a:r>
            <a:r>
              <a:rPr lang="ru-RU" sz="2000" dirty="0">
                <a:latin typeface="Arial Narrow" panose="020B0606020202030204" pitchFamily="34" charset="0"/>
              </a:rPr>
              <a:t> и </a:t>
            </a:r>
            <a:r>
              <a:rPr lang="ru-RU" sz="2000" dirty="0" err="1">
                <a:latin typeface="Arial Narrow" panose="020B0606020202030204" pitchFamily="34" charset="0"/>
              </a:rPr>
              <a:t>представлява</a:t>
            </a:r>
            <a:r>
              <a:rPr lang="ru-RU" sz="2000" dirty="0">
                <a:latin typeface="Arial Narrow" panose="020B0606020202030204" pitchFamily="34" charset="0"/>
              </a:rPr>
              <a:t> от директор, </a:t>
            </a:r>
            <a:r>
              <a:rPr lang="ru-RU" sz="2000" dirty="0" err="1">
                <a:latin typeface="Arial Narrow" panose="020B0606020202030204" pitchFamily="34" charset="0"/>
              </a:rPr>
              <a:t>който</a:t>
            </a:r>
            <a:r>
              <a:rPr lang="ru-RU" sz="2000" dirty="0">
                <a:latin typeface="Arial Narrow" panose="020B0606020202030204" pitchFamily="34" charset="0"/>
              </a:rPr>
              <a:t> се </a:t>
            </a:r>
            <a:r>
              <a:rPr lang="ru-RU" sz="2000" dirty="0" err="1">
                <a:latin typeface="Arial Narrow" panose="020B0606020202030204" pitchFamily="34" charset="0"/>
              </a:rPr>
              <a:t>подпомага</a:t>
            </a:r>
            <a:r>
              <a:rPr lang="ru-RU" sz="2000" dirty="0">
                <a:latin typeface="Arial Narrow" panose="020B0606020202030204" pitchFamily="34" charset="0"/>
              </a:rPr>
              <a:t> от </a:t>
            </a:r>
            <a:r>
              <a:rPr lang="ru-RU" sz="2000" dirty="0" err="1">
                <a:latin typeface="Arial Narrow" panose="020B0606020202030204" pitchFamily="34" charset="0"/>
              </a:rPr>
              <a:t>заместник</a:t>
            </a:r>
            <a:r>
              <a:rPr lang="ru-RU" sz="2000" dirty="0">
                <a:latin typeface="Arial Narrow" panose="020B0606020202030204" pitchFamily="34" charset="0"/>
              </a:rPr>
              <a:t>-директор</a:t>
            </a:r>
            <a:r>
              <a:rPr lang="ru-RU" sz="2000" dirty="0" smtClean="0">
                <a:latin typeface="Arial Narrow" panose="020B0606020202030204" pitchFamily="34" charset="0"/>
              </a:rPr>
              <a:t>.</a:t>
            </a:r>
          </a:p>
          <a:p>
            <a:r>
              <a:rPr lang="ru-RU" sz="2000" dirty="0" smtClean="0">
                <a:latin typeface="Arial Narrow" panose="020B0606020202030204" pitchFamily="34" charset="0"/>
              </a:rPr>
              <a:t>	</a:t>
            </a:r>
            <a:r>
              <a:rPr lang="ru-RU" sz="2000" b="1" dirty="0" err="1" smtClean="0">
                <a:latin typeface="Arial Narrow" panose="020B0606020202030204" pitchFamily="34" charset="0"/>
              </a:rPr>
              <a:t>Регионалните</a:t>
            </a:r>
            <a:r>
              <a:rPr lang="ru-RU" sz="2000" b="1" dirty="0" smtClean="0">
                <a:latin typeface="Arial Narrow" panose="020B0606020202030204" pitchFamily="34" charset="0"/>
              </a:rPr>
              <a:t> </a:t>
            </a:r>
            <a:r>
              <a:rPr lang="ru-RU" sz="2000" b="1" dirty="0" err="1">
                <a:latin typeface="Arial Narrow" panose="020B0606020202030204" pitchFamily="34" charset="0"/>
              </a:rPr>
              <a:t>здравни</a:t>
            </a:r>
            <a:r>
              <a:rPr lang="ru-RU" sz="2000" b="1" dirty="0">
                <a:latin typeface="Arial Narrow" panose="020B0606020202030204" pitchFamily="34" charset="0"/>
              </a:rPr>
              <a:t> инспекции </a:t>
            </a:r>
            <a:r>
              <a:rPr lang="ru-RU" sz="2000" b="1" dirty="0" err="1">
                <a:latin typeface="Arial Narrow" panose="020B0606020202030204" pitchFamily="34" charset="0"/>
              </a:rPr>
              <a:t>осъществяват</a:t>
            </a:r>
            <a:r>
              <a:rPr lang="ru-RU" sz="2000" b="1" dirty="0">
                <a:latin typeface="Arial Narrow" panose="020B0606020202030204" pitchFamily="34" charset="0"/>
              </a:rPr>
              <a:t> на </a:t>
            </a:r>
            <a:r>
              <a:rPr lang="ru-RU" sz="2000" b="1" dirty="0" err="1">
                <a:latin typeface="Arial Narrow" panose="020B0606020202030204" pitchFamily="34" charset="0"/>
              </a:rPr>
              <a:t>територията</a:t>
            </a:r>
            <a:r>
              <a:rPr lang="ru-RU" sz="2000" b="1" dirty="0">
                <a:latin typeface="Arial Narrow" panose="020B0606020202030204" pitchFamily="34" charset="0"/>
              </a:rPr>
              <a:t> на </a:t>
            </a:r>
            <a:r>
              <a:rPr lang="ru-RU" sz="2000" b="1" dirty="0" err="1">
                <a:latin typeface="Arial Narrow" panose="020B0606020202030204" pitchFamily="34" charset="0"/>
              </a:rPr>
              <a:t>съответната</a:t>
            </a:r>
            <a:r>
              <a:rPr lang="ru-RU" sz="2000" b="1" dirty="0">
                <a:latin typeface="Arial Narrow" panose="020B0606020202030204" pitchFamily="34" charset="0"/>
              </a:rPr>
              <a:t> </a:t>
            </a:r>
            <a:r>
              <a:rPr lang="ru-RU" sz="2000" b="1" dirty="0" err="1">
                <a:latin typeface="Arial Narrow" panose="020B0606020202030204" pitchFamily="34" charset="0"/>
              </a:rPr>
              <a:t>област</a:t>
            </a:r>
            <a:r>
              <a:rPr lang="ru-RU" sz="2000" b="1" dirty="0">
                <a:latin typeface="Arial Narrow" panose="020B0606020202030204" pitchFamily="34" charset="0"/>
              </a:rPr>
              <a:t> </a:t>
            </a:r>
            <a:r>
              <a:rPr lang="ru-RU" sz="2000" b="1" dirty="0" err="1">
                <a:latin typeface="Arial Narrow" panose="020B0606020202030204" pitchFamily="34" charset="0"/>
              </a:rPr>
              <a:t>дейности</a:t>
            </a:r>
            <a:r>
              <a:rPr lang="ru-RU" sz="2000" b="1" dirty="0">
                <a:latin typeface="Arial Narrow" panose="020B0606020202030204" pitchFamily="34" charset="0"/>
              </a:rPr>
              <a:t> по</a:t>
            </a:r>
            <a:r>
              <a:rPr lang="ru-RU" sz="2000" b="1" dirty="0" smtClean="0">
                <a:latin typeface="Arial Narrow" panose="020B0606020202030204" pitchFamily="34" charset="0"/>
              </a:rPr>
              <a:t>: </a:t>
            </a:r>
          </a:p>
          <a:p>
            <a:r>
              <a:rPr lang="ru-RU" sz="2000" dirty="0" smtClean="0">
                <a:latin typeface="Arial Narrow" panose="020B0606020202030204" pitchFamily="34" charset="0"/>
              </a:rPr>
              <a:t>1. </a:t>
            </a:r>
            <a:r>
              <a:rPr lang="ru-RU" sz="2000" dirty="0" err="1" smtClean="0">
                <a:latin typeface="Arial Narrow" panose="020B0606020202030204" pitchFamily="34" charset="0"/>
              </a:rPr>
              <a:t>държавен</a:t>
            </a:r>
            <a:r>
              <a:rPr lang="ru-RU" sz="2000" dirty="0" smtClean="0">
                <a:latin typeface="Arial Narrow" panose="020B0606020202030204" pitchFamily="34" charset="0"/>
              </a:rPr>
              <a:t> </a:t>
            </a:r>
            <a:r>
              <a:rPr lang="ru-RU" sz="2000" dirty="0" err="1" smtClean="0">
                <a:latin typeface="Arial Narrow" panose="020B0606020202030204" pitchFamily="34" charset="0"/>
              </a:rPr>
              <a:t>здравен</a:t>
            </a:r>
            <a:r>
              <a:rPr lang="ru-RU" sz="2000" dirty="0" smtClean="0">
                <a:latin typeface="Arial Narrow" panose="020B0606020202030204" pitchFamily="34" charset="0"/>
              </a:rPr>
              <a:t> </a:t>
            </a:r>
            <a:r>
              <a:rPr lang="ru-RU" sz="2000" dirty="0" err="1" smtClean="0">
                <a:latin typeface="Arial Narrow" panose="020B0606020202030204" pitchFamily="34" charset="0"/>
              </a:rPr>
              <a:t>контрол</a:t>
            </a:r>
            <a:r>
              <a:rPr lang="ru-RU" sz="2000" dirty="0" smtClean="0">
                <a:latin typeface="Arial Narrow" panose="020B0606020202030204" pitchFamily="34" charset="0"/>
              </a:rPr>
              <a:t>;</a:t>
            </a:r>
          </a:p>
          <a:p>
            <a:r>
              <a:rPr lang="ru-RU" sz="2000" dirty="0" smtClean="0">
                <a:latin typeface="Arial Narrow" panose="020B0606020202030204" pitchFamily="34" charset="0"/>
              </a:rPr>
              <a:t>2. </a:t>
            </a:r>
            <a:r>
              <a:rPr lang="ru-RU" sz="2000" dirty="0" err="1" smtClean="0">
                <a:latin typeface="Arial Narrow" panose="020B0606020202030204" pitchFamily="34" charset="0"/>
              </a:rPr>
              <a:t>контрол</a:t>
            </a:r>
            <a:r>
              <a:rPr lang="ru-RU" sz="2000" dirty="0" smtClean="0">
                <a:latin typeface="Arial Narrow" panose="020B0606020202030204" pitchFamily="34" charset="0"/>
              </a:rPr>
              <a:t> </a:t>
            </a:r>
            <a:r>
              <a:rPr lang="ru-RU" sz="2000" dirty="0" err="1" smtClean="0">
                <a:latin typeface="Arial Narrow" panose="020B0606020202030204" pitchFamily="34" charset="0"/>
              </a:rPr>
              <a:t>върху</a:t>
            </a:r>
            <a:r>
              <a:rPr lang="ru-RU" sz="2000" dirty="0" smtClean="0">
                <a:latin typeface="Arial Narrow" panose="020B0606020202030204" pitchFamily="34" charset="0"/>
              </a:rPr>
              <a:t> </a:t>
            </a:r>
            <a:r>
              <a:rPr lang="ru-RU" sz="2000" dirty="0" err="1" smtClean="0">
                <a:latin typeface="Arial Narrow" panose="020B0606020202030204" pitchFamily="34" charset="0"/>
              </a:rPr>
              <a:t>регистрацията</a:t>
            </a:r>
            <a:r>
              <a:rPr lang="ru-RU" sz="2000" dirty="0" smtClean="0">
                <a:latin typeface="Arial Narrow" panose="020B0606020202030204" pitchFamily="34" charset="0"/>
              </a:rPr>
              <a:t> и </a:t>
            </a:r>
            <a:r>
              <a:rPr lang="ru-RU" sz="2000" dirty="0" err="1" smtClean="0">
                <a:latin typeface="Arial Narrow" panose="020B0606020202030204" pitchFamily="34" charset="0"/>
              </a:rPr>
              <a:t>здравната</a:t>
            </a:r>
            <a:r>
              <a:rPr lang="ru-RU" sz="2000" dirty="0" smtClean="0">
                <a:latin typeface="Arial Narrow" panose="020B0606020202030204" pitchFamily="34" charset="0"/>
              </a:rPr>
              <a:t> </a:t>
            </a:r>
            <a:r>
              <a:rPr lang="ru-RU" sz="2000" dirty="0" err="1" smtClean="0">
                <a:latin typeface="Arial Narrow" panose="020B0606020202030204" pitchFamily="34" charset="0"/>
              </a:rPr>
              <a:t>дейност</a:t>
            </a:r>
            <a:r>
              <a:rPr lang="ru-RU" sz="2000" dirty="0" smtClean="0">
                <a:latin typeface="Arial Narrow" panose="020B0606020202030204" pitchFamily="34" charset="0"/>
              </a:rPr>
              <a:t>, </a:t>
            </a:r>
            <a:r>
              <a:rPr lang="ru-RU" sz="2000" dirty="0" err="1" smtClean="0">
                <a:latin typeface="Arial Narrow" panose="020B0606020202030204" pitchFamily="34" charset="0"/>
              </a:rPr>
              <a:t>осъществявана</a:t>
            </a:r>
            <a:r>
              <a:rPr lang="ru-RU" sz="2000" dirty="0" smtClean="0">
                <a:latin typeface="Arial Narrow" panose="020B0606020202030204" pitchFamily="34" charset="0"/>
              </a:rPr>
              <a:t> от </a:t>
            </a:r>
            <a:r>
              <a:rPr lang="ru-RU" sz="2000" dirty="0" err="1" smtClean="0">
                <a:latin typeface="Arial Narrow" panose="020B0606020202030204" pitchFamily="34" charset="0"/>
              </a:rPr>
              <a:t>лечебните</a:t>
            </a:r>
            <a:r>
              <a:rPr lang="ru-RU" sz="2000" dirty="0" smtClean="0">
                <a:latin typeface="Arial Narrow" panose="020B0606020202030204" pitchFamily="34" charset="0"/>
              </a:rPr>
              <a:t> и </a:t>
            </a:r>
            <a:r>
              <a:rPr lang="ru-RU" sz="2000" dirty="0" err="1" smtClean="0">
                <a:latin typeface="Arial Narrow" panose="020B0606020202030204" pitchFamily="34" charset="0"/>
              </a:rPr>
              <a:t>здравните</a:t>
            </a:r>
            <a:r>
              <a:rPr lang="ru-RU" sz="2000" dirty="0" smtClean="0">
                <a:latin typeface="Arial Narrow" panose="020B0606020202030204" pitchFamily="34" charset="0"/>
              </a:rPr>
              <a:t> заведения;</a:t>
            </a:r>
          </a:p>
          <a:p>
            <a:r>
              <a:rPr lang="ru-RU" sz="2000" dirty="0" smtClean="0">
                <a:latin typeface="Arial Narrow" panose="020B0606020202030204" pitchFamily="34" charset="0"/>
              </a:rPr>
              <a:t>3. проверка </a:t>
            </a:r>
            <a:r>
              <a:rPr lang="ru-RU" sz="2000" dirty="0" err="1" smtClean="0">
                <a:latin typeface="Arial Narrow" panose="020B0606020202030204" pitchFamily="34" charset="0"/>
              </a:rPr>
              <a:t>относно</a:t>
            </a:r>
            <a:r>
              <a:rPr lang="ru-RU" sz="2000" dirty="0" smtClean="0">
                <a:latin typeface="Arial Narrow" panose="020B0606020202030204" pitchFamily="34" charset="0"/>
              </a:rPr>
              <a:t> </a:t>
            </a:r>
            <a:r>
              <a:rPr lang="ru-RU" sz="2000" dirty="0" err="1" smtClean="0">
                <a:latin typeface="Arial Narrow" panose="020B0606020202030204" pitchFamily="34" charset="0"/>
              </a:rPr>
              <a:t>спазването</a:t>
            </a:r>
            <a:r>
              <a:rPr lang="ru-RU" sz="2000" dirty="0" smtClean="0">
                <a:latin typeface="Arial Narrow" panose="020B0606020202030204" pitchFamily="34" charset="0"/>
              </a:rPr>
              <a:t> на </a:t>
            </a:r>
            <a:r>
              <a:rPr lang="ru-RU" sz="2000" dirty="0" err="1" smtClean="0">
                <a:latin typeface="Arial Narrow" panose="020B0606020202030204" pitchFamily="34" charset="0"/>
              </a:rPr>
              <a:t>изискванията</a:t>
            </a:r>
            <a:r>
              <a:rPr lang="ru-RU" sz="2000" dirty="0" smtClean="0">
                <a:latin typeface="Arial Narrow" panose="020B0606020202030204" pitchFamily="34" charset="0"/>
              </a:rPr>
              <a:t> по чл. 40, ал. 4 и чл. 47, ал. 4 от Закона за </a:t>
            </a:r>
            <a:r>
              <a:rPr lang="ru-RU" sz="2000" dirty="0" err="1" smtClean="0">
                <a:latin typeface="Arial Narrow" panose="020B0606020202030204" pitchFamily="34" charset="0"/>
              </a:rPr>
              <a:t>лечебните</a:t>
            </a:r>
            <a:r>
              <a:rPr lang="ru-RU" sz="2000" dirty="0" smtClean="0">
                <a:latin typeface="Arial Narrow" panose="020B0606020202030204" pitchFamily="34" charset="0"/>
              </a:rPr>
              <a:t> заведения;</a:t>
            </a:r>
          </a:p>
          <a:p>
            <a:r>
              <a:rPr lang="ru-RU" sz="2000" dirty="0" smtClean="0">
                <a:latin typeface="Arial Narrow" panose="020B0606020202030204" pitchFamily="34" charset="0"/>
              </a:rPr>
              <a:t>4</a:t>
            </a:r>
            <a:r>
              <a:rPr lang="ru-RU" sz="2000" dirty="0">
                <a:latin typeface="Arial Narrow" panose="020B0606020202030204" pitchFamily="34" charset="0"/>
              </a:rPr>
              <a:t>. </a:t>
            </a:r>
            <a:r>
              <a:rPr lang="ru-RU" sz="2000" dirty="0" err="1">
                <a:latin typeface="Arial Narrow" panose="020B0606020202030204" pitchFamily="34" charset="0"/>
              </a:rPr>
              <a:t>планиране</a:t>
            </a:r>
            <a:r>
              <a:rPr lang="ru-RU" sz="2000" dirty="0">
                <a:latin typeface="Arial Narrow" panose="020B0606020202030204" pitchFamily="34" charset="0"/>
              </a:rPr>
              <a:t>, </a:t>
            </a:r>
            <a:r>
              <a:rPr lang="ru-RU" sz="2000" dirty="0" err="1">
                <a:latin typeface="Arial Narrow" panose="020B0606020202030204" pitchFamily="34" charset="0"/>
              </a:rPr>
              <a:t>организиране</a:t>
            </a:r>
            <a:r>
              <a:rPr lang="ru-RU" sz="2000" dirty="0">
                <a:latin typeface="Arial Narrow" panose="020B0606020202030204" pitchFamily="34" charset="0"/>
              </a:rPr>
              <a:t>, </a:t>
            </a:r>
            <a:r>
              <a:rPr lang="ru-RU" sz="2000" dirty="0" err="1">
                <a:latin typeface="Arial Narrow" panose="020B0606020202030204" pitchFamily="34" charset="0"/>
              </a:rPr>
              <a:t>ръководство</a:t>
            </a:r>
            <a:r>
              <a:rPr lang="ru-RU" sz="2000" dirty="0">
                <a:latin typeface="Arial Narrow" panose="020B0606020202030204" pitchFamily="34" charset="0"/>
              </a:rPr>
              <a:t> и </a:t>
            </a:r>
            <a:r>
              <a:rPr lang="ru-RU" sz="2000" dirty="0" err="1">
                <a:latin typeface="Arial Narrow" panose="020B0606020202030204" pitchFamily="34" charset="0"/>
              </a:rPr>
              <a:t>контрол</a:t>
            </a:r>
            <a:r>
              <a:rPr lang="ru-RU" sz="2000" dirty="0">
                <a:latin typeface="Arial Narrow" panose="020B0606020202030204" pitchFamily="34" charset="0"/>
              </a:rPr>
              <a:t> на </a:t>
            </a:r>
            <a:r>
              <a:rPr lang="ru-RU" sz="2000" dirty="0" err="1">
                <a:latin typeface="Arial Narrow" panose="020B0606020202030204" pitchFamily="34" charset="0"/>
              </a:rPr>
              <a:t>медицинската</a:t>
            </a:r>
            <a:r>
              <a:rPr lang="ru-RU" sz="2000" dirty="0">
                <a:latin typeface="Arial Narrow" panose="020B0606020202030204" pitchFamily="34" charset="0"/>
              </a:rPr>
              <a:t> </a:t>
            </a:r>
            <a:r>
              <a:rPr lang="ru-RU" sz="2000" dirty="0" err="1">
                <a:latin typeface="Arial Narrow" panose="020B0606020202030204" pitchFamily="34" charset="0"/>
              </a:rPr>
              <a:t>експертиза</a:t>
            </a:r>
            <a:r>
              <a:rPr lang="ru-RU" sz="2000" dirty="0">
                <a:latin typeface="Arial Narrow" panose="020B0606020202030204" pitchFamily="34" charset="0"/>
              </a:rPr>
              <a:t>;</a:t>
            </a:r>
          </a:p>
          <a:p>
            <a:r>
              <a:rPr lang="ru-RU" sz="2000" dirty="0">
                <a:latin typeface="Arial Narrow" panose="020B0606020202030204" pitchFamily="34" charset="0"/>
              </a:rPr>
              <a:t>5. промоция на </a:t>
            </a:r>
            <a:r>
              <a:rPr lang="ru-RU" sz="2000" dirty="0" err="1">
                <a:latin typeface="Arial Narrow" panose="020B0606020202030204" pitchFamily="34" charset="0"/>
              </a:rPr>
              <a:t>здравето</a:t>
            </a:r>
            <a:r>
              <a:rPr lang="ru-RU" sz="2000" dirty="0">
                <a:latin typeface="Arial Narrow" panose="020B0606020202030204" pitchFamily="34" charset="0"/>
              </a:rPr>
              <a:t> и </a:t>
            </a:r>
            <a:r>
              <a:rPr lang="ru-RU" sz="2000" dirty="0" err="1">
                <a:latin typeface="Arial Narrow" panose="020B0606020202030204" pitchFamily="34" charset="0"/>
              </a:rPr>
              <a:t>интегрирана</a:t>
            </a:r>
            <a:r>
              <a:rPr lang="ru-RU" sz="2000" dirty="0">
                <a:latin typeface="Arial Narrow" panose="020B0606020202030204" pitchFamily="34" charset="0"/>
              </a:rPr>
              <a:t> профилактика на </a:t>
            </a:r>
            <a:r>
              <a:rPr lang="ru-RU" sz="2000" dirty="0" err="1">
                <a:latin typeface="Arial Narrow" panose="020B0606020202030204" pitchFamily="34" charset="0"/>
              </a:rPr>
              <a:t>болестите</a:t>
            </a:r>
            <a:r>
              <a:rPr lang="ru-RU" sz="2000" dirty="0">
                <a:latin typeface="Arial Narrow" panose="020B0606020202030204" pitchFamily="34" charset="0"/>
              </a:rPr>
              <a:t>;</a:t>
            </a:r>
          </a:p>
          <a:p>
            <a:r>
              <a:rPr lang="ru-RU" sz="2000" dirty="0">
                <a:latin typeface="Arial Narrow" panose="020B0606020202030204" pitchFamily="34" charset="0"/>
              </a:rPr>
              <a:t>6. </a:t>
            </a:r>
            <a:r>
              <a:rPr lang="ru-RU" sz="2000" dirty="0" err="1">
                <a:latin typeface="Arial Narrow" panose="020B0606020202030204" pitchFamily="34" charset="0"/>
              </a:rPr>
              <a:t>събиране</a:t>
            </a:r>
            <a:r>
              <a:rPr lang="ru-RU" sz="2000" dirty="0">
                <a:latin typeface="Arial Narrow" panose="020B0606020202030204" pitchFamily="34" charset="0"/>
              </a:rPr>
              <a:t>, </a:t>
            </a:r>
            <a:r>
              <a:rPr lang="ru-RU" sz="2000" dirty="0" err="1">
                <a:latin typeface="Arial Narrow" panose="020B0606020202030204" pitchFamily="34" charset="0"/>
              </a:rPr>
              <a:t>регистриране</a:t>
            </a:r>
            <a:r>
              <a:rPr lang="ru-RU" sz="2000" dirty="0">
                <a:latin typeface="Arial Narrow" panose="020B0606020202030204" pitchFamily="34" charset="0"/>
              </a:rPr>
              <a:t>, </a:t>
            </a:r>
            <a:r>
              <a:rPr lang="ru-RU" sz="2000" dirty="0" err="1">
                <a:latin typeface="Arial Narrow" panose="020B0606020202030204" pitchFamily="34" charset="0"/>
              </a:rPr>
              <a:t>обработване</a:t>
            </a:r>
            <a:r>
              <a:rPr lang="ru-RU" sz="2000" dirty="0">
                <a:latin typeface="Arial Narrow" panose="020B0606020202030204" pitchFamily="34" charset="0"/>
              </a:rPr>
              <a:t>, </a:t>
            </a:r>
            <a:r>
              <a:rPr lang="ru-RU" sz="2000" dirty="0" err="1">
                <a:latin typeface="Arial Narrow" panose="020B0606020202030204" pitchFamily="34" charset="0"/>
              </a:rPr>
              <a:t>съхраняване</a:t>
            </a:r>
            <a:r>
              <a:rPr lang="ru-RU" sz="2000" dirty="0">
                <a:latin typeface="Arial Narrow" panose="020B0606020202030204" pitchFamily="34" charset="0"/>
              </a:rPr>
              <a:t>, анализ и </a:t>
            </a:r>
            <a:r>
              <a:rPr lang="ru-RU" sz="2000" dirty="0" err="1">
                <a:latin typeface="Arial Narrow" panose="020B0606020202030204" pitchFamily="34" charset="0"/>
              </a:rPr>
              <a:t>предоставяне</a:t>
            </a:r>
            <a:r>
              <a:rPr lang="ru-RU" sz="2000" dirty="0">
                <a:latin typeface="Arial Narrow" panose="020B0606020202030204" pitchFamily="34" charset="0"/>
              </a:rPr>
              <a:t> на </a:t>
            </a:r>
            <a:r>
              <a:rPr lang="ru-RU" sz="2000" dirty="0" err="1">
                <a:latin typeface="Arial Narrow" panose="020B0606020202030204" pitchFamily="34" charset="0"/>
              </a:rPr>
              <a:t>здравна</a:t>
            </a:r>
            <a:r>
              <a:rPr lang="ru-RU" sz="2000" dirty="0">
                <a:latin typeface="Arial Narrow" panose="020B0606020202030204" pitchFamily="34" charset="0"/>
              </a:rPr>
              <a:t> информация за </a:t>
            </a:r>
            <a:r>
              <a:rPr lang="ru-RU" sz="2000" dirty="0" err="1">
                <a:latin typeface="Arial Narrow" panose="020B0606020202030204" pitchFamily="34" charset="0"/>
              </a:rPr>
              <a:t>нуждите</a:t>
            </a:r>
            <a:r>
              <a:rPr lang="ru-RU" sz="2000" dirty="0">
                <a:latin typeface="Arial Narrow" panose="020B0606020202030204" pitchFamily="34" charset="0"/>
              </a:rPr>
              <a:t> на </a:t>
            </a:r>
            <a:r>
              <a:rPr lang="ru-RU" sz="2000" dirty="0" err="1">
                <a:latin typeface="Arial Narrow" panose="020B0606020202030204" pitchFamily="34" charset="0"/>
              </a:rPr>
              <a:t>националната</a:t>
            </a:r>
            <a:r>
              <a:rPr lang="ru-RU" sz="2000" dirty="0">
                <a:latin typeface="Arial Narrow" panose="020B0606020202030204" pitchFamily="34" charset="0"/>
              </a:rPr>
              <a:t> система за </a:t>
            </a:r>
            <a:r>
              <a:rPr lang="ru-RU" sz="2000" dirty="0" err="1">
                <a:latin typeface="Arial Narrow" panose="020B0606020202030204" pitchFamily="34" charset="0"/>
              </a:rPr>
              <a:t>здравеопазване</a:t>
            </a:r>
            <a:r>
              <a:rPr lang="ru-RU" sz="2000" dirty="0" smtClean="0">
                <a:latin typeface="Arial Narrow" panose="020B0606020202030204" pitchFamily="34" charset="0"/>
              </a:rPr>
              <a:t>;</a:t>
            </a:r>
          </a:p>
          <a:p>
            <a:r>
              <a:rPr lang="ru-RU" sz="2000" dirty="0">
                <a:latin typeface="Arial Narrow" panose="020B0606020202030204" pitchFamily="34" charset="0"/>
              </a:rPr>
              <a:t>7. мониторинг на </a:t>
            </a:r>
            <a:r>
              <a:rPr lang="ru-RU" sz="2000" dirty="0" err="1">
                <a:latin typeface="Arial Narrow" panose="020B0606020202030204" pitchFamily="34" charset="0"/>
              </a:rPr>
              <a:t>факторите</a:t>
            </a:r>
            <a:r>
              <a:rPr lang="ru-RU" sz="2000" dirty="0">
                <a:latin typeface="Arial Narrow" panose="020B0606020202030204" pitchFamily="34" charset="0"/>
              </a:rPr>
              <a:t> на </a:t>
            </a:r>
            <a:r>
              <a:rPr lang="ru-RU" sz="2000" dirty="0" err="1">
                <a:latin typeface="Arial Narrow" panose="020B0606020202030204" pitchFamily="34" charset="0"/>
              </a:rPr>
              <a:t>жизнената</a:t>
            </a:r>
            <a:r>
              <a:rPr lang="ru-RU" sz="2000" dirty="0">
                <a:latin typeface="Arial Narrow" panose="020B0606020202030204" pitchFamily="34" charset="0"/>
              </a:rPr>
              <a:t> среда и на </a:t>
            </a:r>
            <a:r>
              <a:rPr lang="ru-RU" sz="2000" dirty="0" err="1">
                <a:latin typeface="Arial Narrow" panose="020B0606020202030204" pitchFamily="34" charset="0"/>
              </a:rPr>
              <a:t>дейностите</a:t>
            </a:r>
            <a:r>
              <a:rPr lang="ru-RU" sz="2000" dirty="0">
                <a:latin typeface="Arial Narrow" panose="020B0606020202030204" pitchFamily="34" charset="0"/>
              </a:rPr>
              <a:t> </a:t>
            </a:r>
            <a:r>
              <a:rPr lang="ru-RU" sz="2000" dirty="0" err="1">
                <a:latin typeface="Arial Narrow" panose="020B0606020202030204" pitchFamily="34" charset="0"/>
              </a:rPr>
              <a:t>със</a:t>
            </a:r>
            <a:r>
              <a:rPr lang="ru-RU" sz="2000" dirty="0">
                <a:latin typeface="Arial Narrow" panose="020B0606020202030204" pitchFamily="34" charset="0"/>
              </a:rPr>
              <a:t> значение за </a:t>
            </a:r>
            <a:r>
              <a:rPr lang="ru-RU" sz="2000" dirty="0" err="1">
                <a:latin typeface="Arial Narrow" panose="020B0606020202030204" pitchFamily="34" charset="0"/>
              </a:rPr>
              <a:t>здравето</a:t>
            </a:r>
            <a:r>
              <a:rPr lang="ru-RU" sz="2000" dirty="0">
                <a:latin typeface="Arial Narrow" panose="020B0606020202030204" pitchFamily="34" charset="0"/>
              </a:rPr>
              <a:t> на </a:t>
            </a:r>
            <a:r>
              <a:rPr lang="ru-RU" sz="2000" dirty="0" err="1">
                <a:latin typeface="Arial Narrow" panose="020B0606020202030204" pitchFamily="34" charset="0"/>
              </a:rPr>
              <a:t>населението</a:t>
            </a:r>
            <a:r>
              <a:rPr lang="ru-RU" sz="2000" dirty="0">
                <a:latin typeface="Arial Narrow" panose="020B0606020202030204" pitchFamily="34" charset="0"/>
              </a:rPr>
              <a:t>;</a:t>
            </a:r>
          </a:p>
          <a:p>
            <a:r>
              <a:rPr lang="ru-RU" sz="2000" dirty="0">
                <a:latin typeface="Arial Narrow" panose="020B0606020202030204" pitchFamily="34" charset="0"/>
              </a:rPr>
              <a:t>8. </a:t>
            </a:r>
            <a:r>
              <a:rPr lang="ru-RU" sz="2000" dirty="0" err="1">
                <a:latin typeface="Arial Narrow" panose="020B0606020202030204" pitchFamily="34" charset="0"/>
              </a:rPr>
              <a:t>анализи</a:t>
            </a:r>
            <a:r>
              <a:rPr lang="ru-RU" sz="2000" dirty="0">
                <a:latin typeface="Arial Narrow" panose="020B0606020202030204" pitchFamily="34" charset="0"/>
              </a:rPr>
              <a:t>, оценки и </a:t>
            </a:r>
            <a:r>
              <a:rPr lang="ru-RU" sz="2000" dirty="0" err="1">
                <a:latin typeface="Arial Narrow" panose="020B0606020202030204" pitchFamily="34" charset="0"/>
              </a:rPr>
              <a:t>прогнози</a:t>
            </a:r>
            <a:r>
              <a:rPr lang="ru-RU" sz="2000" dirty="0">
                <a:latin typeface="Arial Narrow" panose="020B0606020202030204" pitchFamily="34" charset="0"/>
              </a:rPr>
              <a:t> за </a:t>
            </a:r>
            <a:r>
              <a:rPr lang="ru-RU" sz="2000" dirty="0" err="1">
                <a:latin typeface="Arial Narrow" panose="020B0606020202030204" pitchFamily="34" charset="0"/>
              </a:rPr>
              <a:t>здравно-демографските</a:t>
            </a:r>
            <a:r>
              <a:rPr lang="ru-RU" sz="2000" dirty="0">
                <a:latin typeface="Arial Narrow" panose="020B0606020202030204" pitchFamily="34" charset="0"/>
              </a:rPr>
              <a:t> </a:t>
            </a:r>
            <a:r>
              <a:rPr lang="ru-RU" sz="2000" dirty="0" err="1">
                <a:latin typeface="Arial Narrow" panose="020B0606020202030204" pitchFamily="34" charset="0"/>
              </a:rPr>
              <a:t>процеси</a:t>
            </a:r>
            <a:r>
              <a:rPr lang="ru-RU" sz="2000" dirty="0">
                <a:latin typeface="Arial Narrow" panose="020B0606020202030204" pitchFamily="34" charset="0"/>
              </a:rPr>
              <a:t> на </a:t>
            </a:r>
            <a:r>
              <a:rPr lang="ru-RU" sz="2000" dirty="0" err="1">
                <a:latin typeface="Arial Narrow" panose="020B0606020202030204" pitchFamily="34" charset="0"/>
              </a:rPr>
              <a:t>регионално</a:t>
            </a:r>
            <a:r>
              <a:rPr lang="ru-RU" sz="2000" dirty="0">
                <a:latin typeface="Arial Narrow" panose="020B0606020202030204" pitchFamily="34" charset="0"/>
              </a:rPr>
              <a:t> </a:t>
            </a:r>
            <a:r>
              <a:rPr lang="ru-RU" sz="2000" dirty="0" err="1">
                <a:latin typeface="Arial Narrow" panose="020B0606020202030204" pitchFamily="34" charset="0"/>
              </a:rPr>
              <a:t>ниво</a:t>
            </a:r>
            <a:r>
              <a:rPr lang="ru-RU" sz="2000" dirty="0">
                <a:latin typeface="Arial Narrow" panose="020B0606020202030204" pitchFamily="34" charset="0"/>
              </a:rPr>
              <a:t>;</a:t>
            </a:r>
          </a:p>
          <a:p>
            <a:r>
              <a:rPr lang="ru-RU" sz="2000" dirty="0">
                <a:latin typeface="Arial Narrow" panose="020B0606020202030204" pitchFamily="34" charset="0"/>
              </a:rPr>
              <a:t>9. </a:t>
            </a:r>
            <a:r>
              <a:rPr lang="ru-RU" sz="2000" dirty="0" err="1">
                <a:latin typeface="Arial Narrow" panose="020B0606020202030204" pitchFamily="34" charset="0"/>
              </a:rPr>
              <a:t>лабораторни</a:t>
            </a:r>
            <a:r>
              <a:rPr lang="ru-RU" sz="2000" dirty="0">
                <a:latin typeface="Arial Narrow" panose="020B0606020202030204" pitchFamily="34" charset="0"/>
              </a:rPr>
              <a:t> </a:t>
            </a:r>
            <a:r>
              <a:rPr lang="ru-RU" sz="2000" dirty="0" err="1">
                <a:latin typeface="Arial Narrow" panose="020B0606020202030204" pitchFamily="34" charset="0"/>
              </a:rPr>
              <a:t>анализи</a:t>
            </a:r>
            <a:r>
              <a:rPr lang="ru-RU" sz="2000" dirty="0">
                <a:latin typeface="Arial Narrow" panose="020B0606020202030204" pitchFamily="34" charset="0"/>
              </a:rPr>
              <a:t> и </a:t>
            </a:r>
            <a:r>
              <a:rPr lang="ru-RU" sz="2000" dirty="0" err="1">
                <a:latin typeface="Arial Narrow" panose="020B0606020202030204" pitchFamily="34" charset="0"/>
              </a:rPr>
              <a:t>изпитвания</a:t>
            </a:r>
            <a:r>
              <a:rPr lang="ru-RU" sz="2000" dirty="0">
                <a:latin typeface="Arial Narrow" panose="020B0606020202030204" pitchFamily="34" charset="0"/>
              </a:rPr>
              <a:t>;</a:t>
            </a:r>
          </a:p>
          <a:p>
            <a:r>
              <a:rPr lang="ru-RU" sz="2000" dirty="0">
                <a:latin typeface="Arial Narrow" panose="020B0606020202030204" pitchFamily="34" charset="0"/>
              </a:rPr>
              <a:t>10. </a:t>
            </a:r>
            <a:r>
              <a:rPr lang="ru-RU" sz="2000" dirty="0" err="1">
                <a:latin typeface="Arial Narrow" panose="020B0606020202030204" pitchFamily="34" charset="0"/>
              </a:rPr>
              <a:t>разработване</a:t>
            </a:r>
            <a:r>
              <a:rPr lang="ru-RU" sz="2000" dirty="0">
                <a:latin typeface="Arial Narrow" panose="020B0606020202030204" pitchFamily="34" charset="0"/>
              </a:rPr>
              <a:t> и </a:t>
            </a:r>
            <a:r>
              <a:rPr lang="ru-RU" sz="2000" dirty="0" err="1">
                <a:latin typeface="Arial Narrow" panose="020B0606020202030204" pitchFamily="34" charset="0"/>
              </a:rPr>
              <a:t>изпълнение</a:t>
            </a:r>
            <a:r>
              <a:rPr lang="ru-RU" sz="2000" dirty="0">
                <a:latin typeface="Arial Narrow" panose="020B0606020202030204" pitchFamily="34" charset="0"/>
              </a:rPr>
              <a:t> на </a:t>
            </a:r>
            <a:r>
              <a:rPr lang="ru-RU" sz="2000" dirty="0" err="1">
                <a:latin typeface="Arial Narrow" panose="020B0606020202030204" pitchFamily="34" charset="0"/>
              </a:rPr>
              <a:t>регионални</a:t>
            </a:r>
            <a:r>
              <a:rPr lang="ru-RU" sz="2000" dirty="0">
                <a:latin typeface="Arial Narrow" panose="020B0606020202030204" pitchFamily="34" charset="0"/>
              </a:rPr>
              <a:t> </a:t>
            </a:r>
            <a:r>
              <a:rPr lang="ru-RU" sz="2000" dirty="0" err="1">
                <a:latin typeface="Arial Narrow" panose="020B0606020202030204" pitchFamily="34" charset="0"/>
              </a:rPr>
              <a:t>здравни</a:t>
            </a:r>
            <a:r>
              <a:rPr lang="ru-RU" sz="2000" dirty="0">
                <a:latin typeface="Arial Narrow" panose="020B0606020202030204" pitchFamily="34" charset="0"/>
              </a:rPr>
              <a:t> </a:t>
            </a:r>
            <a:r>
              <a:rPr lang="ru-RU" sz="2000" dirty="0" err="1">
                <a:latin typeface="Arial Narrow" panose="020B0606020202030204" pitchFamily="34" charset="0"/>
              </a:rPr>
              <a:t>програми</a:t>
            </a:r>
            <a:r>
              <a:rPr lang="ru-RU" sz="2000" dirty="0">
                <a:latin typeface="Arial Narrow" panose="020B0606020202030204" pitchFamily="34" charset="0"/>
              </a:rPr>
              <a:t> и </a:t>
            </a:r>
            <a:r>
              <a:rPr lang="ru-RU" sz="2000" dirty="0" err="1">
                <a:latin typeface="Arial Narrow" panose="020B0606020202030204" pitchFamily="34" charset="0"/>
              </a:rPr>
              <a:t>проекти</a:t>
            </a:r>
            <a:r>
              <a:rPr lang="ru-RU" sz="2000" dirty="0">
                <a:latin typeface="Arial Narrow" panose="020B0606020202030204" pitchFamily="34" charset="0"/>
              </a:rPr>
              <a:t>;</a:t>
            </a:r>
          </a:p>
          <a:p>
            <a:r>
              <a:rPr lang="ru-RU" sz="2000" dirty="0">
                <a:latin typeface="Arial Narrow" panose="020B0606020202030204" pitchFamily="34" charset="0"/>
              </a:rPr>
              <a:t>11. координация и </a:t>
            </a:r>
            <a:r>
              <a:rPr lang="ru-RU" sz="2000" dirty="0" err="1">
                <a:latin typeface="Arial Narrow" panose="020B0606020202030204" pitchFamily="34" charset="0"/>
              </a:rPr>
              <a:t>изпълнение</a:t>
            </a:r>
            <a:r>
              <a:rPr lang="ru-RU" sz="2000" dirty="0">
                <a:latin typeface="Arial Narrow" panose="020B0606020202030204" pitchFamily="34" charset="0"/>
              </a:rPr>
              <a:t> на </a:t>
            </a:r>
            <a:r>
              <a:rPr lang="ru-RU" sz="2000" dirty="0" err="1">
                <a:latin typeface="Arial Narrow" panose="020B0606020202030204" pitchFamily="34" charset="0"/>
              </a:rPr>
              <a:t>национални</a:t>
            </a:r>
            <a:r>
              <a:rPr lang="ru-RU" sz="2000" dirty="0">
                <a:latin typeface="Arial Narrow" panose="020B0606020202030204" pitchFamily="34" charset="0"/>
              </a:rPr>
              <a:t> и </a:t>
            </a:r>
            <a:r>
              <a:rPr lang="ru-RU" sz="2000" dirty="0" err="1">
                <a:latin typeface="Arial Narrow" panose="020B0606020202030204" pitchFamily="34" charset="0"/>
              </a:rPr>
              <a:t>международни</a:t>
            </a:r>
            <a:r>
              <a:rPr lang="ru-RU" sz="2000" dirty="0">
                <a:latin typeface="Arial Narrow" panose="020B0606020202030204" pitchFamily="34" charset="0"/>
              </a:rPr>
              <a:t> </a:t>
            </a:r>
            <a:r>
              <a:rPr lang="ru-RU" sz="2000" dirty="0" err="1">
                <a:latin typeface="Arial Narrow" panose="020B0606020202030204" pitchFamily="34" charset="0"/>
              </a:rPr>
              <a:t>здравни</a:t>
            </a:r>
            <a:r>
              <a:rPr lang="ru-RU" sz="2000" dirty="0">
                <a:latin typeface="Arial Narrow" panose="020B0606020202030204" pitchFamily="34" charset="0"/>
              </a:rPr>
              <a:t> </a:t>
            </a:r>
            <a:r>
              <a:rPr lang="ru-RU" sz="2000" dirty="0" err="1">
                <a:latin typeface="Arial Narrow" panose="020B0606020202030204" pitchFamily="34" charset="0"/>
              </a:rPr>
              <a:t>програми</a:t>
            </a:r>
            <a:r>
              <a:rPr lang="ru-RU" sz="2000" dirty="0">
                <a:latin typeface="Arial Narrow" panose="020B0606020202030204" pitchFamily="34" charset="0"/>
              </a:rPr>
              <a:t> и </a:t>
            </a:r>
            <a:r>
              <a:rPr lang="ru-RU" sz="2000" dirty="0" err="1">
                <a:latin typeface="Arial Narrow" panose="020B0606020202030204" pitchFamily="34" charset="0"/>
              </a:rPr>
              <a:t>проекти</a:t>
            </a:r>
            <a:r>
              <a:rPr lang="ru-RU" sz="2000" dirty="0">
                <a:latin typeface="Arial Narrow" panose="020B0606020202030204" pitchFamily="34" charset="0"/>
              </a:rPr>
              <a:t>;</a:t>
            </a:r>
          </a:p>
          <a:p>
            <a:r>
              <a:rPr lang="ru-RU" sz="2000" dirty="0">
                <a:latin typeface="Arial Narrow" panose="020B0606020202030204" pitchFamily="34" charset="0"/>
              </a:rPr>
              <a:t>12. </a:t>
            </a:r>
            <a:r>
              <a:rPr lang="ru-RU" sz="2000" dirty="0" err="1">
                <a:latin typeface="Arial Narrow" panose="020B0606020202030204" pitchFamily="34" charset="0"/>
              </a:rPr>
              <a:t>методическа</a:t>
            </a:r>
            <a:r>
              <a:rPr lang="ru-RU" sz="2000" dirty="0">
                <a:latin typeface="Arial Narrow" panose="020B0606020202030204" pitchFamily="34" charset="0"/>
              </a:rPr>
              <a:t>, </a:t>
            </a:r>
            <a:r>
              <a:rPr lang="ru-RU" sz="2000" dirty="0" err="1">
                <a:latin typeface="Arial Narrow" panose="020B0606020202030204" pitchFamily="34" charset="0"/>
              </a:rPr>
              <a:t>консултативна</a:t>
            </a:r>
            <a:r>
              <a:rPr lang="ru-RU" sz="2000" dirty="0">
                <a:latin typeface="Arial Narrow" panose="020B0606020202030204" pitchFamily="34" charset="0"/>
              </a:rPr>
              <a:t> и </a:t>
            </a:r>
            <a:r>
              <a:rPr lang="ru-RU" sz="2000" dirty="0" err="1">
                <a:latin typeface="Arial Narrow" panose="020B0606020202030204" pitchFamily="34" charset="0"/>
              </a:rPr>
              <a:t>експертна</a:t>
            </a:r>
            <a:r>
              <a:rPr lang="ru-RU" sz="2000" dirty="0">
                <a:latin typeface="Arial Narrow" panose="020B0606020202030204" pitchFamily="34" charset="0"/>
              </a:rPr>
              <a:t> </a:t>
            </a:r>
            <a:r>
              <a:rPr lang="ru-RU" sz="2000" dirty="0" err="1">
                <a:latin typeface="Arial Narrow" panose="020B0606020202030204" pitchFamily="34" charset="0"/>
              </a:rPr>
              <a:t>помощ</a:t>
            </a:r>
            <a:r>
              <a:rPr lang="ru-RU" sz="2000" dirty="0">
                <a:latin typeface="Arial Narrow" panose="020B0606020202030204" pitchFamily="34" charset="0"/>
              </a:rPr>
              <a:t>;</a:t>
            </a:r>
          </a:p>
          <a:p>
            <a:r>
              <a:rPr lang="ru-RU" sz="2000" dirty="0">
                <a:latin typeface="Arial Narrow" panose="020B0606020202030204" pitchFamily="34" charset="0"/>
              </a:rPr>
              <a:t>13. </a:t>
            </a:r>
            <a:r>
              <a:rPr lang="ru-RU" sz="2000" dirty="0" err="1">
                <a:latin typeface="Arial Narrow" panose="020B0606020202030204" pitchFamily="34" charset="0"/>
              </a:rPr>
              <a:t>следдипломно</a:t>
            </a:r>
            <a:r>
              <a:rPr lang="ru-RU" sz="2000" dirty="0">
                <a:latin typeface="Arial Narrow" panose="020B0606020202030204" pitchFamily="34" charset="0"/>
              </a:rPr>
              <a:t> </a:t>
            </a:r>
            <a:r>
              <a:rPr lang="ru-RU" sz="2000" dirty="0" err="1">
                <a:latin typeface="Arial Narrow" panose="020B0606020202030204" pitchFamily="34" charset="0"/>
              </a:rPr>
              <a:t>практическо</a:t>
            </a:r>
            <a:r>
              <a:rPr lang="ru-RU" sz="2000" dirty="0">
                <a:latin typeface="Arial Narrow" panose="020B0606020202030204" pitchFamily="34" charset="0"/>
              </a:rPr>
              <a:t> обучение в </a:t>
            </a:r>
            <a:r>
              <a:rPr lang="ru-RU" sz="2000" dirty="0" err="1">
                <a:latin typeface="Arial Narrow" panose="020B0606020202030204" pitchFamily="34" charset="0"/>
              </a:rPr>
              <a:t>областта</a:t>
            </a:r>
            <a:r>
              <a:rPr lang="ru-RU" sz="2000" dirty="0">
                <a:latin typeface="Arial Narrow" panose="020B0606020202030204" pitchFamily="34" charset="0"/>
              </a:rPr>
              <a:t> на </a:t>
            </a:r>
            <a:r>
              <a:rPr lang="ru-RU" sz="2000" dirty="0" err="1">
                <a:latin typeface="Arial Narrow" panose="020B0606020202030204" pitchFamily="34" charset="0"/>
              </a:rPr>
              <a:t>опазване</a:t>
            </a:r>
            <a:r>
              <a:rPr lang="ru-RU" sz="2000" dirty="0">
                <a:latin typeface="Arial Narrow" panose="020B0606020202030204" pitchFamily="34" charset="0"/>
              </a:rPr>
              <a:t> на </a:t>
            </a:r>
            <a:r>
              <a:rPr lang="ru-RU" sz="2000" dirty="0" err="1">
                <a:latin typeface="Arial Narrow" panose="020B0606020202030204" pitchFamily="34" charset="0"/>
              </a:rPr>
              <a:t>общественото</a:t>
            </a:r>
            <a:r>
              <a:rPr lang="ru-RU" sz="2000" dirty="0">
                <a:latin typeface="Arial Narrow" panose="020B0606020202030204" pitchFamily="34" charset="0"/>
              </a:rPr>
              <a:t> </a:t>
            </a:r>
            <a:r>
              <a:rPr lang="ru-RU" sz="2000" dirty="0" err="1">
                <a:latin typeface="Arial Narrow" panose="020B0606020202030204" pitchFamily="34" charset="0"/>
              </a:rPr>
              <a:t>здраве</a:t>
            </a:r>
            <a:r>
              <a:rPr lang="ru-RU" sz="2000" dirty="0">
                <a:latin typeface="Arial Narrow" panose="020B0606020202030204" pitchFamily="34" charset="0"/>
              </a:rPr>
              <a:t>;</a:t>
            </a:r>
          </a:p>
          <a:p>
            <a:r>
              <a:rPr lang="ru-RU" sz="2000" dirty="0">
                <a:latin typeface="Arial Narrow" panose="020B0606020202030204" pitchFamily="34" charset="0"/>
              </a:rPr>
              <a:t>14. проверки по </a:t>
            </a:r>
            <a:r>
              <a:rPr lang="ru-RU" sz="2000" dirty="0" err="1">
                <a:latin typeface="Arial Narrow" panose="020B0606020202030204" pitchFamily="34" charset="0"/>
              </a:rPr>
              <a:t>сигнали</a:t>
            </a:r>
            <a:r>
              <a:rPr lang="ru-RU" sz="2000" dirty="0">
                <a:latin typeface="Arial Narrow" panose="020B0606020202030204" pitchFamily="34" charset="0"/>
              </a:rPr>
              <a:t> на </a:t>
            </a:r>
            <a:r>
              <a:rPr lang="ru-RU" sz="2000" dirty="0" err="1">
                <a:latin typeface="Arial Narrow" panose="020B0606020202030204" pitchFamily="34" charset="0"/>
              </a:rPr>
              <a:t>граждани</a:t>
            </a:r>
            <a:r>
              <a:rPr lang="ru-RU" sz="2000" dirty="0">
                <a:latin typeface="Arial Narrow" panose="020B0606020202030204" pitchFamily="34" charset="0"/>
              </a:rPr>
              <a:t>, </a:t>
            </a:r>
            <a:r>
              <a:rPr lang="ru-RU" sz="2000" dirty="0" err="1">
                <a:latin typeface="Arial Narrow" panose="020B0606020202030204" pitchFamily="34" charset="0"/>
              </a:rPr>
              <a:t>свързани</a:t>
            </a:r>
            <a:r>
              <a:rPr lang="ru-RU" sz="2000" dirty="0">
                <a:latin typeface="Arial Narrow" panose="020B0606020202030204" pitchFamily="34" charset="0"/>
              </a:rPr>
              <a:t> с </a:t>
            </a:r>
            <a:r>
              <a:rPr lang="ru-RU" sz="2000" dirty="0" err="1">
                <a:latin typeface="Arial Narrow" panose="020B0606020202030204" pitchFamily="34" charset="0"/>
              </a:rPr>
              <a:t>опазването</a:t>
            </a:r>
            <a:r>
              <a:rPr lang="ru-RU" sz="2000" dirty="0">
                <a:latin typeface="Arial Narrow" panose="020B0606020202030204" pitchFamily="34" charset="0"/>
              </a:rPr>
              <a:t> на </a:t>
            </a:r>
            <a:r>
              <a:rPr lang="ru-RU" sz="2000" dirty="0" err="1">
                <a:latin typeface="Arial Narrow" panose="020B0606020202030204" pitchFamily="34" charset="0"/>
              </a:rPr>
              <a:t>общественото</a:t>
            </a:r>
            <a:r>
              <a:rPr lang="ru-RU" sz="2000" dirty="0">
                <a:latin typeface="Arial Narrow" panose="020B0606020202030204" pitchFamily="34" charset="0"/>
              </a:rPr>
              <a:t> </a:t>
            </a:r>
            <a:r>
              <a:rPr lang="ru-RU" sz="2000" dirty="0" err="1">
                <a:latin typeface="Arial Narrow" panose="020B0606020202030204" pitchFamily="34" charset="0"/>
              </a:rPr>
              <a:t>здраве</a:t>
            </a:r>
            <a:r>
              <a:rPr lang="ru-RU" sz="2000" dirty="0">
                <a:latin typeface="Arial Narrow" panose="020B0606020202030204" pitchFamily="34" charset="0"/>
              </a:rPr>
              <a:t>;</a:t>
            </a:r>
          </a:p>
          <a:p>
            <a:r>
              <a:rPr lang="ru-RU" sz="2000" dirty="0">
                <a:latin typeface="Arial Narrow" panose="020B0606020202030204" pitchFamily="34" charset="0"/>
              </a:rPr>
              <a:t>15. </a:t>
            </a:r>
            <a:r>
              <a:rPr lang="ru-RU" sz="2000" dirty="0" err="1">
                <a:latin typeface="Arial Narrow" panose="020B0606020202030204" pitchFamily="34" charset="0"/>
              </a:rPr>
              <a:t>планиране</a:t>
            </a:r>
            <a:r>
              <a:rPr lang="ru-RU" sz="2000" dirty="0">
                <a:latin typeface="Arial Narrow" panose="020B0606020202030204" pitchFamily="34" charset="0"/>
              </a:rPr>
              <a:t> и </a:t>
            </a:r>
            <a:r>
              <a:rPr lang="ru-RU" sz="2000" dirty="0" err="1">
                <a:latin typeface="Arial Narrow" panose="020B0606020202030204" pitchFamily="34" charset="0"/>
              </a:rPr>
              <a:t>организиране</a:t>
            </a:r>
            <a:r>
              <a:rPr lang="ru-RU" sz="2000" dirty="0">
                <a:latin typeface="Arial Narrow" panose="020B0606020202030204" pitchFamily="34" charset="0"/>
              </a:rPr>
              <a:t> на </a:t>
            </a:r>
            <a:r>
              <a:rPr lang="ru-RU" sz="2000" dirty="0" err="1">
                <a:latin typeface="Arial Narrow" panose="020B0606020202030204" pitchFamily="34" charset="0"/>
              </a:rPr>
              <a:t>здравните</a:t>
            </a:r>
            <a:r>
              <a:rPr lang="ru-RU" sz="2000" dirty="0">
                <a:latin typeface="Arial Narrow" panose="020B0606020202030204" pitchFamily="34" charset="0"/>
              </a:rPr>
              <a:t> </a:t>
            </a:r>
            <a:r>
              <a:rPr lang="ru-RU" sz="2000" dirty="0" err="1">
                <a:latin typeface="Arial Narrow" panose="020B0606020202030204" pitchFamily="34" charset="0"/>
              </a:rPr>
              <a:t>дейности</a:t>
            </a:r>
            <a:r>
              <a:rPr lang="ru-RU" sz="2000" dirty="0">
                <a:latin typeface="Arial Narrow" panose="020B0606020202030204" pitchFamily="34" charset="0"/>
              </a:rPr>
              <a:t> при бедствия, аварии и </a:t>
            </a:r>
            <a:r>
              <a:rPr lang="ru-RU" sz="2000" dirty="0" err="1">
                <a:latin typeface="Arial Narrow" panose="020B0606020202030204" pitchFamily="34" charset="0"/>
              </a:rPr>
              <a:t>катастрофи</a:t>
            </a:r>
            <a:r>
              <a:rPr lang="ru-RU" sz="2000" dirty="0">
                <a:latin typeface="Arial Narrow" panose="020B0606020202030204" pitchFamily="34" charset="0"/>
              </a:rPr>
              <a:t> и </a:t>
            </a:r>
            <a:r>
              <a:rPr lang="ru-RU" sz="2000" dirty="0" err="1">
                <a:latin typeface="Arial Narrow" panose="020B0606020202030204" pitchFamily="34" charset="0"/>
              </a:rPr>
              <a:t>изготвяне</a:t>
            </a:r>
            <a:r>
              <a:rPr lang="ru-RU" sz="2000" dirty="0">
                <a:latin typeface="Arial Narrow" panose="020B0606020202030204" pitchFamily="34" charset="0"/>
              </a:rPr>
              <a:t> на </a:t>
            </a:r>
            <a:r>
              <a:rPr lang="ru-RU" sz="2000" dirty="0" err="1">
                <a:latin typeface="Arial Narrow" panose="020B0606020202030204" pitchFamily="34" charset="0"/>
              </a:rPr>
              <a:t>военновременен</a:t>
            </a:r>
            <a:r>
              <a:rPr lang="ru-RU" sz="2000" dirty="0">
                <a:latin typeface="Arial Narrow" panose="020B0606020202030204" pitchFamily="34" charset="0"/>
              </a:rPr>
              <a:t> план за </a:t>
            </a:r>
            <a:r>
              <a:rPr lang="ru-RU" sz="2000" dirty="0" err="1">
                <a:latin typeface="Arial Narrow" panose="020B0606020202030204" pitchFamily="34" charset="0"/>
              </a:rPr>
              <a:t>територията</a:t>
            </a:r>
            <a:r>
              <a:rPr lang="ru-RU" sz="2000" dirty="0">
                <a:latin typeface="Arial Narrow" panose="020B0606020202030204" pitchFamily="34" charset="0"/>
              </a:rPr>
              <a:t> на </a:t>
            </a:r>
            <a:r>
              <a:rPr lang="ru-RU" sz="2000" dirty="0" err="1">
                <a:latin typeface="Arial Narrow" panose="020B0606020202030204" pitchFamily="34" charset="0"/>
              </a:rPr>
              <a:t>съответната</a:t>
            </a:r>
            <a:r>
              <a:rPr lang="ru-RU" sz="2000" dirty="0">
                <a:latin typeface="Arial Narrow" panose="020B0606020202030204" pitchFamily="34" charset="0"/>
              </a:rPr>
              <a:t> </a:t>
            </a:r>
            <a:r>
              <a:rPr lang="ru-RU" sz="2000" dirty="0" err="1" smtClean="0">
                <a:latin typeface="Arial Narrow" panose="020B0606020202030204" pitchFamily="34" charset="0"/>
              </a:rPr>
              <a:t>област</a:t>
            </a:r>
            <a:r>
              <a:rPr lang="ru-RU" sz="2000" dirty="0" smtClean="0">
                <a:latin typeface="Arial Narrow" panose="020B0606020202030204" pitchFamily="34" charset="0"/>
              </a:rPr>
              <a:t>.</a:t>
            </a:r>
            <a:endParaRPr lang="ru-RU" sz="2000" dirty="0">
              <a:latin typeface="Arial Narrow" panose="020B0606020202030204" pitchFamily="34" charset="0"/>
            </a:endParaRPr>
          </a:p>
        </p:txBody>
      </p:sp>
    </p:spTree>
    <p:extLst>
      <p:ext uri="{BB962C8B-B14F-4D97-AF65-F5344CB8AC3E}">
        <p14:creationId xmlns:p14="http://schemas.microsoft.com/office/powerpoint/2010/main" val="311245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150256"/>
            <a:ext cx="12192000" cy="6740307"/>
          </a:xfrm>
          <a:prstGeom prst="rect">
            <a:avLst/>
          </a:prstGeom>
        </p:spPr>
        <p:txBody>
          <a:bodyPr wrap="square">
            <a:spAutoFit/>
          </a:bodyPr>
          <a:lstStyle/>
          <a:p>
            <a:pPr algn="just"/>
            <a:r>
              <a:rPr lang="ru-RU" sz="2400" dirty="0" smtClean="0">
                <a:latin typeface="Arial Narrow" panose="020B0606020202030204" pitchFamily="34" charset="0"/>
              </a:rPr>
              <a:t>	За </a:t>
            </a:r>
            <a:r>
              <a:rPr lang="ru-RU" sz="2400" dirty="0" err="1">
                <a:latin typeface="Arial Narrow" panose="020B0606020202030204" pitchFamily="34" charset="0"/>
              </a:rPr>
              <a:t>организиране</a:t>
            </a:r>
            <a:r>
              <a:rPr lang="ru-RU" sz="2400" dirty="0">
                <a:latin typeface="Arial Narrow" panose="020B0606020202030204" pitchFamily="34" charset="0"/>
              </a:rPr>
              <a:t> на </a:t>
            </a:r>
            <a:r>
              <a:rPr lang="ru-RU" sz="2400" b="1" dirty="0" err="1">
                <a:latin typeface="Arial Narrow" panose="020B0606020202030204" pitchFamily="34" charset="0"/>
              </a:rPr>
              <a:t>здравната</a:t>
            </a:r>
            <a:r>
              <a:rPr lang="ru-RU" sz="2400" b="1" dirty="0">
                <a:latin typeface="Arial Narrow" panose="020B0606020202030204" pitchFamily="34" charset="0"/>
              </a:rPr>
              <a:t> </a:t>
            </a:r>
            <a:r>
              <a:rPr lang="ru-RU" sz="2400" b="1" dirty="0" err="1">
                <a:latin typeface="Arial Narrow" panose="020B0606020202030204" pitchFamily="34" charset="0"/>
              </a:rPr>
              <a:t>помощ</a:t>
            </a:r>
            <a:r>
              <a:rPr lang="ru-RU" sz="2400" b="1" dirty="0">
                <a:latin typeface="Arial Narrow" panose="020B0606020202030204" pitchFamily="34" charset="0"/>
              </a:rPr>
              <a:t> в </a:t>
            </a:r>
            <a:r>
              <a:rPr lang="ru-RU" sz="2400" b="1" dirty="0" err="1">
                <a:latin typeface="Arial Narrow" panose="020B0606020202030204" pitchFamily="34" charset="0"/>
              </a:rPr>
              <a:t>общините</a:t>
            </a:r>
            <a:r>
              <a:rPr lang="ru-RU" sz="2400" b="1" dirty="0">
                <a:latin typeface="Arial Narrow" panose="020B0606020202030204" pitchFamily="34" charset="0"/>
              </a:rPr>
              <a:t> </a:t>
            </a:r>
            <a:r>
              <a:rPr lang="ru-RU" sz="2400" dirty="0" err="1">
                <a:latin typeface="Arial Narrow" panose="020B0606020202030204" pitchFamily="34" charset="0"/>
              </a:rPr>
              <a:t>съответният</a:t>
            </a:r>
            <a:r>
              <a:rPr lang="ru-RU" sz="2400" dirty="0">
                <a:latin typeface="Arial Narrow" panose="020B0606020202030204" pitchFamily="34" charset="0"/>
              </a:rPr>
              <a:t> </a:t>
            </a:r>
            <a:r>
              <a:rPr lang="ru-RU" sz="2400" dirty="0" err="1">
                <a:latin typeface="Arial Narrow" panose="020B0606020202030204" pitchFamily="34" charset="0"/>
              </a:rPr>
              <a:t>общински</a:t>
            </a:r>
            <a:r>
              <a:rPr lang="ru-RU" sz="2400" dirty="0">
                <a:latin typeface="Arial Narrow" panose="020B0606020202030204" pitchFamily="34" charset="0"/>
              </a:rPr>
              <a:t> </a:t>
            </a:r>
            <a:r>
              <a:rPr lang="ru-RU" sz="2400" dirty="0" err="1">
                <a:latin typeface="Arial Narrow" panose="020B0606020202030204" pitchFamily="34" charset="0"/>
              </a:rPr>
              <a:t>съвет</a:t>
            </a:r>
            <a:r>
              <a:rPr lang="ru-RU" sz="2400" dirty="0">
                <a:latin typeface="Arial Narrow" panose="020B0606020202030204" pitchFamily="34" charset="0"/>
              </a:rPr>
              <a:t> </a:t>
            </a:r>
            <a:r>
              <a:rPr lang="ru-RU" sz="2400" dirty="0" err="1">
                <a:latin typeface="Arial Narrow" panose="020B0606020202030204" pitchFamily="34" charset="0"/>
              </a:rPr>
              <a:t>може</a:t>
            </a:r>
            <a:r>
              <a:rPr lang="ru-RU" sz="2400" dirty="0">
                <a:latin typeface="Arial Narrow" panose="020B0606020202030204" pitchFamily="34" charset="0"/>
              </a:rPr>
              <a:t> да </a:t>
            </a:r>
            <a:r>
              <a:rPr lang="ru-RU" sz="2400" dirty="0" err="1">
                <a:latin typeface="Arial Narrow" panose="020B0606020202030204" pitchFamily="34" charset="0"/>
              </a:rPr>
              <a:t>създава</a:t>
            </a:r>
            <a:r>
              <a:rPr lang="ru-RU" sz="2400" dirty="0">
                <a:latin typeface="Arial Narrow" panose="020B0606020202030204" pitchFamily="34" charset="0"/>
              </a:rPr>
              <a:t> </a:t>
            </a:r>
            <a:r>
              <a:rPr lang="ru-RU" sz="2400" b="1" dirty="0">
                <a:latin typeface="Arial Narrow" panose="020B0606020202030204" pitchFamily="34" charset="0"/>
              </a:rPr>
              <a:t>служба по </a:t>
            </a:r>
            <a:r>
              <a:rPr lang="ru-RU" sz="2400" b="1" dirty="0" err="1">
                <a:latin typeface="Arial Narrow" panose="020B0606020202030204" pitchFamily="34" charset="0"/>
              </a:rPr>
              <a:t>здравеопазване</a:t>
            </a:r>
            <a:r>
              <a:rPr lang="ru-RU" sz="2400" b="1" dirty="0">
                <a:latin typeface="Arial Narrow" panose="020B0606020202030204" pitchFamily="34" charset="0"/>
              </a:rPr>
              <a:t> в </a:t>
            </a:r>
            <a:r>
              <a:rPr lang="ru-RU" sz="2400" b="1" dirty="0" err="1">
                <a:latin typeface="Arial Narrow" panose="020B0606020202030204" pitchFamily="34" charset="0"/>
              </a:rPr>
              <a:t>състава</a:t>
            </a:r>
            <a:r>
              <a:rPr lang="ru-RU" sz="2400" b="1" dirty="0">
                <a:latin typeface="Arial Narrow" panose="020B0606020202030204" pitchFamily="34" charset="0"/>
              </a:rPr>
              <a:t> на </a:t>
            </a:r>
            <a:r>
              <a:rPr lang="ru-RU" sz="2400" b="1" dirty="0" err="1">
                <a:latin typeface="Arial Narrow" panose="020B0606020202030204" pitchFamily="34" charset="0"/>
              </a:rPr>
              <a:t>общинската</a:t>
            </a:r>
            <a:r>
              <a:rPr lang="ru-RU" sz="2400" b="1" dirty="0">
                <a:latin typeface="Arial Narrow" panose="020B0606020202030204" pitchFamily="34" charset="0"/>
              </a:rPr>
              <a:t> администрация</a:t>
            </a:r>
            <a:r>
              <a:rPr lang="ru-RU" sz="2400" dirty="0">
                <a:latin typeface="Arial Narrow" panose="020B0606020202030204" pitchFamily="34" charset="0"/>
              </a:rPr>
              <a:t>. </a:t>
            </a:r>
            <a:r>
              <a:rPr lang="ru-RU" sz="2400" dirty="0" err="1">
                <a:latin typeface="Arial Narrow" panose="020B0606020202030204" pitchFamily="34" charset="0"/>
              </a:rPr>
              <a:t>Дейността</a:t>
            </a:r>
            <a:r>
              <a:rPr lang="ru-RU" sz="2400" dirty="0">
                <a:latin typeface="Arial Narrow" panose="020B0606020202030204" pitchFamily="34" charset="0"/>
              </a:rPr>
              <a:t> на </a:t>
            </a:r>
            <a:r>
              <a:rPr lang="ru-RU" sz="2400" dirty="0" err="1">
                <a:latin typeface="Arial Narrow" panose="020B0606020202030204" pitchFamily="34" charset="0"/>
              </a:rPr>
              <a:t>службата</a:t>
            </a:r>
            <a:r>
              <a:rPr lang="ru-RU" sz="2400" dirty="0">
                <a:latin typeface="Arial Narrow" panose="020B0606020202030204" pitchFamily="34" charset="0"/>
              </a:rPr>
              <a:t> се </a:t>
            </a:r>
            <a:r>
              <a:rPr lang="ru-RU" sz="2400" dirty="0" err="1">
                <a:latin typeface="Arial Narrow" panose="020B0606020202030204" pitchFamily="34" charset="0"/>
              </a:rPr>
              <a:t>осъществява</a:t>
            </a:r>
            <a:r>
              <a:rPr lang="ru-RU" sz="2400" dirty="0">
                <a:latin typeface="Arial Narrow" panose="020B0606020202030204" pitchFamily="34" charset="0"/>
              </a:rPr>
              <a:t> под </a:t>
            </a:r>
            <a:r>
              <a:rPr lang="ru-RU" sz="2400" dirty="0" err="1">
                <a:latin typeface="Arial Narrow" panose="020B0606020202030204" pitchFamily="34" charset="0"/>
              </a:rPr>
              <a:t>методическото</a:t>
            </a:r>
            <a:r>
              <a:rPr lang="ru-RU" sz="2400" dirty="0">
                <a:latin typeface="Arial Narrow" panose="020B0606020202030204" pitchFamily="34" charset="0"/>
              </a:rPr>
              <a:t> </a:t>
            </a:r>
            <a:r>
              <a:rPr lang="ru-RU" sz="2400" dirty="0" err="1">
                <a:latin typeface="Arial Narrow" panose="020B0606020202030204" pitchFamily="34" charset="0"/>
              </a:rPr>
              <a:t>ръководство</a:t>
            </a:r>
            <a:r>
              <a:rPr lang="ru-RU" sz="2400" dirty="0">
                <a:latin typeface="Arial Narrow" panose="020B0606020202030204" pitchFamily="34" charset="0"/>
              </a:rPr>
              <a:t> на </a:t>
            </a:r>
            <a:r>
              <a:rPr lang="ru-RU" sz="2400" dirty="0" err="1">
                <a:latin typeface="Arial Narrow" panose="020B0606020202030204" pitchFamily="34" charset="0"/>
              </a:rPr>
              <a:t>регионалната</a:t>
            </a:r>
            <a:r>
              <a:rPr lang="ru-RU" sz="2400" dirty="0">
                <a:latin typeface="Arial Narrow" panose="020B0606020202030204" pitchFamily="34" charset="0"/>
              </a:rPr>
              <a:t> </a:t>
            </a:r>
            <a:r>
              <a:rPr lang="ru-RU" sz="2400" dirty="0" err="1">
                <a:latin typeface="Arial Narrow" panose="020B0606020202030204" pitchFamily="34" charset="0"/>
              </a:rPr>
              <a:t>здравна</a:t>
            </a:r>
            <a:r>
              <a:rPr lang="ru-RU" sz="2400" dirty="0">
                <a:latin typeface="Arial Narrow" panose="020B0606020202030204" pitchFamily="34" charset="0"/>
              </a:rPr>
              <a:t> инспекция</a:t>
            </a:r>
            <a:r>
              <a:rPr lang="ru-RU" sz="2400" dirty="0" smtClean="0">
                <a:latin typeface="Arial Narrow" panose="020B0606020202030204" pitchFamily="34" charset="0"/>
              </a:rPr>
              <a:t>.</a:t>
            </a:r>
          </a:p>
          <a:p>
            <a:pPr algn="just"/>
            <a:r>
              <a:rPr lang="ru-RU" sz="2400" dirty="0">
                <a:latin typeface="Arial Narrow" panose="020B0606020202030204" pitchFamily="34" charset="0"/>
              </a:rPr>
              <a:t>	</a:t>
            </a:r>
            <a:r>
              <a:rPr lang="ru-RU" sz="2400" dirty="0">
                <a:solidFill>
                  <a:srgbClr val="00B0F0"/>
                </a:solidFill>
                <a:latin typeface="Arial Narrow" panose="020B0606020202030204" pitchFamily="34" charset="0"/>
              </a:rPr>
              <a:t>Раздел III</a:t>
            </a:r>
            <a:r>
              <a:rPr lang="ru-RU" sz="2400" dirty="0" smtClean="0">
                <a:solidFill>
                  <a:srgbClr val="00B0F0"/>
                </a:solidFill>
                <a:latin typeface="Arial Narrow" panose="020B0606020202030204" pitchFamily="34" charset="0"/>
              </a:rPr>
              <a:t>. </a:t>
            </a:r>
            <a:r>
              <a:rPr lang="ru-RU" sz="2400" dirty="0" err="1" smtClean="0">
                <a:solidFill>
                  <a:srgbClr val="00B0F0"/>
                </a:solidFill>
                <a:latin typeface="Arial Narrow" panose="020B0606020202030204" pitchFamily="34" charset="0"/>
              </a:rPr>
              <a:t>Държавен</a:t>
            </a:r>
            <a:r>
              <a:rPr lang="ru-RU" sz="2400" dirty="0" smtClean="0">
                <a:solidFill>
                  <a:srgbClr val="00B0F0"/>
                </a:solidFill>
                <a:latin typeface="Arial Narrow" panose="020B0606020202030204" pitchFamily="34" charset="0"/>
              </a:rPr>
              <a:t> </a:t>
            </a:r>
            <a:r>
              <a:rPr lang="ru-RU" sz="2400" dirty="0" err="1">
                <a:solidFill>
                  <a:srgbClr val="00B0F0"/>
                </a:solidFill>
                <a:latin typeface="Arial Narrow" panose="020B0606020202030204" pitchFamily="34" charset="0"/>
              </a:rPr>
              <a:t>здравен</a:t>
            </a:r>
            <a:r>
              <a:rPr lang="ru-RU" sz="2400" dirty="0">
                <a:solidFill>
                  <a:srgbClr val="00B0F0"/>
                </a:solidFill>
                <a:latin typeface="Arial Narrow" panose="020B0606020202030204" pitchFamily="34" charset="0"/>
              </a:rPr>
              <a:t> </a:t>
            </a:r>
            <a:r>
              <a:rPr lang="ru-RU" sz="2400" dirty="0" err="1" smtClean="0">
                <a:solidFill>
                  <a:srgbClr val="00B0F0"/>
                </a:solidFill>
                <a:latin typeface="Arial Narrow" panose="020B0606020202030204" pitchFamily="34" charset="0"/>
              </a:rPr>
              <a:t>контрол</a:t>
            </a:r>
            <a:endParaRPr lang="ru-RU" sz="2400" dirty="0" smtClean="0">
              <a:solidFill>
                <a:srgbClr val="00B0F0"/>
              </a:solidFill>
              <a:latin typeface="Arial Narrow" panose="020B0606020202030204" pitchFamily="34" charset="0"/>
            </a:endParaRPr>
          </a:p>
          <a:p>
            <a:pPr algn="just"/>
            <a:r>
              <a:rPr lang="ru-RU" sz="2400" dirty="0">
                <a:solidFill>
                  <a:srgbClr val="00B0F0"/>
                </a:solidFill>
                <a:latin typeface="Arial Narrow" panose="020B0606020202030204" pitchFamily="34" charset="0"/>
              </a:rPr>
              <a:t>	</a:t>
            </a:r>
            <a:r>
              <a:rPr lang="ru-RU" sz="2400" dirty="0" err="1">
                <a:latin typeface="Arial Narrow" panose="020B0606020202030204" pitchFamily="34" charset="0"/>
              </a:rPr>
              <a:t>Органи</a:t>
            </a:r>
            <a:r>
              <a:rPr lang="ru-RU" sz="2400" dirty="0">
                <a:latin typeface="Arial Narrow" panose="020B0606020202030204" pitchFamily="34" charset="0"/>
              </a:rPr>
              <a:t> на </a:t>
            </a:r>
            <a:r>
              <a:rPr lang="ru-RU" sz="2400" dirty="0" err="1">
                <a:latin typeface="Arial Narrow" panose="020B0606020202030204" pitchFamily="34" charset="0"/>
              </a:rPr>
              <a:t>държавния</a:t>
            </a:r>
            <a:r>
              <a:rPr lang="ru-RU" sz="2400" dirty="0">
                <a:latin typeface="Arial Narrow" panose="020B0606020202030204" pitchFamily="34" charset="0"/>
              </a:rPr>
              <a:t> </a:t>
            </a:r>
            <a:r>
              <a:rPr lang="ru-RU" sz="2400" dirty="0" err="1">
                <a:latin typeface="Arial Narrow" panose="020B0606020202030204" pitchFamily="34" charset="0"/>
              </a:rPr>
              <a:t>здравен</a:t>
            </a:r>
            <a:r>
              <a:rPr lang="ru-RU" sz="2400" dirty="0">
                <a:latin typeface="Arial Narrow" panose="020B0606020202030204" pitchFamily="34" charset="0"/>
              </a:rPr>
              <a:t> </a:t>
            </a:r>
            <a:r>
              <a:rPr lang="ru-RU" sz="2400" dirty="0" err="1">
                <a:latin typeface="Arial Narrow" panose="020B0606020202030204" pitchFamily="34" charset="0"/>
              </a:rPr>
              <a:t>контрол</a:t>
            </a:r>
            <a:r>
              <a:rPr lang="ru-RU" sz="2400" dirty="0">
                <a:latin typeface="Arial Narrow" panose="020B0606020202030204" pitchFamily="34" charset="0"/>
              </a:rPr>
              <a:t> </a:t>
            </a:r>
            <a:r>
              <a:rPr lang="ru-RU" sz="2400" dirty="0" err="1">
                <a:latin typeface="Arial Narrow" panose="020B0606020202030204" pitchFamily="34" charset="0"/>
              </a:rPr>
              <a:t>са</a:t>
            </a:r>
            <a:r>
              <a:rPr lang="ru-RU" sz="2400" dirty="0">
                <a:latin typeface="Arial Narrow" panose="020B0606020202030204" pitchFamily="34" charset="0"/>
              </a:rPr>
              <a:t> </a:t>
            </a:r>
            <a:r>
              <a:rPr lang="ru-RU" sz="2400" dirty="0" err="1">
                <a:latin typeface="Arial Narrow" panose="020B0606020202030204" pitchFamily="34" charset="0"/>
              </a:rPr>
              <a:t>главният</a:t>
            </a:r>
            <a:r>
              <a:rPr lang="ru-RU" sz="2400" dirty="0">
                <a:latin typeface="Arial Narrow" panose="020B0606020202030204" pitchFamily="34" charset="0"/>
              </a:rPr>
              <a:t> </a:t>
            </a:r>
            <a:r>
              <a:rPr lang="ru-RU" sz="2400" dirty="0" err="1">
                <a:latin typeface="Arial Narrow" panose="020B0606020202030204" pitchFamily="34" charset="0"/>
              </a:rPr>
              <a:t>държавен</a:t>
            </a:r>
            <a:r>
              <a:rPr lang="ru-RU" sz="2400" dirty="0">
                <a:latin typeface="Arial Narrow" panose="020B0606020202030204" pitchFamily="34" charset="0"/>
              </a:rPr>
              <a:t> </a:t>
            </a:r>
            <a:r>
              <a:rPr lang="ru-RU" sz="2400" dirty="0" err="1">
                <a:latin typeface="Arial Narrow" panose="020B0606020202030204" pitchFamily="34" charset="0"/>
              </a:rPr>
              <a:t>здравен</a:t>
            </a:r>
            <a:r>
              <a:rPr lang="ru-RU" sz="2400" dirty="0">
                <a:latin typeface="Arial Narrow" panose="020B0606020202030204" pitchFamily="34" charset="0"/>
              </a:rPr>
              <a:t> инспектор на </a:t>
            </a:r>
            <a:r>
              <a:rPr lang="ru-RU" sz="2400" dirty="0" err="1">
                <a:latin typeface="Arial Narrow" panose="020B0606020202030204" pitchFamily="34" charset="0"/>
              </a:rPr>
              <a:t>Република</a:t>
            </a:r>
            <a:r>
              <a:rPr lang="ru-RU" sz="2400" dirty="0">
                <a:latin typeface="Arial Narrow" panose="020B0606020202030204" pitchFamily="34" charset="0"/>
              </a:rPr>
              <a:t> </a:t>
            </a:r>
            <a:r>
              <a:rPr lang="ru-RU" sz="2400" dirty="0" err="1">
                <a:latin typeface="Arial Narrow" panose="020B0606020202030204" pitchFamily="34" charset="0"/>
              </a:rPr>
              <a:t>България</a:t>
            </a:r>
            <a:r>
              <a:rPr lang="ru-RU" sz="2400" dirty="0">
                <a:latin typeface="Arial Narrow" panose="020B0606020202030204" pitchFamily="34" charset="0"/>
              </a:rPr>
              <a:t>, </a:t>
            </a:r>
            <a:r>
              <a:rPr lang="ru-RU" sz="2400" dirty="0" err="1">
                <a:latin typeface="Arial Narrow" panose="020B0606020202030204" pitchFamily="34" charset="0"/>
              </a:rPr>
              <a:t>регионалните</a:t>
            </a:r>
            <a:r>
              <a:rPr lang="ru-RU" sz="2400" dirty="0">
                <a:latin typeface="Arial Narrow" panose="020B0606020202030204" pitchFamily="34" charset="0"/>
              </a:rPr>
              <a:t> </a:t>
            </a:r>
            <a:r>
              <a:rPr lang="ru-RU" sz="2400" dirty="0" err="1">
                <a:latin typeface="Arial Narrow" panose="020B0606020202030204" pitchFamily="34" charset="0"/>
              </a:rPr>
              <a:t>здравни</a:t>
            </a:r>
            <a:r>
              <a:rPr lang="ru-RU" sz="2400" dirty="0">
                <a:latin typeface="Arial Narrow" panose="020B0606020202030204" pitchFamily="34" charset="0"/>
              </a:rPr>
              <a:t> инспекции и </a:t>
            </a:r>
            <a:r>
              <a:rPr lang="ru-RU" sz="2400" dirty="0" err="1">
                <a:latin typeface="Arial Narrow" panose="020B0606020202030204" pitchFamily="34" charset="0"/>
              </a:rPr>
              <a:t>Националният</a:t>
            </a:r>
            <a:r>
              <a:rPr lang="ru-RU" sz="2400" dirty="0">
                <a:latin typeface="Arial Narrow" panose="020B0606020202030204" pitchFamily="34" charset="0"/>
              </a:rPr>
              <a:t> </a:t>
            </a:r>
            <a:r>
              <a:rPr lang="ru-RU" sz="2400" dirty="0" err="1">
                <a:latin typeface="Arial Narrow" panose="020B0606020202030204" pitchFamily="34" charset="0"/>
              </a:rPr>
              <a:t>център</a:t>
            </a:r>
            <a:r>
              <a:rPr lang="ru-RU" sz="2400" dirty="0">
                <a:latin typeface="Arial Narrow" panose="020B0606020202030204" pitchFamily="34" charset="0"/>
              </a:rPr>
              <a:t> по радиобиология и </a:t>
            </a:r>
            <a:r>
              <a:rPr lang="ru-RU" sz="2400" dirty="0" err="1">
                <a:latin typeface="Arial Narrow" panose="020B0606020202030204" pitchFamily="34" charset="0"/>
              </a:rPr>
              <a:t>радиационна</a:t>
            </a:r>
            <a:r>
              <a:rPr lang="ru-RU" sz="2400" dirty="0">
                <a:latin typeface="Arial Narrow" panose="020B0606020202030204" pitchFamily="34" charset="0"/>
              </a:rPr>
              <a:t> защита (НЦРРЗ</a:t>
            </a:r>
            <a:r>
              <a:rPr lang="ru-RU" sz="2400" dirty="0" smtClean="0">
                <a:latin typeface="Arial Narrow" panose="020B0606020202030204" pitchFamily="34" charset="0"/>
              </a:rPr>
              <a:t>).</a:t>
            </a:r>
          </a:p>
          <a:p>
            <a:pPr algn="just"/>
            <a:r>
              <a:rPr lang="ru-RU" sz="2400" dirty="0">
                <a:solidFill>
                  <a:srgbClr val="00B0F0"/>
                </a:solidFill>
                <a:latin typeface="Arial Narrow" panose="020B0606020202030204" pitchFamily="34" charset="0"/>
              </a:rPr>
              <a:t>	</a:t>
            </a:r>
            <a:r>
              <a:rPr lang="ru-RU" sz="2400" dirty="0" smtClean="0">
                <a:solidFill>
                  <a:srgbClr val="00B0F0"/>
                </a:solidFill>
                <a:latin typeface="Arial Narrow" panose="020B0606020202030204" pitchFamily="34" charset="0"/>
              </a:rPr>
              <a:t>Раздел </a:t>
            </a:r>
            <a:r>
              <a:rPr lang="en-US" sz="2400" dirty="0">
                <a:solidFill>
                  <a:srgbClr val="00B0F0"/>
                </a:solidFill>
                <a:latin typeface="Arial Narrow" panose="020B0606020202030204" pitchFamily="34" charset="0"/>
              </a:rPr>
              <a:t>IV</a:t>
            </a:r>
            <a:r>
              <a:rPr lang="en-US" sz="2400" dirty="0" smtClean="0">
                <a:solidFill>
                  <a:srgbClr val="00B0F0"/>
                </a:solidFill>
                <a:latin typeface="Arial Narrow" panose="020B0606020202030204" pitchFamily="34" charset="0"/>
              </a:rPr>
              <a:t>.</a:t>
            </a:r>
            <a:r>
              <a:rPr lang="bg-BG" sz="2400" dirty="0" smtClean="0">
                <a:solidFill>
                  <a:srgbClr val="00B0F0"/>
                </a:solidFill>
                <a:latin typeface="Arial Narrow" panose="020B0606020202030204" pitchFamily="34" charset="0"/>
              </a:rPr>
              <a:t> </a:t>
            </a:r>
            <a:r>
              <a:rPr lang="ru-RU" sz="2400" dirty="0" err="1" smtClean="0">
                <a:solidFill>
                  <a:srgbClr val="00B0F0"/>
                </a:solidFill>
                <a:latin typeface="Arial Narrow" panose="020B0606020202030204" pitchFamily="34" charset="0"/>
              </a:rPr>
              <a:t>Здравни</a:t>
            </a:r>
            <a:r>
              <a:rPr lang="ru-RU" sz="2400" dirty="0" smtClean="0">
                <a:solidFill>
                  <a:srgbClr val="00B0F0"/>
                </a:solidFill>
                <a:latin typeface="Arial Narrow" panose="020B0606020202030204" pitchFamily="34" charset="0"/>
              </a:rPr>
              <a:t> заведения</a:t>
            </a:r>
          </a:p>
          <a:p>
            <a:r>
              <a:rPr lang="ru-RU" sz="2400" dirty="0">
                <a:solidFill>
                  <a:srgbClr val="00B0F0"/>
                </a:solidFill>
                <a:latin typeface="Arial Narrow" panose="020B0606020202030204" pitchFamily="34" charset="0"/>
              </a:rPr>
              <a:t>	</a:t>
            </a:r>
            <a:r>
              <a:rPr lang="ru-RU" sz="2400" dirty="0" err="1">
                <a:latin typeface="Arial Narrow" panose="020B0606020202030204" pitchFamily="34" charset="0"/>
              </a:rPr>
              <a:t>Здравните</a:t>
            </a:r>
            <a:r>
              <a:rPr lang="ru-RU" sz="2400" dirty="0">
                <a:latin typeface="Arial Narrow" panose="020B0606020202030204" pitchFamily="34" charset="0"/>
              </a:rPr>
              <a:t> заведения </a:t>
            </a:r>
            <a:r>
              <a:rPr lang="ru-RU" sz="2400" dirty="0" err="1">
                <a:latin typeface="Arial Narrow" panose="020B0606020202030204" pitchFamily="34" charset="0"/>
              </a:rPr>
              <a:t>са</a:t>
            </a:r>
            <a:r>
              <a:rPr lang="ru-RU" sz="2400" dirty="0">
                <a:latin typeface="Arial Narrow" panose="020B0606020202030204" pitchFamily="34" charset="0"/>
              </a:rPr>
              <a:t> </a:t>
            </a:r>
            <a:r>
              <a:rPr lang="ru-RU" sz="2400" dirty="0" err="1">
                <a:latin typeface="Arial Narrow" panose="020B0606020202030204" pitchFamily="34" charset="0"/>
              </a:rPr>
              <a:t>структури</a:t>
            </a:r>
            <a:r>
              <a:rPr lang="ru-RU" sz="2400" dirty="0">
                <a:latin typeface="Arial Narrow" panose="020B0606020202030204" pitchFamily="34" charset="0"/>
              </a:rPr>
              <a:t> на </a:t>
            </a:r>
            <a:r>
              <a:rPr lang="ru-RU" sz="2400" dirty="0" err="1">
                <a:latin typeface="Arial Narrow" panose="020B0606020202030204" pitchFamily="34" charset="0"/>
              </a:rPr>
              <a:t>националната</a:t>
            </a:r>
            <a:r>
              <a:rPr lang="ru-RU" sz="2400" dirty="0">
                <a:latin typeface="Arial Narrow" panose="020B0606020202030204" pitchFamily="34" charset="0"/>
              </a:rPr>
              <a:t> система за </a:t>
            </a:r>
            <a:r>
              <a:rPr lang="ru-RU" sz="2400" dirty="0" err="1">
                <a:latin typeface="Arial Narrow" panose="020B0606020202030204" pitchFamily="34" charset="0"/>
              </a:rPr>
              <a:t>здравеопазване</a:t>
            </a:r>
            <a:r>
              <a:rPr lang="ru-RU" sz="2400" dirty="0">
                <a:latin typeface="Arial Narrow" panose="020B0606020202030204" pitchFamily="34" charset="0"/>
              </a:rPr>
              <a:t>, в </a:t>
            </a:r>
            <a:r>
              <a:rPr lang="ru-RU" sz="2400" dirty="0" err="1">
                <a:latin typeface="Arial Narrow" panose="020B0606020202030204" pitchFamily="34" charset="0"/>
              </a:rPr>
              <a:t>които</a:t>
            </a:r>
            <a:r>
              <a:rPr lang="ru-RU" sz="2400" dirty="0">
                <a:latin typeface="Arial Narrow" panose="020B0606020202030204" pitchFamily="34" charset="0"/>
              </a:rPr>
              <a:t> </a:t>
            </a:r>
            <a:r>
              <a:rPr lang="ru-RU" sz="2400" dirty="0" err="1">
                <a:latin typeface="Arial Narrow" panose="020B0606020202030204" pitchFamily="34" charset="0"/>
              </a:rPr>
              <a:t>медицински</a:t>
            </a:r>
            <a:r>
              <a:rPr lang="ru-RU" sz="2400" dirty="0">
                <a:latin typeface="Arial Narrow" panose="020B0606020202030204" pitchFamily="34" charset="0"/>
              </a:rPr>
              <a:t> и </a:t>
            </a:r>
            <a:r>
              <a:rPr lang="ru-RU" sz="2400" dirty="0" err="1">
                <a:latin typeface="Arial Narrow" panose="020B0606020202030204" pitchFamily="34" charset="0"/>
              </a:rPr>
              <a:t>немедицински</a:t>
            </a:r>
            <a:r>
              <a:rPr lang="ru-RU" sz="2400" dirty="0">
                <a:latin typeface="Arial Narrow" panose="020B0606020202030204" pitchFamily="34" charset="0"/>
              </a:rPr>
              <a:t> </a:t>
            </a:r>
            <a:r>
              <a:rPr lang="ru-RU" sz="2400" dirty="0" err="1">
                <a:latin typeface="Arial Narrow" panose="020B0606020202030204" pitchFamily="34" charset="0"/>
              </a:rPr>
              <a:t>специалисти</a:t>
            </a:r>
            <a:r>
              <a:rPr lang="ru-RU" sz="2400" dirty="0">
                <a:latin typeface="Arial Narrow" panose="020B0606020202030204" pitchFamily="34" charset="0"/>
              </a:rPr>
              <a:t> </a:t>
            </a:r>
            <a:r>
              <a:rPr lang="ru-RU" sz="2400" dirty="0" err="1">
                <a:latin typeface="Arial Narrow" panose="020B0606020202030204" pitchFamily="34" charset="0"/>
              </a:rPr>
              <a:t>осъществяват</a:t>
            </a:r>
            <a:r>
              <a:rPr lang="ru-RU" sz="2400" dirty="0">
                <a:latin typeface="Arial Narrow" panose="020B0606020202030204" pitchFamily="34" charset="0"/>
              </a:rPr>
              <a:t> </a:t>
            </a:r>
            <a:r>
              <a:rPr lang="ru-RU" sz="2400" dirty="0" err="1">
                <a:latin typeface="Arial Narrow" panose="020B0606020202030204" pitchFamily="34" charset="0"/>
              </a:rPr>
              <a:t>дейности</a:t>
            </a:r>
            <a:r>
              <a:rPr lang="ru-RU" sz="2400" dirty="0">
                <a:latin typeface="Arial Narrow" panose="020B0606020202030204" pitchFamily="34" charset="0"/>
              </a:rPr>
              <a:t> по </a:t>
            </a:r>
            <a:r>
              <a:rPr lang="ru-RU" sz="2400" dirty="0" err="1">
                <a:latin typeface="Arial Narrow" panose="020B0606020202030204" pitchFamily="34" charset="0"/>
              </a:rPr>
              <a:t>опазване</a:t>
            </a:r>
            <a:r>
              <a:rPr lang="ru-RU" sz="2400" dirty="0">
                <a:latin typeface="Arial Narrow" panose="020B0606020202030204" pitchFamily="34" charset="0"/>
              </a:rPr>
              <a:t> и </a:t>
            </a:r>
            <a:r>
              <a:rPr lang="ru-RU" sz="2400" dirty="0" err="1">
                <a:latin typeface="Arial Narrow" panose="020B0606020202030204" pitchFamily="34" charset="0"/>
              </a:rPr>
              <a:t>укрепване</a:t>
            </a:r>
            <a:r>
              <a:rPr lang="ru-RU" sz="2400" dirty="0">
                <a:latin typeface="Arial Narrow" panose="020B0606020202030204" pitchFamily="34" charset="0"/>
              </a:rPr>
              <a:t> </a:t>
            </a:r>
            <a:r>
              <a:rPr lang="ru-RU" sz="2400" dirty="0" err="1">
                <a:latin typeface="Arial Narrow" panose="020B0606020202030204" pitchFamily="34" charset="0"/>
              </a:rPr>
              <a:t>здравето</a:t>
            </a:r>
            <a:r>
              <a:rPr lang="ru-RU" sz="2400" dirty="0">
                <a:latin typeface="Arial Narrow" panose="020B0606020202030204" pitchFamily="34" charset="0"/>
              </a:rPr>
              <a:t> на </a:t>
            </a:r>
            <a:r>
              <a:rPr lang="ru-RU" sz="2400" dirty="0" err="1">
                <a:latin typeface="Arial Narrow" panose="020B0606020202030204" pitchFamily="34" charset="0"/>
              </a:rPr>
              <a:t>гражданите</a:t>
            </a:r>
            <a:r>
              <a:rPr lang="ru-RU" sz="2400" dirty="0" smtClean="0">
                <a:latin typeface="Arial Narrow" panose="020B0606020202030204" pitchFamily="34" charset="0"/>
              </a:rPr>
              <a:t>. </a:t>
            </a:r>
            <a:r>
              <a:rPr lang="ru-RU" sz="2400" dirty="0" err="1" smtClean="0">
                <a:latin typeface="Arial Narrow" panose="020B0606020202030204" pitchFamily="34" charset="0"/>
              </a:rPr>
              <a:t>Здравни</a:t>
            </a:r>
            <a:r>
              <a:rPr lang="ru-RU" sz="2400" dirty="0" smtClean="0">
                <a:latin typeface="Arial Narrow" panose="020B0606020202030204" pitchFamily="34" charset="0"/>
              </a:rPr>
              <a:t> </a:t>
            </a:r>
            <a:r>
              <a:rPr lang="ru-RU" sz="2400" dirty="0">
                <a:latin typeface="Arial Narrow" panose="020B0606020202030204" pitchFamily="34" charset="0"/>
              </a:rPr>
              <a:t>заведения по </a:t>
            </a:r>
            <a:r>
              <a:rPr lang="ru-RU" sz="2400" dirty="0" err="1">
                <a:latin typeface="Arial Narrow" panose="020B0606020202030204" pitchFamily="34" charset="0"/>
              </a:rPr>
              <a:t>смисъла</a:t>
            </a:r>
            <a:r>
              <a:rPr lang="ru-RU" sz="2400" dirty="0">
                <a:latin typeface="Arial Narrow" panose="020B0606020202030204" pitchFamily="34" charset="0"/>
              </a:rPr>
              <a:t> на </a:t>
            </a:r>
            <a:r>
              <a:rPr lang="ru-RU" sz="2400" dirty="0" err="1">
                <a:latin typeface="Arial Narrow" panose="020B0606020202030204" pitchFamily="34" charset="0"/>
              </a:rPr>
              <a:t>този</a:t>
            </a:r>
            <a:r>
              <a:rPr lang="ru-RU" sz="2400" dirty="0">
                <a:latin typeface="Arial Narrow" panose="020B0606020202030204" pitchFamily="34" charset="0"/>
              </a:rPr>
              <a:t> закон </a:t>
            </a:r>
            <a:r>
              <a:rPr lang="ru-RU" sz="2400" dirty="0" err="1">
                <a:latin typeface="Arial Narrow" panose="020B0606020202030204" pitchFamily="34" charset="0"/>
              </a:rPr>
              <a:t>са</a:t>
            </a:r>
            <a:r>
              <a:rPr lang="ru-RU" sz="2400" dirty="0">
                <a:latin typeface="Arial Narrow" panose="020B0606020202030204" pitchFamily="34" charset="0"/>
              </a:rPr>
              <a:t>:</a:t>
            </a:r>
          </a:p>
          <a:p>
            <a:r>
              <a:rPr lang="ru-RU" sz="2400" dirty="0">
                <a:latin typeface="Arial Narrow" panose="020B0606020202030204" pitchFamily="34" charset="0"/>
              </a:rPr>
              <a:t>1. </a:t>
            </a:r>
            <a:r>
              <a:rPr lang="ru-RU" sz="2400" dirty="0" err="1">
                <a:latin typeface="Arial Narrow" panose="020B0606020202030204" pitchFamily="34" charset="0"/>
              </a:rPr>
              <a:t>националните</a:t>
            </a:r>
            <a:r>
              <a:rPr lang="ru-RU" sz="2400" dirty="0">
                <a:latin typeface="Arial Narrow" panose="020B0606020202030204" pitchFamily="34" charset="0"/>
              </a:rPr>
              <a:t> </a:t>
            </a:r>
            <a:r>
              <a:rPr lang="ru-RU" sz="2400" dirty="0" err="1">
                <a:latin typeface="Arial Narrow" panose="020B0606020202030204" pitchFamily="34" charset="0"/>
              </a:rPr>
              <a:t>центрове</a:t>
            </a:r>
            <a:r>
              <a:rPr lang="ru-RU" sz="2400" dirty="0">
                <a:latin typeface="Arial Narrow" panose="020B0606020202030204" pitchFamily="34" charset="0"/>
              </a:rPr>
              <a:t> по </a:t>
            </a:r>
            <a:r>
              <a:rPr lang="ru-RU" sz="2400" dirty="0" err="1">
                <a:latin typeface="Arial Narrow" panose="020B0606020202030204" pitchFamily="34" charset="0"/>
              </a:rPr>
              <a:t>проблемите</a:t>
            </a:r>
            <a:r>
              <a:rPr lang="ru-RU" sz="2400" dirty="0">
                <a:latin typeface="Arial Narrow" panose="020B0606020202030204" pitchFamily="34" charset="0"/>
              </a:rPr>
              <a:t> на </a:t>
            </a:r>
            <a:r>
              <a:rPr lang="ru-RU" sz="2400" dirty="0" err="1">
                <a:latin typeface="Arial Narrow" panose="020B0606020202030204" pitchFamily="34" charset="0"/>
              </a:rPr>
              <a:t>общественото</a:t>
            </a:r>
            <a:r>
              <a:rPr lang="ru-RU" sz="2400" dirty="0">
                <a:latin typeface="Arial Narrow" panose="020B0606020202030204" pitchFamily="34" charset="0"/>
              </a:rPr>
              <a:t> </a:t>
            </a:r>
            <a:r>
              <a:rPr lang="ru-RU" sz="2400" dirty="0" err="1">
                <a:latin typeface="Arial Narrow" panose="020B0606020202030204" pitchFamily="34" charset="0"/>
              </a:rPr>
              <a:t>здраве</a:t>
            </a:r>
            <a:r>
              <a:rPr lang="ru-RU" sz="2400" dirty="0">
                <a:latin typeface="Arial Narrow" panose="020B0606020202030204" pitchFamily="34" charset="0"/>
              </a:rPr>
              <a:t>;</a:t>
            </a:r>
          </a:p>
          <a:p>
            <a:r>
              <a:rPr lang="ru-RU" sz="2400" dirty="0">
                <a:latin typeface="Arial Narrow" panose="020B0606020202030204" pitchFamily="34" charset="0"/>
              </a:rPr>
              <a:t>2. </a:t>
            </a:r>
            <a:r>
              <a:rPr lang="ru-RU" sz="2400" dirty="0" err="1">
                <a:latin typeface="Arial Narrow" panose="020B0606020202030204" pitchFamily="34" charset="0"/>
              </a:rPr>
              <a:t>Националната</a:t>
            </a:r>
            <a:r>
              <a:rPr lang="ru-RU" sz="2400" dirty="0">
                <a:latin typeface="Arial Narrow" panose="020B0606020202030204" pitchFamily="34" charset="0"/>
              </a:rPr>
              <a:t> </a:t>
            </a:r>
            <a:r>
              <a:rPr lang="ru-RU" sz="2400" dirty="0" err="1">
                <a:latin typeface="Arial Narrow" panose="020B0606020202030204" pitchFamily="34" charset="0"/>
              </a:rPr>
              <a:t>експертна</a:t>
            </a:r>
            <a:r>
              <a:rPr lang="ru-RU" sz="2400" dirty="0">
                <a:latin typeface="Arial Narrow" panose="020B0606020202030204" pitchFamily="34" charset="0"/>
              </a:rPr>
              <a:t> </a:t>
            </a:r>
            <a:r>
              <a:rPr lang="ru-RU" sz="2400" dirty="0" err="1">
                <a:latin typeface="Arial Narrow" panose="020B0606020202030204" pitchFamily="34" charset="0"/>
              </a:rPr>
              <a:t>лекарска</a:t>
            </a:r>
            <a:r>
              <a:rPr lang="ru-RU" sz="2400" dirty="0">
                <a:latin typeface="Arial Narrow" panose="020B0606020202030204" pitchFamily="34" charset="0"/>
              </a:rPr>
              <a:t> </a:t>
            </a:r>
            <a:r>
              <a:rPr lang="ru-RU" sz="2400" dirty="0" err="1">
                <a:latin typeface="Arial Narrow" panose="020B0606020202030204" pitchFamily="34" charset="0"/>
              </a:rPr>
              <a:t>комисия</a:t>
            </a:r>
            <a:r>
              <a:rPr lang="ru-RU" sz="2400" dirty="0">
                <a:latin typeface="Arial Narrow" panose="020B0606020202030204" pitchFamily="34" charset="0"/>
              </a:rPr>
              <a:t> (НЕЛК);</a:t>
            </a:r>
          </a:p>
          <a:p>
            <a:r>
              <a:rPr lang="ru-RU" sz="2400" dirty="0">
                <a:latin typeface="Arial Narrow" panose="020B0606020202030204" pitchFamily="34" charset="0"/>
              </a:rPr>
              <a:t>3. </a:t>
            </a:r>
            <a:r>
              <a:rPr lang="ru-RU" sz="2400" dirty="0" err="1">
                <a:latin typeface="Arial Narrow" panose="020B0606020202030204" pitchFamily="34" charset="0"/>
              </a:rPr>
              <a:t>здравните</a:t>
            </a:r>
            <a:r>
              <a:rPr lang="ru-RU" sz="2400" dirty="0">
                <a:latin typeface="Arial Narrow" panose="020B0606020202030204" pitchFamily="34" charset="0"/>
              </a:rPr>
              <a:t> </a:t>
            </a:r>
            <a:r>
              <a:rPr lang="ru-RU" sz="2400" dirty="0" err="1">
                <a:latin typeface="Arial Narrow" panose="020B0606020202030204" pitchFamily="34" charset="0"/>
              </a:rPr>
              <a:t>кабинети</a:t>
            </a:r>
            <a:r>
              <a:rPr lang="ru-RU" sz="2400" dirty="0">
                <a:latin typeface="Arial Narrow" panose="020B0606020202030204" pitchFamily="34" charset="0"/>
              </a:rPr>
              <a:t> </a:t>
            </a:r>
            <a:r>
              <a:rPr lang="ru-RU" sz="2400" dirty="0" err="1" smtClean="0">
                <a:latin typeface="Arial Narrow" panose="020B0606020202030204" pitchFamily="34" charset="0"/>
              </a:rPr>
              <a:t>към</a:t>
            </a:r>
            <a:r>
              <a:rPr lang="ru-RU" sz="2400" dirty="0" smtClean="0">
                <a:latin typeface="Arial Narrow" panose="020B0606020202030204" pitchFamily="34" charset="0"/>
              </a:rPr>
              <a:t> </a:t>
            </a:r>
            <a:r>
              <a:rPr lang="ru-RU" sz="2400" dirty="0" err="1" smtClean="0">
                <a:latin typeface="Arial Narrow" panose="020B0606020202030204" pitchFamily="34" charset="0"/>
              </a:rPr>
              <a:t>детските</a:t>
            </a:r>
            <a:r>
              <a:rPr lang="ru-RU" sz="2400" dirty="0" smtClean="0">
                <a:latin typeface="Arial Narrow" panose="020B0606020202030204" pitchFamily="34" charset="0"/>
              </a:rPr>
              <a:t> </a:t>
            </a:r>
            <a:r>
              <a:rPr lang="ru-RU" sz="2400" dirty="0" err="1" smtClean="0">
                <a:latin typeface="Arial Narrow" panose="020B0606020202030204" pitchFamily="34" charset="0"/>
              </a:rPr>
              <a:t>градини</a:t>
            </a:r>
            <a:r>
              <a:rPr lang="ru-RU" sz="2400" dirty="0" smtClean="0">
                <a:latin typeface="Arial Narrow" panose="020B0606020202030204" pitchFamily="34" charset="0"/>
              </a:rPr>
              <a:t> и </a:t>
            </a:r>
            <a:r>
              <a:rPr lang="ru-RU" sz="2400" dirty="0" err="1" smtClean="0">
                <a:latin typeface="Arial Narrow" panose="020B0606020202030204" pitchFamily="34" charset="0"/>
              </a:rPr>
              <a:t>училищата</a:t>
            </a:r>
            <a:r>
              <a:rPr lang="ru-RU" sz="2400" dirty="0" smtClean="0">
                <a:latin typeface="Arial Narrow" panose="020B0606020202030204" pitchFamily="34" charset="0"/>
              </a:rPr>
              <a:t>;</a:t>
            </a:r>
            <a:endParaRPr lang="ru-RU" sz="2400" dirty="0">
              <a:latin typeface="Arial Narrow" panose="020B0606020202030204" pitchFamily="34" charset="0"/>
            </a:endParaRPr>
          </a:p>
          <a:p>
            <a:r>
              <a:rPr lang="ru-RU" sz="2400" dirty="0">
                <a:latin typeface="Arial Narrow" panose="020B0606020202030204" pitchFamily="34" charset="0"/>
              </a:rPr>
              <a:t>4. </a:t>
            </a:r>
            <a:r>
              <a:rPr lang="ru-RU" sz="2400" dirty="0" err="1" smtClean="0">
                <a:latin typeface="Arial Narrow" panose="020B0606020202030204" pitchFamily="34" charset="0"/>
              </a:rPr>
              <a:t>оптиките</a:t>
            </a:r>
            <a:r>
              <a:rPr lang="ru-RU" sz="2400" dirty="0" smtClean="0">
                <a:latin typeface="Arial Narrow" panose="020B0606020202030204" pitchFamily="34" charset="0"/>
              </a:rPr>
              <a:t>.</a:t>
            </a:r>
            <a:endParaRPr lang="ru-RU" sz="2400" dirty="0">
              <a:latin typeface="Arial Narrow" panose="020B0606020202030204" pitchFamily="34" charset="0"/>
            </a:endParaRPr>
          </a:p>
          <a:p>
            <a:r>
              <a:rPr lang="ru-RU" sz="2400" dirty="0" smtClean="0">
                <a:latin typeface="Arial Narrow" panose="020B0606020202030204" pitchFamily="34" charset="0"/>
              </a:rPr>
              <a:t>5. </a:t>
            </a:r>
            <a:r>
              <a:rPr lang="ru-RU" sz="2400" dirty="0" err="1" smtClean="0">
                <a:latin typeface="Arial Narrow" panose="020B0606020202030204" pitchFamily="34" charset="0"/>
              </a:rPr>
              <a:t>Аптеките</a:t>
            </a:r>
            <a:r>
              <a:rPr lang="ru-RU" sz="2400" dirty="0" smtClean="0">
                <a:latin typeface="Arial Narrow" panose="020B0606020202030204" pitchFamily="34" charset="0"/>
              </a:rPr>
              <a:t> </a:t>
            </a:r>
            <a:r>
              <a:rPr lang="ru-RU" sz="2400" dirty="0" err="1">
                <a:latin typeface="Arial Narrow" panose="020B0606020202030204" pitchFamily="34" charset="0"/>
              </a:rPr>
              <a:t>са</a:t>
            </a:r>
            <a:r>
              <a:rPr lang="ru-RU" sz="2400" dirty="0">
                <a:latin typeface="Arial Narrow" panose="020B0606020202030204" pitchFamily="34" charset="0"/>
              </a:rPr>
              <a:t> </a:t>
            </a:r>
            <a:r>
              <a:rPr lang="ru-RU" sz="2400" dirty="0" err="1">
                <a:latin typeface="Arial Narrow" panose="020B0606020202030204" pitchFamily="34" charset="0"/>
              </a:rPr>
              <a:t>здравни</a:t>
            </a:r>
            <a:r>
              <a:rPr lang="ru-RU" sz="2400" dirty="0">
                <a:latin typeface="Arial Narrow" panose="020B0606020202030204" pitchFamily="34" charset="0"/>
              </a:rPr>
              <a:t> заведения </a:t>
            </a:r>
            <a:r>
              <a:rPr lang="ru-RU" sz="2400" dirty="0" err="1">
                <a:latin typeface="Arial Narrow" panose="020B0606020202030204" pitchFamily="34" charset="0"/>
              </a:rPr>
              <a:t>със</a:t>
            </a:r>
            <a:r>
              <a:rPr lang="ru-RU" sz="2400" dirty="0">
                <a:latin typeface="Arial Narrow" panose="020B0606020202030204" pitchFamily="34" charset="0"/>
              </a:rPr>
              <a:t> статут и </a:t>
            </a:r>
            <a:r>
              <a:rPr lang="ru-RU" sz="2400" dirty="0" err="1">
                <a:latin typeface="Arial Narrow" panose="020B0606020202030204" pitchFamily="34" charset="0"/>
              </a:rPr>
              <a:t>дейност</a:t>
            </a:r>
            <a:r>
              <a:rPr lang="ru-RU" sz="2400" dirty="0">
                <a:latin typeface="Arial Narrow" panose="020B0606020202030204" pitchFamily="34" charset="0"/>
              </a:rPr>
              <a:t>, </a:t>
            </a:r>
            <a:r>
              <a:rPr lang="ru-RU" sz="2400" dirty="0" err="1">
                <a:latin typeface="Arial Narrow" panose="020B0606020202030204" pitchFamily="34" charset="0"/>
              </a:rPr>
              <a:t>определени</a:t>
            </a:r>
            <a:r>
              <a:rPr lang="ru-RU" sz="2400" dirty="0">
                <a:latin typeface="Arial Narrow" panose="020B0606020202030204" pitchFamily="34" charset="0"/>
              </a:rPr>
              <a:t> </a:t>
            </a:r>
            <a:r>
              <a:rPr lang="ru-RU" sz="2400" dirty="0" err="1">
                <a:latin typeface="Arial Narrow" panose="020B0606020202030204" pitchFamily="34" charset="0"/>
              </a:rPr>
              <a:t>със</a:t>
            </a:r>
            <a:r>
              <a:rPr lang="ru-RU" sz="2400" dirty="0">
                <a:latin typeface="Arial Narrow" panose="020B0606020202030204" pitchFamily="34" charset="0"/>
              </a:rPr>
              <a:t> Закона за </a:t>
            </a:r>
            <a:r>
              <a:rPr lang="ru-RU" sz="2400" dirty="0" err="1">
                <a:latin typeface="Arial Narrow" panose="020B0606020202030204" pitchFamily="34" charset="0"/>
              </a:rPr>
              <a:t>лекарствените</a:t>
            </a:r>
            <a:r>
              <a:rPr lang="ru-RU" sz="2400" dirty="0">
                <a:latin typeface="Arial Narrow" panose="020B0606020202030204" pitchFamily="34" charset="0"/>
              </a:rPr>
              <a:t> </a:t>
            </a:r>
            <a:r>
              <a:rPr lang="ru-RU" sz="2400" dirty="0" err="1">
                <a:latin typeface="Arial Narrow" panose="020B0606020202030204" pitchFamily="34" charset="0"/>
              </a:rPr>
              <a:t>продукти</a:t>
            </a:r>
            <a:r>
              <a:rPr lang="ru-RU" sz="2400" dirty="0">
                <a:latin typeface="Arial Narrow" panose="020B0606020202030204" pitchFamily="34" charset="0"/>
              </a:rPr>
              <a:t> в </a:t>
            </a:r>
            <a:r>
              <a:rPr lang="ru-RU" sz="2400" dirty="0" err="1">
                <a:latin typeface="Arial Narrow" panose="020B0606020202030204" pitchFamily="34" charset="0"/>
              </a:rPr>
              <a:t>хуманната</a:t>
            </a:r>
            <a:r>
              <a:rPr lang="ru-RU" sz="2400" dirty="0">
                <a:latin typeface="Arial Narrow" panose="020B0606020202030204" pitchFamily="34" charset="0"/>
              </a:rPr>
              <a:t> медицина.</a:t>
            </a:r>
          </a:p>
          <a:p>
            <a:pPr algn="just"/>
            <a:endParaRPr lang="ru-RU" sz="2400" dirty="0">
              <a:solidFill>
                <a:srgbClr val="00B0F0"/>
              </a:solidFill>
              <a:latin typeface="Arial Narrow" panose="020B0606020202030204" pitchFamily="34" charset="0"/>
            </a:endParaRPr>
          </a:p>
        </p:txBody>
      </p:sp>
    </p:spTree>
    <p:extLst>
      <p:ext uri="{BB962C8B-B14F-4D97-AF65-F5344CB8AC3E}">
        <p14:creationId xmlns:p14="http://schemas.microsoft.com/office/powerpoint/2010/main" val="61713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34471" y="288703"/>
            <a:ext cx="11698941" cy="6001643"/>
          </a:xfrm>
          <a:prstGeom prst="rect">
            <a:avLst/>
          </a:prstGeom>
        </p:spPr>
        <p:txBody>
          <a:bodyPr wrap="square">
            <a:spAutoFit/>
          </a:bodyPr>
          <a:lstStyle/>
          <a:p>
            <a:pPr algn="just"/>
            <a:r>
              <a:rPr lang="ru-RU" sz="2400" dirty="0" smtClean="0">
                <a:solidFill>
                  <a:srgbClr val="00B0F0"/>
                </a:solidFill>
                <a:latin typeface="Arial Narrow" panose="020B0606020202030204" pitchFamily="34" charset="0"/>
              </a:rPr>
              <a:t>	Раздел </a:t>
            </a:r>
            <a:r>
              <a:rPr lang="ru-RU" sz="2400" dirty="0">
                <a:solidFill>
                  <a:srgbClr val="00B0F0"/>
                </a:solidFill>
                <a:latin typeface="Arial Narrow" panose="020B0606020202030204" pitchFamily="34" charset="0"/>
              </a:rPr>
              <a:t>V</a:t>
            </a:r>
            <a:r>
              <a:rPr lang="ru-RU" sz="2400" dirty="0" smtClean="0">
                <a:solidFill>
                  <a:srgbClr val="00B0F0"/>
                </a:solidFill>
                <a:latin typeface="Arial Narrow" panose="020B0606020202030204" pitchFamily="34" charset="0"/>
              </a:rPr>
              <a:t>. </a:t>
            </a:r>
            <a:r>
              <a:rPr lang="ru-RU" sz="2400" dirty="0" err="1" smtClean="0">
                <a:solidFill>
                  <a:srgbClr val="00B0F0"/>
                </a:solidFill>
                <a:latin typeface="Arial Narrow" panose="020B0606020202030204" pitchFamily="34" charset="0"/>
              </a:rPr>
              <a:t>Здравна</a:t>
            </a:r>
            <a:r>
              <a:rPr lang="ru-RU" sz="2400" dirty="0" smtClean="0">
                <a:solidFill>
                  <a:srgbClr val="00B0F0"/>
                </a:solidFill>
                <a:latin typeface="Arial Narrow" panose="020B0606020202030204" pitchFamily="34" charset="0"/>
              </a:rPr>
              <a:t> </a:t>
            </a:r>
            <a:r>
              <a:rPr lang="ru-RU" sz="2400" dirty="0">
                <a:solidFill>
                  <a:srgbClr val="00B0F0"/>
                </a:solidFill>
                <a:latin typeface="Arial Narrow" panose="020B0606020202030204" pitchFamily="34" charset="0"/>
              </a:rPr>
              <a:t>информация и документация</a:t>
            </a:r>
          </a:p>
          <a:p>
            <a:pPr algn="just"/>
            <a:r>
              <a:rPr lang="ru-RU" sz="2400" dirty="0" smtClean="0">
                <a:solidFill>
                  <a:srgbClr val="000000"/>
                </a:solidFill>
                <a:latin typeface="Arial Narrow" panose="020B0606020202030204" pitchFamily="34" charset="0"/>
              </a:rPr>
              <a:t>	</a:t>
            </a:r>
            <a:r>
              <a:rPr lang="ru-RU" sz="2400" dirty="0" err="1" smtClean="0">
                <a:solidFill>
                  <a:srgbClr val="000000"/>
                </a:solidFill>
                <a:latin typeface="Arial Narrow" panose="020B0606020202030204" pitchFamily="34" charset="0"/>
              </a:rPr>
              <a:t>Здравна</a:t>
            </a:r>
            <a:r>
              <a:rPr lang="ru-RU" sz="2400" dirty="0" smtClean="0">
                <a:solidFill>
                  <a:srgbClr val="000000"/>
                </a:solidFill>
                <a:latin typeface="Arial Narrow" panose="020B0606020202030204" pitchFamily="34" charset="0"/>
              </a:rPr>
              <a:t> </a:t>
            </a:r>
            <a:r>
              <a:rPr lang="ru-RU" sz="2400" dirty="0">
                <a:solidFill>
                  <a:srgbClr val="000000"/>
                </a:solidFill>
                <a:latin typeface="Arial Narrow" panose="020B0606020202030204" pitchFamily="34" charset="0"/>
              </a:rPr>
              <a:t>информация </a:t>
            </a:r>
            <a:r>
              <a:rPr lang="ru-RU" sz="2400" dirty="0" err="1">
                <a:solidFill>
                  <a:srgbClr val="000000"/>
                </a:solidFill>
                <a:latin typeface="Arial Narrow" panose="020B0606020202030204" pitchFamily="34" charset="0"/>
              </a:rPr>
              <a:t>са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личните</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данни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свързани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със</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здравословното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състояние</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физическото</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психическото</a:t>
            </a:r>
            <a:r>
              <a:rPr lang="ru-RU" sz="2400" dirty="0">
                <a:solidFill>
                  <a:srgbClr val="000000"/>
                </a:solidFill>
                <a:latin typeface="Arial Narrow" panose="020B0606020202030204" pitchFamily="34" charset="0"/>
              </a:rPr>
              <a:t> развитие на </a:t>
            </a:r>
            <a:r>
              <a:rPr lang="ru-RU" sz="2400" dirty="0" err="1">
                <a:solidFill>
                  <a:srgbClr val="000000"/>
                </a:solidFill>
                <a:latin typeface="Arial Narrow" panose="020B0606020202030204" pitchFamily="34" charset="0"/>
              </a:rPr>
              <a:t>лицата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както</a:t>
            </a:r>
            <a:r>
              <a:rPr lang="ru-RU" sz="2400" dirty="0">
                <a:solidFill>
                  <a:srgbClr val="000000"/>
                </a:solidFill>
                <a:latin typeface="Arial Narrow" panose="020B0606020202030204" pitchFamily="34" charset="0"/>
              </a:rPr>
              <a:t> и всяка друга информация, </a:t>
            </a:r>
            <a:r>
              <a:rPr lang="ru-RU" sz="2400" dirty="0" err="1">
                <a:solidFill>
                  <a:srgbClr val="000000"/>
                </a:solidFill>
                <a:latin typeface="Arial Narrow" panose="020B0606020202030204" pitchFamily="34" charset="0"/>
              </a:rPr>
              <a:t>съдържаща</a:t>
            </a:r>
            <a:r>
              <a:rPr lang="ru-RU" sz="2400" dirty="0">
                <a:solidFill>
                  <a:srgbClr val="000000"/>
                </a:solidFill>
                <a:latin typeface="Arial Narrow" panose="020B0606020202030204" pitchFamily="34" charset="0"/>
              </a:rPr>
              <a:t> се в </a:t>
            </a:r>
            <a:r>
              <a:rPr lang="ru-RU" sz="2400" dirty="0" err="1">
                <a:solidFill>
                  <a:srgbClr val="000000"/>
                </a:solidFill>
                <a:latin typeface="Arial Narrow" panose="020B0606020202030204" pitchFamily="34" charset="0"/>
              </a:rPr>
              <a:t>медицинските</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рецепти</a:t>
            </a:r>
            <a:r>
              <a:rPr lang="ru-RU" sz="2400" dirty="0">
                <a:solidFill>
                  <a:srgbClr val="000000"/>
                </a:solidFill>
                <a:latin typeface="Arial Narrow" panose="020B0606020202030204" pitchFamily="34" charset="0"/>
              </a:rPr>
              <a:t>, предписания, </a:t>
            </a:r>
            <a:r>
              <a:rPr lang="ru-RU" sz="2400" dirty="0" err="1">
                <a:solidFill>
                  <a:srgbClr val="000000"/>
                </a:solidFill>
                <a:latin typeface="Arial Narrow" panose="020B0606020202030204" pitchFamily="34" charset="0"/>
              </a:rPr>
              <a:t>протоколи</a:t>
            </a:r>
            <a:r>
              <a:rPr lang="ru-RU" sz="2400" dirty="0">
                <a:solidFill>
                  <a:srgbClr val="000000"/>
                </a:solidFill>
                <a:latin typeface="Arial Narrow" panose="020B0606020202030204" pitchFamily="34" charset="0"/>
              </a:rPr>
              <a:t>, удостоверения и в друга </a:t>
            </a:r>
            <a:r>
              <a:rPr lang="ru-RU" sz="2400" dirty="0" err="1">
                <a:solidFill>
                  <a:srgbClr val="000000"/>
                </a:solidFill>
                <a:latin typeface="Arial Narrow" panose="020B0606020202030204" pitchFamily="34" charset="0"/>
              </a:rPr>
              <a:t>медицинска</a:t>
            </a:r>
            <a:r>
              <a:rPr lang="ru-RU" sz="2400" dirty="0">
                <a:solidFill>
                  <a:srgbClr val="000000"/>
                </a:solidFill>
                <a:latin typeface="Arial Narrow" panose="020B0606020202030204" pitchFamily="34" charset="0"/>
              </a:rPr>
              <a:t> документация</a:t>
            </a:r>
            <a:r>
              <a:rPr lang="ru-RU" sz="2400" dirty="0" smtClean="0">
                <a:solidFill>
                  <a:srgbClr val="000000"/>
                </a:solidFill>
                <a:latin typeface="Arial Narrow" panose="020B0606020202030204" pitchFamily="34" charset="0"/>
              </a:rPr>
              <a:t>.</a:t>
            </a:r>
            <a:r>
              <a:rPr lang="ru-RU" sz="2400" dirty="0">
                <a:latin typeface="Arial Narrow" panose="020B0606020202030204" pitchFamily="34" charset="0"/>
              </a:rPr>
              <a:t> </a:t>
            </a:r>
            <a:endParaRPr lang="ru-RU" sz="2400" dirty="0" smtClean="0">
              <a:latin typeface="Arial Narrow" panose="020B0606020202030204" pitchFamily="34" charset="0"/>
            </a:endParaRPr>
          </a:p>
          <a:p>
            <a:pPr algn="just"/>
            <a:r>
              <a:rPr lang="ru-RU" sz="2400" dirty="0">
                <a:latin typeface="Arial Narrow" panose="020B0606020202030204" pitchFamily="34" charset="0"/>
              </a:rPr>
              <a:t>	</a:t>
            </a:r>
            <a:r>
              <a:rPr lang="ru-RU" sz="2400" dirty="0" err="1" smtClean="0">
                <a:latin typeface="Arial Narrow" panose="020B0606020202030204" pitchFamily="34" charset="0"/>
              </a:rPr>
              <a:t>Лечебните</a:t>
            </a:r>
            <a:r>
              <a:rPr lang="ru-RU" sz="2400" dirty="0" smtClean="0">
                <a:latin typeface="Arial Narrow" panose="020B0606020202030204" pitchFamily="34" charset="0"/>
              </a:rPr>
              <a:t> </a:t>
            </a:r>
            <a:r>
              <a:rPr lang="ru-RU" sz="2400" dirty="0">
                <a:latin typeface="Arial Narrow" panose="020B0606020202030204" pitchFamily="34" charset="0"/>
              </a:rPr>
              <a:t>и </a:t>
            </a:r>
            <a:r>
              <a:rPr lang="ru-RU" sz="2400" dirty="0" err="1">
                <a:latin typeface="Arial Narrow" panose="020B0606020202030204" pitchFamily="34" charset="0"/>
              </a:rPr>
              <a:t>здравните</a:t>
            </a:r>
            <a:r>
              <a:rPr lang="ru-RU" sz="2400" dirty="0">
                <a:latin typeface="Arial Narrow" panose="020B0606020202030204" pitchFamily="34" charset="0"/>
              </a:rPr>
              <a:t> заведения, </a:t>
            </a:r>
            <a:r>
              <a:rPr lang="ru-RU" sz="2400" dirty="0" err="1">
                <a:latin typeface="Arial Narrow" panose="020B0606020202030204" pitchFamily="34" charset="0"/>
              </a:rPr>
              <a:t>регионалните</a:t>
            </a:r>
            <a:r>
              <a:rPr lang="ru-RU" sz="2400" dirty="0">
                <a:latin typeface="Arial Narrow" panose="020B0606020202030204" pitchFamily="34" charset="0"/>
              </a:rPr>
              <a:t> </a:t>
            </a:r>
            <a:r>
              <a:rPr lang="ru-RU" sz="2400" dirty="0" err="1">
                <a:latin typeface="Arial Narrow" panose="020B0606020202030204" pitchFamily="34" charset="0"/>
              </a:rPr>
              <a:t>здравни</a:t>
            </a:r>
            <a:r>
              <a:rPr lang="ru-RU" sz="2400" dirty="0">
                <a:latin typeface="Arial Narrow" panose="020B0606020202030204" pitchFamily="34" charset="0"/>
              </a:rPr>
              <a:t> инспекции, </a:t>
            </a:r>
            <a:r>
              <a:rPr lang="ru-RU" sz="2400" dirty="0" err="1">
                <a:latin typeface="Arial Narrow" panose="020B0606020202030204" pitchFamily="34" charset="0"/>
              </a:rPr>
              <a:t>лекарите</a:t>
            </a:r>
            <a:r>
              <a:rPr lang="ru-RU" sz="2400" dirty="0">
                <a:latin typeface="Arial Narrow" panose="020B0606020202030204" pitchFamily="34" charset="0"/>
              </a:rPr>
              <a:t>, </a:t>
            </a:r>
            <a:r>
              <a:rPr lang="ru-RU" sz="2400" dirty="0" err="1">
                <a:latin typeface="Arial Narrow" panose="020B0606020202030204" pitchFamily="34" charset="0"/>
              </a:rPr>
              <a:t>лекарите</a:t>
            </a:r>
            <a:r>
              <a:rPr lang="ru-RU" sz="2400" dirty="0">
                <a:latin typeface="Arial Narrow" panose="020B0606020202030204" pitchFamily="34" charset="0"/>
              </a:rPr>
              <a:t> по </a:t>
            </a:r>
            <a:r>
              <a:rPr lang="ru-RU" sz="2400" dirty="0" err="1">
                <a:latin typeface="Arial Narrow" panose="020B0606020202030204" pitchFamily="34" charset="0"/>
              </a:rPr>
              <a:t>дентална</a:t>
            </a:r>
            <a:r>
              <a:rPr lang="ru-RU" sz="2400" dirty="0">
                <a:latin typeface="Arial Narrow" panose="020B0606020202030204" pitchFamily="34" charset="0"/>
              </a:rPr>
              <a:t> медицина, </a:t>
            </a:r>
            <a:r>
              <a:rPr lang="ru-RU" sz="2400" dirty="0" err="1">
                <a:latin typeface="Arial Narrow" panose="020B0606020202030204" pitchFamily="34" charset="0"/>
              </a:rPr>
              <a:t>фармацевтите</a:t>
            </a:r>
            <a:r>
              <a:rPr lang="ru-RU" sz="2400" dirty="0">
                <a:latin typeface="Arial Narrow" panose="020B0606020202030204" pitchFamily="34" charset="0"/>
              </a:rPr>
              <a:t> и </a:t>
            </a:r>
            <a:r>
              <a:rPr lang="ru-RU" sz="2400" dirty="0" err="1">
                <a:latin typeface="Arial Narrow" panose="020B0606020202030204" pitchFamily="34" charset="0"/>
              </a:rPr>
              <a:t>другите</a:t>
            </a:r>
            <a:r>
              <a:rPr lang="ru-RU" sz="2400" dirty="0">
                <a:latin typeface="Arial Narrow" panose="020B0606020202030204" pitchFamily="34" charset="0"/>
              </a:rPr>
              <a:t> </a:t>
            </a:r>
            <a:r>
              <a:rPr lang="ru-RU" sz="2400" dirty="0" err="1">
                <a:latin typeface="Arial Narrow" panose="020B0606020202030204" pitchFamily="34" charset="0"/>
              </a:rPr>
              <a:t>медицински</a:t>
            </a:r>
            <a:r>
              <a:rPr lang="ru-RU" sz="2400" dirty="0">
                <a:latin typeface="Arial Narrow" panose="020B0606020202030204" pitchFamily="34" charset="0"/>
              </a:rPr>
              <a:t> </a:t>
            </a:r>
            <a:r>
              <a:rPr lang="ru-RU" sz="2400" dirty="0" err="1">
                <a:latin typeface="Arial Narrow" panose="020B0606020202030204" pitchFamily="34" charset="0"/>
              </a:rPr>
              <a:t>специалисти</a:t>
            </a:r>
            <a:r>
              <a:rPr lang="ru-RU" sz="2400" dirty="0">
                <a:latin typeface="Arial Narrow" panose="020B0606020202030204" pitchFamily="34" charset="0"/>
              </a:rPr>
              <a:t>, </a:t>
            </a:r>
            <a:r>
              <a:rPr lang="ru-RU" sz="2400" dirty="0" err="1">
                <a:latin typeface="Arial Narrow" panose="020B0606020202030204" pitchFamily="34" charset="0"/>
              </a:rPr>
              <a:t>както</a:t>
            </a:r>
            <a:r>
              <a:rPr lang="ru-RU" sz="2400" dirty="0">
                <a:latin typeface="Arial Narrow" panose="020B0606020202030204" pitchFamily="34" charset="0"/>
              </a:rPr>
              <a:t> и </a:t>
            </a:r>
            <a:r>
              <a:rPr lang="ru-RU" sz="2400" dirty="0" err="1">
                <a:latin typeface="Arial Narrow" panose="020B0606020202030204" pitchFamily="34" charset="0"/>
              </a:rPr>
              <a:t>немедицинските</a:t>
            </a:r>
            <a:r>
              <a:rPr lang="ru-RU" sz="2400" dirty="0">
                <a:latin typeface="Arial Narrow" panose="020B0606020202030204" pitchFamily="34" charset="0"/>
              </a:rPr>
              <a:t> </a:t>
            </a:r>
            <a:r>
              <a:rPr lang="ru-RU" sz="2400" dirty="0" err="1">
                <a:latin typeface="Arial Narrow" panose="020B0606020202030204" pitchFamily="34" charset="0"/>
              </a:rPr>
              <a:t>специалисти</a:t>
            </a:r>
            <a:r>
              <a:rPr lang="ru-RU" sz="2400" dirty="0">
                <a:latin typeface="Arial Narrow" panose="020B0606020202030204" pitchFamily="34" charset="0"/>
              </a:rPr>
              <a:t> с </a:t>
            </a:r>
            <a:r>
              <a:rPr lang="ru-RU" sz="2400" dirty="0" err="1">
                <a:latin typeface="Arial Narrow" panose="020B0606020202030204" pitchFamily="34" charset="0"/>
              </a:rPr>
              <a:t>висше</a:t>
            </a:r>
            <a:r>
              <a:rPr lang="ru-RU" sz="2400" dirty="0">
                <a:latin typeface="Arial Narrow" panose="020B0606020202030204" pitchFamily="34" charset="0"/>
              </a:rPr>
              <a:t> </a:t>
            </a:r>
            <a:r>
              <a:rPr lang="ru-RU" sz="2400" dirty="0" err="1">
                <a:latin typeface="Arial Narrow" panose="020B0606020202030204" pitchFamily="34" charset="0"/>
              </a:rPr>
              <a:t>немедицинско</a:t>
            </a:r>
            <a:r>
              <a:rPr lang="ru-RU" sz="2400" dirty="0">
                <a:latin typeface="Arial Narrow" panose="020B0606020202030204" pitchFamily="34" charset="0"/>
              </a:rPr>
              <a:t> образование, </a:t>
            </a:r>
            <a:r>
              <a:rPr lang="ru-RU" sz="2400" dirty="0" err="1">
                <a:latin typeface="Arial Narrow" panose="020B0606020202030204" pitchFamily="34" charset="0"/>
              </a:rPr>
              <a:t>работещи</a:t>
            </a:r>
            <a:r>
              <a:rPr lang="ru-RU" sz="2400" dirty="0">
                <a:latin typeface="Arial Narrow" panose="020B0606020202030204" pitchFamily="34" charset="0"/>
              </a:rPr>
              <a:t> в </a:t>
            </a:r>
            <a:r>
              <a:rPr lang="ru-RU" sz="2400" dirty="0" err="1">
                <a:latin typeface="Arial Narrow" panose="020B0606020202030204" pitchFamily="34" charset="0"/>
              </a:rPr>
              <a:t>националната</a:t>
            </a:r>
            <a:r>
              <a:rPr lang="ru-RU" sz="2400" dirty="0">
                <a:latin typeface="Arial Narrow" panose="020B0606020202030204" pitchFamily="34" charset="0"/>
              </a:rPr>
              <a:t> система за </a:t>
            </a:r>
            <a:r>
              <a:rPr lang="ru-RU" sz="2400" dirty="0" err="1">
                <a:latin typeface="Arial Narrow" panose="020B0606020202030204" pitchFamily="34" charset="0"/>
              </a:rPr>
              <a:t>здравеопазване</a:t>
            </a:r>
            <a:r>
              <a:rPr lang="ru-RU" sz="2400" dirty="0">
                <a:latin typeface="Arial Narrow" panose="020B0606020202030204" pitchFamily="34" charset="0"/>
              </a:rPr>
              <a:t>, </a:t>
            </a:r>
            <a:r>
              <a:rPr lang="ru-RU" sz="2400" dirty="0" err="1">
                <a:latin typeface="Arial Narrow" panose="020B0606020202030204" pitchFamily="34" charset="0"/>
              </a:rPr>
              <a:t>събират</a:t>
            </a:r>
            <a:r>
              <a:rPr lang="ru-RU" sz="2400" dirty="0">
                <a:latin typeface="Arial Narrow" panose="020B0606020202030204" pitchFamily="34" charset="0"/>
              </a:rPr>
              <a:t>, </a:t>
            </a:r>
            <a:r>
              <a:rPr lang="ru-RU" sz="2400" dirty="0" err="1">
                <a:latin typeface="Arial Narrow" panose="020B0606020202030204" pitchFamily="34" charset="0"/>
              </a:rPr>
              <a:t>обработват</a:t>
            </a:r>
            <a:r>
              <a:rPr lang="ru-RU" sz="2400" dirty="0">
                <a:latin typeface="Arial Narrow" panose="020B0606020202030204" pitchFamily="34" charset="0"/>
              </a:rPr>
              <a:t>, </a:t>
            </a:r>
            <a:r>
              <a:rPr lang="ru-RU" sz="2400" dirty="0" err="1">
                <a:latin typeface="Arial Narrow" panose="020B0606020202030204" pitchFamily="34" charset="0"/>
              </a:rPr>
              <a:t>използват</a:t>
            </a:r>
            <a:r>
              <a:rPr lang="ru-RU" sz="2400" dirty="0">
                <a:latin typeface="Arial Narrow" panose="020B0606020202030204" pitchFamily="34" charset="0"/>
              </a:rPr>
              <a:t> и </a:t>
            </a:r>
            <a:r>
              <a:rPr lang="ru-RU" sz="2400" dirty="0" err="1">
                <a:latin typeface="Arial Narrow" panose="020B0606020202030204" pitchFamily="34" charset="0"/>
              </a:rPr>
              <a:t>съхраняват</a:t>
            </a:r>
            <a:r>
              <a:rPr lang="ru-RU" sz="2400" dirty="0">
                <a:latin typeface="Arial Narrow" panose="020B0606020202030204" pitchFamily="34" charset="0"/>
              </a:rPr>
              <a:t> </a:t>
            </a:r>
            <a:r>
              <a:rPr lang="ru-RU" sz="2400" dirty="0" err="1">
                <a:latin typeface="Arial Narrow" panose="020B0606020202030204" pitchFamily="34" charset="0"/>
              </a:rPr>
              <a:t>здравна</a:t>
            </a:r>
            <a:r>
              <a:rPr lang="ru-RU" sz="2400" dirty="0">
                <a:latin typeface="Arial Narrow" panose="020B0606020202030204" pitchFamily="34" charset="0"/>
              </a:rPr>
              <a:t> информация</a:t>
            </a:r>
            <a:r>
              <a:rPr lang="ru-RU" sz="2400" dirty="0" smtClean="0">
                <a:latin typeface="Arial Narrow" panose="020B0606020202030204" pitchFamily="34" charset="0"/>
              </a:rPr>
              <a:t>.</a:t>
            </a:r>
          </a:p>
          <a:p>
            <a:pPr algn="just"/>
            <a:r>
              <a:rPr lang="ru-RU" sz="2400" dirty="0">
                <a:latin typeface="Arial Narrow" panose="020B0606020202030204" pitchFamily="34" charset="0"/>
              </a:rPr>
              <a:t>	</a:t>
            </a:r>
            <a:r>
              <a:rPr lang="ru-RU" sz="2400" dirty="0" err="1">
                <a:latin typeface="Arial Narrow" panose="020B0606020202030204" pitchFamily="34" charset="0"/>
              </a:rPr>
              <a:t>Пациентът</a:t>
            </a:r>
            <a:r>
              <a:rPr lang="ru-RU" sz="2400" dirty="0">
                <a:latin typeface="Arial Narrow" panose="020B0606020202030204" pitchFamily="34" charset="0"/>
              </a:rPr>
              <a:t> </a:t>
            </a:r>
            <a:r>
              <a:rPr lang="ru-RU" sz="2400" dirty="0" err="1">
                <a:latin typeface="Arial Narrow" panose="020B0606020202030204" pitchFamily="34" charset="0"/>
              </a:rPr>
              <a:t>има</a:t>
            </a:r>
            <a:r>
              <a:rPr lang="ru-RU" sz="2400" dirty="0">
                <a:latin typeface="Arial Narrow" panose="020B0606020202030204" pitchFamily="34" charset="0"/>
              </a:rPr>
              <a:t> право да получи от </a:t>
            </a:r>
            <a:r>
              <a:rPr lang="ru-RU" sz="2400" dirty="0" err="1">
                <a:latin typeface="Arial Narrow" panose="020B0606020202030204" pitchFamily="34" charset="0"/>
              </a:rPr>
              <a:t>лечебното</a:t>
            </a:r>
            <a:r>
              <a:rPr lang="ru-RU" sz="2400" dirty="0">
                <a:latin typeface="Arial Narrow" panose="020B0606020202030204" pitchFamily="34" charset="0"/>
              </a:rPr>
              <a:t> заведение </a:t>
            </a:r>
            <a:r>
              <a:rPr lang="ru-RU" sz="2400" dirty="0" err="1">
                <a:latin typeface="Arial Narrow" panose="020B0606020202030204" pitchFamily="34" charset="0"/>
              </a:rPr>
              <a:t>здравната</a:t>
            </a:r>
            <a:r>
              <a:rPr lang="ru-RU" sz="2400" dirty="0">
                <a:latin typeface="Arial Narrow" panose="020B0606020202030204" pitchFamily="34" charset="0"/>
              </a:rPr>
              <a:t> информация, </a:t>
            </a:r>
            <a:r>
              <a:rPr lang="ru-RU" sz="2400" dirty="0" err="1">
                <a:latin typeface="Arial Narrow" panose="020B0606020202030204" pitchFamily="34" charset="0"/>
              </a:rPr>
              <a:t>отнасяща</a:t>
            </a:r>
            <a:r>
              <a:rPr lang="ru-RU" sz="2400" dirty="0">
                <a:latin typeface="Arial Narrow" panose="020B0606020202030204" pitchFamily="34" charset="0"/>
              </a:rPr>
              <a:t> се до </a:t>
            </a:r>
            <a:r>
              <a:rPr lang="ru-RU" sz="2400" dirty="0" err="1">
                <a:latin typeface="Arial Narrow" panose="020B0606020202030204" pitchFamily="34" charset="0"/>
              </a:rPr>
              <a:t>неговото</a:t>
            </a:r>
            <a:r>
              <a:rPr lang="ru-RU" sz="2400" dirty="0">
                <a:latin typeface="Arial Narrow" panose="020B0606020202030204" pitchFamily="34" charset="0"/>
              </a:rPr>
              <a:t> </a:t>
            </a:r>
            <a:r>
              <a:rPr lang="ru-RU" sz="2400" dirty="0" err="1">
                <a:latin typeface="Arial Narrow" panose="020B0606020202030204" pitchFamily="34" charset="0"/>
              </a:rPr>
              <a:t>здравословно</a:t>
            </a:r>
            <a:r>
              <a:rPr lang="ru-RU" sz="2400" dirty="0">
                <a:latin typeface="Arial Narrow" panose="020B0606020202030204" pitchFamily="34" charset="0"/>
              </a:rPr>
              <a:t> </a:t>
            </a:r>
            <a:r>
              <a:rPr lang="ru-RU" sz="2400" dirty="0" err="1">
                <a:latin typeface="Arial Narrow" panose="020B0606020202030204" pitchFamily="34" charset="0"/>
              </a:rPr>
              <a:t>състояние</a:t>
            </a:r>
            <a:r>
              <a:rPr lang="ru-RU" sz="2400" dirty="0">
                <a:latin typeface="Arial Narrow" panose="020B0606020202030204" pitchFamily="34" charset="0"/>
              </a:rPr>
              <a:t>, </a:t>
            </a:r>
            <a:r>
              <a:rPr lang="ru-RU" sz="2400" dirty="0" err="1">
                <a:latin typeface="Arial Narrow" panose="020B0606020202030204" pitchFamily="34" charset="0"/>
              </a:rPr>
              <a:t>включително</a:t>
            </a:r>
            <a:r>
              <a:rPr lang="ru-RU" sz="2400" dirty="0">
                <a:latin typeface="Arial Narrow" panose="020B0606020202030204" pitchFamily="34" charset="0"/>
              </a:rPr>
              <a:t> копия от </a:t>
            </a:r>
            <a:r>
              <a:rPr lang="ru-RU" sz="2400" dirty="0" err="1">
                <a:latin typeface="Arial Narrow" panose="020B0606020202030204" pitchFamily="34" charset="0"/>
              </a:rPr>
              <a:t>медицинските</a:t>
            </a:r>
            <a:r>
              <a:rPr lang="ru-RU" sz="2400" dirty="0">
                <a:latin typeface="Arial Narrow" panose="020B0606020202030204" pitchFamily="34" charset="0"/>
              </a:rPr>
              <a:t> си </a:t>
            </a:r>
            <a:r>
              <a:rPr lang="ru-RU" sz="2400" dirty="0" err="1">
                <a:latin typeface="Arial Narrow" panose="020B0606020202030204" pitchFamily="34" charset="0"/>
              </a:rPr>
              <a:t>документи</a:t>
            </a:r>
            <a:r>
              <a:rPr lang="ru-RU" sz="2400" dirty="0" smtClean="0">
                <a:latin typeface="Arial Narrow" panose="020B0606020202030204" pitchFamily="34" charset="0"/>
              </a:rPr>
              <a:t>.</a:t>
            </a:r>
          </a:p>
          <a:p>
            <a:pPr algn="just"/>
            <a:r>
              <a:rPr lang="ru-RU" sz="2400" dirty="0">
                <a:latin typeface="Arial Narrow" panose="020B0606020202030204" pitchFamily="34" charset="0"/>
              </a:rPr>
              <a:t>	</a:t>
            </a:r>
            <a:r>
              <a:rPr lang="ru-RU" sz="2400" dirty="0" err="1" smtClean="0">
                <a:latin typeface="Arial Narrow" panose="020B0606020202030204" pitchFamily="34" charset="0"/>
              </a:rPr>
              <a:t>Медицинските</a:t>
            </a:r>
            <a:r>
              <a:rPr lang="ru-RU" sz="2400" dirty="0" smtClean="0">
                <a:latin typeface="Arial Narrow" panose="020B0606020202030204" pitchFamily="34" charset="0"/>
              </a:rPr>
              <a:t> </a:t>
            </a:r>
            <a:r>
              <a:rPr lang="ru-RU" sz="2400" dirty="0" err="1">
                <a:latin typeface="Arial Narrow" panose="020B0606020202030204" pitchFamily="34" charset="0"/>
              </a:rPr>
              <a:t>специалисти</a:t>
            </a:r>
            <a:r>
              <a:rPr lang="ru-RU" sz="2400" dirty="0">
                <a:latin typeface="Arial Narrow" panose="020B0606020202030204" pitchFamily="34" charset="0"/>
              </a:rPr>
              <a:t> и служители в </a:t>
            </a:r>
            <a:r>
              <a:rPr lang="ru-RU" sz="2400" dirty="0" err="1">
                <a:latin typeface="Arial Narrow" panose="020B0606020202030204" pitchFamily="34" charset="0"/>
              </a:rPr>
              <a:t>лечебните</a:t>
            </a:r>
            <a:r>
              <a:rPr lang="ru-RU" sz="2400" dirty="0">
                <a:latin typeface="Arial Narrow" panose="020B0606020202030204" pitchFamily="34" charset="0"/>
              </a:rPr>
              <a:t> заведения </a:t>
            </a:r>
            <a:r>
              <a:rPr lang="ru-RU" sz="2400" dirty="0" err="1">
                <a:latin typeface="Arial Narrow" panose="020B0606020202030204" pitchFamily="34" charset="0"/>
              </a:rPr>
              <a:t>нямат</a:t>
            </a:r>
            <a:r>
              <a:rPr lang="ru-RU" sz="2400" dirty="0">
                <a:latin typeface="Arial Narrow" panose="020B0606020202030204" pitchFamily="34" charset="0"/>
              </a:rPr>
              <a:t> право да </a:t>
            </a:r>
            <a:r>
              <a:rPr lang="ru-RU" sz="2400" dirty="0" err="1">
                <a:latin typeface="Arial Narrow" panose="020B0606020202030204" pitchFamily="34" charset="0"/>
              </a:rPr>
              <a:t>разгласяват</a:t>
            </a:r>
            <a:r>
              <a:rPr lang="ru-RU" sz="2400" dirty="0">
                <a:latin typeface="Arial Narrow" panose="020B0606020202030204" pitchFamily="34" charset="0"/>
              </a:rPr>
              <a:t> информация за пациента, </a:t>
            </a:r>
            <a:r>
              <a:rPr lang="ru-RU" sz="2400" dirty="0" err="1">
                <a:latin typeface="Arial Narrow" panose="020B0606020202030204" pitchFamily="34" charset="0"/>
              </a:rPr>
              <a:t>която</a:t>
            </a:r>
            <a:r>
              <a:rPr lang="ru-RU" sz="2400" dirty="0">
                <a:latin typeface="Arial Narrow" panose="020B0606020202030204" pitchFamily="34" charset="0"/>
              </a:rPr>
              <a:t> е получена при </a:t>
            </a:r>
            <a:r>
              <a:rPr lang="ru-RU" sz="2400" dirty="0" err="1">
                <a:latin typeface="Arial Narrow" panose="020B0606020202030204" pitchFamily="34" charset="0"/>
              </a:rPr>
              <a:t>изпълнение</a:t>
            </a:r>
            <a:r>
              <a:rPr lang="ru-RU" sz="2400" dirty="0">
                <a:latin typeface="Arial Narrow" panose="020B0606020202030204" pitchFamily="34" charset="0"/>
              </a:rPr>
              <a:t> на </a:t>
            </a:r>
            <a:r>
              <a:rPr lang="ru-RU" sz="2400" dirty="0" err="1">
                <a:latin typeface="Arial Narrow" panose="020B0606020202030204" pitchFamily="34" charset="0"/>
              </a:rPr>
              <a:t>служебните</a:t>
            </a:r>
            <a:r>
              <a:rPr lang="ru-RU" sz="2400" dirty="0">
                <a:latin typeface="Arial Narrow" panose="020B0606020202030204" pitchFamily="34" charset="0"/>
              </a:rPr>
              <a:t> им </a:t>
            </a:r>
            <a:r>
              <a:rPr lang="ru-RU" sz="2400" dirty="0" err="1">
                <a:latin typeface="Arial Narrow" panose="020B0606020202030204" pitchFamily="34" charset="0"/>
              </a:rPr>
              <a:t>задължения</a:t>
            </a:r>
            <a:r>
              <a:rPr lang="ru-RU" sz="2400" dirty="0" smtClean="0">
                <a:latin typeface="Arial Narrow" panose="020B0606020202030204" pitchFamily="34" charset="0"/>
              </a:rPr>
              <a:t>. </a:t>
            </a:r>
            <a:r>
              <a:rPr lang="ru-RU" sz="2400" dirty="0" err="1" smtClean="0">
                <a:latin typeface="Arial Narrow" panose="020B0606020202030204" pitchFamily="34" charset="0"/>
              </a:rPr>
              <a:t>Предоставянето</a:t>
            </a:r>
            <a:r>
              <a:rPr lang="ru-RU" sz="2400" dirty="0" smtClean="0">
                <a:latin typeface="Arial Narrow" panose="020B0606020202030204" pitchFamily="34" charset="0"/>
              </a:rPr>
              <a:t> на информация на </a:t>
            </a:r>
            <a:r>
              <a:rPr lang="ru-RU" sz="2400" dirty="0" err="1" smtClean="0">
                <a:latin typeface="Arial Narrow" panose="020B0606020202030204" pitchFamily="34" charset="0"/>
              </a:rPr>
              <a:t>трето</a:t>
            </a:r>
            <a:r>
              <a:rPr lang="ru-RU" sz="2400" dirty="0" smtClean="0">
                <a:latin typeface="Arial Narrow" panose="020B0606020202030204" pitchFamily="34" charset="0"/>
              </a:rPr>
              <a:t> лице е </a:t>
            </a:r>
            <a:r>
              <a:rPr lang="ru-RU" sz="2400" dirty="0" err="1" smtClean="0">
                <a:latin typeface="Arial Narrow" panose="020B0606020202030204" pitchFamily="34" charset="0"/>
              </a:rPr>
              <a:t>изрично</a:t>
            </a:r>
            <a:r>
              <a:rPr lang="ru-RU" sz="2400" dirty="0" smtClean="0">
                <a:latin typeface="Arial Narrow" panose="020B0606020202030204" pitchFamily="34" charset="0"/>
              </a:rPr>
              <a:t> </a:t>
            </a:r>
            <a:r>
              <a:rPr lang="ru-RU" sz="2400" dirty="0" err="1" smtClean="0">
                <a:latin typeface="Arial Narrow" panose="020B0606020202030204" pitchFamily="34" charset="0"/>
              </a:rPr>
              <a:t>регламентирана</a:t>
            </a:r>
            <a:r>
              <a:rPr lang="ru-RU" sz="2400" dirty="0" smtClean="0">
                <a:latin typeface="Arial Narrow" panose="020B0606020202030204" pitchFamily="34" charset="0"/>
              </a:rPr>
              <a:t> в </a:t>
            </a:r>
            <a:r>
              <a:rPr lang="ru-RU" sz="2400" dirty="0" err="1" smtClean="0">
                <a:latin typeface="Arial Narrow" panose="020B0606020202030204" pitchFamily="34" charset="0"/>
              </a:rPr>
              <a:t>този</a:t>
            </a:r>
            <a:r>
              <a:rPr lang="ru-RU" sz="2400" dirty="0" smtClean="0">
                <a:latin typeface="Arial Narrow" panose="020B0606020202030204" pitchFamily="34" charset="0"/>
              </a:rPr>
              <a:t> раздел на закона.</a:t>
            </a:r>
            <a:endParaRPr lang="bg-BG" sz="2400" dirty="0">
              <a:latin typeface="Arial Narrow" panose="020B0606020202030204" pitchFamily="34" charset="0"/>
            </a:endParaRPr>
          </a:p>
        </p:txBody>
      </p:sp>
    </p:spTree>
    <p:extLst>
      <p:ext uri="{BB962C8B-B14F-4D97-AF65-F5344CB8AC3E}">
        <p14:creationId xmlns:p14="http://schemas.microsoft.com/office/powerpoint/2010/main" val="416589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61364" y="120587"/>
            <a:ext cx="11846859" cy="3046988"/>
          </a:xfrm>
          <a:prstGeom prst="rect">
            <a:avLst/>
          </a:prstGeom>
        </p:spPr>
        <p:txBody>
          <a:bodyPr wrap="square">
            <a:spAutoFit/>
          </a:bodyPr>
          <a:lstStyle/>
          <a:p>
            <a:pPr algn="just"/>
            <a:r>
              <a:rPr lang="ru-RU" sz="2400" dirty="0" smtClean="0">
                <a:solidFill>
                  <a:srgbClr val="00B0F0"/>
                </a:solidFill>
                <a:latin typeface="Arial Narrow" panose="020B0606020202030204" pitchFamily="34" charset="0"/>
              </a:rPr>
              <a:t>	Раздел </a:t>
            </a:r>
            <a:r>
              <a:rPr lang="ru-RU" sz="2400" dirty="0">
                <a:solidFill>
                  <a:srgbClr val="00B0F0"/>
                </a:solidFill>
                <a:latin typeface="Arial Narrow" panose="020B0606020202030204" pitchFamily="34" charset="0"/>
              </a:rPr>
              <a:t>VI</a:t>
            </a:r>
            <a:r>
              <a:rPr lang="ru-RU" sz="2400" dirty="0" smtClean="0">
                <a:solidFill>
                  <a:srgbClr val="00B0F0"/>
                </a:solidFill>
                <a:latin typeface="Arial Narrow" panose="020B0606020202030204" pitchFamily="34" charset="0"/>
              </a:rPr>
              <a:t>. </a:t>
            </a:r>
            <a:r>
              <a:rPr lang="ru-RU" sz="2400" dirty="0" err="1" smtClean="0">
                <a:solidFill>
                  <a:srgbClr val="00B0F0"/>
                </a:solidFill>
                <a:latin typeface="Arial Narrow" panose="020B0606020202030204" pitchFamily="34" charset="0"/>
              </a:rPr>
              <a:t>Национална</a:t>
            </a:r>
            <a:r>
              <a:rPr lang="ru-RU" sz="2400" dirty="0" smtClean="0">
                <a:solidFill>
                  <a:srgbClr val="00B0F0"/>
                </a:solidFill>
                <a:latin typeface="Arial Narrow" panose="020B0606020202030204" pitchFamily="34" charset="0"/>
              </a:rPr>
              <a:t> </a:t>
            </a:r>
            <a:r>
              <a:rPr lang="ru-RU" sz="2400" dirty="0" err="1">
                <a:solidFill>
                  <a:srgbClr val="00B0F0"/>
                </a:solidFill>
                <a:latin typeface="Arial Narrow" panose="020B0606020202030204" pitchFamily="34" charset="0"/>
              </a:rPr>
              <a:t>здравноинформационна</a:t>
            </a:r>
            <a:r>
              <a:rPr lang="ru-RU" sz="2400" dirty="0">
                <a:solidFill>
                  <a:srgbClr val="00B0F0"/>
                </a:solidFill>
                <a:latin typeface="Arial Narrow" panose="020B0606020202030204" pitchFamily="34" charset="0"/>
              </a:rPr>
              <a:t> </a:t>
            </a:r>
            <a:r>
              <a:rPr lang="ru-RU" sz="2400" dirty="0" smtClean="0">
                <a:solidFill>
                  <a:srgbClr val="00B0F0"/>
                </a:solidFill>
                <a:latin typeface="Arial Narrow" panose="020B0606020202030204" pitchFamily="34" charset="0"/>
              </a:rPr>
              <a:t>система (в сила от 01.01.2019)</a:t>
            </a:r>
          </a:p>
          <a:p>
            <a:pPr algn="just"/>
            <a:r>
              <a:rPr lang="ru-RU" sz="2400" dirty="0" smtClean="0">
                <a:latin typeface="Arial Narrow" panose="020B0606020202030204" pitchFamily="34" charset="0"/>
              </a:rPr>
              <a:t>	</a:t>
            </a:r>
            <a:r>
              <a:rPr lang="ru-RU" sz="2400" dirty="0" err="1" smtClean="0">
                <a:latin typeface="Arial Narrow" panose="020B0606020202030204" pitchFamily="34" charset="0"/>
              </a:rPr>
              <a:t>Националната</a:t>
            </a:r>
            <a:r>
              <a:rPr lang="ru-RU" sz="2400" dirty="0" smtClean="0">
                <a:latin typeface="Arial Narrow" panose="020B0606020202030204" pitchFamily="34" charset="0"/>
              </a:rPr>
              <a:t> </a:t>
            </a:r>
            <a:r>
              <a:rPr lang="ru-RU" sz="2400" dirty="0" err="1">
                <a:latin typeface="Arial Narrow" panose="020B0606020202030204" pitchFamily="34" charset="0"/>
              </a:rPr>
              <a:t>здравноинформационна</a:t>
            </a:r>
            <a:r>
              <a:rPr lang="ru-RU" sz="2400" dirty="0">
                <a:latin typeface="Arial Narrow" panose="020B0606020202030204" pitchFamily="34" charset="0"/>
              </a:rPr>
              <a:t> </a:t>
            </a:r>
            <a:r>
              <a:rPr lang="ru-RU" sz="2400" dirty="0" smtClean="0">
                <a:latin typeface="Arial Narrow" panose="020B0606020202030204" pitchFamily="34" charset="0"/>
              </a:rPr>
              <a:t>система </a:t>
            </a:r>
            <a:r>
              <a:rPr lang="ru-RU" sz="2400" dirty="0">
                <a:latin typeface="Arial Narrow" panose="020B0606020202030204" pitchFamily="34" charset="0"/>
              </a:rPr>
              <a:t>се </a:t>
            </a:r>
            <a:r>
              <a:rPr lang="ru-RU" sz="2400" dirty="0" err="1">
                <a:latin typeface="Arial Narrow" panose="020B0606020202030204" pitchFamily="34" charset="0"/>
              </a:rPr>
              <a:t>администрира</a:t>
            </a:r>
            <a:r>
              <a:rPr lang="ru-RU" sz="2400" dirty="0">
                <a:latin typeface="Arial Narrow" panose="020B0606020202030204" pitchFamily="34" charset="0"/>
              </a:rPr>
              <a:t> и </a:t>
            </a:r>
            <a:r>
              <a:rPr lang="ru-RU" sz="2400" dirty="0" err="1">
                <a:latin typeface="Arial Narrow" panose="020B0606020202030204" pitchFamily="34" charset="0"/>
              </a:rPr>
              <a:t>поддържа</a:t>
            </a:r>
            <a:r>
              <a:rPr lang="ru-RU" sz="2400" dirty="0">
                <a:latin typeface="Arial Narrow" panose="020B0606020202030204" pitchFamily="34" charset="0"/>
              </a:rPr>
              <a:t> от </a:t>
            </a:r>
            <a:r>
              <a:rPr lang="ru-RU" sz="2400" dirty="0" err="1">
                <a:latin typeface="Arial Narrow" panose="020B0606020202030204" pitchFamily="34" charset="0"/>
              </a:rPr>
              <a:t>Министерството</a:t>
            </a:r>
            <a:r>
              <a:rPr lang="ru-RU" sz="2400" dirty="0">
                <a:latin typeface="Arial Narrow" panose="020B0606020202030204" pitchFamily="34" charset="0"/>
              </a:rPr>
              <a:t> на </a:t>
            </a:r>
            <a:r>
              <a:rPr lang="ru-RU" sz="2400" dirty="0" err="1">
                <a:latin typeface="Arial Narrow" panose="020B0606020202030204" pitchFamily="34" charset="0"/>
              </a:rPr>
              <a:t>здравеопазването</a:t>
            </a:r>
            <a:r>
              <a:rPr lang="ru-RU" sz="2400" dirty="0" smtClean="0">
                <a:latin typeface="Arial Narrow" panose="020B0606020202030204" pitchFamily="34" charset="0"/>
              </a:rPr>
              <a:t>.</a:t>
            </a:r>
            <a:r>
              <a:rPr lang="ru-RU" sz="2400" dirty="0">
                <a:latin typeface="Arial Narrow" panose="020B0606020202030204" pitchFamily="34" charset="0"/>
              </a:rPr>
              <a:t> </a:t>
            </a:r>
            <a:r>
              <a:rPr lang="ru-RU" sz="2400" dirty="0" err="1" smtClean="0">
                <a:latin typeface="Arial Narrow" panose="020B0606020202030204" pitchFamily="34" charset="0"/>
              </a:rPr>
              <a:t>Включва</a:t>
            </a:r>
            <a:r>
              <a:rPr lang="ru-RU" sz="2400" dirty="0" smtClean="0">
                <a:latin typeface="Arial Narrow" panose="020B0606020202030204" pitchFamily="34" charset="0"/>
              </a:rPr>
              <a:t> </a:t>
            </a:r>
            <a:r>
              <a:rPr lang="ru-RU" sz="2400" dirty="0" err="1">
                <a:latin typeface="Arial Narrow" panose="020B0606020202030204" pitchFamily="34" charset="0"/>
              </a:rPr>
              <a:t>електронните</a:t>
            </a:r>
            <a:r>
              <a:rPr lang="ru-RU" sz="2400" dirty="0">
                <a:latin typeface="Arial Narrow" panose="020B0606020202030204" pitchFamily="34" charset="0"/>
              </a:rPr>
              <a:t> </a:t>
            </a:r>
            <a:r>
              <a:rPr lang="ru-RU" sz="2400" dirty="0" err="1">
                <a:latin typeface="Arial Narrow" panose="020B0606020202030204" pitchFamily="34" charset="0"/>
              </a:rPr>
              <a:t>здравни</a:t>
            </a:r>
            <a:r>
              <a:rPr lang="ru-RU" sz="2400" dirty="0">
                <a:latin typeface="Arial Narrow" panose="020B0606020202030204" pitchFamily="34" charset="0"/>
              </a:rPr>
              <a:t> записи на </a:t>
            </a:r>
            <a:r>
              <a:rPr lang="ru-RU" sz="2400" dirty="0" err="1">
                <a:latin typeface="Arial Narrow" panose="020B0606020202030204" pitchFamily="34" charset="0"/>
              </a:rPr>
              <a:t>гражданите</a:t>
            </a:r>
            <a:r>
              <a:rPr lang="ru-RU" sz="2400" dirty="0">
                <a:latin typeface="Arial Narrow" panose="020B0606020202030204" pitchFamily="34" charset="0"/>
              </a:rPr>
              <a:t> и </a:t>
            </a:r>
            <a:r>
              <a:rPr lang="ru-RU" sz="2400" dirty="0" err="1">
                <a:latin typeface="Arial Narrow" panose="020B0606020202030204" pitchFamily="34" charset="0"/>
              </a:rPr>
              <a:t>всички</a:t>
            </a:r>
            <a:r>
              <a:rPr lang="ru-RU" sz="2400" dirty="0">
                <a:latin typeface="Arial Narrow" panose="020B0606020202030204" pitchFamily="34" charset="0"/>
              </a:rPr>
              <a:t> </a:t>
            </a:r>
            <a:r>
              <a:rPr lang="ru-RU" sz="2400" dirty="0" err="1">
                <a:latin typeface="Arial Narrow" panose="020B0606020202030204" pitchFamily="34" charset="0"/>
              </a:rPr>
              <a:t>регистри</a:t>
            </a:r>
            <a:r>
              <a:rPr lang="ru-RU" sz="2400" dirty="0">
                <a:latin typeface="Arial Narrow" panose="020B0606020202030204" pitchFamily="34" charset="0"/>
              </a:rPr>
              <a:t>, </a:t>
            </a:r>
            <a:r>
              <a:rPr lang="ru-RU" sz="2400" dirty="0" err="1">
                <a:latin typeface="Arial Narrow" panose="020B0606020202030204" pitchFamily="34" charset="0"/>
              </a:rPr>
              <a:t>информационни</a:t>
            </a:r>
            <a:r>
              <a:rPr lang="ru-RU" sz="2400" dirty="0">
                <a:latin typeface="Arial Narrow" panose="020B0606020202030204" pitchFamily="34" charset="0"/>
              </a:rPr>
              <a:t> </a:t>
            </a:r>
            <a:r>
              <a:rPr lang="ru-RU" sz="2400" dirty="0" err="1">
                <a:latin typeface="Arial Narrow" panose="020B0606020202030204" pitchFamily="34" charset="0"/>
              </a:rPr>
              <a:t>бази</a:t>
            </a:r>
            <a:r>
              <a:rPr lang="ru-RU" sz="2400" dirty="0">
                <a:latin typeface="Arial Narrow" panose="020B0606020202030204" pitchFamily="34" charset="0"/>
              </a:rPr>
              <a:t> от </a:t>
            </a:r>
            <a:r>
              <a:rPr lang="ru-RU" sz="2400" dirty="0" err="1">
                <a:latin typeface="Arial Narrow" panose="020B0606020202030204" pitchFamily="34" charset="0"/>
              </a:rPr>
              <a:t>данни</a:t>
            </a:r>
            <a:r>
              <a:rPr lang="ru-RU" sz="2400" dirty="0">
                <a:latin typeface="Arial Narrow" panose="020B0606020202030204" pitchFamily="34" charset="0"/>
              </a:rPr>
              <a:t> и </a:t>
            </a:r>
            <a:r>
              <a:rPr lang="ru-RU" sz="2400" dirty="0" err="1">
                <a:latin typeface="Arial Narrow" panose="020B0606020202030204" pitchFamily="34" charset="0"/>
              </a:rPr>
              <a:t>системи</a:t>
            </a:r>
            <a:r>
              <a:rPr lang="ru-RU" sz="2400" dirty="0">
                <a:latin typeface="Arial Narrow" panose="020B0606020202030204" pitchFamily="34" charset="0"/>
              </a:rPr>
              <a:t>, за </a:t>
            </a:r>
            <a:r>
              <a:rPr lang="ru-RU" sz="2400" dirty="0" err="1">
                <a:latin typeface="Arial Narrow" panose="020B0606020202030204" pitchFamily="34" charset="0"/>
              </a:rPr>
              <a:t>които</a:t>
            </a:r>
            <a:r>
              <a:rPr lang="ru-RU" sz="2400" dirty="0">
                <a:latin typeface="Arial Narrow" panose="020B0606020202030204" pitchFamily="34" charset="0"/>
              </a:rPr>
              <a:t> е предвидено в нормативен акт, че се водят от </a:t>
            </a:r>
            <a:r>
              <a:rPr lang="ru-RU" sz="2400" dirty="0" err="1">
                <a:latin typeface="Arial Narrow" panose="020B0606020202030204" pitchFamily="34" charset="0"/>
              </a:rPr>
              <a:t>Министерството</a:t>
            </a:r>
            <a:r>
              <a:rPr lang="ru-RU" sz="2400" dirty="0">
                <a:latin typeface="Arial Narrow" panose="020B0606020202030204" pitchFamily="34" charset="0"/>
              </a:rPr>
              <a:t> на </a:t>
            </a:r>
            <a:r>
              <a:rPr lang="ru-RU" sz="2400" dirty="0" err="1">
                <a:latin typeface="Arial Narrow" panose="020B0606020202030204" pitchFamily="34" charset="0"/>
              </a:rPr>
              <a:t>здравеопазването</a:t>
            </a:r>
            <a:r>
              <a:rPr lang="ru-RU" sz="2400" dirty="0">
                <a:latin typeface="Arial Narrow" panose="020B0606020202030204" pitchFamily="34" charset="0"/>
              </a:rPr>
              <a:t> и </a:t>
            </a:r>
            <a:r>
              <a:rPr lang="ru-RU" sz="2400" dirty="0" err="1">
                <a:latin typeface="Arial Narrow" panose="020B0606020202030204" pitchFamily="34" charset="0"/>
              </a:rPr>
              <a:t>неговите</a:t>
            </a:r>
            <a:r>
              <a:rPr lang="ru-RU" sz="2400" dirty="0">
                <a:latin typeface="Arial Narrow" panose="020B0606020202030204" pitchFamily="34" charset="0"/>
              </a:rPr>
              <a:t> </a:t>
            </a:r>
            <a:r>
              <a:rPr lang="ru-RU" sz="2400" dirty="0" err="1">
                <a:latin typeface="Arial Narrow" panose="020B0606020202030204" pitchFamily="34" charset="0"/>
              </a:rPr>
              <a:t>второстепенни</a:t>
            </a:r>
            <a:r>
              <a:rPr lang="ru-RU" sz="2400" dirty="0">
                <a:latin typeface="Arial Narrow" panose="020B0606020202030204" pitchFamily="34" charset="0"/>
              </a:rPr>
              <a:t> </a:t>
            </a:r>
            <a:r>
              <a:rPr lang="ru-RU" sz="2400" dirty="0" err="1">
                <a:latin typeface="Arial Narrow" panose="020B0606020202030204" pitchFamily="34" charset="0"/>
              </a:rPr>
              <a:t>разпоредители</a:t>
            </a:r>
            <a:r>
              <a:rPr lang="ru-RU" sz="2400" dirty="0">
                <a:latin typeface="Arial Narrow" panose="020B0606020202030204" pitchFamily="34" charset="0"/>
              </a:rPr>
              <a:t> с бюджет, от </a:t>
            </a:r>
            <a:r>
              <a:rPr lang="ru-RU" sz="2400" dirty="0" err="1">
                <a:latin typeface="Arial Narrow" panose="020B0606020202030204" pitchFamily="34" charset="0"/>
              </a:rPr>
              <a:t>лечебни</a:t>
            </a:r>
            <a:r>
              <a:rPr lang="ru-RU" sz="2400" dirty="0">
                <a:latin typeface="Arial Narrow" panose="020B0606020202030204" pitchFamily="34" charset="0"/>
              </a:rPr>
              <a:t> и </a:t>
            </a:r>
            <a:r>
              <a:rPr lang="ru-RU" sz="2400" dirty="0" err="1">
                <a:latin typeface="Arial Narrow" panose="020B0606020202030204" pitchFamily="34" charset="0"/>
              </a:rPr>
              <a:t>здравни</a:t>
            </a:r>
            <a:r>
              <a:rPr lang="ru-RU" sz="2400" dirty="0">
                <a:latin typeface="Arial Narrow" panose="020B0606020202030204" pitchFamily="34" charset="0"/>
              </a:rPr>
              <a:t> заведения, от </a:t>
            </a:r>
            <a:r>
              <a:rPr lang="ru-RU" sz="2400" dirty="0" smtClean="0">
                <a:latin typeface="Arial Narrow" panose="020B0606020202030204" pitchFamily="34" charset="0"/>
              </a:rPr>
              <a:t>НЗОК и </a:t>
            </a:r>
            <a:r>
              <a:rPr lang="ru-RU" sz="2400" dirty="0">
                <a:latin typeface="Arial Narrow" panose="020B0606020202030204" pitchFamily="34" charset="0"/>
              </a:rPr>
              <a:t>от </a:t>
            </a:r>
            <a:r>
              <a:rPr lang="ru-RU" sz="2400" dirty="0" err="1">
                <a:latin typeface="Arial Narrow" panose="020B0606020202030204" pitchFamily="34" charset="0"/>
              </a:rPr>
              <a:t>застрахователните</a:t>
            </a:r>
            <a:r>
              <a:rPr lang="ru-RU" sz="2400" dirty="0">
                <a:latin typeface="Arial Narrow" panose="020B0606020202030204" pitchFamily="34" charset="0"/>
              </a:rPr>
              <a:t> дружества, </a:t>
            </a:r>
            <a:r>
              <a:rPr lang="ru-RU" sz="2400" dirty="0" err="1" smtClean="0">
                <a:latin typeface="Arial Narrow" panose="020B0606020202030204" pitchFamily="34" charset="0"/>
              </a:rPr>
              <a:t>осъществяващи</a:t>
            </a:r>
            <a:r>
              <a:rPr lang="ru-RU" sz="2400" dirty="0" smtClean="0">
                <a:latin typeface="Arial Narrow" panose="020B0606020202030204" pitchFamily="34" charset="0"/>
              </a:rPr>
              <a:t> </a:t>
            </a:r>
            <a:r>
              <a:rPr lang="ru-RU" sz="2400" dirty="0" err="1" smtClean="0">
                <a:latin typeface="Arial Narrow" panose="020B0606020202030204" pitchFamily="34" charset="0"/>
              </a:rPr>
              <a:t>дейност</a:t>
            </a:r>
            <a:r>
              <a:rPr lang="ru-RU" sz="2400" dirty="0" smtClean="0">
                <a:latin typeface="Arial Narrow" panose="020B0606020202030204" pitchFamily="34" charset="0"/>
              </a:rPr>
              <a:t> по </a:t>
            </a:r>
            <a:r>
              <a:rPr lang="ru-RU" sz="2400" dirty="0" err="1" smtClean="0">
                <a:latin typeface="Arial Narrow" panose="020B0606020202030204" pitchFamily="34" charset="0"/>
              </a:rPr>
              <a:t>доброволно</a:t>
            </a:r>
            <a:r>
              <a:rPr lang="ru-RU" sz="2400" dirty="0" smtClean="0">
                <a:latin typeface="Arial Narrow" panose="020B0606020202030204" pitchFamily="34" charset="0"/>
              </a:rPr>
              <a:t> </a:t>
            </a:r>
            <a:r>
              <a:rPr lang="ru-RU" sz="2400" dirty="0" err="1" smtClean="0">
                <a:latin typeface="Arial Narrow" panose="020B0606020202030204" pitchFamily="34" charset="0"/>
              </a:rPr>
              <a:t>здравно</a:t>
            </a:r>
            <a:r>
              <a:rPr lang="ru-RU" sz="2400" dirty="0" smtClean="0">
                <a:latin typeface="Arial Narrow" panose="020B0606020202030204" pitchFamily="34" charset="0"/>
              </a:rPr>
              <a:t> </a:t>
            </a:r>
            <a:r>
              <a:rPr lang="ru-RU" sz="2400" dirty="0" err="1" smtClean="0">
                <a:latin typeface="Arial Narrow" panose="020B0606020202030204" pitchFamily="34" charset="0"/>
              </a:rPr>
              <a:t>осигуряване</a:t>
            </a:r>
            <a:r>
              <a:rPr lang="ru-RU" sz="2400" smtClean="0">
                <a:latin typeface="Arial Narrow" panose="020B0606020202030204" pitchFamily="34" charset="0"/>
              </a:rPr>
              <a:t>.</a:t>
            </a:r>
            <a:endParaRPr lang="ru-RU" sz="2400" dirty="0" smtClean="0">
              <a:latin typeface="Arial Narrow" panose="020B0606020202030204" pitchFamily="34" charset="0"/>
            </a:endParaRPr>
          </a:p>
          <a:p>
            <a:pPr algn="just"/>
            <a:endParaRPr lang="bg-BG" sz="2400" dirty="0">
              <a:solidFill>
                <a:srgbClr val="00B0F0"/>
              </a:solidFill>
              <a:latin typeface="Arial Narrow" panose="020B0606020202030204" pitchFamily="34" charset="0"/>
            </a:endParaRPr>
          </a:p>
        </p:txBody>
      </p:sp>
    </p:spTree>
    <p:extLst>
      <p:ext uri="{BB962C8B-B14F-4D97-AF65-F5344CB8AC3E}">
        <p14:creationId xmlns:p14="http://schemas.microsoft.com/office/powerpoint/2010/main" val="266656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306" y="249619"/>
            <a:ext cx="11774184" cy="6001643"/>
          </a:xfrm>
          <a:prstGeom prst="rect">
            <a:avLst/>
          </a:prstGeom>
        </p:spPr>
        <p:txBody>
          <a:bodyPr wrap="square">
            <a:spAutoFit/>
          </a:bodyPr>
          <a:lstStyle/>
          <a:p>
            <a:pPr algn="just"/>
            <a:r>
              <a:rPr lang="ru-RU" sz="2400" b="1" dirty="0" smtClean="0">
                <a:solidFill>
                  <a:srgbClr val="C00000"/>
                </a:solidFill>
                <a:latin typeface="Arial Narrow" panose="020B0606020202030204" pitchFamily="34" charset="0"/>
              </a:rPr>
              <a:t>	Глава </a:t>
            </a:r>
            <a:r>
              <a:rPr lang="ru-RU" sz="2400" b="1" dirty="0">
                <a:solidFill>
                  <a:srgbClr val="C00000"/>
                </a:solidFill>
                <a:latin typeface="Arial Narrow" panose="020B0606020202030204" pitchFamily="34" charset="0"/>
              </a:rPr>
              <a:t>втора</a:t>
            </a:r>
            <a:r>
              <a:rPr lang="ru-RU" sz="2400" b="1" dirty="0" smtClean="0">
                <a:solidFill>
                  <a:srgbClr val="C00000"/>
                </a:solidFill>
                <a:latin typeface="Arial Narrow" panose="020B0606020202030204" pitchFamily="34" charset="0"/>
              </a:rPr>
              <a:t>. ДЕЙНОСТИ </a:t>
            </a:r>
            <a:r>
              <a:rPr lang="ru-RU" sz="2400" b="1" dirty="0">
                <a:solidFill>
                  <a:srgbClr val="C00000"/>
                </a:solidFill>
                <a:latin typeface="Arial Narrow" panose="020B0606020202030204" pitchFamily="34" charset="0"/>
              </a:rPr>
              <a:t>ПО ОПАЗВАНЕ НА </a:t>
            </a:r>
            <a:r>
              <a:rPr lang="ru-RU" sz="2400" b="1" dirty="0" smtClean="0">
                <a:solidFill>
                  <a:srgbClr val="C00000"/>
                </a:solidFill>
                <a:latin typeface="Arial Narrow" panose="020B0606020202030204" pitchFamily="34" charset="0"/>
              </a:rPr>
              <a:t>ЗДРАВЕТО</a:t>
            </a:r>
          </a:p>
          <a:p>
            <a:pPr algn="just"/>
            <a:r>
              <a:rPr lang="bg-BG" sz="2400" dirty="0" smtClean="0">
                <a:solidFill>
                  <a:srgbClr val="00B0F0"/>
                </a:solidFill>
                <a:latin typeface="Arial Narrow" panose="020B0606020202030204" pitchFamily="34" charset="0"/>
              </a:rPr>
              <a:t>	Раздел </a:t>
            </a:r>
            <a:r>
              <a:rPr lang="en-US" sz="2400" dirty="0" smtClean="0">
                <a:solidFill>
                  <a:srgbClr val="00B0F0"/>
                </a:solidFill>
                <a:latin typeface="Arial Narrow" panose="020B0606020202030204" pitchFamily="34" charset="0"/>
              </a:rPr>
              <a:t>I.</a:t>
            </a:r>
            <a:r>
              <a:rPr lang="bg-BG" sz="2400" dirty="0" smtClean="0">
                <a:solidFill>
                  <a:srgbClr val="00B0F0"/>
                </a:solidFill>
                <a:latin typeface="Arial Narrow" panose="020B0606020202030204" pitchFamily="34" charset="0"/>
              </a:rPr>
              <a:t> Общи положения</a:t>
            </a:r>
          </a:p>
          <a:p>
            <a:pPr algn="just"/>
            <a:r>
              <a:rPr lang="ru-RU" sz="2400" dirty="0" smtClean="0">
                <a:solidFill>
                  <a:schemeClr val="tx2"/>
                </a:solidFill>
                <a:latin typeface="Arial Narrow" panose="020B0606020202030204" pitchFamily="34" charset="0"/>
              </a:rPr>
              <a:t>	Държавните </a:t>
            </a:r>
            <a:r>
              <a:rPr lang="ru-RU" sz="2400" dirty="0">
                <a:solidFill>
                  <a:schemeClr val="tx2"/>
                </a:solidFill>
                <a:latin typeface="Arial Narrow" panose="020B0606020202030204" pitchFamily="34" charset="0"/>
              </a:rPr>
              <a:t>и общинските органи и институции планират, разработват и провеждат политика, насочена към опазване здравето на гражданите чрез осигуряване на здравословна жизнена среда, обучение за здравословен начин на живот и здравна профилактика. За опазване здравето и работоспособността на гражданите лечебните заведения системно извършват профилактични прегледи и диспансеризация</a:t>
            </a:r>
            <a:r>
              <a:rPr lang="ru-RU" sz="2400" dirty="0" smtClean="0">
                <a:solidFill>
                  <a:schemeClr val="tx2"/>
                </a:solidFill>
                <a:latin typeface="Arial Narrow" panose="020B0606020202030204" pitchFamily="34" charset="0"/>
              </a:rPr>
              <a:t>. Лицата </a:t>
            </a:r>
            <a:r>
              <a:rPr lang="ru-RU" sz="2400" dirty="0">
                <a:solidFill>
                  <a:schemeClr val="tx2"/>
                </a:solidFill>
                <a:latin typeface="Arial Narrow" panose="020B0606020202030204" pitchFamily="34" charset="0"/>
              </a:rPr>
              <a:t>с повишен здравен риск или със заболявания подлежат на диспансеризация</a:t>
            </a:r>
            <a:r>
              <a:rPr lang="ru-RU" sz="2400" dirty="0" smtClean="0">
                <a:solidFill>
                  <a:schemeClr val="tx2"/>
                </a:solidFill>
                <a:latin typeface="Arial Narrow" panose="020B0606020202030204" pitchFamily="34" charset="0"/>
              </a:rPr>
              <a:t>. Условията</a:t>
            </a:r>
            <a:r>
              <a:rPr lang="ru-RU" sz="2400" dirty="0">
                <a:solidFill>
                  <a:schemeClr val="tx2"/>
                </a:solidFill>
                <a:latin typeface="Arial Narrow" panose="020B0606020202030204" pitchFamily="34" charset="0"/>
              </a:rPr>
              <a:t>, редът и финансирането за извършване на профилактичните прегледи и диспансеризацията, както и списъкът на заболяванията, при които се извършва диспансеризация, се определят с наредба на министъра на здравеопазването</a:t>
            </a:r>
            <a:r>
              <a:rPr lang="ru-RU" sz="2400" dirty="0" smtClean="0">
                <a:solidFill>
                  <a:schemeClr val="tx2"/>
                </a:solidFill>
                <a:latin typeface="Arial Narrow" panose="020B0606020202030204" pitchFamily="34" charset="0"/>
              </a:rPr>
              <a:t>.</a:t>
            </a:r>
          </a:p>
          <a:p>
            <a:pPr algn="just"/>
            <a:r>
              <a:rPr lang="ru-RU" sz="2400" dirty="0" smtClean="0">
                <a:solidFill>
                  <a:schemeClr val="tx2"/>
                </a:solidFill>
                <a:latin typeface="Arial Narrow" panose="020B0606020202030204" pitchFamily="34" charset="0"/>
              </a:rPr>
              <a:t>	</a:t>
            </a:r>
            <a:r>
              <a:rPr lang="ru-RU" sz="2400" dirty="0" smtClean="0">
                <a:solidFill>
                  <a:srgbClr val="00B0F0"/>
                </a:solidFill>
                <a:latin typeface="Arial Narrow" panose="020B0606020202030204" pitchFamily="34" charset="0"/>
              </a:rPr>
              <a:t>Раздел </a:t>
            </a:r>
            <a:r>
              <a:rPr lang="ru-RU" sz="2400" dirty="0">
                <a:solidFill>
                  <a:srgbClr val="00B0F0"/>
                </a:solidFill>
                <a:latin typeface="Arial Narrow" panose="020B0606020202030204" pitchFamily="34" charset="0"/>
              </a:rPr>
              <a:t>II</a:t>
            </a:r>
            <a:r>
              <a:rPr lang="ru-RU" sz="2400" dirty="0" smtClean="0">
                <a:solidFill>
                  <a:srgbClr val="00B0F0"/>
                </a:solidFill>
                <a:latin typeface="Arial Narrow" panose="020B0606020202030204" pitchFamily="34" charset="0"/>
              </a:rPr>
              <a:t>. Осигуряване </a:t>
            </a:r>
            <a:r>
              <a:rPr lang="ru-RU" sz="2400" dirty="0">
                <a:solidFill>
                  <a:srgbClr val="00B0F0"/>
                </a:solidFill>
                <a:latin typeface="Arial Narrow" panose="020B0606020202030204" pitchFamily="34" charset="0"/>
              </a:rPr>
              <a:t>на здравословна жизнена </a:t>
            </a:r>
            <a:r>
              <a:rPr lang="ru-RU" sz="2400" dirty="0" smtClean="0">
                <a:solidFill>
                  <a:srgbClr val="00B0F0"/>
                </a:solidFill>
                <a:latin typeface="Arial Narrow" panose="020B0606020202030204" pitchFamily="34" charset="0"/>
              </a:rPr>
              <a:t>среда</a:t>
            </a:r>
          </a:p>
          <a:p>
            <a:pPr algn="just"/>
            <a:r>
              <a:rPr lang="bg-BG" sz="2400" dirty="0" smtClean="0">
                <a:solidFill>
                  <a:srgbClr val="00B0F0"/>
                </a:solidFill>
                <a:latin typeface="Arial Narrow" panose="020B0606020202030204" pitchFamily="34" charset="0"/>
              </a:rPr>
              <a:t>	</a:t>
            </a:r>
            <a:r>
              <a:rPr lang="bg-BG" sz="2400" dirty="0" smtClean="0">
                <a:solidFill>
                  <a:schemeClr val="tx2"/>
                </a:solidFill>
                <a:latin typeface="Arial Narrow" panose="020B0606020202030204" pitchFamily="34" charset="0"/>
              </a:rPr>
              <a:t>Регламентират се задълженията на държавата, на юридически и физически лица по опазване на жизнената среда от врено въздействащи върху здравето биологични, химични и социални фактори. Регламентирани са мерките за контрол на шума, на факторите на жизнената среда, както и здравните изисквания при проектиране и изграждане на обекти с обществено предназначение.</a:t>
            </a:r>
            <a:endParaRPr lang="en-US"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407105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468" y="0"/>
            <a:ext cx="11928296" cy="6817251"/>
          </a:xfrm>
          <a:prstGeom prst="rect">
            <a:avLst/>
          </a:prstGeom>
        </p:spPr>
        <p:txBody>
          <a:bodyPr wrap="square">
            <a:spAutoFit/>
          </a:bodyPr>
          <a:lstStyle/>
          <a:p>
            <a:pPr algn="just"/>
            <a:r>
              <a:rPr lang="ru-RU" sz="1900" dirty="0" smtClean="0">
                <a:solidFill>
                  <a:srgbClr val="00B0F0"/>
                </a:solidFill>
                <a:latin typeface="Arial Narrow" panose="020B0606020202030204" pitchFamily="34" charset="0"/>
              </a:rPr>
              <a:t>	Раздел </a:t>
            </a:r>
            <a:r>
              <a:rPr lang="ru-RU" sz="1900" dirty="0">
                <a:solidFill>
                  <a:srgbClr val="00B0F0"/>
                </a:solidFill>
                <a:latin typeface="Arial Narrow" panose="020B0606020202030204" pitchFamily="34" charset="0"/>
              </a:rPr>
              <a:t>III</a:t>
            </a:r>
            <a:r>
              <a:rPr lang="ru-RU" sz="1900" dirty="0" smtClean="0">
                <a:solidFill>
                  <a:srgbClr val="00B0F0"/>
                </a:solidFill>
                <a:latin typeface="Arial Narrow" panose="020B0606020202030204" pitchFamily="34" charset="0"/>
              </a:rPr>
              <a:t>. Здравни </a:t>
            </a:r>
            <a:r>
              <a:rPr lang="ru-RU" sz="1900" dirty="0">
                <a:solidFill>
                  <a:srgbClr val="00B0F0"/>
                </a:solidFill>
                <a:latin typeface="Arial Narrow" panose="020B0606020202030204" pitchFamily="34" charset="0"/>
              </a:rPr>
              <a:t>изисквания към козметичните </a:t>
            </a:r>
            <a:r>
              <a:rPr lang="ru-RU" sz="1900" dirty="0" smtClean="0">
                <a:solidFill>
                  <a:srgbClr val="00B0F0"/>
                </a:solidFill>
                <a:latin typeface="Arial Narrow" panose="020B0606020202030204" pitchFamily="34" charset="0"/>
              </a:rPr>
              <a:t>продукти</a:t>
            </a:r>
          </a:p>
          <a:p>
            <a:pPr algn="just"/>
            <a:r>
              <a:rPr lang="ru-RU" sz="1900" dirty="0" smtClean="0">
                <a:solidFill>
                  <a:srgbClr val="00B0F0"/>
                </a:solidFill>
                <a:latin typeface="Arial Narrow" panose="020B0606020202030204" pitchFamily="34" charset="0"/>
              </a:rPr>
              <a:t>	Раздел IV. Дейности </a:t>
            </a:r>
            <a:r>
              <a:rPr lang="ru-RU" sz="1900" dirty="0">
                <a:solidFill>
                  <a:srgbClr val="00B0F0"/>
                </a:solidFill>
                <a:latin typeface="Arial Narrow" panose="020B0606020202030204" pitchFamily="34" charset="0"/>
              </a:rPr>
              <a:t>за въздействие върху рискови за здравето </a:t>
            </a:r>
            <a:r>
              <a:rPr lang="ru-RU" sz="1900" dirty="0" smtClean="0">
                <a:solidFill>
                  <a:srgbClr val="00B0F0"/>
                </a:solidFill>
                <a:latin typeface="Arial Narrow" panose="020B0606020202030204" pitchFamily="34" charset="0"/>
              </a:rPr>
              <a:t>фактори</a:t>
            </a:r>
          </a:p>
          <a:p>
            <a:pPr algn="just"/>
            <a:r>
              <a:rPr lang="ru-RU" sz="1900" dirty="0" smtClean="0">
                <a:solidFill>
                  <a:schemeClr val="tx2"/>
                </a:solidFill>
                <a:latin typeface="Arial Narrow" panose="020B0606020202030204" pitchFamily="34" charset="0"/>
              </a:rPr>
              <a:t>	Министърът </a:t>
            </a:r>
            <a:r>
              <a:rPr lang="ru-RU" sz="1900" dirty="0">
                <a:solidFill>
                  <a:schemeClr val="tx2"/>
                </a:solidFill>
                <a:latin typeface="Arial Narrow" panose="020B0606020202030204" pitchFamily="34" charset="0"/>
              </a:rPr>
              <a:t>на здравеопазването и други компетентни държавни органи съвместно с неправителствените организации създават условия за </a:t>
            </a:r>
            <a:r>
              <a:rPr lang="ru-RU" sz="1900" b="1" dirty="0">
                <a:solidFill>
                  <a:schemeClr val="tx2"/>
                </a:solidFill>
                <a:latin typeface="Arial Narrow" panose="020B0606020202030204" pitchFamily="34" charset="0"/>
              </a:rPr>
              <a:t>ограничаване на употребата на тютюневи и свързани с тях изделия, злоупотребата с алкохол и недопускане употребата на наркотични </a:t>
            </a:r>
            <a:r>
              <a:rPr lang="ru-RU" sz="1900" b="1" dirty="0" smtClean="0">
                <a:solidFill>
                  <a:schemeClr val="tx2"/>
                </a:solidFill>
                <a:latin typeface="Arial Narrow" panose="020B0606020202030204" pitchFamily="34" charset="0"/>
              </a:rPr>
              <a:t>вещества.</a:t>
            </a:r>
          </a:p>
          <a:p>
            <a:pPr algn="just"/>
            <a:r>
              <a:rPr lang="ru-RU" sz="1900" b="1" dirty="0" smtClean="0">
                <a:solidFill>
                  <a:schemeClr val="tx2"/>
                </a:solidFill>
                <a:latin typeface="Arial Narrow" panose="020B0606020202030204" pitchFamily="34" charset="0"/>
              </a:rPr>
              <a:t>	</a:t>
            </a:r>
            <a:r>
              <a:rPr lang="ru-RU" sz="1900" b="1" dirty="0" smtClean="0">
                <a:solidFill>
                  <a:srgbClr val="00B0F0"/>
                </a:solidFill>
                <a:latin typeface="Arial Narrow" panose="020B0606020202030204" pitchFamily="34" charset="0"/>
              </a:rPr>
              <a:t>Раздел </a:t>
            </a:r>
            <a:r>
              <a:rPr lang="ru-RU" sz="1900" b="1" dirty="0">
                <a:solidFill>
                  <a:srgbClr val="00B0F0"/>
                </a:solidFill>
                <a:latin typeface="Arial Narrow" panose="020B0606020202030204" pitchFamily="34" charset="0"/>
              </a:rPr>
              <a:t>V</a:t>
            </a:r>
            <a:r>
              <a:rPr lang="ru-RU" sz="1900" b="1" dirty="0" smtClean="0">
                <a:solidFill>
                  <a:srgbClr val="00B0F0"/>
                </a:solidFill>
                <a:latin typeface="Arial Narrow" panose="020B0606020202030204" pitchFamily="34" charset="0"/>
              </a:rPr>
              <a:t>. Надзор </a:t>
            </a:r>
            <a:r>
              <a:rPr lang="ru-RU" sz="1900" b="1" dirty="0">
                <a:solidFill>
                  <a:srgbClr val="00B0F0"/>
                </a:solidFill>
                <a:latin typeface="Arial Narrow" panose="020B0606020202030204" pitchFamily="34" charset="0"/>
              </a:rPr>
              <a:t>на заразните болести </a:t>
            </a:r>
            <a:endParaRPr lang="ru-RU" sz="1900" b="1" dirty="0" smtClean="0">
              <a:solidFill>
                <a:srgbClr val="00B0F0"/>
              </a:solidFill>
              <a:latin typeface="Arial Narrow" panose="020B0606020202030204" pitchFamily="34" charset="0"/>
            </a:endParaRPr>
          </a:p>
          <a:p>
            <a:pPr algn="just"/>
            <a:r>
              <a:rPr lang="ru-RU" sz="1900" dirty="0" smtClean="0">
                <a:solidFill>
                  <a:schemeClr val="tx2"/>
                </a:solidFill>
                <a:latin typeface="Arial Narrow" panose="020B0606020202030204" pitchFamily="34" charset="0"/>
              </a:rPr>
              <a:t>	За </a:t>
            </a:r>
            <a:r>
              <a:rPr lang="ru-RU" sz="1900" dirty="0">
                <a:solidFill>
                  <a:schemeClr val="tx2"/>
                </a:solidFill>
                <a:latin typeface="Arial Narrow" panose="020B0606020202030204" pitchFamily="34" charset="0"/>
              </a:rPr>
              <a:t>опазване на страната от разпространение на особено опасни заразни болести при необходимост се извършва граничен здравен контрол. За предпазване на гражданите от заразни болести се правят задължителни имунизации</a:t>
            </a:r>
            <a:r>
              <a:rPr lang="ru-RU" sz="1900" dirty="0" smtClean="0">
                <a:solidFill>
                  <a:schemeClr val="tx2"/>
                </a:solidFill>
                <a:latin typeface="Arial Narrow" panose="020B0606020202030204" pitchFamily="34" charset="0"/>
              </a:rPr>
              <a:t>. Министърът </a:t>
            </a:r>
            <a:r>
              <a:rPr lang="ru-RU" sz="1900" dirty="0">
                <a:solidFill>
                  <a:schemeClr val="tx2"/>
                </a:solidFill>
                <a:latin typeface="Arial Narrow" panose="020B0606020202030204" pitchFamily="34" charset="0"/>
              </a:rPr>
              <a:t>на здравеопазването определя с наредба лицата, които подлежат на имунизации, както и реда, начина и сроковете за извършване </a:t>
            </a:r>
            <a:r>
              <a:rPr lang="ru-RU" sz="1900" dirty="0" smtClean="0">
                <a:solidFill>
                  <a:schemeClr val="tx2"/>
                </a:solidFill>
                <a:latin typeface="Arial Narrow" panose="020B0606020202030204" pitchFamily="34" charset="0"/>
              </a:rPr>
              <a:t>на:задължителни </a:t>
            </a:r>
            <a:r>
              <a:rPr lang="ru-RU" sz="1900" dirty="0">
                <a:solidFill>
                  <a:schemeClr val="tx2"/>
                </a:solidFill>
                <a:latin typeface="Arial Narrow" panose="020B0606020202030204" pitchFamily="34" charset="0"/>
              </a:rPr>
              <a:t>планови имунизации и реимунизации, включени в имунизационния календар на Република България</a:t>
            </a:r>
            <a:r>
              <a:rPr lang="ru-RU" sz="1900" dirty="0" smtClean="0">
                <a:solidFill>
                  <a:schemeClr val="tx2"/>
                </a:solidFill>
                <a:latin typeface="Arial Narrow" panose="020B0606020202030204" pitchFamily="34" charset="0"/>
              </a:rPr>
              <a:t>; целеви </a:t>
            </a:r>
            <a:r>
              <a:rPr lang="ru-RU" sz="1900" dirty="0">
                <a:solidFill>
                  <a:schemeClr val="tx2"/>
                </a:solidFill>
                <a:latin typeface="Arial Narrow" panose="020B0606020202030204" pitchFamily="34" charset="0"/>
              </a:rPr>
              <a:t>имунизации и реимунизации, които се извършват по специални показания</a:t>
            </a:r>
            <a:r>
              <a:rPr lang="ru-RU" sz="1900" dirty="0" smtClean="0">
                <a:solidFill>
                  <a:schemeClr val="tx2"/>
                </a:solidFill>
                <a:latin typeface="Arial Narrow" panose="020B0606020202030204" pitchFamily="34" charset="0"/>
              </a:rPr>
              <a:t>; препоръчителни </a:t>
            </a:r>
            <a:r>
              <a:rPr lang="ru-RU" sz="1900" dirty="0">
                <a:solidFill>
                  <a:schemeClr val="tx2"/>
                </a:solidFill>
                <a:latin typeface="Arial Narrow" panose="020B0606020202030204" pitchFamily="34" charset="0"/>
              </a:rPr>
              <a:t>имунизации</a:t>
            </a:r>
            <a:r>
              <a:rPr lang="ru-RU" sz="1900" dirty="0" smtClean="0">
                <a:solidFill>
                  <a:schemeClr val="tx2"/>
                </a:solidFill>
                <a:latin typeface="Arial Narrow" panose="020B0606020202030204" pitchFamily="34" charset="0"/>
              </a:rPr>
              <a:t>.</a:t>
            </a:r>
          </a:p>
          <a:p>
            <a:pPr algn="just"/>
            <a:r>
              <a:rPr lang="ru-RU" sz="1900" dirty="0" smtClean="0">
                <a:solidFill>
                  <a:schemeClr val="tx2"/>
                </a:solidFill>
                <a:latin typeface="Arial Narrow" panose="020B0606020202030204" pitchFamily="34" charset="0"/>
              </a:rPr>
              <a:t>	Болните </a:t>
            </a:r>
            <a:r>
              <a:rPr lang="ru-RU" sz="1900" dirty="0">
                <a:solidFill>
                  <a:schemeClr val="tx2"/>
                </a:solidFill>
                <a:latin typeface="Arial Narrow" panose="020B0606020202030204" pitchFamily="34" charset="0"/>
              </a:rPr>
              <a:t>от заразни болести, контактните с тях лица и заразоносителите подлежат на регистрация, задължително съобщаване и отчет</a:t>
            </a:r>
            <a:r>
              <a:rPr lang="ru-RU" sz="1900" dirty="0" smtClean="0">
                <a:solidFill>
                  <a:schemeClr val="tx2"/>
                </a:solidFill>
                <a:latin typeface="Arial Narrow" panose="020B0606020202030204" pitchFamily="34" charset="0"/>
              </a:rPr>
              <a:t>.</a:t>
            </a:r>
            <a:endParaRPr lang="bg-BG" sz="1900" dirty="0">
              <a:solidFill>
                <a:schemeClr val="tx2"/>
              </a:solidFill>
              <a:latin typeface="Arial Narrow" panose="020B0606020202030204" pitchFamily="34" charset="0"/>
            </a:endParaRPr>
          </a:p>
          <a:p>
            <a:pPr algn="just"/>
            <a:r>
              <a:rPr lang="ru-RU" sz="1900" dirty="0" smtClean="0">
                <a:solidFill>
                  <a:schemeClr val="tx2"/>
                </a:solidFill>
                <a:latin typeface="Arial Narrow" panose="020B0606020202030204" pitchFamily="34" charset="0"/>
              </a:rPr>
              <a:t>	На </a:t>
            </a:r>
            <a:r>
              <a:rPr lang="ru-RU" sz="1900" dirty="0">
                <a:solidFill>
                  <a:schemeClr val="tx2"/>
                </a:solidFill>
                <a:latin typeface="Arial Narrow" panose="020B0606020202030204" pitchFamily="34" charset="0"/>
              </a:rPr>
              <a:t>задължителна изолация и болнично лечение подлежат лица, болни и заразоносители от холера, чума, вариола, жълта треска, вирусни хеморагични трески, дифтерия, коремен тиф, полиомиелит, бруцелоза, антракс, малария, тежък остър респираторен синдром и туберкулоза с бацилоотделяне</a:t>
            </a:r>
            <a:r>
              <a:rPr lang="ru-RU" sz="1900" dirty="0" smtClean="0">
                <a:solidFill>
                  <a:schemeClr val="tx2"/>
                </a:solidFill>
                <a:latin typeface="Arial Narrow" panose="020B0606020202030204" pitchFamily="34" charset="0"/>
              </a:rPr>
              <a:t>.</a:t>
            </a:r>
          </a:p>
          <a:p>
            <a:pPr algn="just"/>
            <a:r>
              <a:rPr lang="ru-RU" sz="1900" dirty="0" smtClean="0">
                <a:solidFill>
                  <a:schemeClr val="tx2"/>
                </a:solidFill>
                <a:latin typeface="Arial Narrow" panose="020B0606020202030204" pitchFamily="34" charset="0"/>
              </a:rPr>
              <a:t>	В </a:t>
            </a:r>
            <a:r>
              <a:rPr lang="ru-RU" sz="1900" dirty="0">
                <a:solidFill>
                  <a:schemeClr val="tx2"/>
                </a:solidFill>
                <a:latin typeface="Arial Narrow" panose="020B0606020202030204" pitchFamily="34" charset="0"/>
              </a:rPr>
              <a:t>сила от 13.03.2020 г. до отмяна на извънредното </a:t>
            </a:r>
            <a:r>
              <a:rPr lang="ru-RU" sz="1900" dirty="0" smtClean="0">
                <a:solidFill>
                  <a:schemeClr val="tx2"/>
                </a:solidFill>
                <a:latin typeface="Arial Narrow" panose="020B0606020202030204" pitchFamily="34" charset="0"/>
              </a:rPr>
              <a:t>положение е прието допълнителнение: </a:t>
            </a:r>
            <a:r>
              <a:rPr lang="ru-RU" sz="1900" dirty="0">
                <a:solidFill>
                  <a:schemeClr val="tx2"/>
                </a:solidFill>
                <a:latin typeface="Arial Narrow" panose="020B0606020202030204" pitchFamily="34" charset="0"/>
              </a:rPr>
              <a:t>Когато съществува заплаха за здравето на гражданите от болести извън посочените по ал. 1, министърът на здравеопазването може да разпореди задължителна изолация на болни, на заразоносители, на контактни лица и на лица, които са влезли на територията на страната от други държави</a:t>
            </a:r>
            <a:r>
              <a:rPr lang="ru-RU" sz="1900" dirty="0" smtClean="0">
                <a:solidFill>
                  <a:schemeClr val="tx2"/>
                </a:solidFill>
                <a:latin typeface="Arial Narrow" panose="020B0606020202030204" pitchFamily="34" charset="0"/>
              </a:rPr>
              <a:t>.</a:t>
            </a:r>
          </a:p>
          <a:p>
            <a:pPr algn="just"/>
            <a:r>
              <a:rPr lang="ru-RU" sz="1900" dirty="0" smtClean="0">
                <a:solidFill>
                  <a:schemeClr val="tx2"/>
                </a:solidFill>
                <a:latin typeface="Arial Narrow" panose="020B0606020202030204" pitchFamily="34" charset="0"/>
              </a:rPr>
              <a:t>	При </a:t>
            </a:r>
            <a:r>
              <a:rPr lang="ru-RU" sz="1900" dirty="0">
                <a:solidFill>
                  <a:schemeClr val="tx2"/>
                </a:solidFill>
                <a:latin typeface="Arial Narrow" panose="020B0606020202030204" pitchFamily="34" charset="0"/>
              </a:rPr>
              <a:t>възникване на извънредна епидемична обстановка министърът на здравеопазването въвежда противоепидемични мерки на територията на страната или на отделен регион.</a:t>
            </a:r>
            <a:endParaRPr lang="en-US" sz="19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85372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112" y="136603"/>
            <a:ext cx="11774185" cy="5262979"/>
          </a:xfrm>
          <a:prstGeom prst="rect">
            <a:avLst/>
          </a:prstGeom>
        </p:spPr>
        <p:txBody>
          <a:bodyPr wrap="square">
            <a:spAutoFit/>
          </a:bodyPr>
          <a:lstStyle/>
          <a:p>
            <a:r>
              <a:rPr lang="ru-RU" sz="2400" dirty="0">
                <a:solidFill>
                  <a:srgbClr val="00B0F0"/>
                </a:solidFill>
                <a:latin typeface="Arial Narrow" panose="020B0606020202030204" pitchFamily="34" charset="0"/>
              </a:rPr>
              <a:t>Раздел VI</a:t>
            </a:r>
            <a:r>
              <a:rPr lang="ru-RU" sz="2400" dirty="0" smtClean="0">
                <a:solidFill>
                  <a:srgbClr val="00B0F0"/>
                </a:solidFill>
                <a:latin typeface="Arial Narrow" panose="020B0606020202030204" pitchFamily="34" charset="0"/>
              </a:rPr>
              <a:t>. Защита </a:t>
            </a:r>
            <a:r>
              <a:rPr lang="ru-RU" sz="2400" dirty="0">
                <a:solidFill>
                  <a:srgbClr val="00B0F0"/>
                </a:solidFill>
                <a:latin typeface="Arial Narrow" panose="020B0606020202030204" pitchFamily="34" charset="0"/>
              </a:rPr>
              <a:t>от въздействието на йонизиращи </a:t>
            </a:r>
            <a:r>
              <a:rPr lang="ru-RU" sz="2400" dirty="0" smtClean="0">
                <a:solidFill>
                  <a:srgbClr val="00B0F0"/>
                </a:solidFill>
                <a:latin typeface="Arial Narrow" panose="020B0606020202030204" pitchFamily="34" charset="0"/>
              </a:rPr>
              <a:t>лъчения</a:t>
            </a:r>
          </a:p>
          <a:p>
            <a:r>
              <a:rPr lang="ru-RU" sz="2400" dirty="0">
                <a:solidFill>
                  <a:srgbClr val="00B0F0"/>
                </a:solidFill>
                <a:latin typeface="Arial Narrow" panose="020B0606020202030204" pitchFamily="34" charset="0"/>
              </a:rPr>
              <a:t>Раздел VII</a:t>
            </a:r>
            <a:r>
              <a:rPr lang="ru-RU" sz="2400" dirty="0" smtClean="0">
                <a:solidFill>
                  <a:srgbClr val="00B0F0"/>
                </a:solidFill>
                <a:latin typeface="Arial Narrow" panose="020B0606020202030204" pitchFamily="34" charset="0"/>
              </a:rPr>
              <a:t>. Защита </a:t>
            </a:r>
            <a:r>
              <a:rPr lang="ru-RU" sz="2400" dirty="0">
                <a:solidFill>
                  <a:srgbClr val="00B0F0"/>
                </a:solidFill>
                <a:latin typeface="Arial Narrow" panose="020B0606020202030204" pitchFamily="34" charset="0"/>
              </a:rPr>
              <a:t>на здравето на гражданите при извършване на дейности с азбест и азбестосъдържащи </a:t>
            </a:r>
            <a:r>
              <a:rPr lang="ru-RU" sz="2400" dirty="0" smtClean="0">
                <a:solidFill>
                  <a:srgbClr val="00B0F0"/>
                </a:solidFill>
                <a:latin typeface="Arial Narrow" panose="020B0606020202030204" pitchFamily="34" charset="0"/>
              </a:rPr>
              <a:t>материали</a:t>
            </a:r>
          </a:p>
          <a:p>
            <a:r>
              <a:rPr lang="ru-RU" sz="2400" dirty="0">
                <a:solidFill>
                  <a:srgbClr val="00B0F0"/>
                </a:solidFill>
                <a:latin typeface="Arial Narrow" panose="020B0606020202030204" pitchFamily="34" charset="0"/>
              </a:rPr>
              <a:t>Раздел VIII</a:t>
            </a:r>
            <a:r>
              <a:rPr lang="ru-RU" sz="2400" dirty="0" smtClean="0">
                <a:solidFill>
                  <a:srgbClr val="00B0F0"/>
                </a:solidFill>
                <a:latin typeface="Arial Narrow" panose="020B0606020202030204" pitchFamily="34" charset="0"/>
              </a:rPr>
              <a:t>. Курортни </a:t>
            </a:r>
            <a:r>
              <a:rPr lang="ru-RU" sz="2400" dirty="0">
                <a:solidFill>
                  <a:srgbClr val="00B0F0"/>
                </a:solidFill>
                <a:latin typeface="Arial Narrow" panose="020B0606020202030204" pitchFamily="34" charset="0"/>
              </a:rPr>
              <a:t>ресурси и </a:t>
            </a:r>
            <a:r>
              <a:rPr lang="ru-RU" sz="2400" dirty="0" smtClean="0">
                <a:solidFill>
                  <a:srgbClr val="00B0F0"/>
                </a:solidFill>
                <a:latin typeface="Arial Narrow" panose="020B0606020202030204" pitchFamily="34" charset="0"/>
              </a:rPr>
              <a:t>курорти</a:t>
            </a:r>
          </a:p>
          <a:p>
            <a:endParaRPr lang="ru-RU" sz="2400" dirty="0">
              <a:solidFill>
                <a:srgbClr val="00B0F0"/>
              </a:solidFill>
              <a:latin typeface="Arial Narrow" panose="020B0606020202030204" pitchFamily="34" charset="0"/>
            </a:endParaRPr>
          </a:p>
          <a:p>
            <a:endParaRPr lang="ru-RU" sz="2400" dirty="0">
              <a:solidFill>
                <a:srgbClr val="00B0F0"/>
              </a:solidFill>
              <a:latin typeface="Arial Narrow" panose="020B0606020202030204" pitchFamily="34" charset="0"/>
            </a:endParaRPr>
          </a:p>
          <a:p>
            <a:r>
              <a:rPr lang="ru-RU" sz="2400" b="1" dirty="0">
                <a:solidFill>
                  <a:srgbClr val="C00000"/>
                </a:solidFill>
                <a:latin typeface="Arial Narrow" panose="020B0606020202030204" pitchFamily="34" charset="0"/>
              </a:rPr>
              <a:t>Глава трета</a:t>
            </a:r>
            <a:r>
              <a:rPr lang="ru-RU" sz="2400" b="1" dirty="0" smtClean="0">
                <a:solidFill>
                  <a:srgbClr val="C00000"/>
                </a:solidFill>
                <a:latin typeface="Arial Narrow" panose="020B0606020202030204" pitchFamily="34" charset="0"/>
              </a:rPr>
              <a:t>. МЕДИЦИНСКО </a:t>
            </a:r>
            <a:r>
              <a:rPr lang="ru-RU" sz="2400" b="1" dirty="0">
                <a:solidFill>
                  <a:srgbClr val="C00000"/>
                </a:solidFill>
                <a:latin typeface="Arial Narrow" panose="020B0606020202030204" pitchFamily="34" charset="0"/>
              </a:rPr>
              <a:t>ОБСЛУЖВАНЕ</a:t>
            </a:r>
          </a:p>
          <a:p>
            <a:r>
              <a:rPr lang="ru-RU" sz="2400" dirty="0" smtClean="0">
                <a:solidFill>
                  <a:srgbClr val="00B0F0"/>
                </a:solidFill>
                <a:latin typeface="Arial Narrow" panose="020B0606020202030204" pitchFamily="34" charset="0"/>
              </a:rPr>
              <a:t>Раздел </a:t>
            </a:r>
            <a:r>
              <a:rPr lang="ru-RU" sz="2400" dirty="0">
                <a:solidFill>
                  <a:srgbClr val="00B0F0"/>
                </a:solidFill>
                <a:latin typeface="Arial Narrow" panose="020B0606020202030204" pitchFamily="34" charset="0"/>
              </a:rPr>
              <a:t>I</a:t>
            </a:r>
            <a:r>
              <a:rPr lang="ru-RU" sz="2400" dirty="0" smtClean="0">
                <a:solidFill>
                  <a:srgbClr val="00B0F0"/>
                </a:solidFill>
                <a:latin typeface="Arial Narrow" panose="020B0606020202030204" pitchFamily="34" charset="0"/>
              </a:rPr>
              <a:t>. Достъпност </a:t>
            </a:r>
            <a:r>
              <a:rPr lang="ru-RU" sz="2400" dirty="0">
                <a:solidFill>
                  <a:srgbClr val="00B0F0"/>
                </a:solidFill>
                <a:latin typeface="Arial Narrow" panose="020B0606020202030204" pitchFamily="34" charset="0"/>
              </a:rPr>
              <a:t>и качество на медицинската </a:t>
            </a:r>
            <a:r>
              <a:rPr lang="ru-RU" sz="2400" dirty="0" smtClean="0">
                <a:solidFill>
                  <a:srgbClr val="00B0F0"/>
                </a:solidFill>
                <a:latin typeface="Arial Narrow" panose="020B0606020202030204" pitchFamily="34" charset="0"/>
              </a:rPr>
              <a:t>помощ</a:t>
            </a:r>
          </a:p>
          <a:p>
            <a:r>
              <a:rPr lang="ru-RU" sz="2400" dirty="0" smtClean="0">
                <a:solidFill>
                  <a:schemeClr val="tx2"/>
                </a:solidFill>
                <a:latin typeface="Arial Narrow" panose="020B0606020202030204" pitchFamily="34" charset="0"/>
              </a:rPr>
              <a:t>	Медицинската </a:t>
            </a:r>
            <a:r>
              <a:rPr lang="ru-RU" sz="2400" dirty="0">
                <a:solidFill>
                  <a:schemeClr val="tx2"/>
                </a:solidFill>
                <a:latin typeface="Arial Narrow" panose="020B0606020202030204" pitchFamily="34" charset="0"/>
              </a:rPr>
              <a:t>помощ в Република България се осъществява чрез прилагане на утвърдени от медицинската наука и практика методи и технологии. Качеството на медицинската помощ се основава на </a:t>
            </a:r>
            <a:r>
              <a:rPr lang="ru-RU" sz="2400" dirty="0" smtClean="0">
                <a:solidFill>
                  <a:schemeClr val="tx2"/>
                </a:solidFill>
                <a:latin typeface="Arial Narrow" panose="020B0606020202030204" pitchFamily="34" charset="0"/>
              </a:rPr>
              <a:t>утвърдени с изрични Наредби медицински стандарти по отделните клинични специалности и Правила за добра медицинска практика.</a:t>
            </a:r>
          </a:p>
          <a:p>
            <a:r>
              <a:rPr lang="ru-RU" sz="2400" dirty="0">
                <a:solidFill>
                  <a:schemeClr val="tx2"/>
                </a:solidFill>
                <a:latin typeface="Arial Narrow" panose="020B0606020202030204" pitchFamily="34" charset="0"/>
              </a:rPr>
              <a:t>	Всеки български гражданин има право на достъпна медицинска помощ при условията и по реда на този закон и на Закона за здравното осигуряване. </a:t>
            </a:r>
            <a:endParaRPr lang="ru-RU" sz="2400" dirty="0" smtClean="0">
              <a:solidFill>
                <a:schemeClr val="tx2"/>
              </a:solidFill>
              <a:latin typeface="Arial Narrow" panose="020B0606020202030204" pitchFamily="34" charset="0"/>
            </a:endParaRPr>
          </a:p>
        </p:txBody>
      </p:sp>
    </p:spTree>
    <p:extLst>
      <p:ext uri="{BB962C8B-B14F-4D97-AF65-F5344CB8AC3E}">
        <p14:creationId xmlns:p14="http://schemas.microsoft.com/office/powerpoint/2010/main" val="131034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7693"/>
            <a:ext cx="12308440" cy="6463308"/>
          </a:xfrm>
          <a:prstGeom prst="rect">
            <a:avLst/>
          </a:prstGeom>
        </p:spPr>
        <p:txBody>
          <a:bodyPr wrap="square">
            <a:spAutoFit/>
          </a:bodyPr>
          <a:lstStyle/>
          <a:p>
            <a:r>
              <a:rPr lang="ru-RU" dirty="0" smtClean="0"/>
              <a:t>	</a:t>
            </a:r>
            <a:r>
              <a:rPr lang="ru-RU" b="1" dirty="0" smtClean="0"/>
              <a:t>Извън </a:t>
            </a:r>
            <a:r>
              <a:rPr lang="ru-RU" b="1" dirty="0"/>
              <a:t>обхвата на задължителното здравно осигуряване на българските граждани се предоставят медицински услуги, които са свързани със: </a:t>
            </a:r>
            <a:endParaRPr lang="ru-RU" b="1" dirty="0" smtClean="0"/>
          </a:p>
          <a:p>
            <a:endParaRPr lang="ru-RU" b="1" dirty="0" smtClean="0"/>
          </a:p>
          <a:p>
            <a:pPr marL="285750" indent="-285750">
              <a:buFont typeface="Arial" panose="020B0604020202020204" pitchFamily="34" charset="0"/>
              <a:buChar char="•"/>
            </a:pPr>
            <a:r>
              <a:rPr lang="ru-RU" dirty="0" smtClean="0"/>
              <a:t>медицинска помощ </a:t>
            </a:r>
            <a:r>
              <a:rPr lang="ru-RU" dirty="0"/>
              <a:t>при спешни състояния; </a:t>
            </a:r>
            <a:endParaRPr lang="ru-RU" dirty="0" smtClean="0"/>
          </a:p>
          <a:p>
            <a:pPr marL="285750" indent="-285750">
              <a:buFont typeface="Arial" panose="020B0604020202020204" pitchFamily="34" charset="0"/>
              <a:buChar char="•"/>
            </a:pPr>
            <a:r>
              <a:rPr lang="ru-RU" dirty="0" smtClean="0"/>
              <a:t>интензивно </a:t>
            </a:r>
            <a:r>
              <a:rPr lang="ru-RU" dirty="0"/>
              <a:t>лечение на здравно неосигурени лица; </a:t>
            </a:r>
            <a:endParaRPr lang="ru-RU" dirty="0" smtClean="0"/>
          </a:p>
          <a:p>
            <a:pPr marL="285750" indent="-285750">
              <a:buFont typeface="Arial" panose="020B0604020202020204" pitchFamily="34" charset="0"/>
              <a:buChar char="•"/>
            </a:pPr>
            <a:r>
              <a:rPr lang="ru-RU" dirty="0" smtClean="0"/>
              <a:t>профилактични </a:t>
            </a:r>
            <a:r>
              <a:rPr lang="ru-RU" dirty="0"/>
              <a:t>прегледи и изследвания и акушерската помощ за всички здравно неосигурени жени, независимо от начина на родоразрешение, по обхват и по ред, определени с наредба на министъра на здравеопазването; </a:t>
            </a:r>
            <a:endParaRPr lang="ru-RU" dirty="0" smtClean="0"/>
          </a:p>
          <a:p>
            <a:pPr marL="285750" indent="-285750">
              <a:buFont typeface="Arial" panose="020B0604020202020204" pitchFamily="34" charset="0"/>
              <a:buChar char="•"/>
            </a:pPr>
            <a:r>
              <a:rPr lang="ru-RU" dirty="0" smtClean="0"/>
              <a:t>стационарна </a:t>
            </a:r>
            <a:r>
              <a:rPr lang="ru-RU" dirty="0"/>
              <a:t>психиатрична помощ; </a:t>
            </a:r>
            <a:endParaRPr lang="ru-RU" dirty="0" smtClean="0"/>
          </a:p>
          <a:p>
            <a:pPr marL="285750" indent="-285750">
              <a:buFont typeface="Arial" panose="020B0604020202020204" pitchFamily="34" charset="0"/>
              <a:buChar char="•"/>
            </a:pPr>
            <a:r>
              <a:rPr lang="ru-RU" dirty="0" smtClean="0"/>
              <a:t>комплексно </a:t>
            </a:r>
            <a:r>
              <a:rPr lang="ru-RU" dirty="0"/>
              <a:t>диспансерно (амбулаторно) наблюдение на здравно неосигурени лица с психични заболявания; </a:t>
            </a:r>
            <a:endParaRPr lang="ru-RU" dirty="0" smtClean="0"/>
          </a:p>
          <a:p>
            <a:pPr marL="285750" indent="-285750">
              <a:buFont typeface="Arial" panose="020B0604020202020204" pitchFamily="34" charset="0"/>
              <a:buChar char="•"/>
            </a:pPr>
            <a:r>
              <a:rPr lang="ru-RU" dirty="0" smtClean="0"/>
              <a:t>лечение </a:t>
            </a:r>
            <a:r>
              <a:rPr lang="ru-RU" dirty="0"/>
              <a:t>със субституиращи и поддържащи програми с метадон и дневни психорехабилитационни програми; </a:t>
            </a:r>
            <a:endParaRPr lang="ru-RU" dirty="0" smtClean="0"/>
          </a:p>
          <a:p>
            <a:pPr marL="285750" indent="-285750">
              <a:buFont typeface="Arial" panose="020B0604020202020204" pitchFamily="34" charset="0"/>
              <a:buChar char="•"/>
            </a:pPr>
            <a:r>
              <a:rPr lang="ru-RU" dirty="0" smtClean="0"/>
              <a:t>осигуряване </a:t>
            </a:r>
            <a:r>
              <a:rPr lang="ru-RU" dirty="0"/>
              <a:t>на кръв и кръвни продукти; </a:t>
            </a:r>
            <a:endParaRPr lang="ru-RU" dirty="0" smtClean="0"/>
          </a:p>
          <a:p>
            <a:pPr marL="285750" indent="-285750">
              <a:buFont typeface="Arial" panose="020B0604020202020204" pitchFamily="34" charset="0"/>
              <a:buChar char="•"/>
            </a:pPr>
            <a:r>
              <a:rPr lang="ru-RU" dirty="0" smtClean="0"/>
              <a:t>трансплантация </a:t>
            </a:r>
            <a:r>
              <a:rPr lang="ru-RU" dirty="0"/>
              <a:t>на органи, тъкани и клетки; </a:t>
            </a:r>
            <a:endParaRPr lang="ru-RU" dirty="0" smtClean="0"/>
          </a:p>
          <a:p>
            <a:pPr marL="285750" indent="-285750">
              <a:buFont typeface="Arial" panose="020B0604020202020204" pitchFamily="34" charset="0"/>
              <a:buChar char="•"/>
            </a:pPr>
            <a:r>
              <a:rPr lang="ru-RU" dirty="0" smtClean="0"/>
              <a:t>задължително </a:t>
            </a:r>
            <a:r>
              <a:rPr lang="ru-RU" dirty="0"/>
              <a:t>лечение и/или задължителна изолация; </a:t>
            </a:r>
            <a:endParaRPr lang="ru-RU" dirty="0" smtClean="0"/>
          </a:p>
          <a:p>
            <a:pPr marL="285750" indent="-285750">
              <a:buFont typeface="Arial" panose="020B0604020202020204" pitchFamily="34" charset="0"/>
              <a:buChar char="•"/>
            </a:pPr>
            <a:r>
              <a:rPr lang="ru-RU" dirty="0" smtClean="0"/>
              <a:t>осигуряване </a:t>
            </a:r>
            <a:r>
              <a:rPr lang="ru-RU" dirty="0"/>
              <a:t>на медицински дейности при пациенти с инфекциозни заболявания по списък, определен с наредба на министъра на здравеопазването, включително за предотвратяване на епидемиологичен риск; </a:t>
            </a:r>
            <a:endParaRPr lang="ru-RU" dirty="0" smtClean="0"/>
          </a:p>
          <a:p>
            <a:pPr marL="285750" indent="-285750">
              <a:buFont typeface="Arial" panose="020B0604020202020204" pitchFamily="34" charset="0"/>
              <a:buChar char="•"/>
            </a:pPr>
            <a:r>
              <a:rPr lang="ru-RU" dirty="0" smtClean="0"/>
              <a:t>комплексно </a:t>
            </a:r>
            <a:r>
              <a:rPr lang="ru-RU" dirty="0"/>
              <a:t>диспансерно (амбулаторно) наблюдение на здравно неосигурени лица с кожно-венерически заболявания; </a:t>
            </a:r>
            <a:endParaRPr lang="ru-RU" dirty="0" smtClean="0"/>
          </a:p>
          <a:p>
            <a:pPr marL="285750" indent="-285750">
              <a:buFont typeface="Arial" panose="020B0604020202020204" pitchFamily="34" charset="0"/>
              <a:buChar char="•"/>
            </a:pPr>
            <a:r>
              <a:rPr lang="ru-RU" dirty="0" smtClean="0"/>
              <a:t>осигуряване </a:t>
            </a:r>
            <a:r>
              <a:rPr lang="ru-RU" dirty="0"/>
              <a:t>на медицински дейности при пациенти с неспецифични белодробни заболявания по списък, определен с наредба на министъра на здравеопазването; </a:t>
            </a:r>
            <a:endParaRPr lang="ru-RU" dirty="0" smtClean="0"/>
          </a:p>
          <a:p>
            <a:pPr marL="285750" indent="-285750">
              <a:buFont typeface="Arial" panose="020B0604020202020204" pitchFamily="34" charset="0"/>
              <a:buChar char="•"/>
            </a:pPr>
            <a:r>
              <a:rPr lang="ru-RU" dirty="0" smtClean="0"/>
              <a:t>експертизи </a:t>
            </a:r>
            <a:r>
              <a:rPr lang="ru-RU" dirty="0"/>
              <a:t>за вид и степен на увреждане и трайна неработоспособност; </a:t>
            </a:r>
            <a:endParaRPr lang="ru-RU" dirty="0" smtClean="0"/>
          </a:p>
          <a:p>
            <a:pPr marL="285750" indent="-285750">
              <a:buFont typeface="Arial" panose="020B0604020202020204" pitchFamily="34" charset="0"/>
              <a:buChar char="•"/>
            </a:pPr>
            <a:r>
              <a:rPr lang="ru-RU" dirty="0" smtClean="0"/>
              <a:t>заплащане </a:t>
            </a:r>
            <a:r>
              <a:rPr lang="ru-RU" dirty="0"/>
              <a:t>на лечение за заболявания при условия и по ред, определени от министъра на здравеопазването; </a:t>
            </a:r>
            <a:endParaRPr lang="ru-RU" dirty="0" smtClean="0"/>
          </a:p>
          <a:p>
            <a:pPr marL="285750" indent="-285750">
              <a:buFont typeface="Arial" panose="020B0604020202020204" pitchFamily="34" charset="0"/>
              <a:buChar char="•"/>
            </a:pPr>
            <a:r>
              <a:rPr lang="ru-RU" dirty="0" smtClean="0"/>
              <a:t>асистирана </a:t>
            </a:r>
            <a:r>
              <a:rPr lang="ru-RU" dirty="0"/>
              <a:t>репродукция.</a:t>
            </a:r>
          </a:p>
          <a:p>
            <a:endParaRPr lang="ru-RU" dirty="0"/>
          </a:p>
        </p:txBody>
      </p:sp>
    </p:spTree>
    <p:extLst>
      <p:ext uri="{BB962C8B-B14F-4D97-AF65-F5344CB8AC3E}">
        <p14:creationId xmlns:p14="http://schemas.microsoft.com/office/powerpoint/2010/main" val="382979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112" y="198248"/>
            <a:ext cx="11835830" cy="6370975"/>
          </a:xfrm>
          <a:prstGeom prst="rect">
            <a:avLst/>
          </a:prstGeom>
        </p:spPr>
        <p:txBody>
          <a:bodyPr wrap="square">
            <a:spAutoFit/>
          </a:bodyPr>
          <a:lstStyle/>
          <a:p>
            <a:pPr algn="just"/>
            <a:r>
              <a:rPr lang="ru-RU" sz="2400" dirty="0">
                <a:solidFill>
                  <a:srgbClr val="00B0F0"/>
                </a:solidFill>
                <a:latin typeface="Arial Narrow" panose="020B0606020202030204" pitchFamily="34" charset="0"/>
              </a:rPr>
              <a:t>Раздел II</a:t>
            </a:r>
            <a:r>
              <a:rPr lang="ru-RU" sz="2400" dirty="0" smtClean="0">
                <a:solidFill>
                  <a:srgbClr val="00B0F0"/>
                </a:solidFill>
                <a:latin typeface="Arial Narrow" panose="020B0606020202030204" pitchFamily="34" charset="0"/>
              </a:rPr>
              <a:t>. Права </a:t>
            </a:r>
            <a:r>
              <a:rPr lang="ru-RU" sz="2400" dirty="0">
                <a:solidFill>
                  <a:srgbClr val="00B0F0"/>
                </a:solidFill>
                <a:latin typeface="Arial Narrow" panose="020B0606020202030204" pitchFamily="34" charset="0"/>
              </a:rPr>
              <a:t>и задължения на </a:t>
            </a:r>
            <a:r>
              <a:rPr lang="ru-RU" sz="2400" dirty="0" smtClean="0">
                <a:solidFill>
                  <a:srgbClr val="00B0F0"/>
                </a:solidFill>
                <a:latin typeface="Arial Narrow" panose="020B0606020202030204" pitchFamily="34" charset="0"/>
              </a:rPr>
              <a:t>пациента</a:t>
            </a:r>
          </a:p>
          <a:p>
            <a:pPr algn="just"/>
            <a:r>
              <a:rPr lang="ru-RU" sz="2400" dirty="0" smtClean="0">
                <a:solidFill>
                  <a:schemeClr val="tx2"/>
                </a:solidFill>
                <a:latin typeface="Arial Narrow" panose="020B0606020202030204" pitchFamily="34" charset="0"/>
              </a:rPr>
              <a:t>	Пациент </a:t>
            </a:r>
            <a:r>
              <a:rPr lang="ru-RU" sz="2400" dirty="0">
                <a:solidFill>
                  <a:schemeClr val="tx2"/>
                </a:solidFill>
                <a:latin typeface="Arial Narrow" panose="020B0606020202030204" pitchFamily="34" charset="0"/>
              </a:rPr>
              <a:t>е всяко лице, което е потърсило или на което се оказва медицинска помощ</a:t>
            </a:r>
            <a:r>
              <a:rPr lang="ru-RU" sz="2400" dirty="0" smtClean="0">
                <a:solidFill>
                  <a:schemeClr val="tx2"/>
                </a:solidFill>
                <a:latin typeface="Arial Narrow" panose="020B0606020202030204" pitchFamily="34" charset="0"/>
              </a:rPr>
              <a:t>.  </a:t>
            </a:r>
            <a:r>
              <a:rPr lang="ru-RU" sz="2400" dirty="0">
                <a:solidFill>
                  <a:schemeClr val="tx2"/>
                </a:solidFill>
                <a:latin typeface="Arial Narrow" panose="020B0606020202030204" pitchFamily="34" charset="0"/>
              </a:rPr>
              <a:t>Регистрацията на лице като пациент става с неговото </a:t>
            </a:r>
            <a:r>
              <a:rPr lang="ru-RU" sz="2400" b="1" dirty="0">
                <a:solidFill>
                  <a:schemeClr val="tx2"/>
                </a:solidFill>
                <a:latin typeface="Arial Narrow" panose="020B0606020202030204" pitchFamily="34" charset="0"/>
              </a:rPr>
              <a:t>информирано съгласие</a:t>
            </a:r>
            <a:r>
              <a:rPr lang="ru-RU" sz="2400" dirty="0">
                <a:solidFill>
                  <a:schemeClr val="tx2"/>
                </a:solidFill>
                <a:latin typeface="Arial Narrow" panose="020B0606020202030204" pitchFamily="34" charset="0"/>
              </a:rPr>
              <a:t>, освен в случаите, посочени със закон. Медицинските дейности се осъществяват след изразено информирано съгласие от пациента</a:t>
            </a:r>
            <a:r>
              <a:rPr lang="ru-RU" sz="2400" dirty="0" smtClean="0">
                <a:solidFill>
                  <a:schemeClr val="tx2"/>
                </a:solidFill>
                <a:latin typeface="Arial Narrow" panose="020B0606020202030204" pitchFamily="34" charset="0"/>
              </a:rPr>
              <a:t>. В този раздел са формулирани общите </a:t>
            </a:r>
            <a:r>
              <a:rPr lang="ru-RU" sz="2400" b="1" dirty="0" smtClean="0">
                <a:solidFill>
                  <a:schemeClr val="tx2"/>
                </a:solidFill>
                <a:latin typeface="Arial Narrow" panose="020B0606020202030204" pitchFamily="34" charset="0"/>
              </a:rPr>
              <a:t>права на всеки пациент</a:t>
            </a:r>
            <a:r>
              <a:rPr lang="ru-RU" sz="2400" dirty="0" smtClean="0">
                <a:solidFill>
                  <a:schemeClr val="tx2"/>
                </a:solidFill>
                <a:latin typeface="Arial Narrow" panose="020B0606020202030204" pitchFamily="34" charset="0"/>
              </a:rPr>
              <a:t>; общите изисквания за предоставяне на информация и получаване на информирано съгласие при определени категории пациенти; възможностите за извършване на дейности без информирано съгласие; изискванията за писмена форма на информирано </a:t>
            </a:r>
            <a:r>
              <a:rPr lang="ru-RU" sz="2400" dirty="0">
                <a:solidFill>
                  <a:schemeClr val="tx2"/>
                </a:solidFill>
                <a:latin typeface="Arial Narrow" panose="020B0606020202030204" pitchFamily="34" charset="0"/>
              </a:rPr>
              <a:t>съгласие </a:t>
            </a:r>
            <a:r>
              <a:rPr lang="ru-RU" sz="2400" dirty="0" smtClean="0">
                <a:solidFill>
                  <a:schemeClr val="tx2"/>
                </a:solidFill>
                <a:latin typeface="Arial Narrow" panose="020B0606020202030204" pitchFamily="34" charset="0"/>
              </a:rPr>
              <a:t>при хирургични </a:t>
            </a:r>
            <a:r>
              <a:rPr lang="ru-RU" sz="2400" dirty="0">
                <a:solidFill>
                  <a:schemeClr val="tx2"/>
                </a:solidFill>
                <a:latin typeface="Arial Narrow" panose="020B0606020202030204" pitchFamily="34" charset="0"/>
              </a:rPr>
              <a:t>интервенции, обща анестезия, инвазивни и други диагностични и терапевтични методи, които водят до повишен риск за живота и здравето на пациента или до временна промяна в съзнанието </a:t>
            </a:r>
            <a:r>
              <a:rPr lang="ru-RU" sz="2400" dirty="0" smtClean="0">
                <a:solidFill>
                  <a:schemeClr val="tx2"/>
                </a:solidFill>
                <a:latin typeface="Arial Narrow" panose="020B0606020202030204" pitchFamily="34" charset="0"/>
              </a:rPr>
              <a:t>му; правото на пациента да подава жалби до РЗИ за нарушаване на правата му; правото на пациенти с нелечими заболявания с неблагоприятна прогноза на палиативни грижи.</a:t>
            </a:r>
          </a:p>
          <a:p>
            <a:pPr algn="just"/>
            <a:r>
              <a:rPr lang="ru-RU" sz="2400" dirty="0">
                <a:solidFill>
                  <a:schemeClr val="tx2"/>
                </a:solidFill>
                <a:latin typeface="Arial Narrow" panose="020B0606020202030204" pitchFamily="34" charset="0"/>
              </a:rPr>
              <a:t>	</a:t>
            </a:r>
            <a:r>
              <a:rPr lang="ru-RU" sz="2400" dirty="0" smtClean="0">
                <a:solidFill>
                  <a:schemeClr val="tx2"/>
                </a:solidFill>
                <a:latin typeface="Arial Narrow" panose="020B0606020202030204" pitchFamily="34" charset="0"/>
              </a:rPr>
              <a:t>Подчертани са </a:t>
            </a:r>
            <a:r>
              <a:rPr lang="ru-RU" sz="2400" b="1" dirty="0" smtClean="0">
                <a:solidFill>
                  <a:schemeClr val="tx2"/>
                </a:solidFill>
                <a:latin typeface="Arial Narrow" panose="020B0606020202030204" pitchFamily="34" charset="0"/>
              </a:rPr>
              <a:t>задълженията на пациента </a:t>
            </a:r>
            <a:r>
              <a:rPr lang="ru-RU" sz="2400" dirty="0" smtClean="0">
                <a:solidFill>
                  <a:schemeClr val="tx2"/>
                </a:solidFill>
                <a:latin typeface="Arial Narrow" panose="020B0606020202030204" pitchFamily="34" charset="0"/>
              </a:rPr>
              <a:t>да се грижи за собственото си здраве; да не уврежда здравето на другите; да съдейства на изпълнителите на медицинска помощ при осъществяване на дейности за подобряване и възстановяване на здравето му; да спазва установения ред в лечебното заведение.</a:t>
            </a:r>
          </a:p>
          <a:p>
            <a:pPr algn="just"/>
            <a:r>
              <a:rPr lang="ru-RU" sz="2400" dirty="0">
                <a:solidFill>
                  <a:schemeClr val="tx2"/>
                </a:solidFill>
                <a:latin typeface="Arial Narrow" panose="020B0606020202030204" pitchFamily="34" charset="0"/>
              </a:rPr>
              <a:t>	</a:t>
            </a:r>
            <a:r>
              <a:rPr lang="ru-RU" sz="2400" b="1" dirty="0" smtClean="0">
                <a:solidFill>
                  <a:schemeClr val="tx2"/>
                </a:solidFill>
                <a:latin typeface="Arial Narrow" panose="020B0606020202030204" pitchFamily="34" charset="0"/>
              </a:rPr>
              <a:t>На територията на Р България не се прилага евтаназия.</a:t>
            </a:r>
            <a:endParaRPr lang="en-US" sz="2400" b="1"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07233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306" y="208522"/>
            <a:ext cx="11763910" cy="6001643"/>
          </a:xfrm>
          <a:prstGeom prst="rect">
            <a:avLst/>
          </a:prstGeom>
        </p:spPr>
        <p:txBody>
          <a:bodyPr wrap="square">
            <a:spAutoFit/>
          </a:bodyPr>
          <a:lstStyle/>
          <a:p>
            <a:r>
              <a:rPr lang="ru-RU" sz="2400" dirty="0" smtClean="0">
                <a:solidFill>
                  <a:srgbClr val="00B0F0"/>
                </a:solidFill>
                <a:latin typeface="Arial Narrow" panose="020B0606020202030204" pitchFamily="34" charset="0"/>
              </a:rPr>
              <a:t>	Раздел </a:t>
            </a:r>
            <a:r>
              <a:rPr lang="ru-RU" sz="2400" dirty="0">
                <a:solidFill>
                  <a:srgbClr val="00B0F0"/>
                </a:solidFill>
                <a:latin typeface="Arial Narrow" panose="020B0606020202030204" pitchFamily="34" charset="0"/>
              </a:rPr>
              <a:t>III</a:t>
            </a:r>
            <a:r>
              <a:rPr lang="ru-RU" sz="2400" dirty="0" smtClean="0">
                <a:solidFill>
                  <a:srgbClr val="00B0F0"/>
                </a:solidFill>
                <a:latin typeface="Arial Narrow" panose="020B0606020202030204" pitchFamily="34" charset="0"/>
              </a:rPr>
              <a:t>. Медицинска </a:t>
            </a:r>
            <a:r>
              <a:rPr lang="ru-RU" sz="2400" dirty="0">
                <a:solidFill>
                  <a:srgbClr val="00B0F0"/>
                </a:solidFill>
                <a:latin typeface="Arial Narrow" panose="020B0606020202030204" pitchFamily="34" charset="0"/>
              </a:rPr>
              <a:t>помощ при спешни </a:t>
            </a:r>
            <a:r>
              <a:rPr lang="ru-RU" sz="2400" dirty="0" smtClean="0">
                <a:solidFill>
                  <a:srgbClr val="00B0F0"/>
                </a:solidFill>
                <a:latin typeface="Arial Narrow" panose="020B0606020202030204" pitchFamily="34" charset="0"/>
              </a:rPr>
              <a:t>състояния</a:t>
            </a:r>
          </a:p>
          <a:p>
            <a:r>
              <a:rPr lang="ru-RU" sz="2400" dirty="0" smtClean="0">
                <a:solidFill>
                  <a:schemeClr val="tx2"/>
                </a:solidFill>
                <a:latin typeface="Arial Narrow" panose="020B0606020202030204" pitchFamily="34" charset="0"/>
              </a:rPr>
              <a:t>	Всяко </a:t>
            </a:r>
            <a:r>
              <a:rPr lang="ru-RU" sz="2400" dirty="0">
                <a:solidFill>
                  <a:schemeClr val="tx2"/>
                </a:solidFill>
                <a:latin typeface="Arial Narrow" panose="020B0606020202030204" pitchFamily="34" charset="0"/>
              </a:rPr>
              <a:t>лечебно заведение е длъжно да извърши възможния обем медицински дейности при пациент в спешно състояние независимо от неговото гражданство, адрес или здравноосигурителен статут</a:t>
            </a:r>
            <a:r>
              <a:rPr lang="ru-RU" sz="2400" dirty="0" smtClean="0">
                <a:solidFill>
                  <a:schemeClr val="tx2"/>
                </a:solidFill>
                <a:latin typeface="Arial Narrow" panose="020B0606020202030204" pitchFamily="34" charset="0"/>
              </a:rPr>
              <a:t>.</a:t>
            </a:r>
          </a:p>
          <a:p>
            <a:r>
              <a:rPr lang="ru-RU" sz="2400" dirty="0" smtClean="0">
                <a:solidFill>
                  <a:schemeClr val="tx2"/>
                </a:solidFill>
                <a:latin typeface="Arial Narrow" panose="020B0606020202030204" pitchFamily="34" charset="0"/>
              </a:rPr>
              <a:t>	Спешно </a:t>
            </a:r>
            <a:r>
              <a:rPr lang="ru-RU" sz="2400" dirty="0">
                <a:solidFill>
                  <a:schemeClr val="tx2"/>
                </a:solidFill>
                <a:latin typeface="Arial Narrow" panose="020B0606020202030204" pitchFamily="34" charset="0"/>
              </a:rPr>
              <a:t>състояние е остро или внезапно възникнала промяна в здравето на човека, която изисква незабавна медицинска помощ.</a:t>
            </a:r>
          </a:p>
          <a:p>
            <a:endParaRPr lang="ru-RU" sz="2400" dirty="0">
              <a:solidFill>
                <a:schemeClr val="tx2"/>
              </a:solidFill>
              <a:latin typeface="Arial Narrow" panose="020B0606020202030204" pitchFamily="34" charset="0"/>
            </a:endParaRPr>
          </a:p>
          <a:p>
            <a:r>
              <a:rPr lang="ru-RU" sz="2400" dirty="0" smtClean="0">
                <a:solidFill>
                  <a:schemeClr val="tx2"/>
                </a:solidFill>
                <a:latin typeface="Arial Narrow" panose="020B0606020202030204" pitchFamily="34" charset="0"/>
              </a:rPr>
              <a:t>	Медицинската </a:t>
            </a:r>
            <a:r>
              <a:rPr lang="ru-RU" sz="2400" dirty="0">
                <a:solidFill>
                  <a:schemeClr val="tx2"/>
                </a:solidFill>
                <a:latin typeface="Arial Narrow" panose="020B0606020202030204" pitchFamily="34" charset="0"/>
              </a:rPr>
              <a:t>помощ при спешни състояния е насочена към предотвратяване на:</a:t>
            </a:r>
          </a:p>
          <a:p>
            <a:endParaRPr lang="ru-RU" sz="2400" dirty="0">
              <a:solidFill>
                <a:schemeClr val="tx2"/>
              </a:solidFill>
              <a:latin typeface="Arial Narrow" panose="020B0606020202030204" pitchFamily="34" charset="0"/>
            </a:endParaRPr>
          </a:p>
          <a:p>
            <a:r>
              <a:rPr lang="ru-RU" sz="2400" dirty="0" smtClean="0">
                <a:solidFill>
                  <a:schemeClr val="tx2"/>
                </a:solidFill>
                <a:latin typeface="Arial Narrow" panose="020B0606020202030204" pitchFamily="34" charset="0"/>
              </a:rPr>
              <a:t>	1</a:t>
            </a:r>
            <a:r>
              <a:rPr lang="ru-RU" sz="2400" dirty="0">
                <a:solidFill>
                  <a:schemeClr val="tx2"/>
                </a:solidFill>
                <a:latin typeface="Arial Narrow" panose="020B0606020202030204" pitchFamily="34" charset="0"/>
              </a:rPr>
              <a:t>. смърт;</a:t>
            </a:r>
          </a:p>
          <a:p>
            <a:endParaRPr lang="ru-RU" sz="2400" dirty="0">
              <a:solidFill>
                <a:schemeClr val="tx2"/>
              </a:solidFill>
              <a:latin typeface="Arial Narrow" panose="020B0606020202030204" pitchFamily="34" charset="0"/>
            </a:endParaRPr>
          </a:p>
          <a:p>
            <a:r>
              <a:rPr lang="ru-RU" sz="2400" dirty="0" smtClean="0">
                <a:solidFill>
                  <a:schemeClr val="tx2"/>
                </a:solidFill>
                <a:latin typeface="Arial Narrow" panose="020B0606020202030204" pitchFamily="34" charset="0"/>
              </a:rPr>
              <a:t>	2</a:t>
            </a:r>
            <a:r>
              <a:rPr lang="ru-RU" sz="2400" dirty="0">
                <a:solidFill>
                  <a:schemeClr val="tx2"/>
                </a:solidFill>
                <a:latin typeface="Arial Narrow" panose="020B0606020202030204" pitchFamily="34" charset="0"/>
              </a:rPr>
              <a:t>. тежки или необратими морфологични и функционални увреждания на жизнено значими органи и системи;</a:t>
            </a:r>
          </a:p>
          <a:p>
            <a:endParaRPr lang="ru-RU" sz="2400" dirty="0">
              <a:solidFill>
                <a:schemeClr val="tx2"/>
              </a:solidFill>
              <a:latin typeface="Arial Narrow" panose="020B0606020202030204" pitchFamily="34" charset="0"/>
            </a:endParaRPr>
          </a:p>
          <a:p>
            <a:r>
              <a:rPr lang="ru-RU" sz="2400" dirty="0" smtClean="0">
                <a:solidFill>
                  <a:schemeClr val="tx2"/>
                </a:solidFill>
                <a:latin typeface="Arial Narrow" panose="020B0606020202030204" pitchFamily="34" charset="0"/>
              </a:rPr>
              <a:t>	3</a:t>
            </a:r>
            <a:r>
              <a:rPr lang="ru-RU" sz="2400" dirty="0">
                <a:solidFill>
                  <a:schemeClr val="tx2"/>
                </a:solidFill>
                <a:latin typeface="Arial Narrow" panose="020B0606020202030204" pitchFamily="34" charset="0"/>
              </a:rPr>
              <a:t>. усложнения при родилки, застрашаващи здравето и живота на майката или плода.</a:t>
            </a:r>
          </a:p>
          <a:p>
            <a:endParaRPr lang="en-US"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370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0"/>
            <a:ext cx="12088906" cy="7109639"/>
          </a:xfrm>
          <a:prstGeom prst="rect">
            <a:avLst/>
          </a:prstGeom>
        </p:spPr>
        <p:txBody>
          <a:bodyPr wrap="square">
            <a:spAutoFit/>
          </a:bodyPr>
          <a:lstStyle/>
          <a:p>
            <a:pPr algn="ctr"/>
            <a:r>
              <a:rPr lang="bg-BG" sz="2400" dirty="0" smtClean="0">
                <a:solidFill>
                  <a:srgbClr val="C00000"/>
                </a:solidFill>
                <a:latin typeface="Arial Narrow" panose="020B0606020202030204" pitchFamily="34" charset="0"/>
              </a:rPr>
              <a:t>СЪЩНОСТ, ФУНКЦИИ И ПРИНЦИПИ НА ЗДРАВНОТО ЗАКОНОДАТЕЛСТВО</a:t>
            </a:r>
          </a:p>
          <a:p>
            <a:pPr algn="ctr"/>
            <a:endParaRPr lang="bg-BG" sz="2400" dirty="0">
              <a:solidFill>
                <a:srgbClr val="C00000"/>
              </a:solidFill>
              <a:latin typeface="Arial Narrow" panose="020B0606020202030204" pitchFamily="34" charset="0"/>
            </a:endParaRPr>
          </a:p>
          <a:p>
            <a:pPr algn="just"/>
            <a:r>
              <a:rPr lang="bg-BG" sz="2400" dirty="0" smtClean="0">
                <a:solidFill>
                  <a:srgbClr val="C00000"/>
                </a:solidFill>
                <a:latin typeface="Arial Narrow" panose="020B0606020202030204" pitchFamily="34" charset="0"/>
              </a:rPr>
              <a:t>	</a:t>
            </a:r>
            <a:r>
              <a:rPr lang="bg-BG" sz="2400" b="1" dirty="0" smtClean="0">
                <a:solidFill>
                  <a:schemeClr val="tx2"/>
                </a:solidFill>
                <a:latin typeface="Arial Narrow" panose="020B0606020202030204" pitchFamily="34" charset="0"/>
              </a:rPr>
              <a:t>Здравното законодателство </a:t>
            </a:r>
            <a:r>
              <a:rPr lang="bg-BG" sz="2400" dirty="0" smtClean="0">
                <a:solidFill>
                  <a:schemeClr val="tx2"/>
                </a:solidFill>
                <a:latin typeface="Arial Narrow" panose="020B0606020202030204" pitchFamily="34" charset="0"/>
              </a:rPr>
              <a:t>представлява </a:t>
            </a:r>
            <a:r>
              <a:rPr lang="bg-BG" sz="2400" b="1" i="1" dirty="0" smtClean="0">
                <a:solidFill>
                  <a:schemeClr val="tx2"/>
                </a:solidFill>
                <a:latin typeface="Arial Narrow" panose="020B0606020202030204" pitchFamily="34" charset="0"/>
              </a:rPr>
              <a:t>съвкупност от правни норми, регулиращи разнообразните отношения в здравеопазването.</a:t>
            </a:r>
          </a:p>
          <a:p>
            <a:pPr algn="just"/>
            <a:r>
              <a:rPr lang="bg-BG" sz="2400" b="1" i="1" dirty="0">
                <a:solidFill>
                  <a:schemeClr val="tx2"/>
                </a:solidFill>
                <a:latin typeface="Arial Narrow" panose="020B0606020202030204" pitchFamily="34" charset="0"/>
              </a:rPr>
              <a:t>	</a:t>
            </a:r>
            <a:r>
              <a:rPr lang="bg-BG" sz="2400" dirty="0" smtClean="0">
                <a:solidFill>
                  <a:schemeClr val="tx2"/>
                </a:solidFill>
                <a:latin typeface="Arial Narrow" panose="020B0606020202030204" pitchFamily="34" charset="0"/>
              </a:rPr>
              <a:t>Взаимоотношенията между участниците в </a:t>
            </a:r>
            <a:r>
              <a:rPr lang="bg-BG" sz="2400" dirty="0" err="1" smtClean="0">
                <a:solidFill>
                  <a:schemeClr val="tx2"/>
                </a:solidFill>
                <a:latin typeface="Arial Narrow" panose="020B0606020202030204" pitchFamily="34" charset="0"/>
              </a:rPr>
              <a:t>здравеопазния</a:t>
            </a:r>
            <a:r>
              <a:rPr lang="bg-BG" sz="2400" dirty="0" smtClean="0">
                <a:solidFill>
                  <a:schemeClr val="tx2"/>
                </a:solidFill>
                <a:latin typeface="Arial Narrow" panose="020B0606020202030204" pitchFamily="34" charset="0"/>
              </a:rPr>
              <a:t> процес се регулират както с правни, така и с </a:t>
            </a:r>
            <a:r>
              <a:rPr lang="bg-BG" sz="2400" dirty="0" err="1" smtClean="0">
                <a:solidFill>
                  <a:schemeClr val="tx2"/>
                </a:solidFill>
                <a:latin typeface="Arial Narrow" panose="020B0606020202030204" pitchFamily="34" charset="0"/>
              </a:rPr>
              <a:t>деонтологични</a:t>
            </a:r>
            <a:r>
              <a:rPr lang="bg-BG" sz="2400" dirty="0" smtClean="0">
                <a:solidFill>
                  <a:schemeClr val="tx2"/>
                </a:solidFill>
                <a:latin typeface="Arial Narrow" panose="020B0606020202030204" pitchFamily="34" charset="0"/>
              </a:rPr>
              <a:t> норми.</a:t>
            </a:r>
          </a:p>
          <a:p>
            <a:pPr algn="just"/>
            <a:endParaRPr lang="bg-BG" sz="2400" b="1" i="1" dirty="0" smtClean="0">
              <a:solidFill>
                <a:schemeClr val="tx2"/>
              </a:solidFill>
              <a:latin typeface="Arial Narrow" panose="020B0606020202030204" pitchFamily="34" charset="0"/>
            </a:endParaRPr>
          </a:p>
          <a:p>
            <a:pPr algn="just"/>
            <a:r>
              <a:rPr lang="bg-BG" sz="2400" dirty="0">
                <a:solidFill>
                  <a:schemeClr val="tx2"/>
                </a:solidFill>
                <a:latin typeface="Arial Narrow" panose="020B0606020202030204" pitchFamily="34" charset="0"/>
              </a:rPr>
              <a:t>	</a:t>
            </a:r>
            <a:r>
              <a:rPr lang="bg-BG" sz="2400" dirty="0" smtClean="0">
                <a:solidFill>
                  <a:schemeClr val="tx2"/>
                </a:solidFill>
                <a:latin typeface="Arial Narrow" panose="020B0606020202030204" pitchFamily="34" charset="0"/>
              </a:rPr>
              <a:t>Разлика между правни и </a:t>
            </a:r>
            <a:r>
              <a:rPr lang="bg-BG" sz="2400" dirty="0" err="1" smtClean="0">
                <a:solidFill>
                  <a:schemeClr val="tx2"/>
                </a:solidFill>
                <a:latin typeface="Arial Narrow" panose="020B0606020202030204" pitchFamily="34" charset="0"/>
              </a:rPr>
              <a:t>деонтологични</a:t>
            </a:r>
            <a:r>
              <a:rPr lang="bg-BG" sz="2400" dirty="0" smtClean="0">
                <a:solidFill>
                  <a:schemeClr val="tx2"/>
                </a:solidFill>
                <a:latin typeface="Arial Narrow" panose="020B0606020202030204" pitchFamily="34" charset="0"/>
              </a:rPr>
              <a:t> норми:</a:t>
            </a:r>
          </a:p>
          <a:p>
            <a:pPr marL="1257300" lvl="2" indent="-342900" algn="just">
              <a:buFont typeface="Arial" panose="020B0604020202020204" pitchFamily="34" charset="0"/>
              <a:buChar char="•"/>
            </a:pPr>
            <a:r>
              <a:rPr lang="bg-BG" sz="2400" b="1" i="1" dirty="0" err="1" smtClean="0">
                <a:solidFill>
                  <a:schemeClr val="tx2"/>
                </a:solidFill>
                <a:latin typeface="Arial Narrow" panose="020B0606020202030204" pitchFamily="34" charset="0"/>
              </a:rPr>
              <a:t>Деонтологичните</a:t>
            </a:r>
            <a:r>
              <a:rPr lang="bg-BG" sz="2400" b="1" i="1" dirty="0" smtClean="0">
                <a:solidFill>
                  <a:schemeClr val="tx2"/>
                </a:solidFill>
                <a:latin typeface="Arial Narrow" panose="020B0606020202030204" pitchFamily="34" charset="0"/>
              </a:rPr>
              <a:t> норми </a:t>
            </a:r>
            <a:r>
              <a:rPr lang="bg-BG" sz="2400" dirty="0" smtClean="0">
                <a:solidFill>
                  <a:schemeClr val="tx2"/>
                </a:solidFill>
                <a:latin typeface="Arial Narrow" panose="020B0606020202030204" pitchFamily="34" charset="0"/>
              </a:rPr>
              <a:t>действат чрез вътрешната мотивираност и характеризират моралното съзнание на упражняващите медицинска професия без да е налице формализация на правото. Спазването им подлежи на съсловен и социален контрол.</a:t>
            </a:r>
          </a:p>
          <a:p>
            <a:pPr marL="1257300" lvl="2" indent="-342900" algn="just">
              <a:buFont typeface="Arial" panose="020B0604020202020204" pitchFamily="34" charset="0"/>
              <a:buChar char="•"/>
            </a:pPr>
            <a:endParaRPr lang="bg-BG" sz="2400" dirty="0" smtClean="0">
              <a:solidFill>
                <a:schemeClr val="tx2"/>
              </a:solidFill>
              <a:latin typeface="Arial Narrow" panose="020B0606020202030204" pitchFamily="34" charset="0"/>
            </a:endParaRPr>
          </a:p>
          <a:p>
            <a:pPr marL="1257300" lvl="2" indent="-342900" algn="just">
              <a:buFont typeface="Arial" panose="020B0604020202020204" pitchFamily="34" charset="0"/>
              <a:buChar char="•"/>
            </a:pPr>
            <a:r>
              <a:rPr lang="bg-BG" sz="2400" b="1" i="1" dirty="0" smtClean="0">
                <a:solidFill>
                  <a:schemeClr val="tx2"/>
                </a:solidFill>
                <a:latin typeface="Arial Narrow" panose="020B0606020202030204" pitchFamily="34" charset="0"/>
              </a:rPr>
              <a:t>Правните норми </a:t>
            </a:r>
            <a:r>
              <a:rPr lang="bg-BG" sz="2400" dirty="0" smtClean="0">
                <a:solidFill>
                  <a:schemeClr val="tx2"/>
                </a:solidFill>
                <a:latin typeface="Arial Narrow" panose="020B0606020202030204" pitchFamily="34" charset="0"/>
              </a:rPr>
              <a:t>действат чрез държавна принуда. Те имат забраняващ, разрешаващ и задължителен характер и неспазването им води до санкции от съдебните и изпълнителни органи в държавата. Отличават се с висока степен на формализация и винаги са завършени текстуално.</a:t>
            </a:r>
          </a:p>
          <a:p>
            <a:pPr marL="1257300" lvl="2" indent="-342900" algn="just">
              <a:buFont typeface="Arial" panose="020B0604020202020204" pitchFamily="34" charset="0"/>
              <a:buChar char="•"/>
            </a:pPr>
            <a:endParaRPr lang="bg-BG" sz="2400" dirty="0" smtClean="0">
              <a:solidFill>
                <a:schemeClr val="tx2"/>
              </a:solidFill>
              <a:latin typeface="Arial Narrow" panose="020B0606020202030204" pitchFamily="34" charset="0"/>
            </a:endParaRPr>
          </a:p>
          <a:p>
            <a:pPr algn="just"/>
            <a:endParaRPr lang="bg-BG" sz="2400" dirty="0">
              <a:solidFill>
                <a:schemeClr val="tx2"/>
              </a:solidFill>
              <a:latin typeface="Arial Narrow" panose="020B0606020202030204" pitchFamily="34" charset="0"/>
            </a:endParaRPr>
          </a:p>
          <a:p>
            <a:pPr algn="just"/>
            <a:endParaRPr lang="bg-BG"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17318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208" y="198248"/>
            <a:ext cx="11846103" cy="5632311"/>
          </a:xfrm>
          <a:prstGeom prst="rect">
            <a:avLst/>
          </a:prstGeom>
        </p:spPr>
        <p:txBody>
          <a:bodyPr wrap="square">
            <a:spAutoFit/>
          </a:bodyPr>
          <a:lstStyle/>
          <a:p>
            <a:r>
              <a:rPr lang="bg-BG" sz="2400" dirty="0">
                <a:solidFill>
                  <a:srgbClr val="00B0F0"/>
                </a:solidFill>
                <a:latin typeface="Arial Narrow" panose="020B0606020202030204" pitchFamily="34" charset="0"/>
              </a:rPr>
              <a:t>Раздел </a:t>
            </a:r>
            <a:r>
              <a:rPr lang="en-US" sz="2400" dirty="0">
                <a:solidFill>
                  <a:srgbClr val="00B0F0"/>
                </a:solidFill>
                <a:latin typeface="Arial Narrow" panose="020B0606020202030204" pitchFamily="34" charset="0"/>
              </a:rPr>
              <a:t>IV</a:t>
            </a:r>
            <a:r>
              <a:rPr lang="en-US" sz="2400" dirty="0" smtClean="0">
                <a:solidFill>
                  <a:srgbClr val="00B0F0"/>
                </a:solidFill>
                <a:latin typeface="Arial Narrow" panose="020B0606020202030204" pitchFamily="34" charset="0"/>
              </a:rPr>
              <a:t>.</a:t>
            </a:r>
            <a:r>
              <a:rPr lang="bg-BG" sz="2400" dirty="0" smtClean="0">
                <a:solidFill>
                  <a:srgbClr val="00B0F0"/>
                </a:solidFill>
                <a:latin typeface="Arial Narrow" panose="020B0606020202030204" pitchFamily="34" charset="0"/>
              </a:rPr>
              <a:t> Медицинска експертиза</a:t>
            </a:r>
          </a:p>
          <a:p>
            <a:r>
              <a:rPr lang="ru-RU" sz="2400" dirty="0" smtClean="0">
                <a:solidFill>
                  <a:schemeClr val="tx2"/>
                </a:solidFill>
                <a:latin typeface="Arial Narrow" panose="020B0606020202030204" pitchFamily="34" charset="0"/>
              </a:rPr>
              <a:t>	За </a:t>
            </a:r>
            <a:r>
              <a:rPr lang="ru-RU" sz="2400" dirty="0">
                <a:solidFill>
                  <a:schemeClr val="tx2"/>
                </a:solidFill>
                <a:latin typeface="Arial Narrow" panose="020B0606020202030204" pitchFamily="34" charset="0"/>
              </a:rPr>
              <a:t>установяване на временна неработоспособност, за установяване на вида и степента на увреждане на деца до 16-годишна възраст и на лица, придобили право на пенсия за осигурителен стаж и възраст </a:t>
            </a:r>
            <a:r>
              <a:rPr lang="ru-RU" sz="2400" dirty="0" smtClean="0">
                <a:solidFill>
                  <a:schemeClr val="tx2"/>
                </a:solidFill>
                <a:latin typeface="Arial Narrow" panose="020B0606020202030204" pitchFamily="34" charset="0"/>
              </a:rPr>
              <a:t>съгласно Кодекса </a:t>
            </a:r>
            <a:r>
              <a:rPr lang="ru-RU" sz="2400" dirty="0">
                <a:solidFill>
                  <a:schemeClr val="tx2"/>
                </a:solidFill>
                <a:latin typeface="Arial Narrow" panose="020B0606020202030204" pitchFamily="34" charset="0"/>
              </a:rPr>
              <a:t>за социално осигуряване, и за установяване степента на трайно намалена работоспособност на лица в трудоспособна възраст, както и за потвърждаване на професионална болест се извършва медицинска </a:t>
            </a:r>
            <a:r>
              <a:rPr lang="ru-RU" sz="2400" dirty="0" smtClean="0">
                <a:solidFill>
                  <a:schemeClr val="tx2"/>
                </a:solidFill>
                <a:latin typeface="Arial Narrow" panose="020B0606020202030204" pitchFamily="34" charset="0"/>
              </a:rPr>
              <a:t>експертиза.</a:t>
            </a:r>
          </a:p>
          <a:p>
            <a:r>
              <a:rPr lang="ru-RU" sz="2400" dirty="0">
                <a:solidFill>
                  <a:schemeClr val="tx2"/>
                </a:solidFill>
                <a:latin typeface="Arial Narrow" panose="020B0606020202030204" pitchFamily="34" charset="0"/>
              </a:rPr>
              <a:t>	Медицинската експертиза се организира и ръководи от министъра на здравеопазването и от регионалната здравна инспекция</a:t>
            </a:r>
            <a:r>
              <a:rPr lang="ru-RU" sz="2400" dirty="0" smtClean="0">
                <a:solidFill>
                  <a:schemeClr val="tx2"/>
                </a:solidFill>
                <a:latin typeface="Arial Narrow" panose="020B0606020202030204" pitchFamily="34" charset="0"/>
              </a:rPr>
              <a:t>.</a:t>
            </a:r>
          </a:p>
          <a:p>
            <a:r>
              <a:rPr lang="ru-RU" sz="2400" dirty="0" smtClean="0">
                <a:solidFill>
                  <a:schemeClr val="tx2"/>
                </a:solidFill>
                <a:latin typeface="Arial Narrow" panose="020B0606020202030204" pitchFamily="34" charset="0"/>
              </a:rPr>
              <a:t>	Принципите </a:t>
            </a:r>
            <a:r>
              <a:rPr lang="ru-RU" sz="2400" dirty="0">
                <a:solidFill>
                  <a:schemeClr val="tx2"/>
                </a:solidFill>
                <a:latin typeface="Arial Narrow" panose="020B0606020202030204" pitchFamily="34" charset="0"/>
              </a:rPr>
              <a:t>и критериите на медицинската експертиза, редът за установяване на временна неработоспособност, видът и степента на увреждане, степента на трайно намалена работоспособност, потвърждаване на професионална болест, както и условията и редът за извършване на медицинска експертиза </a:t>
            </a:r>
            <a:r>
              <a:rPr lang="ru-RU" sz="2400" dirty="0" smtClean="0">
                <a:solidFill>
                  <a:schemeClr val="tx2"/>
                </a:solidFill>
                <a:latin typeface="Arial Narrow" panose="020B0606020202030204" pitchFamily="34" charset="0"/>
              </a:rPr>
              <a:t>се </a:t>
            </a:r>
            <a:r>
              <a:rPr lang="ru-RU" sz="2400" dirty="0">
                <a:solidFill>
                  <a:schemeClr val="tx2"/>
                </a:solidFill>
                <a:latin typeface="Arial Narrow" panose="020B0606020202030204" pitchFamily="34" charset="0"/>
              </a:rPr>
              <a:t>определят с наредба на Министерския съвет</a:t>
            </a:r>
            <a:r>
              <a:rPr lang="ru-RU" sz="2400" dirty="0" smtClean="0">
                <a:solidFill>
                  <a:schemeClr val="tx2"/>
                </a:solidFill>
                <a:latin typeface="Arial Narrow" panose="020B0606020202030204" pitchFamily="34" charset="0"/>
              </a:rPr>
              <a:t>.</a:t>
            </a:r>
          </a:p>
          <a:p>
            <a:r>
              <a:rPr lang="ru-RU" sz="2400" dirty="0" smtClean="0">
                <a:solidFill>
                  <a:schemeClr val="tx2"/>
                </a:solidFill>
                <a:latin typeface="Arial Narrow" panose="020B0606020202030204" pitchFamily="34" charset="0"/>
              </a:rPr>
              <a:t>	Медицинската </a:t>
            </a:r>
            <a:r>
              <a:rPr lang="ru-RU" sz="2400" dirty="0">
                <a:solidFill>
                  <a:schemeClr val="tx2"/>
                </a:solidFill>
                <a:latin typeface="Arial Narrow" panose="020B0606020202030204" pitchFamily="34" charset="0"/>
              </a:rPr>
              <a:t>експертиза включва експертиза на временната неработоспособност, експертиза на вида и степента на увреждане и експертиза на трайно намалената работоспособност.</a:t>
            </a:r>
            <a:endParaRPr lang="en-US"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02922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757" y="347425"/>
            <a:ext cx="11733087" cy="3046988"/>
          </a:xfrm>
          <a:prstGeom prst="rect">
            <a:avLst/>
          </a:prstGeom>
        </p:spPr>
        <p:txBody>
          <a:bodyPr wrap="square">
            <a:spAutoFit/>
          </a:bodyPr>
          <a:lstStyle/>
          <a:p>
            <a:pPr algn="just"/>
            <a:r>
              <a:rPr lang="ru-RU" sz="2400" dirty="0" smtClean="0">
                <a:solidFill>
                  <a:srgbClr val="00B0F0"/>
                </a:solidFill>
                <a:latin typeface="Arial Narrow" panose="020B0606020202030204" pitchFamily="34" charset="0"/>
              </a:rPr>
              <a:t>	Раздел </a:t>
            </a:r>
            <a:r>
              <a:rPr lang="ru-RU" sz="2400" dirty="0">
                <a:solidFill>
                  <a:srgbClr val="00B0F0"/>
                </a:solidFill>
                <a:latin typeface="Arial Narrow" panose="020B0606020202030204" pitchFamily="34" charset="0"/>
              </a:rPr>
              <a:t>V</a:t>
            </a:r>
            <a:r>
              <a:rPr lang="ru-RU" sz="2400" dirty="0" smtClean="0">
                <a:solidFill>
                  <a:srgbClr val="00B0F0"/>
                </a:solidFill>
                <a:latin typeface="Arial Narrow" panose="020B0606020202030204" pitchFamily="34" charset="0"/>
              </a:rPr>
              <a:t>. Медицинско </a:t>
            </a:r>
            <a:r>
              <a:rPr lang="ru-RU" sz="2400" dirty="0">
                <a:solidFill>
                  <a:srgbClr val="00B0F0"/>
                </a:solidFill>
                <a:latin typeface="Arial Narrow" panose="020B0606020202030204" pitchFamily="34" charset="0"/>
              </a:rPr>
              <a:t>осигуряване при бедствия, аварии и </a:t>
            </a:r>
            <a:r>
              <a:rPr lang="ru-RU" sz="2400" dirty="0" smtClean="0">
                <a:solidFill>
                  <a:srgbClr val="00B0F0"/>
                </a:solidFill>
                <a:latin typeface="Arial Narrow" panose="020B0606020202030204" pitchFamily="34" charset="0"/>
              </a:rPr>
              <a:t>катастрофи</a:t>
            </a:r>
          </a:p>
          <a:p>
            <a:pPr algn="just"/>
            <a:endParaRPr lang="ru-RU" sz="2400" dirty="0" smtClean="0">
              <a:solidFill>
                <a:srgbClr val="00B0F0"/>
              </a:solidFill>
              <a:latin typeface="Arial Narrow" panose="020B0606020202030204" pitchFamily="34" charset="0"/>
            </a:endParaRPr>
          </a:p>
          <a:p>
            <a:pPr algn="just"/>
            <a:r>
              <a:rPr lang="ru-RU" sz="2400" dirty="0" smtClean="0">
                <a:solidFill>
                  <a:schemeClr val="tx2"/>
                </a:solidFill>
                <a:latin typeface="Arial Narrow" panose="020B0606020202030204" pitchFamily="34" charset="0"/>
              </a:rPr>
              <a:t>	Управлението</a:t>
            </a:r>
            <a:r>
              <a:rPr lang="ru-RU" sz="2400" dirty="0">
                <a:solidFill>
                  <a:schemeClr val="tx2"/>
                </a:solidFill>
                <a:latin typeface="Arial Narrow" panose="020B0606020202030204" pitchFamily="34" charset="0"/>
              </a:rPr>
              <a:t>, организацията и ресурсното осигуряване на здравната помощ при бедствия, аварии и катастрофи се осъществяват от министъра на здравеопазването, главния държавен здравен инспектор, директора на НЦРРЗ, директорите на регионалните здравни инспекции, лечебните и здравните </a:t>
            </a:r>
            <a:r>
              <a:rPr lang="ru-RU" sz="2400" dirty="0" smtClean="0">
                <a:solidFill>
                  <a:schemeClr val="tx2"/>
                </a:solidFill>
                <a:latin typeface="Arial Narrow" panose="020B0606020202030204" pitchFamily="34" charset="0"/>
              </a:rPr>
              <a:t>заведения, в </a:t>
            </a:r>
            <a:r>
              <a:rPr lang="ru-RU" sz="2400" dirty="0">
                <a:solidFill>
                  <a:schemeClr val="tx2"/>
                </a:solidFill>
                <a:latin typeface="Arial Narrow" panose="020B0606020202030204" pitchFamily="34" charset="0"/>
              </a:rPr>
              <a:t>тясно взаимодействие с органите на централната и местната власт, с Министерството на вътрешните работи, с неправителствени организации и с Българския Червен кръст.</a:t>
            </a:r>
            <a:endParaRPr lang="en-US"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18000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63417"/>
          </a:xfrm>
          <a:prstGeom prst="rect">
            <a:avLst/>
          </a:prstGeom>
        </p:spPr>
        <p:txBody>
          <a:bodyPr wrap="square">
            <a:spAutoFit/>
          </a:bodyPr>
          <a:lstStyle/>
          <a:p>
            <a:pPr algn="just"/>
            <a:r>
              <a:rPr lang="ru-RU" sz="2200" b="1" dirty="0" smtClean="0">
                <a:solidFill>
                  <a:srgbClr val="C00000"/>
                </a:solidFill>
                <a:latin typeface="Arial Narrow" panose="020B0606020202030204" pitchFamily="34" charset="0"/>
              </a:rPr>
              <a:t>	Глава </a:t>
            </a:r>
            <a:r>
              <a:rPr lang="ru-RU" sz="2200" b="1" dirty="0">
                <a:solidFill>
                  <a:srgbClr val="C00000"/>
                </a:solidFill>
                <a:latin typeface="Arial Narrow" panose="020B0606020202030204" pitchFamily="34" charset="0"/>
              </a:rPr>
              <a:t>четвърта</a:t>
            </a:r>
            <a:r>
              <a:rPr lang="ru-RU" sz="2200" b="1" dirty="0" smtClean="0">
                <a:solidFill>
                  <a:srgbClr val="C00000"/>
                </a:solidFill>
                <a:latin typeface="Arial Narrow" panose="020B0606020202030204" pitchFamily="34" charset="0"/>
              </a:rPr>
              <a:t>. ЗДРАВНА </a:t>
            </a:r>
            <a:r>
              <a:rPr lang="ru-RU" sz="2200" b="1" dirty="0">
                <a:solidFill>
                  <a:srgbClr val="C00000"/>
                </a:solidFill>
                <a:latin typeface="Arial Narrow" panose="020B0606020202030204" pitchFamily="34" charset="0"/>
              </a:rPr>
              <a:t>ЗАКРИЛА НА ОПРЕДЕЛЕНИ ГРУПИ ОТ НАСЕЛЕНИЕТО</a:t>
            </a:r>
          </a:p>
          <a:p>
            <a:pPr algn="just"/>
            <a:r>
              <a:rPr lang="ru-RU" sz="2200" dirty="0" smtClean="0">
                <a:solidFill>
                  <a:srgbClr val="00B0F0"/>
                </a:solidFill>
                <a:latin typeface="Arial Narrow" panose="020B0606020202030204" pitchFamily="34" charset="0"/>
              </a:rPr>
              <a:t>	Раздел </a:t>
            </a:r>
            <a:r>
              <a:rPr lang="ru-RU" sz="2200" dirty="0">
                <a:solidFill>
                  <a:srgbClr val="00B0F0"/>
                </a:solidFill>
                <a:latin typeface="Arial Narrow" panose="020B0606020202030204" pitchFamily="34" charset="0"/>
              </a:rPr>
              <a:t>I</a:t>
            </a:r>
            <a:r>
              <a:rPr lang="ru-RU" sz="2200" dirty="0" smtClean="0">
                <a:solidFill>
                  <a:srgbClr val="00B0F0"/>
                </a:solidFill>
                <a:latin typeface="Arial Narrow" panose="020B0606020202030204" pitchFamily="34" charset="0"/>
              </a:rPr>
              <a:t>. Здравна </a:t>
            </a:r>
            <a:r>
              <a:rPr lang="ru-RU" sz="2200" dirty="0">
                <a:solidFill>
                  <a:srgbClr val="00B0F0"/>
                </a:solidFill>
                <a:latin typeface="Arial Narrow" panose="020B0606020202030204" pitchFamily="34" charset="0"/>
              </a:rPr>
              <a:t>закрила на </a:t>
            </a:r>
            <a:r>
              <a:rPr lang="ru-RU" sz="2200" dirty="0" smtClean="0">
                <a:solidFill>
                  <a:srgbClr val="00B0F0"/>
                </a:solidFill>
                <a:latin typeface="Arial Narrow" panose="020B0606020202030204" pitchFamily="34" charset="0"/>
              </a:rPr>
              <a:t>децата</a:t>
            </a:r>
          </a:p>
          <a:p>
            <a:pPr algn="just"/>
            <a:r>
              <a:rPr lang="ru-RU" sz="2200" dirty="0" smtClean="0">
                <a:solidFill>
                  <a:schemeClr val="tx2"/>
                </a:solidFill>
                <a:latin typeface="Arial Narrow" panose="020B0606020202030204" pitchFamily="34" charset="0"/>
              </a:rPr>
              <a:t>	Държавата </a:t>
            </a:r>
            <a:r>
              <a:rPr lang="ru-RU" sz="2200" dirty="0">
                <a:solidFill>
                  <a:schemeClr val="tx2"/>
                </a:solidFill>
                <a:latin typeface="Arial Narrow" panose="020B0606020202030204" pitchFamily="34" charset="0"/>
              </a:rPr>
              <a:t>и общините, юридическите и физическите лица създават условия за осигуряване на здравословна жизнена среда и нормално физическо и психическо развитие на децата</a:t>
            </a:r>
            <a:r>
              <a:rPr lang="ru-RU" sz="2200" dirty="0" smtClean="0">
                <a:solidFill>
                  <a:schemeClr val="tx2"/>
                </a:solidFill>
                <a:latin typeface="Arial Narrow" panose="020B0606020202030204" pitchFamily="34" charset="0"/>
              </a:rPr>
              <a:t>.</a:t>
            </a:r>
          </a:p>
          <a:p>
            <a:pPr algn="just"/>
            <a:r>
              <a:rPr lang="ru-RU" sz="2200" dirty="0">
                <a:solidFill>
                  <a:schemeClr val="tx2"/>
                </a:solidFill>
                <a:latin typeface="Arial Narrow" panose="020B0606020202030204" pitchFamily="34" charset="0"/>
              </a:rPr>
              <a:t>	За подпомагане на семейството при отглеждане на деца до тригодишна възраст и за осигуряване на тяхното нормално физическо и психическо развитие се създават </a:t>
            </a:r>
            <a:r>
              <a:rPr lang="ru-RU" sz="2200" b="1" dirty="0">
                <a:solidFill>
                  <a:schemeClr val="tx2"/>
                </a:solidFill>
                <a:latin typeface="Arial Narrow" panose="020B0606020202030204" pitchFamily="34" charset="0"/>
              </a:rPr>
              <a:t>детски ясли и детски кухни</a:t>
            </a:r>
            <a:r>
              <a:rPr lang="ru-RU" sz="2200" b="1" dirty="0" smtClean="0">
                <a:solidFill>
                  <a:schemeClr val="tx2"/>
                </a:solidFill>
                <a:latin typeface="Arial Narrow" panose="020B0606020202030204" pitchFamily="34" charset="0"/>
              </a:rPr>
              <a:t>.</a:t>
            </a:r>
          </a:p>
          <a:p>
            <a:pPr algn="just"/>
            <a:r>
              <a:rPr lang="ru-RU" sz="2200" b="1" dirty="0" smtClean="0">
                <a:solidFill>
                  <a:schemeClr val="tx2"/>
                </a:solidFill>
                <a:latin typeface="Arial Narrow" panose="020B0606020202030204" pitchFamily="34" charset="0"/>
              </a:rPr>
              <a:t>	Здравните </a:t>
            </a:r>
            <a:r>
              <a:rPr lang="ru-RU" sz="2200" b="1" dirty="0">
                <a:solidFill>
                  <a:schemeClr val="tx2"/>
                </a:solidFill>
                <a:latin typeface="Arial Narrow" panose="020B0606020202030204" pitchFamily="34" charset="0"/>
              </a:rPr>
              <a:t>кабинети в детските градини и училищата осъществяват дейности по:</a:t>
            </a:r>
          </a:p>
          <a:p>
            <a:pPr algn="just"/>
            <a:r>
              <a:rPr lang="ru-RU" sz="2200" dirty="0" smtClean="0">
                <a:solidFill>
                  <a:schemeClr val="tx2"/>
                </a:solidFill>
                <a:latin typeface="Arial Narrow" panose="020B0606020202030204" pitchFamily="34" charset="0"/>
              </a:rPr>
              <a:t>медицинско </a:t>
            </a:r>
            <a:r>
              <a:rPr lang="ru-RU" sz="2200" dirty="0">
                <a:solidFill>
                  <a:schemeClr val="tx2"/>
                </a:solidFill>
                <a:latin typeface="Arial Narrow" panose="020B0606020202030204" pitchFamily="34" charset="0"/>
              </a:rPr>
              <a:t>обслужване за оказване на първа медицинска помощ на децата и учениците и медицинско обслужване до пристигането на специализиран екип на спешна медицинска помощ</a:t>
            </a:r>
            <a:r>
              <a:rPr lang="ru-RU" sz="2200" dirty="0" smtClean="0">
                <a:solidFill>
                  <a:schemeClr val="tx2"/>
                </a:solidFill>
                <a:latin typeface="Arial Narrow" panose="020B0606020202030204" pitchFamily="34" charset="0"/>
              </a:rPr>
              <a:t>; подпомагане </a:t>
            </a:r>
            <a:r>
              <a:rPr lang="ru-RU" sz="2200" dirty="0">
                <a:solidFill>
                  <a:schemeClr val="tx2"/>
                </a:solidFill>
                <a:latin typeface="Arial Narrow" panose="020B0606020202030204" pitchFamily="34" charset="0"/>
              </a:rPr>
              <a:t>на процеса на наблюдение и лечение на деца с хронични заболявания, назначено от лекар от лечебно заведение, което осъществява диспансерно наблюдение на съответното хронично </a:t>
            </a:r>
            <a:r>
              <a:rPr lang="ru-RU" sz="2200" dirty="0" smtClean="0">
                <a:solidFill>
                  <a:schemeClr val="tx2"/>
                </a:solidFill>
                <a:latin typeface="Arial Narrow" panose="020B0606020202030204" pitchFamily="34" charset="0"/>
              </a:rPr>
              <a:t>заболяване; промоция </a:t>
            </a:r>
            <a:r>
              <a:rPr lang="ru-RU" sz="2200" dirty="0">
                <a:solidFill>
                  <a:schemeClr val="tx2"/>
                </a:solidFill>
                <a:latin typeface="Arial Narrow" panose="020B0606020202030204" pitchFamily="34" charset="0"/>
              </a:rPr>
              <a:t>и превенция на </a:t>
            </a:r>
            <a:r>
              <a:rPr lang="ru-RU" sz="2200" dirty="0" smtClean="0">
                <a:solidFill>
                  <a:schemeClr val="tx2"/>
                </a:solidFill>
                <a:latin typeface="Arial Narrow" panose="020B0606020202030204" pitchFamily="34" charset="0"/>
              </a:rPr>
              <a:t>здравето; участие </a:t>
            </a:r>
            <a:r>
              <a:rPr lang="ru-RU" sz="2200" dirty="0">
                <a:solidFill>
                  <a:schemeClr val="tx2"/>
                </a:solidFill>
                <a:latin typeface="Arial Narrow" panose="020B0606020202030204" pitchFamily="34" charset="0"/>
              </a:rPr>
              <a:t>в подготовката, провеждането и контрола на различните форми на отдих, туризъм и спорт за децата и учениците</a:t>
            </a:r>
            <a:r>
              <a:rPr lang="ru-RU" sz="2200" dirty="0" smtClean="0">
                <a:solidFill>
                  <a:schemeClr val="tx2"/>
                </a:solidFill>
                <a:latin typeface="Arial Narrow" panose="020B0606020202030204" pitchFamily="34" charset="0"/>
              </a:rPr>
              <a:t>; организиране </a:t>
            </a:r>
            <a:r>
              <a:rPr lang="ru-RU" sz="2200" dirty="0">
                <a:solidFill>
                  <a:schemeClr val="tx2"/>
                </a:solidFill>
                <a:latin typeface="Arial Narrow" panose="020B0606020202030204" pitchFamily="34" charset="0"/>
              </a:rPr>
              <a:t>и провеждане на програми за здравно </a:t>
            </a:r>
            <a:r>
              <a:rPr lang="ru-RU" sz="2200" dirty="0" smtClean="0">
                <a:solidFill>
                  <a:schemeClr val="tx2"/>
                </a:solidFill>
                <a:latin typeface="Arial Narrow" panose="020B0606020202030204" pitchFamily="34" charset="0"/>
              </a:rPr>
              <a:t>образование, на </a:t>
            </a:r>
            <a:r>
              <a:rPr lang="ru-RU" sz="2200" dirty="0">
                <a:solidFill>
                  <a:schemeClr val="tx2"/>
                </a:solidFill>
                <a:latin typeface="Arial Narrow" panose="020B0606020202030204" pitchFamily="34" charset="0"/>
              </a:rPr>
              <a:t>специални програми за правилно хранене, на програми за превенция на отклоненията в хранителното поведение, за предпазване от употреба на наркотични вещества и психотропни субстанции, за превенция на употребата на тютюневи и свързани с тях изделия и алкохолни напитки и за изграждане на сексуална култура</a:t>
            </a:r>
            <a:r>
              <a:rPr lang="ru-RU" sz="2200" dirty="0" smtClean="0">
                <a:solidFill>
                  <a:schemeClr val="tx2"/>
                </a:solidFill>
                <a:latin typeface="Arial Narrow" panose="020B0606020202030204" pitchFamily="34" charset="0"/>
              </a:rPr>
              <a:t>; съгласуване </a:t>
            </a:r>
            <a:r>
              <a:rPr lang="ru-RU" sz="2200" dirty="0">
                <a:solidFill>
                  <a:schemeClr val="tx2"/>
                </a:solidFill>
                <a:latin typeface="Arial Narrow" panose="020B0606020202030204" pitchFamily="34" charset="0"/>
              </a:rPr>
              <a:t>на седмичното разписание на учебните часове с директора на детската градина и училището.</a:t>
            </a:r>
          </a:p>
          <a:p>
            <a:pPr algn="just"/>
            <a:r>
              <a:rPr lang="ru-RU" sz="2200" dirty="0" smtClean="0">
                <a:solidFill>
                  <a:schemeClr val="tx2"/>
                </a:solidFill>
                <a:latin typeface="Arial Narrow" panose="020B0606020202030204" pitchFamily="34" charset="0"/>
              </a:rPr>
              <a:t>	Дейностите се </a:t>
            </a:r>
            <a:r>
              <a:rPr lang="ru-RU" sz="2200" dirty="0">
                <a:solidFill>
                  <a:schemeClr val="tx2"/>
                </a:solidFill>
                <a:latin typeface="Arial Narrow" panose="020B0606020202030204" pitchFamily="34" charset="0"/>
              </a:rPr>
              <a:t>извършват в периодичност и се осъществяват от лица с придобито висше образование по специалност "Медицина" и професионална квалификация "лекар" и/или от други медицински специалисти с придобита образователно-квалификационна степен "бакалавър</a:t>
            </a:r>
            <a:r>
              <a:rPr lang="ru-RU" sz="2200" dirty="0" smtClean="0">
                <a:solidFill>
                  <a:schemeClr val="tx2"/>
                </a:solidFill>
                <a:latin typeface="Arial Narrow" panose="020B0606020202030204" pitchFamily="34" charset="0"/>
              </a:rPr>
              <a:t>"</a:t>
            </a:r>
            <a:endParaRPr lang="ru-RU" sz="22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17755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289" y="146878"/>
            <a:ext cx="11887200" cy="6370975"/>
          </a:xfrm>
          <a:prstGeom prst="rect">
            <a:avLst/>
          </a:prstGeom>
        </p:spPr>
        <p:txBody>
          <a:bodyPr wrap="square">
            <a:spAutoFit/>
          </a:bodyPr>
          <a:lstStyle/>
          <a:p>
            <a:r>
              <a:rPr lang="bg-BG" sz="2400" dirty="0" smtClean="0">
                <a:solidFill>
                  <a:srgbClr val="00B0F0"/>
                </a:solidFill>
                <a:latin typeface="Arial Narrow" panose="020B0606020202030204" pitchFamily="34" charset="0"/>
              </a:rPr>
              <a:t>	Раздел </a:t>
            </a:r>
            <a:r>
              <a:rPr lang="en-US" sz="2400" dirty="0">
                <a:solidFill>
                  <a:srgbClr val="00B0F0"/>
                </a:solidFill>
                <a:latin typeface="Arial Narrow" panose="020B0606020202030204" pitchFamily="34" charset="0"/>
              </a:rPr>
              <a:t>II</a:t>
            </a:r>
            <a:r>
              <a:rPr lang="en-US" sz="2400" dirty="0" smtClean="0">
                <a:solidFill>
                  <a:srgbClr val="00B0F0"/>
                </a:solidFill>
                <a:latin typeface="Arial Narrow" panose="020B0606020202030204" pitchFamily="34" charset="0"/>
              </a:rPr>
              <a:t>.</a:t>
            </a:r>
            <a:r>
              <a:rPr lang="bg-BG" sz="2400" dirty="0" smtClean="0">
                <a:solidFill>
                  <a:srgbClr val="00B0F0"/>
                </a:solidFill>
                <a:latin typeface="Arial Narrow" panose="020B0606020202030204" pitchFamily="34" charset="0"/>
              </a:rPr>
              <a:t> Репродуктивно здраве</a:t>
            </a:r>
          </a:p>
          <a:p>
            <a:r>
              <a:rPr lang="ru-RU" sz="2400" dirty="0" smtClean="0">
                <a:solidFill>
                  <a:schemeClr val="tx2"/>
                </a:solidFill>
                <a:latin typeface="Arial Narrow" panose="020B0606020202030204" pitchFamily="34" charset="0"/>
              </a:rPr>
              <a:t>	Държавата </a:t>
            </a:r>
            <a:r>
              <a:rPr lang="ru-RU" sz="2400" dirty="0">
                <a:solidFill>
                  <a:schemeClr val="tx2"/>
                </a:solidFill>
                <a:latin typeface="Arial Narrow" panose="020B0606020202030204" pitchFamily="34" charset="0"/>
              </a:rPr>
              <a:t>осигурява здравна защита на репродуктивното здраве на гражданите чрез:</a:t>
            </a:r>
          </a:p>
          <a:p>
            <a:r>
              <a:rPr lang="ru-RU" sz="2400" dirty="0" smtClean="0">
                <a:solidFill>
                  <a:schemeClr val="tx2"/>
                </a:solidFill>
                <a:latin typeface="Arial Narrow" panose="020B0606020202030204" pitchFamily="34" charset="0"/>
              </a:rPr>
              <a:t>1</a:t>
            </a:r>
            <a:r>
              <a:rPr lang="ru-RU" sz="2400" dirty="0">
                <a:solidFill>
                  <a:schemeClr val="tx2"/>
                </a:solidFill>
                <a:latin typeface="Arial Narrow" panose="020B0606020202030204" pitchFamily="34" charset="0"/>
              </a:rPr>
              <a:t>. промоция и консултации за опазване на репродуктивното здраве при децата и лицата в репродуктивна възраст;</a:t>
            </a:r>
          </a:p>
          <a:p>
            <a:r>
              <a:rPr lang="ru-RU" sz="2400" dirty="0" smtClean="0">
                <a:solidFill>
                  <a:schemeClr val="tx2"/>
                </a:solidFill>
                <a:latin typeface="Arial Narrow" panose="020B0606020202030204" pitchFamily="34" charset="0"/>
              </a:rPr>
              <a:t>2</a:t>
            </a:r>
            <a:r>
              <a:rPr lang="ru-RU" sz="2400" dirty="0">
                <a:solidFill>
                  <a:schemeClr val="tx2"/>
                </a:solidFill>
                <a:latin typeface="Arial Narrow" panose="020B0606020202030204" pitchFamily="34" charset="0"/>
              </a:rPr>
              <a:t>. осигуряване на достъп до специализирана консултативна помощ по въпросите на репродуктивното здраве и семейното планиране;</a:t>
            </a:r>
          </a:p>
          <a:p>
            <a:r>
              <a:rPr lang="ru-RU" sz="2400" dirty="0" smtClean="0">
                <a:solidFill>
                  <a:schemeClr val="tx2"/>
                </a:solidFill>
                <a:latin typeface="Arial Narrow" panose="020B0606020202030204" pitchFamily="34" charset="0"/>
              </a:rPr>
              <a:t>3</a:t>
            </a:r>
            <a:r>
              <a:rPr lang="ru-RU" sz="2400" dirty="0">
                <a:solidFill>
                  <a:schemeClr val="tx2"/>
                </a:solidFill>
                <a:latin typeface="Arial Narrow" panose="020B0606020202030204" pitchFamily="34" charset="0"/>
              </a:rPr>
              <a:t>. профилактика и лечение на безплодието;</a:t>
            </a:r>
          </a:p>
          <a:p>
            <a:r>
              <a:rPr lang="ru-RU" sz="2400" dirty="0" smtClean="0">
                <a:solidFill>
                  <a:schemeClr val="tx2"/>
                </a:solidFill>
                <a:latin typeface="Arial Narrow" panose="020B0606020202030204" pitchFamily="34" charset="0"/>
              </a:rPr>
              <a:t>4</a:t>
            </a:r>
            <a:r>
              <a:rPr lang="ru-RU" sz="2400" dirty="0">
                <a:solidFill>
                  <a:schemeClr val="tx2"/>
                </a:solidFill>
                <a:latin typeface="Arial Narrow" panose="020B0606020202030204" pitchFamily="34" charset="0"/>
              </a:rPr>
              <a:t>. специализирана информация, консултации, профилактика и лечение на предаваните по полов път болести и СПИН;</a:t>
            </a:r>
          </a:p>
          <a:p>
            <a:r>
              <a:rPr lang="ru-RU" sz="2400" dirty="0" smtClean="0">
                <a:solidFill>
                  <a:schemeClr val="tx2"/>
                </a:solidFill>
                <a:latin typeface="Arial Narrow" panose="020B0606020202030204" pitchFamily="34" charset="0"/>
              </a:rPr>
              <a:t>5</a:t>
            </a:r>
            <a:r>
              <a:rPr lang="ru-RU" sz="2400" dirty="0">
                <a:solidFill>
                  <a:schemeClr val="tx2"/>
                </a:solidFill>
                <a:latin typeface="Arial Narrow" panose="020B0606020202030204" pitchFamily="34" charset="0"/>
              </a:rPr>
              <a:t>. профилактика, лечение и диспансерно наблюдение на лица със злокачествени заболявания на репродуктивната система.</a:t>
            </a:r>
          </a:p>
          <a:p>
            <a:endParaRPr lang="ru-RU" sz="2400" dirty="0">
              <a:solidFill>
                <a:schemeClr val="tx2"/>
              </a:solidFill>
              <a:latin typeface="Arial Narrow" panose="020B0606020202030204" pitchFamily="34" charset="0"/>
            </a:endParaRPr>
          </a:p>
          <a:p>
            <a:r>
              <a:rPr lang="ru-RU" sz="2400" dirty="0" smtClean="0">
                <a:solidFill>
                  <a:schemeClr val="tx2"/>
                </a:solidFill>
                <a:latin typeface="Arial Narrow" panose="020B0606020202030204" pitchFamily="34" charset="0"/>
              </a:rPr>
              <a:t>	Всеки </a:t>
            </a:r>
            <a:r>
              <a:rPr lang="ru-RU" sz="2400" dirty="0">
                <a:solidFill>
                  <a:schemeClr val="tx2"/>
                </a:solidFill>
                <a:latin typeface="Arial Narrow" panose="020B0606020202030204" pitchFamily="34" charset="0"/>
              </a:rPr>
              <a:t>има право на информация и свобода на решение относно своето репродуктивно здраве</a:t>
            </a:r>
            <a:r>
              <a:rPr lang="ru-RU" sz="2400" dirty="0" smtClean="0">
                <a:solidFill>
                  <a:schemeClr val="tx2"/>
                </a:solidFill>
                <a:latin typeface="Arial Narrow" panose="020B0606020202030204" pitchFamily="34" charset="0"/>
              </a:rPr>
              <a:t>.</a:t>
            </a:r>
          </a:p>
          <a:p>
            <a:r>
              <a:rPr lang="ru-RU" sz="2400" dirty="0" smtClean="0">
                <a:solidFill>
                  <a:schemeClr val="tx2"/>
                </a:solidFill>
                <a:latin typeface="Arial Narrow" panose="020B0606020202030204" pitchFamily="34" charset="0"/>
              </a:rPr>
              <a:t>	За </a:t>
            </a:r>
            <a:r>
              <a:rPr lang="ru-RU" sz="2400" dirty="0">
                <a:solidFill>
                  <a:schemeClr val="tx2"/>
                </a:solidFill>
                <a:latin typeface="Arial Narrow" panose="020B0606020202030204" pitchFamily="34" charset="0"/>
              </a:rPr>
              <a:t>осигуряване на безрисково майчинство всяка жена има право на достъп до здравни дейности, насочени към осигуряване на оптимално здравословно състояние на жената и плода от възникване на бременността до навършване на 42-дневна възраст на детето.</a:t>
            </a:r>
            <a:endParaRPr lang="en-US"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111010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2" y="85232"/>
            <a:ext cx="11918022" cy="5632311"/>
          </a:xfrm>
          <a:prstGeom prst="rect">
            <a:avLst/>
          </a:prstGeom>
        </p:spPr>
        <p:txBody>
          <a:bodyPr wrap="square">
            <a:spAutoFit/>
          </a:bodyPr>
          <a:lstStyle/>
          <a:p>
            <a:pPr algn="just"/>
            <a:r>
              <a:rPr lang="bg-BG" sz="2400" dirty="0" smtClean="0">
                <a:solidFill>
                  <a:srgbClr val="00B0F0"/>
                </a:solidFill>
                <a:latin typeface="Arial Narrow" panose="020B0606020202030204" pitchFamily="34" charset="0"/>
              </a:rPr>
              <a:t>	Раздел </a:t>
            </a:r>
            <a:r>
              <a:rPr lang="en-US" sz="2400" dirty="0">
                <a:solidFill>
                  <a:srgbClr val="00B0F0"/>
                </a:solidFill>
                <a:latin typeface="Arial Narrow" panose="020B0606020202030204" pitchFamily="34" charset="0"/>
              </a:rPr>
              <a:t>III</a:t>
            </a:r>
            <a:r>
              <a:rPr lang="en-US" sz="2400" dirty="0" smtClean="0">
                <a:solidFill>
                  <a:srgbClr val="00B0F0"/>
                </a:solidFill>
                <a:latin typeface="Arial Narrow" panose="020B0606020202030204" pitchFamily="34" charset="0"/>
              </a:rPr>
              <a:t>.</a:t>
            </a:r>
            <a:r>
              <a:rPr lang="bg-BG" sz="2400" dirty="0" smtClean="0">
                <a:solidFill>
                  <a:srgbClr val="00B0F0"/>
                </a:solidFill>
                <a:latin typeface="Arial Narrow" panose="020B0606020202030204" pitchFamily="34" charset="0"/>
              </a:rPr>
              <a:t> Асистирана репродукция</a:t>
            </a:r>
          </a:p>
          <a:p>
            <a:pPr algn="just"/>
            <a:endParaRPr lang="ru-RU" sz="2400" dirty="0">
              <a:solidFill>
                <a:srgbClr val="00B0F0"/>
              </a:solidFill>
              <a:latin typeface="Arial Narrow" panose="020B0606020202030204" pitchFamily="34" charset="0"/>
            </a:endParaRPr>
          </a:p>
          <a:p>
            <a:pPr algn="just"/>
            <a:r>
              <a:rPr lang="ru-RU" sz="2400" dirty="0" smtClean="0">
                <a:solidFill>
                  <a:schemeClr val="tx2"/>
                </a:solidFill>
                <a:latin typeface="Arial Narrow" panose="020B0606020202030204" pitchFamily="34" charset="0"/>
              </a:rPr>
              <a:t>	Асистираната </a:t>
            </a:r>
            <a:r>
              <a:rPr lang="ru-RU" sz="2400" dirty="0">
                <a:solidFill>
                  <a:schemeClr val="tx2"/>
                </a:solidFill>
                <a:latin typeface="Arial Narrow" panose="020B0606020202030204" pitchFamily="34" charset="0"/>
              </a:rPr>
              <a:t>репродукция се прилага, когато състоянието на мъжа или жената не позволява осъществяване на репродуктивните им функции по естествен </a:t>
            </a:r>
            <a:r>
              <a:rPr lang="ru-RU" sz="2400" dirty="0" smtClean="0">
                <a:solidFill>
                  <a:schemeClr val="tx2"/>
                </a:solidFill>
                <a:latin typeface="Arial Narrow" panose="020B0606020202030204" pitchFamily="34" charset="0"/>
              </a:rPr>
              <a:t>път и се </a:t>
            </a:r>
            <a:r>
              <a:rPr lang="ru-RU" sz="2400" dirty="0">
                <a:solidFill>
                  <a:schemeClr val="tx2"/>
                </a:solidFill>
                <a:latin typeface="Arial Narrow" panose="020B0606020202030204" pitchFamily="34" charset="0"/>
              </a:rPr>
              <a:t>извършва след получаване на писмено информирано съгласие от лицата, желаещи да създадат потомство. </a:t>
            </a:r>
            <a:r>
              <a:rPr lang="ru-RU" sz="2400" dirty="0" smtClean="0">
                <a:solidFill>
                  <a:schemeClr val="tx2"/>
                </a:solidFill>
                <a:latin typeface="Arial Narrow" panose="020B0606020202030204" pitchFamily="34" charset="0"/>
              </a:rPr>
              <a:t>	Осъществява </a:t>
            </a:r>
            <a:r>
              <a:rPr lang="ru-RU" sz="2400" dirty="0">
                <a:solidFill>
                  <a:schemeClr val="tx2"/>
                </a:solidFill>
                <a:latin typeface="Arial Narrow" panose="020B0606020202030204" pitchFamily="34" charset="0"/>
              </a:rPr>
              <a:t>се след провеждане на медицински изследвания, гарантиращи здравето на </a:t>
            </a:r>
            <a:r>
              <a:rPr lang="ru-RU" sz="2400" dirty="0" smtClean="0">
                <a:solidFill>
                  <a:schemeClr val="tx2"/>
                </a:solidFill>
                <a:latin typeface="Arial Narrow" panose="020B0606020202030204" pitchFamily="34" charset="0"/>
              </a:rPr>
              <a:t>потомството, съгласно </a:t>
            </a:r>
            <a:r>
              <a:rPr lang="ru-RU" sz="2400" dirty="0">
                <a:solidFill>
                  <a:schemeClr val="tx2"/>
                </a:solidFill>
                <a:latin typeface="Arial Narrow" panose="020B0606020202030204" pitchFamily="34" charset="0"/>
              </a:rPr>
              <a:t>медицински стандарт, приет с наредба на министъра на здравеопазването</a:t>
            </a:r>
            <a:r>
              <a:rPr lang="ru-RU" sz="2400" dirty="0" smtClean="0">
                <a:solidFill>
                  <a:schemeClr val="tx2"/>
                </a:solidFill>
                <a:latin typeface="Arial Narrow" panose="020B0606020202030204" pitchFamily="34" charset="0"/>
              </a:rPr>
              <a:t>.</a:t>
            </a:r>
          </a:p>
          <a:p>
            <a:pPr algn="just"/>
            <a:r>
              <a:rPr lang="ru-RU" sz="2400" dirty="0" smtClean="0">
                <a:solidFill>
                  <a:schemeClr val="tx2"/>
                </a:solidFill>
                <a:latin typeface="Arial Narrow" panose="020B0606020202030204" pitchFamily="34" charset="0"/>
              </a:rPr>
              <a:t>	Забранява </a:t>
            </a:r>
            <a:r>
              <a:rPr lang="ru-RU" sz="2400" dirty="0">
                <a:solidFill>
                  <a:schemeClr val="tx2"/>
                </a:solidFill>
                <a:latin typeface="Arial Narrow" panose="020B0606020202030204" pitchFamily="34" charset="0"/>
              </a:rPr>
              <a:t>се използването на техники за асистирана репродукция с цел подбор на пола на потомството, с изключение на случаите, когато трябва да се предотвратят наследствени заболявания, свързани с пола. </a:t>
            </a:r>
            <a:endParaRPr lang="ru-RU" sz="2400" dirty="0" smtClean="0">
              <a:solidFill>
                <a:schemeClr val="tx2"/>
              </a:solidFill>
              <a:latin typeface="Arial Narrow" panose="020B0606020202030204" pitchFamily="34" charset="0"/>
            </a:endParaRPr>
          </a:p>
          <a:p>
            <a:pPr algn="just"/>
            <a:r>
              <a:rPr lang="ru-RU" sz="2400" dirty="0">
                <a:solidFill>
                  <a:schemeClr val="tx2"/>
                </a:solidFill>
                <a:latin typeface="Arial Narrow" panose="020B0606020202030204" pitchFamily="34" charset="0"/>
              </a:rPr>
              <a:t>	</a:t>
            </a:r>
            <a:r>
              <a:rPr lang="ru-RU" sz="2400" dirty="0" smtClean="0">
                <a:solidFill>
                  <a:schemeClr val="tx2"/>
                </a:solidFill>
                <a:latin typeface="Arial Narrow" panose="020B0606020202030204" pitchFamily="34" charset="0"/>
              </a:rPr>
              <a:t>Забранява </a:t>
            </a:r>
            <a:r>
              <a:rPr lang="ru-RU" sz="2400" dirty="0">
                <a:solidFill>
                  <a:schemeClr val="tx2"/>
                </a:solidFill>
                <a:latin typeface="Arial Narrow" panose="020B0606020202030204" pitchFamily="34" charset="0"/>
              </a:rPr>
              <a:t>се репродуктивното клониране на хора, включително с цел донорство на органи, тъкани и клетки.</a:t>
            </a:r>
          </a:p>
          <a:p>
            <a:pPr algn="just"/>
            <a:endParaRPr lang="ru-RU" sz="2400" dirty="0">
              <a:solidFill>
                <a:srgbClr val="00B0F0"/>
              </a:solidFill>
              <a:latin typeface="Arial Narrow" panose="020B0606020202030204" pitchFamily="34" charset="0"/>
            </a:endParaRPr>
          </a:p>
          <a:p>
            <a:pPr algn="just"/>
            <a:endParaRPr lang="ru-RU" sz="2400" dirty="0">
              <a:solidFill>
                <a:srgbClr val="00B0F0"/>
              </a:solidFill>
              <a:latin typeface="Arial Narrow" panose="020B0606020202030204" pitchFamily="34" charset="0"/>
            </a:endParaRPr>
          </a:p>
          <a:p>
            <a:pPr algn="just"/>
            <a:endParaRPr lang="en-US" sz="2400" dirty="0">
              <a:solidFill>
                <a:srgbClr val="00B0F0"/>
              </a:solidFill>
              <a:latin typeface="Arial Narrow" panose="020B0606020202030204" pitchFamily="34" charset="0"/>
            </a:endParaRPr>
          </a:p>
        </p:txBody>
      </p:sp>
    </p:spTree>
    <p:extLst>
      <p:ext uri="{BB962C8B-B14F-4D97-AF65-F5344CB8AC3E}">
        <p14:creationId xmlns:p14="http://schemas.microsoft.com/office/powerpoint/2010/main" val="60079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920" y="239345"/>
            <a:ext cx="12010490" cy="4893647"/>
          </a:xfrm>
          <a:prstGeom prst="rect">
            <a:avLst/>
          </a:prstGeom>
        </p:spPr>
        <p:txBody>
          <a:bodyPr wrap="square">
            <a:spAutoFit/>
          </a:bodyPr>
          <a:lstStyle/>
          <a:p>
            <a:r>
              <a:rPr lang="ru-RU" sz="2400" dirty="0" smtClean="0">
                <a:solidFill>
                  <a:srgbClr val="00B0F0"/>
                </a:solidFill>
                <a:latin typeface="Arial Narrow" panose="020B0606020202030204" pitchFamily="34" charset="0"/>
              </a:rPr>
              <a:t>	Раздел </a:t>
            </a:r>
            <a:r>
              <a:rPr lang="ru-RU" sz="2400" dirty="0">
                <a:solidFill>
                  <a:srgbClr val="00B0F0"/>
                </a:solidFill>
                <a:latin typeface="Arial Narrow" panose="020B0606020202030204" pitchFamily="34" charset="0"/>
              </a:rPr>
              <a:t>IV</a:t>
            </a:r>
            <a:r>
              <a:rPr lang="ru-RU" sz="2400" dirty="0" smtClean="0">
                <a:solidFill>
                  <a:srgbClr val="00B0F0"/>
                </a:solidFill>
                <a:latin typeface="Arial Narrow" panose="020B0606020202030204" pitchFamily="34" charset="0"/>
              </a:rPr>
              <a:t>. Генетично </a:t>
            </a:r>
            <a:r>
              <a:rPr lang="ru-RU" sz="2400" dirty="0">
                <a:solidFill>
                  <a:srgbClr val="00B0F0"/>
                </a:solidFill>
                <a:latin typeface="Arial Narrow" panose="020B0606020202030204" pitchFamily="34" charset="0"/>
              </a:rPr>
              <a:t>здраве и генетични </a:t>
            </a:r>
            <a:r>
              <a:rPr lang="ru-RU" sz="2400" dirty="0" smtClean="0">
                <a:solidFill>
                  <a:srgbClr val="00B0F0"/>
                </a:solidFill>
                <a:latin typeface="Arial Narrow" panose="020B0606020202030204" pitchFamily="34" charset="0"/>
              </a:rPr>
              <a:t>изследвания</a:t>
            </a:r>
          </a:p>
          <a:p>
            <a:r>
              <a:rPr lang="ru-RU" sz="2400" dirty="0" smtClean="0">
                <a:solidFill>
                  <a:schemeClr val="tx2"/>
                </a:solidFill>
                <a:latin typeface="Arial Narrow" panose="020B0606020202030204" pitchFamily="34" charset="0"/>
              </a:rPr>
              <a:t>	Профилактични </a:t>
            </a:r>
            <a:r>
              <a:rPr lang="ru-RU" sz="2400" dirty="0">
                <a:solidFill>
                  <a:schemeClr val="tx2"/>
                </a:solidFill>
                <a:latin typeface="Arial Narrow" panose="020B0606020202030204" pitchFamily="34" charset="0"/>
              </a:rPr>
              <a:t>генетични изследвания се извършват за:</a:t>
            </a:r>
          </a:p>
          <a:p>
            <a:endParaRPr lang="ru-RU" sz="2400" dirty="0">
              <a:solidFill>
                <a:schemeClr val="tx2"/>
              </a:solidFill>
              <a:latin typeface="Arial Narrow" panose="020B0606020202030204" pitchFamily="34" charset="0"/>
            </a:endParaRPr>
          </a:p>
          <a:p>
            <a:r>
              <a:rPr lang="ru-RU" sz="2400" dirty="0" smtClean="0">
                <a:solidFill>
                  <a:schemeClr val="tx2"/>
                </a:solidFill>
                <a:latin typeface="Arial Narrow" panose="020B0606020202030204" pitchFamily="34" charset="0"/>
              </a:rPr>
              <a:t>	1</a:t>
            </a:r>
            <a:r>
              <a:rPr lang="ru-RU" sz="2400" dirty="0">
                <a:solidFill>
                  <a:schemeClr val="tx2"/>
                </a:solidFill>
                <a:latin typeface="Arial Narrow" panose="020B0606020202030204" pitchFamily="34" charset="0"/>
              </a:rPr>
              <a:t>. определяне на риска за възникване на генетично заболяване в потомството;</a:t>
            </a:r>
          </a:p>
          <a:p>
            <a:r>
              <a:rPr lang="ru-RU" sz="2400" dirty="0" smtClean="0">
                <a:solidFill>
                  <a:schemeClr val="tx2"/>
                </a:solidFill>
                <a:latin typeface="Arial Narrow" panose="020B0606020202030204" pitchFamily="34" charset="0"/>
              </a:rPr>
              <a:t>	2</a:t>
            </a:r>
            <a:r>
              <a:rPr lang="ru-RU" sz="2400" dirty="0">
                <a:solidFill>
                  <a:schemeClr val="tx2"/>
                </a:solidFill>
                <a:latin typeface="Arial Narrow" panose="020B0606020202030204" pitchFamily="34" charset="0"/>
              </a:rPr>
              <a:t>. идентифициране на клинично здрави носители на генетични отклонения;</a:t>
            </a:r>
          </a:p>
          <a:p>
            <a:r>
              <a:rPr lang="ru-RU" sz="2400" dirty="0" smtClean="0">
                <a:solidFill>
                  <a:schemeClr val="tx2"/>
                </a:solidFill>
                <a:latin typeface="Arial Narrow" panose="020B0606020202030204" pitchFamily="34" charset="0"/>
              </a:rPr>
              <a:t>	3</a:t>
            </a:r>
            <a:r>
              <a:rPr lang="ru-RU" sz="2400" dirty="0">
                <a:solidFill>
                  <a:schemeClr val="tx2"/>
                </a:solidFill>
                <a:latin typeface="Arial Narrow" panose="020B0606020202030204" pitchFamily="34" charset="0"/>
              </a:rPr>
              <a:t>. диагностика на наследствени и други заболявания в периодите преди и по време на бременността и след раждането</a:t>
            </a:r>
            <a:r>
              <a:rPr lang="ru-RU" sz="2400" dirty="0" smtClean="0">
                <a:solidFill>
                  <a:schemeClr val="tx2"/>
                </a:solidFill>
                <a:latin typeface="Arial Narrow" panose="020B0606020202030204" pitchFamily="34" charset="0"/>
              </a:rPr>
              <a:t>.</a:t>
            </a:r>
          </a:p>
          <a:p>
            <a:endParaRPr lang="ru-RU" sz="2400" dirty="0">
              <a:solidFill>
                <a:schemeClr val="tx2"/>
              </a:solidFill>
              <a:latin typeface="Arial Narrow" panose="020B0606020202030204" pitchFamily="34" charset="0"/>
            </a:endParaRPr>
          </a:p>
          <a:p>
            <a:r>
              <a:rPr lang="ru-RU" sz="2400" dirty="0" smtClean="0">
                <a:solidFill>
                  <a:schemeClr val="tx2"/>
                </a:solidFill>
                <a:latin typeface="Arial Narrow" panose="020B0606020202030204" pitchFamily="34" charset="0"/>
              </a:rPr>
              <a:t>	Генетичните </a:t>
            </a:r>
            <a:r>
              <a:rPr lang="ru-RU" sz="2400" dirty="0">
                <a:solidFill>
                  <a:schemeClr val="tx2"/>
                </a:solidFill>
                <a:latin typeface="Arial Narrow" panose="020B0606020202030204" pitchFamily="34" charset="0"/>
              </a:rPr>
              <a:t>изследвания в периода преди раждането се извършват при доказан риск за предаване на генетично заболяване в потомството</a:t>
            </a:r>
            <a:r>
              <a:rPr lang="ru-RU" sz="2400" dirty="0" smtClean="0">
                <a:solidFill>
                  <a:schemeClr val="tx2"/>
                </a:solidFill>
                <a:latin typeface="Arial Narrow" panose="020B0606020202030204" pitchFamily="34" charset="0"/>
              </a:rPr>
              <a:t>.</a:t>
            </a:r>
          </a:p>
          <a:p>
            <a:r>
              <a:rPr lang="ru-RU" sz="2400" dirty="0" smtClean="0">
                <a:solidFill>
                  <a:schemeClr val="tx2"/>
                </a:solidFill>
                <a:latin typeface="Arial Narrow" panose="020B0606020202030204" pitchFamily="34" charset="0"/>
              </a:rPr>
              <a:t>	Генетични </a:t>
            </a:r>
            <a:r>
              <a:rPr lang="ru-RU" sz="2400" dirty="0">
                <a:solidFill>
                  <a:schemeClr val="tx2"/>
                </a:solidFill>
                <a:latin typeface="Arial Narrow" panose="020B0606020202030204" pitchFamily="34" charset="0"/>
              </a:rPr>
              <a:t>изследвания и вземане на биологичен материал за генетични изследвания за медицински или научни цели се провеждат само след получаване на писмено информирано съгласие от изследваните лица.</a:t>
            </a:r>
            <a:endParaRPr lang="en-US"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288200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86" y="230281"/>
            <a:ext cx="11753636" cy="6001643"/>
          </a:xfrm>
          <a:prstGeom prst="rect">
            <a:avLst/>
          </a:prstGeom>
        </p:spPr>
        <p:txBody>
          <a:bodyPr wrap="square">
            <a:spAutoFit/>
          </a:bodyPr>
          <a:lstStyle/>
          <a:p>
            <a:pPr algn="just"/>
            <a:r>
              <a:rPr lang="ru-RU" sz="2400" dirty="0" smtClean="0">
                <a:solidFill>
                  <a:srgbClr val="C00000"/>
                </a:solidFill>
                <a:latin typeface="Arial Narrow" panose="020B0606020202030204" pitchFamily="34" charset="0"/>
              </a:rPr>
              <a:t>	Глава </a:t>
            </a:r>
            <a:r>
              <a:rPr lang="ru-RU" sz="2400" dirty="0">
                <a:solidFill>
                  <a:srgbClr val="C00000"/>
                </a:solidFill>
                <a:latin typeface="Arial Narrow" panose="020B0606020202030204" pitchFamily="34" charset="0"/>
              </a:rPr>
              <a:t>пета</a:t>
            </a:r>
            <a:r>
              <a:rPr lang="ru-RU" sz="2400" dirty="0" smtClean="0">
                <a:solidFill>
                  <a:srgbClr val="C00000"/>
                </a:solidFill>
                <a:latin typeface="Arial Narrow" panose="020B0606020202030204" pitchFamily="34" charset="0"/>
              </a:rPr>
              <a:t>. ПСИХИЧНО </a:t>
            </a:r>
            <a:r>
              <a:rPr lang="ru-RU" sz="2400" dirty="0">
                <a:solidFill>
                  <a:srgbClr val="C00000"/>
                </a:solidFill>
                <a:latin typeface="Arial Narrow" panose="020B0606020202030204" pitchFamily="34" charset="0"/>
              </a:rPr>
              <a:t>ЗДРАВЕ</a:t>
            </a:r>
          </a:p>
          <a:p>
            <a:pPr algn="just"/>
            <a:r>
              <a:rPr lang="ru-RU" sz="2400" dirty="0" smtClean="0">
                <a:solidFill>
                  <a:srgbClr val="00B0F0"/>
                </a:solidFill>
                <a:latin typeface="Arial Narrow" panose="020B0606020202030204" pitchFamily="34" charset="0"/>
              </a:rPr>
              <a:t>	Раздел </a:t>
            </a:r>
            <a:r>
              <a:rPr lang="ru-RU" sz="2400" dirty="0">
                <a:solidFill>
                  <a:srgbClr val="00B0F0"/>
                </a:solidFill>
                <a:latin typeface="Arial Narrow" panose="020B0606020202030204" pitchFamily="34" charset="0"/>
              </a:rPr>
              <a:t>I</a:t>
            </a:r>
            <a:r>
              <a:rPr lang="ru-RU" sz="2400" dirty="0" smtClean="0">
                <a:solidFill>
                  <a:srgbClr val="00B0F0"/>
                </a:solidFill>
                <a:latin typeface="Arial Narrow" panose="020B0606020202030204" pitchFamily="34" charset="0"/>
              </a:rPr>
              <a:t>. Закрила </a:t>
            </a:r>
            <a:r>
              <a:rPr lang="ru-RU" sz="2400" dirty="0">
                <a:solidFill>
                  <a:srgbClr val="00B0F0"/>
                </a:solidFill>
                <a:latin typeface="Arial Narrow" panose="020B0606020202030204" pitchFamily="34" charset="0"/>
              </a:rPr>
              <a:t>на психичното </a:t>
            </a:r>
            <a:r>
              <a:rPr lang="ru-RU" sz="2400" dirty="0" smtClean="0">
                <a:solidFill>
                  <a:srgbClr val="00B0F0"/>
                </a:solidFill>
                <a:latin typeface="Arial Narrow" panose="020B0606020202030204" pitchFamily="34" charset="0"/>
              </a:rPr>
              <a:t>здраве</a:t>
            </a:r>
          </a:p>
          <a:p>
            <a:pPr algn="just"/>
            <a:r>
              <a:rPr lang="ru-RU" sz="2400" dirty="0" smtClean="0">
                <a:solidFill>
                  <a:schemeClr val="tx2"/>
                </a:solidFill>
                <a:latin typeface="Arial Narrow" panose="020B0606020202030204" pitchFamily="34" charset="0"/>
              </a:rPr>
              <a:t>	Държавата</a:t>
            </a:r>
            <a:r>
              <a:rPr lang="ru-RU" sz="2400" dirty="0">
                <a:solidFill>
                  <a:schemeClr val="tx2"/>
                </a:solidFill>
                <a:latin typeface="Arial Narrow" panose="020B0606020202030204" pitchFamily="34" charset="0"/>
              </a:rPr>
              <a:t>, общините и неправителствени организации организират дейности за опазване на психичното здраве, свързани </a:t>
            </a:r>
            <a:r>
              <a:rPr lang="ru-RU" sz="2400" dirty="0" smtClean="0">
                <a:solidFill>
                  <a:schemeClr val="tx2"/>
                </a:solidFill>
                <a:latin typeface="Arial Narrow" panose="020B0606020202030204" pitchFamily="34" charset="0"/>
              </a:rPr>
              <a:t>с осигуряване </a:t>
            </a:r>
            <a:r>
              <a:rPr lang="ru-RU" sz="2400" dirty="0">
                <a:solidFill>
                  <a:schemeClr val="tx2"/>
                </a:solidFill>
                <a:latin typeface="Arial Narrow" panose="020B0606020202030204" pitchFamily="34" charset="0"/>
              </a:rPr>
              <a:t>на лицата с психични разстройства на достъпна и качествена медицинска помощ, грижи и подкрепа, необходими за живота им в семейството и в </a:t>
            </a:r>
            <a:r>
              <a:rPr lang="ru-RU" sz="2400" dirty="0" smtClean="0">
                <a:solidFill>
                  <a:schemeClr val="tx2"/>
                </a:solidFill>
                <a:latin typeface="Arial Narrow" panose="020B0606020202030204" pitchFamily="34" charset="0"/>
              </a:rPr>
              <a:t>общността.</a:t>
            </a:r>
          </a:p>
          <a:p>
            <a:pPr algn="just"/>
            <a:r>
              <a:rPr lang="ru-RU" sz="2400" dirty="0">
                <a:solidFill>
                  <a:schemeClr val="tx2"/>
                </a:solidFill>
                <a:latin typeface="Arial Narrow" panose="020B0606020202030204" pitchFamily="34" charset="0"/>
              </a:rPr>
              <a:t>Лица с психични разстройства, нуждаещи се от специални здравни грижи, са:</a:t>
            </a:r>
          </a:p>
          <a:p>
            <a:pPr algn="just"/>
            <a:r>
              <a:rPr lang="ru-RU" sz="2400" dirty="0" smtClean="0">
                <a:solidFill>
                  <a:schemeClr val="tx2"/>
                </a:solidFill>
                <a:latin typeface="Arial Narrow" panose="020B0606020202030204" pitchFamily="34" charset="0"/>
              </a:rPr>
              <a:t>1</a:t>
            </a:r>
            <a:r>
              <a:rPr lang="ru-RU" sz="2400" dirty="0">
                <a:solidFill>
                  <a:schemeClr val="tx2"/>
                </a:solidFill>
                <a:latin typeface="Arial Narrow" panose="020B0606020202030204" pitchFamily="34" charset="0"/>
              </a:rPr>
              <a:t>. психичноболни с установено сериозно нарушение на психичните функции (психоза или тежко личностно разстройство) или с изразена трайна психична увреда в резултат на психично заболяване;</a:t>
            </a:r>
          </a:p>
          <a:p>
            <a:pPr algn="just"/>
            <a:r>
              <a:rPr lang="ru-RU" sz="2400" dirty="0" smtClean="0">
                <a:solidFill>
                  <a:schemeClr val="tx2"/>
                </a:solidFill>
                <a:latin typeface="Arial Narrow" panose="020B0606020202030204" pitchFamily="34" charset="0"/>
              </a:rPr>
              <a:t>2</a:t>
            </a:r>
            <a:r>
              <a:rPr lang="ru-RU" sz="2400" dirty="0">
                <a:solidFill>
                  <a:schemeClr val="tx2"/>
                </a:solidFill>
                <a:latin typeface="Arial Narrow" panose="020B0606020202030204" pitchFamily="34" charset="0"/>
              </a:rPr>
              <a:t>. лица с умерена, тежка или дълбока умствена изостаналост или съдова и сенилна деменция;</a:t>
            </a:r>
          </a:p>
          <a:p>
            <a:pPr algn="just"/>
            <a:r>
              <a:rPr lang="ru-RU" sz="2400" dirty="0" smtClean="0">
                <a:solidFill>
                  <a:schemeClr val="tx2"/>
                </a:solidFill>
                <a:latin typeface="Arial Narrow" panose="020B0606020202030204" pitchFamily="34" charset="0"/>
              </a:rPr>
              <a:t>3</a:t>
            </a:r>
            <a:r>
              <a:rPr lang="ru-RU" sz="2400" dirty="0">
                <a:solidFill>
                  <a:schemeClr val="tx2"/>
                </a:solidFill>
                <a:latin typeface="Arial Narrow" panose="020B0606020202030204" pitchFamily="34" charset="0"/>
              </a:rPr>
              <a:t>. лица с други нарушения на психичните функции, затруднения в обучението и трудности в адаптацията, изискващи медицинска помощ, грижи и подкрепа, за да живеят пълноценно в семейството и социалната среда.</a:t>
            </a:r>
          </a:p>
          <a:p>
            <a:pPr algn="just"/>
            <a:r>
              <a:rPr lang="ru-RU" sz="2400" dirty="0" smtClean="0">
                <a:solidFill>
                  <a:schemeClr val="tx2"/>
                </a:solidFill>
                <a:latin typeface="Arial Narrow" panose="020B0606020202030204" pitchFamily="34" charset="0"/>
              </a:rPr>
              <a:t>	Всяко </a:t>
            </a:r>
            <a:r>
              <a:rPr lang="ru-RU" sz="2400" dirty="0">
                <a:solidFill>
                  <a:schemeClr val="tx2"/>
                </a:solidFill>
                <a:latin typeface="Arial Narrow" panose="020B0606020202030204" pitchFamily="34" charset="0"/>
              </a:rPr>
              <a:t>лице с психично разстройство се ползва от лечение и грижи при условия, равни с условията на пациентите с други заболявания.</a:t>
            </a:r>
          </a:p>
        </p:txBody>
      </p:sp>
    </p:spTree>
    <p:extLst>
      <p:ext uri="{BB962C8B-B14F-4D97-AF65-F5344CB8AC3E}">
        <p14:creationId xmlns:p14="http://schemas.microsoft.com/office/powerpoint/2010/main" val="394777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467" y="0"/>
            <a:ext cx="11986517" cy="6555641"/>
          </a:xfrm>
          <a:prstGeom prst="rect">
            <a:avLst/>
          </a:prstGeom>
        </p:spPr>
        <p:txBody>
          <a:bodyPr wrap="square">
            <a:spAutoFit/>
          </a:bodyPr>
          <a:lstStyle/>
          <a:p>
            <a:r>
              <a:rPr lang="ru-RU" sz="2000" b="1" dirty="0">
                <a:solidFill>
                  <a:schemeClr val="tx2"/>
                </a:solidFill>
                <a:latin typeface="Arial Narrow" panose="020B0606020202030204" pitchFamily="34" charset="0"/>
              </a:rPr>
              <a:t>Основни принципи при лечението на лица с психични разстройства са:</a:t>
            </a:r>
          </a:p>
          <a:p>
            <a:endParaRPr lang="ru-RU" sz="2000" b="1" dirty="0">
              <a:solidFill>
                <a:schemeClr val="tx2"/>
              </a:solidFill>
              <a:latin typeface="Arial Narrow" panose="020B0606020202030204" pitchFamily="34" charset="0"/>
            </a:endParaRPr>
          </a:p>
          <a:p>
            <a:r>
              <a:rPr lang="ru-RU" sz="2000" dirty="0">
                <a:latin typeface="Arial Narrow" panose="020B0606020202030204" pitchFamily="34" charset="0"/>
              </a:rPr>
              <a:t>1. минимално ограничаване на личната свобода и зачитане правата на пациента;</a:t>
            </a:r>
          </a:p>
          <a:p>
            <a:endParaRPr lang="ru-RU" sz="2000" dirty="0">
              <a:latin typeface="Arial Narrow" panose="020B0606020202030204" pitchFamily="34" charset="0"/>
            </a:endParaRPr>
          </a:p>
          <a:p>
            <a:r>
              <a:rPr lang="ru-RU" sz="2000" dirty="0">
                <a:latin typeface="Arial Narrow" panose="020B0606020202030204" pitchFamily="34" charset="0"/>
              </a:rPr>
              <a:t>2. намаляване на институционалната зависимост на лицата с психични разстройства от продължително болнично лечение, при условие че това не противоречи на утвърдените медицински стандарти;</a:t>
            </a:r>
          </a:p>
          <a:p>
            <a:endParaRPr lang="ru-RU" sz="2000" dirty="0">
              <a:latin typeface="Arial Narrow" panose="020B0606020202030204" pitchFamily="34" charset="0"/>
            </a:endParaRPr>
          </a:p>
          <a:p>
            <a:r>
              <a:rPr lang="ru-RU" sz="2000" dirty="0">
                <a:latin typeface="Arial Narrow" panose="020B0606020202030204" pitchFamily="34" charset="0"/>
              </a:rPr>
              <a:t>3. изграждане на широка мрежа от специализирани заведения за извънболнична психиатрична помощ и приоритет на грижите в семейството и социалната среда;</a:t>
            </a:r>
          </a:p>
          <a:p>
            <a:endParaRPr lang="ru-RU" sz="2000" dirty="0">
              <a:latin typeface="Arial Narrow" panose="020B0606020202030204" pitchFamily="34" charset="0"/>
            </a:endParaRPr>
          </a:p>
          <a:p>
            <a:r>
              <a:rPr lang="ru-RU" sz="2000" dirty="0">
                <a:latin typeface="Arial Narrow" panose="020B0606020202030204" pitchFamily="34" charset="0"/>
              </a:rPr>
              <a:t>4. интегрираност и равнопоставеност на психиатричната помощ с останалите медицински направления;</a:t>
            </a:r>
          </a:p>
          <a:p>
            <a:endParaRPr lang="ru-RU" sz="2000" dirty="0">
              <a:latin typeface="Arial Narrow" panose="020B0606020202030204" pitchFamily="34" charset="0"/>
            </a:endParaRPr>
          </a:p>
          <a:p>
            <a:r>
              <a:rPr lang="ru-RU" sz="2000" dirty="0">
                <a:latin typeface="Arial Narrow" panose="020B0606020202030204" pitchFamily="34" charset="0"/>
              </a:rPr>
              <a:t>5. спазване на хуманитарните принципи и норми при осъществяване на лечебния процес и социална адаптация;</a:t>
            </a:r>
          </a:p>
          <a:p>
            <a:endParaRPr lang="ru-RU" sz="2000" dirty="0">
              <a:latin typeface="Arial Narrow" panose="020B0606020202030204" pitchFamily="34" charset="0"/>
            </a:endParaRPr>
          </a:p>
          <a:p>
            <a:r>
              <a:rPr lang="ru-RU" sz="2000" dirty="0">
                <a:latin typeface="Arial Narrow" panose="020B0606020202030204" pitchFamily="34" charset="0"/>
              </a:rPr>
              <a:t>6. стимулиране на самопомощта и взаимопомощта и осигуряване на активна обществена и професионална подкрепа на лицата с психични разстройства;</a:t>
            </a:r>
          </a:p>
          <a:p>
            <a:endParaRPr lang="ru-RU" sz="2000" dirty="0">
              <a:latin typeface="Arial Narrow" panose="020B0606020202030204" pitchFamily="34" charset="0"/>
            </a:endParaRPr>
          </a:p>
          <a:p>
            <a:r>
              <a:rPr lang="ru-RU" sz="2000" dirty="0">
                <a:latin typeface="Arial Narrow" panose="020B0606020202030204" pitchFamily="34" charset="0"/>
              </a:rPr>
              <a:t>7. специализирано обучение, професионална подготовка и преквалификация на лицата с психични разстройства с цел тяхната социална адаптация;</a:t>
            </a:r>
          </a:p>
          <a:p>
            <a:endParaRPr lang="ru-RU" sz="2000" dirty="0">
              <a:latin typeface="Arial Narrow" panose="020B0606020202030204" pitchFamily="34" charset="0"/>
            </a:endParaRPr>
          </a:p>
          <a:p>
            <a:r>
              <a:rPr lang="ru-RU" sz="2000" dirty="0">
                <a:latin typeface="Arial Narrow" panose="020B0606020202030204" pitchFamily="34" charset="0"/>
              </a:rPr>
              <a:t>8. участие на хуманитарни неправителствени организации в процеса на лечение и социална адаптация.</a:t>
            </a:r>
            <a:endParaRPr lang="en-US" sz="2000" dirty="0">
              <a:latin typeface="Arial Narrow" panose="020B0606020202030204" pitchFamily="34" charset="0"/>
            </a:endParaRPr>
          </a:p>
        </p:txBody>
      </p:sp>
    </p:spTree>
    <p:extLst>
      <p:ext uri="{BB962C8B-B14F-4D97-AF65-F5344CB8AC3E}">
        <p14:creationId xmlns:p14="http://schemas.microsoft.com/office/powerpoint/2010/main" val="32498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289" y="249619"/>
            <a:ext cx="11825555" cy="3785652"/>
          </a:xfrm>
          <a:prstGeom prst="rect">
            <a:avLst/>
          </a:prstGeom>
        </p:spPr>
        <p:txBody>
          <a:bodyPr wrap="square">
            <a:spAutoFit/>
          </a:bodyPr>
          <a:lstStyle/>
          <a:p>
            <a:r>
              <a:rPr lang="ru-RU" sz="2400" dirty="0" smtClean="0">
                <a:solidFill>
                  <a:srgbClr val="00B0F0"/>
                </a:solidFill>
                <a:latin typeface="Arial Narrow" panose="020B0606020202030204" pitchFamily="34" charset="0"/>
              </a:rPr>
              <a:t>	Раздел </a:t>
            </a:r>
            <a:r>
              <a:rPr lang="ru-RU" sz="2400" dirty="0">
                <a:solidFill>
                  <a:srgbClr val="00B0F0"/>
                </a:solidFill>
                <a:latin typeface="Arial Narrow" panose="020B0606020202030204" pitchFamily="34" charset="0"/>
              </a:rPr>
              <a:t>II</a:t>
            </a:r>
            <a:r>
              <a:rPr lang="ru-RU" sz="2400" dirty="0" smtClean="0">
                <a:solidFill>
                  <a:srgbClr val="00B0F0"/>
                </a:solidFill>
                <a:latin typeface="Arial Narrow" panose="020B0606020202030204" pitchFamily="34" charset="0"/>
              </a:rPr>
              <a:t>. Задължително </a:t>
            </a:r>
            <a:r>
              <a:rPr lang="ru-RU" sz="2400" dirty="0">
                <a:solidFill>
                  <a:srgbClr val="00B0F0"/>
                </a:solidFill>
                <a:latin typeface="Arial Narrow" panose="020B0606020202030204" pitchFamily="34" charset="0"/>
              </a:rPr>
              <a:t>настаняване и </a:t>
            </a:r>
            <a:r>
              <a:rPr lang="ru-RU" sz="2400" dirty="0" smtClean="0">
                <a:solidFill>
                  <a:srgbClr val="00B0F0"/>
                </a:solidFill>
                <a:latin typeface="Arial Narrow" panose="020B0606020202030204" pitchFamily="34" charset="0"/>
              </a:rPr>
              <a:t>лечение</a:t>
            </a:r>
          </a:p>
          <a:p>
            <a:endParaRPr lang="ru-RU" sz="2400" dirty="0" smtClean="0">
              <a:solidFill>
                <a:srgbClr val="00B0F0"/>
              </a:solidFill>
              <a:latin typeface="Arial Narrow" panose="020B0606020202030204" pitchFamily="34" charset="0"/>
            </a:endParaRPr>
          </a:p>
          <a:p>
            <a:r>
              <a:rPr lang="ru-RU" sz="2400" dirty="0" smtClean="0">
                <a:solidFill>
                  <a:srgbClr val="00B0F0"/>
                </a:solidFill>
                <a:latin typeface="Arial Narrow" panose="020B0606020202030204" pitchFamily="34" charset="0"/>
              </a:rPr>
              <a:t>	</a:t>
            </a:r>
            <a:r>
              <a:rPr lang="ru-RU" sz="2400" dirty="0" smtClean="0">
                <a:solidFill>
                  <a:schemeClr val="tx2"/>
                </a:solidFill>
                <a:latin typeface="Arial Narrow" panose="020B0606020202030204" pitchFamily="34" charset="0"/>
              </a:rPr>
              <a:t>На </a:t>
            </a:r>
            <a:r>
              <a:rPr lang="ru-RU" sz="2400" dirty="0">
                <a:solidFill>
                  <a:schemeClr val="tx2"/>
                </a:solidFill>
                <a:latin typeface="Arial Narrow" panose="020B0606020202030204" pitchFamily="34" charset="0"/>
              </a:rPr>
              <a:t>задължително настаняване и лечение подлежат лицата </a:t>
            </a:r>
            <a:r>
              <a:rPr lang="ru-RU" sz="2400" dirty="0" smtClean="0">
                <a:solidFill>
                  <a:schemeClr val="tx2"/>
                </a:solidFill>
                <a:latin typeface="Arial Narrow" panose="020B0606020202030204" pitchFamily="34" charset="0"/>
              </a:rPr>
              <a:t>с психични разтройства, </a:t>
            </a:r>
            <a:r>
              <a:rPr lang="ru-RU" sz="2400" dirty="0">
                <a:solidFill>
                  <a:schemeClr val="tx2"/>
                </a:solidFill>
                <a:latin typeface="Arial Narrow" panose="020B0606020202030204" pitchFamily="34" charset="0"/>
              </a:rPr>
              <a:t>които поради заболяването си могат да извършат престъпление, което представлява опасност за близките им, за околните, за обществото или застрашава сериозно здравето им</a:t>
            </a:r>
            <a:r>
              <a:rPr lang="ru-RU" sz="2400" dirty="0" smtClean="0">
                <a:solidFill>
                  <a:schemeClr val="tx2"/>
                </a:solidFill>
                <a:latin typeface="Arial Narrow" panose="020B0606020202030204" pitchFamily="34" charset="0"/>
              </a:rPr>
              <a:t>.</a:t>
            </a:r>
          </a:p>
          <a:p>
            <a:pPr algn="just"/>
            <a:r>
              <a:rPr lang="ru-RU" sz="2400" dirty="0">
                <a:solidFill>
                  <a:schemeClr val="tx2"/>
                </a:solidFill>
                <a:latin typeface="Arial Narrow" panose="020B0606020202030204" pitchFamily="34" charset="0"/>
              </a:rPr>
              <a:t>	</a:t>
            </a:r>
            <a:r>
              <a:rPr lang="ru-RU" sz="2400" dirty="0" smtClean="0">
                <a:solidFill>
                  <a:schemeClr val="tx2"/>
                </a:solidFill>
                <a:latin typeface="Arial Narrow" panose="020B0606020202030204" pitchFamily="34" charset="0"/>
              </a:rPr>
              <a:t>Това се постановява с решение от районния съд по настоящ адрес на лицето или по местонахождение на лечебното заведение и се осъществява в лечебни заведения за стационарна психиатрична помощ, в психиатрични отделения към многопрофилни болници и в лечебни заведения за извънболнична психиатрична помощ. При необходимост съдът може да назначи съдебно-психиатрична експертиза.</a:t>
            </a:r>
            <a:endParaRPr lang="en-US"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46059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565" y="102741"/>
            <a:ext cx="12058435" cy="6740307"/>
          </a:xfrm>
          <a:prstGeom prst="rect">
            <a:avLst/>
          </a:prstGeom>
        </p:spPr>
        <p:txBody>
          <a:bodyPr wrap="square">
            <a:spAutoFit/>
          </a:bodyPr>
          <a:lstStyle/>
          <a:p>
            <a:r>
              <a:rPr lang="ru-RU" sz="2400" b="1" dirty="0">
                <a:solidFill>
                  <a:srgbClr val="C00000"/>
                </a:solidFill>
                <a:latin typeface="Arial Narrow" panose="020B0606020202030204" pitchFamily="34" charset="0"/>
              </a:rPr>
              <a:t>Глава шеста</a:t>
            </a:r>
            <a:r>
              <a:rPr lang="ru-RU" sz="2400" b="1" dirty="0" smtClean="0">
                <a:solidFill>
                  <a:srgbClr val="C00000"/>
                </a:solidFill>
                <a:latin typeface="Arial Narrow" panose="020B0606020202030204" pitchFamily="34" charset="0"/>
              </a:rPr>
              <a:t>. НЕКОНВЕНЦИОНАЛНИ </a:t>
            </a:r>
            <a:r>
              <a:rPr lang="ru-RU" sz="2400" b="1" dirty="0">
                <a:solidFill>
                  <a:srgbClr val="C00000"/>
                </a:solidFill>
                <a:latin typeface="Arial Narrow" panose="020B0606020202030204" pitchFamily="34" charset="0"/>
              </a:rPr>
              <a:t>МЕТОДИ ЗА БЛАГОПРИЯТНО ВЪЗДЕЙСТВИЕ ВЪРХУ ИНДИВИДУАЛНОТО </a:t>
            </a:r>
            <a:r>
              <a:rPr lang="ru-RU" sz="2400" b="1" dirty="0" smtClean="0">
                <a:solidFill>
                  <a:srgbClr val="C00000"/>
                </a:solidFill>
                <a:latin typeface="Arial Narrow" panose="020B0606020202030204" pitchFamily="34" charset="0"/>
              </a:rPr>
              <a:t>ЗДРАВЕ</a:t>
            </a:r>
          </a:p>
          <a:p>
            <a:endParaRPr lang="ru-RU" sz="2400" b="1" dirty="0">
              <a:solidFill>
                <a:srgbClr val="C00000"/>
              </a:solidFill>
              <a:latin typeface="Arial Narrow" panose="020B0606020202030204" pitchFamily="34" charset="0"/>
            </a:endParaRPr>
          </a:p>
          <a:p>
            <a:r>
              <a:rPr lang="ru-RU" sz="2400" dirty="0" smtClean="0">
                <a:solidFill>
                  <a:schemeClr val="tx2"/>
                </a:solidFill>
                <a:latin typeface="Arial Narrow" panose="020B0606020202030204" pitchFamily="34" charset="0"/>
              </a:rPr>
              <a:t>	Министърът </a:t>
            </a:r>
            <a:r>
              <a:rPr lang="ru-RU" sz="2400" dirty="0">
                <a:solidFill>
                  <a:schemeClr val="tx2"/>
                </a:solidFill>
                <a:latin typeface="Arial Narrow" panose="020B0606020202030204" pitchFamily="34" charset="0"/>
              </a:rPr>
              <a:t>на здравеопазването контролира прилагането на неконвенционалните методи за благоприятно въздействие върху индивидуалното здраве, които включват:</a:t>
            </a:r>
          </a:p>
          <a:p>
            <a:pPr lvl="1"/>
            <a:r>
              <a:rPr lang="ru-RU" sz="2400" dirty="0" smtClean="0">
                <a:solidFill>
                  <a:schemeClr val="tx2"/>
                </a:solidFill>
                <a:latin typeface="Arial Narrow" panose="020B0606020202030204" pitchFamily="34" charset="0"/>
              </a:rPr>
              <a:t>1</a:t>
            </a:r>
            <a:r>
              <a:rPr lang="ru-RU" sz="2400" dirty="0">
                <a:solidFill>
                  <a:schemeClr val="tx2"/>
                </a:solidFill>
                <a:latin typeface="Arial Narrow" panose="020B0606020202030204" pitchFamily="34" charset="0"/>
              </a:rPr>
              <a:t>. използване на нелекарствени продукти от органичен произход;</a:t>
            </a:r>
          </a:p>
          <a:p>
            <a:pPr lvl="1"/>
            <a:r>
              <a:rPr lang="ru-RU" sz="2400" dirty="0" smtClean="0">
                <a:solidFill>
                  <a:schemeClr val="tx2"/>
                </a:solidFill>
                <a:latin typeface="Arial Narrow" panose="020B0606020202030204" pitchFamily="34" charset="0"/>
              </a:rPr>
              <a:t>2</a:t>
            </a:r>
            <a:r>
              <a:rPr lang="ru-RU" sz="2400" dirty="0">
                <a:solidFill>
                  <a:schemeClr val="tx2"/>
                </a:solidFill>
                <a:latin typeface="Arial Narrow" panose="020B0606020202030204" pitchFamily="34" charset="0"/>
              </a:rPr>
              <a:t>. използване на нелекарствени продукти от минерален произход;</a:t>
            </a:r>
          </a:p>
          <a:p>
            <a:pPr lvl="1"/>
            <a:r>
              <a:rPr lang="ru-RU" sz="2400" dirty="0" smtClean="0">
                <a:solidFill>
                  <a:schemeClr val="tx2"/>
                </a:solidFill>
                <a:latin typeface="Arial Narrow" panose="020B0606020202030204" pitchFamily="34" charset="0"/>
              </a:rPr>
              <a:t>3</a:t>
            </a:r>
            <a:r>
              <a:rPr lang="ru-RU" sz="2400" dirty="0">
                <a:solidFill>
                  <a:schemeClr val="tx2"/>
                </a:solidFill>
                <a:latin typeface="Arial Narrow" panose="020B0606020202030204" pitchFamily="34" charset="0"/>
              </a:rPr>
              <a:t>. използване на нетрадиционни физикални методи;</a:t>
            </a:r>
          </a:p>
          <a:p>
            <a:pPr lvl="1"/>
            <a:r>
              <a:rPr lang="ru-RU" sz="2400" dirty="0" smtClean="0">
                <a:solidFill>
                  <a:schemeClr val="tx2"/>
                </a:solidFill>
                <a:latin typeface="Arial Narrow" panose="020B0606020202030204" pitchFamily="34" charset="0"/>
              </a:rPr>
              <a:t>4</a:t>
            </a:r>
            <a:r>
              <a:rPr lang="ru-RU" sz="2400" dirty="0">
                <a:solidFill>
                  <a:schemeClr val="tx2"/>
                </a:solidFill>
                <a:latin typeface="Arial Narrow" panose="020B0606020202030204" pitchFamily="34" charset="0"/>
              </a:rPr>
              <a:t>. хомеопатия;</a:t>
            </a:r>
          </a:p>
          <a:p>
            <a:pPr lvl="1"/>
            <a:r>
              <a:rPr lang="ru-RU" sz="2400" dirty="0" smtClean="0">
                <a:solidFill>
                  <a:schemeClr val="tx2"/>
                </a:solidFill>
                <a:latin typeface="Arial Narrow" panose="020B0606020202030204" pitchFamily="34" charset="0"/>
              </a:rPr>
              <a:t>5</a:t>
            </a:r>
            <a:r>
              <a:rPr lang="ru-RU" sz="2400" dirty="0">
                <a:solidFill>
                  <a:schemeClr val="tx2"/>
                </a:solidFill>
                <a:latin typeface="Arial Narrow" panose="020B0606020202030204" pitchFamily="34" charset="0"/>
              </a:rPr>
              <a:t>. акупунктура и акупресура;</a:t>
            </a:r>
          </a:p>
          <a:p>
            <a:pPr lvl="1"/>
            <a:r>
              <a:rPr lang="ru-RU" sz="2400" dirty="0" smtClean="0">
                <a:solidFill>
                  <a:schemeClr val="tx2"/>
                </a:solidFill>
                <a:latin typeface="Arial Narrow" panose="020B0606020202030204" pitchFamily="34" charset="0"/>
              </a:rPr>
              <a:t>6</a:t>
            </a:r>
            <a:r>
              <a:rPr lang="ru-RU" sz="2400" dirty="0">
                <a:solidFill>
                  <a:schemeClr val="tx2"/>
                </a:solidFill>
                <a:latin typeface="Arial Narrow" panose="020B0606020202030204" pitchFamily="34" charset="0"/>
              </a:rPr>
              <a:t>. ирисови, пулсови и аурикуларни методи на изследване;</a:t>
            </a:r>
          </a:p>
          <a:p>
            <a:pPr lvl="1"/>
            <a:r>
              <a:rPr lang="ru-RU" sz="2400" dirty="0" smtClean="0">
                <a:solidFill>
                  <a:schemeClr val="tx2"/>
                </a:solidFill>
                <a:latin typeface="Arial Narrow" panose="020B0606020202030204" pitchFamily="34" charset="0"/>
              </a:rPr>
              <a:t>7</a:t>
            </a:r>
            <a:r>
              <a:rPr lang="ru-RU" sz="2400" dirty="0">
                <a:solidFill>
                  <a:schemeClr val="tx2"/>
                </a:solidFill>
                <a:latin typeface="Arial Narrow" panose="020B0606020202030204" pitchFamily="34" charset="0"/>
              </a:rPr>
              <a:t>. диетика и лечебно гладуване.</a:t>
            </a:r>
          </a:p>
          <a:p>
            <a:endParaRPr lang="ru-RU" sz="2400" dirty="0">
              <a:solidFill>
                <a:schemeClr val="tx2"/>
              </a:solidFill>
              <a:latin typeface="Arial Narrow" panose="020B0606020202030204" pitchFamily="34" charset="0"/>
            </a:endParaRPr>
          </a:p>
          <a:p>
            <a:r>
              <a:rPr lang="ru-RU" sz="2400" dirty="0" smtClean="0">
                <a:solidFill>
                  <a:schemeClr val="tx2"/>
                </a:solidFill>
                <a:latin typeface="Arial Narrow" panose="020B0606020202030204" pitchFamily="34" charset="0"/>
              </a:rPr>
              <a:t>	Забранява </a:t>
            </a:r>
            <a:r>
              <a:rPr lang="ru-RU" sz="2400" dirty="0">
                <a:solidFill>
                  <a:schemeClr val="tx2"/>
                </a:solidFill>
                <a:latin typeface="Arial Narrow" panose="020B0606020202030204" pitchFamily="34" charset="0"/>
              </a:rPr>
              <a:t>се използването на неконвенционални методи за благоприятно въздействие върху индивидуалното здраве извън </a:t>
            </a:r>
            <a:r>
              <a:rPr lang="ru-RU" sz="2400" dirty="0" smtClean="0">
                <a:solidFill>
                  <a:schemeClr val="tx2"/>
                </a:solidFill>
                <a:latin typeface="Arial Narrow" panose="020B0606020202030204" pitchFamily="34" charset="0"/>
              </a:rPr>
              <a:t>посочените.</a:t>
            </a:r>
            <a:endParaRPr lang="ru-RU" sz="2400" dirty="0">
              <a:solidFill>
                <a:schemeClr val="tx2"/>
              </a:solidFill>
              <a:latin typeface="Arial Narrow" panose="020B0606020202030204" pitchFamily="34" charset="0"/>
            </a:endParaRPr>
          </a:p>
          <a:p>
            <a:r>
              <a:rPr lang="ru-RU" sz="2400" dirty="0" smtClean="0">
                <a:solidFill>
                  <a:schemeClr val="tx2"/>
                </a:solidFill>
                <a:latin typeface="Arial Narrow" panose="020B0606020202030204" pitchFamily="34" charset="0"/>
              </a:rPr>
              <a:t>	Министърът </a:t>
            </a:r>
            <a:r>
              <a:rPr lang="ru-RU" sz="2400" dirty="0">
                <a:solidFill>
                  <a:schemeClr val="tx2"/>
                </a:solidFill>
                <a:latin typeface="Arial Narrow" panose="020B0606020202030204" pitchFamily="34" charset="0"/>
              </a:rPr>
              <a:t>на здравеопазването определя с наредба изисквания към дейността на лицата, които упражняват неконвенционални методи за благоприятно въздействие върху индивидуалното здраве.</a:t>
            </a:r>
            <a:endParaRPr lang="en-US"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92070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88259" y="259087"/>
            <a:ext cx="11819965" cy="5262979"/>
          </a:xfrm>
          <a:prstGeom prst="rect">
            <a:avLst/>
          </a:prstGeom>
        </p:spPr>
        <p:txBody>
          <a:bodyPr wrap="square">
            <a:spAutoFit/>
          </a:bodyPr>
          <a:lstStyle/>
          <a:p>
            <a:r>
              <a:rPr lang="bg-BG" sz="2400" dirty="0" smtClean="0">
                <a:solidFill>
                  <a:srgbClr val="C00000"/>
                </a:solidFill>
                <a:latin typeface="Arial Narrow" panose="020B0606020202030204" pitchFamily="34" charset="0"/>
              </a:rPr>
              <a:t>ФУНКЦИИ</a:t>
            </a:r>
          </a:p>
          <a:p>
            <a:endParaRPr lang="bg-BG" sz="2400" dirty="0">
              <a:solidFill>
                <a:srgbClr val="C00000"/>
              </a:solidFill>
              <a:latin typeface="Arial Narrow" panose="020B0606020202030204" pitchFamily="34" charset="0"/>
            </a:endParaRPr>
          </a:p>
          <a:p>
            <a:pPr marL="342900" indent="-342900">
              <a:buFont typeface="Wingdings" panose="05000000000000000000" pitchFamily="2" charset="2"/>
              <a:buChar char="Ø"/>
            </a:pPr>
            <a:r>
              <a:rPr lang="bg-BG" sz="2400" b="1" i="1" dirty="0" smtClean="0">
                <a:solidFill>
                  <a:schemeClr val="tx2"/>
                </a:solidFill>
                <a:latin typeface="Arial Narrow" panose="020B0606020202030204" pitchFamily="34" charset="0"/>
              </a:rPr>
              <a:t>Организационна функция </a:t>
            </a:r>
            <a:r>
              <a:rPr lang="bg-BG" sz="2400" dirty="0" smtClean="0">
                <a:solidFill>
                  <a:schemeClr val="tx2"/>
                </a:solidFill>
                <a:latin typeface="Arial Narrow" panose="020B0606020202030204" pitchFamily="34" charset="0"/>
              </a:rPr>
              <a:t>– да определя ясно и точно задачите, организацията на работа, взаимодействието и отговорността на субектите, оказващи медицинска помощ. </a:t>
            </a:r>
          </a:p>
          <a:p>
            <a:pPr marL="342900" indent="-342900">
              <a:buFont typeface="Wingdings" panose="05000000000000000000" pitchFamily="2" charset="2"/>
              <a:buChar char="Ø"/>
            </a:pPr>
            <a:r>
              <a:rPr lang="bg-BG" sz="2400" b="1" i="1" dirty="0" smtClean="0">
                <a:solidFill>
                  <a:schemeClr val="tx2"/>
                </a:solidFill>
                <a:latin typeface="Arial Narrow" panose="020B0606020202030204" pitchFamily="34" charset="0"/>
              </a:rPr>
              <a:t>Защитна функция </a:t>
            </a:r>
            <a:r>
              <a:rPr lang="bg-BG" sz="2400" dirty="0" smtClean="0">
                <a:solidFill>
                  <a:schemeClr val="tx2"/>
                </a:solidFill>
                <a:latin typeface="Arial Narrow" panose="020B0606020202030204" pitchFamily="34" charset="0"/>
              </a:rPr>
              <a:t>– гарантира правата на пациентите и правна сигурност на оказващите медицинска помощ.</a:t>
            </a:r>
          </a:p>
          <a:p>
            <a:endParaRPr lang="bg-BG" sz="2400" dirty="0">
              <a:solidFill>
                <a:schemeClr val="tx2"/>
              </a:solidFill>
              <a:latin typeface="Arial Narrow" panose="020B0606020202030204" pitchFamily="34" charset="0"/>
            </a:endParaRPr>
          </a:p>
          <a:p>
            <a:r>
              <a:rPr lang="bg-BG" sz="2400" dirty="0" smtClean="0">
                <a:solidFill>
                  <a:srgbClr val="C00000"/>
                </a:solidFill>
                <a:latin typeface="Arial Narrow" panose="020B0606020202030204" pitchFamily="34" charset="0"/>
              </a:rPr>
              <a:t>ПРИНЦИПИ</a:t>
            </a:r>
          </a:p>
          <a:p>
            <a:endParaRPr lang="bg-BG" sz="2400" dirty="0">
              <a:solidFill>
                <a:srgbClr val="C00000"/>
              </a:solidFill>
              <a:latin typeface="Arial Narrow" panose="020B0606020202030204" pitchFamily="34" charset="0"/>
            </a:endParaRPr>
          </a:p>
          <a:p>
            <a:pPr marL="342900" indent="-342900">
              <a:buFont typeface="Wingdings" panose="05000000000000000000" pitchFamily="2" charset="2"/>
              <a:buChar char="Ø"/>
            </a:pPr>
            <a:r>
              <a:rPr lang="bg-BG" sz="2400" b="1" i="1" dirty="0" smtClean="0">
                <a:solidFill>
                  <a:schemeClr val="tx2"/>
                </a:solidFill>
                <a:latin typeface="Arial Narrow" panose="020B0606020202030204" pitchFamily="34" charset="0"/>
              </a:rPr>
              <a:t>Право на медицинска помощ – </a:t>
            </a:r>
            <a:r>
              <a:rPr lang="bg-BG" sz="2400" dirty="0" smtClean="0">
                <a:solidFill>
                  <a:schemeClr val="tx2"/>
                </a:solidFill>
                <a:latin typeface="Arial Narrow" panose="020B0606020202030204" pitchFamily="34" charset="0"/>
              </a:rPr>
              <a:t>основно човешко право, прокламирано в редица международни актове.</a:t>
            </a:r>
          </a:p>
          <a:p>
            <a:pPr marL="342900" indent="-342900">
              <a:buFont typeface="Wingdings" panose="05000000000000000000" pitchFamily="2" charset="2"/>
              <a:buChar char="Ø"/>
            </a:pPr>
            <a:r>
              <a:rPr lang="bg-BG" sz="2400" b="1" i="1" dirty="0" smtClean="0">
                <a:solidFill>
                  <a:schemeClr val="tx2"/>
                </a:solidFill>
                <a:latin typeface="Arial Narrow" panose="020B0606020202030204" pitchFamily="34" charset="0"/>
              </a:rPr>
              <a:t>Право на лична свобода и решение и зачитане на човешкото достойнство при оказване на медицинска помощ.</a:t>
            </a:r>
          </a:p>
          <a:p>
            <a:pPr marL="342900" indent="-342900">
              <a:buFont typeface="Wingdings" panose="05000000000000000000" pitchFamily="2" charset="2"/>
              <a:buChar char="Ø"/>
            </a:pPr>
            <a:endParaRPr lang="bg-BG" sz="240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390962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564" y="117693"/>
            <a:ext cx="11948845" cy="6555641"/>
          </a:xfrm>
          <a:prstGeom prst="rect">
            <a:avLst/>
          </a:prstGeom>
        </p:spPr>
        <p:txBody>
          <a:bodyPr wrap="square">
            <a:spAutoFit/>
          </a:bodyPr>
          <a:lstStyle/>
          <a:p>
            <a:pPr algn="just"/>
            <a:endParaRPr lang="ru-RU" sz="2000" dirty="0">
              <a:latin typeface="Arial Narrow" panose="020B0606020202030204" pitchFamily="34" charset="0"/>
            </a:endParaRPr>
          </a:p>
          <a:p>
            <a:pPr algn="just"/>
            <a:r>
              <a:rPr lang="ru-RU" sz="2000" dirty="0" smtClean="0">
                <a:latin typeface="Arial Narrow" panose="020B0606020202030204" pitchFamily="34" charset="0"/>
              </a:rPr>
              <a:t>	</a:t>
            </a:r>
            <a:r>
              <a:rPr lang="ru-RU" sz="2000" b="1" dirty="0" smtClean="0">
                <a:latin typeface="Arial Narrow" panose="020B0606020202030204" pitchFamily="34" charset="0"/>
              </a:rPr>
              <a:t>Право </a:t>
            </a:r>
            <a:r>
              <a:rPr lang="ru-RU" sz="2000" b="1" dirty="0">
                <a:latin typeface="Arial Narrow" panose="020B0606020202030204" pitchFamily="34" charset="0"/>
              </a:rPr>
              <a:t>да практикуват неконвенционални </a:t>
            </a:r>
            <a:r>
              <a:rPr lang="ru-RU" sz="2000" b="1" dirty="0" smtClean="0">
                <a:latin typeface="Arial Narrow" panose="020B0606020202030204" pitchFamily="34" charset="0"/>
              </a:rPr>
              <a:t>методи</a:t>
            </a:r>
            <a:r>
              <a:rPr lang="ru-RU" sz="2000" dirty="0" smtClean="0">
                <a:latin typeface="Arial Narrow" panose="020B0606020202030204" pitchFamily="34" charset="0"/>
              </a:rPr>
              <a:t>, </a:t>
            </a:r>
            <a:r>
              <a:rPr lang="ru-RU" sz="2000" dirty="0">
                <a:latin typeface="Arial Narrow" panose="020B0606020202030204" pitchFamily="34" charset="0"/>
              </a:rPr>
              <a:t>с изключение на хомеопатия, имат български граждани и граждани на държава - членка на Европейския съюз, другите държави от Европейското икономическо пространство и Швейцария, които са психически здрави, не са осъждани за престъпление от общ характер и отговарят на едно от следните условия:</a:t>
            </a:r>
          </a:p>
          <a:p>
            <a:pPr algn="just"/>
            <a:endParaRPr lang="ru-RU" sz="2000" dirty="0">
              <a:latin typeface="Arial Narrow" panose="020B0606020202030204" pitchFamily="34" charset="0"/>
            </a:endParaRPr>
          </a:p>
          <a:p>
            <a:pPr algn="just"/>
            <a:r>
              <a:rPr lang="ru-RU" sz="2000" dirty="0">
                <a:latin typeface="Arial Narrow" panose="020B0606020202030204" pitchFamily="34" charset="0"/>
              </a:rPr>
              <a:t>1. </a:t>
            </a:r>
            <a:r>
              <a:rPr lang="ru-RU" sz="2000" dirty="0" smtClean="0">
                <a:latin typeface="Arial Narrow" panose="020B0606020202030204" pitchFamily="34" charset="0"/>
              </a:rPr>
              <a:t>притежават </a:t>
            </a:r>
            <a:r>
              <a:rPr lang="ru-RU" sz="2000" dirty="0">
                <a:latin typeface="Arial Narrow" panose="020B0606020202030204" pitchFamily="34" charset="0"/>
              </a:rPr>
              <a:t>образователно-квалификационна степен "магистър" по професионални направления "Медицина", "Дентална медицина" или "Фармация";</a:t>
            </a:r>
          </a:p>
          <a:p>
            <a:pPr algn="just"/>
            <a:r>
              <a:rPr lang="ru-RU" sz="2000" dirty="0" smtClean="0">
                <a:latin typeface="Arial Narrow" panose="020B0606020202030204" pitchFamily="34" charset="0"/>
              </a:rPr>
              <a:t>2</a:t>
            </a:r>
            <a:r>
              <a:rPr lang="ru-RU" sz="2000" dirty="0">
                <a:latin typeface="Arial Narrow" panose="020B0606020202030204" pitchFamily="34" charset="0"/>
              </a:rPr>
              <a:t>. </a:t>
            </a:r>
            <a:r>
              <a:rPr lang="ru-RU" sz="2000" dirty="0" smtClean="0">
                <a:latin typeface="Arial Narrow" panose="020B0606020202030204" pitchFamily="34" charset="0"/>
              </a:rPr>
              <a:t>притежават </a:t>
            </a:r>
            <a:r>
              <a:rPr lang="ru-RU" sz="2000" dirty="0">
                <a:latin typeface="Arial Narrow" panose="020B0606020202030204" pitchFamily="34" charset="0"/>
              </a:rPr>
              <a:t>образователно-квалификационна степен "специалист" или "бакалавър" по професионално направление "Здравни грижи";</a:t>
            </a:r>
          </a:p>
          <a:p>
            <a:pPr algn="just"/>
            <a:r>
              <a:rPr lang="ru-RU" sz="2000" dirty="0" smtClean="0">
                <a:latin typeface="Arial Narrow" panose="020B0606020202030204" pitchFamily="34" charset="0"/>
              </a:rPr>
              <a:t>3</a:t>
            </a:r>
            <a:r>
              <a:rPr lang="ru-RU" sz="2000" dirty="0">
                <a:latin typeface="Arial Narrow" panose="020B0606020202030204" pitchFamily="34" charset="0"/>
              </a:rPr>
              <a:t>. </a:t>
            </a:r>
            <a:r>
              <a:rPr lang="ru-RU" sz="2000" dirty="0" smtClean="0">
                <a:latin typeface="Arial Narrow" panose="020B0606020202030204" pitchFamily="34" charset="0"/>
              </a:rPr>
              <a:t>притежават </a:t>
            </a:r>
            <a:r>
              <a:rPr lang="ru-RU" sz="2000" dirty="0">
                <a:latin typeface="Arial Narrow" panose="020B0606020202030204" pitchFamily="34" charset="0"/>
              </a:rPr>
              <a:t>диплома за завършено средно образование и свидетелство за успешно проведено обучение не по-малко от 4 семестъра във висше медицинско училище при условия и по ред, определени с наредба на министъра на здравеопазването и министъра на образованието и науката.</a:t>
            </a:r>
          </a:p>
          <a:p>
            <a:pPr algn="just"/>
            <a:endParaRPr lang="ru-RU" sz="2000" dirty="0">
              <a:latin typeface="Arial Narrow" panose="020B0606020202030204" pitchFamily="34" charset="0"/>
            </a:endParaRPr>
          </a:p>
          <a:p>
            <a:pPr algn="just"/>
            <a:r>
              <a:rPr lang="ru-RU" sz="2000" dirty="0">
                <a:latin typeface="Arial Narrow" panose="020B0606020202030204" pitchFamily="34" charset="0"/>
              </a:rPr>
              <a:t>	</a:t>
            </a:r>
            <a:r>
              <a:rPr lang="ru-RU" sz="2000" dirty="0" smtClean="0">
                <a:latin typeface="Arial Narrow" panose="020B0606020202030204" pitchFamily="34" charset="0"/>
              </a:rPr>
              <a:t>Право </a:t>
            </a:r>
            <a:r>
              <a:rPr lang="ru-RU" sz="2000" dirty="0">
                <a:latin typeface="Arial Narrow" panose="020B0606020202030204" pitchFamily="34" charset="0"/>
              </a:rPr>
              <a:t>да практикуват хомеопатия имат български граждани и граждани на държава - членка на Европейския съюз, другите държави от Европейското икономическо пространство и Швейцария, които притежават образователно-квалификационна степен "магистър" по професионално направление "Медицина" или "Дентална медицина</a:t>
            </a:r>
            <a:r>
              <a:rPr lang="ru-RU" sz="2000" dirty="0" smtClean="0">
                <a:latin typeface="Arial Narrow" panose="020B0606020202030204" pitchFamily="34" charset="0"/>
              </a:rPr>
              <a:t>".</a:t>
            </a:r>
          </a:p>
          <a:p>
            <a:pPr algn="just"/>
            <a:endParaRPr lang="ru-RU" sz="2000" dirty="0">
              <a:latin typeface="Arial Narrow" panose="020B0606020202030204" pitchFamily="34" charset="0"/>
            </a:endParaRPr>
          </a:p>
          <a:p>
            <a:pPr algn="just"/>
            <a:r>
              <a:rPr lang="ru-RU" sz="2000" dirty="0">
                <a:latin typeface="Arial Narrow" panose="020B0606020202030204" pitchFamily="34" charset="0"/>
              </a:rPr>
              <a:t> </a:t>
            </a:r>
            <a:r>
              <a:rPr lang="ru-RU" sz="2000" dirty="0" smtClean="0">
                <a:latin typeface="Arial Narrow" panose="020B0606020202030204" pitchFamily="34" charset="0"/>
              </a:rPr>
              <a:t>	Лицата</a:t>
            </a:r>
            <a:r>
              <a:rPr lang="ru-RU" sz="2000" dirty="0">
                <a:latin typeface="Arial Narrow" panose="020B0606020202030204" pitchFamily="34" charset="0"/>
              </a:rPr>
              <a:t>, които практикуват неконвенционални методи, се регистрират в регионалната здравна инспекция в областта, където практикуват, като подават заявление, към което прилагат документи, удостоверяващи </a:t>
            </a:r>
            <a:r>
              <a:rPr lang="ru-RU" sz="2000" dirty="0" smtClean="0">
                <a:latin typeface="Arial Narrow" panose="020B0606020202030204" pitchFamily="34" charset="0"/>
              </a:rPr>
              <a:t>наличието на необходимото образование и квалификация.</a:t>
            </a:r>
            <a:endParaRPr lang="ru-RU" sz="2000" dirty="0">
              <a:latin typeface="Arial Narrow" panose="020B0606020202030204" pitchFamily="34" charset="0"/>
            </a:endParaRPr>
          </a:p>
        </p:txBody>
      </p:sp>
    </p:spTree>
    <p:extLst>
      <p:ext uri="{BB962C8B-B14F-4D97-AF65-F5344CB8AC3E}">
        <p14:creationId xmlns:p14="http://schemas.microsoft.com/office/powerpoint/2010/main" val="257570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lvl="1"/>
            <a:r>
              <a:rPr lang="ru-RU" b="1" dirty="0" smtClean="0">
                <a:solidFill>
                  <a:srgbClr val="C00000"/>
                </a:solidFill>
                <a:latin typeface="Arial Narrow" panose="020B0606020202030204" pitchFamily="34" charset="0"/>
              </a:rPr>
              <a:t>Глава </a:t>
            </a:r>
            <a:r>
              <a:rPr lang="ru-RU" b="1" dirty="0">
                <a:solidFill>
                  <a:srgbClr val="C00000"/>
                </a:solidFill>
                <a:latin typeface="Arial Narrow" panose="020B0606020202030204" pitchFamily="34" charset="0"/>
              </a:rPr>
              <a:t>седма.</a:t>
            </a:r>
          </a:p>
          <a:p>
            <a:pPr lvl="1"/>
            <a:r>
              <a:rPr lang="ru-RU" b="1" dirty="0">
                <a:solidFill>
                  <a:srgbClr val="C00000"/>
                </a:solidFill>
                <a:latin typeface="Arial Narrow" panose="020B0606020202030204" pitchFamily="34" charset="0"/>
              </a:rPr>
              <a:t>МЕДИЦИНСКО ОБРАЗОВАНИЕ. МЕДИЦИНСКА ПРОФЕСИЯ. МЕДИЦИНСКИ НАУЧНИ ИЗСЛЕДВАНИЯ ВЪРХУ ХОРА. МЕДИЦИНСКА НАУКА</a:t>
            </a:r>
          </a:p>
          <a:p>
            <a:r>
              <a:rPr lang="ru-RU" dirty="0" smtClean="0">
                <a:solidFill>
                  <a:srgbClr val="00B0F0"/>
                </a:solidFill>
                <a:latin typeface="Arial Narrow" panose="020B0606020202030204" pitchFamily="34" charset="0"/>
              </a:rPr>
              <a:t>         Раздел </a:t>
            </a:r>
            <a:r>
              <a:rPr lang="ru-RU" dirty="0">
                <a:solidFill>
                  <a:srgbClr val="00B0F0"/>
                </a:solidFill>
                <a:latin typeface="Arial Narrow" panose="020B0606020202030204" pitchFamily="34" charset="0"/>
              </a:rPr>
              <a:t>I</a:t>
            </a:r>
            <a:r>
              <a:rPr lang="ru-RU" dirty="0" smtClean="0">
                <a:solidFill>
                  <a:srgbClr val="00B0F0"/>
                </a:solidFill>
                <a:latin typeface="Arial Narrow" panose="020B0606020202030204" pitchFamily="34" charset="0"/>
              </a:rPr>
              <a:t>. Медицинско образование</a:t>
            </a:r>
          </a:p>
          <a:p>
            <a:pPr lvl="1"/>
            <a:r>
              <a:rPr lang="ru-RU" dirty="0">
                <a:solidFill>
                  <a:schemeClr val="tx2"/>
                </a:solidFill>
                <a:latin typeface="Arial Narrow" panose="020B0606020202030204" pitchFamily="34" charset="0"/>
              </a:rPr>
              <a:t> Основни принципи при провеждане на медицинското образование са:</a:t>
            </a:r>
          </a:p>
          <a:p>
            <a:pPr lvl="1"/>
            <a:r>
              <a:rPr lang="ru-RU" dirty="0" smtClean="0">
                <a:solidFill>
                  <a:schemeClr val="tx2"/>
                </a:solidFill>
                <a:latin typeface="Arial Narrow" panose="020B0606020202030204" pitchFamily="34" charset="0"/>
              </a:rPr>
              <a:t>1</a:t>
            </a:r>
            <a:r>
              <a:rPr lang="ru-RU" dirty="0">
                <a:solidFill>
                  <a:schemeClr val="tx2"/>
                </a:solidFill>
                <a:latin typeface="Arial Narrow" panose="020B0606020202030204" pitchFamily="34" charset="0"/>
              </a:rPr>
              <a:t>. продължителност и високо качество на преподаването с усвояване на гарантиран обем теоретични знания и практически умения;</a:t>
            </a:r>
          </a:p>
          <a:p>
            <a:pPr lvl="1"/>
            <a:r>
              <a:rPr lang="ru-RU" dirty="0" smtClean="0">
                <a:solidFill>
                  <a:schemeClr val="tx2"/>
                </a:solidFill>
                <a:latin typeface="Arial Narrow" panose="020B0606020202030204" pitchFamily="34" charset="0"/>
              </a:rPr>
              <a:t>2</a:t>
            </a:r>
            <a:r>
              <a:rPr lang="ru-RU" dirty="0">
                <a:solidFill>
                  <a:schemeClr val="tx2"/>
                </a:solidFill>
                <a:latin typeface="Arial Narrow" panose="020B0606020202030204" pitchFamily="34" charset="0"/>
              </a:rPr>
              <a:t>. етапност и непрекъсваемост на обучението;</a:t>
            </a:r>
          </a:p>
          <a:p>
            <a:pPr lvl="1"/>
            <a:r>
              <a:rPr lang="ru-RU" dirty="0" smtClean="0">
                <a:solidFill>
                  <a:schemeClr val="tx2"/>
                </a:solidFill>
                <a:latin typeface="Arial Narrow" panose="020B0606020202030204" pitchFamily="34" charset="0"/>
              </a:rPr>
              <a:t>3</a:t>
            </a:r>
            <a:r>
              <a:rPr lang="ru-RU" dirty="0">
                <a:solidFill>
                  <a:schemeClr val="tx2"/>
                </a:solidFill>
                <a:latin typeface="Arial Narrow" panose="020B0606020202030204" pitchFamily="34" charset="0"/>
              </a:rPr>
              <a:t>. право на избор на специалност</a:t>
            </a:r>
            <a:r>
              <a:rPr lang="ru-RU" dirty="0" smtClean="0">
                <a:solidFill>
                  <a:schemeClr val="tx2"/>
                </a:solidFill>
                <a:latin typeface="Arial Narrow" panose="020B0606020202030204" pitchFamily="34" charset="0"/>
              </a:rPr>
              <a:t>.</a:t>
            </a:r>
          </a:p>
          <a:p>
            <a:r>
              <a:rPr lang="ru-RU" dirty="0" smtClean="0">
                <a:solidFill>
                  <a:schemeClr val="tx2"/>
                </a:solidFill>
                <a:latin typeface="Arial Narrow" panose="020B0606020202030204" pitchFamily="34" charset="0"/>
              </a:rPr>
              <a:t>	Подготовката </a:t>
            </a:r>
            <a:r>
              <a:rPr lang="ru-RU" dirty="0">
                <a:solidFill>
                  <a:schemeClr val="tx2"/>
                </a:solidFill>
                <a:latin typeface="Arial Narrow" panose="020B0606020202030204" pitchFamily="34" charset="0"/>
              </a:rPr>
              <a:t>и придобиването на образователно-квалификационната степен "магистър" по специалности от професионални направления "Медицина", "Дентална медицина", "Фармация" и "Обществено здраве" се организира и провежда във факултети на висши училища, получили акредитация по реда на Закона за висшето </a:t>
            </a:r>
            <a:r>
              <a:rPr lang="ru-RU" dirty="0" smtClean="0">
                <a:solidFill>
                  <a:schemeClr val="tx2"/>
                </a:solidFill>
                <a:latin typeface="Arial Narrow" panose="020B0606020202030204" pitchFamily="34" charset="0"/>
              </a:rPr>
              <a:t>образование.</a:t>
            </a:r>
          </a:p>
          <a:p>
            <a:r>
              <a:rPr lang="ru-RU" dirty="0" smtClean="0">
                <a:solidFill>
                  <a:schemeClr val="tx2"/>
                </a:solidFill>
                <a:latin typeface="Arial Narrow" panose="020B0606020202030204" pitchFamily="34" charset="0"/>
              </a:rPr>
              <a:t>	Подготовката </a:t>
            </a:r>
            <a:r>
              <a:rPr lang="ru-RU" dirty="0">
                <a:solidFill>
                  <a:schemeClr val="tx2"/>
                </a:solidFill>
                <a:latin typeface="Arial Narrow" panose="020B0606020202030204" pitchFamily="34" charset="0"/>
              </a:rPr>
              <a:t>и придобиването на образователно-квалификационната степен "бакалавър" </a:t>
            </a:r>
            <a:r>
              <a:rPr lang="ru-RU" dirty="0" smtClean="0">
                <a:solidFill>
                  <a:schemeClr val="tx2"/>
                </a:solidFill>
                <a:latin typeface="Arial Narrow" panose="020B0606020202030204" pitchFamily="34" charset="0"/>
              </a:rPr>
              <a:t>по </a:t>
            </a:r>
            <a:r>
              <a:rPr lang="ru-RU" dirty="0">
                <a:solidFill>
                  <a:schemeClr val="tx2"/>
                </a:solidFill>
                <a:latin typeface="Arial Narrow" panose="020B0606020202030204" pitchFamily="34" charset="0"/>
              </a:rPr>
              <a:t>специалностите от професионално направление "Обществено здраве" и по специалностите "медицинска сестра", "акушерка" и "лекарски асистент" от професионално направление "Здравни грижи" се организира и провежда във факултети и/или филиали на висши училища, получили акредитация по реда на Закона за висшето образование. </a:t>
            </a:r>
          </a:p>
          <a:p>
            <a:r>
              <a:rPr lang="ru-RU" dirty="0" smtClean="0">
                <a:solidFill>
                  <a:schemeClr val="tx2"/>
                </a:solidFill>
                <a:latin typeface="Arial Narrow" panose="020B0606020202030204" pitchFamily="34" charset="0"/>
              </a:rPr>
              <a:t>	Подготовката </a:t>
            </a:r>
            <a:r>
              <a:rPr lang="ru-RU" dirty="0">
                <a:solidFill>
                  <a:schemeClr val="tx2"/>
                </a:solidFill>
                <a:latin typeface="Arial Narrow" panose="020B0606020202030204" pitchFamily="34" charset="0"/>
              </a:rPr>
              <a:t>на лица за придобиване на образователна и научна степен "доктор" по научни специалности в областта на здравеопазването се осъществява във висши училища, Българската академия на науките, националните центрове по проблемите на общественото здраве и други научни организации, получили акредитация по реда на Закона за висшето образование</a:t>
            </a:r>
            <a:r>
              <a:rPr lang="ru-RU" dirty="0" smtClean="0">
                <a:solidFill>
                  <a:schemeClr val="tx2"/>
                </a:solidFill>
                <a:latin typeface="Arial Narrow" panose="020B0606020202030204" pitchFamily="34" charset="0"/>
              </a:rPr>
              <a:t>.</a:t>
            </a:r>
          </a:p>
          <a:p>
            <a:r>
              <a:rPr lang="ru-RU" dirty="0" smtClean="0">
                <a:solidFill>
                  <a:schemeClr val="tx2"/>
                </a:solidFill>
                <a:latin typeface="Arial Narrow" panose="020B0606020202030204" pitchFamily="34" charset="0"/>
              </a:rPr>
              <a:t>	При </a:t>
            </a:r>
            <a:r>
              <a:rPr lang="ru-RU" dirty="0">
                <a:solidFill>
                  <a:schemeClr val="tx2"/>
                </a:solidFill>
                <a:latin typeface="Arial Narrow" panose="020B0606020202030204" pitchFamily="34" charset="0"/>
              </a:rPr>
              <a:t>връчване на дипломите всички лекари и лекари по дентална медицина полагат Хипократова клетва. Текстът на клетвата се приема от Висшия медицински съвет</a:t>
            </a:r>
            <a:r>
              <a:rPr lang="ru-RU" dirty="0" smtClean="0">
                <a:solidFill>
                  <a:schemeClr val="tx2"/>
                </a:solidFill>
                <a:latin typeface="Arial Narrow" panose="020B0606020202030204" pitchFamily="34" charset="0"/>
              </a:rPr>
              <a:t>.</a:t>
            </a:r>
          </a:p>
          <a:p>
            <a:r>
              <a:rPr lang="ru-RU" dirty="0" smtClean="0">
                <a:solidFill>
                  <a:schemeClr val="tx2"/>
                </a:solidFill>
                <a:latin typeface="Arial Narrow" panose="020B0606020202030204" pitchFamily="34" charset="0"/>
              </a:rPr>
              <a:t>	Министерският </a:t>
            </a:r>
            <a:r>
              <a:rPr lang="ru-RU" dirty="0">
                <a:solidFill>
                  <a:schemeClr val="tx2"/>
                </a:solidFill>
                <a:latin typeface="Arial Narrow" panose="020B0606020202030204" pitchFamily="34" charset="0"/>
              </a:rPr>
              <a:t>съвет приема </a:t>
            </a:r>
            <a:r>
              <a:rPr lang="ru-RU" b="1" dirty="0">
                <a:solidFill>
                  <a:schemeClr val="tx2"/>
                </a:solidFill>
                <a:latin typeface="Arial Narrow" panose="020B0606020202030204" pitchFamily="34" charset="0"/>
              </a:rPr>
              <a:t>единни държавни изисквания </a:t>
            </a:r>
            <a:r>
              <a:rPr lang="ru-RU" dirty="0">
                <a:solidFill>
                  <a:schemeClr val="tx2"/>
                </a:solidFill>
                <a:latin typeface="Arial Narrow" panose="020B0606020202030204" pitchFamily="34" charset="0"/>
              </a:rPr>
              <a:t>за придобиване на висше образование по специалностите по регулираните професии от професионални направления "Медицина", "Дентална медицина", "Фармация", "Обществено здраве" и "Здравни грижи" по предложение на министъра на здравеопазването.</a:t>
            </a:r>
          </a:p>
        </p:txBody>
      </p:sp>
    </p:spTree>
    <p:extLst>
      <p:ext uri="{BB962C8B-B14F-4D97-AF65-F5344CB8AC3E}">
        <p14:creationId xmlns:p14="http://schemas.microsoft.com/office/powerpoint/2010/main" val="288054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290" y="129557"/>
            <a:ext cx="11989941" cy="5632311"/>
          </a:xfrm>
          <a:prstGeom prst="rect">
            <a:avLst/>
          </a:prstGeom>
        </p:spPr>
        <p:txBody>
          <a:bodyPr wrap="square">
            <a:spAutoFit/>
          </a:bodyPr>
          <a:lstStyle/>
          <a:p>
            <a:pPr algn="just"/>
            <a:r>
              <a:rPr lang="ru-RU" sz="2400" dirty="0" smtClean="0">
                <a:latin typeface="Arial Narrow" panose="020B0606020202030204" pitchFamily="34" charset="0"/>
              </a:rPr>
              <a:t>	</a:t>
            </a:r>
            <a:r>
              <a:rPr lang="ru-RU" sz="2400" b="1" dirty="0" smtClean="0">
                <a:latin typeface="Arial Narrow" panose="020B0606020202030204" pitchFamily="34" charset="0"/>
              </a:rPr>
              <a:t>Следдипломното </a:t>
            </a:r>
            <a:r>
              <a:rPr lang="ru-RU" sz="2400" b="1" dirty="0">
                <a:latin typeface="Arial Narrow" panose="020B0606020202030204" pitchFamily="34" charset="0"/>
              </a:rPr>
              <a:t>обучение </a:t>
            </a:r>
            <a:r>
              <a:rPr lang="ru-RU" sz="2400" dirty="0">
                <a:latin typeface="Arial Narrow" panose="020B0606020202030204" pitchFamily="34" charset="0"/>
              </a:rPr>
              <a:t>се провежда за лица с образователно-квалификационна степен "доктор", "магистър" и "бакалавър", които работят в националната система за здравеопазване</a:t>
            </a:r>
            <a:r>
              <a:rPr lang="ru-RU" sz="2400" dirty="0" smtClean="0">
                <a:latin typeface="Arial Narrow" panose="020B0606020202030204" pitchFamily="34" charset="0"/>
              </a:rPr>
              <a:t>. Следдипломното </a:t>
            </a:r>
            <a:r>
              <a:rPr lang="ru-RU" sz="2400" dirty="0">
                <a:latin typeface="Arial Narrow" panose="020B0606020202030204" pitchFamily="34" charset="0"/>
              </a:rPr>
              <a:t>обучение включва:</a:t>
            </a:r>
          </a:p>
          <a:p>
            <a:pPr algn="just"/>
            <a:r>
              <a:rPr lang="ru-RU" sz="2400" dirty="0" smtClean="0">
                <a:latin typeface="Arial Narrow" panose="020B0606020202030204" pitchFamily="34" charset="0"/>
              </a:rPr>
              <a:t>1</a:t>
            </a:r>
            <a:r>
              <a:rPr lang="ru-RU" sz="2400" dirty="0">
                <a:latin typeface="Arial Narrow" panose="020B0606020202030204" pitchFamily="34" charset="0"/>
              </a:rPr>
              <a:t>. обучение за придобиване на специалност в здравеопазването;</a:t>
            </a:r>
          </a:p>
          <a:p>
            <a:pPr algn="just"/>
            <a:r>
              <a:rPr lang="ru-RU" sz="2400" dirty="0" smtClean="0">
                <a:latin typeface="Arial Narrow" panose="020B0606020202030204" pitchFamily="34" charset="0"/>
              </a:rPr>
              <a:t>2</a:t>
            </a:r>
            <a:r>
              <a:rPr lang="ru-RU" sz="2400" dirty="0">
                <a:latin typeface="Arial Narrow" panose="020B0606020202030204" pitchFamily="34" charset="0"/>
              </a:rPr>
              <a:t>. </a:t>
            </a:r>
            <a:r>
              <a:rPr lang="ru-RU" sz="2400" dirty="0" smtClean="0">
                <a:latin typeface="Arial Narrow" panose="020B0606020202030204" pitchFamily="34" charset="0"/>
              </a:rPr>
              <a:t>продължаващо </a:t>
            </a:r>
            <a:r>
              <a:rPr lang="ru-RU" sz="2400" dirty="0">
                <a:latin typeface="Arial Narrow" panose="020B0606020202030204" pitchFamily="34" charset="0"/>
              </a:rPr>
              <a:t>медицинско обучение.</a:t>
            </a:r>
          </a:p>
          <a:p>
            <a:pPr algn="just"/>
            <a:r>
              <a:rPr lang="ru-RU" sz="2400" dirty="0" smtClean="0">
                <a:latin typeface="Arial Narrow" panose="020B0606020202030204" pitchFamily="34" charset="0"/>
              </a:rPr>
              <a:t>	Министърът </a:t>
            </a:r>
            <a:r>
              <a:rPr lang="ru-RU" sz="2400" dirty="0">
                <a:latin typeface="Arial Narrow" panose="020B0606020202030204" pitchFamily="34" charset="0"/>
              </a:rPr>
              <a:t>на здравеопазването ежегодно определя броя на местата за следдипломно обучение по специалности, субсидирани от държавата в съответствие с целите и приоритетите на националната здравна стратегия</a:t>
            </a:r>
            <a:r>
              <a:rPr lang="ru-RU" sz="2400" dirty="0" smtClean="0">
                <a:latin typeface="Arial Narrow" panose="020B0606020202030204" pitchFamily="34" charset="0"/>
              </a:rPr>
              <a:t>.</a:t>
            </a:r>
          </a:p>
          <a:p>
            <a:pPr algn="just"/>
            <a:r>
              <a:rPr lang="ru-RU" sz="2400" dirty="0" smtClean="0">
                <a:latin typeface="Arial Narrow" panose="020B0606020202030204" pitchFamily="34" charset="0"/>
              </a:rPr>
              <a:t>	Номенклатурата </a:t>
            </a:r>
            <a:r>
              <a:rPr lang="ru-RU" sz="2400" dirty="0">
                <a:latin typeface="Arial Narrow" panose="020B0606020202030204" pitchFamily="34" charset="0"/>
              </a:rPr>
              <a:t>на специалностите в системата на здравеопазването, условията и редът за провеждане на обучението и придобиване на специалност в здравеопазването, както и финансирането му, се определят с </a:t>
            </a:r>
            <a:r>
              <a:rPr lang="ru-RU" sz="2400" b="1" dirty="0">
                <a:solidFill>
                  <a:schemeClr val="tx2"/>
                </a:solidFill>
                <a:latin typeface="Arial Narrow" panose="020B0606020202030204" pitchFamily="34" charset="0"/>
              </a:rPr>
              <a:t>наредба на министъра на здравеопазването</a:t>
            </a:r>
            <a:r>
              <a:rPr lang="ru-RU" sz="2400" dirty="0">
                <a:latin typeface="Arial Narrow" panose="020B0606020202030204" pitchFamily="34" charset="0"/>
              </a:rPr>
              <a:t>, съгласувана с министъра на образованието и науката и с министъра на финансите</a:t>
            </a:r>
            <a:r>
              <a:rPr lang="ru-RU" sz="2400" dirty="0" smtClean="0">
                <a:latin typeface="Arial Narrow" panose="020B0606020202030204" pitchFamily="34" charset="0"/>
              </a:rPr>
              <a:t>.</a:t>
            </a:r>
          </a:p>
          <a:p>
            <a:pPr algn="just"/>
            <a:r>
              <a:rPr lang="ru-RU" sz="2400" dirty="0" smtClean="0">
                <a:latin typeface="Arial Narrow" panose="020B0606020202030204" pitchFamily="34" charset="0"/>
              </a:rPr>
              <a:t>	Специалност </a:t>
            </a:r>
            <a:r>
              <a:rPr lang="ru-RU" sz="2400" dirty="0">
                <a:latin typeface="Arial Narrow" panose="020B0606020202030204" pitchFamily="34" charset="0"/>
              </a:rPr>
              <a:t>се придобива след изпълнение на учебни програми и успешно положен практически и теоретичен изпит пред държавна изпитна комисия, определена със заповед на министъра на здравеопазването.</a:t>
            </a:r>
          </a:p>
        </p:txBody>
      </p:sp>
    </p:spTree>
    <p:extLst>
      <p:ext uri="{BB962C8B-B14F-4D97-AF65-F5344CB8AC3E}">
        <p14:creationId xmlns:p14="http://schemas.microsoft.com/office/powerpoint/2010/main" val="324653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467" y="95508"/>
            <a:ext cx="11928297" cy="6740307"/>
          </a:xfrm>
          <a:prstGeom prst="rect">
            <a:avLst/>
          </a:prstGeom>
        </p:spPr>
        <p:txBody>
          <a:bodyPr wrap="square">
            <a:spAutoFit/>
          </a:bodyPr>
          <a:lstStyle/>
          <a:p>
            <a:pPr algn="just"/>
            <a:r>
              <a:rPr lang="bg-BG" sz="2400" dirty="0" smtClean="0">
                <a:solidFill>
                  <a:srgbClr val="00B0F0"/>
                </a:solidFill>
                <a:latin typeface="Arial Narrow" panose="020B0606020202030204" pitchFamily="34" charset="0"/>
              </a:rPr>
              <a:t>	Раздел </a:t>
            </a:r>
            <a:r>
              <a:rPr lang="en-US" sz="2400" dirty="0">
                <a:solidFill>
                  <a:srgbClr val="00B0F0"/>
                </a:solidFill>
                <a:latin typeface="Arial Narrow" panose="020B0606020202030204" pitchFamily="34" charset="0"/>
              </a:rPr>
              <a:t>II</a:t>
            </a:r>
            <a:r>
              <a:rPr lang="en-US" sz="2400" dirty="0" smtClean="0">
                <a:solidFill>
                  <a:srgbClr val="00B0F0"/>
                </a:solidFill>
                <a:latin typeface="Arial Narrow" panose="020B0606020202030204" pitchFamily="34" charset="0"/>
              </a:rPr>
              <a:t>.</a:t>
            </a:r>
            <a:r>
              <a:rPr lang="bg-BG" sz="2400" dirty="0" smtClean="0">
                <a:solidFill>
                  <a:srgbClr val="00B0F0"/>
                </a:solidFill>
                <a:latin typeface="Arial Narrow" panose="020B0606020202030204" pitchFamily="34" charset="0"/>
              </a:rPr>
              <a:t> Медицинска професия</a:t>
            </a:r>
          </a:p>
          <a:p>
            <a:pPr algn="just"/>
            <a:r>
              <a:rPr lang="ru-RU" sz="2400" dirty="0" smtClean="0">
                <a:solidFill>
                  <a:schemeClr val="tx2"/>
                </a:solidFill>
                <a:latin typeface="Arial Narrow" panose="020B0606020202030204" pitchFamily="34" charset="0"/>
              </a:rPr>
              <a:t>	Медицинската </a:t>
            </a:r>
            <a:r>
              <a:rPr lang="ru-RU" sz="2400" dirty="0">
                <a:solidFill>
                  <a:schemeClr val="tx2"/>
                </a:solidFill>
                <a:latin typeface="Arial Narrow" panose="020B0606020202030204" pitchFamily="34" charset="0"/>
              </a:rPr>
              <a:t>професия се упражнява от лица, притежаващи диплома за завършено висше образование по специалности от професионални направления "Медицина", "Дентална медицина", "Фармация" и "Здравни грижи</a:t>
            </a:r>
            <a:r>
              <a:rPr lang="ru-RU" sz="2400" dirty="0" smtClean="0">
                <a:solidFill>
                  <a:schemeClr val="tx2"/>
                </a:solidFill>
                <a:latin typeface="Arial Narrow" panose="020B0606020202030204" pitchFamily="34" charset="0"/>
              </a:rPr>
              <a:t>".</a:t>
            </a:r>
          </a:p>
          <a:p>
            <a:pPr algn="just"/>
            <a:r>
              <a:rPr lang="ru-RU" sz="2400" dirty="0" smtClean="0">
                <a:solidFill>
                  <a:schemeClr val="tx2"/>
                </a:solidFill>
                <a:latin typeface="Arial Narrow" panose="020B0606020202030204" pitchFamily="34" charset="0"/>
              </a:rPr>
              <a:t>	Лечебните </a:t>
            </a:r>
            <a:r>
              <a:rPr lang="ru-RU" sz="2400" dirty="0">
                <a:solidFill>
                  <a:schemeClr val="tx2"/>
                </a:solidFill>
                <a:latin typeface="Arial Narrow" panose="020B0606020202030204" pitchFamily="34" charset="0"/>
              </a:rPr>
              <a:t>заведения задължително застраховат лицата, които упражняват медицинска професия в лечебното заведение, за вредите, които могат да настъпят вследствие на виновно неизпълнение на професионалните им задължения</a:t>
            </a:r>
            <a:r>
              <a:rPr lang="ru-RU" sz="2400" dirty="0" smtClean="0">
                <a:solidFill>
                  <a:schemeClr val="tx2"/>
                </a:solidFill>
                <a:latin typeface="Arial Narrow" panose="020B0606020202030204" pitchFamily="34" charset="0"/>
              </a:rPr>
              <a:t>.</a:t>
            </a:r>
          </a:p>
          <a:p>
            <a:pPr algn="just"/>
            <a:r>
              <a:rPr lang="ru-RU" sz="2400" dirty="0" smtClean="0">
                <a:solidFill>
                  <a:schemeClr val="tx2"/>
                </a:solidFill>
                <a:latin typeface="Arial Narrow" panose="020B0606020202030204" pitchFamily="34" charset="0"/>
              </a:rPr>
              <a:t>	Лицата</a:t>
            </a:r>
            <a:r>
              <a:rPr lang="ru-RU" sz="2400" dirty="0">
                <a:solidFill>
                  <a:schemeClr val="tx2"/>
                </a:solidFill>
                <a:latin typeface="Arial Narrow" panose="020B0606020202030204" pitchFamily="34" charset="0"/>
              </a:rPr>
              <a:t>, упражняващи медицинска професия, имат право на свобода на действия и решения съобразно своята професионална квалификация, медицинските стандарти и медицинската етика.</a:t>
            </a:r>
          </a:p>
          <a:p>
            <a:pPr algn="just"/>
            <a:r>
              <a:rPr lang="ru-RU" sz="2400" dirty="0" smtClean="0">
                <a:solidFill>
                  <a:schemeClr val="tx2"/>
                </a:solidFill>
                <a:latin typeface="Arial Narrow" panose="020B0606020202030204" pitchFamily="34" charset="0"/>
              </a:rPr>
              <a:t>	Медицинските </a:t>
            </a:r>
            <a:r>
              <a:rPr lang="ru-RU" sz="2400" dirty="0">
                <a:solidFill>
                  <a:schemeClr val="tx2"/>
                </a:solidFill>
                <a:latin typeface="Arial Narrow" panose="020B0606020202030204" pitchFamily="34" charset="0"/>
              </a:rPr>
              <a:t>специалисти, както и лечебните заведения, не могат да използват за своята дейност търговска реклама</a:t>
            </a:r>
            <a:r>
              <a:rPr lang="ru-RU" sz="2400" dirty="0" smtClean="0">
                <a:solidFill>
                  <a:schemeClr val="tx2"/>
                </a:solidFill>
                <a:latin typeface="Arial Narrow" panose="020B0606020202030204" pitchFamily="34" charset="0"/>
              </a:rPr>
              <a:t>.</a:t>
            </a:r>
          </a:p>
          <a:p>
            <a:pPr algn="just"/>
            <a:r>
              <a:rPr lang="ru-RU" sz="2400" dirty="0" smtClean="0">
                <a:solidFill>
                  <a:schemeClr val="tx2"/>
                </a:solidFill>
                <a:latin typeface="Arial Narrow" panose="020B0606020202030204" pitchFamily="34" charset="0"/>
              </a:rPr>
              <a:t>	Министърът </a:t>
            </a:r>
            <a:r>
              <a:rPr lang="ru-RU" sz="2400" dirty="0">
                <a:solidFill>
                  <a:schemeClr val="tx2"/>
                </a:solidFill>
                <a:latin typeface="Arial Narrow" panose="020B0606020202030204" pitchFamily="34" charset="0"/>
              </a:rPr>
              <a:t>на здравеопазването може със заповед да отнеме правото на едно лице да упражнява медицинска професия в Република България за срок от шест месеца до две години в случаи на:</a:t>
            </a:r>
          </a:p>
          <a:p>
            <a:pPr algn="just"/>
            <a:r>
              <a:rPr lang="ru-RU" sz="2400" dirty="0" smtClean="0">
                <a:solidFill>
                  <a:schemeClr val="tx2"/>
                </a:solidFill>
                <a:latin typeface="Arial Narrow" panose="020B0606020202030204" pitchFamily="34" charset="0"/>
              </a:rPr>
              <a:t>1</a:t>
            </a:r>
            <a:r>
              <a:rPr lang="ru-RU" sz="2400" dirty="0">
                <a:solidFill>
                  <a:schemeClr val="tx2"/>
                </a:solidFill>
                <a:latin typeface="Arial Narrow" panose="020B0606020202030204" pitchFamily="34" charset="0"/>
              </a:rPr>
              <a:t>. повторно нарушаване на утвърдените медицински стандарти;</a:t>
            </a:r>
          </a:p>
          <a:p>
            <a:pPr algn="just"/>
            <a:r>
              <a:rPr lang="ru-RU" sz="2400" dirty="0" smtClean="0">
                <a:solidFill>
                  <a:schemeClr val="tx2"/>
                </a:solidFill>
                <a:latin typeface="Arial Narrow" panose="020B0606020202030204" pitchFamily="34" charset="0"/>
              </a:rPr>
              <a:t>2</a:t>
            </a:r>
            <a:r>
              <a:rPr lang="ru-RU" sz="2400" dirty="0">
                <a:solidFill>
                  <a:schemeClr val="tx2"/>
                </a:solidFill>
                <a:latin typeface="Arial Narrow" panose="020B0606020202030204" pitchFamily="34" charset="0"/>
              </a:rPr>
              <a:t>. повторно нарушаване на принципите и реда за извършване на експертизата на работоспособността </a:t>
            </a:r>
            <a:r>
              <a:rPr lang="ru-RU" sz="2400" dirty="0" smtClean="0">
                <a:solidFill>
                  <a:schemeClr val="tx2"/>
                </a:solidFill>
                <a:latin typeface="Arial Narrow" panose="020B0606020202030204" pitchFamily="34" charset="0"/>
              </a:rPr>
              <a:t>и медицинска </a:t>
            </a:r>
            <a:r>
              <a:rPr lang="ru-RU" sz="2400" dirty="0">
                <a:solidFill>
                  <a:schemeClr val="tx2"/>
                </a:solidFill>
                <a:latin typeface="Arial Narrow" panose="020B0606020202030204" pitchFamily="34" charset="0"/>
              </a:rPr>
              <a:t>експертиза </a:t>
            </a:r>
            <a:r>
              <a:rPr lang="ru-RU" sz="2400" dirty="0" smtClean="0">
                <a:solidFill>
                  <a:schemeClr val="tx2"/>
                </a:solidFill>
                <a:latin typeface="Arial Narrow" panose="020B0606020202030204" pitchFamily="34" charset="0"/>
              </a:rPr>
              <a:t>.</a:t>
            </a:r>
            <a:endParaRPr lang="ru-RU"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246526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r>
              <a:rPr lang="ru-RU" sz="2400" dirty="0" smtClean="0">
                <a:solidFill>
                  <a:srgbClr val="00B0F0"/>
                </a:solidFill>
                <a:latin typeface="Arial Narrow" panose="020B0606020202030204" pitchFamily="34" charset="0"/>
              </a:rPr>
              <a:t>	Раздел </a:t>
            </a:r>
            <a:r>
              <a:rPr lang="ru-RU" sz="2400" dirty="0">
                <a:solidFill>
                  <a:srgbClr val="00B0F0"/>
                </a:solidFill>
                <a:latin typeface="Arial Narrow" panose="020B0606020202030204" pitchFamily="34" charset="0"/>
              </a:rPr>
              <a:t>III</a:t>
            </a:r>
            <a:r>
              <a:rPr lang="ru-RU" sz="2400" dirty="0" smtClean="0">
                <a:solidFill>
                  <a:srgbClr val="00B0F0"/>
                </a:solidFill>
                <a:latin typeface="Arial Narrow" panose="020B0606020202030204" pitchFamily="34" charset="0"/>
              </a:rPr>
              <a:t>. Признаване </a:t>
            </a:r>
            <a:r>
              <a:rPr lang="ru-RU" sz="2400" dirty="0">
                <a:solidFill>
                  <a:srgbClr val="00B0F0"/>
                </a:solidFill>
                <a:latin typeface="Arial Narrow" panose="020B0606020202030204" pitchFamily="34" charset="0"/>
              </a:rPr>
              <a:t>на професионална квалификация по медицинска </a:t>
            </a:r>
            <a:r>
              <a:rPr lang="ru-RU" sz="2400" dirty="0" smtClean="0">
                <a:solidFill>
                  <a:srgbClr val="00B0F0"/>
                </a:solidFill>
                <a:latin typeface="Arial Narrow" panose="020B0606020202030204" pitchFamily="34" charset="0"/>
              </a:rPr>
              <a:t>професия</a:t>
            </a:r>
          </a:p>
          <a:p>
            <a:pPr algn="just"/>
            <a:r>
              <a:rPr lang="ru-RU" sz="2400" dirty="0" smtClean="0">
                <a:solidFill>
                  <a:srgbClr val="00B0F0"/>
                </a:solidFill>
                <a:latin typeface="Arial Narrow" panose="020B0606020202030204" pitchFamily="34" charset="0"/>
              </a:rPr>
              <a:t>	Раздел </a:t>
            </a:r>
            <a:r>
              <a:rPr lang="ru-RU" sz="2400" dirty="0">
                <a:solidFill>
                  <a:srgbClr val="00B0F0"/>
                </a:solidFill>
                <a:latin typeface="Arial Narrow" panose="020B0606020202030204" pitchFamily="34" charset="0"/>
              </a:rPr>
              <a:t>IV</a:t>
            </a:r>
            <a:r>
              <a:rPr lang="ru-RU" sz="2400" dirty="0" smtClean="0">
                <a:solidFill>
                  <a:srgbClr val="00B0F0"/>
                </a:solidFill>
                <a:latin typeface="Arial Narrow" panose="020B0606020202030204" pitchFamily="34" charset="0"/>
              </a:rPr>
              <a:t>. Медицински </a:t>
            </a:r>
            <a:r>
              <a:rPr lang="ru-RU" sz="2400" dirty="0">
                <a:solidFill>
                  <a:srgbClr val="00B0F0"/>
                </a:solidFill>
                <a:latin typeface="Arial Narrow" panose="020B0606020202030204" pitchFamily="34" charset="0"/>
              </a:rPr>
              <a:t>научни изследвания върху хора. Медицинска </a:t>
            </a:r>
            <a:r>
              <a:rPr lang="ru-RU" sz="2400" dirty="0" smtClean="0">
                <a:solidFill>
                  <a:srgbClr val="00B0F0"/>
                </a:solidFill>
                <a:latin typeface="Arial Narrow" panose="020B0606020202030204" pitchFamily="34" charset="0"/>
              </a:rPr>
              <a:t>наука</a:t>
            </a:r>
          </a:p>
          <a:p>
            <a:pPr algn="just"/>
            <a:r>
              <a:rPr lang="ru-RU" sz="2400" dirty="0" smtClean="0">
                <a:solidFill>
                  <a:schemeClr val="tx2"/>
                </a:solidFill>
                <a:latin typeface="Arial Narrow" panose="020B0606020202030204" pitchFamily="34" charset="0"/>
              </a:rPr>
              <a:t>	</a:t>
            </a:r>
            <a:r>
              <a:rPr lang="ru-RU" sz="2400" b="1" dirty="0" smtClean="0">
                <a:solidFill>
                  <a:schemeClr val="tx2"/>
                </a:solidFill>
                <a:latin typeface="Arial Narrow" panose="020B0606020202030204" pitchFamily="34" charset="0"/>
              </a:rPr>
              <a:t>Медицинско </a:t>
            </a:r>
            <a:r>
              <a:rPr lang="ru-RU" sz="2400" b="1" dirty="0">
                <a:solidFill>
                  <a:schemeClr val="tx2"/>
                </a:solidFill>
                <a:latin typeface="Arial Narrow" panose="020B0606020202030204" pitchFamily="34" charset="0"/>
              </a:rPr>
              <a:t>научно изследване </a:t>
            </a:r>
            <a:r>
              <a:rPr lang="ru-RU" sz="2400" dirty="0">
                <a:solidFill>
                  <a:schemeClr val="tx2"/>
                </a:solidFill>
                <a:latin typeface="Arial Narrow" panose="020B0606020202030204" pitchFamily="34" charset="0"/>
              </a:rPr>
              <a:t>по смисъла на този закон е всеки опит върху хора, който се извършва с цел повишаване на медицинското познание</a:t>
            </a:r>
            <a:r>
              <a:rPr lang="ru-RU" sz="2400" dirty="0" smtClean="0">
                <a:solidFill>
                  <a:schemeClr val="tx2"/>
                </a:solidFill>
                <a:latin typeface="Arial Narrow" panose="020B0606020202030204" pitchFamily="34" charset="0"/>
              </a:rPr>
              <a:t>.</a:t>
            </a:r>
          </a:p>
          <a:p>
            <a:pPr algn="just"/>
            <a:r>
              <a:rPr lang="ru-RU" sz="2400" dirty="0">
                <a:solidFill>
                  <a:schemeClr val="tx2"/>
                </a:solidFill>
                <a:latin typeface="Arial Narrow" panose="020B0606020202030204" pitchFamily="34" charset="0"/>
              </a:rPr>
              <a:t>	Медицинското научно изследване се осъществява при осигуряване на максимална безопасност за здравето на изследваното лице и запазване тайната на личните му данни</a:t>
            </a:r>
            <a:r>
              <a:rPr lang="ru-RU" sz="2400" dirty="0" smtClean="0">
                <a:solidFill>
                  <a:schemeClr val="tx2"/>
                </a:solidFill>
                <a:latin typeface="Arial Narrow" panose="020B0606020202030204" pitchFamily="34" charset="0"/>
              </a:rPr>
              <a:t>.</a:t>
            </a:r>
          </a:p>
          <a:p>
            <a:pPr algn="just"/>
            <a:r>
              <a:rPr lang="ru-RU" sz="2400" dirty="0" smtClean="0">
                <a:solidFill>
                  <a:schemeClr val="tx2"/>
                </a:solidFill>
                <a:latin typeface="Arial Narrow" panose="020B0606020202030204" pitchFamily="34" charset="0"/>
              </a:rPr>
              <a:t>	Медицински </a:t>
            </a:r>
            <a:r>
              <a:rPr lang="ru-RU" sz="2400" dirty="0">
                <a:solidFill>
                  <a:schemeClr val="tx2"/>
                </a:solidFill>
                <a:latin typeface="Arial Narrow" panose="020B0606020202030204" pitchFamily="34" charset="0"/>
              </a:rPr>
              <a:t>научни изследвания върху хора </a:t>
            </a:r>
            <a:r>
              <a:rPr lang="ru-RU" sz="2400" b="1" dirty="0">
                <a:solidFill>
                  <a:schemeClr val="tx2"/>
                </a:solidFill>
                <a:latin typeface="Arial Narrow" panose="020B0606020202030204" pitchFamily="34" charset="0"/>
              </a:rPr>
              <a:t>не се извършват</a:t>
            </a:r>
            <a:r>
              <a:rPr lang="ru-RU" sz="2400" dirty="0">
                <a:solidFill>
                  <a:schemeClr val="tx2"/>
                </a:solidFill>
                <a:latin typeface="Arial Narrow" panose="020B0606020202030204" pitchFamily="34" charset="0"/>
              </a:rPr>
              <a:t>, когато:</a:t>
            </a:r>
          </a:p>
          <a:p>
            <a:pPr algn="just"/>
            <a:r>
              <a:rPr lang="ru-RU" sz="2400" dirty="0" smtClean="0">
                <a:solidFill>
                  <a:schemeClr val="tx2"/>
                </a:solidFill>
                <a:latin typeface="Arial Narrow" panose="020B0606020202030204" pitchFamily="34" charset="0"/>
              </a:rPr>
              <a:t>1</a:t>
            </a:r>
            <a:r>
              <a:rPr lang="ru-RU" sz="2400" dirty="0">
                <a:solidFill>
                  <a:schemeClr val="tx2"/>
                </a:solidFill>
                <a:latin typeface="Arial Narrow" panose="020B0606020202030204" pitchFamily="34" charset="0"/>
              </a:rPr>
              <a:t>. противоречат на закона или на медицинската етика;</a:t>
            </a:r>
          </a:p>
          <a:p>
            <a:pPr algn="just"/>
            <a:r>
              <a:rPr lang="ru-RU" sz="2400" dirty="0" smtClean="0">
                <a:solidFill>
                  <a:schemeClr val="tx2"/>
                </a:solidFill>
                <a:latin typeface="Arial Narrow" panose="020B0606020202030204" pitchFamily="34" charset="0"/>
              </a:rPr>
              <a:t>2</a:t>
            </a:r>
            <a:r>
              <a:rPr lang="ru-RU" sz="2400" dirty="0">
                <a:solidFill>
                  <a:schemeClr val="tx2"/>
                </a:solidFill>
                <a:latin typeface="Arial Narrow" panose="020B0606020202030204" pitchFamily="34" charset="0"/>
              </a:rPr>
              <a:t>. не са представени доказателства за тяхната безопасност;</a:t>
            </a:r>
          </a:p>
          <a:p>
            <a:pPr algn="just"/>
            <a:r>
              <a:rPr lang="ru-RU" sz="2400" dirty="0" smtClean="0">
                <a:solidFill>
                  <a:schemeClr val="tx2"/>
                </a:solidFill>
                <a:latin typeface="Arial Narrow" panose="020B0606020202030204" pitchFamily="34" charset="0"/>
              </a:rPr>
              <a:t>3</a:t>
            </a:r>
            <a:r>
              <a:rPr lang="ru-RU" sz="2400" dirty="0">
                <a:solidFill>
                  <a:schemeClr val="tx2"/>
                </a:solidFill>
                <a:latin typeface="Arial Narrow" panose="020B0606020202030204" pitchFamily="34" charset="0"/>
              </a:rPr>
              <a:t>. не са представени доказателства за очакваните научни ползи;</a:t>
            </a:r>
          </a:p>
          <a:p>
            <a:pPr algn="just"/>
            <a:r>
              <a:rPr lang="ru-RU" sz="2400" dirty="0" smtClean="0">
                <a:solidFill>
                  <a:schemeClr val="tx2"/>
                </a:solidFill>
                <a:latin typeface="Arial Narrow" panose="020B0606020202030204" pitchFamily="34" charset="0"/>
              </a:rPr>
              <a:t>4</a:t>
            </a:r>
            <a:r>
              <a:rPr lang="ru-RU" sz="2400" dirty="0">
                <a:solidFill>
                  <a:schemeClr val="tx2"/>
                </a:solidFill>
                <a:latin typeface="Arial Narrow" panose="020B0606020202030204" pitchFamily="34" charset="0"/>
              </a:rPr>
              <a:t>. не съответстват на поставената научна цел и на плана за провеждане на научното изследване;</a:t>
            </a:r>
          </a:p>
          <a:p>
            <a:pPr algn="just"/>
            <a:r>
              <a:rPr lang="ru-RU" sz="2400" dirty="0" smtClean="0">
                <a:solidFill>
                  <a:schemeClr val="tx2"/>
                </a:solidFill>
                <a:latin typeface="Arial Narrow" panose="020B0606020202030204" pitchFamily="34" charset="0"/>
              </a:rPr>
              <a:t>5</a:t>
            </a:r>
            <a:r>
              <a:rPr lang="ru-RU" sz="2400" dirty="0">
                <a:solidFill>
                  <a:schemeClr val="tx2"/>
                </a:solidFill>
                <a:latin typeface="Arial Narrow" panose="020B0606020202030204" pitchFamily="34" charset="0"/>
              </a:rPr>
              <a:t>. съществува повишен риск за здравето и живота на изследваното лице.</a:t>
            </a:r>
          </a:p>
          <a:p>
            <a:pPr algn="just"/>
            <a:r>
              <a:rPr lang="ru-RU" sz="2400" dirty="0" smtClean="0">
                <a:solidFill>
                  <a:schemeClr val="tx2"/>
                </a:solidFill>
                <a:latin typeface="Arial Narrow" panose="020B0606020202030204" pitchFamily="34" charset="0"/>
              </a:rPr>
              <a:t>	Не </a:t>
            </a:r>
            <a:r>
              <a:rPr lang="ru-RU" sz="2400" dirty="0">
                <a:solidFill>
                  <a:schemeClr val="tx2"/>
                </a:solidFill>
                <a:latin typeface="Arial Narrow" panose="020B0606020202030204" pitchFamily="34" charset="0"/>
              </a:rPr>
              <a:t>се провеждат медицински научни изследвания върху хора с химически субстанции и физични източници на лъчение, </a:t>
            </a:r>
            <a:r>
              <a:rPr lang="ru-RU" sz="2400" dirty="0" smtClean="0">
                <a:solidFill>
                  <a:schemeClr val="tx2"/>
                </a:solidFill>
                <a:latin typeface="Arial Narrow" panose="020B0606020202030204" pitchFamily="34" charset="0"/>
              </a:rPr>
              <a:t>и с продукти </a:t>
            </a:r>
            <a:r>
              <a:rPr lang="ru-RU" sz="2400" dirty="0">
                <a:solidFill>
                  <a:schemeClr val="tx2"/>
                </a:solidFill>
                <a:latin typeface="Arial Narrow" panose="020B0606020202030204" pitchFamily="34" charset="0"/>
              </a:rPr>
              <a:t>на генното инженерство, които могат да доведат до предаване на нови признаци в </a:t>
            </a:r>
            <a:r>
              <a:rPr lang="ru-RU" sz="2400" dirty="0" smtClean="0">
                <a:solidFill>
                  <a:schemeClr val="tx2"/>
                </a:solidFill>
                <a:latin typeface="Arial Narrow" panose="020B0606020202030204" pitchFamily="34" charset="0"/>
              </a:rPr>
              <a:t>потомството и промяна в човешкия геном.</a:t>
            </a:r>
          </a:p>
          <a:p>
            <a:pPr algn="just"/>
            <a:r>
              <a:rPr lang="bg-BG" sz="2400" dirty="0" smtClean="0">
                <a:solidFill>
                  <a:schemeClr val="tx2"/>
                </a:solidFill>
                <a:latin typeface="Arial Narrow" panose="020B0606020202030204" pitchFamily="34" charset="0"/>
              </a:rPr>
              <a:t>	Медицински </a:t>
            </a:r>
            <a:r>
              <a:rPr lang="bg-BG" sz="2400" dirty="0">
                <a:solidFill>
                  <a:schemeClr val="tx2"/>
                </a:solidFill>
                <a:latin typeface="Arial Narrow" panose="020B0606020202030204" pitchFamily="34" charset="0"/>
              </a:rPr>
              <a:t>научни изследвания </a:t>
            </a:r>
            <a:r>
              <a:rPr lang="bg-BG" sz="2400" dirty="0" smtClean="0">
                <a:solidFill>
                  <a:schemeClr val="tx2"/>
                </a:solidFill>
                <a:latin typeface="Arial Narrow" panose="020B0606020202030204" pitchFamily="34" charset="0"/>
              </a:rPr>
              <a:t>се извършват само върху лица, изразили </a:t>
            </a:r>
            <a:r>
              <a:rPr lang="bg-BG" sz="2400" b="1" dirty="0" smtClean="0">
                <a:solidFill>
                  <a:schemeClr val="tx2"/>
                </a:solidFill>
                <a:latin typeface="Arial Narrow" panose="020B0606020202030204" pitchFamily="34" charset="0"/>
              </a:rPr>
              <a:t>писмено информирано съгласие</a:t>
            </a:r>
            <a:r>
              <a:rPr lang="bg-BG" sz="2400" dirty="0" smtClean="0">
                <a:solidFill>
                  <a:schemeClr val="tx2"/>
                </a:solidFill>
                <a:latin typeface="Arial Narrow" panose="020B0606020202030204" pitchFamily="34" charset="0"/>
              </a:rPr>
              <a:t> и след положително </a:t>
            </a:r>
            <a:r>
              <a:rPr lang="bg-BG" sz="2400" b="1" dirty="0" smtClean="0">
                <a:solidFill>
                  <a:schemeClr val="tx2"/>
                </a:solidFill>
                <a:latin typeface="Arial Narrow" panose="020B0606020202030204" pitchFamily="34" charset="0"/>
              </a:rPr>
              <a:t>становище на комисия по етика </a:t>
            </a:r>
            <a:r>
              <a:rPr lang="bg-BG" sz="2400" dirty="0" smtClean="0">
                <a:solidFill>
                  <a:schemeClr val="tx2"/>
                </a:solidFill>
                <a:latin typeface="Arial Narrow" panose="020B0606020202030204" pitchFamily="34" charset="0"/>
              </a:rPr>
              <a:t>в съответната институция.</a:t>
            </a:r>
            <a:endParaRPr lang="en-US"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4036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209" y="342086"/>
            <a:ext cx="11722813" cy="1569660"/>
          </a:xfrm>
          <a:prstGeom prst="rect">
            <a:avLst/>
          </a:prstGeom>
        </p:spPr>
        <p:txBody>
          <a:bodyPr wrap="square">
            <a:spAutoFit/>
          </a:bodyPr>
          <a:lstStyle/>
          <a:p>
            <a:pPr algn="just"/>
            <a:r>
              <a:rPr lang="bg-BG" sz="2400" b="1" dirty="0" smtClean="0">
                <a:solidFill>
                  <a:srgbClr val="C00000"/>
                </a:solidFill>
                <a:latin typeface="Arial Narrow" panose="020B0606020202030204" pitchFamily="34" charset="0"/>
              </a:rPr>
              <a:t>	Глава </a:t>
            </a:r>
            <a:r>
              <a:rPr lang="bg-BG" sz="2400" b="1" dirty="0">
                <a:solidFill>
                  <a:srgbClr val="C00000"/>
                </a:solidFill>
                <a:latin typeface="Arial Narrow" panose="020B0606020202030204" pitchFamily="34" charset="0"/>
              </a:rPr>
              <a:t>осма</a:t>
            </a:r>
            <a:r>
              <a:rPr lang="bg-BG" sz="2400" b="1" dirty="0" smtClean="0">
                <a:solidFill>
                  <a:srgbClr val="C00000"/>
                </a:solidFill>
                <a:latin typeface="Arial Narrow" panose="020B0606020202030204" pitchFamily="34" charset="0"/>
              </a:rPr>
              <a:t>. АДМИНИСТРАТИВНОНАКАЗАТЕЛНИ РАЗПОРЕДБИ</a:t>
            </a:r>
          </a:p>
          <a:p>
            <a:pPr algn="just"/>
            <a:endParaRPr lang="bg-BG" sz="2400" b="1" dirty="0">
              <a:solidFill>
                <a:srgbClr val="C00000"/>
              </a:solidFill>
              <a:latin typeface="Arial Narrow" panose="020B0606020202030204" pitchFamily="34" charset="0"/>
            </a:endParaRPr>
          </a:p>
          <a:p>
            <a:pPr algn="just"/>
            <a:r>
              <a:rPr lang="bg-BG" sz="2400" b="1" dirty="0" smtClean="0">
                <a:solidFill>
                  <a:srgbClr val="C00000"/>
                </a:solidFill>
                <a:latin typeface="Arial Narrow" panose="020B0606020202030204" pitchFamily="34" charset="0"/>
              </a:rPr>
              <a:t>	</a:t>
            </a:r>
            <a:r>
              <a:rPr lang="bg-BG" sz="2400" dirty="0" smtClean="0">
                <a:solidFill>
                  <a:schemeClr val="tx2"/>
                </a:solidFill>
                <a:latin typeface="Arial Narrow" panose="020B0606020202030204" pitchFamily="34" charset="0"/>
              </a:rPr>
              <a:t>Тук в детайли се определят видовете административни наказания при нарушение на разпоредбите на закона и размерът на санкциите , които се прилагат в конкретните случаи.</a:t>
            </a:r>
            <a:endParaRPr lang="en-US" sz="2400" dirty="0">
              <a:solidFill>
                <a:schemeClr val="tx2"/>
              </a:solidFill>
              <a:latin typeface="Arial Narrow" panose="020B0606020202030204" pitchFamily="34" charset="0"/>
            </a:endParaRPr>
          </a:p>
        </p:txBody>
      </p:sp>
      <p:pic>
        <p:nvPicPr>
          <p:cNvPr id="3" name="Picture 2"/>
          <p:cNvPicPr>
            <a:picLocks noChangeAspect="1"/>
          </p:cNvPicPr>
          <p:nvPr/>
        </p:nvPicPr>
        <p:blipFill>
          <a:blip r:embed="rId2"/>
          <a:stretch>
            <a:fillRect/>
          </a:stretch>
        </p:blipFill>
        <p:spPr>
          <a:xfrm>
            <a:off x="3322940" y="2376701"/>
            <a:ext cx="5467350" cy="4200525"/>
          </a:xfrm>
          <a:prstGeom prst="rect">
            <a:avLst/>
          </a:prstGeom>
        </p:spPr>
      </p:pic>
    </p:spTree>
    <p:extLst>
      <p:ext uri="{BB962C8B-B14F-4D97-AF65-F5344CB8AC3E}">
        <p14:creationId xmlns:p14="http://schemas.microsoft.com/office/powerpoint/2010/main" val="377459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0"/>
            <a:ext cx="12192000" cy="6878806"/>
          </a:xfrm>
          <a:prstGeom prst="rect">
            <a:avLst/>
          </a:prstGeom>
        </p:spPr>
        <p:txBody>
          <a:bodyPr wrap="square">
            <a:spAutoFit/>
          </a:bodyPr>
          <a:lstStyle/>
          <a:p>
            <a:pPr algn="ctr"/>
            <a:r>
              <a:rPr lang="bg-BG" sz="2100" b="1" dirty="0">
                <a:solidFill>
                  <a:srgbClr val="FF0000"/>
                </a:solidFill>
                <a:latin typeface="Arial Narrow" panose="020B0606020202030204" pitchFamily="34" charset="0"/>
              </a:rPr>
              <a:t>ЗАКОН ЗА ЗДРАВНОТО </a:t>
            </a:r>
            <a:r>
              <a:rPr lang="bg-BG" sz="2100" b="1" dirty="0" smtClean="0">
                <a:solidFill>
                  <a:srgbClr val="FF0000"/>
                </a:solidFill>
                <a:latin typeface="Arial Narrow" panose="020B0606020202030204" pitchFamily="34" charset="0"/>
              </a:rPr>
              <a:t>ОСИГУРЯВАНЕ</a:t>
            </a:r>
          </a:p>
          <a:p>
            <a:pPr algn="ctr"/>
            <a:r>
              <a:rPr lang="bg-BG" sz="2100" dirty="0" smtClean="0">
                <a:solidFill>
                  <a:schemeClr val="tx2"/>
                </a:solidFill>
                <a:latin typeface="Arial Narrow" panose="020B0606020202030204" pitchFamily="34" charset="0"/>
              </a:rPr>
              <a:t>(</a:t>
            </a:r>
            <a:r>
              <a:rPr lang="bg-BG" sz="2100" dirty="0" err="1" smtClean="0">
                <a:solidFill>
                  <a:schemeClr val="tx2"/>
                </a:solidFill>
                <a:latin typeface="Arial Narrow" panose="020B0606020202030204" pitchFamily="34" charset="0"/>
              </a:rPr>
              <a:t>обн</a:t>
            </a:r>
            <a:r>
              <a:rPr lang="bg-BG" sz="2100" dirty="0" smtClean="0">
                <a:solidFill>
                  <a:schemeClr val="tx2"/>
                </a:solidFill>
                <a:latin typeface="Arial Narrow" panose="020B0606020202030204" pitchFamily="34" charset="0"/>
              </a:rPr>
              <a:t>. ДВ бр. 70 от 19 юни 1998 год.)</a:t>
            </a:r>
          </a:p>
          <a:p>
            <a:pPr algn="just"/>
            <a:r>
              <a:rPr lang="bg-BG" sz="2100" dirty="0" smtClean="0">
                <a:solidFill>
                  <a:srgbClr val="00B0F0"/>
                </a:solidFill>
                <a:latin typeface="Arial Narrow" panose="020B0606020202030204" pitchFamily="34" charset="0"/>
              </a:rPr>
              <a:t>	Глава </a:t>
            </a:r>
            <a:r>
              <a:rPr lang="bg-BG" sz="2100" dirty="0">
                <a:solidFill>
                  <a:srgbClr val="00B0F0"/>
                </a:solidFill>
                <a:latin typeface="Arial Narrow" panose="020B0606020202030204" pitchFamily="34" charset="0"/>
              </a:rPr>
              <a:t>първа</a:t>
            </a:r>
            <a:r>
              <a:rPr lang="bg-BG" sz="2100" dirty="0" smtClean="0">
                <a:solidFill>
                  <a:srgbClr val="00B0F0"/>
                </a:solidFill>
                <a:latin typeface="Arial Narrow" panose="020B0606020202030204" pitchFamily="34" charset="0"/>
              </a:rPr>
              <a:t>. ОБЩИ РАЗПОРЕДБИ</a:t>
            </a:r>
          </a:p>
          <a:p>
            <a:pPr algn="just"/>
            <a:r>
              <a:rPr lang="bg-BG" sz="2100" dirty="0">
                <a:solidFill>
                  <a:srgbClr val="00B0F0"/>
                </a:solidFill>
                <a:latin typeface="Arial Narrow" panose="020B0606020202030204" pitchFamily="34" charset="0"/>
              </a:rPr>
              <a:t>	</a:t>
            </a:r>
            <a:r>
              <a:rPr lang="ru-RU" sz="2100" dirty="0" err="1">
                <a:solidFill>
                  <a:srgbClr val="000000"/>
                </a:solidFill>
                <a:latin typeface="Arial Narrow" panose="020B0606020202030204" pitchFamily="34" charset="0"/>
              </a:rPr>
              <a:t>Този</a:t>
            </a:r>
            <a:r>
              <a:rPr lang="ru-RU" sz="2100" dirty="0">
                <a:solidFill>
                  <a:srgbClr val="000000"/>
                </a:solidFill>
                <a:latin typeface="Arial Narrow" panose="020B0606020202030204" pitchFamily="34" charset="0"/>
              </a:rPr>
              <a:t> закон </a:t>
            </a:r>
            <a:r>
              <a:rPr lang="ru-RU" sz="2100" dirty="0" err="1">
                <a:solidFill>
                  <a:srgbClr val="000000"/>
                </a:solidFill>
                <a:latin typeface="Arial Narrow" panose="020B0606020202030204" pitchFamily="34" charset="0"/>
              </a:rPr>
              <a:t>урежда</a:t>
            </a:r>
            <a:r>
              <a:rPr lang="ru-RU" sz="2100" dirty="0">
                <a:solidFill>
                  <a:srgbClr val="000000"/>
                </a:solidFill>
                <a:latin typeface="Arial Narrow" panose="020B0606020202030204" pitchFamily="34" charset="0"/>
              </a:rPr>
              <a:t> </a:t>
            </a:r>
            <a:r>
              <a:rPr lang="ru-RU" sz="2100" dirty="0" err="1">
                <a:solidFill>
                  <a:srgbClr val="000000"/>
                </a:solidFill>
                <a:latin typeface="Arial Narrow" panose="020B0606020202030204" pitchFamily="34" charset="0"/>
              </a:rPr>
              <a:t>здравното</a:t>
            </a:r>
            <a:r>
              <a:rPr lang="ru-RU" sz="2100" dirty="0">
                <a:solidFill>
                  <a:srgbClr val="000000"/>
                </a:solidFill>
                <a:latin typeface="Arial Narrow" panose="020B0606020202030204" pitchFamily="34" charset="0"/>
              </a:rPr>
              <a:t> </a:t>
            </a:r>
            <a:r>
              <a:rPr lang="ru-RU" sz="2100" dirty="0" err="1">
                <a:solidFill>
                  <a:srgbClr val="000000"/>
                </a:solidFill>
                <a:latin typeface="Arial Narrow" panose="020B0606020202030204" pitchFamily="34" charset="0"/>
              </a:rPr>
              <a:t>осигуряване</a:t>
            </a:r>
            <a:r>
              <a:rPr lang="ru-RU" sz="2100" dirty="0">
                <a:solidFill>
                  <a:srgbClr val="000000"/>
                </a:solidFill>
                <a:latin typeface="Arial Narrow" panose="020B0606020202030204" pitchFamily="34" charset="0"/>
              </a:rPr>
              <a:t> в </a:t>
            </a:r>
            <a:r>
              <a:rPr lang="ru-RU" sz="2100" dirty="0" err="1">
                <a:solidFill>
                  <a:srgbClr val="000000"/>
                </a:solidFill>
                <a:latin typeface="Arial Narrow" panose="020B0606020202030204" pitchFamily="34" charset="0"/>
              </a:rPr>
              <a:t>Република</a:t>
            </a:r>
            <a:r>
              <a:rPr lang="ru-RU" sz="2100" dirty="0">
                <a:solidFill>
                  <a:srgbClr val="000000"/>
                </a:solidFill>
                <a:latin typeface="Arial Narrow" panose="020B0606020202030204" pitchFamily="34" charset="0"/>
              </a:rPr>
              <a:t> </a:t>
            </a:r>
            <a:r>
              <a:rPr lang="ru-RU" sz="2100" dirty="0" err="1">
                <a:solidFill>
                  <a:srgbClr val="000000"/>
                </a:solidFill>
                <a:latin typeface="Arial Narrow" panose="020B0606020202030204" pitchFamily="34" charset="0"/>
              </a:rPr>
              <a:t>България</a:t>
            </a:r>
            <a:r>
              <a:rPr lang="ru-RU" sz="2100" dirty="0">
                <a:solidFill>
                  <a:srgbClr val="000000"/>
                </a:solidFill>
                <a:latin typeface="Arial Narrow" panose="020B0606020202030204" pitchFamily="34" charset="0"/>
              </a:rPr>
              <a:t> и </a:t>
            </a:r>
            <a:r>
              <a:rPr lang="ru-RU" sz="2100" dirty="0" err="1">
                <a:solidFill>
                  <a:srgbClr val="000000"/>
                </a:solidFill>
                <a:latin typeface="Arial Narrow" panose="020B0606020202030204" pitchFamily="34" charset="0"/>
              </a:rPr>
              <a:t>свързаните</a:t>
            </a:r>
            <a:r>
              <a:rPr lang="ru-RU" sz="2100" dirty="0">
                <a:solidFill>
                  <a:srgbClr val="000000"/>
                </a:solidFill>
                <a:latin typeface="Arial Narrow" panose="020B0606020202030204" pitchFamily="34" charset="0"/>
              </a:rPr>
              <a:t> с него </a:t>
            </a:r>
            <a:r>
              <a:rPr lang="ru-RU" sz="2100" dirty="0" err="1">
                <a:solidFill>
                  <a:srgbClr val="000000"/>
                </a:solidFill>
                <a:latin typeface="Arial Narrow" panose="020B0606020202030204" pitchFamily="34" charset="0"/>
              </a:rPr>
              <a:t>обществени</a:t>
            </a:r>
            <a:r>
              <a:rPr lang="ru-RU" sz="2100" dirty="0">
                <a:solidFill>
                  <a:srgbClr val="000000"/>
                </a:solidFill>
                <a:latin typeface="Arial Narrow" panose="020B0606020202030204" pitchFamily="34" charset="0"/>
              </a:rPr>
              <a:t> отношения</a:t>
            </a:r>
            <a:r>
              <a:rPr lang="ru-RU" sz="2100" dirty="0" smtClean="0">
                <a:solidFill>
                  <a:srgbClr val="000000"/>
                </a:solidFill>
                <a:latin typeface="Arial Narrow" panose="020B0606020202030204" pitchFamily="34" charset="0"/>
              </a:rPr>
              <a:t>.</a:t>
            </a:r>
          </a:p>
          <a:p>
            <a:pPr algn="just"/>
            <a:r>
              <a:rPr lang="ru-RU" sz="2100" dirty="0">
                <a:solidFill>
                  <a:srgbClr val="000000"/>
                </a:solidFill>
                <a:latin typeface="Arial Narrow" panose="020B0606020202030204" pitchFamily="34" charset="0"/>
              </a:rPr>
              <a:t>	</a:t>
            </a:r>
            <a:r>
              <a:rPr lang="ru-RU" sz="2100" dirty="0" err="1">
                <a:solidFill>
                  <a:srgbClr val="000000"/>
                </a:solidFill>
                <a:latin typeface="Arial Narrow" panose="020B0606020202030204" pitchFamily="34" charset="0"/>
              </a:rPr>
              <a:t>Здравното</a:t>
            </a:r>
            <a:r>
              <a:rPr lang="ru-RU" sz="2100" dirty="0">
                <a:solidFill>
                  <a:srgbClr val="000000"/>
                </a:solidFill>
                <a:latin typeface="Arial Narrow" panose="020B0606020202030204" pitchFamily="34" charset="0"/>
              </a:rPr>
              <a:t> </a:t>
            </a:r>
            <a:r>
              <a:rPr lang="ru-RU" sz="2100" dirty="0" err="1">
                <a:solidFill>
                  <a:srgbClr val="000000"/>
                </a:solidFill>
                <a:latin typeface="Arial Narrow" panose="020B0606020202030204" pitchFamily="34" charset="0"/>
              </a:rPr>
              <a:t>осигуряване</a:t>
            </a:r>
            <a:r>
              <a:rPr lang="ru-RU" sz="2100" dirty="0">
                <a:solidFill>
                  <a:srgbClr val="000000"/>
                </a:solidFill>
                <a:latin typeface="Arial Narrow" panose="020B0606020202030204" pitchFamily="34" charset="0"/>
              </a:rPr>
              <a:t> е </a:t>
            </a:r>
            <a:r>
              <a:rPr lang="ru-RU" sz="2100" dirty="0" err="1">
                <a:solidFill>
                  <a:srgbClr val="000000"/>
                </a:solidFill>
                <a:latin typeface="Arial Narrow" panose="020B0606020202030204" pitchFamily="34" charset="0"/>
              </a:rPr>
              <a:t>дейност</a:t>
            </a:r>
            <a:r>
              <a:rPr lang="ru-RU" sz="2100" dirty="0">
                <a:solidFill>
                  <a:srgbClr val="000000"/>
                </a:solidFill>
                <a:latin typeface="Arial Narrow" panose="020B0606020202030204" pitchFamily="34" charset="0"/>
              </a:rPr>
              <a:t> по </a:t>
            </a:r>
            <a:r>
              <a:rPr lang="ru-RU" sz="2100" dirty="0" err="1">
                <a:solidFill>
                  <a:srgbClr val="000000"/>
                </a:solidFill>
                <a:latin typeface="Arial Narrow" panose="020B0606020202030204" pitchFamily="34" charset="0"/>
              </a:rPr>
              <a:t>набирането</a:t>
            </a:r>
            <a:r>
              <a:rPr lang="ru-RU" sz="2100" dirty="0">
                <a:solidFill>
                  <a:srgbClr val="000000"/>
                </a:solidFill>
                <a:latin typeface="Arial Narrow" panose="020B0606020202030204" pitchFamily="34" charset="0"/>
              </a:rPr>
              <a:t> на </a:t>
            </a:r>
            <a:r>
              <a:rPr lang="ru-RU" sz="2100" dirty="0" err="1">
                <a:solidFill>
                  <a:srgbClr val="000000"/>
                </a:solidFill>
                <a:latin typeface="Arial Narrow" panose="020B0606020202030204" pitchFamily="34" charset="0"/>
              </a:rPr>
              <a:t>здравноосигурителни</a:t>
            </a:r>
            <a:r>
              <a:rPr lang="ru-RU" sz="2100" dirty="0">
                <a:solidFill>
                  <a:srgbClr val="000000"/>
                </a:solidFill>
                <a:latin typeface="Arial Narrow" panose="020B0606020202030204" pitchFamily="34" charset="0"/>
              </a:rPr>
              <a:t> вноски и премии, </a:t>
            </a:r>
            <a:r>
              <a:rPr lang="ru-RU" sz="2100" dirty="0" err="1">
                <a:solidFill>
                  <a:srgbClr val="000000"/>
                </a:solidFill>
                <a:latin typeface="Arial Narrow" panose="020B0606020202030204" pitchFamily="34" charset="0"/>
              </a:rPr>
              <a:t>управлението</a:t>
            </a:r>
            <a:r>
              <a:rPr lang="ru-RU" sz="2100" dirty="0">
                <a:solidFill>
                  <a:srgbClr val="000000"/>
                </a:solidFill>
                <a:latin typeface="Arial Narrow" panose="020B0606020202030204" pitchFamily="34" charset="0"/>
              </a:rPr>
              <a:t> на </a:t>
            </a:r>
            <a:r>
              <a:rPr lang="ru-RU" sz="2100" dirty="0" err="1">
                <a:solidFill>
                  <a:srgbClr val="000000"/>
                </a:solidFill>
                <a:latin typeface="Arial Narrow" panose="020B0606020202030204" pitchFamily="34" charset="0"/>
              </a:rPr>
              <a:t>набраните</a:t>
            </a:r>
            <a:r>
              <a:rPr lang="ru-RU" sz="2100" dirty="0">
                <a:solidFill>
                  <a:srgbClr val="000000"/>
                </a:solidFill>
                <a:latin typeface="Arial Narrow" panose="020B0606020202030204" pitchFamily="34" charset="0"/>
              </a:rPr>
              <a:t> средства и </a:t>
            </a:r>
            <a:r>
              <a:rPr lang="ru-RU" sz="2100" dirty="0" err="1">
                <a:solidFill>
                  <a:srgbClr val="000000"/>
                </a:solidFill>
                <a:latin typeface="Arial Narrow" panose="020B0606020202030204" pitchFamily="34" charset="0"/>
              </a:rPr>
              <a:t>тяхното</a:t>
            </a:r>
            <a:r>
              <a:rPr lang="ru-RU" sz="2100" dirty="0">
                <a:solidFill>
                  <a:srgbClr val="000000"/>
                </a:solidFill>
                <a:latin typeface="Arial Narrow" panose="020B0606020202030204" pitchFamily="34" charset="0"/>
              </a:rPr>
              <a:t> </a:t>
            </a:r>
            <a:r>
              <a:rPr lang="ru-RU" sz="2100" dirty="0" err="1">
                <a:solidFill>
                  <a:srgbClr val="000000"/>
                </a:solidFill>
                <a:latin typeface="Arial Narrow" panose="020B0606020202030204" pitchFamily="34" charset="0"/>
              </a:rPr>
              <a:t>разходване</a:t>
            </a:r>
            <a:r>
              <a:rPr lang="ru-RU" sz="2100" dirty="0">
                <a:solidFill>
                  <a:srgbClr val="000000"/>
                </a:solidFill>
                <a:latin typeface="Arial Narrow" panose="020B0606020202030204" pitchFamily="34" charset="0"/>
              </a:rPr>
              <a:t> за </a:t>
            </a:r>
            <a:r>
              <a:rPr lang="ru-RU" sz="2100" dirty="0" err="1">
                <a:solidFill>
                  <a:srgbClr val="000000"/>
                </a:solidFill>
                <a:latin typeface="Arial Narrow" panose="020B0606020202030204" pitchFamily="34" charset="0"/>
              </a:rPr>
              <a:t>закупуване</a:t>
            </a:r>
            <a:r>
              <a:rPr lang="ru-RU" sz="2100" dirty="0">
                <a:solidFill>
                  <a:srgbClr val="000000"/>
                </a:solidFill>
                <a:latin typeface="Arial Narrow" panose="020B0606020202030204" pitchFamily="34" charset="0"/>
              </a:rPr>
              <a:t> на </a:t>
            </a:r>
            <a:r>
              <a:rPr lang="ru-RU" sz="2100" dirty="0" err="1">
                <a:solidFill>
                  <a:srgbClr val="000000"/>
                </a:solidFill>
                <a:latin typeface="Arial Narrow" panose="020B0606020202030204" pitchFamily="34" charset="0"/>
              </a:rPr>
              <a:t>здравни</a:t>
            </a:r>
            <a:r>
              <a:rPr lang="ru-RU" sz="2100" dirty="0">
                <a:solidFill>
                  <a:srgbClr val="000000"/>
                </a:solidFill>
                <a:latin typeface="Arial Narrow" panose="020B0606020202030204" pitchFamily="34" charset="0"/>
              </a:rPr>
              <a:t> </a:t>
            </a:r>
            <a:r>
              <a:rPr lang="ru-RU" sz="2100" dirty="0" err="1">
                <a:solidFill>
                  <a:srgbClr val="000000"/>
                </a:solidFill>
                <a:latin typeface="Arial Narrow" panose="020B0606020202030204" pitchFamily="34" charset="0"/>
              </a:rPr>
              <a:t>дейности</a:t>
            </a:r>
            <a:r>
              <a:rPr lang="ru-RU" sz="2100" dirty="0">
                <a:solidFill>
                  <a:srgbClr val="000000"/>
                </a:solidFill>
                <a:latin typeface="Arial Narrow" panose="020B0606020202030204" pitchFamily="34" charset="0"/>
              </a:rPr>
              <a:t>, услуги и </a:t>
            </a:r>
            <a:r>
              <a:rPr lang="ru-RU" sz="2100" dirty="0" err="1">
                <a:solidFill>
                  <a:srgbClr val="000000"/>
                </a:solidFill>
                <a:latin typeface="Arial Narrow" panose="020B0606020202030204" pitchFamily="34" charset="0"/>
              </a:rPr>
              <a:t>заплащане</a:t>
            </a:r>
            <a:r>
              <a:rPr lang="ru-RU" sz="2100" dirty="0">
                <a:solidFill>
                  <a:srgbClr val="000000"/>
                </a:solidFill>
                <a:latin typeface="Arial Narrow" panose="020B0606020202030204" pitchFamily="34" charset="0"/>
              </a:rPr>
              <a:t> на стоки, </a:t>
            </a:r>
            <a:r>
              <a:rPr lang="ru-RU" sz="2100" dirty="0" err="1">
                <a:solidFill>
                  <a:srgbClr val="000000"/>
                </a:solidFill>
                <a:latin typeface="Arial Narrow" panose="020B0606020202030204" pitchFamily="34" charset="0"/>
              </a:rPr>
              <a:t>предвидени</a:t>
            </a:r>
            <a:r>
              <a:rPr lang="ru-RU" sz="2100" dirty="0">
                <a:solidFill>
                  <a:srgbClr val="000000"/>
                </a:solidFill>
                <a:latin typeface="Arial Narrow" panose="020B0606020202030204" pitchFamily="34" charset="0"/>
              </a:rPr>
              <a:t> в </a:t>
            </a:r>
            <a:r>
              <a:rPr lang="ru-RU" sz="2100" dirty="0" err="1">
                <a:solidFill>
                  <a:srgbClr val="000000"/>
                </a:solidFill>
                <a:latin typeface="Arial Narrow" panose="020B0606020202030204" pitchFamily="34" charset="0"/>
              </a:rPr>
              <a:t>този</a:t>
            </a:r>
            <a:r>
              <a:rPr lang="ru-RU" sz="2100" dirty="0">
                <a:solidFill>
                  <a:srgbClr val="000000"/>
                </a:solidFill>
                <a:latin typeface="Arial Narrow" panose="020B0606020202030204" pitchFamily="34" charset="0"/>
              </a:rPr>
              <a:t> закон, в </a:t>
            </a:r>
            <a:r>
              <a:rPr lang="ru-RU" sz="2100" dirty="0" err="1">
                <a:solidFill>
                  <a:srgbClr val="000000"/>
                </a:solidFill>
                <a:latin typeface="Arial Narrow" panose="020B0606020202030204" pitchFamily="34" charset="0"/>
              </a:rPr>
              <a:t>националните</a:t>
            </a:r>
            <a:r>
              <a:rPr lang="ru-RU" sz="2100" dirty="0">
                <a:solidFill>
                  <a:srgbClr val="000000"/>
                </a:solidFill>
                <a:latin typeface="Arial Narrow" panose="020B0606020202030204" pitchFamily="34" charset="0"/>
              </a:rPr>
              <a:t> </a:t>
            </a:r>
            <a:r>
              <a:rPr lang="ru-RU" sz="2100" dirty="0" err="1">
                <a:solidFill>
                  <a:srgbClr val="000000"/>
                </a:solidFill>
                <a:latin typeface="Arial Narrow" panose="020B0606020202030204" pitchFamily="34" charset="0"/>
              </a:rPr>
              <a:t>рамкови</a:t>
            </a:r>
            <a:r>
              <a:rPr lang="ru-RU" sz="2100" dirty="0">
                <a:solidFill>
                  <a:srgbClr val="000000"/>
                </a:solidFill>
                <a:latin typeface="Arial Narrow" panose="020B0606020202030204" pitchFamily="34" charset="0"/>
              </a:rPr>
              <a:t> договори (НРД) и в </a:t>
            </a:r>
            <a:r>
              <a:rPr lang="ru-RU" sz="2100" dirty="0" err="1">
                <a:solidFill>
                  <a:srgbClr val="000000"/>
                </a:solidFill>
                <a:latin typeface="Arial Narrow" panose="020B0606020202030204" pitchFamily="34" charset="0"/>
              </a:rPr>
              <a:t>застрахователните</a:t>
            </a:r>
            <a:r>
              <a:rPr lang="ru-RU" sz="2100" dirty="0">
                <a:solidFill>
                  <a:srgbClr val="000000"/>
                </a:solidFill>
                <a:latin typeface="Arial Narrow" panose="020B0606020202030204" pitchFamily="34" charset="0"/>
              </a:rPr>
              <a:t> договори</a:t>
            </a:r>
            <a:r>
              <a:rPr lang="ru-RU" sz="2100" dirty="0" smtClean="0">
                <a:solidFill>
                  <a:srgbClr val="000000"/>
                </a:solidFill>
                <a:latin typeface="Arial Narrow" panose="020B0606020202030204" pitchFamily="34" charset="0"/>
              </a:rPr>
              <a:t>.</a:t>
            </a:r>
          </a:p>
          <a:p>
            <a:pPr algn="just"/>
            <a:r>
              <a:rPr lang="ru-RU" sz="2100" dirty="0">
                <a:solidFill>
                  <a:srgbClr val="000000"/>
                </a:solidFill>
                <a:latin typeface="Arial Narrow" panose="020B0606020202030204" pitchFamily="34" charset="0"/>
              </a:rPr>
              <a:t>	</a:t>
            </a:r>
            <a:r>
              <a:rPr lang="ru-RU" sz="2100" b="1" dirty="0" err="1">
                <a:solidFill>
                  <a:srgbClr val="000000"/>
                </a:solidFill>
                <a:latin typeface="Arial Narrow" panose="020B0606020202030204" pitchFamily="34" charset="0"/>
              </a:rPr>
              <a:t>Здравното</a:t>
            </a:r>
            <a:r>
              <a:rPr lang="ru-RU" sz="2100" b="1" dirty="0">
                <a:solidFill>
                  <a:srgbClr val="000000"/>
                </a:solidFill>
                <a:latin typeface="Arial Narrow" panose="020B0606020202030204" pitchFamily="34" charset="0"/>
              </a:rPr>
              <a:t> </a:t>
            </a:r>
            <a:r>
              <a:rPr lang="ru-RU" sz="2100" b="1" dirty="0" err="1">
                <a:solidFill>
                  <a:srgbClr val="000000"/>
                </a:solidFill>
                <a:latin typeface="Arial Narrow" panose="020B0606020202030204" pitchFamily="34" charset="0"/>
              </a:rPr>
              <a:t>осигуряване</a:t>
            </a:r>
            <a:r>
              <a:rPr lang="ru-RU" sz="2100" b="1" dirty="0">
                <a:solidFill>
                  <a:srgbClr val="000000"/>
                </a:solidFill>
                <a:latin typeface="Arial Narrow" panose="020B0606020202030204" pitchFamily="34" charset="0"/>
              </a:rPr>
              <a:t> е </a:t>
            </a:r>
            <a:r>
              <a:rPr lang="ru-RU" sz="2100" b="1" dirty="0" err="1">
                <a:solidFill>
                  <a:srgbClr val="000000"/>
                </a:solidFill>
                <a:latin typeface="Arial Narrow" panose="020B0606020202030204" pitchFamily="34" charset="0"/>
              </a:rPr>
              <a:t>задължително</a:t>
            </a:r>
            <a:r>
              <a:rPr lang="ru-RU" sz="2100" b="1" dirty="0">
                <a:solidFill>
                  <a:srgbClr val="000000"/>
                </a:solidFill>
                <a:latin typeface="Arial Narrow" panose="020B0606020202030204" pitchFamily="34" charset="0"/>
              </a:rPr>
              <a:t> и </a:t>
            </a:r>
            <a:r>
              <a:rPr lang="ru-RU" sz="2100" b="1" dirty="0" err="1">
                <a:solidFill>
                  <a:srgbClr val="000000"/>
                </a:solidFill>
                <a:latin typeface="Arial Narrow" panose="020B0606020202030204" pitchFamily="34" charset="0"/>
              </a:rPr>
              <a:t>доброволно</a:t>
            </a:r>
            <a:r>
              <a:rPr lang="ru-RU" sz="2100" b="1" dirty="0" smtClean="0">
                <a:solidFill>
                  <a:srgbClr val="000000"/>
                </a:solidFill>
                <a:latin typeface="Arial Narrow" panose="020B0606020202030204" pitchFamily="34" charset="0"/>
              </a:rPr>
              <a:t>.</a:t>
            </a:r>
          </a:p>
          <a:p>
            <a:pPr algn="just"/>
            <a:r>
              <a:rPr lang="ru-RU" sz="2100" dirty="0">
                <a:solidFill>
                  <a:srgbClr val="000000"/>
                </a:solidFill>
                <a:latin typeface="Arial Narrow" panose="020B0606020202030204" pitchFamily="34" charset="0"/>
              </a:rPr>
              <a:t>	</a:t>
            </a:r>
            <a:r>
              <a:rPr lang="ru-RU" sz="2100" b="1" dirty="0" err="1">
                <a:solidFill>
                  <a:schemeClr val="tx2"/>
                </a:solidFill>
                <a:latin typeface="Arial Narrow" panose="020B0606020202030204" pitchFamily="34" charset="0"/>
              </a:rPr>
              <a:t>Задължителното</a:t>
            </a:r>
            <a:r>
              <a:rPr lang="ru-RU" sz="2100" b="1" dirty="0">
                <a:solidFill>
                  <a:schemeClr val="tx2"/>
                </a:solidFill>
                <a:latin typeface="Arial Narrow" panose="020B0606020202030204" pitchFamily="34" charset="0"/>
              </a:rPr>
              <a:t> </a:t>
            </a:r>
            <a:r>
              <a:rPr lang="ru-RU" sz="2100" b="1" dirty="0" err="1">
                <a:solidFill>
                  <a:schemeClr val="tx2"/>
                </a:solidFill>
                <a:latin typeface="Arial Narrow" panose="020B0606020202030204" pitchFamily="34" charset="0"/>
              </a:rPr>
              <a:t>здравно</a:t>
            </a:r>
            <a:r>
              <a:rPr lang="ru-RU" sz="2100" b="1" dirty="0">
                <a:solidFill>
                  <a:schemeClr val="tx2"/>
                </a:solidFill>
                <a:latin typeface="Arial Narrow" panose="020B0606020202030204" pitchFamily="34" charset="0"/>
              </a:rPr>
              <a:t> </a:t>
            </a:r>
            <a:r>
              <a:rPr lang="ru-RU" sz="2100" b="1" dirty="0" err="1">
                <a:solidFill>
                  <a:schemeClr val="tx2"/>
                </a:solidFill>
                <a:latin typeface="Arial Narrow" panose="020B0606020202030204" pitchFamily="34" charset="0"/>
              </a:rPr>
              <a:t>осигуряване</a:t>
            </a:r>
            <a:r>
              <a:rPr lang="ru-RU" sz="2100" b="1" dirty="0">
                <a:solidFill>
                  <a:schemeClr val="tx2"/>
                </a:solidFill>
                <a:latin typeface="Arial Narrow" panose="020B0606020202030204" pitchFamily="34" charset="0"/>
              </a:rPr>
              <a:t> </a:t>
            </a:r>
            <a:r>
              <a:rPr lang="ru-RU" sz="2100" dirty="0">
                <a:solidFill>
                  <a:schemeClr val="tx2"/>
                </a:solidFill>
                <a:latin typeface="Arial Narrow" panose="020B0606020202030204" pitchFamily="34" charset="0"/>
              </a:rPr>
              <a:t>е </a:t>
            </a:r>
            <a:r>
              <a:rPr lang="ru-RU" sz="2100" dirty="0" err="1">
                <a:solidFill>
                  <a:schemeClr val="tx2"/>
                </a:solidFill>
                <a:latin typeface="Arial Narrow" panose="020B0606020202030204" pitchFamily="34" charset="0"/>
              </a:rPr>
              <a:t>дейност</a:t>
            </a:r>
            <a:r>
              <a:rPr lang="ru-RU" sz="2100" dirty="0">
                <a:solidFill>
                  <a:schemeClr val="tx2"/>
                </a:solidFill>
                <a:latin typeface="Arial Narrow" panose="020B0606020202030204" pitchFamily="34" charset="0"/>
              </a:rPr>
              <a:t> по управление и </a:t>
            </a:r>
            <a:r>
              <a:rPr lang="ru-RU" sz="2100" dirty="0" err="1">
                <a:solidFill>
                  <a:schemeClr val="tx2"/>
                </a:solidFill>
                <a:latin typeface="Arial Narrow" panose="020B0606020202030204" pitchFamily="34" charset="0"/>
              </a:rPr>
              <a:t>разходване</a:t>
            </a:r>
            <a:r>
              <a:rPr lang="ru-RU" sz="2100" dirty="0">
                <a:solidFill>
                  <a:schemeClr val="tx2"/>
                </a:solidFill>
                <a:latin typeface="Arial Narrow" panose="020B0606020202030204" pitchFamily="34" charset="0"/>
              </a:rPr>
              <a:t> на </a:t>
            </a:r>
            <a:r>
              <a:rPr lang="ru-RU" sz="2100" dirty="0" err="1">
                <a:solidFill>
                  <a:schemeClr val="tx2"/>
                </a:solidFill>
                <a:latin typeface="Arial Narrow" panose="020B0606020202030204" pitchFamily="34" charset="0"/>
              </a:rPr>
              <a:t>средствата</a:t>
            </a:r>
            <a:r>
              <a:rPr lang="ru-RU" sz="2100" dirty="0">
                <a:solidFill>
                  <a:schemeClr val="tx2"/>
                </a:solidFill>
                <a:latin typeface="Arial Narrow" panose="020B0606020202030204" pitchFamily="34" charset="0"/>
              </a:rPr>
              <a:t> от </a:t>
            </a:r>
            <a:r>
              <a:rPr lang="ru-RU" sz="2100" dirty="0" err="1">
                <a:solidFill>
                  <a:schemeClr val="tx2"/>
                </a:solidFill>
                <a:latin typeface="Arial Narrow" panose="020B0606020202030204" pitchFamily="34" charset="0"/>
              </a:rPr>
              <a:t>задължителни</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здравноосигурителни</a:t>
            </a:r>
            <a:r>
              <a:rPr lang="ru-RU" sz="2100" dirty="0">
                <a:solidFill>
                  <a:schemeClr val="tx2"/>
                </a:solidFill>
                <a:latin typeface="Arial Narrow" panose="020B0606020202030204" pitchFamily="34" charset="0"/>
              </a:rPr>
              <a:t> вноски за </a:t>
            </a:r>
            <a:r>
              <a:rPr lang="ru-RU" sz="2100" dirty="0" err="1">
                <a:solidFill>
                  <a:schemeClr val="tx2"/>
                </a:solidFill>
                <a:latin typeface="Arial Narrow" panose="020B0606020202030204" pitchFamily="34" charset="0"/>
              </a:rPr>
              <a:t>закупуване</a:t>
            </a:r>
            <a:r>
              <a:rPr lang="ru-RU" sz="2100" dirty="0">
                <a:solidFill>
                  <a:schemeClr val="tx2"/>
                </a:solidFill>
                <a:latin typeface="Arial Narrow" panose="020B0606020202030204" pitchFamily="34" charset="0"/>
              </a:rPr>
              <a:t> на </a:t>
            </a:r>
            <a:r>
              <a:rPr lang="ru-RU" sz="2100" dirty="0" err="1">
                <a:solidFill>
                  <a:schemeClr val="tx2"/>
                </a:solidFill>
                <a:latin typeface="Arial Narrow" panose="020B0606020202030204" pitchFamily="34" charset="0"/>
              </a:rPr>
              <a:t>здравни</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дейности</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което</a:t>
            </a:r>
            <a:r>
              <a:rPr lang="ru-RU" sz="2100" dirty="0">
                <a:solidFill>
                  <a:schemeClr val="tx2"/>
                </a:solidFill>
                <a:latin typeface="Arial Narrow" panose="020B0606020202030204" pitchFamily="34" charset="0"/>
              </a:rPr>
              <a:t> се </a:t>
            </a:r>
            <a:r>
              <a:rPr lang="ru-RU" sz="2100" dirty="0" err="1">
                <a:solidFill>
                  <a:schemeClr val="tx2"/>
                </a:solidFill>
                <a:latin typeface="Arial Narrow" panose="020B0606020202030204" pitchFamily="34" charset="0"/>
              </a:rPr>
              <a:t>осъществява</a:t>
            </a:r>
            <a:r>
              <a:rPr lang="ru-RU" sz="2100" dirty="0">
                <a:solidFill>
                  <a:schemeClr val="tx2"/>
                </a:solidFill>
                <a:latin typeface="Arial Narrow" panose="020B0606020202030204" pitchFamily="34" charset="0"/>
              </a:rPr>
              <a:t> от </a:t>
            </a:r>
            <a:r>
              <a:rPr lang="ru-RU" sz="2100" dirty="0" err="1">
                <a:solidFill>
                  <a:schemeClr val="tx2"/>
                </a:solidFill>
                <a:latin typeface="Arial Narrow" panose="020B0606020202030204" pitchFamily="34" charset="0"/>
              </a:rPr>
              <a:t>Националната</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здравноосигурителна</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каса</a:t>
            </a:r>
            <a:r>
              <a:rPr lang="ru-RU" sz="2100" dirty="0">
                <a:solidFill>
                  <a:schemeClr val="tx2"/>
                </a:solidFill>
                <a:latin typeface="Arial Narrow" panose="020B0606020202030204" pitchFamily="34" charset="0"/>
              </a:rPr>
              <a:t> (НЗОК) и от </a:t>
            </a:r>
            <a:r>
              <a:rPr lang="ru-RU" sz="2100" dirty="0" err="1">
                <a:solidFill>
                  <a:schemeClr val="tx2"/>
                </a:solidFill>
                <a:latin typeface="Arial Narrow" panose="020B0606020202030204" pitchFamily="34" charset="0"/>
              </a:rPr>
              <a:t>нейните</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териториални</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поделения</a:t>
            </a:r>
            <a:r>
              <a:rPr lang="ru-RU" sz="2100" dirty="0">
                <a:solidFill>
                  <a:schemeClr val="tx2"/>
                </a:solidFill>
                <a:latin typeface="Arial Narrow" panose="020B0606020202030204" pitchFamily="34" charset="0"/>
              </a:rPr>
              <a:t> - </a:t>
            </a:r>
            <a:r>
              <a:rPr lang="ru-RU" sz="2100" dirty="0" err="1">
                <a:solidFill>
                  <a:schemeClr val="tx2"/>
                </a:solidFill>
                <a:latin typeface="Arial Narrow" panose="020B0606020202030204" pitchFamily="34" charset="0"/>
              </a:rPr>
              <a:t>районни</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здравноосигурителни</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каси</a:t>
            </a:r>
            <a:r>
              <a:rPr lang="ru-RU" sz="2100" dirty="0">
                <a:solidFill>
                  <a:schemeClr val="tx2"/>
                </a:solidFill>
                <a:latin typeface="Arial Narrow" panose="020B0606020202030204" pitchFamily="34" charset="0"/>
              </a:rPr>
              <a:t> (РЗОК). </a:t>
            </a:r>
            <a:r>
              <a:rPr lang="ru-RU" sz="2100" dirty="0" err="1">
                <a:solidFill>
                  <a:schemeClr val="tx2"/>
                </a:solidFill>
                <a:latin typeface="Arial Narrow" panose="020B0606020202030204" pitchFamily="34" charset="0"/>
              </a:rPr>
              <a:t>Задължителното</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здравно</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осигуряване</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предоставя</a:t>
            </a:r>
            <a:r>
              <a:rPr lang="ru-RU" sz="2100" dirty="0">
                <a:solidFill>
                  <a:schemeClr val="tx2"/>
                </a:solidFill>
                <a:latin typeface="Arial Narrow" panose="020B0606020202030204" pitchFamily="34" charset="0"/>
              </a:rPr>
              <a:t> пакет от </a:t>
            </a:r>
            <a:r>
              <a:rPr lang="ru-RU" sz="2100" dirty="0" err="1">
                <a:solidFill>
                  <a:schemeClr val="tx2"/>
                </a:solidFill>
                <a:latin typeface="Arial Narrow" panose="020B0606020202030204" pitchFamily="34" charset="0"/>
              </a:rPr>
              <a:t>здравни</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дейности</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гарантиран</a:t>
            </a:r>
            <a:r>
              <a:rPr lang="ru-RU" sz="2100" dirty="0">
                <a:solidFill>
                  <a:schemeClr val="tx2"/>
                </a:solidFill>
                <a:latin typeface="Arial Narrow" panose="020B0606020202030204" pitchFamily="34" charset="0"/>
              </a:rPr>
              <a:t> от бюджета на НЗОК.</a:t>
            </a:r>
            <a:endParaRPr lang="bg-BG" sz="2100" dirty="0">
              <a:solidFill>
                <a:schemeClr val="tx2"/>
              </a:solidFill>
              <a:latin typeface="Arial Narrow" panose="020B0606020202030204" pitchFamily="34" charset="0"/>
            </a:endParaRPr>
          </a:p>
          <a:p>
            <a:pPr algn="just"/>
            <a:r>
              <a:rPr lang="ru-RU" sz="2100" dirty="0" smtClean="0">
                <a:solidFill>
                  <a:schemeClr val="tx2"/>
                </a:solidFill>
                <a:latin typeface="Arial Narrow" panose="020B0606020202030204" pitchFamily="34" charset="0"/>
              </a:rPr>
              <a:t>	</a:t>
            </a:r>
            <a:r>
              <a:rPr lang="ru-RU" sz="2100" dirty="0" err="1" smtClean="0">
                <a:solidFill>
                  <a:schemeClr val="tx2"/>
                </a:solidFill>
                <a:latin typeface="Arial Narrow" panose="020B0606020202030204" pitchFamily="34" charset="0"/>
              </a:rPr>
              <a:t>Набирането</a:t>
            </a:r>
            <a:r>
              <a:rPr lang="ru-RU" sz="2100" dirty="0" smtClean="0">
                <a:solidFill>
                  <a:schemeClr val="tx2"/>
                </a:solidFill>
                <a:latin typeface="Arial Narrow" panose="020B0606020202030204" pitchFamily="34" charset="0"/>
              </a:rPr>
              <a:t> </a:t>
            </a:r>
            <a:r>
              <a:rPr lang="ru-RU" sz="2100" dirty="0">
                <a:solidFill>
                  <a:schemeClr val="tx2"/>
                </a:solidFill>
                <a:latin typeface="Arial Narrow" panose="020B0606020202030204" pitchFamily="34" charset="0"/>
              </a:rPr>
              <a:t>на средства от </a:t>
            </a:r>
            <a:r>
              <a:rPr lang="ru-RU" sz="2100" dirty="0" err="1">
                <a:solidFill>
                  <a:schemeClr val="tx2"/>
                </a:solidFill>
                <a:latin typeface="Arial Narrow" panose="020B0606020202030204" pitchFamily="34" charset="0"/>
              </a:rPr>
              <a:t>задължителните</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здравноосигурителни</a:t>
            </a:r>
            <a:r>
              <a:rPr lang="ru-RU" sz="2100" dirty="0">
                <a:solidFill>
                  <a:schemeClr val="tx2"/>
                </a:solidFill>
                <a:latin typeface="Arial Narrow" panose="020B0606020202030204" pitchFamily="34" charset="0"/>
              </a:rPr>
              <a:t> вноски, </a:t>
            </a:r>
            <a:r>
              <a:rPr lang="ru-RU" sz="2100" dirty="0" err="1">
                <a:solidFill>
                  <a:schemeClr val="tx2"/>
                </a:solidFill>
                <a:latin typeface="Arial Narrow" panose="020B0606020202030204" pitchFamily="34" charset="0"/>
              </a:rPr>
              <a:t>които</a:t>
            </a:r>
            <a:r>
              <a:rPr lang="ru-RU" sz="2100" dirty="0">
                <a:solidFill>
                  <a:schemeClr val="tx2"/>
                </a:solidFill>
                <a:latin typeface="Arial Narrow" panose="020B0606020202030204" pitchFamily="34" charset="0"/>
              </a:rPr>
              <a:t> се определят </a:t>
            </a:r>
            <a:r>
              <a:rPr lang="ru-RU" sz="2100" dirty="0" err="1">
                <a:solidFill>
                  <a:schemeClr val="tx2"/>
                </a:solidFill>
                <a:latin typeface="Arial Narrow" panose="020B0606020202030204" pitchFamily="34" charset="0"/>
              </a:rPr>
              <a:t>със</a:t>
            </a:r>
            <a:r>
              <a:rPr lang="ru-RU" sz="2100" dirty="0">
                <a:solidFill>
                  <a:schemeClr val="tx2"/>
                </a:solidFill>
                <a:latin typeface="Arial Narrow" panose="020B0606020202030204" pitchFamily="34" charset="0"/>
              </a:rPr>
              <a:t> закон, се </a:t>
            </a:r>
            <a:r>
              <a:rPr lang="ru-RU" sz="2100" dirty="0" err="1">
                <a:solidFill>
                  <a:schemeClr val="tx2"/>
                </a:solidFill>
                <a:latin typeface="Arial Narrow" panose="020B0606020202030204" pitchFamily="34" charset="0"/>
              </a:rPr>
              <a:t>осъществява</a:t>
            </a:r>
            <a:r>
              <a:rPr lang="ru-RU" sz="2100" dirty="0">
                <a:solidFill>
                  <a:schemeClr val="tx2"/>
                </a:solidFill>
                <a:latin typeface="Arial Narrow" panose="020B0606020202030204" pitchFamily="34" charset="0"/>
              </a:rPr>
              <a:t> от </a:t>
            </a:r>
            <a:r>
              <a:rPr lang="ru-RU" sz="2100" dirty="0" err="1">
                <a:solidFill>
                  <a:schemeClr val="tx2"/>
                </a:solidFill>
                <a:latin typeface="Arial Narrow" panose="020B0606020202030204" pitchFamily="34" charset="0"/>
              </a:rPr>
              <a:t>Националната</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агенция</a:t>
            </a:r>
            <a:r>
              <a:rPr lang="ru-RU" sz="2100" dirty="0">
                <a:solidFill>
                  <a:schemeClr val="tx2"/>
                </a:solidFill>
                <a:latin typeface="Arial Narrow" panose="020B0606020202030204" pitchFamily="34" charset="0"/>
              </a:rPr>
              <a:t> за приходите</a:t>
            </a:r>
            <a:r>
              <a:rPr lang="ru-RU" sz="2100" dirty="0" smtClean="0">
                <a:solidFill>
                  <a:schemeClr val="tx2"/>
                </a:solidFill>
                <a:latin typeface="Arial Narrow" panose="020B0606020202030204" pitchFamily="34" charset="0"/>
              </a:rPr>
              <a:t>.</a:t>
            </a:r>
          </a:p>
          <a:p>
            <a:pPr algn="just"/>
            <a:r>
              <a:rPr lang="ru-RU" sz="2100" dirty="0" smtClean="0">
                <a:solidFill>
                  <a:schemeClr val="tx2"/>
                </a:solidFill>
                <a:latin typeface="Arial Narrow" panose="020B0606020202030204" pitchFamily="34" charset="0"/>
              </a:rPr>
              <a:t>	НЗОК </a:t>
            </a:r>
            <a:r>
              <a:rPr lang="ru-RU" sz="2100" dirty="0" err="1">
                <a:solidFill>
                  <a:schemeClr val="tx2"/>
                </a:solidFill>
                <a:latin typeface="Arial Narrow" panose="020B0606020202030204" pitchFamily="34" charset="0"/>
              </a:rPr>
              <a:t>закупува</a:t>
            </a:r>
            <a:r>
              <a:rPr lang="ru-RU" sz="2100" dirty="0">
                <a:solidFill>
                  <a:schemeClr val="tx2"/>
                </a:solidFill>
                <a:latin typeface="Arial Narrow" panose="020B0606020202030204" pitchFamily="34" charset="0"/>
              </a:rPr>
              <a:t> от </a:t>
            </a:r>
            <a:r>
              <a:rPr lang="ru-RU" sz="2100" dirty="0" err="1">
                <a:solidFill>
                  <a:schemeClr val="tx2"/>
                </a:solidFill>
                <a:latin typeface="Arial Narrow" panose="020B0606020202030204" pitchFamily="34" charset="0"/>
              </a:rPr>
              <a:t>изпълнителите</a:t>
            </a:r>
            <a:r>
              <a:rPr lang="ru-RU" sz="2100" dirty="0">
                <a:solidFill>
                  <a:schemeClr val="tx2"/>
                </a:solidFill>
                <a:latin typeface="Arial Narrow" panose="020B0606020202030204" pitchFamily="34" charset="0"/>
              </a:rPr>
              <a:t> на </a:t>
            </a:r>
            <a:r>
              <a:rPr lang="ru-RU" sz="2100" dirty="0" err="1">
                <a:solidFill>
                  <a:schemeClr val="tx2"/>
                </a:solidFill>
                <a:latin typeface="Arial Narrow" panose="020B0606020202030204" pitchFamily="34" charset="0"/>
              </a:rPr>
              <a:t>медицинска</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помощ</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здравни</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дейности</a:t>
            </a:r>
            <a:r>
              <a:rPr lang="ru-RU" sz="2100" dirty="0">
                <a:solidFill>
                  <a:schemeClr val="tx2"/>
                </a:solidFill>
                <a:latin typeface="Arial Narrow" panose="020B0606020202030204" pitchFamily="34" charset="0"/>
              </a:rPr>
              <a:t> </a:t>
            </a:r>
            <a:r>
              <a:rPr lang="ru-RU" sz="2100" dirty="0" smtClean="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определени</a:t>
            </a:r>
            <a:r>
              <a:rPr lang="ru-RU" sz="2100" dirty="0">
                <a:solidFill>
                  <a:schemeClr val="tx2"/>
                </a:solidFill>
                <a:latin typeface="Arial Narrow" panose="020B0606020202030204" pitchFamily="34" charset="0"/>
              </a:rPr>
              <a:t> по вид, </a:t>
            </a:r>
            <a:r>
              <a:rPr lang="ru-RU" sz="2100" dirty="0" err="1">
                <a:solidFill>
                  <a:schemeClr val="tx2"/>
                </a:solidFill>
                <a:latin typeface="Arial Narrow" panose="020B0606020202030204" pitchFamily="34" charset="0"/>
              </a:rPr>
              <a:t>обем</a:t>
            </a:r>
            <a:r>
              <a:rPr lang="ru-RU" sz="2100" dirty="0">
                <a:solidFill>
                  <a:schemeClr val="tx2"/>
                </a:solidFill>
                <a:latin typeface="Arial Narrow" panose="020B0606020202030204" pitchFamily="34" charset="0"/>
              </a:rPr>
              <a:t>, цена и </a:t>
            </a:r>
            <a:r>
              <a:rPr lang="ru-RU" sz="2100" dirty="0" err="1">
                <a:solidFill>
                  <a:schemeClr val="tx2"/>
                </a:solidFill>
                <a:latin typeface="Arial Narrow" panose="020B0606020202030204" pitchFamily="34" charset="0"/>
              </a:rPr>
              <a:t>съответстващи</a:t>
            </a:r>
            <a:r>
              <a:rPr lang="ru-RU" sz="2100" dirty="0">
                <a:solidFill>
                  <a:schemeClr val="tx2"/>
                </a:solidFill>
                <a:latin typeface="Arial Narrow" panose="020B0606020202030204" pitchFamily="34" charset="0"/>
              </a:rPr>
              <a:t> на критерии за качество и </a:t>
            </a:r>
            <a:r>
              <a:rPr lang="ru-RU" sz="2100" dirty="0" err="1">
                <a:solidFill>
                  <a:schemeClr val="tx2"/>
                </a:solidFill>
                <a:latin typeface="Arial Narrow" panose="020B0606020202030204" pitchFamily="34" charset="0"/>
              </a:rPr>
              <a:t>достъпност</a:t>
            </a:r>
            <a:r>
              <a:rPr lang="ru-RU" sz="2100" dirty="0">
                <a:solidFill>
                  <a:schemeClr val="tx2"/>
                </a:solidFill>
                <a:latin typeface="Arial Narrow" panose="020B0606020202030204" pitchFamily="34" charset="0"/>
              </a:rPr>
              <a:t>, в </a:t>
            </a:r>
            <a:r>
              <a:rPr lang="ru-RU" sz="2100" dirty="0" err="1">
                <a:solidFill>
                  <a:schemeClr val="tx2"/>
                </a:solidFill>
                <a:latin typeface="Arial Narrow" panose="020B0606020202030204" pitchFamily="34" charset="0"/>
              </a:rPr>
              <a:t>съответствие</a:t>
            </a:r>
            <a:r>
              <a:rPr lang="ru-RU" sz="2100" dirty="0">
                <a:solidFill>
                  <a:schemeClr val="tx2"/>
                </a:solidFill>
                <a:latin typeface="Arial Narrow" panose="020B0606020202030204" pitchFamily="34" charset="0"/>
              </a:rPr>
              <a:t> с </a:t>
            </a:r>
            <a:r>
              <a:rPr lang="ru-RU" sz="2100" dirty="0" err="1">
                <a:solidFill>
                  <a:schemeClr val="tx2"/>
                </a:solidFill>
                <a:latin typeface="Arial Narrow" panose="020B0606020202030204" pitchFamily="34" charset="0"/>
              </a:rPr>
              <a:t>този</a:t>
            </a:r>
            <a:r>
              <a:rPr lang="ru-RU" sz="2100" dirty="0">
                <a:solidFill>
                  <a:schemeClr val="tx2"/>
                </a:solidFill>
                <a:latin typeface="Arial Narrow" panose="020B0606020202030204" pitchFamily="34" charset="0"/>
              </a:rPr>
              <a:t> закон</a:t>
            </a:r>
            <a:r>
              <a:rPr lang="ru-RU" sz="2100" dirty="0" smtClean="0">
                <a:solidFill>
                  <a:schemeClr val="tx2"/>
                </a:solidFill>
                <a:latin typeface="Arial Narrow" panose="020B0606020202030204" pitchFamily="34" charset="0"/>
              </a:rPr>
              <a:t>.</a:t>
            </a:r>
          </a:p>
          <a:p>
            <a:pPr algn="just"/>
            <a:r>
              <a:rPr lang="ru-RU" sz="2100" dirty="0" smtClean="0">
                <a:solidFill>
                  <a:schemeClr val="tx2"/>
                </a:solidFill>
                <a:latin typeface="Arial Narrow" panose="020B0606020202030204" pitchFamily="34" charset="0"/>
              </a:rPr>
              <a:t>	</a:t>
            </a:r>
            <a:r>
              <a:rPr lang="ru-RU" sz="2100" b="1" dirty="0" err="1" smtClean="0">
                <a:solidFill>
                  <a:schemeClr val="tx2"/>
                </a:solidFill>
                <a:latin typeface="Arial Narrow" panose="020B0606020202030204" pitchFamily="34" charset="0"/>
              </a:rPr>
              <a:t>Доброволното</a:t>
            </a:r>
            <a:r>
              <a:rPr lang="ru-RU" sz="2100" b="1" dirty="0" smtClean="0">
                <a:solidFill>
                  <a:schemeClr val="tx2"/>
                </a:solidFill>
                <a:latin typeface="Arial Narrow" panose="020B0606020202030204" pitchFamily="34" charset="0"/>
              </a:rPr>
              <a:t> </a:t>
            </a:r>
            <a:r>
              <a:rPr lang="ru-RU" sz="2100" b="1" dirty="0" err="1">
                <a:solidFill>
                  <a:schemeClr val="tx2"/>
                </a:solidFill>
                <a:latin typeface="Arial Narrow" panose="020B0606020202030204" pitchFamily="34" charset="0"/>
              </a:rPr>
              <a:t>здравно</a:t>
            </a:r>
            <a:r>
              <a:rPr lang="ru-RU" sz="2100" b="1" dirty="0">
                <a:solidFill>
                  <a:schemeClr val="tx2"/>
                </a:solidFill>
                <a:latin typeface="Arial Narrow" panose="020B0606020202030204" pitchFamily="34" charset="0"/>
              </a:rPr>
              <a:t> </a:t>
            </a:r>
            <a:r>
              <a:rPr lang="ru-RU" sz="2100" b="1" dirty="0" err="1">
                <a:solidFill>
                  <a:schemeClr val="tx2"/>
                </a:solidFill>
                <a:latin typeface="Arial Narrow" panose="020B0606020202030204" pitchFamily="34" charset="0"/>
              </a:rPr>
              <a:t>осигуряване</a:t>
            </a:r>
            <a:r>
              <a:rPr lang="ru-RU" sz="2100" b="1" dirty="0">
                <a:solidFill>
                  <a:schemeClr val="tx2"/>
                </a:solidFill>
                <a:latin typeface="Arial Narrow" panose="020B0606020202030204" pitchFamily="34" charset="0"/>
              </a:rPr>
              <a:t> </a:t>
            </a:r>
            <a:r>
              <a:rPr lang="ru-RU" sz="2100" dirty="0">
                <a:solidFill>
                  <a:schemeClr val="tx2"/>
                </a:solidFill>
                <a:latin typeface="Arial Narrow" panose="020B0606020202030204" pitchFamily="34" charset="0"/>
              </a:rPr>
              <a:t>е </a:t>
            </a:r>
            <a:r>
              <a:rPr lang="ru-RU" sz="2100" dirty="0" err="1">
                <a:solidFill>
                  <a:schemeClr val="tx2"/>
                </a:solidFill>
                <a:latin typeface="Arial Narrow" panose="020B0606020202030204" pitchFamily="34" charset="0"/>
              </a:rPr>
              <a:t>дейност</a:t>
            </a:r>
            <a:r>
              <a:rPr lang="ru-RU" sz="2100" dirty="0">
                <a:solidFill>
                  <a:schemeClr val="tx2"/>
                </a:solidFill>
                <a:latin typeface="Arial Narrow" panose="020B0606020202030204" pitchFamily="34" charset="0"/>
              </a:rPr>
              <a:t> по </a:t>
            </a:r>
            <a:r>
              <a:rPr lang="ru-RU" sz="2100" dirty="0" err="1">
                <a:solidFill>
                  <a:schemeClr val="tx2"/>
                </a:solidFill>
                <a:latin typeface="Arial Narrow" panose="020B0606020202030204" pitchFamily="34" charset="0"/>
              </a:rPr>
              <a:t>поемане</a:t>
            </a:r>
            <a:r>
              <a:rPr lang="ru-RU" sz="2100" dirty="0">
                <a:solidFill>
                  <a:schemeClr val="tx2"/>
                </a:solidFill>
                <a:latin typeface="Arial Narrow" panose="020B0606020202030204" pitchFamily="34" charset="0"/>
              </a:rPr>
              <a:t> на </a:t>
            </a:r>
            <a:r>
              <a:rPr lang="ru-RU" sz="2100" dirty="0" err="1">
                <a:solidFill>
                  <a:schemeClr val="tx2"/>
                </a:solidFill>
                <a:latin typeface="Arial Narrow" panose="020B0606020202030204" pitchFamily="34" charset="0"/>
              </a:rPr>
              <a:t>рискове</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свързани</a:t>
            </a:r>
            <a:r>
              <a:rPr lang="ru-RU" sz="2100" dirty="0">
                <a:solidFill>
                  <a:schemeClr val="tx2"/>
                </a:solidFill>
                <a:latin typeface="Arial Narrow" panose="020B0606020202030204" pitchFamily="34" charset="0"/>
              </a:rPr>
              <a:t> с </a:t>
            </a:r>
            <a:r>
              <a:rPr lang="ru-RU" sz="2100" dirty="0" err="1">
                <a:solidFill>
                  <a:schemeClr val="tx2"/>
                </a:solidFill>
                <a:latin typeface="Arial Narrow" panose="020B0606020202030204" pitchFamily="34" charset="0"/>
              </a:rPr>
              <a:t>финансовото</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обезпечаване</a:t>
            </a:r>
            <a:r>
              <a:rPr lang="ru-RU" sz="2100" dirty="0">
                <a:solidFill>
                  <a:schemeClr val="tx2"/>
                </a:solidFill>
                <a:latin typeface="Arial Narrow" panose="020B0606020202030204" pitchFamily="34" charset="0"/>
              </a:rPr>
              <a:t> на </a:t>
            </a:r>
            <a:r>
              <a:rPr lang="ru-RU" sz="2100" dirty="0" err="1">
                <a:solidFill>
                  <a:schemeClr val="tx2"/>
                </a:solidFill>
                <a:latin typeface="Arial Narrow" panose="020B0606020202030204" pitchFamily="34" charset="0"/>
              </a:rPr>
              <a:t>определени</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здравни</a:t>
            </a:r>
            <a:r>
              <a:rPr lang="ru-RU" sz="2100" dirty="0">
                <a:solidFill>
                  <a:schemeClr val="tx2"/>
                </a:solidFill>
                <a:latin typeface="Arial Narrow" panose="020B0606020202030204" pitchFamily="34" charset="0"/>
              </a:rPr>
              <a:t> услуги и стоки </a:t>
            </a:r>
            <a:r>
              <a:rPr lang="ru-RU" sz="2100" dirty="0" err="1">
                <a:solidFill>
                  <a:schemeClr val="tx2"/>
                </a:solidFill>
                <a:latin typeface="Arial Narrow" panose="020B0606020202030204" pitchFamily="34" charset="0"/>
              </a:rPr>
              <a:t>срещу</a:t>
            </a:r>
            <a:r>
              <a:rPr lang="ru-RU" sz="2100" dirty="0">
                <a:solidFill>
                  <a:schemeClr val="tx2"/>
                </a:solidFill>
                <a:latin typeface="Arial Narrow" panose="020B0606020202030204" pitchFamily="34" charset="0"/>
              </a:rPr>
              <a:t> </a:t>
            </a:r>
            <a:r>
              <a:rPr lang="ru-RU" sz="2100" dirty="0" err="1">
                <a:solidFill>
                  <a:schemeClr val="tx2"/>
                </a:solidFill>
                <a:latin typeface="Arial Narrow" panose="020B0606020202030204" pitchFamily="34" charset="0"/>
              </a:rPr>
              <a:t>заплащане</a:t>
            </a:r>
            <a:r>
              <a:rPr lang="ru-RU" sz="2100" dirty="0">
                <a:solidFill>
                  <a:schemeClr val="tx2"/>
                </a:solidFill>
                <a:latin typeface="Arial Narrow" panose="020B0606020202030204" pitchFamily="34" charset="0"/>
              </a:rPr>
              <a:t> на премии, </a:t>
            </a:r>
            <a:r>
              <a:rPr lang="ru-RU" sz="2100" dirty="0" err="1">
                <a:solidFill>
                  <a:schemeClr val="tx2"/>
                </a:solidFill>
                <a:latin typeface="Arial Narrow" panose="020B0606020202030204" pitchFamily="34" charset="0"/>
              </a:rPr>
              <a:t>въз</a:t>
            </a:r>
            <a:r>
              <a:rPr lang="ru-RU" sz="2100" dirty="0">
                <a:solidFill>
                  <a:schemeClr val="tx2"/>
                </a:solidFill>
                <a:latin typeface="Arial Narrow" panose="020B0606020202030204" pitchFamily="34" charset="0"/>
              </a:rPr>
              <a:t> основа на </a:t>
            </a:r>
            <a:r>
              <a:rPr lang="ru-RU" sz="2100" dirty="0" err="1">
                <a:solidFill>
                  <a:schemeClr val="tx2"/>
                </a:solidFill>
                <a:latin typeface="Arial Narrow" panose="020B0606020202030204" pitchFamily="34" charset="0"/>
              </a:rPr>
              <a:t>застрахователни</a:t>
            </a:r>
            <a:r>
              <a:rPr lang="ru-RU" sz="2100" dirty="0">
                <a:solidFill>
                  <a:schemeClr val="tx2"/>
                </a:solidFill>
                <a:latin typeface="Arial Narrow" panose="020B0606020202030204" pitchFamily="34" charset="0"/>
              </a:rPr>
              <a:t> договори</a:t>
            </a:r>
            <a:r>
              <a:rPr lang="ru-RU" sz="2100" dirty="0" smtClean="0">
                <a:solidFill>
                  <a:schemeClr val="tx2"/>
                </a:solidFill>
                <a:latin typeface="Arial Narrow" panose="020B0606020202030204" pitchFamily="34" charset="0"/>
              </a:rPr>
              <a:t>.</a:t>
            </a:r>
            <a:endParaRPr lang="bg-BG" sz="21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3690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 y="117693"/>
            <a:ext cx="12191999" cy="6740307"/>
          </a:xfrm>
          <a:prstGeom prst="rect">
            <a:avLst/>
          </a:prstGeom>
        </p:spPr>
        <p:txBody>
          <a:bodyPr wrap="square">
            <a:spAutoFit/>
          </a:bodyPr>
          <a:lstStyle/>
          <a:p>
            <a:pPr algn="just"/>
            <a:r>
              <a:rPr lang="ru-RU" sz="2400" dirty="0" smtClean="0">
                <a:solidFill>
                  <a:srgbClr val="00B0F0"/>
                </a:solidFill>
                <a:latin typeface="Arial Narrow" panose="020B0606020202030204" pitchFamily="34" charset="0"/>
              </a:rPr>
              <a:t>	Глава </a:t>
            </a:r>
            <a:r>
              <a:rPr lang="ru-RU" sz="2400" dirty="0">
                <a:solidFill>
                  <a:srgbClr val="00B0F0"/>
                </a:solidFill>
                <a:latin typeface="Arial Narrow" panose="020B0606020202030204" pitchFamily="34" charset="0"/>
              </a:rPr>
              <a:t>втора</a:t>
            </a:r>
            <a:r>
              <a:rPr lang="ru-RU" sz="2400" dirty="0" smtClean="0">
                <a:solidFill>
                  <a:srgbClr val="00B0F0"/>
                </a:solidFill>
                <a:latin typeface="Arial Narrow" panose="020B0606020202030204" pitchFamily="34" charset="0"/>
              </a:rPr>
              <a:t>. ЗАДЪЛЖИТЕЛНО </a:t>
            </a:r>
            <a:r>
              <a:rPr lang="ru-RU" sz="2400" dirty="0">
                <a:solidFill>
                  <a:srgbClr val="00B0F0"/>
                </a:solidFill>
                <a:latin typeface="Arial Narrow" panose="020B0606020202030204" pitchFamily="34" charset="0"/>
              </a:rPr>
              <a:t>ЗДРАВНО </a:t>
            </a:r>
            <a:r>
              <a:rPr lang="ru-RU" sz="2400" dirty="0" smtClean="0">
                <a:solidFill>
                  <a:srgbClr val="00B0F0"/>
                </a:solidFill>
                <a:latin typeface="Arial Narrow" panose="020B0606020202030204" pitchFamily="34" charset="0"/>
              </a:rPr>
              <a:t>ОСИГУРЯВАНЕ</a:t>
            </a:r>
          </a:p>
          <a:p>
            <a:pPr algn="just"/>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Задължителното</a:t>
            </a:r>
            <a:r>
              <a:rPr lang="ru-RU" sz="2400" dirty="0" smtClean="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здравно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осигуряване</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гарантира</a:t>
            </a:r>
            <a:r>
              <a:rPr lang="ru-RU" sz="2400" dirty="0">
                <a:solidFill>
                  <a:schemeClr val="tx2"/>
                </a:solidFill>
                <a:latin typeface="Arial Narrow" panose="020B0606020202030204" pitchFamily="34" charset="0"/>
              </a:rPr>
              <a:t> свободен </a:t>
            </a:r>
            <a:r>
              <a:rPr lang="ru-RU" sz="2400" dirty="0" err="1">
                <a:solidFill>
                  <a:schemeClr val="tx2"/>
                </a:solidFill>
                <a:latin typeface="Arial Narrow" panose="020B0606020202030204" pitchFamily="34" charset="0"/>
              </a:rPr>
              <a:t>достъп</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осигурените</a:t>
            </a:r>
            <a:r>
              <a:rPr lang="ru-RU" sz="2400" dirty="0">
                <a:solidFill>
                  <a:schemeClr val="tx2"/>
                </a:solidFill>
                <a:latin typeface="Arial Narrow" panose="020B0606020202030204" pitchFamily="34" charset="0"/>
              </a:rPr>
              <a:t> лица до </a:t>
            </a:r>
            <a:r>
              <a:rPr lang="ru-RU" sz="2400" dirty="0" err="1">
                <a:solidFill>
                  <a:schemeClr val="tx2"/>
                </a:solidFill>
                <a:latin typeface="Arial Narrow" panose="020B0606020202030204" pitchFamily="34" charset="0"/>
              </a:rPr>
              <a:t>медицинска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помощ</a:t>
            </a:r>
            <a:r>
              <a:rPr lang="ru-RU" sz="2400" dirty="0">
                <a:solidFill>
                  <a:schemeClr val="tx2"/>
                </a:solidFill>
                <a:latin typeface="Arial Narrow" panose="020B0606020202030204" pitchFamily="34" charset="0"/>
              </a:rPr>
              <a:t> чрез определен по вид, обхват и </a:t>
            </a:r>
            <a:r>
              <a:rPr lang="ru-RU" sz="2400" dirty="0" err="1">
                <a:solidFill>
                  <a:schemeClr val="tx2"/>
                </a:solidFill>
                <a:latin typeface="Arial Narrow" panose="020B0606020202030204" pitchFamily="34" charset="0"/>
              </a:rPr>
              <a:t>обем</a:t>
            </a:r>
            <a:r>
              <a:rPr lang="ru-RU" sz="2400" dirty="0">
                <a:solidFill>
                  <a:schemeClr val="tx2"/>
                </a:solidFill>
                <a:latin typeface="Arial Narrow" panose="020B0606020202030204" pitchFamily="34" charset="0"/>
              </a:rPr>
              <a:t> пакет от </a:t>
            </a:r>
            <a:r>
              <a:rPr lang="ru-RU" sz="2400" dirty="0" err="1">
                <a:solidFill>
                  <a:schemeClr val="tx2"/>
                </a:solidFill>
                <a:latin typeface="Arial Narrow" panose="020B0606020202030204" pitchFamily="34" charset="0"/>
              </a:rPr>
              <a:t>здравни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дейности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както</a:t>
            </a:r>
            <a:r>
              <a:rPr lang="ru-RU" sz="2400" dirty="0">
                <a:solidFill>
                  <a:schemeClr val="tx2"/>
                </a:solidFill>
                <a:latin typeface="Arial Narrow" panose="020B0606020202030204" pitchFamily="34" charset="0"/>
              </a:rPr>
              <a:t> и свободен </a:t>
            </a:r>
            <a:r>
              <a:rPr lang="ru-RU" sz="2400" dirty="0" err="1">
                <a:solidFill>
                  <a:schemeClr val="tx2"/>
                </a:solidFill>
                <a:latin typeface="Arial Narrow" panose="020B0606020202030204" pitchFamily="34" charset="0"/>
              </a:rPr>
              <a:t>избор</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изпълнител</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сключил</a:t>
            </a:r>
            <a:r>
              <a:rPr lang="ru-RU" sz="2400" dirty="0">
                <a:solidFill>
                  <a:schemeClr val="tx2"/>
                </a:solidFill>
                <a:latin typeface="Arial Narrow" panose="020B0606020202030204" pitchFamily="34" charset="0"/>
              </a:rPr>
              <a:t> договор с </a:t>
            </a:r>
            <a:r>
              <a:rPr lang="ru-RU" sz="2400" dirty="0" err="1">
                <a:solidFill>
                  <a:schemeClr val="tx2"/>
                </a:solidFill>
                <a:latin typeface="Arial Narrow" panose="020B0606020202030204" pitchFamily="34" charset="0"/>
              </a:rPr>
              <a:t>районна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здравноосигурителна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каса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Правото</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избор</a:t>
            </a:r>
            <a:r>
              <a:rPr lang="ru-RU" sz="2400" dirty="0">
                <a:solidFill>
                  <a:schemeClr val="tx2"/>
                </a:solidFill>
                <a:latin typeface="Arial Narrow" panose="020B0606020202030204" pitchFamily="34" charset="0"/>
              </a:rPr>
              <a:t> е валидно за </a:t>
            </a:r>
            <a:r>
              <a:rPr lang="ru-RU" sz="2400" dirty="0" err="1">
                <a:solidFill>
                  <a:schemeClr val="tx2"/>
                </a:solidFill>
                <a:latin typeface="Arial Narrow" panose="020B0606020202030204" pitchFamily="34" charset="0"/>
              </a:rPr>
              <a:t>цялата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територия</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страната</a:t>
            </a:r>
            <a:r>
              <a:rPr lang="ru-RU" sz="2400" dirty="0">
                <a:solidFill>
                  <a:schemeClr val="tx2"/>
                </a:solidFill>
                <a:latin typeface="Arial Narrow" panose="020B0606020202030204" pitchFamily="34" charset="0"/>
              </a:rPr>
              <a:t> и не </a:t>
            </a:r>
            <a:r>
              <a:rPr lang="ru-RU" sz="2400" dirty="0" err="1">
                <a:solidFill>
                  <a:schemeClr val="tx2"/>
                </a:solidFill>
                <a:latin typeface="Arial Narrow" panose="020B0606020202030204" pitchFamily="34" charset="0"/>
              </a:rPr>
              <a:t>може</a:t>
            </a:r>
            <a:r>
              <a:rPr lang="ru-RU" sz="2400" dirty="0">
                <a:solidFill>
                  <a:schemeClr val="tx2"/>
                </a:solidFill>
                <a:latin typeface="Arial Narrow" panose="020B0606020202030204" pitchFamily="34" charset="0"/>
              </a:rPr>
              <a:t> да </a:t>
            </a:r>
            <a:r>
              <a:rPr lang="ru-RU" sz="2400" dirty="0" err="1">
                <a:solidFill>
                  <a:schemeClr val="tx2"/>
                </a:solidFill>
                <a:latin typeface="Arial Narrow" panose="020B0606020202030204" pitchFamily="34" charset="0"/>
              </a:rPr>
              <a:t>бъде</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ограничавано</a:t>
            </a:r>
            <a:r>
              <a:rPr lang="ru-RU" sz="2400" dirty="0">
                <a:solidFill>
                  <a:schemeClr val="tx2"/>
                </a:solidFill>
                <a:latin typeface="Arial Narrow" panose="020B0606020202030204" pitchFamily="34" charset="0"/>
              </a:rPr>
              <a:t> по </a:t>
            </a:r>
            <a:r>
              <a:rPr lang="ru-RU" sz="2400" dirty="0" err="1">
                <a:solidFill>
                  <a:schemeClr val="tx2"/>
                </a:solidFill>
                <a:latin typeface="Arial Narrow" panose="020B0606020202030204" pitchFamily="34" charset="0"/>
              </a:rPr>
              <a:t>географски</a:t>
            </a:r>
            <a:r>
              <a:rPr lang="ru-RU" sz="2400" dirty="0">
                <a:solidFill>
                  <a:schemeClr val="tx2"/>
                </a:solidFill>
                <a:latin typeface="Arial Narrow" panose="020B0606020202030204" pitchFamily="34" charset="0"/>
              </a:rPr>
              <a:t> и/или </a:t>
            </a:r>
            <a:r>
              <a:rPr lang="ru-RU" sz="2400" dirty="0" err="1">
                <a:solidFill>
                  <a:schemeClr val="tx2"/>
                </a:solidFill>
                <a:latin typeface="Arial Narrow" panose="020B0606020202030204" pitchFamily="34" charset="0"/>
              </a:rPr>
              <a:t>административни</a:t>
            </a:r>
            <a:r>
              <a:rPr lang="ru-RU" sz="2400" dirty="0">
                <a:solidFill>
                  <a:schemeClr val="tx2"/>
                </a:solidFill>
                <a:latin typeface="Arial Narrow" panose="020B0606020202030204" pitchFamily="34" charset="0"/>
              </a:rPr>
              <a:t> основания</a:t>
            </a:r>
            <a:r>
              <a:rPr lang="ru-RU" sz="2400" dirty="0" smtClean="0">
                <a:solidFill>
                  <a:schemeClr val="tx2"/>
                </a:solidFill>
                <a:latin typeface="Arial Narrow" panose="020B0606020202030204" pitchFamily="34" charset="0"/>
              </a:rPr>
              <a:t>.</a:t>
            </a:r>
          </a:p>
          <a:p>
            <a:pPr algn="just"/>
            <a:r>
              <a:rPr lang="ru-RU" sz="2400" dirty="0" smtClean="0">
                <a:solidFill>
                  <a:schemeClr val="tx2"/>
                </a:solidFill>
                <a:latin typeface="Arial Narrow" panose="020B0606020202030204" pitchFamily="34" charset="0"/>
              </a:rPr>
              <a:t>	</a:t>
            </a:r>
            <a:r>
              <a:rPr lang="ru-RU" sz="2400" b="1" dirty="0" err="1" smtClean="0">
                <a:solidFill>
                  <a:schemeClr val="tx2"/>
                </a:solidFill>
                <a:latin typeface="Arial Narrow" panose="020B0606020202030204" pitchFamily="34" charset="0"/>
              </a:rPr>
              <a:t>Задължителното</a:t>
            </a:r>
            <a:r>
              <a:rPr lang="ru-RU" sz="2400" b="1" dirty="0" smtClean="0">
                <a:solidFill>
                  <a:schemeClr val="tx2"/>
                </a:solidFill>
                <a:latin typeface="Arial Narrow" panose="020B0606020202030204" pitchFamily="34" charset="0"/>
              </a:rPr>
              <a:t> </a:t>
            </a:r>
            <a:r>
              <a:rPr lang="ru-RU" sz="2400" b="1" dirty="0" err="1">
                <a:solidFill>
                  <a:schemeClr val="tx2"/>
                </a:solidFill>
                <a:latin typeface="Arial Narrow" panose="020B0606020202030204" pitchFamily="34" charset="0"/>
              </a:rPr>
              <a:t>здравно</a:t>
            </a:r>
            <a:r>
              <a:rPr lang="ru-RU" sz="2400" b="1" dirty="0">
                <a:solidFill>
                  <a:schemeClr val="tx2"/>
                </a:solidFill>
                <a:latin typeface="Arial Narrow" panose="020B0606020202030204" pitchFamily="34" charset="0"/>
              </a:rPr>
              <a:t> </a:t>
            </a:r>
            <a:r>
              <a:rPr lang="ru-RU" sz="2400" b="1" dirty="0" err="1">
                <a:solidFill>
                  <a:schemeClr val="tx2"/>
                </a:solidFill>
                <a:latin typeface="Arial Narrow" panose="020B0606020202030204" pitchFamily="34" charset="0"/>
              </a:rPr>
              <a:t>осигуряване</a:t>
            </a:r>
            <a:r>
              <a:rPr lang="ru-RU" sz="2400" b="1" dirty="0">
                <a:solidFill>
                  <a:schemeClr val="tx2"/>
                </a:solidFill>
                <a:latin typeface="Arial Narrow" panose="020B0606020202030204" pitchFamily="34" charset="0"/>
              </a:rPr>
              <a:t> се </a:t>
            </a:r>
            <a:r>
              <a:rPr lang="ru-RU" sz="2400" b="1" dirty="0" err="1">
                <a:solidFill>
                  <a:schemeClr val="tx2"/>
                </a:solidFill>
                <a:latin typeface="Arial Narrow" panose="020B0606020202030204" pitchFamily="34" charset="0"/>
              </a:rPr>
              <a:t>осъществява</a:t>
            </a:r>
            <a:r>
              <a:rPr lang="ru-RU" sz="2400" b="1" dirty="0">
                <a:solidFill>
                  <a:schemeClr val="tx2"/>
                </a:solidFill>
                <a:latin typeface="Arial Narrow" panose="020B0606020202030204" pitchFamily="34" charset="0"/>
              </a:rPr>
              <a:t> на </a:t>
            </a:r>
            <a:r>
              <a:rPr lang="ru-RU" sz="2400" b="1" dirty="0" err="1">
                <a:solidFill>
                  <a:schemeClr val="tx2"/>
                </a:solidFill>
                <a:latin typeface="Arial Narrow" panose="020B0606020202030204" pitchFamily="34" charset="0"/>
              </a:rPr>
              <a:t>принципите</a:t>
            </a:r>
            <a:r>
              <a:rPr lang="ru-RU" sz="2400" b="1" dirty="0">
                <a:solidFill>
                  <a:schemeClr val="tx2"/>
                </a:solidFill>
                <a:latin typeface="Arial Narrow" panose="020B0606020202030204" pitchFamily="34" charset="0"/>
              </a:rPr>
              <a:t> на:</a:t>
            </a:r>
          </a:p>
          <a:p>
            <a:pPr algn="just"/>
            <a:r>
              <a:rPr lang="ru-RU" sz="2400" dirty="0">
                <a:solidFill>
                  <a:schemeClr val="tx2"/>
                </a:solidFill>
                <a:latin typeface="Arial Narrow" panose="020B0606020202030204" pitchFamily="34" charset="0"/>
              </a:rPr>
              <a:t>1. </a:t>
            </a:r>
            <a:r>
              <a:rPr lang="ru-RU" sz="2400" dirty="0" err="1" smtClean="0">
                <a:solidFill>
                  <a:schemeClr val="tx2"/>
                </a:solidFill>
                <a:latin typeface="Arial Narrow" panose="020B0606020202030204" pitchFamily="34" charset="0"/>
              </a:rPr>
              <a:t>задължително</a:t>
            </a:r>
            <a:r>
              <a:rPr lang="ru-RU" sz="2400" dirty="0" smtClean="0">
                <a:solidFill>
                  <a:schemeClr val="tx2"/>
                </a:solidFill>
                <a:latin typeface="Arial Narrow" panose="020B0606020202030204" pitchFamily="34" charset="0"/>
              </a:rPr>
              <a:t> </a:t>
            </a:r>
            <a:r>
              <a:rPr lang="ru-RU" sz="2400" dirty="0">
                <a:solidFill>
                  <a:schemeClr val="tx2"/>
                </a:solidFill>
                <a:latin typeface="Arial Narrow" panose="020B0606020202030204" pitchFamily="34" charset="0"/>
              </a:rPr>
              <a:t>участие при </a:t>
            </a:r>
            <a:r>
              <a:rPr lang="ru-RU" sz="2400" dirty="0" err="1">
                <a:solidFill>
                  <a:schemeClr val="tx2"/>
                </a:solidFill>
                <a:latin typeface="Arial Narrow" panose="020B0606020202030204" pitchFamily="34" charset="0"/>
              </a:rPr>
              <a:t>набирането</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вноските</a:t>
            </a:r>
            <a:r>
              <a:rPr lang="ru-RU" sz="2400" dirty="0">
                <a:solidFill>
                  <a:schemeClr val="tx2"/>
                </a:solidFill>
                <a:latin typeface="Arial Narrow" panose="020B0606020202030204" pitchFamily="34" charset="0"/>
              </a:rPr>
              <a:t>;</a:t>
            </a:r>
          </a:p>
          <a:p>
            <a:pPr algn="just"/>
            <a:r>
              <a:rPr lang="ru-RU" sz="2400" dirty="0">
                <a:solidFill>
                  <a:schemeClr val="tx2"/>
                </a:solidFill>
                <a:latin typeface="Arial Narrow" panose="020B0606020202030204" pitchFamily="34" charset="0"/>
              </a:rPr>
              <a:t>2. </a:t>
            </a:r>
            <a:r>
              <a:rPr lang="ru-RU" sz="2400" dirty="0" smtClean="0">
                <a:solidFill>
                  <a:schemeClr val="tx2"/>
                </a:solidFill>
                <a:latin typeface="Arial Narrow" panose="020B0606020202030204" pitchFamily="34" charset="0"/>
              </a:rPr>
              <a:t>участие </a:t>
            </a:r>
            <a:r>
              <a:rPr lang="ru-RU" sz="2400" dirty="0">
                <a:solidFill>
                  <a:schemeClr val="tx2"/>
                </a:solidFill>
                <a:latin typeface="Arial Narrow" panose="020B0606020202030204" pitchFamily="34" charset="0"/>
              </a:rPr>
              <a:t>на </a:t>
            </a:r>
            <a:r>
              <a:rPr lang="ru-RU" sz="2400" dirty="0" err="1">
                <a:solidFill>
                  <a:schemeClr val="tx2"/>
                </a:solidFill>
                <a:latin typeface="Arial Narrow" panose="020B0606020202030204" pitchFamily="34" charset="0"/>
              </a:rPr>
              <a:t>държавата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осигурените</a:t>
            </a:r>
            <a:r>
              <a:rPr lang="ru-RU" sz="2400" dirty="0">
                <a:solidFill>
                  <a:schemeClr val="tx2"/>
                </a:solidFill>
                <a:latin typeface="Arial Narrow" panose="020B0606020202030204" pitchFamily="34" charset="0"/>
              </a:rPr>
              <a:t> и </a:t>
            </a:r>
            <a:r>
              <a:rPr lang="ru-RU" sz="2400" dirty="0" err="1">
                <a:solidFill>
                  <a:schemeClr val="tx2"/>
                </a:solidFill>
                <a:latin typeface="Arial Narrow" panose="020B0606020202030204" pitchFamily="34" charset="0"/>
              </a:rPr>
              <a:t>работодателите</a:t>
            </a:r>
            <a:r>
              <a:rPr lang="ru-RU" sz="2400" dirty="0">
                <a:solidFill>
                  <a:schemeClr val="tx2"/>
                </a:solidFill>
                <a:latin typeface="Arial Narrow" panose="020B0606020202030204" pitchFamily="34" charset="0"/>
              </a:rPr>
              <a:t> в </a:t>
            </a:r>
            <a:r>
              <a:rPr lang="ru-RU" sz="2400" dirty="0" err="1">
                <a:solidFill>
                  <a:schemeClr val="tx2"/>
                </a:solidFill>
                <a:latin typeface="Arial Narrow" panose="020B0606020202030204" pitchFamily="34" charset="0"/>
              </a:rPr>
              <a:t>управлението</a:t>
            </a:r>
            <a:r>
              <a:rPr lang="ru-RU" sz="2400" dirty="0">
                <a:solidFill>
                  <a:schemeClr val="tx2"/>
                </a:solidFill>
                <a:latin typeface="Arial Narrow" panose="020B0606020202030204" pitchFamily="34" charset="0"/>
              </a:rPr>
              <a:t> на НЗОК;</a:t>
            </a:r>
          </a:p>
          <a:p>
            <a:pPr algn="just"/>
            <a:r>
              <a:rPr lang="ru-RU" sz="2400" dirty="0">
                <a:solidFill>
                  <a:schemeClr val="tx2"/>
                </a:solidFill>
                <a:latin typeface="Arial Narrow" panose="020B0606020202030204" pitchFamily="34" charset="0"/>
              </a:rPr>
              <a:t>3. </a:t>
            </a:r>
            <a:r>
              <a:rPr lang="ru-RU" sz="2400" dirty="0" err="1">
                <a:solidFill>
                  <a:schemeClr val="tx2"/>
                </a:solidFill>
                <a:latin typeface="Arial Narrow" panose="020B0606020202030204" pitchFamily="34" charset="0"/>
              </a:rPr>
              <a:t>солидарност</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осигурените</a:t>
            </a:r>
            <a:r>
              <a:rPr lang="ru-RU" sz="2400" dirty="0">
                <a:solidFill>
                  <a:schemeClr val="tx2"/>
                </a:solidFill>
                <a:latin typeface="Arial Narrow" panose="020B0606020202030204" pitchFamily="34" charset="0"/>
              </a:rPr>
              <a:t> при </a:t>
            </a:r>
            <a:r>
              <a:rPr lang="ru-RU" sz="2400" dirty="0" err="1">
                <a:solidFill>
                  <a:schemeClr val="tx2"/>
                </a:solidFill>
                <a:latin typeface="Arial Narrow" panose="020B0606020202030204" pitchFamily="34" charset="0"/>
              </a:rPr>
              <a:t>ползването</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набраните</a:t>
            </a:r>
            <a:r>
              <a:rPr lang="ru-RU" sz="2400" dirty="0">
                <a:solidFill>
                  <a:schemeClr val="tx2"/>
                </a:solidFill>
                <a:latin typeface="Arial Narrow" panose="020B0606020202030204" pitchFamily="34" charset="0"/>
              </a:rPr>
              <a:t> средства;</a:t>
            </a:r>
          </a:p>
          <a:p>
            <a:pPr algn="just"/>
            <a:r>
              <a:rPr lang="ru-RU" sz="2400" dirty="0">
                <a:solidFill>
                  <a:schemeClr val="tx2"/>
                </a:solidFill>
                <a:latin typeface="Arial Narrow" panose="020B0606020202030204" pitchFamily="34" charset="0"/>
              </a:rPr>
              <a:t>4. </a:t>
            </a:r>
            <a:r>
              <a:rPr lang="ru-RU" sz="2400" dirty="0" err="1">
                <a:solidFill>
                  <a:schemeClr val="tx2"/>
                </a:solidFill>
                <a:latin typeface="Arial Narrow" panose="020B0606020202030204" pitchFamily="34" charset="0"/>
              </a:rPr>
              <a:t>отговорност</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осигурените</a:t>
            </a:r>
            <a:r>
              <a:rPr lang="ru-RU" sz="2400" dirty="0">
                <a:solidFill>
                  <a:schemeClr val="tx2"/>
                </a:solidFill>
                <a:latin typeface="Arial Narrow" panose="020B0606020202030204" pitchFamily="34" charset="0"/>
              </a:rPr>
              <a:t> за </a:t>
            </a:r>
            <a:r>
              <a:rPr lang="ru-RU" sz="2400" dirty="0" err="1">
                <a:solidFill>
                  <a:schemeClr val="tx2"/>
                </a:solidFill>
                <a:latin typeface="Arial Narrow" panose="020B0606020202030204" pitchFamily="34" charset="0"/>
              </a:rPr>
              <a:t>собственото</a:t>
            </a:r>
            <a:r>
              <a:rPr lang="ru-RU" sz="2400" dirty="0">
                <a:solidFill>
                  <a:schemeClr val="tx2"/>
                </a:solidFill>
                <a:latin typeface="Arial Narrow" panose="020B0606020202030204" pitchFamily="34" charset="0"/>
              </a:rPr>
              <a:t> им </a:t>
            </a:r>
            <a:r>
              <a:rPr lang="ru-RU" sz="2400" dirty="0" err="1">
                <a:solidFill>
                  <a:schemeClr val="tx2"/>
                </a:solidFill>
                <a:latin typeface="Arial Narrow" panose="020B0606020202030204" pitchFamily="34" charset="0"/>
              </a:rPr>
              <a:t>здраве</a:t>
            </a:r>
            <a:r>
              <a:rPr lang="ru-RU" sz="2400" dirty="0">
                <a:solidFill>
                  <a:schemeClr val="tx2"/>
                </a:solidFill>
                <a:latin typeface="Arial Narrow" panose="020B0606020202030204" pitchFamily="34" charset="0"/>
              </a:rPr>
              <a:t>;</a:t>
            </a:r>
          </a:p>
          <a:p>
            <a:pPr algn="just"/>
            <a:r>
              <a:rPr lang="ru-RU" sz="2400" dirty="0">
                <a:solidFill>
                  <a:schemeClr val="tx2"/>
                </a:solidFill>
                <a:latin typeface="Arial Narrow" panose="020B0606020202030204" pitchFamily="34" charset="0"/>
              </a:rPr>
              <a:t>5. </a:t>
            </a:r>
            <a:r>
              <a:rPr lang="ru-RU" sz="2400" dirty="0" err="1">
                <a:solidFill>
                  <a:schemeClr val="tx2"/>
                </a:solidFill>
                <a:latin typeface="Arial Narrow" panose="020B0606020202030204" pitchFamily="34" charset="0"/>
              </a:rPr>
              <a:t>равнопоставеност</a:t>
            </a:r>
            <a:r>
              <a:rPr lang="ru-RU" sz="2400" dirty="0">
                <a:solidFill>
                  <a:schemeClr val="tx2"/>
                </a:solidFill>
                <a:latin typeface="Arial Narrow" panose="020B0606020202030204" pitchFamily="34" charset="0"/>
              </a:rPr>
              <a:t> при </a:t>
            </a:r>
            <a:r>
              <a:rPr lang="ru-RU" sz="2400" dirty="0" err="1">
                <a:solidFill>
                  <a:schemeClr val="tx2"/>
                </a:solidFill>
                <a:latin typeface="Arial Narrow" panose="020B0606020202030204" pitchFamily="34" charset="0"/>
              </a:rPr>
              <a:t>ползването</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медицинска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помощ</a:t>
            </a:r>
            <a:r>
              <a:rPr lang="ru-RU" sz="2400" dirty="0">
                <a:solidFill>
                  <a:schemeClr val="tx2"/>
                </a:solidFill>
                <a:latin typeface="Arial Narrow" panose="020B0606020202030204" pitchFamily="34" charset="0"/>
              </a:rPr>
              <a:t>;</a:t>
            </a:r>
          </a:p>
          <a:p>
            <a:pPr algn="just"/>
            <a:r>
              <a:rPr lang="ru-RU" sz="2400" dirty="0">
                <a:solidFill>
                  <a:schemeClr val="tx2"/>
                </a:solidFill>
                <a:latin typeface="Arial Narrow" panose="020B0606020202030204" pitchFamily="34" charset="0"/>
              </a:rPr>
              <a:t>6. </a:t>
            </a:r>
            <a:r>
              <a:rPr lang="ru-RU" sz="2400" dirty="0" err="1" smtClean="0">
                <a:solidFill>
                  <a:schemeClr val="tx2"/>
                </a:solidFill>
                <a:latin typeface="Arial Narrow" panose="020B0606020202030204" pitchFamily="34" charset="0"/>
              </a:rPr>
              <a:t>равнопоставеност</a:t>
            </a:r>
            <a:r>
              <a:rPr lang="ru-RU" sz="2400" dirty="0" smtClean="0">
                <a:solidFill>
                  <a:schemeClr val="tx2"/>
                </a:solidFill>
                <a:latin typeface="Arial Narrow" panose="020B0606020202030204" pitchFamily="34" charset="0"/>
              </a:rPr>
              <a:t> </a:t>
            </a:r>
            <a:r>
              <a:rPr lang="ru-RU" sz="2400" dirty="0">
                <a:solidFill>
                  <a:schemeClr val="tx2"/>
                </a:solidFill>
                <a:latin typeface="Arial Narrow" panose="020B0606020202030204" pitchFamily="34" charset="0"/>
              </a:rPr>
              <a:t>на </a:t>
            </a:r>
            <a:r>
              <a:rPr lang="ru-RU" sz="2400" dirty="0" err="1">
                <a:solidFill>
                  <a:schemeClr val="tx2"/>
                </a:solidFill>
                <a:latin typeface="Arial Narrow" panose="020B0606020202030204" pitchFamily="34" charset="0"/>
              </a:rPr>
              <a:t>изпълнителите</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медицинска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помощ</a:t>
            </a:r>
            <a:r>
              <a:rPr lang="ru-RU" sz="2400" dirty="0">
                <a:solidFill>
                  <a:schemeClr val="tx2"/>
                </a:solidFill>
                <a:latin typeface="Arial Narrow" panose="020B0606020202030204" pitchFamily="34" charset="0"/>
              </a:rPr>
              <a:t> при </a:t>
            </a:r>
            <a:r>
              <a:rPr lang="ru-RU" sz="2400" dirty="0" err="1">
                <a:solidFill>
                  <a:schemeClr val="tx2"/>
                </a:solidFill>
                <a:latin typeface="Arial Narrow" panose="020B0606020202030204" pitchFamily="34" charset="0"/>
              </a:rPr>
              <a:t>сключване</a:t>
            </a:r>
            <a:r>
              <a:rPr lang="ru-RU" sz="2400" dirty="0">
                <a:solidFill>
                  <a:schemeClr val="tx2"/>
                </a:solidFill>
                <a:latin typeface="Arial Narrow" panose="020B0606020202030204" pitchFamily="34" charset="0"/>
              </a:rPr>
              <a:t> на договори с РЗОК;</a:t>
            </a:r>
          </a:p>
          <a:p>
            <a:pPr algn="just"/>
            <a:r>
              <a:rPr lang="ru-RU" sz="2400" dirty="0">
                <a:solidFill>
                  <a:schemeClr val="tx2"/>
                </a:solidFill>
                <a:latin typeface="Arial Narrow" panose="020B0606020202030204" pitchFamily="34" charset="0"/>
              </a:rPr>
              <a:t>7. </a:t>
            </a:r>
            <a:r>
              <a:rPr lang="ru-RU" sz="2400" dirty="0" smtClean="0">
                <a:solidFill>
                  <a:schemeClr val="tx2"/>
                </a:solidFill>
                <a:latin typeface="Arial Narrow" panose="020B0606020202030204" pitchFamily="34" charset="0"/>
              </a:rPr>
              <a:t>самоуправление </a:t>
            </a:r>
            <a:r>
              <a:rPr lang="ru-RU" sz="2400" dirty="0">
                <a:solidFill>
                  <a:schemeClr val="tx2"/>
                </a:solidFill>
                <a:latin typeface="Arial Narrow" panose="020B0606020202030204" pitchFamily="34" charset="0"/>
              </a:rPr>
              <a:t>на НЗОК;</a:t>
            </a:r>
          </a:p>
          <a:p>
            <a:pPr algn="just"/>
            <a:r>
              <a:rPr lang="ru-RU" sz="2400" dirty="0">
                <a:solidFill>
                  <a:schemeClr val="tx2"/>
                </a:solidFill>
                <a:latin typeface="Arial Narrow" panose="020B0606020202030204" pitchFamily="34" charset="0"/>
              </a:rPr>
              <a:t>8. </a:t>
            </a:r>
            <a:r>
              <a:rPr lang="ru-RU" sz="2400" dirty="0" err="1" smtClean="0">
                <a:solidFill>
                  <a:schemeClr val="tx2"/>
                </a:solidFill>
                <a:latin typeface="Arial Narrow" panose="020B0606020202030204" pitchFamily="34" charset="0"/>
              </a:rPr>
              <a:t>договаряне</a:t>
            </a:r>
            <a:r>
              <a:rPr lang="ru-RU" sz="2400" dirty="0" smtClean="0">
                <a:solidFill>
                  <a:schemeClr val="tx2"/>
                </a:solidFill>
                <a:latin typeface="Arial Narrow" panose="020B0606020202030204" pitchFamily="34" charset="0"/>
              </a:rPr>
              <a:t> </a:t>
            </a:r>
            <a:r>
              <a:rPr lang="ru-RU" sz="2400" dirty="0">
                <a:solidFill>
                  <a:schemeClr val="tx2"/>
                </a:solidFill>
                <a:latin typeface="Arial Narrow" panose="020B0606020202030204" pitchFamily="34" charset="0"/>
              </a:rPr>
              <a:t>на </a:t>
            </a:r>
            <a:r>
              <a:rPr lang="ru-RU" sz="2400" dirty="0" err="1">
                <a:solidFill>
                  <a:schemeClr val="tx2"/>
                </a:solidFill>
                <a:latin typeface="Arial Narrow" panose="020B0606020202030204" pitchFamily="34" charset="0"/>
              </a:rPr>
              <a:t>взаимоотношенията</a:t>
            </a:r>
            <a:r>
              <a:rPr lang="ru-RU" sz="2400" dirty="0">
                <a:solidFill>
                  <a:schemeClr val="tx2"/>
                </a:solidFill>
                <a:latin typeface="Arial Narrow" panose="020B0606020202030204" pitchFamily="34" charset="0"/>
              </a:rPr>
              <a:t> между НЗОК и </a:t>
            </a:r>
            <a:r>
              <a:rPr lang="ru-RU" sz="2400" dirty="0" err="1">
                <a:solidFill>
                  <a:schemeClr val="tx2"/>
                </a:solidFill>
                <a:latin typeface="Arial Narrow" panose="020B0606020202030204" pitchFamily="34" charset="0"/>
              </a:rPr>
              <a:t>изпълнителите</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медицинска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помощ</a:t>
            </a:r>
            <a:r>
              <a:rPr lang="ru-RU" sz="2400" dirty="0">
                <a:solidFill>
                  <a:schemeClr val="tx2"/>
                </a:solidFill>
                <a:latin typeface="Arial Narrow" panose="020B0606020202030204" pitchFamily="34" charset="0"/>
              </a:rPr>
              <a:t>;</a:t>
            </a:r>
          </a:p>
          <a:p>
            <a:pPr algn="just"/>
            <a:r>
              <a:rPr lang="ru-RU" sz="2400" dirty="0">
                <a:solidFill>
                  <a:schemeClr val="tx2"/>
                </a:solidFill>
                <a:latin typeface="Arial Narrow" panose="020B0606020202030204" pitchFamily="34" charset="0"/>
              </a:rPr>
              <a:t>9. </a:t>
            </a:r>
            <a:r>
              <a:rPr lang="ru-RU" sz="2400" dirty="0" smtClean="0">
                <a:solidFill>
                  <a:schemeClr val="tx2"/>
                </a:solidFill>
                <a:latin typeface="Arial Narrow" panose="020B0606020202030204" pitchFamily="34" charset="0"/>
              </a:rPr>
              <a:t>пакет </a:t>
            </a:r>
            <a:r>
              <a:rPr lang="ru-RU" sz="2400" dirty="0">
                <a:solidFill>
                  <a:schemeClr val="tx2"/>
                </a:solidFill>
                <a:latin typeface="Arial Narrow" panose="020B0606020202030204" pitchFamily="34" charset="0"/>
              </a:rPr>
              <a:t>от </a:t>
            </a:r>
            <a:r>
              <a:rPr lang="ru-RU" sz="2400" dirty="0" err="1">
                <a:solidFill>
                  <a:schemeClr val="tx2"/>
                </a:solidFill>
                <a:latin typeface="Arial Narrow" panose="020B0606020202030204" pitchFamily="34" charset="0"/>
              </a:rPr>
              <a:t>здравни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дейности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гарантиран</a:t>
            </a:r>
            <a:r>
              <a:rPr lang="ru-RU" sz="2400" dirty="0">
                <a:solidFill>
                  <a:schemeClr val="tx2"/>
                </a:solidFill>
                <a:latin typeface="Arial Narrow" panose="020B0606020202030204" pitchFamily="34" charset="0"/>
              </a:rPr>
              <a:t> от бюджета на НЗОК;</a:t>
            </a:r>
          </a:p>
          <a:p>
            <a:pPr algn="just"/>
            <a:r>
              <a:rPr lang="ru-RU" sz="2400" dirty="0">
                <a:solidFill>
                  <a:schemeClr val="tx2"/>
                </a:solidFill>
                <a:latin typeface="Arial Narrow" panose="020B0606020202030204" pitchFamily="34" charset="0"/>
              </a:rPr>
              <a:t>10. </a:t>
            </a:r>
            <a:r>
              <a:rPr lang="ru-RU" sz="2400" dirty="0" smtClean="0">
                <a:solidFill>
                  <a:schemeClr val="tx2"/>
                </a:solidFill>
                <a:latin typeface="Arial Narrow" panose="020B0606020202030204" pitchFamily="34" charset="0"/>
              </a:rPr>
              <a:t>свободен </a:t>
            </a:r>
            <a:r>
              <a:rPr lang="ru-RU" sz="2400" dirty="0" err="1">
                <a:solidFill>
                  <a:schemeClr val="tx2"/>
                </a:solidFill>
                <a:latin typeface="Arial Narrow" panose="020B0606020202030204" pitchFamily="34" charset="0"/>
              </a:rPr>
              <a:t>избор</a:t>
            </a:r>
            <a:r>
              <a:rPr lang="ru-RU" sz="2400" dirty="0">
                <a:solidFill>
                  <a:schemeClr val="tx2"/>
                </a:solidFill>
                <a:latin typeface="Arial Narrow" panose="020B0606020202030204" pitchFamily="34" charset="0"/>
              </a:rPr>
              <a:t> от </a:t>
            </a:r>
            <a:r>
              <a:rPr lang="ru-RU" sz="2400" dirty="0" err="1">
                <a:solidFill>
                  <a:schemeClr val="tx2"/>
                </a:solidFill>
                <a:latin typeface="Arial Narrow" panose="020B0606020202030204" pitchFamily="34" charset="0"/>
              </a:rPr>
              <a:t>осигурените</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изпълнители</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медицинска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помощ</a:t>
            </a:r>
            <a:r>
              <a:rPr lang="ru-RU" sz="2400" dirty="0">
                <a:solidFill>
                  <a:schemeClr val="tx2"/>
                </a:solidFill>
                <a:latin typeface="Arial Narrow" panose="020B0606020202030204" pitchFamily="34" charset="0"/>
              </a:rPr>
              <a:t>;</a:t>
            </a:r>
          </a:p>
          <a:p>
            <a:pPr algn="just"/>
            <a:r>
              <a:rPr lang="ru-RU" sz="2400" dirty="0">
                <a:solidFill>
                  <a:schemeClr val="tx2"/>
                </a:solidFill>
                <a:latin typeface="Arial Narrow" panose="020B0606020202030204" pitchFamily="34" charset="0"/>
              </a:rPr>
              <a:t>11. </a:t>
            </a:r>
            <a:r>
              <a:rPr lang="ru-RU" sz="2400" dirty="0" err="1" smtClean="0">
                <a:solidFill>
                  <a:schemeClr val="tx2"/>
                </a:solidFill>
                <a:latin typeface="Arial Narrow" panose="020B0606020202030204" pitchFamily="34" charset="0"/>
              </a:rPr>
              <a:t>публичност</a:t>
            </a:r>
            <a:r>
              <a:rPr lang="ru-RU" sz="2400" dirty="0" smtClean="0">
                <a:solidFill>
                  <a:schemeClr val="tx2"/>
                </a:solidFill>
                <a:latin typeface="Arial Narrow" panose="020B0606020202030204" pitchFamily="34" charset="0"/>
              </a:rPr>
              <a:t> </a:t>
            </a:r>
            <a:r>
              <a:rPr lang="ru-RU" sz="2400" dirty="0">
                <a:solidFill>
                  <a:schemeClr val="tx2"/>
                </a:solidFill>
                <a:latin typeface="Arial Narrow" panose="020B0606020202030204" pitchFamily="34" charset="0"/>
              </a:rPr>
              <a:t>в </a:t>
            </a:r>
            <a:r>
              <a:rPr lang="ru-RU" sz="2400" dirty="0" err="1">
                <a:solidFill>
                  <a:schemeClr val="tx2"/>
                </a:solidFill>
                <a:latin typeface="Arial Narrow" panose="020B0606020202030204" pitchFamily="34" charset="0"/>
              </a:rPr>
              <a:t>дейността</a:t>
            </a:r>
            <a:r>
              <a:rPr lang="ru-RU" sz="2400" dirty="0">
                <a:solidFill>
                  <a:schemeClr val="tx2"/>
                </a:solidFill>
                <a:latin typeface="Arial Narrow" panose="020B0606020202030204" pitchFamily="34" charset="0"/>
              </a:rPr>
              <a:t> на НЗОК и публичен </a:t>
            </a:r>
            <a:r>
              <a:rPr lang="ru-RU" sz="2400" dirty="0" err="1">
                <a:solidFill>
                  <a:schemeClr val="tx2"/>
                </a:solidFill>
                <a:latin typeface="Arial Narrow" panose="020B0606020202030204" pitchFamily="34" charset="0"/>
              </a:rPr>
              <a:t>контрол</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върху</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извършваните</a:t>
            </a:r>
            <a:r>
              <a:rPr lang="ru-RU" sz="2400" dirty="0">
                <a:solidFill>
                  <a:schemeClr val="tx2"/>
                </a:solidFill>
                <a:latin typeface="Arial Narrow" panose="020B0606020202030204" pitchFamily="34" charset="0"/>
              </a:rPr>
              <a:t> от </a:t>
            </a:r>
            <a:r>
              <a:rPr lang="ru-RU" sz="2400" dirty="0" err="1">
                <a:solidFill>
                  <a:schemeClr val="tx2"/>
                </a:solidFill>
                <a:latin typeface="Arial Narrow" panose="020B0606020202030204" pitchFamily="34" charset="0"/>
              </a:rPr>
              <a:t>нея</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разходи</a:t>
            </a:r>
            <a:r>
              <a:rPr lang="ru-RU" sz="2400" dirty="0">
                <a:solidFill>
                  <a:schemeClr val="tx2"/>
                </a:solidFill>
                <a:latin typeface="Arial Narrow" panose="020B0606020202030204" pitchFamily="34" charset="0"/>
              </a:rPr>
              <a:t>.</a:t>
            </a:r>
            <a:endParaRPr lang="bg-BG" sz="2400" dirty="0">
              <a:solidFill>
                <a:schemeClr val="tx2"/>
              </a:solidFill>
              <a:latin typeface="Arial Narrow" panose="020B0606020202030204" pitchFamily="34" charset="0"/>
            </a:endParaRPr>
          </a:p>
        </p:txBody>
      </p:sp>
      <p:pic>
        <p:nvPicPr>
          <p:cNvPr id="4" name="Картина 3"/>
          <p:cNvPicPr>
            <a:picLocks noChangeAspect="1"/>
          </p:cNvPicPr>
          <p:nvPr/>
        </p:nvPicPr>
        <p:blipFill>
          <a:blip r:embed="rId2"/>
          <a:stretch>
            <a:fillRect/>
          </a:stretch>
        </p:blipFill>
        <p:spPr>
          <a:xfrm>
            <a:off x="101600" y="0"/>
            <a:ext cx="800100" cy="914400"/>
          </a:xfrm>
          <a:prstGeom prst="rect">
            <a:avLst/>
          </a:prstGeom>
        </p:spPr>
      </p:pic>
    </p:spTree>
    <p:extLst>
      <p:ext uri="{BB962C8B-B14F-4D97-AF65-F5344CB8AC3E}">
        <p14:creationId xmlns:p14="http://schemas.microsoft.com/office/powerpoint/2010/main" val="202524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201706" y="232193"/>
            <a:ext cx="11766175" cy="6001643"/>
          </a:xfrm>
          <a:prstGeom prst="rect">
            <a:avLst/>
          </a:prstGeom>
        </p:spPr>
        <p:txBody>
          <a:bodyPr wrap="square">
            <a:spAutoFit/>
          </a:bodyPr>
          <a:lstStyle/>
          <a:p>
            <a:pPr algn="just"/>
            <a:r>
              <a:rPr lang="bg-BG" sz="2400" dirty="0" smtClean="0">
                <a:solidFill>
                  <a:srgbClr val="00B0F0"/>
                </a:solidFill>
                <a:latin typeface="Arial Narrow" panose="020B0606020202030204" pitchFamily="34" charset="0"/>
              </a:rPr>
              <a:t>	Национална </a:t>
            </a:r>
            <a:r>
              <a:rPr lang="bg-BG" sz="2400" dirty="0">
                <a:solidFill>
                  <a:srgbClr val="00B0F0"/>
                </a:solidFill>
                <a:latin typeface="Arial Narrow" panose="020B0606020202030204" pitchFamily="34" charset="0"/>
              </a:rPr>
              <a:t>здравноосигурителна </a:t>
            </a:r>
            <a:r>
              <a:rPr lang="bg-BG" sz="2400" dirty="0" smtClean="0">
                <a:solidFill>
                  <a:srgbClr val="00B0F0"/>
                </a:solidFill>
                <a:latin typeface="Arial Narrow" panose="020B0606020202030204" pitchFamily="34" charset="0"/>
              </a:rPr>
              <a:t>каса</a:t>
            </a:r>
          </a:p>
          <a:p>
            <a:pPr algn="just"/>
            <a:r>
              <a:rPr lang="ru-RU" sz="2400" dirty="0" smtClean="0">
                <a:solidFill>
                  <a:schemeClr val="tx2"/>
                </a:solidFill>
                <a:latin typeface="Arial Narrow" panose="020B0606020202030204" pitchFamily="34" charset="0"/>
              </a:rPr>
              <a:t>	НЗОК е </a:t>
            </a:r>
            <a:r>
              <a:rPr lang="ru-RU" sz="2400" dirty="0" err="1">
                <a:solidFill>
                  <a:schemeClr val="tx2"/>
                </a:solidFill>
                <a:latin typeface="Arial Narrow" panose="020B0606020202030204" pitchFamily="34" charset="0"/>
              </a:rPr>
              <a:t>юридическо</a:t>
            </a:r>
            <a:r>
              <a:rPr lang="ru-RU" sz="2400" dirty="0">
                <a:solidFill>
                  <a:schemeClr val="tx2"/>
                </a:solidFill>
                <a:latin typeface="Arial Narrow" panose="020B0606020202030204" pitchFamily="34" charset="0"/>
              </a:rPr>
              <a:t> лице </a:t>
            </a:r>
            <a:r>
              <a:rPr lang="ru-RU" sz="2400" dirty="0" err="1">
                <a:solidFill>
                  <a:schemeClr val="tx2"/>
                </a:solidFill>
                <a:latin typeface="Arial Narrow" panose="020B0606020202030204" pitchFamily="34" charset="0"/>
              </a:rPr>
              <a:t>със</a:t>
            </a:r>
            <a:r>
              <a:rPr lang="ru-RU" sz="2400" dirty="0">
                <a:solidFill>
                  <a:schemeClr val="tx2"/>
                </a:solidFill>
                <a:latin typeface="Arial Narrow" panose="020B0606020202030204" pitchFamily="34" charset="0"/>
              </a:rPr>
              <a:t> седалище София и с предмет на </a:t>
            </a:r>
            <a:r>
              <a:rPr lang="ru-RU" sz="2400" dirty="0" err="1">
                <a:solidFill>
                  <a:schemeClr val="tx2"/>
                </a:solidFill>
                <a:latin typeface="Arial Narrow" panose="020B0606020202030204" pitchFamily="34" charset="0"/>
              </a:rPr>
              <a:t>дейност</a:t>
            </a:r>
            <a:r>
              <a:rPr lang="ru-RU" sz="2400" dirty="0">
                <a:solidFill>
                  <a:schemeClr val="tx2"/>
                </a:solidFill>
                <a:latin typeface="Arial Narrow" panose="020B0606020202030204" pitchFamily="34" charset="0"/>
              </a:rPr>
              <a:t> - </a:t>
            </a:r>
            <a:r>
              <a:rPr lang="ru-RU" sz="2400" dirty="0" err="1">
                <a:solidFill>
                  <a:schemeClr val="tx2"/>
                </a:solidFill>
                <a:latin typeface="Arial Narrow" panose="020B0606020202030204" pitchFamily="34" charset="0"/>
              </a:rPr>
              <a:t>осъществяване</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задължителното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здравно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осигуряване</a:t>
            </a:r>
            <a:r>
              <a:rPr lang="ru-RU" sz="2400" dirty="0">
                <a:solidFill>
                  <a:schemeClr val="tx2"/>
                </a:solidFill>
                <a:latin typeface="Arial Narrow" panose="020B0606020202030204" pitchFamily="34" charset="0"/>
              </a:rPr>
              <a:t>.</a:t>
            </a:r>
          </a:p>
          <a:p>
            <a:pPr algn="just"/>
            <a:r>
              <a:rPr lang="ru-RU" sz="2400" dirty="0" smtClean="0">
                <a:solidFill>
                  <a:schemeClr val="tx2"/>
                </a:solidFill>
                <a:latin typeface="Arial Narrow" panose="020B0606020202030204" pitchFamily="34" charset="0"/>
              </a:rPr>
              <a:t>	НЗОК се </a:t>
            </a:r>
            <a:r>
              <a:rPr lang="ru-RU" sz="2400" dirty="0" err="1">
                <a:solidFill>
                  <a:schemeClr val="tx2"/>
                </a:solidFill>
                <a:latin typeface="Arial Narrow" panose="020B0606020202030204" pitchFamily="34" charset="0"/>
              </a:rPr>
              <a:t>състои</a:t>
            </a:r>
            <a:r>
              <a:rPr lang="ru-RU" sz="2400" dirty="0">
                <a:solidFill>
                  <a:schemeClr val="tx2"/>
                </a:solidFill>
                <a:latin typeface="Arial Narrow" panose="020B0606020202030204" pitchFamily="34" charset="0"/>
              </a:rPr>
              <a:t> от </a:t>
            </a:r>
            <a:r>
              <a:rPr lang="ru-RU" sz="2400" dirty="0" err="1">
                <a:solidFill>
                  <a:schemeClr val="tx2"/>
                </a:solidFill>
                <a:latin typeface="Arial Narrow" panose="020B0606020202030204" pitchFamily="34" charset="0"/>
              </a:rPr>
              <a:t>централно</a:t>
            </a:r>
            <a:r>
              <a:rPr lang="ru-RU" sz="2400" dirty="0">
                <a:solidFill>
                  <a:schemeClr val="tx2"/>
                </a:solidFill>
                <a:latin typeface="Arial Narrow" panose="020B0606020202030204" pitchFamily="34" charset="0"/>
              </a:rPr>
              <a:t> управление, </a:t>
            </a:r>
            <a:r>
              <a:rPr lang="ru-RU" sz="2400" dirty="0" err="1">
                <a:solidFill>
                  <a:schemeClr val="tx2"/>
                </a:solidFill>
                <a:latin typeface="Arial Narrow" panose="020B0606020202030204" pitchFamily="34" charset="0"/>
              </a:rPr>
              <a:t>районни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здравноосигурителни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каси</a:t>
            </a:r>
            <a:r>
              <a:rPr lang="ru-RU" sz="2400" dirty="0">
                <a:solidFill>
                  <a:schemeClr val="tx2"/>
                </a:solidFill>
                <a:latin typeface="Arial Narrow" panose="020B0606020202030204" pitchFamily="34" charset="0"/>
              </a:rPr>
              <a:t> и </a:t>
            </a:r>
            <a:r>
              <a:rPr lang="ru-RU" sz="2400" dirty="0" err="1">
                <a:solidFill>
                  <a:schemeClr val="tx2"/>
                </a:solidFill>
                <a:latin typeface="Arial Narrow" panose="020B0606020202030204" pitchFamily="34" charset="0"/>
              </a:rPr>
              <a:t>поделения</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районните</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здравноосигурителни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каси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Седалищата</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районните</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здравноосигурителни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каси</a:t>
            </a:r>
            <a:r>
              <a:rPr lang="ru-RU" sz="2400" dirty="0">
                <a:solidFill>
                  <a:schemeClr val="tx2"/>
                </a:solidFill>
                <a:latin typeface="Arial Narrow" panose="020B0606020202030204" pitchFamily="34" charset="0"/>
              </a:rPr>
              <a:t> се определят </a:t>
            </a:r>
            <a:r>
              <a:rPr lang="ru-RU" sz="2400" dirty="0" err="1">
                <a:solidFill>
                  <a:schemeClr val="tx2"/>
                </a:solidFill>
                <a:latin typeface="Arial Narrow" panose="020B0606020202030204" pitchFamily="34" charset="0"/>
              </a:rPr>
              <a:t>съгласно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списък</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приет</a:t>
            </a:r>
            <a:r>
              <a:rPr lang="ru-RU" sz="2400" dirty="0">
                <a:solidFill>
                  <a:schemeClr val="tx2"/>
                </a:solidFill>
                <a:latin typeface="Arial Narrow" panose="020B0606020202030204" pitchFamily="34" charset="0"/>
              </a:rPr>
              <a:t> от </a:t>
            </a:r>
            <a:r>
              <a:rPr lang="ru-RU" sz="2400" dirty="0" err="1">
                <a:solidFill>
                  <a:schemeClr val="tx2"/>
                </a:solidFill>
                <a:latin typeface="Arial Narrow" panose="020B0606020202030204" pitchFamily="34" charset="0"/>
              </a:rPr>
              <a:t>Министерския</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съвет</a:t>
            </a:r>
            <a:r>
              <a:rPr lang="ru-RU" sz="2400" dirty="0">
                <a:solidFill>
                  <a:schemeClr val="tx2"/>
                </a:solidFill>
                <a:latin typeface="Arial Narrow" panose="020B0606020202030204" pitchFamily="34" charset="0"/>
              </a:rPr>
              <a:t>, а </a:t>
            </a:r>
            <a:r>
              <a:rPr lang="ru-RU" sz="2400" dirty="0" err="1">
                <a:solidFill>
                  <a:schemeClr val="tx2"/>
                </a:solidFill>
                <a:latin typeface="Arial Narrow" panose="020B0606020202030204" pitchFamily="34" charset="0"/>
              </a:rPr>
              <a:t>седалищата</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техните</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поделения</a:t>
            </a:r>
            <a:r>
              <a:rPr lang="ru-RU" sz="2400" dirty="0">
                <a:solidFill>
                  <a:schemeClr val="tx2"/>
                </a:solidFill>
                <a:latin typeface="Arial Narrow" panose="020B0606020202030204" pitchFamily="34" charset="0"/>
              </a:rPr>
              <a:t> се определят </a:t>
            </a:r>
            <a:r>
              <a:rPr lang="ru-RU" sz="2400" dirty="0" err="1">
                <a:solidFill>
                  <a:schemeClr val="tx2"/>
                </a:solidFill>
                <a:latin typeface="Arial Narrow" panose="020B0606020202030204" pitchFamily="34" charset="0"/>
              </a:rPr>
              <a:t>със</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заповед</a:t>
            </a:r>
            <a:r>
              <a:rPr lang="ru-RU" sz="2400" dirty="0">
                <a:solidFill>
                  <a:schemeClr val="tx2"/>
                </a:solidFill>
                <a:latin typeface="Arial Narrow" panose="020B0606020202030204" pitchFamily="34" charset="0"/>
              </a:rPr>
              <a:t> на управителя на </a:t>
            </a:r>
            <a:r>
              <a:rPr lang="ru-RU" sz="2400" dirty="0" err="1">
                <a:solidFill>
                  <a:schemeClr val="tx2"/>
                </a:solidFill>
                <a:latin typeface="Arial Narrow" panose="020B0606020202030204" pitchFamily="34" charset="0"/>
              </a:rPr>
              <a:t>Националната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здравноосигурителна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каса</a:t>
            </a:r>
            <a:r>
              <a:rPr lang="ru-RU" sz="2400" dirty="0">
                <a:solidFill>
                  <a:schemeClr val="tx2"/>
                </a:solidFill>
                <a:latin typeface="Arial Narrow" panose="020B0606020202030204" pitchFamily="34" charset="0"/>
              </a:rPr>
              <a:t>.</a:t>
            </a:r>
          </a:p>
          <a:p>
            <a:pPr algn="just"/>
            <a:r>
              <a:rPr lang="ru-RU" sz="2400" dirty="0" smtClean="0">
                <a:solidFill>
                  <a:schemeClr val="tx2"/>
                </a:solidFill>
                <a:latin typeface="Arial Narrow" panose="020B0606020202030204" pitchFamily="34" charset="0"/>
              </a:rPr>
              <a:t>	</a:t>
            </a:r>
            <a:r>
              <a:rPr lang="ru-RU" sz="2400" b="1" dirty="0" err="1" smtClean="0">
                <a:solidFill>
                  <a:schemeClr val="tx2"/>
                </a:solidFill>
                <a:latin typeface="Arial Narrow" panose="020B0606020202030204" pitchFamily="34" charset="0"/>
              </a:rPr>
              <a:t>Органи</a:t>
            </a:r>
            <a:r>
              <a:rPr lang="ru-RU" sz="2400" b="1" dirty="0" smtClean="0">
                <a:solidFill>
                  <a:schemeClr val="tx2"/>
                </a:solidFill>
                <a:latin typeface="Arial Narrow" panose="020B0606020202030204" pitchFamily="34" charset="0"/>
              </a:rPr>
              <a:t> </a:t>
            </a:r>
            <a:r>
              <a:rPr lang="ru-RU" sz="2400" b="1" dirty="0">
                <a:solidFill>
                  <a:schemeClr val="tx2"/>
                </a:solidFill>
                <a:latin typeface="Arial Narrow" panose="020B0606020202030204" pitchFamily="34" charset="0"/>
              </a:rPr>
              <a:t>на управление на НЗОК </a:t>
            </a:r>
            <a:r>
              <a:rPr lang="ru-RU" sz="2400" b="1" dirty="0" err="1">
                <a:solidFill>
                  <a:schemeClr val="tx2"/>
                </a:solidFill>
                <a:latin typeface="Arial Narrow" panose="020B0606020202030204" pitchFamily="34" charset="0"/>
              </a:rPr>
              <a:t>са</a:t>
            </a:r>
            <a:r>
              <a:rPr lang="ru-RU" sz="2400" b="1" dirty="0">
                <a:solidFill>
                  <a:schemeClr val="tx2"/>
                </a:solidFill>
                <a:latin typeface="Arial Narrow" panose="020B0606020202030204" pitchFamily="34" charset="0"/>
              </a:rPr>
              <a:t>:</a:t>
            </a:r>
          </a:p>
          <a:p>
            <a:pPr marL="1371600" lvl="2" indent="-457200" algn="just">
              <a:buAutoNum type="arabicPeriod"/>
            </a:pPr>
            <a:r>
              <a:rPr lang="ru-RU" sz="2400" dirty="0" err="1" smtClean="0">
                <a:solidFill>
                  <a:schemeClr val="tx2"/>
                </a:solidFill>
                <a:latin typeface="Arial Narrow" panose="020B0606020202030204" pitchFamily="34" charset="0"/>
              </a:rPr>
              <a:t>надзорният</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съвет</a:t>
            </a:r>
            <a:r>
              <a:rPr lang="ru-RU" sz="2400" dirty="0" smtClean="0">
                <a:solidFill>
                  <a:schemeClr val="tx2"/>
                </a:solidFill>
                <a:latin typeface="Arial Narrow" panose="020B0606020202030204" pitchFamily="34" charset="0"/>
              </a:rPr>
              <a:t> – </a:t>
            </a:r>
            <a:r>
              <a:rPr lang="ru-RU" sz="2400" dirty="0" err="1" smtClean="0">
                <a:solidFill>
                  <a:schemeClr val="tx2"/>
                </a:solidFill>
                <a:latin typeface="Arial Narrow" panose="020B0606020202030204" pitchFamily="34" charset="0"/>
              </a:rPr>
              <a:t>състои</a:t>
            </a:r>
            <a:r>
              <a:rPr lang="ru-RU" sz="2400" dirty="0" smtClean="0">
                <a:solidFill>
                  <a:schemeClr val="tx2"/>
                </a:solidFill>
                <a:latin typeface="Arial Narrow" panose="020B0606020202030204" pitchFamily="34" charset="0"/>
              </a:rPr>
              <a:t> се от 9 </a:t>
            </a:r>
            <a:r>
              <a:rPr lang="ru-RU" sz="2400" dirty="0" err="1" smtClean="0">
                <a:solidFill>
                  <a:schemeClr val="tx2"/>
                </a:solidFill>
                <a:latin typeface="Arial Narrow" panose="020B0606020202030204" pitchFamily="34" charset="0"/>
              </a:rPr>
              <a:t>членове</a:t>
            </a:r>
            <a:r>
              <a:rPr lang="ru-RU" sz="2400" dirty="0" smtClean="0">
                <a:solidFill>
                  <a:schemeClr val="tx2"/>
                </a:solidFill>
                <a:latin typeface="Arial Narrow" panose="020B0606020202030204" pitchFamily="34" charset="0"/>
              </a:rPr>
              <a:t>: </a:t>
            </a:r>
          </a:p>
          <a:p>
            <a:pPr lvl="2" algn="just"/>
            <a:r>
              <a:rPr lang="ru-RU" sz="2400" dirty="0">
                <a:solidFill>
                  <a:schemeClr val="tx2"/>
                </a:solidFill>
                <a:latin typeface="Arial Narrow" panose="020B0606020202030204" pitchFamily="34" charset="0"/>
              </a:rPr>
              <a:t>	</a:t>
            </a:r>
            <a:r>
              <a:rPr lang="ru-RU" sz="2400" dirty="0" smtClean="0">
                <a:solidFill>
                  <a:schemeClr val="tx2"/>
                </a:solidFill>
                <a:latin typeface="Arial Narrow" panose="020B0606020202030204" pitchFamily="34" charset="0"/>
              </a:rPr>
              <a:t>- 4 представители на </a:t>
            </a:r>
            <a:r>
              <a:rPr lang="ru-RU" sz="2400" dirty="0" err="1" smtClean="0">
                <a:solidFill>
                  <a:schemeClr val="tx2"/>
                </a:solidFill>
                <a:latin typeface="Arial Narrow" panose="020B0606020202030204" pitchFamily="34" charset="0"/>
              </a:rPr>
              <a:t>държавата</a:t>
            </a:r>
            <a:r>
              <a:rPr lang="ru-RU" sz="2400" dirty="0" smtClean="0">
                <a:solidFill>
                  <a:schemeClr val="tx2"/>
                </a:solidFill>
                <a:latin typeface="Arial Narrow" panose="020B0606020202030204" pitchFamily="34" charset="0"/>
              </a:rPr>
              <a:t>;</a:t>
            </a:r>
          </a:p>
          <a:p>
            <a:pPr lvl="2" algn="just"/>
            <a:r>
              <a:rPr lang="ru-RU" sz="2400" dirty="0">
                <a:solidFill>
                  <a:schemeClr val="tx2"/>
                </a:solidFill>
                <a:latin typeface="Arial Narrow" panose="020B0606020202030204" pitchFamily="34" charset="0"/>
              </a:rPr>
              <a:t>	</a:t>
            </a:r>
            <a:r>
              <a:rPr lang="ru-RU" sz="2400" dirty="0" smtClean="0">
                <a:solidFill>
                  <a:schemeClr val="tx2"/>
                </a:solidFill>
                <a:latin typeface="Arial Narrow" panose="020B0606020202030204" pitchFamily="34" charset="0"/>
              </a:rPr>
              <a:t>- 2 представители на </a:t>
            </a:r>
            <a:r>
              <a:rPr lang="ru-RU" sz="2400" dirty="0" err="1" smtClean="0">
                <a:solidFill>
                  <a:schemeClr val="tx2"/>
                </a:solidFill>
                <a:latin typeface="Arial Narrow" panose="020B0606020202030204" pitchFamily="34" charset="0"/>
              </a:rPr>
              <a:t>работниците</a:t>
            </a:r>
            <a:r>
              <a:rPr lang="ru-RU" sz="2400" dirty="0" smtClean="0">
                <a:solidFill>
                  <a:schemeClr val="tx2"/>
                </a:solidFill>
                <a:latin typeface="Arial Narrow" panose="020B0606020202030204" pitchFamily="34" charset="0"/>
              </a:rPr>
              <a:t> и </a:t>
            </a:r>
            <a:r>
              <a:rPr lang="ru-RU" sz="2400" dirty="0" err="1" smtClean="0">
                <a:solidFill>
                  <a:schemeClr val="tx2"/>
                </a:solidFill>
                <a:latin typeface="Arial Narrow" panose="020B0606020202030204" pitchFamily="34" charset="0"/>
              </a:rPr>
              <a:t>служителите</a:t>
            </a:r>
            <a:r>
              <a:rPr lang="ru-RU" sz="2400" dirty="0" smtClean="0">
                <a:solidFill>
                  <a:schemeClr val="tx2"/>
                </a:solidFill>
                <a:latin typeface="Arial Narrow" panose="020B0606020202030204" pitchFamily="34" charset="0"/>
              </a:rPr>
              <a:t> (на </a:t>
            </a:r>
            <a:r>
              <a:rPr lang="ru-RU" sz="2400" dirty="0" err="1" smtClean="0">
                <a:solidFill>
                  <a:schemeClr val="tx2"/>
                </a:solidFill>
                <a:latin typeface="Arial Narrow" panose="020B0606020202030204" pitchFamily="34" charset="0"/>
              </a:rPr>
              <a:t>лигитимните</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синдикални</a:t>
            </a:r>
            <a:r>
              <a:rPr lang="ru-RU" sz="2400" dirty="0" smtClean="0">
                <a:solidFill>
                  <a:schemeClr val="tx2"/>
                </a:solidFill>
                <a:latin typeface="Arial Narrow" panose="020B0606020202030204" pitchFamily="34" charset="0"/>
              </a:rPr>
              <a:t> организации – «КНСБ» и «</a:t>
            </a:r>
            <a:r>
              <a:rPr lang="ru-RU" sz="2400" dirty="0" err="1" smtClean="0">
                <a:solidFill>
                  <a:schemeClr val="tx2"/>
                </a:solidFill>
                <a:latin typeface="Arial Narrow" panose="020B0606020202030204" pitchFamily="34" charset="0"/>
              </a:rPr>
              <a:t>Подкрепа</a:t>
            </a:r>
            <a:r>
              <a:rPr lang="ru-RU" sz="2400" dirty="0" smtClean="0">
                <a:solidFill>
                  <a:schemeClr val="tx2"/>
                </a:solidFill>
                <a:latin typeface="Arial Narrow" panose="020B0606020202030204" pitchFamily="34" charset="0"/>
              </a:rPr>
              <a:t>»)</a:t>
            </a:r>
          </a:p>
          <a:p>
            <a:pPr lvl="2" algn="just"/>
            <a:r>
              <a:rPr lang="ru-RU" sz="2400" dirty="0">
                <a:solidFill>
                  <a:schemeClr val="tx2"/>
                </a:solidFill>
                <a:latin typeface="Arial Narrow" panose="020B0606020202030204" pitchFamily="34" charset="0"/>
              </a:rPr>
              <a:t>	</a:t>
            </a:r>
            <a:r>
              <a:rPr lang="ru-RU" sz="2400" dirty="0" smtClean="0">
                <a:solidFill>
                  <a:schemeClr val="tx2"/>
                </a:solidFill>
                <a:latin typeface="Arial Narrow" panose="020B0606020202030204" pitchFamily="34" charset="0"/>
              </a:rPr>
              <a:t>- 2 представители на </a:t>
            </a:r>
            <a:r>
              <a:rPr lang="ru-RU" sz="2400" dirty="0" err="1" smtClean="0">
                <a:solidFill>
                  <a:schemeClr val="tx2"/>
                </a:solidFill>
                <a:latin typeface="Arial Narrow" panose="020B0606020202030204" pitchFamily="34" charset="0"/>
              </a:rPr>
              <a:t>работодателските</a:t>
            </a:r>
            <a:r>
              <a:rPr lang="ru-RU" sz="2400" dirty="0" smtClean="0">
                <a:solidFill>
                  <a:schemeClr val="tx2"/>
                </a:solidFill>
                <a:latin typeface="Arial Narrow" panose="020B0606020202030204" pitchFamily="34" charset="0"/>
              </a:rPr>
              <a:t> организации</a:t>
            </a:r>
          </a:p>
          <a:p>
            <a:pPr lvl="2" algn="just"/>
            <a:r>
              <a:rPr lang="ru-RU" sz="2400" dirty="0">
                <a:solidFill>
                  <a:schemeClr val="tx2"/>
                </a:solidFill>
                <a:latin typeface="Arial Narrow" panose="020B0606020202030204" pitchFamily="34" charset="0"/>
              </a:rPr>
              <a:t>	</a:t>
            </a:r>
            <a:r>
              <a:rPr lang="ru-RU" sz="2400" dirty="0" smtClean="0">
                <a:solidFill>
                  <a:schemeClr val="tx2"/>
                </a:solidFill>
                <a:latin typeface="Arial Narrow" panose="020B0606020202030204" pitchFamily="34" charset="0"/>
              </a:rPr>
              <a:t>- 1 </a:t>
            </a:r>
            <a:r>
              <a:rPr lang="ru-RU" sz="2400" dirty="0" err="1" smtClean="0">
                <a:solidFill>
                  <a:schemeClr val="tx2"/>
                </a:solidFill>
                <a:latin typeface="Arial Narrow" panose="020B0606020202030204" pitchFamily="34" charset="0"/>
              </a:rPr>
              <a:t>представител</a:t>
            </a:r>
            <a:r>
              <a:rPr lang="ru-RU" sz="2400" dirty="0" smtClean="0">
                <a:solidFill>
                  <a:schemeClr val="tx2"/>
                </a:solidFill>
                <a:latin typeface="Arial Narrow" panose="020B0606020202030204" pitchFamily="34" charset="0"/>
              </a:rPr>
              <a:t> на </a:t>
            </a:r>
            <a:r>
              <a:rPr lang="ru-RU" sz="2400" dirty="0" err="1" smtClean="0">
                <a:solidFill>
                  <a:schemeClr val="tx2"/>
                </a:solidFill>
                <a:latin typeface="Arial Narrow" panose="020B0606020202030204" pitchFamily="34" charset="0"/>
              </a:rPr>
              <a:t>пациентските</a:t>
            </a:r>
            <a:r>
              <a:rPr lang="ru-RU" sz="2400" dirty="0" smtClean="0">
                <a:solidFill>
                  <a:schemeClr val="tx2"/>
                </a:solidFill>
                <a:latin typeface="Arial Narrow" panose="020B0606020202030204" pitchFamily="34" charset="0"/>
              </a:rPr>
              <a:t> организации.</a:t>
            </a:r>
            <a:endParaRPr lang="ru-RU" sz="2400" dirty="0">
              <a:solidFill>
                <a:schemeClr val="tx2"/>
              </a:solidFill>
              <a:latin typeface="Arial Narrow" panose="020B0606020202030204" pitchFamily="34" charset="0"/>
            </a:endParaRPr>
          </a:p>
          <a:p>
            <a:pPr lvl="2" algn="just"/>
            <a:r>
              <a:rPr lang="ru-RU" sz="2400" dirty="0">
                <a:solidFill>
                  <a:schemeClr val="tx2"/>
                </a:solidFill>
                <a:latin typeface="Arial Narrow" panose="020B0606020202030204" pitchFamily="34" charset="0"/>
              </a:rPr>
              <a:t>2. </a:t>
            </a:r>
            <a:r>
              <a:rPr lang="ru-RU" sz="2400" dirty="0" err="1" smtClean="0">
                <a:solidFill>
                  <a:schemeClr val="tx2"/>
                </a:solidFill>
                <a:latin typeface="Arial Narrow" panose="020B0606020202030204" pitchFamily="34" charset="0"/>
              </a:rPr>
              <a:t>Управителят</a:t>
            </a:r>
            <a:r>
              <a:rPr lang="ru-RU" sz="2400" dirty="0" smtClean="0">
                <a:solidFill>
                  <a:schemeClr val="tx2"/>
                </a:solidFill>
                <a:latin typeface="Arial Narrow" panose="020B0606020202030204" pitchFamily="34" charset="0"/>
              </a:rPr>
              <a:t> – </a:t>
            </a:r>
            <a:r>
              <a:rPr lang="ru-RU" sz="2400" dirty="0" err="1" smtClean="0">
                <a:solidFill>
                  <a:schemeClr val="tx2"/>
                </a:solidFill>
                <a:latin typeface="Arial Narrow" panose="020B0606020202030204" pitchFamily="34" charset="0"/>
              </a:rPr>
              <a:t>избира</a:t>
            </a:r>
            <a:r>
              <a:rPr lang="ru-RU" sz="2400" dirty="0" smtClean="0">
                <a:solidFill>
                  <a:schemeClr val="tx2"/>
                </a:solidFill>
                <a:latin typeface="Arial Narrow" panose="020B0606020202030204" pitchFamily="34" charset="0"/>
              </a:rPr>
              <a:t> се от </a:t>
            </a:r>
            <a:r>
              <a:rPr lang="ru-RU" sz="2400" dirty="0" err="1" smtClean="0">
                <a:solidFill>
                  <a:schemeClr val="tx2"/>
                </a:solidFill>
                <a:latin typeface="Arial Narrow" panose="020B0606020202030204" pitchFamily="34" charset="0"/>
              </a:rPr>
              <a:t>Народното</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събрание</a:t>
            </a:r>
            <a:r>
              <a:rPr lang="ru-RU" sz="2400" dirty="0" smtClean="0">
                <a:solidFill>
                  <a:schemeClr val="tx2"/>
                </a:solidFill>
                <a:latin typeface="Arial Narrow" panose="020B0606020202030204" pitchFamily="34" charset="0"/>
              </a:rPr>
              <a:t> с мандат за 5 </a:t>
            </a:r>
            <a:r>
              <a:rPr lang="ru-RU" sz="2400" dirty="0" err="1" smtClean="0">
                <a:solidFill>
                  <a:schemeClr val="tx2"/>
                </a:solidFill>
                <a:latin typeface="Arial Narrow" panose="020B0606020202030204" pitchFamily="34" charset="0"/>
              </a:rPr>
              <a:t>години</a:t>
            </a:r>
            <a:r>
              <a:rPr lang="ru-RU" sz="2400" dirty="0" smtClean="0">
                <a:solidFill>
                  <a:schemeClr val="tx2"/>
                </a:solidFill>
                <a:latin typeface="Arial Narrow" panose="020B0606020202030204" pitchFamily="34" charset="0"/>
              </a:rPr>
              <a:t>.</a:t>
            </a:r>
            <a:endParaRPr lang="bg-BG"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127094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0"/>
            <a:ext cx="12192000" cy="6740307"/>
          </a:xfrm>
          <a:prstGeom prst="rect">
            <a:avLst/>
          </a:prstGeom>
        </p:spPr>
        <p:txBody>
          <a:bodyPr wrap="square">
            <a:spAutoFit/>
          </a:bodyPr>
          <a:lstStyle/>
          <a:p>
            <a:pPr algn="just"/>
            <a:r>
              <a:rPr lang="ru-RU" sz="2400" dirty="0" smtClean="0">
                <a:solidFill>
                  <a:srgbClr val="00B0F0"/>
                </a:solidFill>
                <a:latin typeface="Arial Narrow" panose="020B0606020202030204" pitchFamily="34" charset="0"/>
              </a:rPr>
              <a:t>	Финансово </a:t>
            </a:r>
            <a:r>
              <a:rPr lang="ru-RU" sz="2400" dirty="0">
                <a:solidFill>
                  <a:srgbClr val="00B0F0"/>
                </a:solidFill>
                <a:latin typeface="Arial Narrow" panose="020B0606020202030204" pitchFamily="34" charset="0"/>
              </a:rPr>
              <a:t>устройство на </a:t>
            </a:r>
            <a:r>
              <a:rPr lang="ru-RU" sz="2400" dirty="0" err="1">
                <a:solidFill>
                  <a:srgbClr val="00B0F0"/>
                </a:solidFill>
                <a:latin typeface="Arial Narrow" panose="020B0606020202030204" pitchFamily="34" charset="0"/>
              </a:rPr>
              <a:t>Националната</a:t>
            </a:r>
            <a:r>
              <a:rPr lang="ru-RU" sz="2400" dirty="0">
                <a:solidFill>
                  <a:srgbClr val="00B0F0"/>
                </a:solidFill>
                <a:latin typeface="Arial Narrow" panose="020B0606020202030204" pitchFamily="34" charset="0"/>
              </a:rPr>
              <a:t> </a:t>
            </a:r>
            <a:r>
              <a:rPr lang="ru-RU" sz="2400" dirty="0" err="1">
                <a:solidFill>
                  <a:srgbClr val="00B0F0"/>
                </a:solidFill>
                <a:latin typeface="Arial Narrow" panose="020B0606020202030204" pitchFamily="34" charset="0"/>
              </a:rPr>
              <a:t>здравноосигурителна</a:t>
            </a:r>
            <a:r>
              <a:rPr lang="ru-RU" sz="2400" dirty="0">
                <a:solidFill>
                  <a:srgbClr val="00B0F0"/>
                </a:solidFill>
                <a:latin typeface="Arial Narrow" panose="020B0606020202030204" pitchFamily="34" charset="0"/>
              </a:rPr>
              <a:t> </a:t>
            </a:r>
            <a:r>
              <a:rPr lang="ru-RU" sz="2400" dirty="0" err="1" smtClean="0">
                <a:solidFill>
                  <a:srgbClr val="00B0F0"/>
                </a:solidFill>
                <a:latin typeface="Arial Narrow" panose="020B0606020202030204" pitchFamily="34" charset="0"/>
              </a:rPr>
              <a:t>каса</a:t>
            </a:r>
            <a:endParaRPr lang="ru-RU" sz="2400" dirty="0" smtClean="0">
              <a:solidFill>
                <a:srgbClr val="00B0F0"/>
              </a:solidFill>
              <a:latin typeface="Arial Narrow" panose="020B0606020202030204" pitchFamily="34" charset="0"/>
            </a:endParaRPr>
          </a:p>
          <a:p>
            <a:pPr algn="just"/>
            <a:r>
              <a:rPr lang="ru-RU" sz="2400" dirty="0">
                <a:solidFill>
                  <a:srgbClr val="00B0F0"/>
                </a:solidFill>
                <a:latin typeface="Arial Narrow" panose="020B0606020202030204" pitchFamily="34" charset="0"/>
              </a:rPr>
              <a:t>	</a:t>
            </a:r>
            <a:r>
              <a:rPr lang="ru-RU" sz="2400" b="1" dirty="0" err="1">
                <a:solidFill>
                  <a:schemeClr val="tx2"/>
                </a:solidFill>
                <a:latin typeface="Arial Narrow" panose="020B0606020202030204" pitchFamily="34" charset="0"/>
              </a:rPr>
              <a:t>Бюджетът</a:t>
            </a:r>
            <a:r>
              <a:rPr lang="ru-RU" sz="2400" b="1" dirty="0">
                <a:solidFill>
                  <a:schemeClr val="tx2"/>
                </a:solidFill>
                <a:latin typeface="Arial Narrow" panose="020B0606020202030204" pitchFamily="34" charset="0"/>
              </a:rPr>
              <a:t> на НЗОК </a:t>
            </a:r>
            <a:r>
              <a:rPr lang="ru-RU" sz="2400" dirty="0">
                <a:solidFill>
                  <a:schemeClr val="tx2"/>
                </a:solidFill>
                <a:latin typeface="Arial Narrow" panose="020B0606020202030204" pitchFamily="34" charset="0"/>
              </a:rPr>
              <a:t>е </a:t>
            </a:r>
            <a:r>
              <a:rPr lang="ru-RU" sz="2400" dirty="0" err="1">
                <a:solidFill>
                  <a:schemeClr val="tx2"/>
                </a:solidFill>
                <a:latin typeface="Arial Narrow" panose="020B0606020202030204" pitchFamily="34" charset="0"/>
              </a:rPr>
              <a:t>основен</a:t>
            </a:r>
            <a:r>
              <a:rPr lang="ru-RU" sz="2400" dirty="0">
                <a:solidFill>
                  <a:schemeClr val="tx2"/>
                </a:solidFill>
                <a:latin typeface="Arial Narrow" panose="020B0606020202030204" pitchFamily="34" charset="0"/>
              </a:rPr>
              <a:t> финансов план за </a:t>
            </a:r>
            <a:r>
              <a:rPr lang="ru-RU" sz="2400" dirty="0" err="1">
                <a:solidFill>
                  <a:schemeClr val="tx2"/>
                </a:solidFill>
                <a:latin typeface="Arial Narrow" panose="020B0606020202030204" pitchFamily="34" charset="0"/>
              </a:rPr>
              <a:t>набиране</a:t>
            </a:r>
            <a:r>
              <a:rPr lang="ru-RU" sz="2400" dirty="0">
                <a:solidFill>
                  <a:schemeClr val="tx2"/>
                </a:solidFill>
                <a:latin typeface="Arial Narrow" panose="020B0606020202030204" pitchFamily="34" charset="0"/>
              </a:rPr>
              <a:t> и </a:t>
            </a:r>
            <a:r>
              <a:rPr lang="ru-RU" sz="2400" dirty="0" err="1">
                <a:solidFill>
                  <a:schemeClr val="tx2"/>
                </a:solidFill>
                <a:latin typeface="Arial Narrow" panose="020B0606020202030204" pitchFamily="34" charset="0"/>
              </a:rPr>
              <a:t>разходване</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паричните</a:t>
            </a:r>
            <a:r>
              <a:rPr lang="ru-RU" sz="2400" dirty="0">
                <a:solidFill>
                  <a:schemeClr val="tx2"/>
                </a:solidFill>
                <a:latin typeface="Arial Narrow" panose="020B0606020202030204" pitchFamily="34" charset="0"/>
              </a:rPr>
              <a:t> средства на </a:t>
            </a:r>
            <a:r>
              <a:rPr lang="ru-RU" sz="2400" dirty="0" err="1">
                <a:solidFill>
                  <a:schemeClr val="tx2"/>
                </a:solidFill>
                <a:latin typeface="Arial Narrow" panose="020B0606020202030204" pitchFamily="34" charset="0"/>
              </a:rPr>
              <a:t>задължителното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здравно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осигуряване</a:t>
            </a:r>
            <a:r>
              <a:rPr lang="ru-RU" sz="2400" dirty="0">
                <a:solidFill>
                  <a:schemeClr val="tx2"/>
                </a:solidFill>
                <a:latin typeface="Arial Narrow" panose="020B0606020202030204" pitchFamily="34" charset="0"/>
              </a:rPr>
              <a:t> и е отделен от </a:t>
            </a:r>
            <a:r>
              <a:rPr lang="ru-RU" sz="2400" dirty="0" err="1">
                <a:solidFill>
                  <a:schemeClr val="tx2"/>
                </a:solidFill>
                <a:latin typeface="Arial Narrow" panose="020B0606020202030204" pitchFamily="34" charset="0"/>
              </a:rPr>
              <a:t>държавния</a:t>
            </a:r>
            <a:r>
              <a:rPr lang="ru-RU" sz="2400" dirty="0">
                <a:solidFill>
                  <a:schemeClr val="tx2"/>
                </a:solidFill>
                <a:latin typeface="Arial Narrow" panose="020B0606020202030204" pitchFamily="34" charset="0"/>
              </a:rPr>
              <a:t> бюджет. </a:t>
            </a:r>
            <a:r>
              <a:rPr lang="ru-RU" sz="2400" dirty="0" err="1">
                <a:solidFill>
                  <a:schemeClr val="tx2"/>
                </a:solidFill>
                <a:latin typeface="Arial Narrow" panose="020B0606020202030204" pitchFamily="34" charset="0"/>
              </a:rPr>
              <a:t>Управителят</a:t>
            </a:r>
            <a:r>
              <a:rPr lang="ru-RU" sz="2400" dirty="0">
                <a:solidFill>
                  <a:schemeClr val="tx2"/>
                </a:solidFill>
                <a:latin typeface="Arial Narrow" panose="020B0606020202030204" pitchFamily="34" charset="0"/>
              </a:rPr>
              <a:t> на НЗОК </a:t>
            </a:r>
            <a:r>
              <a:rPr lang="ru-RU" sz="2400" dirty="0" err="1">
                <a:solidFill>
                  <a:schemeClr val="tx2"/>
                </a:solidFill>
                <a:latin typeface="Arial Narrow" panose="020B0606020202030204" pitchFamily="34" charset="0"/>
              </a:rPr>
              <a:t>внася</a:t>
            </a:r>
            <a:r>
              <a:rPr lang="ru-RU" sz="2400" dirty="0">
                <a:solidFill>
                  <a:schemeClr val="tx2"/>
                </a:solidFill>
                <a:latin typeface="Arial Narrow" panose="020B0606020202030204" pitchFamily="34" charset="0"/>
              </a:rPr>
              <a:t> чрез </a:t>
            </a:r>
            <a:r>
              <a:rPr lang="ru-RU" sz="2400" dirty="0" err="1">
                <a:solidFill>
                  <a:schemeClr val="tx2"/>
                </a:solidFill>
                <a:latin typeface="Arial Narrow" panose="020B0606020202030204" pitchFamily="34" charset="0"/>
              </a:rPr>
              <a:t>министъра</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здравеопазването</a:t>
            </a:r>
            <a:r>
              <a:rPr lang="ru-RU" sz="2400" dirty="0">
                <a:solidFill>
                  <a:schemeClr val="tx2"/>
                </a:solidFill>
                <a:latin typeface="Arial Narrow" panose="020B0606020202030204" pitchFamily="34" charset="0"/>
              </a:rPr>
              <a:t> в </a:t>
            </a:r>
            <a:r>
              <a:rPr lang="ru-RU" sz="2400" dirty="0" err="1">
                <a:solidFill>
                  <a:schemeClr val="tx2"/>
                </a:solidFill>
                <a:latin typeface="Arial Narrow" panose="020B0606020202030204" pitchFamily="34" charset="0"/>
              </a:rPr>
              <a:t>Министерския</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съвет</a:t>
            </a:r>
            <a:r>
              <a:rPr lang="ru-RU" sz="2400" dirty="0">
                <a:solidFill>
                  <a:schemeClr val="tx2"/>
                </a:solidFill>
                <a:latin typeface="Arial Narrow" panose="020B0606020202030204" pitchFamily="34" charset="0"/>
              </a:rPr>
              <a:t> проект на </a:t>
            </a:r>
            <a:r>
              <a:rPr lang="ru-RU" sz="2400" dirty="0" smtClean="0">
                <a:solidFill>
                  <a:schemeClr val="tx2"/>
                </a:solidFill>
                <a:latin typeface="Arial Narrow" panose="020B0606020202030204" pitchFamily="34" charset="0"/>
              </a:rPr>
              <a:t>З</a:t>
            </a:r>
            <a:r>
              <a:rPr lang="ru-RU" sz="2400" b="1" dirty="0" smtClean="0">
                <a:solidFill>
                  <a:schemeClr val="tx2"/>
                </a:solidFill>
                <a:latin typeface="Arial Narrow" panose="020B0606020202030204" pitchFamily="34" charset="0"/>
              </a:rPr>
              <a:t>акон </a:t>
            </a:r>
            <a:r>
              <a:rPr lang="ru-RU" sz="2400" b="1" dirty="0">
                <a:solidFill>
                  <a:schemeClr val="tx2"/>
                </a:solidFill>
                <a:latin typeface="Arial Narrow" panose="020B0606020202030204" pitchFamily="34" charset="0"/>
              </a:rPr>
              <a:t>за бюджета на НЗОК</a:t>
            </a:r>
            <a:r>
              <a:rPr lang="ru-RU" sz="2400" dirty="0">
                <a:solidFill>
                  <a:schemeClr val="tx2"/>
                </a:solidFill>
                <a:latin typeface="Arial Narrow" panose="020B0606020202030204" pitchFamily="34" charset="0"/>
              </a:rPr>
              <a:t> </a:t>
            </a:r>
            <a:r>
              <a:rPr lang="ru-RU" sz="2400" b="1" dirty="0" smtClean="0">
                <a:solidFill>
                  <a:schemeClr val="tx2"/>
                </a:solidFill>
                <a:latin typeface="Arial Narrow" panose="020B0606020202030204" pitchFamily="34" charset="0"/>
              </a:rPr>
              <a:t>(ЗБНЗОК) </a:t>
            </a:r>
            <a:r>
              <a:rPr lang="ru-RU" sz="2400" dirty="0" smtClean="0">
                <a:solidFill>
                  <a:schemeClr val="tx2"/>
                </a:solidFill>
                <a:latin typeface="Arial Narrow" panose="020B0606020202030204" pitchFamily="34" charset="0"/>
              </a:rPr>
              <a:t>в </a:t>
            </a:r>
            <a:r>
              <a:rPr lang="ru-RU" sz="2400" dirty="0" err="1">
                <a:solidFill>
                  <a:schemeClr val="tx2"/>
                </a:solidFill>
                <a:latin typeface="Arial Narrow" panose="020B0606020202030204" pitchFamily="34" charset="0"/>
              </a:rPr>
              <a:t>сроковете</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предвидени</a:t>
            </a:r>
            <a:r>
              <a:rPr lang="ru-RU" sz="2400" dirty="0">
                <a:solidFill>
                  <a:schemeClr val="tx2"/>
                </a:solidFill>
                <a:latin typeface="Arial Narrow" panose="020B0606020202030204" pitchFamily="34" charset="0"/>
              </a:rPr>
              <a:t> за </a:t>
            </a:r>
            <a:r>
              <a:rPr lang="ru-RU" sz="2400" dirty="0" err="1">
                <a:solidFill>
                  <a:schemeClr val="tx2"/>
                </a:solidFill>
                <a:latin typeface="Arial Narrow" panose="020B0606020202030204" pitchFamily="34" charset="0"/>
              </a:rPr>
              <a:t>представяне</a:t>
            </a:r>
            <a:r>
              <a:rPr lang="ru-RU" sz="2400" dirty="0">
                <a:solidFill>
                  <a:schemeClr val="tx2"/>
                </a:solidFill>
                <a:latin typeface="Arial Narrow" panose="020B0606020202030204" pitchFamily="34" charset="0"/>
              </a:rPr>
              <a:t> на проекта на </a:t>
            </a:r>
            <a:r>
              <a:rPr lang="ru-RU" sz="2400" dirty="0" smtClean="0">
                <a:solidFill>
                  <a:schemeClr val="tx2"/>
                </a:solidFill>
                <a:latin typeface="Arial Narrow" panose="020B0606020202030204" pitchFamily="34" charset="0"/>
              </a:rPr>
              <a:t>Закон </a:t>
            </a:r>
            <a:r>
              <a:rPr lang="ru-RU" sz="2400" dirty="0">
                <a:solidFill>
                  <a:schemeClr val="tx2"/>
                </a:solidFill>
                <a:latin typeface="Arial Narrow" panose="020B0606020202030204" pitchFamily="34" charset="0"/>
              </a:rPr>
              <a:t>за </a:t>
            </a:r>
            <a:r>
              <a:rPr lang="ru-RU" sz="2400" dirty="0" err="1">
                <a:solidFill>
                  <a:schemeClr val="tx2"/>
                </a:solidFill>
                <a:latin typeface="Arial Narrow" panose="020B0606020202030204" pitchFamily="34" charset="0"/>
              </a:rPr>
              <a:t>държавния</a:t>
            </a:r>
            <a:r>
              <a:rPr lang="ru-RU" sz="2400" dirty="0">
                <a:solidFill>
                  <a:schemeClr val="tx2"/>
                </a:solidFill>
                <a:latin typeface="Arial Narrow" panose="020B0606020202030204" pitchFamily="34" charset="0"/>
              </a:rPr>
              <a:t> бюджет на </a:t>
            </a:r>
            <a:r>
              <a:rPr lang="ru-RU" sz="2400" dirty="0" err="1">
                <a:solidFill>
                  <a:schemeClr val="tx2"/>
                </a:solidFill>
                <a:latin typeface="Arial Narrow" panose="020B0606020202030204" pitchFamily="34" charset="0"/>
              </a:rPr>
              <a:t>Република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България</a:t>
            </a:r>
            <a:r>
              <a:rPr lang="ru-RU" sz="2400" dirty="0">
                <a:solidFill>
                  <a:schemeClr val="tx2"/>
                </a:solidFill>
                <a:latin typeface="Arial Narrow" panose="020B0606020202030204" pitchFamily="34" charset="0"/>
              </a:rPr>
              <a:t> за </a:t>
            </a:r>
            <a:r>
              <a:rPr lang="ru-RU" sz="2400" dirty="0" err="1">
                <a:solidFill>
                  <a:schemeClr val="tx2"/>
                </a:solidFill>
                <a:latin typeface="Arial Narrow" panose="020B0606020202030204" pitchFamily="34" charset="0"/>
              </a:rPr>
              <a:t>следващата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календарна</a:t>
            </a:r>
            <a:r>
              <a:rPr lang="ru-RU" sz="2400" dirty="0">
                <a:solidFill>
                  <a:schemeClr val="tx2"/>
                </a:solidFill>
                <a:latin typeface="Arial Narrow" panose="020B0606020202030204" pitchFamily="34" charset="0"/>
              </a:rPr>
              <a:t> година. </a:t>
            </a:r>
            <a:r>
              <a:rPr lang="ru-RU" sz="2400" dirty="0" err="1">
                <a:solidFill>
                  <a:schemeClr val="tx2"/>
                </a:solidFill>
                <a:latin typeface="Arial Narrow" panose="020B0606020202030204" pitchFamily="34" charset="0"/>
              </a:rPr>
              <a:t>Проектът</a:t>
            </a:r>
            <a:r>
              <a:rPr lang="ru-RU" sz="2400" dirty="0">
                <a:solidFill>
                  <a:schemeClr val="tx2"/>
                </a:solidFill>
                <a:latin typeface="Arial Narrow" panose="020B0606020202030204" pitchFamily="34" charset="0"/>
              </a:rPr>
              <a:t> на </a:t>
            </a:r>
            <a:r>
              <a:rPr lang="ru-RU" sz="2400" b="1" dirty="0" smtClean="0">
                <a:solidFill>
                  <a:schemeClr val="tx2"/>
                </a:solidFill>
                <a:latin typeface="Arial Narrow" panose="020B0606020202030204" pitchFamily="34" charset="0"/>
              </a:rPr>
              <a:t>ЗБНЗОК</a:t>
            </a:r>
            <a:r>
              <a:rPr lang="ru-RU" sz="2400" dirty="0" smtClean="0">
                <a:solidFill>
                  <a:schemeClr val="tx2"/>
                </a:solidFill>
                <a:latin typeface="Arial Narrow" panose="020B0606020202030204" pitchFamily="34" charset="0"/>
              </a:rPr>
              <a:t> </a:t>
            </a:r>
            <a:r>
              <a:rPr lang="ru-RU" sz="2400" dirty="0">
                <a:solidFill>
                  <a:schemeClr val="tx2"/>
                </a:solidFill>
                <a:latin typeface="Arial Narrow" panose="020B0606020202030204" pitchFamily="34" charset="0"/>
              </a:rPr>
              <a:t>се </a:t>
            </a:r>
            <a:r>
              <a:rPr lang="ru-RU" sz="2400" dirty="0" err="1">
                <a:solidFill>
                  <a:schemeClr val="tx2"/>
                </a:solidFill>
                <a:latin typeface="Arial Narrow" panose="020B0606020202030204" pitchFamily="34" charset="0"/>
              </a:rPr>
              <a:t>разглежда</a:t>
            </a:r>
            <a:r>
              <a:rPr lang="ru-RU" sz="2400" dirty="0">
                <a:solidFill>
                  <a:schemeClr val="tx2"/>
                </a:solidFill>
                <a:latin typeface="Arial Narrow" panose="020B0606020202030204" pitchFamily="34" charset="0"/>
              </a:rPr>
              <a:t> от </a:t>
            </a:r>
            <a:r>
              <a:rPr lang="ru-RU" sz="2400" dirty="0" err="1">
                <a:solidFill>
                  <a:schemeClr val="tx2"/>
                </a:solidFill>
                <a:latin typeface="Arial Narrow" panose="020B0606020202030204" pitchFamily="34" charset="0"/>
              </a:rPr>
              <a:t>Народното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събрание</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едновременно</a:t>
            </a:r>
            <a:r>
              <a:rPr lang="ru-RU" sz="2400" dirty="0">
                <a:solidFill>
                  <a:schemeClr val="tx2"/>
                </a:solidFill>
                <a:latin typeface="Arial Narrow" panose="020B0606020202030204" pitchFamily="34" charset="0"/>
              </a:rPr>
              <a:t> с </a:t>
            </a:r>
            <a:r>
              <a:rPr lang="ru-RU" sz="2400" dirty="0" err="1">
                <a:solidFill>
                  <a:schemeClr val="tx2"/>
                </a:solidFill>
                <a:latin typeface="Arial Narrow" panose="020B0606020202030204" pitchFamily="34" charset="0"/>
              </a:rPr>
              <a:t>проектите</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закони</a:t>
            </a:r>
            <a:r>
              <a:rPr lang="ru-RU" sz="2400" dirty="0">
                <a:solidFill>
                  <a:schemeClr val="tx2"/>
                </a:solidFill>
                <a:latin typeface="Arial Narrow" panose="020B0606020202030204" pitchFamily="34" charset="0"/>
              </a:rPr>
              <a:t> за </a:t>
            </a:r>
            <a:r>
              <a:rPr lang="ru-RU" sz="2400" dirty="0" err="1">
                <a:solidFill>
                  <a:schemeClr val="tx2"/>
                </a:solidFill>
                <a:latin typeface="Arial Narrow" panose="020B0606020202030204" pitchFamily="34" charset="0"/>
              </a:rPr>
              <a:t>държавния</a:t>
            </a:r>
            <a:r>
              <a:rPr lang="ru-RU" sz="2400" dirty="0">
                <a:solidFill>
                  <a:schemeClr val="tx2"/>
                </a:solidFill>
                <a:latin typeface="Arial Narrow" panose="020B0606020202030204" pitchFamily="34" charset="0"/>
              </a:rPr>
              <a:t> бюджет и за бюджета на </a:t>
            </a:r>
            <a:r>
              <a:rPr lang="ru-RU" sz="2400" dirty="0" err="1">
                <a:solidFill>
                  <a:schemeClr val="tx2"/>
                </a:solidFill>
                <a:latin typeface="Arial Narrow" panose="020B0606020202030204" pitchFamily="34" charset="0"/>
              </a:rPr>
              <a:t>държавното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обществено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осигуряване</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Със</a:t>
            </a:r>
            <a:r>
              <a:rPr lang="ru-RU" sz="2400" dirty="0" smtClean="0">
                <a:solidFill>
                  <a:schemeClr val="tx2"/>
                </a:solidFill>
                <a:latin typeface="Arial Narrow" panose="020B0606020202030204" pitchFamily="34" charset="0"/>
              </a:rPr>
              <a:t> Закона за бюджета на НЗОК се </a:t>
            </a:r>
            <a:r>
              <a:rPr lang="ru-RU" sz="2400" dirty="0" err="1" smtClean="0">
                <a:solidFill>
                  <a:schemeClr val="tx2"/>
                </a:solidFill>
                <a:latin typeface="Arial Narrow" panose="020B0606020202030204" pitchFamily="34" charset="0"/>
              </a:rPr>
              <a:t>определя</a:t>
            </a:r>
            <a:r>
              <a:rPr lang="ru-RU" sz="2400" dirty="0" smtClean="0">
                <a:solidFill>
                  <a:schemeClr val="tx2"/>
                </a:solidFill>
                <a:latin typeface="Arial Narrow" panose="020B0606020202030204" pitchFamily="34" charset="0"/>
              </a:rPr>
              <a:t> и размера на </a:t>
            </a:r>
            <a:r>
              <a:rPr lang="ru-RU" sz="2400" dirty="0" err="1" smtClean="0">
                <a:solidFill>
                  <a:schemeClr val="tx2"/>
                </a:solidFill>
                <a:latin typeface="Arial Narrow" panose="020B0606020202030204" pitchFamily="34" charset="0"/>
              </a:rPr>
              <a:t>здравноосигурителната</a:t>
            </a:r>
            <a:r>
              <a:rPr lang="ru-RU" sz="2400" dirty="0" smtClean="0">
                <a:solidFill>
                  <a:schemeClr val="tx2"/>
                </a:solidFill>
                <a:latin typeface="Arial Narrow" panose="020B0606020202030204" pitchFamily="34" charset="0"/>
              </a:rPr>
              <a:t> вноска (от 2012 год. До </a:t>
            </a:r>
            <a:r>
              <a:rPr lang="ru-RU" sz="2400" dirty="0" err="1" smtClean="0">
                <a:solidFill>
                  <a:schemeClr val="tx2"/>
                </a:solidFill>
                <a:latin typeface="Arial Narrow" panose="020B0606020202030204" pitchFamily="34" charset="0"/>
              </a:rPr>
              <a:t>сега</a:t>
            </a:r>
            <a:r>
              <a:rPr lang="ru-RU" sz="2400" dirty="0" smtClean="0">
                <a:solidFill>
                  <a:schemeClr val="tx2"/>
                </a:solidFill>
                <a:latin typeface="Arial Narrow" panose="020B0606020202030204" pitchFamily="34" charset="0"/>
              </a:rPr>
              <a:t> е 8 % от </a:t>
            </a:r>
            <a:r>
              <a:rPr lang="ru-RU" sz="2400" dirty="0" err="1" smtClean="0">
                <a:solidFill>
                  <a:schemeClr val="tx2"/>
                </a:solidFill>
                <a:latin typeface="Arial Narrow" panose="020B0606020202030204" pitchFamily="34" charset="0"/>
              </a:rPr>
              <a:t>облагаемия</a:t>
            </a:r>
            <a:r>
              <a:rPr lang="ru-RU" sz="2400" dirty="0" smtClean="0">
                <a:solidFill>
                  <a:schemeClr val="tx2"/>
                </a:solidFill>
                <a:latin typeface="Arial Narrow" panose="020B0606020202030204" pitchFamily="34" charset="0"/>
              </a:rPr>
              <a:t> доход)</a:t>
            </a:r>
          </a:p>
          <a:p>
            <a:pPr algn="just"/>
            <a:r>
              <a:rPr lang="ru-RU" sz="2400" dirty="0" smtClean="0">
                <a:solidFill>
                  <a:schemeClr val="tx2"/>
                </a:solidFill>
                <a:latin typeface="Arial Narrow" panose="020B0606020202030204" pitchFamily="34" charset="0"/>
              </a:rPr>
              <a:t>	</a:t>
            </a:r>
            <a:r>
              <a:rPr lang="ru-RU" sz="2400" b="1" dirty="0" smtClean="0">
                <a:solidFill>
                  <a:schemeClr val="tx2"/>
                </a:solidFill>
                <a:latin typeface="Arial Narrow" panose="020B0606020202030204" pitchFamily="34" charset="0"/>
              </a:rPr>
              <a:t>Приходите </a:t>
            </a:r>
            <a:r>
              <a:rPr lang="ru-RU" sz="2400" b="1" dirty="0">
                <a:solidFill>
                  <a:schemeClr val="tx2"/>
                </a:solidFill>
                <a:latin typeface="Arial Narrow" panose="020B0606020202030204" pitchFamily="34" charset="0"/>
              </a:rPr>
              <a:t>на НЗОК </a:t>
            </a:r>
            <a:r>
              <a:rPr lang="ru-RU" sz="2400" dirty="0">
                <a:solidFill>
                  <a:schemeClr val="tx2"/>
                </a:solidFill>
                <a:latin typeface="Arial Narrow" panose="020B0606020202030204" pitchFamily="34" charset="0"/>
              </a:rPr>
              <a:t>се </a:t>
            </a:r>
            <a:r>
              <a:rPr lang="ru-RU" sz="2400" dirty="0" err="1">
                <a:solidFill>
                  <a:schemeClr val="tx2"/>
                </a:solidFill>
                <a:latin typeface="Arial Narrow" panose="020B0606020202030204" pitchFamily="34" charset="0"/>
              </a:rPr>
              <a:t>набират</a:t>
            </a:r>
            <a:r>
              <a:rPr lang="ru-RU" sz="2400" dirty="0">
                <a:solidFill>
                  <a:schemeClr val="tx2"/>
                </a:solidFill>
                <a:latin typeface="Arial Narrow" panose="020B0606020202030204" pitchFamily="34" charset="0"/>
              </a:rPr>
              <a:t> от</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осигурителни</a:t>
            </a:r>
            <a:r>
              <a:rPr lang="ru-RU" sz="2400" dirty="0" smtClean="0">
                <a:solidFill>
                  <a:schemeClr val="tx2"/>
                </a:solidFill>
                <a:latin typeface="Arial Narrow" panose="020B0606020202030204" pitchFamily="34" charset="0"/>
              </a:rPr>
              <a:t> </a:t>
            </a:r>
            <a:r>
              <a:rPr lang="ru-RU" sz="2400" dirty="0">
                <a:solidFill>
                  <a:schemeClr val="tx2"/>
                </a:solidFill>
                <a:latin typeface="Arial Narrow" panose="020B0606020202030204" pitchFamily="34" charset="0"/>
              </a:rPr>
              <a:t>вноски; </a:t>
            </a:r>
            <a:r>
              <a:rPr lang="ru-RU" sz="2400" dirty="0" err="1">
                <a:solidFill>
                  <a:schemeClr val="tx2"/>
                </a:solidFill>
                <a:latin typeface="Arial Narrow" panose="020B0606020202030204" pitchFamily="34" charset="0"/>
              </a:rPr>
              <a:t>трансфери</a:t>
            </a:r>
            <a:r>
              <a:rPr lang="ru-RU" sz="2400" dirty="0">
                <a:solidFill>
                  <a:schemeClr val="tx2"/>
                </a:solidFill>
                <a:latin typeface="Arial Narrow" panose="020B0606020202030204" pitchFamily="34" charset="0"/>
              </a:rPr>
              <a:t> от </a:t>
            </a:r>
            <a:r>
              <a:rPr lang="ru-RU" sz="2400" dirty="0" err="1">
                <a:solidFill>
                  <a:schemeClr val="tx2"/>
                </a:solidFill>
                <a:latin typeface="Arial Narrow" panose="020B0606020202030204" pitchFamily="34" charset="0"/>
              </a:rPr>
              <a:t>държавния</a:t>
            </a:r>
            <a:r>
              <a:rPr lang="ru-RU" sz="2400" dirty="0">
                <a:solidFill>
                  <a:schemeClr val="tx2"/>
                </a:solidFill>
                <a:latin typeface="Arial Narrow" panose="020B0606020202030204" pitchFamily="34" charset="0"/>
              </a:rPr>
              <a:t> бюджет за </a:t>
            </a:r>
            <a:r>
              <a:rPr lang="ru-RU" sz="2400" dirty="0" err="1">
                <a:solidFill>
                  <a:schemeClr val="tx2"/>
                </a:solidFill>
                <a:latin typeface="Arial Narrow" panose="020B0606020202030204" pitchFamily="34" charset="0"/>
              </a:rPr>
              <a:t>осигурителните</a:t>
            </a:r>
            <a:r>
              <a:rPr lang="ru-RU" sz="2400" dirty="0">
                <a:solidFill>
                  <a:schemeClr val="tx2"/>
                </a:solidFill>
                <a:latin typeface="Arial Narrow" panose="020B0606020202030204" pitchFamily="34" charset="0"/>
              </a:rPr>
              <a:t> вноски на </a:t>
            </a:r>
            <a:r>
              <a:rPr lang="ru-RU" sz="2400" dirty="0" err="1">
                <a:solidFill>
                  <a:schemeClr val="tx2"/>
                </a:solidFill>
                <a:latin typeface="Arial Narrow" panose="020B0606020202030204" pitchFamily="34" charset="0"/>
              </a:rPr>
              <a:t>лицата</a:t>
            </a:r>
            <a:r>
              <a:rPr lang="ru-RU" sz="2400" dirty="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осигурявани</a:t>
            </a:r>
            <a:r>
              <a:rPr lang="ru-RU" sz="2400" dirty="0" smtClean="0">
                <a:solidFill>
                  <a:schemeClr val="tx2"/>
                </a:solidFill>
                <a:latin typeface="Arial Narrow" panose="020B0606020202030204" pitchFamily="34" charset="0"/>
              </a:rPr>
              <a:t> за сметка на </a:t>
            </a:r>
            <a:r>
              <a:rPr lang="ru-RU" sz="2400" dirty="0" err="1" smtClean="0">
                <a:solidFill>
                  <a:schemeClr val="tx2"/>
                </a:solidFill>
                <a:latin typeface="Arial Narrow" panose="020B0606020202030204" pitchFamily="34" charset="0"/>
              </a:rPr>
              <a:t>държавата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лихви</a:t>
            </a:r>
            <a:r>
              <a:rPr lang="ru-RU" sz="2400" dirty="0">
                <a:solidFill>
                  <a:schemeClr val="tx2"/>
                </a:solidFill>
                <a:latin typeface="Arial Narrow" panose="020B0606020202030204" pitchFamily="34" charset="0"/>
              </a:rPr>
              <a:t> и приходи от </a:t>
            </a:r>
            <a:r>
              <a:rPr lang="ru-RU" sz="2400" dirty="0" err="1">
                <a:solidFill>
                  <a:schemeClr val="tx2"/>
                </a:solidFill>
                <a:latin typeface="Arial Narrow" panose="020B0606020202030204" pitchFamily="34" charset="0"/>
              </a:rPr>
              <a:t>управлението</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имуществото</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касата</a:t>
            </a:r>
            <a:r>
              <a:rPr lang="ru-RU" sz="2400" dirty="0">
                <a:solidFill>
                  <a:schemeClr val="tx2"/>
                </a:solidFill>
                <a:latin typeface="Arial Narrow" panose="020B0606020202030204" pitchFamily="34" charset="0"/>
              </a:rPr>
              <a:t>; приходи, </a:t>
            </a:r>
            <a:r>
              <a:rPr lang="ru-RU" sz="2400" dirty="0" err="1">
                <a:solidFill>
                  <a:schemeClr val="tx2"/>
                </a:solidFill>
                <a:latin typeface="Arial Narrow" panose="020B0606020202030204" pitchFamily="34" charset="0"/>
              </a:rPr>
              <a:t>регламентирани</a:t>
            </a:r>
            <a:r>
              <a:rPr lang="ru-RU" sz="2400" dirty="0">
                <a:solidFill>
                  <a:schemeClr val="tx2"/>
                </a:solidFill>
                <a:latin typeface="Arial Narrow" panose="020B0606020202030204" pitchFamily="34" charset="0"/>
              </a:rPr>
              <a:t> с </a:t>
            </a:r>
            <a:r>
              <a:rPr lang="ru-RU" sz="2400" dirty="0" err="1">
                <a:solidFill>
                  <a:schemeClr val="tx2"/>
                </a:solidFill>
                <a:latin typeface="Arial Narrow" panose="020B0606020202030204" pitchFamily="34" charset="0"/>
              </a:rPr>
              <a:t>други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закони</a:t>
            </a:r>
            <a:r>
              <a:rPr lang="ru-RU" sz="2400" dirty="0">
                <a:solidFill>
                  <a:schemeClr val="tx2"/>
                </a:solidFill>
                <a:latin typeface="Arial Narrow" panose="020B0606020202030204" pitchFamily="34" charset="0"/>
              </a:rPr>
              <a:t> в </a:t>
            </a:r>
            <a:r>
              <a:rPr lang="ru-RU" sz="2400" dirty="0" err="1">
                <a:solidFill>
                  <a:schemeClr val="tx2"/>
                </a:solidFill>
                <a:latin typeface="Arial Narrow" panose="020B0606020202030204" pitchFamily="34" charset="0"/>
              </a:rPr>
              <a:t>полза</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здравното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осигуряване</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глоби</a:t>
            </a:r>
            <a:r>
              <a:rPr lang="ru-RU" sz="2400" dirty="0">
                <a:solidFill>
                  <a:schemeClr val="tx2"/>
                </a:solidFill>
                <a:latin typeface="Arial Narrow" panose="020B0606020202030204" pitchFamily="34" charset="0"/>
              </a:rPr>
              <a:t> и </a:t>
            </a:r>
            <a:r>
              <a:rPr lang="ru-RU" sz="2400" dirty="0" err="1">
                <a:solidFill>
                  <a:schemeClr val="tx2"/>
                </a:solidFill>
                <a:latin typeface="Arial Narrow" panose="020B0606020202030204" pitchFamily="34" charset="0"/>
              </a:rPr>
              <a:t>наказателни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лихви</a:t>
            </a:r>
            <a:r>
              <a:rPr lang="ru-RU" sz="2400" dirty="0">
                <a:solidFill>
                  <a:schemeClr val="tx2"/>
                </a:solidFill>
                <a:latin typeface="Arial Narrow" panose="020B0606020202030204" pitchFamily="34" charset="0"/>
              </a:rPr>
              <a:t>; такси, </a:t>
            </a:r>
            <a:r>
              <a:rPr lang="ru-RU" sz="2400" dirty="0" err="1">
                <a:solidFill>
                  <a:schemeClr val="tx2"/>
                </a:solidFill>
                <a:latin typeface="Arial Narrow" panose="020B0606020202030204" pitchFamily="34" charset="0"/>
              </a:rPr>
              <a:t>определени</a:t>
            </a:r>
            <a:r>
              <a:rPr lang="ru-RU" sz="2400" dirty="0">
                <a:solidFill>
                  <a:schemeClr val="tx2"/>
                </a:solidFill>
                <a:latin typeface="Arial Narrow" panose="020B0606020202030204" pitchFamily="34" charset="0"/>
              </a:rPr>
              <a:t> с тарифа на </a:t>
            </a:r>
            <a:r>
              <a:rPr lang="ru-RU" sz="2400" dirty="0" err="1">
                <a:solidFill>
                  <a:schemeClr val="tx2"/>
                </a:solidFill>
                <a:latin typeface="Arial Narrow" panose="020B0606020202030204" pitchFamily="34" charset="0"/>
              </a:rPr>
              <a:t>Министерския</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съвет</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ликвидационни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дялове</a:t>
            </a:r>
            <a:r>
              <a:rPr lang="ru-RU" sz="2400" dirty="0">
                <a:solidFill>
                  <a:schemeClr val="tx2"/>
                </a:solidFill>
                <a:latin typeface="Arial Narrow" panose="020B0606020202030204" pitchFamily="34" charset="0"/>
              </a:rPr>
              <a:t> от </a:t>
            </a:r>
            <a:r>
              <a:rPr lang="ru-RU" sz="2400" dirty="0" err="1">
                <a:solidFill>
                  <a:schemeClr val="tx2"/>
                </a:solidFill>
                <a:latin typeface="Arial Narrow" panose="020B0606020202030204" pitchFamily="34" charset="0"/>
              </a:rPr>
              <a:t>търговски</a:t>
            </a:r>
            <a:r>
              <a:rPr lang="ru-RU" sz="2400" dirty="0">
                <a:solidFill>
                  <a:schemeClr val="tx2"/>
                </a:solidFill>
                <a:latin typeface="Arial Narrow" panose="020B0606020202030204" pitchFamily="34" charset="0"/>
              </a:rPr>
              <a:t> дружества -</a:t>
            </a:r>
            <a:r>
              <a:rPr lang="ru-RU" sz="2400" dirty="0" err="1">
                <a:solidFill>
                  <a:schemeClr val="tx2"/>
                </a:solidFill>
                <a:latin typeface="Arial Narrow" panose="020B0606020202030204" pitchFamily="34" charset="0"/>
              </a:rPr>
              <a:t>длъжници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обявени</a:t>
            </a:r>
            <a:r>
              <a:rPr lang="ru-RU" sz="2400" dirty="0">
                <a:solidFill>
                  <a:schemeClr val="tx2"/>
                </a:solidFill>
                <a:latin typeface="Arial Narrow" panose="020B0606020202030204" pitchFamily="34" charset="0"/>
              </a:rPr>
              <a:t> в ликвидация; </a:t>
            </a:r>
            <a:r>
              <a:rPr lang="ru-RU" sz="2400" dirty="0" err="1">
                <a:solidFill>
                  <a:schemeClr val="tx2"/>
                </a:solidFill>
                <a:latin typeface="Arial Narrow" panose="020B0606020202030204" pitchFamily="34" charset="0"/>
              </a:rPr>
              <a:t>целеви</a:t>
            </a:r>
            <a:r>
              <a:rPr lang="ru-RU" sz="2400" dirty="0">
                <a:solidFill>
                  <a:schemeClr val="tx2"/>
                </a:solidFill>
                <a:latin typeface="Arial Narrow" panose="020B0606020202030204" pitchFamily="34" charset="0"/>
              </a:rPr>
              <a:t> субсидии от </a:t>
            </a:r>
            <a:r>
              <a:rPr lang="ru-RU" sz="2400" dirty="0" err="1">
                <a:solidFill>
                  <a:schemeClr val="tx2"/>
                </a:solidFill>
                <a:latin typeface="Arial Narrow" panose="020B0606020202030204" pitchFamily="34" charset="0"/>
              </a:rPr>
              <a:t>държавния</a:t>
            </a:r>
            <a:r>
              <a:rPr lang="ru-RU" sz="2400" dirty="0">
                <a:solidFill>
                  <a:schemeClr val="tx2"/>
                </a:solidFill>
                <a:latin typeface="Arial Narrow" panose="020B0606020202030204" pitchFamily="34" charset="0"/>
              </a:rPr>
              <a:t> бюджет за </a:t>
            </a:r>
            <a:r>
              <a:rPr lang="ru-RU" sz="2400" dirty="0" err="1">
                <a:solidFill>
                  <a:schemeClr val="tx2"/>
                </a:solidFill>
                <a:latin typeface="Arial Narrow" panose="020B0606020202030204" pitchFamily="34" charset="0"/>
              </a:rPr>
              <a:t>изпълнение</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задължения</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които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произтичат</a:t>
            </a:r>
            <a:r>
              <a:rPr lang="ru-RU" sz="2400" dirty="0">
                <a:solidFill>
                  <a:schemeClr val="tx2"/>
                </a:solidFill>
                <a:latin typeface="Arial Narrow" panose="020B0606020202030204" pitchFamily="34" charset="0"/>
              </a:rPr>
              <a:t> от </a:t>
            </a:r>
            <a:r>
              <a:rPr lang="ru-RU" sz="2400" dirty="0" err="1">
                <a:solidFill>
                  <a:schemeClr val="tx2"/>
                </a:solidFill>
                <a:latin typeface="Arial Narrow" panose="020B0606020202030204" pitchFamily="34" charset="0"/>
              </a:rPr>
              <a:t>прилагането</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правилата</a:t>
            </a:r>
            <a:r>
              <a:rPr lang="ru-RU" sz="2400" dirty="0">
                <a:solidFill>
                  <a:schemeClr val="tx2"/>
                </a:solidFill>
                <a:latin typeface="Arial Narrow" panose="020B0606020202030204" pitchFamily="34" charset="0"/>
              </a:rPr>
              <a:t> за координация на </a:t>
            </a:r>
            <a:r>
              <a:rPr lang="ru-RU" sz="2400" dirty="0" err="1">
                <a:solidFill>
                  <a:schemeClr val="tx2"/>
                </a:solidFill>
                <a:latin typeface="Arial Narrow" panose="020B0606020202030204" pitchFamily="34" charset="0"/>
              </a:rPr>
              <a:t>системите</a:t>
            </a:r>
            <a:r>
              <a:rPr lang="ru-RU" sz="2400" dirty="0">
                <a:solidFill>
                  <a:schemeClr val="tx2"/>
                </a:solidFill>
                <a:latin typeface="Arial Narrow" panose="020B0606020202030204" pitchFamily="34" charset="0"/>
              </a:rPr>
              <a:t> за </a:t>
            </a:r>
            <a:r>
              <a:rPr lang="ru-RU" sz="2400" dirty="0" err="1">
                <a:solidFill>
                  <a:schemeClr val="tx2"/>
                </a:solidFill>
                <a:latin typeface="Arial Narrow" panose="020B0606020202030204" pitchFamily="34" charset="0"/>
              </a:rPr>
              <a:t>социална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сигурност</a:t>
            </a:r>
            <a:r>
              <a:rPr lang="ru-RU" sz="2400" dirty="0">
                <a:solidFill>
                  <a:schemeClr val="tx2"/>
                </a:solidFill>
                <a:latin typeface="Arial Narrow" panose="020B0606020202030204" pitchFamily="34" charset="0"/>
              </a:rPr>
              <a:t>; дарения и завещания; </a:t>
            </a:r>
            <a:r>
              <a:rPr lang="ru-RU" sz="2400" dirty="0" err="1">
                <a:solidFill>
                  <a:schemeClr val="tx2"/>
                </a:solidFill>
                <a:latin typeface="Arial Narrow" panose="020B0606020202030204" pitchFamily="34" charset="0"/>
              </a:rPr>
              <a:t>други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източници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включително</a:t>
            </a:r>
            <a:r>
              <a:rPr lang="ru-RU" sz="2400" dirty="0">
                <a:solidFill>
                  <a:schemeClr val="tx2"/>
                </a:solidFill>
                <a:latin typeface="Arial Narrow" panose="020B0606020202030204" pitchFamily="34" charset="0"/>
              </a:rPr>
              <a:t> субсидии (</a:t>
            </a:r>
            <a:r>
              <a:rPr lang="ru-RU" sz="2400" dirty="0" err="1">
                <a:solidFill>
                  <a:schemeClr val="tx2"/>
                </a:solidFill>
                <a:latin typeface="Arial Narrow" panose="020B0606020202030204" pitchFamily="34" charset="0"/>
              </a:rPr>
              <a:t>трансфери</a:t>
            </a:r>
            <a:r>
              <a:rPr lang="ru-RU" sz="2400" dirty="0">
                <a:solidFill>
                  <a:schemeClr val="tx2"/>
                </a:solidFill>
                <a:latin typeface="Arial Narrow" panose="020B0606020202030204" pitchFamily="34" charset="0"/>
              </a:rPr>
              <a:t>) от </a:t>
            </a:r>
            <a:r>
              <a:rPr lang="ru-RU" sz="2400" dirty="0" err="1">
                <a:solidFill>
                  <a:schemeClr val="tx2"/>
                </a:solidFill>
                <a:latin typeface="Arial Narrow" panose="020B0606020202030204" pitchFamily="34" charset="0"/>
              </a:rPr>
              <a:t>държавния</a:t>
            </a:r>
            <a:r>
              <a:rPr lang="ru-RU" sz="2400" dirty="0">
                <a:solidFill>
                  <a:schemeClr val="tx2"/>
                </a:solidFill>
                <a:latin typeface="Arial Narrow" panose="020B0606020202030204" pitchFamily="34" charset="0"/>
              </a:rPr>
              <a:t> бюджет, в </a:t>
            </a:r>
            <a:r>
              <a:rPr lang="ru-RU" sz="2400" dirty="0" err="1">
                <a:solidFill>
                  <a:schemeClr val="tx2"/>
                </a:solidFill>
                <a:latin typeface="Arial Narrow" panose="020B0606020202030204" pitchFamily="34" charset="0"/>
              </a:rPr>
              <a:t>т.ч</a:t>
            </a:r>
            <a:r>
              <a:rPr lang="ru-RU" sz="2400" dirty="0">
                <a:solidFill>
                  <a:schemeClr val="tx2"/>
                </a:solidFill>
                <a:latin typeface="Arial Narrow" panose="020B0606020202030204" pitchFamily="34" charset="0"/>
              </a:rPr>
              <a:t>. и чрез бюджета на </a:t>
            </a:r>
            <a:r>
              <a:rPr lang="ru-RU" sz="2400" dirty="0" err="1">
                <a:solidFill>
                  <a:schemeClr val="tx2"/>
                </a:solidFill>
                <a:latin typeface="Arial Narrow" panose="020B0606020202030204" pitchFamily="34" charset="0"/>
              </a:rPr>
              <a:t>Министерството</a:t>
            </a:r>
            <a:r>
              <a:rPr lang="ru-RU" sz="2400" dirty="0">
                <a:solidFill>
                  <a:schemeClr val="tx2"/>
                </a:solidFill>
                <a:latin typeface="Arial Narrow" panose="020B0606020202030204" pitchFamily="34" charset="0"/>
              </a:rPr>
              <a:t> на </a:t>
            </a:r>
            <a:r>
              <a:rPr lang="ru-RU" sz="2400" dirty="0" err="1" smtClean="0">
                <a:solidFill>
                  <a:schemeClr val="tx2"/>
                </a:solidFill>
                <a:latin typeface="Arial Narrow" panose="020B0606020202030204" pitchFamily="34" charset="0"/>
              </a:rPr>
              <a:t>здравеопазването</a:t>
            </a:r>
            <a:r>
              <a:rPr lang="ru-RU" sz="2400" dirty="0" smtClean="0">
                <a:solidFill>
                  <a:schemeClr val="tx2"/>
                </a:solidFill>
                <a:latin typeface="Arial Narrow" panose="020B0606020202030204" pitchFamily="34" charset="0"/>
              </a:rPr>
              <a:t>.</a:t>
            </a:r>
            <a:endParaRPr lang="bg-BG"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30044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0"/>
            <a:ext cx="11900647" cy="6740307"/>
          </a:xfrm>
          <a:prstGeom prst="rect">
            <a:avLst/>
          </a:prstGeom>
        </p:spPr>
        <p:txBody>
          <a:bodyPr wrap="square">
            <a:spAutoFit/>
          </a:bodyPr>
          <a:lstStyle/>
          <a:p>
            <a:pPr lvl="0"/>
            <a:r>
              <a:rPr lang="bg-BG" sz="2400" b="1" i="1" dirty="0" smtClean="0">
                <a:solidFill>
                  <a:srgbClr val="000000"/>
                </a:solidFill>
                <a:latin typeface="Arial Narrow" panose="020B0606020202030204" pitchFamily="34" charset="0"/>
              </a:rPr>
              <a:t>	</a:t>
            </a:r>
            <a:r>
              <a:rPr lang="bg-BG" sz="2400" dirty="0" smtClean="0">
                <a:solidFill>
                  <a:srgbClr val="000000"/>
                </a:solidFill>
                <a:latin typeface="Arial Narrow" panose="020B0606020202030204" pitchFamily="34" charset="0"/>
              </a:rPr>
              <a:t>Правото </a:t>
            </a:r>
            <a:r>
              <a:rPr lang="bg-BG" sz="2400" dirty="0">
                <a:solidFill>
                  <a:srgbClr val="000000"/>
                </a:solidFill>
                <a:latin typeface="Arial Narrow" panose="020B0606020202030204" pitchFamily="34" charset="0"/>
              </a:rPr>
              <a:t>на медицинска </a:t>
            </a:r>
            <a:r>
              <a:rPr lang="bg-BG" sz="2400" dirty="0" smtClean="0">
                <a:solidFill>
                  <a:srgbClr val="000000"/>
                </a:solidFill>
                <a:latin typeface="Arial Narrow" panose="020B0606020202030204" pitchFamily="34" charset="0"/>
              </a:rPr>
              <a:t>помощ и правото </a:t>
            </a:r>
            <a:r>
              <a:rPr lang="bg-BG" sz="2400" dirty="0">
                <a:solidFill>
                  <a:srgbClr val="000000"/>
                </a:solidFill>
                <a:latin typeface="Arial Narrow" panose="020B0606020202030204" pitchFamily="34" charset="0"/>
              </a:rPr>
              <a:t>на лична свобода и решение и зачитане на човешкото достойнство при оказване на медицинска </a:t>
            </a:r>
            <a:r>
              <a:rPr lang="bg-BG" sz="2400" dirty="0" smtClean="0">
                <a:solidFill>
                  <a:srgbClr val="000000"/>
                </a:solidFill>
                <a:latin typeface="Arial Narrow" panose="020B0606020202030204" pitchFamily="34" charset="0"/>
              </a:rPr>
              <a:t>помощ са гарантирани като основни права на гражданите в </a:t>
            </a:r>
            <a:r>
              <a:rPr lang="bg-BG" sz="2400" dirty="0" smtClean="0">
                <a:solidFill>
                  <a:srgbClr val="C00000"/>
                </a:solidFill>
                <a:latin typeface="Arial Narrow" panose="020B0606020202030204" pitchFamily="34" charset="0"/>
              </a:rPr>
              <a:t>Конституцията </a:t>
            </a:r>
            <a:r>
              <a:rPr lang="bg-BG" sz="2400" dirty="0">
                <a:solidFill>
                  <a:srgbClr val="C00000"/>
                </a:solidFill>
                <a:latin typeface="Arial Narrow" panose="020B0606020202030204" pitchFamily="34" charset="0"/>
              </a:rPr>
              <a:t>на Р </a:t>
            </a:r>
            <a:r>
              <a:rPr lang="bg-BG" sz="2400" dirty="0" smtClean="0">
                <a:solidFill>
                  <a:srgbClr val="C00000"/>
                </a:solidFill>
                <a:latin typeface="Arial Narrow" panose="020B0606020202030204" pitchFamily="34" charset="0"/>
              </a:rPr>
              <a:t>България – глава втора „Основни права и задължения на гражданите“:</a:t>
            </a:r>
          </a:p>
          <a:p>
            <a:pPr lvl="0"/>
            <a:r>
              <a:rPr lang="ru-RU" sz="2400" b="1" dirty="0">
                <a:solidFill>
                  <a:srgbClr val="000000"/>
                </a:solidFill>
                <a:latin typeface="Arial Narrow" panose="020B0606020202030204" pitchFamily="34" charset="0"/>
              </a:rPr>
              <a:t>Чл. 52.</a:t>
            </a:r>
            <a:r>
              <a:rPr lang="ru-RU" sz="2400" dirty="0">
                <a:latin typeface="Arial Narrow" panose="020B0606020202030204" pitchFamily="34" charset="0"/>
              </a:rPr>
              <a:t/>
            </a:r>
            <a:br>
              <a:rPr lang="ru-RU" sz="2400" dirty="0">
                <a:latin typeface="Arial Narrow" panose="020B0606020202030204" pitchFamily="34" charset="0"/>
              </a:rPr>
            </a:br>
            <a:r>
              <a:rPr lang="ru-RU" sz="2400" dirty="0">
                <a:solidFill>
                  <a:srgbClr val="000000"/>
                </a:solidFill>
                <a:latin typeface="Arial Narrow" panose="020B0606020202030204" pitchFamily="34" charset="0"/>
              </a:rPr>
              <a:t>(1) </a:t>
            </a:r>
            <a:r>
              <a:rPr lang="ru-RU" sz="2400" dirty="0" err="1">
                <a:solidFill>
                  <a:srgbClr val="000000"/>
                </a:solidFill>
                <a:latin typeface="Arial Narrow" panose="020B0606020202030204" pitchFamily="34" charset="0"/>
              </a:rPr>
              <a:t>Гражданите</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имат</a:t>
            </a:r>
            <a:r>
              <a:rPr lang="ru-RU" sz="2400" dirty="0">
                <a:solidFill>
                  <a:srgbClr val="000000"/>
                </a:solidFill>
                <a:latin typeface="Arial Narrow" panose="020B0606020202030204" pitchFamily="34" charset="0"/>
              </a:rPr>
              <a:t> право на </a:t>
            </a:r>
            <a:r>
              <a:rPr lang="ru-RU" sz="2400" dirty="0" err="1">
                <a:solidFill>
                  <a:srgbClr val="000000"/>
                </a:solidFill>
                <a:latin typeface="Arial Narrow" panose="020B0606020202030204" pitchFamily="34" charset="0"/>
              </a:rPr>
              <a:t>здравно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осигуряване</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гарантиращо</a:t>
            </a:r>
            <a:r>
              <a:rPr lang="ru-RU" sz="2400" dirty="0">
                <a:solidFill>
                  <a:srgbClr val="000000"/>
                </a:solidFill>
                <a:latin typeface="Arial Narrow" panose="020B0606020202030204" pitchFamily="34" charset="0"/>
              </a:rPr>
              <a:t> им </a:t>
            </a:r>
            <a:r>
              <a:rPr lang="ru-RU" sz="2400" dirty="0" err="1">
                <a:solidFill>
                  <a:srgbClr val="000000"/>
                </a:solidFill>
                <a:latin typeface="Arial Narrow" panose="020B0606020202030204" pitchFamily="34" charset="0"/>
              </a:rPr>
              <a:t>достъпна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медицинска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помощ</a:t>
            </a:r>
            <a:r>
              <a:rPr lang="ru-RU" sz="2400" dirty="0">
                <a:solidFill>
                  <a:srgbClr val="000000"/>
                </a:solidFill>
                <a:latin typeface="Arial Narrow" panose="020B0606020202030204" pitchFamily="34" charset="0"/>
              </a:rPr>
              <a:t>, и на </a:t>
            </a:r>
            <a:r>
              <a:rPr lang="ru-RU" sz="2400" dirty="0" err="1">
                <a:solidFill>
                  <a:srgbClr val="000000"/>
                </a:solidFill>
                <a:latin typeface="Arial Narrow" panose="020B0606020202030204" pitchFamily="34" charset="0"/>
              </a:rPr>
              <a:t>безплатно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ползване</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медицинско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обслужване</a:t>
            </a:r>
            <a:r>
              <a:rPr lang="ru-RU" sz="2400" dirty="0">
                <a:solidFill>
                  <a:srgbClr val="000000"/>
                </a:solidFill>
                <a:latin typeface="Arial Narrow" panose="020B0606020202030204" pitchFamily="34" charset="0"/>
              </a:rPr>
              <a:t> при условия и по </a:t>
            </a:r>
            <a:r>
              <a:rPr lang="ru-RU" sz="2400" dirty="0" err="1">
                <a:solidFill>
                  <a:srgbClr val="000000"/>
                </a:solidFill>
                <a:latin typeface="Arial Narrow" panose="020B0606020202030204" pitchFamily="34" charset="0"/>
              </a:rPr>
              <a:t>ред</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определени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със</a:t>
            </a:r>
            <a:r>
              <a:rPr lang="ru-RU" sz="2400" dirty="0">
                <a:solidFill>
                  <a:srgbClr val="000000"/>
                </a:solidFill>
                <a:latin typeface="Arial Narrow" panose="020B0606020202030204" pitchFamily="34" charset="0"/>
              </a:rPr>
              <a:t> закон.</a:t>
            </a:r>
            <a:r>
              <a:rPr lang="ru-RU" sz="2400" dirty="0">
                <a:latin typeface="Arial Narrow" panose="020B0606020202030204" pitchFamily="34" charset="0"/>
              </a:rPr>
              <a:t/>
            </a:r>
            <a:br>
              <a:rPr lang="ru-RU" sz="2400" dirty="0">
                <a:latin typeface="Arial Narrow" panose="020B0606020202030204" pitchFamily="34" charset="0"/>
              </a:rPr>
            </a:br>
            <a:r>
              <a:rPr lang="ru-RU" sz="2400" dirty="0">
                <a:solidFill>
                  <a:srgbClr val="000000"/>
                </a:solidFill>
                <a:latin typeface="Arial Narrow" panose="020B0606020202030204" pitchFamily="34" charset="0"/>
              </a:rPr>
              <a:t>(2) </a:t>
            </a:r>
            <a:r>
              <a:rPr lang="ru-RU" sz="2400" dirty="0" err="1">
                <a:solidFill>
                  <a:srgbClr val="000000"/>
                </a:solidFill>
                <a:latin typeface="Arial Narrow" panose="020B0606020202030204" pitchFamily="34" charset="0"/>
              </a:rPr>
              <a:t>Здравеопазването</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гражданите</a:t>
            </a:r>
            <a:r>
              <a:rPr lang="ru-RU" sz="2400" dirty="0">
                <a:solidFill>
                  <a:srgbClr val="000000"/>
                </a:solidFill>
                <a:latin typeface="Arial Narrow" panose="020B0606020202030204" pitchFamily="34" charset="0"/>
              </a:rPr>
              <a:t> се </a:t>
            </a:r>
            <a:r>
              <a:rPr lang="ru-RU" sz="2400" dirty="0" err="1">
                <a:solidFill>
                  <a:srgbClr val="000000"/>
                </a:solidFill>
                <a:latin typeface="Arial Narrow" panose="020B0606020202030204" pitchFamily="34" charset="0"/>
              </a:rPr>
              <a:t>финансира</a:t>
            </a:r>
            <a:r>
              <a:rPr lang="ru-RU" sz="2400" dirty="0">
                <a:solidFill>
                  <a:srgbClr val="000000"/>
                </a:solidFill>
                <a:latin typeface="Arial Narrow" panose="020B0606020202030204" pitchFamily="34" charset="0"/>
              </a:rPr>
              <a:t> от </a:t>
            </a:r>
            <a:r>
              <a:rPr lang="ru-RU" sz="2400" dirty="0" err="1">
                <a:solidFill>
                  <a:srgbClr val="000000"/>
                </a:solidFill>
                <a:latin typeface="Arial Narrow" panose="020B0606020202030204" pitchFamily="34" charset="0"/>
              </a:rPr>
              <a:t>държавния</a:t>
            </a:r>
            <a:r>
              <a:rPr lang="ru-RU" sz="2400" dirty="0">
                <a:solidFill>
                  <a:srgbClr val="000000"/>
                </a:solidFill>
                <a:latin typeface="Arial Narrow" panose="020B0606020202030204" pitchFamily="34" charset="0"/>
              </a:rPr>
              <a:t> бюджет, от </a:t>
            </a:r>
            <a:r>
              <a:rPr lang="ru-RU" sz="2400" dirty="0" err="1">
                <a:solidFill>
                  <a:srgbClr val="000000"/>
                </a:solidFill>
                <a:latin typeface="Arial Narrow" panose="020B0606020202030204" pitchFamily="34" charset="0"/>
              </a:rPr>
              <a:t>работодателите</a:t>
            </a:r>
            <a:r>
              <a:rPr lang="ru-RU" sz="2400" dirty="0">
                <a:solidFill>
                  <a:srgbClr val="000000"/>
                </a:solidFill>
                <a:latin typeface="Arial Narrow" panose="020B0606020202030204" pitchFamily="34" charset="0"/>
              </a:rPr>
              <a:t>, от </a:t>
            </a:r>
            <a:r>
              <a:rPr lang="ru-RU" sz="2400" dirty="0" err="1">
                <a:solidFill>
                  <a:srgbClr val="000000"/>
                </a:solidFill>
                <a:latin typeface="Arial Narrow" panose="020B0606020202030204" pitchFamily="34" charset="0"/>
              </a:rPr>
              <a:t>лични</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колективни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осигурителни</a:t>
            </a:r>
            <a:r>
              <a:rPr lang="ru-RU" sz="2400" dirty="0">
                <a:solidFill>
                  <a:srgbClr val="000000"/>
                </a:solidFill>
                <a:latin typeface="Arial Narrow" panose="020B0606020202030204" pitchFamily="34" charset="0"/>
              </a:rPr>
              <a:t> вноски и от </a:t>
            </a:r>
            <a:r>
              <a:rPr lang="ru-RU" sz="2400" dirty="0" err="1">
                <a:solidFill>
                  <a:srgbClr val="000000"/>
                </a:solidFill>
                <a:latin typeface="Arial Narrow" panose="020B0606020202030204" pitchFamily="34" charset="0"/>
              </a:rPr>
              <a:t>други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източници</a:t>
            </a:r>
            <a:r>
              <a:rPr lang="ru-RU" sz="2400" dirty="0">
                <a:solidFill>
                  <a:srgbClr val="000000"/>
                </a:solidFill>
                <a:latin typeface="Arial Narrow" panose="020B0606020202030204" pitchFamily="34" charset="0"/>
              </a:rPr>
              <a:t> при условия и по </a:t>
            </a:r>
            <a:r>
              <a:rPr lang="ru-RU" sz="2400" dirty="0" err="1">
                <a:solidFill>
                  <a:srgbClr val="000000"/>
                </a:solidFill>
                <a:latin typeface="Arial Narrow" panose="020B0606020202030204" pitchFamily="34" charset="0"/>
              </a:rPr>
              <a:t>ред</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определени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със</a:t>
            </a:r>
            <a:r>
              <a:rPr lang="ru-RU" sz="2400" dirty="0">
                <a:solidFill>
                  <a:srgbClr val="000000"/>
                </a:solidFill>
                <a:latin typeface="Arial Narrow" panose="020B0606020202030204" pitchFamily="34" charset="0"/>
              </a:rPr>
              <a:t> закон.</a:t>
            </a:r>
            <a:r>
              <a:rPr lang="ru-RU" sz="2400" dirty="0">
                <a:latin typeface="Arial Narrow" panose="020B0606020202030204" pitchFamily="34" charset="0"/>
              </a:rPr>
              <a:t/>
            </a:r>
            <a:br>
              <a:rPr lang="ru-RU" sz="2400" dirty="0">
                <a:latin typeface="Arial Narrow" panose="020B0606020202030204" pitchFamily="34" charset="0"/>
              </a:rPr>
            </a:br>
            <a:r>
              <a:rPr lang="ru-RU" sz="2400" dirty="0">
                <a:solidFill>
                  <a:srgbClr val="000000"/>
                </a:solidFill>
                <a:latin typeface="Arial Narrow" panose="020B0606020202030204" pitchFamily="34" charset="0"/>
              </a:rPr>
              <a:t>(3) </a:t>
            </a:r>
            <a:r>
              <a:rPr lang="ru-RU" sz="2400" dirty="0" err="1">
                <a:solidFill>
                  <a:srgbClr val="000000"/>
                </a:solidFill>
                <a:latin typeface="Arial Narrow" panose="020B0606020202030204" pitchFamily="34" charset="0"/>
              </a:rPr>
              <a:t>Държавата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закриля</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здравето</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гражданите</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насърчава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развитието</a:t>
            </a:r>
            <a:r>
              <a:rPr lang="ru-RU" sz="2400" dirty="0">
                <a:solidFill>
                  <a:srgbClr val="000000"/>
                </a:solidFill>
                <a:latin typeface="Arial Narrow" panose="020B0606020202030204" pitchFamily="34" charset="0"/>
              </a:rPr>
              <a:t> на спорта и туризма.</a:t>
            </a:r>
            <a:r>
              <a:rPr lang="ru-RU" sz="2400" dirty="0">
                <a:latin typeface="Arial Narrow" panose="020B0606020202030204" pitchFamily="34" charset="0"/>
              </a:rPr>
              <a:t/>
            </a:r>
            <a:br>
              <a:rPr lang="ru-RU" sz="2400" dirty="0">
                <a:latin typeface="Arial Narrow" panose="020B0606020202030204" pitchFamily="34" charset="0"/>
              </a:rPr>
            </a:br>
            <a:r>
              <a:rPr lang="ru-RU" sz="2400" dirty="0">
                <a:solidFill>
                  <a:srgbClr val="000000"/>
                </a:solidFill>
                <a:latin typeface="Arial Narrow" panose="020B0606020202030204" pitchFamily="34" charset="0"/>
              </a:rPr>
              <a:t>(4) Никой не </a:t>
            </a:r>
            <a:r>
              <a:rPr lang="ru-RU" sz="2400" dirty="0" err="1">
                <a:solidFill>
                  <a:srgbClr val="000000"/>
                </a:solidFill>
                <a:latin typeface="Arial Narrow" panose="020B0606020202030204" pitchFamily="34" charset="0"/>
              </a:rPr>
              <a:t>може</a:t>
            </a:r>
            <a:r>
              <a:rPr lang="ru-RU" sz="2400" dirty="0">
                <a:solidFill>
                  <a:srgbClr val="000000"/>
                </a:solidFill>
                <a:latin typeface="Arial Narrow" panose="020B0606020202030204" pitchFamily="34" charset="0"/>
              </a:rPr>
              <a:t> да </a:t>
            </a:r>
            <a:r>
              <a:rPr lang="ru-RU" sz="2400" dirty="0" err="1">
                <a:solidFill>
                  <a:srgbClr val="000000"/>
                </a:solidFill>
                <a:latin typeface="Arial Narrow" panose="020B0606020202030204" pitchFamily="34" charset="0"/>
              </a:rPr>
              <a:t>бъде</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подлаган</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принудително</a:t>
            </a:r>
            <a:r>
              <a:rPr lang="ru-RU" sz="2400" dirty="0">
                <a:solidFill>
                  <a:srgbClr val="000000"/>
                </a:solidFill>
                <a:latin typeface="Arial Narrow" panose="020B0606020202030204" pitchFamily="34" charset="0"/>
              </a:rPr>
              <a:t> на лечение и на </a:t>
            </a:r>
            <a:r>
              <a:rPr lang="ru-RU" sz="2400" dirty="0" err="1">
                <a:solidFill>
                  <a:srgbClr val="000000"/>
                </a:solidFill>
                <a:latin typeface="Arial Narrow" panose="020B0606020202030204" pitchFamily="34" charset="0"/>
              </a:rPr>
              <a:t>санитарни</a:t>
            </a:r>
            <a:r>
              <a:rPr lang="ru-RU" sz="2400" dirty="0">
                <a:solidFill>
                  <a:srgbClr val="000000"/>
                </a:solidFill>
                <a:latin typeface="Arial Narrow" panose="020B0606020202030204" pitchFamily="34" charset="0"/>
              </a:rPr>
              <a:t> мерки </a:t>
            </a:r>
            <a:r>
              <a:rPr lang="ru-RU" sz="2400" dirty="0" err="1">
                <a:solidFill>
                  <a:srgbClr val="000000"/>
                </a:solidFill>
                <a:latin typeface="Arial Narrow" panose="020B0606020202030204" pitchFamily="34" charset="0"/>
              </a:rPr>
              <a:t>освен</a:t>
            </a:r>
            <a:r>
              <a:rPr lang="ru-RU" sz="2400" dirty="0">
                <a:solidFill>
                  <a:srgbClr val="000000"/>
                </a:solidFill>
                <a:latin typeface="Arial Narrow" panose="020B0606020202030204" pitchFamily="34" charset="0"/>
              </a:rPr>
              <a:t> в </a:t>
            </a:r>
            <a:r>
              <a:rPr lang="ru-RU" sz="2400" dirty="0" err="1">
                <a:solidFill>
                  <a:srgbClr val="000000"/>
                </a:solidFill>
                <a:latin typeface="Arial Narrow" panose="020B0606020202030204" pitchFamily="34" charset="0"/>
              </a:rPr>
              <a:t>предвидените</a:t>
            </a:r>
            <a:r>
              <a:rPr lang="ru-RU" sz="2400" dirty="0">
                <a:solidFill>
                  <a:srgbClr val="000000"/>
                </a:solidFill>
                <a:latin typeface="Arial Narrow" panose="020B0606020202030204" pitchFamily="34" charset="0"/>
              </a:rPr>
              <a:t> от закона случаи.</a:t>
            </a:r>
            <a:r>
              <a:rPr lang="ru-RU" sz="2400" dirty="0">
                <a:latin typeface="Arial Narrow" panose="020B0606020202030204" pitchFamily="34" charset="0"/>
              </a:rPr>
              <a:t/>
            </a:r>
            <a:br>
              <a:rPr lang="ru-RU" sz="2400" dirty="0">
                <a:latin typeface="Arial Narrow" panose="020B0606020202030204" pitchFamily="34" charset="0"/>
              </a:rPr>
            </a:br>
            <a:endParaRPr lang="ru-RU" sz="2400" dirty="0" smtClean="0">
              <a:latin typeface="Arial Narrow" panose="020B0606020202030204" pitchFamily="34" charset="0"/>
            </a:endParaRPr>
          </a:p>
          <a:p>
            <a:pPr lvl="0"/>
            <a:r>
              <a:rPr lang="ru-RU" sz="2400" dirty="0">
                <a:solidFill>
                  <a:srgbClr val="C00000"/>
                </a:solidFill>
                <a:latin typeface="Arial Narrow" panose="020B0606020202030204" pitchFamily="34" charset="0"/>
              </a:rPr>
              <a:t>	</a:t>
            </a:r>
            <a:r>
              <a:rPr lang="ru-RU" sz="2400" dirty="0" err="1" smtClean="0">
                <a:latin typeface="Arial Narrow" panose="020B0606020202030204" pitchFamily="34" charset="0"/>
              </a:rPr>
              <a:t>Опазването</a:t>
            </a:r>
            <a:r>
              <a:rPr lang="ru-RU" sz="2400" dirty="0" smtClean="0">
                <a:latin typeface="Arial Narrow" panose="020B0606020202030204" pitchFamily="34" charset="0"/>
              </a:rPr>
              <a:t> на </a:t>
            </a:r>
            <a:r>
              <a:rPr lang="ru-RU" sz="2400" dirty="0" err="1" smtClean="0">
                <a:latin typeface="Arial Narrow" panose="020B0606020202030204" pitchFamily="34" charset="0"/>
              </a:rPr>
              <a:t>здравето</a:t>
            </a:r>
            <a:r>
              <a:rPr lang="ru-RU" sz="2400" dirty="0" smtClean="0">
                <a:latin typeface="Arial Narrow" panose="020B0606020202030204" pitchFamily="34" charset="0"/>
              </a:rPr>
              <a:t> на </a:t>
            </a:r>
            <a:r>
              <a:rPr lang="ru-RU" sz="2400" dirty="0" err="1" smtClean="0">
                <a:latin typeface="Arial Narrow" panose="020B0606020202030204" pitchFamily="34" charset="0"/>
              </a:rPr>
              <a:t>гражданите</a:t>
            </a:r>
            <a:r>
              <a:rPr lang="ru-RU" sz="2400" dirty="0" smtClean="0">
                <a:latin typeface="Arial Narrow" panose="020B0606020202030204" pitchFamily="34" charset="0"/>
              </a:rPr>
              <a:t> се </a:t>
            </a:r>
            <a:r>
              <a:rPr lang="ru-RU" sz="2400" dirty="0" err="1" smtClean="0">
                <a:latin typeface="Arial Narrow" panose="020B0606020202030204" pitchFamily="34" charset="0"/>
              </a:rPr>
              <a:t>третира</a:t>
            </a:r>
            <a:r>
              <a:rPr lang="ru-RU" sz="2400" dirty="0" smtClean="0">
                <a:latin typeface="Arial Narrow" panose="020B0606020202030204" pitchFamily="34" charset="0"/>
              </a:rPr>
              <a:t> и в </a:t>
            </a:r>
            <a:r>
              <a:rPr lang="ru-RU" sz="2400" dirty="0" err="1" smtClean="0">
                <a:latin typeface="Arial Narrow" panose="020B0606020202030204" pitchFamily="34" charset="0"/>
              </a:rPr>
              <a:t>редица</a:t>
            </a:r>
            <a:r>
              <a:rPr lang="ru-RU" sz="2400" dirty="0" smtClean="0">
                <a:latin typeface="Arial Narrow" panose="020B0606020202030204" pitchFamily="34" charset="0"/>
              </a:rPr>
              <a:t> </a:t>
            </a:r>
            <a:r>
              <a:rPr lang="ru-RU" sz="2400" dirty="0" err="1" smtClean="0">
                <a:latin typeface="Arial Narrow" panose="020B0606020202030204" pitchFamily="34" charset="0"/>
              </a:rPr>
              <a:t>други</a:t>
            </a:r>
            <a:r>
              <a:rPr lang="ru-RU" sz="2400" dirty="0" smtClean="0">
                <a:latin typeface="Arial Narrow" panose="020B0606020202030204" pitchFamily="34" charset="0"/>
              </a:rPr>
              <a:t> </a:t>
            </a:r>
            <a:r>
              <a:rPr lang="ru-RU" sz="2400" dirty="0" err="1" smtClean="0">
                <a:latin typeface="Arial Narrow" panose="020B0606020202030204" pitchFamily="34" charset="0"/>
              </a:rPr>
              <a:t>членове</a:t>
            </a:r>
            <a:r>
              <a:rPr lang="ru-RU" sz="2400" dirty="0" smtClean="0">
                <a:latin typeface="Arial Narrow" panose="020B0606020202030204" pitchFamily="34" charset="0"/>
              </a:rPr>
              <a:t> от </a:t>
            </a:r>
            <a:r>
              <a:rPr lang="ru-RU" sz="2400" dirty="0" err="1" smtClean="0">
                <a:latin typeface="Arial Narrow" panose="020B0606020202030204" pitchFamily="34" charset="0"/>
              </a:rPr>
              <a:t>Конституцията</a:t>
            </a:r>
            <a:r>
              <a:rPr lang="ru-RU" sz="2400" dirty="0" smtClean="0">
                <a:latin typeface="Arial Narrow" panose="020B0606020202030204" pitchFamily="34" charset="0"/>
              </a:rPr>
              <a:t>, </a:t>
            </a:r>
            <a:r>
              <a:rPr lang="ru-RU" sz="2400" dirty="0" err="1" smtClean="0">
                <a:latin typeface="Arial Narrow" panose="020B0606020202030204" pitchFamily="34" charset="0"/>
              </a:rPr>
              <a:t>касаещи</a:t>
            </a:r>
            <a:r>
              <a:rPr lang="ru-RU" sz="2400" dirty="0" smtClean="0">
                <a:latin typeface="Arial Narrow" panose="020B0606020202030204" pitchFamily="34" charset="0"/>
              </a:rPr>
              <a:t>: </a:t>
            </a:r>
            <a:r>
              <a:rPr lang="ru-RU" sz="2400" dirty="0" err="1" smtClean="0">
                <a:latin typeface="Arial Narrow" panose="020B0606020202030204" pitchFamily="34" charset="0"/>
              </a:rPr>
              <a:t>отговорност</a:t>
            </a:r>
            <a:r>
              <a:rPr lang="ru-RU" sz="2400" dirty="0" smtClean="0">
                <a:latin typeface="Arial Narrow" panose="020B0606020202030204" pitchFamily="34" charset="0"/>
              </a:rPr>
              <a:t> на </a:t>
            </a:r>
            <a:r>
              <a:rPr lang="ru-RU" sz="2400" dirty="0" err="1" smtClean="0">
                <a:latin typeface="Arial Narrow" panose="020B0606020202030204" pitchFamily="34" charset="0"/>
              </a:rPr>
              <a:t>държавата</a:t>
            </a:r>
            <a:r>
              <a:rPr lang="ru-RU" sz="2400" dirty="0" smtClean="0">
                <a:latin typeface="Arial Narrow" panose="020B0606020202030204" pitchFamily="34" charset="0"/>
              </a:rPr>
              <a:t> за вреди </a:t>
            </a:r>
            <a:r>
              <a:rPr lang="ru-RU" sz="2400" dirty="0" err="1" smtClean="0">
                <a:latin typeface="Arial Narrow" panose="020B0606020202030204" pitchFamily="34" charset="0"/>
              </a:rPr>
              <a:t>причинени</a:t>
            </a:r>
            <a:r>
              <a:rPr lang="ru-RU" sz="2400" dirty="0" smtClean="0">
                <a:latin typeface="Arial Narrow" panose="020B0606020202030204" pitchFamily="34" charset="0"/>
              </a:rPr>
              <a:t> от </a:t>
            </a:r>
            <a:r>
              <a:rPr lang="ru-RU" sz="2400" dirty="0" err="1" smtClean="0">
                <a:latin typeface="Arial Narrow" panose="020B0606020202030204" pitchFamily="34" charset="0"/>
              </a:rPr>
              <a:t>незаконни</a:t>
            </a:r>
            <a:r>
              <a:rPr lang="ru-RU" sz="2400" dirty="0" smtClean="0">
                <a:latin typeface="Arial Narrow" panose="020B0606020202030204" pitchFamily="34" charset="0"/>
              </a:rPr>
              <a:t> </a:t>
            </a:r>
            <a:r>
              <a:rPr lang="ru-RU" sz="2400" dirty="0" err="1" smtClean="0">
                <a:latin typeface="Arial Narrow" panose="020B0606020202030204" pitchFamily="34" charset="0"/>
              </a:rPr>
              <a:t>актове</a:t>
            </a:r>
            <a:r>
              <a:rPr lang="ru-RU" sz="2400" dirty="0" smtClean="0">
                <a:latin typeface="Arial Narrow" panose="020B0606020202030204" pitchFamily="34" charset="0"/>
              </a:rPr>
              <a:t> или действия на </a:t>
            </a:r>
            <a:r>
              <a:rPr lang="ru-RU" sz="2400" dirty="0" err="1" smtClean="0">
                <a:latin typeface="Arial Narrow" panose="020B0606020202030204" pitchFamily="34" charset="0"/>
              </a:rPr>
              <a:t>нейни</a:t>
            </a:r>
            <a:r>
              <a:rPr lang="ru-RU" sz="2400" dirty="0" smtClean="0">
                <a:latin typeface="Arial Narrow" panose="020B0606020202030204" pitchFamily="34" charset="0"/>
              </a:rPr>
              <a:t> </a:t>
            </a:r>
            <a:r>
              <a:rPr lang="ru-RU" sz="2400" dirty="0" err="1" smtClean="0">
                <a:latin typeface="Arial Narrow" panose="020B0606020202030204" pitchFamily="34" charset="0"/>
              </a:rPr>
              <a:t>органи</a:t>
            </a:r>
            <a:r>
              <a:rPr lang="ru-RU" sz="2400" dirty="0" smtClean="0">
                <a:latin typeface="Arial Narrow" panose="020B0606020202030204" pitchFamily="34" charset="0"/>
              </a:rPr>
              <a:t> и </a:t>
            </a:r>
            <a:r>
              <a:rPr lang="ru-RU" sz="2400" dirty="0" err="1" smtClean="0">
                <a:latin typeface="Arial Narrow" panose="020B0606020202030204" pitchFamily="34" charset="0"/>
              </a:rPr>
              <a:t>длъжностни</a:t>
            </a:r>
            <a:r>
              <a:rPr lang="ru-RU" sz="2400" dirty="0" smtClean="0">
                <a:latin typeface="Arial Narrow" panose="020B0606020202030204" pitchFamily="34" charset="0"/>
              </a:rPr>
              <a:t> лица; </a:t>
            </a:r>
            <a:r>
              <a:rPr lang="ru-RU" sz="2400" dirty="0" err="1" smtClean="0">
                <a:latin typeface="Arial Narrow" panose="020B0606020202030204" pitchFamily="34" charset="0"/>
              </a:rPr>
              <a:t>особена</a:t>
            </a:r>
            <a:r>
              <a:rPr lang="ru-RU" sz="2400" dirty="0" smtClean="0">
                <a:latin typeface="Arial Narrow" panose="020B0606020202030204" pitchFamily="34" charset="0"/>
              </a:rPr>
              <a:t> </a:t>
            </a:r>
            <a:r>
              <a:rPr lang="ru-RU" sz="2400" dirty="0" err="1" smtClean="0">
                <a:latin typeface="Arial Narrow" panose="020B0606020202030204" pitchFamily="34" charset="0"/>
              </a:rPr>
              <a:t>закрила</a:t>
            </a:r>
            <a:r>
              <a:rPr lang="ru-RU" sz="2400" dirty="0" smtClean="0">
                <a:latin typeface="Arial Narrow" panose="020B0606020202030204" pitchFamily="34" charset="0"/>
              </a:rPr>
              <a:t> на </a:t>
            </a:r>
            <a:r>
              <a:rPr lang="ru-RU" sz="2400" dirty="0" err="1" smtClean="0">
                <a:latin typeface="Arial Narrow" panose="020B0606020202030204" pitchFamily="34" charset="0"/>
              </a:rPr>
              <a:t>семейството</a:t>
            </a:r>
            <a:r>
              <a:rPr lang="ru-RU" sz="2400" dirty="0" smtClean="0">
                <a:latin typeface="Arial Narrow" panose="020B0606020202030204" pitchFamily="34" charset="0"/>
              </a:rPr>
              <a:t>, </a:t>
            </a:r>
            <a:r>
              <a:rPr lang="ru-RU" sz="2400" dirty="0" err="1" smtClean="0">
                <a:latin typeface="Arial Narrow" panose="020B0606020202030204" pitchFamily="34" charset="0"/>
              </a:rPr>
              <a:t>майчинството</a:t>
            </a:r>
            <a:r>
              <a:rPr lang="ru-RU" sz="2400" dirty="0" smtClean="0">
                <a:latin typeface="Arial Narrow" panose="020B0606020202030204" pitchFamily="34" charset="0"/>
              </a:rPr>
              <a:t> и </a:t>
            </a:r>
            <a:r>
              <a:rPr lang="ru-RU" sz="2400" dirty="0" err="1" smtClean="0">
                <a:latin typeface="Arial Narrow" panose="020B0606020202030204" pitchFamily="34" charset="0"/>
              </a:rPr>
              <a:t>децата</a:t>
            </a:r>
            <a:r>
              <a:rPr lang="ru-RU" sz="2400" dirty="0" smtClean="0">
                <a:latin typeface="Arial Narrow" panose="020B0606020202030204" pitchFamily="34" charset="0"/>
              </a:rPr>
              <a:t>; </a:t>
            </a:r>
            <a:r>
              <a:rPr lang="ru-RU" sz="2400" dirty="0" err="1" smtClean="0">
                <a:latin typeface="Arial Narrow" panose="020B0606020202030204" pitchFamily="34" charset="0"/>
              </a:rPr>
              <a:t>опазване</a:t>
            </a:r>
            <a:r>
              <a:rPr lang="ru-RU" sz="2400" dirty="0" smtClean="0">
                <a:latin typeface="Arial Narrow" panose="020B0606020202030204" pitchFamily="34" charset="0"/>
              </a:rPr>
              <a:t> на </a:t>
            </a:r>
            <a:r>
              <a:rPr lang="ru-RU" sz="2400" dirty="0" err="1" smtClean="0">
                <a:latin typeface="Arial Narrow" panose="020B0606020202030204" pitchFamily="34" charset="0"/>
              </a:rPr>
              <a:t>околната</a:t>
            </a:r>
            <a:r>
              <a:rPr lang="ru-RU" sz="2400" dirty="0" smtClean="0">
                <a:latin typeface="Arial Narrow" panose="020B0606020202030204" pitchFamily="34" charset="0"/>
              </a:rPr>
              <a:t> среда; право на </a:t>
            </a:r>
            <a:r>
              <a:rPr lang="ru-RU" sz="2400" dirty="0" err="1" smtClean="0">
                <a:latin typeface="Arial Narrow" panose="020B0606020202030204" pitchFamily="34" charset="0"/>
              </a:rPr>
              <a:t>безопасни</a:t>
            </a:r>
            <a:r>
              <a:rPr lang="ru-RU" sz="2400" dirty="0" smtClean="0">
                <a:latin typeface="Arial Narrow" panose="020B0606020202030204" pitchFamily="34" charset="0"/>
              </a:rPr>
              <a:t> и </a:t>
            </a:r>
            <a:r>
              <a:rPr lang="ru-RU" sz="2400" dirty="0" err="1" smtClean="0">
                <a:latin typeface="Arial Narrow" panose="020B0606020202030204" pitchFamily="34" charset="0"/>
              </a:rPr>
              <a:t>здравословни</a:t>
            </a:r>
            <a:r>
              <a:rPr lang="ru-RU" sz="2400" dirty="0" smtClean="0">
                <a:latin typeface="Arial Narrow" panose="020B0606020202030204" pitchFamily="34" charset="0"/>
              </a:rPr>
              <a:t> условия на труд и др.</a:t>
            </a:r>
            <a:endParaRPr lang="bg-BG" sz="2400" dirty="0">
              <a:latin typeface="Arial Narrow" panose="020B0606020202030204" pitchFamily="34" charset="0"/>
            </a:endParaRPr>
          </a:p>
        </p:txBody>
      </p:sp>
    </p:spTree>
    <p:extLst>
      <p:ext uri="{BB962C8B-B14F-4D97-AF65-F5344CB8AC3E}">
        <p14:creationId xmlns:p14="http://schemas.microsoft.com/office/powerpoint/2010/main" val="156688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107577"/>
            <a:ext cx="11873753" cy="7109639"/>
          </a:xfrm>
          <a:prstGeom prst="rect">
            <a:avLst/>
          </a:prstGeom>
        </p:spPr>
        <p:txBody>
          <a:bodyPr wrap="square">
            <a:spAutoFit/>
          </a:bodyPr>
          <a:lstStyle/>
          <a:p>
            <a:r>
              <a:rPr lang="ru-RU" sz="2400" b="1" dirty="0" err="1">
                <a:latin typeface="Arial Narrow" panose="020B0606020202030204" pitchFamily="34" charset="0"/>
              </a:rPr>
              <a:t>Средствата</a:t>
            </a:r>
            <a:r>
              <a:rPr lang="ru-RU" sz="2400" b="1" dirty="0">
                <a:latin typeface="Arial Narrow" panose="020B0606020202030204" pitchFamily="34" charset="0"/>
              </a:rPr>
              <a:t> на НЗОК се </a:t>
            </a:r>
            <a:r>
              <a:rPr lang="ru-RU" sz="2400" b="1" dirty="0" err="1">
                <a:latin typeface="Arial Narrow" panose="020B0606020202030204" pitchFamily="34" charset="0"/>
              </a:rPr>
              <a:t>разходват</a:t>
            </a:r>
            <a:r>
              <a:rPr lang="ru-RU" sz="2400" b="1" dirty="0">
                <a:latin typeface="Arial Narrow" panose="020B0606020202030204" pitchFamily="34" charset="0"/>
              </a:rPr>
              <a:t> за:</a:t>
            </a:r>
          </a:p>
          <a:p>
            <a:r>
              <a:rPr lang="ru-RU" sz="2400" dirty="0">
                <a:latin typeface="Arial Narrow" panose="020B0606020202030204" pitchFamily="34" charset="0"/>
              </a:rPr>
              <a:t>1. </a:t>
            </a:r>
            <a:r>
              <a:rPr lang="ru-RU" sz="2400" dirty="0" err="1" smtClean="0">
                <a:latin typeface="Arial Narrow" panose="020B0606020202030204" pitchFamily="34" charset="0"/>
              </a:rPr>
              <a:t>закупуване</a:t>
            </a:r>
            <a:r>
              <a:rPr lang="ru-RU" sz="2400" dirty="0" smtClean="0">
                <a:latin typeface="Arial Narrow" panose="020B0606020202030204" pitchFamily="34" charset="0"/>
              </a:rPr>
              <a:t> </a:t>
            </a:r>
            <a:r>
              <a:rPr lang="ru-RU" sz="2400" dirty="0">
                <a:latin typeface="Arial Narrow" panose="020B0606020202030204" pitchFamily="34" charset="0"/>
              </a:rPr>
              <a:t>на </a:t>
            </a:r>
            <a:r>
              <a:rPr lang="ru-RU" sz="2400" dirty="0" err="1">
                <a:latin typeface="Arial Narrow" panose="020B0606020202030204" pitchFamily="34" charset="0"/>
              </a:rPr>
              <a:t>медицинска</a:t>
            </a:r>
            <a:r>
              <a:rPr lang="ru-RU" sz="2400" dirty="0">
                <a:latin typeface="Arial Narrow" panose="020B0606020202030204" pitchFamily="34" charset="0"/>
              </a:rPr>
              <a:t> </a:t>
            </a:r>
            <a:r>
              <a:rPr lang="ru-RU" sz="2400" dirty="0" err="1">
                <a:latin typeface="Arial Narrow" panose="020B0606020202030204" pitchFamily="34" charset="0"/>
              </a:rPr>
              <a:t>помощ</a:t>
            </a:r>
            <a:r>
              <a:rPr lang="ru-RU" sz="2400" dirty="0">
                <a:latin typeface="Arial Narrow" panose="020B0606020202030204" pitchFamily="34" charset="0"/>
              </a:rPr>
              <a:t>, </a:t>
            </a:r>
            <a:r>
              <a:rPr lang="ru-RU" sz="2400" dirty="0" smtClean="0">
                <a:latin typeface="Arial Narrow" panose="020B0606020202030204" pitchFamily="34" charset="0"/>
              </a:rPr>
              <a:t>договорена </a:t>
            </a:r>
            <a:r>
              <a:rPr lang="ru-RU" sz="2400" dirty="0">
                <a:latin typeface="Arial Narrow" panose="020B0606020202030204" pitchFamily="34" charset="0"/>
              </a:rPr>
              <a:t>с НРД и с договорите с </a:t>
            </a:r>
            <a:r>
              <a:rPr lang="ru-RU" sz="2400" dirty="0" err="1">
                <a:latin typeface="Arial Narrow" panose="020B0606020202030204" pitchFamily="34" charset="0"/>
              </a:rPr>
              <a:t>изпълнителите</a:t>
            </a:r>
            <a:r>
              <a:rPr lang="ru-RU" sz="2400" dirty="0">
                <a:latin typeface="Arial Narrow" panose="020B0606020202030204" pitchFamily="34" charset="0"/>
              </a:rPr>
              <a:t>;</a:t>
            </a:r>
          </a:p>
          <a:p>
            <a:r>
              <a:rPr lang="ru-RU" sz="2400" dirty="0">
                <a:latin typeface="Arial Narrow" panose="020B0606020202030204" pitchFamily="34" charset="0"/>
              </a:rPr>
              <a:t>2. </a:t>
            </a:r>
            <a:r>
              <a:rPr lang="ru-RU" sz="2400" dirty="0" err="1" smtClean="0">
                <a:latin typeface="Arial Narrow" panose="020B0606020202030204" pitchFamily="34" charset="0"/>
              </a:rPr>
              <a:t>издръжка</a:t>
            </a:r>
            <a:r>
              <a:rPr lang="ru-RU" sz="2400" dirty="0" smtClean="0">
                <a:latin typeface="Arial Narrow" panose="020B0606020202030204" pitchFamily="34" charset="0"/>
              </a:rPr>
              <a:t> </a:t>
            </a:r>
            <a:r>
              <a:rPr lang="ru-RU" sz="2400" dirty="0">
                <a:latin typeface="Arial Narrow" panose="020B0606020202030204" pitchFamily="34" charset="0"/>
              </a:rPr>
              <a:t>на </a:t>
            </a:r>
            <a:r>
              <a:rPr lang="ru-RU" sz="2400" dirty="0" err="1">
                <a:latin typeface="Arial Narrow" panose="020B0606020202030204" pitchFamily="34" charset="0"/>
              </a:rPr>
              <a:t>административните</a:t>
            </a:r>
            <a:r>
              <a:rPr lang="ru-RU" sz="2400" dirty="0">
                <a:latin typeface="Arial Narrow" panose="020B0606020202030204" pitchFamily="34" charset="0"/>
              </a:rPr>
              <a:t> </a:t>
            </a:r>
            <a:r>
              <a:rPr lang="ru-RU" sz="2400" dirty="0" err="1">
                <a:latin typeface="Arial Narrow" panose="020B0606020202030204" pitchFamily="34" charset="0"/>
              </a:rPr>
              <a:t>дейности</a:t>
            </a:r>
            <a:r>
              <a:rPr lang="ru-RU" sz="2400" dirty="0">
                <a:latin typeface="Arial Narrow" panose="020B0606020202030204" pitchFamily="34" charset="0"/>
              </a:rPr>
              <a:t> по </a:t>
            </a:r>
            <a:r>
              <a:rPr lang="ru-RU" sz="2400" dirty="0" err="1">
                <a:latin typeface="Arial Narrow" panose="020B0606020202030204" pitchFamily="34" charset="0"/>
              </a:rPr>
              <a:t>здравното</a:t>
            </a:r>
            <a:r>
              <a:rPr lang="ru-RU" sz="2400" dirty="0">
                <a:latin typeface="Arial Narrow" panose="020B0606020202030204" pitchFamily="34" charset="0"/>
              </a:rPr>
              <a:t> </a:t>
            </a:r>
            <a:r>
              <a:rPr lang="ru-RU" sz="2400" dirty="0" err="1">
                <a:latin typeface="Arial Narrow" panose="020B0606020202030204" pitchFamily="34" charset="0"/>
              </a:rPr>
              <a:t>осигуряване</a:t>
            </a:r>
            <a:r>
              <a:rPr lang="ru-RU" sz="2400" dirty="0">
                <a:latin typeface="Arial Narrow" panose="020B0606020202030204" pitchFamily="34" charset="0"/>
              </a:rPr>
              <a:t>, в размер до 3 на сто от </a:t>
            </a:r>
            <a:r>
              <a:rPr lang="ru-RU" sz="2400" dirty="0" err="1">
                <a:latin typeface="Arial Narrow" panose="020B0606020202030204" pitchFamily="34" charset="0"/>
              </a:rPr>
              <a:t>разходите</a:t>
            </a:r>
            <a:r>
              <a:rPr lang="ru-RU" sz="2400" dirty="0">
                <a:latin typeface="Arial Narrow" panose="020B0606020202030204" pitchFamily="34" charset="0"/>
              </a:rPr>
              <a:t> за </a:t>
            </a:r>
            <a:r>
              <a:rPr lang="ru-RU" sz="2400" dirty="0" err="1">
                <a:latin typeface="Arial Narrow" panose="020B0606020202030204" pitchFamily="34" charset="0"/>
              </a:rPr>
              <a:t>съответната</a:t>
            </a:r>
            <a:r>
              <a:rPr lang="ru-RU" sz="2400" dirty="0">
                <a:latin typeface="Arial Narrow" panose="020B0606020202030204" pitchFamily="34" charset="0"/>
              </a:rPr>
              <a:t> година, </a:t>
            </a:r>
            <a:r>
              <a:rPr lang="ru-RU" sz="2400" dirty="0" err="1">
                <a:latin typeface="Arial Narrow" panose="020B0606020202030204" pitchFamily="34" charset="0"/>
              </a:rPr>
              <a:t>определени</a:t>
            </a:r>
            <a:r>
              <a:rPr lang="ru-RU" sz="2400" dirty="0">
                <a:latin typeface="Arial Narrow" panose="020B0606020202030204" pitchFamily="34" charset="0"/>
              </a:rPr>
              <a:t> </a:t>
            </a:r>
            <a:r>
              <a:rPr lang="ru-RU" sz="2400" dirty="0" err="1">
                <a:latin typeface="Arial Narrow" panose="020B0606020202030204" pitchFamily="34" charset="0"/>
              </a:rPr>
              <a:t>със</a:t>
            </a:r>
            <a:r>
              <a:rPr lang="ru-RU" sz="2400" dirty="0">
                <a:latin typeface="Arial Narrow" panose="020B0606020202030204" pitchFamily="34" charset="0"/>
              </a:rPr>
              <a:t> закона за бюджета на НЗОК;</a:t>
            </a:r>
          </a:p>
          <a:p>
            <a:r>
              <a:rPr lang="ru-RU" sz="2400" dirty="0">
                <a:latin typeface="Arial Narrow" panose="020B0606020202030204" pitchFamily="34" charset="0"/>
              </a:rPr>
              <a:t>3. </a:t>
            </a:r>
            <a:r>
              <a:rPr lang="ru-RU" sz="2400" dirty="0" err="1" smtClean="0">
                <a:latin typeface="Arial Narrow" panose="020B0606020202030204" pitchFamily="34" charset="0"/>
              </a:rPr>
              <a:t>издаване</a:t>
            </a:r>
            <a:r>
              <a:rPr lang="ru-RU" sz="2400" dirty="0" smtClean="0">
                <a:latin typeface="Arial Narrow" panose="020B0606020202030204" pitchFamily="34" charset="0"/>
              </a:rPr>
              <a:t> </a:t>
            </a:r>
            <a:r>
              <a:rPr lang="ru-RU" sz="2400" dirty="0">
                <a:latin typeface="Arial Narrow" panose="020B0606020202030204" pitchFamily="34" charset="0"/>
              </a:rPr>
              <a:t>на </a:t>
            </a:r>
            <a:r>
              <a:rPr lang="ru-RU" sz="2400" dirty="0" err="1">
                <a:latin typeface="Arial Narrow" panose="020B0606020202030204" pitchFamily="34" charset="0"/>
              </a:rPr>
              <a:t>документи</a:t>
            </a:r>
            <a:r>
              <a:rPr lang="ru-RU" sz="2400" dirty="0">
                <a:latin typeface="Arial Narrow" panose="020B0606020202030204" pitchFamily="34" charset="0"/>
              </a:rPr>
              <a:t> </a:t>
            </a:r>
            <a:r>
              <a:rPr lang="ru-RU" sz="2400" dirty="0" err="1">
                <a:latin typeface="Arial Narrow" panose="020B0606020202030204" pitchFamily="34" charset="0"/>
              </a:rPr>
              <a:t>необходими</a:t>
            </a:r>
            <a:r>
              <a:rPr lang="ru-RU" sz="2400" dirty="0">
                <a:latin typeface="Arial Narrow" panose="020B0606020202030204" pitchFamily="34" charset="0"/>
              </a:rPr>
              <a:t> </a:t>
            </a:r>
            <a:r>
              <a:rPr lang="ru-RU" sz="2400" dirty="0" err="1">
                <a:latin typeface="Arial Narrow" panose="020B0606020202030204" pitchFamily="34" charset="0"/>
              </a:rPr>
              <a:t>съгласно</a:t>
            </a:r>
            <a:r>
              <a:rPr lang="ru-RU" sz="2400" dirty="0">
                <a:latin typeface="Arial Narrow" panose="020B0606020202030204" pitchFamily="34" charset="0"/>
              </a:rPr>
              <a:t> </a:t>
            </a:r>
            <a:r>
              <a:rPr lang="ru-RU" sz="2400" dirty="0" err="1">
                <a:latin typeface="Arial Narrow" panose="020B0606020202030204" pitchFamily="34" charset="0"/>
              </a:rPr>
              <a:t>правилата</a:t>
            </a:r>
            <a:r>
              <a:rPr lang="ru-RU" sz="2400" dirty="0">
                <a:latin typeface="Arial Narrow" panose="020B0606020202030204" pitchFamily="34" charset="0"/>
              </a:rPr>
              <a:t> за координация на </a:t>
            </a:r>
            <a:r>
              <a:rPr lang="ru-RU" sz="2400" dirty="0" err="1">
                <a:latin typeface="Arial Narrow" panose="020B0606020202030204" pitchFamily="34" charset="0"/>
              </a:rPr>
              <a:t>системите</a:t>
            </a:r>
            <a:r>
              <a:rPr lang="ru-RU" sz="2400" dirty="0">
                <a:latin typeface="Arial Narrow" panose="020B0606020202030204" pitchFamily="34" charset="0"/>
              </a:rPr>
              <a:t> за </a:t>
            </a:r>
            <a:r>
              <a:rPr lang="ru-RU" sz="2400" dirty="0" err="1">
                <a:latin typeface="Arial Narrow" panose="020B0606020202030204" pitchFamily="34" charset="0"/>
              </a:rPr>
              <a:t>социална</a:t>
            </a:r>
            <a:r>
              <a:rPr lang="ru-RU" sz="2400" dirty="0">
                <a:latin typeface="Arial Narrow" panose="020B0606020202030204" pitchFamily="34" charset="0"/>
              </a:rPr>
              <a:t> </a:t>
            </a:r>
            <a:r>
              <a:rPr lang="ru-RU" sz="2400" dirty="0" err="1">
                <a:latin typeface="Arial Narrow" panose="020B0606020202030204" pitchFamily="34" charset="0"/>
              </a:rPr>
              <a:t>сигурност</a:t>
            </a:r>
            <a:r>
              <a:rPr lang="ru-RU" sz="2400" dirty="0">
                <a:latin typeface="Arial Narrow" panose="020B0606020202030204" pitchFamily="34" charset="0"/>
              </a:rPr>
              <a:t> за </a:t>
            </a:r>
            <a:r>
              <a:rPr lang="ru-RU" sz="2400" dirty="0" err="1">
                <a:latin typeface="Arial Narrow" panose="020B0606020202030204" pitchFamily="34" charset="0"/>
              </a:rPr>
              <a:t>упражняване</a:t>
            </a:r>
            <a:r>
              <a:rPr lang="ru-RU" sz="2400" dirty="0">
                <a:latin typeface="Arial Narrow" panose="020B0606020202030204" pitchFamily="34" charset="0"/>
              </a:rPr>
              <a:t> на </a:t>
            </a:r>
            <a:r>
              <a:rPr lang="ru-RU" sz="2400" dirty="0" err="1">
                <a:latin typeface="Arial Narrow" panose="020B0606020202030204" pitchFamily="34" charset="0"/>
              </a:rPr>
              <a:t>здравноосигурителните</a:t>
            </a:r>
            <a:r>
              <a:rPr lang="ru-RU" sz="2400" dirty="0">
                <a:latin typeface="Arial Narrow" panose="020B0606020202030204" pitchFamily="34" charset="0"/>
              </a:rPr>
              <a:t> права на </a:t>
            </a:r>
            <a:r>
              <a:rPr lang="ru-RU" sz="2400" dirty="0" err="1">
                <a:latin typeface="Arial Narrow" panose="020B0606020202030204" pitchFamily="34" charset="0"/>
              </a:rPr>
              <a:t>лицата</a:t>
            </a:r>
            <a:r>
              <a:rPr lang="ru-RU" sz="2400" dirty="0">
                <a:latin typeface="Arial Narrow" panose="020B0606020202030204" pitchFamily="34" charset="0"/>
              </a:rPr>
              <a:t>;</a:t>
            </a:r>
          </a:p>
          <a:p>
            <a:r>
              <a:rPr lang="ru-RU" sz="2400" dirty="0">
                <a:latin typeface="Arial Narrow" panose="020B0606020202030204" pitchFamily="34" charset="0"/>
              </a:rPr>
              <a:t>4. </a:t>
            </a:r>
            <a:r>
              <a:rPr lang="ru-RU" sz="2400" dirty="0" err="1" smtClean="0">
                <a:latin typeface="Arial Narrow" panose="020B0606020202030204" pitchFamily="34" charset="0"/>
              </a:rPr>
              <a:t>инвестиционни</a:t>
            </a:r>
            <a:r>
              <a:rPr lang="ru-RU" sz="2400" dirty="0" smtClean="0">
                <a:latin typeface="Arial Narrow" panose="020B0606020202030204" pitchFamily="34" charset="0"/>
              </a:rPr>
              <a:t> </a:t>
            </a:r>
            <a:r>
              <a:rPr lang="ru-RU" sz="2400" dirty="0" err="1">
                <a:latin typeface="Arial Narrow" panose="020B0606020202030204" pitchFamily="34" charset="0"/>
              </a:rPr>
              <a:t>разходи</a:t>
            </a:r>
            <a:r>
              <a:rPr lang="ru-RU" sz="2400" dirty="0">
                <a:latin typeface="Arial Narrow" panose="020B0606020202030204" pitchFamily="34" charset="0"/>
              </a:rPr>
              <a:t> за </a:t>
            </a:r>
            <a:r>
              <a:rPr lang="ru-RU" sz="2400" dirty="0" err="1">
                <a:latin typeface="Arial Narrow" panose="020B0606020202030204" pitchFamily="34" charset="0"/>
              </a:rPr>
              <a:t>нуждите</a:t>
            </a:r>
            <a:r>
              <a:rPr lang="ru-RU" sz="2400" dirty="0">
                <a:latin typeface="Arial Narrow" panose="020B0606020202030204" pitchFamily="34" charset="0"/>
              </a:rPr>
              <a:t> на НЗОК, </a:t>
            </a:r>
            <a:r>
              <a:rPr lang="ru-RU" sz="2400" dirty="0" err="1">
                <a:latin typeface="Arial Narrow" panose="020B0606020202030204" pitchFamily="34" charset="0"/>
              </a:rPr>
              <a:t>включително</a:t>
            </a:r>
            <a:r>
              <a:rPr lang="ru-RU" sz="2400" dirty="0">
                <a:latin typeface="Arial Narrow" panose="020B0606020202030204" pitchFamily="34" charset="0"/>
              </a:rPr>
              <a:t> </a:t>
            </a:r>
            <a:r>
              <a:rPr lang="ru-RU" sz="2400" dirty="0" err="1">
                <a:latin typeface="Arial Narrow" panose="020B0606020202030204" pitchFamily="34" charset="0"/>
              </a:rPr>
              <a:t>придобиване</a:t>
            </a:r>
            <a:r>
              <a:rPr lang="ru-RU" sz="2400" dirty="0">
                <a:latin typeface="Arial Narrow" panose="020B0606020202030204" pitchFamily="34" charset="0"/>
              </a:rPr>
              <a:t> на недвижимо имущество;</a:t>
            </a:r>
          </a:p>
          <a:p>
            <a:r>
              <a:rPr lang="ru-RU" sz="2400" dirty="0">
                <a:latin typeface="Arial Narrow" panose="020B0606020202030204" pitchFamily="34" charset="0"/>
              </a:rPr>
              <a:t>6. </a:t>
            </a:r>
            <a:r>
              <a:rPr lang="ru-RU" sz="2400" dirty="0" smtClean="0">
                <a:latin typeface="Arial Narrow" panose="020B0606020202030204" pitchFamily="34" charset="0"/>
              </a:rPr>
              <a:t>такса </a:t>
            </a:r>
            <a:r>
              <a:rPr lang="ru-RU" sz="2400" dirty="0">
                <a:latin typeface="Arial Narrow" panose="020B0606020202030204" pitchFamily="34" charset="0"/>
              </a:rPr>
              <a:t>за </a:t>
            </a:r>
            <a:r>
              <a:rPr lang="ru-RU" sz="2400" dirty="0" err="1">
                <a:latin typeface="Arial Narrow" panose="020B0606020202030204" pitchFamily="34" charset="0"/>
              </a:rPr>
              <a:t>обслужване</a:t>
            </a:r>
            <a:r>
              <a:rPr lang="ru-RU" sz="2400" dirty="0">
                <a:latin typeface="Arial Narrow" panose="020B0606020202030204" pitchFamily="34" charset="0"/>
              </a:rPr>
              <a:t> </a:t>
            </a:r>
            <a:r>
              <a:rPr lang="ru-RU" sz="2400" dirty="0" err="1">
                <a:latin typeface="Arial Narrow" panose="020B0606020202030204" pitchFamily="34" charset="0"/>
              </a:rPr>
              <a:t>събирането</a:t>
            </a:r>
            <a:r>
              <a:rPr lang="ru-RU" sz="2400" dirty="0">
                <a:latin typeface="Arial Narrow" panose="020B0606020202030204" pitchFamily="34" charset="0"/>
              </a:rPr>
              <a:t> на </a:t>
            </a:r>
            <a:r>
              <a:rPr lang="ru-RU" sz="2400" dirty="0" err="1">
                <a:latin typeface="Arial Narrow" panose="020B0606020202030204" pitchFamily="34" charset="0"/>
              </a:rPr>
              <a:t>здравноосигурителни</a:t>
            </a:r>
            <a:r>
              <a:rPr lang="ru-RU" sz="2400" dirty="0">
                <a:latin typeface="Arial Narrow" panose="020B0606020202030204" pitchFamily="34" charset="0"/>
              </a:rPr>
              <a:t> вноски от </a:t>
            </a:r>
            <a:r>
              <a:rPr lang="ru-RU" sz="2400" dirty="0" err="1">
                <a:latin typeface="Arial Narrow" panose="020B0606020202030204" pitchFamily="34" charset="0"/>
              </a:rPr>
              <a:t>Националната</a:t>
            </a:r>
            <a:r>
              <a:rPr lang="ru-RU" sz="2400" dirty="0">
                <a:latin typeface="Arial Narrow" panose="020B0606020202030204" pitchFamily="34" charset="0"/>
              </a:rPr>
              <a:t> </a:t>
            </a:r>
            <a:r>
              <a:rPr lang="ru-RU" sz="2400" dirty="0" err="1">
                <a:latin typeface="Arial Narrow" panose="020B0606020202030204" pitchFamily="34" charset="0"/>
              </a:rPr>
              <a:t>агенция</a:t>
            </a:r>
            <a:r>
              <a:rPr lang="ru-RU" sz="2400" dirty="0">
                <a:latin typeface="Arial Narrow" panose="020B0606020202030204" pitchFamily="34" charset="0"/>
              </a:rPr>
              <a:t> за приходите;</a:t>
            </a:r>
          </a:p>
          <a:p>
            <a:r>
              <a:rPr lang="ru-RU" sz="2400" dirty="0">
                <a:latin typeface="Arial Narrow" panose="020B0606020202030204" pitchFamily="34" charset="0"/>
              </a:rPr>
              <a:t>7. </a:t>
            </a:r>
            <a:r>
              <a:rPr lang="ru-RU" sz="2400" dirty="0" err="1" smtClean="0">
                <a:latin typeface="Arial Narrow" panose="020B0606020202030204" pitchFamily="34" charset="0"/>
              </a:rPr>
              <a:t>медицинска</a:t>
            </a:r>
            <a:r>
              <a:rPr lang="ru-RU" sz="2400" dirty="0" smtClean="0">
                <a:latin typeface="Arial Narrow" panose="020B0606020202030204" pitchFamily="34" charset="0"/>
              </a:rPr>
              <a:t> </a:t>
            </a:r>
            <a:r>
              <a:rPr lang="ru-RU" sz="2400" dirty="0" err="1">
                <a:latin typeface="Arial Narrow" panose="020B0606020202030204" pitchFamily="34" charset="0"/>
              </a:rPr>
              <a:t>помощ</a:t>
            </a:r>
            <a:r>
              <a:rPr lang="ru-RU" sz="2400" dirty="0">
                <a:latin typeface="Arial Narrow" panose="020B0606020202030204" pitchFamily="34" charset="0"/>
              </a:rPr>
              <a:t>, оказана в </a:t>
            </a:r>
            <a:r>
              <a:rPr lang="ru-RU" sz="2400" dirty="0" err="1">
                <a:latin typeface="Arial Narrow" panose="020B0606020202030204" pitchFamily="34" charset="0"/>
              </a:rPr>
              <a:t>съответствие</a:t>
            </a:r>
            <a:r>
              <a:rPr lang="ru-RU" sz="2400" dirty="0">
                <a:latin typeface="Arial Narrow" panose="020B0606020202030204" pitchFamily="34" charset="0"/>
              </a:rPr>
              <a:t> с </a:t>
            </a:r>
            <a:r>
              <a:rPr lang="ru-RU" sz="2400" dirty="0" err="1">
                <a:latin typeface="Arial Narrow" panose="020B0606020202030204" pitchFamily="34" charset="0"/>
              </a:rPr>
              <a:t>правилата</a:t>
            </a:r>
            <a:r>
              <a:rPr lang="ru-RU" sz="2400" dirty="0">
                <a:latin typeface="Arial Narrow" panose="020B0606020202030204" pitchFamily="34" charset="0"/>
              </a:rPr>
              <a:t> за координация на </a:t>
            </a:r>
            <a:r>
              <a:rPr lang="ru-RU" sz="2400" dirty="0" err="1">
                <a:latin typeface="Arial Narrow" panose="020B0606020202030204" pitchFamily="34" charset="0"/>
              </a:rPr>
              <a:t>системите</a:t>
            </a:r>
            <a:r>
              <a:rPr lang="ru-RU" sz="2400" dirty="0">
                <a:latin typeface="Arial Narrow" panose="020B0606020202030204" pitchFamily="34" charset="0"/>
              </a:rPr>
              <a:t> за </a:t>
            </a:r>
            <a:r>
              <a:rPr lang="ru-RU" sz="2400" dirty="0" err="1">
                <a:latin typeface="Arial Narrow" panose="020B0606020202030204" pitchFamily="34" charset="0"/>
              </a:rPr>
              <a:t>социална</a:t>
            </a:r>
            <a:r>
              <a:rPr lang="ru-RU" sz="2400" dirty="0">
                <a:latin typeface="Arial Narrow" panose="020B0606020202030204" pitchFamily="34" charset="0"/>
              </a:rPr>
              <a:t> </a:t>
            </a:r>
            <a:r>
              <a:rPr lang="ru-RU" sz="2400" dirty="0" err="1">
                <a:latin typeface="Arial Narrow" panose="020B0606020202030204" pitchFamily="34" charset="0"/>
              </a:rPr>
              <a:t>сигурност</a:t>
            </a:r>
            <a:r>
              <a:rPr lang="ru-RU" sz="2400" dirty="0">
                <a:latin typeface="Arial Narrow" panose="020B0606020202030204" pitchFamily="34" charset="0"/>
              </a:rPr>
              <a:t>;</a:t>
            </a:r>
          </a:p>
          <a:p>
            <a:r>
              <a:rPr lang="ru-RU" sz="2400" dirty="0">
                <a:latin typeface="Arial Narrow" panose="020B0606020202030204" pitchFamily="34" charset="0"/>
              </a:rPr>
              <a:t>8. </a:t>
            </a:r>
            <a:r>
              <a:rPr lang="ru-RU" sz="2400" dirty="0" err="1" smtClean="0">
                <a:latin typeface="Arial Narrow" panose="020B0606020202030204" pitchFamily="34" charset="0"/>
              </a:rPr>
              <a:t>закупуване</a:t>
            </a:r>
            <a:r>
              <a:rPr lang="ru-RU" sz="2400" dirty="0" smtClean="0">
                <a:latin typeface="Arial Narrow" panose="020B0606020202030204" pitchFamily="34" charset="0"/>
              </a:rPr>
              <a:t> </a:t>
            </a:r>
            <a:r>
              <a:rPr lang="ru-RU" sz="2400" dirty="0">
                <a:latin typeface="Arial Narrow" panose="020B0606020202030204" pitchFamily="34" charset="0"/>
              </a:rPr>
              <a:t>на </a:t>
            </a:r>
            <a:r>
              <a:rPr lang="ru-RU" sz="2400" dirty="0" err="1">
                <a:latin typeface="Arial Narrow" panose="020B0606020202030204" pitchFamily="34" charset="0"/>
              </a:rPr>
              <a:t>медицински</a:t>
            </a:r>
            <a:r>
              <a:rPr lang="ru-RU" sz="2400" dirty="0">
                <a:latin typeface="Arial Narrow" panose="020B0606020202030204" pitchFamily="34" charset="0"/>
              </a:rPr>
              <a:t> </a:t>
            </a:r>
            <a:r>
              <a:rPr lang="ru-RU" sz="2400" dirty="0" err="1">
                <a:latin typeface="Arial Narrow" panose="020B0606020202030204" pitchFamily="34" charset="0"/>
              </a:rPr>
              <a:t>дейности</a:t>
            </a:r>
            <a:r>
              <a:rPr lang="ru-RU" sz="2400" dirty="0">
                <a:latin typeface="Arial Narrow" panose="020B0606020202030204" pitchFamily="34" charset="0"/>
              </a:rPr>
              <a:t>, </a:t>
            </a:r>
            <a:r>
              <a:rPr lang="ru-RU" sz="2400" dirty="0" err="1">
                <a:latin typeface="Arial Narrow" panose="020B0606020202030204" pitchFamily="34" charset="0"/>
              </a:rPr>
              <a:t>включително</a:t>
            </a:r>
            <a:r>
              <a:rPr lang="ru-RU" sz="2400" dirty="0">
                <a:latin typeface="Arial Narrow" panose="020B0606020202030204" pitchFamily="34" charset="0"/>
              </a:rPr>
              <a:t> </a:t>
            </a:r>
            <a:r>
              <a:rPr lang="ru-RU" sz="2400" dirty="0" err="1">
                <a:latin typeface="Arial Narrow" panose="020B0606020202030204" pitchFamily="34" charset="0"/>
              </a:rPr>
              <a:t>осигуряването</a:t>
            </a:r>
            <a:r>
              <a:rPr lang="ru-RU" sz="2400" dirty="0">
                <a:latin typeface="Arial Narrow" panose="020B0606020202030204" pitchFamily="34" charset="0"/>
              </a:rPr>
              <a:t> на </a:t>
            </a:r>
            <a:r>
              <a:rPr lang="ru-RU" sz="2400" dirty="0" err="1">
                <a:latin typeface="Arial Narrow" panose="020B0606020202030204" pitchFamily="34" charset="0"/>
              </a:rPr>
              <a:t>лекарствени</a:t>
            </a:r>
            <a:r>
              <a:rPr lang="ru-RU" sz="2400" dirty="0">
                <a:latin typeface="Arial Narrow" panose="020B0606020202030204" pitchFamily="34" charset="0"/>
              </a:rPr>
              <a:t> </a:t>
            </a:r>
            <a:r>
              <a:rPr lang="ru-RU" sz="2400" dirty="0" err="1">
                <a:latin typeface="Arial Narrow" panose="020B0606020202030204" pitchFamily="34" charset="0"/>
              </a:rPr>
              <a:t>продукти</a:t>
            </a:r>
            <a:r>
              <a:rPr lang="ru-RU" sz="2400" dirty="0">
                <a:latin typeface="Arial Narrow" panose="020B0606020202030204" pitchFamily="34" charset="0"/>
              </a:rPr>
              <a:t> и </a:t>
            </a:r>
            <a:r>
              <a:rPr lang="ru-RU" sz="2400" dirty="0" err="1">
                <a:latin typeface="Arial Narrow" panose="020B0606020202030204" pitchFamily="34" charset="0"/>
              </a:rPr>
              <a:t>медицински</a:t>
            </a:r>
            <a:r>
              <a:rPr lang="ru-RU" sz="2400" dirty="0">
                <a:latin typeface="Arial Narrow" panose="020B0606020202030204" pitchFamily="34" charset="0"/>
              </a:rPr>
              <a:t> изделия за </a:t>
            </a:r>
            <a:r>
              <a:rPr lang="ru-RU" sz="2400" dirty="0" err="1">
                <a:latin typeface="Arial Narrow" panose="020B0606020202030204" pitchFamily="34" charset="0"/>
              </a:rPr>
              <a:t>тях</a:t>
            </a:r>
            <a:r>
              <a:rPr lang="ru-RU" sz="2400" dirty="0">
                <a:latin typeface="Arial Narrow" panose="020B0606020202030204" pitchFamily="34" charset="0"/>
              </a:rPr>
              <a:t>, </a:t>
            </a:r>
            <a:r>
              <a:rPr lang="ru-RU" sz="2400" dirty="0" err="1">
                <a:latin typeface="Arial Narrow" panose="020B0606020202030204" pitchFamily="34" charset="0"/>
              </a:rPr>
              <a:t>определени</a:t>
            </a:r>
            <a:r>
              <a:rPr lang="ru-RU" sz="2400" dirty="0">
                <a:latin typeface="Arial Narrow" panose="020B0606020202030204" pitchFamily="34" charset="0"/>
              </a:rPr>
              <a:t> в закона за бюджета на НЗОК за </a:t>
            </a:r>
            <a:r>
              <a:rPr lang="ru-RU" sz="2400" dirty="0" err="1">
                <a:latin typeface="Arial Narrow" panose="020B0606020202030204" pitchFamily="34" charset="0"/>
              </a:rPr>
              <a:t>съответната</a:t>
            </a:r>
            <a:r>
              <a:rPr lang="ru-RU" sz="2400" dirty="0">
                <a:latin typeface="Arial Narrow" panose="020B0606020202030204" pitchFamily="34" charset="0"/>
              </a:rPr>
              <a:t> </a:t>
            </a:r>
            <a:r>
              <a:rPr lang="ru-RU" sz="2400" dirty="0" err="1">
                <a:latin typeface="Arial Narrow" panose="020B0606020202030204" pitchFamily="34" charset="0"/>
              </a:rPr>
              <a:t>календарна</a:t>
            </a:r>
            <a:r>
              <a:rPr lang="ru-RU" sz="2400" dirty="0">
                <a:latin typeface="Arial Narrow" panose="020B0606020202030204" pitchFamily="34" charset="0"/>
              </a:rPr>
              <a:t> година;</a:t>
            </a:r>
          </a:p>
          <a:p>
            <a:r>
              <a:rPr lang="ru-RU" sz="2400" dirty="0">
                <a:latin typeface="Arial Narrow" panose="020B0606020202030204" pitchFamily="34" charset="0"/>
              </a:rPr>
              <a:t>9. </a:t>
            </a:r>
            <a:r>
              <a:rPr lang="ru-RU" sz="2400" dirty="0" err="1" smtClean="0">
                <a:latin typeface="Arial Narrow" panose="020B0606020202030204" pitchFamily="34" charset="0"/>
              </a:rPr>
              <a:t>други</a:t>
            </a:r>
            <a:r>
              <a:rPr lang="ru-RU" sz="2400" dirty="0" smtClean="0">
                <a:latin typeface="Arial Narrow" panose="020B0606020202030204" pitchFamily="34" charset="0"/>
              </a:rPr>
              <a:t> </a:t>
            </a:r>
            <a:r>
              <a:rPr lang="ru-RU" sz="2400" dirty="0" err="1">
                <a:latin typeface="Arial Narrow" panose="020B0606020202030204" pitchFamily="34" charset="0"/>
              </a:rPr>
              <a:t>разходи</a:t>
            </a:r>
            <a:r>
              <a:rPr lang="ru-RU" sz="2400" dirty="0" smtClean="0">
                <a:latin typeface="Arial Narrow" panose="020B0606020202030204" pitchFamily="34" charset="0"/>
              </a:rPr>
              <a:t>.</a:t>
            </a:r>
          </a:p>
          <a:p>
            <a:r>
              <a:rPr lang="ru-RU" sz="2400" dirty="0" smtClean="0">
                <a:latin typeface="Arial Narrow" panose="020B0606020202030204" pitchFamily="34" charset="0"/>
              </a:rPr>
              <a:t>	В </a:t>
            </a:r>
            <a:r>
              <a:rPr lang="ru-RU" sz="2400" dirty="0">
                <a:latin typeface="Arial Narrow" panose="020B0606020202030204" pitchFamily="34" charset="0"/>
              </a:rPr>
              <a:t>бюджета на НЗОК </a:t>
            </a:r>
            <a:r>
              <a:rPr lang="ru-RU" sz="2400" dirty="0" err="1">
                <a:latin typeface="Arial Narrow" panose="020B0606020202030204" pitchFamily="34" charset="0"/>
              </a:rPr>
              <a:t>задължително</a:t>
            </a:r>
            <a:r>
              <a:rPr lang="ru-RU" sz="2400" dirty="0">
                <a:latin typeface="Arial Narrow" panose="020B0606020202030204" pitchFamily="34" charset="0"/>
              </a:rPr>
              <a:t> се </a:t>
            </a:r>
            <a:r>
              <a:rPr lang="ru-RU" sz="2400" dirty="0" err="1">
                <a:latin typeface="Arial Narrow" panose="020B0606020202030204" pitchFamily="34" charset="0"/>
              </a:rPr>
              <a:t>предвижда</a:t>
            </a:r>
            <a:r>
              <a:rPr lang="ru-RU" sz="2400" dirty="0">
                <a:latin typeface="Arial Narrow" panose="020B0606020202030204" pitchFamily="34" charset="0"/>
              </a:rPr>
              <a:t> резерв, </a:t>
            </a:r>
            <a:r>
              <a:rPr lang="ru-RU" sz="2400" dirty="0" err="1">
                <a:latin typeface="Arial Narrow" panose="020B0606020202030204" pitchFamily="34" charset="0"/>
              </a:rPr>
              <a:t>включително</a:t>
            </a:r>
            <a:r>
              <a:rPr lang="ru-RU" sz="2400" dirty="0">
                <a:latin typeface="Arial Narrow" panose="020B0606020202030204" pitchFamily="34" charset="0"/>
              </a:rPr>
              <a:t> и за </a:t>
            </a:r>
            <a:r>
              <a:rPr lang="ru-RU" sz="2400" dirty="0" err="1">
                <a:latin typeface="Arial Narrow" panose="020B0606020202030204" pitchFamily="34" charset="0"/>
              </a:rPr>
              <a:t>непредвидени</a:t>
            </a:r>
            <a:r>
              <a:rPr lang="ru-RU" sz="2400" dirty="0">
                <a:latin typeface="Arial Narrow" panose="020B0606020202030204" pitchFamily="34" charset="0"/>
              </a:rPr>
              <a:t> и </a:t>
            </a:r>
            <a:r>
              <a:rPr lang="ru-RU" sz="2400" dirty="0" err="1">
                <a:latin typeface="Arial Narrow" panose="020B0606020202030204" pitchFamily="34" charset="0"/>
              </a:rPr>
              <a:t>неотложни</a:t>
            </a:r>
            <a:r>
              <a:rPr lang="ru-RU" sz="2400" dirty="0">
                <a:latin typeface="Arial Narrow" panose="020B0606020202030204" pitchFamily="34" charset="0"/>
              </a:rPr>
              <a:t> </a:t>
            </a:r>
            <a:r>
              <a:rPr lang="ru-RU" sz="2400" dirty="0" err="1">
                <a:latin typeface="Arial Narrow" panose="020B0606020202030204" pitchFamily="34" charset="0"/>
              </a:rPr>
              <a:t>разходи</a:t>
            </a:r>
            <a:r>
              <a:rPr lang="ru-RU" sz="2400" dirty="0">
                <a:latin typeface="Arial Narrow" panose="020B0606020202030204" pitchFamily="34" charset="0"/>
              </a:rPr>
              <a:t>.</a:t>
            </a:r>
          </a:p>
          <a:p>
            <a:endParaRPr lang="ru-RU" sz="2400" dirty="0">
              <a:latin typeface="Arial Narrow" panose="020B0606020202030204" pitchFamily="34" charset="0"/>
            </a:endParaRPr>
          </a:p>
        </p:txBody>
      </p:sp>
    </p:spTree>
    <p:extLst>
      <p:ext uri="{BB962C8B-B14F-4D97-AF65-F5344CB8AC3E}">
        <p14:creationId xmlns:p14="http://schemas.microsoft.com/office/powerpoint/2010/main" val="144543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 y="117693"/>
            <a:ext cx="12191999" cy="6740307"/>
          </a:xfrm>
          <a:prstGeom prst="rect">
            <a:avLst/>
          </a:prstGeom>
        </p:spPr>
        <p:txBody>
          <a:bodyPr wrap="square">
            <a:spAutoFit/>
          </a:bodyPr>
          <a:lstStyle/>
          <a:p>
            <a:r>
              <a:rPr lang="ru-RU" sz="2400" dirty="0" err="1">
                <a:solidFill>
                  <a:srgbClr val="00B0F0"/>
                </a:solidFill>
                <a:latin typeface="Arial Narrow" panose="020B0606020202030204" pitchFamily="34" charset="0"/>
              </a:rPr>
              <a:t>Осигурени</a:t>
            </a:r>
            <a:r>
              <a:rPr lang="ru-RU" sz="2400" dirty="0">
                <a:solidFill>
                  <a:srgbClr val="00B0F0"/>
                </a:solidFill>
                <a:latin typeface="Arial Narrow" panose="020B0606020202030204" pitchFamily="34" charset="0"/>
              </a:rPr>
              <a:t> лица. Права и </a:t>
            </a:r>
            <a:r>
              <a:rPr lang="ru-RU" sz="2400" dirty="0" err="1" smtClean="0">
                <a:solidFill>
                  <a:srgbClr val="00B0F0"/>
                </a:solidFill>
                <a:latin typeface="Arial Narrow" panose="020B0606020202030204" pitchFamily="34" charset="0"/>
              </a:rPr>
              <a:t>задължения</a:t>
            </a:r>
            <a:endParaRPr lang="ru-RU" sz="2400" dirty="0" smtClean="0">
              <a:solidFill>
                <a:srgbClr val="00B0F0"/>
              </a:solidFill>
              <a:latin typeface="Arial Narrow" panose="020B0606020202030204" pitchFamily="34" charset="0"/>
            </a:endParaRPr>
          </a:p>
          <a:p>
            <a:r>
              <a:rPr lang="ru-RU" sz="2400" b="1" dirty="0">
                <a:solidFill>
                  <a:schemeClr val="tx2"/>
                </a:solidFill>
                <a:latin typeface="Arial Narrow" panose="020B0606020202030204" pitchFamily="34" charset="0"/>
              </a:rPr>
              <a:t> </a:t>
            </a:r>
            <a:r>
              <a:rPr lang="ru-RU" sz="2400" b="1" dirty="0" err="1">
                <a:solidFill>
                  <a:schemeClr val="tx2"/>
                </a:solidFill>
                <a:latin typeface="Arial Narrow" panose="020B0606020202030204" pitchFamily="34" charset="0"/>
              </a:rPr>
              <a:t>Задължително</a:t>
            </a:r>
            <a:r>
              <a:rPr lang="ru-RU" sz="2400" b="1" dirty="0">
                <a:solidFill>
                  <a:schemeClr val="tx2"/>
                </a:solidFill>
                <a:latin typeface="Arial Narrow" panose="020B0606020202030204" pitchFamily="34" charset="0"/>
              </a:rPr>
              <a:t> </a:t>
            </a:r>
            <a:r>
              <a:rPr lang="ru-RU" sz="2400" b="1" dirty="0" err="1">
                <a:solidFill>
                  <a:schemeClr val="tx2"/>
                </a:solidFill>
                <a:latin typeface="Arial Narrow" panose="020B0606020202030204" pitchFamily="34" charset="0"/>
              </a:rPr>
              <a:t>осигурени</a:t>
            </a:r>
            <a:r>
              <a:rPr lang="ru-RU" sz="2400" b="1" dirty="0">
                <a:solidFill>
                  <a:schemeClr val="tx2"/>
                </a:solidFill>
                <a:latin typeface="Arial Narrow" panose="020B0606020202030204" pitchFamily="34" charset="0"/>
              </a:rPr>
              <a:t> в </a:t>
            </a:r>
            <a:r>
              <a:rPr lang="ru-RU" sz="2400" b="1" dirty="0" err="1">
                <a:solidFill>
                  <a:schemeClr val="tx2"/>
                </a:solidFill>
                <a:latin typeface="Arial Narrow" panose="020B0606020202030204" pitchFamily="34" charset="0"/>
              </a:rPr>
              <a:t>Националната</a:t>
            </a:r>
            <a:r>
              <a:rPr lang="ru-RU" sz="2400" b="1" dirty="0">
                <a:solidFill>
                  <a:schemeClr val="tx2"/>
                </a:solidFill>
                <a:latin typeface="Arial Narrow" panose="020B0606020202030204" pitchFamily="34" charset="0"/>
              </a:rPr>
              <a:t> </a:t>
            </a:r>
            <a:r>
              <a:rPr lang="ru-RU" sz="2400" b="1" dirty="0" err="1">
                <a:solidFill>
                  <a:schemeClr val="tx2"/>
                </a:solidFill>
                <a:latin typeface="Arial Narrow" panose="020B0606020202030204" pitchFamily="34" charset="0"/>
              </a:rPr>
              <a:t>здравноосигурителна</a:t>
            </a:r>
            <a:r>
              <a:rPr lang="ru-RU" sz="2400" b="1" dirty="0">
                <a:solidFill>
                  <a:schemeClr val="tx2"/>
                </a:solidFill>
                <a:latin typeface="Arial Narrow" panose="020B0606020202030204" pitchFamily="34" charset="0"/>
              </a:rPr>
              <a:t> </a:t>
            </a:r>
            <a:r>
              <a:rPr lang="ru-RU" sz="2400" b="1" dirty="0" err="1">
                <a:solidFill>
                  <a:schemeClr val="tx2"/>
                </a:solidFill>
                <a:latin typeface="Arial Narrow" panose="020B0606020202030204" pitchFamily="34" charset="0"/>
              </a:rPr>
              <a:t>каса</a:t>
            </a:r>
            <a:r>
              <a:rPr lang="ru-RU" sz="2400" b="1" dirty="0">
                <a:solidFill>
                  <a:schemeClr val="tx2"/>
                </a:solidFill>
                <a:latin typeface="Arial Narrow" panose="020B0606020202030204" pitchFamily="34" charset="0"/>
              </a:rPr>
              <a:t> </a:t>
            </a:r>
            <a:r>
              <a:rPr lang="ru-RU" sz="2400" b="1" dirty="0" err="1">
                <a:solidFill>
                  <a:schemeClr val="tx2"/>
                </a:solidFill>
                <a:latin typeface="Arial Narrow" panose="020B0606020202030204" pitchFamily="34" charset="0"/>
              </a:rPr>
              <a:t>са</a:t>
            </a:r>
            <a:r>
              <a:rPr lang="ru-RU" sz="2400" b="1" dirty="0">
                <a:solidFill>
                  <a:schemeClr val="tx2"/>
                </a:solidFill>
                <a:latin typeface="Arial Narrow" panose="020B0606020202030204" pitchFamily="34" charset="0"/>
              </a:rPr>
              <a:t>:</a:t>
            </a:r>
          </a:p>
          <a:p>
            <a:r>
              <a:rPr lang="ru-RU" sz="2400" dirty="0">
                <a:solidFill>
                  <a:schemeClr val="tx2"/>
                </a:solidFill>
                <a:latin typeface="Arial Narrow" panose="020B0606020202030204" pitchFamily="34" charset="0"/>
              </a:rPr>
              <a:t>1. </a:t>
            </a:r>
            <a:r>
              <a:rPr lang="ru-RU" sz="2400" dirty="0" err="1">
                <a:solidFill>
                  <a:schemeClr val="tx2"/>
                </a:solidFill>
                <a:latin typeface="Arial Narrow" panose="020B0606020202030204" pitchFamily="34" charset="0"/>
              </a:rPr>
              <a:t>всички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български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граждани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които</a:t>
            </a:r>
            <a:r>
              <a:rPr lang="ru-RU" sz="2400" dirty="0">
                <a:solidFill>
                  <a:schemeClr val="tx2"/>
                </a:solidFill>
                <a:latin typeface="Arial Narrow" panose="020B0606020202030204" pitchFamily="34" charset="0"/>
              </a:rPr>
              <a:t> не </a:t>
            </a:r>
            <a:r>
              <a:rPr lang="ru-RU" sz="2400" dirty="0" err="1">
                <a:solidFill>
                  <a:schemeClr val="tx2"/>
                </a:solidFill>
                <a:latin typeface="Arial Narrow" panose="020B0606020202030204" pitchFamily="34" charset="0"/>
              </a:rPr>
              <a:t>са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граждани</a:t>
            </a:r>
            <a:r>
              <a:rPr lang="ru-RU" sz="2400" dirty="0">
                <a:solidFill>
                  <a:schemeClr val="tx2"/>
                </a:solidFill>
                <a:latin typeface="Arial Narrow" panose="020B0606020202030204" pitchFamily="34" charset="0"/>
              </a:rPr>
              <a:t> и на друга </a:t>
            </a:r>
            <a:r>
              <a:rPr lang="ru-RU" sz="2400" dirty="0" err="1">
                <a:solidFill>
                  <a:schemeClr val="tx2"/>
                </a:solidFill>
                <a:latin typeface="Arial Narrow" panose="020B0606020202030204" pitchFamily="34" charset="0"/>
              </a:rPr>
              <a:t>държава</a:t>
            </a:r>
            <a:r>
              <a:rPr lang="ru-RU" sz="2400" dirty="0">
                <a:solidFill>
                  <a:schemeClr val="tx2"/>
                </a:solidFill>
                <a:latin typeface="Arial Narrow" panose="020B0606020202030204" pitchFamily="34" charset="0"/>
              </a:rPr>
              <a:t>;</a:t>
            </a:r>
          </a:p>
          <a:p>
            <a:r>
              <a:rPr lang="ru-RU" sz="2400" dirty="0">
                <a:solidFill>
                  <a:schemeClr val="tx2"/>
                </a:solidFill>
                <a:latin typeface="Arial Narrow" panose="020B0606020202030204" pitchFamily="34" charset="0"/>
              </a:rPr>
              <a:t>2. </a:t>
            </a:r>
            <a:r>
              <a:rPr lang="ru-RU" sz="2400" dirty="0" err="1">
                <a:solidFill>
                  <a:schemeClr val="tx2"/>
                </a:solidFill>
                <a:latin typeface="Arial Narrow" panose="020B0606020202030204" pitchFamily="34" charset="0"/>
              </a:rPr>
              <a:t>българските</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граждани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които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граждани</a:t>
            </a:r>
            <a:r>
              <a:rPr lang="ru-RU" sz="2400" dirty="0">
                <a:solidFill>
                  <a:schemeClr val="tx2"/>
                </a:solidFill>
                <a:latin typeface="Arial Narrow" panose="020B0606020202030204" pitchFamily="34" charset="0"/>
              </a:rPr>
              <a:t> и на друга </a:t>
            </a:r>
            <a:r>
              <a:rPr lang="ru-RU" sz="2400" dirty="0" err="1">
                <a:solidFill>
                  <a:schemeClr val="tx2"/>
                </a:solidFill>
                <a:latin typeface="Arial Narrow" panose="020B0606020202030204" pitchFamily="34" charset="0"/>
              </a:rPr>
              <a:t>държава</a:t>
            </a:r>
            <a:r>
              <a:rPr lang="ru-RU" sz="2400" dirty="0">
                <a:solidFill>
                  <a:schemeClr val="tx2"/>
                </a:solidFill>
                <a:latin typeface="Arial Narrow" panose="020B0606020202030204" pitchFamily="34" charset="0"/>
              </a:rPr>
              <a:t> и постоянно </a:t>
            </a:r>
            <a:r>
              <a:rPr lang="ru-RU" sz="2400" dirty="0" err="1">
                <a:solidFill>
                  <a:schemeClr val="tx2"/>
                </a:solidFill>
                <a:latin typeface="Arial Narrow" panose="020B0606020202030204" pitchFamily="34" charset="0"/>
              </a:rPr>
              <a:t>живеят</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територията</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Република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България</a:t>
            </a:r>
            <a:r>
              <a:rPr lang="ru-RU" sz="2400" dirty="0">
                <a:solidFill>
                  <a:schemeClr val="tx2"/>
                </a:solidFill>
                <a:latin typeface="Arial Narrow" panose="020B0606020202030204" pitchFamily="34" charset="0"/>
              </a:rPr>
              <a:t>;</a:t>
            </a:r>
          </a:p>
          <a:p>
            <a:r>
              <a:rPr lang="ru-RU" sz="2400" dirty="0">
                <a:solidFill>
                  <a:schemeClr val="tx2"/>
                </a:solidFill>
                <a:latin typeface="Arial Narrow" panose="020B0606020202030204" pitchFamily="34" charset="0"/>
              </a:rPr>
              <a:t>3. </a:t>
            </a:r>
            <a:r>
              <a:rPr lang="ru-RU" sz="2400" dirty="0" err="1" smtClean="0">
                <a:solidFill>
                  <a:schemeClr val="tx2"/>
                </a:solidFill>
                <a:latin typeface="Arial Narrow" panose="020B0606020202030204" pitchFamily="34" charset="0"/>
              </a:rPr>
              <a:t>чуждите</a:t>
            </a:r>
            <a:r>
              <a:rPr lang="ru-RU" sz="2400" dirty="0" smtClean="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граждани</a:t>
            </a:r>
            <a:r>
              <a:rPr lang="ru-RU" sz="2400" dirty="0">
                <a:solidFill>
                  <a:schemeClr val="tx2"/>
                </a:solidFill>
                <a:latin typeface="Arial Narrow" panose="020B0606020202030204" pitchFamily="34" charset="0"/>
              </a:rPr>
              <a:t> или </a:t>
            </a:r>
            <a:r>
              <a:rPr lang="ru-RU" sz="2400" dirty="0" err="1">
                <a:solidFill>
                  <a:schemeClr val="tx2"/>
                </a:solidFill>
                <a:latin typeface="Arial Narrow" panose="020B0606020202030204" pitchFamily="34" charset="0"/>
              </a:rPr>
              <a:t>лицата</a:t>
            </a:r>
            <a:r>
              <a:rPr lang="ru-RU" sz="2400" dirty="0">
                <a:solidFill>
                  <a:schemeClr val="tx2"/>
                </a:solidFill>
                <a:latin typeface="Arial Narrow" panose="020B0606020202030204" pitchFamily="34" charset="0"/>
              </a:rPr>
              <a:t> без гражданство, на </a:t>
            </a:r>
            <a:r>
              <a:rPr lang="ru-RU" sz="2400" dirty="0" err="1">
                <a:solidFill>
                  <a:schemeClr val="tx2"/>
                </a:solidFill>
                <a:latin typeface="Arial Narrow" panose="020B0606020202030204" pitchFamily="34" charset="0"/>
              </a:rPr>
              <a:t>които</a:t>
            </a:r>
            <a:r>
              <a:rPr lang="ru-RU" sz="2400" dirty="0">
                <a:solidFill>
                  <a:schemeClr val="tx2"/>
                </a:solidFill>
                <a:latin typeface="Arial Narrow" panose="020B0606020202030204" pitchFamily="34" charset="0"/>
              </a:rPr>
              <a:t> е разрешено </a:t>
            </a:r>
            <a:r>
              <a:rPr lang="ru-RU" sz="2400" dirty="0" err="1">
                <a:solidFill>
                  <a:schemeClr val="tx2"/>
                </a:solidFill>
                <a:latin typeface="Arial Narrow" panose="020B0606020202030204" pitchFamily="34" charset="0"/>
              </a:rPr>
              <a:t>дългосрочно</a:t>
            </a:r>
            <a:r>
              <a:rPr lang="ru-RU" sz="2400" dirty="0">
                <a:solidFill>
                  <a:schemeClr val="tx2"/>
                </a:solidFill>
                <a:latin typeface="Arial Narrow" panose="020B0606020202030204" pitchFamily="34" charset="0"/>
              </a:rPr>
              <a:t> или постоянно </a:t>
            </a:r>
            <a:r>
              <a:rPr lang="ru-RU" sz="2400" dirty="0" err="1">
                <a:solidFill>
                  <a:schemeClr val="tx2"/>
                </a:solidFill>
                <a:latin typeface="Arial Narrow" panose="020B0606020202030204" pitchFamily="34" charset="0"/>
              </a:rPr>
              <a:t>пребиваване</a:t>
            </a:r>
            <a:r>
              <a:rPr lang="ru-RU" sz="2400" dirty="0">
                <a:solidFill>
                  <a:schemeClr val="tx2"/>
                </a:solidFill>
                <a:latin typeface="Arial Narrow" panose="020B0606020202030204" pitchFamily="34" charset="0"/>
              </a:rPr>
              <a:t> в </a:t>
            </a:r>
            <a:r>
              <a:rPr lang="ru-RU" sz="2400" dirty="0" err="1">
                <a:solidFill>
                  <a:schemeClr val="tx2"/>
                </a:solidFill>
                <a:latin typeface="Arial Narrow" panose="020B0606020202030204" pitchFamily="34" charset="0"/>
              </a:rPr>
              <a:t>Република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България</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освен</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ако</a:t>
            </a:r>
            <a:r>
              <a:rPr lang="ru-RU" sz="2400" dirty="0">
                <a:solidFill>
                  <a:schemeClr val="tx2"/>
                </a:solidFill>
                <a:latin typeface="Arial Narrow" panose="020B0606020202030204" pitchFamily="34" charset="0"/>
              </a:rPr>
              <a:t> е предвидено </a:t>
            </a:r>
            <a:r>
              <a:rPr lang="ru-RU" sz="2400" dirty="0" err="1">
                <a:solidFill>
                  <a:schemeClr val="tx2"/>
                </a:solidFill>
                <a:latin typeface="Arial Narrow" panose="020B0606020202030204" pitchFamily="34" charset="0"/>
              </a:rPr>
              <a:t>друго</a:t>
            </a:r>
            <a:r>
              <a:rPr lang="ru-RU" sz="2400" dirty="0">
                <a:solidFill>
                  <a:schemeClr val="tx2"/>
                </a:solidFill>
                <a:latin typeface="Arial Narrow" panose="020B0606020202030204" pitchFamily="34" charset="0"/>
              </a:rPr>
              <a:t> в </a:t>
            </a:r>
            <a:r>
              <a:rPr lang="ru-RU" sz="2400" dirty="0" err="1">
                <a:solidFill>
                  <a:schemeClr val="tx2"/>
                </a:solidFill>
                <a:latin typeface="Arial Narrow" panose="020B0606020202030204" pitchFamily="34" charset="0"/>
              </a:rPr>
              <a:t>международен</a:t>
            </a:r>
            <a:r>
              <a:rPr lang="ru-RU" sz="2400" dirty="0">
                <a:solidFill>
                  <a:schemeClr val="tx2"/>
                </a:solidFill>
                <a:latin typeface="Arial Narrow" panose="020B0606020202030204" pitchFamily="34" charset="0"/>
              </a:rPr>
              <a:t> договор, по </a:t>
            </a:r>
            <a:r>
              <a:rPr lang="ru-RU" sz="2400" dirty="0" err="1">
                <a:solidFill>
                  <a:schemeClr val="tx2"/>
                </a:solidFill>
                <a:latin typeface="Arial Narrow" panose="020B0606020202030204" pitchFamily="34" charset="0"/>
              </a:rPr>
              <a:t>който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Република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България</a:t>
            </a:r>
            <a:r>
              <a:rPr lang="ru-RU" sz="2400" dirty="0">
                <a:solidFill>
                  <a:schemeClr val="tx2"/>
                </a:solidFill>
                <a:latin typeface="Arial Narrow" panose="020B0606020202030204" pitchFamily="34" charset="0"/>
              </a:rPr>
              <a:t> е страна;</a:t>
            </a:r>
          </a:p>
          <a:p>
            <a:r>
              <a:rPr lang="ru-RU" sz="2400" dirty="0">
                <a:solidFill>
                  <a:schemeClr val="tx2"/>
                </a:solidFill>
                <a:latin typeface="Arial Narrow" panose="020B0606020202030204" pitchFamily="34" charset="0"/>
              </a:rPr>
              <a:t>4. </a:t>
            </a:r>
            <a:r>
              <a:rPr lang="ru-RU" sz="2400" dirty="0" err="1" smtClean="0">
                <a:solidFill>
                  <a:schemeClr val="tx2"/>
                </a:solidFill>
                <a:latin typeface="Arial Narrow" panose="020B0606020202030204" pitchFamily="34" charset="0"/>
              </a:rPr>
              <a:t>лицата</a:t>
            </a:r>
            <a:r>
              <a:rPr lang="ru-RU" sz="2400" dirty="0" smtClean="0">
                <a:solidFill>
                  <a:schemeClr val="tx2"/>
                </a:solidFill>
                <a:latin typeface="Arial Narrow" panose="020B0606020202030204" pitchFamily="34" charset="0"/>
              </a:rPr>
              <a:t> </a:t>
            </a:r>
            <a:r>
              <a:rPr lang="ru-RU" sz="2400" dirty="0">
                <a:solidFill>
                  <a:schemeClr val="tx2"/>
                </a:solidFill>
                <a:latin typeface="Arial Narrow" panose="020B0606020202030204" pitchFamily="34" charset="0"/>
              </a:rPr>
              <a:t>с </a:t>
            </a:r>
            <a:r>
              <a:rPr lang="ru-RU" sz="2400" dirty="0" err="1">
                <a:solidFill>
                  <a:schemeClr val="tx2"/>
                </a:solidFill>
                <a:latin typeface="Arial Narrow" panose="020B0606020202030204" pitchFamily="34" charset="0"/>
              </a:rPr>
              <a:t>предоставен</a:t>
            </a:r>
            <a:r>
              <a:rPr lang="ru-RU" sz="2400" dirty="0">
                <a:solidFill>
                  <a:schemeClr val="tx2"/>
                </a:solidFill>
                <a:latin typeface="Arial Narrow" panose="020B0606020202030204" pitchFamily="34" charset="0"/>
              </a:rPr>
              <a:t> статут на </a:t>
            </a:r>
            <a:r>
              <a:rPr lang="ru-RU" sz="2400" dirty="0" err="1">
                <a:solidFill>
                  <a:schemeClr val="tx2"/>
                </a:solidFill>
                <a:latin typeface="Arial Narrow" panose="020B0606020202030204" pitchFamily="34" charset="0"/>
              </a:rPr>
              <a:t>бежанец</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хуманитарен</a:t>
            </a:r>
            <a:r>
              <a:rPr lang="ru-RU" sz="2400" dirty="0">
                <a:solidFill>
                  <a:schemeClr val="tx2"/>
                </a:solidFill>
                <a:latin typeface="Arial Narrow" panose="020B0606020202030204" pitchFamily="34" charset="0"/>
              </a:rPr>
              <a:t> статут или с </a:t>
            </a:r>
            <a:r>
              <a:rPr lang="ru-RU" sz="2400" dirty="0" err="1">
                <a:solidFill>
                  <a:schemeClr val="tx2"/>
                </a:solidFill>
                <a:latin typeface="Arial Narrow" panose="020B0606020202030204" pitchFamily="34" charset="0"/>
              </a:rPr>
              <a:t>предоставено</a:t>
            </a:r>
            <a:r>
              <a:rPr lang="ru-RU" sz="2400" dirty="0">
                <a:solidFill>
                  <a:schemeClr val="tx2"/>
                </a:solidFill>
                <a:latin typeface="Arial Narrow" panose="020B0606020202030204" pitchFamily="34" charset="0"/>
              </a:rPr>
              <a:t> право на убежище;</a:t>
            </a:r>
          </a:p>
          <a:p>
            <a:r>
              <a:rPr lang="ru-RU" sz="2400" dirty="0">
                <a:solidFill>
                  <a:schemeClr val="tx2"/>
                </a:solidFill>
                <a:latin typeface="Arial Narrow" panose="020B0606020202030204" pitchFamily="34" charset="0"/>
              </a:rPr>
              <a:t>5. </a:t>
            </a:r>
            <a:r>
              <a:rPr lang="ru-RU" sz="2400" dirty="0" err="1" smtClean="0">
                <a:solidFill>
                  <a:schemeClr val="tx2"/>
                </a:solidFill>
                <a:latin typeface="Arial Narrow" panose="020B0606020202030204" pitchFamily="34" charset="0"/>
              </a:rPr>
              <a:t>чуждестранните</a:t>
            </a:r>
            <a:r>
              <a:rPr lang="ru-RU" sz="2400" dirty="0" smtClean="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студенти</a:t>
            </a:r>
            <a:r>
              <a:rPr lang="ru-RU" sz="2400" dirty="0">
                <a:solidFill>
                  <a:schemeClr val="tx2"/>
                </a:solidFill>
                <a:latin typeface="Arial Narrow" panose="020B0606020202030204" pitchFamily="34" charset="0"/>
              </a:rPr>
              <a:t> и </a:t>
            </a:r>
            <a:r>
              <a:rPr lang="ru-RU" sz="2400" dirty="0" err="1">
                <a:solidFill>
                  <a:schemeClr val="tx2"/>
                </a:solidFill>
                <a:latin typeface="Arial Narrow" panose="020B0606020202030204" pitchFamily="34" charset="0"/>
              </a:rPr>
              <a:t>докторанти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приети</a:t>
            </a:r>
            <a:r>
              <a:rPr lang="ru-RU" sz="2400" dirty="0">
                <a:solidFill>
                  <a:schemeClr val="tx2"/>
                </a:solidFill>
                <a:latin typeface="Arial Narrow" panose="020B0606020202030204" pitchFamily="34" charset="0"/>
              </a:rPr>
              <a:t> за обучение </a:t>
            </a:r>
            <a:r>
              <a:rPr lang="ru-RU" sz="2400" dirty="0" err="1">
                <a:solidFill>
                  <a:schemeClr val="tx2"/>
                </a:solidFill>
                <a:latin typeface="Arial Narrow" panose="020B0606020202030204" pitchFamily="34" charset="0"/>
              </a:rPr>
              <a:t>във</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висши</a:t>
            </a:r>
            <a:r>
              <a:rPr lang="ru-RU" sz="2400" dirty="0">
                <a:solidFill>
                  <a:schemeClr val="tx2"/>
                </a:solidFill>
                <a:latin typeface="Arial Narrow" panose="020B0606020202030204" pitchFamily="34" charset="0"/>
              </a:rPr>
              <a:t> училища и </a:t>
            </a:r>
            <a:r>
              <a:rPr lang="ru-RU" sz="2400" dirty="0" err="1">
                <a:solidFill>
                  <a:schemeClr val="tx2"/>
                </a:solidFill>
                <a:latin typeface="Arial Narrow" panose="020B0606020202030204" pitchFamily="34" charset="0"/>
              </a:rPr>
              <a:t>научни</a:t>
            </a:r>
            <a:r>
              <a:rPr lang="ru-RU" sz="2400" dirty="0">
                <a:solidFill>
                  <a:schemeClr val="tx2"/>
                </a:solidFill>
                <a:latin typeface="Arial Narrow" panose="020B0606020202030204" pitchFamily="34" charset="0"/>
              </a:rPr>
              <a:t> организации у нас по </a:t>
            </a:r>
            <a:r>
              <a:rPr lang="ru-RU" sz="2400" dirty="0" err="1">
                <a:solidFill>
                  <a:schemeClr val="tx2"/>
                </a:solidFill>
                <a:latin typeface="Arial Narrow" panose="020B0606020202030204" pitchFamily="34" charset="0"/>
              </a:rPr>
              <a:t>реда</a:t>
            </a:r>
            <a:r>
              <a:rPr lang="ru-RU" sz="2400" dirty="0">
                <a:solidFill>
                  <a:schemeClr val="tx2"/>
                </a:solidFill>
                <a:latin typeface="Arial Narrow" panose="020B0606020202030204" pitchFamily="34" charset="0"/>
              </a:rPr>
              <a:t> на Постановление на </a:t>
            </a:r>
            <a:r>
              <a:rPr lang="ru-RU" sz="2400" dirty="0" err="1">
                <a:solidFill>
                  <a:schemeClr val="tx2"/>
                </a:solidFill>
                <a:latin typeface="Arial Narrow" panose="020B0606020202030204" pitchFamily="34" charset="0"/>
              </a:rPr>
              <a:t>Министерския</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съвет</a:t>
            </a:r>
            <a:r>
              <a:rPr lang="ru-RU" sz="2400" dirty="0">
                <a:solidFill>
                  <a:schemeClr val="tx2"/>
                </a:solidFill>
                <a:latin typeface="Arial Narrow" panose="020B0606020202030204" pitchFamily="34" charset="0"/>
              </a:rPr>
              <a:t> № 103 от 1993 г. </a:t>
            </a:r>
            <a:r>
              <a:rPr lang="ru-RU" sz="2400" dirty="0" smtClean="0">
                <a:solidFill>
                  <a:schemeClr val="tx2"/>
                </a:solidFill>
                <a:latin typeface="Arial Narrow" panose="020B0606020202030204" pitchFamily="34" charset="0"/>
              </a:rPr>
              <a:t>и </a:t>
            </a:r>
            <a:r>
              <a:rPr lang="ru-RU" sz="2400" dirty="0">
                <a:solidFill>
                  <a:schemeClr val="tx2"/>
                </a:solidFill>
                <a:latin typeface="Arial Narrow" panose="020B0606020202030204" pitchFamily="34" charset="0"/>
              </a:rPr>
              <a:t>Постановление на </a:t>
            </a:r>
            <a:r>
              <a:rPr lang="ru-RU" sz="2400" dirty="0" err="1">
                <a:solidFill>
                  <a:schemeClr val="tx2"/>
                </a:solidFill>
                <a:latin typeface="Arial Narrow" panose="020B0606020202030204" pitchFamily="34" charset="0"/>
              </a:rPr>
              <a:t>Министерския</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съвет</a:t>
            </a:r>
            <a:r>
              <a:rPr lang="ru-RU" sz="2400" dirty="0">
                <a:solidFill>
                  <a:schemeClr val="tx2"/>
                </a:solidFill>
                <a:latin typeface="Arial Narrow" panose="020B0606020202030204" pitchFamily="34" charset="0"/>
              </a:rPr>
              <a:t> № 228 от 1997 г. за </a:t>
            </a:r>
            <a:r>
              <a:rPr lang="ru-RU" sz="2400" dirty="0" err="1">
                <a:solidFill>
                  <a:schemeClr val="tx2"/>
                </a:solidFill>
                <a:latin typeface="Arial Narrow" panose="020B0606020202030204" pitchFamily="34" charset="0"/>
              </a:rPr>
              <a:t>приемане</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граждани</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Република</a:t>
            </a:r>
            <a:r>
              <a:rPr lang="ru-RU" sz="2400" dirty="0">
                <a:solidFill>
                  <a:schemeClr val="tx2"/>
                </a:solidFill>
                <a:latin typeface="Arial Narrow" panose="020B0606020202030204" pitchFamily="34" charset="0"/>
              </a:rPr>
              <a:t> Македония за </a:t>
            </a:r>
            <a:r>
              <a:rPr lang="ru-RU" sz="2400" dirty="0" err="1">
                <a:solidFill>
                  <a:schemeClr val="tx2"/>
                </a:solidFill>
                <a:latin typeface="Arial Narrow" panose="020B0606020202030204" pitchFamily="34" charset="0"/>
              </a:rPr>
              <a:t>студенти</a:t>
            </a:r>
            <a:r>
              <a:rPr lang="ru-RU" sz="2400" dirty="0">
                <a:solidFill>
                  <a:schemeClr val="tx2"/>
                </a:solidFill>
                <a:latin typeface="Arial Narrow" panose="020B0606020202030204" pitchFamily="34" charset="0"/>
              </a:rPr>
              <a:t> в </a:t>
            </a:r>
            <a:r>
              <a:rPr lang="ru-RU" sz="2400" dirty="0" err="1">
                <a:solidFill>
                  <a:schemeClr val="tx2"/>
                </a:solidFill>
                <a:latin typeface="Arial Narrow" panose="020B0606020202030204" pitchFamily="34" charset="0"/>
              </a:rPr>
              <a:t>държавните</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висши</a:t>
            </a:r>
            <a:r>
              <a:rPr lang="ru-RU" sz="2400" dirty="0">
                <a:solidFill>
                  <a:schemeClr val="tx2"/>
                </a:solidFill>
                <a:latin typeface="Arial Narrow" panose="020B0606020202030204" pitchFamily="34" charset="0"/>
              </a:rPr>
              <a:t> училища на </a:t>
            </a:r>
            <a:r>
              <a:rPr lang="ru-RU" sz="2400" dirty="0" err="1">
                <a:solidFill>
                  <a:schemeClr val="tx2"/>
                </a:solidFill>
                <a:latin typeface="Arial Narrow" panose="020B0606020202030204" pitchFamily="34" charset="0"/>
              </a:rPr>
              <a:t>Република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България</a:t>
            </a:r>
            <a:r>
              <a:rPr lang="ru-RU" sz="2400" dirty="0">
                <a:solidFill>
                  <a:schemeClr val="tx2"/>
                </a:solidFill>
                <a:latin typeface="Arial Narrow" panose="020B0606020202030204" pitchFamily="34" charset="0"/>
              </a:rPr>
              <a:t> </a:t>
            </a:r>
            <a:r>
              <a:rPr lang="ru-RU" sz="2400" dirty="0" smtClean="0">
                <a:solidFill>
                  <a:schemeClr val="tx2"/>
                </a:solidFill>
                <a:latin typeface="Arial Narrow" panose="020B0606020202030204" pitchFamily="34" charset="0"/>
              </a:rPr>
              <a:t>;</a:t>
            </a:r>
            <a:endParaRPr lang="ru-RU" sz="2400" dirty="0">
              <a:solidFill>
                <a:schemeClr val="tx2"/>
              </a:solidFill>
              <a:latin typeface="Arial Narrow" panose="020B0606020202030204" pitchFamily="34" charset="0"/>
            </a:endParaRPr>
          </a:p>
          <a:p>
            <a:r>
              <a:rPr lang="ru-RU" sz="2400" dirty="0">
                <a:solidFill>
                  <a:schemeClr val="tx2"/>
                </a:solidFill>
                <a:latin typeface="Arial Narrow" panose="020B0606020202030204" pitchFamily="34" charset="0"/>
              </a:rPr>
              <a:t>6. </a:t>
            </a:r>
            <a:r>
              <a:rPr lang="ru-RU" sz="2400" dirty="0" err="1" smtClean="0">
                <a:solidFill>
                  <a:schemeClr val="tx2"/>
                </a:solidFill>
                <a:latin typeface="Arial Narrow" panose="020B0606020202030204" pitchFamily="34" charset="0"/>
              </a:rPr>
              <a:t>лицата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извън</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посочените</a:t>
            </a:r>
            <a:r>
              <a:rPr lang="ru-RU" sz="2400" dirty="0">
                <a:solidFill>
                  <a:schemeClr val="tx2"/>
                </a:solidFill>
                <a:latin typeface="Arial Narrow" panose="020B0606020202030204" pitchFamily="34" charset="0"/>
              </a:rPr>
              <a:t> в т. 1 - 5, за </a:t>
            </a:r>
            <a:r>
              <a:rPr lang="ru-RU" sz="2400" dirty="0" err="1">
                <a:solidFill>
                  <a:schemeClr val="tx2"/>
                </a:solidFill>
                <a:latin typeface="Arial Narrow" panose="020B0606020202030204" pitchFamily="34" charset="0"/>
              </a:rPr>
              <a:t>които</a:t>
            </a:r>
            <a:r>
              <a:rPr lang="ru-RU" sz="2400" dirty="0">
                <a:solidFill>
                  <a:schemeClr val="tx2"/>
                </a:solidFill>
                <a:latin typeface="Arial Narrow" panose="020B0606020202030204" pitchFamily="34" charset="0"/>
              </a:rPr>
              <a:t> се </a:t>
            </a:r>
            <a:r>
              <a:rPr lang="ru-RU" sz="2400" dirty="0" err="1">
                <a:solidFill>
                  <a:schemeClr val="tx2"/>
                </a:solidFill>
                <a:latin typeface="Arial Narrow" panose="020B0606020202030204" pitchFamily="34" charset="0"/>
              </a:rPr>
              <a:t>прилага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законодателството</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Република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България</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съгласно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правилата</a:t>
            </a:r>
            <a:r>
              <a:rPr lang="ru-RU" sz="2400" dirty="0">
                <a:solidFill>
                  <a:schemeClr val="tx2"/>
                </a:solidFill>
                <a:latin typeface="Arial Narrow" panose="020B0606020202030204" pitchFamily="34" charset="0"/>
              </a:rPr>
              <a:t> за координация на </a:t>
            </a:r>
            <a:r>
              <a:rPr lang="ru-RU" sz="2400" dirty="0" err="1">
                <a:solidFill>
                  <a:schemeClr val="tx2"/>
                </a:solidFill>
                <a:latin typeface="Arial Narrow" panose="020B0606020202030204" pitchFamily="34" charset="0"/>
              </a:rPr>
              <a:t>системите</a:t>
            </a:r>
            <a:r>
              <a:rPr lang="ru-RU" sz="2400" dirty="0">
                <a:solidFill>
                  <a:schemeClr val="tx2"/>
                </a:solidFill>
                <a:latin typeface="Arial Narrow" panose="020B0606020202030204" pitchFamily="34" charset="0"/>
              </a:rPr>
              <a:t> за </a:t>
            </a:r>
            <a:r>
              <a:rPr lang="ru-RU" sz="2400" dirty="0" err="1">
                <a:solidFill>
                  <a:schemeClr val="tx2"/>
                </a:solidFill>
                <a:latin typeface="Arial Narrow" panose="020B0606020202030204" pitchFamily="34" charset="0"/>
              </a:rPr>
              <a:t>социална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сигурност</a:t>
            </a:r>
            <a:r>
              <a:rPr lang="ru-RU" sz="2400" dirty="0">
                <a:solidFill>
                  <a:schemeClr val="tx2"/>
                </a:solidFill>
                <a:latin typeface="Arial Narrow" panose="020B0606020202030204" pitchFamily="34" charset="0"/>
              </a:rPr>
              <a:t>.</a:t>
            </a:r>
          </a:p>
          <a:p>
            <a:r>
              <a:rPr lang="ru-RU" sz="2400" dirty="0" smtClean="0">
                <a:solidFill>
                  <a:schemeClr val="tx2"/>
                </a:solidFill>
                <a:latin typeface="Arial Narrow" panose="020B0606020202030204" pitchFamily="34" charset="0"/>
              </a:rPr>
              <a:t>	Не </a:t>
            </a:r>
            <a:r>
              <a:rPr lang="ru-RU" sz="2400" dirty="0" err="1">
                <a:solidFill>
                  <a:schemeClr val="tx2"/>
                </a:solidFill>
                <a:latin typeface="Arial Narrow" panose="020B0606020202030204" pitchFamily="34" charset="0"/>
              </a:rPr>
              <a:t>са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задължително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осигурени</a:t>
            </a:r>
            <a:r>
              <a:rPr lang="ru-RU" sz="2400" dirty="0">
                <a:solidFill>
                  <a:schemeClr val="tx2"/>
                </a:solidFill>
                <a:latin typeface="Arial Narrow" panose="020B0606020202030204" pitchFamily="34" charset="0"/>
              </a:rPr>
              <a:t> в НЗОК </a:t>
            </a:r>
            <a:r>
              <a:rPr lang="ru-RU" sz="2400" dirty="0" err="1">
                <a:solidFill>
                  <a:schemeClr val="tx2"/>
                </a:solidFill>
                <a:latin typeface="Arial Narrow" panose="020B0606020202030204" pitchFamily="34" charset="0"/>
              </a:rPr>
              <a:t>лицата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които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съгласно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правилата</a:t>
            </a:r>
            <a:r>
              <a:rPr lang="ru-RU" sz="2400" dirty="0">
                <a:solidFill>
                  <a:schemeClr val="tx2"/>
                </a:solidFill>
                <a:latin typeface="Arial Narrow" panose="020B0606020202030204" pitchFamily="34" charset="0"/>
              </a:rPr>
              <a:t> за координация на </a:t>
            </a:r>
            <a:r>
              <a:rPr lang="ru-RU" sz="2400" dirty="0" err="1">
                <a:solidFill>
                  <a:schemeClr val="tx2"/>
                </a:solidFill>
                <a:latin typeface="Arial Narrow" panose="020B0606020202030204" pitchFamily="34" charset="0"/>
              </a:rPr>
              <a:t>системите</a:t>
            </a:r>
            <a:r>
              <a:rPr lang="ru-RU" sz="2400" dirty="0">
                <a:solidFill>
                  <a:schemeClr val="tx2"/>
                </a:solidFill>
                <a:latin typeface="Arial Narrow" panose="020B0606020202030204" pitchFamily="34" charset="0"/>
              </a:rPr>
              <a:t> за </a:t>
            </a:r>
            <a:r>
              <a:rPr lang="ru-RU" sz="2400" dirty="0" err="1">
                <a:solidFill>
                  <a:schemeClr val="tx2"/>
                </a:solidFill>
                <a:latin typeface="Arial Narrow" panose="020B0606020202030204" pitchFamily="34" charset="0"/>
              </a:rPr>
              <a:t>социална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сигурност</a:t>
            </a:r>
            <a:r>
              <a:rPr lang="ru-RU" sz="2400" dirty="0">
                <a:solidFill>
                  <a:schemeClr val="tx2"/>
                </a:solidFill>
                <a:latin typeface="Arial Narrow" panose="020B0606020202030204" pitchFamily="34" charset="0"/>
              </a:rPr>
              <a:t> подлежат на </a:t>
            </a:r>
            <a:r>
              <a:rPr lang="ru-RU" sz="2400" dirty="0" err="1">
                <a:solidFill>
                  <a:schemeClr val="tx2"/>
                </a:solidFill>
                <a:latin typeface="Arial Narrow" panose="020B0606020202030204" pitchFamily="34" charset="0"/>
              </a:rPr>
              <a:t>здравно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осигуряване</a:t>
            </a:r>
            <a:r>
              <a:rPr lang="ru-RU" sz="2400" dirty="0">
                <a:solidFill>
                  <a:schemeClr val="tx2"/>
                </a:solidFill>
                <a:latin typeface="Arial Narrow" panose="020B0606020202030204" pitchFamily="34" charset="0"/>
              </a:rPr>
              <a:t> в друга </a:t>
            </a:r>
            <a:r>
              <a:rPr lang="ru-RU" sz="2400" dirty="0" err="1">
                <a:solidFill>
                  <a:schemeClr val="tx2"/>
                </a:solidFill>
                <a:latin typeface="Arial Narrow" panose="020B0606020202030204" pitchFamily="34" charset="0"/>
              </a:rPr>
              <a:t>държава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членка</a:t>
            </a:r>
            <a:r>
              <a:rPr lang="ru-RU" sz="2400" dirty="0">
                <a:solidFill>
                  <a:schemeClr val="tx2"/>
                </a:solidFill>
                <a:latin typeface="Arial Narrow" panose="020B0606020202030204" pitchFamily="34" charset="0"/>
              </a:rPr>
              <a:t>.</a:t>
            </a:r>
            <a:endParaRPr lang="bg-BG"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62440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47918" y="0"/>
            <a:ext cx="12044082" cy="6863417"/>
          </a:xfrm>
          <a:prstGeom prst="rect">
            <a:avLst/>
          </a:prstGeom>
        </p:spPr>
        <p:txBody>
          <a:bodyPr wrap="square">
            <a:spAutoFit/>
          </a:bodyPr>
          <a:lstStyle/>
          <a:p>
            <a:r>
              <a:rPr lang="ru-RU" sz="2200" b="1" dirty="0" smtClean="0">
                <a:latin typeface="Arial Narrow" panose="020B0606020202030204" pitchFamily="34" charset="0"/>
              </a:rPr>
              <a:t>	</a:t>
            </a:r>
            <a:r>
              <a:rPr lang="ru-RU" sz="2200" b="1" dirty="0" err="1" smtClean="0">
                <a:latin typeface="Arial Narrow" panose="020B0606020202030204" pitchFamily="34" charset="0"/>
              </a:rPr>
              <a:t>Задължително</a:t>
            </a:r>
            <a:r>
              <a:rPr lang="ru-RU" sz="2200" b="1" dirty="0" smtClean="0">
                <a:latin typeface="Arial Narrow" panose="020B0606020202030204" pitchFamily="34" charset="0"/>
              </a:rPr>
              <a:t> </a:t>
            </a:r>
            <a:r>
              <a:rPr lang="ru-RU" sz="2200" b="1" dirty="0" err="1">
                <a:latin typeface="Arial Narrow" panose="020B0606020202030204" pitchFamily="34" charset="0"/>
              </a:rPr>
              <a:t>осигурените</a:t>
            </a:r>
            <a:r>
              <a:rPr lang="ru-RU" sz="2200" b="1" dirty="0">
                <a:latin typeface="Arial Narrow" panose="020B0606020202030204" pitchFamily="34" charset="0"/>
              </a:rPr>
              <a:t> </a:t>
            </a:r>
            <a:r>
              <a:rPr lang="ru-RU" sz="2200" b="1" dirty="0" err="1">
                <a:latin typeface="Arial Narrow" panose="020B0606020202030204" pitchFamily="34" charset="0"/>
              </a:rPr>
              <a:t>имат</a:t>
            </a:r>
            <a:r>
              <a:rPr lang="ru-RU" sz="2200" b="1" dirty="0">
                <a:latin typeface="Arial Narrow" panose="020B0606020202030204" pitchFamily="34" charset="0"/>
              </a:rPr>
              <a:t> право:</a:t>
            </a:r>
          </a:p>
          <a:p>
            <a:r>
              <a:rPr lang="ru-RU" sz="2200" dirty="0">
                <a:latin typeface="Arial Narrow" panose="020B0606020202030204" pitchFamily="34" charset="0"/>
              </a:rPr>
              <a:t>1. </a:t>
            </a:r>
            <a:r>
              <a:rPr lang="ru-RU" sz="2200" dirty="0" smtClean="0">
                <a:latin typeface="Arial Narrow" panose="020B0606020202030204" pitchFamily="34" charset="0"/>
              </a:rPr>
              <a:t>да </a:t>
            </a:r>
            <a:r>
              <a:rPr lang="ru-RU" sz="2200" dirty="0" err="1">
                <a:latin typeface="Arial Narrow" panose="020B0606020202030204" pitchFamily="34" charset="0"/>
              </a:rPr>
              <a:t>получават</a:t>
            </a:r>
            <a:r>
              <a:rPr lang="ru-RU" sz="2200" dirty="0">
                <a:latin typeface="Arial Narrow" panose="020B0606020202030204" pitchFamily="34" charset="0"/>
              </a:rPr>
              <a:t> </a:t>
            </a:r>
            <a:r>
              <a:rPr lang="ru-RU" sz="2200" dirty="0" err="1">
                <a:latin typeface="Arial Narrow" panose="020B0606020202030204" pitchFamily="34" charset="0"/>
              </a:rPr>
              <a:t>медицинска</a:t>
            </a:r>
            <a:r>
              <a:rPr lang="ru-RU" sz="2200" dirty="0">
                <a:latin typeface="Arial Narrow" panose="020B0606020202030204" pitchFamily="34" charset="0"/>
              </a:rPr>
              <a:t> </a:t>
            </a:r>
            <a:r>
              <a:rPr lang="ru-RU" sz="2200" dirty="0" err="1">
                <a:latin typeface="Arial Narrow" panose="020B0606020202030204" pitchFamily="34" charset="0"/>
              </a:rPr>
              <a:t>помощ</a:t>
            </a:r>
            <a:r>
              <a:rPr lang="ru-RU" sz="2200" dirty="0">
                <a:latin typeface="Arial Narrow" panose="020B0606020202030204" pitchFamily="34" charset="0"/>
              </a:rPr>
              <a:t> в обхвата на пакета от </a:t>
            </a:r>
            <a:r>
              <a:rPr lang="ru-RU" sz="2200" dirty="0" err="1">
                <a:latin typeface="Arial Narrow" panose="020B0606020202030204" pitchFamily="34" charset="0"/>
              </a:rPr>
              <a:t>здравни</a:t>
            </a:r>
            <a:r>
              <a:rPr lang="ru-RU" sz="2200" dirty="0">
                <a:latin typeface="Arial Narrow" panose="020B0606020202030204" pitchFamily="34" charset="0"/>
              </a:rPr>
              <a:t> </a:t>
            </a:r>
            <a:r>
              <a:rPr lang="ru-RU" sz="2200" dirty="0" err="1">
                <a:latin typeface="Arial Narrow" panose="020B0606020202030204" pitchFamily="34" charset="0"/>
              </a:rPr>
              <a:t>дейности</a:t>
            </a:r>
            <a:r>
              <a:rPr lang="ru-RU" sz="2200" dirty="0">
                <a:latin typeface="Arial Narrow" panose="020B0606020202030204" pitchFamily="34" charset="0"/>
              </a:rPr>
              <a:t>, </a:t>
            </a:r>
            <a:r>
              <a:rPr lang="ru-RU" sz="2200" dirty="0" err="1">
                <a:latin typeface="Arial Narrow" panose="020B0606020202030204" pitchFamily="34" charset="0"/>
              </a:rPr>
              <a:t>гарантиран</a:t>
            </a:r>
            <a:r>
              <a:rPr lang="ru-RU" sz="2200" dirty="0">
                <a:latin typeface="Arial Narrow" panose="020B0606020202030204" pitchFamily="34" charset="0"/>
              </a:rPr>
              <a:t> от бюджета на НЗОК;</a:t>
            </a:r>
          </a:p>
          <a:p>
            <a:r>
              <a:rPr lang="ru-RU" sz="2200" dirty="0">
                <a:latin typeface="Arial Narrow" panose="020B0606020202030204" pitchFamily="34" charset="0"/>
              </a:rPr>
              <a:t>2. </a:t>
            </a:r>
            <a:r>
              <a:rPr lang="ru-RU" sz="2200" dirty="0" smtClean="0">
                <a:latin typeface="Arial Narrow" panose="020B0606020202030204" pitchFamily="34" charset="0"/>
              </a:rPr>
              <a:t>да </a:t>
            </a:r>
            <a:r>
              <a:rPr lang="ru-RU" sz="2200" dirty="0" err="1">
                <a:latin typeface="Arial Narrow" panose="020B0606020202030204" pitchFamily="34" charset="0"/>
              </a:rPr>
              <a:t>избират</a:t>
            </a:r>
            <a:r>
              <a:rPr lang="ru-RU" sz="2200" dirty="0">
                <a:latin typeface="Arial Narrow" panose="020B0606020202030204" pitchFamily="34" charset="0"/>
              </a:rPr>
              <a:t> </a:t>
            </a:r>
            <a:r>
              <a:rPr lang="ru-RU" sz="2200" dirty="0" err="1">
                <a:latin typeface="Arial Narrow" panose="020B0606020202030204" pitchFamily="34" charset="0"/>
              </a:rPr>
              <a:t>лекар</a:t>
            </a:r>
            <a:r>
              <a:rPr lang="ru-RU" sz="2200" dirty="0">
                <a:latin typeface="Arial Narrow" panose="020B0606020202030204" pitchFamily="34" charset="0"/>
              </a:rPr>
              <a:t> от </a:t>
            </a:r>
            <a:r>
              <a:rPr lang="ru-RU" sz="2200" dirty="0" err="1">
                <a:latin typeface="Arial Narrow" panose="020B0606020202030204" pitchFamily="34" charset="0"/>
              </a:rPr>
              <a:t>лечебно</a:t>
            </a:r>
            <a:r>
              <a:rPr lang="ru-RU" sz="2200" dirty="0">
                <a:latin typeface="Arial Narrow" panose="020B0606020202030204" pitchFamily="34" charset="0"/>
              </a:rPr>
              <a:t> заведение за </a:t>
            </a:r>
            <a:r>
              <a:rPr lang="ru-RU" sz="2200" dirty="0" err="1">
                <a:latin typeface="Arial Narrow" panose="020B0606020202030204" pitchFamily="34" charset="0"/>
              </a:rPr>
              <a:t>първична</a:t>
            </a:r>
            <a:r>
              <a:rPr lang="ru-RU" sz="2200" dirty="0">
                <a:latin typeface="Arial Narrow" panose="020B0606020202030204" pitchFamily="34" charset="0"/>
              </a:rPr>
              <a:t> </a:t>
            </a:r>
            <a:r>
              <a:rPr lang="ru-RU" sz="2200" dirty="0" err="1">
                <a:latin typeface="Arial Narrow" panose="020B0606020202030204" pitchFamily="34" charset="0"/>
              </a:rPr>
              <a:t>медицинска</a:t>
            </a:r>
            <a:r>
              <a:rPr lang="ru-RU" sz="2200" dirty="0">
                <a:latin typeface="Arial Narrow" panose="020B0606020202030204" pitchFamily="34" charset="0"/>
              </a:rPr>
              <a:t> </a:t>
            </a:r>
            <a:r>
              <a:rPr lang="ru-RU" sz="2200" dirty="0" err="1">
                <a:latin typeface="Arial Narrow" panose="020B0606020202030204" pitchFamily="34" charset="0"/>
              </a:rPr>
              <a:t>помощ</a:t>
            </a:r>
            <a:r>
              <a:rPr lang="ru-RU" sz="2200" dirty="0">
                <a:latin typeface="Arial Narrow" panose="020B0606020202030204" pitchFamily="34" charset="0"/>
              </a:rPr>
              <a:t>, </a:t>
            </a:r>
            <a:r>
              <a:rPr lang="ru-RU" sz="2200" dirty="0" err="1">
                <a:latin typeface="Arial Narrow" panose="020B0606020202030204" pitchFamily="34" charset="0"/>
              </a:rPr>
              <a:t>сключило</a:t>
            </a:r>
            <a:r>
              <a:rPr lang="ru-RU" sz="2200" dirty="0">
                <a:latin typeface="Arial Narrow" panose="020B0606020202030204" pitchFamily="34" charset="0"/>
              </a:rPr>
              <a:t> договор с РЗОК;</a:t>
            </a:r>
          </a:p>
          <a:p>
            <a:r>
              <a:rPr lang="ru-RU" sz="2200" dirty="0">
                <a:latin typeface="Arial Narrow" panose="020B0606020202030204" pitchFamily="34" charset="0"/>
              </a:rPr>
              <a:t>3. на спешна </a:t>
            </a:r>
            <a:r>
              <a:rPr lang="ru-RU" sz="2200" dirty="0" err="1">
                <a:latin typeface="Arial Narrow" panose="020B0606020202030204" pitchFamily="34" charset="0"/>
              </a:rPr>
              <a:t>помощ</a:t>
            </a:r>
            <a:r>
              <a:rPr lang="ru-RU" sz="2200" dirty="0">
                <a:latin typeface="Arial Narrow" panose="020B0606020202030204" pitchFamily="34" charset="0"/>
              </a:rPr>
              <a:t> там, </a:t>
            </a:r>
            <a:r>
              <a:rPr lang="ru-RU" sz="2200" dirty="0" err="1">
                <a:latin typeface="Arial Narrow" panose="020B0606020202030204" pitchFamily="34" charset="0"/>
              </a:rPr>
              <a:t>където</a:t>
            </a:r>
            <a:r>
              <a:rPr lang="ru-RU" sz="2200" dirty="0">
                <a:latin typeface="Arial Narrow" panose="020B0606020202030204" pitchFamily="34" charset="0"/>
              </a:rPr>
              <a:t> </a:t>
            </a:r>
            <a:r>
              <a:rPr lang="ru-RU" sz="2200" dirty="0" err="1">
                <a:latin typeface="Arial Narrow" panose="020B0606020202030204" pitchFamily="34" charset="0"/>
              </a:rPr>
              <a:t>попаднат</a:t>
            </a:r>
            <a:r>
              <a:rPr lang="ru-RU" sz="2200" dirty="0">
                <a:latin typeface="Arial Narrow" panose="020B0606020202030204" pitchFamily="34" charset="0"/>
              </a:rPr>
              <a:t>;</a:t>
            </a:r>
          </a:p>
          <a:p>
            <a:r>
              <a:rPr lang="ru-RU" sz="2200" dirty="0">
                <a:latin typeface="Arial Narrow" panose="020B0606020202030204" pitchFamily="34" charset="0"/>
              </a:rPr>
              <a:t>4. да </a:t>
            </a:r>
            <a:r>
              <a:rPr lang="ru-RU" sz="2200" dirty="0" err="1">
                <a:latin typeface="Arial Narrow" panose="020B0606020202030204" pitchFamily="34" charset="0"/>
              </a:rPr>
              <a:t>получават</a:t>
            </a:r>
            <a:r>
              <a:rPr lang="ru-RU" sz="2200" dirty="0">
                <a:latin typeface="Arial Narrow" panose="020B0606020202030204" pitchFamily="34" charset="0"/>
              </a:rPr>
              <a:t> информация от РЗОК за договорите, </a:t>
            </a:r>
            <a:r>
              <a:rPr lang="ru-RU" sz="2200" dirty="0" err="1">
                <a:latin typeface="Arial Narrow" panose="020B0606020202030204" pitchFamily="34" charset="0"/>
              </a:rPr>
              <a:t>сключени</a:t>
            </a:r>
            <a:r>
              <a:rPr lang="ru-RU" sz="2200" dirty="0">
                <a:latin typeface="Arial Narrow" panose="020B0606020202030204" pitchFamily="34" charset="0"/>
              </a:rPr>
              <a:t> от </a:t>
            </a:r>
            <a:r>
              <a:rPr lang="ru-RU" sz="2200" dirty="0" err="1">
                <a:latin typeface="Arial Narrow" panose="020B0606020202030204" pitchFamily="34" charset="0"/>
              </a:rPr>
              <a:t>нея</a:t>
            </a:r>
            <a:r>
              <a:rPr lang="ru-RU" sz="2200" dirty="0">
                <a:latin typeface="Arial Narrow" panose="020B0606020202030204" pitchFamily="34" charset="0"/>
              </a:rPr>
              <a:t> с </a:t>
            </a:r>
            <a:r>
              <a:rPr lang="ru-RU" sz="2200" dirty="0" err="1">
                <a:latin typeface="Arial Narrow" panose="020B0606020202030204" pitchFamily="34" charset="0"/>
              </a:rPr>
              <a:t>изпълнителите</a:t>
            </a:r>
            <a:r>
              <a:rPr lang="ru-RU" sz="2200" dirty="0">
                <a:latin typeface="Arial Narrow" panose="020B0606020202030204" pitchFamily="34" charset="0"/>
              </a:rPr>
              <a:t> на </a:t>
            </a:r>
            <a:r>
              <a:rPr lang="ru-RU" sz="2200" dirty="0" err="1">
                <a:latin typeface="Arial Narrow" panose="020B0606020202030204" pitchFamily="34" charset="0"/>
              </a:rPr>
              <a:t>медицинска</a:t>
            </a:r>
            <a:r>
              <a:rPr lang="ru-RU" sz="2200" dirty="0">
                <a:latin typeface="Arial Narrow" panose="020B0606020202030204" pitchFamily="34" charset="0"/>
              </a:rPr>
              <a:t> </a:t>
            </a:r>
            <a:r>
              <a:rPr lang="ru-RU" sz="2200" dirty="0" err="1">
                <a:latin typeface="Arial Narrow" panose="020B0606020202030204" pitchFamily="34" charset="0"/>
              </a:rPr>
              <a:t>помощ</a:t>
            </a:r>
            <a:r>
              <a:rPr lang="ru-RU" sz="2200" dirty="0">
                <a:latin typeface="Arial Narrow" panose="020B0606020202030204" pitchFamily="34" charset="0"/>
              </a:rPr>
              <a:t>;</a:t>
            </a:r>
          </a:p>
          <a:p>
            <a:r>
              <a:rPr lang="ru-RU" sz="2200" dirty="0">
                <a:latin typeface="Arial Narrow" panose="020B0606020202030204" pitchFamily="34" charset="0"/>
              </a:rPr>
              <a:t>5. да </a:t>
            </a:r>
            <a:r>
              <a:rPr lang="ru-RU" sz="2200" dirty="0" err="1">
                <a:latin typeface="Arial Narrow" panose="020B0606020202030204" pitchFamily="34" charset="0"/>
              </a:rPr>
              <a:t>участват</a:t>
            </a:r>
            <a:r>
              <a:rPr lang="ru-RU" sz="2200" dirty="0">
                <a:latin typeface="Arial Narrow" panose="020B0606020202030204" pitchFamily="34" charset="0"/>
              </a:rPr>
              <a:t> в </a:t>
            </a:r>
            <a:r>
              <a:rPr lang="ru-RU" sz="2200" dirty="0" err="1">
                <a:latin typeface="Arial Narrow" panose="020B0606020202030204" pitchFamily="34" charset="0"/>
              </a:rPr>
              <a:t>управлението</a:t>
            </a:r>
            <a:r>
              <a:rPr lang="ru-RU" sz="2200" dirty="0">
                <a:latin typeface="Arial Narrow" panose="020B0606020202030204" pitchFamily="34" charset="0"/>
              </a:rPr>
              <a:t> на НЗОК чрез свои представители;</a:t>
            </a:r>
          </a:p>
          <a:p>
            <a:r>
              <a:rPr lang="ru-RU" sz="2200" dirty="0">
                <a:latin typeface="Arial Narrow" panose="020B0606020202030204" pitchFamily="34" charset="0"/>
              </a:rPr>
              <a:t>6. да </a:t>
            </a:r>
            <a:r>
              <a:rPr lang="ru-RU" sz="2200" dirty="0" err="1">
                <a:latin typeface="Arial Narrow" panose="020B0606020202030204" pitchFamily="34" charset="0"/>
              </a:rPr>
              <a:t>подават</a:t>
            </a:r>
            <a:r>
              <a:rPr lang="ru-RU" sz="2200" dirty="0">
                <a:latin typeface="Arial Narrow" panose="020B0606020202030204" pitchFamily="34" charset="0"/>
              </a:rPr>
              <a:t> </a:t>
            </a:r>
            <a:r>
              <a:rPr lang="ru-RU" sz="2200" dirty="0" err="1">
                <a:latin typeface="Arial Narrow" panose="020B0606020202030204" pitchFamily="34" charset="0"/>
              </a:rPr>
              <a:t>жалби</a:t>
            </a:r>
            <a:r>
              <a:rPr lang="ru-RU" sz="2200" dirty="0">
                <a:latin typeface="Arial Narrow" panose="020B0606020202030204" pitchFamily="34" charset="0"/>
              </a:rPr>
              <a:t> пред директора на </a:t>
            </a:r>
            <a:r>
              <a:rPr lang="ru-RU" sz="2200" dirty="0" err="1">
                <a:latin typeface="Arial Narrow" panose="020B0606020202030204" pitchFamily="34" charset="0"/>
              </a:rPr>
              <a:t>съответната</a:t>
            </a:r>
            <a:r>
              <a:rPr lang="ru-RU" sz="2200" dirty="0">
                <a:latin typeface="Arial Narrow" panose="020B0606020202030204" pitchFamily="34" charset="0"/>
              </a:rPr>
              <a:t> РЗОК при нарушения на закона и на договорите;</a:t>
            </a:r>
          </a:p>
          <a:p>
            <a:r>
              <a:rPr lang="ru-RU" sz="2200" dirty="0">
                <a:latin typeface="Arial Narrow" panose="020B0606020202030204" pitchFamily="34" charset="0"/>
              </a:rPr>
              <a:t>7. </a:t>
            </a:r>
            <a:r>
              <a:rPr lang="ru-RU" sz="2200" dirty="0" smtClean="0">
                <a:latin typeface="Arial Narrow" panose="020B0606020202030204" pitchFamily="34" charset="0"/>
              </a:rPr>
              <a:t>да </a:t>
            </a:r>
            <a:r>
              <a:rPr lang="ru-RU" sz="2200" dirty="0">
                <a:latin typeface="Arial Narrow" panose="020B0606020202030204" pitchFamily="34" charset="0"/>
              </a:rPr>
              <a:t>получат документ, необходим за </a:t>
            </a:r>
            <a:r>
              <a:rPr lang="ru-RU" sz="2200" dirty="0" err="1">
                <a:latin typeface="Arial Narrow" panose="020B0606020202030204" pitchFamily="34" charset="0"/>
              </a:rPr>
              <a:t>упражняване</a:t>
            </a:r>
            <a:r>
              <a:rPr lang="ru-RU" sz="2200" dirty="0">
                <a:latin typeface="Arial Narrow" panose="020B0606020202030204" pitchFamily="34" charset="0"/>
              </a:rPr>
              <a:t> на </a:t>
            </a:r>
            <a:r>
              <a:rPr lang="ru-RU" sz="2200" dirty="0" err="1">
                <a:latin typeface="Arial Narrow" panose="020B0606020202030204" pitchFamily="34" charset="0"/>
              </a:rPr>
              <a:t>здравноосигурителните</a:t>
            </a:r>
            <a:r>
              <a:rPr lang="ru-RU" sz="2200" dirty="0">
                <a:latin typeface="Arial Narrow" panose="020B0606020202030204" pitchFamily="34" charset="0"/>
              </a:rPr>
              <a:t> им права в </a:t>
            </a:r>
            <a:r>
              <a:rPr lang="ru-RU" sz="2200" dirty="0" err="1">
                <a:latin typeface="Arial Narrow" panose="020B0606020202030204" pitchFamily="34" charset="0"/>
              </a:rPr>
              <a:t>съответствие</a:t>
            </a:r>
            <a:r>
              <a:rPr lang="ru-RU" sz="2200" dirty="0">
                <a:latin typeface="Arial Narrow" panose="020B0606020202030204" pitchFamily="34" charset="0"/>
              </a:rPr>
              <a:t> с </a:t>
            </a:r>
            <a:r>
              <a:rPr lang="ru-RU" sz="2200" dirty="0" err="1">
                <a:latin typeface="Arial Narrow" panose="020B0606020202030204" pitchFamily="34" charset="0"/>
              </a:rPr>
              <a:t>правилата</a:t>
            </a:r>
            <a:r>
              <a:rPr lang="ru-RU" sz="2200" dirty="0">
                <a:latin typeface="Arial Narrow" panose="020B0606020202030204" pitchFamily="34" charset="0"/>
              </a:rPr>
              <a:t> за координация на </a:t>
            </a:r>
            <a:r>
              <a:rPr lang="ru-RU" sz="2200" dirty="0" err="1">
                <a:latin typeface="Arial Narrow" panose="020B0606020202030204" pitchFamily="34" charset="0"/>
              </a:rPr>
              <a:t>системите</a:t>
            </a:r>
            <a:r>
              <a:rPr lang="ru-RU" sz="2200" dirty="0">
                <a:latin typeface="Arial Narrow" panose="020B0606020202030204" pitchFamily="34" charset="0"/>
              </a:rPr>
              <a:t> за </a:t>
            </a:r>
            <a:r>
              <a:rPr lang="ru-RU" sz="2200" dirty="0" err="1">
                <a:latin typeface="Arial Narrow" panose="020B0606020202030204" pitchFamily="34" charset="0"/>
              </a:rPr>
              <a:t>социална</a:t>
            </a:r>
            <a:r>
              <a:rPr lang="ru-RU" sz="2200" dirty="0">
                <a:latin typeface="Arial Narrow" panose="020B0606020202030204" pitchFamily="34" charset="0"/>
              </a:rPr>
              <a:t> </a:t>
            </a:r>
            <a:r>
              <a:rPr lang="ru-RU" sz="2200" dirty="0" err="1">
                <a:latin typeface="Arial Narrow" panose="020B0606020202030204" pitchFamily="34" charset="0"/>
              </a:rPr>
              <a:t>сигурност</a:t>
            </a:r>
            <a:r>
              <a:rPr lang="ru-RU" sz="2200" dirty="0">
                <a:latin typeface="Arial Narrow" panose="020B0606020202030204" pitchFamily="34" charset="0"/>
              </a:rPr>
              <a:t>;</a:t>
            </a:r>
          </a:p>
          <a:p>
            <a:r>
              <a:rPr lang="ru-RU" sz="2200" dirty="0">
                <a:latin typeface="Arial Narrow" panose="020B0606020202030204" pitchFamily="34" charset="0"/>
              </a:rPr>
              <a:t>8. </a:t>
            </a:r>
            <a:r>
              <a:rPr lang="ru-RU" sz="2200" dirty="0" smtClean="0">
                <a:latin typeface="Arial Narrow" panose="020B0606020202030204" pitchFamily="34" charset="0"/>
              </a:rPr>
              <a:t>на </a:t>
            </a:r>
            <a:r>
              <a:rPr lang="ru-RU" sz="2200" dirty="0" err="1">
                <a:latin typeface="Arial Narrow" panose="020B0606020202030204" pitchFamily="34" charset="0"/>
              </a:rPr>
              <a:t>трансгранично</a:t>
            </a:r>
            <a:r>
              <a:rPr lang="ru-RU" sz="2200" dirty="0">
                <a:latin typeface="Arial Narrow" panose="020B0606020202030204" pitchFamily="34" charset="0"/>
              </a:rPr>
              <a:t> </a:t>
            </a:r>
            <a:r>
              <a:rPr lang="ru-RU" sz="2200" dirty="0" err="1">
                <a:latin typeface="Arial Narrow" panose="020B0606020202030204" pitchFamily="34" charset="0"/>
              </a:rPr>
              <a:t>здравно</a:t>
            </a:r>
            <a:r>
              <a:rPr lang="ru-RU" sz="2200" dirty="0">
                <a:latin typeface="Arial Narrow" panose="020B0606020202030204" pitchFamily="34" charset="0"/>
              </a:rPr>
              <a:t> </a:t>
            </a:r>
            <a:r>
              <a:rPr lang="ru-RU" sz="2200" dirty="0" err="1" smtClean="0">
                <a:latin typeface="Arial Narrow" panose="020B0606020202030204" pitchFamily="34" charset="0"/>
              </a:rPr>
              <a:t>обслужване</a:t>
            </a:r>
            <a:r>
              <a:rPr lang="ru-RU" sz="2200" dirty="0" smtClean="0">
                <a:latin typeface="Arial Narrow" panose="020B0606020202030204" pitchFamily="34" charset="0"/>
              </a:rPr>
              <a:t>.</a:t>
            </a:r>
            <a:endParaRPr lang="ru-RU" sz="2200" dirty="0">
              <a:latin typeface="Arial Narrow" panose="020B0606020202030204" pitchFamily="34" charset="0"/>
            </a:endParaRPr>
          </a:p>
          <a:p>
            <a:r>
              <a:rPr lang="ru-RU" sz="2200" dirty="0">
                <a:latin typeface="Arial Narrow" panose="020B0606020202030204" pitchFamily="34" charset="0"/>
              </a:rPr>
              <a:t>	</a:t>
            </a:r>
            <a:r>
              <a:rPr lang="ru-RU" sz="2200" dirty="0" err="1" smtClean="0">
                <a:latin typeface="Arial Narrow" panose="020B0606020202030204" pitchFamily="34" charset="0"/>
              </a:rPr>
              <a:t>Задължително</a:t>
            </a:r>
            <a:r>
              <a:rPr lang="ru-RU" sz="2200" dirty="0" smtClean="0">
                <a:latin typeface="Arial Narrow" panose="020B0606020202030204" pitchFamily="34" charset="0"/>
              </a:rPr>
              <a:t> </a:t>
            </a:r>
            <a:r>
              <a:rPr lang="ru-RU" sz="2200" dirty="0" err="1">
                <a:latin typeface="Arial Narrow" panose="020B0606020202030204" pitchFamily="34" charset="0"/>
              </a:rPr>
              <a:t>осигурените</a:t>
            </a:r>
            <a:r>
              <a:rPr lang="ru-RU" sz="2200" dirty="0">
                <a:latin typeface="Arial Narrow" panose="020B0606020202030204" pitchFamily="34" charset="0"/>
              </a:rPr>
              <a:t> лица </a:t>
            </a:r>
            <a:r>
              <a:rPr lang="ru-RU" sz="2200" dirty="0" err="1">
                <a:latin typeface="Arial Narrow" panose="020B0606020202030204" pitchFamily="34" charset="0"/>
              </a:rPr>
              <a:t>имат</a:t>
            </a:r>
            <a:r>
              <a:rPr lang="ru-RU" sz="2200" dirty="0">
                <a:latin typeface="Arial Narrow" panose="020B0606020202030204" pitchFamily="34" charset="0"/>
              </a:rPr>
              <a:t> право </a:t>
            </a:r>
            <a:r>
              <a:rPr lang="ru-RU" sz="2200" b="1" dirty="0">
                <a:latin typeface="Arial Narrow" panose="020B0606020202030204" pitchFamily="34" charset="0"/>
              </a:rPr>
              <a:t>да </a:t>
            </a:r>
            <a:r>
              <a:rPr lang="ru-RU" sz="2200" b="1" dirty="0" err="1">
                <a:latin typeface="Arial Narrow" panose="020B0606020202030204" pitchFamily="34" charset="0"/>
              </a:rPr>
              <a:t>подават</a:t>
            </a:r>
            <a:r>
              <a:rPr lang="ru-RU" sz="2200" b="1" dirty="0">
                <a:latin typeface="Arial Narrow" panose="020B0606020202030204" pitchFamily="34" charset="0"/>
              </a:rPr>
              <a:t> </a:t>
            </a:r>
            <a:r>
              <a:rPr lang="ru-RU" sz="2200" b="1" dirty="0" err="1">
                <a:latin typeface="Arial Narrow" panose="020B0606020202030204" pitchFamily="34" charset="0"/>
              </a:rPr>
              <a:t>жалби</a:t>
            </a:r>
            <a:r>
              <a:rPr lang="ru-RU" sz="2200" b="1" dirty="0">
                <a:latin typeface="Arial Narrow" panose="020B0606020202030204" pitchFamily="34" charset="0"/>
              </a:rPr>
              <a:t> </a:t>
            </a:r>
            <a:r>
              <a:rPr lang="ru-RU" sz="2200" dirty="0">
                <a:latin typeface="Arial Narrow" panose="020B0606020202030204" pitchFamily="34" charset="0"/>
              </a:rPr>
              <a:t>пред директора на </a:t>
            </a:r>
            <a:r>
              <a:rPr lang="ru-RU" sz="2200" dirty="0" err="1">
                <a:latin typeface="Arial Narrow" panose="020B0606020202030204" pitchFamily="34" charset="0"/>
              </a:rPr>
              <a:t>съответната</a:t>
            </a:r>
            <a:r>
              <a:rPr lang="ru-RU" sz="2200" dirty="0">
                <a:latin typeface="Arial Narrow" panose="020B0606020202030204" pitchFamily="34" charset="0"/>
              </a:rPr>
              <a:t> РЗОК, </a:t>
            </a:r>
            <a:r>
              <a:rPr lang="ru-RU" sz="2200" dirty="0" err="1">
                <a:latin typeface="Arial Narrow" panose="020B0606020202030204" pitchFamily="34" charset="0"/>
              </a:rPr>
              <a:t>когато</a:t>
            </a:r>
            <a:r>
              <a:rPr lang="ru-RU" sz="2200" dirty="0">
                <a:latin typeface="Arial Narrow" panose="020B0606020202030204" pitchFamily="34" charset="0"/>
              </a:rPr>
              <a:t> не </a:t>
            </a:r>
            <a:r>
              <a:rPr lang="ru-RU" sz="2200" dirty="0" err="1">
                <a:latin typeface="Arial Narrow" panose="020B0606020202030204" pitchFamily="34" charset="0"/>
              </a:rPr>
              <a:t>са</a:t>
            </a:r>
            <a:r>
              <a:rPr lang="ru-RU" sz="2200" dirty="0">
                <a:latin typeface="Arial Narrow" panose="020B0606020202030204" pitchFamily="34" charset="0"/>
              </a:rPr>
              <a:t> </a:t>
            </a:r>
            <a:r>
              <a:rPr lang="ru-RU" sz="2200" dirty="0" err="1">
                <a:latin typeface="Arial Narrow" panose="020B0606020202030204" pitchFamily="34" charset="0"/>
              </a:rPr>
              <a:t>удовлетворени</a:t>
            </a:r>
            <a:r>
              <a:rPr lang="ru-RU" sz="2200" dirty="0">
                <a:latin typeface="Arial Narrow" panose="020B0606020202030204" pitchFamily="34" charset="0"/>
              </a:rPr>
              <a:t> от </a:t>
            </a:r>
            <a:r>
              <a:rPr lang="ru-RU" sz="2200" dirty="0" err="1">
                <a:latin typeface="Arial Narrow" panose="020B0606020202030204" pitchFamily="34" charset="0"/>
              </a:rPr>
              <a:t>медицинските</a:t>
            </a:r>
            <a:r>
              <a:rPr lang="ru-RU" sz="2200" dirty="0">
                <a:latin typeface="Arial Narrow" panose="020B0606020202030204" pitchFamily="34" charset="0"/>
              </a:rPr>
              <a:t> </a:t>
            </a:r>
            <a:r>
              <a:rPr lang="ru-RU" sz="2200" dirty="0" err="1">
                <a:latin typeface="Arial Narrow" panose="020B0606020202030204" pitchFamily="34" charset="0"/>
              </a:rPr>
              <a:t>дейности</a:t>
            </a:r>
            <a:r>
              <a:rPr lang="ru-RU" sz="2200" dirty="0">
                <a:latin typeface="Arial Narrow" panose="020B0606020202030204" pitchFamily="34" charset="0"/>
              </a:rPr>
              <a:t>, </a:t>
            </a:r>
            <a:r>
              <a:rPr lang="ru-RU" sz="2200" dirty="0" err="1">
                <a:latin typeface="Arial Narrow" panose="020B0606020202030204" pitchFamily="34" charset="0"/>
              </a:rPr>
              <a:t>свързани</a:t>
            </a:r>
            <a:r>
              <a:rPr lang="ru-RU" sz="2200" dirty="0">
                <a:latin typeface="Arial Narrow" panose="020B0606020202030204" pitchFamily="34" charset="0"/>
              </a:rPr>
              <a:t> с </a:t>
            </a:r>
            <a:r>
              <a:rPr lang="ru-RU" sz="2200" dirty="0" err="1">
                <a:latin typeface="Arial Narrow" panose="020B0606020202030204" pitchFamily="34" charset="0"/>
              </a:rPr>
              <a:t>оказаната</a:t>
            </a:r>
            <a:r>
              <a:rPr lang="ru-RU" sz="2200" dirty="0">
                <a:latin typeface="Arial Narrow" panose="020B0606020202030204" pitchFamily="34" charset="0"/>
              </a:rPr>
              <a:t> </a:t>
            </a:r>
            <a:r>
              <a:rPr lang="ru-RU" sz="2200" dirty="0" err="1">
                <a:latin typeface="Arial Narrow" panose="020B0606020202030204" pitchFamily="34" charset="0"/>
              </a:rPr>
              <a:t>медицинска</a:t>
            </a:r>
            <a:r>
              <a:rPr lang="ru-RU" sz="2200" dirty="0">
                <a:latin typeface="Arial Narrow" panose="020B0606020202030204" pitchFamily="34" charset="0"/>
              </a:rPr>
              <a:t> </a:t>
            </a:r>
            <a:r>
              <a:rPr lang="ru-RU" sz="2200" dirty="0" err="1" smtClean="0">
                <a:latin typeface="Arial Narrow" panose="020B0606020202030204" pitchFamily="34" charset="0"/>
              </a:rPr>
              <a:t>помощ</a:t>
            </a:r>
            <a:r>
              <a:rPr lang="ru-RU" sz="2200" dirty="0" smtClean="0">
                <a:latin typeface="Arial Narrow" panose="020B0606020202030204" pitchFamily="34" charset="0"/>
              </a:rPr>
              <a:t>, </a:t>
            </a:r>
            <a:r>
              <a:rPr lang="ru-RU" sz="2200" dirty="0" err="1" smtClean="0">
                <a:latin typeface="Arial Narrow" panose="020B0606020202030204" pitchFamily="34" charset="0"/>
              </a:rPr>
              <a:t>като</a:t>
            </a:r>
            <a:r>
              <a:rPr lang="ru-RU" sz="2200" dirty="0" smtClean="0">
                <a:latin typeface="Arial Narrow" panose="020B0606020202030204" pitchFamily="34" charset="0"/>
              </a:rPr>
              <a:t> в </a:t>
            </a:r>
            <a:r>
              <a:rPr lang="ru-RU" sz="2200" dirty="0" err="1" smtClean="0">
                <a:latin typeface="Arial Narrow" panose="020B0606020202030204" pitchFamily="34" charset="0"/>
              </a:rPr>
              <a:t>жалбата</a:t>
            </a:r>
            <a:r>
              <a:rPr lang="ru-RU" sz="2200" dirty="0" smtClean="0">
                <a:latin typeface="Arial Narrow" panose="020B0606020202030204" pitchFamily="34" charset="0"/>
              </a:rPr>
              <a:t> </a:t>
            </a:r>
            <a:r>
              <a:rPr lang="ru-RU" sz="2200" dirty="0">
                <a:latin typeface="Arial Narrow" panose="020B0606020202030204" pitchFamily="34" charset="0"/>
              </a:rPr>
              <a:t>се </a:t>
            </a:r>
            <a:r>
              <a:rPr lang="ru-RU" sz="2200" dirty="0" err="1">
                <a:latin typeface="Arial Narrow" panose="020B0606020202030204" pitchFamily="34" charset="0"/>
              </a:rPr>
              <a:t>описват</a:t>
            </a:r>
            <a:r>
              <a:rPr lang="ru-RU" sz="2200" dirty="0">
                <a:latin typeface="Arial Narrow" panose="020B0606020202030204" pitchFamily="34" charset="0"/>
              </a:rPr>
              <a:t> причините и се </a:t>
            </a:r>
            <a:r>
              <a:rPr lang="ru-RU" sz="2200" dirty="0" err="1">
                <a:latin typeface="Arial Narrow" panose="020B0606020202030204" pitchFamily="34" charset="0"/>
              </a:rPr>
              <a:t>посочва</a:t>
            </a:r>
            <a:r>
              <a:rPr lang="ru-RU" sz="2200" dirty="0">
                <a:latin typeface="Arial Narrow" panose="020B0606020202030204" pitchFamily="34" charset="0"/>
              </a:rPr>
              <a:t> </a:t>
            </a:r>
            <a:r>
              <a:rPr lang="ru-RU" sz="2200" dirty="0" err="1">
                <a:latin typeface="Arial Narrow" panose="020B0606020202030204" pitchFamily="34" charset="0"/>
              </a:rPr>
              <a:t>най-малко</a:t>
            </a:r>
            <a:r>
              <a:rPr lang="ru-RU" sz="2200" dirty="0">
                <a:latin typeface="Arial Narrow" panose="020B0606020202030204" pitchFamily="34" charset="0"/>
              </a:rPr>
              <a:t> </a:t>
            </a:r>
            <a:r>
              <a:rPr lang="ru-RU" sz="2200" dirty="0" err="1">
                <a:latin typeface="Arial Narrow" panose="020B0606020202030204" pitchFamily="34" charset="0"/>
              </a:rPr>
              <a:t>едно</a:t>
            </a:r>
            <a:r>
              <a:rPr lang="ru-RU" sz="2200" dirty="0">
                <a:latin typeface="Arial Narrow" panose="020B0606020202030204" pitchFamily="34" charset="0"/>
              </a:rPr>
              <a:t> от </a:t>
            </a:r>
            <a:r>
              <a:rPr lang="ru-RU" sz="2200" dirty="0" err="1">
                <a:latin typeface="Arial Narrow" panose="020B0606020202030204" pitchFamily="34" charset="0"/>
              </a:rPr>
              <a:t>следните</a:t>
            </a:r>
            <a:r>
              <a:rPr lang="ru-RU" sz="2200" dirty="0">
                <a:latin typeface="Arial Narrow" panose="020B0606020202030204" pitchFamily="34" charset="0"/>
              </a:rPr>
              <a:t> основания:</a:t>
            </a:r>
          </a:p>
          <a:p>
            <a:r>
              <a:rPr lang="ru-RU" sz="2200" dirty="0">
                <a:latin typeface="Arial Narrow" panose="020B0606020202030204" pitchFamily="34" charset="0"/>
              </a:rPr>
              <a:t>1. </a:t>
            </a:r>
            <a:r>
              <a:rPr lang="ru-RU" sz="2200" dirty="0" err="1">
                <a:latin typeface="Arial Narrow" panose="020B0606020202030204" pitchFamily="34" charset="0"/>
              </a:rPr>
              <a:t>отчетена</a:t>
            </a:r>
            <a:r>
              <a:rPr lang="ru-RU" sz="2200" dirty="0">
                <a:latin typeface="Arial Narrow" panose="020B0606020202030204" pitchFamily="34" charset="0"/>
              </a:rPr>
              <a:t>, но </a:t>
            </a:r>
            <a:r>
              <a:rPr lang="ru-RU" sz="2200" dirty="0" err="1">
                <a:latin typeface="Arial Narrow" panose="020B0606020202030204" pitchFamily="34" charset="0"/>
              </a:rPr>
              <a:t>неизвършена</a:t>
            </a:r>
            <a:r>
              <a:rPr lang="ru-RU" sz="2200" dirty="0">
                <a:latin typeface="Arial Narrow" panose="020B0606020202030204" pitchFamily="34" charset="0"/>
              </a:rPr>
              <a:t> </a:t>
            </a:r>
            <a:r>
              <a:rPr lang="ru-RU" sz="2200" dirty="0" err="1">
                <a:latin typeface="Arial Narrow" panose="020B0606020202030204" pitchFamily="34" charset="0"/>
              </a:rPr>
              <a:t>медицинска</a:t>
            </a:r>
            <a:r>
              <a:rPr lang="ru-RU" sz="2200" dirty="0">
                <a:latin typeface="Arial Narrow" panose="020B0606020202030204" pitchFamily="34" charset="0"/>
              </a:rPr>
              <a:t> </a:t>
            </a:r>
            <a:r>
              <a:rPr lang="ru-RU" sz="2200" dirty="0" err="1">
                <a:latin typeface="Arial Narrow" panose="020B0606020202030204" pitchFamily="34" charset="0"/>
              </a:rPr>
              <a:t>дейност</a:t>
            </a:r>
            <a:r>
              <a:rPr lang="ru-RU" sz="2200" dirty="0">
                <a:latin typeface="Arial Narrow" panose="020B0606020202030204" pitchFamily="34" charset="0"/>
              </a:rPr>
              <a:t>;</a:t>
            </a:r>
          </a:p>
          <a:p>
            <a:r>
              <a:rPr lang="ru-RU" sz="2200" dirty="0">
                <a:latin typeface="Arial Narrow" panose="020B0606020202030204" pitchFamily="34" charset="0"/>
              </a:rPr>
              <a:t>2. качество на </a:t>
            </a:r>
            <a:r>
              <a:rPr lang="ru-RU" sz="2200" dirty="0" err="1">
                <a:latin typeface="Arial Narrow" panose="020B0606020202030204" pitchFamily="34" charset="0"/>
              </a:rPr>
              <a:t>медицинската</a:t>
            </a:r>
            <a:r>
              <a:rPr lang="ru-RU" sz="2200" dirty="0">
                <a:latin typeface="Arial Narrow" panose="020B0606020202030204" pitchFamily="34" charset="0"/>
              </a:rPr>
              <a:t> </a:t>
            </a:r>
            <a:r>
              <a:rPr lang="ru-RU" sz="2200" dirty="0" err="1">
                <a:latin typeface="Arial Narrow" panose="020B0606020202030204" pitchFamily="34" charset="0"/>
              </a:rPr>
              <a:t>помощ</a:t>
            </a:r>
            <a:r>
              <a:rPr lang="ru-RU" sz="2200" dirty="0">
                <a:latin typeface="Arial Narrow" panose="020B0606020202030204" pitchFamily="34" charset="0"/>
              </a:rPr>
              <a:t>, </a:t>
            </a:r>
            <a:r>
              <a:rPr lang="ru-RU" sz="2200" dirty="0" err="1">
                <a:latin typeface="Arial Narrow" panose="020B0606020202030204" pitchFamily="34" charset="0"/>
              </a:rPr>
              <a:t>което</a:t>
            </a:r>
            <a:r>
              <a:rPr lang="ru-RU" sz="2200" dirty="0">
                <a:latin typeface="Arial Narrow" panose="020B0606020202030204" pitchFamily="34" charset="0"/>
              </a:rPr>
              <a:t> не </a:t>
            </a:r>
            <a:r>
              <a:rPr lang="ru-RU" sz="2200" dirty="0" err="1">
                <a:latin typeface="Arial Narrow" panose="020B0606020202030204" pitchFamily="34" charset="0"/>
              </a:rPr>
              <a:t>съответства</a:t>
            </a:r>
            <a:r>
              <a:rPr lang="ru-RU" sz="2200" dirty="0">
                <a:latin typeface="Arial Narrow" panose="020B0606020202030204" pitchFamily="34" charset="0"/>
              </a:rPr>
              <a:t> на </a:t>
            </a:r>
            <a:r>
              <a:rPr lang="ru-RU" sz="2200" dirty="0" err="1">
                <a:latin typeface="Arial Narrow" panose="020B0606020202030204" pitchFamily="34" charset="0"/>
              </a:rPr>
              <a:t>критериите</a:t>
            </a:r>
            <a:r>
              <a:rPr lang="ru-RU" sz="2200" dirty="0">
                <a:latin typeface="Arial Narrow" panose="020B0606020202030204" pitchFamily="34" charset="0"/>
              </a:rPr>
              <a:t> за качество, </a:t>
            </a:r>
            <a:r>
              <a:rPr lang="ru-RU" sz="2200" dirty="0" err="1">
                <a:latin typeface="Arial Narrow" panose="020B0606020202030204" pitchFamily="34" charset="0"/>
              </a:rPr>
              <a:t>определени</a:t>
            </a:r>
            <a:r>
              <a:rPr lang="ru-RU" sz="2200" dirty="0">
                <a:latin typeface="Arial Narrow" panose="020B0606020202030204" pitchFamily="34" charset="0"/>
              </a:rPr>
              <a:t> в </a:t>
            </a:r>
            <a:r>
              <a:rPr lang="ru-RU" sz="2200" dirty="0" err="1">
                <a:latin typeface="Arial Narrow" panose="020B0606020202030204" pitchFamily="34" charset="0"/>
              </a:rPr>
              <a:t>националните</a:t>
            </a:r>
            <a:r>
              <a:rPr lang="ru-RU" sz="2200" dirty="0">
                <a:latin typeface="Arial Narrow" panose="020B0606020202030204" pitchFamily="34" charset="0"/>
              </a:rPr>
              <a:t> </a:t>
            </a:r>
            <a:r>
              <a:rPr lang="ru-RU" sz="2200" dirty="0" err="1">
                <a:latin typeface="Arial Narrow" panose="020B0606020202030204" pitchFamily="34" charset="0"/>
              </a:rPr>
              <a:t>рамкови</a:t>
            </a:r>
            <a:r>
              <a:rPr lang="ru-RU" sz="2200" dirty="0">
                <a:latin typeface="Arial Narrow" panose="020B0606020202030204" pitchFamily="34" charset="0"/>
              </a:rPr>
              <a:t> договори;</a:t>
            </a:r>
          </a:p>
          <a:p>
            <a:r>
              <a:rPr lang="ru-RU" sz="2200" dirty="0">
                <a:latin typeface="Arial Narrow" panose="020B0606020202030204" pitchFamily="34" charset="0"/>
              </a:rPr>
              <a:t>3. отказан </a:t>
            </a:r>
            <a:r>
              <a:rPr lang="ru-RU" sz="2200" dirty="0" err="1">
                <a:latin typeface="Arial Narrow" panose="020B0606020202030204" pitchFamily="34" charset="0"/>
              </a:rPr>
              <a:t>достъп</a:t>
            </a:r>
            <a:r>
              <a:rPr lang="ru-RU" sz="2200" dirty="0">
                <a:latin typeface="Arial Narrow" panose="020B0606020202030204" pitchFamily="34" charset="0"/>
              </a:rPr>
              <a:t> до </a:t>
            </a:r>
            <a:r>
              <a:rPr lang="ru-RU" sz="2200" dirty="0" err="1">
                <a:latin typeface="Arial Narrow" panose="020B0606020202030204" pitchFamily="34" charset="0"/>
              </a:rPr>
              <a:t>медицинска</a:t>
            </a:r>
            <a:r>
              <a:rPr lang="ru-RU" sz="2200" dirty="0">
                <a:latin typeface="Arial Narrow" panose="020B0606020202030204" pitchFamily="34" charset="0"/>
              </a:rPr>
              <a:t> документация;</a:t>
            </a:r>
          </a:p>
          <a:p>
            <a:r>
              <a:rPr lang="ru-RU" sz="2200" dirty="0">
                <a:latin typeface="Arial Narrow" panose="020B0606020202030204" pitchFamily="34" charset="0"/>
              </a:rPr>
              <a:t>4. </a:t>
            </a:r>
            <a:r>
              <a:rPr lang="ru-RU" sz="2200" dirty="0" err="1">
                <a:latin typeface="Arial Narrow" panose="020B0606020202030204" pitchFamily="34" charset="0"/>
              </a:rPr>
              <a:t>получени</a:t>
            </a:r>
            <a:r>
              <a:rPr lang="ru-RU" sz="2200" dirty="0">
                <a:latin typeface="Arial Narrow" panose="020B0606020202030204" pitchFamily="34" charset="0"/>
              </a:rPr>
              <a:t> от </a:t>
            </a:r>
            <a:r>
              <a:rPr lang="ru-RU" sz="2200" dirty="0" err="1">
                <a:latin typeface="Arial Narrow" panose="020B0606020202030204" pitchFamily="34" charset="0"/>
              </a:rPr>
              <a:t>изпълнител</a:t>
            </a:r>
            <a:r>
              <a:rPr lang="ru-RU" sz="2200" dirty="0">
                <a:latin typeface="Arial Narrow" panose="020B0606020202030204" pitchFamily="34" charset="0"/>
              </a:rPr>
              <a:t> на </a:t>
            </a:r>
            <a:r>
              <a:rPr lang="ru-RU" sz="2200" dirty="0" err="1">
                <a:latin typeface="Arial Narrow" panose="020B0606020202030204" pitchFamily="34" charset="0"/>
              </a:rPr>
              <a:t>медицинска</a:t>
            </a:r>
            <a:r>
              <a:rPr lang="ru-RU" sz="2200" dirty="0">
                <a:latin typeface="Arial Narrow" panose="020B0606020202030204" pitchFamily="34" charset="0"/>
              </a:rPr>
              <a:t> или </a:t>
            </a:r>
            <a:r>
              <a:rPr lang="ru-RU" sz="2200" dirty="0" err="1">
                <a:latin typeface="Arial Narrow" panose="020B0606020202030204" pitchFamily="34" charset="0"/>
              </a:rPr>
              <a:t>дентална</a:t>
            </a:r>
            <a:r>
              <a:rPr lang="ru-RU" sz="2200" dirty="0">
                <a:latin typeface="Arial Narrow" panose="020B0606020202030204" pitchFamily="34" charset="0"/>
              </a:rPr>
              <a:t> </a:t>
            </a:r>
            <a:r>
              <a:rPr lang="ru-RU" sz="2200" dirty="0" err="1">
                <a:latin typeface="Arial Narrow" panose="020B0606020202030204" pitchFamily="34" charset="0"/>
              </a:rPr>
              <a:t>помощ</a:t>
            </a:r>
            <a:r>
              <a:rPr lang="ru-RU" sz="2200" dirty="0">
                <a:latin typeface="Arial Narrow" panose="020B0606020202030204" pitchFamily="34" charset="0"/>
              </a:rPr>
              <a:t> </a:t>
            </a:r>
            <a:r>
              <a:rPr lang="ru-RU" sz="2200" dirty="0" err="1">
                <a:latin typeface="Arial Narrow" panose="020B0606020202030204" pitchFamily="34" charset="0"/>
              </a:rPr>
              <a:t>суми</a:t>
            </a:r>
            <a:r>
              <a:rPr lang="ru-RU" sz="2200" dirty="0">
                <a:latin typeface="Arial Narrow" panose="020B0606020202030204" pitchFamily="34" charset="0"/>
              </a:rPr>
              <a:t> без </a:t>
            </a:r>
            <a:r>
              <a:rPr lang="ru-RU" sz="2200" dirty="0" err="1">
                <a:latin typeface="Arial Narrow" panose="020B0606020202030204" pitchFamily="34" charset="0"/>
              </a:rPr>
              <a:t>правно</a:t>
            </a:r>
            <a:r>
              <a:rPr lang="ru-RU" sz="2200" dirty="0">
                <a:latin typeface="Arial Narrow" panose="020B0606020202030204" pitchFamily="34" charset="0"/>
              </a:rPr>
              <a:t> основание.</a:t>
            </a:r>
            <a:endParaRPr lang="bg-BG" sz="2200" dirty="0">
              <a:latin typeface="Arial Narrow" panose="020B0606020202030204" pitchFamily="34" charset="0"/>
            </a:endParaRPr>
          </a:p>
        </p:txBody>
      </p:sp>
    </p:spTree>
    <p:extLst>
      <p:ext uri="{BB962C8B-B14F-4D97-AF65-F5344CB8AC3E}">
        <p14:creationId xmlns:p14="http://schemas.microsoft.com/office/powerpoint/2010/main" val="235979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94129" y="218799"/>
            <a:ext cx="12097871" cy="4524315"/>
          </a:xfrm>
          <a:prstGeom prst="rect">
            <a:avLst/>
          </a:prstGeom>
        </p:spPr>
        <p:txBody>
          <a:bodyPr wrap="square">
            <a:spAutoFit/>
          </a:bodyPr>
          <a:lstStyle/>
          <a:p>
            <a:pPr algn="just"/>
            <a:r>
              <a:rPr lang="ru-RU" sz="2400" dirty="0" smtClean="0">
                <a:solidFill>
                  <a:srgbClr val="00B0F0"/>
                </a:solidFill>
                <a:latin typeface="Arial Narrow" panose="020B0606020202030204" pitchFamily="34" charset="0"/>
              </a:rPr>
              <a:t>	</a:t>
            </a:r>
            <a:r>
              <a:rPr lang="ru-RU" sz="2400" dirty="0" err="1" smtClean="0">
                <a:solidFill>
                  <a:srgbClr val="00B0F0"/>
                </a:solidFill>
                <a:latin typeface="Arial Narrow" panose="020B0606020202030204" pitchFamily="34" charset="0"/>
              </a:rPr>
              <a:t>Потребителска</a:t>
            </a:r>
            <a:r>
              <a:rPr lang="ru-RU" sz="2400" dirty="0" smtClean="0">
                <a:solidFill>
                  <a:srgbClr val="00B0F0"/>
                </a:solidFill>
                <a:latin typeface="Arial Narrow" panose="020B0606020202030204" pitchFamily="34" charset="0"/>
              </a:rPr>
              <a:t> такса</a:t>
            </a:r>
            <a:r>
              <a:rPr lang="ru-RU" sz="2400" dirty="0" smtClean="0">
                <a:latin typeface="Arial Narrow" panose="020B0606020202030204" pitchFamily="34" charset="0"/>
              </a:rPr>
              <a:t>	</a:t>
            </a:r>
          </a:p>
          <a:p>
            <a:pPr algn="just"/>
            <a:r>
              <a:rPr lang="ru-RU" sz="2400" dirty="0" smtClean="0">
                <a:latin typeface="Arial Narrow" panose="020B0606020202030204" pitchFamily="34" charset="0"/>
              </a:rPr>
              <a:t>	За </a:t>
            </a:r>
            <a:r>
              <a:rPr lang="ru-RU" sz="2400" dirty="0">
                <a:latin typeface="Arial Narrow" panose="020B0606020202030204" pitchFamily="34" charset="0"/>
              </a:rPr>
              <a:t>всяко посещение при лекаря или при лекаря по </a:t>
            </a:r>
            <a:r>
              <a:rPr lang="ru-RU" sz="2400" dirty="0" err="1">
                <a:latin typeface="Arial Narrow" panose="020B0606020202030204" pitchFamily="34" charset="0"/>
              </a:rPr>
              <a:t>дентална</a:t>
            </a:r>
            <a:r>
              <a:rPr lang="ru-RU" sz="2400" dirty="0">
                <a:latin typeface="Arial Narrow" panose="020B0606020202030204" pitchFamily="34" charset="0"/>
              </a:rPr>
              <a:t> медицина, </a:t>
            </a:r>
            <a:r>
              <a:rPr lang="ru-RU" sz="2400" dirty="0" err="1">
                <a:latin typeface="Arial Narrow" panose="020B0606020202030204" pitchFamily="34" charset="0"/>
              </a:rPr>
              <a:t>както</a:t>
            </a:r>
            <a:r>
              <a:rPr lang="ru-RU" sz="2400" dirty="0">
                <a:latin typeface="Arial Narrow" panose="020B0606020202030204" pitchFamily="34" charset="0"/>
              </a:rPr>
              <a:t> и за </a:t>
            </a:r>
            <a:r>
              <a:rPr lang="ru-RU" sz="2400" dirty="0" err="1">
                <a:latin typeface="Arial Narrow" panose="020B0606020202030204" pitchFamily="34" charset="0"/>
              </a:rPr>
              <a:t>всеки</a:t>
            </a:r>
            <a:r>
              <a:rPr lang="ru-RU" sz="2400" dirty="0">
                <a:latin typeface="Arial Narrow" panose="020B0606020202030204" pitchFamily="34" charset="0"/>
              </a:rPr>
              <a:t> </a:t>
            </a:r>
            <a:r>
              <a:rPr lang="ru-RU" sz="2400" dirty="0" err="1">
                <a:latin typeface="Arial Narrow" panose="020B0606020202030204" pitchFamily="34" charset="0"/>
              </a:rPr>
              <a:t>ден</a:t>
            </a:r>
            <a:r>
              <a:rPr lang="ru-RU" sz="2400" dirty="0">
                <a:latin typeface="Arial Narrow" panose="020B0606020202030204" pitchFamily="34" charset="0"/>
              </a:rPr>
              <a:t> </a:t>
            </a:r>
            <a:r>
              <a:rPr lang="ru-RU" sz="2400" dirty="0" err="1">
                <a:latin typeface="Arial Narrow" panose="020B0606020202030204" pitchFamily="34" charset="0"/>
              </a:rPr>
              <a:t>болнично</a:t>
            </a:r>
            <a:r>
              <a:rPr lang="ru-RU" sz="2400" dirty="0">
                <a:latin typeface="Arial Narrow" panose="020B0606020202030204" pitchFamily="34" charset="0"/>
              </a:rPr>
              <a:t> лечение, но не </a:t>
            </a:r>
            <a:r>
              <a:rPr lang="ru-RU" sz="2400" dirty="0" err="1">
                <a:latin typeface="Arial Narrow" panose="020B0606020202030204" pitchFamily="34" charset="0"/>
              </a:rPr>
              <a:t>повече</a:t>
            </a:r>
            <a:r>
              <a:rPr lang="ru-RU" sz="2400" dirty="0">
                <a:latin typeface="Arial Narrow" panose="020B0606020202030204" pitchFamily="34" charset="0"/>
              </a:rPr>
              <a:t> от 10 дни </a:t>
            </a:r>
            <a:r>
              <a:rPr lang="ru-RU" sz="2400" dirty="0" err="1">
                <a:latin typeface="Arial Narrow" panose="020B0606020202030204" pitchFamily="34" charset="0"/>
              </a:rPr>
              <a:t>годишно</a:t>
            </a:r>
            <a:r>
              <a:rPr lang="ru-RU" sz="2400" dirty="0">
                <a:latin typeface="Arial Narrow" panose="020B0606020202030204" pitchFamily="34" charset="0"/>
              </a:rPr>
              <a:t>, </a:t>
            </a:r>
            <a:r>
              <a:rPr lang="ru-RU" sz="2400" dirty="0" smtClean="0">
                <a:latin typeface="Arial Narrow" panose="020B0606020202030204" pitchFamily="34" charset="0"/>
              </a:rPr>
              <a:t>ЗОЛ </a:t>
            </a:r>
            <a:r>
              <a:rPr lang="ru-RU" sz="2400" dirty="0" err="1" smtClean="0">
                <a:latin typeface="Arial Narrow" panose="020B0606020202030204" pitchFamily="34" charset="0"/>
              </a:rPr>
              <a:t>заплащат</a:t>
            </a:r>
            <a:r>
              <a:rPr lang="ru-RU" sz="2400" dirty="0" smtClean="0">
                <a:latin typeface="Arial Narrow" panose="020B0606020202030204" pitchFamily="34" charset="0"/>
              </a:rPr>
              <a:t> на </a:t>
            </a:r>
            <a:r>
              <a:rPr lang="ru-RU" sz="2400" dirty="0">
                <a:latin typeface="Arial Narrow" panose="020B0606020202030204" pitchFamily="34" charset="0"/>
              </a:rPr>
              <a:t>лекаря, на лекаря по </a:t>
            </a:r>
            <a:r>
              <a:rPr lang="ru-RU" sz="2400" dirty="0" err="1">
                <a:latin typeface="Arial Narrow" panose="020B0606020202030204" pitchFamily="34" charset="0"/>
              </a:rPr>
              <a:t>дентална</a:t>
            </a:r>
            <a:r>
              <a:rPr lang="ru-RU" sz="2400" dirty="0">
                <a:latin typeface="Arial Narrow" panose="020B0606020202030204" pitchFamily="34" charset="0"/>
              </a:rPr>
              <a:t> медицина или на </a:t>
            </a:r>
            <a:r>
              <a:rPr lang="ru-RU" sz="2400" dirty="0" err="1">
                <a:latin typeface="Arial Narrow" panose="020B0606020202030204" pitchFamily="34" charset="0"/>
              </a:rPr>
              <a:t>лечебното</a:t>
            </a:r>
            <a:r>
              <a:rPr lang="ru-RU" sz="2400" dirty="0">
                <a:latin typeface="Arial Narrow" panose="020B0606020202030204" pitchFamily="34" charset="0"/>
              </a:rPr>
              <a:t> заведение </a:t>
            </a:r>
            <a:r>
              <a:rPr lang="ru-RU" sz="2400" dirty="0" err="1">
                <a:latin typeface="Arial Narrow" panose="020B0606020202030204" pitchFamily="34" charset="0"/>
              </a:rPr>
              <a:t>суми</a:t>
            </a:r>
            <a:r>
              <a:rPr lang="ru-RU" sz="2400" dirty="0">
                <a:latin typeface="Arial Narrow" panose="020B0606020202030204" pitchFamily="34" charset="0"/>
              </a:rPr>
              <a:t>, </a:t>
            </a:r>
            <a:r>
              <a:rPr lang="ru-RU" sz="2400" dirty="0" err="1">
                <a:latin typeface="Arial Narrow" panose="020B0606020202030204" pitchFamily="34" charset="0"/>
              </a:rPr>
              <a:t>определени</a:t>
            </a:r>
            <a:r>
              <a:rPr lang="ru-RU" sz="2400" dirty="0">
                <a:latin typeface="Arial Narrow" panose="020B0606020202030204" pitchFamily="34" charset="0"/>
              </a:rPr>
              <a:t> с постановление на </a:t>
            </a:r>
            <a:r>
              <a:rPr lang="ru-RU" sz="2400" dirty="0" err="1">
                <a:latin typeface="Arial Narrow" panose="020B0606020202030204" pitchFamily="34" charset="0"/>
              </a:rPr>
              <a:t>Министерския</a:t>
            </a:r>
            <a:r>
              <a:rPr lang="ru-RU" sz="2400" dirty="0">
                <a:latin typeface="Arial Narrow" panose="020B0606020202030204" pitchFamily="34" charset="0"/>
              </a:rPr>
              <a:t> </a:t>
            </a:r>
            <a:r>
              <a:rPr lang="ru-RU" sz="2400" dirty="0" err="1" smtClean="0">
                <a:latin typeface="Arial Narrow" panose="020B0606020202030204" pitchFamily="34" charset="0"/>
              </a:rPr>
              <a:t>съвет</a:t>
            </a:r>
            <a:r>
              <a:rPr lang="ru-RU" sz="2400" dirty="0" smtClean="0">
                <a:latin typeface="Arial Narrow" panose="020B0606020202030204" pitchFamily="34" charset="0"/>
              </a:rPr>
              <a:t>, </a:t>
            </a:r>
            <a:r>
              <a:rPr lang="ru-RU" sz="2400" dirty="0" err="1" smtClean="0">
                <a:latin typeface="Arial Narrow" panose="020B0606020202030204" pitchFamily="34" charset="0"/>
              </a:rPr>
              <a:t>като</a:t>
            </a:r>
            <a:r>
              <a:rPr lang="ru-RU" sz="2400" dirty="0" smtClean="0">
                <a:latin typeface="Arial Narrow" panose="020B0606020202030204" pitchFamily="34" charset="0"/>
              </a:rPr>
              <a:t> </a:t>
            </a:r>
            <a:r>
              <a:rPr lang="ru-RU" sz="2400" dirty="0" err="1">
                <a:latin typeface="Arial Narrow" panose="020B0606020202030204" pitchFamily="34" charset="0"/>
              </a:rPr>
              <a:t>лицата</a:t>
            </a:r>
            <a:r>
              <a:rPr lang="ru-RU" sz="2400" dirty="0">
                <a:latin typeface="Arial Narrow" panose="020B0606020202030204" pitchFamily="34" charset="0"/>
              </a:rPr>
              <a:t>, </a:t>
            </a:r>
            <a:r>
              <a:rPr lang="ru-RU" sz="2400" dirty="0" err="1">
                <a:latin typeface="Arial Narrow" panose="020B0606020202030204" pitchFamily="34" charset="0"/>
              </a:rPr>
              <a:t>които</a:t>
            </a:r>
            <a:r>
              <a:rPr lang="ru-RU" sz="2400" dirty="0">
                <a:latin typeface="Arial Narrow" panose="020B0606020202030204" pitchFamily="34" charset="0"/>
              </a:rPr>
              <a:t> </a:t>
            </a:r>
            <a:r>
              <a:rPr lang="ru-RU" sz="2400" dirty="0" err="1">
                <a:latin typeface="Arial Narrow" panose="020B0606020202030204" pitchFamily="34" charset="0"/>
              </a:rPr>
              <a:t>са</a:t>
            </a:r>
            <a:r>
              <a:rPr lang="ru-RU" sz="2400" dirty="0">
                <a:latin typeface="Arial Narrow" panose="020B0606020202030204" pitchFamily="34" charset="0"/>
              </a:rPr>
              <a:t> </a:t>
            </a:r>
            <a:r>
              <a:rPr lang="ru-RU" sz="2400" dirty="0" err="1">
                <a:latin typeface="Arial Narrow" panose="020B0606020202030204" pitchFamily="34" charset="0"/>
              </a:rPr>
              <a:t>упражнили</a:t>
            </a:r>
            <a:r>
              <a:rPr lang="ru-RU" sz="2400" dirty="0">
                <a:latin typeface="Arial Narrow" panose="020B0606020202030204" pitchFamily="34" charset="0"/>
              </a:rPr>
              <a:t> право на пенсия за </a:t>
            </a:r>
            <a:r>
              <a:rPr lang="ru-RU" sz="2400" dirty="0" err="1">
                <a:latin typeface="Arial Narrow" panose="020B0606020202030204" pitchFamily="34" charset="0"/>
              </a:rPr>
              <a:t>осигурителен</a:t>
            </a:r>
            <a:r>
              <a:rPr lang="ru-RU" sz="2400" dirty="0">
                <a:latin typeface="Arial Narrow" panose="020B0606020202030204" pitchFamily="34" charset="0"/>
              </a:rPr>
              <a:t> стаж и </a:t>
            </a:r>
            <a:r>
              <a:rPr lang="ru-RU" sz="2400" dirty="0" err="1" smtClean="0">
                <a:latin typeface="Arial Narrow" panose="020B0606020202030204" pitchFamily="34" charset="0"/>
              </a:rPr>
              <a:t>възраст</a:t>
            </a:r>
            <a:r>
              <a:rPr lang="ru-RU" sz="2400" dirty="0" smtClean="0">
                <a:latin typeface="Arial Narrow" panose="020B0606020202030204" pitchFamily="34" charset="0"/>
              </a:rPr>
              <a:t> </a:t>
            </a:r>
            <a:r>
              <a:rPr lang="ru-RU" sz="2400" dirty="0" err="1" smtClean="0">
                <a:latin typeface="Arial Narrow" panose="020B0606020202030204" pitchFamily="34" charset="0"/>
              </a:rPr>
              <a:t>заплащат</a:t>
            </a:r>
            <a:r>
              <a:rPr lang="ru-RU" sz="2400" dirty="0" smtClean="0">
                <a:latin typeface="Arial Narrow" panose="020B0606020202030204" pitchFamily="34" charset="0"/>
              </a:rPr>
              <a:t> определена </a:t>
            </a:r>
            <a:r>
              <a:rPr lang="ru-RU" sz="2400" dirty="0" err="1" smtClean="0">
                <a:latin typeface="Arial Narrow" panose="020B0606020202030204" pitchFamily="34" charset="0"/>
              </a:rPr>
              <a:t>със</a:t>
            </a:r>
            <a:r>
              <a:rPr lang="ru-RU" sz="2400" dirty="0" smtClean="0">
                <a:latin typeface="Arial Narrow" panose="020B0606020202030204" pitchFamily="34" charset="0"/>
              </a:rPr>
              <a:t> </a:t>
            </a:r>
            <a:r>
              <a:rPr lang="ru-RU" sz="2400" dirty="0" err="1" smtClean="0">
                <a:latin typeface="Arial Narrow" panose="020B0606020202030204" pitchFamily="34" charset="0"/>
              </a:rPr>
              <a:t>същото</a:t>
            </a:r>
            <a:r>
              <a:rPr lang="ru-RU" sz="2400" dirty="0" smtClean="0">
                <a:latin typeface="Arial Narrow" panose="020B0606020202030204" pitchFamily="34" charset="0"/>
              </a:rPr>
              <a:t> Постановление </a:t>
            </a:r>
            <a:r>
              <a:rPr lang="ru-RU" sz="2400" dirty="0" err="1" smtClean="0">
                <a:latin typeface="Arial Narrow" panose="020B0606020202030204" pitchFamily="34" charset="0"/>
              </a:rPr>
              <a:t>по-ниска</a:t>
            </a:r>
            <a:r>
              <a:rPr lang="ru-RU" sz="2400" dirty="0" smtClean="0">
                <a:latin typeface="Arial Narrow" panose="020B0606020202030204" pitchFamily="34" charset="0"/>
              </a:rPr>
              <a:t> сума. </a:t>
            </a:r>
          </a:p>
          <a:p>
            <a:pPr algn="just"/>
            <a:r>
              <a:rPr lang="ru-RU" sz="2400" dirty="0">
                <a:latin typeface="Arial Narrow" panose="020B0606020202030204" pitchFamily="34" charset="0"/>
              </a:rPr>
              <a:t>	</a:t>
            </a:r>
            <a:r>
              <a:rPr lang="ru-RU" sz="2400" dirty="0" smtClean="0">
                <a:latin typeface="Arial Narrow" panose="020B0606020202030204" pitchFamily="34" charset="0"/>
              </a:rPr>
              <a:t>От </a:t>
            </a:r>
            <a:r>
              <a:rPr lang="ru-RU" sz="2400" dirty="0" err="1" smtClean="0">
                <a:latin typeface="Arial Narrow" panose="020B0606020202030204" pitchFamily="34" charset="0"/>
              </a:rPr>
              <a:t>заплащане</a:t>
            </a:r>
            <a:r>
              <a:rPr lang="ru-RU" sz="2400" dirty="0" smtClean="0">
                <a:latin typeface="Arial Narrow" panose="020B0606020202030204" pitchFamily="34" charset="0"/>
              </a:rPr>
              <a:t> на </a:t>
            </a:r>
            <a:r>
              <a:rPr lang="ru-RU" sz="2400" dirty="0" err="1" smtClean="0">
                <a:latin typeface="Arial Narrow" panose="020B0606020202030204" pitchFamily="34" charset="0"/>
              </a:rPr>
              <a:t>посочените</a:t>
            </a:r>
            <a:r>
              <a:rPr lang="ru-RU" sz="2400" dirty="0" smtClean="0">
                <a:latin typeface="Arial Narrow" panose="020B0606020202030204" pitchFamily="34" charset="0"/>
              </a:rPr>
              <a:t> </a:t>
            </a:r>
            <a:r>
              <a:rPr lang="ru-RU" sz="2400" dirty="0" err="1" smtClean="0">
                <a:latin typeface="Arial Narrow" panose="020B0606020202030204" pitchFamily="34" charset="0"/>
              </a:rPr>
              <a:t>суми</a:t>
            </a:r>
            <a:r>
              <a:rPr lang="ru-RU" sz="2400" dirty="0" smtClean="0">
                <a:latin typeface="Arial Narrow" panose="020B0606020202030204" pitchFamily="34" charset="0"/>
              </a:rPr>
              <a:t> (</a:t>
            </a:r>
            <a:r>
              <a:rPr lang="ru-RU" sz="2400" dirty="0" err="1" smtClean="0">
                <a:latin typeface="Arial Narrow" panose="020B0606020202030204" pitchFamily="34" charset="0"/>
              </a:rPr>
              <a:t>потребителска</a:t>
            </a:r>
            <a:r>
              <a:rPr lang="ru-RU" sz="2400" dirty="0" smtClean="0">
                <a:latin typeface="Arial Narrow" panose="020B0606020202030204" pitchFamily="34" charset="0"/>
              </a:rPr>
              <a:t> такса) </a:t>
            </a:r>
            <a:r>
              <a:rPr lang="ru-RU" sz="2400" dirty="0" err="1" smtClean="0">
                <a:latin typeface="Arial Narrow" panose="020B0606020202030204" pitchFamily="34" charset="0"/>
              </a:rPr>
              <a:t>са</a:t>
            </a:r>
            <a:r>
              <a:rPr lang="ru-RU" sz="2400" dirty="0" smtClean="0">
                <a:latin typeface="Arial Narrow" panose="020B0606020202030204" pitchFamily="34" charset="0"/>
              </a:rPr>
              <a:t> </a:t>
            </a:r>
            <a:r>
              <a:rPr lang="ru-RU" sz="2400" b="1" dirty="0" err="1" smtClean="0">
                <a:latin typeface="Arial Narrow" panose="020B0606020202030204" pitchFamily="34" charset="0"/>
              </a:rPr>
              <a:t>освободени</a:t>
            </a:r>
            <a:r>
              <a:rPr lang="ru-RU" sz="2400" b="1" dirty="0">
                <a:latin typeface="Arial Narrow" panose="020B0606020202030204" pitchFamily="34" charset="0"/>
              </a:rPr>
              <a:t> </a:t>
            </a:r>
            <a:r>
              <a:rPr lang="ru-RU" sz="2400" b="1" dirty="0" smtClean="0">
                <a:latin typeface="Arial Narrow" panose="020B0606020202030204" pitchFamily="34" charset="0"/>
              </a:rPr>
              <a:t>лица </a:t>
            </a:r>
            <a:r>
              <a:rPr lang="ru-RU" sz="2400" dirty="0" err="1">
                <a:latin typeface="Arial Narrow" panose="020B0606020202030204" pitchFamily="34" charset="0"/>
              </a:rPr>
              <a:t>със</a:t>
            </a:r>
            <a:r>
              <a:rPr lang="ru-RU" sz="2400" dirty="0">
                <a:latin typeface="Arial Narrow" panose="020B0606020202030204" pitchFamily="34" charset="0"/>
              </a:rPr>
              <a:t> </a:t>
            </a:r>
            <a:r>
              <a:rPr lang="ru-RU" sz="2400" dirty="0" err="1">
                <a:latin typeface="Arial Narrow" panose="020B0606020202030204" pitchFamily="34" charset="0"/>
              </a:rPr>
              <a:t>заболявания</a:t>
            </a:r>
            <a:r>
              <a:rPr lang="ru-RU" sz="2400" dirty="0">
                <a:latin typeface="Arial Narrow" panose="020B0606020202030204" pitchFamily="34" charset="0"/>
              </a:rPr>
              <a:t>, </a:t>
            </a:r>
            <a:r>
              <a:rPr lang="ru-RU" sz="2400" dirty="0" err="1">
                <a:latin typeface="Arial Narrow" panose="020B0606020202030204" pitchFamily="34" charset="0"/>
              </a:rPr>
              <a:t>определени</a:t>
            </a:r>
            <a:r>
              <a:rPr lang="ru-RU" sz="2400" dirty="0">
                <a:latin typeface="Arial Narrow" panose="020B0606020202030204" pitchFamily="34" charset="0"/>
              </a:rPr>
              <a:t> по </a:t>
            </a:r>
            <a:r>
              <a:rPr lang="ru-RU" sz="2400" dirty="0" err="1">
                <a:latin typeface="Arial Narrow" panose="020B0606020202030204" pitchFamily="34" charset="0"/>
              </a:rPr>
              <a:t>списък</a:t>
            </a:r>
            <a:r>
              <a:rPr lang="ru-RU" sz="2400" dirty="0">
                <a:latin typeface="Arial Narrow" panose="020B0606020202030204" pitchFamily="34" charset="0"/>
              </a:rPr>
              <a:t> </a:t>
            </a:r>
            <a:r>
              <a:rPr lang="ru-RU" sz="2400" dirty="0" err="1">
                <a:latin typeface="Arial Narrow" panose="020B0606020202030204" pitchFamily="34" charset="0"/>
              </a:rPr>
              <a:t>към</a:t>
            </a:r>
            <a:r>
              <a:rPr lang="ru-RU" sz="2400" dirty="0">
                <a:latin typeface="Arial Narrow" panose="020B0606020202030204" pitchFamily="34" charset="0"/>
              </a:rPr>
              <a:t> НРД, </a:t>
            </a:r>
            <a:r>
              <a:rPr lang="ru-RU" sz="2400" dirty="0" err="1">
                <a:latin typeface="Arial Narrow" panose="020B0606020202030204" pitchFamily="34" charset="0"/>
              </a:rPr>
              <a:t>както</a:t>
            </a:r>
            <a:r>
              <a:rPr lang="ru-RU" sz="2400" dirty="0">
                <a:latin typeface="Arial Narrow" panose="020B0606020202030204" pitchFamily="34" charset="0"/>
              </a:rPr>
              <a:t> и </a:t>
            </a:r>
            <a:r>
              <a:rPr lang="ru-RU" sz="2400" dirty="0" err="1">
                <a:latin typeface="Arial Narrow" panose="020B0606020202030204" pitchFamily="34" charset="0"/>
              </a:rPr>
              <a:t>малолетни</a:t>
            </a:r>
            <a:r>
              <a:rPr lang="ru-RU" sz="2400" dirty="0">
                <a:latin typeface="Arial Narrow" panose="020B0606020202030204" pitchFamily="34" charset="0"/>
              </a:rPr>
              <a:t>, </a:t>
            </a:r>
            <a:r>
              <a:rPr lang="ru-RU" sz="2400" dirty="0" err="1">
                <a:latin typeface="Arial Narrow" panose="020B0606020202030204" pitchFamily="34" charset="0"/>
              </a:rPr>
              <a:t>непълнолетни</a:t>
            </a:r>
            <a:r>
              <a:rPr lang="ru-RU" sz="2400" dirty="0">
                <a:latin typeface="Arial Narrow" panose="020B0606020202030204" pitchFamily="34" charset="0"/>
              </a:rPr>
              <a:t> и </a:t>
            </a:r>
            <a:r>
              <a:rPr lang="ru-RU" sz="2400" dirty="0" err="1">
                <a:latin typeface="Arial Narrow" panose="020B0606020202030204" pitchFamily="34" charset="0"/>
              </a:rPr>
              <a:t>неработещи</a:t>
            </a:r>
            <a:r>
              <a:rPr lang="ru-RU" sz="2400" dirty="0">
                <a:latin typeface="Arial Narrow" panose="020B0606020202030204" pitchFamily="34" charset="0"/>
              </a:rPr>
              <a:t> </a:t>
            </a:r>
            <a:r>
              <a:rPr lang="ru-RU" sz="2400" dirty="0" err="1">
                <a:latin typeface="Arial Narrow" panose="020B0606020202030204" pitchFamily="34" charset="0"/>
              </a:rPr>
              <a:t>членове</a:t>
            </a:r>
            <a:r>
              <a:rPr lang="ru-RU" sz="2400" dirty="0">
                <a:latin typeface="Arial Narrow" panose="020B0606020202030204" pitchFamily="34" charset="0"/>
              </a:rPr>
              <a:t> на </a:t>
            </a:r>
            <a:r>
              <a:rPr lang="ru-RU" sz="2400" dirty="0" err="1">
                <a:latin typeface="Arial Narrow" panose="020B0606020202030204" pitchFamily="34" charset="0"/>
              </a:rPr>
              <a:t>семейството</a:t>
            </a:r>
            <a:r>
              <a:rPr lang="ru-RU" sz="2400" dirty="0">
                <a:latin typeface="Arial Narrow" panose="020B0606020202030204" pitchFamily="34" charset="0"/>
              </a:rPr>
              <a:t>; </a:t>
            </a:r>
            <a:r>
              <a:rPr lang="ru-RU" sz="2400" dirty="0" err="1">
                <a:latin typeface="Arial Narrow" panose="020B0606020202030204" pitchFamily="34" charset="0"/>
              </a:rPr>
              <a:t>ветерани</a:t>
            </a:r>
            <a:r>
              <a:rPr lang="ru-RU" sz="2400" dirty="0">
                <a:latin typeface="Arial Narrow" panose="020B0606020202030204" pitchFamily="34" charset="0"/>
              </a:rPr>
              <a:t> от </a:t>
            </a:r>
            <a:r>
              <a:rPr lang="ru-RU" sz="2400" dirty="0" err="1">
                <a:latin typeface="Arial Narrow" panose="020B0606020202030204" pitchFamily="34" charset="0"/>
              </a:rPr>
              <a:t>войните</a:t>
            </a:r>
            <a:r>
              <a:rPr lang="ru-RU" sz="2400" dirty="0">
                <a:latin typeface="Arial Narrow" panose="020B0606020202030204" pitchFamily="34" charset="0"/>
              </a:rPr>
              <a:t>, </a:t>
            </a:r>
            <a:r>
              <a:rPr lang="ru-RU" sz="2400" dirty="0" err="1">
                <a:latin typeface="Arial Narrow" panose="020B0606020202030204" pitchFamily="34" charset="0"/>
              </a:rPr>
              <a:t>военноинвалиди</a:t>
            </a:r>
            <a:r>
              <a:rPr lang="ru-RU" sz="2400" dirty="0">
                <a:latin typeface="Arial Narrow" panose="020B0606020202030204" pitchFamily="34" charset="0"/>
              </a:rPr>
              <a:t>, </a:t>
            </a:r>
            <a:r>
              <a:rPr lang="ru-RU" sz="2400" dirty="0" err="1">
                <a:latin typeface="Arial Narrow" panose="020B0606020202030204" pitchFamily="34" charset="0"/>
              </a:rPr>
              <a:t>военнопострадали</a:t>
            </a:r>
            <a:r>
              <a:rPr lang="ru-RU" sz="2400" dirty="0">
                <a:latin typeface="Arial Narrow" panose="020B0606020202030204" pitchFamily="34" charset="0"/>
              </a:rPr>
              <a:t>; </a:t>
            </a:r>
            <a:r>
              <a:rPr lang="ru-RU" sz="2400" dirty="0" err="1">
                <a:latin typeface="Arial Narrow" panose="020B0606020202030204" pitchFamily="34" charset="0"/>
              </a:rPr>
              <a:t>задържани</a:t>
            </a:r>
            <a:r>
              <a:rPr lang="ru-RU" sz="2400" dirty="0">
                <a:latin typeface="Arial Narrow" panose="020B0606020202030204" pitchFamily="34" charset="0"/>
              </a:rPr>
              <a:t> под стража </a:t>
            </a:r>
            <a:r>
              <a:rPr lang="ru-RU" sz="2400" dirty="0" smtClean="0">
                <a:latin typeface="Arial Narrow" panose="020B0606020202030204" pitchFamily="34" charset="0"/>
              </a:rPr>
              <a:t>лица или </a:t>
            </a:r>
            <a:r>
              <a:rPr lang="ru-RU" sz="2400" dirty="0" err="1">
                <a:latin typeface="Arial Narrow" panose="020B0606020202030204" pitchFamily="34" charset="0"/>
              </a:rPr>
              <a:t>лишени</a:t>
            </a:r>
            <a:r>
              <a:rPr lang="ru-RU" sz="2400" dirty="0">
                <a:latin typeface="Arial Narrow" panose="020B0606020202030204" pitchFamily="34" charset="0"/>
              </a:rPr>
              <a:t> от свобода; </a:t>
            </a:r>
            <a:r>
              <a:rPr lang="ru-RU" sz="2400" dirty="0" err="1">
                <a:latin typeface="Arial Narrow" panose="020B0606020202030204" pitchFamily="34" charset="0"/>
              </a:rPr>
              <a:t>социално</a:t>
            </a:r>
            <a:r>
              <a:rPr lang="ru-RU" sz="2400" dirty="0">
                <a:latin typeface="Arial Narrow" panose="020B0606020202030204" pitchFamily="34" charset="0"/>
              </a:rPr>
              <a:t> </a:t>
            </a:r>
            <a:r>
              <a:rPr lang="ru-RU" sz="2400" dirty="0" err="1">
                <a:latin typeface="Arial Narrow" panose="020B0606020202030204" pitchFamily="34" charset="0"/>
              </a:rPr>
              <a:t>слаби</a:t>
            </a:r>
            <a:r>
              <a:rPr lang="ru-RU" sz="2400" dirty="0">
                <a:latin typeface="Arial Narrow" panose="020B0606020202030204" pitchFamily="34" charset="0"/>
              </a:rPr>
              <a:t>, </a:t>
            </a:r>
            <a:r>
              <a:rPr lang="ru-RU" sz="2400" dirty="0" err="1">
                <a:latin typeface="Arial Narrow" panose="020B0606020202030204" pitchFamily="34" charset="0"/>
              </a:rPr>
              <a:t>получаващи</a:t>
            </a:r>
            <a:r>
              <a:rPr lang="ru-RU" sz="2400" dirty="0">
                <a:latin typeface="Arial Narrow" panose="020B0606020202030204" pitchFamily="34" charset="0"/>
              </a:rPr>
              <a:t> помощи по </a:t>
            </a:r>
            <a:r>
              <a:rPr lang="ru-RU" sz="2400" dirty="0" err="1">
                <a:latin typeface="Arial Narrow" panose="020B0606020202030204" pitchFamily="34" charset="0"/>
              </a:rPr>
              <a:t>Правилника</a:t>
            </a:r>
            <a:r>
              <a:rPr lang="ru-RU" sz="2400" dirty="0">
                <a:latin typeface="Arial Narrow" panose="020B0606020202030204" pitchFamily="34" charset="0"/>
              </a:rPr>
              <a:t> за </a:t>
            </a:r>
            <a:r>
              <a:rPr lang="ru-RU" sz="2400" dirty="0" err="1">
                <a:latin typeface="Arial Narrow" panose="020B0606020202030204" pitchFamily="34" charset="0"/>
              </a:rPr>
              <a:t>прилагане</a:t>
            </a:r>
            <a:r>
              <a:rPr lang="ru-RU" sz="2400" dirty="0">
                <a:latin typeface="Arial Narrow" panose="020B0606020202030204" pitchFamily="34" charset="0"/>
              </a:rPr>
              <a:t> на Закона за </a:t>
            </a:r>
            <a:r>
              <a:rPr lang="ru-RU" sz="2400" dirty="0" err="1">
                <a:latin typeface="Arial Narrow" panose="020B0606020202030204" pitchFamily="34" charset="0"/>
              </a:rPr>
              <a:t>социално</a:t>
            </a:r>
            <a:r>
              <a:rPr lang="ru-RU" sz="2400" dirty="0">
                <a:latin typeface="Arial Narrow" panose="020B0606020202030204" pitchFamily="34" charset="0"/>
              </a:rPr>
              <a:t> </a:t>
            </a:r>
            <a:r>
              <a:rPr lang="ru-RU" sz="2400" dirty="0" err="1">
                <a:latin typeface="Arial Narrow" panose="020B0606020202030204" pitchFamily="34" charset="0"/>
              </a:rPr>
              <a:t>подпомагане</a:t>
            </a:r>
            <a:r>
              <a:rPr lang="ru-RU" sz="2400" dirty="0">
                <a:latin typeface="Arial Narrow" panose="020B0606020202030204" pitchFamily="34" charset="0"/>
              </a:rPr>
              <a:t>; лица, </a:t>
            </a:r>
            <a:r>
              <a:rPr lang="ru-RU" sz="2400" dirty="0" err="1">
                <a:latin typeface="Arial Narrow" panose="020B0606020202030204" pitchFamily="34" charset="0"/>
              </a:rPr>
              <a:t>настанени</a:t>
            </a:r>
            <a:r>
              <a:rPr lang="ru-RU" sz="2400" dirty="0">
                <a:latin typeface="Arial Narrow" panose="020B0606020202030204" pitchFamily="34" charset="0"/>
              </a:rPr>
              <a:t> в </a:t>
            </a:r>
            <a:r>
              <a:rPr lang="ru-RU" sz="2400" dirty="0" err="1">
                <a:latin typeface="Arial Narrow" panose="020B0606020202030204" pitchFamily="34" charset="0"/>
              </a:rPr>
              <a:t>домове</a:t>
            </a:r>
            <a:r>
              <a:rPr lang="ru-RU" sz="2400" dirty="0">
                <a:latin typeface="Arial Narrow" panose="020B0606020202030204" pitchFamily="34" charset="0"/>
              </a:rPr>
              <a:t> </a:t>
            </a:r>
            <a:r>
              <a:rPr lang="ru-RU" sz="2400" dirty="0" smtClean="0">
                <a:latin typeface="Arial Narrow" panose="020B0606020202030204" pitchFamily="34" charset="0"/>
              </a:rPr>
              <a:t>за </a:t>
            </a:r>
            <a:r>
              <a:rPr lang="ru-RU" sz="2400" dirty="0" err="1" smtClean="0">
                <a:latin typeface="Arial Narrow" panose="020B0606020202030204" pitchFamily="34" charset="0"/>
              </a:rPr>
              <a:t>медикосоциални</a:t>
            </a:r>
            <a:r>
              <a:rPr lang="ru-RU" sz="2400" dirty="0" smtClean="0">
                <a:latin typeface="Arial Narrow" panose="020B0606020202030204" pitchFamily="34" charset="0"/>
              </a:rPr>
              <a:t> </a:t>
            </a:r>
            <a:r>
              <a:rPr lang="ru-RU" sz="2400" dirty="0" err="1" smtClean="0">
                <a:latin typeface="Arial Narrow" panose="020B0606020202030204" pitchFamily="34" charset="0"/>
              </a:rPr>
              <a:t>грижи</a:t>
            </a:r>
            <a:r>
              <a:rPr lang="ru-RU" sz="2400" dirty="0" smtClean="0">
                <a:latin typeface="Arial Narrow" panose="020B0606020202030204" pitchFamily="34" charset="0"/>
              </a:rPr>
              <a:t>; </a:t>
            </a:r>
            <a:r>
              <a:rPr lang="ru-RU" sz="2400" dirty="0" err="1">
                <a:latin typeface="Arial Narrow" panose="020B0606020202030204" pitchFamily="34" charset="0"/>
              </a:rPr>
              <a:t>медицински</a:t>
            </a:r>
            <a:r>
              <a:rPr lang="ru-RU" sz="2400" dirty="0">
                <a:latin typeface="Arial Narrow" panose="020B0606020202030204" pitchFamily="34" charset="0"/>
              </a:rPr>
              <a:t> </a:t>
            </a:r>
            <a:r>
              <a:rPr lang="ru-RU" sz="2400" dirty="0" err="1">
                <a:latin typeface="Arial Narrow" panose="020B0606020202030204" pitchFamily="34" charset="0"/>
              </a:rPr>
              <a:t>специалисти</a:t>
            </a:r>
            <a:r>
              <a:rPr lang="ru-RU" sz="2400" dirty="0">
                <a:latin typeface="Arial Narrow" panose="020B0606020202030204" pitchFamily="34" charset="0"/>
              </a:rPr>
              <a:t>.</a:t>
            </a:r>
          </a:p>
        </p:txBody>
      </p:sp>
    </p:spTree>
    <p:extLst>
      <p:ext uri="{BB962C8B-B14F-4D97-AF65-F5344CB8AC3E}">
        <p14:creationId xmlns:p14="http://schemas.microsoft.com/office/powerpoint/2010/main" val="385705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40341"/>
            <a:ext cx="12192000" cy="6817251"/>
          </a:xfrm>
          <a:prstGeom prst="rect">
            <a:avLst/>
          </a:prstGeom>
        </p:spPr>
        <p:txBody>
          <a:bodyPr wrap="square">
            <a:spAutoFit/>
          </a:bodyPr>
          <a:lstStyle/>
          <a:p>
            <a:pPr algn="just"/>
            <a:r>
              <a:rPr lang="bg-BG" sz="1900" dirty="0" smtClean="0">
                <a:solidFill>
                  <a:srgbClr val="00B0F0"/>
                </a:solidFill>
                <a:latin typeface="Arial Narrow" panose="020B0606020202030204" pitchFamily="34" charset="0"/>
              </a:rPr>
              <a:t>	Здравноосигурителни вноски- </a:t>
            </a:r>
            <a:r>
              <a:rPr lang="bg-BG" sz="1900" dirty="0" smtClean="0">
                <a:solidFill>
                  <a:schemeClr val="tx2"/>
                </a:solidFill>
                <a:latin typeface="Arial Narrow" panose="020B0606020202030204" pitchFamily="34" charset="0"/>
              </a:rPr>
              <a:t>В зависимост от социалния статус, лицата по различен начин участват в процеса по набиране на вноски за </a:t>
            </a:r>
            <a:r>
              <a:rPr lang="bg-BG" sz="1900" dirty="0" err="1" smtClean="0">
                <a:solidFill>
                  <a:schemeClr val="tx2"/>
                </a:solidFill>
                <a:latin typeface="Arial Narrow" panose="020B0606020202030204" pitchFamily="34" charset="0"/>
              </a:rPr>
              <a:t>дравно</a:t>
            </a:r>
            <a:r>
              <a:rPr lang="bg-BG" sz="1900" dirty="0" smtClean="0">
                <a:solidFill>
                  <a:schemeClr val="tx2"/>
                </a:solidFill>
                <a:latin typeface="Arial Narrow" panose="020B0606020202030204" pitchFamily="34" charset="0"/>
              </a:rPr>
              <a:t> осигуряване:</a:t>
            </a:r>
          </a:p>
          <a:p>
            <a:pPr algn="just"/>
            <a:r>
              <a:rPr lang="bg-BG" sz="1900" dirty="0">
                <a:solidFill>
                  <a:schemeClr val="tx2"/>
                </a:solidFill>
                <a:latin typeface="Arial Narrow" panose="020B0606020202030204" pitchFamily="34" charset="0"/>
              </a:rPr>
              <a:t>	</a:t>
            </a:r>
            <a:r>
              <a:rPr lang="bg-BG" sz="1900" dirty="0" smtClean="0">
                <a:solidFill>
                  <a:schemeClr val="tx2"/>
                </a:solidFill>
                <a:latin typeface="Arial Narrow" panose="020B0606020202030204" pitchFamily="34" charset="0"/>
              </a:rPr>
              <a:t>1.</a:t>
            </a:r>
            <a:r>
              <a:rPr lang="ru-RU" sz="1900" dirty="0">
                <a:solidFill>
                  <a:schemeClr val="tx2"/>
                </a:solidFill>
                <a:latin typeface="Arial Narrow" panose="020B0606020202030204" pitchFamily="34" charset="0"/>
              </a:rPr>
              <a:t> </a:t>
            </a:r>
            <a:r>
              <a:rPr lang="ru-RU" sz="1900" b="1" dirty="0" smtClean="0">
                <a:solidFill>
                  <a:schemeClr val="tx2"/>
                </a:solidFill>
                <a:latin typeface="Arial Narrow" panose="020B0606020202030204" pitchFamily="34" charset="0"/>
              </a:rPr>
              <a:t>За </a:t>
            </a:r>
            <a:r>
              <a:rPr lang="ru-RU" sz="1900" b="1" dirty="0" err="1">
                <a:solidFill>
                  <a:schemeClr val="tx2"/>
                </a:solidFill>
                <a:latin typeface="Arial Narrow" panose="020B0606020202030204" pitchFamily="34" charset="0"/>
              </a:rPr>
              <a:t>лицата</a:t>
            </a:r>
            <a:r>
              <a:rPr lang="ru-RU" sz="1900" b="1" dirty="0">
                <a:solidFill>
                  <a:schemeClr val="tx2"/>
                </a:solidFill>
                <a:latin typeface="Arial Narrow" panose="020B0606020202030204" pitchFamily="34" charset="0"/>
              </a:rPr>
              <a:t>, </a:t>
            </a:r>
            <a:r>
              <a:rPr lang="ru-RU" sz="1900" b="1" dirty="0" err="1">
                <a:solidFill>
                  <a:schemeClr val="tx2"/>
                </a:solidFill>
                <a:latin typeface="Arial Narrow" panose="020B0606020202030204" pitchFamily="34" charset="0"/>
              </a:rPr>
              <a:t>които</a:t>
            </a:r>
            <a:r>
              <a:rPr lang="ru-RU" sz="1900" b="1" dirty="0">
                <a:solidFill>
                  <a:schemeClr val="tx2"/>
                </a:solidFill>
                <a:latin typeface="Arial Narrow" panose="020B0606020202030204" pitchFamily="34" charset="0"/>
              </a:rPr>
              <a:t> </a:t>
            </a:r>
            <a:r>
              <a:rPr lang="ru-RU" sz="1900" b="1" dirty="0" err="1">
                <a:solidFill>
                  <a:schemeClr val="tx2"/>
                </a:solidFill>
                <a:latin typeface="Arial Narrow" panose="020B0606020202030204" pitchFamily="34" charset="0"/>
              </a:rPr>
              <a:t>получават</a:t>
            </a:r>
            <a:r>
              <a:rPr lang="ru-RU" sz="1900" b="1" dirty="0">
                <a:solidFill>
                  <a:schemeClr val="tx2"/>
                </a:solidFill>
                <a:latin typeface="Arial Narrow" panose="020B0606020202030204" pitchFamily="34" charset="0"/>
              </a:rPr>
              <a:t> доходи от </a:t>
            </a:r>
            <a:r>
              <a:rPr lang="ru-RU" sz="1900" b="1" dirty="0" err="1">
                <a:solidFill>
                  <a:schemeClr val="tx2"/>
                </a:solidFill>
                <a:latin typeface="Arial Narrow" panose="020B0606020202030204" pitchFamily="34" charset="0"/>
              </a:rPr>
              <a:t>трудови</a:t>
            </a:r>
            <a:r>
              <a:rPr lang="ru-RU" sz="1900" b="1" dirty="0">
                <a:solidFill>
                  <a:schemeClr val="tx2"/>
                </a:solidFill>
                <a:latin typeface="Arial Narrow" panose="020B0606020202030204" pitchFamily="34" charset="0"/>
              </a:rPr>
              <a:t>, </a:t>
            </a:r>
            <a:r>
              <a:rPr lang="ru-RU" sz="1900" b="1" dirty="0" err="1">
                <a:solidFill>
                  <a:schemeClr val="tx2"/>
                </a:solidFill>
                <a:latin typeface="Arial Narrow" panose="020B0606020202030204" pitchFamily="34" charset="0"/>
              </a:rPr>
              <a:t>служебни</a:t>
            </a:r>
            <a:r>
              <a:rPr lang="ru-RU" sz="1900" b="1" dirty="0">
                <a:solidFill>
                  <a:schemeClr val="tx2"/>
                </a:solidFill>
                <a:latin typeface="Arial Narrow" panose="020B0606020202030204" pitchFamily="34" charset="0"/>
              </a:rPr>
              <a:t> правоотношения или правоотношения </a:t>
            </a:r>
            <a:r>
              <a:rPr lang="ru-RU" sz="1900" b="1" dirty="0" err="1">
                <a:solidFill>
                  <a:schemeClr val="tx2"/>
                </a:solidFill>
                <a:latin typeface="Arial Narrow" panose="020B0606020202030204" pitchFamily="34" charset="0"/>
              </a:rPr>
              <a:t>възникнали</a:t>
            </a:r>
            <a:r>
              <a:rPr lang="ru-RU" sz="1900" b="1" dirty="0">
                <a:solidFill>
                  <a:schemeClr val="tx2"/>
                </a:solidFill>
                <a:latin typeface="Arial Narrow" panose="020B0606020202030204" pitchFamily="34" charset="0"/>
              </a:rPr>
              <a:t> на основание на </a:t>
            </a:r>
            <a:r>
              <a:rPr lang="ru-RU" sz="1900" b="1" dirty="0" err="1">
                <a:solidFill>
                  <a:schemeClr val="tx2"/>
                </a:solidFill>
                <a:latin typeface="Arial Narrow" panose="020B0606020202030204" pitchFamily="34" charset="0"/>
              </a:rPr>
              <a:t>специални</a:t>
            </a:r>
            <a:r>
              <a:rPr lang="ru-RU" sz="1900" b="1" dirty="0">
                <a:solidFill>
                  <a:schemeClr val="tx2"/>
                </a:solidFill>
                <a:latin typeface="Arial Narrow" panose="020B0606020202030204" pitchFamily="34" charset="0"/>
              </a:rPr>
              <a:t> </a:t>
            </a:r>
            <a:r>
              <a:rPr lang="ru-RU" sz="1900" b="1" dirty="0" err="1" smtClean="0">
                <a:solidFill>
                  <a:schemeClr val="tx2"/>
                </a:solidFill>
                <a:latin typeface="Arial Narrow" panose="020B0606020202030204" pitchFamily="34" charset="0"/>
              </a:rPr>
              <a:t>закони</a:t>
            </a:r>
            <a:r>
              <a:rPr lang="ru-RU" sz="1900" dirty="0" smtClean="0">
                <a:solidFill>
                  <a:schemeClr val="tx2"/>
                </a:solidFill>
                <a:latin typeface="Arial Narrow" panose="020B0606020202030204" pitchFamily="34" charset="0"/>
              </a:rPr>
              <a:t>, </a:t>
            </a:r>
            <a:r>
              <a:rPr lang="bg-BG" sz="1900" dirty="0" smtClean="0">
                <a:solidFill>
                  <a:schemeClr val="tx2"/>
                </a:solidFill>
                <a:latin typeface="Arial Narrow" panose="020B0606020202030204" pitchFamily="34" charset="0"/>
              </a:rPr>
              <a:t> здравноосигурителната вноска се определя върху облагаемия доход и се внася от работодателя и от осигурения споделено в съотношение 60:40.</a:t>
            </a:r>
          </a:p>
          <a:p>
            <a:pPr algn="just"/>
            <a:r>
              <a:rPr lang="bg-BG" sz="1900" dirty="0">
                <a:solidFill>
                  <a:schemeClr val="tx2"/>
                </a:solidFill>
                <a:latin typeface="Arial Narrow" panose="020B0606020202030204" pitchFamily="34" charset="0"/>
              </a:rPr>
              <a:t>	</a:t>
            </a:r>
            <a:r>
              <a:rPr lang="bg-BG" sz="1900" b="1" dirty="0" smtClean="0">
                <a:solidFill>
                  <a:schemeClr val="tx2"/>
                </a:solidFill>
                <a:latin typeface="Arial Narrow" panose="020B0606020202030204" pitchFamily="34" charset="0"/>
              </a:rPr>
              <a:t>2. </a:t>
            </a:r>
            <a:r>
              <a:rPr lang="ru-RU" sz="1900" b="1" dirty="0" err="1">
                <a:solidFill>
                  <a:schemeClr val="tx2"/>
                </a:solidFill>
                <a:latin typeface="Arial Narrow" panose="020B0606020202030204" pitchFamily="34" charset="0"/>
              </a:rPr>
              <a:t>Осигуряват</a:t>
            </a:r>
            <a:r>
              <a:rPr lang="ru-RU" sz="1900" b="1" dirty="0">
                <a:solidFill>
                  <a:schemeClr val="tx2"/>
                </a:solidFill>
                <a:latin typeface="Arial Narrow" panose="020B0606020202030204" pitchFamily="34" charset="0"/>
              </a:rPr>
              <a:t> се за сметка на </a:t>
            </a:r>
            <a:r>
              <a:rPr lang="ru-RU" sz="1900" b="1" dirty="0" err="1">
                <a:solidFill>
                  <a:schemeClr val="tx2"/>
                </a:solidFill>
                <a:latin typeface="Arial Narrow" panose="020B0606020202030204" pitchFamily="34" charset="0"/>
              </a:rPr>
              <a:t>държавния</a:t>
            </a:r>
            <a:r>
              <a:rPr lang="ru-RU" sz="1900" b="1" dirty="0">
                <a:solidFill>
                  <a:schemeClr val="tx2"/>
                </a:solidFill>
                <a:latin typeface="Arial Narrow" panose="020B0606020202030204" pitchFamily="34" charset="0"/>
              </a:rPr>
              <a:t> </a:t>
            </a:r>
            <a:r>
              <a:rPr lang="ru-RU" sz="1900" b="1" dirty="0" smtClean="0">
                <a:solidFill>
                  <a:schemeClr val="tx2"/>
                </a:solidFill>
                <a:latin typeface="Arial Narrow" panose="020B0606020202030204" pitchFamily="34" charset="0"/>
              </a:rPr>
              <a:t>бюджет:</a:t>
            </a:r>
          </a:p>
          <a:p>
            <a:pPr marL="342900" indent="-342900" algn="just">
              <a:buFont typeface="Arial" panose="020B0604020202020204" pitchFamily="34" charset="0"/>
              <a:buChar char="•"/>
            </a:pPr>
            <a:r>
              <a:rPr lang="ru-RU" sz="1900" dirty="0">
                <a:solidFill>
                  <a:schemeClr val="tx2"/>
                </a:solidFill>
                <a:latin typeface="Arial Narrow" panose="020B0606020202030204" pitchFamily="34" charset="0"/>
              </a:rPr>
              <a:t>за </a:t>
            </a:r>
            <a:r>
              <a:rPr lang="ru-RU" sz="1900" dirty="0" err="1">
                <a:solidFill>
                  <a:schemeClr val="tx2"/>
                </a:solidFill>
                <a:latin typeface="Arial Narrow" panose="020B0606020202030204" pitchFamily="34" charset="0"/>
              </a:rPr>
              <a:t>пенсионерите</a:t>
            </a:r>
            <a:r>
              <a:rPr lang="ru-RU" sz="1900" dirty="0">
                <a:solidFill>
                  <a:schemeClr val="tx2"/>
                </a:solidFill>
                <a:latin typeface="Arial Narrow" panose="020B0606020202030204" pitchFamily="34" charset="0"/>
              </a:rPr>
              <a:t> от </a:t>
            </a:r>
            <a:r>
              <a:rPr lang="ru-RU" sz="1900" dirty="0" err="1">
                <a:solidFill>
                  <a:schemeClr val="tx2"/>
                </a:solidFill>
                <a:latin typeface="Arial Narrow" panose="020B0606020202030204" pitchFamily="34" charset="0"/>
              </a:rPr>
              <a:t>държавното</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обществено</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осигуряване</a:t>
            </a:r>
            <a:r>
              <a:rPr lang="ru-RU" sz="1900" dirty="0">
                <a:solidFill>
                  <a:schemeClr val="tx2"/>
                </a:solidFill>
                <a:latin typeface="Arial Narrow" panose="020B0606020202030204" pitchFamily="34" charset="0"/>
              </a:rPr>
              <a:t> или от </a:t>
            </a:r>
            <a:r>
              <a:rPr lang="ru-RU" sz="1900" dirty="0" err="1">
                <a:solidFill>
                  <a:schemeClr val="tx2"/>
                </a:solidFill>
                <a:latin typeface="Arial Narrow" panose="020B0606020202030204" pitchFamily="34" charset="0"/>
              </a:rPr>
              <a:t>професионален</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пенсионен</a:t>
            </a:r>
            <a:r>
              <a:rPr lang="ru-RU" sz="1900" dirty="0">
                <a:solidFill>
                  <a:schemeClr val="tx2"/>
                </a:solidFill>
                <a:latin typeface="Arial Narrow" panose="020B0606020202030204" pitchFamily="34" charset="0"/>
              </a:rPr>
              <a:t> фонд </a:t>
            </a:r>
            <a:endParaRPr lang="ru-RU" sz="1900" dirty="0" smtClean="0">
              <a:solidFill>
                <a:schemeClr val="tx2"/>
              </a:solidFill>
              <a:latin typeface="Arial Narrow" panose="020B0606020202030204" pitchFamily="34" charset="0"/>
            </a:endParaRPr>
          </a:p>
          <a:p>
            <a:pPr marL="342900" indent="-342900" algn="just">
              <a:buFont typeface="Arial" panose="020B0604020202020204" pitchFamily="34" charset="0"/>
              <a:buChar char="•"/>
            </a:pPr>
            <a:r>
              <a:rPr lang="ru-RU" sz="1900" dirty="0" err="1" smtClean="0">
                <a:solidFill>
                  <a:schemeClr val="tx2"/>
                </a:solidFill>
                <a:latin typeface="Arial Narrow" panose="020B0606020202030204" pitchFamily="34" charset="0"/>
              </a:rPr>
              <a:t>лицата</a:t>
            </a:r>
            <a:r>
              <a:rPr lang="ru-RU" sz="1900" dirty="0" smtClean="0">
                <a:solidFill>
                  <a:schemeClr val="tx2"/>
                </a:solidFill>
                <a:latin typeface="Arial Narrow" panose="020B0606020202030204" pitchFamily="34" charset="0"/>
              </a:rPr>
              <a:t> </a:t>
            </a:r>
            <a:r>
              <a:rPr lang="ru-RU" sz="1900" dirty="0">
                <a:solidFill>
                  <a:schemeClr val="tx2"/>
                </a:solidFill>
                <a:latin typeface="Arial Narrow" panose="020B0606020202030204" pitchFamily="34" charset="0"/>
              </a:rPr>
              <a:t>до 18-годишна </a:t>
            </a:r>
            <a:r>
              <a:rPr lang="ru-RU" sz="1900" dirty="0" err="1">
                <a:solidFill>
                  <a:schemeClr val="tx2"/>
                </a:solidFill>
                <a:latin typeface="Arial Narrow" panose="020B0606020202030204" pitchFamily="34" charset="0"/>
              </a:rPr>
              <a:t>възраст</a:t>
            </a:r>
            <a:r>
              <a:rPr lang="ru-RU" sz="1900" dirty="0">
                <a:solidFill>
                  <a:schemeClr val="tx2"/>
                </a:solidFill>
                <a:latin typeface="Arial Narrow" panose="020B0606020202030204" pitchFamily="34" charset="0"/>
              </a:rPr>
              <a:t> и след </a:t>
            </a:r>
            <a:r>
              <a:rPr lang="ru-RU" sz="1900" dirty="0" err="1">
                <a:solidFill>
                  <a:schemeClr val="tx2"/>
                </a:solidFill>
                <a:latin typeface="Arial Narrow" panose="020B0606020202030204" pitchFamily="34" charset="0"/>
              </a:rPr>
              <a:t>навършване</a:t>
            </a:r>
            <a:r>
              <a:rPr lang="ru-RU" sz="1900" dirty="0">
                <a:solidFill>
                  <a:schemeClr val="tx2"/>
                </a:solidFill>
                <a:latin typeface="Arial Narrow" panose="020B0606020202030204" pitchFamily="34" charset="0"/>
              </a:rPr>
              <a:t> на </a:t>
            </a:r>
            <a:r>
              <a:rPr lang="ru-RU" sz="1900" dirty="0" err="1">
                <a:solidFill>
                  <a:schemeClr val="tx2"/>
                </a:solidFill>
                <a:latin typeface="Arial Narrow" panose="020B0606020202030204" pitchFamily="34" charset="0"/>
              </a:rPr>
              <a:t>тази</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възраст</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ако</a:t>
            </a:r>
            <a:r>
              <a:rPr lang="ru-RU" sz="1900" dirty="0">
                <a:solidFill>
                  <a:schemeClr val="tx2"/>
                </a:solidFill>
                <a:latin typeface="Arial Narrow" panose="020B0606020202030204" pitchFamily="34" charset="0"/>
              </a:rPr>
              <a:t> учат </a:t>
            </a:r>
            <a:r>
              <a:rPr lang="ru-RU" sz="1900" dirty="0" err="1">
                <a:solidFill>
                  <a:schemeClr val="tx2"/>
                </a:solidFill>
                <a:latin typeface="Arial Narrow" panose="020B0606020202030204" pitchFamily="34" charset="0"/>
              </a:rPr>
              <a:t>редовно</a:t>
            </a:r>
            <a:r>
              <a:rPr lang="ru-RU" sz="1900" dirty="0">
                <a:solidFill>
                  <a:schemeClr val="tx2"/>
                </a:solidFill>
                <a:latin typeface="Arial Narrow" panose="020B0606020202030204" pitchFamily="34" charset="0"/>
              </a:rPr>
              <a:t> - до </a:t>
            </a:r>
            <a:r>
              <a:rPr lang="ru-RU" sz="1900" dirty="0" err="1">
                <a:solidFill>
                  <a:schemeClr val="tx2"/>
                </a:solidFill>
                <a:latin typeface="Arial Narrow" panose="020B0606020202030204" pitchFamily="34" charset="0"/>
              </a:rPr>
              <a:t>завършване</a:t>
            </a:r>
            <a:r>
              <a:rPr lang="ru-RU" sz="1900" dirty="0">
                <a:solidFill>
                  <a:schemeClr val="tx2"/>
                </a:solidFill>
                <a:latin typeface="Arial Narrow" panose="020B0606020202030204" pitchFamily="34" charset="0"/>
              </a:rPr>
              <a:t> на </a:t>
            </a:r>
            <a:r>
              <a:rPr lang="ru-RU" sz="1900" dirty="0" err="1">
                <a:solidFill>
                  <a:schemeClr val="tx2"/>
                </a:solidFill>
                <a:latin typeface="Arial Narrow" panose="020B0606020202030204" pitchFamily="34" charset="0"/>
              </a:rPr>
              <a:t>средно</a:t>
            </a:r>
            <a:r>
              <a:rPr lang="ru-RU" sz="1900" dirty="0">
                <a:solidFill>
                  <a:schemeClr val="tx2"/>
                </a:solidFill>
                <a:latin typeface="Arial Narrow" panose="020B0606020202030204" pitchFamily="34" charset="0"/>
              </a:rPr>
              <a:t> образование, но не </a:t>
            </a:r>
            <a:r>
              <a:rPr lang="ru-RU" sz="1900" dirty="0" err="1">
                <a:solidFill>
                  <a:schemeClr val="tx2"/>
                </a:solidFill>
                <a:latin typeface="Arial Narrow" panose="020B0606020202030204" pitchFamily="34" charset="0"/>
              </a:rPr>
              <a:t>по-късно</a:t>
            </a:r>
            <a:r>
              <a:rPr lang="ru-RU" sz="1900" dirty="0">
                <a:solidFill>
                  <a:schemeClr val="tx2"/>
                </a:solidFill>
                <a:latin typeface="Arial Narrow" panose="020B0606020202030204" pitchFamily="34" charset="0"/>
              </a:rPr>
              <a:t> от </a:t>
            </a:r>
            <a:r>
              <a:rPr lang="ru-RU" sz="1900" dirty="0" err="1">
                <a:solidFill>
                  <a:schemeClr val="tx2"/>
                </a:solidFill>
                <a:latin typeface="Arial Narrow" panose="020B0606020202030204" pitchFamily="34" charset="0"/>
              </a:rPr>
              <a:t>навършване</a:t>
            </a:r>
            <a:r>
              <a:rPr lang="ru-RU" sz="1900" dirty="0">
                <a:solidFill>
                  <a:schemeClr val="tx2"/>
                </a:solidFill>
                <a:latin typeface="Arial Narrow" panose="020B0606020202030204" pitchFamily="34" charset="0"/>
              </a:rPr>
              <a:t> на 22-годишна </a:t>
            </a:r>
            <a:r>
              <a:rPr lang="ru-RU" sz="1900" dirty="0" err="1">
                <a:solidFill>
                  <a:schemeClr val="tx2"/>
                </a:solidFill>
                <a:latin typeface="Arial Narrow" panose="020B0606020202030204" pitchFamily="34" charset="0"/>
              </a:rPr>
              <a:t>възраст</a:t>
            </a:r>
            <a:r>
              <a:rPr lang="ru-RU" sz="1900" dirty="0">
                <a:solidFill>
                  <a:schemeClr val="tx2"/>
                </a:solidFill>
                <a:latin typeface="Arial Narrow" panose="020B0606020202030204" pitchFamily="34" charset="0"/>
              </a:rPr>
              <a:t>; </a:t>
            </a:r>
            <a:endParaRPr lang="ru-RU" sz="1900" dirty="0" smtClean="0">
              <a:solidFill>
                <a:schemeClr val="tx2"/>
              </a:solidFill>
              <a:latin typeface="Arial Narrow" panose="020B0606020202030204" pitchFamily="34" charset="0"/>
            </a:endParaRPr>
          </a:p>
          <a:p>
            <a:pPr marL="342900" indent="-342900" algn="just">
              <a:buFont typeface="Arial" panose="020B0604020202020204" pitchFamily="34" charset="0"/>
              <a:buChar char="•"/>
            </a:pPr>
            <a:r>
              <a:rPr lang="ru-RU" sz="1900" dirty="0">
                <a:solidFill>
                  <a:schemeClr val="tx2"/>
                </a:solidFill>
                <a:latin typeface="Arial Narrow" panose="020B0606020202030204" pitchFamily="34" charset="0"/>
              </a:rPr>
              <a:t>за </a:t>
            </a:r>
            <a:r>
              <a:rPr lang="ru-RU" sz="1900" dirty="0" err="1">
                <a:solidFill>
                  <a:schemeClr val="tx2"/>
                </a:solidFill>
                <a:latin typeface="Arial Narrow" panose="020B0606020202030204" pitchFamily="34" charset="0"/>
              </a:rPr>
              <a:t>лицата</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получаващи</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обезщетение</a:t>
            </a:r>
            <a:r>
              <a:rPr lang="ru-RU" sz="1900" dirty="0">
                <a:solidFill>
                  <a:schemeClr val="tx2"/>
                </a:solidFill>
                <a:latin typeface="Arial Narrow" panose="020B0606020202030204" pitchFamily="34" charset="0"/>
              </a:rPr>
              <a:t> за безработица</a:t>
            </a:r>
            <a:endParaRPr lang="ru-RU" sz="1900" dirty="0" smtClean="0">
              <a:solidFill>
                <a:schemeClr val="tx2"/>
              </a:solidFill>
              <a:latin typeface="Arial Narrow" panose="020B0606020202030204" pitchFamily="34" charset="0"/>
            </a:endParaRPr>
          </a:p>
          <a:p>
            <a:pPr marL="342900" indent="-342900" algn="just">
              <a:buFont typeface="Arial" panose="020B0604020202020204" pitchFamily="34" charset="0"/>
              <a:buChar char="•"/>
            </a:pPr>
            <a:r>
              <a:rPr lang="ru-RU" sz="1900" dirty="0" err="1" smtClean="0">
                <a:solidFill>
                  <a:schemeClr val="tx2"/>
                </a:solidFill>
                <a:latin typeface="Arial Narrow" panose="020B0606020202030204" pitchFamily="34" charset="0"/>
              </a:rPr>
              <a:t>студентите</a:t>
            </a:r>
            <a:r>
              <a:rPr lang="ru-RU" sz="1900" dirty="0" smtClean="0">
                <a:solidFill>
                  <a:schemeClr val="tx2"/>
                </a:solidFill>
                <a:latin typeface="Arial Narrow" panose="020B0606020202030204" pitchFamily="34" charset="0"/>
              </a:rPr>
              <a:t> </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редовно</a:t>
            </a:r>
            <a:r>
              <a:rPr lang="ru-RU" sz="1900" dirty="0">
                <a:solidFill>
                  <a:schemeClr val="tx2"/>
                </a:solidFill>
                <a:latin typeface="Arial Narrow" panose="020B0606020202030204" pitchFamily="34" charset="0"/>
              </a:rPr>
              <a:t> обучение </a:t>
            </a:r>
            <a:r>
              <a:rPr lang="ru-RU" sz="1900" dirty="0" err="1">
                <a:solidFill>
                  <a:schemeClr val="tx2"/>
                </a:solidFill>
                <a:latin typeface="Arial Narrow" panose="020B0606020202030204" pitchFamily="34" charset="0"/>
              </a:rPr>
              <a:t>във</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висши</a:t>
            </a:r>
            <a:r>
              <a:rPr lang="ru-RU" sz="1900" dirty="0">
                <a:solidFill>
                  <a:schemeClr val="tx2"/>
                </a:solidFill>
                <a:latin typeface="Arial Narrow" panose="020B0606020202030204" pitchFamily="34" charset="0"/>
              </a:rPr>
              <a:t> училища до </a:t>
            </a:r>
            <a:r>
              <a:rPr lang="ru-RU" sz="1900" dirty="0" err="1">
                <a:solidFill>
                  <a:schemeClr val="tx2"/>
                </a:solidFill>
                <a:latin typeface="Arial Narrow" panose="020B0606020202030204" pitchFamily="34" charset="0"/>
              </a:rPr>
              <a:t>навършване</a:t>
            </a:r>
            <a:r>
              <a:rPr lang="ru-RU" sz="1900" dirty="0">
                <a:solidFill>
                  <a:schemeClr val="tx2"/>
                </a:solidFill>
                <a:latin typeface="Arial Narrow" panose="020B0606020202030204" pitchFamily="34" charset="0"/>
              </a:rPr>
              <a:t> на 26-годишна </a:t>
            </a:r>
            <a:r>
              <a:rPr lang="ru-RU" sz="1900" dirty="0" err="1">
                <a:solidFill>
                  <a:schemeClr val="tx2"/>
                </a:solidFill>
                <a:latin typeface="Arial Narrow" panose="020B0606020202030204" pitchFamily="34" charset="0"/>
              </a:rPr>
              <a:t>възраст</a:t>
            </a:r>
            <a:r>
              <a:rPr lang="ru-RU" sz="1900" dirty="0">
                <a:solidFill>
                  <a:schemeClr val="tx2"/>
                </a:solidFill>
                <a:latin typeface="Arial Narrow" panose="020B0606020202030204" pitchFamily="34" charset="0"/>
              </a:rPr>
              <a:t>, и </a:t>
            </a:r>
            <a:r>
              <a:rPr lang="ru-RU" sz="1900" dirty="0" err="1">
                <a:solidFill>
                  <a:schemeClr val="tx2"/>
                </a:solidFill>
                <a:latin typeface="Arial Narrow" panose="020B0606020202030204" pitchFamily="34" charset="0"/>
              </a:rPr>
              <a:t>докторантите</a:t>
            </a:r>
            <a:r>
              <a:rPr lang="ru-RU" sz="1900" dirty="0">
                <a:solidFill>
                  <a:schemeClr val="tx2"/>
                </a:solidFill>
                <a:latin typeface="Arial Narrow" panose="020B0606020202030204" pitchFamily="34" charset="0"/>
              </a:rPr>
              <a:t> на </a:t>
            </a:r>
            <a:r>
              <a:rPr lang="ru-RU" sz="1900" dirty="0" err="1">
                <a:solidFill>
                  <a:schemeClr val="tx2"/>
                </a:solidFill>
                <a:latin typeface="Arial Narrow" panose="020B0606020202030204" pitchFamily="34" charset="0"/>
              </a:rPr>
              <a:t>редовно</a:t>
            </a:r>
            <a:r>
              <a:rPr lang="ru-RU" sz="1900" dirty="0">
                <a:solidFill>
                  <a:schemeClr val="tx2"/>
                </a:solidFill>
                <a:latin typeface="Arial Narrow" panose="020B0606020202030204" pitchFamily="34" charset="0"/>
              </a:rPr>
              <a:t> обучение по </a:t>
            </a:r>
            <a:r>
              <a:rPr lang="ru-RU" sz="1900" dirty="0" err="1">
                <a:solidFill>
                  <a:schemeClr val="tx2"/>
                </a:solidFill>
                <a:latin typeface="Arial Narrow" panose="020B0606020202030204" pitchFamily="34" charset="0"/>
              </a:rPr>
              <a:t>държавна</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поръчка</a:t>
            </a:r>
            <a:r>
              <a:rPr lang="ru-RU" sz="1900" dirty="0">
                <a:solidFill>
                  <a:schemeClr val="tx2"/>
                </a:solidFill>
                <a:latin typeface="Arial Narrow" panose="020B0606020202030204" pitchFamily="34" charset="0"/>
              </a:rPr>
              <a:t>;</a:t>
            </a:r>
          </a:p>
          <a:p>
            <a:pPr marL="342900" indent="-342900" algn="just">
              <a:buFont typeface="Arial" panose="020B0604020202020204" pitchFamily="34" charset="0"/>
              <a:buChar char="•"/>
            </a:pPr>
            <a:r>
              <a:rPr lang="ru-RU" sz="1900" dirty="0" err="1" smtClean="0">
                <a:solidFill>
                  <a:schemeClr val="tx2"/>
                </a:solidFill>
                <a:latin typeface="Arial Narrow" panose="020B0606020202030204" pitchFamily="34" charset="0"/>
              </a:rPr>
              <a:t>чуждестранните</a:t>
            </a:r>
            <a:r>
              <a:rPr lang="ru-RU" sz="1900" dirty="0" smtClean="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студенти</a:t>
            </a:r>
            <a:r>
              <a:rPr lang="ru-RU" sz="1900" dirty="0">
                <a:solidFill>
                  <a:schemeClr val="tx2"/>
                </a:solidFill>
                <a:latin typeface="Arial Narrow" panose="020B0606020202030204" pitchFamily="34" charset="0"/>
              </a:rPr>
              <a:t> - </a:t>
            </a:r>
            <a:r>
              <a:rPr lang="ru-RU" sz="1900" dirty="0" err="1">
                <a:solidFill>
                  <a:schemeClr val="tx2"/>
                </a:solidFill>
                <a:latin typeface="Arial Narrow" panose="020B0606020202030204" pitchFamily="34" charset="0"/>
              </a:rPr>
              <a:t>редовно</a:t>
            </a:r>
            <a:r>
              <a:rPr lang="ru-RU" sz="1900" dirty="0">
                <a:solidFill>
                  <a:schemeClr val="tx2"/>
                </a:solidFill>
                <a:latin typeface="Arial Narrow" panose="020B0606020202030204" pitchFamily="34" charset="0"/>
              </a:rPr>
              <a:t> обучение, до </a:t>
            </a:r>
            <a:r>
              <a:rPr lang="ru-RU" sz="1900" dirty="0" err="1">
                <a:solidFill>
                  <a:schemeClr val="tx2"/>
                </a:solidFill>
                <a:latin typeface="Arial Narrow" panose="020B0606020202030204" pitchFamily="34" charset="0"/>
              </a:rPr>
              <a:t>навършване</a:t>
            </a:r>
            <a:r>
              <a:rPr lang="ru-RU" sz="1900" dirty="0">
                <a:solidFill>
                  <a:schemeClr val="tx2"/>
                </a:solidFill>
                <a:latin typeface="Arial Narrow" panose="020B0606020202030204" pitchFamily="34" charset="0"/>
              </a:rPr>
              <a:t> на 26-годишна </a:t>
            </a:r>
            <a:r>
              <a:rPr lang="ru-RU" sz="1900" dirty="0" err="1">
                <a:solidFill>
                  <a:schemeClr val="tx2"/>
                </a:solidFill>
                <a:latin typeface="Arial Narrow" panose="020B0606020202030204" pitchFamily="34" charset="0"/>
              </a:rPr>
              <a:t>възраст</a:t>
            </a:r>
            <a:r>
              <a:rPr lang="ru-RU" sz="1900" dirty="0">
                <a:solidFill>
                  <a:schemeClr val="tx2"/>
                </a:solidFill>
                <a:latin typeface="Arial Narrow" panose="020B0606020202030204" pitchFamily="34" charset="0"/>
              </a:rPr>
              <a:t> и </a:t>
            </a:r>
            <a:r>
              <a:rPr lang="ru-RU" sz="1900" dirty="0" err="1">
                <a:solidFill>
                  <a:schemeClr val="tx2"/>
                </a:solidFill>
                <a:latin typeface="Arial Narrow" panose="020B0606020202030204" pitchFamily="34" charset="0"/>
              </a:rPr>
              <a:t>докторантите</a:t>
            </a:r>
            <a:r>
              <a:rPr lang="ru-RU" sz="1900" dirty="0">
                <a:solidFill>
                  <a:schemeClr val="tx2"/>
                </a:solidFill>
                <a:latin typeface="Arial Narrow" panose="020B0606020202030204" pitchFamily="34" charset="0"/>
              </a:rPr>
              <a:t> на </a:t>
            </a:r>
            <a:r>
              <a:rPr lang="ru-RU" sz="1900" dirty="0" err="1">
                <a:solidFill>
                  <a:schemeClr val="tx2"/>
                </a:solidFill>
                <a:latin typeface="Arial Narrow" panose="020B0606020202030204" pitchFamily="34" charset="0"/>
              </a:rPr>
              <a:t>редовно</a:t>
            </a:r>
            <a:r>
              <a:rPr lang="ru-RU" sz="1900" dirty="0">
                <a:solidFill>
                  <a:schemeClr val="tx2"/>
                </a:solidFill>
                <a:latin typeface="Arial Narrow" panose="020B0606020202030204" pitchFamily="34" charset="0"/>
              </a:rPr>
              <a:t> обучение, </a:t>
            </a:r>
            <a:r>
              <a:rPr lang="ru-RU" sz="1900" dirty="0" err="1">
                <a:solidFill>
                  <a:schemeClr val="tx2"/>
                </a:solidFill>
                <a:latin typeface="Arial Narrow" panose="020B0606020202030204" pitchFamily="34" charset="0"/>
              </a:rPr>
              <a:t>приети</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във</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висши</a:t>
            </a:r>
            <a:r>
              <a:rPr lang="ru-RU" sz="1900" dirty="0">
                <a:solidFill>
                  <a:schemeClr val="tx2"/>
                </a:solidFill>
                <a:latin typeface="Arial Narrow" panose="020B0606020202030204" pitchFamily="34" charset="0"/>
              </a:rPr>
              <a:t> училища и </a:t>
            </a:r>
            <a:r>
              <a:rPr lang="ru-RU" sz="1900" dirty="0" err="1">
                <a:solidFill>
                  <a:schemeClr val="tx2"/>
                </a:solidFill>
                <a:latin typeface="Arial Narrow" panose="020B0606020202030204" pitchFamily="34" charset="0"/>
              </a:rPr>
              <a:t>научни</a:t>
            </a:r>
            <a:r>
              <a:rPr lang="ru-RU" sz="1900" dirty="0">
                <a:solidFill>
                  <a:schemeClr val="tx2"/>
                </a:solidFill>
                <a:latin typeface="Arial Narrow" panose="020B0606020202030204" pitchFamily="34" charset="0"/>
              </a:rPr>
              <a:t> организации у нас по </a:t>
            </a:r>
            <a:r>
              <a:rPr lang="ru-RU" sz="1900" dirty="0" err="1">
                <a:solidFill>
                  <a:schemeClr val="tx2"/>
                </a:solidFill>
                <a:latin typeface="Arial Narrow" panose="020B0606020202030204" pitchFamily="34" charset="0"/>
              </a:rPr>
              <a:t>реда</a:t>
            </a:r>
            <a:r>
              <a:rPr lang="ru-RU" sz="1900" dirty="0">
                <a:solidFill>
                  <a:schemeClr val="tx2"/>
                </a:solidFill>
                <a:latin typeface="Arial Narrow" panose="020B0606020202030204" pitchFamily="34" charset="0"/>
              </a:rPr>
              <a:t> на Постановление на </a:t>
            </a:r>
            <a:r>
              <a:rPr lang="ru-RU" sz="1900" dirty="0" err="1">
                <a:solidFill>
                  <a:schemeClr val="tx2"/>
                </a:solidFill>
                <a:latin typeface="Arial Narrow" panose="020B0606020202030204" pitchFamily="34" charset="0"/>
              </a:rPr>
              <a:t>Министерския</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съвет</a:t>
            </a:r>
            <a:r>
              <a:rPr lang="ru-RU" sz="1900" dirty="0">
                <a:solidFill>
                  <a:schemeClr val="tx2"/>
                </a:solidFill>
                <a:latin typeface="Arial Narrow" panose="020B0606020202030204" pitchFamily="34" charset="0"/>
              </a:rPr>
              <a:t> № 103 от 1993 г. </a:t>
            </a:r>
            <a:r>
              <a:rPr lang="ru-RU" sz="1900" dirty="0" smtClean="0">
                <a:solidFill>
                  <a:schemeClr val="tx2"/>
                </a:solidFill>
                <a:latin typeface="Arial Narrow" panose="020B0606020202030204" pitchFamily="34" charset="0"/>
              </a:rPr>
              <a:t>и </a:t>
            </a:r>
            <a:r>
              <a:rPr lang="ru-RU" sz="1900" dirty="0">
                <a:solidFill>
                  <a:schemeClr val="tx2"/>
                </a:solidFill>
                <a:latin typeface="Arial Narrow" panose="020B0606020202030204" pitchFamily="34" charset="0"/>
              </a:rPr>
              <a:t>Постановление на </a:t>
            </a:r>
            <a:r>
              <a:rPr lang="ru-RU" sz="1900" dirty="0" err="1">
                <a:solidFill>
                  <a:schemeClr val="tx2"/>
                </a:solidFill>
                <a:latin typeface="Arial Narrow" panose="020B0606020202030204" pitchFamily="34" charset="0"/>
              </a:rPr>
              <a:t>Министерския</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съвет</a:t>
            </a:r>
            <a:r>
              <a:rPr lang="ru-RU" sz="1900" dirty="0">
                <a:solidFill>
                  <a:schemeClr val="tx2"/>
                </a:solidFill>
                <a:latin typeface="Arial Narrow" panose="020B0606020202030204" pitchFamily="34" charset="0"/>
              </a:rPr>
              <a:t> № 228 от 1997 г. за </a:t>
            </a:r>
            <a:r>
              <a:rPr lang="ru-RU" sz="1900" dirty="0" err="1">
                <a:solidFill>
                  <a:schemeClr val="tx2"/>
                </a:solidFill>
                <a:latin typeface="Arial Narrow" panose="020B0606020202030204" pitchFamily="34" charset="0"/>
              </a:rPr>
              <a:t>приемане</a:t>
            </a:r>
            <a:r>
              <a:rPr lang="ru-RU" sz="1900" dirty="0">
                <a:solidFill>
                  <a:schemeClr val="tx2"/>
                </a:solidFill>
                <a:latin typeface="Arial Narrow" panose="020B0606020202030204" pitchFamily="34" charset="0"/>
              </a:rPr>
              <a:t> на </a:t>
            </a:r>
            <a:r>
              <a:rPr lang="ru-RU" sz="1900" dirty="0" err="1">
                <a:solidFill>
                  <a:schemeClr val="tx2"/>
                </a:solidFill>
                <a:latin typeface="Arial Narrow" panose="020B0606020202030204" pitchFamily="34" charset="0"/>
              </a:rPr>
              <a:t>граждани</a:t>
            </a:r>
            <a:r>
              <a:rPr lang="ru-RU" sz="1900" dirty="0">
                <a:solidFill>
                  <a:schemeClr val="tx2"/>
                </a:solidFill>
                <a:latin typeface="Arial Narrow" panose="020B0606020202030204" pitchFamily="34" charset="0"/>
              </a:rPr>
              <a:t> на </a:t>
            </a:r>
            <a:r>
              <a:rPr lang="ru-RU" sz="1900" dirty="0" err="1">
                <a:solidFill>
                  <a:schemeClr val="tx2"/>
                </a:solidFill>
                <a:latin typeface="Arial Narrow" panose="020B0606020202030204" pitchFamily="34" charset="0"/>
              </a:rPr>
              <a:t>Република</a:t>
            </a:r>
            <a:r>
              <a:rPr lang="ru-RU" sz="1900" dirty="0">
                <a:solidFill>
                  <a:schemeClr val="tx2"/>
                </a:solidFill>
                <a:latin typeface="Arial Narrow" panose="020B0606020202030204" pitchFamily="34" charset="0"/>
              </a:rPr>
              <a:t> Македония за </a:t>
            </a:r>
            <a:r>
              <a:rPr lang="ru-RU" sz="1900" dirty="0" err="1">
                <a:solidFill>
                  <a:schemeClr val="tx2"/>
                </a:solidFill>
                <a:latin typeface="Arial Narrow" panose="020B0606020202030204" pitchFamily="34" charset="0"/>
              </a:rPr>
              <a:t>студенти</a:t>
            </a:r>
            <a:r>
              <a:rPr lang="ru-RU" sz="1900" dirty="0">
                <a:solidFill>
                  <a:schemeClr val="tx2"/>
                </a:solidFill>
                <a:latin typeface="Arial Narrow" panose="020B0606020202030204" pitchFamily="34" charset="0"/>
              </a:rPr>
              <a:t> в </a:t>
            </a:r>
            <a:r>
              <a:rPr lang="ru-RU" sz="1900" dirty="0" err="1">
                <a:solidFill>
                  <a:schemeClr val="tx2"/>
                </a:solidFill>
                <a:latin typeface="Arial Narrow" panose="020B0606020202030204" pitchFamily="34" charset="0"/>
              </a:rPr>
              <a:t>държавните</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висши</a:t>
            </a:r>
            <a:r>
              <a:rPr lang="ru-RU" sz="1900" dirty="0">
                <a:solidFill>
                  <a:schemeClr val="tx2"/>
                </a:solidFill>
                <a:latin typeface="Arial Narrow" panose="020B0606020202030204" pitchFamily="34" charset="0"/>
              </a:rPr>
              <a:t> училища на </a:t>
            </a:r>
            <a:r>
              <a:rPr lang="ru-RU" sz="1900" dirty="0" err="1">
                <a:solidFill>
                  <a:schemeClr val="tx2"/>
                </a:solidFill>
                <a:latin typeface="Arial Narrow" panose="020B0606020202030204" pitchFamily="34" charset="0"/>
              </a:rPr>
              <a:t>Република</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България</a:t>
            </a:r>
            <a:r>
              <a:rPr lang="ru-RU" sz="1900" dirty="0">
                <a:solidFill>
                  <a:schemeClr val="tx2"/>
                </a:solidFill>
                <a:latin typeface="Arial Narrow" panose="020B0606020202030204" pitchFamily="34" charset="0"/>
              </a:rPr>
              <a:t>;</a:t>
            </a:r>
          </a:p>
          <a:p>
            <a:pPr marL="342900" indent="-342900" algn="just">
              <a:buFont typeface="Arial" panose="020B0604020202020204" pitchFamily="34" charset="0"/>
              <a:buChar char="•"/>
            </a:pPr>
            <a:r>
              <a:rPr lang="ru-RU" sz="1900" dirty="0" err="1" smtClean="0">
                <a:solidFill>
                  <a:schemeClr val="tx2"/>
                </a:solidFill>
                <a:latin typeface="Arial Narrow" panose="020B0606020202030204" pitchFamily="34" charset="0"/>
              </a:rPr>
              <a:t>гражданите</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които</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отговарят</a:t>
            </a:r>
            <a:r>
              <a:rPr lang="ru-RU" sz="1900" dirty="0">
                <a:solidFill>
                  <a:schemeClr val="tx2"/>
                </a:solidFill>
                <a:latin typeface="Arial Narrow" panose="020B0606020202030204" pitchFamily="34" charset="0"/>
              </a:rPr>
              <a:t> на </a:t>
            </a:r>
            <a:r>
              <a:rPr lang="ru-RU" sz="1900" dirty="0" err="1">
                <a:solidFill>
                  <a:schemeClr val="tx2"/>
                </a:solidFill>
                <a:latin typeface="Arial Narrow" panose="020B0606020202030204" pitchFamily="34" charset="0"/>
              </a:rPr>
              <a:t>условията</a:t>
            </a:r>
            <a:r>
              <a:rPr lang="ru-RU" sz="1900" dirty="0">
                <a:solidFill>
                  <a:schemeClr val="tx2"/>
                </a:solidFill>
                <a:latin typeface="Arial Narrow" panose="020B0606020202030204" pitchFamily="34" charset="0"/>
              </a:rPr>
              <a:t> за </a:t>
            </a:r>
            <a:r>
              <a:rPr lang="ru-RU" sz="1900" dirty="0" err="1">
                <a:solidFill>
                  <a:schemeClr val="tx2"/>
                </a:solidFill>
                <a:latin typeface="Arial Narrow" panose="020B0606020202030204" pitchFamily="34" charset="0"/>
              </a:rPr>
              <a:t>получаване</a:t>
            </a:r>
            <a:r>
              <a:rPr lang="ru-RU" sz="1900" dirty="0">
                <a:solidFill>
                  <a:schemeClr val="tx2"/>
                </a:solidFill>
                <a:latin typeface="Arial Narrow" panose="020B0606020202030204" pitchFamily="34" charset="0"/>
              </a:rPr>
              <a:t> на </a:t>
            </a:r>
            <a:r>
              <a:rPr lang="ru-RU" sz="1900" dirty="0" err="1">
                <a:solidFill>
                  <a:schemeClr val="tx2"/>
                </a:solidFill>
                <a:latin typeface="Arial Narrow" panose="020B0606020202030204" pitchFamily="34" charset="0"/>
              </a:rPr>
              <a:t>месечни</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социални</a:t>
            </a:r>
            <a:r>
              <a:rPr lang="ru-RU" sz="1900" dirty="0">
                <a:solidFill>
                  <a:schemeClr val="tx2"/>
                </a:solidFill>
                <a:latin typeface="Arial Narrow" panose="020B0606020202030204" pitchFamily="34" charset="0"/>
              </a:rPr>
              <a:t> помощи и </a:t>
            </a:r>
            <a:r>
              <a:rPr lang="ru-RU" sz="1900" dirty="0" err="1">
                <a:solidFill>
                  <a:schemeClr val="tx2"/>
                </a:solidFill>
                <a:latin typeface="Arial Narrow" panose="020B0606020202030204" pitchFamily="34" charset="0"/>
              </a:rPr>
              <a:t>целеви</a:t>
            </a:r>
            <a:r>
              <a:rPr lang="ru-RU" sz="1900" dirty="0">
                <a:solidFill>
                  <a:schemeClr val="tx2"/>
                </a:solidFill>
                <a:latin typeface="Arial Narrow" panose="020B0606020202030204" pitchFamily="34" charset="0"/>
              </a:rPr>
              <a:t> помощи за отопление по </a:t>
            </a:r>
            <a:r>
              <a:rPr lang="ru-RU" sz="1900" dirty="0" err="1">
                <a:solidFill>
                  <a:schemeClr val="tx2"/>
                </a:solidFill>
                <a:latin typeface="Arial Narrow" panose="020B0606020202030204" pitchFamily="34" charset="0"/>
              </a:rPr>
              <a:t>реда</a:t>
            </a:r>
            <a:r>
              <a:rPr lang="ru-RU" sz="1900" dirty="0">
                <a:solidFill>
                  <a:schemeClr val="tx2"/>
                </a:solidFill>
                <a:latin typeface="Arial Narrow" panose="020B0606020202030204" pitchFamily="34" charset="0"/>
              </a:rPr>
              <a:t> на Закона за </a:t>
            </a:r>
            <a:r>
              <a:rPr lang="ru-RU" sz="1900" dirty="0" err="1">
                <a:solidFill>
                  <a:schemeClr val="tx2"/>
                </a:solidFill>
                <a:latin typeface="Arial Narrow" panose="020B0606020202030204" pitchFamily="34" charset="0"/>
              </a:rPr>
              <a:t>социално</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подпомагане</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ако</a:t>
            </a:r>
            <a:r>
              <a:rPr lang="ru-RU" sz="1900" dirty="0">
                <a:solidFill>
                  <a:schemeClr val="tx2"/>
                </a:solidFill>
                <a:latin typeface="Arial Narrow" panose="020B0606020202030204" pitchFamily="34" charset="0"/>
              </a:rPr>
              <a:t> не </a:t>
            </a:r>
            <a:r>
              <a:rPr lang="ru-RU" sz="1900" dirty="0" err="1">
                <a:solidFill>
                  <a:schemeClr val="tx2"/>
                </a:solidFill>
                <a:latin typeface="Arial Narrow" panose="020B0606020202030204" pitchFamily="34" charset="0"/>
              </a:rPr>
              <a:t>са</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осигурени</a:t>
            </a:r>
            <a:r>
              <a:rPr lang="ru-RU" sz="1900" dirty="0">
                <a:solidFill>
                  <a:schemeClr val="tx2"/>
                </a:solidFill>
                <a:latin typeface="Arial Narrow" panose="020B0606020202030204" pitchFamily="34" charset="0"/>
              </a:rPr>
              <a:t> на </a:t>
            </a:r>
            <a:r>
              <a:rPr lang="ru-RU" sz="1900" dirty="0" err="1">
                <a:solidFill>
                  <a:schemeClr val="tx2"/>
                </a:solidFill>
                <a:latin typeface="Arial Narrow" panose="020B0606020202030204" pitchFamily="34" charset="0"/>
              </a:rPr>
              <a:t>друго</a:t>
            </a:r>
            <a:r>
              <a:rPr lang="ru-RU" sz="1900" dirty="0">
                <a:solidFill>
                  <a:schemeClr val="tx2"/>
                </a:solidFill>
                <a:latin typeface="Arial Narrow" panose="020B0606020202030204" pitchFamily="34" charset="0"/>
              </a:rPr>
              <a:t> </a:t>
            </a:r>
            <a:r>
              <a:rPr lang="ru-RU" sz="1900" dirty="0" smtClean="0">
                <a:solidFill>
                  <a:schemeClr val="tx2"/>
                </a:solidFill>
                <a:latin typeface="Arial Narrow" panose="020B0606020202030204" pitchFamily="34" charset="0"/>
              </a:rPr>
              <a:t>основание</a:t>
            </a:r>
          </a:p>
          <a:p>
            <a:pPr marL="342900" indent="-342900" algn="just">
              <a:buFont typeface="Arial" panose="020B0604020202020204" pitchFamily="34" charset="0"/>
              <a:buChar char="•"/>
            </a:pPr>
            <a:r>
              <a:rPr lang="ru-RU" sz="1900" dirty="0" err="1" smtClean="0">
                <a:solidFill>
                  <a:schemeClr val="tx2"/>
                </a:solidFill>
                <a:latin typeface="Arial Narrow" panose="020B0606020202030204" pitchFamily="34" charset="0"/>
              </a:rPr>
              <a:t>задържаните</a:t>
            </a:r>
            <a:r>
              <a:rPr lang="ru-RU" sz="1900" dirty="0" smtClean="0">
                <a:solidFill>
                  <a:schemeClr val="tx2"/>
                </a:solidFill>
                <a:latin typeface="Arial Narrow" panose="020B0606020202030204" pitchFamily="34" charset="0"/>
              </a:rPr>
              <a:t> </a:t>
            </a:r>
            <a:r>
              <a:rPr lang="ru-RU" sz="1900" dirty="0">
                <a:solidFill>
                  <a:schemeClr val="tx2"/>
                </a:solidFill>
                <a:latin typeface="Arial Narrow" panose="020B0606020202030204" pitchFamily="34" charset="0"/>
              </a:rPr>
              <a:t>под стража или </a:t>
            </a:r>
            <a:r>
              <a:rPr lang="ru-RU" sz="1900" dirty="0" err="1">
                <a:solidFill>
                  <a:schemeClr val="tx2"/>
                </a:solidFill>
                <a:latin typeface="Arial Narrow" panose="020B0606020202030204" pitchFamily="34" charset="0"/>
              </a:rPr>
              <a:t>лишените</a:t>
            </a:r>
            <a:r>
              <a:rPr lang="ru-RU" sz="1900" dirty="0">
                <a:solidFill>
                  <a:schemeClr val="tx2"/>
                </a:solidFill>
                <a:latin typeface="Arial Narrow" panose="020B0606020202030204" pitchFamily="34" charset="0"/>
              </a:rPr>
              <a:t> от свобода;</a:t>
            </a:r>
          </a:p>
          <a:p>
            <a:pPr marL="342900" indent="-342900" algn="just">
              <a:buFont typeface="Arial" panose="020B0604020202020204" pitchFamily="34" charset="0"/>
              <a:buChar char="•"/>
            </a:pPr>
            <a:r>
              <a:rPr lang="ru-RU" sz="1900" dirty="0" err="1" smtClean="0">
                <a:solidFill>
                  <a:schemeClr val="tx2"/>
                </a:solidFill>
                <a:latin typeface="Arial Narrow" panose="020B0606020202030204" pitchFamily="34" charset="0"/>
              </a:rPr>
              <a:t>лицата</a:t>
            </a:r>
            <a:r>
              <a:rPr lang="ru-RU" sz="1900" dirty="0" smtClean="0">
                <a:solidFill>
                  <a:schemeClr val="tx2"/>
                </a:solidFill>
                <a:latin typeface="Arial Narrow" panose="020B0606020202030204" pitchFamily="34" charset="0"/>
              </a:rPr>
              <a:t> </a:t>
            </a:r>
            <a:r>
              <a:rPr lang="ru-RU" sz="1900" dirty="0">
                <a:solidFill>
                  <a:schemeClr val="tx2"/>
                </a:solidFill>
                <a:latin typeface="Arial Narrow" panose="020B0606020202030204" pitchFamily="34" charset="0"/>
              </a:rPr>
              <a:t>в производство за </a:t>
            </a:r>
            <a:r>
              <a:rPr lang="ru-RU" sz="1900" dirty="0" err="1">
                <a:solidFill>
                  <a:schemeClr val="tx2"/>
                </a:solidFill>
                <a:latin typeface="Arial Narrow" panose="020B0606020202030204" pitchFamily="34" charset="0"/>
              </a:rPr>
              <a:t>предоставяне</a:t>
            </a:r>
            <a:r>
              <a:rPr lang="ru-RU" sz="1900" dirty="0">
                <a:solidFill>
                  <a:schemeClr val="tx2"/>
                </a:solidFill>
                <a:latin typeface="Arial Narrow" panose="020B0606020202030204" pitchFamily="34" charset="0"/>
              </a:rPr>
              <a:t> на статут на </a:t>
            </a:r>
            <a:r>
              <a:rPr lang="ru-RU" sz="1900" dirty="0" err="1">
                <a:solidFill>
                  <a:schemeClr val="tx2"/>
                </a:solidFill>
                <a:latin typeface="Arial Narrow" panose="020B0606020202030204" pitchFamily="34" charset="0"/>
              </a:rPr>
              <a:t>бежанец</a:t>
            </a:r>
            <a:r>
              <a:rPr lang="ru-RU" sz="1900" dirty="0">
                <a:solidFill>
                  <a:schemeClr val="tx2"/>
                </a:solidFill>
                <a:latin typeface="Arial Narrow" panose="020B0606020202030204" pitchFamily="34" charset="0"/>
              </a:rPr>
              <a:t> или право на убежище;</a:t>
            </a:r>
          </a:p>
          <a:p>
            <a:pPr marL="342900" indent="-342900" algn="just">
              <a:buFont typeface="Arial" panose="020B0604020202020204" pitchFamily="34" charset="0"/>
              <a:buChar char="•"/>
            </a:pPr>
            <a:r>
              <a:rPr lang="ru-RU" sz="1900" dirty="0" err="1" smtClean="0">
                <a:solidFill>
                  <a:schemeClr val="tx2"/>
                </a:solidFill>
                <a:latin typeface="Arial Narrow" panose="020B0606020202030204" pitchFamily="34" charset="0"/>
              </a:rPr>
              <a:t>родителите</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осиновителите</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съпрузите</a:t>
            </a:r>
            <a:r>
              <a:rPr lang="ru-RU" sz="1900" dirty="0">
                <a:solidFill>
                  <a:schemeClr val="tx2"/>
                </a:solidFill>
                <a:latin typeface="Arial Narrow" panose="020B0606020202030204" pitchFamily="34" charset="0"/>
              </a:rPr>
              <a:t> или един от </a:t>
            </a:r>
            <a:r>
              <a:rPr lang="ru-RU" sz="1900" dirty="0" err="1">
                <a:solidFill>
                  <a:schemeClr val="tx2"/>
                </a:solidFill>
                <a:latin typeface="Arial Narrow" panose="020B0606020202030204" pitchFamily="34" charset="0"/>
              </a:rPr>
              <a:t>родителите</a:t>
            </a:r>
            <a:r>
              <a:rPr lang="ru-RU" sz="1900" dirty="0">
                <a:solidFill>
                  <a:schemeClr val="tx2"/>
                </a:solidFill>
                <a:latin typeface="Arial Narrow" panose="020B0606020202030204" pitchFamily="34" charset="0"/>
              </a:rPr>
              <a:t> на </a:t>
            </a:r>
            <a:r>
              <a:rPr lang="ru-RU" sz="1900" dirty="0" err="1">
                <a:solidFill>
                  <a:schemeClr val="tx2"/>
                </a:solidFill>
                <a:latin typeface="Arial Narrow" panose="020B0606020202030204" pitchFamily="34" charset="0"/>
              </a:rPr>
              <a:t>майката</a:t>
            </a:r>
            <a:r>
              <a:rPr lang="ru-RU" sz="1900" dirty="0">
                <a:solidFill>
                  <a:schemeClr val="tx2"/>
                </a:solidFill>
                <a:latin typeface="Arial Narrow" panose="020B0606020202030204" pitchFamily="34" charset="0"/>
              </a:rPr>
              <a:t> или </a:t>
            </a:r>
            <a:r>
              <a:rPr lang="ru-RU" sz="1900" dirty="0" err="1">
                <a:solidFill>
                  <a:schemeClr val="tx2"/>
                </a:solidFill>
                <a:latin typeface="Arial Narrow" panose="020B0606020202030204" pitchFamily="34" charset="0"/>
              </a:rPr>
              <a:t>бащата</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които</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полагат</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грижи</a:t>
            </a:r>
            <a:r>
              <a:rPr lang="ru-RU" sz="1900" dirty="0">
                <a:solidFill>
                  <a:schemeClr val="tx2"/>
                </a:solidFill>
                <a:latin typeface="Arial Narrow" panose="020B0606020202030204" pitchFamily="34" charset="0"/>
              </a:rPr>
              <a:t> за лице с </a:t>
            </a:r>
            <a:r>
              <a:rPr lang="ru-RU" sz="1900" dirty="0" err="1">
                <a:solidFill>
                  <a:schemeClr val="tx2"/>
                </a:solidFill>
                <a:latin typeface="Arial Narrow" panose="020B0606020202030204" pitchFamily="34" charset="0"/>
              </a:rPr>
              <a:t>увреждане</a:t>
            </a:r>
            <a:r>
              <a:rPr lang="ru-RU" sz="1900" dirty="0">
                <a:solidFill>
                  <a:schemeClr val="tx2"/>
                </a:solidFill>
                <a:latin typeface="Arial Narrow" panose="020B0606020202030204" pitchFamily="34" charset="0"/>
              </a:rPr>
              <a:t> с 50 и над 50 на сто вид и степен на </a:t>
            </a:r>
            <a:r>
              <a:rPr lang="ru-RU" sz="1900" dirty="0" err="1">
                <a:solidFill>
                  <a:schemeClr val="tx2"/>
                </a:solidFill>
                <a:latin typeface="Arial Narrow" panose="020B0606020202030204" pitchFamily="34" charset="0"/>
              </a:rPr>
              <a:t>увреждане</a:t>
            </a:r>
            <a:r>
              <a:rPr lang="ru-RU" sz="1900" dirty="0">
                <a:solidFill>
                  <a:schemeClr val="tx2"/>
                </a:solidFill>
                <a:latin typeface="Arial Narrow" panose="020B0606020202030204" pitchFamily="34" charset="0"/>
              </a:rPr>
              <a:t> или с </a:t>
            </a:r>
            <a:r>
              <a:rPr lang="ru-RU" sz="1900" dirty="0" err="1">
                <a:solidFill>
                  <a:schemeClr val="tx2"/>
                </a:solidFill>
                <a:latin typeface="Arial Narrow" panose="020B0606020202030204" pitchFamily="34" charset="0"/>
              </a:rPr>
              <a:t>трайно</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намалена</a:t>
            </a:r>
            <a:r>
              <a:rPr lang="ru-RU" sz="1900" dirty="0">
                <a:solidFill>
                  <a:schemeClr val="tx2"/>
                </a:solidFill>
                <a:latin typeface="Arial Narrow" panose="020B0606020202030204" pitchFamily="34" charset="0"/>
              </a:rPr>
              <a:t> </a:t>
            </a:r>
            <a:r>
              <a:rPr lang="ru-RU" sz="1900" dirty="0" err="1">
                <a:solidFill>
                  <a:schemeClr val="tx2"/>
                </a:solidFill>
                <a:latin typeface="Arial Narrow" panose="020B0606020202030204" pitchFamily="34" charset="0"/>
              </a:rPr>
              <a:t>работоспособност</a:t>
            </a:r>
            <a:r>
              <a:rPr lang="ru-RU" sz="1900" dirty="0">
                <a:solidFill>
                  <a:schemeClr val="tx2"/>
                </a:solidFill>
                <a:latin typeface="Arial Narrow" panose="020B0606020202030204" pitchFamily="34" charset="0"/>
              </a:rPr>
              <a:t> с определена чужда </a:t>
            </a:r>
            <a:r>
              <a:rPr lang="ru-RU" sz="1900" dirty="0" err="1">
                <a:solidFill>
                  <a:schemeClr val="tx2"/>
                </a:solidFill>
                <a:latin typeface="Arial Narrow" panose="020B0606020202030204" pitchFamily="34" charset="0"/>
              </a:rPr>
              <a:t>помощ</a:t>
            </a:r>
            <a:r>
              <a:rPr lang="ru-RU" sz="1900" dirty="0" smtClean="0">
                <a:solidFill>
                  <a:schemeClr val="tx2"/>
                </a:solidFill>
                <a:latin typeface="Arial Narrow" panose="020B0606020202030204" pitchFamily="34" charset="0"/>
              </a:rPr>
              <a:t>;</a:t>
            </a:r>
            <a:endParaRPr lang="ru-RU" sz="19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82203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47918" y="107141"/>
            <a:ext cx="11914094" cy="7171194"/>
          </a:xfrm>
          <a:prstGeom prst="rect">
            <a:avLst/>
          </a:prstGeom>
        </p:spPr>
        <p:txBody>
          <a:bodyPr wrap="square">
            <a:spAutoFit/>
          </a:bodyPr>
          <a:lstStyle/>
          <a:p>
            <a:r>
              <a:rPr lang="ru-RU" sz="2000" dirty="0">
                <a:solidFill>
                  <a:srgbClr val="00B0F0"/>
                </a:solidFill>
                <a:latin typeface="Arial Narrow" panose="020B0606020202030204" pitchFamily="34" charset="0"/>
              </a:rPr>
              <a:t>Обхват на </a:t>
            </a:r>
            <a:r>
              <a:rPr lang="ru-RU" sz="2000" dirty="0" err="1">
                <a:solidFill>
                  <a:srgbClr val="00B0F0"/>
                </a:solidFill>
                <a:latin typeface="Arial Narrow" panose="020B0606020202030204" pitchFamily="34" charset="0"/>
              </a:rPr>
              <a:t>медицинска</a:t>
            </a:r>
            <a:r>
              <a:rPr lang="ru-RU" sz="2000" dirty="0">
                <a:solidFill>
                  <a:srgbClr val="00B0F0"/>
                </a:solidFill>
                <a:latin typeface="Arial Narrow" panose="020B0606020202030204" pitchFamily="34" charset="0"/>
              </a:rPr>
              <a:t> </a:t>
            </a:r>
            <a:r>
              <a:rPr lang="ru-RU" sz="2000" dirty="0" err="1">
                <a:solidFill>
                  <a:srgbClr val="00B0F0"/>
                </a:solidFill>
                <a:latin typeface="Arial Narrow" panose="020B0606020202030204" pitchFamily="34" charset="0"/>
              </a:rPr>
              <a:t>помощ</a:t>
            </a:r>
            <a:r>
              <a:rPr lang="ru-RU" sz="2000" dirty="0">
                <a:solidFill>
                  <a:srgbClr val="00B0F0"/>
                </a:solidFill>
                <a:latin typeface="Arial Narrow" panose="020B0606020202030204" pitchFamily="34" charset="0"/>
              </a:rPr>
              <a:t> при </a:t>
            </a:r>
            <a:r>
              <a:rPr lang="ru-RU" sz="2000" dirty="0" err="1">
                <a:solidFill>
                  <a:srgbClr val="00B0F0"/>
                </a:solidFill>
                <a:latin typeface="Arial Narrow" panose="020B0606020202030204" pitchFamily="34" charset="0"/>
              </a:rPr>
              <a:t>задължителното</a:t>
            </a:r>
            <a:r>
              <a:rPr lang="ru-RU" sz="2000" dirty="0">
                <a:solidFill>
                  <a:srgbClr val="00B0F0"/>
                </a:solidFill>
                <a:latin typeface="Arial Narrow" panose="020B0606020202030204" pitchFamily="34" charset="0"/>
              </a:rPr>
              <a:t> </a:t>
            </a:r>
            <a:r>
              <a:rPr lang="ru-RU" sz="2000" dirty="0" err="1">
                <a:solidFill>
                  <a:srgbClr val="00B0F0"/>
                </a:solidFill>
                <a:latin typeface="Arial Narrow" panose="020B0606020202030204" pitchFamily="34" charset="0"/>
              </a:rPr>
              <a:t>здравно</a:t>
            </a:r>
            <a:r>
              <a:rPr lang="ru-RU" sz="2000" dirty="0">
                <a:solidFill>
                  <a:srgbClr val="00B0F0"/>
                </a:solidFill>
                <a:latin typeface="Arial Narrow" panose="020B0606020202030204" pitchFamily="34" charset="0"/>
              </a:rPr>
              <a:t> </a:t>
            </a:r>
            <a:r>
              <a:rPr lang="ru-RU" sz="2000" dirty="0" err="1" smtClean="0">
                <a:solidFill>
                  <a:srgbClr val="00B0F0"/>
                </a:solidFill>
                <a:latin typeface="Arial Narrow" panose="020B0606020202030204" pitchFamily="34" charset="0"/>
              </a:rPr>
              <a:t>осигуряване</a:t>
            </a:r>
            <a:endParaRPr lang="ru-RU" sz="2000" dirty="0" smtClean="0">
              <a:solidFill>
                <a:srgbClr val="00B0F0"/>
              </a:solidFill>
              <a:latin typeface="Arial Narrow" panose="020B0606020202030204" pitchFamily="34" charset="0"/>
            </a:endParaRPr>
          </a:p>
          <a:p>
            <a:r>
              <a:rPr lang="ru-RU" sz="2000" dirty="0" err="1">
                <a:solidFill>
                  <a:schemeClr val="tx2"/>
                </a:solidFill>
                <a:latin typeface="Arial Narrow" panose="020B0606020202030204" pitchFamily="34" charset="0"/>
              </a:rPr>
              <a:t>Националната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здравноосигурителна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каса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заплаща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оказването</a:t>
            </a:r>
            <a:r>
              <a:rPr lang="ru-RU" sz="2000" dirty="0">
                <a:solidFill>
                  <a:schemeClr val="tx2"/>
                </a:solidFill>
                <a:latin typeface="Arial Narrow" panose="020B0606020202030204" pitchFamily="34" charset="0"/>
              </a:rPr>
              <a:t> на </a:t>
            </a:r>
            <a:r>
              <a:rPr lang="ru-RU" sz="2000" dirty="0" err="1">
                <a:solidFill>
                  <a:schemeClr val="tx2"/>
                </a:solidFill>
                <a:latin typeface="Arial Narrow" panose="020B0606020202030204" pitchFamily="34" charset="0"/>
              </a:rPr>
              <a:t>следните</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видове</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медицинска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помощ</a:t>
            </a:r>
            <a:r>
              <a:rPr lang="ru-RU" sz="2000" dirty="0">
                <a:solidFill>
                  <a:schemeClr val="tx2"/>
                </a:solidFill>
                <a:latin typeface="Arial Narrow" panose="020B0606020202030204" pitchFamily="34" charset="0"/>
              </a:rPr>
              <a:t>:</a:t>
            </a:r>
          </a:p>
          <a:p>
            <a:r>
              <a:rPr lang="ru-RU" sz="2000" dirty="0">
                <a:solidFill>
                  <a:schemeClr val="tx2"/>
                </a:solidFill>
                <a:latin typeface="Arial Narrow" panose="020B0606020202030204" pitchFamily="34" charset="0"/>
              </a:rPr>
              <a:t>1. </a:t>
            </a:r>
            <a:r>
              <a:rPr lang="ru-RU" sz="2000" dirty="0" err="1" smtClean="0">
                <a:solidFill>
                  <a:schemeClr val="tx2"/>
                </a:solidFill>
                <a:latin typeface="Arial Narrow" panose="020B0606020202030204" pitchFamily="34" charset="0"/>
              </a:rPr>
              <a:t>медицински</a:t>
            </a:r>
            <a:r>
              <a:rPr lang="ru-RU" sz="2000" dirty="0" smtClean="0">
                <a:solidFill>
                  <a:schemeClr val="tx2"/>
                </a:solidFill>
                <a:latin typeface="Arial Narrow" panose="020B0606020202030204" pitchFamily="34" charset="0"/>
              </a:rPr>
              <a:t> </a:t>
            </a:r>
            <a:r>
              <a:rPr lang="ru-RU" sz="2000" dirty="0">
                <a:solidFill>
                  <a:schemeClr val="tx2"/>
                </a:solidFill>
                <a:latin typeface="Arial Narrow" panose="020B0606020202030204" pitchFamily="34" charset="0"/>
              </a:rPr>
              <a:t>и </a:t>
            </a:r>
            <a:r>
              <a:rPr lang="ru-RU" sz="2000" dirty="0" err="1">
                <a:solidFill>
                  <a:schemeClr val="tx2"/>
                </a:solidFill>
                <a:latin typeface="Arial Narrow" panose="020B0606020202030204" pitchFamily="34" charset="0"/>
              </a:rPr>
              <a:t>дентални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дейности</a:t>
            </a:r>
            <a:r>
              <a:rPr lang="ru-RU" sz="2000" dirty="0">
                <a:solidFill>
                  <a:schemeClr val="tx2"/>
                </a:solidFill>
                <a:latin typeface="Arial Narrow" panose="020B0606020202030204" pitchFamily="34" charset="0"/>
              </a:rPr>
              <a:t> за </a:t>
            </a:r>
            <a:r>
              <a:rPr lang="ru-RU" sz="2000" dirty="0" err="1">
                <a:solidFill>
                  <a:schemeClr val="tx2"/>
                </a:solidFill>
                <a:latin typeface="Arial Narrow" panose="020B0606020202030204" pitchFamily="34" charset="0"/>
              </a:rPr>
              <a:t>предпазване</a:t>
            </a:r>
            <a:r>
              <a:rPr lang="ru-RU" sz="2000" dirty="0">
                <a:solidFill>
                  <a:schemeClr val="tx2"/>
                </a:solidFill>
                <a:latin typeface="Arial Narrow" panose="020B0606020202030204" pitchFamily="34" charset="0"/>
              </a:rPr>
              <a:t> от </a:t>
            </a:r>
            <a:r>
              <a:rPr lang="ru-RU" sz="2000" dirty="0" err="1">
                <a:solidFill>
                  <a:schemeClr val="tx2"/>
                </a:solidFill>
                <a:latin typeface="Arial Narrow" panose="020B0606020202030204" pitchFamily="34" charset="0"/>
              </a:rPr>
              <a:t>заболявания</a:t>
            </a:r>
            <a:r>
              <a:rPr lang="ru-RU" sz="2000" dirty="0">
                <a:solidFill>
                  <a:schemeClr val="tx2"/>
                </a:solidFill>
                <a:latin typeface="Arial Narrow" panose="020B0606020202030204" pitchFamily="34" charset="0"/>
              </a:rPr>
              <a:t>;</a:t>
            </a:r>
          </a:p>
          <a:p>
            <a:r>
              <a:rPr lang="ru-RU" sz="2000" dirty="0">
                <a:solidFill>
                  <a:schemeClr val="tx2"/>
                </a:solidFill>
                <a:latin typeface="Arial Narrow" panose="020B0606020202030204" pitchFamily="34" charset="0"/>
              </a:rPr>
              <a:t>2. </a:t>
            </a:r>
            <a:r>
              <a:rPr lang="ru-RU" sz="2000" dirty="0" err="1" smtClean="0">
                <a:solidFill>
                  <a:schemeClr val="tx2"/>
                </a:solidFill>
                <a:latin typeface="Arial Narrow" panose="020B0606020202030204" pitchFamily="34" charset="0"/>
              </a:rPr>
              <a:t>медицински</a:t>
            </a:r>
            <a:r>
              <a:rPr lang="ru-RU" sz="2000" dirty="0" smtClean="0">
                <a:solidFill>
                  <a:schemeClr val="tx2"/>
                </a:solidFill>
                <a:latin typeface="Arial Narrow" panose="020B0606020202030204" pitchFamily="34" charset="0"/>
              </a:rPr>
              <a:t> </a:t>
            </a:r>
            <a:r>
              <a:rPr lang="ru-RU" sz="2000" dirty="0">
                <a:solidFill>
                  <a:schemeClr val="tx2"/>
                </a:solidFill>
                <a:latin typeface="Arial Narrow" panose="020B0606020202030204" pitchFamily="34" charset="0"/>
              </a:rPr>
              <a:t>и </a:t>
            </a:r>
            <a:r>
              <a:rPr lang="ru-RU" sz="2000" dirty="0" err="1">
                <a:solidFill>
                  <a:schemeClr val="tx2"/>
                </a:solidFill>
                <a:latin typeface="Arial Narrow" panose="020B0606020202030204" pitchFamily="34" charset="0"/>
              </a:rPr>
              <a:t>дентални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дейности</a:t>
            </a:r>
            <a:r>
              <a:rPr lang="ru-RU" sz="2000" dirty="0">
                <a:solidFill>
                  <a:schemeClr val="tx2"/>
                </a:solidFill>
                <a:latin typeface="Arial Narrow" panose="020B0606020202030204" pitchFamily="34" charset="0"/>
              </a:rPr>
              <a:t> за </a:t>
            </a:r>
            <a:r>
              <a:rPr lang="ru-RU" sz="2000" dirty="0" err="1">
                <a:solidFill>
                  <a:schemeClr val="tx2"/>
                </a:solidFill>
                <a:latin typeface="Arial Narrow" panose="020B0606020202030204" pitchFamily="34" charset="0"/>
              </a:rPr>
              <a:t>ранно</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откриване</a:t>
            </a:r>
            <a:r>
              <a:rPr lang="ru-RU" sz="2000" dirty="0">
                <a:solidFill>
                  <a:schemeClr val="tx2"/>
                </a:solidFill>
                <a:latin typeface="Arial Narrow" panose="020B0606020202030204" pitchFamily="34" charset="0"/>
              </a:rPr>
              <a:t> на </a:t>
            </a:r>
            <a:r>
              <a:rPr lang="ru-RU" sz="2000" dirty="0" err="1">
                <a:solidFill>
                  <a:schemeClr val="tx2"/>
                </a:solidFill>
                <a:latin typeface="Arial Narrow" panose="020B0606020202030204" pitchFamily="34" charset="0"/>
              </a:rPr>
              <a:t>заболявания</a:t>
            </a:r>
            <a:r>
              <a:rPr lang="ru-RU" sz="2000" dirty="0">
                <a:solidFill>
                  <a:schemeClr val="tx2"/>
                </a:solidFill>
                <a:latin typeface="Arial Narrow" panose="020B0606020202030204" pitchFamily="34" charset="0"/>
              </a:rPr>
              <a:t>;</a:t>
            </a:r>
          </a:p>
          <a:p>
            <a:r>
              <a:rPr lang="ru-RU" sz="2000" dirty="0">
                <a:solidFill>
                  <a:schemeClr val="tx2"/>
                </a:solidFill>
                <a:latin typeface="Arial Narrow" panose="020B0606020202030204" pitchFamily="34" charset="0"/>
              </a:rPr>
              <a:t>3. </a:t>
            </a:r>
            <a:r>
              <a:rPr lang="ru-RU" sz="2000" dirty="0" err="1">
                <a:solidFill>
                  <a:schemeClr val="tx2"/>
                </a:solidFill>
                <a:latin typeface="Arial Narrow" panose="020B0606020202030204" pitchFamily="34" charset="0"/>
              </a:rPr>
              <a:t>извънболнична</a:t>
            </a:r>
            <a:r>
              <a:rPr lang="ru-RU" sz="2000" dirty="0">
                <a:solidFill>
                  <a:schemeClr val="tx2"/>
                </a:solidFill>
                <a:latin typeface="Arial Narrow" panose="020B0606020202030204" pitchFamily="34" charset="0"/>
              </a:rPr>
              <a:t> и </a:t>
            </a:r>
            <a:r>
              <a:rPr lang="ru-RU" sz="2000" dirty="0" err="1">
                <a:solidFill>
                  <a:schemeClr val="tx2"/>
                </a:solidFill>
                <a:latin typeface="Arial Narrow" panose="020B0606020202030204" pitchFamily="34" charset="0"/>
              </a:rPr>
              <a:t>болнична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медицинска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помощ</a:t>
            </a:r>
            <a:r>
              <a:rPr lang="ru-RU" sz="2000" dirty="0">
                <a:solidFill>
                  <a:schemeClr val="tx2"/>
                </a:solidFill>
                <a:latin typeface="Arial Narrow" panose="020B0606020202030204" pitchFamily="34" charset="0"/>
              </a:rPr>
              <a:t> за диагностика и лечение по повод на </a:t>
            </a:r>
            <a:r>
              <a:rPr lang="ru-RU" sz="2000" dirty="0" err="1">
                <a:solidFill>
                  <a:schemeClr val="tx2"/>
                </a:solidFill>
                <a:latin typeface="Arial Narrow" panose="020B0606020202030204" pitchFamily="34" charset="0"/>
              </a:rPr>
              <a:t>заболяване</a:t>
            </a:r>
            <a:r>
              <a:rPr lang="ru-RU" sz="2000" dirty="0">
                <a:solidFill>
                  <a:schemeClr val="tx2"/>
                </a:solidFill>
                <a:latin typeface="Arial Narrow" panose="020B0606020202030204" pitchFamily="34" charset="0"/>
              </a:rPr>
              <a:t>;</a:t>
            </a:r>
          </a:p>
          <a:p>
            <a:r>
              <a:rPr lang="ru-RU" sz="2000" dirty="0">
                <a:solidFill>
                  <a:schemeClr val="tx2"/>
                </a:solidFill>
                <a:latin typeface="Arial Narrow" panose="020B0606020202030204" pitchFamily="34" charset="0"/>
              </a:rPr>
              <a:t>4. </a:t>
            </a:r>
            <a:r>
              <a:rPr lang="ru-RU" sz="2000" dirty="0" err="1" smtClean="0">
                <a:solidFill>
                  <a:schemeClr val="tx2"/>
                </a:solidFill>
                <a:latin typeface="Arial Narrow" panose="020B0606020202030204" pitchFamily="34" charset="0"/>
              </a:rPr>
              <a:t>долекуване</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продължително</a:t>
            </a:r>
            <a:r>
              <a:rPr lang="ru-RU" sz="2000" dirty="0">
                <a:solidFill>
                  <a:schemeClr val="tx2"/>
                </a:solidFill>
                <a:latin typeface="Arial Narrow" panose="020B0606020202030204" pitchFamily="34" charset="0"/>
              </a:rPr>
              <a:t> лечение и </a:t>
            </a:r>
            <a:r>
              <a:rPr lang="ru-RU" sz="2000" dirty="0" err="1">
                <a:solidFill>
                  <a:schemeClr val="tx2"/>
                </a:solidFill>
                <a:latin typeface="Arial Narrow" panose="020B0606020202030204" pitchFamily="34" charset="0"/>
              </a:rPr>
              <a:t>медицинска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рехабилитация</a:t>
            </a:r>
            <a:r>
              <a:rPr lang="ru-RU" sz="2000" dirty="0">
                <a:solidFill>
                  <a:schemeClr val="tx2"/>
                </a:solidFill>
                <a:latin typeface="Arial Narrow" panose="020B0606020202030204" pitchFamily="34" charset="0"/>
              </a:rPr>
              <a:t>;</a:t>
            </a:r>
          </a:p>
          <a:p>
            <a:r>
              <a:rPr lang="ru-RU" sz="2000" dirty="0">
                <a:solidFill>
                  <a:schemeClr val="tx2"/>
                </a:solidFill>
                <a:latin typeface="Arial Narrow" panose="020B0606020202030204" pitchFamily="34" charset="0"/>
              </a:rPr>
              <a:t>5. неотложна </a:t>
            </a:r>
            <a:r>
              <a:rPr lang="ru-RU" sz="2000" dirty="0" err="1">
                <a:solidFill>
                  <a:schemeClr val="tx2"/>
                </a:solidFill>
                <a:latin typeface="Arial Narrow" panose="020B0606020202030204" pitchFamily="34" charset="0"/>
              </a:rPr>
              <a:t>медицинска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помощ</a:t>
            </a:r>
            <a:r>
              <a:rPr lang="ru-RU" sz="2000" dirty="0">
                <a:solidFill>
                  <a:schemeClr val="tx2"/>
                </a:solidFill>
                <a:latin typeface="Arial Narrow" panose="020B0606020202030204" pitchFamily="34" charset="0"/>
              </a:rPr>
              <a:t>;</a:t>
            </a:r>
          </a:p>
          <a:p>
            <a:r>
              <a:rPr lang="ru-RU" sz="2000" dirty="0">
                <a:solidFill>
                  <a:schemeClr val="tx2"/>
                </a:solidFill>
                <a:latin typeface="Arial Narrow" panose="020B0606020202030204" pitchFamily="34" charset="0"/>
              </a:rPr>
              <a:t>6. </a:t>
            </a:r>
            <a:r>
              <a:rPr lang="ru-RU" sz="2000" dirty="0" err="1">
                <a:solidFill>
                  <a:schemeClr val="tx2"/>
                </a:solidFill>
                <a:latin typeface="Arial Narrow" panose="020B0606020202030204" pitchFamily="34" charset="0"/>
              </a:rPr>
              <a:t>медицински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грижи</a:t>
            </a:r>
            <a:r>
              <a:rPr lang="ru-RU" sz="2000" dirty="0">
                <a:solidFill>
                  <a:schemeClr val="tx2"/>
                </a:solidFill>
                <a:latin typeface="Arial Narrow" panose="020B0606020202030204" pitchFamily="34" charset="0"/>
              </a:rPr>
              <a:t> при </a:t>
            </a:r>
            <a:r>
              <a:rPr lang="ru-RU" sz="2000" dirty="0" err="1">
                <a:solidFill>
                  <a:schemeClr val="tx2"/>
                </a:solidFill>
                <a:latin typeface="Arial Narrow" panose="020B0606020202030204" pitchFamily="34" charset="0"/>
              </a:rPr>
              <a:t>бременност</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раждане</a:t>
            </a:r>
            <a:r>
              <a:rPr lang="ru-RU" sz="2000" dirty="0">
                <a:solidFill>
                  <a:schemeClr val="tx2"/>
                </a:solidFill>
                <a:latin typeface="Arial Narrow" panose="020B0606020202030204" pitchFamily="34" charset="0"/>
              </a:rPr>
              <a:t> и </a:t>
            </a:r>
            <a:r>
              <a:rPr lang="ru-RU" sz="2000" dirty="0" err="1">
                <a:solidFill>
                  <a:schemeClr val="tx2"/>
                </a:solidFill>
                <a:latin typeface="Arial Narrow" panose="020B0606020202030204" pitchFamily="34" charset="0"/>
              </a:rPr>
              <a:t>майчинство</a:t>
            </a:r>
            <a:r>
              <a:rPr lang="ru-RU" sz="2000" dirty="0">
                <a:solidFill>
                  <a:schemeClr val="tx2"/>
                </a:solidFill>
                <a:latin typeface="Arial Narrow" panose="020B0606020202030204" pitchFamily="34" charset="0"/>
              </a:rPr>
              <a:t>;</a:t>
            </a:r>
          </a:p>
          <a:p>
            <a:r>
              <a:rPr lang="ru-RU" sz="2000" dirty="0">
                <a:solidFill>
                  <a:schemeClr val="tx2"/>
                </a:solidFill>
                <a:latin typeface="Arial Narrow" panose="020B0606020202030204" pitchFamily="34" charset="0"/>
              </a:rPr>
              <a:t>7. </a:t>
            </a:r>
            <a:r>
              <a:rPr lang="ru-RU" sz="2000" dirty="0" err="1" smtClean="0">
                <a:solidFill>
                  <a:schemeClr val="tx2"/>
                </a:solidFill>
                <a:latin typeface="Arial Narrow" panose="020B0606020202030204" pitchFamily="34" charset="0"/>
              </a:rPr>
              <a:t>аборти</a:t>
            </a:r>
            <a:r>
              <a:rPr lang="ru-RU" sz="2000" dirty="0" smtClean="0">
                <a:solidFill>
                  <a:schemeClr val="tx2"/>
                </a:solidFill>
                <a:latin typeface="Arial Narrow" panose="020B0606020202030204" pitchFamily="34" charset="0"/>
              </a:rPr>
              <a:t> </a:t>
            </a:r>
            <a:r>
              <a:rPr lang="ru-RU" sz="2000" dirty="0">
                <a:solidFill>
                  <a:schemeClr val="tx2"/>
                </a:solidFill>
                <a:latin typeface="Arial Narrow" panose="020B0606020202030204" pitchFamily="34" charset="0"/>
              </a:rPr>
              <a:t>по </a:t>
            </a:r>
            <a:r>
              <a:rPr lang="ru-RU" sz="2000" dirty="0" err="1">
                <a:solidFill>
                  <a:schemeClr val="tx2"/>
                </a:solidFill>
                <a:latin typeface="Arial Narrow" panose="020B0606020202030204" pitchFamily="34" charset="0"/>
              </a:rPr>
              <a:t>медицински</a:t>
            </a:r>
            <a:r>
              <a:rPr lang="ru-RU" sz="2000" dirty="0">
                <a:solidFill>
                  <a:schemeClr val="tx2"/>
                </a:solidFill>
                <a:latin typeface="Arial Narrow" panose="020B0606020202030204" pitchFamily="34" charset="0"/>
              </a:rPr>
              <a:t> показания и при </a:t>
            </a:r>
            <a:r>
              <a:rPr lang="ru-RU" sz="2000" dirty="0" err="1">
                <a:solidFill>
                  <a:schemeClr val="tx2"/>
                </a:solidFill>
                <a:latin typeface="Arial Narrow" panose="020B0606020202030204" pitchFamily="34" charset="0"/>
              </a:rPr>
              <a:t>бременност</a:t>
            </a:r>
            <a:r>
              <a:rPr lang="ru-RU" sz="2000" dirty="0">
                <a:solidFill>
                  <a:schemeClr val="tx2"/>
                </a:solidFill>
                <a:latin typeface="Arial Narrow" panose="020B0606020202030204" pitchFamily="34" charset="0"/>
              </a:rPr>
              <a:t> от </a:t>
            </a:r>
            <a:r>
              <a:rPr lang="ru-RU" sz="2000" dirty="0" err="1">
                <a:solidFill>
                  <a:schemeClr val="tx2"/>
                </a:solidFill>
                <a:latin typeface="Arial Narrow" panose="020B0606020202030204" pitchFamily="34" charset="0"/>
              </a:rPr>
              <a:t>изнасилване</a:t>
            </a:r>
            <a:r>
              <a:rPr lang="ru-RU" sz="2000" dirty="0">
                <a:solidFill>
                  <a:schemeClr val="tx2"/>
                </a:solidFill>
                <a:latin typeface="Arial Narrow" panose="020B0606020202030204" pitchFamily="34" charset="0"/>
              </a:rPr>
              <a:t>;</a:t>
            </a:r>
          </a:p>
          <a:p>
            <a:r>
              <a:rPr lang="ru-RU" sz="2000" dirty="0">
                <a:solidFill>
                  <a:schemeClr val="tx2"/>
                </a:solidFill>
                <a:latin typeface="Arial Narrow" panose="020B0606020202030204" pitchFamily="34" charset="0"/>
              </a:rPr>
              <a:t>9. </a:t>
            </a:r>
            <a:r>
              <a:rPr lang="ru-RU" sz="2000" dirty="0" err="1" smtClean="0">
                <a:solidFill>
                  <a:schemeClr val="tx2"/>
                </a:solidFill>
                <a:latin typeface="Arial Narrow" panose="020B0606020202030204" pitchFamily="34" charset="0"/>
              </a:rPr>
              <a:t>дентална</a:t>
            </a:r>
            <a:r>
              <a:rPr lang="ru-RU" sz="2000" dirty="0" smtClean="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помощ</a:t>
            </a:r>
            <a:r>
              <a:rPr lang="ru-RU" sz="2000" dirty="0">
                <a:solidFill>
                  <a:schemeClr val="tx2"/>
                </a:solidFill>
                <a:latin typeface="Arial Narrow" panose="020B0606020202030204" pitchFamily="34" charset="0"/>
              </a:rPr>
              <a:t>;</a:t>
            </a:r>
          </a:p>
          <a:p>
            <a:r>
              <a:rPr lang="ru-RU" sz="2000" dirty="0">
                <a:solidFill>
                  <a:schemeClr val="tx2"/>
                </a:solidFill>
                <a:latin typeface="Arial Narrow" panose="020B0606020202030204" pitchFamily="34" charset="0"/>
              </a:rPr>
              <a:t>10. </a:t>
            </a:r>
            <a:r>
              <a:rPr lang="ru-RU" sz="2000" dirty="0" err="1" smtClean="0">
                <a:solidFill>
                  <a:schemeClr val="tx2"/>
                </a:solidFill>
                <a:latin typeface="Arial Narrow" panose="020B0606020202030204" pitchFamily="34" charset="0"/>
              </a:rPr>
              <a:t>медицински</a:t>
            </a:r>
            <a:r>
              <a:rPr lang="ru-RU" sz="2000" dirty="0" smtClean="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грижи</a:t>
            </a:r>
            <a:r>
              <a:rPr lang="ru-RU" sz="2000" dirty="0">
                <a:solidFill>
                  <a:schemeClr val="tx2"/>
                </a:solidFill>
                <a:latin typeface="Arial Narrow" panose="020B0606020202030204" pitchFamily="34" charset="0"/>
              </a:rPr>
              <a:t> при лечение в дома;</a:t>
            </a:r>
          </a:p>
          <a:p>
            <a:r>
              <a:rPr lang="ru-RU" sz="2000" dirty="0">
                <a:solidFill>
                  <a:schemeClr val="tx2"/>
                </a:solidFill>
                <a:latin typeface="Arial Narrow" panose="020B0606020202030204" pitchFamily="34" charset="0"/>
              </a:rPr>
              <a:t>11. </a:t>
            </a:r>
            <a:r>
              <a:rPr lang="ru-RU" sz="2000" dirty="0" err="1" smtClean="0">
                <a:solidFill>
                  <a:schemeClr val="tx2"/>
                </a:solidFill>
                <a:latin typeface="Arial Narrow" panose="020B0606020202030204" pitchFamily="34" charset="0"/>
              </a:rPr>
              <a:t>предписване</a:t>
            </a:r>
            <a:r>
              <a:rPr lang="ru-RU" sz="2000" dirty="0" smtClean="0">
                <a:solidFill>
                  <a:schemeClr val="tx2"/>
                </a:solidFill>
                <a:latin typeface="Arial Narrow" panose="020B0606020202030204" pitchFamily="34" charset="0"/>
              </a:rPr>
              <a:t> </a:t>
            </a:r>
            <a:r>
              <a:rPr lang="ru-RU" sz="2000" dirty="0">
                <a:solidFill>
                  <a:schemeClr val="tx2"/>
                </a:solidFill>
                <a:latin typeface="Arial Narrow" panose="020B0606020202030204" pitchFamily="34" charset="0"/>
              </a:rPr>
              <a:t>и </a:t>
            </a:r>
            <a:r>
              <a:rPr lang="ru-RU" sz="2000" dirty="0" err="1">
                <a:solidFill>
                  <a:schemeClr val="tx2"/>
                </a:solidFill>
                <a:latin typeface="Arial Narrow" panose="020B0606020202030204" pitchFamily="34" charset="0"/>
              </a:rPr>
              <a:t>отпускане</a:t>
            </a:r>
            <a:r>
              <a:rPr lang="ru-RU" sz="2000" dirty="0">
                <a:solidFill>
                  <a:schemeClr val="tx2"/>
                </a:solidFill>
                <a:latin typeface="Arial Narrow" panose="020B0606020202030204" pitchFamily="34" charset="0"/>
              </a:rPr>
              <a:t> на </a:t>
            </a:r>
            <a:r>
              <a:rPr lang="ru-RU" sz="2000" dirty="0" err="1">
                <a:solidFill>
                  <a:schemeClr val="tx2"/>
                </a:solidFill>
                <a:latin typeface="Arial Narrow" panose="020B0606020202030204" pitchFamily="34" charset="0"/>
              </a:rPr>
              <a:t>разрешени</a:t>
            </a:r>
            <a:r>
              <a:rPr lang="ru-RU" sz="2000" dirty="0">
                <a:solidFill>
                  <a:schemeClr val="tx2"/>
                </a:solidFill>
                <a:latin typeface="Arial Narrow" panose="020B0606020202030204" pitchFamily="34" charset="0"/>
              </a:rPr>
              <a:t> за </a:t>
            </a:r>
            <a:r>
              <a:rPr lang="ru-RU" sz="2000" dirty="0" err="1">
                <a:solidFill>
                  <a:schemeClr val="tx2"/>
                </a:solidFill>
                <a:latin typeface="Arial Narrow" panose="020B0606020202030204" pitchFamily="34" charset="0"/>
              </a:rPr>
              <a:t>употреба</a:t>
            </a:r>
            <a:r>
              <a:rPr lang="ru-RU" sz="2000" dirty="0">
                <a:solidFill>
                  <a:schemeClr val="tx2"/>
                </a:solidFill>
                <a:latin typeface="Arial Narrow" panose="020B0606020202030204" pitchFamily="34" charset="0"/>
              </a:rPr>
              <a:t> лекарства, </a:t>
            </a:r>
            <a:r>
              <a:rPr lang="ru-RU" sz="2000" dirty="0" err="1">
                <a:solidFill>
                  <a:schemeClr val="tx2"/>
                </a:solidFill>
                <a:latin typeface="Arial Narrow" panose="020B0606020202030204" pitchFamily="34" charset="0"/>
              </a:rPr>
              <a:t>предназначени</a:t>
            </a:r>
            <a:r>
              <a:rPr lang="ru-RU" sz="2000" dirty="0">
                <a:solidFill>
                  <a:schemeClr val="tx2"/>
                </a:solidFill>
                <a:latin typeface="Arial Narrow" panose="020B0606020202030204" pitchFamily="34" charset="0"/>
              </a:rPr>
              <a:t> за </a:t>
            </a:r>
            <a:r>
              <a:rPr lang="ru-RU" sz="2000" dirty="0" err="1">
                <a:solidFill>
                  <a:schemeClr val="tx2"/>
                </a:solidFill>
                <a:latin typeface="Arial Narrow" panose="020B0606020202030204" pitchFamily="34" charset="0"/>
              </a:rPr>
              <a:t>домашно</a:t>
            </a:r>
            <a:r>
              <a:rPr lang="ru-RU" sz="2000" dirty="0">
                <a:solidFill>
                  <a:schemeClr val="tx2"/>
                </a:solidFill>
                <a:latin typeface="Arial Narrow" panose="020B0606020202030204" pitchFamily="34" charset="0"/>
              </a:rPr>
              <a:t> лечение на </a:t>
            </a:r>
            <a:r>
              <a:rPr lang="ru-RU" sz="2000" dirty="0" err="1">
                <a:solidFill>
                  <a:schemeClr val="tx2"/>
                </a:solidFill>
                <a:latin typeface="Arial Narrow" panose="020B0606020202030204" pitchFamily="34" charset="0"/>
              </a:rPr>
              <a:t>територията</a:t>
            </a:r>
            <a:r>
              <a:rPr lang="ru-RU" sz="2000" dirty="0">
                <a:solidFill>
                  <a:schemeClr val="tx2"/>
                </a:solidFill>
                <a:latin typeface="Arial Narrow" panose="020B0606020202030204" pitchFamily="34" charset="0"/>
              </a:rPr>
              <a:t> на </a:t>
            </a:r>
            <a:r>
              <a:rPr lang="ru-RU" sz="2000" dirty="0" err="1">
                <a:solidFill>
                  <a:schemeClr val="tx2"/>
                </a:solidFill>
                <a:latin typeface="Arial Narrow" panose="020B0606020202030204" pitchFamily="34" charset="0"/>
              </a:rPr>
              <a:t>страната</a:t>
            </a:r>
            <a:r>
              <a:rPr lang="ru-RU" sz="2000" dirty="0">
                <a:solidFill>
                  <a:schemeClr val="tx2"/>
                </a:solidFill>
                <a:latin typeface="Arial Narrow" panose="020B0606020202030204" pitchFamily="34" charset="0"/>
              </a:rPr>
              <a:t>;</a:t>
            </a:r>
          </a:p>
          <a:p>
            <a:r>
              <a:rPr lang="ru-RU" sz="2000" dirty="0">
                <a:solidFill>
                  <a:schemeClr val="tx2"/>
                </a:solidFill>
                <a:latin typeface="Arial Narrow" panose="020B0606020202030204" pitchFamily="34" charset="0"/>
              </a:rPr>
              <a:t>12. </a:t>
            </a:r>
            <a:r>
              <a:rPr lang="ru-RU" sz="2000" dirty="0" err="1" smtClean="0">
                <a:solidFill>
                  <a:schemeClr val="tx2"/>
                </a:solidFill>
                <a:latin typeface="Arial Narrow" panose="020B0606020202030204" pitchFamily="34" charset="0"/>
              </a:rPr>
              <a:t>предписване</a:t>
            </a:r>
            <a:r>
              <a:rPr lang="ru-RU" sz="2000" dirty="0" smtClean="0">
                <a:solidFill>
                  <a:schemeClr val="tx2"/>
                </a:solidFill>
                <a:latin typeface="Arial Narrow" panose="020B0606020202030204" pitchFamily="34" charset="0"/>
              </a:rPr>
              <a:t> </a:t>
            </a:r>
            <a:r>
              <a:rPr lang="ru-RU" sz="2000" dirty="0">
                <a:solidFill>
                  <a:schemeClr val="tx2"/>
                </a:solidFill>
                <a:latin typeface="Arial Narrow" panose="020B0606020202030204" pitchFamily="34" charset="0"/>
              </a:rPr>
              <a:t>и </a:t>
            </a:r>
            <a:r>
              <a:rPr lang="ru-RU" sz="2000" dirty="0" err="1">
                <a:solidFill>
                  <a:schemeClr val="tx2"/>
                </a:solidFill>
                <a:latin typeface="Arial Narrow" panose="020B0606020202030204" pitchFamily="34" charset="0"/>
              </a:rPr>
              <a:t>отпускане</a:t>
            </a:r>
            <a:r>
              <a:rPr lang="ru-RU" sz="2000" dirty="0">
                <a:solidFill>
                  <a:schemeClr val="tx2"/>
                </a:solidFill>
                <a:latin typeface="Arial Narrow" panose="020B0606020202030204" pitchFamily="34" charset="0"/>
              </a:rPr>
              <a:t> на </a:t>
            </a:r>
            <a:r>
              <a:rPr lang="ru-RU" sz="2000" dirty="0" err="1">
                <a:solidFill>
                  <a:schemeClr val="tx2"/>
                </a:solidFill>
                <a:latin typeface="Arial Narrow" panose="020B0606020202030204" pitchFamily="34" charset="0"/>
              </a:rPr>
              <a:t>медицински</a:t>
            </a:r>
            <a:r>
              <a:rPr lang="ru-RU" sz="2000" dirty="0">
                <a:solidFill>
                  <a:schemeClr val="tx2"/>
                </a:solidFill>
                <a:latin typeface="Arial Narrow" panose="020B0606020202030204" pitchFamily="34" charset="0"/>
              </a:rPr>
              <a:t> изделия и </a:t>
            </a:r>
            <a:r>
              <a:rPr lang="ru-RU" sz="2000" dirty="0" err="1">
                <a:solidFill>
                  <a:schemeClr val="tx2"/>
                </a:solidFill>
                <a:latin typeface="Arial Narrow" panose="020B0606020202030204" pitchFamily="34" charset="0"/>
              </a:rPr>
              <a:t>диетични</a:t>
            </a:r>
            <a:r>
              <a:rPr lang="ru-RU" sz="2000" dirty="0">
                <a:solidFill>
                  <a:schemeClr val="tx2"/>
                </a:solidFill>
                <a:latin typeface="Arial Narrow" panose="020B0606020202030204" pitchFamily="34" charset="0"/>
              </a:rPr>
              <a:t> храни за </a:t>
            </a:r>
            <a:r>
              <a:rPr lang="ru-RU" sz="2000" dirty="0" err="1">
                <a:solidFill>
                  <a:schemeClr val="tx2"/>
                </a:solidFill>
                <a:latin typeface="Arial Narrow" panose="020B0606020202030204" pitchFamily="34" charset="0"/>
              </a:rPr>
              <a:t>специални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медицински</a:t>
            </a:r>
            <a:r>
              <a:rPr lang="ru-RU" sz="2000" dirty="0">
                <a:solidFill>
                  <a:schemeClr val="tx2"/>
                </a:solidFill>
                <a:latin typeface="Arial Narrow" panose="020B0606020202030204" pitchFamily="34" charset="0"/>
              </a:rPr>
              <a:t> цели, </a:t>
            </a:r>
            <a:r>
              <a:rPr lang="ru-RU" sz="2000" dirty="0" err="1">
                <a:solidFill>
                  <a:schemeClr val="tx2"/>
                </a:solidFill>
                <a:latin typeface="Arial Narrow" panose="020B0606020202030204" pitchFamily="34" charset="0"/>
              </a:rPr>
              <a:t>предназначени</a:t>
            </a:r>
            <a:r>
              <a:rPr lang="ru-RU" sz="2000" dirty="0">
                <a:solidFill>
                  <a:schemeClr val="tx2"/>
                </a:solidFill>
                <a:latin typeface="Arial Narrow" panose="020B0606020202030204" pitchFamily="34" charset="0"/>
              </a:rPr>
              <a:t> за </a:t>
            </a:r>
            <a:r>
              <a:rPr lang="ru-RU" sz="2000" dirty="0" err="1">
                <a:solidFill>
                  <a:schemeClr val="tx2"/>
                </a:solidFill>
                <a:latin typeface="Arial Narrow" panose="020B0606020202030204" pitchFamily="34" charset="0"/>
              </a:rPr>
              <a:t>домашно</a:t>
            </a:r>
            <a:r>
              <a:rPr lang="ru-RU" sz="2000" dirty="0">
                <a:solidFill>
                  <a:schemeClr val="tx2"/>
                </a:solidFill>
                <a:latin typeface="Arial Narrow" panose="020B0606020202030204" pitchFamily="34" charset="0"/>
              </a:rPr>
              <a:t> лечение на </a:t>
            </a:r>
            <a:r>
              <a:rPr lang="ru-RU" sz="2000" dirty="0" err="1">
                <a:solidFill>
                  <a:schemeClr val="tx2"/>
                </a:solidFill>
                <a:latin typeface="Arial Narrow" panose="020B0606020202030204" pitchFamily="34" charset="0"/>
              </a:rPr>
              <a:t>територията</a:t>
            </a:r>
            <a:r>
              <a:rPr lang="ru-RU" sz="2000" dirty="0">
                <a:solidFill>
                  <a:schemeClr val="tx2"/>
                </a:solidFill>
                <a:latin typeface="Arial Narrow" panose="020B0606020202030204" pitchFamily="34" charset="0"/>
              </a:rPr>
              <a:t> на </a:t>
            </a:r>
            <a:r>
              <a:rPr lang="ru-RU" sz="2000" dirty="0" err="1">
                <a:solidFill>
                  <a:schemeClr val="tx2"/>
                </a:solidFill>
                <a:latin typeface="Arial Narrow" panose="020B0606020202030204" pitchFamily="34" charset="0"/>
              </a:rPr>
              <a:t>страната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както</a:t>
            </a:r>
            <a:r>
              <a:rPr lang="ru-RU" sz="2000" dirty="0">
                <a:solidFill>
                  <a:schemeClr val="tx2"/>
                </a:solidFill>
                <a:latin typeface="Arial Narrow" panose="020B0606020202030204" pitchFamily="34" charset="0"/>
              </a:rPr>
              <a:t> и на </a:t>
            </a:r>
            <a:r>
              <a:rPr lang="ru-RU" sz="2000" dirty="0" err="1">
                <a:solidFill>
                  <a:schemeClr val="tx2"/>
                </a:solidFill>
                <a:latin typeface="Arial Narrow" panose="020B0606020202030204" pitchFamily="34" charset="0"/>
              </a:rPr>
              <a:t>медицински</a:t>
            </a:r>
            <a:r>
              <a:rPr lang="ru-RU" sz="2000" dirty="0">
                <a:solidFill>
                  <a:schemeClr val="tx2"/>
                </a:solidFill>
                <a:latin typeface="Arial Narrow" panose="020B0606020202030204" pitchFamily="34" charset="0"/>
              </a:rPr>
              <a:t> изделия, </a:t>
            </a:r>
            <a:r>
              <a:rPr lang="ru-RU" sz="2000" dirty="0" err="1">
                <a:solidFill>
                  <a:schemeClr val="tx2"/>
                </a:solidFill>
                <a:latin typeface="Arial Narrow" panose="020B0606020202030204" pitchFamily="34" charset="0"/>
              </a:rPr>
              <a:t>прилагани</a:t>
            </a:r>
            <a:r>
              <a:rPr lang="ru-RU" sz="2000" dirty="0">
                <a:solidFill>
                  <a:schemeClr val="tx2"/>
                </a:solidFill>
                <a:latin typeface="Arial Narrow" panose="020B0606020202030204" pitchFamily="34" charset="0"/>
              </a:rPr>
              <a:t> в </a:t>
            </a:r>
            <a:r>
              <a:rPr lang="ru-RU" sz="2000" dirty="0" err="1">
                <a:solidFill>
                  <a:schemeClr val="tx2"/>
                </a:solidFill>
                <a:latin typeface="Arial Narrow" panose="020B0606020202030204" pitchFamily="34" charset="0"/>
              </a:rPr>
              <a:t>болничната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медицинска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помощ</a:t>
            </a:r>
            <a:r>
              <a:rPr lang="ru-RU" sz="2000" dirty="0">
                <a:solidFill>
                  <a:schemeClr val="tx2"/>
                </a:solidFill>
                <a:latin typeface="Arial Narrow" panose="020B0606020202030204" pitchFamily="34" charset="0"/>
              </a:rPr>
              <a:t>;</a:t>
            </a:r>
          </a:p>
          <a:p>
            <a:r>
              <a:rPr lang="ru-RU" sz="2000" dirty="0">
                <a:solidFill>
                  <a:schemeClr val="tx2"/>
                </a:solidFill>
                <a:latin typeface="Arial Narrow" panose="020B0606020202030204" pitchFamily="34" charset="0"/>
              </a:rPr>
              <a:t>13. </a:t>
            </a:r>
            <a:r>
              <a:rPr lang="ru-RU" sz="2000" dirty="0" err="1" smtClean="0">
                <a:solidFill>
                  <a:schemeClr val="tx2"/>
                </a:solidFill>
                <a:latin typeface="Arial Narrow" panose="020B0606020202030204" pitchFamily="34" charset="0"/>
              </a:rPr>
              <a:t>медицинска</a:t>
            </a:r>
            <a:r>
              <a:rPr lang="ru-RU" sz="2000" dirty="0" smtClean="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експертиза</a:t>
            </a:r>
            <a:r>
              <a:rPr lang="ru-RU" sz="2000" dirty="0">
                <a:solidFill>
                  <a:schemeClr val="tx2"/>
                </a:solidFill>
                <a:latin typeface="Arial Narrow" panose="020B0606020202030204" pitchFamily="34" charset="0"/>
              </a:rPr>
              <a:t> на </a:t>
            </a:r>
            <a:r>
              <a:rPr lang="ru-RU" sz="2000" dirty="0" err="1">
                <a:solidFill>
                  <a:schemeClr val="tx2"/>
                </a:solidFill>
                <a:latin typeface="Arial Narrow" panose="020B0606020202030204" pitchFamily="34" charset="0"/>
              </a:rPr>
              <a:t>трудоспособността</a:t>
            </a:r>
            <a:r>
              <a:rPr lang="ru-RU" sz="2000" dirty="0">
                <a:solidFill>
                  <a:schemeClr val="tx2"/>
                </a:solidFill>
                <a:latin typeface="Arial Narrow" panose="020B0606020202030204" pitchFamily="34" charset="0"/>
              </a:rPr>
              <a:t>;</a:t>
            </a:r>
          </a:p>
          <a:p>
            <a:r>
              <a:rPr lang="ru-RU" sz="2000" dirty="0">
                <a:solidFill>
                  <a:schemeClr val="tx2"/>
                </a:solidFill>
                <a:latin typeface="Arial Narrow" panose="020B0606020202030204" pitchFamily="34" charset="0"/>
              </a:rPr>
              <a:t>14. </a:t>
            </a:r>
            <a:r>
              <a:rPr lang="ru-RU" sz="2000" dirty="0" err="1" smtClean="0">
                <a:solidFill>
                  <a:schemeClr val="tx2"/>
                </a:solidFill>
                <a:latin typeface="Arial Narrow" panose="020B0606020202030204" pitchFamily="34" charset="0"/>
              </a:rPr>
              <a:t>транспортни</a:t>
            </a:r>
            <a:r>
              <a:rPr lang="ru-RU" sz="2000" dirty="0" smtClean="0">
                <a:solidFill>
                  <a:schemeClr val="tx2"/>
                </a:solidFill>
                <a:latin typeface="Arial Narrow" panose="020B0606020202030204" pitchFamily="34" charset="0"/>
              </a:rPr>
              <a:t> </a:t>
            </a:r>
            <a:r>
              <a:rPr lang="ru-RU" sz="2000" dirty="0">
                <a:solidFill>
                  <a:schemeClr val="tx2"/>
                </a:solidFill>
                <a:latin typeface="Arial Narrow" panose="020B0606020202030204" pitchFamily="34" charset="0"/>
              </a:rPr>
              <a:t>услуги по </a:t>
            </a:r>
            <a:r>
              <a:rPr lang="ru-RU" sz="2000" dirty="0" err="1">
                <a:solidFill>
                  <a:schemeClr val="tx2"/>
                </a:solidFill>
                <a:latin typeface="Arial Narrow" panose="020B0606020202030204" pitchFamily="34" charset="0"/>
              </a:rPr>
              <a:t>медицински</a:t>
            </a:r>
            <a:r>
              <a:rPr lang="ru-RU" sz="2000" dirty="0">
                <a:solidFill>
                  <a:schemeClr val="tx2"/>
                </a:solidFill>
                <a:latin typeface="Arial Narrow" panose="020B0606020202030204" pitchFamily="34" charset="0"/>
              </a:rPr>
              <a:t> показания.</a:t>
            </a:r>
          </a:p>
          <a:p>
            <a:r>
              <a:rPr lang="ru-RU" sz="2000" dirty="0">
                <a:solidFill>
                  <a:schemeClr val="tx2"/>
                </a:solidFill>
                <a:latin typeface="Arial Narrow" panose="020B0606020202030204" pitchFamily="34" charset="0"/>
              </a:rPr>
              <a:t>15. </a:t>
            </a:r>
            <a:r>
              <a:rPr lang="ru-RU" sz="2000" dirty="0" err="1" smtClean="0">
                <a:solidFill>
                  <a:schemeClr val="tx2"/>
                </a:solidFill>
                <a:latin typeface="Arial Narrow" panose="020B0606020202030204" pitchFamily="34" charset="0"/>
              </a:rPr>
              <a:t>медицински</a:t>
            </a:r>
            <a:r>
              <a:rPr lang="ru-RU" sz="2000" dirty="0" smtClean="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дейности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лекарствени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продукти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диетични</a:t>
            </a:r>
            <a:r>
              <a:rPr lang="ru-RU" sz="2000" dirty="0">
                <a:solidFill>
                  <a:schemeClr val="tx2"/>
                </a:solidFill>
                <a:latin typeface="Arial Narrow" panose="020B0606020202030204" pitchFamily="34" charset="0"/>
              </a:rPr>
              <a:t> храни за </a:t>
            </a:r>
            <a:r>
              <a:rPr lang="ru-RU" sz="2000" dirty="0" err="1">
                <a:solidFill>
                  <a:schemeClr val="tx2"/>
                </a:solidFill>
                <a:latin typeface="Arial Narrow" panose="020B0606020202030204" pitchFamily="34" charset="0"/>
              </a:rPr>
              <a:t>специални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медицински</a:t>
            </a:r>
            <a:r>
              <a:rPr lang="ru-RU" sz="2000" dirty="0">
                <a:solidFill>
                  <a:schemeClr val="tx2"/>
                </a:solidFill>
                <a:latin typeface="Arial Narrow" panose="020B0606020202030204" pitchFamily="34" charset="0"/>
              </a:rPr>
              <a:t> цели, </a:t>
            </a:r>
            <a:r>
              <a:rPr lang="ru-RU" sz="2000" dirty="0" err="1">
                <a:solidFill>
                  <a:schemeClr val="tx2"/>
                </a:solidFill>
                <a:latin typeface="Arial Narrow" panose="020B0606020202030204" pitchFamily="34" charset="0"/>
              </a:rPr>
              <a:t>медицински</a:t>
            </a:r>
            <a:r>
              <a:rPr lang="ru-RU" sz="2000" dirty="0">
                <a:solidFill>
                  <a:schemeClr val="tx2"/>
                </a:solidFill>
                <a:latin typeface="Arial Narrow" panose="020B0606020202030204" pitchFamily="34" charset="0"/>
              </a:rPr>
              <a:t> изделия и </a:t>
            </a:r>
            <a:r>
              <a:rPr lang="ru-RU" sz="2000" dirty="0" err="1">
                <a:solidFill>
                  <a:schemeClr val="tx2"/>
                </a:solidFill>
                <a:latin typeface="Arial Narrow" panose="020B0606020202030204" pitchFamily="34" charset="0"/>
              </a:rPr>
              <a:t>високоспециализирани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апарати</a:t>
            </a:r>
            <a:r>
              <a:rPr lang="ru-RU" sz="2000" dirty="0">
                <a:solidFill>
                  <a:schemeClr val="tx2"/>
                </a:solidFill>
                <a:latin typeface="Arial Narrow" panose="020B0606020202030204" pitchFamily="34" charset="0"/>
              </a:rPr>
              <a:t>/</a:t>
            </a:r>
            <a:r>
              <a:rPr lang="ru-RU" sz="2000" dirty="0" err="1">
                <a:solidFill>
                  <a:schemeClr val="tx2"/>
                </a:solidFill>
                <a:latin typeface="Arial Narrow" panose="020B0606020202030204" pitchFamily="34" charset="0"/>
              </a:rPr>
              <a:t>уреди</a:t>
            </a:r>
            <a:r>
              <a:rPr lang="ru-RU" sz="2000" dirty="0">
                <a:solidFill>
                  <a:schemeClr val="tx2"/>
                </a:solidFill>
                <a:latin typeface="Arial Narrow" panose="020B0606020202030204" pitchFamily="34" charset="0"/>
              </a:rPr>
              <a:t> за </a:t>
            </a:r>
            <a:r>
              <a:rPr lang="ru-RU" sz="2000" dirty="0" err="1">
                <a:solidFill>
                  <a:schemeClr val="tx2"/>
                </a:solidFill>
                <a:latin typeface="Arial Narrow" panose="020B0606020202030204" pitchFamily="34" charset="0"/>
              </a:rPr>
              <a:t>индивидуална</a:t>
            </a:r>
            <a:r>
              <a:rPr lang="ru-RU" sz="2000" dirty="0">
                <a:solidFill>
                  <a:schemeClr val="tx2"/>
                </a:solidFill>
                <a:latin typeface="Arial Narrow" panose="020B0606020202030204" pitchFamily="34" charset="0"/>
              </a:rPr>
              <a:t> </a:t>
            </a:r>
            <a:r>
              <a:rPr lang="ru-RU" sz="2000" dirty="0" err="1" smtClean="0">
                <a:solidFill>
                  <a:schemeClr val="tx2"/>
                </a:solidFill>
                <a:latin typeface="Arial Narrow" panose="020B0606020202030204" pitchFamily="34" charset="0"/>
              </a:rPr>
              <a:t>употреба</a:t>
            </a:r>
            <a:r>
              <a:rPr lang="ru-RU" sz="2000" dirty="0" smtClean="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както</a:t>
            </a:r>
            <a:r>
              <a:rPr lang="ru-RU" sz="2000" dirty="0">
                <a:solidFill>
                  <a:schemeClr val="tx2"/>
                </a:solidFill>
                <a:latin typeface="Arial Narrow" panose="020B0606020202030204" pitchFamily="34" charset="0"/>
              </a:rPr>
              <a:t> и </a:t>
            </a:r>
            <a:r>
              <a:rPr lang="ru-RU" sz="2000" dirty="0" err="1">
                <a:solidFill>
                  <a:schemeClr val="tx2"/>
                </a:solidFill>
                <a:latin typeface="Arial Narrow" panose="020B0606020202030204" pitchFamily="34" charset="0"/>
              </a:rPr>
              <a:t>медицински</a:t>
            </a:r>
            <a:r>
              <a:rPr lang="ru-RU" sz="2000" dirty="0">
                <a:solidFill>
                  <a:schemeClr val="tx2"/>
                </a:solidFill>
                <a:latin typeface="Arial Narrow" panose="020B0606020202030204" pitchFamily="34" charset="0"/>
              </a:rPr>
              <a:t> изделия, </a:t>
            </a:r>
            <a:r>
              <a:rPr lang="ru-RU" sz="2000" dirty="0" err="1">
                <a:solidFill>
                  <a:schemeClr val="tx2"/>
                </a:solidFill>
                <a:latin typeface="Arial Narrow" panose="020B0606020202030204" pitchFamily="34" charset="0"/>
              </a:rPr>
              <a:t>помощни</a:t>
            </a:r>
            <a:r>
              <a:rPr lang="ru-RU" sz="2000" dirty="0">
                <a:solidFill>
                  <a:schemeClr val="tx2"/>
                </a:solidFill>
                <a:latin typeface="Arial Narrow" panose="020B0606020202030204" pitchFamily="34" charset="0"/>
              </a:rPr>
              <a:t> средства, приспособления и </a:t>
            </a:r>
            <a:r>
              <a:rPr lang="ru-RU" sz="2000" dirty="0" err="1">
                <a:solidFill>
                  <a:schemeClr val="tx2"/>
                </a:solidFill>
                <a:latin typeface="Arial Narrow" panose="020B0606020202030204" pitchFamily="34" charset="0"/>
              </a:rPr>
              <a:t>съоръжения</a:t>
            </a:r>
            <a:r>
              <a:rPr lang="ru-RU" sz="2000" dirty="0">
                <a:solidFill>
                  <a:schemeClr val="tx2"/>
                </a:solidFill>
                <a:latin typeface="Arial Narrow" panose="020B0606020202030204" pitchFamily="34" charset="0"/>
              </a:rPr>
              <a:t> за </a:t>
            </a:r>
            <a:r>
              <a:rPr lang="ru-RU" sz="2000" dirty="0" err="1">
                <a:solidFill>
                  <a:schemeClr val="tx2"/>
                </a:solidFill>
                <a:latin typeface="Arial Narrow" panose="020B0606020202030204" pitchFamily="34" charset="0"/>
              </a:rPr>
              <a:t>хората</a:t>
            </a:r>
            <a:r>
              <a:rPr lang="ru-RU" sz="2000" dirty="0">
                <a:solidFill>
                  <a:schemeClr val="tx2"/>
                </a:solidFill>
                <a:latin typeface="Arial Narrow" panose="020B0606020202030204" pitchFamily="34" charset="0"/>
              </a:rPr>
              <a:t> с </a:t>
            </a:r>
            <a:r>
              <a:rPr lang="ru-RU" sz="2000" dirty="0" err="1">
                <a:solidFill>
                  <a:schemeClr val="tx2"/>
                </a:solidFill>
                <a:latin typeface="Arial Narrow" panose="020B0606020202030204" pitchFamily="34" charset="0"/>
              </a:rPr>
              <a:t>увреждания</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извън</a:t>
            </a:r>
            <a:r>
              <a:rPr lang="ru-RU" sz="2000" dirty="0">
                <a:solidFill>
                  <a:schemeClr val="tx2"/>
                </a:solidFill>
                <a:latin typeface="Arial Narrow" panose="020B0606020202030204" pitchFamily="34" charset="0"/>
              </a:rPr>
              <a:t> обхвата на </a:t>
            </a:r>
            <a:r>
              <a:rPr lang="ru-RU" sz="2000" dirty="0" err="1">
                <a:solidFill>
                  <a:schemeClr val="tx2"/>
                </a:solidFill>
                <a:latin typeface="Arial Narrow" panose="020B0606020202030204" pitchFamily="34" charset="0"/>
              </a:rPr>
              <a:t>задължителното</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здравно</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осигуряване</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финансирани</a:t>
            </a:r>
            <a:r>
              <a:rPr lang="ru-RU" sz="2000" dirty="0">
                <a:solidFill>
                  <a:schemeClr val="tx2"/>
                </a:solidFill>
                <a:latin typeface="Arial Narrow" panose="020B0606020202030204" pitchFamily="34" charset="0"/>
              </a:rPr>
              <a:t> с трансфер от </a:t>
            </a:r>
            <a:r>
              <a:rPr lang="ru-RU" sz="2000" dirty="0" err="1">
                <a:solidFill>
                  <a:schemeClr val="tx2"/>
                </a:solidFill>
                <a:latin typeface="Arial Narrow" panose="020B0606020202030204" pitchFamily="34" charset="0"/>
              </a:rPr>
              <a:t>Министерството</a:t>
            </a:r>
            <a:r>
              <a:rPr lang="ru-RU" sz="2000" dirty="0">
                <a:solidFill>
                  <a:schemeClr val="tx2"/>
                </a:solidFill>
                <a:latin typeface="Arial Narrow" panose="020B0606020202030204" pitchFamily="34" charset="0"/>
              </a:rPr>
              <a:t> на </a:t>
            </a:r>
            <a:r>
              <a:rPr lang="ru-RU" sz="2000" dirty="0" err="1">
                <a:solidFill>
                  <a:schemeClr val="tx2"/>
                </a:solidFill>
                <a:latin typeface="Arial Narrow" panose="020B0606020202030204" pitchFamily="34" charset="0"/>
              </a:rPr>
              <a:t>здравеопазването</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съгласно</a:t>
            </a:r>
            <a:r>
              <a:rPr lang="ru-RU" sz="2000" dirty="0">
                <a:solidFill>
                  <a:schemeClr val="tx2"/>
                </a:solidFill>
                <a:latin typeface="Arial Narrow" panose="020B0606020202030204" pitchFamily="34" charset="0"/>
              </a:rPr>
              <a:t> закона за бюджета на НЗОК за </a:t>
            </a:r>
            <a:r>
              <a:rPr lang="ru-RU" sz="2000" dirty="0" err="1">
                <a:solidFill>
                  <a:schemeClr val="tx2"/>
                </a:solidFill>
                <a:latin typeface="Arial Narrow" panose="020B0606020202030204" pitchFamily="34" charset="0"/>
              </a:rPr>
              <a:t>съответната</a:t>
            </a:r>
            <a:r>
              <a:rPr lang="ru-RU" sz="2000" dirty="0">
                <a:solidFill>
                  <a:schemeClr val="tx2"/>
                </a:solidFill>
                <a:latin typeface="Arial Narrow" panose="020B0606020202030204" pitchFamily="34" charset="0"/>
              </a:rPr>
              <a:t> година;</a:t>
            </a:r>
            <a:endParaRPr lang="bg-BG" sz="20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25383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 y="0"/>
            <a:ext cx="12192000" cy="5632311"/>
          </a:xfrm>
          <a:prstGeom prst="rect">
            <a:avLst/>
          </a:prstGeom>
        </p:spPr>
        <p:txBody>
          <a:bodyPr wrap="square">
            <a:spAutoFit/>
          </a:bodyPr>
          <a:lstStyle/>
          <a:p>
            <a:pPr algn="just"/>
            <a:r>
              <a:rPr lang="bg-BG" sz="2000" dirty="0" smtClean="0">
                <a:solidFill>
                  <a:srgbClr val="00B0F0"/>
                </a:solidFill>
                <a:latin typeface="Arial Narrow" panose="020B0606020202030204" pitchFamily="34" charset="0"/>
              </a:rPr>
              <a:t>	Национален </a:t>
            </a:r>
            <a:r>
              <a:rPr lang="bg-BG" sz="2000" dirty="0">
                <a:solidFill>
                  <a:srgbClr val="00B0F0"/>
                </a:solidFill>
                <a:latin typeface="Arial Narrow" panose="020B0606020202030204" pitchFamily="34" charset="0"/>
              </a:rPr>
              <a:t>рамков </a:t>
            </a:r>
            <a:r>
              <a:rPr lang="bg-BG" sz="2000" dirty="0" smtClean="0">
                <a:solidFill>
                  <a:srgbClr val="00B0F0"/>
                </a:solidFill>
                <a:latin typeface="Arial Narrow" panose="020B0606020202030204" pitchFamily="34" charset="0"/>
              </a:rPr>
              <a:t>договор (НРД)</a:t>
            </a:r>
          </a:p>
          <a:p>
            <a:pPr algn="just"/>
            <a:r>
              <a:rPr lang="ru-RU" sz="2000" dirty="0" smtClean="0">
                <a:solidFill>
                  <a:schemeClr val="tx2"/>
                </a:solidFill>
                <a:latin typeface="Arial Narrow" panose="020B0606020202030204" pitchFamily="34" charset="0"/>
              </a:rPr>
              <a:t>	За </a:t>
            </a:r>
            <a:r>
              <a:rPr lang="ru-RU" sz="2000" dirty="0" err="1">
                <a:solidFill>
                  <a:schemeClr val="tx2"/>
                </a:solidFill>
                <a:latin typeface="Arial Narrow" panose="020B0606020202030204" pitchFamily="34" charset="0"/>
              </a:rPr>
              <a:t>осъществяване</a:t>
            </a:r>
            <a:r>
              <a:rPr lang="ru-RU" sz="2000" dirty="0">
                <a:solidFill>
                  <a:schemeClr val="tx2"/>
                </a:solidFill>
                <a:latin typeface="Arial Narrow" panose="020B0606020202030204" pitchFamily="34" charset="0"/>
              </a:rPr>
              <a:t> на </a:t>
            </a:r>
            <a:r>
              <a:rPr lang="ru-RU" sz="2000" dirty="0" err="1">
                <a:solidFill>
                  <a:schemeClr val="tx2"/>
                </a:solidFill>
                <a:latin typeface="Arial Narrow" panose="020B0606020202030204" pitchFamily="34" charset="0"/>
              </a:rPr>
              <a:t>дейностите</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предвидени</a:t>
            </a:r>
            <a:r>
              <a:rPr lang="ru-RU" sz="2000" dirty="0">
                <a:solidFill>
                  <a:schemeClr val="tx2"/>
                </a:solidFill>
                <a:latin typeface="Arial Narrow" panose="020B0606020202030204" pitchFamily="34" charset="0"/>
              </a:rPr>
              <a:t> в </a:t>
            </a:r>
            <a:r>
              <a:rPr lang="ru-RU" sz="2000" dirty="0" err="1">
                <a:solidFill>
                  <a:schemeClr val="tx2"/>
                </a:solidFill>
                <a:latin typeface="Arial Narrow" panose="020B0606020202030204" pitchFamily="34" charset="0"/>
              </a:rPr>
              <a:t>този</a:t>
            </a:r>
            <a:r>
              <a:rPr lang="ru-RU" sz="2000" dirty="0">
                <a:solidFill>
                  <a:schemeClr val="tx2"/>
                </a:solidFill>
                <a:latin typeface="Arial Narrow" panose="020B0606020202030204" pitchFamily="34" charset="0"/>
              </a:rPr>
              <a:t> закон, НЗОК и </a:t>
            </a:r>
            <a:r>
              <a:rPr lang="ru-RU" sz="2000" dirty="0" err="1">
                <a:solidFill>
                  <a:schemeClr val="tx2"/>
                </a:solidFill>
                <a:latin typeface="Arial Narrow" panose="020B0606020202030204" pitchFamily="34" charset="0"/>
              </a:rPr>
              <a:t>Българският</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лекарски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съюз</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приемат</a:t>
            </a:r>
            <a:r>
              <a:rPr lang="ru-RU" sz="2000" dirty="0">
                <a:solidFill>
                  <a:schemeClr val="tx2"/>
                </a:solidFill>
                <a:latin typeface="Arial Narrow" panose="020B0606020202030204" pitchFamily="34" charset="0"/>
              </a:rPr>
              <a:t> чрез </a:t>
            </a:r>
            <a:r>
              <a:rPr lang="ru-RU" sz="2000" dirty="0" err="1">
                <a:solidFill>
                  <a:schemeClr val="tx2"/>
                </a:solidFill>
                <a:latin typeface="Arial Narrow" panose="020B0606020202030204" pitchFamily="34" charset="0"/>
              </a:rPr>
              <a:t>подписване</a:t>
            </a:r>
            <a:r>
              <a:rPr lang="ru-RU" sz="2000" dirty="0">
                <a:solidFill>
                  <a:schemeClr val="tx2"/>
                </a:solidFill>
                <a:latin typeface="Arial Narrow" panose="020B0606020202030204" pitchFamily="34" charset="0"/>
              </a:rPr>
              <a:t> </a:t>
            </a:r>
            <a:r>
              <a:rPr lang="ru-RU" sz="2000" dirty="0" smtClean="0">
                <a:solidFill>
                  <a:schemeClr val="tx2"/>
                </a:solidFill>
                <a:latin typeface="Arial Narrow" panose="020B0606020202030204" pitchFamily="34" charset="0"/>
              </a:rPr>
              <a:t>НРД за </a:t>
            </a:r>
            <a:r>
              <a:rPr lang="ru-RU" sz="2000" dirty="0" err="1">
                <a:solidFill>
                  <a:schemeClr val="tx2"/>
                </a:solidFill>
                <a:latin typeface="Arial Narrow" panose="020B0606020202030204" pitchFamily="34" charset="0"/>
              </a:rPr>
              <a:t>медицинските</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дейности</a:t>
            </a:r>
            <a:r>
              <a:rPr lang="ru-RU" sz="2000" dirty="0">
                <a:solidFill>
                  <a:schemeClr val="tx2"/>
                </a:solidFill>
                <a:latin typeface="Arial Narrow" panose="020B0606020202030204" pitchFamily="34" charset="0"/>
              </a:rPr>
              <a:t>, а НЗОК и </a:t>
            </a:r>
            <a:r>
              <a:rPr lang="ru-RU" sz="2000" dirty="0" err="1">
                <a:solidFill>
                  <a:schemeClr val="tx2"/>
                </a:solidFill>
                <a:latin typeface="Arial Narrow" panose="020B0606020202030204" pitchFamily="34" charset="0"/>
              </a:rPr>
              <a:t>Българският</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зъболекарски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съюз</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приемат</a:t>
            </a:r>
            <a:r>
              <a:rPr lang="ru-RU" sz="2000" dirty="0">
                <a:solidFill>
                  <a:schemeClr val="tx2"/>
                </a:solidFill>
                <a:latin typeface="Arial Narrow" panose="020B0606020202030204" pitchFamily="34" charset="0"/>
              </a:rPr>
              <a:t> чрез </a:t>
            </a:r>
            <a:r>
              <a:rPr lang="ru-RU" sz="2000" dirty="0" err="1">
                <a:solidFill>
                  <a:schemeClr val="tx2"/>
                </a:solidFill>
                <a:latin typeface="Arial Narrow" panose="020B0606020202030204" pitchFamily="34" charset="0"/>
              </a:rPr>
              <a:t>подписване</a:t>
            </a:r>
            <a:r>
              <a:rPr lang="ru-RU" sz="2000" dirty="0">
                <a:solidFill>
                  <a:schemeClr val="tx2"/>
                </a:solidFill>
                <a:latin typeface="Arial Narrow" panose="020B0606020202030204" pitchFamily="34" charset="0"/>
              </a:rPr>
              <a:t> </a:t>
            </a:r>
            <a:r>
              <a:rPr lang="ru-RU" sz="2000" dirty="0" smtClean="0">
                <a:solidFill>
                  <a:schemeClr val="tx2"/>
                </a:solidFill>
                <a:latin typeface="Arial Narrow" panose="020B0606020202030204" pitchFamily="34" charset="0"/>
              </a:rPr>
              <a:t>НРД за </a:t>
            </a:r>
            <a:r>
              <a:rPr lang="ru-RU" sz="2000" dirty="0" err="1">
                <a:solidFill>
                  <a:schemeClr val="tx2"/>
                </a:solidFill>
                <a:latin typeface="Arial Narrow" panose="020B0606020202030204" pitchFamily="34" charset="0"/>
              </a:rPr>
              <a:t>денталните</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дейности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Националните</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рамкови</a:t>
            </a:r>
            <a:r>
              <a:rPr lang="ru-RU" sz="2000" dirty="0">
                <a:solidFill>
                  <a:schemeClr val="tx2"/>
                </a:solidFill>
                <a:latin typeface="Arial Narrow" panose="020B0606020202030204" pitchFamily="34" charset="0"/>
              </a:rPr>
              <a:t> договори </a:t>
            </a:r>
            <a:r>
              <a:rPr lang="ru-RU" sz="2000" dirty="0" smtClean="0">
                <a:solidFill>
                  <a:schemeClr val="tx2"/>
                </a:solidFill>
                <a:latin typeface="Arial Narrow" panose="020B0606020202030204" pitchFamily="34" charset="0"/>
              </a:rPr>
              <a:t>се </a:t>
            </a:r>
            <a:r>
              <a:rPr lang="ru-RU" sz="2000" b="1" dirty="0" err="1">
                <a:solidFill>
                  <a:schemeClr val="tx2"/>
                </a:solidFill>
                <a:latin typeface="Arial Narrow" panose="020B0606020202030204" pitchFamily="34" charset="0"/>
              </a:rPr>
              <a:t>приемат</a:t>
            </a:r>
            <a:r>
              <a:rPr lang="ru-RU" sz="2000" b="1" dirty="0">
                <a:solidFill>
                  <a:schemeClr val="tx2"/>
                </a:solidFill>
                <a:latin typeface="Arial Narrow" panose="020B0606020202030204" pitchFamily="34" charset="0"/>
              </a:rPr>
              <a:t> за срок от три </a:t>
            </a:r>
            <a:r>
              <a:rPr lang="ru-RU" sz="2000" b="1" dirty="0" err="1">
                <a:solidFill>
                  <a:schemeClr val="tx2"/>
                </a:solidFill>
                <a:latin typeface="Arial Narrow" panose="020B0606020202030204" pitchFamily="34" charset="0"/>
              </a:rPr>
              <a:t>години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като</a:t>
            </a:r>
            <a:r>
              <a:rPr lang="ru-RU" sz="2000" dirty="0">
                <a:solidFill>
                  <a:schemeClr val="tx2"/>
                </a:solidFill>
                <a:latin typeface="Arial Narrow" panose="020B0606020202030204" pitchFamily="34" charset="0"/>
              </a:rPr>
              <a:t> при </a:t>
            </a:r>
            <a:r>
              <a:rPr lang="ru-RU" sz="2000" dirty="0" err="1">
                <a:solidFill>
                  <a:schemeClr val="tx2"/>
                </a:solidFill>
                <a:latin typeface="Arial Narrow" panose="020B0606020202030204" pitchFamily="34" charset="0"/>
              </a:rPr>
              <a:t>необходимост</a:t>
            </a:r>
            <a:r>
              <a:rPr lang="ru-RU" sz="2000" dirty="0">
                <a:solidFill>
                  <a:schemeClr val="tx2"/>
                </a:solidFill>
                <a:latin typeface="Arial Narrow" panose="020B0606020202030204" pitchFamily="34" charset="0"/>
              </a:rPr>
              <a:t> или по </a:t>
            </a:r>
            <a:r>
              <a:rPr lang="ru-RU" sz="2000" dirty="0" err="1">
                <a:solidFill>
                  <a:schemeClr val="tx2"/>
                </a:solidFill>
                <a:latin typeface="Arial Narrow" panose="020B0606020202030204" pitchFamily="34" charset="0"/>
              </a:rPr>
              <a:t>искане</a:t>
            </a:r>
            <a:r>
              <a:rPr lang="ru-RU" sz="2000" dirty="0">
                <a:solidFill>
                  <a:schemeClr val="tx2"/>
                </a:solidFill>
                <a:latin typeface="Arial Narrow" panose="020B0606020202030204" pitchFamily="34" charset="0"/>
              </a:rPr>
              <a:t> на всяка </a:t>
            </a:r>
            <a:r>
              <a:rPr lang="ru-RU" sz="2000" dirty="0" err="1">
                <a:solidFill>
                  <a:schemeClr val="tx2"/>
                </a:solidFill>
                <a:latin typeface="Arial Narrow" panose="020B0606020202030204" pitchFamily="34" charset="0"/>
              </a:rPr>
              <a:t>една</a:t>
            </a:r>
            <a:r>
              <a:rPr lang="ru-RU" sz="2000" dirty="0">
                <a:solidFill>
                  <a:schemeClr val="tx2"/>
                </a:solidFill>
                <a:latin typeface="Arial Narrow" panose="020B0606020202030204" pitchFamily="34" charset="0"/>
              </a:rPr>
              <a:t> от </a:t>
            </a:r>
            <a:r>
              <a:rPr lang="ru-RU" sz="2000" dirty="0" err="1">
                <a:solidFill>
                  <a:schemeClr val="tx2"/>
                </a:solidFill>
                <a:latin typeface="Arial Narrow" panose="020B0606020202030204" pitchFamily="34" charset="0"/>
              </a:rPr>
              <a:t>страните</a:t>
            </a:r>
            <a:r>
              <a:rPr lang="ru-RU" sz="2000" dirty="0">
                <a:solidFill>
                  <a:schemeClr val="tx2"/>
                </a:solidFill>
                <a:latin typeface="Arial Narrow" panose="020B0606020202030204" pitchFamily="34" charset="0"/>
              </a:rPr>
              <a:t> се </a:t>
            </a:r>
            <a:r>
              <a:rPr lang="ru-RU" sz="2000" dirty="0" err="1">
                <a:solidFill>
                  <a:schemeClr val="tx2"/>
                </a:solidFill>
                <a:latin typeface="Arial Narrow" panose="020B0606020202030204" pitchFamily="34" charset="0"/>
              </a:rPr>
              <a:t>актуализират</a:t>
            </a:r>
            <a:r>
              <a:rPr lang="ru-RU" sz="2000" dirty="0">
                <a:solidFill>
                  <a:schemeClr val="tx2"/>
                </a:solidFill>
                <a:latin typeface="Arial Narrow" panose="020B0606020202030204" pitchFamily="34" charset="0"/>
              </a:rPr>
              <a:t> по </a:t>
            </a:r>
            <a:r>
              <a:rPr lang="ru-RU" sz="2000" dirty="0" err="1">
                <a:solidFill>
                  <a:schemeClr val="tx2"/>
                </a:solidFill>
                <a:latin typeface="Arial Narrow" panose="020B0606020202030204" pitchFamily="34" charset="0"/>
              </a:rPr>
              <a:t>реда</a:t>
            </a:r>
            <a:r>
              <a:rPr lang="ru-RU" sz="2000" dirty="0">
                <a:solidFill>
                  <a:schemeClr val="tx2"/>
                </a:solidFill>
                <a:latin typeface="Arial Narrow" panose="020B0606020202030204" pitchFamily="34" charset="0"/>
              </a:rPr>
              <a:t> на </a:t>
            </a:r>
            <a:r>
              <a:rPr lang="ru-RU" sz="2000" dirty="0" err="1">
                <a:solidFill>
                  <a:schemeClr val="tx2"/>
                </a:solidFill>
                <a:latin typeface="Arial Narrow" panose="020B0606020202030204" pitchFamily="34" charset="0"/>
              </a:rPr>
              <a:t>приемането</a:t>
            </a:r>
            <a:r>
              <a:rPr lang="ru-RU" sz="2000" dirty="0">
                <a:solidFill>
                  <a:schemeClr val="tx2"/>
                </a:solidFill>
                <a:latin typeface="Arial Narrow" panose="020B0606020202030204" pitchFamily="34" charset="0"/>
              </a:rPr>
              <a:t> </a:t>
            </a:r>
            <a:r>
              <a:rPr lang="ru-RU" sz="2000" dirty="0" smtClean="0">
                <a:solidFill>
                  <a:schemeClr val="tx2"/>
                </a:solidFill>
                <a:latin typeface="Arial Narrow" panose="020B0606020202030204" pitchFamily="34" charset="0"/>
              </a:rPr>
              <a:t>им.</a:t>
            </a:r>
          </a:p>
          <a:p>
            <a:pPr algn="just"/>
            <a:r>
              <a:rPr lang="ru-RU" sz="2000" dirty="0" smtClean="0">
                <a:solidFill>
                  <a:schemeClr val="tx2"/>
                </a:solidFill>
                <a:latin typeface="Arial Narrow" panose="020B0606020202030204" pitchFamily="34" charset="0"/>
              </a:rPr>
              <a:t>	</a:t>
            </a:r>
            <a:r>
              <a:rPr lang="ru-RU" sz="2000" dirty="0" err="1" smtClean="0">
                <a:solidFill>
                  <a:schemeClr val="tx2"/>
                </a:solidFill>
                <a:latin typeface="Arial Narrow" panose="020B0606020202030204" pitchFamily="34" charset="0"/>
              </a:rPr>
              <a:t>Изготвянето</a:t>
            </a:r>
            <a:r>
              <a:rPr lang="ru-RU" sz="2000" dirty="0" smtClean="0">
                <a:solidFill>
                  <a:schemeClr val="tx2"/>
                </a:solidFill>
                <a:latin typeface="Arial Narrow" panose="020B0606020202030204" pitchFamily="34" charset="0"/>
              </a:rPr>
              <a:t> </a:t>
            </a:r>
            <a:r>
              <a:rPr lang="ru-RU" sz="2000" dirty="0">
                <a:solidFill>
                  <a:schemeClr val="tx2"/>
                </a:solidFill>
                <a:latin typeface="Arial Narrow" panose="020B0606020202030204" pitchFamily="34" charset="0"/>
              </a:rPr>
              <a:t>на НРД за </a:t>
            </a:r>
            <a:r>
              <a:rPr lang="ru-RU" sz="2000" dirty="0" err="1">
                <a:solidFill>
                  <a:schemeClr val="tx2"/>
                </a:solidFill>
                <a:latin typeface="Arial Narrow" panose="020B0606020202030204" pitchFamily="34" charset="0"/>
              </a:rPr>
              <a:t>медицинските</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дейности</a:t>
            </a:r>
            <a:r>
              <a:rPr lang="ru-RU" sz="2000" dirty="0">
                <a:solidFill>
                  <a:schemeClr val="tx2"/>
                </a:solidFill>
                <a:latin typeface="Arial Narrow" panose="020B0606020202030204" pitchFamily="34" charset="0"/>
              </a:rPr>
              <a:t> се </a:t>
            </a:r>
            <a:r>
              <a:rPr lang="ru-RU" sz="2000" dirty="0" err="1">
                <a:solidFill>
                  <a:schemeClr val="tx2"/>
                </a:solidFill>
                <a:latin typeface="Arial Narrow" panose="020B0606020202030204" pitchFamily="34" charset="0"/>
              </a:rPr>
              <a:t>извършва</a:t>
            </a:r>
            <a:r>
              <a:rPr lang="ru-RU" sz="2000" dirty="0">
                <a:solidFill>
                  <a:schemeClr val="tx2"/>
                </a:solidFill>
                <a:latin typeface="Arial Narrow" panose="020B0606020202030204" pitchFamily="34" charset="0"/>
              </a:rPr>
              <a:t> от 10 представители на НЗОК и 10 представители на </a:t>
            </a:r>
            <a:r>
              <a:rPr lang="ru-RU" sz="2000" dirty="0" err="1">
                <a:solidFill>
                  <a:schemeClr val="tx2"/>
                </a:solidFill>
                <a:latin typeface="Arial Narrow" panose="020B0606020202030204" pitchFamily="34" charset="0"/>
              </a:rPr>
              <a:t>Българския</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лекарски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съюз</a:t>
            </a:r>
            <a:r>
              <a:rPr lang="ru-RU" sz="2000" dirty="0">
                <a:solidFill>
                  <a:schemeClr val="tx2"/>
                </a:solidFill>
                <a:latin typeface="Arial Narrow" panose="020B0606020202030204" pitchFamily="34" charset="0"/>
              </a:rPr>
              <a:t> в </a:t>
            </a:r>
            <a:r>
              <a:rPr lang="ru-RU" sz="2000" dirty="0" err="1">
                <a:solidFill>
                  <a:schemeClr val="tx2"/>
                </a:solidFill>
                <a:latin typeface="Arial Narrow" panose="020B0606020202030204" pitchFamily="34" charset="0"/>
              </a:rPr>
              <a:t>сроковете</a:t>
            </a:r>
            <a:r>
              <a:rPr lang="ru-RU" sz="2000" dirty="0">
                <a:solidFill>
                  <a:schemeClr val="tx2"/>
                </a:solidFill>
                <a:latin typeface="Arial Narrow" panose="020B0606020202030204" pitchFamily="34" charset="0"/>
              </a:rPr>
              <a:t> по </a:t>
            </a:r>
            <a:r>
              <a:rPr lang="ru-RU" sz="2000" dirty="0" err="1">
                <a:solidFill>
                  <a:schemeClr val="tx2"/>
                </a:solidFill>
                <a:latin typeface="Arial Narrow" panose="020B0606020202030204" pitchFamily="34" charset="0"/>
              </a:rPr>
              <a:t>приемане</a:t>
            </a:r>
            <a:r>
              <a:rPr lang="ru-RU" sz="2000" dirty="0">
                <a:solidFill>
                  <a:schemeClr val="tx2"/>
                </a:solidFill>
                <a:latin typeface="Arial Narrow" panose="020B0606020202030204" pitchFamily="34" charset="0"/>
              </a:rPr>
              <a:t> на </a:t>
            </a:r>
            <a:r>
              <a:rPr lang="ru-RU" sz="2000" dirty="0" err="1">
                <a:solidFill>
                  <a:schemeClr val="tx2"/>
                </a:solidFill>
                <a:latin typeface="Arial Narrow" panose="020B0606020202030204" pitchFamily="34" charset="0"/>
              </a:rPr>
              <a:t>средносрочната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бюджетна</a:t>
            </a:r>
            <a:r>
              <a:rPr lang="ru-RU" sz="2000" dirty="0">
                <a:solidFill>
                  <a:schemeClr val="tx2"/>
                </a:solidFill>
                <a:latin typeface="Arial Narrow" panose="020B0606020202030204" pitchFamily="34" charset="0"/>
              </a:rPr>
              <a:t> прогноза </a:t>
            </a:r>
            <a:r>
              <a:rPr lang="ru-RU" sz="2000" dirty="0" err="1">
                <a:solidFill>
                  <a:schemeClr val="tx2"/>
                </a:solidFill>
                <a:latin typeface="Arial Narrow" panose="020B0606020202030204" pitchFamily="34" charset="0"/>
              </a:rPr>
              <a:t>съгласно</a:t>
            </a:r>
            <a:r>
              <a:rPr lang="ru-RU" sz="2000" dirty="0">
                <a:solidFill>
                  <a:schemeClr val="tx2"/>
                </a:solidFill>
                <a:latin typeface="Arial Narrow" panose="020B0606020202030204" pitchFamily="34" charset="0"/>
              </a:rPr>
              <a:t> Закона за </a:t>
            </a:r>
            <a:r>
              <a:rPr lang="ru-RU" sz="2000" dirty="0" err="1">
                <a:solidFill>
                  <a:schemeClr val="tx2"/>
                </a:solidFill>
                <a:latin typeface="Arial Narrow" panose="020B0606020202030204" pitchFamily="34" charset="0"/>
              </a:rPr>
              <a:t>публичните</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финанси</a:t>
            </a:r>
            <a:r>
              <a:rPr lang="ru-RU" sz="2000" dirty="0">
                <a:solidFill>
                  <a:schemeClr val="tx2"/>
                </a:solidFill>
                <a:latin typeface="Arial Narrow" panose="020B0606020202030204" pitchFamily="34" charset="0"/>
              </a:rPr>
              <a:t>.</a:t>
            </a:r>
          </a:p>
          <a:p>
            <a:pPr algn="just"/>
            <a:r>
              <a:rPr lang="ru-RU" sz="2000" dirty="0" smtClean="0">
                <a:solidFill>
                  <a:schemeClr val="tx2"/>
                </a:solidFill>
                <a:latin typeface="Arial Narrow" panose="020B0606020202030204" pitchFamily="34" charset="0"/>
              </a:rPr>
              <a:t>	</a:t>
            </a:r>
            <a:r>
              <a:rPr lang="ru-RU" sz="2000" dirty="0" err="1" smtClean="0">
                <a:solidFill>
                  <a:schemeClr val="tx2"/>
                </a:solidFill>
                <a:latin typeface="Arial Narrow" panose="020B0606020202030204" pitchFamily="34" charset="0"/>
              </a:rPr>
              <a:t>Изготвянето</a:t>
            </a:r>
            <a:r>
              <a:rPr lang="ru-RU" sz="2000" dirty="0" smtClean="0">
                <a:solidFill>
                  <a:schemeClr val="tx2"/>
                </a:solidFill>
                <a:latin typeface="Arial Narrow" panose="020B0606020202030204" pitchFamily="34" charset="0"/>
              </a:rPr>
              <a:t> </a:t>
            </a:r>
            <a:r>
              <a:rPr lang="ru-RU" sz="2000" dirty="0">
                <a:solidFill>
                  <a:schemeClr val="tx2"/>
                </a:solidFill>
                <a:latin typeface="Arial Narrow" panose="020B0606020202030204" pitchFamily="34" charset="0"/>
              </a:rPr>
              <a:t>на НРД за </a:t>
            </a:r>
            <a:r>
              <a:rPr lang="ru-RU" sz="2000" dirty="0" err="1">
                <a:solidFill>
                  <a:schemeClr val="tx2"/>
                </a:solidFill>
                <a:latin typeface="Arial Narrow" panose="020B0606020202030204" pitchFamily="34" charset="0"/>
              </a:rPr>
              <a:t>денталните</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дейности</a:t>
            </a:r>
            <a:r>
              <a:rPr lang="ru-RU" sz="2000" dirty="0">
                <a:solidFill>
                  <a:schemeClr val="tx2"/>
                </a:solidFill>
                <a:latin typeface="Arial Narrow" panose="020B0606020202030204" pitchFamily="34" charset="0"/>
              </a:rPr>
              <a:t> се </a:t>
            </a:r>
            <a:r>
              <a:rPr lang="ru-RU" sz="2000" dirty="0" err="1">
                <a:solidFill>
                  <a:schemeClr val="tx2"/>
                </a:solidFill>
                <a:latin typeface="Arial Narrow" panose="020B0606020202030204" pitchFamily="34" charset="0"/>
              </a:rPr>
              <a:t>извършва</a:t>
            </a:r>
            <a:r>
              <a:rPr lang="ru-RU" sz="2000" dirty="0">
                <a:solidFill>
                  <a:schemeClr val="tx2"/>
                </a:solidFill>
                <a:latin typeface="Arial Narrow" panose="020B0606020202030204" pitchFamily="34" charset="0"/>
              </a:rPr>
              <a:t> от 9 представители на НЗОК и 9 представители на </a:t>
            </a:r>
            <a:r>
              <a:rPr lang="ru-RU" sz="2000" dirty="0" err="1">
                <a:solidFill>
                  <a:schemeClr val="tx2"/>
                </a:solidFill>
                <a:latin typeface="Arial Narrow" panose="020B0606020202030204" pitchFamily="34" charset="0"/>
              </a:rPr>
              <a:t>Българския</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зъболекарски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съюз</a:t>
            </a:r>
            <a:r>
              <a:rPr lang="ru-RU" sz="2000" dirty="0">
                <a:solidFill>
                  <a:schemeClr val="tx2"/>
                </a:solidFill>
                <a:latin typeface="Arial Narrow" panose="020B0606020202030204" pitchFamily="34" charset="0"/>
              </a:rPr>
              <a:t> в </a:t>
            </a:r>
            <a:r>
              <a:rPr lang="ru-RU" sz="2000" dirty="0" err="1">
                <a:solidFill>
                  <a:schemeClr val="tx2"/>
                </a:solidFill>
                <a:latin typeface="Arial Narrow" panose="020B0606020202030204" pitchFamily="34" charset="0"/>
              </a:rPr>
              <a:t>сроковете</a:t>
            </a:r>
            <a:r>
              <a:rPr lang="ru-RU" sz="2000" dirty="0">
                <a:solidFill>
                  <a:schemeClr val="tx2"/>
                </a:solidFill>
                <a:latin typeface="Arial Narrow" panose="020B0606020202030204" pitchFamily="34" charset="0"/>
              </a:rPr>
              <a:t> по </a:t>
            </a:r>
            <a:r>
              <a:rPr lang="ru-RU" sz="2000" dirty="0" err="1">
                <a:solidFill>
                  <a:schemeClr val="tx2"/>
                </a:solidFill>
                <a:latin typeface="Arial Narrow" panose="020B0606020202030204" pitchFamily="34" charset="0"/>
              </a:rPr>
              <a:t>приемане</a:t>
            </a:r>
            <a:r>
              <a:rPr lang="ru-RU" sz="2000" dirty="0">
                <a:solidFill>
                  <a:schemeClr val="tx2"/>
                </a:solidFill>
                <a:latin typeface="Arial Narrow" panose="020B0606020202030204" pitchFamily="34" charset="0"/>
              </a:rPr>
              <a:t> на </a:t>
            </a:r>
            <a:r>
              <a:rPr lang="ru-RU" sz="2000" dirty="0" err="1">
                <a:solidFill>
                  <a:schemeClr val="tx2"/>
                </a:solidFill>
                <a:latin typeface="Arial Narrow" panose="020B0606020202030204" pitchFamily="34" charset="0"/>
              </a:rPr>
              <a:t>средносрочната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бюджетна</a:t>
            </a:r>
            <a:r>
              <a:rPr lang="ru-RU" sz="2000" dirty="0">
                <a:solidFill>
                  <a:schemeClr val="tx2"/>
                </a:solidFill>
                <a:latin typeface="Arial Narrow" panose="020B0606020202030204" pitchFamily="34" charset="0"/>
              </a:rPr>
              <a:t> прогноза </a:t>
            </a:r>
            <a:r>
              <a:rPr lang="ru-RU" sz="2000" dirty="0" err="1">
                <a:solidFill>
                  <a:schemeClr val="tx2"/>
                </a:solidFill>
                <a:latin typeface="Arial Narrow" panose="020B0606020202030204" pitchFamily="34" charset="0"/>
              </a:rPr>
              <a:t>съгласно</a:t>
            </a:r>
            <a:r>
              <a:rPr lang="ru-RU" sz="2000" dirty="0">
                <a:solidFill>
                  <a:schemeClr val="tx2"/>
                </a:solidFill>
                <a:latin typeface="Arial Narrow" panose="020B0606020202030204" pitchFamily="34" charset="0"/>
              </a:rPr>
              <a:t> Закона за </a:t>
            </a:r>
            <a:r>
              <a:rPr lang="ru-RU" sz="2000" dirty="0" err="1">
                <a:solidFill>
                  <a:schemeClr val="tx2"/>
                </a:solidFill>
                <a:latin typeface="Arial Narrow" panose="020B0606020202030204" pitchFamily="34" charset="0"/>
              </a:rPr>
              <a:t>публичните</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финанси</a:t>
            </a:r>
            <a:r>
              <a:rPr lang="ru-RU" sz="2000" dirty="0" smtClean="0">
                <a:solidFill>
                  <a:schemeClr val="tx2"/>
                </a:solidFill>
                <a:latin typeface="Arial Narrow" panose="020B0606020202030204" pitchFamily="34" charset="0"/>
              </a:rPr>
              <a:t>.</a:t>
            </a:r>
          </a:p>
          <a:p>
            <a:pPr algn="just"/>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Националните</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рамкови</a:t>
            </a:r>
            <a:r>
              <a:rPr lang="ru-RU" sz="2000" dirty="0">
                <a:solidFill>
                  <a:schemeClr val="tx2"/>
                </a:solidFill>
                <a:latin typeface="Arial Narrow" panose="020B0606020202030204" pitchFamily="34" charset="0"/>
              </a:rPr>
              <a:t> </a:t>
            </a:r>
            <a:r>
              <a:rPr lang="ru-RU" sz="2000" dirty="0" smtClean="0">
                <a:solidFill>
                  <a:schemeClr val="tx2"/>
                </a:solidFill>
                <a:latin typeface="Arial Narrow" panose="020B0606020202030204" pitchFamily="34" charset="0"/>
              </a:rPr>
              <a:t>договори, </a:t>
            </a:r>
            <a:r>
              <a:rPr lang="ru-RU" sz="2000" dirty="0" err="1">
                <a:solidFill>
                  <a:schemeClr val="tx2"/>
                </a:solidFill>
                <a:latin typeface="Arial Narrow" panose="020B0606020202030204" pitchFamily="34" charset="0"/>
              </a:rPr>
              <a:t>съответно</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анексите</a:t>
            </a:r>
            <a:r>
              <a:rPr lang="ru-RU" sz="2000" dirty="0">
                <a:solidFill>
                  <a:schemeClr val="tx2"/>
                </a:solidFill>
                <a:latin typeface="Arial Narrow" panose="020B0606020202030204" pitchFamily="34" charset="0"/>
              </a:rPr>
              <a:t> </a:t>
            </a:r>
            <a:r>
              <a:rPr lang="ru-RU" sz="2000" dirty="0" err="1" smtClean="0">
                <a:solidFill>
                  <a:schemeClr val="tx2"/>
                </a:solidFill>
                <a:latin typeface="Arial Narrow" panose="020B0606020202030204" pitchFamily="34" charset="0"/>
              </a:rPr>
              <a:t>касаещи</a:t>
            </a:r>
            <a:r>
              <a:rPr lang="ru-RU" sz="2000" dirty="0" smtClean="0">
                <a:solidFill>
                  <a:schemeClr val="tx2"/>
                </a:solidFill>
                <a:latin typeface="Arial Narrow" panose="020B0606020202030204" pitchFamily="34" charset="0"/>
              </a:rPr>
              <a:t> </a:t>
            </a:r>
            <a:r>
              <a:rPr lang="ru-RU" sz="2000" dirty="0" err="1" smtClean="0">
                <a:solidFill>
                  <a:schemeClr val="tx2"/>
                </a:solidFill>
                <a:latin typeface="Arial Narrow" panose="020B0606020202030204" pitchFamily="34" charset="0"/>
              </a:rPr>
              <a:t>промени</a:t>
            </a:r>
            <a:r>
              <a:rPr lang="ru-RU" sz="2000" dirty="0" smtClean="0">
                <a:solidFill>
                  <a:schemeClr val="tx2"/>
                </a:solidFill>
                <a:latin typeface="Arial Narrow" panose="020B0606020202030204" pitchFamily="34" charset="0"/>
              </a:rPr>
              <a:t> в цените и </a:t>
            </a:r>
            <a:r>
              <a:rPr lang="ru-RU" sz="2000" dirty="0" err="1" smtClean="0">
                <a:solidFill>
                  <a:schemeClr val="tx2"/>
                </a:solidFill>
                <a:latin typeface="Arial Narrow" panose="020B0606020202030204" pitchFamily="34" charset="0"/>
              </a:rPr>
              <a:t>обема</a:t>
            </a:r>
            <a:r>
              <a:rPr lang="ru-RU" sz="2000" dirty="0" smtClean="0">
                <a:solidFill>
                  <a:schemeClr val="tx2"/>
                </a:solidFill>
                <a:latin typeface="Arial Narrow" panose="020B0606020202030204" pitchFamily="34" charset="0"/>
              </a:rPr>
              <a:t> </a:t>
            </a:r>
            <a:r>
              <a:rPr lang="ru-RU" sz="2000" dirty="0" err="1" smtClean="0">
                <a:solidFill>
                  <a:schemeClr val="tx2"/>
                </a:solidFill>
                <a:latin typeface="Arial Narrow" panose="020B0606020202030204" pitchFamily="34" charset="0"/>
              </a:rPr>
              <a:t>дейност</a:t>
            </a:r>
            <a:r>
              <a:rPr lang="ru-RU" sz="2000" dirty="0" smtClean="0">
                <a:solidFill>
                  <a:schemeClr val="tx2"/>
                </a:solidFill>
                <a:latin typeface="Arial Narrow" panose="020B0606020202030204" pitchFamily="34" charset="0"/>
              </a:rPr>
              <a:t> се </a:t>
            </a:r>
            <a:r>
              <a:rPr lang="ru-RU" sz="2000" dirty="0" err="1">
                <a:solidFill>
                  <a:schemeClr val="tx2"/>
                </a:solidFill>
                <a:latin typeface="Arial Narrow" panose="020B0606020202030204" pitchFamily="34" charset="0"/>
              </a:rPr>
              <a:t>приемат</a:t>
            </a:r>
            <a:r>
              <a:rPr lang="ru-RU" sz="2000" dirty="0">
                <a:solidFill>
                  <a:schemeClr val="tx2"/>
                </a:solidFill>
                <a:latin typeface="Arial Narrow" panose="020B0606020202030204" pitchFamily="34" charset="0"/>
              </a:rPr>
              <a:t> не </a:t>
            </a:r>
            <a:r>
              <a:rPr lang="ru-RU" sz="2000" dirty="0" err="1">
                <a:solidFill>
                  <a:schemeClr val="tx2"/>
                </a:solidFill>
                <a:latin typeface="Arial Narrow" panose="020B0606020202030204" pitchFamily="34" charset="0"/>
              </a:rPr>
              <a:t>по-късно</a:t>
            </a:r>
            <a:r>
              <a:rPr lang="ru-RU" sz="2000" dirty="0">
                <a:solidFill>
                  <a:schemeClr val="tx2"/>
                </a:solidFill>
                <a:latin typeface="Arial Narrow" panose="020B0606020202030204" pitchFamily="34" charset="0"/>
              </a:rPr>
              <a:t> от </a:t>
            </a:r>
            <a:r>
              <a:rPr lang="ru-RU" sz="2000" dirty="0" err="1">
                <a:solidFill>
                  <a:schemeClr val="tx2"/>
                </a:solidFill>
                <a:latin typeface="Arial Narrow" panose="020B0606020202030204" pitchFamily="34" charset="0"/>
              </a:rPr>
              <a:t>последния</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работен</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ден</a:t>
            </a:r>
            <a:r>
              <a:rPr lang="ru-RU" sz="2000" dirty="0">
                <a:solidFill>
                  <a:schemeClr val="tx2"/>
                </a:solidFill>
                <a:latin typeface="Arial Narrow" panose="020B0606020202030204" pitchFamily="34" charset="0"/>
              </a:rPr>
              <a:t> на </a:t>
            </a:r>
            <a:r>
              <a:rPr lang="ru-RU" sz="2000" dirty="0" err="1">
                <a:solidFill>
                  <a:schemeClr val="tx2"/>
                </a:solidFill>
                <a:latin typeface="Arial Narrow" panose="020B0606020202030204" pitchFamily="34" charset="0"/>
              </a:rPr>
              <a:t>съответната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текуща</a:t>
            </a:r>
            <a:r>
              <a:rPr lang="ru-RU" sz="2000" dirty="0">
                <a:solidFill>
                  <a:schemeClr val="tx2"/>
                </a:solidFill>
                <a:latin typeface="Arial Narrow" panose="020B0606020202030204" pitchFamily="34" charset="0"/>
              </a:rPr>
              <a:t> година и </a:t>
            </a:r>
            <a:r>
              <a:rPr lang="ru-RU" sz="2000" dirty="0" err="1">
                <a:solidFill>
                  <a:schemeClr val="tx2"/>
                </a:solidFill>
                <a:latin typeface="Arial Narrow" panose="020B0606020202030204" pitchFamily="34" charset="0"/>
              </a:rPr>
              <a:t>влизат</a:t>
            </a:r>
            <a:r>
              <a:rPr lang="ru-RU" sz="2000" dirty="0">
                <a:solidFill>
                  <a:schemeClr val="tx2"/>
                </a:solidFill>
                <a:latin typeface="Arial Narrow" panose="020B0606020202030204" pitchFamily="34" charset="0"/>
              </a:rPr>
              <a:t> в сила от 1 </a:t>
            </a:r>
            <a:r>
              <a:rPr lang="ru-RU" sz="2000" dirty="0" err="1">
                <a:solidFill>
                  <a:schemeClr val="tx2"/>
                </a:solidFill>
                <a:latin typeface="Arial Narrow" panose="020B0606020202030204" pitchFamily="34" charset="0"/>
              </a:rPr>
              <a:t>януари</a:t>
            </a:r>
            <a:r>
              <a:rPr lang="ru-RU" sz="2000" dirty="0">
                <a:solidFill>
                  <a:schemeClr val="tx2"/>
                </a:solidFill>
                <a:latin typeface="Arial Narrow" panose="020B0606020202030204" pitchFamily="34" charset="0"/>
              </a:rPr>
              <a:t> на </a:t>
            </a:r>
            <a:r>
              <a:rPr lang="ru-RU" sz="2000" dirty="0" err="1">
                <a:solidFill>
                  <a:schemeClr val="tx2"/>
                </a:solidFill>
                <a:latin typeface="Arial Narrow" panose="020B0606020202030204" pitchFamily="34" charset="0"/>
              </a:rPr>
              <a:t>съответната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следваща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календарна</a:t>
            </a:r>
            <a:r>
              <a:rPr lang="ru-RU" sz="2000" dirty="0">
                <a:solidFill>
                  <a:schemeClr val="tx2"/>
                </a:solidFill>
                <a:latin typeface="Arial Narrow" panose="020B0606020202030204" pitchFamily="34" charset="0"/>
              </a:rPr>
              <a:t> година и </a:t>
            </a:r>
            <a:r>
              <a:rPr lang="ru-RU" sz="2000" dirty="0" err="1">
                <a:solidFill>
                  <a:schemeClr val="tx2"/>
                </a:solidFill>
                <a:latin typeface="Arial Narrow" panose="020B0606020202030204" pitchFamily="34" charset="0"/>
              </a:rPr>
              <a:t>трябва</a:t>
            </a:r>
            <a:r>
              <a:rPr lang="ru-RU" sz="2000" dirty="0">
                <a:solidFill>
                  <a:schemeClr val="tx2"/>
                </a:solidFill>
                <a:latin typeface="Arial Narrow" panose="020B0606020202030204" pitchFamily="34" charset="0"/>
              </a:rPr>
              <a:t> да </a:t>
            </a:r>
            <a:r>
              <a:rPr lang="ru-RU" sz="2000" dirty="0" err="1">
                <a:solidFill>
                  <a:schemeClr val="tx2"/>
                </a:solidFill>
                <a:latin typeface="Arial Narrow" panose="020B0606020202030204" pitchFamily="34" charset="0"/>
              </a:rPr>
              <a:t>са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съобразени</a:t>
            </a:r>
            <a:r>
              <a:rPr lang="ru-RU" sz="2000" dirty="0">
                <a:solidFill>
                  <a:schemeClr val="tx2"/>
                </a:solidFill>
                <a:latin typeface="Arial Narrow" panose="020B0606020202030204" pitchFamily="34" charset="0"/>
              </a:rPr>
              <a:t> с бюджета на НЗОК за </a:t>
            </a:r>
            <a:r>
              <a:rPr lang="ru-RU" sz="2000" dirty="0" err="1">
                <a:solidFill>
                  <a:schemeClr val="tx2"/>
                </a:solidFill>
                <a:latin typeface="Arial Narrow" panose="020B0606020202030204" pitchFamily="34" charset="0"/>
              </a:rPr>
              <a:t>годината</a:t>
            </a:r>
            <a:r>
              <a:rPr lang="ru-RU" sz="2000" dirty="0">
                <a:solidFill>
                  <a:schemeClr val="tx2"/>
                </a:solidFill>
                <a:latin typeface="Arial Narrow" panose="020B0606020202030204" pitchFamily="34" charset="0"/>
              </a:rPr>
              <a:t>, за </a:t>
            </a:r>
            <a:r>
              <a:rPr lang="ru-RU" sz="2000" dirty="0" err="1">
                <a:solidFill>
                  <a:schemeClr val="tx2"/>
                </a:solidFill>
                <a:latin typeface="Arial Narrow" panose="020B0606020202030204" pitchFamily="34" charset="0"/>
              </a:rPr>
              <a:t>която</a:t>
            </a:r>
            <a:r>
              <a:rPr lang="ru-RU" sz="2000" dirty="0">
                <a:solidFill>
                  <a:schemeClr val="tx2"/>
                </a:solidFill>
                <a:latin typeface="Arial Narrow" panose="020B0606020202030204" pitchFamily="34" charset="0"/>
              </a:rPr>
              <a:t> се </a:t>
            </a:r>
            <a:r>
              <a:rPr lang="ru-RU" sz="2000" dirty="0" err="1">
                <a:solidFill>
                  <a:schemeClr val="tx2"/>
                </a:solidFill>
                <a:latin typeface="Arial Narrow" panose="020B0606020202030204" pitchFamily="34" charset="0"/>
              </a:rPr>
              <a:t>отнасят</a:t>
            </a:r>
            <a:r>
              <a:rPr lang="ru-RU" sz="2000" dirty="0" smtClean="0">
                <a:solidFill>
                  <a:schemeClr val="tx2"/>
                </a:solidFill>
                <a:latin typeface="Arial Narrow" panose="020B0606020202030204" pitchFamily="34" charset="0"/>
              </a:rPr>
              <a:t>.</a:t>
            </a:r>
          </a:p>
          <a:p>
            <a:pPr algn="just"/>
            <a:r>
              <a:rPr lang="ru-RU" sz="2000" dirty="0" smtClean="0">
                <a:solidFill>
                  <a:schemeClr val="tx2"/>
                </a:solidFill>
                <a:latin typeface="Arial Narrow" panose="020B0606020202030204" pitchFamily="34" charset="0"/>
              </a:rPr>
              <a:t>	Министърът </a:t>
            </a:r>
            <a:r>
              <a:rPr lang="ru-RU" sz="2000" dirty="0">
                <a:solidFill>
                  <a:schemeClr val="tx2"/>
                </a:solidFill>
                <a:latin typeface="Arial Narrow" panose="020B0606020202030204" pitchFamily="34" charset="0"/>
              </a:rPr>
              <a:t>на здравеопазването съгласува приетите </a:t>
            </a:r>
            <a:r>
              <a:rPr lang="ru-RU" sz="2000" dirty="0" smtClean="0">
                <a:solidFill>
                  <a:schemeClr val="tx2"/>
                </a:solidFill>
                <a:latin typeface="Arial Narrow" panose="020B0606020202030204" pitchFamily="34" charset="0"/>
              </a:rPr>
              <a:t>национални </a:t>
            </a:r>
            <a:r>
              <a:rPr lang="ru-RU" sz="2000" dirty="0">
                <a:solidFill>
                  <a:schemeClr val="tx2"/>
                </a:solidFill>
                <a:latin typeface="Arial Narrow" panose="020B0606020202030204" pitchFamily="34" charset="0"/>
              </a:rPr>
              <a:t>рамкови договори, съответно анексите към тях, в 14-дневен срок от представянето им и ги обнародва в "Държавен вестник", като приложенията към НРД, когато е предвидено в договора, се обнародват като притурка само на интернет страницата на "Държавен вестник</a:t>
            </a:r>
            <a:r>
              <a:rPr lang="ru-RU" sz="2000" dirty="0" smtClean="0">
                <a:solidFill>
                  <a:schemeClr val="tx2"/>
                </a:solidFill>
                <a:latin typeface="Arial Narrow" panose="020B0606020202030204" pitchFamily="34" charset="0"/>
              </a:rPr>
              <a:t>".</a:t>
            </a:r>
          </a:p>
          <a:p>
            <a:pPr algn="just"/>
            <a:r>
              <a:rPr lang="ru-RU" sz="2000" dirty="0">
                <a:solidFill>
                  <a:schemeClr val="tx2"/>
                </a:solidFill>
                <a:latin typeface="Arial Narrow" panose="020B0606020202030204" pitchFamily="34" charset="0"/>
              </a:rPr>
              <a:t>	</a:t>
            </a:r>
            <a:endParaRPr lang="bg-BG" sz="20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73593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71919" y="335846"/>
            <a:ext cx="12031037" cy="6186309"/>
          </a:xfrm>
          <a:prstGeom prst="rect">
            <a:avLst/>
          </a:prstGeom>
        </p:spPr>
        <p:txBody>
          <a:bodyPr wrap="square">
            <a:spAutoFit/>
          </a:bodyPr>
          <a:lstStyle/>
          <a:p>
            <a:pPr algn="just"/>
            <a:r>
              <a:rPr lang="ru-RU" sz="2200" b="1" dirty="0" err="1">
                <a:latin typeface="Arial Narrow" panose="020B0606020202030204" pitchFamily="34" charset="0"/>
              </a:rPr>
              <a:t>Националните</a:t>
            </a:r>
            <a:r>
              <a:rPr lang="ru-RU" sz="2200" b="1" dirty="0">
                <a:latin typeface="Arial Narrow" panose="020B0606020202030204" pitchFamily="34" charset="0"/>
              </a:rPr>
              <a:t> </a:t>
            </a:r>
            <a:r>
              <a:rPr lang="ru-RU" sz="2200" b="1" dirty="0" err="1">
                <a:latin typeface="Arial Narrow" panose="020B0606020202030204" pitchFamily="34" charset="0"/>
              </a:rPr>
              <a:t>рамкови</a:t>
            </a:r>
            <a:r>
              <a:rPr lang="ru-RU" sz="2200" b="1" dirty="0">
                <a:latin typeface="Arial Narrow" panose="020B0606020202030204" pitchFamily="34" charset="0"/>
              </a:rPr>
              <a:t> договори </a:t>
            </a:r>
            <a:r>
              <a:rPr lang="ru-RU" sz="2200" b="1" dirty="0" err="1">
                <a:latin typeface="Arial Narrow" panose="020B0606020202030204" pitchFamily="34" charset="0"/>
              </a:rPr>
              <a:t>съдържат</a:t>
            </a:r>
            <a:r>
              <a:rPr lang="ru-RU" sz="2200" b="1" dirty="0" smtClean="0">
                <a:latin typeface="Arial Narrow" panose="020B0606020202030204" pitchFamily="34" charset="0"/>
              </a:rPr>
              <a:t>:</a:t>
            </a:r>
          </a:p>
          <a:p>
            <a:pPr algn="just"/>
            <a:r>
              <a:rPr lang="ru-RU" sz="2200" dirty="0" smtClean="0">
                <a:latin typeface="Arial Narrow" panose="020B0606020202030204" pitchFamily="34" charset="0"/>
              </a:rPr>
              <a:t>1</a:t>
            </a:r>
            <a:r>
              <a:rPr lang="ru-RU" sz="2200" dirty="0">
                <a:latin typeface="Arial Narrow" panose="020B0606020202030204" pitchFamily="34" charset="0"/>
              </a:rPr>
              <a:t>. </a:t>
            </a:r>
            <a:r>
              <a:rPr lang="ru-RU" sz="2200" dirty="0" err="1">
                <a:latin typeface="Arial Narrow" panose="020B0606020202030204" pitchFamily="34" charset="0"/>
              </a:rPr>
              <a:t>условията</a:t>
            </a:r>
            <a:r>
              <a:rPr lang="ru-RU" sz="2200" dirty="0">
                <a:latin typeface="Arial Narrow" panose="020B0606020202030204" pitchFamily="34" charset="0"/>
              </a:rPr>
              <a:t>, на </a:t>
            </a:r>
            <a:r>
              <a:rPr lang="ru-RU" sz="2200" dirty="0" err="1">
                <a:latin typeface="Arial Narrow" panose="020B0606020202030204" pitchFamily="34" charset="0"/>
              </a:rPr>
              <a:t>които</a:t>
            </a:r>
            <a:r>
              <a:rPr lang="ru-RU" sz="2200" dirty="0">
                <a:latin typeface="Arial Narrow" panose="020B0606020202030204" pitchFamily="34" charset="0"/>
              </a:rPr>
              <a:t> </a:t>
            </a:r>
            <a:r>
              <a:rPr lang="ru-RU" sz="2200" dirty="0" err="1">
                <a:latin typeface="Arial Narrow" panose="020B0606020202030204" pitchFamily="34" charset="0"/>
              </a:rPr>
              <a:t>трябва</a:t>
            </a:r>
            <a:r>
              <a:rPr lang="ru-RU" sz="2200" dirty="0">
                <a:latin typeface="Arial Narrow" panose="020B0606020202030204" pitchFamily="34" charset="0"/>
              </a:rPr>
              <a:t> да </a:t>
            </a:r>
            <a:r>
              <a:rPr lang="ru-RU" sz="2200" dirty="0" err="1">
                <a:latin typeface="Arial Narrow" panose="020B0606020202030204" pitchFamily="34" charset="0"/>
              </a:rPr>
              <a:t>отговарят</a:t>
            </a:r>
            <a:r>
              <a:rPr lang="ru-RU" sz="2200" dirty="0">
                <a:latin typeface="Arial Narrow" panose="020B0606020202030204" pitchFamily="34" charset="0"/>
              </a:rPr>
              <a:t> </a:t>
            </a:r>
            <a:r>
              <a:rPr lang="ru-RU" sz="2200" dirty="0" err="1">
                <a:latin typeface="Arial Narrow" panose="020B0606020202030204" pitchFamily="34" charset="0"/>
              </a:rPr>
              <a:t>изпълнителите</a:t>
            </a:r>
            <a:r>
              <a:rPr lang="ru-RU" sz="2200" dirty="0">
                <a:latin typeface="Arial Narrow" panose="020B0606020202030204" pitchFamily="34" charset="0"/>
              </a:rPr>
              <a:t> на </a:t>
            </a:r>
            <a:r>
              <a:rPr lang="ru-RU" sz="2200" dirty="0" err="1">
                <a:latin typeface="Arial Narrow" panose="020B0606020202030204" pitchFamily="34" charset="0"/>
              </a:rPr>
              <a:t>медицинска</a:t>
            </a:r>
            <a:r>
              <a:rPr lang="ru-RU" sz="2200" dirty="0">
                <a:latin typeface="Arial Narrow" panose="020B0606020202030204" pitchFamily="34" charset="0"/>
              </a:rPr>
              <a:t> </a:t>
            </a:r>
            <a:r>
              <a:rPr lang="ru-RU" sz="2200" dirty="0" err="1">
                <a:latin typeface="Arial Narrow" panose="020B0606020202030204" pitchFamily="34" charset="0"/>
              </a:rPr>
              <a:t>помощ</a:t>
            </a:r>
            <a:r>
              <a:rPr lang="ru-RU" sz="2200" dirty="0">
                <a:latin typeface="Arial Narrow" panose="020B0606020202030204" pitchFamily="34" charset="0"/>
              </a:rPr>
              <a:t>, </a:t>
            </a:r>
            <a:r>
              <a:rPr lang="ru-RU" sz="2200" dirty="0" err="1">
                <a:latin typeface="Arial Narrow" panose="020B0606020202030204" pitchFamily="34" charset="0"/>
              </a:rPr>
              <a:t>както</a:t>
            </a:r>
            <a:r>
              <a:rPr lang="ru-RU" sz="2200" dirty="0">
                <a:latin typeface="Arial Narrow" panose="020B0606020202030204" pitchFamily="34" charset="0"/>
              </a:rPr>
              <a:t> и </a:t>
            </a:r>
            <a:r>
              <a:rPr lang="ru-RU" sz="2200" dirty="0" err="1">
                <a:latin typeface="Arial Narrow" panose="020B0606020202030204" pitchFamily="34" charset="0"/>
              </a:rPr>
              <a:t>реда</a:t>
            </a:r>
            <a:r>
              <a:rPr lang="ru-RU" sz="2200" dirty="0">
                <a:latin typeface="Arial Narrow" panose="020B0606020202030204" pitchFamily="34" charset="0"/>
              </a:rPr>
              <a:t> за </a:t>
            </a:r>
            <a:r>
              <a:rPr lang="ru-RU" sz="2200" dirty="0" err="1">
                <a:latin typeface="Arial Narrow" panose="020B0606020202030204" pitchFamily="34" charset="0"/>
              </a:rPr>
              <a:t>сключване</a:t>
            </a:r>
            <a:r>
              <a:rPr lang="ru-RU" sz="2200" dirty="0">
                <a:latin typeface="Arial Narrow" panose="020B0606020202030204" pitchFamily="34" charset="0"/>
              </a:rPr>
              <a:t> на договори с </a:t>
            </a:r>
            <a:r>
              <a:rPr lang="ru-RU" sz="2200" dirty="0" err="1">
                <a:latin typeface="Arial Narrow" panose="020B0606020202030204" pitchFamily="34" charset="0"/>
              </a:rPr>
              <a:t>тях</a:t>
            </a:r>
            <a:r>
              <a:rPr lang="ru-RU" sz="2200" dirty="0">
                <a:latin typeface="Arial Narrow" panose="020B0606020202030204" pitchFamily="34" charset="0"/>
              </a:rPr>
              <a:t>;</a:t>
            </a:r>
          </a:p>
          <a:p>
            <a:pPr algn="just"/>
            <a:r>
              <a:rPr lang="ru-RU" sz="2200" dirty="0">
                <a:latin typeface="Arial Narrow" panose="020B0606020202030204" pitchFamily="34" charset="0"/>
              </a:rPr>
              <a:t>2. </a:t>
            </a:r>
            <a:r>
              <a:rPr lang="ru-RU" sz="2200" dirty="0" err="1">
                <a:latin typeface="Arial Narrow" panose="020B0606020202030204" pitchFamily="34" charset="0"/>
              </a:rPr>
              <a:t>отделните</a:t>
            </a:r>
            <a:r>
              <a:rPr lang="ru-RU" sz="2200" dirty="0">
                <a:latin typeface="Arial Narrow" panose="020B0606020202030204" pitchFamily="34" charset="0"/>
              </a:rPr>
              <a:t> </a:t>
            </a:r>
            <a:r>
              <a:rPr lang="ru-RU" sz="2200" dirty="0" err="1">
                <a:latin typeface="Arial Narrow" panose="020B0606020202030204" pitchFamily="34" charset="0"/>
              </a:rPr>
              <a:t>видове</a:t>
            </a:r>
            <a:r>
              <a:rPr lang="ru-RU" sz="2200" dirty="0">
                <a:latin typeface="Arial Narrow" panose="020B0606020202030204" pitchFamily="34" charset="0"/>
              </a:rPr>
              <a:t> </a:t>
            </a:r>
            <a:r>
              <a:rPr lang="ru-RU" sz="2200" dirty="0" err="1">
                <a:latin typeface="Arial Narrow" panose="020B0606020202030204" pitchFamily="34" charset="0"/>
              </a:rPr>
              <a:t>медицинска</a:t>
            </a:r>
            <a:r>
              <a:rPr lang="ru-RU" sz="2200" dirty="0">
                <a:latin typeface="Arial Narrow" panose="020B0606020202030204" pitchFamily="34" charset="0"/>
              </a:rPr>
              <a:t> </a:t>
            </a:r>
            <a:r>
              <a:rPr lang="ru-RU" sz="2200" dirty="0" err="1">
                <a:latin typeface="Arial Narrow" panose="020B0606020202030204" pitchFamily="34" charset="0"/>
              </a:rPr>
              <a:t>помощ</a:t>
            </a:r>
            <a:r>
              <a:rPr lang="ru-RU" sz="2200" dirty="0">
                <a:latin typeface="Arial Narrow" panose="020B0606020202030204" pitchFamily="34" charset="0"/>
              </a:rPr>
              <a:t> </a:t>
            </a:r>
            <a:r>
              <a:rPr lang="ru-RU" sz="2200" dirty="0" err="1" smtClean="0">
                <a:latin typeface="Arial Narrow" panose="020B0606020202030204" pitchFamily="34" charset="0"/>
              </a:rPr>
              <a:t>заплащана</a:t>
            </a:r>
            <a:r>
              <a:rPr lang="ru-RU" sz="2200" dirty="0" smtClean="0">
                <a:latin typeface="Arial Narrow" panose="020B0606020202030204" pitchFamily="34" charset="0"/>
              </a:rPr>
              <a:t> от бюджета на НЗОК;</a:t>
            </a:r>
            <a:endParaRPr lang="ru-RU" sz="2200" dirty="0">
              <a:latin typeface="Arial Narrow" panose="020B0606020202030204" pitchFamily="34" charset="0"/>
            </a:endParaRPr>
          </a:p>
          <a:p>
            <a:pPr algn="just"/>
            <a:r>
              <a:rPr lang="ru-RU" sz="2200" dirty="0">
                <a:latin typeface="Arial Narrow" panose="020B0606020202030204" pitchFamily="34" charset="0"/>
              </a:rPr>
              <a:t>3. </a:t>
            </a:r>
            <a:r>
              <a:rPr lang="ru-RU" sz="2200" dirty="0" err="1">
                <a:latin typeface="Arial Narrow" panose="020B0606020202030204" pitchFamily="34" charset="0"/>
              </a:rPr>
              <a:t>условията</a:t>
            </a:r>
            <a:r>
              <a:rPr lang="ru-RU" sz="2200" dirty="0">
                <a:latin typeface="Arial Narrow" panose="020B0606020202030204" pitchFamily="34" charset="0"/>
              </a:rPr>
              <a:t> и </a:t>
            </a:r>
            <a:r>
              <a:rPr lang="ru-RU" sz="2200" dirty="0" err="1">
                <a:latin typeface="Arial Narrow" panose="020B0606020202030204" pitchFamily="34" charset="0"/>
              </a:rPr>
              <a:t>реда</a:t>
            </a:r>
            <a:r>
              <a:rPr lang="ru-RU" sz="2200" dirty="0">
                <a:latin typeface="Arial Narrow" panose="020B0606020202030204" pitchFamily="34" charset="0"/>
              </a:rPr>
              <a:t> за </a:t>
            </a:r>
            <a:r>
              <a:rPr lang="ru-RU" sz="2200" dirty="0" err="1">
                <a:latin typeface="Arial Narrow" panose="020B0606020202030204" pitchFamily="34" charset="0"/>
              </a:rPr>
              <a:t>оказване</a:t>
            </a:r>
            <a:r>
              <a:rPr lang="ru-RU" sz="2200" dirty="0">
                <a:latin typeface="Arial Narrow" panose="020B0606020202030204" pitchFamily="34" charset="0"/>
              </a:rPr>
              <a:t> на </a:t>
            </a:r>
            <a:r>
              <a:rPr lang="ru-RU" sz="2200" dirty="0" err="1">
                <a:latin typeface="Arial Narrow" panose="020B0606020202030204" pitchFamily="34" charset="0"/>
              </a:rPr>
              <a:t>помощта</a:t>
            </a:r>
            <a:r>
              <a:rPr lang="ru-RU" sz="2200" dirty="0">
                <a:latin typeface="Arial Narrow" panose="020B0606020202030204" pitchFamily="34" charset="0"/>
              </a:rPr>
              <a:t> по т. 2;</a:t>
            </a:r>
          </a:p>
          <a:p>
            <a:pPr algn="just"/>
            <a:r>
              <a:rPr lang="ru-RU" sz="2200" dirty="0" smtClean="0">
                <a:latin typeface="Arial Narrow" panose="020B0606020202030204" pitchFamily="34" charset="0"/>
              </a:rPr>
              <a:t>4. </a:t>
            </a:r>
            <a:r>
              <a:rPr lang="ru-RU" sz="2200" dirty="0" err="1" smtClean="0">
                <a:latin typeface="Arial Narrow" panose="020B0606020202030204" pitchFamily="34" charset="0"/>
              </a:rPr>
              <a:t>обемите</a:t>
            </a:r>
            <a:r>
              <a:rPr lang="ru-RU" sz="2200" dirty="0">
                <a:latin typeface="Arial Narrow" panose="020B0606020202030204" pitchFamily="34" charset="0"/>
              </a:rPr>
              <a:t>, цените и </a:t>
            </a:r>
            <a:r>
              <a:rPr lang="ru-RU" sz="2200" dirty="0" err="1">
                <a:latin typeface="Arial Narrow" panose="020B0606020202030204" pitchFamily="34" charset="0"/>
              </a:rPr>
              <a:t>методиките</a:t>
            </a:r>
            <a:r>
              <a:rPr lang="ru-RU" sz="2200" dirty="0">
                <a:latin typeface="Arial Narrow" panose="020B0606020202030204" pitchFamily="34" charset="0"/>
              </a:rPr>
              <a:t> за </a:t>
            </a:r>
            <a:r>
              <a:rPr lang="ru-RU" sz="2200" dirty="0" err="1">
                <a:latin typeface="Arial Narrow" panose="020B0606020202030204" pitchFamily="34" charset="0"/>
              </a:rPr>
              <a:t>остойностяване</a:t>
            </a:r>
            <a:r>
              <a:rPr lang="ru-RU" sz="2200" dirty="0">
                <a:latin typeface="Arial Narrow" panose="020B0606020202030204" pitchFamily="34" charset="0"/>
              </a:rPr>
              <a:t> и </a:t>
            </a:r>
            <a:r>
              <a:rPr lang="ru-RU" sz="2200" dirty="0" err="1">
                <a:latin typeface="Arial Narrow" panose="020B0606020202030204" pitchFamily="34" charset="0"/>
              </a:rPr>
              <a:t>закупуване</a:t>
            </a:r>
            <a:r>
              <a:rPr lang="ru-RU" sz="2200" dirty="0">
                <a:latin typeface="Arial Narrow" panose="020B0606020202030204" pitchFamily="34" charset="0"/>
              </a:rPr>
              <a:t> на </a:t>
            </a:r>
            <a:r>
              <a:rPr lang="ru-RU" sz="2200" dirty="0" err="1">
                <a:latin typeface="Arial Narrow" panose="020B0606020202030204" pitchFamily="34" charset="0"/>
              </a:rPr>
              <a:t>видовете</a:t>
            </a:r>
            <a:r>
              <a:rPr lang="ru-RU" sz="2200" dirty="0">
                <a:latin typeface="Arial Narrow" panose="020B0606020202030204" pitchFamily="34" charset="0"/>
              </a:rPr>
              <a:t> </a:t>
            </a:r>
            <a:r>
              <a:rPr lang="ru-RU" sz="2200" dirty="0" err="1">
                <a:latin typeface="Arial Narrow" panose="020B0606020202030204" pitchFamily="34" charset="0"/>
              </a:rPr>
              <a:t>медицинска</a:t>
            </a:r>
            <a:r>
              <a:rPr lang="ru-RU" sz="2200" dirty="0">
                <a:latin typeface="Arial Narrow" panose="020B0606020202030204" pitchFamily="34" charset="0"/>
              </a:rPr>
              <a:t> </a:t>
            </a:r>
            <a:r>
              <a:rPr lang="ru-RU" sz="2200" dirty="0" err="1">
                <a:latin typeface="Arial Narrow" panose="020B0606020202030204" pitchFamily="34" charset="0"/>
              </a:rPr>
              <a:t>помощ</a:t>
            </a:r>
            <a:r>
              <a:rPr lang="ru-RU" sz="2200" dirty="0">
                <a:latin typeface="Arial Narrow" panose="020B0606020202030204" pitchFamily="34" charset="0"/>
              </a:rPr>
              <a:t> по т. 2;</a:t>
            </a:r>
          </a:p>
          <a:p>
            <a:pPr algn="just"/>
            <a:r>
              <a:rPr lang="ru-RU" sz="2200" dirty="0" smtClean="0">
                <a:latin typeface="Arial Narrow" panose="020B0606020202030204" pitchFamily="34" charset="0"/>
              </a:rPr>
              <a:t>5. критерии </a:t>
            </a:r>
            <a:r>
              <a:rPr lang="ru-RU" sz="2200" dirty="0">
                <a:latin typeface="Arial Narrow" panose="020B0606020202030204" pitchFamily="34" charset="0"/>
              </a:rPr>
              <a:t>за качество и </a:t>
            </a:r>
            <a:r>
              <a:rPr lang="ru-RU" sz="2200" dirty="0" err="1">
                <a:latin typeface="Arial Narrow" panose="020B0606020202030204" pitchFamily="34" charset="0"/>
              </a:rPr>
              <a:t>достъпност</a:t>
            </a:r>
            <a:r>
              <a:rPr lang="ru-RU" sz="2200" dirty="0">
                <a:latin typeface="Arial Narrow" panose="020B0606020202030204" pitchFamily="34" charset="0"/>
              </a:rPr>
              <a:t> на </a:t>
            </a:r>
            <a:r>
              <a:rPr lang="ru-RU" sz="2200" dirty="0" err="1">
                <a:latin typeface="Arial Narrow" panose="020B0606020202030204" pitchFamily="34" charset="0"/>
              </a:rPr>
              <a:t>помощта</a:t>
            </a:r>
            <a:r>
              <a:rPr lang="ru-RU" sz="2200" dirty="0">
                <a:latin typeface="Arial Narrow" panose="020B0606020202030204" pitchFamily="34" charset="0"/>
              </a:rPr>
              <a:t> по т. 2, </a:t>
            </a:r>
            <a:r>
              <a:rPr lang="ru-RU" sz="2200" dirty="0" err="1">
                <a:latin typeface="Arial Narrow" panose="020B0606020202030204" pitchFamily="34" charset="0"/>
              </a:rPr>
              <a:t>включително</a:t>
            </a:r>
            <a:r>
              <a:rPr lang="ru-RU" sz="2200" dirty="0">
                <a:latin typeface="Arial Narrow" panose="020B0606020202030204" pitchFamily="34" charset="0"/>
              </a:rPr>
              <a:t> </a:t>
            </a:r>
            <a:r>
              <a:rPr lang="ru-RU" sz="2200" dirty="0" err="1">
                <a:latin typeface="Arial Narrow" panose="020B0606020202030204" pitchFamily="34" charset="0"/>
              </a:rPr>
              <a:t>конкретни</a:t>
            </a:r>
            <a:r>
              <a:rPr lang="ru-RU" sz="2200" dirty="0">
                <a:latin typeface="Arial Narrow" panose="020B0606020202030204" pitchFamily="34" charset="0"/>
              </a:rPr>
              <a:t> </a:t>
            </a:r>
            <a:r>
              <a:rPr lang="ru-RU" sz="2200" dirty="0" err="1">
                <a:latin typeface="Arial Narrow" panose="020B0606020202030204" pitchFamily="34" charset="0"/>
              </a:rPr>
              <a:t>индикатори</a:t>
            </a:r>
            <a:r>
              <a:rPr lang="ru-RU" sz="2200" dirty="0">
                <a:latin typeface="Arial Narrow" panose="020B0606020202030204" pitchFamily="34" charset="0"/>
              </a:rPr>
              <a:t> за оценка на </a:t>
            </a:r>
            <a:r>
              <a:rPr lang="ru-RU" sz="2200" dirty="0" err="1">
                <a:latin typeface="Arial Narrow" panose="020B0606020202030204" pitchFamily="34" charset="0"/>
              </a:rPr>
              <a:t>качеството</a:t>
            </a:r>
            <a:r>
              <a:rPr lang="ru-RU" sz="2200" dirty="0">
                <a:latin typeface="Arial Narrow" panose="020B0606020202030204" pitchFamily="34" charset="0"/>
              </a:rPr>
              <a:t> на </a:t>
            </a:r>
            <a:r>
              <a:rPr lang="ru-RU" sz="2200" dirty="0" err="1">
                <a:latin typeface="Arial Narrow" panose="020B0606020202030204" pitchFamily="34" charset="0"/>
              </a:rPr>
              <a:t>лечението</a:t>
            </a:r>
            <a:r>
              <a:rPr lang="ru-RU" sz="2200" dirty="0">
                <a:latin typeface="Arial Narrow" panose="020B0606020202030204" pitchFamily="34" charset="0"/>
              </a:rPr>
              <a:t> на </a:t>
            </a:r>
            <a:r>
              <a:rPr lang="ru-RU" sz="2200" dirty="0" err="1">
                <a:latin typeface="Arial Narrow" panose="020B0606020202030204" pitchFamily="34" charset="0"/>
              </a:rPr>
              <a:t>пациентите</a:t>
            </a:r>
            <a:r>
              <a:rPr lang="ru-RU" sz="2200" dirty="0">
                <a:latin typeface="Arial Narrow" panose="020B0606020202030204" pitchFamily="34" charset="0"/>
              </a:rPr>
              <a:t>;</a:t>
            </a:r>
          </a:p>
          <a:p>
            <a:pPr algn="just"/>
            <a:r>
              <a:rPr lang="ru-RU" sz="2200" dirty="0" smtClean="0">
                <a:latin typeface="Arial Narrow" panose="020B0606020202030204" pitchFamily="34" charset="0"/>
              </a:rPr>
              <a:t>6. </a:t>
            </a:r>
            <a:r>
              <a:rPr lang="ru-RU" sz="2200" dirty="0" err="1">
                <a:latin typeface="Arial Narrow" panose="020B0606020202030204" pitchFamily="34" charset="0"/>
              </a:rPr>
              <a:t>документацията</a:t>
            </a:r>
            <a:r>
              <a:rPr lang="ru-RU" sz="2200" dirty="0">
                <a:latin typeface="Arial Narrow" panose="020B0606020202030204" pitchFamily="34" charset="0"/>
              </a:rPr>
              <a:t> и документооборота;</a:t>
            </a:r>
          </a:p>
          <a:p>
            <a:pPr algn="just"/>
            <a:r>
              <a:rPr lang="ru-RU" sz="2200" dirty="0" smtClean="0">
                <a:latin typeface="Arial Narrow" panose="020B0606020202030204" pitchFamily="34" charset="0"/>
              </a:rPr>
              <a:t>7. </a:t>
            </a:r>
            <a:r>
              <a:rPr lang="ru-RU" sz="2200" dirty="0" err="1">
                <a:latin typeface="Arial Narrow" panose="020B0606020202030204" pitchFamily="34" charset="0"/>
              </a:rPr>
              <a:t>задълженията</a:t>
            </a:r>
            <a:r>
              <a:rPr lang="ru-RU" sz="2200" dirty="0">
                <a:latin typeface="Arial Narrow" panose="020B0606020202030204" pitchFamily="34" charset="0"/>
              </a:rPr>
              <a:t> на </a:t>
            </a:r>
            <a:r>
              <a:rPr lang="ru-RU" sz="2200" dirty="0" err="1">
                <a:latin typeface="Arial Narrow" panose="020B0606020202030204" pitchFamily="34" charset="0"/>
              </a:rPr>
              <a:t>страните</a:t>
            </a:r>
            <a:r>
              <a:rPr lang="ru-RU" sz="2200" dirty="0">
                <a:latin typeface="Arial Narrow" panose="020B0606020202030204" pitchFamily="34" charset="0"/>
              </a:rPr>
              <a:t> по </a:t>
            </a:r>
            <a:r>
              <a:rPr lang="ru-RU" sz="2200" dirty="0" err="1">
                <a:latin typeface="Arial Narrow" panose="020B0606020202030204" pitchFamily="34" charset="0"/>
              </a:rPr>
              <a:t>информационното</a:t>
            </a:r>
            <a:r>
              <a:rPr lang="ru-RU" sz="2200" dirty="0">
                <a:latin typeface="Arial Narrow" panose="020B0606020202030204" pitchFamily="34" charset="0"/>
              </a:rPr>
              <a:t> </a:t>
            </a:r>
            <a:r>
              <a:rPr lang="ru-RU" sz="2200" dirty="0" err="1">
                <a:latin typeface="Arial Narrow" panose="020B0606020202030204" pitchFamily="34" charset="0"/>
              </a:rPr>
              <a:t>осигуряване</a:t>
            </a:r>
            <a:r>
              <a:rPr lang="ru-RU" sz="2200" dirty="0">
                <a:latin typeface="Arial Narrow" panose="020B0606020202030204" pitchFamily="34" charset="0"/>
              </a:rPr>
              <a:t> и обмена на информация;</a:t>
            </a:r>
          </a:p>
          <a:p>
            <a:pPr algn="just"/>
            <a:r>
              <a:rPr lang="ru-RU" sz="2200" dirty="0" smtClean="0">
                <a:latin typeface="Arial Narrow" panose="020B0606020202030204" pitchFamily="34" charset="0"/>
              </a:rPr>
              <a:t>8. </a:t>
            </a:r>
            <a:r>
              <a:rPr lang="ru-RU" sz="2200" dirty="0" err="1" smtClean="0">
                <a:latin typeface="Arial Narrow" panose="020B0606020202030204" pitchFamily="34" charset="0"/>
              </a:rPr>
              <a:t>условията</a:t>
            </a:r>
            <a:r>
              <a:rPr lang="ru-RU" sz="2200" dirty="0" smtClean="0">
                <a:latin typeface="Arial Narrow" panose="020B0606020202030204" pitchFamily="34" charset="0"/>
              </a:rPr>
              <a:t> </a:t>
            </a:r>
            <a:r>
              <a:rPr lang="ru-RU" sz="2200" dirty="0">
                <a:latin typeface="Arial Narrow" panose="020B0606020202030204" pitchFamily="34" charset="0"/>
              </a:rPr>
              <a:t>и </a:t>
            </a:r>
            <a:r>
              <a:rPr lang="ru-RU" sz="2200" dirty="0" err="1">
                <a:latin typeface="Arial Narrow" panose="020B0606020202030204" pitchFamily="34" charset="0"/>
              </a:rPr>
              <a:t>реда</a:t>
            </a:r>
            <a:r>
              <a:rPr lang="ru-RU" sz="2200" dirty="0">
                <a:latin typeface="Arial Narrow" panose="020B0606020202030204" pitchFamily="34" charset="0"/>
              </a:rPr>
              <a:t> за </a:t>
            </a:r>
            <a:r>
              <a:rPr lang="ru-RU" sz="2200" dirty="0" err="1">
                <a:latin typeface="Arial Narrow" panose="020B0606020202030204" pitchFamily="34" charset="0"/>
              </a:rPr>
              <a:t>контрол</a:t>
            </a:r>
            <a:r>
              <a:rPr lang="ru-RU" sz="2200" dirty="0">
                <a:latin typeface="Arial Narrow" panose="020B0606020202030204" pitchFamily="34" charset="0"/>
              </a:rPr>
              <a:t> по </a:t>
            </a:r>
            <a:r>
              <a:rPr lang="ru-RU" sz="2200" dirty="0" err="1">
                <a:latin typeface="Arial Narrow" panose="020B0606020202030204" pitchFamily="34" charset="0"/>
              </a:rPr>
              <a:t>изпълнението</a:t>
            </a:r>
            <a:r>
              <a:rPr lang="ru-RU" sz="2200" dirty="0">
                <a:latin typeface="Arial Narrow" panose="020B0606020202030204" pitchFamily="34" charset="0"/>
              </a:rPr>
              <a:t> на договорите;</a:t>
            </a:r>
          </a:p>
          <a:p>
            <a:pPr algn="just"/>
            <a:r>
              <a:rPr lang="ru-RU" sz="2200" dirty="0" smtClean="0">
                <a:latin typeface="Arial Narrow" panose="020B0606020202030204" pitchFamily="34" charset="0"/>
              </a:rPr>
              <a:t>9. санкции </a:t>
            </a:r>
            <a:r>
              <a:rPr lang="ru-RU" sz="2200" dirty="0">
                <a:latin typeface="Arial Narrow" panose="020B0606020202030204" pitchFamily="34" charset="0"/>
              </a:rPr>
              <a:t>при </a:t>
            </a:r>
            <a:r>
              <a:rPr lang="ru-RU" sz="2200" dirty="0" err="1">
                <a:latin typeface="Arial Narrow" panose="020B0606020202030204" pitchFamily="34" charset="0"/>
              </a:rPr>
              <a:t>неизпълнение</a:t>
            </a:r>
            <a:r>
              <a:rPr lang="ru-RU" sz="2200" dirty="0">
                <a:latin typeface="Arial Narrow" panose="020B0606020202030204" pitchFamily="34" charset="0"/>
              </a:rPr>
              <a:t> на договора;</a:t>
            </a:r>
          </a:p>
          <a:p>
            <a:pPr algn="just"/>
            <a:r>
              <a:rPr lang="ru-RU" sz="2200" dirty="0" smtClean="0">
                <a:latin typeface="Arial Narrow" panose="020B0606020202030204" pitchFamily="34" charset="0"/>
              </a:rPr>
              <a:t>10. </a:t>
            </a:r>
            <a:r>
              <a:rPr lang="ru-RU" sz="2200" dirty="0">
                <a:latin typeface="Arial Narrow" panose="020B0606020202030204" pitchFamily="34" charset="0"/>
              </a:rPr>
              <a:t>други въпроси от значение за здравното осигуряване</a:t>
            </a:r>
            <a:r>
              <a:rPr lang="ru-RU" sz="2200" dirty="0" smtClean="0">
                <a:latin typeface="Arial Narrow" panose="020B0606020202030204" pitchFamily="34" charset="0"/>
              </a:rPr>
              <a:t>.</a:t>
            </a:r>
          </a:p>
          <a:p>
            <a:pPr algn="just"/>
            <a:r>
              <a:rPr lang="ru-RU" sz="2200" dirty="0" smtClean="0">
                <a:latin typeface="Arial Narrow" panose="020B0606020202030204" pitchFamily="34" charset="0"/>
              </a:rPr>
              <a:t>	</a:t>
            </a:r>
            <a:r>
              <a:rPr lang="ru-RU" sz="2200" b="1" dirty="0" smtClean="0">
                <a:latin typeface="Arial Narrow" panose="020B0606020202030204" pitchFamily="34" charset="0"/>
              </a:rPr>
              <a:t>Приложенията </a:t>
            </a:r>
            <a:r>
              <a:rPr lang="ru-RU" sz="2200" b="1" dirty="0">
                <a:latin typeface="Arial Narrow" panose="020B0606020202030204" pitchFamily="34" charset="0"/>
              </a:rPr>
              <a:t>към НРД </a:t>
            </a:r>
            <a:r>
              <a:rPr lang="ru-RU" sz="2200" dirty="0">
                <a:latin typeface="Arial Narrow" panose="020B0606020202030204" pitchFamily="34" charset="0"/>
              </a:rPr>
              <a:t>съдържат детайлно: Правна рамка; Образци на финансови и първични медицински документи за осъществяване на дейността по договора; изисквания към лечебните заведения за извънболнична и болнична помощ за сключване на договор с РЗОК; дейности по профилактика и диспансеризация; алгоритми на Клинични пътеки и др.</a:t>
            </a:r>
          </a:p>
          <a:p>
            <a:pPr algn="just"/>
            <a:endParaRPr lang="bg-BG" sz="2200" dirty="0">
              <a:latin typeface="Arial Narrow" panose="020B0606020202030204" pitchFamily="34" charset="0"/>
            </a:endParaRPr>
          </a:p>
        </p:txBody>
      </p:sp>
    </p:spTree>
    <p:extLst>
      <p:ext uri="{BB962C8B-B14F-4D97-AF65-F5344CB8AC3E}">
        <p14:creationId xmlns:p14="http://schemas.microsoft.com/office/powerpoint/2010/main" val="24669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3506" y="339047"/>
            <a:ext cx="5294134" cy="6421349"/>
          </a:xfrm>
          <a:prstGeom prst="rect">
            <a:avLst/>
          </a:prstGeom>
        </p:spPr>
      </p:pic>
      <p:pic>
        <p:nvPicPr>
          <p:cNvPr id="3" name="Picture 2"/>
          <p:cNvPicPr>
            <a:picLocks noChangeAspect="1"/>
          </p:cNvPicPr>
          <p:nvPr/>
        </p:nvPicPr>
        <p:blipFill>
          <a:blip r:embed="rId3"/>
          <a:stretch>
            <a:fillRect/>
          </a:stretch>
        </p:blipFill>
        <p:spPr>
          <a:xfrm>
            <a:off x="6088882" y="339047"/>
            <a:ext cx="5695576" cy="6518953"/>
          </a:xfrm>
          <a:prstGeom prst="rect">
            <a:avLst/>
          </a:prstGeom>
        </p:spPr>
      </p:pic>
      <p:sp>
        <p:nvSpPr>
          <p:cNvPr id="4" name="Rectangle 3"/>
          <p:cNvSpPr/>
          <p:nvPr/>
        </p:nvSpPr>
        <p:spPr>
          <a:xfrm>
            <a:off x="102741" y="-30285"/>
            <a:ext cx="11959119" cy="369332"/>
          </a:xfrm>
          <a:prstGeom prst="rect">
            <a:avLst/>
          </a:prstGeom>
        </p:spPr>
        <p:txBody>
          <a:bodyPr wrap="square">
            <a:spAutoFit/>
          </a:bodyPr>
          <a:lstStyle/>
          <a:p>
            <a:pPr algn="ctr"/>
            <a:r>
              <a:rPr lang="bg-BG" dirty="0">
                <a:solidFill>
                  <a:srgbClr val="C00000"/>
                </a:solidFill>
                <a:latin typeface="Arial Narrow" panose="020B0606020202030204" pitchFamily="34" charset="0"/>
              </a:rPr>
              <a:t>първични медицински </a:t>
            </a:r>
            <a:r>
              <a:rPr lang="bg-BG" dirty="0" smtClean="0">
                <a:solidFill>
                  <a:srgbClr val="C00000"/>
                </a:solidFill>
                <a:latin typeface="Arial Narrow" panose="020B0606020202030204" pitchFamily="34" charset="0"/>
              </a:rPr>
              <a:t>документи – 1. Амбулаторен лист – попълва се от лекар – изпълнител на ПИМП или СИМП при преглед</a:t>
            </a:r>
            <a:endParaRPr lang="en-US"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38355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400602" y="737915"/>
            <a:ext cx="4695293" cy="6558555"/>
          </a:xfrm>
          <a:prstGeom prst="rect">
            <a:avLst/>
          </a:prstGeom>
        </p:spPr>
      </p:pic>
      <p:pic>
        <p:nvPicPr>
          <p:cNvPr id="3" name="Picture 2"/>
          <p:cNvPicPr>
            <a:picLocks noChangeAspect="1"/>
          </p:cNvPicPr>
          <p:nvPr/>
        </p:nvPicPr>
        <p:blipFill>
          <a:blip r:embed="rId3"/>
          <a:stretch>
            <a:fillRect/>
          </a:stretch>
        </p:blipFill>
        <p:spPr>
          <a:xfrm>
            <a:off x="7781122" y="1477327"/>
            <a:ext cx="3314968" cy="5262519"/>
          </a:xfrm>
          <a:prstGeom prst="rect">
            <a:avLst/>
          </a:prstGeom>
        </p:spPr>
      </p:pic>
      <p:sp>
        <p:nvSpPr>
          <p:cNvPr id="5" name="Rectangle 4"/>
          <p:cNvSpPr/>
          <p:nvPr/>
        </p:nvSpPr>
        <p:spPr>
          <a:xfrm>
            <a:off x="113015" y="0"/>
            <a:ext cx="11959119" cy="1477328"/>
          </a:xfrm>
          <a:prstGeom prst="rect">
            <a:avLst/>
          </a:prstGeom>
        </p:spPr>
        <p:txBody>
          <a:bodyPr wrap="square">
            <a:spAutoFit/>
          </a:bodyPr>
          <a:lstStyle/>
          <a:p>
            <a:pPr algn="just"/>
            <a:r>
              <a:rPr lang="bg-BG" dirty="0">
                <a:solidFill>
                  <a:srgbClr val="C00000"/>
                </a:solidFill>
                <a:latin typeface="Arial Narrow" panose="020B0606020202030204" pitchFamily="34" charset="0"/>
              </a:rPr>
              <a:t>първични медицински </a:t>
            </a:r>
            <a:r>
              <a:rPr lang="bg-BG" dirty="0" smtClean="0">
                <a:solidFill>
                  <a:srgbClr val="C00000"/>
                </a:solidFill>
                <a:latin typeface="Arial Narrow" panose="020B0606020202030204" pitchFamily="34" charset="0"/>
              </a:rPr>
              <a:t>документи – </a:t>
            </a:r>
          </a:p>
          <a:p>
            <a:pPr algn="just"/>
            <a:r>
              <a:rPr lang="bg-BG" dirty="0" smtClean="0">
                <a:solidFill>
                  <a:srgbClr val="00B0F0"/>
                </a:solidFill>
                <a:latin typeface="Arial Narrow" panose="020B0606020202030204" pitchFamily="34" charset="0"/>
              </a:rPr>
              <a:t>2. направление за консултация – попълва се от лекар – изпълнител на ПИМП или СИМП при необходимост от консултативна помощ от лекар специалист – изпълнител на СИМП</a:t>
            </a:r>
          </a:p>
          <a:p>
            <a:pPr algn="just"/>
            <a:r>
              <a:rPr lang="bg-BG" dirty="0" smtClean="0">
                <a:solidFill>
                  <a:srgbClr val="00B0F0"/>
                </a:solidFill>
                <a:latin typeface="Arial Narrow" panose="020B0606020202030204" pitchFamily="34" charset="0"/>
              </a:rPr>
              <a:t>3. Направление за медико-диагностична дейност – попълва се от лекар </a:t>
            </a:r>
            <a:r>
              <a:rPr lang="bg-BG" dirty="0">
                <a:solidFill>
                  <a:srgbClr val="00B0F0"/>
                </a:solidFill>
                <a:latin typeface="Arial Narrow" panose="020B0606020202030204" pitchFamily="34" charset="0"/>
              </a:rPr>
              <a:t>изпълнител на ПИМП или СИМП при необходимост </a:t>
            </a:r>
            <a:r>
              <a:rPr lang="bg-BG" dirty="0" smtClean="0">
                <a:solidFill>
                  <a:srgbClr val="00B0F0"/>
                </a:solidFill>
                <a:latin typeface="Arial Narrow" panose="020B0606020202030204" pitchFamily="34" charset="0"/>
              </a:rPr>
              <a:t>от извършване на изследвания на съответния пациент.</a:t>
            </a:r>
            <a:endParaRPr lang="en-US" dirty="0">
              <a:solidFill>
                <a:srgbClr val="00B0F0"/>
              </a:solidFill>
              <a:latin typeface="Arial Narrow" panose="020B0606020202030204" pitchFamily="34" charset="0"/>
            </a:endParaRPr>
          </a:p>
        </p:txBody>
      </p:sp>
    </p:spTree>
    <p:extLst>
      <p:ext uri="{BB962C8B-B14F-4D97-AF65-F5344CB8AC3E}">
        <p14:creationId xmlns:p14="http://schemas.microsoft.com/office/powerpoint/2010/main" val="6075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авоъгълник 2"/>
          <p:cNvSpPr/>
          <p:nvPr/>
        </p:nvSpPr>
        <p:spPr>
          <a:xfrm>
            <a:off x="430306" y="917993"/>
            <a:ext cx="11443448" cy="5262979"/>
          </a:xfrm>
          <a:prstGeom prst="rect">
            <a:avLst/>
          </a:prstGeom>
        </p:spPr>
        <p:txBody>
          <a:bodyPr wrap="square">
            <a:spAutoFit/>
          </a:bodyPr>
          <a:lstStyle/>
          <a:p>
            <a:pPr algn="just"/>
            <a:r>
              <a:rPr lang="bg-BG" sz="2400" dirty="0" smtClean="0">
                <a:solidFill>
                  <a:srgbClr val="C00000"/>
                </a:solidFill>
                <a:latin typeface="Arial Narrow" panose="020B0606020202030204" pitchFamily="34" charset="0"/>
              </a:rPr>
              <a:t>ЗАКОНОДАТЕЛНА ИНИЦИАТИВА</a:t>
            </a:r>
          </a:p>
          <a:p>
            <a:pPr algn="just"/>
            <a:endParaRPr lang="bg-BG" sz="2400" dirty="0" smtClean="0">
              <a:solidFill>
                <a:srgbClr val="C00000"/>
              </a:solidFill>
              <a:latin typeface="Arial Narrow" panose="020B0606020202030204" pitchFamily="34" charset="0"/>
            </a:endParaRPr>
          </a:p>
          <a:p>
            <a:pPr algn="just"/>
            <a:r>
              <a:rPr lang="bg-BG" sz="2400" dirty="0" smtClean="0">
                <a:latin typeface="Arial Narrow" panose="020B0606020202030204" pitchFamily="34" charset="0"/>
              </a:rPr>
              <a:t>Съгласно чл. 8 от Конституцията на Р България държавната власт се разделя на </a:t>
            </a:r>
            <a:r>
              <a:rPr lang="bg-BG" sz="2400" b="1" i="1" dirty="0" smtClean="0">
                <a:latin typeface="Arial Narrow" panose="020B0606020202030204" pitchFamily="34" charset="0"/>
              </a:rPr>
              <a:t>законодателна, изпълнителна и съдебна.</a:t>
            </a:r>
          </a:p>
          <a:p>
            <a:pPr algn="just"/>
            <a:r>
              <a:rPr lang="bg-BG" sz="2400" dirty="0">
                <a:latin typeface="Arial Narrow" panose="020B0606020202030204" pitchFamily="34" charset="0"/>
              </a:rPr>
              <a:t>	</a:t>
            </a:r>
            <a:r>
              <a:rPr lang="bg-BG" sz="2400" b="1" i="1" dirty="0" smtClean="0">
                <a:latin typeface="Arial Narrow" panose="020B0606020202030204" pitchFamily="34" charset="0"/>
              </a:rPr>
              <a:t>Законодателната власт </a:t>
            </a:r>
            <a:r>
              <a:rPr lang="bg-BG" sz="2400" dirty="0" smtClean="0">
                <a:latin typeface="Arial Narrow" panose="020B0606020202030204" pitchFamily="34" charset="0"/>
              </a:rPr>
              <a:t>се осъществява от </a:t>
            </a:r>
            <a:r>
              <a:rPr lang="bg-BG" sz="2400" b="1" dirty="0" smtClean="0">
                <a:latin typeface="Arial Narrow" panose="020B0606020202030204" pitchFamily="34" charset="0"/>
              </a:rPr>
              <a:t>Народното събрание</a:t>
            </a:r>
            <a:r>
              <a:rPr lang="bg-BG" sz="2400" dirty="0" smtClean="0">
                <a:latin typeface="Arial Narrow" panose="020B0606020202030204" pitchFamily="34" charset="0"/>
              </a:rPr>
              <a:t>, което приема, изменя, допълва и отменя законовите нормативни актове. </a:t>
            </a:r>
            <a:r>
              <a:rPr lang="bg-BG" sz="2400" b="1" i="1" dirty="0" smtClean="0">
                <a:latin typeface="Arial Narrow" panose="020B0606020202030204" pitchFamily="34" charset="0"/>
              </a:rPr>
              <a:t>Право да внасят законопроекти имат народните представители и Министерския съвет.</a:t>
            </a:r>
          </a:p>
          <a:p>
            <a:pPr algn="just"/>
            <a:endParaRPr lang="bg-BG" sz="2400" b="1" i="1" dirty="0" smtClean="0">
              <a:latin typeface="Arial Narrow" panose="020B0606020202030204" pitchFamily="34" charset="0"/>
            </a:endParaRPr>
          </a:p>
          <a:p>
            <a:pPr algn="just"/>
            <a:r>
              <a:rPr lang="bg-BG" sz="2400" b="1" i="1" dirty="0">
                <a:latin typeface="Arial Narrow" panose="020B0606020202030204" pitchFamily="34" charset="0"/>
              </a:rPr>
              <a:t>	</a:t>
            </a:r>
            <a:r>
              <a:rPr lang="bg-BG" sz="2400" b="1" i="1" dirty="0" smtClean="0">
                <a:latin typeface="Arial Narrow" panose="020B0606020202030204" pitchFamily="34" charset="0"/>
              </a:rPr>
              <a:t>Изпълнителната власт </a:t>
            </a:r>
            <a:r>
              <a:rPr lang="bg-BG" sz="2400" dirty="0" smtClean="0">
                <a:latin typeface="Arial Narrow" panose="020B0606020202030204" pitchFamily="34" charset="0"/>
              </a:rPr>
              <a:t>се осъществява от МС.  Въз основа на законовите нормативни актове, МС приема подзаконови нормативни актове - </a:t>
            </a:r>
            <a:r>
              <a:rPr lang="ru-RU" sz="2400" dirty="0" smtClean="0"/>
              <a:t>постановления</a:t>
            </a:r>
            <a:r>
              <a:rPr lang="ru-RU" sz="2400" dirty="0"/>
              <a:t>, </a:t>
            </a:r>
            <a:r>
              <a:rPr lang="ru-RU" sz="2400" dirty="0" err="1"/>
              <a:t>разпореждания</a:t>
            </a:r>
            <a:r>
              <a:rPr lang="ru-RU" sz="2400" dirty="0"/>
              <a:t> и решения. С постановления </a:t>
            </a:r>
            <a:r>
              <a:rPr lang="ru-RU" sz="2400" dirty="0" err="1"/>
              <a:t>Министерският</a:t>
            </a:r>
            <a:r>
              <a:rPr lang="ru-RU" sz="2400" dirty="0"/>
              <a:t> </a:t>
            </a:r>
            <a:r>
              <a:rPr lang="ru-RU" sz="2400" dirty="0" err="1"/>
              <a:t>съвет</a:t>
            </a:r>
            <a:r>
              <a:rPr lang="ru-RU" sz="2400" dirty="0"/>
              <a:t> приема и </a:t>
            </a:r>
            <a:r>
              <a:rPr lang="ru-RU" sz="2400" dirty="0" err="1"/>
              <a:t>правилници</a:t>
            </a:r>
            <a:r>
              <a:rPr lang="ru-RU" sz="2400" dirty="0"/>
              <a:t> и </a:t>
            </a:r>
            <a:r>
              <a:rPr lang="ru-RU" sz="2400" dirty="0" err="1"/>
              <a:t>наредби</a:t>
            </a:r>
            <a:r>
              <a:rPr lang="ru-RU" sz="2400" dirty="0" smtClean="0"/>
              <a:t>. </a:t>
            </a:r>
            <a:r>
              <a:rPr lang="ru-RU" sz="2400" dirty="0" err="1" smtClean="0"/>
              <a:t>Отделните</a:t>
            </a:r>
            <a:r>
              <a:rPr lang="ru-RU" sz="2400" dirty="0" smtClean="0"/>
              <a:t> </a:t>
            </a:r>
            <a:r>
              <a:rPr lang="ru-RU" sz="2400" dirty="0" err="1" smtClean="0"/>
              <a:t>министри</a:t>
            </a:r>
            <a:r>
              <a:rPr lang="ru-RU" sz="2400" dirty="0" smtClean="0"/>
              <a:t> </a:t>
            </a:r>
            <a:r>
              <a:rPr lang="ru-RU" sz="2400" dirty="0" err="1"/>
              <a:t>издават</a:t>
            </a:r>
            <a:r>
              <a:rPr lang="ru-RU" sz="2400" dirty="0"/>
              <a:t> </a:t>
            </a:r>
            <a:r>
              <a:rPr lang="ru-RU" sz="2400" dirty="0" err="1" smtClean="0"/>
              <a:t>Правилници</a:t>
            </a:r>
            <a:r>
              <a:rPr lang="ru-RU" sz="2400" dirty="0"/>
              <a:t>, </a:t>
            </a:r>
            <a:r>
              <a:rPr lang="ru-RU" sz="2400" dirty="0" err="1" smtClean="0"/>
              <a:t>Наредби</a:t>
            </a:r>
            <a:r>
              <a:rPr lang="ru-RU" sz="2400" dirty="0"/>
              <a:t>, </a:t>
            </a:r>
            <a:r>
              <a:rPr lang="ru-RU" sz="2400" dirty="0" smtClean="0"/>
              <a:t>Инструкции </a:t>
            </a:r>
            <a:r>
              <a:rPr lang="ru-RU" sz="2400" dirty="0"/>
              <a:t>и </a:t>
            </a:r>
            <a:r>
              <a:rPr lang="ru-RU" sz="2400" dirty="0" smtClean="0"/>
              <a:t>Заповеди.</a:t>
            </a:r>
          </a:p>
          <a:p>
            <a:pPr algn="just"/>
            <a:endParaRPr lang="ru-RU" sz="2400" dirty="0" smtClean="0"/>
          </a:p>
        </p:txBody>
      </p:sp>
    </p:spTree>
    <p:extLst>
      <p:ext uri="{BB962C8B-B14F-4D97-AF65-F5344CB8AC3E}">
        <p14:creationId xmlns:p14="http://schemas.microsoft.com/office/powerpoint/2010/main" val="16595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85496" y="1014999"/>
            <a:ext cx="3872715" cy="5686425"/>
          </a:xfrm>
          <a:prstGeom prst="rect">
            <a:avLst/>
          </a:prstGeom>
        </p:spPr>
      </p:pic>
      <p:pic>
        <p:nvPicPr>
          <p:cNvPr id="3" name="Picture 2"/>
          <p:cNvPicPr>
            <a:picLocks noChangeAspect="1"/>
          </p:cNvPicPr>
          <p:nvPr/>
        </p:nvPicPr>
        <p:blipFill>
          <a:blip r:embed="rId3"/>
          <a:stretch>
            <a:fillRect/>
          </a:stretch>
        </p:blipFill>
        <p:spPr>
          <a:xfrm>
            <a:off x="8044665" y="510174"/>
            <a:ext cx="3978613" cy="6191250"/>
          </a:xfrm>
          <a:prstGeom prst="rect">
            <a:avLst/>
          </a:prstGeom>
        </p:spPr>
      </p:pic>
      <p:sp>
        <p:nvSpPr>
          <p:cNvPr id="4" name="Rectangle 3"/>
          <p:cNvSpPr/>
          <p:nvPr/>
        </p:nvSpPr>
        <p:spPr>
          <a:xfrm>
            <a:off x="267128" y="137472"/>
            <a:ext cx="7572053" cy="646331"/>
          </a:xfrm>
          <a:prstGeom prst="rect">
            <a:avLst/>
          </a:prstGeom>
        </p:spPr>
        <p:txBody>
          <a:bodyPr wrap="square">
            <a:spAutoFit/>
          </a:bodyPr>
          <a:lstStyle/>
          <a:p>
            <a:r>
              <a:rPr lang="bg-BG" dirty="0">
                <a:solidFill>
                  <a:srgbClr val="C00000"/>
                </a:solidFill>
                <a:latin typeface="Arial Narrow" panose="020B0606020202030204" pitchFamily="34" charset="0"/>
              </a:rPr>
              <a:t>първични медицински </a:t>
            </a:r>
            <a:r>
              <a:rPr lang="bg-BG" dirty="0" smtClean="0">
                <a:solidFill>
                  <a:srgbClr val="C00000"/>
                </a:solidFill>
                <a:latin typeface="Arial Narrow" panose="020B0606020202030204" pitchFamily="34" charset="0"/>
              </a:rPr>
              <a:t>документи –</a:t>
            </a:r>
          </a:p>
          <a:p>
            <a:r>
              <a:rPr lang="bg-BG" dirty="0" smtClean="0">
                <a:solidFill>
                  <a:srgbClr val="00B0F0"/>
                </a:solidFill>
                <a:latin typeface="Arial Narrow" panose="020B0606020202030204" pitchFamily="34" charset="0"/>
              </a:rPr>
              <a:t>Рецептурна книжка, Рецептурна бланка и Протокол за предписване на лекарства </a:t>
            </a:r>
            <a:endParaRPr lang="en-US" dirty="0">
              <a:solidFill>
                <a:srgbClr val="00B0F0"/>
              </a:solidFill>
            </a:endParaRPr>
          </a:p>
        </p:txBody>
      </p:sp>
      <p:pic>
        <p:nvPicPr>
          <p:cNvPr id="5" name="Picture 4"/>
          <p:cNvPicPr>
            <a:picLocks noChangeAspect="1"/>
          </p:cNvPicPr>
          <p:nvPr/>
        </p:nvPicPr>
        <p:blipFill>
          <a:blip r:embed="rId4"/>
          <a:stretch>
            <a:fillRect/>
          </a:stretch>
        </p:blipFill>
        <p:spPr>
          <a:xfrm>
            <a:off x="113546" y="857250"/>
            <a:ext cx="4171950" cy="6000750"/>
          </a:xfrm>
          <a:prstGeom prst="rect">
            <a:avLst/>
          </a:prstGeom>
        </p:spPr>
      </p:pic>
    </p:spTree>
    <p:extLst>
      <p:ext uri="{BB962C8B-B14F-4D97-AF65-F5344CB8AC3E}">
        <p14:creationId xmlns:p14="http://schemas.microsoft.com/office/powerpoint/2010/main" val="340310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85419" y="612033"/>
            <a:ext cx="4371975" cy="6191250"/>
          </a:xfrm>
          <a:prstGeom prst="rect">
            <a:avLst/>
          </a:prstGeom>
        </p:spPr>
      </p:pic>
      <p:pic>
        <p:nvPicPr>
          <p:cNvPr id="3" name="Picture 2"/>
          <p:cNvPicPr>
            <a:picLocks noChangeAspect="1"/>
          </p:cNvPicPr>
          <p:nvPr/>
        </p:nvPicPr>
        <p:blipFill>
          <a:blip r:embed="rId3"/>
          <a:stretch>
            <a:fillRect/>
          </a:stretch>
        </p:blipFill>
        <p:spPr>
          <a:xfrm>
            <a:off x="3457844" y="531764"/>
            <a:ext cx="3857357" cy="6233150"/>
          </a:xfrm>
          <a:prstGeom prst="rect">
            <a:avLst/>
          </a:prstGeom>
        </p:spPr>
      </p:pic>
      <p:sp>
        <p:nvSpPr>
          <p:cNvPr id="4" name="Rectangle 3"/>
          <p:cNvSpPr/>
          <p:nvPr/>
        </p:nvSpPr>
        <p:spPr>
          <a:xfrm>
            <a:off x="54348" y="2982771"/>
            <a:ext cx="3403496" cy="923330"/>
          </a:xfrm>
          <a:prstGeom prst="rect">
            <a:avLst/>
          </a:prstGeom>
        </p:spPr>
        <p:txBody>
          <a:bodyPr wrap="none">
            <a:spAutoFit/>
          </a:bodyPr>
          <a:lstStyle/>
          <a:p>
            <a:r>
              <a:rPr lang="bg-BG" dirty="0">
                <a:solidFill>
                  <a:srgbClr val="C00000"/>
                </a:solidFill>
                <a:latin typeface="Arial Narrow" panose="020B0606020202030204" pitchFamily="34" charset="0"/>
              </a:rPr>
              <a:t>първични медицински документи </a:t>
            </a:r>
            <a:endParaRPr lang="bg-BG" dirty="0" smtClean="0">
              <a:solidFill>
                <a:srgbClr val="C00000"/>
              </a:solidFill>
              <a:latin typeface="Arial Narrow" panose="020B0606020202030204" pitchFamily="34" charset="0"/>
            </a:endParaRPr>
          </a:p>
          <a:p>
            <a:pPr marL="285750" indent="-285750">
              <a:buFontTx/>
              <a:buChar char="-"/>
            </a:pPr>
            <a:r>
              <a:rPr lang="bg-BG" dirty="0" smtClean="0">
                <a:solidFill>
                  <a:srgbClr val="00B0F0"/>
                </a:solidFill>
                <a:latin typeface="Arial Narrow" panose="020B0606020202030204" pitchFamily="34" charset="0"/>
              </a:rPr>
              <a:t>Талон за медицинска експертиза</a:t>
            </a:r>
          </a:p>
          <a:p>
            <a:pPr marL="285750" indent="-285750">
              <a:buFontTx/>
              <a:buChar char="-"/>
            </a:pPr>
            <a:r>
              <a:rPr lang="bg-BG" dirty="0" smtClean="0">
                <a:solidFill>
                  <a:srgbClr val="00B0F0"/>
                </a:solidFill>
                <a:latin typeface="Arial Narrow" panose="020B0606020202030204" pitchFamily="34" charset="0"/>
              </a:rPr>
              <a:t>Направление за хоспитализация</a:t>
            </a:r>
            <a:endParaRPr lang="bg-BG" dirty="0">
              <a:solidFill>
                <a:srgbClr val="00B0F0"/>
              </a:solidFill>
              <a:latin typeface="Arial Narrow" panose="020B0606020202030204" pitchFamily="34" charset="0"/>
            </a:endParaRPr>
          </a:p>
        </p:txBody>
      </p:sp>
    </p:spTree>
    <p:extLst>
      <p:ext uri="{BB962C8B-B14F-4D97-AF65-F5344CB8AC3E}">
        <p14:creationId xmlns:p14="http://schemas.microsoft.com/office/powerpoint/2010/main" val="369739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331694" y="214717"/>
            <a:ext cx="11860306" cy="4893647"/>
          </a:xfrm>
          <a:prstGeom prst="rect">
            <a:avLst/>
          </a:prstGeom>
        </p:spPr>
        <p:txBody>
          <a:bodyPr wrap="square">
            <a:spAutoFit/>
          </a:bodyPr>
          <a:lstStyle/>
          <a:p>
            <a:r>
              <a:rPr lang="ru-RU" sz="2400" dirty="0">
                <a:solidFill>
                  <a:srgbClr val="00B0F0"/>
                </a:solidFill>
                <a:latin typeface="Arial Narrow" panose="020B0606020202030204" pitchFamily="34" charset="0"/>
              </a:rPr>
              <a:t>Договор между </a:t>
            </a:r>
            <a:r>
              <a:rPr lang="ru-RU" sz="2400" dirty="0" err="1">
                <a:solidFill>
                  <a:srgbClr val="00B0F0"/>
                </a:solidFill>
                <a:latin typeface="Arial Narrow" panose="020B0606020202030204" pitchFamily="34" charset="0"/>
              </a:rPr>
              <a:t>Националната</a:t>
            </a:r>
            <a:r>
              <a:rPr lang="ru-RU" sz="2400" dirty="0">
                <a:solidFill>
                  <a:srgbClr val="00B0F0"/>
                </a:solidFill>
                <a:latin typeface="Arial Narrow" panose="020B0606020202030204" pitchFamily="34" charset="0"/>
              </a:rPr>
              <a:t> </a:t>
            </a:r>
            <a:r>
              <a:rPr lang="ru-RU" sz="2400" dirty="0" err="1">
                <a:solidFill>
                  <a:srgbClr val="00B0F0"/>
                </a:solidFill>
                <a:latin typeface="Arial Narrow" panose="020B0606020202030204" pitchFamily="34" charset="0"/>
              </a:rPr>
              <a:t>здравноосигурителна</a:t>
            </a:r>
            <a:r>
              <a:rPr lang="ru-RU" sz="2400" dirty="0">
                <a:solidFill>
                  <a:srgbClr val="00B0F0"/>
                </a:solidFill>
                <a:latin typeface="Arial Narrow" panose="020B0606020202030204" pitchFamily="34" charset="0"/>
              </a:rPr>
              <a:t> </a:t>
            </a:r>
            <a:r>
              <a:rPr lang="ru-RU" sz="2400" dirty="0" err="1">
                <a:solidFill>
                  <a:srgbClr val="00B0F0"/>
                </a:solidFill>
                <a:latin typeface="Arial Narrow" panose="020B0606020202030204" pitchFamily="34" charset="0"/>
              </a:rPr>
              <a:t>каса</a:t>
            </a:r>
            <a:r>
              <a:rPr lang="ru-RU" sz="2400" dirty="0">
                <a:solidFill>
                  <a:srgbClr val="00B0F0"/>
                </a:solidFill>
                <a:latin typeface="Arial Narrow" panose="020B0606020202030204" pitchFamily="34" charset="0"/>
              </a:rPr>
              <a:t> и </a:t>
            </a:r>
            <a:r>
              <a:rPr lang="ru-RU" sz="2400" dirty="0" err="1">
                <a:solidFill>
                  <a:srgbClr val="00B0F0"/>
                </a:solidFill>
                <a:latin typeface="Arial Narrow" panose="020B0606020202030204" pitchFamily="34" charset="0"/>
              </a:rPr>
              <a:t>изпълнител</a:t>
            </a:r>
            <a:r>
              <a:rPr lang="ru-RU" sz="2400" dirty="0">
                <a:solidFill>
                  <a:srgbClr val="00B0F0"/>
                </a:solidFill>
                <a:latin typeface="Arial Narrow" panose="020B0606020202030204" pitchFamily="34" charset="0"/>
              </a:rPr>
              <a:t> на </a:t>
            </a:r>
            <a:r>
              <a:rPr lang="ru-RU" sz="2400" dirty="0" err="1">
                <a:solidFill>
                  <a:srgbClr val="00B0F0"/>
                </a:solidFill>
                <a:latin typeface="Arial Narrow" panose="020B0606020202030204" pitchFamily="34" charset="0"/>
              </a:rPr>
              <a:t>медицинска</a:t>
            </a:r>
            <a:r>
              <a:rPr lang="ru-RU" sz="2400" dirty="0">
                <a:solidFill>
                  <a:srgbClr val="00B0F0"/>
                </a:solidFill>
                <a:latin typeface="Arial Narrow" panose="020B0606020202030204" pitchFamily="34" charset="0"/>
              </a:rPr>
              <a:t> </a:t>
            </a:r>
            <a:r>
              <a:rPr lang="ru-RU" sz="2400" dirty="0" err="1" smtClean="0">
                <a:solidFill>
                  <a:srgbClr val="00B0F0"/>
                </a:solidFill>
                <a:latin typeface="Arial Narrow" panose="020B0606020202030204" pitchFamily="34" charset="0"/>
              </a:rPr>
              <a:t>помощ</a:t>
            </a:r>
            <a:endParaRPr lang="ru-RU" sz="2400" dirty="0" smtClean="0">
              <a:solidFill>
                <a:srgbClr val="00B0F0"/>
              </a:solidFill>
              <a:latin typeface="Arial Narrow" panose="020B0606020202030204" pitchFamily="34" charset="0"/>
            </a:endParaRPr>
          </a:p>
          <a:p>
            <a:endParaRPr lang="ru-RU" sz="2400" dirty="0">
              <a:solidFill>
                <a:srgbClr val="00B0F0"/>
              </a:solidFill>
              <a:latin typeface="Arial Narrow" panose="020B0606020202030204" pitchFamily="34" charset="0"/>
            </a:endParaRPr>
          </a:p>
          <a:p>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Изпълнители</a:t>
            </a:r>
            <a:r>
              <a:rPr lang="ru-RU" sz="2400" dirty="0" smtClean="0">
                <a:solidFill>
                  <a:schemeClr val="tx2"/>
                </a:solidFill>
                <a:latin typeface="Arial Narrow" panose="020B0606020202030204" pitchFamily="34" charset="0"/>
              </a:rPr>
              <a:t> </a:t>
            </a:r>
            <a:r>
              <a:rPr lang="ru-RU" sz="2400" dirty="0">
                <a:solidFill>
                  <a:schemeClr val="tx2"/>
                </a:solidFill>
                <a:latin typeface="Arial Narrow" panose="020B0606020202030204" pitchFamily="34" charset="0"/>
              </a:rPr>
              <a:t>на </a:t>
            </a:r>
            <a:r>
              <a:rPr lang="ru-RU" sz="2400" dirty="0" err="1">
                <a:solidFill>
                  <a:schemeClr val="tx2"/>
                </a:solidFill>
                <a:latin typeface="Arial Narrow" panose="020B0606020202030204" pitchFamily="34" charset="0"/>
              </a:rPr>
              <a:t>медицинска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помощ</a:t>
            </a:r>
            <a:r>
              <a:rPr lang="ru-RU" sz="2400" dirty="0">
                <a:solidFill>
                  <a:schemeClr val="tx2"/>
                </a:solidFill>
                <a:latin typeface="Arial Narrow" panose="020B0606020202030204" pitchFamily="34" charset="0"/>
              </a:rPr>
              <a:t> по </a:t>
            </a:r>
            <a:r>
              <a:rPr lang="ru-RU" sz="2400" dirty="0" err="1">
                <a:solidFill>
                  <a:schemeClr val="tx2"/>
                </a:solidFill>
                <a:latin typeface="Arial Narrow" panose="020B0606020202030204" pitchFamily="34" charset="0"/>
              </a:rPr>
              <a:t>смисъла</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този</a:t>
            </a:r>
            <a:r>
              <a:rPr lang="ru-RU" sz="2400" dirty="0">
                <a:solidFill>
                  <a:schemeClr val="tx2"/>
                </a:solidFill>
                <a:latin typeface="Arial Narrow" panose="020B0606020202030204" pitchFamily="34" charset="0"/>
              </a:rPr>
              <a:t> закон </a:t>
            </a:r>
            <a:r>
              <a:rPr lang="ru-RU" sz="2400" dirty="0" err="1">
                <a:solidFill>
                  <a:schemeClr val="tx2"/>
                </a:solidFill>
                <a:latin typeface="Arial Narrow" panose="020B0606020202030204" pitchFamily="34" charset="0"/>
              </a:rPr>
              <a:t>са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лечебни</a:t>
            </a:r>
            <a:r>
              <a:rPr lang="ru-RU" sz="2400" dirty="0">
                <a:solidFill>
                  <a:schemeClr val="tx2"/>
                </a:solidFill>
                <a:latin typeface="Arial Narrow" panose="020B0606020202030204" pitchFamily="34" charset="0"/>
              </a:rPr>
              <a:t> заведения или </a:t>
            </a:r>
            <a:r>
              <a:rPr lang="ru-RU" sz="2400" dirty="0" err="1">
                <a:solidFill>
                  <a:schemeClr val="tx2"/>
                </a:solidFill>
                <a:latin typeface="Arial Narrow" panose="020B0606020202030204" pitchFamily="34" charset="0"/>
              </a:rPr>
              <a:t>техни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обединения</a:t>
            </a:r>
            <a:r>
              <a:rPr lang="ru-RU" sz="2400" dirty="0">
                <a:solidFill>
                  <a:schemeClr val="tx2"/>
                </a:solidFill>
                <a:latin typeface="Arial Narrow" panose="020B0606020202030204" pitchFamily="34" charset="0"/>
              </a:rPr>
              <a:t> по Закона за </a:t>
            </a:r>
            <a:r>
              <a:rPr lang="ru-RU" sz="2400" dirty="0" err="1">
                <a:solidFill>
                  <a:schemeClr val="tx2"/>
                </a:solidFill>
                <a:latin typeface="Arial Narrow" panose="020B0606020202030204" pitchFamily="34" charset="0"/>
              </a:rPr>
              <a:t>лечебните</a:t>
            </a:r>
            <a:r>
              <a:rPr lang="ru-RU" sz="2400" dirty="0">
                <a:solidFill>
                  <a:schemeClr val="tx2"/>
                </a:solidFill>
                <a:latin typeface="Arial Narrow" panose="020B0606020202030204" pitchFamily="34" charset="0"/>
              </a:rPr>
              <a:t> заведения и </a:t>
            </a:r>
            <a:r>
              <a:rPr lang="ru-RU" sz="2400" dirty="0" err="1">
                <a:solidFill>
                  <a:schemeClr val="tx2"/>
                </a:solidFill>
                <a:latin typeface="Arial Narrow" panose="020B0606020202030204" pitchFamily="34" charset="0"/>
              </a:rPr>
              <a:t>национални</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центрове</a:t>
            </a:r>
            <a:r>
              <a:rPr lang="ru-RU" sz="2400" dirty="0">
                <a:solidFill>
                  <a:schemeClr val="tx2"/>
                </a:solidFill>
                <a:latin typeface="Arial Narrow" panose="020B0606020202030204" pitchFamily="34" charset="0"/>
              </a:rPr>
              <a:t> по </a:t>
            </a:r>
            <a:r>
              <a:rPr lang="ru-RU" sz="2400" dirty="0" err="1">
                <a:solidFill>
                  <a:schemeClr val="tx2"/>
                </a:solidFill>
                <a:latin typeface="Arial Narrow" panose="020B0606020202030204" pitchFamily="34" charset="0"/>
              </a:rPr>
              <a:t>проблемите</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общественото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здраве</a:t>
            </a:r>
            <a:r>
              <a:rPr lang="ru-RU" sz="2400" dirty="0">
                <a:solidFill>
                  <a:schemeClr val="tx2"/>
                </a:solidFill>
                <a:latin typeface="Arial Narrow" panose="020B0606020202030204" pitchFamily="34" charset="0"/>
              </a:rPr>
              <a:t> по Закона за </a:t>
            </a:r>
            <a:r>
              <a:rPr lang="ru-RU" sz="2400" dirty="0" err="1">
                <a:solidFill>
                  <a:schemeClr val="tx2"/>
                </a:solidFill>
                <a:latin typeface="Arial Narrow" panose="020B0606020202030204" pitchFamily="34" charset="0"/>
              </a:rPr>
              <a:t>здравето</a:t>
            </a:r>
            <a:r>
              <a:rPr lang="ru-RU" sz="2400" dirty="0" smtClean="0">
                <a:solidFill>
                  <a:schemeClr val="tx2"/>
                </a:solidFill>
                <a:latin typeface="Arial Narrow" panose="020B0606020202030204" pitchFamily="34" charset="0"/>
              </a:rPr>
              <a:t>.</a:t>
            </a:r>
          </a:p>
          <a:p>
            <a:r>
              <a:rPr lang="ru-RU" sz="2400" dirty="0" smtClean="0">
                <a:solidFill>
                  <a:schemeClr val="tx2"/>
                </a:solidFill>
                <a:latin typeface="Arial Narrow" panose="020B0606020202030204" pitchFamily="34" charset="0"/>
              </a:rPr>
              <a:t>	Договорите за </a:t>
            </a:r>
            <a:r>
              <a:rPr lang="ru-RU" sz="2400" dirty="0" err="1">
                <a:solidFill>
                  <a:schemeClr val="tx2"/>
                </a:solidFill>
                <a:latin typeface="Arial Narrow" panose="020B0606020202030204" pitchFamily="34" charset="0"/>
              </a:rPr>
              <a:t>оказване</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медицинска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помощ</a:t>
            </a:r>
            <a:r>
              <a:rPr lang="ru-RU" sz="2400" dirty="0">
                <a:solidFill>
                  <a:schemeClr val="tx2"/>
                </a:solidFill>
                <a:latin typeface="Arial Narrow" panose="020B0606020202030204" pitchFamily="34" charset="0"/>
              </a:rPr>
              <a:t> по </a:t>
            </a:r>
            <a:r>
              <a:rPr lang="ru-RU" sz="2400" dirty="0" err="1">
                <a:solidFill>
                  <a:schemeClr val="tx2"/>
                </a:solidFill>
                <a:latin typeface="Arial Narrow" panose="020B0606020202030204" pitchFamily="34" charset="0"/>
              </a:rPr>
              <a:t>този</a:t>
            </a:r>
            <a:r>
              <a:rPr lang="ru-RU" sz="2400" dirty="0">
                <a:solidFill>
                  <a:schemeClr val="tx2"/>
                </a:solidFill>
                <a:latin typeface="Arial Narrow" panose="020B0606020202030204" pitchFamily="34" charset="0"/>
              </a:rPr>
              <a:t> закон се </a:t>
            </a:r>
            <a:r>
              <a:rPr lang="ru-RU" sz="2400" dirty="0" err="1">
                <a:solidFill>
                  <a:schemeClr val="tx2"/>
                </a:solidFill>
                <a:latin typeface="Arial Narrow" panose="020B0606020202030204" pitchFamily="34" charset="0"/>
              </a:rPr>
              <a:t>сключват</a:t>
            </a:r>
            <a:r>
              <a:rPr lang="ru-RU" sz="2400" dirty="0">
                <a:solidFill>
                  <a:schemeClr val="tx2"/>
                </a:solidFill>
                <a:latin typeface="Arial Narrow" panose="020B0606020202030204" pitchFamily="34" charset="0"/>
              </a:rPr>
              <a:t> </a:t>
            </a:r>
            <a:r>
              <a:rPr lang="ru-RU" sz="2400" b="1" dirty="0">
                <a:solidFill>
                  <a:schemeClr val="tx2"/>
                </a:solidFill>
                <a:latin typeface="Arial Narrow" panose="020B0606020202030204" pitchFamily="34" charset="0"/>
              </a:rPr>
              <a:t>между директора на РЗОК и </a:t>
            </a:r>
            <a:r>
              <a:rPr lang="ru-RU" sz="2400" b="1" dirty="0" err="1">
                <a:solidFill>
                  <a:schemeClr val="tx2"/>
                </a:solidFill>
                <a:latin typeface="Arial Narrow" panose="020B0606020202030204" pitchFamily="34" charset="0"/>
              </a:rPr>
              <a:t>изпълнителите</a:t>
            </a:r>
            <a:r>
              <a:rPr lang="ru-RU" sz="2400" b="1" dirty="0">
                <a:solidFill>
                  <a:schemeClr val="tx2"/>
                </a:solidFill>
                <a:latin typeface="Arial Narrow" panose="020B0606020202030204" pitchFamily="34" charset="0"/>
              </a:rPr>
              <a:t> на </a:t>
            </a:r>
            <a:r>
              <a:rPr lang="ru-RU" sz="2400" b="1" dirty="0" err="1">
                <a:solidFill>
                  <a:schemeClr val="tx2"/>
                </a:solidFill>
                <a:latin typeface="Arial Narrow" panose="020B0606020202030204" pitchFamily="34" charset="0"/>
              </a:rPr>
              <a:t>медицинска</a:t>
            </a:r>
            <a:r>
              <a:rPr lang="ru-RU" sz="2400" b="1" dirty="0">
                <a:solidFill>
                  <a:schemeClr val="tx2"/>
                </a:solidFill>
                <a:latin typeface="Arial Narrow" panose="020B0606020202030204" pitchFamily="34" charset="0"/>
              </a:rPr>
              <a:t> </a:t>
            </a:r>
            <a:r>
              <a:rPr lang="ru-RU" sz="2400" b="1" dirty="0" err="1">
                <a:solidFill>
                  <a:schemeClr val="tx2"/>
                </a:solidFill>
                <a:latin typeface="Arial Narrow" panose="020B0606020202030204" pitchFamily="34" charset="0"/>
              </a:rPr>
              <a:t>помощ</a:t>
            </a:r>
            <a:r>
              <a:rPr lang="ru-RU" sz="2400" dirty="0">
                <a:solidFill>
                  <a:schemeClr val="tx2"/>
                </a:solidFill>
                <a:latin typeface="Arial Narrow" panose="020B0606020202030204" pitchFamily="34" charset="0"/>
              </a:rPr>
              <a:t> в </a:t>
            </a:r>
            <a:r>
              <a:rPr lang="ru-RU" sz="2400" dirty="0" err="1">
                <a:solidFill>
                  <a:schemeClr val="tx2"/>
                </a:solidFill>
                <a:latin typeface="Arial Narrow" panose="020B0606020202030204" pitchFamily="34" charset="0"/>
              </a:rPr>
              <a:t>съответствие</a:t>
            </a:r>
            <a:r>
              <a:rPr lang="ru-RU" sz="2400" dirty="0">
                <a:solidFill>
                  <a:schemeClr val="tx2"/>
                </a:solidFill>
                <a:latin typeface="Arial Narrow" panose="020B0606020202030204" pitchFamily="34" charset="0"/>
              </a:rPr>
              <a:t> с НРД с </a:t>
            </a:r>
            <a:r>
              <a:rPr lang="ru-RU" sz="2400" dirty="0" err="1">
                <a:solidFill>
                  <a:schemeClr val="tx2"/>
                </a:solidFill>
                <a:latin typeface="Arial Narrow" panose="020B0606020202030204" pitchFamily="34" charset="0"/>
              </a:rPr>
              <a:t>анексите</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към</a:t>
            </a:r>
            <a:r>
              <a:rPr lang="ru-RU" sz="2400" dirty="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тях</a:t>
            </a:r>
            <a:r>
              <a:rPr lang="ru-RU" sz="2400" dirty="0">
                <a:solidFill>
                  <a:schemeClr val="tx2"/>
                </a:solidFill>
                <a:latin typeface="Arial Narrow" panose="020B0606020202030204" pitchFamily="34" charset="0"/>
              </a:rPr>
              <a:t>. В 30-дневен срок от </a:t>
            </a:r>
            <a:r>
              <a:rPr lang="ru-RU" sz="2400" dirty="0" err="1">
                <a:solidFill>
                  <a:schemeClr val="tx2"/>
                </a:solidFill>
                <a:latin typeface="Arial Narrow" panose="020B0606020202030204" pitchFamily="34" charset="0"/>
              </a:rPr>
              <a:t>влизането</a:t>
            </a:r>
            <a:r>
              <a:rPr lang="ru-RU" sz="2400" dirty="0">
                <a:solidFill>
                  <a:schemeClr val="tx2"/>
                </a:solidFill>
                <a:latin typeface="Arial Narrow" panose="020B0606020202030204" pitchFamily="34" charset="0"/>
              </a:rPr>
              <a:t> в сила на НРД, </a:t>
            </a:r>
            <a:r>
              <a:rPr lang="ru-RU" sz="2400" dirty="0" err="1">
                <a:solidFill>
                  <a:schemeClr val="tx2"/>
                </a:solidFill>
                <a:latin typeface="Arial Narrow" panose="020B0606020202030204" pitchFamily="34" charset="0"/>
              </a:rPr>
              <a:t>съответно</a:t>
            </a:r>
            <a:r>
              <a:rPr lang="ru-RU" sz="2400" dirty="0">
                <a:solidFill>
                  <a:schemeClr val="tx2"/>
                </a:solidFill>
                <a:latin typeface="Arial Narrow" panose="020B0606020202030204" pitchFamily="34" charset="0"/>
              </a:rPr>
              <a:t> на </a:t>
            </a:r>
            <a:r>
              <a:rPr lang="ru-RU" sz="2400" dirty="0" err="1" smtClean="0">
                <a:solidFill>
                  <a:schemeClr val="tx2"/>
                </a:solidFill>
                <a:latin typeface="Arial Narrow" panose="020B0606020202030204" pitchFamily="34" charset="0"/>
              </a:rPr>
              <a:t>анекс</a:t>
            </a:r>
            <a:r>
              <a:rPr lang="ru-RU" sz="2400" dirty="0" smtClean="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към</a:t>
            </a:r>
            <a:r>
              <a:rPr lang="ru-RU" sz="2400" dirty="0">
                <a:solidFill>
                  <a:schemeClr val="tx2"/>
                </a:solidFill>
                <a:latin typeface="Arial Narrow" panose="020B0606020202030204" pitchFamily="34" charset="0"/>
              </a:rPr>
              <a:t> НРД, </a:t>
            </a:r>
            <a:r>
              <a:rPr lang="ru-RU" sz="2400" dirty="0" err="1">
                <a:solidFill>
                  <a:schemeClr val="tx2"/>
                </a:solidFill>
                <a:latin typeface="Arial Narrow" panose="020B0606020202030204" pitchFamily="34" charset="0"/>
              </a:rPr>
              <a:t>лечебните</a:t>
            </a:r>
            <a:r>
              <a:rPr lang="ru-RU" sz="2400" dirty="0">
                <a:solidFill>
                  <a:schemeClr val="tx2"/>
                </a:solidFill>
                <a:latin typeface="Arial Narrow" panose="020B0606020202030204" pitchFamily="34" charset="0"/>
              </a:rPr>
              <a:t> заведения </a:t>
            </a:r>
            <a:r>
              <a:rPr lang="ru-RU" sz="2400" dirty="0" err="1">
                <a:solidFill>
                  <a:schemeClr val="tx2"/>
                </a:solidFill>
                <a:latin typeface="Arial Narrow" panose="020B0606020202030204" pitchFamily="34" charset="0"/>
              </a:rPr>
              <a:t>подават</a:t>
            </a:r>
            <a:r>
              <a:rPr lang="ru-RU" sz="2400" dirty="0">
                <a:solidFill>
                  <a:schemeClr val="tx2"/>
                </a:solidFill>
                <a:latin typeface="Arial Narrow" panose="020B0606020202030204" pitchFamily="34" charset="0"/>
              </a:rPr>
              <a:t> заявления в РЗОК за </a:t>
            </a:r>
            <a:r>
              <a:rPr lang="ru-RU" sz="2400" dirty="0" err="1">
                <a:solidFill>
                  <a:schemeClr val="tx2"/>
                </a:solidFill>
                <a:latin typeface="Arial Narrow" panose="020B0606020202030204" pitchFamily="34" charset="0"/>
              </a:rPr>
              <a:t>сключване</a:t>
            </a:r>
            <a:r>
              <a:rPr lang="ru-RU" sz="2400" dirty="0">
                <a:solidFill>
                  <a:schemeClr val="tx2"/>
                </a:solidFill>
                <a:latin typeface="Arial Narrow" panose="020B0606020202030204" pitchFamily="34" charset="0"/>
              </a:rPr>
              <a:t> на договор</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Документите</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които</a:t>
            </a:r>
            <a:r>
              <a:rPr lang="ru-RU" sz="2400" dirty="0">
                <a:solidFill>
                  <a:schemeClr val="tx2"/>
                </a:solidFill>
                <a:latin typeface="Arial Narrow" panose="020B0606020202030204" pitchFamily="34" charset="0"/>
              </a:rPr>
              <a:t> се представят </a:t>
            </a:r>
            <a:r>
              <a:rPr lang="ru-RU" sz="2400" dirty="0" err="1">
                <a:solidFill>
                  <a:schemeClr val="tx2"/>
                </a:solidFill>
                <a:latin typeface="Arial Narrow" panose="020B0606020202030204" pitchFamily="34" charset="0"/>
              </a:rPr>
              <a:t>към</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заявлението</a:t>
            </a:r>
            <a:r>
              <a:rPr lang="ru-RU" sz="2400" dirty="0">
                <a:solidFill>
                  <a:schemeClr val="tx2"/>
                </a:solidFill>
                <a:latin typeface="Arial Narrow" panose="020B0606020202030204" pitchFamily="34" charset="0"/>
              </a:rPr>
              <a:t> за </a:t>
            </a:r>
            <a:r>
              <a:rPr lang="ru-RU" sz="2400" dirty="0" err="1">
                <a:solidFill>
                  <a:schemeClr val="tx2"/>
                </a:solidFill>
                <a:latin typeface="Arial Narrow" panose="020B0606020202030204" pitchFamily="34" charset="0"/>
              </a:rPr>
              <a:t>сключване</a:t>
            </a:r>
            <a:r>
              <a:rPr lang="ru-RU" sz="2400" dirty="0">
                <a:solidFill>
                  <a:schemeClr val="tx2"/>
                </a:solidFill>
                <a:latin typeface="Arial Narrow" panose="020B0606020202030204" pitchFamily="34" charset="0"/>
              </a:rPr>
              <a:t> на договор, се определят с НРД. </a:t>
            </a:r>
            <a:r>
              <a:rPr lang="ru-RU" sz="2400" dirty="0" err="1">
                <a:solidFill>
                  <a:schemeClr val="tx2"/>
                </a:solidFill>
                <a:latin typeface="Arial Narrow" panose="020B0606020202030204" pitchFamily="34" charset="0"/>
              </a:rPr>
              <a:t>Директорът</a:t>
            </a:r>
            <a:r>
              <a:rPr lang="ru-RU" sz="2400" dirty="0">
                <a:solidFill>
                  <a:schemeClr val="tx2"/>
                </a:solidFill>
                <a:latin typeface="Arial Narrow" panose="020B0606020202030204" pitchFamily="34" charset="0"/>
              </a:rPr>
              <a:t> на РЗОК в срок от 30 дни от </a:t>
            </a:r>
            <a:r>
              <a:rPr lang="ru-RU" sz="2400" dirty="0" err="1">
                <a:solidFill>
                  <a:schemeClr val="tx2"/>
                </a:solidFill>
                <a:latin typeface="Arial Narrow" panose="020B0606020202030204" pitchFamily="34" charset="0"/>
              </a:rPr>
              <a:t>подаване</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заявлението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сключва</a:t>
            </a:r>
            <a:r>
              <a:rPr lang="ru-RU" sz="2400" dirty="0">
                <a:solidFill>
                  <a:schemeClr val="tx2"/>
                </a:solidFill>
                <a:latin typeface="Arial Narrow" panose="020B0606020202030204" pitchFamily="34" charset="0"/>
              </a:rPr>
              <a:t> договор </a:t>
            </a:r>
            <a:r>
              <a:rPr lang="ru-RU" sz="2400" dirty="0" err="1">
                <a:solidFill>
                  <a:schemeClr val="tx2"/>
                </a:solidFill>
                <a:latin typeface="Arial Narrow" panose="020B0606020202030204" pitchFamily="34" charset="0"/>
              </a:rPr>
              <a:t>съответно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допълнително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споразумение</a:t>
            </a:r>
            <a:r>
              <a:rPr lang="ru-RU" sz="2400" dirty="0">
                <a:solidFill>
                  <a:schemeClr val="tx2"/>
                </a:solidFill>
                <a:latin typeface="Arial Narrow" panose="020B0606020202030204" pitchFamily="34" charset="0"/>
              </a:rPr>
              <a:t> с </a:t>
            </a:r>
            <a:r>
              <a:rPr lang="ru-RU" sz="2400" dirty="0" err="1">
                <a:solidFill>
                  <a:schemeClr val="tx2"/>
                </a:solidFill>
                <a:latin typeface="Arial Narrow" panose="020B0606020202030204" pitchFamily="34" charset="0"/>
              </a:rPr>
              <a:t>изпълнителите</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които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отговарят</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условията</a:t>
            </a:r>
            <a:r>
              <a:rPr lang="ru-RU" sz="2400" dirty="0">
                <a:solidFill>
                  <a:schemeClr val="tx2"/>
                </a:solidFill>
                <a:latin typeface="Arial Narrow" panose="020B0606020202030204" pitchFamily="34" charset="0"/>
              </a:rPr>
              <a:t> </a:t>
            </a:r>
            <a:r>
              <a:rPr lang="ru-RU" sz="2400" dirty="0" smtClean="0">
                <a:solidFill>
                  <a:schemeClr val="tx2"/>
                </a:solidFill>
                <a:latin typeface="Arial Narrow" panose="020B0606020202030204" pitchFamily="34" charset="0"/>
              </a:rPr>
              <a:t>на НРД  </a:t>
            </a:r>
            <a:r>
              <a:rPr lang="ru-RU" sz="2400" dirty="0">
                <a:solidFill>
                  <a:schemeClr val="tx2"/>
                </a:solidFill>
                <a:latin typeface="Arial Narrow" panose="020B0606020202030204" pitchFamily="34" charset="0"/>
              </a:rPr>
              <a:t>и на </a:t>
            </a:r>
            <a:r>
              <a:rPr lang="ru-RU" sz="2400" dirty="0" err="1">
                <a:solidFill>
                  <a:schemeClr val="tx2"/>
                </a:solidFill>
                <a:latin typeface="Arial Narrow" panose="020B0606020202030204" pitchFamily="34" charset="0"/>
              </a:rPr>
              <a:t>критериите</a:t>
            </a:r>
            <a:r>
              <a:rPr lang="ru-RU" sz="2400" dirty="0">
                <a:solidFill>
                  <a:schemeClr val="tx2"/>
                </a:solidFill>
                <a:latin typeface="Arial Narrow" panose="020B0606020202030204" pitchFamily="34" charset="0"/>
              </a:rPr>
              <a:t> за </a:t>
            </a:r>
            <a:r>
              <a:rPr lang="ru-RU" sz="2400" dirty="0" err="1">
                <a:solidFill>
                  <a:schemeClr val="tx2"/>
                </a:solidFill>
                <a:latin typeface="Arial Narrow" panose="020B0606020202030204" pitchFamily="34" charset="0"/>
              </a:rPr>
              <a:t>осигуряване</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достъпност</a:t>
            </a:r>
            <a:r>
              <a:rPr lang="ru-RU" sz="2400" dirty="0">
                <a:solidFill>
                  <a:schemeClr val="tx2"/>
                </a:solidFill>
                <a:latin typeface="Arial Narrow" panose="020B0606020202030204" pitchFamily="34" charset="0"/>
              </a:rPr>
              <a:t> и качество на </a:t>
            </a:r>
            <a:r>
              <a:rPr lang="ru-RU" sz="2400" dirty="0" err="1">
                <a:solidFill>
                  <a:schemeClr val="tx2"/>
                </a:solidFill>
                <a:latin typeface="Arial Narrow" panose="020B0606020202030204" pitchFamily="34" charset="0"/>
              </a:rPr>
              <a:t>медицинската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помощ</a:t>
            </a:r>
            <a:r>
              <a:rPr lang="ru-RU" sz="2400" dirty="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съгласно</a:t>
            </a:r>
            <a:r>
              <a:rPr lang="ru-RU" sz="2400" dirty="0" smtClean="0">
                <a:solidFill>
                  <a:schemeClr val="tx2"/>
                </a:solidFill>
                <a:latin typeface="Arial Narrow" panose="020B0606020202030204" pitchFamily="34" charset="0"/>
              </a:rPr>
              <a:t> ЗЗО.</a:t>
            </a:r>
            <a:endParaRPr lang="bg-BG"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103763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74812" y="147482"/>
            <a:ext cx="11819964" cy="4524315"/>
          </a:xfrm>
          <a:prstGeom prst="rect">
            <a:avLst/>
          </a:prstGeom>
        </p:spPr>
        <p:txBody>
          <a:bodyPr wrap="square">
            <a:spAutoFit/>
          </a:bodyPr>
          <a:lstStyle/>
          <a:p>
            <a:pPr algn="just"/>
            <a:r>
              <a:rPr lang="ru-RU" sz="2400" dirty="0" smtClean="0">
                <a:solidFill>
                  <a:srgbClr val="00B0F0"/>
                </a:solidFill>
                <a:latin typeface="Arial Narrow" panose="020B0606020202030204" pitchFamily="34" charset="0"/>
              </a:rPr>
              <a:t>	Глава </a:t>
            </a:r>
            <a:r>
              <a:rPr lang="ru-RU" sz="2400" dirty="0" err="1">
                <a:solidFill>
                  <a:srgbClr val="00B0F0"/>
                </a:solidFill>
                <a:latin typeface="Arial Narrow" panose="020B0606020202030204" pitchFamily="34" charset="0"/>
              </a:rPr>
              <a:t>трета</a:t>
            </a:r>
            <a:r>
              <a:rPr lang="ru-RU" sz="2400" dirty="0" smtClean="0">
                <a:solidFill>
                  <a:srgbClr val="00B0F0"/>
                </a:solidFill>
                <a:latin typeface="Arial Narrow" panose="020B0606020202030204" pitchFamily="34" charset="0"/>
              </a:rPr>
              <a:t>. ДОБРОВОЛНО </a:t>
            </a:r>
            <a:r>
              <a:rPr lang="ru-RU" sz="2400" dirty="0">
                <a:solidFill>
                  <a:srgbClr val="00B0F0"/>
                </a:solidFill>
                <a:latin typeface="Arial Narrow" panose="020B0606020202030204" pitchFamily="34" charset="0"/>
              </a:rPr>
              <a:t>ЗДРАВНО </a:t>
            </a:r>
            <a:r>
              <a:rPr lang="ru-RU" sz="2400" dirty="0" smtClean="0">
                <a:solidFill>
                  <a:srgbClr val="00B0F0"/>
                </a:solidFill>
                <a:latin typeface="Arial Narrow" panose="020B0606020202030204" pitchFamily="34" charset="0"/>
              </a:rPr>
              <a:t>ОСИГУРЯВАНЕ</a:t>
            </a:r>
          </a:p>
          <a:p>
            <a:pPr algn="just"/>
            <a:endParaRPr lang="ru-RU" sz="2400" dirty="0">
              <a:solidFill>
                <a:srgbClr val="00B0F0"/>
              </a:solidFill>
              <a:latin typeface="Arial Narrow" panose="020B0606020202030204" pitchFamily="34" charset="0"/>
            </a:endParaRPr>
          </a:p>
          <a:p>
            <a:pPr algn="just"/>
            <a:endParaRPr lang="ru-RU" sz="2400" dirty="0" smtClean="0">
              <a:solidFill>
                <a:srgbClr val="00B0F0"/>
              </a:solidFill>
              <a:latin typeface="Arial Narrow" panose="020B0606020202030204" pitchFamily="34" charset="0"/>
            </a:endParaRPr>
          </a:p>
          <a:p>
            <a:pPr algn="just"/>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Доброволното</a:t>
            </a:r>
            <a:r>
              <a:rPr lang="ru-RU" sz="2400" dirty="0" smtClean="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здравно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осигуряване</a:t>
            </a:r>
            <a:r>
              <a:rPr lang="ru-RU" sz="2400" dirty="0">
                <a:solidFill>
                  <a:schemeClr val="tx2"/>
                </a:solidFill>
                <a:latin typeface="Arial Narrow" panose="020B0606020202030204" pitchFamily="34" charset="0"/>
              </a:rPr>
              <a:t> се </a:t>
            </a:r>
            <a:r>
              <a:rPr lang="ru-RU" sz="2400" dirty="0" err="1">
                <a:solidFill>
                  <a:schemeClr val="tx2"/>
                </a:solidFill>
                <a:latin typeface="Arial Narrow" panose="020B0606020202030204" pitchFamily="34" charset="0"/>
              </a:rPr>
              <a:t>извършва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въз</a:t>
            </a:r>
            <a:r>
              <a:rPr lang="ru-RU" sz="2400" dirty="0">
                <a:solidFill>
                  <a:schemeClr val="tx2"/>
                </a:solidFill>
                <a:latin typeface="Arial Narrow" panose="020B0606020202030204" pitchFamily="34" charset="0"/>
              </a:rPr>
              <a:t> основа на договор за </a:t>
            </a:r>
            <a:r>
              <a:rPr lang="ru-RU" sz="2400" dirty="0" err="1">
                <a:solidFill>
                  <a:schemeClr val="tx2"/>
                </a:solidFill>
                <a:latin typeface="Arial Narrow" panose="020B0606020202030204" pitchFamily="34" charset="0"/>
              </a:rPr>
              <a:t>медицинска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застраховка</a:t>
            </a:r>
            <a:r>
              <a:rPr lang="ru-RU" sz="2400" dirty="0">
                <a:solidFill>
                  <a:schemeClr val="tx2"/>
                </a:solidFill>
                <a:latin typeface="Arial Narrow" panose="020B0606020202030204" pitchFamily="34" charset="0"/>
              </a:rPr>
              <a:t> по </a:t>
            </a:r>
            <a:r>
              <a:rPr lang="ru-RU" sz="2400" dirty="0" err="1">
                <a:solidFill>
                  <a:schemeClr val="tx2"/>
                </a:solidFill>
                <a:latin typeface="Arial Narrow" panose="020B0606020202030204" pitchFamily="34" charset="0"/>
              </a:rPr>
              <a:t>смисъла</a:t>
            </a:r>
            <a:r>
              <a:rPr lang="ru-RU" sz="2400" dirty="0">
                <a:solidFill>
                  <a:schemeClr val="tx2"/>
                </a:solidFill>
                <a:latin typeface="Arial Narrow" panose="020B0606020202030204" pitchFamily="34" charset="0"/>
              </a:rPr>
              <a:t> на </a:t>
            </a:r>
            <a:r>
              <a:rPr lang="ru-RU" sz="2400" dirty="0" smtClean="0">
                <a:solidFill>
                  <a:schemeClr val="tx2"/>
                </a:solidFill>
                <a:latin typeface="Arial Narrow" panose="020B0606020202030204" pitchFamily="34" charset="0"/>
              </a:rPr>
              <a:t>Кодекса </a:t>
            </a:r>
            <a:r>
              <a:rPr lang="ru-RU" sz="2400" dirty="0">
                <a:solidFill>
                  <a:schemeClr val="tx2"/>
                </a:solidFill>
                <a:latin typeface="Arial Narrow" panose="020B0606020202030204" pitchFamily="34" charset="0"/>
              </a:rPr>
              <a:t>за </a:t>
            </a:r>
            <a:r>
              <a:rPr lang="ru-RU" sz="2400" dirty="0" err="1">
                <a:solidFill>
                  <a:schemeClr val="tx2"/>
                </a:solidFill>
                <a:latin typeface="Arial Narrow" panose="020B0606020202030204" pitchFamily="34" charset="0"/>
              </a:rPr>
              <a:t>застраховането</a:t>
            </a:r>
            <a:r>
              <a:rPr lang="ru-RU" sz="2400" dirty="0" smtClean="0">
                <a:solidFill>
                  <a:schemeClr val="tx2"/>
                </a:solidFill>
                <a:latin typeface="Arial Narrow" panose="020B0606020202030204" pitchFamily="34" charset="0"/>
              </a:rPr>
              <a:t>.</a:t>
            </a:r>
            <a:endParaRPr lang="bg-BG" sz="2400" dirty="0">
              <a:solidFill>
                <a:schemeClr val="tx2"/>
              </a:solidFill>
              <a:latin typeface="Arial Narrow" panose="020B0606020202030204" pitchFamily="34" charset="0"/>
            </a:endParaRPr>
          </a:p>
          <a:p>
            <a:pPr algn="just"/>
            <a:r>
              <a:rPr lang="bg-BG" sz="2400" dirty="0" smtClean="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Дейност</a:t>
            </a:r>
            <a:r>
              <a:rPr lang="ru-RU" sz="2400" dirty="0">
                <a:solidFill>
                  <a:schemeClr val="tx2"/>
                </a:solidFill>
                <a:latin typeface="Arial Narrow" panose="020B0606020202030204" pitchFamily="34" charset="0"/>
              </a:rPr>
              <a:t> по </a:t>
            </a:r>
            <a:r>
              <a:rPr lang="ru-RU" sz="2400" dirty="0" err="1">
                <a:solidFill>
                  <a:schemeClr val="tx2"/>
                </a:solidFill>
                <a:latin typeface="Arial Narrow" panose="020B0606020202030204" pitchFamily="34" charset="0"/>
              </a:rPr>
              <a:t>доброволно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здравно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осигуряване</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може</a:t>
            </a:r>
            <a:r>
              <a:rPr lang="ru-RU" sz="2400" dirty="0">
                <a:solidFill>
                  <a:schemeClr val="tx2"/>
                </a:solidFill>
                <a:latin typeface="Arial Narrow" panose="020B0606020202030204" pitchFamily="34" charset="0"/>
              </a:rPr>
              <a:t> да </a:t>
            </a:r>
            <a:r>
              <a:rPr lang="ru-RU" sz="2400" dirty="0" err="1">
                <a:solidFill>
                  <a:schemeClr val="tx2"/>
                </a:solidFill>
                <a:latin typeface="Arial Narrow" panose="020B0606020202030204" pitchFamily="34" charset="0"/>
              </a:rPr>
              <a:t>осъществяват</a:t>
            </a:r>
            <a:r>
              <a:rPr lang="ru-RU" sz="2400" dirty="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лицензирани</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застрахователни</a:t>
            </a:r>
            <a:r>
              <a:rPr lang="ru-RU" sz="2400" dirty="0" smtClean="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акционерни</a:t>
            </a:r>
            <a:r>
              <a:rPr lang="ru-RU" sz="2400" dirty="0">
                <a:solidFill>
                  <a:schemeClr val="tx2"/>
                </a:solidFill>
                <a:latin typeface="Arial Narrow" panose="020B0606020202030204" pitchFamily="34" charset="0"/>
              </a:rPr>
              <a:t> </a:t>
            </a:r>
            <a:r>
              <a:rPr lang="ru-RU" sz="2400" dirty="0" smtClean="0">
                <a:solidFill>
                  <a:schemeClr val="tx2"/>
                </a:solidFill>
                <a:latin typeface="Arial Narrow" panose="020B0606020202030204" pitchFamily="34" charset="0"/>
              </a:rPr>
              <a:t>дружества.</a:t>
            </a:r>
          </a:p>
          <a:p>
            <a:pPr algn="just"/>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Доброволното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здравно</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осигуряване</a:t>
            </a:r>
            <a:r>
              <a:rPr lang="ru-RU" sz="2400" dirty="0">
                <a:solidFill>
                  <a:schemeClr val="tx2"/>
                </a:solidFill>
                <a:latin typeface="Arial Narrow" panose="020B0606020202030204" pitchFamily="34" charset="0"/>
              </a:rPr>
              <a:t> се </a:t>
            </a:r>
            <a:r>
              <a:rPr lang="ru-RU" sz="2400" dirty="0" err="1">
                <a:solidFill>
                  <a:schemeClr val="tx2"/>
                </a:solidFill>
                <a:latin typeface="Arial Narrow" panose="020B0606020202030204" pitchFamily="34" charset="0"/>
              </a:rPr>
              <a:t>извършва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въз</a:t>
            </a:r>
            <a:r>
              <a:rPr lang="ru-RU" sz="2400" dirty="0">
                <a:solidFill>
                  <a:schemeClr val="tx2"/>
                </a:solidFill>
                <a:latin typeface="Arial Narrow" panose="020B0606020202030204" pitchFamily="34" charset="0"/>
              </a:rPr>
              <a:t> основа на договор за </a:t>
            </a:r>
            <a:r>
              <a:rPr lang="ru-RU" sz="2400" dirty="0" err="1">
                <a:solidFill>
                  <a:schemeClr val="tx2"/>
                </a:solidFill>
                <a:latin typeface="Arial Narrow" panose="020B0606020202030204" pitchFamily="34" charset="0"/>
              </a:rPr>
              <a:t>медицинска</a:t>
            </a:r>
            <a:r>
              <a:rPr lang="ru-RU" sz="2400" dirty="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застраховка</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сключен</a:t>
            </a:r>
            <a:r>
              <a:rPr lang="ru-RU" sz="2400" dirty="0" smtClean="0">
                <a:solidFill>
                  <a:schemeClr val="tx2"/>
                </a:solidFill>
                <a:latin typeface="Arial Narrow" panose="020B0606020202030204" pitchFamily="34" charset="0"/>
              </a:rPr>
              <a:t> между </a:t>
            </a:r>
            <a:r>
              <a:rPr lang="ru-RU" sz="2400" dirty="0" err="1" smtClean="0">
                <a:solidFill>
                  <a:schemeClr val="tx2"/>
                </a:solidFill>
                <a:latin typeface="Arial Narrow" panose="020B0606020202030204" pitchFamily="34" charset="0"/>
              </a:rPr>
              <a:t>застрахователното</a:t>
            </a:r>
            <a:r>
              <a:rPr lang="ru-RU" sz="2400" dirty="0" smtClean="0">
                <a:solidFill>
                  <a:schemeClr val="tx2"/>
                </a:solidFill>
                <a:latin typeface="Arial Narrow" panose="020B0606020202030204" pitchFamily="34" charset="0"/>
              </a:rPr>
              <a:t> дружество и </a:t>
            </a:r>
            <a:r>
              <a:rPr lang="ru-RU" sz="2400" dirty="0" err="1" smtClean="0">
                <a:solidFill>
                  <a:schemeClr val="tx2"/>
                </a:solidFill>
                <a:latin typeface="Arial Narrow" panose="020B0606020202030204" pitchFamily="34" charset="0"/>
              </a:rPr>
              <a:t>граждани</a:t>
            </a:r>
            <a:r>
              <a:rPr lang="ru-RU" sz="2400" dirty="0" smtClean="0">
                <a:solidFill>
                  <a:schemeClr val="tx2"/>
                </a:solidFill>
                <a:latin typeface="Arial Narrow" panose="020B0606020202030204" pitchFamily="34" charset="0"/>
              </a:rPr>
              <a:t> или работодатели.</a:t>
            </a:r>
          </a:p>
          <a:p>
            <a:pPr algn="just"/>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Дейността</a:t>
            </a:r>
            <a:r>
              <a:rPr lang="ru-RU" sz="2400" dirty="0">
                <a:solidFill>
                  <a:schemeClr val="tx2"/>
                </a:solidFill>
                <a:latin typeface="Arial Narrow" panose="020B0606020202030204" pitchFamily="34" charset="0"/>
              </a:rPr>
              <a:t> по </a:t>
            </a:r>
            <a:r>
              <a:rPr lang="ru-RU" sz="2400" dirty="0" err="1">
                <a:solidFill>
                  <a:schemeClr val="tx2"/>
                </a:solidFill>
                <a:latin typeface="Arial Narrow" panose="020B0606020202030204" pitchFamily="34" charset="0"/>
              </a:rPr>
              <a:t>предоставянето</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здравни</a:t>
            </a:r>
            <a:r>
              <a:rPr lang="ru-RU" sz="2400" dirty="0">
                <a:solidFill>
                  <a:schemeClr val="tx2"/>
                </a:solidFill>
                <a:latin typeface="Arial Narrow" panose="020B0606020202030204" pitchFamily="34" charset="0"/>
              </a:rPr>
              <a:t> услуги се </a:t>
            </a:r>
            <a:r>
              <a:rPr lang="ru-RU" sz="2400" dirty="0" err="1">
                <a:solidFill>
                  <a:schemeClr val="tx2"/>
                </a:solidFill>
                <a:latin typeface="Arial Narrow" panose="020B0606020202030204" pitchFamily="34" charset="0"/>
              </a:rPr>
              <a:t>извършва</a:t>
            </a:r>
            <a:r>
              <a:rPr lang="ru-RU" sz="2400" dirty="0">
                <a:solidFill>
                  <a:schemeClr val="tx2"/>
                </a:solidFill>
                <a:latin typeface="Arial Narrow" panose="020B0606020202030204" pitchFamily="34" charset="0"/>
              </a:rPr>
              <a:t> от </a:t>
            </a:r>
            <a:r>
              <a:rPr lang="ru-RU" sz="2400" dirty="0" err="1">
                <a:solidFill>
                  <a:schemeClr val="tx2"/>
                </a:solidFill>
                <a:latin typeface="Arial Narrow" panose="020B0606020202030204" pitchFamily="34" charset="0"/>
              </a:rPr>
              <a:t>изпълнители</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медицинска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помощ</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Видът</a:t>
            </a:r>
            <a:r>
              <a:rPr lang="ru-RU" sz="2400" dirty="0">
                <a:solidFill>
                  <a:schemeClr val="tx2"/>
                </a:solidFill>
                <a:latin typeface="Arial Narrow" panose="020B0606020202030204" pitchFamily="34" charset="0"/>
              </a:rPr>
              <a:t>, цените, </a:t>
            </a:r>
            <a:r>
              <a:rPr lang="ru-RU" sz="2400" dirty="0" err="1">
                <a:solidFill>
                  <a:schemeClr val="tx2"/>
                </a:solidFill>
                <a:latin typeface="Arial Narrow" panose="020B0606020202030204" pitchFamily="34" charset="0"/>
              </a:rPr>
              <a:t>условията</a:t>
            </a:r>
            <a:r>
              <a:rPr lang="ru-RU" sz="2400" dirty="0">
                <a:solidFill>
                  <a:schemeClr val="tx2"/>
                </a:solidFill>
                <a:latin typeface="Arial Narrow" panose="020B0606020202030204" pitchFamily="34" charset="0"/>
              </a:rPr>
              <a:t> и </a:t>
            </a:r>
            <a:r>
              <a:rPr lang="ru-RU" sz="2400" dirty="0" err="1">
                <a:solidFill>
                  <a:schemeClr val="tx2"/>
                </a:solidFill>
                <a:latin typeface="Arial Narrow" panose="020B0606020202030204" pitchFamily="34" charset="0"/>
              </a:rPr>
              <a:t>редът</a:t>
            </a:r>
            <a:r>
              <a:rPr lang="ru-RU" sz="2400" dirty="0">
                <a:solidFill>
                  <a:schemeClr val="tx2"/>
                </a:solidFill>
                <a:latin typeface="Arial Narrow" panose="020B0606020202030204" pitchFamily="34" charset="0"/>
              </a:rPr>
              <a:t> за </a:t>
            </a:r>
            <a:r>
              <a:rPr lang="ru-RU" sz="2400" dirty="0" err="1">
                <a:solidFill>
                  <a:schemeClr val="tx2"/>
                </a:solidFill>
                <a:latin typeface="Arial Narrow" panose="020B0606020202030204" pitchFamily="34" charset="0"/>
              </a:rPr>
              <a:t>извършване</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здравните</a:t>
            </a:r>
            <a:r>
              <a:rPr lang="ru-RU" sz="2400" dirty="0">
                <a:solidFill>
                  <a:schemeClr val="tx2"/>
                </a:solidFill>
                <a:latin typeface="Arial Narrow" panose="020B0606020202030204" pitchFamily="34" charset="0"/>
              </a:rPr>
              <a:t> услуги </a:t>
            </a:r>
            <a:r>
              <a:rPr lang="ru-RU" sz="2400" dirty="0" smtClean="0">
                <a:solidFill>
                  <a:schemeClr val="tx2"/>
                </a:solidFill>
                <a:latin typeface="Arial Narrow" panose="020B0606020202030204" pitchFamily="34" charset="0"/>
              </a:rPr>
              <a:t>се </a:t>
            </a:r>
            <a:r>
              <a:rPr lang="ru-RU" sz="2400" dirty="0">
                <a:solidFill>
                  <a:schemeClr val="tx2"/>
                </a:solidFill>
                <a:latin typeface="Arial Narrow" panose="020B0606020202030204" pitchFamily="34" charset="0"/>
              </a:rPr>
              <a:t>определят с договори между </a:t>
            </a:r>
            <a:r>
              <a:rPr lang="ru-RU" sz="2400" dirty="0" err="1">
                <a:solidFill>
                  <a:schemeClr val="tx2"/>
                </a:solidFill>
                <a:latin typeface="Arial Narrow" panose="020B0606020202030204" pitchFamily="34" charset="0"/>
              </a:rPr>
              <a:t>изпълнителите</a:t>
            </a:r>
            <a:r>
              <a:rPr lang="ru-RU" sz="2400" dirty="0">
                <a:solidFill>
                  <a:schemeClr val="tx2"/>
                </a:solidFill>
                <a:latin typeface="Arial Narrow" panose="020B0606020202030204" pitchFamily="34" charset="0"/>
              </a:rPr>
              <a:t> на </a:t>
            </a:r>
            <a:r>
              <a:rPr lang="ru-RU" sz="2400" dirty="0" err="1">
                <a:solidFill>
                  <a:schemeClr val="tx2"/>
                </a:solidFill>
                <a:latin typeface="Arial Narrow" panose="020B0606020202030204" pitchFamily="34" charset="0"/>
              </a:rPr>
              <a:t>медицинска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помощ</a:t>
            </a:r>
            <a:r>
              <a:rPr lang="ru-RU" sz="2400" dirty="0">
                <a:solidFill>
                  <a:schemeClr val="tx2"/>
                </a:solidFill>
                <a:latin typeface="Arial Narrow" panose="020B0606020202030204" pitchFamily="34" charset="0"/>
              </a:rPr>
              <a:t> и </a:t>
            </a:r>
            <a:r>
              <a:rPr lang="ru-RU" sz="2400" dirty="0" err="1" smtClean="0">
                <a:solidFill>
                  <a:schemeClr val="tx2"/>
                </a:solidFill>
                <a:latin typeface="Arial Narrow" panose="020B0606020202030204" pitchFamily="34" charset="0"/>
              </a:rPr>
              <a:t>застрахователите</a:t>
            </a:r>
            <a:r>
              <a:rPr lang="ru-RU" sz="2400" dirty="0" smtClean="0">
                <a:solidFill>
                  <a:schemeClr val="tx2"/>
                </a:solidFill>
                <a:latin typeface="Arial Narrow" panose="020B0606020202030204" pitchFamily="34" charset="0"/>
              </a:rPr>
              <a:t>. </a:t>
            </a:r>
            <a:endParaRPr lang="bg-BG"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233409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07576" y="205299"/>
            <a:ext cx="11954436" cy="6524863"/>
          </a:xfrm>
          <a:prstGeom prst="rect">
            <a:avLst/>
          </a:prstGeom>
        </p:spPr>
        <p:txBody>
          <a:bodyPr wrap="square">
            <a:spAutoFit/>
          </a:bodyPr>
          <a:lstStyle/>
          <a:p>
            <a:pPr algn="ctr"/>
            <a:r>
              <a:rPr lang="bg-BG" sz="2200" b="1" dirty="0">
                <a:solidFill>
                  <a:srgbClr val="FF0000"/>
                </a:solidFill>
                <a:latin typeface="Arial Narrow" panose="020B0606020202030204" pitchFamily="34" charset="0"/>
              </a:rPr>
              <a:t>ЗАКОН ЗА ЛЕЧЕБНИТЕ </a:t>
            </a:r>
            <a:r>
              <a:rPr lang="bg-BG" sz="2200" b="1" dirty="0" smtClean="0">
                <a:solidFill>
                  <a:srgbClr val="FF0000"/>
                </a:solidFill>
                <a:latin typeface="Arial Narrow" panose="020B0606020202030204" pitchFamily="34" charset="0"/>
              </a:rPr>
              <a:t>ЗАВЕДЕНИЯ</a:t>
            </a:r>
          </a:p>
          <a:p>
            <a:pPr algn="ctr"/>
            <a:r>
              <a:rPr lang="bg-BG" sz="2200" dirty="0" smtClean="0">
                <a:solidFill>
                  <a:schemeClr val="tx2"/>
                </a:solidFill>
                <a:latin typeface="Arial Narrow" panose="020B0606020202030204" pitchFamily="34" charset="0"/>
              </a:rPr>
              <a:t>(</a:t>
            </a:r>
            <a:r>
              <a:rPr lang="bg-BG" sz="2200" dirty="0" err="1" smtClean="0">
                <a:solidFill>
                  <a:schemeClr val="tx2"/>
                </a:solidFill>
                <a:latin typeface="Arial Narrow" panose="020B0606020202030204" pitchFamily="34" charset="0"/>
              </a:rPr>
              <a:t>обн</a:t>
            </a:r>
            <a:r>
              <a:rPr lang="bg-BG" sz="2200" dirty="0" smtClean="0">
                <a:solidFill>
                  <a:schemeClr val="tx2"/>
                </a:solidFill>
                <a:latin typeface="Arial Narrow" panose="020B0606020202030204" pitchFamily="34" charset="0"/>
              </a:rPr>
              <a:t>. ДВ бр. 62 от 9 юли 1999 г.)</a:t>
            </a:r>
          </a:p>
          <a:p>
            <a:pPr algn="just"/>
            <a:endParaRPr lang="bg-BG" sz="2200" dirty="0">
              <a:solidFill>
                <a:schemeClr val="tx2"/>
              </a:solidFill>
              <a:latin typeface="Arial Narrow" panose="020B0606020202030204" pitchFamily="34" charset="0"/>
            </a:endParaRPr>
          </a:p>
          <a:p>
            <a:pPr algn="just"/>
            <a:r>
              <a:rPr lang="ru-RU" sz="2200" dirty="0" smtClean="0">
                <a:solidFill>
                  <a:srgbClr val="00B0F0"/>
                </a:solidFill>
                <a:latin typeface="Arial Narrow" panose="020B0606020202030204" pitchFamily="34" charset="0"/>
              </a:rPr>
              <a:t>	Част </a:t>
            </a:r>
            <a:r>
              <a:rPr lang="ru-RU" sz="2200" dirty="0" err="1">
                <a:solidFill>
                  <a:srgbClr val="00B0F0"/>
                </a:solidFill>
                <a:latin typeface="Arial Narrow" panose="020B0606020202030204" pitchFamily="34" charset="0"/>
              </a:rPr>
              <a:t>първа</a:t>
            </a:r>
            <a:r>
              <a:rPr lang="ru-RU" sz="2200" dirty="0" smtClean="0">
                <a:solidFill>
                  <a:srgbClr val="00B0F0"/>
                </a:solidFill>
                <a:latin typeface="Arial Narrow" panose="020B0606020202030204" pitchFamily="34" charset="0"/>
              </a:rPr>
              <a:t>. ОБЩА ЧАСТ </a:t>
            </a:r>
          </a:p>
          <a:p>
            <a:pPr algn="just"/>
            <a:r>
              <a:rPr lang="ru-RU" sz="2200" dirty="0" smtClean="0">
                <a:solidFill>
                  <a:schemeClr val="tx2"/>
                </a:solidFill>
                <a:latin typeface="Arial Narrow" panose="020B0606020202030204" pitchFamily="34" charset="0"/>
              </a:rPr>
              <a:t>	</a:t>
            </a:r>
            <a:r>
              <a:rPr lang="ru-RU" sz="2200" dirty="0" err="1" smtClean="0">
                <a:solidFill>
                  <a:schemeClr val="tx2"/>
                </a:solidFill>
                <a:latin typeface="Arial Narrow" panose="020B0606020202030204" pitchFamily="34" charset="0"/>
              </a:rPr>
              <a:t>Този</a:t>
            </a:r>
            <a:r>
              <a:rPr lang="ru-RU" sz="2200" dirty="0" smtClean="0">
                <a:solidFill>
                  <a:schemeClr val="tx2"/>
                </a:solidFill>
                <a:latin typeface="Arial Narrow" panose="020B0606020202030204" pitchFamily="34" charset="0"/>
              </a:rPr>
              <a:t> </a:t>
            </a:r>
            <a:r>
              <a:rPr lang="ru-RU" sz="2200" dirty="0">
                <a:solidFill>
                  <a:schemeClr val="tx2"/>
                </a:solidFill>
                <a:latin typeface="Arial Narrow" panose="020B0606020202030204" pitchFamily="34" charset="0"/>
              </a:rPr>
              <a:t>закон </a:t>
            </a:r>
            <a:r>
              <a:rPr lang="ru-RU" sz="2200" dirty="0" err="1">
                <a:solidFill>
                  <a:schemeClr val="tx2"/>
                </a:solidFill>
                <a:latin typeface="Arial Narrow" panose="020B0606020202030204" pitchFamily="34" charset="0"/>
              </a:rPr>
              <a:t>урежда</a:t>
            </a:r>
            <a:r>
              <a:rPr lang="ru-RU" sz="2200" dirty="0">
                <a:solidFill>
                  <a:schemeClr val="tx2"/>
                </a:solidFill>
                <a:latin typeface="Arial Narrow" panose="020B0606020202030204" pitchFamily="34" charset="0"/>
              </a:rPr>
              <a:t> </a:t>
            </a:r>
            <a:r>
              <a:rPr lang="ru-RU" sz="2200" dirty="0" err="1">
                <a:solidFill>
                  <a:schemeClr val="tx2"/>
                </a:solidFill>
                <a:latin typeface="Arial Narrow" panose="020B0606020202030204" pitchFamily="34" charset="0"/>
              </a:rPr>
              <a:t>устройството</a:t>
            </a:r>
            <a:r>
              <a:rPr lang="ru-RU" sz="2200" dirty="0">
                <a:solidFill>
                  <a:schemeClr val="tx2"/>
                </a:solidFill>
                <a:latin typeface="Arial Narrow" panose="020B0606020202030204" pitchFamily="34" charset="0"/>
              </a:rPr>
              <a:t> и </a:t>
            </a:r>
            <a:r>
              <a:rPr lang="ru-RU" sz="2200" dirty="0" err="1">
                <a:solidFill>
                  <a:schemeClr val="tx2"/>
                </a:solidFill>
                <a:latin typeface="Arial Narrow" panose="020B0606020202030204" pitchFamily="34" charset="0"/>
              </a:rPr>
              <a:t>дейността</a:t>
            </a:r>
            <a:r>
              <a:rPr lang="ru-RU" sz="2200" dirty="0">
                <a:solidFill>
                  <a:schemeClr val="tx2"/>
                </a:solidFill>
                <a:latin typeface="Arial Narrow" panose="020B0606020202030204" pitchFamily="34" charset="0"/>
              </a:rPr>
              <a:t> на </a:t>
            </a:r>
            <a:r>
              <a:rPr lang="ru-RU" sz="2200" dirty="0" err="1">
                <a:solidFill>
                  <a:schemeClr val="tx2"/>
                </a:solidFill>
                <a:latin typeface="Arial Narrow" panose="020B0606020202030204" pitchFamily="34" charset="0"/>
              </a:rPr>
              <a:t>лечебните</a:t>
            </a:r>
            <a:r>
              <a:rPr lang="ru-RU" sz="2200" dirty="0">
                <a:solidFill>
                  <a:schemeClr val="tx2"/>
                </a:solidFill>
                <a:latin typeface="Arial Narrow" panose="020B0606020202030204" pitchFamily="34" charset="0"/>
              </a:rPr>
              <a:t> заведения в </a:t>
            </a:r>
            <a:r>
              <a:rPr lang="ru-RU" sz="2200" dirty="0" err="1">
                <a:solidFill>
                  <a:schemeClr val="tx2"/>
                </a:solidFill>
                <a:latin typeface="Arial Narrow" panose="020B0606020202030204" pitchFamily="34" charset="0"/>
              </a:rPr>
              <a:t>Република</a:t>
            </a:r>
            <a:r>
              <a:rPr lang="ru-RU" sz="2200" dirty="0">
                <a:solidFill>
                  <a:schemeClr val="tx2"/>
                </a:solidFill>
                <a:latin typeface="Arial Narrow" panose="020B0606020202030204" pitchFamily="34" charset="0"/>
              </a:rPr>
              <a:t> </a:t>
            </a:r>
            <a:r>
              <a:rPr lang="ru-RU" sz="2200" dirty="0" err="1">
                <a:solidFill>
                  <a:schemeClr val="tx2"/>
                </a:solidFill>
                <a:latin typeface="Arial Narrow" panose="020B0606020202030204" pitchFamily="34" charset="0"/>
              </a:rPr>
              <a:t>България</a:t>
            </a:r>
            <a:r>
              <a:rPr lang="ru-RU" sz="2200" dirty="0" smtClean="0">
                <a:solidFill>
                  <a:schemeClr val="tx2"/>
                </a:solidFill>
                <a:latin typeface="Arial Narrow" panose="020B0606020202030204" pitchFamily="34" charset="0"/>
              </a:rPr>
              <a:t>.</a:t>
            </a:r>
          </a:p>
          <a:p>
            <a:pPr algn="just"/>
            <a:r>
              <a:rPr lang="ru-RU" sz="2200" dirty="0" smtClean="0">
                <a:solidFill>
                  <a:schemeClr val="tx2"/>
                </a:solidFill>
                <a:latin typeface="Arial Narrow" panose="020B0606020202030204" pitchFamily="34" charset="0"/>
              </a:rPr>
              <a:t>	</a:t>
            </a:r>
            <a:r>
              <a:rPr lang="ru-RU" sz="2200" dirty="0" err="1" smtClean="0">
                <a:solidFill>
                  <a:schemeClr val="tx2"/>
                </a:solidFill>
                <a:latin typeface="Arial Narrow" panose="020B0606020202030204" pitchFamily="34" charset="0"/>
              </a:rPr>
              <a:t>Лечебни</a:t>
            </a:r>
            <a:r>
              <a:rPr lang="ru-RU" sz="2200" dirty="0" smtClean="0">
                <a:solidFill>
                  <a:schemeClr val="tx2"/>
                </a:solidFill>
                <a:latin typeface="Arial Narrow" panose="020B0606020202030204" pitchFamily="34" charset="0"/>
              </a:rPr>
              <a:t> </a:t>
            </a:r>
            <a:r>
              <a:rPr lang="ru-RU" sz="2200" dirty="0">
                <a:solidFill>
                  <a:schemeClr val="tx2"/>
                </a:solidFill>
                <a:latin typeface="Arial Narrow" panose="020B0606020202030204" pitchFamily="34" charset="0"/>
              </a:rPr>
              <a:t>заведения по </a:t>
            </a:r>
            <a:r>
              <a:rPr lang="ru-RU" sz="2200" dirty="0" err="1">
                <a:solidFill>
                  <a:schemeClr val="tx2"/>
                </a:solidFill>
                <a:latin typeface="Arial Narrow" panose="020B0606020202030204" pitchFamily="34" charset="0"/>
              </a:rPr>
              <a:t>смисъла</a:t>
            </a:r>
            <a:r>
              <a:rPr lang="ru-RU" sz="2200" dirty="0">
                <a:solidFill>
                  <a:schemeClr val="tx2"/>
                </a:solidFill>
                <a:latin typeface="Arial Narrow" panose="020B0606020202030204" pitchFamily="34" charset="0"/>
              </a:rPr>
              <a:t> на </a:t>
            </a:r>
            <a:r>
              <a:rPr lang="ru-RU" sz="2200" dirty="0" err="1">
                <a:solidFill>
                  <a:schemeClr val="tx2"/>
                </a:solidFill>
                <a:latin typeface="Arial Narrow" panose="020B0606020202030204" pitchFamily="34" charset="0"/>
              </a:rPr>
              <a:t>този</a:t>
            </a:r>
            <a:r>
              <a:rPr lang="ru-RU" sz="2200" dirty="0">
                <a:solidFill>
                  <a:schemeClr val="tx2"/>
                </a:solidFill>
                <a:latin typeface="Arial Narrow" panose="020B0606020202030204" pitchFamily="34" charset="0"/>
              </a:rPr>
              <a:t> закон </a:t>
            </a:r>
            <a:r>
              <a:rPr lang="ru-RU" sz="2200" dirty="0" err="1">
                <a:solidFill>
                  <a:schemeClr val="tx2"/>
                </a:solidFill>
                <a:latin typeface="Arial Narrow" panose="020B0606020202030204" pitchFamily="34" charset="0"/>
              </a:rPr>
              <a:t>са</a:t>
            </a:r>
            <a:r>
              <a:rPr lang="ru-RU" sz="2200" dirty="0">
                <a:solidFill>
                  <a:schemeClr val="tx2"/>
                </a:solidFill>
                <a:latin typeface="Arial Narrow" panose="020B0606020202030204" pitchFamily="34" charset="0"/>
              </a:rPr>
              <a:t> организационно </a:t>
            </a:r>
            <a:r>
              <a:rPr lang="ru-RU" sz="2200" dirty="0" err="1">
                <a:solidFill>
                  <a:schemeClr val="tx2"/>
                </a:solidFill>
                <a:latin typeface="Arial Narrow" panose="020B0606020202030204" pitchFamily="34" charset="0"/>
              </a:rPr>
              <a:t>обособени</a:t>
            </a:r>
            <a:r>
              <a:rPr lang="ru-RU" sz="2200" dirty="0">
                <a:solidFill>
                  <a:schemeClr val="tx2"/>
                </a:solidFill>
                <a:latin typeface="Arial Narrow" panose="020B0606020202030204" pitchFamily="34" charset="0"/>
              </a:rPr>
              <a:t> </a:t>
            </a:r>
            <a:r>
              <a:rPr lang="ru-RU" sz="2200" dirty="0" err="1">
                <a:solidFill>
                  <a:schemeClr val="tx2"/>
                </a:solidFill>
                <a:latin typeface="Arial Narrow" panose="020B0606020202030204" pitchFamily="34" charset="0"/>
              </a:rPr>
              <a:t>структури</a:t>
            </a:r>
            <a:r>
              <a:rPr lang="ru-RU" sz="2200" dirty="0">
                <a:solidFill>
                  <a:schemeClr val="tx2"/>
                </a:solidFill>
                <a:latin typeface="Arial Narrow" panose="020B0606020202030204" pitchFamily="34" charset="0"/>
              </a:rPr>
              <a:t> на функционален принцип, в </a:t>
            </a:r>
            <a:r>
              <a:rPr lang="ru-RU" sz="2200" dirty="0" err="1">
                <a:solidFill>
                  <a:schemeClr val="tx2"/>
                </a:solidFill>
                <a:latin typeface="Arial Narrow" panose="020B0606020202030204" pitchFamily="34" charset="0"/>
              </a:rPr>
              <a:t>които</a:t>
            </a:r>
            <a:r>
              <a:rPr lang="ru-RU" sz="2200" dirty="0">
                <a:solidFill>
                  <a:schemeClr val="tx2"/>
                </a:solidFill>
                <a:latin typeface="Arial Narrow" panose="020B0606020202030204" pitchFamily="34" charset="0"/>
              </a:rPr>
              <a:t> лекари или лекари по </a:t>
            </a:r>
            <a:r>
              <a:rPr lang="ru-RU" sz="2200" dirty="0" err="1">
                <a:solidFill>
                  <a:schemeClr val="tx2"/>
                </a:solidFill>
                <a:latin typeface="Arial Narrow" panose="020B0606020202030204" pitchFamily="34" charset="0"/>
              </a:rPr>
              <a:t>дентална</a:t>
            </a:r>
            <a:r>
              <a:rPr lang="ru-RU" sz="2200" dirty="0">
                <a:solidFill>
                  <a:schemeClr val="tx2"/>
                </a:solidFill>
                <a:latin typeface="Arial Narrow" panose="020B0606020202030204" pitchFamily="34" charset="0"/>
              </a:rPr>
              <a:t> медицина </a:t>
            </a:r>
            <a:r>
              <a:rPr lang="ru-RU" sz="2200" dirty="0" err="1">
                <a:solidFill>
                  <a:schemeClr val="tx2"/>
                </a:solidFill>
                <a:latin typeface="Arial Narrow" panose="020B0606020202030204" pitchFamily="34" charset="0"/>
              </a:rPr>
              <a:t>самостоятелно</a:t>
            </a:r>
            <a:r>
              <a:rPr lang="ru-RU" sz="2200" dirty="0">
                <a:solidFill>
                  <a:schemeClr val="tx2"/>
                </a:solidFill>
                <a:latin typeface="Arial Narrow" panose="020B0606020202030204" pitchFamily="34" charset="0"/>
              </a:rPr>
              <a:t> или с </a:t>
            </a:r>
            <a:r>
              <a:rPr lang="ru-RU" sz="2200" dirty="0" err="1">
                <a:solidFill>
                  <a:schemeClr val="tx2"/>
                </a:solidFill>
                <a:latin typeface="Arial Narrow" panose="020B0606020202030204" pitchFamily="34" charset="0"/>
              </a:rPr>
              <a:t>помощта</a:t>
            </a:r>
            <a:r>
              <a:rPr lang="ru-RU" sz="2200" dirty="0">
                <a:solidFill>
                  <a:schemeClr val="tx2"/>
                </a:solidFill>
                <a:latin typeface="Arial Narrow" panose="020B0606020202030204" pitchFamily="34" charset="0"/>
              </a:rPr>
              <a:t> на </a:t>
            </a:r>
            <a:r>
              <a:rPr lang="ru-RU" sz="2200" dirty="0" err="1">
                <a:solidFill>
                  <a:schemeClr val="tx2"/>
                </a:solidFill>
                <a:latin typeface="Arial Narrow" panose="020B0606020202030204" pitchFamily="34" charset="0"/>
              </a:rPr>
              <a:t>други</a:t>
            </a:r>
            <a:r>
              <a:rPr lang="ru-RU" sz="2200" dirty="0">
                <a:solidFill>
                  <a:schemeClr val="tx2"/>
                </a:solidFill>
                <a:latin typeface="Arial Narrow" panose="020B0606020202030204" pitchFamily="34" charset="0"/>
              </a:rPr>
              <a:t> </a:t>
            </a:r>
            <a:r>
              <a:rPr lang="ru-RU" sz="2200" dirty="0" err="1">
                <a:solidFill>
                  <a:schemeClr val="tx2"/>
                </a:solidFill>
                <a:latin typeface="Arial Narrow" panose="020B0606020202030204" pitchFamily="34" charset="0"/>
              </a:rPr>
              <a:t>медицински</a:t>
            </a:r>
            <a:r>
              <a:rPr lang="ru-RU" sz="2200" dirty="0">
                <a:solidFill>
                  <a:schemeClr val="tx2"/>
                </a:solidFill>
                <a:latin typeface="Arial Narrow" panose="020B0606020202030204" pitchFamily="34" charset="0"/>
              </a:rPr>
              <a:t> и </a:t>
            </a:r>
            <a:r>
              <a:rPr lang="ru-RU" sz="2200" dirty="0" err="1">
                <a:solidFill>
                  <a:schemeClr val="tx2"/>
                </a:solidFill>
                <a:latin typeface="Arial Narrow" panose="020B0606020202030204" pitchFamily="34" charset="0"/>
              </a:rPr>
              <a:t>немедицински</a:t>
            </a:r>
            <a:r>
              <a:rPr lang="ru-RU" sz="2200" dirty="0">
                <a:solidFill>
                  <a:schemeClr val="tx2"/>
                </a:solidFill>
                <a:latin typeface="Arial Narrow" panose="020B0606020202030204" pitchFamily="34" charset="0"/>
              </a:rPr>
              <a:t> </a:t>
            </a:r>
            <a:r>
              <a:rPr lang="ru-RU" sz="2200" dirty="0" err="1">
                <a:solidFill>
                  <a:schemeClr val="tx2"/>
                </a:solidFill>
                <a:latin typeface="Arial Narrow" panose="020B0606020202030204" pitchFamily="34" charset="0"/>
              </a:rPr>
              <a:t>специалисти</a:t>
            </a:r>
            <a:r>
              <a:rPr lang="ru-RU" sz="2200" dirty="0">
                <a:solidFill>
                  <a:schemeClr val="tx2"/>
                </a:solidFill>
                <a:latin typeface="Arial Narrow" panose="020B0606020202030204" pitchFamily="34" charset="0"/>
              </a:rPr>
              <a:t> </a:t>
            </a:r>
            <a:r>
              <a:rPr lang="ru-RU" sz="2200" dirty="0" err="1">
                <a:solidFill>
                  <a:schemeClr val="tx2"/>
                </a:solidFill>
                <a:latin typeface="Arial Narrow" panose="020B0606020202030204" pitchFamily="34" charset="0"/>
              </a:rPr>
              <a:t>осъществяват</a:t>
            </a:r>
            <a:r>
              <a:rPr lang="ru-RU" sz="2200" dirty="0">
                <a:solidFill>
                  <a:schemeClr val="tx2"/>
                </a:solidFill>
                <a:latin typeface="Arial Narrow" panose="020B0606020202030204" pitchFamily="34" charset="0"/>
              </a:rPr>
              <a:t> </a:t>
            </a:r>
            <a:r>
              <a:rPr lang="ru-RU" sz="2200" dirty="0" err="1">
                <a:solidFill>
                  <a:schemeClr val="tx2"/>
                </a:solidFill>
                <a:latin typeface="Arial Narrow" panose="020B0606020202030204" pitchFamily="34" charset="0"/>
              </a:rPr>
              <a:t>всички</a:t>
            </a:r>
            <a:r>
              <a:rPr lang="ru-RU" sz="2200" dirty="0">
                <a:solidFill>
                  <a:schemeClr val="tx2"/>
                </a:solidFill>
                <a:latin typeface="Arial Narrow" panose="020B0606020202030204" pitchFamily="34" charset="0"/>
              </a:rPr>
              <a:t> или </a:t>
            </a:r>
            <a:r>
              <a:rPr lang="ru-RU" sz="2200" dirty="0" err="1">
                <a:solidFill>
                  <a:schemeClr val="tx2"/>
                </a:solidFill>
                <a:latin typeface="Arial Narrow" panose="020B0606020202030204" pitchFamily="34" charset="0"/>
              </a:rPr>
              <a:t>някои</a:t>
            </a:r>
            <a:r>
              <a:rPr lang="ru-RU" sz="2200" dirty="0">
                <a:solidFill>
                  <a:schemeClr val="tx2"/>
                </a:solidFill>
                <a:latin typeface="Arial Narrow" panose="020B0606020202030204" pitchFamily="34" charset="0"/>
              </a:rPr>
              <a:t> от </a:t>
            </a:r>
            <a:r>
              <a:rPr lang="ru-RU" sz="2200" dirty="0" err="1">
                <a:solidFill>
                  <a:schemeClr val="tx2"/>
                </a:solidFill>
                <a:latin typeface="Arial Narrow" panose="020B0606020202030204" pitchFamily="34" charset="0"/>
              </a:rPr>
              <a:t>следните</a:t>
            </a:r>
            <a:r>
              <a:rPr lang="ru-RU" sz="2200" dirty="0">
                <a:solidFill>
                  <a:schemeClr val="tx2"/>
                </a:solidFill>
                <a:latin typeface="Arial Narrow" panose="020B0606020202030204" pitchFamily="34" charset="0"/>
              </a:rPr>
              <a:t> </a:t>
            </a:r>
            <a:r>
              <a:rPr lang="ru-RU" sz="2200" dirty="0" err="1">
                <a:solidFill>
                  <a:schemeClr val="tx2"/>
                </a:solidFill>
                <a:latin typeface="Arial Narrow" panose="020B0606020202030204" pitchFamily="34" charset="0"/>
              </a:rPr>
              <a:t>дейности</a:t>
            </a:r>
            <a:r>
              <a:rPr lang="ru-RU" sz="2200" dirty="0">
                <a:solidFill>
                  <a:schemeClr val="tx2"/>
                </a:solidFill>
                <a:latin typeface="Arial Narrow" panose="020B0606020202030204" pitchFamily="34" charset="0"/>
              </a:rPr>
              <a:t>:</a:t>
            </a:r>
          </a:p>
          <a:p>
            <a:pPr lvl="2" algn="just"/>
            <a:r>
              <a:rPr lang="ru-RU" sz="2200" dirty="0">
                <a:solidFill>
                  <a:schemeClr val="tx2"/>
                </a:solidFill>
                <a:latin typeface="Arial Narrow" panose="020B0606020202030204" pitchFamily="34" charset="0"/>
              </a:rPr>
              <a:t>1. диагностика, лечение и </a:t>
            </a:r>
            <a:r>
              <a:rPr lang="ru-RU" sz="2200" dirty="0" err="1">
                <a:solidFill>
                  <a:schemeClr val="tx2"/>
                </a:solidFill>
                <a:latin typeface="Arial Narrow" panose="020B0606020202030204" pitchFamily="34" charset="0"/>
              </a:rPr>
              <a:t>рехабилитация</a:t>
            </a:r>
            <a:r>
              <a:rPr lang="ru-RU" sz="2200" dirty="0">
                <a:solidFill>
                  <a:schemeClr val="tx2"/>
                </a:solidFill>
                <a:latin typeface="Arial Narrow" panose="020B0606020202030204" pitchFamily="34" charset="0"/>
              </a:rPr>
              <a:t> на </a:t>
            </a:r>
            <a:r>
              <a:rPr lang="ru-RU" sz="2200" dirty="0" err="1">
                <a:solidFill>
                  <a:schemeClr val="tx2"/>
                </a:solidFill>
                <a:latin typeface="Arial Narrow" panose="020B0606020202030204" pitchFamily="34" charset="0"/>
              </a:rPr>
              <a:t>болни</a:t>
            </a:r>
            <a:r>
              <a:rPr lang="ru-RU" sz="2200" dirty="0">
                <a:solidFill>
                  <a:schemeClr val="tx2"/>
                </a:solidFill>
                <a:latin typeface="Arial Narrow" panose="020B0606020202030204" pitchFamily="34" charset="0"/>
              </a:rPr>
              <a:t>;</a:t>
            </a:r>
          </a:p>
          <a:p>
            <a:pPr lvl="2" algn="just"/>
            <a:r>
              <a:rPr lang="ru-RU" sz="2200" dirty="0">
                <a:solidFill>
                  <a:schemeClr val="tx2"/>
                </a:solidFill>
                <a:latin typeface="Arial Narrow" panose="020B0606020202030204" pitchFamily="34" charset="0"/>
              </a:rPr>
              <a:t>2. наблюдение на </a:t>
            </a:r>
            <a:r>
              <a:rPr lang="ru-RU" sz="2200" dirty="0" err="1">
                <a:solidFill>
                  <a:schemeClr val="tx2"/>
                </a:solidFill>
                <a:latin typeface="Arial Narrow" panose="020B0606020202030204" pitchFamily="34" charset="0"/>
              </a:rPr>
              <a:t>бременни</a:t>
            </a:r>
            <a:r>
              <a:rPr lang="ru-RU" sz="2200" dirty="0">
                <a:solidFill>
                  <a:schemeClr val="tx2"/>
                </a:solidFill>
                <a:latin typeface="Arial Narrow" panose="020B0606020202030204" pitchFamily="34" charset="0"/>
              </a:rPr>
              <a:t> жени и </a:t>
            </a:r>
            <a:r>
              <a:rPr lang="ru-RU" sz="2200" dirty="0" err="1">
                <a:solidFill>
                  <a:schemeClr val="tx2"/>
                </a:solidFill>
                <a:latin typeface="Arial Narrow" panose="020B0606020202030204" pitchFamily="34" charset="0"/>
              </a:rPr>
              <a:t>оказване</a:t>
            </a:r>
            <a:r>
              <a:rPr lang="ru-RU" sz="2200" dirty="0">
                <a:solidFill>
                  <a:schemeClr val="tx2"/>
                </a:solidFill>
                <a:latin typeface="Arial Narrow" panose="020B0606020202030204" pitchFamily="34" charset="0"/>
              </a:rPr>
              <a:t> на </a:t>
            </a:r>
            <a:r>
              <a:rPr lang="ru-RU" sz="2200" dirty="0" err="1">
                <a:solidFill>
                  <a:schemeClr val="tx2"/>
                </a:solidFill>
                <a:latin typeface="Arial Narrow" panose="020B0606020202030204" pitchFamily="34" charset="0"/>
              </a:rPr>
              <a:t>родилна</a:t>
            </a:r>
            <a:r>
              <a:rPr lang="ru-RU" sz="2200" dirty="0">
                <a:solidFill>
                  <a:schemeClr val="tx2"/>
                </a:solidFill>
                <a:latin typeface="Arial Narrow" panose="020B0606020202030204" pitchFamily="34" charset="0"/>
              </a:rPr>
              <a:t> </a:t>
            </a:r>
            <a:r>
              <a:rPr lang="ru-RU" sz="2200" dirty="0" err="1">
                <a:solidFill>
                  <a:schemeClr val="tx2"/>
                </a:solidFill>
                <a:latin typeface="Arial Narrow" panose="020B0606020202030204" pitchFamily="34" charset="0"/>
              </a:rPr>
              <a:t>помощ</a:t>
            </a:r>
            <a:r>
              <a:rPr lang="ru-RU" sz="2200" dirty="0">
                <a:solidFill>
                  <a:schemeClr val="tx2"/>
                </a:solidFill>
                <a:latin typeface="Arial Narrow" panose="020B0606020202030204" pitchFamily="34" charset="0"/>
              </a:rPr>
              <a:t>;</a:t>
            </a:r>
          </a:p>
          <a:p>
            <a:pPr lvl="2" algn="just"/>
            <a:r>
              <a:rPr lang="ru-RU" sz="2200" dirty="0">
                <a:solidFill>
                  <a:schemeClr val="tx2"/>
                </a:solidFill>
                <a:latin typeface="Arial Narrow" panose="020B0606020202030204" pitchFamily="34" charset="0"/>
              </a:rPr>
              <a:t>3. наблюдение на </a:t>
            </a:r>
            <a:r>
              <a:rPr lang="ru-RU" sz="2200" dirty="0" err="1">
                <a:solidFill>
                  <a:schemeClr val="tx2"/>
                </a:solidFill>
                <a:latin typeface="Arial Narrow" panose="020B0606020202030204" pitchFamily="34" charset="0"/>
              </a:rPr>
              <a:t>хронично</a:t>
            </a:r>
            <a:r>
              <a:rPr lang="ru-RU" sz="2200" dirty="0">
                <a:solidFill>
                  <a:schemeClr val="tx2"/>
                </a:solidFill>
                <a:latin typeface="Arial Narrow" panose="020B0606020202030204" pitchFamily="34" charset="0"/>
              </a:rPr>
              <a:t> </a:t>
            </a:r>
            <a:r>
              <a:rPr lang="ru-RU" sz="2200" dirty="0" err="1">
                <a:solidFill>
                  <a:schemeClr val="tx2"/>
                </a:solidFill>
                <a:latin typeface="Arial Narrow" panose="020B0606020202030204" pitchFamily="34" charset="0"/>
              </a:rPr>
              <a:t>болни</a:t>
            </a:r>
            <a:r>
              <a:rPr lang="ru-RU" sz="2200" dirty="0">
                <a:solidFill>
                  <a:schemeClr val="tx2"/>
                </a:solidFill>
                <a:latin typeface="Arial Narrow" panose="020B0606020202030204" pitchFamily="34" charset="0"/>
              </a:rPr>
              <a:t> и </a:t>
            </a:r>
            <a:r>
              <a:rPr lang="ru-RU" sz="2200" dirty="0" err="1">
                <a:solidFill>
                  <a:schemeClr val="tx2"/>
                </a:solidFill>
                <a:latin typeface="Arial Narrow" panose="020B0606020202030204" pitchFamily="34" charset="0"/>
              </a:rPr>
              <a:t>застрашени</a:t>
            </a:r>
            <a:r>
              <a:rPr lang="ru-RU" sz="2200" dirty="0">
                <a:solidFill>
                  <a:schemeClr val="tx2"/>
                </a:solidFill>
                <a:latin typeface="Arial Narrow" panose="020B0606020202030204" pitchFamily="34" charset="0"/>
              </a:rPr>
              <a:t> от </a:t>
            </a:r>
            <a:r>
              <a:rPr lang="ru-RU" sz="2200" dirty="0" err="1">
                <a:solidFill>
                  <a:schemeClr val="tx2"/>
                </a:solidFill>
                <a:latin typeface="Arial Narrow" panose="020B0606020202030204" pitchFamily="34" charset="0"/>
              </a:rPr>
              <a:t>заболяване</a:t>
            </a:r>
            <a:r>
              <a:rPr lang="ru-RU" sz="2200" dirty="0">
                <a:solidFill>
                  <a:schemeClr val="tx2"/>
                </a:solidFill>
                <a:latin typeface="Arial Narrow" panose="020B0606020202030204" pitchFamily="34" charset="0"/>
              </a:rPr>
              <a:t> лица;</a:t>
            </a:r>
          </a:p>
          <a:p>
            <a:pPr lvl="2" algn="just"/>
            <a:r>
              <a:rPr lang="ru-RU" sz="2200" dirty="0">
                <a:solidFill>
                  <a:schemeClr val="tx2"/>
                </a:solidFill>
                <a:latin typeface="Arial Narrow" panose="020B0606020202030204" pitchFamily="34" charset="0"/>
              </a:rPr>
              <a:t>4. профилактика на </a:t>
            </a:r>
            <a:r>
              <a:rPr lang="ru-RU" sz="2200" dirty="0" err="1">
                <a:solidFill>
                  <a:schemeClr val="tx2"/>
                </a:solidFill>
                <a:latin typeface="Arial Narrow" panose="020B0606020202030204" pitchFamily="34" charset="0"/>
              </a:rPr>
              <a:t>болести</a:t>
            </a:r>
            <a:r>
              <a:rPr lang="ru-RU" sz="2200" dirty="0">
                <a:solidFill>
                  <a:schemeClr val="tx2"/>
                </a:solidFill>
                <a:latin typeface="Arial Narrow" panose="020B0606020202030204" pitchFamily="34" charset="0"/>
              </a:rPr>
              <a:t> и </a:t>
            </a:r>
            <a:r>
              <a:rPr lang="ru-RU" sz="2200" dirty="0" err="1">
                <a:solidFill>
                  <a:schemeClr val="tx2"/>
                </a:solidFill>
                <a:latin typeface="Arial Narrow" panose="020B0606020202030204" pitchFamily="34" charset="0"/>
              </a:rPr>
              <a:t>ранно</a:t>
            </a:r>
            <a:r>
              <a:rPr lang="ru-RU" sz="2200" dirty="0">
                <a:solidFill>
                  <a:schemeClr val="tx2"/>
                </a:solidFill>
                <a:latin typeface="Arial Narrow" panose="020B0606020202030204" pitchFamily="34" charset="0"/>
              </a:rPr>
              <a:t> </a:t>
            </a:r>
            <a:r>
              <a:rPr lang="ru-RU" sz="2200" dirty="0" err="1">
                <a:solidFill>
                  <a:schemeClr val="tx2"/>
                </a:solidFill>
                <a:latin typeface="Arial Narrow" panose="020B0606020202030204" pitchFamily="34" charset="0"/>
              </a:rPr>
              <a:t>откриване</a:t>
            </a:r>
            <a:r>
              <a:rPr lang="ru-RU" sz="2200" dirty="0">
                <a:solidFill>
                  <a:schemeClr val="tx2"/>
                </a:solidFill>
                <a:latin typeface="Arial Narrow" panose="020B0606020202030204" pitchFamily="34" charset="0"/>
              </a:rPr>
              <a:t> на </a:t>
            </a:r>
            <a:r>
              <a:rPr lang="ru-RU" sz="2200" dirty="0" err="1">
                <a:solidFill>
                  <a:schemeClr val="tx2"/>
                </a:solidFill>
                <a:latin typeface="Arial Narrow" panose="020B0606020202030204" pitchFamily="34" charset="0"/>
              </a:rPr>
              <a:t>заболявания</a:t>
            </a:r>
            <a:r>
              <a:rPr lang="ru-RU" sz="2200" dirty="0">
                <a:solidFill>
                  <a:schemeClr val="tx2"/>
                </a:solidFill>
                <a:latin typeface="Arial Narrow" panose="020B0606020202030204" pitchFamily="34" charset="0"/>
              </a:rPr>
              <a:t>;</a:t>
            </a:r>
          </a:p>
          <a:p>
            <a:pPr lvl="2" algn="just"/>
            <a:r>
              <a:rPr lang="ru-RU" sz="2200" dirty="0">
                <a:solidFill>
                  <a:schemeClr val="tx2"/>
                </a:solidFill>
                <a:latin typeface="Arial Narrow" panose="020B0606020202030204" pitchFamily="34" charset="0"/>
              </a:rPr>
              <a:t>5. мерки за </a:t>
            </a:r>
            <a:r>
              <a:rPr lang="ru-RU" sz="2200" dirty="0" err="1">
                <a:solidFill>
                  <a:schemeClr val="tx2"/>
                </a:solidFill>
                <a:latin typeface="Arial Narrow" panose="020B0606020202030204" pitchFamily="34" charset="0"/>
              </a:rPr>
              <a:t>укрепване</a:t>
            </a:r>
            <a:r>
              <a:rPr lang="ru-RU" sz="2200" dirty="0">
                <a:solidFill>
                  <a:schemeClr val="tx2"/>
                </a:solidFill>
                <a:latin typeface="Arial Narrow" panose="020B0606020202030204" pitchFamily="34" charset="0"/>
              </a:rPr>
              <a:t> и </a:t>
            </a:r>
            <a:r>
              <a:rPr lang="ru-RU" sz="2200" dirty="0" err="1">
                <a:solidFill>
                  <a:schemeClr val="tx2"/>
                </a:solidFill>
                <a:latin typeface="Arial Narrow" panose="020B0606020202030204" pitchFamily="34" charset="0"/>
              </a:rPr>
              <a:t>опазване</a:t>
            </a:r>
            <a:r>
              <a:rPr lang="ru-RU" sz="2200" dirty="0">
                <a:solidFill>
                  <a:schemeClr val="tx2"/>
                </a:solidFill>
                <a:latin typeface="Arial Narrow" panose="020B0606020202030204" pitchFamily="34" charset="0"/>
              </a:rPr>
              <a:t> на </a:t>
            </a:r>
            <a:r>
              <a:rPr lang="ru-RU" sz="2200" dirty="0" err="1">
                <a:solidFill>
                  <a:schemeClr val="tx2"/>
                </a:solidFill>
                <a:latin typeface="Arial Narrow" panose="020B0606020202030204" pitchFamily="34" charset="0"/>
              </a:rPr>
              <a:t>здравето</a:t>
            </a:r>
            <a:r>
              <a:rPr lang="ru-RU" sz="2200" dirty="0">
                <a:solidFill>
                  <a:schemeClr val="tx2"/>
                </a:solidFill>
                <a:latin typeface="Arial Narrow" panose="020B0606020202030204" pitchFamily="34" charset="0"/>
              </a:rPr>
              <a:t>;</a:t>
            </a:r>
          </a:p>
          <a:p>
            <a:pPr lvl="2" algn="just"/>
            <a:r>
              <a:rPr lang="ru-RU" sz="2200" dirty="0">
                <a:solidFill>
                  <a:schemeClr val="tx2"/>
                </a:solidFill>
                <a:latin typeface="Arial Narrow" panose="020B0606020202030204" pitchFamily="34" charset="0"/>
              </a:rPr>
              <a:t>6. </a:t>
            </a:r>
            <a:r>
              <a:rPr lang="ru-RU" sz="2200" dirty="0" smtClean="0">
                <a:solidFill>
                  <a:schemeClr val="tx2"/>
                </a:solidFill>
                <a:latin typeface="Arial Narrow" panose="020B0606020202030204" pitchFamily="34" charset="0"/>
              </a:rPr>
              <a:t>трансплантация </a:t>
            </a:r>
            <a:r>
              <a:rPr lang="ru-RU" sz="2200" dirty="0">
                <a:solidFill>
                  <a:schemeClr val="tx2"/>
                </a:solidFill>
                <a:latin typeface="Arial Narrow" panose="020B0606020202030204" pitchFamily="34" charset="0"/>
              </a:rPr>
              <a:t>на </a:t>
            </a:r>
            <a:r>
              <a:rPr lang="ru-RU" sz="2200" dirty="0" err="1">
                <a:solidFill>
                  <a:schemeClr val="tx2"/>
                </a:solidFill>
                <a:latin typeface="Arial Narrow" panose="020B0606020202030204" pitchFamily="34" charset="0"/>
              </a:rPr>
              <a:t>органи</a:t>
            </a:r>
            <a:r>
              <a:rPr lang="ru-RU" sz="2200" dirty="0">
                <a:solidFill>
                  <a:schemeClr val="tx2"/>
                </a:solidFill>
                <a:latin typeface="Arial Narrow" panose="020B0606020202030204" pitchFamily="34" charset="0"/>
              </a:rPr>
              <a:t>, </a:t>
            </a:r>
            <a:r>
              <a:rPr lang="ru-RU" sz="2200" dirty="0" err="1">
                <a:solidFill>
                  <a:schemeClr val="tx2"/>
                </a:solidFill>
                <a:latin typeface="Arial Narrow" panose="020B0606020202030204" pitchFamily="34" charset="0"/>
              </a:rPr>
              <a:t>тъкани</a:t>
            </a:r>
            <a:r>
              <a:rPr lang="ru-RU" sz="2200" dirty="0">
                <a:solidFill>
                  <a:schemeClr val="tx2"/>
                </a:solidFill>
                <a:latin typeface="Arial Narrow" panose="020B0606020202030204" pitchFamily="34" charset="0"/>
              </a:rPr>
              <a:t> и клетки.</a:t>
            </a:r>
          </a:p>
          <a:p>
            <a:pPr algn="just"/>
            <a:r>
              <a:rPr lang="ru-RU" sz="2200" dirty="0" smtClean="0">
                <a:solidFill>
                  <a:schemeClr val="tx2"/>
                </a:solidFill>
                <a:latin typeface="Arial Narrow" panose="020B0606020202030204" pitchFamily="34" charset="0"/>
              </a:rPr>
              <a:t>	В </a:t>
            </a:r>
            <a:r>
              <a:rPr lang="ru-RU" sz="2200" dirty="0" err="1">
                <a:solidFill>
                  <a:schemeClr val="tx2"/>
                </a:solidFill>
                <a:latin typeface="Arial Narrow" panose="020B0606020202030204" pitchFamily="34" charset="0"/>
              </a:rPr>
              <a:t>лечебните</a:t>
            </a:r>
            <a:r>
              <a:rPr lang="ru-RU" sz="2200" dirty="0">
                <a:solidFill>
                  <a:schemeClr val="tx2"/>
                </a:solidFill>
                <a:latin typeface="Arial Narrow" panose="020B0606020202030204" pitchFamily="34" charset="0"/>
              </a:rPr>
              <a:t> заведения </a:t>
            </a:r>
            <a:r>
              <a:rPr lang="ru-RU" sz="2200" dirty="0" err="1">
                <a:solidFill>
                  <a:schemeClr val="tx2"/>
                </a:solidFill>
                <a:latin typeface="Arial Narrow" panose="020B0606020202030204" pitchFamily="34" charset="0"/>
              </a:rPr>
              <a:t>може</a:t>
            </a:r>
            <a:r>
              <a:rPr lang="ru-RU" sz="2200" dirty="0">
                <a:solidFill>
                  <a:schemeClr val="tx2"/>
                </a:solidFill>
                <a:latin typeface="Arial Narrow" panose="020B0606020202030204" pitchFamily="34" charset="0"/>
              </a:rPr>
              <a:t> да се </a:t>
            </a:r>
            <a:r>
              <a:rPr lang="ru-RU" sz="2200" dirty="0" err="1">
                <a:solidFill>
                  <a:schemeClr val="tx2"/>
                </a:solidFill>
                <a:latin typeface="Arial Narrow" panose="020B0606020202030204" pitchFamily="34" charset="0"/>
              </a:rPr>
              <a:t>извършва</a:t>
            </a:r>
            <a:r>
              <a:rPr lang="ru-RU" sz="2200" dirty="0">
                <a:solidFill>
                  <a:schemeClr val="tx2"/>
                </a:solidFill>
                <a:latin typeface="Arial Narrow" panose="020B0606020202030204" pitchFamily="34" charset="0"/>
              </a:rPr>
              <a:t> обучение на </a:t>
            </a:r>
            <a:r>
              <a:rPr lang="ru-RU" sz="2200" dirty="0" err="1">
                <a:solidFill>
                  <a:schemeClr val="tx2"/>
                </a:solidFill>
                <a:latin typeface="Arial Narrow" panose="020B0606020202030204" pitchFamily="34" charset="0"/>
              </a:rPr>
              <a:t>студенти</a:t>
            </a:r>
            <a:r>
              <a:rPr lang="ru-RU" sz="2200" dirty="0">
                <a:solidFill>
                  <a:schemeClr val="tx2"/>
                </a:solidFill>
                <a:latin typeface="Arial Narrow" panose="020B0606020202030204" pitchFamily="34" charset="0"/>
              </a:rPr>
              <a:t> и </a:t>
            </a:r>
            <a:r>
              <a:rPr lang="ru-RU" sz="2200" dirty="0" err="1">
                <a:solidFill>
                  <a:schemeClr val="tx2"/>
                </a:solidFill>
                <a:latin typeface="Arial Narrow" panose="020B0606020202030204" pitchFamily="34" charset="0"/>
              </a:rPr>
              <a:t>следдипломно</a:t>
            </a:r>
            <a:r>
              <a:rPr lang="ru-RU" sz="2200" dirty="0">
                <a:solidFill>
                  <a:schemeClr val="tx2"/>
                </a:solidFill>
                <a:latin typeface="Arial Narrow" panose="020B0606020202030204" pitchFamily="34" charset="0"/>
              </a:rPr>
              <a:t> обучение на </a:t>
            </a:r>
            <a:r>
              <a:rPr lang="ru-RU" sz="2200" dirty="0" err="1">
                <a:solidFill>
                  <a:schemeClr val="tx2"/>
                </a:solidFill>
                <a:latin typeface="Arial Narrow" panose="020B0606020202030204" pitchFamily="34" charset="0"/>
              </a:rPr>
              <a:t>медицински</a:t>
            </a:r>
            <a:r>
              <a:rPr lang="ru-RU" sz="2200" dirty="0">
                <a:solidFill>
                  <a:schemeClr val="tx2"/>
                </a:solidFill>
                <a:latin typeface="Arial Narrow" panose="020B0606020202030204" pitchFamily="34" charset="0"/>
              </a:rPr>
              <a:t> </a:t>
            </a:r>
            <a:r>
              <a:rPr lang="ru-RU" sz="2200" dirty="0" err="1">
                <a:solidFill>
                  <a:schemeClr val="tx2"/>
                </a:solidFill>
                <a:latin typeface="Arial Narrow" panose="020B0606020202030204" pitchFamily="34" charset="0"/>
              </a:rPr>
              <a:t>специалисти</a:t>
            </a:r>
            <a:r>
              <a:rPr lang="ru-RU" sz="2200" dirty="0">
                <a:solidFill>
                  <a:schemeClr val="tx2"/>
                </a:solidFill>
                <a:latin typeface="Arial Narrow" panose="020B0606020202030204" pitchFamily="34" charset="0"/>
              </a:rPr>
              <a:t> по </a:t>
            </a:r>
            <a:r>
              <a:rPr lang="ru-RU" sz="2200" dirty="0" err="1">
                <a:solidFill>
                  <a:schemeClr val="tx2"/>
                </a:solidFill>
                <a:latin typeface="Arial Narrow" panose="020B0606020202030204" pitchFamily="34" charset="0"/>
              </a:rPr>
              <a:t>реда</a:t>
            </a:r>
            <a:r>
              <a:rPr lang="ru-RU" sz="2200" dirty="0">
                <a:solidFill>
                  <a:schemeClr val="tx2"/>
                </a:solidFill>
                <a:latin typeface="Arial Narrow" panose="020B0606020202030204" pitchFamily="34" charset="0"/>
              </a:rPr>
              <a:t> на </a:t>
            </a:r>
            <a:r>
              <a:rPr lang="ru-RU" sz="2200" dirty="0" err="1">
                <a:solidFill>
                  <a:schemeClr val="tx2"/>
                </a:solidFill>
                <a:latin typeface="Arial Narrow" panose="020B0606020202030204" pitchFamily="34" charset="0"/>
              </a:rPr>
              <a:t>този</a:t>
            </a:r>
            <a:r>
              <a:rPr lang="ru-RU" sz="2200" dirty="0">
                <a:solidFill>
                  <a:schemeClr val="tx2"/>
                </a:solidFill>
                <a:latin typeface="Arial Narrow" panose="020B0606020202030204" pitchFamily="34" charset="0"/>
              </a:rPr>
              <a:t> закон.</a:t>
            </a:r>
          </a:p>
          <a:p>
            <a:pPr algn="just"/>
            <a:r>
              <a:rPr lang="ru-RU" sz="2200" dirty="0" smtClean="0">
                <a:solidFill>
                  <a:schemeClr val="tx2"/>
                </a:solidFill>
                <a:latin typeface="Arial Narrow" panose="020B0606020202030204" pitchFamily="34" charset="0"/>
              </a:rPr>
              <a:t>	В </a:t>
            </a:r>
            <a:r>
              <a:rPr lang="ru-RU" sz="2200" dirty="0" err="1">
                <a:solidFill>
                  <a:schemeClr val="tx2"/>
                </a:solidFill>
                <a:latin typeface="Arial Narrow" panose="020B0606020202030204" pitchFamily="34" charset="0"/>
              </a:rPr>
              <a:t>лечебните</a:t>
            </a:r>
            <a:r>
              <a:rPr lang="ru-RU" sz="2200" dirty="0">
                <a:solidFill>
                  <a:schemeClr val="tx2"/>
                </a:solidFill>
                <a:latin typeface="Arial Narrow" panose="020B0606020202030204" pitchFamily="34" charset="0"/>
              </a:rPr>
              <a:t> заведения </a:t>
            </a:r>
            <a:r>
              <a:rPr lang="ru-RU" sz="2200" dirty="0" err="1">
                <a:solidFill>
                  <a:schemeClr val="tx2"/>
                </a:solidFill>
                <a:latin typeface="Arial Narrow" panose="020B0606020202030204" pitchFamily="34" charset="0"/>
              </a:rPr>
              <a:t>може</a:t>
            </a:r>
            <a:r>
              <a:rPr lang="ru-RU" sz="2200" dirty="0">
                <a:solidFill>
                  <a:schemeClr val="tx2"/>
                </a:solidFill>
                <a:latin typeface="Arial Narrow" panose="020B0606020202030204" pitchFamily="34" charset="0"/>
              </a:rPr>
              <a:t> да се </a:t>
            </a:r>
            <a:r>
              <a:rPr lang="ru-RU" sz="2200" dirty="0" err="1">
                <a:solidFill>
                  <a:schemeClr val="tx2"/>
                </a:solidFill>
                <a:latin typeface="Arial Narrow" panose="020B0606020202030204" pitchFamily="34" charset="0"/>
              </a:rPr>
              <a:t>извършва</a:t>
            </a:r>
            <a:r>
              <a:rPr lang="ru-RU" sz="2200" dirty="0">
                <a:solidFill>
                  <a:schemeClr val="tx2"/>
                </a:solidFill>
                <a:latin typeface="Arial Narrow" panose="020B0606020202030204" pitchFamily="34" charset="0"/>
              </a:rPr>
              <a:t> научна </a:t>
            </a:r>
            <a:r>
              <a:rPr lang="ru-RU" sz="2200" dirty="0" err="1">
                <a:solidFill>
                  <a:schemeClr val="tx2"/>
                </a:solidFill>
                <a:latin typeface="Arial Narrow" panose="020B0606020202030204" pitchFamily="34" charset="0"/>
              </a:rPr>
              <a:t>дейност</a:t>
            </a:r>
            <a:r>
              <a:rPr lang="ru-RU" sz="2200" dirty="0">
                <a:solidFill>
                  <a:schemeClr val="tx2"/>
                </a:solidFill>
                <a:latin typeface="Arial Narrow" panose="020B0606020202030204" pitchFamily="34" charset="0"/>
              </a:rPr>
              <a:t>.</a:t>
            </a:r>
          </a:p>
          <a:p>
            <a:pPr algn="just"/>
            <a:r>
              <a:rPr lang="ru-RU" sz="2200" dirty="0" smtClean="0">
                <a:solidFill>
                  <a:schemeClr val="tx2"/>
                </a:solidFill>
                <a:latin typeface="Arial Narrow" panose="020B0606020202030204" pitchFamily="34" charset="0"/>
              </a:rPr>
              <a:t>	</a:t>
            </a:r>
            <a:r>
              <a:rPr lang="ru-RU" sz="2200" dirty="0" err="1" smtClean="0">
                <a:solidFill>
                  <a:schemeClr val="tx2"/>
                </a:solidFill>
                <a:latin typeface="Arial Narrow" panose="020B0606020202030204" pitchFamily="34" charset="0"/>
              </a:rPr>
              <a:t>Лечебните</a:t>
            </a:r>
            <a:r>
              <a:rPr lang="ru-RU" sz="2200" dirty="0" smtClean="0">
                <a:solidFill>
                  <a:schemeClr val="tx2"/>
                </a:solidFill>
                <a:latin typeface="Arial Narrow" panose="020B0606020202030204" pitchFamily="34" charset="0"/>
              </a:rPr>
              <a:t> </a:t>
            </a:r>
            <a:r>
              <a:rPr lang="ru-RU" sz="2200" dirty="0">
                <a:solidFill>
                  <a:schemeClr val="tx2"/>
                </a:solidFill>
                <a:latin typeface="Arial Narrow" panose="020B0606020202030204" pitchFamily="34" charset="0"/>
              </a:rPr>
              <a:t>заведения </a:t>
            </a:r>
            <a:r>
              <a:rPr lang="ru-RU" sz="2200" dirty="0" err="1">
                <a:solidFill>
                  <a:schemeClr val="tx2"/>
                </a:solidFill>
                <a:latin typeface="Arial Narrow" panose="020B0606020202030204" pitchFamily="34" charset="0"/>
              </a:rPr>
              <a:t>могат</a:t>
            </a:r>
            <a:r>
              <a:rPr lang="ru-RU" sz="2200" dirty="0">
                <a:solidFill>
                  <a:schemeClr val="tx2"/>
                </a:solidFill>
                <a:latin typeface="Arial Narrow" panose="020B0606020202030204" pitchFamily="34" charset="0"/>
              </a:rPr>
              <a:t> да предоставят </a:t>
            </a:r>
            <a:r>
              <a:rPr lang="ru-RU" sz="2200" dirty="0" err="1">
                <a:solidFill>
                  <a:schemeClr val="tx2"/>
                </a:solidFill>
                <a:latin typeface="Arial Narrow" panose="020B0606020202030204" pitchFamily="34" charset="0"/>
              </a:rPr>
              <a:t>социални</a:t>
            </a:r>
            <a:r>
              <a:rPr lang="ru-RU" sz="2200" dirty="0">
                <a:solidFill>
                  <a:schemeClr val="tx2"/>
                </a:solidFill>
                <a:latin typeface="Arial Narrow" panose="020B0606020202030204" pitchFamily="34" charset="0"/>
              </a:rPr>
              <a:t> услуги и </a:t>
            </a:r>
            <a:r>
              <a:rPr lang="ru-RU" sz="2200" dirty="0" err="1">
                <a:solidFill>
                  <a:schemeClr val="tx2"/>
                </a:solidFill>
                <a:latin typeface="Arial Narrow" panose="020B0606020202030204" pitchFamily="34" charset="0"/>
              </a:rPr>
              <a:t>интегрирани</a:t>
            </a:r>
            <a:r>
              <a:rPr lang="ru-RU" sz="2200" dirty="0">
                <a:solidFill>
                  <a:schemeClr val="tx2"/>
                </a:solidFill>
                <a:latin typeface="Arial Narrow" panose="020B0606020202030204" pitchFamily="34" charset="0"/>
              </a:rPr>
              <a:t> </a:t>
            </a:r>
            <a:r>
              <a:rPr lang="ru-RU" sz="2200" dirty="0" err="1">
                <a:solidFill>
                  <a:schemeClr val="tx2"/>
                </a:solidFill>
                <a:latin typeface="Arial Narrow" panose="020B0606020202030204" pitchFamily="34" charset="0"/>
              </a:rPr>
              <a:t>здравно-социални</a:t>
            </a:r>
            <a:r>
              <a:rPr lang="ru-RU" sz="2200" dirty="0">
                <a:solidFill>
                  <a:schemeClr val="tx2"/>
                </a:solidFill>
                <a:latin typeface="Arial Narrow" panose="020B0606020202030204" pitchFamily="34" charset="0"/>
              </a:rPr>
              <a:t> услуги при </a:t>
            </a:r>
            <a:r>
              <a:rPr lang="ru-RU" sz="2200" dirty="0" err="1">
                <a:solidFill>
                  <a:schemeClr val="tx2"/>
                </a:solidFill>
                <a:latin typeface="Arial Narrow" panose="020B0606020202030204" pitchFamily="34" charset="0"/>
              </a:rPr>
              <a:t>условията</a:t>
            </a:r>
            <a:r>
              <a:rPr lang="ru-RU" sz="2200" dirty="0">
                <a:solidFill>
                  <a:schemeClr val="tx2"/>
                </a:solidFill>
                <a:latin typeface="Arial Narrow" panose="020B0606020202030204" pitchFamily="34" charset="0"/>
              </a:rPr>
              <a:t> и по </a:t>
            </a:r>
            <a:r>
              <a:rPr lang="ru-RU" sz="2200" dirty="0" err="1">
                <a:solidFill>
                  <a:schemeClr val="tx2"/>
                </a:solidFill>
                <a:latin typeface="Arial Narrow" panose="020B0606020202030204" pitchFamily="34" charset="0"/>
              </a:rPr>
              <a:t>реда</a:t>
            </a:r>
            <a:r>
              <a:rPr lang="ru-RU" sz="2200" dirty="0">
                <a:solidFill>
                  <a:schemeClr val="tx2"/>
                </a:solidFill>
                <a:latin typeface="Arial Narrow" panose="020B0606020202030204" pitchFamily="34" charset="0"/>
              </a:rPr>
              <a:t> на Закона за </a:t>
            </a:r>
            <a:r>
              <a:rPr lang="ru-RU" sz="2200" dirty="0" err="1">
                <a:solidFill>
                  <a:schemeClr val="tx2"/>
                </a:solidFill>
                <a:latin typeface="Arial Narrow" panose="020B0606020202030204" pitchFamily="34" charset="0"/>
              </a:rPr>
              <a:t>социалните</a:t>
            </a:r>
            <a:r>
              <a:rPr lang="ru-RU" sz="2200" dirty="0">
                <a:solidFill>
                  <a:schemeClr val="tx2"/>
                </a:solidFill>
                <a:latin typeface="Arial Narrow" panose="020B0606020202030204" pitchFamily="34" charset="0"/>
              </a:rPr>
              <a:t> услуги.</a:t>
            </a:r>
            <a:endParaRPr lang="bg-BG" sz="22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72027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117693"/>
            <a:ext cx="12191999" cy="6740307"/>
          </a:xfrm>
          <a:prstGeom prst="rect">
            <a:avLst/>
          </a:prstGeom>
        </p:spPr>
        <p:txBody>
          <a:bodyPr wrap="square">
            <a:spAutoFit/>
          </a:bodyPr>
          <a:lstStyle/>
          <a:p>
            <a:pPr algn="just"/>
            <a:r>
              <a:rPr lang="ru-RU" sz="2400" dirty="0" smtClean="0">
                <a:latin typeface="Arial Narrow" panose="020B0606020202030204" pitchFamily="34" charset="0"/>
              </a:rPr>
              <a:t>	</a:t>
            </a:r>
            <a:r>
              <a:rPr lang="ru-RU" sz="2400" b="1" dirty="0" err="1" smtClean="0">
                <a:latin typeface="Arial Narrow" panose="020B0606020202030204" pitchFamily="34" charset="0"/>
              </a:rPr>
              <a:t>Лечебните</a:t>
            </a:r>
            <a:r>
              <a:rPr lang="ru-RU" sz="2400" b="1" dirty="0" smtClean="0">
                <a:latin typeface="Arial Narrow" panose="020B0606020202030204" pitchFamily="34" charset="0"/>
              </a:rPr>
              <a:t> заведения се </a:t>
            </a:r>
            <a:r>
              <a:rPr lang="ru-RU" sz="2400" b="1" dirty="0" err="1">
                <a:latin typeface="Arial Narrow" panose="020B0606020202030204" pitchFamily="34" charset="0"/>
              </a:rPr>
              <a:t>създават</a:t>
            </a:r>
            <a:r>
              <a:rPr lang="ru-RU" sz="2400" b="1" dirty="0">
                <a:latin typeface="Arial Narrow" panose="020B0606020202030204" pitchFamily="34" charset="0"/>
              </a:rPr>
              <a:t> по </a:t>
            </a:r>
            <a:r>
              <a:rPr lang="ru-RU" sz="2400" b="1" dirty="0" err="1">
                <a:latin typeface="Arial Narrow" panose="020B0606020202030204" pitchFamily="34" charset="0"/>
              </a:rPr>
              <a:t>Търговския</a:t>
            </a:r>
            <a:r>
              <a:rPr lang="ru-RU" sz="2400" b="1" dirty="0">
                <a:latin typeface="Arial Narrow" panose="020B0606020202030204" pitchFamily="34" charset="0"/>
              </a:rPr>
              <a:t> закон или по Закона за </a:t>
            </a:r>
            <a:r>
              <a:rPr lang="ru-RU" sz="2400" b="1" dirty="0" err="1" smtClean="0">
                <a:latin typeface="Arial Narrow" panose="020B0606020202030204" pitchFamily="34" charset="0"/>
              </a:rPr>
              <a:t>кооперациите</a:t>
            </a:r>
            <a:r>
              <a:rPr lang="ru-RU" sz="2400" dirty="0" smtClean="0">
                <a:latin typeface="Arial Narrow" panose="020B0606020202030204" pitchFamily="34" charset="0"/>
              </a:rPr>
              <a:t>, </a:t>
            </a:r>
            <a:r>
              <a:rPr lang="ru-RU" sz="2400" b="1" dirty="0" smtClean="0">
                <a:latin typeface="Arial Narrow" panose="020B0606020202030204" pitchFamily="34" charset="0"/>
              </a:rPr>
              <a:t>с </a:t>
            </a:r>
            <a:r>
              <a:rPr lang="ru-RU" sz="2400" b="1" dirty="0" err="1" smtClean="0">
                <a:latin typeface="Arial Narrow" panose="020B0606020202030204" pitchFamily="34" charset="0"/>
              </a:rPr>
              <a:t>изключение</a:t>
            </a:r>
            <a:r>
              <a:rPr lang="ru-RU" sz="2400" b="1" dirty="0">
                <a:latin typeface="Arial Narrow" panose="020B0606020202030204" pitchFamily="34" charset="0"/>
              </a:rPr>
              <a:t> на</a:t>
            </a:r>
            <a:r>
              <a:rPr lang="ru-RU" sz="2400" dirty="0" smtClean="0">
                <a:latin typeface="Arial Narrow" panose="020B0606020202030204" pitchFamily="34" charset="0"/>
              </a:rPr>
              <a:t>: </a:t>
            </a:r>
            <a:r>
              <a:rPr lang="ru-RU" sz="2400" dirty="0" err="1" smtClean="0">
                <a:latin typeface="Arial Narrow" panose="020B0606020202030204" pitchFamily="34" charset="0"/>
              </a:rPr>
              <a:t>Центровете</a:t>
            </a:r>
            <a:r>
              <a:rPr lang="ru-RU" sz="2400" dirty="0" smtClean="0">
                <a:latin typeface="Arial Narrow" panose="020B0606020202030204" pitchFamily="34" charset="0"/>
              </a:rPr>
              <a:t> </a:t>
            </a:r>
            <a:r>
              <a:rPr lang="ru-RU" sz="2400" dirty="0">
                <a:latin typeface="Arial Narrow" panose="020B0606020202030204" pitchFamily="34" charset="0"/>
              </a:rPr>
              <a:t>за спешна </a:t>
            </a:r>
            <a:r>
              <a:rPr lang="ru-RU" sz="2400" dirty="0" err="1">
                <a:latin typeface="Arial Narrow" panose="020B0606020202030204" pitchFamily="34" charset="0"/>
              </a:rPr>
              <a:t>медицинска</a:t>
            </a:r>
            <a:r>
              <a:rPr lang="ru-RU" sz="2400" dirty="0">
                <a:latin typeface="Arial Narrow" panose="020B0606020202030204" pitchFamily="34" charset="0"/>
              </a:rPr>
              <a:t> </a:t>
            </a:r>
            <a:r>
              <a:rPr lang="ru-RU" sz="2400" dirty="0" err="1">
                <a:latin typeface="Arial Narrow" panose="020B0606020202030204" pitchFamily="34" charset="0"/>
              </a:rPr>
              <a:t>помощ</a:t>
            </a:r>
            <a:r>
              <a:rPr lang="ru-RU" sz="2400" dirty="0">
                <a:latin typeface="Arial Narrow" panose="020B0606020202030204" pitchFamily="34" charset="0"/>
              </a:rPr>
              <a:t>, </a:t>
            </a:r>
            <a:r>
              <a:rPr lang="ru-RU" sz="2400" dirty="0" err="1">
                <a:latin typeface="Arial Narrow" panose="020B0606020202030204" pitchFamily="34" charset="0"/>
              </a:rPr>
              <a:t>центровете</a:t>
            </a:r>
            <a:r>
              <a:rPr lang="ru-RU" sz="2400" dirty="0">
                <a:latin typeface="Arial Narrow" panose="020B0606020202030204" pitchFamily="34" charset="0"/>
              </a:rPr>
              <a:t> за </a:t>
            </a:r>
            <a:r>
              <a:rPr lang="ru-RU" sz="2400" dirty="0" err="1">
                <a:latin typeface="Arial Narrow" panose="020B0606020202030204" pitchFamily="34" charset="0"/>
              </a:rPr>
              <a:t>трансфузионна</a:t>
            </a:r>
            <a:r>
              <a:rPr lang="ru-RU" sz="2400" dirty="0">
                <a:latin typeface="Arial Narrow" panose="020B0606020202030204" pitchFamily="34" charset="0"/>
              </a:rPr>
              <a:t> </a:t>
            </a:r>
            <a:r>
              <a:rPr lang="ru-RU" sz="2400" dirty="0" err="1">
                <a:latin typeface="Arial Narrow" panose="020B0606020202030204" pitchFamily="34" charset="0"/>
              </a:rPr>
              <a:t>хематология</a:t>
            </a:r>
            <a:r>
              <a:rPr lang="ru-RU" sz="2400" dirty="0">
                <a:latin typeface="Arial Narrow" panose="020B0606020202030204" pitchFamily="34" charset="0"/>
              </a:rPr>
              <a:t>, </a:t>
            </a:r>
            <a:r>
              <a:rPr lang="ru-RU" sz="2400" dirty="0" err="1">
                <a:latin typeface="Arial Narrow" panose="020B0606020202030204" pitchFamily="34" charset="0"/>
              </a:rPr>
              <a:t>лечебните</a:t>
            </a:r>
            <a:r>
              <a:rPr lang="ru-RU" sz="2400" dirty="0">
                <a:latin typeface="Arial Narrow" panose="020B0606020202030204" pitchFamily="34" charset="0"/>
              </a:rPr>
              <a:t> заведения за стационарна </a:t>
            </a:r>
            <a:r>
              <a:rPr lang="ru-RU" sz="2400" dirty="0" err="1">
                <a:latin typeface="Arial Narrow" panose="020B0606020202030204" pitchFamily="34" charset="0"/>
              </a:rPr>
              <a:t>психиатрична</a:t>
            </a:r>
            <a:r>
              <a:rPr lang="ru-RU" sz="2400" dirty="0">
                <a:latin typeface="Arial Narrow" panose="020B0606020202030204" pitchFamily="34" charset="0"/>
              </a:rPr>
              <a:t> </a:t>
            </a:r>
            <a:r>
              <a:rPr lang="ru-RU" sz="2400" dirty="0" err="1">
                <a:latin typeface="Arial Narrow" panose="020B0606020202030204" pitchFamily="34" charset="0"/>
              </a:rPr>
              <a:t>помощ</a:t>
            </a:r>
            <a:r>
              <a:rPr lang="ru-RU" sz="2400" dirty="0">
                <a:latin typeface="Arial Narrow" panose="020B0606020202030204" pitchFamily="34" charset="0"/>
              </a:rPr>
              <a:t>, </a:t>
            </a:r>
            <a:r>
              <a:rPr lang="ru-RU" sz="2400" dirty="0" err="1">
                <a:latin typeface="Arial Narrow" panose="020B0606020202030204" pitchFamily="34" charset="0"/>
              </a:rPr>
              <a:t>центровете</a:t>
            </a:r>
            <a:r>
              <a:rPr lang="ru-RU" sz="2400" dirty="0">
                <a:latin typeface="Arial Narrow" panose="020B0606020202030204" pitchFamily="34" charset="0"/>
              </a:rPr>
              <a:t> за комплексно </a:t>
            </a:r>
            <a:r>
              <a:rPr lang="ru-RU" sz="2400" dirty="0" err="1">
                <a:latin typeface="Arial Narrow" panose="020B0606020202030204" pitchFamily="34" charset="0"/>
              </a:rPr>
              <a:t>обслужване</a:t>
            </a:r>
            <a:r>
              <a:rPr lang="ru-RU" sz="2400" dirty="0">
                <a:latin typeface="Arial Narrow" panose="020B0606020202030204" pitchFamily="34" charset="0"/>
              </a:rPr>
              <a:t> на </a:t>
            </a:r>
            <a:r>
              <a:rPr lang="ru-RU" sz="2400" dirty="0" err="1">
                <a:latin typeface="Arial Narrow" panose="020B0606020202030204" pitchFamily="34" charset="0"/>
              </a:rPr>
              <a:t>деца</a:t>
            </a:r>
            <a:r>
              <a:rPr lang="ru-RU" sz="2400" dirty="0">
                <a:latin typeface="Arial Narrow" panose="020B0606020202030204" pitchFamily="34" charset="0"/>
              </a:rPr>
              <a:t> с </a:t>
            </a:r>
            <a:r>
              <a:rPr lang="ru-RU" sz="2400" dirty="0" err="1">
                <a:latin typeface="Arial Narrow" panose="020B0606020202030204" pitchFamily="34" charset="0"/>
              </a:rPr>
              <a:t>увреждания</a:t>
            </a:r>
            <a:r>
              <a:rPr lang="ru-RU" sz="2400" dirty="0">
                <a:latin typeface="Arial Narrow" panose="020B0606020202030204" pitchFamily="34" charset="0"/>
              </a:rPr>
              <a:t> и </a:t>
            </a:r>
            <a:r>
              <a:rPr lang="ru-RU" sz="2400" dirty="0" err="1">
                <a:latin typeface="Arial Narrow" panose="020B0606020202030204" pitchFamily="34" charset="0"/>
              </a:rPr>
              <a:t>хронични</a:t>
            </a:r>
            <a:r>
              <a:rPr lang="ru-RU" sz="2400" dirty="0">
                <a:latin typeface="Arial Narrow" panose="020B0606020202030204" pitchFamily="34" charset="0"/>
              </a:rPr>
              <a:t> </a:t>
            </a:r>
            <a:r>
              <a:rPr lang="ru-RU" sz="2400" dirty="0" err="1">
                <a:latin typeface="Arial Narrow" panose="020B0606020202030204" pitchFamily="34" charset="0"/>
              </a:rPr>
              <a:t>заболявания</a:t>
            </a:r>
            <a:r>
              <a:rPr lang="ru-RU" sz="2400" dirty="0">
                <a:latin typeface="Arial Narrow" panose="020B0606020202030204" pitchFamily="34" charset="0"/>
              </a:rPr>
              <a:t>, </a:t>
            </a:r>
            <a:r>
              <a:rPr lang="ru-RU" sz="2400" dirty="0" err="1">
                <a:latin typeface="Arial Narrow" panose="020B0606020202030204" pitchFamily="34" charset="0"/>
              </a:rPr>
              <a:t>както</a:t>
            </a:r>
            <a:r>
              <a:rPr lang="ru-RU" sz="2400" dirty="0">
                <a:latin typeface="Arial Narrow" panose="020B0606020202030204" pitchFamily="34" charset="0"/>
              </a:rPr>
              <a:t> и </a:t>
            </a:r>
            <a:r>
              <a:rPr lang="ru-RU" sz="2400" dirty="0" err="1">
                <a:latin typeface="Arial Narrow" panose="020B0606020202030204" pitchFamily="34" charset="0"/>
              </a:rPr>
              <a:t>лечебните</a:t>
            </a:r>
            <a:r>
              <a:rPr lang="ru-RU" sz="2400" dirty="0">
                <a:latin typeface="Arial Narrow" panose="020B0606020202030204" pitchFamily="34" charset="0"/>
              </a:rPr>
              <a:t> заведения </a:t>
            </a:r>
            <a:r>
              <a:rPr lang="ru-RU" sz="2400" dirty="0" err="1">
                <a:latin typeface="Arial Narrow" panose="020B0606020202030204" pitchFamily="34" charset="0"/>
              </a:rPr>
              <a:t>към</a:t>
            </a:r>
            <a:r>
              <a:rPr lang="ru-RU" sz="2400" dirty="0">
                <a:latin typeface="Arial Narrow" panose="020B0606020202030204" pitchFamily="34" charset="0"/>
              </a:rPr>
              <a:t> </a:t>
            </a:r>
            <a:r>
              <a:rPr lang="ru-RU" sz="2400" dirty="0" err="1">
                <a:latin typeface="Arial Narrow" panose="020B0606020202030204" pitchFamily="34" charset="0"/>
              </a:rPr>
              <a:t>Министерския</a:t>
            </a:r>
            <a:r>
              <a:rPr lang="ru-RU" sz="2400" dirty="0">
                <a:latin typeface="Arial Narrow" panose="020B0606020202030204" pitchFamily="34" charset="0"/>
              </a:rPr>
              <a:t> </a:t>
            </a:r>
            <a:r>
              <a:rPr lang="ru-RU" sz="2400" dirty="0" err="1">
                <a:latin typeface="Arial Narrow" panose="020B0606020202030204" pitchFamily="34" charset="0"/>
              </a:rPr>
              <a:t>съвет</a:t>
            </a:r>
            <a:r>
              <a:rPr lang="ru-RU" sz="2400" dirty="0">
                <a:latin typeface="Arial Narrow" panose="020B0606020202030204" pitchFamily="34" charset="0"/>
              </a:rPr>
              <a:t>, </a:t>
            </a:r>
            <a:r>
              <a:rPr lang="ru-RU" sz="2400" dirty="0" err="1">
                <a:latin typeface="Arial Narrow" panose="020B0606020202030204" pitchFamily="34" charset="0"/>
              </a:rPr>
              <a:t>Министерството</a:t>
            </a:r>
            <a:r>
              <a:rPr lang="ru-RU" sz="2400" dirty="0">
                <a:latin typeface="Arial Narrow" panose="020B0606020202030204" pitchFamily="34" charset="0"/>
              </a:rPr>
              <a:t> на </a:t>
            </a:r>
            <a:r>
              <a:rPr lang="ru-RU" sz="2400" dirty="0" err="1">
                <a:latin typeface="Arial Narrow" panose="020B0606020202030204" pitchFamily="34" charset="0"/>
              </a:rPr>
              <a:t>здравеопазването</a:t>
            </a:r>
            <a:r>
              <a:rPr lang="ru-RU" sz="2400" dirty="0">
                <a:latin typeface="Arial Narrow" panose="020B0606020202030204" pitchFamily="34" charset="0"/>
              </a:rPr>
              <a:t>, </a:t>
            </a:r>
            <a:r>
              <a:rPr lang="ru-RU" sz="2400" dirty="0" err="1">
                <a:latin typeface="Arial Narrow" panose="020B0606020202030204" pitchFamily="34" charset="0"/>
              </a:rPr>
              <a:t>Министерството</a:t>
            </a:r>
            <a:r>
              <a:rPr lang="ru-RU" sz="2400" dirty="0">
                <a:latin typeface="Arial Narrow" panose="020B0606020202030204" pitchFamily="34" charset="0"/>
              </a:rPr>
              <a:t> на </a:t>
            </a:r>
            <a:r>
              <a:rPr lang="ru-RU" sz="2400" dirty="0" err="1">
                <a:latin typeface="Arial Narrow" panose="020B0606020202030204" pitchFamily="34" charset="0"/>
              </a:rPr>
              <a:t>отбраната</a:t>
            </a:r>
            <a:r>
              <a:rPr lang="ru-RU" sz="2400" dirty="0">
                <a:latin typeface="Arial Narrow" panose="020B0606020202030204" pitchFamily="34" charset="0"/>
              </a:rPr>
              <a:t>, </a:t>
            </a:r>
            <a:r>
              <a:rPr lang="ru-RU" sz="2400" dirty="0" err="1">
                <a:latin typeface="Arial Narrow" panose="020B0606020202030204" pitchFamily="34" charset="0"/>
              </a:rPr>
              <a:t>Министерството</a:t>
            </a:r>
            <a:r>
              <a:rPr lang="ru-RU" sz="2400" dirty="0">
                <a:latin typeface="Arial Narrow" panose="020B0606020202030204" pitchFamily="34" charset="0"/>
              </a:rPr>
              <a:t> на </a:t>
            </a:r>
            <a:r>
              <a:rPr lang="ru-RU" sz="2400" dirty="0" err="1">
                <a:latin typeface="Arial Narrow" panose="020B0606020202030204" pitchFamily="34" charset="0"/>
              </a:rPr>
              <a:t>вътрешните</a:t>
            </a:r>
            <a:r>
              <a:rPr lang="ru-RU" sz="2400" dirty="0">
                <a:latin typeface="Arial Narrow" panose="020B0606020202030204" pitchFamily="34" charset="0"/>
              </a:rPr>
              <a:t> </a:t>
            </a:r>
            <a:r>
              <a:rPr lang="ru-RU" sz="2400" dirty="0" err="1">
                <a:latin typeface="Arial Narrow" panose="020B0606020202030204" pitchFamily="34" charset="0"/>
              </a:rPr>
              <a:t>работи</a:t>
            </a:r>
            <a:r>
              <a:rPr lang="ru-RU" sz="2400" dirty="0">
                <a:latin typeface="Arial Narrow" panose="020B0606020202030204" pitchFamily="34" charset="0"/>
              </a:rPr>
              <a:t>, </a:t>
            </a:r>
            <a:r>
              <a:rPr lang="ru-RU" sz="2400" dirty="0" err="1">
                <a:latin typeface="Arial Narrow" panose="020B0606020202030204" pitchFamily="34" charset="0"/>
              </a:rPr>
              <a:t>Министерството</a:t>
            </a:r>
            <a:r>
              <a:rPr lang="ru-RU" sz="2400" dirty="0">
                <a:latin typeface="Arial Narrow" panose="020B0606020202030204" pitchFamily="34" charset="0"/>
              </a:rPr>
              <a:t> на </a:t>
            </a:r>
            <a:r>
              <a:rPr lang="ru-RU" sz="2400" dirty="0" err="1">
                <a:latin typeface="Arial Narrow" panose="020B0606020202030204" pitchFamily="34" charset="0"/>
              </a:rPr>
              <a:t>правосъдието</a:t>
            </a:r>
            <a:r>
              <a:rPr lang="ru-RU" sz="2400" dirty="0">
                <a:latin typeface="Arial Narrow" panose="020B0606020202030204" pitchFamily="34" charset="0"/>
              </a:rPr>
              <a:t> и </a:t>
            </a:r>
            <a:r>
              <a:rPr lang="ru-RU" sz="2400" dirty="0" err="1">
                <a:latin typeface="Arial Narrow" panose="020B0606020202030204" pitchFamily="34" charset="0"/>
              </a:rPr>
              <a:t>Министерството</a:t>
            </a:r>
            <a:r>
              <a:rPr lang="ru-RU" sz="2400" dirty="0">
                <a:latin typeface="Arial Narrow" panose="020B0606020202030204" pitchFamily="34" charset="0"/>
              </a:rPr>
              <a:t> на транспорта, </a:t>
            </a:r>
            <a:r>
              <a:rPr lang="ru-RU" sz="2400" dirty="0" err="1">
                <a:latin typeface="Arial Narrow" panose="020B0606020202030204" pitchFamily="34" charset="0"/>
              </a:rPr>
              <a:t>информационните</a:t>
            </a:r>
            <a:r>
              <a:rPr lang="ru-RU" sz="2400" dirty="0">
                <a:latin typeface="Arial Narrow" panose="020B0606020202030204" pitchFamily="34" charset="0"/>
              </a:rPr>
              <a:t> технологии и </a:t>
            </a:r>
            <a:r>
              <a:rPr lang="ru-RU" sz="2400" dirty="0" err="1" smtClean="0">
                <a:latin typeface="Arial Narrow" panose="020B0606020202030204" pitchFamily="34" charset="0"/>
              </a:rPr>
              <a:t>съобщенията</a:t>
            </a:r>
            <a:r>
              <a:rPr lang="ru-RU" sz="2400" dirty="0" smtClean="0">
                <a:latin typeface="Arial Narrow" panose="020B0606020202030204" pitchFamily="34" charset="0"/>
              </a:rPr>
              <a:t>, </a:t>
            </a:r>
            <a:r>
              <a:rPr lang="ru-RU" sz="2400" dirty="0" err="1" smtClean="0">
                <a:latin typeface="Arial Narrow" panose="020B0606020202030204" pitchFamily="34" charset="0"/>
              </a:rPr>
              <a:t>които</a:t>
            </a:r>
            <a:r>
              <a:rPr lang="ru-RU" sz="2400" dirty="0" smtClean="0">
                <a:latin typeface="Arial Narrow" panose="020B0606020202030204" pitchFamily="34" charset="0"/>
              </a:rPr>
              <a:t> </a:t>
            </a:r>
            <a:r>
              <a:rPr lang="ru-RU" sz="2400" dirty="0">
                <a:latin typeface="Arial Narrow" panose="020B0606020202030204" pitchFamily="34" charset="0"/>
              </a:rPr>
              <a:t>се </a:t>
            </a:r>
            <a:r>
              <a:rPr lang="ru-RU" sz="2400" dirty="0" err="1">
                <a:latin typeface="Arial Narrow" panose="020B0606020202030204" pitchFamily="34" charset="0"/>
              </a:rPr>
              <a:t>създават</a:t>
            </a:r>
            <a:r>
              <a:rPr lang="ru-RU" sz="2400" dirty="0">
                <a:latin typeface="Arial Narrow" panose="020B0606020202030204" pitchFamily="34" charset="0"/>
              </a:rPr>
              <a:t> от </a:t>
            </a:r>
            <a:r>
              <a:rPr lang="ru-RU" sz="2400" dirty="0" err="1">
                <a:latin typeface="Arial Narrow" panose="020B0606020202030204" pitchFamily="34" charset="0"/>
              </a:rPr>
              <a:t>държавата</a:t>
            </a:r>
            <a:r>
              <a:rPr lang="ru-RU" sz="2400" dirty="0" smtClean="0">
                <a:latin typeface="Arial Narrow" panose="020B0606020202030204" pitchFamily="34" charset="0"/>
              </a:rPr>
              <a:t>. </a:t>
            </a:r>
            <a:r>
              <a:rPr lang="ru-RU" sz="2400" dirty="0" err="1" smtClean="0">
                <a:latin typeface="Arial Narrow" panose="020B0606020202030204" pitchFamily="34" charset="0"/>
              </a:rPr>
              <a:t>Лечебните</a:t>
            </a:r>
            <a:r>
              <a:rPr lang="ru-RU" sz="2400" dirty="0" smtClean="0">
                <a:latin typeface="Arial Narrow" panose="020B0606020202030204" pitchFamily="34" charset="0"/>
              </a:rPr>
              <a:t> заведения за стационарна </a:t>
            </a:r>
            <a:r>
              <a:rPr lang="ru-RU" sz="2400" dirty="0" err="1" smtClean="0">
                <a:latin typeface="Arial Narrow" panose="020B0606020202030204" pitchFamily="34" charset="0"/>
              </a:rPr>
              <a:t>псхиатрична</a:t>
            </a:r>
            <a:r>
              <a:rPr lang="ru-RU" sz="2400" dirty="0" smtClean="0">
                <a:latin typeface="Arial Narrow" panose="020B0606020202030204" pitchFamily="34" charset="0"/>
              </a:rPr>
              <a:t> </a:t>
            </a:r>
            <a:r>
              <a:rPr lang="ru-RU" sz="2400" dirty="0" err="1" smtClean="0">
                <a:latin typeface="Arial Narrow" panose="020B0606020202030204" pitchFamily="34" charset="0"/>
              </a:rPr>
              <a:t>помощ</a:t>
            </a:r>
            <a:r>
              <a:rPr lang="ru-RU" sz="2400" dirty="0" smtClean="0">
                <a:latin typeface="Arial Narrow" panose="020B0606020202030204" pitchFamily="34" charset="0"/>
              </a:rPr>
              <a:t> </a:t>
            </a:r>
            <a:r>
              <a:rPr lang="ru-RU" sz="2400" dirty="0" err="1" smtClean="0">
                <a:latin typeface="Arial Narrow" panose="020B0606020202030204" pitchFamily="34" charset="0"/>
              </a:rPr>
              <a:t>могат</a:t>
            </a:r>
            <a:r>
              <a:rPr lang="ru-RU" sz="2400" dirty="0" smtClean="0">
                <a:latin typeface="Arial Narrow" panose="020B0606020202030204" pitchFamily="34" charset="0"/>
              </a:rPr>
              <a:t> да се </a:t>
            </a:r>
            <a:r>
              <a:rPr lang="ru-RU" sz="2400" dirty="0" err="1" smtClean="0">
                <a:latin typeface="Arial Narrow" panose="020B0606020202030204" pitchFamily="34" charset="0"/>
              </a:rPr>
              <a:t>създават</a:t>
            </a:r>
            <a:r>
              <a:rPr lang="ru-RU" sz="2400" dirty="0" smtClean="0">
                <a:latin typeface="Arial Narrow" panose="020B0606020202030204" pitchFamily="34" charset="0"/>
              </a:rPr>
              <a:t> и от </a:t>
            </a:r>
            <a:r>
              <a:rPr lang="ru-RU" sz="2400" dirty="0" err="1" smtClean="0">
                <a:latin typeface="Arial Narrow" panose="020B0606020202030204" pitchFamily="34" charset="0"/>
              </a:rPr>
              <a:t>други</a:t>
            </a:r>
            <a:r>
              <a:rPr lang="ru-RU" sz="2400" dirty="0" smtClean="0">
                <a:latin typeface="Arial Narrow" panose="020B0606020202030204" pitchFamily="34" charset="0"/>
              </a:rPr>
              <a:t> лица.</a:t>
            </a:r>
          </a:p>
          <a:p>
            <a:pPr algn="just"/>
            <a:r>
              <a:rPr lang="ru-RU" sz="2400" dirty="0" smtClean="0">
                <a:latin typeface="Arial Narrow" panose="020B0606020202030204" pitchFamily="34" charset="0"/>
              </a:rPr>
              <a:t>	</a:t>
            </a:r>
            <a:r>
              <a:rPr lang="ru-RU" sz="2400" b="1" dirty="0" err="1" smtClean="0">
                <a:latin typeface="Arial Narrow" panose="020B0606020202030204" pitchFamily="34" charset="0"/>
              </a:rPr>
              <a:t>Лечебните</a:t>
            </a:r>
            <a:r>
              <a:rPr lang="ru-RU" sz="2400" b="1" dirty="0" smtClean="0">
                <a:latin typeface="Arial Narrow" panose="020B0606020202030204" pitchFamily="34" charset="0"/>
              </a:rPr>
              <a:t> </a:t>
            </a:r>
            <a:r>
              <a:rPr lang="ru-RU" sz="2400" b="1" dirty="0">
                <a:latin typeface="Arial Narrow" panose="020B0606020202030204" pitchFamily="34" charset="0"/>
              </a:rPr>
              <a:t>заведения </a:t>
            </a:r>
            <a:r>
              <a:rPr lang="ru-RU" sz="2400" b="1" dirty="0" err="1">
                <a:latin typeface="Arial Narrow" panose="020B0606020202030204" pitchFamily="34" charset="0"/>
              </a:rPr>
              <a:t>оказват</a:t>
            </a:r>
            <a:r>
              <a:rPr lang="ru-RU" sz="2400" b="1" dirty="0">
                <a:latin typeface="Arial Narrow" panose="020B0606020202030204" pitchFamily="34" charset="0"/>
              </a:rPr>
              <a:t> </a:t>
            </a:r>
            <a:r>
              <a:rPr lang="ru-RU" sz="2400" b="1" dirty="0" err="1">
                <a:latin typeface="Arial Narrow" panose="020B0606020202030204" pitchFamily="34" charset="0"/>
              </a:rPr>
              <a:t>извънболнична</a:t>
            </a:r>
            <a:r>
              <a:rPr lang="ru-RU" sz="2400" b="1" dirty="0">
                <a:latin typeface="Arial Narrow" panose="020B0606020202030204" pitchFamily="34" charset="0"/>
              </a:rPr>
              <a:t> и </a:t>
            </a:r>
            <a:r>
              <a:rPr lang="ru-RU" sz="2400" b="1" dirty="0" err="1">
                <a:latin typeface="Arial Narrow" panose="020B0606020202030204" pitchFamily="34" charset="0"/>
              </a:rPr>
              <a:t>болнична</a:t>
            </a:r>
            <a:r>
              <a:rPr lang="ru-RU" sz="2400" b="1" dirty="0">
                <a:latin typeface="Arial Narrow" panose="020B0606020202030204" pitchFamily="34" charset="0"/>
              </a:rPr>
              <a:t> </a:t>
            </a:r>
            <a:r>
              <a:rPr lang="ru-RU" sz="2400" b="1" dirty="0" err="1">
                <a:latin typeface="Arial Narrow" panose="020B0606020202030204" pitchFamily="34" charset="0"/>
              </a:rPr>
              <a:t>помощ</a:t>
            </a:r>
            <a:r>
              <a:rPr lang="ru-RU" sz="2400" dirty="0">
                <a:latin typeface="Arial Narrow" panose="020B0606020202030204" pitchFamily="34" charset="0"/>
              </a:rPr>
              <a:t>. Те се </a:t>
            </a:r>
            <a:r>
              <a:rPr lang="ru-RU" sz="2400" dirty="0" err="1">
                <a:latin typeface="Arial Narrow" panose="020B0606020202030204" pitchFamily="34" charset="0"/>
              </a:rPr>
              <a:t>създават</a:t>
            </a:r>
            <a:r>
              <a:rPr lang="ru-RU" sz="2400" dirty="0">
                <a:latin typeface="Arial Narrow" panose="020B0606020202030204" pitchFamily="34" charset="0"/>
              </a:rPr>
              <a:t> от </a:t>
            </a:r>
            <a:r>
              <a:rPr lang="ru-RU" sz="2400" dirty="0" err="1">
                <a:latin typeface="Arial Narrow" panose="020B0606020202030204" pitchFamily="34" charset="0"/>
              </a:rPr>
              <a:t>държавата</a:t>
            </a:r>
            <a:r>
              <a:rPr lang="ru-RU" sz="2400" dirty="0">
                <a:latin typeface="Arial Narrow" panose="020B0606020202030204" pitchFamily="34" charset="0"/>
              </a:rPr>
              <a:t>, от </a:t>
            </a:r>
            <a:r>
              <a:rPr lang="ru-RU" sz="2400" dirty="0" err="1">
                <a:latin typeface="Arial Narrow" panose="020B0606020202030204" pitchFamily="34" charset="0"/>
              </a:rPr>
              <a:t>общините</a:t>
            </a:r>
            <a:r>
              <a:rPr lang="ru-RU" sz="2400" dirty="0">
                <a:latin typeface="Arial Narrow" panose="020B0606020202030204" pitchFamily="34" charset="0"/>
              </a:rPr>
              <a:t> и от </a:t>
            </a:r>
            <a:r>
              <a:rPr lang="ru-RU" sz="2400" dirty="0" err="1">
                <a:latin typeface="Arial Narrow" panose="020B0606020202030204" pitchFamily="34" charset="0"/>
              </a:rPr>
              <a:t>други</a:t>
            </a:r>
            <a:r>
              <a:rPr lang="ru-RU" sz="2400" dirty="0">
                <a:latin typeface="Arial Narrow" panose="020B0606020202030204" pitchFamily="34" charset="0"/>
              </a:rPr>
              <a:t> юридически и физически лица.</a:t>
            </a:r>
          </a:p>
          <a:p>
            <a:pPr algn="just"/>
            <a:r>
              <a:rPr lang="ru-RU" sz="2400" dirty="0" smtClean="0">
                <a:latin typeface="Arial Narrow" panose="020B0606020202030204" pitchFamily="34" charset="0"/>
              </a:rPr>
              <a:t>	</a:t>
            </a:r>
            <a:r>
              <a:rPr lang="ru-RU" sz="2400" dirty="0" err="1" smtClean="0">
                <a:latin typeface="Arial Narrow" panose="020B0606020202030204" pitchFamily="34" charset="0"/>
              </a:rPr>
              <a:t>Лечебните</a:t>
            </a:r>
            <a:r>
              <a:rPr lang="ru-RU" sz="2400" dirty="0" smtClean="0">
                <a:latin typeface="Arial Narrow" panose="020B0606020202030204" pitchFamily="34" charset="0"/>
              </a:rPr>
              <a:t> </a:t>
            </a:r>
            <a:r>
              <a:rPr lang="ru-RU" sz="2400" dirty="0">
                <a:latin typeface="Arial Narrow" panose="020B0606020202030204" pitchFamily="34" charset="0"/>
              </a:rPr>
              <a:t>заведения </a:t>
            </a:r>
            <a:r>
              <a:rPr lang="ru-RU" sz="2400" dirty="0" err="1">
                <a:latin typeface="Arial Narrow" panose="020B0606020202030204" pitchFamily="34" charset="0"/>
              </a:rPr>
              <a:t>са</a:t>
            </a:r>
            <a:r>
              <a:rPr lang="ru-RU" sz="2400" dirty="0">
                <a:latin typeface="Arial Narrow" panose="020B0606020202030204" pitchFamily="34" charset="0"/>
              </a:rPr>
              <a:t> </a:t>
            </a:r>
            <a:r>
              <a:rPr lang="ru-RU" sz="2400" dirty="0" err="1">
                <a:latin typeface="Arial Narrow" panose="020B0606020202030204" pitchFamily="34" charset="0"/>
              </a:rPr>
              <a:t>равнопоставени</a:t>
            </a:r>
            <a:r>
              <a:rPr lang="ru-RU" sz="2400" dirty="0">
                <a:latin typeface="Arial Narrow" panose="020B0606020202030204" pitchFamily="34" charset="0"/>
              </a:rPr>
              <a:t> независимо от </a:t>
            </a:r>
            <a:r>
              <a:rPr lang="ru-RU" sz="2400" dirty="0" err="1">
                <a:latin typeface="Arial Narrow" panose="020B0606020202030204" pitchFamily="34" charset="0"/>
              </a:rPr>
              <a:t>собствеността</a:t>
            </a:r>
            <a:r>
              <a:rPr lang="ru-RU" sz="2400" dirty="0">
                <a:latin typeface="Arial Narrow" panose="020B0606020202030204" pitchFamily="34" charset="0"/>
              </a:rPr>
              <a:t> им.</a:t>
            </a:r>
          </a:p>
          <a:p>
            <a:pPr algn="just"/>
            <a:r>
              <a:rPr lang="ru-RU" sz="2400" dirty="0" smtClean="0">
                <a:latin typeface="Arial Narrow" panose="020B0606020202030204" pitchFamily="34" charset="0"/>
              </a:rPr>
              <a:t>	</a:t>
            </a:r>
            <a:r>
              <a:rPr lang="ru-RU" sz="2400" dirty="0" err="1" smtClean="0">
                <a:latin typeface="Arial Narrow" panose="020B0606020202030204" pitchFamily="34" charset="0"/>
              </a:rPr>
              <a:t>Медицинската</a:t>
            </a:r>
            <a:r>
              <a:rPr lang="ru-RU" sz="2400" dirty="0" smtClean="0">
                <a:latin typeface="Arial Narrow" panose="020B0606020202030204" pitchFamily="34" charset="0"/>
              </a:rPr>
              <a:t> </a:t>
            </a:r>
            <a:r>
              <a:rPr lang="ru-RU" sz="2400" dirty="0" err="1">
                <a:latin typeface="Arial Narrow" panose="020B0606020202030204" pitchFamily="34" charset="0"/>
              </a:rPr>
              <a:t>дейност</a:t>
            </a:r>
            <a:r>
              <a:rPr lang="ru-RU" sz="2400" dirty="0">
                <a:latin typeface="Arial Narrow" panose="020B0606020202030204" pitchFamily="34" charset="0"/>
              </a:rPr>
              <a:t> на всяко </a:t>
            </a:r>
            <a:r>
              <a:rPr lang="ru-RU" sz="2400" dirty="0" err="1">
                <a:latin typeface="Arial Narrow" panose="020B0606020202030204" pitchFamily="34" charset="0"/>
              </a:rPr>
              <a:t>лечебно</a:t>
            </a:r>
            <a:r>
              <a:rPr lang="ru-RU" sz="2400" dirty="0">
                <a:latin typeface="Arial Narrow" panose="020B0606020202030204" pitchFamily="34" charset="0"/>
              </a:rPr>
              <a:t> заведение подлежи на </a:t>
            </a:r>
            <a:r>
              <a:rPr lang="ru-RU" sz="2400" dirty="0" err="1">
                <a:latin typeface="Arial Narrow" panose="020B0606020202030204" pitchFamily="34" charset="0"/>
              </a:rPr>
              <a:t>контрол</a:t>
            </a:r>
            <a:r>
              <a:rPr lang="ru-RU" sz="2400" dirty="0" smtClean="0">
                <a:latin typeface="Arial Narrow" panose="020B0606020202030204" pitchFamily="34" charset="0"/>
              </a:rPr>
              <a:t>.</a:t>
            </a:r>
          </a:p>
          <a:p>
            <a:pPr algn="just"/>
            <a:r>
              <a:rPr lang="ru-RU" sz="2400" dirty="0" smtClean="0">
                <a:latin typeface="Arial Narrow" panose="020B0606020202030204" pitchFamily="34" charset="0"/>
              </a:rPr>
              <a:t>	</a:t>
            </a:r>
            <a:r>
              <a:rPr lang="ru-RU" sz="2400" dirty="0" err="1" smtClean="0">
                <a:latin typeface="Arial Narrow" panose="020B0606020202030204" pitchFamily="34" charset="0"/>
              </a:rPr>
              <a:t>Дейността</a:t>
            </a:r>
            <a:r>
              <a:rPr lang="ru-RU" sz="2400" dirty="0" smtClean="0">
                <a:latin typeface="Arial Narrow" panose="020B0606020202030204" pitchFamily="34" charset="0"/>
              </a:rPr>
              <a:t> </a:t>
            </a:r>
            <a:r>
              <a:rPr lang="ru-RU" sz="2400" dirty="0">
                <a:latin typeface="Arial Narrow" panose="020B0606020202030204" pitchFamily="34" charset="0"/>
              </a:rPr>
              <a:t>на </a:t>
            </a:r>
            <a:r>
              <a:rPr lang="ru-RU" sz="2400" dirty="0" err="1">
                <a:latin typeface="Arial Narrow" panose="020B0606020202030204" pitchFamily="34" charset="0"/>
              </a:rPr>
              <a:t>лечебните</a:t>
            </a:r>
            <a:r>
              <a:rPr lang="ru-RU" sz="2400" dirty="0">
                <a:latin typeface="Arial Narrow" panose="020B0606020202030204" pitchFamily="34" charset="0"/>
              </a:rPr>
              <a:t> заведения и на </a:t>
            </a:r>
            <a:r>
              <a:rPr lang="ru-RU" sz="2400" dirty="0" err="1">
                <a:latin typeface="Arial Narrow" panose="020B0606020202030204" pitchFamily="34" charset="0"/>
              </a:rPr>
              <a:t>медицинските</a:t>
            </a:r>
            <a:r>
              <a:rPr lang="ru-RU" sz="2400" dirty="0">
                <a:latin typeface="Arial Narrow" panose="020B0606020202030204" pitchFamily="34" charset="0"/>
              </a:rPr>
              <a:t> и </a:t>
            </a:r>
            <a:r>
              <a:rPr lang="ru-RU" sz="2400" dirty="0" err="1">
                <a:latin typeface="Arial Narrow" panose="020B0606020202030204" pitchFamily="34" charset="0"/>
              </a:rPr>
              <a:t>другите</a:t>
            </a:r>
            <a:r>
              <a:rPr lang="ru-RU" sz="2400" dirty="0">
                <a:latin typeface="Arial Narrow" panose="020B0606020202030204" pitchFamily="34" charset="0"/>
              </a:rPr>
              <a:t> </a:t>
            </a:r>
            <a:r>
              <a:rPr lang="ru-RU" sz="2400" dirty="0" err="1">
                <a:latin typeface="Arial Narrow" panose="020B0606020202030204" pitchFamily="34" charset="0"/>
              </a:rPr>
              <a:t>специалисти</a:t>
            </a:r>
            <a:r>
              <a:rPr lang="ru-RU" sz="2400" dirty="0">
                <a:latin typeface="Arial Narrow" panose="020B0606020202030204" pitchFamily="34" charset="0"/>
              </a:rPr>
              <a:t>, </a:t>
            </a:r>
            <a:r>
              <a:rPr lang="ru-RU" sz="2400" dirty="0" err="1">
                <a:latin typeface="Arial Narrow" panose="020B0606020202030204" pitchFamily="34" charset="0"/>
              </a:rPr>
              <a:t>които</a:t>
            </a:r>
            <a:r>
              <a:rPr lang="ru-RU" sz="2400" dirty="0">
                <a:latin typeface="Arial Narrow" panose="020B0606020202030204" pitchFamily="34" charset="0"/>
              </a:rPr>
              <a:t> </a:t>
            </a:r>
            <a:r>
              <a:rPr lang="ru-RU" sz="2400" dirty="0" err="1">
                <a:latin typeface="Arial Narrow" panose="020B0606020202030204" pitchFamily="34" charset="0"/>
              </a:rPr>
              <a:t>работят</a:t>
            </a:r>
            <a:r>
              <a:rPr lang="ru-RU" sz="2400" dirty="0">
                <a:latin typeface="Arial Narrow" panose="020B0606020202030204" pitchFamily="34" charset="0"/>
              </a:rPr>
              <a:t> в </a:t>
            </a:r>
            <a:r>
              <a:rPr lang="ru-RU" sz="2400" dirty="0" err="1">
                <a:latin typeface="Arial Narrow" panose="020B0606020202030204" pitchFamily="34" charset="0"/>
              </a:rPr>
              <a:t>тях</a:t>
            </a:r>
            <a:r>
              <a:rPr lang="ru-RU" sz="2400" dirty="0">
                <a:latin typeface="Arial Narrow" panose="020B0606020202030204" pitchFamily="34" charset="0"/>
              </a:rPr>
              <a:t>, се </a:t>
            </a:r>
            <a:r>
              <a:rPr lang="ru-RU" sz="2400" dirty="0" err="1">
                <a:latin typeface="Arial Narrow" panose="020B0606020202030204" pitchFamily="34" charset="0"/>
              </a:rPr>
              <a:t>осъществява</a:t>
            </a:r>
            <a:r>
              <a:rPr lang="ru-RU" sz="2400" dirty="0">
                <a:latin typeface="Arial Narrow" panose="020B0606020202030204" pitchFamily="34" charset="0"/>
              </a:rPr>
              <a:t> при </a:t>
            </a:r>
            <a:r>
              <a:rPr lang="ru-RU" sz="2400" dirty="0" err="1">
                <a:latin typeface="Arial Narrow" panose="020B0606020202030204" pitchFamily="34" charset="0"/>
              </a:rPr>
              <a:t>спазване</a:t>
            </a:r>
            <a:r>
              <a:rPr lang="ru-RU" sz="2400" dirty="0">
                <a:latin typeface="Arial Narrow" panose="020B0606020202030204" pitchFamily="34" charset="0"/>
              </a:rPr>
              <a:t> на </a:t>
            </a:r>
            <a:r>
              <a:rPr lang="ru-RU" sz="2400" b="1" dirty="0" err="1">
                <a:latin typeface="Arial Narrow" panose="020B0606020202030204" pitchFamily="34" charset="0"/>
              </a:rPr>
              <a:t>медицинските</a:t>
            </a:r>
            <a:r>
              <a:rPr lang="ru-RU" sz="2400" b="1" dirty="0">
                <a:latin typeface="Arial Narrow" panose="020B0606020202030204" pitchFamily="34" charset="0"/>
              </a:rPr>
              <a:t> </a:t>
            </a:r>
            <a:r>
              <a:rPr lang="ru-RU" sz="2400" b="1" dirty="0" err="1">
                <a:latin typeface="Arial Narrow" panose="020B0606020202030204" pitchFamily="34" charset="0"/>
              </a:rPr>
              <a:t>стандарти</a:t>
            </a:r>
            <a:r>
              <a:rPr lang="ru-RU" sz="2400" b="1" dirty="0">
                <a:latin typeface="Arial Narrow" panose="020B0606020202030204" pitchFamily="34" charset="0"/>
              </a:rPr>
              <a:t> </a:t>
            </a:r>
            <a:r>
              <a:rPr lang="ru-RU" sz="2400" dirty="0">
                <a:latin typeface="Arial Narrow" panose="020B0606020202030204" pitchFamily="34" charset="0"/>
              </a:rPr>
              <a:t>за качество на </a:t>
            </a:r>
            <a:r>
              <a:rPr lang="ru-RU" sz="2400" dirty="0" err="1">
                <a:latin typeface="Arial Narrow" panose="020B0606020202030204" pitchFamily="34" charset="0"/>
              </a:rPr>
              <a:t>оказваната</a:t>
            </a:r>
            <a:r>
              <a:rPr lang="ru-RU" sz="2400" dirty="0">
                <a:latin typeface="Arial Narrow" panose="020B0606020202030204" pitchFamily="34" charset="0"/>
              </a:rPr>
              <a:t> </a:t>
            </a:r>
            <a:r>
              <a:rPr lang="ru-RU" sz="2400" dirty="0" err="1">
                <a:latin typeface="Arial Narrow" panose="020B0606020202030204" pitchFamily="34" charset="0"/>
              </a:rPr>
              <a:t>медицинска</a:t>
            </a:r>
            <a:r>
              <a:rPr lang="ru-RU" sz="2400" dirty="0">
                <a:latin typeface="Arial Narrow" panose="020B0606020202030204" pitchFamily="34" charset="0"/>
              </a:rPr>
              <a:t> </a:t>
            </a:r>
            <a:r>
              <a:rPr lang="ru-RU" sz="2400" dirty="0" err="1">
                <a:latin typeface="Arial Narrow" panose="020B0606020202030204" pitchFamily="34" charset="0"/>
              </a:rPr>
              <a:t>помощ</a:t>
            </a:r>
            <a:r>
              <a:rPr lang="ru-RU" sz="2400" dirty="0">
                <a:latin typeface="Arial Narrow" panose="020B0606020202030204" pitchFamily="34" charset="0"/>
              </a:rPr>
              <a:t> и </a:t>
            </a:r>
            <a:r>
              <a:rPr lang="ru-RU" sz="2400" dirty="0" err="1">
                <a:latin typeface="Arial Narrow" panose="020B0606020202030204" pitchFamily="34" charset="0"/>
              </a:rPr>
              <a:t>осигуряване</a:t>
            </a:r>
            <a:r>
              <a:rPr lang="ru-RU" sz="2400" dirty="0">
                <a:latin typeface="Arial Narrow" panose="020B0606020202030204" pitchFamily="34" charset="0"/>
              </a:rPr>
              <a:t> защита на </a:t>
            </a:r>
            <a:r>
              <a:rPr lang="ru-RU" sz="2400" dirty="0" err="1">
                <a:latin typeface="Arial Narrow" panose="020B0606020202030204" pitchFamily="34" charset="0"/>
              </a:rPr>
              <a:t>правата</a:t>
            </a:r>
            <a:r>
              <a:rPr lang="ru-RU" sz="2400" dirty="0">
                <a:latin typeface="Arial Narrow" panose="020B0606020202030204" pitchFamily="34" charset="0"/>
              </a:rPr>
              <a:t> на пациента. </a:t>
            </a:r>
            <a:r>
              <a:rPr lang="ru-RU" sz="2400" dirty="0" err="1">
                <a:latin typeface="Arial Narrow" panose="020B0606020202030204" pitchFamily="34" charset="0"/>
              </a:rPr>
              <a:t>Медицинските</a:t>
            </a:r>
            <a:r>
              <a:rPr lang="ru-RU" sz="2400" dirty="0">
                <a:latin typeface="Arial Narrow" panose="020B0606020202030204" pitchFamily="34" charset="0"/>
              </a:rPr>
              <a:t> </a:t>
            </a:r>
            <a:r>
              <a:rPr lang="ru-RU" sz="2400" dirty="0" err="1">
                <a:latin typeface="Arial Narrow" panose="020B0606020202030204" pitchFamily="34" charset="0"/>
              </a:rPr>
              <a:t>стандарти</a:t>
            </a:r>
            <a:r>
              <a:rPr lang="ru-RU" sz="2400" dirty="0">
                <a:latin typeface="Arial Narrow" panose="020B0606020202030204" pitchFamily="34" charset="0"/>
              </a:rPr>
              <a:t> се </a:t>
            </a:r>
            <a:r>
              <a:rPr lang="ru-RU" sz="2400" dirty="0" err="1">
                <a:latin typeface="Arial Narrow" panose="020B0606020202030204" pitchFamily="34" charset="0"/>
              </a:rPr>
              <a:t>утвърждават</a:t>
            </a:r>
            <a:r>
              <a:rPr lang="ru-RU" sz="2400" dirty="0">
                <a:latin typeface="Arial Narrow" panose="020B0606020202030204" pitchFamily="34" charset="0"/>
              </a:rPr>
              <a:t> с </a:t>
            </a:r>
            <a:r>
              <a:rPr lang="ru-RU" sz="2400" dirty="0" err="1">
                <a:latin typeface="Arial Narrow" panose="020B0606020202030204" pitchFamily="34" charset="0"/>
              </a:rPr>
              <a:t>наредба</a:t>
            </a:r>
            <a:r>
              <a:rPr lang="ru-RU" sz="2400" dirty="0">
                <a:latin typeface="Arial Narrow" panose="020B0606020202030204" pitchFamily="34" charset="0"/>
              </a:rPr>
              <a:t> на </a:t>
            </a:r>
            <a:r>
              <a:rPr lang="ru-RU" sz="2400" dirty="0" err="1">
                <a:latin typeface="Arial Narrow" panose="020B0606020202030204" pitchFamily="34" charset="0"/>
              </a:rPr>
              <a:t>министъра</a:t>
            </a:r>
            <a:r>
              <a:rPr lang="ru-RU" sz="2400" dirty="0">
                <a:latin typeface="Arial Narrow" panose="020B0606020202030204" pitchFamily="34" charset="0"/>
              </a:rPr>
              <a:t> на </a:t>
            </a:r>
            <a:r>
              <a:rPr lang="ru-RU" sz="2400" dirty="0" err="1">
                <a:latin typeface="Arial Narrow" panose="020B0606020202030204" pitchFamily="34" charset="0"/>
              </a:rPr>
              <a:t>здравеопазването</a:t>
            </a:r>
            <a:r>
              <a:rPr lang="ru-RU" sz="2400" dirty="0" smtClean="0">
                <a:latin typeface="Arial Narrow" panose="020B0606020202030204" pitchFamily="34" charset="0"/>
              </a:rPr>
              <a:t>.</a:t>
            </a:r>
          </a:p>
          <a:p>
            <a:pPr algn="just"/>
            <a:r>
              <a:rPr lang="ru-RU" sz="2400" dirty="0" smtClean="0">
                <a:latin typeface="Arial Narrow" panose="020B0606020202030204" pitchFamily="34" charset="0"/>
              </a:rPr>
              <a:t>	Никое </a:t>
            </a:r>
            <a:r>
              <a:rPr lang="ru-RU" sz="2400" dirty="0" err="1">
                <a:latin typeface="Arial Narrow" panose="020B0606020202030204" pitchFamily="34" charset="0"/>
              </a:rPr>
              <a:t>лечебно</a:t>
            </a:r>
            <a:r>
              <a:rPr lang="ru-RU" sz="2400" dirty="0">
                <a:latin typeface="Arial Narrow" panose="020B0606020202030204" pitchFamily="34" charset="0"/>
              </a:rPr>
              <a:t> заведение не </a:t>
            </a:r>
            <a:r>
              <a:rPr lang="ru-RU" sz="2400" dirty="0" err="1">
                <a:latin typeface="Arial Narrow" panose="020B0606020202030204" pitchFamily="34" charset="0"/>
              </a:rPr>
              <a:t>може</a:t>
            </a:r>
            <a:r>
              <a:rPr lang="ru-RU" sz="2400" dirty="0">
                <a:latin typeface="Arial Narrow" panose="020B0606020202030204" pitchFamily="34" charset="0"/>
              </a:rPr>
              <a:t> да </a:t>
            </a:r>
            <a:r>
              <a:rPr lang="ru-RU" sz="2400" dirty="0" err="1">
                <a:latin typeface="Arial Narrow" panose="020B0606020202030204" pitchFamily="34" charset="0"/>
              </a:rPr>
              <a:t>отказва</a:t>
            </a:r>
            <a:r>
              <a:rPr lang="ru-RU" sz="2400" dirty="0">
                <a:latin typeface="Arial Narrow" panose="020B0606020202030204" pitchFamily="34" charset="0"/>
              </a:rPr>
              <a:t> </a:t>
            </a:r>
            <a:r>
              <a:rPr lang="ru-RU" sz="2400" dirty="0" err="1">
                <a:latin typeface="Arial Narrow" panose="020B0606020202030204" pitchFamily="34" charset="0"/>
              </a:rPr>
              <a:t>медицинска</a:t>
            </a:r>
            <a:r>
              <a:rPr lang="ru-RU" sz="2400" dirty="0">
                <a:latin typeface="Arial Narrow" panose="020B0606020202030204" pitchFamily="34" charset="0"/>
              </a:rPr>
              <a:t> </a:t>
            </a:r>
            <a:r>
              <a:rPr lang="ru-RU" sz="2400" dirty="0" err="1">
                <a:latin typeface="Arial Narrow" panose="020B0606020202030204" pitchFamily="34" charset="0"/>
              </a:rPr>
              <a:t>помощ</a:t>
            </a:r>
            <a:r>
              <a:rPr lang="ru-RU" sz="2400" dirty="0">
                <a:latin typeface="Arial Narrow" panose="020B0606020202030204" pitchFamily="34" charset="0"/>
              </a:rPr>
              <a:t> на лица, явили се в него в </a:t>
            </a:r>
            <a:r>
              <a:rPr lang="ru-RU" sz="2400" dirty="0" err="1">
                <a:latin typeface="Arial Narrow" panose="020B0606020202030204" pitchFamily="34" charset="0"/>
              </a:rPr>
              <a:t>състояние</a:t>
            </a:r>
            <a:r>
              <a:rPr lang="ru-RU" sz="2400" dirty="0">
                <a:latin typeface="Arial Narrow" panose="020B0606020202030204" pitchFamily="34" charset="0"/>
              </a:rPr>
              <a:t>, </a:t>
            </a:r>
            <a:r>
              <a:rPr lang="ru-RU" sz="2400" dirty="0" err="1">
                <a:latin typeface="Arial Narrow" panose="020B0606020202030204" pitchFamily="34" charset="0"/>
              </a:rPr>
              <a:t>което</a:t>
            </a:r>
            <a:r>
              <a:rPr lang="ru-RU" sz="2400" dirty="0">
                <a:latin typeface="Arial Narrow" panose="020B0606020202030204" pitchFamily="34" charset="0"/>
              </a:rPr>
              <a:t> </a:t>
            </a:r>
            <a:r>
              <a:rPr lang="ru-RU" sz="2400" dirty="0" err="1">
                <a:latin typeface="Arial Narrow" panose="020B0606020202030204" pitchFamily="34" charset="0"/>
              </a:rPr>
              <a:t>застрашава</a:t>
            </a:r>
            <a:r>
              <a:rPr lang="ru-RU" sz="2400" dirty="0">
                <a:latin typeface="Arial Narrow" panose="020B0606020202030204" pitchFamily="34" charset="0"/>
              </a:rPr>
              <a:t> </a:t>
            </a:r>
            <a:r>
              <a:rPr lang="ru-RU" sz="2400" dirty="0" err="1">
                <a:latin typeface="Arial Narrow" panose="020B0606020202030204" pitchFamily="34" charset="0"/>
              </a:rPr>
              <a:t>техния</a:t>
            </a:r>
            <a:r>
              <a:rPr lang="ru-RU" sz="2400" dirty="0">
                <a:latin typeface="Arial Narrow" panose="020B0606020202030204" pitchFamily="34" charset="0"/>
              </a:rPr>
              <a:t> живот, независимо от </a:t>
            </a:r>
            <a:r>
              <a:rPr lang="ru-RU" sz="2400" dirty="0" err="1">
                <a:latin typeface="Arial Narrow" panose="020B0606020202030204" pitchFamily="34" charset="0"/>
              </a:rPr>
              <a:t>местоживеенето</a:t>
            </a:r>
            <a:r>
              <a:rPr lang="ru-RU" sz="2400" dirty="0">
                <a:latin typeface="Arial Narrow" panose="020B0606020202030204" pitchFamily="34" charset="0"/>
              </a:rPr>
              <a:t> им.</a:t>
            </a:r>
            <a:endParaRPr lang="bg-BG" sz="2400" dirty="0">
              <a:latin typeface="Arial Narrow" panose="020B0606020202030204" pitchFamily="34" charset="0"/>
            </a:endParaRPr>
          </a:p>
        </p:txBody>
      </p:sp>
    </p:spTree>
    <p:extLst>
      <p:ext uri="{BB962C8B-B14F-4D97-AF65-F5344CB8AC3E}">
        <p14:creationId xmlns:p14="http://schemas.microsoft.com/office/powerpoint/2010/main" val="251044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авоъгълник 2"/>
          <p:cNvSpPr/>
          <p:nvPr/>
        </p:nvSpPr>
        <p:spPr>
          <a:xfrm>
            <a:off x="134470" y="290063"/>
            <a:ext cx="11887200" cy="5632311"/>
          </a:xfrm>
          <a:prstGeom prst="rect">
            <a:avLst/>
          </a:prstGeom>
        </p:spPr>
        <p:txBody>
          <a:bodyPr wrap="square">
            <a:spAutoFit/>
          </a:bodyPr>
          <a:lstStyle/>
          <a:p>
            <a:r>
              <a:rPr lang="ru-RU" sz="2400" dirty="0" smtClean="0">
                <a:latin typeface="Arial Narrow" panose="020B0606020202030204" pitchFamily="34" charset="0"/>
              </a:rPr>
              <a:t>	</a:t>
            </a:r>
            <a:r>
              <a:rPr lang="ru-RU" sz="2400" b="1" dirty="0" err="1" smtClean="0">
                <a:latin typeface="Arial Narrow" panose="020B0606020202030204" pitchFamily="34" charset="0"/>
              </a:rPr>
              <a:t>Контролът</a:t>
            </a:r>
            <a:r>
              <a:rPr lang="ru-RU" sz="2400" b="1" dirty="0" smtClean="0">
                <a:latin typeface="Arial Narrow" panose="020B0606020202030204" pitchFamily="34" charset="0"/>
              </a:rPr>
              <a:t> </a:t>
            </a:r>
            <a:r>
              <a:rPr lang="ru-RU" sz="2400" b="1" dirty="0" err="1">
                <a:latin typeface="Arial Narrow" panose="020B0606020202030204" pitchFamily="34" charset="0"/>
              </a:rPr>
              <a:t>върху</a:t>
            </a:r>
            <a:r>
              <a:rPr lang="ru-RU" sz="2400" b="1" dirty="0">
                <a:latin typeface="Arial Narrow" panose="020B0606020202030204" pitchFamily="34" charset="0"/>
              </a:rPr>
              <a:t> </a:t>
            </a:r>
            <a:r>
              <a:rPr lang="ru-RU" sz="2400" b="1" dirty="0" err="1">
                <a:latin typeface="Arial Narrow" panose="020B0606020202030204" pitchFamily="34" charset="0"/>
              </a:rPr>
              <a:t>дейността</a:t>
            </a:r>
            <a:r>
              <a:rPr lang="ru-RU" sz="2400" b="1" dirty="0">
                <a:latin typeface="Arial Narrow" panose="020B0606020202030204" pitchFamily="34" charset="0"/>
              </a:rPr>
              <a:t> на </a:t>
            </a:r>
            <a:r>
              <a:rPr lang="ru-RU" sz="2400" b="1" dirty="0" err="1">
                <a:latin typeface="Arial Narrow" panose="020B0606020202030204" pitchFamily="34" charset="0"/>
              </a:rPr>
              <a:t>лечебните</a:t>
            </a:r>
            <a:r>
              <a:rPr lang="ru-RU" sz="2400" b="1" dirty="0">
                <a:latin typeface="Arial Narrow" panose="020B0606020202030204" pitchFamily="34" charset="0"/>
              </a:rPr>
              <a:t> заведения</a:t>
            </a:r>
            <a:r>
              <a:rPr lang="ru-RU" sz="2400" dirty="0">
                <a:latin typeface="Arial Narrow" panose="020B0606020202030204" pitchFamily="34" charset="0"/>
              </a:rPr>
              <a:t>, на </a:t>
            </a:r>
            <a:r>
              <a:rPr lang="ru-RU" sz="2400" dirty="0" err="1">
                <a:latin typeface="Arial Narrow" panose="020B0606020202030204" pitchFamily="34" charset="0"/>
              </a:rPr>
              <a:t>медицинските</a:t>
            </a:r>
            <a:r>
              <a:rPr lang="ru-RU" sz="2400" dirty="0">
                <a:latin typeface="Arial Narrow" panose="020B0606020202030204" pitchFamily="34" charset="0"/>
              </a:rPr>
              <a:t> </a:t>
            </a:r>
            <a:r>
              <a:rPr lang="ru-RU" sz="2400" dirty="0" err="1">
                <a:latin typeface="Arial Narrow" panose="020B0606020202030204" pitchFamily="34" charset="0"/>
              </a:rPr>
              <a:t>дейности</a:t>
            </a:r>
            <a:r>
              <a:rPr lang="ru-RU" sz="2400" dirty="0">
                <a:latin typeface="Arial Narrow" panose="020B0606020202030204" pitchFamily="34" charset="0"/>
              </a:rPr>
              <a:t> и на </a:t>
            </a:r>
            <a:r>
              <a:rPr lang="ru-RU" sz="2400" dirty="0" err="1">
                <a:latin typeface="Arial Narrow" panose="020B0606020202030204" pitchFamily="34" charset="0"/>
              </a:rPr>
              <a:t>качеството</a:t>
            </a:r>
            <a:r>
              <a:rPr lang="ru-RU" sz="2400" dirty="0">
                <a:latin typeface="Arial Narrow" panose="020B0606020202030204" pitchFamily="34" charset="0"/>
              </a:rPr>
              <a:t> на </a:t>
            </a:r>
            <a:r>
              <a:rPr lang="ru-RU" sz="2400" dirty="0" err="1">
                <a:latin typeface="Arial Narrow" panose="020B0606020202030204" pitchFamily="34" charset="0"/>
              </a:rPr>
              <a:t>медицинската</a:t>
            </a:r>
            <a:r>
              <a:rPr lang="ru-RU" sz="2400" dirty="0">
                <a:latin typeface="Arial Narrow" panose="020B0606020202030204" pitchFamily="34" charset="0"/>
              </a:rPr>
              <a:t> </a:t>
            </a:r>
            <a:r>
              <a:rPr lang="ru-RU" sz="2400" dirty="0" err="1">
                <a:latin typeface="Arial Narrow" panose="020B0606020202030204" pitchFamily="34" charset="0"/>
              </a:rPr>
              <a:t>помощ</a:t>
            </a:r>
            <a:r>
              <a:rPr lang="ru-RU" sz="2400" dirty="0">
                <a:latin typeface="Arial Narrow" panose="020B0606020202030204" pitchFamily="34" charset="0"/>
              </a:rPr>
              <a:t> се </a:t>
            </a:r>
            <a:r>
              <a:rPr lang="ru-RU" sz="2400" dirty="0" err="1">
                <a:latin typeface="Arial Narrow" panose="020B0606020202030204" pitchFamily="34" charset="0"/>
              </a:rPr>
              <a:t>осъществява</a:t>
            </a:r>
            <a:r>
              <a:rPr lang="ru-RU" sz="2400" dirty="0">
                <a:latin typeface="Arial Narrow" panose="020B0606020202030204" pitchFamily="34" charset="0"/>
              </a:rPr>
              <a:t> от </a:t>
            </a:r>
            <a:r>
              <a:rPr lang="ru-RU" sz="2400" b="1" dirty="0" err="1">
                <a:latin typeface="Arial Narrow" panose="020B0606020202030204" pitchFamily="34" charset="0"/>
              </a:rPr>
              <a:t>Изпълнителна</a:t>
            </a:r>
            <a:r>
              <a:rPr lang="ru-RU" sz="2400" b="1" dirty="0">
                <a:latin typeface="Arial Narrow" panose="020B0606020202030204" pitchFamily="34" charset="0"/>
              </a:rPr>
              <a:t> </a:t>
            </a:r>
            <a:r>
              <a:rPr lang="ru-RU" sz="2400" b="1" dirty="0" err="1">
                <a:latin typeface="Arial Narrow" panose="020B0606020202030204" pitchFamily="34" charset="0"/>
              </a:rPr>
              <a:t>агенция</a:t>
            </a:r>
            <a:r>
              <a:rPr lang="ru-RU" sz="2400" b="1" dirty="0">
                <a:latin typeface="Arial Narrow" panose="020B0606020202030204" pitchFamily="34" charset="0"/>
              </a:rPr>
              <a:t> "</a:t>
            </a:r>
            <a:r>
              <a:rPr lang="ru-RU" sz="2400" b="1" dirty="0" err="1">
                <a:latin typeface="Arial Narrow" panose="020B0606020202030204" pitchFamily="34" charset="0"/>
              </a:rPr>
              <a:t>Медицински</a:t>
            </a:r>
            <a:r>
              <a:rPr lang="ru-RU" sz="2400" b="1" dirty="0">
                <a:latin typeface="Arial Narrow" panose="020B0606020202030204" pitchFamily="34" charset="0"/>
              </a:rPr>
              <a:t> надзор" </a:t>
            </a:r>
            <a:r>
              <a:rPr lang="ru-RU" sz="2400" b="1" dirty="0" err="1">
                <a:latin typeface="Arial Narrow" panose="020B0606020202030204" pitchFamily="34" charset="0"/>
              </a:rPr>
              <a:t>към</a:t>
            </a:r>
            <a:r>
              <a:rPr lang="ru-RU" sz="2400" b="1" dirty="0">
                <a:latin typeface="Arial Narrow" panose="020B0606020202030204" pitchFamily="34" charset="0"/>
              </a:rPr>
              <a:t> </a:t>
            </a:r>
            <a:r>
              <a:rPr lang="ru-RU" sz="2400" b="1" dirty="0" err="1">
                <a:latin typeface="Arial Narrow" panose="020B0606020202030204" pitchFamily="34" charset="0"/>
              </a:rPr>
              <a:t>министъра</a:t>
            </a:r>
            <a:r>
              <a:rPr lang="ru-RU" sz="2400" b="1" dirty="0">
                <a:latin typeface="Arial Narrow" panose="020B0606020202030204" pitchFamily="34" charset="0"/>
              </a:rPr>
              <a:t> на </a:t>
            </a:r>
            <a:r>
              <a:rPr lang="ru-RU" sz="2400" b="1" dirty="0" err="1">
                <a:latin typeface="Arial Narrow" panose="020B0606020202030204" pitchFamily="34" charset="0"/>
              </a:rPr>
              <a:t>здравеопазването</a:t>
            </a:r>
            <a:r>
              <a:rPr lang="ru-RU" sz="2400" b="1" dirty="0">
                <a:latin typeface="Arial Narrow" panose="020B0606020202030204" pitchFamily="34" charset="0"/>
              </a:rPr>
              <a:t>.</a:t>
            </a:r>
          </a:p>
          <a:p>
            <a:r>
              <a:rPr lang="ru-RU" sz="2400" dirty="0" smtClean="0">
                <a:latin typeface="Arial Narrow" panose="020B0606020202030204" pitchFamily="34" charset="0"/>
              </a:rPr>
              <a:t>	</a:t>
            </a:r>
            <a:r>
              <a:rPr lang="ru-RU" sz="2400" dirty="0" err="1" smtClean="0">
                <a:latin typeface="Arial Narrow" panose="020B0606020202030204" pitchFamily="34" charset="0"/>
              </a:rPr>
              <a:t>Изпълнителна</a:t>
            </a:r>
            <a:r>
              <a:rPr lang="ru-RU" sz="2400" dirty="0" smtClean="0">
                <a:latin typeface="Arial Narrow" panose="020B0606020202030204" pitchFamily="34" charset="0"/>
              </a:rPr>
              <a:t> </a:t>
            </a:r>
            <a:r>
              <a:rPr lang="ru-RU" sz="2400" dirty="0" err="1">
                <a:latin typeface="Arial Narrow" panose="020B0606020202030204" pitchFamily="34" charset="0"/>
              </a:rPr>
              <a:t>агенция</a:t>
            </a:r>
            <a:r>
              <a:rPr lang="ru-RU" sz="2400" dirty="0">
                <a:latin typeface="Arial Narrow" panose="020B0606020202030204" pitchFamily="34" charset="0"/>
              </a:rPr>
              <a:t> "</a:t>
            </a:r>
            <a:r>
              <a:rPr lang="ru-RU" sz="2400" dirty="0" err="1">
                <a:latin typeface="Arial Narrow" panose="020B0606020202030204" pitchFamily="34" charset="0"/>
              </a:rPr>
              <a:t>Медицински</a:t>
            </a:r>
            <a:r>
              <a:rPr lang="ru-RU" sz="2400" dirty="0">
                <a:latin typeface="Arial Narrow" panose="020B0606020202030204" pitchFamily="34" charset="0"/>
              </a:rPr>
              <a:t> надзор" е </a:t>
            </a:r>
            <a:r>
              <a:rPr lang="ru-RU" sz="2400" dirty="0" err="1">
                <a:latin typeface="Arial Narrow" panose="020B0606020202030204" pitchFamily="34" charset="0"/>
              </a:rPr>
              <a:t>юридическо</a:t>
            </a:r>
            <a:r>
              <a:rPr lang="ru-RU" sz="2400" dirty="0">
                <a:latin typeface="Arial Narrow" panose="020B0606020202030204" pitchFamily="34" charset="0"/>
              </a:rPr>
              <a:t> лице на </a:t>
            </a:r>
            <a:r>
              <a:rPr lang="ru-RU" sz="2400" dirty="0" err="1">
                <a:latin typeface="Arial Narrow" panose="020B0606020202030204" pitchFamily="34" charset="0"/>
              </a:rPr>
              <a:t>бюджетна</a:t>
            </a:r>
            <a:r>
              <a:rPr lang="ru-RU" sz="2400" dirty="0">
                <a:latin typeface="Arial Narrow" panose="020B0606020202030204" pitchFamily="34" charset="0"/>
              </a:rPr>
              <a:t> </a:t>
            </a:r>
            <a:r>
              <a:rPr lang="ru-RU" sz="2400" dirty="0" err="1">
                <a:latin typeface="Arial Narrow" panose="020B0606020202030204" pitchFamily="34" charset="0"/>
              </a:rPr>
              <a:t>издръжка</a:t>
            </a:r>
            <a:r>
              <a:rPr lang="ru-RU" sz="2400" dirty="0">
                <a:latin typeface="Arial Narrow" panose="020B0606020202030204" pitchFamily="34" charset="0"/>
              </a:rPr>
              <a:t> </a:t>
            </a:r>
            <a:r>
              <a:rPr lang="ru-RU" sz="2400" dirty="0" err="1">
                <a:latin typeface="Arial Narrow" panose="020B0606020202030204" pitchFamily="34" charset="0"/>
              </a:rPr>
              <a:t>към</a:t>
            </a:r>
            <a:r>
              <a:rPr lang="ru-RU" sz="2400" dirty="0">
                <a:latin typeface="Arial Narrow" panose="020B0606020202030204" pitchFamily="34" charset="0"/>
              </a:rPr>
              <a:t> </a:t>
            </a:r>
            <a:r>
              <a:rPr lang="ru-RU" sz="2400" dirty="0" err="1">
                <a:latin typeface="Arial Narrow" panose="020B0606020202030204" pitchFamily="34" charset="0"/>
              </a:rPr>
              <a:t>министъра</a:t>
            </a:r>
            <a:r>
              <a:rPr lang="ru-RU" sz="2400" dirty="0">
                <a:latin typeface="Arial Narrow" panose="020B0606020202030204" pitchFamily="34" charset="0"/>
              </a:rPr>
              <a:t> на </a:t>
            </a:r>
            <a:r>
              <a:rPr lang="ru-RU" sz="2400" dirty="0" err="1">
                <a:latin typeface="Arial Narrow" panose="020B0606020202030204" pitchFamily="34" charset="0"/>
              </a:rPr>
              <a:t>здравеопазването</a:t>
            </a:r>
            <a:r>
              <a:rPr lang="ru-RU" sz="2400" dirty="0" smtClean="0">
                <a:latin typeface="Arial Narrow" panose="020B0606020202030204" pitchFamily="34" charset="0"/>
              </a:rPr>
              <a:t>.</a:t>
            </a:r>
          </a:p>
          <a:p>
            <a:r>
              <a:rPr lang="ru-RU" sz="2400" dirty="0" smtClean="0">
                <a:latin typeface="Arial Narrow" panose="020B0606020202030204" pitchFamily="34" charset="0"/>
              </a:rPr>
              <a:t>	</a:t>
            </a:r>
            <a:r>
              <a:rPr lang="ru-RU" sz="2400" b="1" dirty="0" err="1" smtClean="0">
                <a:latin typeface="Arial Narrow" panose="020B0606020202030204" pitchFamily="34" charset="0"/>
              </a:rPr>
              <a:t>Изпълнителна</a:t>
            </a:r>
            <a:r>
              <a:rPr lang="ru-RU" sz="2400" b="1" dirty="0" smtClean="0">
                <a:latin typeface="Arial Narrow" panose="020B0606020202030204" pitchFamily="34" charset="0"/>
              </a:rPr>
              <a:t> </a:t>
            </a:r>
            <a:r>
              <a:rPr lang="ru-RU" sz="2400" b="1" dirty="0" err="1">
                <a:latin typeface="Arial Narrow" panose="020B0606020202030204" pitchFamily="34" charset="0"/>
              </a:rPr>
              <a:t>агенция</a:t>
            </a:r>
            <a:r>
              <a:rPr lang="ru-RU" sz="2400" b="1" dirty="0">
                <a:latin typeface="Arial Narrow" panose="020B0606020202030204" pitchFamily="34" charset="0"/>
              </a:rPr>
              <a:t> "</a:t>
            </a:r>
            <a:r>
              <a:rPr lang="ru-RU" sz="2400" b="1" dirty="0" err="1">
                <a:latin typeface="Arial Narrow" panose="020B0606020202030204" pitchFamily="34" charset="0"/>
              </a:rPr>
              <a:t>Медицински</a:t>
            </a:r>
            <a:r>
              <a:rPr lang="ru-RU" sz="2400" b="1" dirty="0">
                <a:latin typeface="Arial Narrow" panose="020B0606020202030204" pitchFamily="34" charset="0"/>
              </a:rPr>
              <a:t> надзор":</a:t>
            </a:r>
          </a:p>
          <a:p>
            <a:r>
              <a:rPr lang="ru-RU" sz="2400" dirty="0">
                <a:latin typeface="Arial Narrow" panose="020B0606020202030204" pitchFamily="34" charset="0"/>
              </a:rPr>
              <a:t>1. </a:t>
            </a:r>
            <a:r>
              <a:rPr lang="ru-RU" sz="2400" dirty="0" err="1">
                <a:latin typeface="Arial Narrow" panose="020B0606020202030204" pitchFamily="34" charset="0"/>
              </a:rPr>
              <a:t>регистрира</a:t>
            </a:r>
            <a:r>
              <a:rPr lang="ru-RU" sz="2400" dirty="0">
                <a:latin typeface="Arial Narrow" panose="020B0606020202030204" pitchFamily="34" charset="0"/>
              </a:rPr>
              <a:t>, </a:t>
            </a:r>
            <a:r>
              <a:rPr lang="ru-RU" sz="2400" dirty="0" err="1">
                <a:latin typeface="Arial Narrow" panose="020B0606020202030204" pitchFamily="34" charset="0"/>
              </a:rPr>
              <a:t>отказва</a:t>
            </a:r>
            <a:r>
              <a:rPr lang="ru-RU" sz="2400" dirty="0">
                <a:latin typeface="Arial Narrow" panose="020B0606020202030204" pitchFamily="34" charset="0"/>
              </a:rPr>
              <a:t> да </a:t>
            </a:r>
            <a:r>
              <a:rPr lang="ru-RU" sz="2400" dirty="0" err="1">
                <a:latin typeface="Arial Narrow" panose="020B0606020202030204" pitchFamily="34" charset="0"/>
              </a:rPr>
              <a:t>регистрира</a:t>
            </a:r>
            <a:r>
              <a:rPr lang="ru-RU" sz="2400" dirty="0">
                <a:latin typeface="Arial Narrow" panose="020B0606020202030204" pitchFamily="34" charset="0"/>
              </a:rPr>
              <a:t>, </a:t>
            </a:r>
            <a:r>
              <a:rPr lang="ru-RU" sz="2400" dirty="0" err="1">
                <a:latin typeface="Arial Narrow" panose="020B0606020202030204" pitchFamily="34" charset="0"/>
              </a:rPr>
              <a:t>променя</a:t>
            </a:r>
            <a:r>
              <a:rPr lang="ru-RU" sz="2400" dirty="0">
                <a:latin typeface="Arial Narrow" panose="020B0606020202030204" pitchFamily="34" charset="0"/>
              </a:rPr>
              <a:t> и </a:t>
            </a:r>
            <a:r>
              <a:rPr lang="ru-RU" sz="2400" dirty="0" err="1">
                <a:latin typeface="Arial Narrow" panose="020B0606020202030204" pitchFamily="34" charset="0"/>
              </a:rPr>
              <a:t>заличава</a:t>
            </a:r>
            <a:r>
              <a:rPr lang="ru-RU" sz="2400" dirty="0">
                <a:latin typeface="Arial Narrow" panose="020B0606020202030204" pitchFamily="34" charset="0"/>
              </a:rPr>
              <a:t> регистрация на </a:t>
            </a:r>
            <a:r>
              <a:rPr lang="ru-RU" sz="2400" dirty="0" err="1">
                <a:latin typeface="Arial Narrow" panose="020B0606020202030204" pitchFamily="34" charset="0"/>
              </a:rPr>
              <a:t>лечебни</a:t>
            </a:r>
            <a:r>
              <a:rPr lang="ru-RU" sz="2400" dirty="0">
                <a:latin typeface="Arial Narrow" panose="020B0606020202030204" pitchFamily="34" charset="0"/>
              </a:rPr>
              <a:t> заведения за </a:t>
            </a:r>
            <a:r>
              <a:rPr lang="ru-RU" sz="2400" dirty="0" err="1">
                <a:latin typeface="Arial Narrow" panose="020B0606020202030204" pitchFamily="34" charset="0"/>
              </a:rPr>
              <a:t>извънболнична</a:t>
            </a:r>
            <a:r>
              <a:rPr lang="ru-RU" sz="2400" dirty="0">
                <a:latin typeface="Arial Narrow" panose="020B0606020202030204" pitchFamily="34" charset="0"/>
              </a:rPr>
              <a:t> </a:t>
            </a:r>
            <a:r>
              <a:rPr lang="ru-RU" sz="2400" dirty="0" err="1">
                <a:latin typeface="Arial Narrow" panose="020B0606020202030204" pitchFamily="34" charset="0"/>
              </a:rPr>
              <a:t>помощ</a:t>
            </a:r>
            <a:r>
              <a:rPr lang="ru-RU" sz="2400" dirty="0">
                <a:latin typeface="Arial Narrow" panose="020B0606020202030204" pitchFamily="34" charset="0"/>
              </a:rPr>
              <a:t> и </a:t>
            </a:r>
            <a:r>
              <a:rPr lang="ru-RU" sz="2400" dirty="0" err="1">
                <a:latin typeface="Arial Narrow" panose="020B0606020202030204" pitchFamily="34" charset="0"/>
              </a:rPr>
              <a:t>хосписите</a:t>
            </a:r>
            <a:r>
              <a:rPr lang="ru-RU" sz="2400" dirty="0">
                <a:latin typeface="Arial Narrow" panose="020B0606020202030204" pitchFamily="34" charset="0"/>
              </a:rPr>
              <a:t>;</a:t>
            </a:r>
          </a:p>
          <a:p>
            <a:r>
              <a:rPr lang="ru-RU" sz="2400" dirty="0">
                <a:latin typeface="Arial Narrow" panose="020B0606020202030204" pitchFamily="34" charset="0"/>
              </a:rPr>
              <a:t>2. </a:t>
            </a:r>
            <a:r>
              <a:rPr lang="ru-RU" sz="2400" dirty="0" err="1">
                <a:latin typeface="Arial Narrow" panose="020B0606020202030204" pitchFamily="34" charset="0"/>
              </a:rPr>
              <a:t>регистрира</a:t>
            </a:r>
            <a:r>
              <a:rPr lang="ru-RU" sz="2400" dirty="0">
                <a:latin typeface="Arial Narrow" panose="020B0606020202030204" pitchFamily="34" charset="0"/>
              </a:rPr>
              <a:t>, </a:t>
            </a:r>
            <a:r>
              <a:rPr lang="ru-RU" sz="2400" dirty="0" err="1">
                <a:latin typeface="Arial Narrow" panose="020B0606020202030204" pitchFamily="34" charset="0"/>
              </a:rPr>
              <a:t>отказва</a:t>
            </a:r>
            <a:r>
              <a:rPr lang="ru-RU" sz="2400" dirty="0">
                <a:latin typeface="Arial Narrow" panose="020B0606020202030204" pitchFamily="34" charset="0"/>
              </a:rPr>
              <a:t> да </a:t>
            </a:r>
            <a:r>
              <a:rPr lang="ru-RU" sz="2400" dirty="0" err="1">
                <a:latin typeface="Arial Narrow" panose="020B0606020202030204" pitchFamily="34" charset="0"/>
              </a:rPr>
              <a:t>регистрира</a:t>
            </a:r>
            <a:r>
              <a:rPr lang="ru-RU" sz="2400" dirty="0">
                <a:latin typeface="Arial Narrow" panose="020B0606020202030204" pitchFamily="34" charset="0"/>
              </a:rPr>
              <a:t>, </a:t>
            </a:r>
            <a:r>
              <a:rPr lang="ru-RU" sz="2400" dirty="0" err="1">
                <a:latin typeface="Arial Narrow" panose="020B0606020202030204" pitchFamily="34" charset="0"/>
              </a:rPr>
              <a:t>променя</a:t>
            </a:r>
            <a:r>
              <a:rPr lang="ru-RU" sz="2400" dirty="0">
                <a:latin typeface="Arial Narrow" panose="020B0606020202030204" pitchFamily="34" charset="0"/>
              </a:rPr>
              <a:t> и </a:t>
            </a:r>
            <a:r>
              <a:rPr lang="ru-RU" sz="2400" dirty="0" err="1">
                <a:latin typeface="Arial Narrow" panose="020B0606020202030204" pitchFamily="34" charset="0"/>
              </a:rPr>
              <a:t>заличава</a:t>
            </a:r>
            <a:r>
              <a:rPr lang="ru-RU" sz="2400" dirty="0">
                <a:latin typeface="Arial Narrow" panose="020B0606020202030204" pitchFamily="34" charset="0"/>
              </a:rPr>
              <a:t> регистрация за </a:t>
            </a:r>
            <a:r>
              <a:rPr lang="ru-RU" sz="2400" dirty="0" err="1">
                <a:latin typeface="Arial Narrow" panose="020B0606020202030204" pitchFamily="34" charset="0"/>
              </a:rPr>
              <a:t>извършване</a:t>
            </a:r>
            <a:r>
              <a:rPr lang="ru-RU" sz="2400" dirty="0">
                <a:latin typeface="Arial Narrow" panose="020B0606020202030204" pitchFamily="34" charset="0"/>
              </a:rPr>
              <a:t> на </a:t>
            </a:r>
            <a:r>
              <a:rPr lang="ru-RU" sz="2400" dirty="0" err="1">
                <a:latin typeface="Arial Narrow" panose="020B0606020202030204" pitchFamily="34" charset="0"/>
              </a:rPr>
              <a:t>лечебна</a:t>
            </a:r>
            <a:r>
              <a:rPr lang="ru-RU" sz="2400" dirty="0">
                <a:latin typeface="Arial Narrow" panose="020B0606020202030204" pitchFamily="34" charset="0"/>
              </a:rPr>
              <a:t> </a:t>
            </a:r>
            <a:r>
              <a:rPr lang="ru-RU" sz="2400" dirty="0" err="1">
                <a:latin typeface="Arial Narrow" panose="020B0606020202030204" pitchFamily="34" charset="0"/>
              </a:rPr>
              <a:t>дейност</a:t>
            </a:r>
            <a:r>
              <a:rPr lang="ru-RU" sz="2400" dirty="0">
                <a:latin typeface="Arial Narrow" panose="020B0606020202030204" pitchFamily="34" charset="0"/>
              </a:rPr>
              <a:t> </a:t>
            </a:r>
            <a:r>
              <a:rPr lang="ru-RU" sz="2400" dirty="0" err="1" smtClean="0">
                <a:latin typeface="Arial Narrow" panose="020B0606020202030204" pitchFamily="34" charset="0"/>
              </a:rPr>
              <a:t>във</a:t>
            </a:r>
            <a:r>
              <a:rPr lang="ru-RU" sz="2400" dirty="0" smtClean="0">
                <a:latin typeface="Arial Narrow" panose="020B0606020202030204" pitchFamily="34" charset="0"/>
              </a:rPr>
              <a:t> </a:t>
            </a:r>
            <a:r>
              <a:rPr lang="ru-RU" sz="2400" dirty="0" err="1" smtClean="0">
                <a:latin typeface="Arial Narrow" panose="020B0606020202030204" pitchFamily="34" charset="0"/>
              </a:rPr>
              <a:t>висши</a:t>
            </a:r>
            <a:r>
              <a:rPr lang="ru-RU" sz="2400" dirty="0" smtClean="0">
                <a:latin typeface="Arial Narrow" panose="020B0606020202030204" pitchFamily="34" charset="0"/>
              </a:rPr>
              <a:t> </a:t>
            </a:r>
            <a:r>
              <a:rPr lang="ru-RU" sz="2400" dirty="0" err="1" smtClean="0">
                <a:latin typeface="Arial Narrow" panose="020B0606020202030204" pitchFamily="34" charset="0"/>
              </a:rPr>
              <a:t>медицински</a:t>
            </a:r>
            <a:r>
              <a:rPr lang="ru-RU" sz="2400" dirty="0" smtClean="0">
                <a:latin typeface="Arial Narrow" panose="020B0606020202030204" pitchFamily="34" charset="0"/>
              </a:rPr>
              <a:t> училища, за целите на </a:t>
            </a:r>
            <a:r>
              <a:rPr lang="ru-RU" sz="2400" dirty="0" err="1" smtClean="0">
                <a:latin typeface="Arial Narrow" panose="020B0606020202030204" pitchFamily="34" charset="0"/>
              </a:rPr>
              <a:t>преподаването</a:t>
            </a:r>
            <a:r>
              <a:rPr lang="ru-RU" sz="2400" dirty="0" smtClean="0">
                <a:latin typeface="Arial Narrow" panose="020B0606020202030204" pitchFamily="34" charset="0"/>
              </a:rPr>
              <a:t>;</a:t>
            </a:r>
            <a:endParaRPr lang="ru-RU" sz="2400" dirty="0">
              <a:latin typeface="Arial Narrow" panose="020B0606020202030204" pitchFamily="34" charset="0"/>
            </a:endParaRPr>
          </a:p>
          <a:p>
            <a:r>
              <a:rPr lang="ru-RU" sz="2400" dirty="0">
                <a:latin typeface="Arial Narrow" panose="020B0606020202030204" pitchFamily="34" charset="0"/>
              </a:rPr>
              <a:t>3. </a:t>
            </a:r>
            <a:r>
              <a:rPr lang="ru-RU" sz="2400" dirty="0" err="1">
                <a:latin typeface="Arial Narrow" panose="020B0606020202030204" pitchFamily="34" charset="0"/>
              </a:rPr>
              <a:t>прави</a:t>
            </a:r>
            <a:r>
              <a:rPr lang="ru-RU" sz="2400" dirty="0">
                <a:latin typeface="Arial Narrow" panose="020B0606020202030204" pitchFamily="34" charset="0"/>
              </a:rPr>
              <a:t> </a:t>
            </a:r>
            <a:r>
              <a:rPr lang="ru-RU" sz="2400" dirty="0" err="1">
                <a:latin typeface="Arial Narrow" panose="020B0606020202030204" pitchFamily="34" charset="0"/>
              </a:rPr>
              <a:t>мотивирани</a:t>
            </a:r>
            <a:r>
              <a:rPr lang="ru-RU" sz="2400" dirty="0">
                <a:latin typeface="Arial Narrow" panose="020B0606020202030204" pitchFamily="34" charset="0"/>
              </a:rPr>
              <a:t> предложения до </a:t>
            </a:r>
            <a:r>
              <a:rPr lang="ru-RU" sz="2400" dirty="0" err="1">
                <a:latin typeface="Arial Narrow" panose="020B0606020202030204" pitchFamily="34" charset="0"/>
              </a:rPr>
              <a:t>министъра</a:t>
            </a:r>
            <a:r>
              <a:rPr lang="ru-RU" sz="2400" dirty="0">
                <a:latin typeface="Arial Narrow" panose="020B0606020202030204" pitchFamily="34" charset="0"/>
              </a:rPr>
              <a:t> на </a:t>
            </a:r>
            <a:r>
              <a:rPr lang="ru-RU" sz="2400" dirty="0" err="1">
                <a:latin typeface="Arial Narrow" panose="020B0606020202030204" pitchFamily="34" charset="0"/>
              </a:rPr>
              <a:t>здравеопазването</a:t>
            </a:r>
            <a:r>
              <a:rPr lang="ru-RU" sz="2400" dirty="0">
                <a:latin typeface="Arial Narrow" panose="020B0606020202030204" pitchFamily="34" charset="0"/>
              </a:rPr>
              <a:t> за </a:t>
            </a:r>
            <a:r>
              <a:rPr lang="ru-RU" sz="2400" dirty="0" err="1">
                <a:latin typeface="Arial Narrow" panose="020B0606020202030204" pitchFamily="34" charset="0"/>
              </a:rPr>
              <a:t>издаване</a:t>
            </a:r>
            <a:r>
              <a:rPr lang="ru-RU" sz="2400" dirty="0">
                <a:latin typeface="Arial Narrow" panose="020B0606020202030204" pitchFamily="34" charset="0"/>
              </a:rPr>
              <a:t>, за отказ за </a:t>
            </a:r>
            <a:r>
              <a:rPr lang="ru-RU" sz="2400" dirty="0" err="1">
                <a:latin typeface="Arial Narrow" panose="020B0606020202030204" pitchFamily="34" charset="0"/>
              </a:rPr>
              <a:t>издаване</a:t>
            </a:r>
            <a:r>
              <a:rPr lang="ru-RU" sz="2400" dirty="0">
                <a:latin typeface="Arial Narrow" panose="020B0606020202030204" pitchFamily="34" charset="0"/>
              </a:rPr>
              <a:t>, за </a:t>
            </a:r>
            <a:r>
              <a:rPr lang="ru-RU" sz="2400" dirty="0" err="1">
                <a:latin typeface="Arial Narrow" panose="020B0606020202030204" pitchFamily="34" charset="0"/>
              </a:rPr>
              <a:t>промяна</a:t>
            </a:r>
            <a:r>
              <a:rPr lang="ru-RU" sz="2400" dirty="0">
                <a:latin typeface="Arial Narrow" panose="020B0606020202030204" pitchFamily="34" charset="0"/>
              </a:rPr>
              <a:t> и </a:t>
            </a:r>
            <a:r>
              <a:rPr lang="ru-RU" sz="2400" dirty="0" err="1">
                <a:latin typeface="Arial Narrow" panose="020B0606020202030204" pitchFamily="34" charset="0"/>
              </a:rPr>
              <a:t>отнемане</a:t>
            </a:r>
            <a:r>
              <a:rPr lang="ru-RU" sz="2400" dirty="0">
                <a:latin typeface="Arial Narrow" panose="020B0606020202030204" pitchFamily="34" charset="0"/>
              </a:rPr>
              <a:t> на разрешения за </a:t>
            </a:r>
            <a:r>
              <a:rPr lang="ru-RU" sz="2400" dirty="0" err="1">
                <a:latin typeface="Arial Narrow" panose="020B0606020202030204" pitchFamily="34" charset="0"/>
              </a:rPr>
              <a:t>осъществяване</a:t>
            </a:r>
            <a:r>
              <a:rPr lang="ru-RU" sz="2400" dirty="0">
                <a:latin typeface="Arial Narrow" panose="020B0606020202030204" pitchFamily="34" charset="0"/>
              </a:rPr>
              <a:t> на </a:t>
            </a:r>
            <a:r>
              <a:rPr lang="ru-RU" sz="2400" dirty="0" err="1">
                <a:latin typeface="Arial Narrow" panose="020B0606020202030204" pitchFamily="34" charset="0"/>
              </a:rPr>
              <a:t>лечебна</a:t>
            </a:r>
            <a:r>
              <a:rPr lang="ru-RU" sz="2400" dirty="0">
                <a:latin typeface="Arial Narrow" panose="020B0606020202030204" pitchFamily="34" charset="0"/>
              </a:rPr>
              <a:t> </a:t>
            </a:r>
            <a:r>
              <a:rPr lang="ru-RU" sz="2400" dirty="0" err="1">
                <a:latin typeface="Arial Narrow" panose="020B0606020202030204" pitchFamily="34" charset="0"/>
              </a:rPr>
              <a:t>дейност</a:t>
            </a:r>
            <a:r>
              <a:rPr lang="ru-RU" sz="2400" dirty="0">
                <a:latin typeface="Arial Narrow" panose="020B0606020202030204" pitchFamily="34" charset="0"/>
              </a:rPr>
              <a:t> на </a:t>
            </a:r>
            <a:r>
              <a:rPr lang="ru-RU" sz="2400" dirty="0" err="1">
                <a:latin typeface="Arial Narrow" panose="020B0606020202030204" pitchFamily="34" charset="0"/>
              </a:rPr>
              <a:t>лечебни</a:t>
            </a:r>
            <a:r>
              <a:rPr lang="ru-RU" sz="2400" dirty="0">
                <a:latin typeface="Arial Narrow" panose="020B0606020202030204" pitchFamily="34" charset="0"/>
              </a:rPr>
              <a:t> заведения за </a:t>
            </a:r>
            <a:r>
              <a:rPr lang="ru-RU" sz="2400" dirty="0" err="1">
                <a:latin typeface="Arial Narrow" panose="020B0606020202030204" pitchFamily="34" charset="0"/>
              </a:rPr>
              <a:t>болнична</a:t>
            </a:r>
            <a:r>
              <a:rPr lang="ru-RU" sz="2400" dirty="0">
                <a:latin typeface="Arial Narrow" panose="020B0606020202030204" pitchFamily="34" charset="0"/>
              </a:rPr>
              <a:t> </a:t>
            </a:r>
            <a:r>
              <a:rPr lang="ru-RU" sz="2400" dirty="0" err="1">
                <a:latin typeface="Arial Narrow" panose="020B0606020202030204" pitchFamily="34" charset="0"/>
              </a:rPr>
              <a:t>помощ</a:t>
            </a:r>
            <a:r>
              <a:rPr lang="ru-RU" sz="2400" dirty="0">
                <a:latin typeface="Arial Narrow" panose="020B0606020202030204" pitchFamily="34" charset="0"/>
              </a:rPr>
              <a:t>, </a:t>
            </a:r>
            <a:r>
              <a:rPr lang="ru-RU" sz="2400" dirty="0" err="1">
                <a:latin typeface="Arial Narrow" panose="020B0606020202030204" pitchFamily="34" charset="0"/>
              </a:rPr>
              <a:t>центровете</a:t>
            </a:r>
            <a:r>
              <a:rPr lang="ru-RU" sz="2400" dirty="0">
                <a:latin typeface="Arial Narrow" panose="020B0606020202030204" pitchFamily="34" charset="0"/>
              </a:rPr>
              <a:t> за </a:t>
            </a:r>
            <a:r>
              <a:rPr lang="ru-RU" sz="2400" dirty="0" err="1">
                <a:latin typeface="Arial Narrow" panose="020B0606020202030204" pitchFamily="34" charset="0"/>
              </a:rPr>
              <a:t>психично</a:t>
            </a:r>
            <a:r>
              <a:rPr lang="ru-RU" sz="2400" dirty="0">
                <a:latin typeface="Arial Narrow" panose="020B0606020202030204" pitchFamily="34" charset="0"/>
              </a:rPr>
              <a:t> </a:t>
            </a:r>
            <a:r>
              <a:rPr lang="ru-RU" sz="2400" dirty="0" err="1">
                <a:latin typeface="Arial Narrow" panose="020B0606020202030204" pitchFamily="34" charset="0"/>
              </a:rPr>
              <a:t>здраве</a:t>
            </a:r>
            <a:r>
              <a:rPr lang="ru-RU" sz="2400" dirty="0">
                <a:latin typeface="Arial Narrow" panose="020B0606020202030204" pitchFamily="34" charset="0"/>
              </a:rPr>
              <a:t>, </a:t>
            </a:r>
            <a:r>
              <a:rPr lang="ru-RU" sz="2400" dirty="0" err="1">
                <a:latin typeface="Arial Narrow" panose="020B0606020202030204" pitchFamily="34" charset="0"/>
              </a:rPr>
              <a:t>центровете</a:t>
            </a:r>
            <a:r>
              <a:rPr lang="ru-RU" sz="2400" dirty="0">
                <a:latin typeface="Arial Narrow" panose="020B0606020202030204" pitchFamily="34" charset="0"/>
              </a:rPr>
              <a:t> за кожно-венерически </a:t>
            </a:r>
            <a:r>
              <a:rPr lang="ru-RU" sz="2400" dirty="0" err="1">
                <a:latin typeface="Arial Narrow" panose="020B0606020202030204" pitchFamily="34" charset="0"/>
              </a:rPr>
              <a:t>заболявания</a:t>
            </a:r>
            <a:r>
              <a:rPr lang="ru-RU" sz="2400" dirty="0">
                <a:latin typeface="Arial Narrow" panose="020B0606020202030204" pitchFamily="34" charset="0"/>
              </a:rPr>
              <a:t>, </a:t>
            </a:r>
            <a:r>
              <a:rPr lang="ru-RU" sz="2400" dirty="0" err="1">
                <a:latin typeface="Arial Narrow" panose="020B0606020202030204" pitchFamily="34" charset="0"/>
              </a:rPr>
              <a:t>комплексните</a:t>
            </a:r>
            <a:r>
              <a:rPr lang="ru-RU" sz="2400" dirty="0">
                <a:latin typeface="Arial Narrow" panose="020B0606020202030204" pitchFamily="34" charset="0"/>
              </a:rPr>
              <a:t> </a:t>
            </a:r>
            <a:r>
              <a:rPr lang="ru-RU" sz="2400" dirty="0" err="1">
                <a:latin typeface="Arial Narrow" panose="020B0606020202030204" pitchFamily="34" charset="0"/>
              </a:rPr>
              <a:t>онкологични</a:t>
            </a:r>
            <a:r>
              <a:rPr lang="ru-RU" sz="2400" dirty="0">
                <a:latin typeface="Arial Narrow" panose="020B0606020202030204" pitchFamily="34" charset="0"/>
              </a:rPr>
              <a:t> </a:t>
            </a:r>
            <a:r>
              <a:rPr lang="ru-RU" sz="2400" dirty="0" err="1">
                <a:latin typeface="Arial Narrow" panose="020B0606020202030204" pitchFamily="34" charset="0"/>
              </a:rPr>
              <a:t>центрове</a:t>
            </a:r>
            <a:r>
              <a:rPr lang="ru-RU" sz="2400" dirty="0">
                <a:latin typeface="Arial Narrow" panose="020B0606020202030204" pitchFamily="34" charset="0"/>
              </a:rPr>
              <a:t>, </a:t>
            </a:r>
            <a:r>
              <a:rPr lang="ru-RU" sz="2400" dirty="0" err="1">
                <a:latin typeface="Arial Narrow" panose="020B0606020202030204" pitchFamily="34" charset="0"/>
              </a:rPr>
              <a:t>домовете</a:t>
            </a:r>
            <a:r>
              <a:rPr lang="ru-RU" sz="2400" dirty="0">
                <a:latin typeface="Arial Narrow" panose="020B0606020202030204" pitchFamily="34" charset="0"/>
              </a:rPr>
              <a:t> за медико-</a:t>
            </a:r>
            <a:r>
              <a:rPr lang="ru-RU" sz="2400" dirty="0" err="1">
                <a:latin typeface="Arial Narrow" panose="020B0606020202030204" pitchFamily="34" charset="0"/>
              </a:rPr>
              <a:t>социални</a:t>
            </a:r>
            <a:r>
              <a:rPr lang="ru-RU" sz="2400" dirty="0">
                <a:latin typeface="Arial Narrow" panose="020B0606020202030204" pitchFamily="34" charset="0"/>
              </a:rPr>
              <a:t> </a:t>
            </a:r>
            <a:r>
              <a:rPr lang="ru-RU" sz="2400" dirty="0" err="1">
                <a:latin typeface="Arial Narrow" panose="020B0606020202030204" pitchFamily="34" charset="0"/>
              </a:rPr>
              <a:t>грижи</a:t>
            </a:r>
            <a:r>
              <a:rPr lang="ru-RU" sz="2400" dirty="0">
                <a:latin typeface="Arial Narrow" panose="020B0606020202030204" pitchFamily="34" charset="0"/>
              </a:rPr>
              <a:t>, </a:t>
            </a:r>
            <a:r>
              <a:rPr lang="ru-RU" sz="2400" dirty="0" err="1">
                <a:latin typeface="Arial Narrow" panose="020B0606020202030204" pitchFamily="34" charset="0"/>
              </a:rPr>
              <a:t>диализните</a:t>
            </a:r>
            <a:r>
              <a:rPr lang="ru-RU" sz="2400" dirty="0">
                <a:latin typeface="Arial Narrow" panose="020B0606020202030204" pitchFamily="34" charset="0"/>
              </a:rPr>
              <a:t> </a:t>
            </a:r>
            <a:r>
              <a:rPr lang="ru-RU" sz="2400" dirty="0" err="1">
                <a:latin typeface="Arial Narrow" panose="020B0606020202030204" pitchFamily="34" charset="0"/>
              </a:rPr>
              <a:t>центрове</a:t>
            </a:r>
            <a:r>
              <a:rPr lang="ru-RU" sz="2400" dirty="0">
                <a:latin typeface="Arial Narrow" panose="020B0606020202030204" pitchFamily="34" charset="0"/>
              </a:rPr>
              <a:t> и </a:t>
            </a:r>
            <a:r>
              <a:rPr lang="ru-RU" sz="2400" dirty="0" err="1">
                <a:latin typeface="Arial Narrow" panose="020B0606020202030204" pitchFamily="34" charset="0"/>
              </a:rPr>
              <a:t>тъканните</a:t>
            </a:r>
            <a:r>
              <a:rPr lang="ru-RU" sz="2400" dirty="0">
                <a:latin typeface="Arial Narrow" panose="020B0606020202030204" pitchFamily="34" charset="0"/>
              </a:rPr>
              <a:t> банки</a:t>
            </a:r>
            <a:r>
              <a:rPr lang="ru-RU" sz="2400" dirty="0" smtClean="0">
                <a:latin typeface="Arial Narrow" panose="020B0606020202030204" pitchFamily="34" charset="0"/>
              </a:rPr>
              <a:t>;</a:t>
            </a:r>
            <a:endParaRPr lang="ru-RU" sz="2400" dirty="0">
              <a:latin typeface="Arial Narrow" panose="020B0606020202030204" pitchFamily="34" charset="0"/>
            </a:endParaRPr>
          </a:p>
        </p:txBody>
      </p:sp>
    </p:spTree>
    <p:extLst>
      <p:ext uri="{BB962C8B-B14F-4D97-AF65-F5344CB8AC3E}">
        <p14:creationId xmlns:p14="http://schemas.microsoft.com/office/powerpoint/2010/main" val="396884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47918" y="0"/>
            <a:ext cx="12044082" cy="6740307"/>
          </a:xfrm>
          <a:prstGeom prst="rect">
            <a:avLst/>
          </a:prstGeom>
        </p:spPr>
        <p:txBody>
          <a:bodyPr wrap="square">
            <a:spAutoFit/>
          </a:bodyPr>
          <a:lstStyle/>
          <a:p>
            <a:r>
              <a:rPr lang="ru-RU" sz="2400" dirty="0">
                <a:latin typeface="Arial Narrow" panose="020B0606020202030204" pitchFamily="34" charset="0"/>
              </a:rPr>
              <a:t>4. </a:t>
            </a:r>
            <a:r>
              <a:rPr lang="ru-RU" sz="2400" dirty="0" err="1">
                <a:latin typeface="Arial Narrow" panose="020B0606020202030204" pitchFamily="34" charset="0"/>
              </a:rPr>
              <a:t>изпълнява</a:t>
            </a:r>
            <a:r>
              <a:rPr lang="ru-RU" sz="2400" dirty="0">
                <a:latin typeface="Arial Narrow" panose="020B0606020202030204" pitchFamily="34" charset="0"/>
              </a:rPr>
              <a:t> </a:t>
            </a:r>
            <a:r>
              <a:rPr lang="ru-RU" sz="2400" dirty="0" err="1">
                <a:latin typeface="Arial Narrow" panose="020B0606020202030204" pitchFamily="34" charset="0"/>
              </a:rPr>
              <a:t>функциите</a:t>
            </a:r>
            <a:r>
              <a:rPr lang="ru-RU" sz="2400" dirty="0">
                <a:latin typeface="Arial Narrow" panose="020B0606020202030204" pitchFamily="34" charset="0"/>
              </a:rPr>
              <a:t> на компетентен орган за управление, координация и </a:t>
            </a:r>
            <a:r>
              <a:rPr lang="ru-RU" sz="2400" dirty="0" err="1">
                <a:latin typeface="Arial Narrow" panose="020B0606020202030204" pitchFamily="34" charset="0"/>
              </a:rPr>
              <a:t>контрол</a:t>
            </a:r>
            <a:r>
              <a:rPr lang="ru-RU" sz="2400" dirty="0">
                <a:latin typeface="Arial Narrow" panose="020B0606020202030204" pitchFamily="34" charset="0"/>
              </a:rPr>
              <a:t> на </a:t>
            </a:r>
            <a:r>
              <a:rPr lang="ru-RU" sz="2400" dirty="0" err="1">
                <a:latin typeface="Arial Narrow" panose="020B0606020202030204" pitchFamily="34" charset="0"/>
              </a:rPr>
              <a:t>трансплантацията</a:t>
            </a:r>
            <a:r>
              <a:rPr lang="ru-RU" sz="2400" dirty="0">
                <a:latin typeface="Arial Narrow" panose="020B0606020202030204" pitchFamily="34" charset="0"/>
              </a:rPr>
              <a:t> в </a:t>
            </a:r>
            <a:r>
              <a:rPr lang="ru-RU" sz="2400" dirty="0" err="1">
                <a:latin typeface="Arial Narrow" panose="020B0606020202030204" pitchFamily="34" charset="0"/>
              </a:rPr>
              <a:t>Република</a:t>
            </a:r>
            <a:r>
              <a:rPr lang="ru-RU" sz="2400" dirty="0">
                <a:latin typeface="Arial Narrow" panose="020B0606020202030204" pitchFamily="34" charset="0"/>
              </a:rPr>
              <a:t> </a:t>
            </a:r>
            <a:r>
              <a:rPr lang="ru-RU" sz="2400" dirty="0" err="1">
                <a:latin typeface="Arial Narrow" panose="020B0606020202030204" pitchFamily="34" charset="0"/>
              </a:rPr>
              <a:t>България</a:t>
            </a:r>
            <a:r>
              <a:rPr lang="ru-RU" sz="2400" dirty="0">
                <a:latin typeface="Arial Narrow" panose="020B0606020202030204" pitchFamily="34" charset="0"/>
              </a:rPr>
              <a:t> в </a:t>
            </a:r>
            <a:r>
              <a:rPr lang="ru-RU" sz="2400" dirty="0" err="1">
                <a:latin typeface="Arial Narrow" panose="020B0606020202030204" pitchFamily="34" charset="0"/>
              </a:rPr>
              <a:t>съответствие</a:t>
            </a:r>
            <a:r>
              <a:rPr lang="ru-RU" sz="2400" dirty="0">
                <a:latin typeface="Arial Narrow" panose="020B0606020202030204" pitchFamily="34" charset="0"/>
              </a:rPr>
              <a:t> </a:t>
            </a:r>
            <a:r>
              <a:rPr lang="ru-RU" sz="2400" dirty="0" err="1">
                <a:latin typeface="Arial Narrow" panose="020B0606020202030204" pitchFamily="34" charset="0"/>
              </a:rPr>
              <a:t>със</a:t>
            </a:r>
            <a:r>
              <a:rPr lang="ru-RU" sz="2400" dirty="0">
                <a:latin typeface="Arial Narrow" panose="020B0606020202030204" pitchFamily="34" charset="0"/>
              </a:rPr>
              <a:t> Закона за трансплантация на </a:t>
            </a:r>
            <a:r>
              <a:rPr lang="ru-RU" sz="2400" dirty="0" err="1">
                <a:latin typeface="Arial Narrow" panose="020B0606020202030204" pitchFamily="34" charset="0"/>
              </a:rPr>
              <a:t>органи</a:t>
            </a:r>
            <a:r>
              <a:rPr lang="ru-RU" sz="2400" dirty="0">
                <a:latin typeface="Arial Narrow" panose="020B0606020202030204" pitchFamily="34" charset="0"/>
              </a:rPr>
              <a:t>, </a:t>
            </a:r>
            <a:r>
              <a:rPr lang="ru-RU" sz="2400" dirty="0" err="1">
                <a:latin typeface="Arial Narrow" panose="020B0606020202030204" pitchFamily="34" charset="0"/>
              </a:rPr>
              <a:t>тъкани</a:t>
            </a:r>
            <a:r>
              <a:rPr lang="ru-RU" sz="2400" dirty="0">
                <a:latin typeface="Arial Narrow" panose="020B0606020202030204" pitchFamily="34" charset="0"/>
              </a:rPr>
              <a:t> и клетки;</a:t>
            </a:r>
          </a:p>
          <a:p>
            <a:r>
              <a:rPr lang="ru-RU" sz="2400" dirty="0">
                <a:latin typeface="Arial Narrow" panose="020B0606020202030204" pitchFamily="34" charset="0"/>
              </a:rPr>
              <a:t>5. </a:t>
            </a:r>
            <a:r>
              <a:rPr lang="ru-RU" sz="2400" dirty="0" err="1">
                <a:latin typeface="Arial Narrow" panose="020B0606020202030204" pitchFamily="34" charset="0"/>
              </a:rPr>
              <a:t>дава</a:t>
            </a:r>
            <a:r>
              <a:rPr lang="ru-RU" sz="2400" dirty="0">
                <a:latin typeface="Arial Narrow" panose="020B0606020202030204" pitchFamily="34" charset="0"/>
              </a:rPr>
              <a:t> становище по </a:t>
            </a:r>
            <a:r>
              <a:rPr lang="ru-RU" sz="2400" dirty="0" err="1">
                <a:latin typeface="Arial Narrow" panose="020B0606020202030204" pitchFamily="34" charset="0"/>
              </a:rPr>
              <a:t>изпратените</a:t>
            </a:r>
            <a:r>
              <a:rPr lang="ru-RU" sz="2400" dirty="0">
                <a:latin typeface="Arial Narrow" panose="020B0606020202030204" pitchFamily="34" charset="0"/>
              </a:rPr>
              <a:t> от </a:t>
            </a:r>
            <a:r>
              <a:rPr lang="ru-RU" sz="2400" dirty="0" err="1">
                <a:latin typeface="Arial Narrow" panose="020B0606020202030204" pitchFamily="34" charset="0"/>
              </a:rPr>
              <a:t>съответната</a:t>
            </a:r>
            <a:r>
              <a:rPr lang="ru-RU" sz="2400" dirty="0">
                <a:latin typeface="Arial Narrow" panose="020B0606020202030204" pitchFamily="34" charset="0"/>
              </a:rPr>
              <a:t> </a:t>
            </a:r>
            <a:r>
              <a:rPr lang="ru-RU" sz="2400" dirty="0" err="1">
                <a:latin typeface="Arial Narrow" panose="020B0606020202030204" pitchFamily="34" charset="0"/>
              </a:rPr>
              <a:t>съсловна</a:t>
            </a:r>
            <a:r>
              <a:rPr lang="ru-RU" sz="2400" dirty="0">
                <a:latin typeface="Arial Narrow" panose="020B0606020202030204" pitchFamily="34" charset="0"/>
              </a:rPr>
              <a:t> организация правила за добра </a:t>
            </a:r>
            <a:r>
              <a:rPr lang="ru-RU" sz="2400" dirty="0" err="1">
                <a:latin typeface="Arial Narrow" panose="020B0606020202030204" pitchFamily="34" charset="0"/>
              </a:rPr>
              <a:t>медицинска</a:t>
            </a:r>
            <a:r>
              <a:rPr lang="ru-RU" sz="2400" dirty="0">
                <a:latin typeface="Arial Narrow" panose="020B0606020202030204" pitchFamily="34" charset="0"/>
              </a:rPr>
              <a:t> практика, правила за добра </a:t>
            </a:r>
            <a:r>
              <a:rPr lang="ru-RU" sz="2400" dirty="0" err="1">
                <a:latin typeface="Arial Narrow" panose="020B0606020202030204" pitchFamily="34" charset="0"/>
              </a:rPr>
              <a:t>медицинска</a:t>
            </a:r>
            <a:r>
              <a:rPr lang="ru-RU" sz="2400" dirty="0">
                <a:latin typeface="Arial Narrow" panose="020B0606020202030204" pitchFamily="34" charset="0"/>
              </a:rPr>
              <a:t> практика на </a:t>
            </a:r>
            <a:r>
              <a:rPr lang="ru-RU" sz="2400" dirty="0" err="1">
                <a:latin typeface="Arial Narrow" panose="020B0606020202030204" pitchFamily="34" charset="0"/>
              </a:rPr>
              <a:t>лекарите</a:t>
            </a:r>
            <a:r>
              <a:rPr lang="ru-RU" sz="2400" dirty="0">
                <a:latin typeface="Arial Narrow" panose="020B0606020202030204" pitchFamily="34" charset="0"/>
              </a:rPr>
              <a:t> по </a:t>
            </a:r>
            <a:r>
              <a:rPr lang="ru-RU" sz="2400" dirty="0" err="1">
                <a:latin typeface="Arial Narrow" panose="020B0606020202030204" pitchFamily="34" charset="0"/>
              </a:rPr>
              <a:t>дентална</a:t>
            </a:r>
            <a:r>
              <a:rPr lang="ru-RU" sz="2400" dirty="0">
                <a:latin typeface="Arial Narrow" panose="020B0606020202030204" pitchFamily="34" charset="0"/>
              </a:rPr>
              <a:t> медицина, правила за добра </a:t>
            </a:r>
            <a:r>
              <a:rPr lang="ru-RU" sz="2400" dirty="0" err="1">
                <a:latin typeface="Arial Narrow" panose="020B0606020202030204" pitchFamily="34" charset="0"/>
              </a:rPr>
              <a:t>фармацевтична</a:t>
            </a:r>
            <a:r>
              <a:rPr lang="ru-RU" sz="2400" dirty="0">
                <a:latin typeface="Arial Narrow" panose="020B0606020202030204" pitchFamily="34" charset="0"/>
              </a:rPr>
              <a:t> практика и правила за добра </a:t>
            </a:r>
            <a:r>
              <a:rPr lang="ru-RU" sz="2400" dirty="0" err="1">
                <a:latin typeface="Arial Narrow" panose="020B0606020202030204" pitchFamily="34" charset="0"/>
              </a:rPr>
              <a:t>медицинска</a:t>
            </a:r>
            <a:r>
              <a:rPr lang="ru-RU" sz="2400" dirty="0">
                <a:latin typeface="Arial Narrow" panose="020B0606020202030204" pitchFamily="34" charset="0"/>
              </a:rPr>
              <a:t> практика по </a:t>
            </a:r>
            <a:r>
              <a:rPr lang="ru-RU" sz="2400" dirty="0" err="1">
                <a:latin typeface="Arial Narrow" panose="020B0606020202030204" pitchFamily="34" charset="0"/>
              </a:rPr>
              <a:t>здравни</a:t>
            </a:r>
            <a:r>
              <a:rPr lang="ru-RU" sz="2400" dirty="0">
                <a:latin typeface="Arial Narrow" panose="020B0606020202030204" pitchFamily="34" charset="0"/>
              </a:rPr>
              <a:t> </a:t>
            </a:r>
            <a:r>
              <a:rPr lang="ru-RU" sz="2400" dirty="0" err="1">
                <a:latin typeface="Arial Narrow" panose="020B0606020202030204" pitchFamily="34" charset="0"/>
              </a:rPr>
              <a:t>грижи</a:t>
            </a:r>
            <a:r>
              <a:rPr lang="ru-RU" sz="2400" dirty="0">
                <a:latin typeface="Arial Narrow" panose="020B0606020202030204" pitchFamily="34" charset="0"/>
              </a:rPr>
              <a:t> в </a:t>
            </a:r>
            <a:r>
              <a:rPr lang="ru-RU" sz="2400" dirty="0" err="1">
                <a:latin typeface="Arial Narrow" panose="020B0606020202030204" pitchFamily="34" charset="0"/>
              </a:rPr>
              <a:t>съответната</a:t>
            </a:r>
            <a:r>
              <a:rPr lang="ru-RU" sz="2400" dirty="0">
                <a:latin typeface="Arial Narrow" panose="020B0606020202030204" pitchFamily="34" charset="0"/>
              </a:rPr>
              <a:t> </a:t>
            </a:r>
            <a:r>
              <a:rPr lang="ru-RU" sz="2400" dirty="0" err="1">
                <a:latin typeface="Arial Narrow" panose="020B0606020202030204" pitchFamily="34" charset="0"/>
              </a:rPr>
              <a:t>професионална</a:t>
            </a:r>
            <a:r>
              <a:rPr lang="ru-RU" sz="2400" dirty="0">
                <a:latin typeface="Arial Narrow" panose="020B0606020202030204" pitchFamily="34" charset="0"/>
              </a:rPr>
              <a:t> </a:t>
            </a:r>
            <a:r>
              <a:rPr lang="ru-RU" sz="2400" dirty="0" err="1">
                <a:latin typeface="Arial Narrow" panose="020B0606020202030204" pitchFamily="34" charset="0"/>
              </a:rPr>
              <a:t>област</a:t>
            </a:r>
            <a:r>
              <a:rPr lang="ru-RU" sz="2400" dirty="0">
                <a:latin typeface="Arial Narrow" panose="020B0606020202030204" pitchFamily="34" charset="0"/>
              </a:rPr>
              <a:t>, </a:t>
            </a:r>
            <a:r>
              <a:rPr lang="ru-RU" sz="2400" dirty="0" err="1">
                <a:latin typeface="Arial Narrow" panose="020B0606020202030204" pitchFamily="34" charset="0"/>
              </a:rPr>
              <a:t>както</a:t>
            </a:r>
            <a:r>
              <a:rPr lang="ru-RU" sz="2400" dirty="0">
                <a:latin typeface="Arial Narrow" panose="020B0606020202030204" pitchFamily="34" charset="0"/>
              </a:rPr>
              <a:t> и </a:t>
            </a:r>
            <a:r>
              <a:rPr lang="ru-RU" sz="2400" dirty="0" err="1">
                <a:latin typeface="Arial Narrow" panose="020B0606020202030204" pitchFamily="34" charset="0"/>
              </a:rPr>
              <a:t>осъществява</a:t>
            </a:r>
            <a:r>
              <a:rPr lang="ru-RU" sz="2400" dirty="0">
                <a:latin typeface="Arial Narrow" panose="020B0606020202030204" pitchFamily="34" charset="0"/>
              </a:rPr>
              <a:t> </a:t>
            </a:r>
            <a:r>
              <a:rPr lang="ru-RU" sz="2400" dirty="0" err="1">
                <a:latin typeface="Arial Narrow" panose="020B0606020202030204" pitchFamily="34" charset="0"/>
              </a:rPr>
              <a:t>контрол</a:t>
            </a:r>
            <a:r>
              <a:rPr lang="ru-RU" sz="2400" dirty="0">
                <a:latin typeface="Arial Narrow" panose="020B0606020202030204" pitchFamily="34" charset="0"/>
              </a:rPr>
              <a:t> по </a:t>
            </a:r>
            <a:r>
              <a:rPr lang="ru-RU" sz="2400" dirty="0" err="1">
                <a:latin typeface="Arial Narrow" panose="020B0606020202030204" pitchFamily="34" charset="0"/>
              </a:rPr>
              <a:t>спазването</a:t>
            </a:r>
            <a:r>
              <a:rPr lang="ru-RU" sz="2400" dirty="0">
                <a:latin typeface="Arial Narrow" panose="020B0606020202030204" pitchFamily="34" charset="0"/>
              </a:rPr>
              <a:t> им </a:t>
            </a:r>
            <a:r>
              <a:rPr lang="ru-RU" sz="2400" dirty="0" err="1">
                <a:latin typeface="Arial Narrow" panose="020B0606020202030204" pitchFamily="34" charset="0"/>
              </a:rPr>
              <a:t>съвместно</a:t>
            </a:r>
            <a:r>
              <a:rPr lang="ru-RU" sz="2400" dirty="0">
                <a:latin typeface="Arial Narrow" panose="020B0606020202030204" pitchFamily="34" charset="0"/>
              </a:rPr>
              <a:t> </a:t>
            </a:r>
            <a:r>
              <a:rPr lang="ru-RU" sz="2400" dirty="0" err="1">
                <a:latin typeface="Arial Narrow" panose="020B0606020202030204" pitchFamily="34" charset="0"/>
              </a:rPr>
              <a:t>със</a:t>
            </a:r>
            <a:r>
              <a:rPr lang="ru-RU" sz="2400" dirty="0">
                <a:latin typeface="Arial Narrow" panose="020B0606020202030204" pitchFamily="34" charset="0"/>
              </a:rPr>
              <a:t> </a:t>
            </a:r>
            <a:r>
              <a:rPr lang="ru-RU" sz="2400" dirty="0" err="1">
                <a:latin typeface="Arial Narrow" panose="020B0606020202030204" pitchFamily="34" charset="0"/>
              </a:rPr>
              <a:t>съсловните</a:t>
            </a:r>
            <a:r>
              <a:rPr lang="ru-RU" sz="2400" dirty="0">
                <a:latin typeface="Arial Narrow" panose="020B0606020202030204" pitchFamily="34" charset="0"/>
              </a:rPr>
              <a:t> организации;</a:t>
            </a:r>
          </a:p>
          <a:p>
            <a:r>
              <a:rPr lang="ru-RU" sz="2400" dirty="0">
                <a:latin typeface="Arial Narrow" panose="020B0606020202030204" pitchFamily="34" charset="0"/>
              </a:rPr>
              <a:t>6. </a:t>
            </a:r>
            <a:r>
              <a:rPr lang="ru-RU" sz="2400" dirty="0" err="1">
                <a:latin typeface="Arial Narrow" panose="020B0606020202030204" pitchFamily="34" charset="0"/>
              </a:rPr>
              <a:t>проверява</a:t>
            </a:r>
            <a:r>
              <a:rPr lang="ru-RU" sz="2400" dirty="0">
                <a:latin typeface="Arial Narrow" panose="020B0606020202030204" pitchFamily="34" charset="0"/>
              </a:rPr>
              <a:t> </a:t>
            </a:r>
            <a:r>
              <a:rPr lang="ru-RU" sz="2400" dirty="0" err="1">
                <a:latin typeface="Arial Narrow" panose="020B0606020202030204" pitchFamily="34" charset="0"/>
              </a:rPr>
              <a:t>съответствието</a:t>
            </a:r>
            <a:r>
              <a:rPr lang="ru-RU" sz="2400" dirty="0">
                <a:latin typeface="Arial Narrow" panose="020B0606020202030204" pitchFamily="34" charset="0"/>
              </a:rPr>
              <a:t> на </a:t>
            </a:r>
            <a:r>
              <a:rPr lang="ru-RU" sz="2400" dirty="0" err="1">
                <a:latin typeface="Arial Narrow" panose="020B0606020202030204" pitchFamily="34" charset="0"/>
              </a:rPr>
              <a:t>структурата</a:t>
            </a:r>
            <a:r>
              <a:rPr lang="ru-RU" sz="2400" dirty="0">
                <a:latin typeface="Arial Narrow" panose="020B0606020202030204" pitchFamily="34" charset="0"/>
              </a:rPr>
              <a:t>, </a:t>
            </a:r>
            <a:r>
              <a:rPr lang="ru-RU" sz="2400" dirty="0" err="1">
                <a:latin typeface="Arial Narrow" panose="020B0606020202030204" pitchFamily="34" charset="0"/>
              </a:rPr>
              <a:t>управлението</a:t>
            </a:r>
            <a:r>
              <a:rPr lang="ru-RU" sz="2400" dirty="0">
                <a:latin typeface="Arial Narrow" panose="020B0606020202030204" pitchFamily="34" charset="0"/>
              </a:rPr>
              <a:t>, </a:t>
            </a:r>
            <a:r>
              <a:rPr lang="ru-RU" sz="2400" dirty="0" err="1">
                <a:latin typeface="Arial Narrow" panose="020B0606020202030204" pitchFamily="34" charset="0"/>
              </a:rPr>
              <a:t>дейността</a:t>
            </a:r>
            <a:r>
              <a:rPr lang="ru-RU" sz="2400" dirty="0">
                <a:latin typeface="Arial Narrow" panose="020B0606020202030204" pitchFamily="34" charset="0"/>
              </a:rPr>
              <a:t> и </a:t>
            </a:r>
            <a:r>
              <a:rPr lang="ru-RU" sz="2400" dirty="0" err="1">
                <a:latin typeface="Arial Narrow" panose="020B0606020202030204" pitchFamily="34" charset="0"/>
              </a:rPr>
              <a:t>организацията</a:t>
            </a:r>
            <a:r>
              <a:rPr lang="ru-RU" sz="2400" dirty="0">
                <a:latin typeface="Arial Narrow" panose="020B0606020202030204" pitchFamily="34" charset="0"/>
              </a:rPr>
              <a:t> на </a:t>
            </a:r>
            <a:r>
              <a:rPr lang="ru-RU" sz="2400" dirty="0" err="1">
                <a:latin typeface="Arial Narrow" panose="020B0606020202030204" pitchFamily="34" charset="0"/>
              </a:rPr>
              <a:t>медицинската</a:t>
            </a:r>
            <a:r>
              <a:rPr lang="ru-RU" sz="2400" dirty="0">
                <a:latin typeface="Arial Narrow" panose="020B0606020202030204" pitchFamily="34" charset="0"/>
              </a:rPr>
              <a:t> </a:t>
            </a:r>
            <a:r>
              <a:rPr lang="ru-RU" sz="2400" dirty="0" err="1">
                <a:latin typeface="Arial Narrow" panose="020B0606020202030204" pitchFamily="34" charset="0"/>
              </a:rPr>
              <a:t>помощ</a:t>
            </a:r>
            <a:r>
              <a:rPr lang="ru-RU" sz="2400" dirty="0">
                <a:latin typeface="Arial Narrow" panose="020B0606020202030204" pitchFamily="34" charset="0"/>
              </a:rPr>
              <a:t> в </a:t>
            </a:r>
            <a:r>
              <a:rPr lang="ru-RU" sz="2400" dirty="0" err="1">
                <a:latin typeface="Arial Narrow" panose="020B0606020202030204" pitchFamily="34" charset="0"/>
              </a:rPr>
              <a:t>лечебните</a:t>
            </a:r>
            <a:r>
              <a:rPr lang="ru-RU" sz="2400" dirty="0">
                <a:latin typeface="Arial Narrow" panose="020B0606020202030204" pitchFamily="34" charset="0"/>
              </a:rPr>
              <a:t> заведения с </a:t>
            </a:r>
            <a:r>
              <a:rPr lang="ru-RU" sz="2400" dirty="0" err="1">
                <a:latin typeface="Arial Narrow" panose="020B0606020202030204" pitchFamily="34" charset="0"/>
              </a:rPr>
              <a:t>изискванията</a:t>
            </a:r>
            <a:r>
              <a:rPr lang="ru-RU" sz="2400" dirty="0">
                <a:latin typeface="Arial Narrow" panose="020B0606020202030204" pitchFamily="34" charset="0"/>
              </a:rPr>
              <a:t> на </a:t>
            </a:r>
            <a:r>
              <a:rPr lang="ru-RU" sz="2400" dirty="0" err="1">
                <a:latin typeface="Arial Narrow" panose="020B0606020202030204" pitchFamily="34" charset="0"/>
              </a:rPr>
              <a:t>този</a:t>
            </a:r>
            <a:r>
              <a:rPr lang="ru-RU" sz="2400" dirty="0">
                <a:latin typeface="Arial Narrow" panose="020B0606020202030204" pitchFamily="34" charset="0"/>
              </a:rPr>
              <a:t> закон, Закона за </a:t>
            </a:r>
            <a:r>
              <a:rPr lang="ru-RU" sz="2400" dirty="0" err="1">
                <a:latin typeface="Arial Narrow" panose="020B0606020202030204" pitchFamily="34" charset="0"/>
              </a:rPr>
              <a:t>здравето</a:t>
            </a:r>
            <a:r>
              <a:rPr lang="ru-RU" sz="2400" dirty="0">
                <a:latin typeface="Arial Narrow" panose="020B0606020202030204" pitchFamily="34" charset="0"/>
              </a:rPr>
              <a:t>, Закона за трансплантация на </a:t>
            </a:r>
            <a:r>
              <a:rPr lang="ru-RU" sz="2400" dirty="0" err="1">
                <a:latin typeface="Arial Narrow" panose="020B0606020202030204" pitchFamily="34" charset="0"/>
              </a:rPr>
              <a:t>органи</a:t>
            </a:r>
            <a:r>
              <a:rPr lang="ru-RU" sz="2400" dirty="0">
                <a:latin typeface="Arial Narrow" panose="020B0606020202030204" pitchFamily="34" charset="0"/>
              </a:rPr>
              <a:t>, </a:t>
            </a:r>
            <a:r>
              <a:rPr lang="ru-RU" sz="2400" dirty="0" err="1">
                <a:latin typeface="Arial Narrow" panose="020B0606020202030204" pitchFamily="34" charset="0"/>
              </a:rPr>
              <a:t>тъкани</a:t>
            </a:r>
            <a:r>
              <a:rPr lang="ru-RU" sz="2400" dirty="0">
                <a:latin typeface="Arial Narrow" panose="020B0606020202030204" pitchFamily="34" charset="0"/>
              </a:rPr>
              <a:t> и клетки и </a:t>
            </a:r>
            <a:r>
              <a:rPr lang="ru-RU" sz="2400" dirty="0" err="1">
                <a:latin typeface="Arial Narrow" panose="020B0606020202030204" pitchFamily="34" charset="0"/>
              </a:rPr>
              <a:t>подзаконовите</a:t>
            </a:r>
            <a:r>
              <a:rPr lang="ru-RU" sz="2400" dirty="0">
                <a:latin typeface="Arial Narrow" panose="020B0606020202030204" pitchFamily="34" charset="0"/>
              </a:rPr>
              <a:t> </a:t>
            </a:r>
            <a:r>
              <a:rPr lang="ru-RU" sz="2400" dirty="0" err="1">
                <a:latin typeface="Arial Narrow" panose="020B0606020202030204" pitchFamily="34" charset="0"/>
              </a:rPr>
              <a:t>нормативни</a:t>
            </a:r>
            <a:r>
              <a:rPr lang="ru-RU" sz="2400" dirty="0">
                <a:latin typeface="Arial Narrow" panose="020B0606020202030204" pitchFamily="34" charset="0"/>
              </a:rPr>
              <a:t> </a:t>
            </a:r>
            <a:r>
              <a:rPr lang="ru-RU" sz="2400" dirty="0" err="1">
                <a:latin typeface="Arial Narrow" panose="020B0606020202030204" pitchFamily="34" charset="0"/>
              </a:rPr>
              <a:t>актове</a:t>
            </a:r>
            <a:r>
              <a:rPr lang="ru-RU" sz="2400" dirty="0">
                <a:latin typeface="Arial Narrow" panose="020B0606020202030204" pitchFamily="34" charset="0"/>
              </a:rPr>
              <a:t> по </a:t>
            </a:r>
            <a:r>
              <a:rPr lang="ru-RU" sz="2400" dirty="0" err="1">
                <a:latin typeface="Arial Narrow" panose="020B0606020202030204" pitchFamily="34" charset="0"/>
              </a:rPr>
              <a:t>тяхното</a:t>
            </a:r>
            <a:r>
              <a:rPr lang="ru-RU" sz="2400" dirty="0">
                <a:latin typeface="Arial Narrow" panose="020B0606020202030204" pitchFamily="34" charset="0"/>
              </a:rPr>
              <a:t> </a:t>
            </a:r>
            <a:r>
              <a:rPr lang="ru-RU" sz="2400" dirty="0" err="1">
                <a:latin typeface="Arial Narrow" panose="020B0606020202030204" pitchFamily="34" charset="0"/>
              </a:rPr>
              <a:t>прилагане</a:t>
            </a:r>
            <a:r>
              <a:rPr lang="ru-RU" sz="2400" dirty="0">
                <a:latin typeface="Arial Narrow" panose="020B0606020202030204" pitchFamily="34" charset="0"/>
              </a:rPr>
              <a:t>;</a:t>
            </a:r>
          </a:p>
          <a:p>
            <a:r>
              <a:rPr lang="ru-RU" sz="2400" dirty="0">
                <a:latin typeface="Arial Narrow" panose="020B0606020202030204" pitchFamily="34" charset="0"/>
              </a:rPr>
              <a:t>7. </a:t>
            </a:r>
            <a:r>
              <a:rPr lang="ru-RU" sz="2400" dirty="0" err="1">
                <a:latin typeface="Arial Narrow" panose="020B0606020202030204" pitchFamily="34" charset="0"/>
              </a:rPr>
              <a:t>проверява</a:t>
            </a:r>
            <a:r>
              <a:rPr lang="ru-RU" sz="2400" dirty="0">
                <a:latin typeface="Arial Narrow" panose="020B0606020202030204" pitchFamily="34" charset="0"/>
              </a:rPr>
              <a:t> </a:t>
            </a:r>
            <a:r>
              <a:rPr lang="ru-RU" sz="2400" dirty="0" err="1">
                <a:latin typeface="Arial Narrow" panose="020B0606020202030204" pitchFamily="34" charset="0"/>
              </a:rPr>
              <a:t>спазването</a:t>
            </a:r>
            <a:r>
              <a:rPr lang="ru-RU" sz="2400" dirty="0">
                <a:latin typeface="Arial Narrow" panose="020B0606020202030204" pitchFamily="34" charset="0"/>
              </a:rPr>
              <a:t> на </a:t>
            </a:r>
            <a:r>
              <a:rPr lang="ru-RU" sz="2400" dirty="0" err="1">
                <a:latin typeface="Arial Narrow" panose="020B0606020202030204" pitchFamily="34" charset="0"/>
              </a:rPr>
              <a:t>правата</a:t>
            </a:r>
            <a:r>
              <a:rPr lang="ru-RU" sz="2400" dirty="0">
                <a:latin typeface="Arial Narrow" panose="020B0606020202030204" pitchFamily="34" charset="0"/>
              </a:rPr>
              <a:t> на </a:t>
            </a:r>
            <a:r>
              <a:rPr lang="ru-RU" sz="2400" dirty="0" err="1">
                <a:latin typeface="Arial Narrow" panose="020B0606020202030204" pitchFamily="34" charset="0"/>
              </a:rPr>
              <a:t>пациентите</a:t>
            </a:r>
            <a:r>
              <a:rPr lang="ru-RU" sz="2400" dirty="0">
                <a:latin typeface="Arial Narrow" panose="020B0606020202030204" pitchFamily="34" charset="0"/>
              </a:rPr>
              <a:t> в </a:t>
            </a:r>
            <a:r>
              <a:rPr lang="ru-RU" sz="2400" dirty="0" err="1">
                <a:latin typeface="Arial Narrow" panose="020B0606020202030204" pitchFamily="34" charset="0"/>
              </a:rPr>
              <a:t>лечебните</a:t>
            </a:r>
            <a:r>
              <a:rPr lang="ru-RU" sz="2400" dirty="0">
                <a:latin typeface="Arial Narrow" panose="020B0606020202030204" pitchFamily="34" charset="0"/>
              </a:rPr>
              <a:t> заведения;</a:t>
            </a:r>
          </a:p>
          <a:p>
            <a:r>
              <a:rPr lang="ru-RU" sz="2400" dirty="0">
                <a:latin typeface="Arial Narrow" panose="020B0606020202030204" pitchFamily="34" charset="0"/>
              </a:rPr>
              <a:t>8. </a:t>
            </a:r>
            <a:r>
              <a:rPr lang="ru-RU" sz="2400" dirty="0" err="1">
                <a:latin typeface="Arial Narrow" panose="020B0606020202030204" pitchFamily="34" charset="0"/>
              </a:rPr>
              <a:t>проверява</a:t>
            </a:r>
            <a:r>
              <a:rPr lang="ru-RU" sz="2400" dirty="0">
                <a:latin typeface="Arial Narrow" panose="020B0606020202030204" pitchFamily="34" charset="0"/>
              </a:rPr>
              <a:t> </a:t>
            </a:r>
            <a:r>
              <a:rPr lang="ru-RU" sz="2400" dirty="0" err="1">
                <a:latin typeface="Arial Narrow" panose="020B0606020202030204" pitchFamily="34" charset="0"/>
              </a:rPr>
              <a:t>спазването</a:t>
            </a:r>
            <a:r>
              <a:rPr lang="ru-RU" sz="2400" dirty="0">
                <a:latin typeface="Arial Narrow" panose="020B0606020202030204" pitchFamily="34" charset="0"/>
              </a:rPr>
              <a:t> на </a:t>
            </a:r>
            <a:r>
              <a:rPr lang="ru-RU" sz="2400" dirty="0" err="1">
                <a:latin typeface="Arial Narrow" panose="020B0606020202030204" pitchFamily="34" charset="0"/>
              </a:rPr>
              <a:t>утвърдените</a:t>
            </a:r>
            <a:r>
              <a:rPr lang="ru-RU" sz="2400" dirty="0">
                <a:latin typeface="Arial Narrow" panose="020B0606020202030204" pitchFamily="34" charset="0"/>
              </a:rPr>
              <a:t> </a:t>
            </a:r>
            <a:r>
              <a:rPr lang="ru-RU" sz="2400" dirty="0" err="1">
                <a:latin typeface="Arial Narrow" panose="020B0606020202030204" pitchFamily="34" charset="0"/>
              </a:rPr>
              <a:t>медицински</a:t>
            </a:r>
            <a:r>
              <a:rPr lang="ru-RU" sz="2400" dirty="0">
                <a:latin typeface="Arial Narrow" panose="020B0606020202030204" pitchFamily="34" charset="0"/>
              </a:rPr>
              <a:t> </a:t>
            </a:r>
            <a:r>
              <a:rPr lang="ru-RU" sz="2400" dirty="0" err="1">
                <a:latin typeface="Arial Narrow" panose="020B0606020202030204" pitchFamily="34" charset="0"/>
              </a:rPr>
              <a:t>стандарти</a:t>
            </a:r>
            <a:r>
              <a:rPr lang="ru-RU" sz="2400" dirty="0">
                <a:latin typeface="Arial Narrow" panose="020B0606020202030204" pitchFamily="34" charset="0"/>
              </a:rPr>
              <a:t> в </a:t>
            </a:r>
            <a:r>
              <a:rPr lang="ru-RU" sz="2400" dirty="0" err="1">
                <a:latin typeface="Arial Narrow" panose="020B0606020202030204" pitchFamily="34" charset="0"/>
              </a:rPr>
              <a:t>лечебните</a:t>
            </a:r>
            <a:r>
              <a:rPr lang="ru-RU" sz="2400" dirty="0">
                <a:latin typeface="Arial Narrow" panose="020B0606020202030204" pitchFamily="34" charset="0"/>
              </a:rPr>
              <a:t> заведения;</a:t>
            </a:r>
          </a:p>
          <a:p>
            <a:r>
              <a:rPr lang="ru-RU" sz="2400" dirty="0">
                <a:latin typeface="Arial Narrow" panose="020B0606020202030204" pitchFamily="34" charset="0"/>
              </a:rPr>
              <a:t>9. </a:t>
            </a:r>
            <a:r>
              <a:rPr lang="ru-RU" sz="2400" dirty="0" err="1">
                <a:latin typeface="Arial Narrow" panose="020B0606020202030204" pitchFamily="34" charset="0"/>
              </a:rPr>
              <a:t>осъществява</a:t>
            </a:r>
            <a:r>
              <a:rPr lang="ru-RU" sz="2400" dirty="0">
                <a:latin typeface="Arial Narrow" panose="020B0606020202030204" pitchFamily="34" charset="0"/>
              </a:rPr>
              <a:t> </a:t>
            </a:r>
            <a:r>
              <a:rPr lang="ru-RU" sz="2400" dirty="0" err="1">
                <a:latin typeface="Arial Narrow" panose="020B0606020202030204" pitchFamily="34" charset="0"/>
              </a:rPr>
              <a:t>контрол</a:t>
            </a:r>
            <a:r>
              <a:rPr lang="ru-RU" sz="2400" dirty="0">
                <a:latin typeface="Arial Narrow" panose="020B0606020202030204" pitchFamily="34" charset="0"/>
              </a:rPr>
              <a:t> </a:t>
            </a:r>
            <a:r>
              <a:rPr lang="ru-RU" sz="2400" dirty="0" err="1">
                <a:latin typeface="Arial Narrow" panose="020B0606020202030204" pitchFamily="34" charset="0"/>
              </a:rPr>
              <a:t>върху</a:t>
            </a:r>
            <a:r>
              <a:rPr lang="ru-RU" sz="2400" dirty="0">
                <a:latin typeface="Arial Narrow" panose="020B0606020202030204" pitchFamily="34" charset="0"/>
              </a:rPr>
              <a:t> </a:t>
            </a:r>
            <a:r>
              <a:rPr lang="ru-RU" sz="2400" dirty="0" err="1">
                <a:latin typeface="Arial Narrow" panose="020B0606020202030204" pitchFamily="34" charset="0"/>
              </a:rPr>
              <a:t>качеството</a:t>
            </a:r>
            <a:r>
              <a:rPr lang="ru-RU" sz="2400" dirty="0">
                <a:latin typeface="Arial Narrow" panose="020B0606020202030204" pitchFamily="34" charset="0"/>
              </a:rPr>
              <a:t> на </a:t>
            </a:r>
            <a:r>
              <a:rPr lang="ru-RU" sz="2400" dirty="0" err="1">
                <a:latin typeface="Arial Narrow" panose="020B0606020202030204" pitchFamily="34" charset="0"/>
              </a:rPr>
              <a:t>оказаната</a:t>
            </a:r>
            <a:r>
              <a:rPr lang="ru-RU" sz="2400" dirty="0">
                <a:latin typeface="Arial Narrow" panose="020B0606020202030204" pitchFamily="34" charset="0"/>
              </a:rPr>
              <a:t> </a:t>
            </a:r>
            <a:r>
              <a:rPr lang="ru-RU" sz="2400" dirty="0" err="1">
                <a:latin typeface="Arial Narrow" panose="020B0606020202030204" pitchFamily="34" charset="0"/>
              </a:rPr>
              <a:t>медицинска</a:t>
            </a:r>
            <a:r>
              <a:rPr lang="ru-RU" sz="2400" dirty="0">
                <a:latin typeface="Arial Narrow" panose="020B0606020202030204" pitchFamily="34" charset="0"/>
              </a:rPr>
              <a:t> </a:t>
            </a:r>
            <a:r>
              <a:rPr lang="ru-RU" sz="2400" dirty="0" err="1">
                <a:latin typeface="Arial Narrow" panose="020B0606020202030204" pitchFamily="34" charset="0"/>
              </a:rPr>
              <a:t>помощ</a:t>
            </a:r>
            <a:r>
              <a:rPr lang="ru-RU" sz="2400" dirty="0">
                <a:latin typeface="Arial Narrow" panose="020B0606020202030204" pitchFamily="34" charset="0"/>
              </a:rPr>
              <a:t> в </a:t>
            </a:r>
            <a:r>
              <a:rPr lang="ru-RU" sz="2400" dirty="0" err="1">
                <a:latin typeface="Arial Narrow" panose="020B0606020202030204" pitchFamily="34" charset="0"/>
              </a:rPr>
              <a:t>съответствие</a:t>
            </a:r>
            <a:r>
              <a:rPr lang="ru-RU" sz="2400" dirty="0">
                <a:latin typeface="Arial Narrow" panose="020B0606020202030204" pitchFamily="34" charset="0"/>
              </a:rPr>
              <a:t> с </a:t>
            </a:r>
            <a:r>
              <a:rPr lang="ru-RU" sz="2400" dirty="0" err="1">
                <a:latin typeface="Arial Narrow" panose="020B0606020202030204" pitchFamily="34" charset="0"/>
              </a:rPr>
              <a:t>утвърдените</a:t>
            </a:r>
            <a:r>
              <a:rPr lang="ru-RU" sz="2400" dirty="0">
                <a:latin typeface="Arial Narrow" panose="020B0606020202030204" pitchFamily="34" charset="0"/>
              </a:rPr>
              <a:t> </a:t>
            </a:r>
            <a:r>
              <a:rPr lang="ru-RU" sz="2400" dirty="0" err="1">
                <a:latin typeface="Arial Narrow" panose="020B0606020202030204" pitchFamily="34" charset="0"/>
              </a:rPr>
              <a:t>медицински</a:t>
            </a:r>
            <a:r>
              <a:rPr lang="ru-RU" sz="2400" dirty="0">
                <a:latin typeface="Arial Narrow" panose="020B0606020202030204" pitchFamily="34" charset="0"/>
              </a:rPr>
              <a:t> </a:t>
            </a:r>
            <a:r>
              <a:rPr lang="ru-RU" sz="2400" dirty="0" err="1">
                <a:latin typeface="Arial Narrow" panose="020B0606020202030204" pitchFamily="34" charset="0"/>
              </a:rPr>
              <a:t>стандарти</a:t>
            </a:r>
            <a:r>
              <a:rPr lang="ru-RU" sz="2400" dirty="0">
                <a:latin typeface="Arial Narrow" panose="020B0606020202030204" pitchFamily="34" charset="0"/>
              </a:rPr>
              <a:t>;</a:t>
            </a:r>
          </a:p>
          <a:p>
            <a:r>
              <a:rPr lang="ru-RU" sz="2400" dirty="0">
                <a:latin typeface="Arial Narrow" panose="020B0606020202030204" pitchFamily="34" charset="0"/>
              </a:rPr>
              <a:t>10. </a:t>
            </a:r>
            <a:r>
              <a:rPr lang="ru-RU" sz="2400" dirty="0" err="1">
                <a:latin typeface="Arial Narrow" panose="020B0606020202030204" pitchFamily="34" charset="0"/>
              </a:rPr>
              <a:t>проверява</a:t>
            </a:r>
            <a:r>
              <a:rPr lang="ru-RU" sz="2400" dirty="0">
                <a:latin typeface="Arial Narrow" panose="020B0606020202030204" pitchFamily="34" charset="0"/>
              </a:rPr>
              <a:t> </a:t>
            </a:r>
            <a:r>
              <a:rPr lang="ru-RU" sz="2400" dirty="0" err="1">
                <a:latin typeface="Arial Narrow" panose="020B0606020202030204" pitchFamily="34" charset="0"/>
              </a:rPr>
              <a:t>спазването</a:t>
            </a:r>
            <a:r>
              <a:rPr lang="ru-RU" sz="2400" dirty="0">
                <a:latin typeface="Arial Narrow" panose="020B0606020202030204" pitchFamily="34" charset="0"/>
              </a:rPr>
              <a:t> на </a:t>
            </a:r>
            <a:r>
              <a:rPr lang="ru-RU" sz="2400" dirty="0" err="1">
                <a:latin typeface="Arial Narrow" panose="020B0606020202030204" pitchFamily="34" charset="0"/>
              </a:rPr>
              <a:t>утвърдените</a:t>
            </a:r>
            <a:r>
              <a:rPr lang="ru-RU" sz="2400" dirty="0">
                <a:latin typeface="Arial Narrow" panose="020B0606020202030204" pitchFamily="34" charset="0"/>
              </a:rPr>
              <a:t> </a:t>
            </a:r>
            <a:r>
              <a:rPr lang="ru-RU" sz="2400" dirty="0" err="1">
                <a:latin typeface="Arial Narrow" panose="020B0606020202030204" pitchFamily="34" charset="0"/>
              </a:rPr>
              <a:t>стандарти</a:t>
            </a:r>
            <a:r>
              <a:rPr lang="ru-RU" sz="2400" dirty="0">
                <a:latin typeface="Arial Narrow" panose="020B0606020202030204" pitchFamily="34" charset="0"/>
              </a:rPr>
              <a:t> за </a:t>
            </a:r>
            <a:r>
              <a:rPr lang="ru-RU" sz="2400" dirty="0" err="1">
                <a:latin typeface="Arial Narrow" panose="020B0606020202030204" pitchFamily="34" charset="0"/>
              </a:rPr>
              <a:t>финансова</a:t>
            </a:r>
            <a:r>
              <a:rPr lang="ru-RU" sz="2400" dirty="0">
                <a:latin typeface="Arial Narrow" panose="020B0606020202030204" pitchFamily="34" charset="0"/>
              </a:rPr>
              <a:t> </a:t>
            </a:r>
            <a:r>
              <a:rPr lang="ru-RU" sz="2400" dirty="0" err="1">
                <a:latin typeface="Arial Narrow" panose="020B0606020202030204" pitchFamily="34" charset="0"/>
              </a:rPr>
              <a:t>дейност</a:t>
            </a:r>
            <a:r>
              <a:rPr lang="ru-RU" sz="2400" dirty="0">
                <a:latin typeface="Arial Narrow" panose="020B0606020202030204" pitchFamily="34" charset="0"/>
              </a:rPr>
              <a:t> от </a:t>
            </a:r>
            <a:r>
              <a:rPr lang="ru-RU" sz="2400" dirty="0" err="1" smtClean="0">
                <a:latin typeface="Arial Narrow" panose="020B0606020202030204" pitchFamily="34" charset="0"/>
              </a:rPr>
              <a:t>държавни</a:t>
            </a:r>
            <a:r>
              <a:rPr lang="ru-RU" sz="2400" dirty="0" smtClean="0">
                <a:latin typeface="Arial Narrow" panose="020B0606020202030204" pitchFamily="34" charset="0"/>
              </a:rPr>
              <a:t> и </a:t>
            </a:r>
            <a:r>
              <a:rPr lang="ru-RU" sz="2400" dirty="0" err="1" smtClean="0">
                <a:latin typeface="Arial Narrow" panose="020B0606020202030204" pitchFamily="34" charset="0"/>
              </a:rPr>
              <a:t>общински</a:t>
            </a:r>
            <a:r>
              <a:rPr lang="ru-RU" sz="2400" dirty="0" smtClean="0">
                <a:latin typeface="Arial Narrow" panose="020B0606020202030204" pitchFamily="34" charset="0"/>
              </a:rPr>
              <a:t> </a:t>
            </a:r>
            <a:r>
              <a:rPr lang="ru-RU" sz="2400" dirty="0" err="1" smtClean="0">
                <a:latin typeface="Arial Narrow" panose="020B0606020202030204" pitchFamily="34" charset="0"/>
              </a:rPr>
              <a:t>лечебни</a:t>
            </a:r>
            <a:r>
              <a:rPr lang="ru-RU" sz="2400" dirty="0" smtClean="0">
                <a:latin typeface="Arial Narrow" panose="020B0606020202030204" pitchFamily="34" charset="0"/>
              </a:rPr>
              <a:t> заведения</a:t>
            </a:r>
          </a:p>
        </p:txBody>
      </p:sp>
    </p:spTree>
    <p:extLst>
      <p:ext uri="{BB962C8B-B14F-4D97-AF65-F5344CB8AC3E}">
        <p14:creationId xmlns:p14="http://schemas.microsoft.com/office/powerpoint/2010/main" val="355271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277906" y="382832"/>
            <a:ext cx="11914094" cy="6370975"/>
          </a:xfrm>
          <a:prstGeom prst="rect">
            <a:avLst/>
          </a:prstGeom>
        </p:spPr>
        <p:txBody>
          <a:bodyPr wrap="square">
            <a:spAutoFit/>
          </a:bodyPr>
          <a:lstStyle/>
          <a:p>
            <a:r>
              <a:rPr lang="ru-RU" sz="2400" dirty="0">
                <a:latin typeface="Arial Narrow" panose="020B0606020202030204" pitchFamily="34" charset="0"/>
              </a:rPr>
              <a:t>11. </a:t>
            </a:r>
            <a:r>
              <a:rPr lang="ru-RU" sz="2400" dirty="0" err="1">
                <a:latin typeface="Arial Narrow" panose="020B0606020202030204" pitchFamily="34" charset="0"/>
              </a:rPr>
              <a:t>проверява</a:t>
            </a:r>
            <a:r>
              <a:rPr lang="ru-RU" sz="2400" dirty="0">
                <a:latin typeface="Arial Narrow" panose="020B0606020202030204" pitchFamily="34" charset="0"/>
              </a:rPr>
              <a:t> </a:t>
            </a:r>
            <a:r>
              <a:rPr lang="ru-RU" sz="2400" dirty="0" err="1">
                <a:latin typeface="Arial Narrow" panose="020B0606020202030204" pitchFamily="34" charset="0"/>
              </a:rPr>
              <a:t>спазването</a:t>
            </a:r>
            <a:r>
              <a:rPr lang="ru-RU" sz="2400" dirty="0">
                <a:latin typeface="Arial Narrow" panose="020B0606020202030204" pitchFamily="34" charset="0"/>
              </a:rPr>
              <a:t> на </a:t>
            </a:r>
            <a:r>
              <a:rPr lang="ru-RU" sz="2400" dirty="0" err="1">
                <a:latin typeface="Arial Narrow" panose="020B0606020202030204" pitchFamily="34" charset="0"/>
              </a:rPr>
              <a:t>утвърдените</a:t>
            </a:r>
            <a:r>
              <a:rPr lang="ru-RU" sz="2400" dirty="0">
                <a:latin typeface="Arial Narrow" panose="020B0606020202030204" pitchFamily="34" charset="0"/>
              </a:rPr>
              <a:t> </a:t>
            </a:r>
            <a:r>
              <a:rPr lang="ru-RU" sz="2400" dirty="0" err="1">
                <a:latin typeface="Arial Narrow" panose="020B0606020202030204" pitchFamily="34" charset="0"/>
              </a:rPr>
              <a:t>фармако-терапевтични</a:t>
            </a:r>
            <a:r>
              <a:rPr lang="ru-RU" sz="2400" dirty="0">
                <a:latin typeface="Arial Narrow" panose="020B0606020202030204" pitchFamily="34" charset="0"/>
              </a:rPr>
              <a:t> </a:t>
            </a:r>
            <a:r>
              <a:rPr lang="ru-RU" sz="2400" dirty="0" err="1" smtClean="0">
                <a:latin typeface="Arial Narrow" panose="020B0606020202030204" pitchFamily="34" charset="0"/>
              </a:rPr>
              <a:t>ръководства</a:t>
            </a:r>
            <a:endParaRPr lang="ru-RU" sz="2400" dirty="0" smtClean="0">
              <a:latin typeface="Arial Narrow" panose="020B0606020202030204" pitchFamily="34" charset="0"/>
            </a:endParaRPr>
          </a:p>
          <a:p>
            <a:r>
              <a:rPr lang="ru-RU" sz="2400" dirty="0">
                <a:latin typeface="Arial Narrow" panose="020B0606020202030204" pitchFamily="34" charset="0"/>
              </a:rPr>
              <a:t>12. </a:t>
            </a:r>
            <a:r>
              <a:rPr lang="ru-RU" sz="2400" dirty="0" err="1">
                <a:latin typeface="Arial Narrow" panose="020B0606020202030204" pitchFamily="34" charset="0"/>
              </a:rPr>
              <a:t>осъществява</a:t>
            </a:r>
            <a:r>
              <a:rPr lang="ru-RU" sz="2400" dirty="0">
                <a:latin typeface="Arial Narrow" panose="020B0606020202030204" pitchFamily="34" charset="0"/>
              </a:rPr>
              <a:t> </a:t>
            </a:r>
            <a:r>
              <a:rPr lang="ru-RU" sz="2400" dirty="0" err="1">
                <a:latin typeface="Arial Narrow" panose="020B0606020202030204" pitchFamily="34" charset="0"/>
              </a:rPr>
              <a:t>медицински</a:t>
            </a:r>
            <a:r>
              <a:rPr lang="ru-RU" sz="2400" dirty="0">
                <a:latin typeface="Arial Narrow" panose="020B0606020202030204" pitchFamily="34" charset="0"/>
              </a:rPr>
              <a:t> </a:t>
            </a:r>
            <a:r>
              <a:rPr lang="ru-RU" sz="2400" dirty="0" err="1">
                <a:latin typeface="Arial Narrow" panose="020B0606020202030204" pitchFamily="34" charset="0"/>
              </a:rPr>
              <a:t>контрол</a:t>
            </a:r>
            <a:r>
              <a:rPr lang="ru-RU" sz="2400" dirty="0">
                <a:latin typeface="Arial Narrow" panose="020B0606020202030204" pitchFamily="34" charset="0"/>
              </a:rPr>
              <a:t> по </a:t>
            </a:r>
            <a:r>
              <a:rPr lang="ru-RU" sz="2400" dirty="0" err="1">
                <a:latin typeface="Arial Narrow" panose="020B0606020202030204" pitchFamily="34" charset="0"/>
              </a:rPr>
              <a:t>реда</a:t>
            </a:r>
            <a:r>
              <a:rPr lang="ru-RU" sz="2400" dirty="0">
                <a:latin typeface="Arial Narrow" panose="020B0606020202030204" pitchFamily="34" charset="0"/>
              </a:rPr>
              <a:t> на глава </a:t>
            </a:r>
            <a:r>
              <a:rPr lang="ru-RU" sz="2400" dirty="0" err="1">
                <a:latin typeface="Arial Narrow" panose="020B0606020202030204" pitchFamily="34" charset="0"/>
              </a:rPr>
              <a:t>четвърта</a:t>
            </a:r>
            <a:r>
              <a:rPr lang="ru-RU" sz="2400" dirty="0">
                <a:latin typeface="Arial Narrow" panose="020B0606020202030204" pitchFamily="34" charset="0"/>
              </a:rPr>
              <a:t> от Закона за </a:t>
            </a:r>
            <a:r>
              <a:rPr lang="ru-RU" sz="2400" dirty="0" err="1">
                <a:latin typeface="Arial Narrow" panose="020B0606020202030204" pitchFamily="34" charset="0"/>
              </a:rPr>
              <a:t>здравното</a:t>
            </a:r>
            <a:r>
              <a:rPr lang="ru-RU" sz="2400" dirty="0">
                <a:latin typeface="Arial Narrow" panose="020B0606020202030204" pitchFamily="34" charset="0"/>
              </a:rPr>
              <a:t> </a:t>
            </a:r>
            <a:r>
              <a:rPr lang="ru-RU" sz="2400" dirty="0" err="1">
                <a:latin typeface="Arial Narrow" panose="020B0606020202030204" pitchFamily="34" charset="0"/>
              </a:rPr>
              <a:t>осигуряване</a:t>
            </a:r>
            <a:r>
              <a:rPr lang="ru-RU" sz="2400" dirty="0">
                <a:latin typeface="Arial Narrow" panose="020B0606020202030204" pitchFamily="34" charset="0"/>
              </a:rPr>
              <a:t>;</a:t>
            </a:r>
          </a:p>
          <a:p>
            <a:r>
              <a:rPr lang="ru-RU" sz="2400" dirty="0">
                <a:latin typeface="Arial Narrow" panose="020B0606020202030204" pitchFamily="34" charset="0"/>
              </a:rPr>
              <a:t>13. </a:t>
            </a:r>
            <a:r>
              <a:rPr lang="ru-RU" sz="2400" dirty="0" err="1">
                <a:latin typeface="Arial Narrow" panose="020B0606020202030204" pitchFamily="34" charset="0"/>
              </a:rPr>
              <a:t>извършва</a:t>
            </a:r>
            <a:r>
              <a:rPr lang="ru-RU" sz="2400" dirty="0">
                <a:latin typeface="Arial Narrow" panose="020B0606020202030204" pitchFamily="34" charset="0"/>
              </a:rPr>
              <a:t> проверки по </a:t>
            </a:r>
            <a:r>
              <a:rPr lang="ru-RU" sz="2400" dirty="0" err="1">
                <a:latin typeface="Arial Narrow" panose="020B0606020202030204" pitchFamily="34" charset="0"/>
              </a:rPr>
              <a:t>молби</a:t>
            </a:r>
            <a:r>
              <a:rPr lang="ru-RU" sz="2400" dirty="0">
                <a:latin typeface="Arial Narrow" panose="020B0606020202030204" pitchFamily="34" charset="0"/>
              </a:rPr>
              <a:t> на </a:t>
            </a:r>
            <a:r>
              <a:rPr lang="ru-RU" sz="2400" dirty="0" err="1">
                <a:latin typeface="Arial Narrow" panose="020B0606020202030204" pitchFamily="34" charset="0"/>
              </a:rPr>
              <a:t>граждани</a:t>
            </a:r>
            <a:r>
              <a:rPr lang="ru-RU" sz="2400" dirty="0">
                <a:latin typeface="Arial Narrow" panose="020B0606020202030204" pitchFamily="34" charset="0"/>
              </a:rPr>
              <a:t> и юридически лица, </a:t>
            </a:r>
            <a:r>
              <a:rPr lang="ru-RU" sz="2400" dirty="0" err="1">
                <a:latin typeface="Arial Narrow" panose="020B0606020202030204" pitchFamily="34" charset="0"/>
              </a:rPr>
              <a:t>свързани</a:t>
            </a:r>
            <a:r>
              <a:rPr lang="ru-RU" sz="2400" dirty="0">
                <a:latin typeface="Arial Narrow" panose="020B0606020202030204" pitchFamily="34" charset="0"/>
              </a:rPr>
              <a:t> с </a:t>
            </a:r>
            <a:r>
              <a:rPr lang="ru-RU" sz="2400" dirty="0" err="1">
                <a:latin typeface="Arial Narrow" panose="020B0606020202030204" pitchFamily="34" charset="0"/>
              </a:rPr>
              <a:t>оказваната</a:t>
            </a:r>
            <a:r>
              <a:rPr lang="ru-RU" sz="2400" dirty="0">
                <a:latin typeface="Arial Narrow" panose="020B0606020202030204" pitchFamily="34" charset="0"/>
              </a:rPr>
              <a:t> </a:t>
            </a:r>
            <a:r>
              <a:rPr lang="ru-RU" sz="2400" dirty="0" err="1">
                <a:latin typeface="Arial Narrow" panose="020B0606020202030204" pitchFamily="34" charset="0"/>
              </a:rPr>
              <a:t>медицинска</a:t>
            </a:r>
            <a:r>
              <a:rPr lang="ru-RU" sz="2400" dirty="0">
                <a:latin typeface="Arial Narrow" panose="020B0606020202030204" pitchFamily="34" charset="0"/>
              </a:rPr>
              <a:t> </a:t>
            </a:r>
            <a:r>
              <a:rPr lang="ru-RU" sz="2400" dirty="0" err="1">
                <a:latin typeface="Arial Narrow" panose="020B0606020202030204" pitchFamily="34" charset="0"/>
              </a:rPr>
              <a:t>помощ</a:t>
            </a:r>
            <a:r>
              <a:rPr lang="ru-RU" sz="2400" dirty="0">
                <a:latin typeface="Arial Narrow" panose="020B0606020202030204" pitchFamily="34" charset="0"/>
              </a:rPr>
              <a:t>;</a:t>
            </a:r>
          </a:p>
          <a:p>
            <a:r>
              <a:rPr lang="ru-RU" sz="2400" dirty="0">
                <a:latin typeface="Arial Narrow" panose="020B0606020202030204" pitchFamily="34" charset="0"/>
              </a:rPr>
              <a:t>14. </a:t>
            </a:r>
            <a:r>
              <a:rPr lang="ru-RU" sz="2400" dirty="0" err="1">
                <a:latin typeface="Arial Narrow" panose="020B0606020202030204" pitchFamily="34" charset="0"/>
              </a:rPr>
              <a:t>осъществява</a:t>
            </a:r>
            <a:r>
              <a:rPr lang="ru-RU" sz="2400" dirty="0">
                <a:latin typeface="Arial Narrow" panose="020B0606020202030204" pitchFamily="34" charset="0"/>
              </a:rPr>
              <a:t> </a:t>
            </a:r>
            <a:r>
              <a:rPr lang="ru-RU" sz="2400" dirty="0" err="1">
                <a:latin typeface="Arial Narrow" panose="020B0606020202030204" pitchFamily="34" charset="0"/>
              </a:rPr>
              <a:t>контрол</a:t>
            </a:r>
            <a:r>
              <a:rPr lang="ru-RU" sz="2400" dirty="0">
                <a:latin typeface="Arial Narrow" panose="020B0606020202030204" pitchFamily="34" charset="0"/>
              </a:rPr>
              <a:t> </a:t>
            </a:r>
            <a:r>
              <a:rPr lang="ru-RU" sz="2400" dirty="0" err="1">
                <a:latin typeface="Arial Narrow" panose="020B0606020202030204" pitchFamily="34" charset="0"/>
              </a:rPr>
              <a:t>върху</a:t>
            </a:r>
            <a:r>
              <a:rPr lang="ru-RU" sz="2400" dirty="0">
                <a:latin typeface="Arial Narrow" panose="020B0606020202030204" pitchFamily="34" charset="0"/>
              </a:rPr>
              <a:t> </a:t>
            </a:r>
            <a:r>
              <a:rPr lang="ru-RU" sz="2400" dirty="0" err="1">
                <a:latin typeface="Arial Narrow" panose="020B0606020202030204" pitchFamily="34" charset="0"/>
              </a:rPr>
              <a:t>дейността</a:t>
            </a:r>
            <a:r>
              <a:rPr lang="ru-RU" sz="2400" dirty="0">
                <a:latin typeface="Arial Narrow" panose="020B0606020202030204" pitchFamily="34" charset="0"/>
              </a:rPr>
              <a:t> на </a:t>
            </a:r>
            <a:r>
              <a:rPr lang="ru-RU" sz="2400" dirty="0" err="1">
                <a:latin typeface="Arial Narrow" panose="020B0606020202030204" pitchFamily="34" charset="0"/>
              </a:rPr>
              <a:t>лечебните</a:t>
            </a:r>
            <a:r>
              <a:rPr lang="ru-RU" sz="2400" dirty="0">
                <a:latin typeface="Arial Narrow" panose="020B0606020202030204" pitchFamily="34" charset="0"/>
              </a:rPr>
              <a:t> заведения при </a:t>
            </a:r>
            <a:r>
              <a:rPr lang="ru-RU" sz="2400" dirty="0" err="1">
                <a:latin typeface="Arial Narrow" panose="020B0606020202030204" pitchFamily="34" charset="0"/>
              </a:rPr>
              <a:t>извършване</a:t>
            </a:r>
            <a:r>
              <a:rPr lang="ru-RU" sz="2400" dirty="0">
                <a:latin typeface="Arial Narrow" panose="020B0606020202030204" pitchFamily="34" charset="0"/>
              </a:rPr>
              <a:t> на </a:t>
            </a:r>
            <a:r>
              <a:rPr lang="ru-RU" sz="2400" dirty="0" err="1">
                <a:latin typeface="Arial Narrow" panose="020B0606020202030204" pitchFamily="34" charset="0"/>
              </a:rPr>
              <a:t>медицинска</a:t>
            </a:r>
            <a:r>
              <a:rPr lang="ru-RU" sz="2400" dirty="0">
                <a:latin typeface="Arial Narrow" panose="020B0606020202030204" pitchFamily="34" charset="0"/>
              </a:rPr>
              <a:t> </a:t>
            </a:r>
            <a:r>
              <a:rPr lang="ru-RU" sz="2400" dirty="0" err="1">
                <a:latin typeface="Arial Narrow" panose="020B0606020202030204" pitchFamily="34" charset="0"/>
              </a:rPr>
              <a:t>експертиза</a:t>
            </a:r>
            <a:r>
              <a:rPr lang="ru-RU" sz="2400" dirty="0">
                <a:latin typeface="Arial Narrow" panose="020B0606020202030204" pitchFamily="34" charset="0"/>
              </a:rPr>
              <a:t> по </a:t>
            </a:r>
            <a:r>
              <a:rPr lang="ru-RU" sz="2400" dirty="0" err="1">
                <a:latin typeface="Arial Narrow" panose="020B0606020202030204" pitchFamily="34" charset="0"/>
              </a:rPr>
              <a:t>реда</a:t>
            </a:r>
            <a:r>
              <a:rPr lang="ru-RU" sz="2400" dirty="0">
                <a:latin typeface="Arial Narrow" panose="020B0606020202030204" pitchFamily="34" charset="0"/>
              </a:rPr>
              <a:t> на Закона за </a:t>
            </a:r>
            <a:r>
              <a:rPr lang="ru-RU" sz="2400" dirty="0" err="1">
                <a:latin typeface="Arial Narrow" panose="020B0606020202030204" pitchFamily="34" charset="0"/>
              </a:rPr>
              <a:t>здравето</a:t>
            </a:r>
            <a:r>
              <a:rPr lang="ru-RU" sz="2400" dirty="0">
                <a:latin typeface="Arial Narrow" panose="020B0606020202030204" pitchFamily="34" charset="0"/>
              </a:rPr>
              <a:t>;</a:t>
            </a:r>
          </a:p>
          <a:p>
            <a:r>
              <a:rPr lang="ru-RU" sz="2400" dirty="0">
                <a:latin typeface="Arial Narrow" panose="020B0606020202030204" pitchFamily="34" charset="0"/>
              </a:rPr>
              <a:t>15. </a:t>
            </a:r>
            <a:r>
              <a:rPr lang="ru-RU" sz="2400" dirty="0" err="1">
                <a:latin typeface="Arial Narrow" panose="020B0606020202030204" pitchFamily="34" charset="0"/>
              </a:rPr>
              <a:t>извършва</a:t>
            </a:r>
            <a:r>
              <a:rPr lang="ru-RU" sz="2400" dirty="0">
                <a:latin typeface="Arial Narrow" panose="020B0606020202030204" pitchFamily="34" charset="0"/>
              </a:rPr>
              <a:t> проверки на </a:t>
            </a:r>
            <a:r>
              <a:rPr lang="ru-RU" sz="2400" dirty="0" err="1">
                <a:latin typeface="Arial Narrow" panose="020B0606020202030204" pitchFamily="34" charset="0"/>
              </a:rPr>
              <a:t>лечебните</a:t>
            </a:r>
            <a:r>
              <a:rPr lang="ru-RU" sz="2400" dirty="0">
                <a:latin typeface="Arial Narrow" panose="020B0606020202030204" pitchFamily="34" charset="0"/>
              </a:rPr>
              <a:t> заведения за </a:t>
            </a:r>
            <a:r>
              <a:rPr lang="ru-RU" sz="2400" dirty="0" err="1">
                <a:latin typeface="Arial Narrow" panose="020B0606020202030204" pitchFamily="34" charset="0"/>
              </a:rPr>
              <a:t>разходването</a:t>
            </a:r>
            <a:r>
              <a:rPr lang="ru-RU" sz="2400" dirty="0">
                <a:latin typeface="Arial Narrow" panose="020B0606020202030204" pitchFamily="34" charset="0"/>
              </a:rPr>
              <a:t> на средства от </a:t>
            </a:r>
            <a:r>
              <a:rPr lang="ru-RU" sz="2400" dirty="0" err="1">
                <a:latin typeface="Arial Narrow" panose="020B0606020202030204" pitchFamily="34" charset="0"/>
              </a:rPr>
              <a:t>държавния</a:t>
            </a:r>
            <a:r>
              <a:rPr lang="ru-RU" sz="2400" dirty="0">
                <a:latin typeface="Arial Narrow" panose="020B0606020202030204" pitchFamily="34" charset="0"/>
              </a:rPr>
              <a:t> </a:t>
            </a:r>
            <a:r>
              <a:rPr lang="ru-RU" sz="2400" dirty="0" smtClean="0">
                <a:latin typeface="Arial Narrow" panose="020B0606020202030204" pitchFamily="34" charset="0"/>
              </a:rPr>
              <a:t>бюджет;</a:t>
            </a:r>
            <a:endParaRPr lang="ru-RU" sz="2400" dirty="0">
              <a:latin typeface="Arial Narrow" panose="020B0606020202030204" pitchFamily="34" charset="0"/>
            </a:endParaRPr>
          </a:p>
          <a:p>
            <a:r>
              <a:rPr lang="ru-RU" sz="2400" dirty="0">
                <a:latin typeface="Arial Narrow" panose="020B0606020202030204" pitchFamily="34" charset="0"/>
              </a:rPr>
              <a:t>16. </a:t>
            </a:r>
            <a:r>
              <a:rPr lang="ru-RU" sz="2400" dirty="0" err="1">
                <a:latin typeface="Arial Narrow" panose="020B0606020202030204" pitchFamily="34" charset="0"/>
              </a:rPr>
              <a:t>извършва</a:t>
            </a:r>
            <a:r>
              <a:rPr lang="ru-RU" sz="2400" dirty="0">
                <a:latin typeface="Arial Narrow" panose="020B0606020202030204" pitchFamily="34" charset="0"/>
              </a:rPr>
              <a:t> проверки за </a:t>
            </a:r>
            <a:r>
              <a:rPr lang="ru-RU" sz="2400" dirty="0" err="1">
                <a:latin typeface="Arial Narrow" panose="020B0606020202030204" pitchFamily="34" charset="0"/>
              </a:rPr>
              <a:t>съответствие</a:t>
            </a:r>
            <a:r>
              <a:rPr lang="ru-RU" sz="2400" dirty="0">
                <a:latin typeface="Arial Narrow" panose="020B0606020202030204" pitchFamily="34" charset="0"/>
              </a:rPr>
              <a:t> на </a:t>
            </a:r>
            <a:r>
              <a:rPr lang="ru-RU" sz="2400" dirty="0" err="1">
                <a:latin typeface="Arial Narrow" panose="020B0606020202030204" pitchFamily="34" charset="0"/>
              </a:rPr>
              <a:t>лечебните</a:t>
            </a:r>
            <a:r>
              <a:rPr lang="ru-RU" sz="2400" dirty="0">
                <a:latin typeface="Arial Narrow" panose="020B0606020202030204" pitchFamily="34" charset="0"/>
              </a:rPr>
              <a:t> заведения, получили одобрение за </a:t>
            </a:r>
            <a:r>
              <a:rPr lang="ru-RU" sz="2400" dirty="0" err="1">
                <a:latin typeface="Arial Narrow" panose="020B0606020202030204" pitchFamily="34" charset="0"/>
              </a:rPr>
              <a:t>извършване</a:t>
            </a:r>
            <a:r>
              <a:rPr lang="ru-RU" sz="2400" dirty="0">
                <a:latin typeface="Arial Narrow" panose="020B0606020202030204" pitchFamily="34" charset="0"/>
              </a:rPr>
              <a:t> на </a:t>
            </a:r>
            <a:r>
              <a:rPr lang="ru-RU" sz="2400" dirty="0" err="1">
                <a:latin typeface="Arial Narrow" panose="020B0606020202030204" pitchFamily="34" charset="0"/>
              </a:rPr>
              <a:t>дейности</a:t>
            </a:r>
            <a:r>
              <a:rPr lang="ru-RU" sz="2400" dirty="0">
                <a:latin typeface="Arial Narrow" panose="020B0606020202030204" pitchFamily="34" charset="0"/>
              </a:rPr>
              <a:t> по обучение на </a:t>
            </a:r>
            <a:r>
              <a:rPr lang="ru-RU" sz="2400" dirty="0" err="1">
                <a:latin typeface="Arial Narrow" panose="020B0606020202030204" pitchFamily="34" charset="0"/>
              </a:rPr>
              <a:t>студенти</a:t>
            </a:r>
            <a:r>
              <a:rPr lang="ru-RU" sz="2400" dirty="0">
                <a:latin typeface="Arial Narrow" panose="020B0606020202030204" pitchFamily="34" charset="0"/>
              </a:rPr>
              <a:t>, </a:t>
            </a:r>
            <a:r>
              <a:rPr lang="ru-RU" sz="2400" dirty="0" err="1">
                <a:latin typeface="Arial Narrow" panose="020B0606020202030204" pitchFamily="34" charset="0"/>
              </a:rPr>
              <a:t>докторанти</a:t>
            </a:r>
            <a:r>
              <a:rPr lang="ru-RU" sz="2400" dirty="0">
                <a:latin typeface="Arial Narrow" panose="020B0606020202030204" pitchFamily="34" charset="0"/>
              </a:rPr>
              <a:t> и/или </a:t>
            </a:r>
            <a:r>
              <a:rPr lang="ru-RU" sz="2400" dirty="0" err="1">
                <a:latin typeface="Arial Narrow" panose="020B0606020202030204" pitchFamily="34" charset="0"/>
              </a:rPr>
              <a:t>специализанти</a:t>
            </a:r>
            <a:r>
              <a:rPr lang="ru-RU" sz="2400" dirty="0">
                <a:latin typeface="Arial Narrow" panose="020B0606020202030204" pitchFamily="34" charset="0"/>
              </a:rPr>
              <a:t>, с </a:t>
            </a:r>
            <a:r>
              <a:rPr lang="ru-RU" sz="2400" dirty="0" err="1">
                <a:latin typeface="Arial Narrow" panose="020B0606020202030204" pitchFamily="34" charset="0"/>
              </a:rPr>
              <a:t>критериите</a:t>
            </a:r>
            <a:r>
              <a:rPr lang="ru-RU" sz="2400" dirty="0">
                <a:latin typeface="Arial Narrow" panose="020B0606020202030204" pitchFamily="34" charset="0"/>
              </a:rPr>
              <a:t> и </a:t>
            </a:r>
            <a:r>
              <a:rPr lang="ru-RU" sz="2400" dirty="0" err="1">
                <a:latin typeface="Arial Narrow" panose="020B0606020202030204" pitchFamily="34" charset="0"/>
              </a:rPr>
              <a:t>условията</a:t>
            </a:r>
            <a:r>
              <a:rPr lang="ru-RU" sz="2400" dirty="0">
                <a:latin typeface="Arial Narrow" panose="020B0606020202030204" pitchFamily="34" charset="0"/>
              </a:rPr>
              <a:t> на </a:t>
            </a:r>
            <a:r>
              <a:rPr lang="ru-RU" sz="2400" dirty="0" err="1" smtClean="0">
                <a:latin typeface="Arial Narrow" panose="020B0606020202030204" pitchFamily="34" charset="0"/>
              </a:rPr>
              <a:t>наредба</a:t>
            </a:r>
            <a:r>
              <a:rPr lang="ru-RU" sz="2400" dirty="0" smtClean="0">
                <a:latin typeface="Arial Narrow" panose="020B0606020202030204" pitchFamily="34" charset="0"/>
              </a:rPr>
              <a:t> на </a:t>
            </a:r>
            <a:r>
              <a:rPr lang="ru-RU" sz="2400" dirty="0" err="1" smtClean="0">
                <a:latin typeface="Arial Narrow" panose="020B0606020202030204" pitchFamily="34" charset="0"/>
              </a:rPr>
              <a:t>Министъра</a:t>
            </a:r>
            <a:r>
              <a:rPr lang="ru-RU" sz="2400" dirty="0" smtClean="0">
                <a:latin typeface="Arial Narrow" panose="020B0606020202030204" pitchFamily="34" charset="0"/>
              </a:rPr>
              <a:t> на </a:t>
            </a:r>
            <a:r>
              <a:rPr lang="ru-RU" sz="2400" dirty="0" err="1" smtClean="0">
                <a:latin typeface="Arial Narrow" panose="020B0606020202030204" pitchFamily="34" charset="0"/>
              </a:rPr>
              <a:t>здравеопазването</a:t>
            </a:r>
            <a:r>
              <a:rPr lang="ru-RU" sz="2400" dirty="0" smtClean="0">
                <a:latin typeface="Arial Narrow" panose="020B0606020202030204" pitchFamily="34" charset="0"/>
              </a:rPr>
              <a:t>;</a:t>
            </a:r>
            <a:endParaRPr lang="ru-RU" sz="2400" dirty="0">
              <a:latin typeface="Arial Narrow" panose="020B0606020202030204" pitchFamily="34" charset="0"/>
            </a:endParaRPr>
          </a:p>
          <a:p>
            <a:r>
              <a:rPr lang="ru-RU" sz="2400" dirty="0">
                <a:latin typeface="Arial Narrow" panose="020B0606020202030204" pitchFamily="34" charset="0"/>
              </a:rPr>
              <a:t>17. </a:t>
            </a:r>
            <a:r>
              <a:rPr lang="ru-RU" sz="2400" dirty="0" err="1">
                <a:latin typeface="Arial Narrow" panose="020B0606020202030204" pitchFamily="34" charset="0"/>
              </a:rPr>
              <a:t>прави</a:t>
            </a:r>
            <a:r>
              <a:rPr lang="ru-RU" sz="2400" dirty="0">
                <a:latin typeface="Arial Narrow" panose="020B0606020202030204" pitchFamily="34" charset="0"/>
              </a:rPr>
              <a:t> </a:t>
            </a:r>
            <a:r>
              <a:rPr lang="ru-RU" sz="2400" dirty="0" err="1">
                <a:latin typeface="Arial Narrow" panose="020B0606020202030204" pitchFamily="34" charset="0"/>
              </a:rPr>
              <a:t>мотивирани</a:t>
            </a:r>
            <a:r>
              <a:rPr lang="ru-RU" sz="2400" dirty="0">
                <a:latin typeface="Arial Narrow" panose="020B0606020202030204" pitchFamily="34" charset="0"/>
              </a:rPr>
              <a:t> предложения до </a:t>
            </a:r>
            <a:r>
              <a:rPr lang="ru-RU" sz="2400" dirty="0" err="1">
                <a:latin typeface="Arial Narrow" panose="020B0606020202030204" pitchFamily="34" charset="0"/>
              </a:rPr>
              <a:t>съответния</a:t>
            </a:r>
            <a:r>
              <a:rPr lang="ru-RU" sz="2400" dirty="0">
                <a:latin typeface="Arial Narrow" panose="020B0606020202030204" pitchFamily="34" charset="0"/>
              </a:rPr>
              <a:t> </a:t>
            </a:r>
            <a:r>
              <a:rPr lang="ru-RU" sz="2400" dirty="0" err="1">
                <a:latin typeface="Arial Narrow" panose="020B0606020202030204" pitchFamily="34" charset="0"/>
              </a:rPr>
              <a:t>министър</a:t>
            </a:r>
            <a:r>
              <a:rPr lang="ru-RU" sz="2400" dirty="0">
                <a:latin typeface="Arial Narrow" panose="020B0606020202030204" pitchFamily="34" charset="0"/>
              </a:rPr>
              <a:t> за </a:t>
            </a:r>
            <a:r>
              <a:rPr lang="ru-RU" sz="2400" dirty="0" err="1">
                <a:latin typeface="Arial Narrow" panose="020B0606020202030204" pitchFamily="34" charset="0"/>
              </a:rPr>
              <a:t>налагане</a:t>
            </a:r>
            <a:r>
              <a:rPr lang="ru-RU" sz="2400" dirty="0">
                <a:latin typeface="Arial Narrow" panose="020B0606020202030204" pitchFamily="34" charset="0"/>
              </a:rPr>
              <a:t> на дисциплинарно наказание на директор на </a:t>
            </a:r>
            <a:r>
              <a:rPr lang="ru-RU" sz="2400" dirty="0" err="1">
                <a:latin typeface="Arial Narrow" panose="020B0606020202030204" pitchFamily="34" charset="0"/>
              </a:rPr>
              <a:t>лечебно</a:t>
            </a:r>
            <a:r>
              <a:rPr lang="ru-RU" sz="2400" dirty="0">
                <a:latin typeface="Arial Narrow" panose="020B0606020202030204" pitchFamily="34" charset="0"/>
              </a:rPr>
              <a:t> заведение по чл. 5, ал. 1;</a:t>
            </a:r>
          </a:p>
          <a:p>
            <a:r>
              <a:rPr lang="ru-RU" sz="2400" dirty="0">
                <a:latin typeface="Arial Narrow" panose="020B0606020202030204" pitchFamily="34" charset="0"/>
              </a:rPr>
              <a:t>18. </a:t>
            </a:r>
            <a:r>
              <a:rPr lang="ru-RU" sz="2400" dirty="0" err="1">
                <a:latin typeface="Arial Narrow" panose="020B0606020202030204" pitchFamily="34" charset="0"/>
              </a:rPr>
              <a:t>прави</a:t>
            </a:r>
            <a:r>
              <a:rPr lang="ru-RU" sz="2400" dirty="0">
                <a:latin typeface="Arial Narrow" panose="020B0606020202030204" pitchFamily="34" charset="0"/>
              </a:rPr>
              <a:t> </a:t>
            </a:r>
            <a:r>
              <a:rPr lang="ru-RU" sz="2400" dirty="0" err="1">
                <a:latin typeface="Arial Narrow" panose="020B0606020202030204" pitchFamily="34" charset="0"/>
              </a:rPr>
              <a:t>мотивирани</a:t>
            </a:r>
            <a:r>
              <a:rPr lang="ru-RU" sz="2400" dirty="0">
                <a:latin typeface="Arial Narrow" panose="020B0606020202030204" pitchFamily="34" charset="0"/>
              </a:rPr>
              <a:t> предложения до </a:t>
            </a:r>
            <a:r>
              <a:rPr lang="ru-RU" sz="2400" dirty="0" err="1">
                <a:latin typeface="Arial Narrow" panose="020B0606020202030204" pitchFamily="34" charset="0"/>
              </a:rPr>
              <a:t>съответните</a:t>
            </a:r>
            <a:r>
              <a:rPr lang="ru-RU" sz="2400" dirty="0">
                <a:latin typeface="Arial Narrow" panose="020B0606020202030204" pitchFamily="34" charset="0"/>
              </a:rPr>
              <a:t> </a:t>
            </a:r>
            <a:r>
              <a:rPr lang="ru-RU" sz="2400" dirty="0" err="1">
                <a:latin typeface="Arial Narrow" panose="020B0606020202030204" pitchFamily="34" charset="0"/>
              </a:rPr>
              <a:t>ръководители</a:t>
            </a:r>
            <a:r>
              <a:rPr lang="ru-RU" sz="2400" dirty="0">
                <a:latin typeface="Arial Narrow" panose="020B0606020202030204" pitchFamily="34" charset="0"/>
              </a:rPr>
              <a:t> на </a:t>
            </a:r>
            <a:r>
              <a:rPr lang="ru-RU" sz="2400" dirty="0" err="1">
                <a:latin typeface="Arial Narrow" panose="020B0606020202030204" pitchFamily="34" charset="0"/>
              </a:rPr>
              <a:t>лечебни</a:t>
            </a:r>
            <a:r>
              <a:rPr lang="ru-RU" sz="2400" dirty="0">
                <a:latin typeface="Arial Narrow" panose="020B0606020202030204" pitchFamily="34" charset="0"/>
              </a:rPr>
              <a:t> заведения за </a:t>
            </a:r>
            <a:r>
              <a:rPr lang="ru-RU" sz="2400" dirty="0" err="1">
                <a:latin typeface="Arial Narrow" panose="020B0606020202030204" pitchFamily="34" charset="0"/>
              </a:rPr>
              <a:t>налагане</a:t>
            </a:r>
            <a:r>
              <a:rPr lang="ru-RU" sz="2400" dirty="0">
                <a:latin typeface="Arial Narrow" panose="020B0606020202030204" pitchFamily="34" charset="0"/>
              </a:rPr>
              <a:t> на </a:t>
            </a:r>
            <a:r>
              <a:rPr lang="ru-RU" sz="2400" dirty="0" err="1">
                <a:latin typeface="Arial Narrow" panose="020B0606020202030204" pitchFamily="34" charset="0"/>
              </a:rPr>
              <a:t>дисциплинарни</a:t>
            </a:r>
            <a:r>
              <a:rPr lang="ru-RU" sz="2400" dirty="0">
                <a:latin typeface="Arial Narrow" panose="020B0606020202030204" pitchFamily="34" charset="0"/>
              </a:rPr>
              <a:t> наказания;</a:t>
            </a:r>
          </a:p>
          <a:p>
            <a:endParaRPr lang="ru-RU" sz="2400" dirty="0">
              <a:latin typeface="Arial Narrow" panose="020B0606020202030204" pitchFamily="34" charset="0"/>
            </a:endParaRPr>
          </a:p>
        </p:txBody>
      </p:sp>
    </p:spTree>
    <p:extLst>
      <p:ext uri="{BB962C8B-B14F-4D97-AF65-F5344CB8AC3E}">
        <p14:creationId xmlns:p14="http://schemas.microsoft.com/office/powerpoint/2010/main" val="3359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497541" y="751344"/>
            <a:ext cx="11430000" cy="4154984"/>
          </a:xfrm>
          <a:prstGeom prst="rect">
            <a:avLst/>
          </a:prstGeom>
        </p:spPr>
        <p:txBody>
          <a:bodyPr wrap="square">
            <a:spAutoFit/>
          </a:bodyPr>
          <a:lstStyle/>
          <a:p>
            <a:r>
              <a:rPr lang="ru-RU" sz="2400" dirty="0">
                <a:latin typeface="Arial Narrow" panose="020B0606020202030204" pitchFamily="34" charset="0"/>
              </a:rPr>
              <a:t>19. </a:t>
            </a:r>
            <a:r>
              <a:rPr lang="ru-RU" sz="2400" dirty="0" err="1">
                <a:latin typeface="Arial Narrow" panose="020B0606020202030204" pitchFamily="34" charset="0"/>
              </a:rPr>
              <a:t>прави</a:t>
            </a:r>
            <a:r>
              <a:rPr lang="ru-RU" sz="2400" dirty="0">
                <a:latin typeface="Arial Narrow" panose="020B0606020202030204" pitchFamily="34" charset="0"/>
              </a:rPr>
              <a:t> предложения до </a:t>
            </a:r>
            <a:r>
              <a:rPr lang="ru-RU" sz="2400" dirty="0" err="1">
                <a:latin typeface="Arial Narrow" panose="020B0606020202030204" pitchFamily="34" charset="0"/>
              </a:rPr>
              <a:t>министъра</a:t>
            </a:r>
            <a:r>
              <a:rPr lang="ru-RU" sz="2400" dirty="0">
                <a:latin typeface="Arial Narrow" panose="020B0606020202030204" pitchFamily="34" charset="0"/>
              </a:rPr>
              <a:t> на </a:t>
            </a:r>
            <a:r>
              <a:rPr lang="ru-RU" sz="2400" dirty="0" err="1">
                <a:latin typeface="Arial Narrow" panose="020B0606020202030204" pitchFamily="34" charset="0"/>
              </a:rPr>
              <a:t>здравеопазването</a:t>
            </a:r>
            <a:r>
              <a:rPr lang="ru-RU" sz="2400" dirty="0">
                <a:latin typeface="Arial Narrow" panose="020B0606020202030204" pitchFamily="34" charset="0"/>
              </a:rPr>
              <a:t> за </a:t>
            </a:r>
            <a:r>
              <a:rPr lang="ru-RU" sz="2400" dirty="0" err="1">
                <a:latin typeface="Arial Narrow" panose="020B0606020202030204" pitchFamily="34" charset="0"/>
              </a:rPr>
              <a:t>налагане</a:t>
            </a:r>
            <a:r>
              <a:rPr lang="ru-RU" sz="2400" dirty="0">
                <a:latin typeface="Arial Narrow" panose="020B0606020202030204" pitchFamily="34" charset="0"/>
              </a:rPr>
              <a:t> на </a:t>
            </a:r>
            <a:r>
              <a:rPr lang="ru-RU" sz="2400" dirty="0" err="1">
                <a:latin typeface="Arial Narrow" panose="020B0606020202030204" pitchFamily="34" charset="0"/>
              </a:rPr>
              <a:t>административни</a:t>
            </a:r>
            <a:r>
              <a:rPr lang="ru-RU" sz="2400" dirty="0">
                <a:latin typeface="Arial Narrow" panose="020B0606020202030204" pitchFamily="34" charset="0"/>
              </a:rPr>
              <a:t> наказания и </a:t>
            </a:r>
            <a:r>
              <a:rPr lang="ru-RU" sz="2400" dirty="0" err="1">
                <a:latin typeface="Arial Narrow" panose="020B0606020202030204" pitchFamily="34" charset="0"/>
              </a:rPr>
              <a:t>прилагане</a:t>
            </a:r>
            <a:r>
              <a:rPr lang="ru-RU" sz="2400" dirty="0">
                <a:latin typeface="Arial Narrow" panose="020B0606020202030204" pitchFamily="34" charset="0"/>
              </a:rPr>
              <a:t> на </a:t>
            </a:r>
            <a:r>
              <a:rPr lang="ru-RU" sz="2400" dirty="0" err="1">
                <a:latin typeface="Arial Narrow" panose="020B0606020202030204" pitchFamily="34" charset="0"/>
              </a:rPr>
              <a:t>принудителни</a:t>
            </a:r>
            <a:r>
              <a:rPr lang="ru-RU" sz="2400" dirty="0">
                <a:latin typeface="Arial Narrow" panose="020B0606020202030204" pitchFamily="34" charset="0"/>
              </a:rPr>
              <a:t> </a:t>
            </a:r>
            <a:r>
              <a:rPr lang="ru-RU" sz="2400" dirty="0" err="1">
                <a:latin typeface="Arial Narrow" panose="020B0606020202030204" pitchFamily="34" charset="0"/>
              </a:rPr>
              <a:t>административни</a:t>
            </a:r>
            <a:r>
              <a:rPr lang="ru-RU" sz="2400" dirty="0">
                <a:latin typeface="Arial Narrow" panose="020B0606020202030204" pitchFamily="34" charset="0"/>
              </a:rPr>
              <a:t> мерки;</a:t>
            </a:r>
          </a:p>
          <a:p>
            <a:r>
              <a:rPr lang="ru-RU" sz="2400" dirty="0">
                <a:latin typeface="Arial Narrow" panose="020B0606020202030204" pitchFamily="34" charset="0"/>
              </a:rPr>
              <a:t>20. </a:t>
            </a:r>
            <a:r>
              <a:rPr lang="ru-RU" sz="2400" dirty="0" err="1">
                <a:latin typeface="Arial Narrow" panose="020B0606020202030204" pitchFamily="34" charset="0"/>
              </a:rPr>
              <a:t>прилага</a:t>
            </a:r>
            <a:r>
              <a:rPr lang="ru-RU" sz="2400" dirty="0">
                <a:latin typeface="Arial Narrow" panose="020B0606020202030204" pitchFamily="34" charset="0"/>
              </a:rPr>
              <a:t> </a:t>
            </a:r>
            <a:r>
              <a:rPr lang="ru-RU" sz="2400" dirty="0" err="1">
                <a:latin typeface="Arial Narrow" panose="020B0606020202030204" pitchFamily="34" charset="0"/>
              </a:rPr>
              <a:t>принудителни</a:t>
            </a:r>
            <a:r>
              <a:rPr lang="ru-RU" sz="2400" dirty="0">
                <a:latin typeface="Arial Narrow" panose="020B0606020202030204" pitchFamily="34" charset="0"/>
              </a:rPr>
              <a:t> </a:t>
            </a:r>
            <a:r>
              <a:rPr lang="ru-RU" sz="2400" dirty="0" err="1">
                <a:latin typeface="Arial Narrow" panose="020B0606020202030204" pitchFamily="34" charset="0"/>
              </a:rPr>
              <a:t>административни</a:t>
            </a:r>
            <a:r>
              <a:rPr lang="ru-RU" sz="2400" dirty="0">
                <a:latin typeface="Arial Narrow" panose="020B0606020202030204" pitchFamily="34" charset="0"/>
              </a:rPr>
              <a:t> мерки и </a:t>
            </a:r>
            <a:r>
              <a:rPr lang="ru-RU" sz="2400" dirty="0" err="1">
                <a:latin typeface="Arial Narrow" panose="020B0606020202030204" pitchFamily="34" charset="0"/>
              </a:rPr>
              <a:t>налага</a:t>
            </a:r>
            <a:r>
              <a:rPr lang="ru-RU" sz="2400" dirty="0">
                <a:latin typeface="Arial Narrow" panose="020B0606020202030204" pitchFamily="34" charset="0"/>
              </a:rPr>
              <a:t> </a:t>
            </a:r>
            <a:r>
              <a:rPr lang="ru-RU" sz="2400" dirty="0" err="1">
                <a:latin typeface="Arial Narrow" panose="020B0606020202030204" pitchFamily="34" charset="0"/>
              </a:rPr>
              <a:t>административни</a:t>
            </a:r>
            <a:r>
              <a:rPr lang="ru-RU" sz="2400" dirty="0">
                <a:latin typeface="Arial Narrow" panose="020B0606020202030204" pitchFamily="34" charset="0"/>
              </a:rPr>
              <a:t> наказания в </a:t>
            </a:r>
            <a:r>
              <a:rPr lang="ru-RU" sz="2400" dirty="0" err="1">
                <a:latin typeface="Arial Narrow" panose="020B0606020202030204" pitchFamily="34" charset="0"/>
              </a:rPr>
              <a:t>случаите</a:t>
            </a:r>
            <a:r>
              <a:rPr lang="ru-RU" sz="2400" dirty="0">
                <a:latin typeface="Arial Narrow" panose="020B0606020202030204" pitchFamily="34" charset="0"/>
              </a:rPr>
              <a:t>, </a:t>
            </a:r>
            <a:r>
              <a:rPr lang="ru-RU" sz="2400" dirty="0" err="1">
                <a:latin typeface="Arial Narrow" panose="020B0606020202030204" pitchFamily="34" charset="0"/>
              </a:rPr>
              <a:t>определени</a:t>
            </a:r>
            <a:r>
              <a:rPr lang="ru-RU" sz="2400" dirty="0">
                <a:latin typeface="Arial Narrow" panose="020B0606020202030204" pitchFamily="34" charset="0"/>
              </a:rPr>
              <a:t> в закон;</a:t>
            </a:r>
          </a:p>
          <a:p>
            <a:r>
              <a:rPr lang="ru-RU" sz="2400" dirty="0">
                <a:latin typeface="Arial Narrow" panose="020B0606020202030204" pitchFamily="34" charset="0"/>
              </a:rPr>
              <a:t>21. </a:t>
            </a:r>
            <a:r>
              <a:rPr lang="ru-RU" sz="2400" dirty="0" err="1">
                <a:latin typeface="Arial Narrow" panose="020B0606020202030204" pitchFamily="34" charset="0"/>
              </a:rPr>
              <a:t>представя</a:t>
            </a:r>
            <a:r>
              <a:rPr lang="ru-RU" sz="2400" dirty="0">
                <a:latin typeface="Arial Narrow" panose="020B0606020202030204" pitchFamily="34" charset="0"/>
              </a:rPr>
              <a:t> на </a:t>
            </a:r>
            <a:r>
              <a:rPr lang="ru-RU" sz="2400" dirty="0" err="1">
                <a:latin typeface="Arial Narrow" panose="020B0606020202030204" pitchFamily="34" charset="0"/>
              </a:rPr>
              <a:t>министъра</a:t>
            </a:r>
            <a:r>
              <a:rPr lang="ru-RU" sz="2400" dirty="0">
                <a:latin typeface="Arial Narrow" panose="020B0606020202030204" pitchFamily="34" charset="0"/>
              </a:rPr>
              <a:t> на </a:t>
            </a:r>
            <a:r>
              <a:rPr lang="ru-RU" sz="2400" dirty="0" err="1">
                <a:latin typeface="Arial Narrow" panose="020B0606020202030204" pitchFamily="34" charset="0"/>
              </a:rPr>
              <a:t>здравеопазването</a:t>
            </a:r>
            <a:r>
              <a:rPr lang="ru-RU" sz="2400" dirty="0">
                <a:latin typeface="Arial Narrow" panose="020B0606020202030204" pitchFamily="34" charset="0"/>
              </a:rPr>
              <a:t> ежегоден отчет за </a:t>
            </a:r>
            <a:r>
              <a:rPr lang="ru-RU" sz="2400" dirty="0" err="1">
                <a:latin typeface="Arial Narrow" panose="020B0606020202030204" pitchFamily="34" charset="0"/>
              </a:rPr>
              <a:t>дейността</a:t>
            </a:r>
            <a:r>
              <a:rPr lang="ru-RU" sz="2400" dirty="0">
                <a:latin typeface="Arial Narrow" panose="020B0606020202030204" pitchFamily="34" charset="0"/>
              </a:rPr>
              <a:t> на </a:t>
            </a:r>
            <a:r>
              <a:rPr lang="ru-RU" sz="2400" dirty="0" err="1">
                <a:latin typeface="Arial Narrow" panose="020B0606020202030204" pitchFamily="34" charset="0"/>
              </a:rPr>
              <a:t>агенцията</a:t>
            </a:r>
            <a:r>
              <a:rPr lang="ru-RU" sz="2400" dirty="0">
                <a:latin typeface="Arial Narrow" panose="020B0606020202030204" pitchFamily="34" charset="0"/>
              </a:rPr>
              <a:t>;</a:t>
            </a:r>
          </a:p>
          <a:p>
            <a:r>
              <a:rPr lang="ru-RU" sz="2400" dirty="0">
                <a:latin typeface="Arial Narrow" panose="020B0606020202030204" pitchFamily="34" charset="0"/>
              </a:rPr>
              <a:t>22. </a:t>
            </a:r>
            <a:r>
              <a:rPr lang="ru-RU" sz="2400" dirty="0" err="1">
                <a:latin typeface="Arial Narrow" panose="020B0606020202030204" pitchFamily="34" charset="0"/>
              </a:rPr>
              <a:t>осъществява</a:t>
            </a:r>
            <a:r>
              <a:rPr lang="ru-RU" sz="2400" dirty="0">
                <a:latin typeface="Arial Narrow" panose="020B0606020202030204" pitchFamily="34" charset="0"/>
              </a:rPr>
              <a:t> </a:t>
            </a:r>
            <a:r>
              <a:rPr lang="ru-RU" sz="2400" dirty="0" err="1">
                <a:latin typeface="Arial Narrow" panose="020B0606020202030204" pitchFamily="34" charset="0"/>
              </a:rPr>
              <a:t>други</a:t>
            </a:r>
            <a:r>
              <a:rPr lang="ru-RU" sz="2400" dirty="0">
                <a:latin typeface="Arial Narrow" panose="020B0606020202030204" pitchFamily="34" charset="0"/>
              </a:rPr>
              <a:t> </a:t>
            </a:r>
            <a:r>
              <a:rPr lang="ru-RU" sz="2400" dirty="0" err="1">
                <a:latin typeface="Arial Narrow" panose="020B0606020202030204" pitchFamily="34" charset="0"/>
              </a:rPr>
              <a:t>дейности</a:t>
            </a:r>
            <a:r>
              <a:rPr lang="ru-RU" sz="2400" dirty="0">
                <a:latin typeface="Arial Narrow" panose="020B0606020202030204" pitchFamily="34" charset="0"/>
              </a:rPr>
              <a:t>, </a:t>
            </a:r>
            <a:r>
              <a:rPr lang="ru-RU" sz="2400" dirty="0" err="1">
                <a:latin typeface="Arial Narrow" panose="020B0606020202030204" pitchFamily="34" charset="0"/>
              </a:rPr>
              <a:t>възложени</a:t>
            </a:r>
            <a:r>
              <a:rPr lang="ru-RU" sz="2400" dirty="0">
                <a:latin typeface="Arial Narrow" panose="020B0606020202030204" pitchFamily="34" charset="0"/>
              </a:rPr>
              <a:t> </a:t>
            </a:r>
            <a:r>
              <a:rPr lang="ru-RU" sz="2400" dirty="0" err="1">
                <a:latin typeface="Arial Narrow" panose="020B0606020202030204" pitchFamily="34" charset="0"/>
              </a:rPr>
              <a:t>със</a:t>
            </a:r>
            <a:r>
              <a:rPr lang="ru-RU" sz="2400" dirty="0">
                <a:latin typeface="Arial Narrow" panose="020B0606020202030204" pitchFamily="34" charset="0"/>
              </a:rPr>
              <a:t> закон.</a:t>
            </a:r>
          </a:p>
          <a:p>
            <a:r>
              <a:rPr lang="ru-RU" sz="2400" dirty="0" smtClean="0">
                <a:latin typeface="Arial Narrow" panose="020B0606020202030204" pitchFamily="34" charset="0"/>
              </a:rPr>
              <a:t>	</a:t>
            </a:r>
            <a:r>
              <a:rPr lang="ru-RU" sz="2400" dirty="0" err="1" smtClean="0">
                <a:latin typeface="Arial Narrow" panose="020B0606020202030204" pitchFamily="34" charset="0"/>
              </a:rPr>
              <a:t>Изпълнителна</a:t>
            </a:r>
            <a:r>
              <a:rPr lang="ru-RU" sz="2400" dirty="0" smtClean="0">
                <a:latin typeface="Arial Narrow" panose="020B0606020202030204" pitchFamily="34" charset="0"/>
              </a:rPr>
              <a:t> </a:t>
            </a:r>
            <a:r>
              <a:rPr lang="ru-RU" sz="2400" dirty="0" err="1">
                <a:latin typeface="Arial Narrow" panose="020B0606020202030204" pitchFamily="34" charset="0"/>
              </a:rPr>
              <a:t>агенция</a:t>
            </a:r>
            <a:r>
              <a:rPr lang="ru-RU" sz="2400" dirty="0">
                <a:latin typeface="Arial Narrow" panose="020B0606020202030204" pitchFamily="34" charset="0"/>
              </a:rPr>
              <a:t> "</a:t>
            </a:r>
            <a:r>
              <a:rPr lang="ru-RU" sz="2400" dirty="0" err="1">
                <a:latin typeface="Arial Narrow" panose="020B0606020202030204" pitchFamily="34" charset="0"/>
              </a:rPr>
              <a:t>Медицински</a:t>
            </a:r>
            <a:r>
              <a:rPr lang="ru-RU" sz="2400" dirty="0">
                <a:latin typeface="Arial Narrow" panose="020B0606020202030204" pitchFamily="34" charset="0"/>
              </a:rPr>
              <a:t> надзор" </a:t>
            </a:r>
            <a:r>
              <a:rPr lang="ru-RU" sz="2400" dirty="0" err="1">
                <a:latin typeface="Arial Narrow" panose="020B0606020202030204" pitchFamily="34" charset="0"/>
              </a:rPr>
              <a:t>незабавно</a:t>
            </a:r>
            <a:r>
              <a:rPr lang="ru-RU" sz="2400" dirty="0">
                <a:latin typeface="Arial Narrow" panose="020B0606020202030204" pitchFamily="34" charset="0"/>
              </a:rPr>
              <a:t> </a:t>
            </a:r>
            <a:r>
              <a:rPr lang="ru-RU" sz="2400" dirty="0" err="1">
                <a:latin typeface="Arial Narrow" panose="020B0606020202030204" pitchFamily="34" charset="0"/>
              </a:rPr>
              <a:t>уведомява</a:t>
            </a:r>
            <a:r>
              <a:rPr lang="ru-RU" sz="2400" dirty="0">
                <a:latin typeface="Arial Narrow" panose="020B0606020202030204" pitchFamily="34" charset="0"/>
              </a:rPr>
              <a:t> работодателя, </a:t>
            </a:r>
            <a:r>
              <a:rPr lang="ru-RU" sz="2400" dirty="0" err="1">
                <a:latin typeface="Arial Narrow" panose="020B0606020202030204" pitchFamily="34" charset="0"/>
              </a:rPr>
              <a:t>органите</a:t>
            </a:r>
            <a:r>
              <a:rPr lang="ru-RU" sz="2400" dirty="0">
                <a:latin typeface="Arial Narrow" panose="020B0606020202030204" pitchFamily="34" charset="0"/>
              </a:rPr>
              <a:t> по </a:t>
            </a:r>
            <a:r>
              <a:rPr lang="ru-RU" sz="2400" dirty="0" err="1">
                <a:latin typeface="Arial Narrow" panose="020B0606020202030204" pitchFamily="34" charset="0"/>
              </a:rPr>
              <a:t>безопасност</a:t>
            </a:r>
            <a:r>
              <a:rPr lang="ru-RU" sz="2400" dirty="0">
                <a:latin typeface="Arial Narrow" panose="020B0606020202030204" pitchFamily="34" charset="0"/>
              </a:rPr>
              <a:t> на труда, </a:t>
            </a:r>
            <a:r>
              <a:rPr lang="ru-RU" sz="2400" dirty="0" err="1">
                <a:latin typeface="Arial Narrow" panose="020B0606020202030204" pitchFamily="34" charset="0"/>
              </a:rPr>
              <a:t>органите</a:t>
            </a:r>
            <a:r>
              <a:rPr lang="ru-RU" sz="2400" dirty="0">
                <a:latin typeface="Arial Narrow" panose="020B0606020202030204" pitchFamily="34" charset="0"/>
              </a:rPr>
              <a:t> на </a:t>
            </a:r>
            <a:r>
              <a:rPr lang="ru-RU" sz="2400" dirty="0" err="1">
                <a:latin typeface="Arial Narrow" panose="020B0606020202030204" pitchFamily="34" charset="0"/>
              </a:rPr>
              <a:t>държавния</a:t>
            </a:r>
            <a:r>
              <a:rPr lang="ru-RU" sz="2400" dirty="0">
                <a:latin typeface="Arial Narrow" panose="020B0606020202030204" pitchFamily="34" charset="0"/>
              </a:rPr>
              <a:t> </a:t>
            </a:r>
            <a:r>
              <a:rPr lang="ru-RU" sz="2400" dirty="0" err="1">
                <a:latin typeface="Arial Narrow" panose="020B0606020202030204" pitchFamily="34" charset="0"/>
              </a:rPr>
              <a:t>здравен</a:t>
            </a:r>
            <a:r>
              <a:rPr lang="ru-RU" sz="2400" dirty="0">
                <a:latin typeface="Arial Narrow" panose="020B0606020202030204" pitchFamily="34" charset="0"/>
              </a:rPr>
              <a:t> </a:t>
            </a:r>
            <a:r>
              <a:rPr lang="ru-RU" sz="2400" dirty="0" err="1">
                <a:latin typeface="Arial Narrow" panose="020B0606020202030204" pitchFamily="34" charset="0"/>
              </a:rPr>
              <a:t>контрол</a:t>
            </a:r>
            <a:r>
              <a:rPr lang="ru-RU" sz="2400" dirty="0">
                <a:latin typeface="Arial Narrow" panose="020B0606020202030204" pitchFamily="34" charset="0"/>
              </a:rPr>
              <a:t>, </a:t>
            </a:r>
            <a:r>
              <a:rPr lang="ru-RU" sz="2400" dirty="0" err="1">
                <a:latin typeface="Arial Narrow" panose="020B0606020202030204" pitchFamily="34" charset="0"/>
              </a:rPr>
              <a:t>Българската</a:t>
            </a:r>
            <a:r>
              <a:rPr lang="ru-RU" sz="2400" dirty="0">
                <a:latin typeface="Arial Narrow" panose="020B0606020202030204" pitchFamily="34" charset="0"/>
              </a:rPr>
              <a:t> </a:t>
            </a:r>
            <a:r>
              <a:rPr lang="ru-RU" sz="2400" dirty="0" err="1">
                <a:latin typeface="Arial Narrow" panose="020B0606020202030204" pitchFamily="34" charset="0"/>
              </a:rPr>
              <a:t>агенция</a:t>
            </a:r>
            <a:r>
              <a:rPr lang="ru-RU" sz="2400" dirty="0">
                <a:latin typeface="Arial Narrow" panose="020B0606020202030204" pitchFamily="34" charset="0"/>
              </a:rPr>
              <a:t> по </a:t>
            </a:r>
            <a:r>
              <a:rPr lang="ru-RU" sz="2400" dirty="0" err="1">
                <a:latin typeface="Arial Narrow" panose="020B0606020202030204" pitchFamily="34" charset="0"/>
              </a:rPr>
              <a:t>безопасност</a:t>
            </a:r>
            <a:r>
              <a:rPr lang="ru-RU" sz="2400" dirty="0">
                <a:latin typeface="Arial Narrow" panose="020B0606020202030204" pitchFamily="34" charset="0"/>
              </a:rPr>
              <a:t> на храните и </a:t>
            </a:r>
            <a:r>
              <a:rPr lang="ru-RU" sz="2400" dirty="0" err="1">
                <a:latin typeface="Arial Narrow" panose="020B0606020202030204" pitchFamily="34" charset="0"/>
              </a:rPr>
              <a:t>органите</a:t>
            </a:r>
            <a:r>
              <a:rPr lang="ru-RU" sz="2400" dirty="0">
                <a:latin typeface="Arial Narrow" panose="020B0606020202030204" pitchFamily="34" charset="0"/>
              </a:rPr>
              <a:t> по </a:t>
            </a:r>
            <a:r>
              <a:rPr lang="ru-RU" sz="2400" dirty="0" err="1">
                <a:latin typeface="Arial Narrow" panose="020B0606020202030204" pitchFamily="34" charset="0"/>
              </a:rPr>
              <a:t>опазване</a:t>
            </a:r>
            <a:r>
              <a:rPr lang="ru-RU" sz="2400" dirty="0">
                <a:latin typeface="Arial Narrow" panose="020B0606020202030204" pitchFamily="34" charset="0"/>
              </a:rPr>
              <a:t> на </a:t>
            </a:r>
            <a:r>
              <a:rPr lang="ru-RU" sz="2400" dirty="0" err="1">
                <a:latin typeface="Arial Narrow" panose="020B0606020202030204" pitchFamily="34" charset="0"/>
              </a:rPr>
              <a:t>околната</a:t>
            </a:r>
            <a:r>
              <a:rPr lang="ru-RU" sz="2400" dirty="0">
                <a:latin typeface="Arial Narrow" panose="020B0606020202030204" pitchFamily="34" charset="0"/>
              </a:rPr>
              <a:t> среда за </a:t>
            </a:r>
            <a:r>
              <a:rPr lang="ru-RU" sz="2400" dirty="0" err="1">
                <a:latin typeface="Arial Narrow" panose="020B0606020202030204" pitchFamily="34" charset="0"/>
              </a:rPr>
              <a:t>предприемане</a:t>
            </a:r>
            <a:r>
              <a:rPr lang="ru-RU" sz="2400" dirty="0">
                <a:latin typeface="Arial Narrow" panose="020B0606020202030204" pitchFamily="34" charset="0"/>
              </a:rPr>
              <a:t> на </a:t>
            </a:r>
            <a:r>
              <a:rPr lang="ru-RU" sz="2400" dirty="0" err="1">
                <a:latin typeface="Arial Narrow" panose="020B0606020202030204" pitchFamily="34" charset="0"/>
              </a:rPr>
              <a:t>необходимите</a:t>
            </a:r>
            <a:r>
              <a:rPr lang="ru-RU" sz="2400" dirty="0">
                <a:latin typeface="Arial Narrow" panose="020B0606020202030204" pitchFamily="34" charset="0"/>
              </a:rPr>
              <a:t> мерки в </a:t>
            </a:r>
            <a:r>
              <a:rPr lang="ru-RU" sz="2400" dirty="0" err="1">
                <a:latin typeface="Arial Narrow" panose="020B0606020202030204" pitchFamily="34" charset="0"/>
              </a:rPr>
              <a:t>случаите</a:t>
            </a:r>
            <a:r>
              <a:rPr lang="ru-RU" sz="2400" dirty="0">
                <a:latin typeface="Arial Narrow" panose="020B0606020202030204" pitchFamily="34" charset="0"/>
              </a:rPr>
              <a:t>, </a:t>
            </a:r>
            <a:r>
              <a:rPr lang="ru-RU" sz="2400" dirty="0" err="1">
                <a:latin typeface="Arial Narrow" panose="020B0606020202030204" pitchFamily="34" charset="0"/>
              </a:rPr>
              <a:t>когато</a:t>
            </a:r>
            <a:r>
              <a:rPr lang="ru-RU" sz="2400" dirty="0">
                <a:latin typeface="Arial Narrow" panose="020B0606020202030204" pitchFamily="34" charset="0"/>
              </a:rPr>
              <a:t> установи условия на труд и </a:t>
            </a:r>
            <a:r>
              <a:rPr lang="ru-RU" sz="2400" dirty="0" err="1">
                <a:latin typeface="Arial Narrow" panose="020B0606020202030204" pitchFamily="34" charset="0"/>
              </a:rPr>
              <a:t>други</a:t>
            </a:r>
            <a:r>
              <a:rPr lang="ru-RU" sz="2400" dirty="0">
                <a:latin typeface="Arial Narrow" panose="020B0606020202030204" pitchFamily="34" charset="0"/>
              </a:rPr>
              <a:t> </a:t>
            </a:r>
            <a:r>
              <a:rPr lang="ru-RU" sz="2400" dirty="0" err="1">
                <a:latin typeface="Arial Narrow" panose="020B0606020202030204" pitchFamily="34" charset="0"/>
              </a:rPr>
              <a:t>вредни</a:t>
            </a:r>
            <a:r>
              <a:rPr lang="ru-RU" sz="2400" dirty="0">
                <a:latin typeface="Arial Narrow" panose="020B0606020202030204" pitchFamily="34" charset="0"/>
              </a:rPr>
              <a:t> </a:t>
            </a:r>
            <a:r>
              <a:rPr lang="ru-RU" sz="2400" dirty="0" err="1">
                <a:latin typeface="Arial Narrow" panose="020B0606020202030204" pitchFamily="34" charset="0"/>
              </a:rPr>
              <a:t>фактори</a:t>
            </a:r>
            <a:r>
              <a:rPr lang="ru-RU" sz="2400" dirty="0">
                <a:latin typeface="Arial Narrow" panose="020B0606020202030204" pitchFamily="34" charset="0"/>
              </a:rPr>
              <a:t> на </a:t>
            </a:r>
            <a:r>
              <a:rPr lang="ru-RU" sz="2400" dirty="0" err="1">
                <a:latin typeface="Arial Narrow" panose="020B0606020202030204" pitchFamily="34" charset="0"/>
              </a:rPr>
              <a:t>околната</a:t>
            </a:r>
            <a:r>
              <a:rPr lang="ru-RU" sz="2400" dirty="0">
                <a:latin typeface="Arial Narrow" panose="020B0606020202030204" pitchFamily="34" charset="0"/>
              </a:rPr>
              <a:t> среда, </a:t>
            </a:r>
            <a:r>
              <a:rPr lang="ru-RU" sz="2400" dirty="0" err="1">
                <a:latin typeface="Arial Narrow" panose="020B0606020202030204" pitchFamily="34" charset="0"/>
              </a:rPr>
              <a:t>които</a:t>
            </a:r>
            <a:r>
              <a:rPr lang="ru-RU" sz="2400" dirty="0">
                <a:latin typeface="Arial Narrow" panose="020B0606020202030204" pitchFamily="34" charset="0"/>
              </a:rPr>
              <a:t> </a:t>
            </a:r>
            <a:r>
              <a:rPr lang="ru-RU" sz="2400" dirty="0" err="1">
                <a:latin typeface="Arial Narrow" panose="020B0606020202030204" pitchFamily="34" charset="0"/>
              </a:rPr>
              <a:t>заплашват</a:t>
            </a:r>
            <a:r>
              <a:rPr lang="ru-RU" sz="2400" dirty="0">
                <a:latin typeface="Arial Narrow" panose="020B0606020202030204" pitchFamily="34" charset="0"/>
              </a:rPr>
              <a:t> </a:t>
            </a:r>
            <a:r>
              <a:rPr lang="ru-RU" sz="2400" dirty="0" err="1">
                <a:latin typeface="Arial Narrow" panose="020B0606020202030204" pitchFamily="34" charset="0"/>
              </a:rPr>
              <a:t>здравето</a:t>
            </a:r>
            <a:r>
              <a:rPr lang="ru-RU" sz="2400" dirty="0">
                <a:latin typeface="Arial Narrow" panose="020B0606020202030204" pitchFamily="34" charset="0"/>
              </a:rPr>
              <a:t> на </a:t>
            </a:r>
            <a:r>
              <a:rPr lang="ru-RU" sz="2400" dirty="0" err="1">
                <a:latin typeface="Arial Narrow" panose="020B0606020202030204" pitchFamily="34" charset="0"/>
              </a:rPr>
              <a:t>гражданите</a:t>
            </a:r>
            <a:r>
              <a:rPr lang="ru-RU" sz="2400" dirty="0">
                <a:latin typeface="Arial Narrow" panose="020B0606020202030204" pitchFamily="34" charset="0"/>
              </a:rPr>
              <a:t>.</a:t>
            </a:r>
          </a:p>
        </p:txBody>
      </p:sp>
    </p:spTree>
    <p:extLst>
      <p:ext uri="{BB962C8B-B14F-4D97-AF65-F5344CB8AC3E}">
        <p14:creationId xmlns:p14="http://schemas.microsoft.com/office/powerpoint/2010/main" val="188833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авоъгълник 2"/>
          <p:cNvSpPr/>
          <p:nvPr/>
        </p:nvSpPr>
        <p:spPr>
          <a:xfrm>
            <a:off x="0" y="132238"/>
            <a:ext cx="4182034" cy="6586418"/>
          </a:xfrm>
          <a:prstGeom prst="rect">
            <a:avLst/>
          </a:prstGeom>
        </p:spPr>
        <p:txBody>
          <a:bodyPr wrap="square">
            <a:spAutoFit/>
          </a:bodyPr>
          <a:lstStyle/>
          <a:p>
            <a:pPr lvl="0"/>
            <a:r>
              <a:rPr lang="bg-BG" sz="2400" dirty="0">
                <a:solidFill>
                  <a:srgbClr val="C00000"/>
                </a:solidFill>
                <a:latin typeface="Arial Narrow" panose="020B0606020202030204" pitchFamily="34" charset="0"/>
              </a:rPr>
              <a:t>ВИДОВЕ НОРМАТИВНИ </a:t>
            </a:r>
            <a:r>
              <a:rPr lang="bg-BG" sz="2400" dirty="0" smtClean="0">
                <a:solidFill>
                  <a:srgbClr val="C00000"/>
                </a:solidFill>
                <a:latin typeface="Arial Narrow" panose="020B0606020202030204" pitchFamily="34" charset="0"/>
              </a:rPr>
              <a:t>АКТОВЕ</a:t>
            </a:r>
          </a:p>
          <a:p>
            <a:pPr lvl="0"/>
            <a:r>
              <a:rPr lang="bg-BG" sz="2000" dirty="0" smtClean="0">
                <a:solidFill>
                  <a:schemeClr val="tx2"/>
                </a:solidFill>
                <a:latin typeface="Arial Narrow" panose="020B0606020202030204" pitchFamily="34" charset="0"/>
              </a:rPr>
              <a:t>	</a:t>
            </a:r>
            <a:r>
              <a:rPr lang="bg-BG" dirty="0" smtClean="0">
                <a:solidFill>
                  <a:schemeClr val="tx2"/>
                </a:solidFill>
                <a:latin typeface="Arial Narrow" panose="020B0606020202030204" pitchFamily="34" charset="0"/>
              </a:rPr>
              <a:t>Видът на нормативния акт се определя от обема на обществените отношения, които той урежда и от органа, който го издава.</a:t>
            </a:r>
          </a:p>
          <a:p>
            <a:pPr lvl="0"/>
            <a:r>
              <a:rPr lang="bg-BG" b="1" dirty="0" smtClean="0">
                <a:solidFill>
                  <a:schemeClr val="tx2"/>
                </a:solidFill>
                <a:latin typeface="Arial Narrow" panose="020B0606020202030204" pitchFamily="34" charset="0"/>
              </a:rPr>
              <a:t>Принципи:</a:t>
            </a:r>
          </a:p>
          <a:p>
            <a:pPr marL="457200" lvl="0" indent="-457200">
              <a:buAutoNum type="arabicPeriod"/>
            </a:pPr>
            <a:r>
              <a:rPr lang="bg-BG" dirty="0" smtClean="0">
                <a:solidFill>
                  <a:schemeClr val="tx2"/>
                </a:solidFill>
                <a:latin typeface="Arial Narrow" panose="020B0606020202030204" pitchFamily="34" charset="0"/>
              </a:rPr>
              <a:t>Издават се само от органите, предвидени в Конституцията и закона.</a:t>
            </a:r>
          </a:p>
          <a:p>
            <a:pPr marL="457200" lvl="0" indent="-457200">
              <a:buAutoNum type="arabicPeriod"/>
            </a:pPr>
            <a:r>
              <a:rPr lang="bg-BG" dirty="0" smtClean="0">
                <a:solidFill>
                  <a:schemeClr val="tx2"/>
                </a:solidFill>
                <a:latin typeface="Arial Narrow" panose="020B0606020202030204" pitchFamily="34" charset="0"/>
              </a:rPr>
              <a:t>Обществените отношения в една и съща област се уреждат с един, а не с няколко нормативни акта от една и съща степен.</a:t>
            </a:r>
          </a:p>
          <a:p>
            <a:pPr marL="457200" lvl="0" indent="-457200">
              <a:buAutoNum type="arabicPeriod"/>
            </a:pPr>
            <a:r>
              <a:rPr lang="bg-BG" dirty="0" smtClean="0">
                <a:solidFill>
                  <a:schemeClr val="tx2"/>
                </a:solidFill>
                <a:latin typeface="Arial Narrow" panose="020B0606020202030204" pitchFamily="34" charset="0"/>
              </a:rPr>
              <a:t>Подзаконовите нормативни актове уреждат само материята за която са издадени.</a:t>
            </a:r>
          </a:p>
          <a:p>
            <a:pPr marL="457200" lvl="0" indent="-457200">
              <a:buAutoNum type="arabicPeriod"/>
            </a:pPr>
            <a:r>
              <a:rPr lang="bg-BG" dirty="0" smtClean="0">
                <a:solidFill>
                  <a:schemeClr val="tx2"/>
                </a:solidFill>
                <a:latin typeface="Arial Narrow" panose="020B0606020202030204" pitchFamily="34" charset="0"/>
              </a:rPr>
              <a:t>Влизат в действие след публикуване в Държавен вестник (</a:t>
            </a:r>
            <a:r>
              <a:rPr lang="bg-BG" dirty="0" err="1" smtClean="0">
                <a:solidFill>
                  <a:schemeClr val="tx2"/>
                </a:solidFill>
                <a:latin typeface="Arial Narrow" panose="020B0606020202030204" pitchFamily="34" charset="0"/>
              </a:rPr>
              <a:t>обикн</a:t>
            </a:r>
            <a:r>
              <a:rPr lang="bg-BG" dirty="0" smtClean="0">
                <a:solidFill>
                  <a:schemeClr val="tx2"/>
                </a:solidFill>
                <a:latin typeface="Arial Narrow" panose="020B0606020202030204" pitchFamily="34" charset="0"/>
              </a:rPr>
              <a:t>. 3 дни след публикуване, освен ако не е определен изрично друг срок.</a:t>
            </a:r>
          </a:p>
          <a:p>
            <a:pPr marL="457200" lvl="0" indent="-457200">
              <a:buAutoNum type="arabicPeriod"/>
            </a:pPr>
            <a:r>
              <a:rPr lang="bg-BG" dirty="0" smtClean="0">
                <a:solidFill>
                  <a:schemeClr val="tx2"/>
                </a:solidFill>
                <a:latin typeface="Arial Narrow" panose="020B0606020202030204" pitchFamily="34" charset="0"/>
              </a:rPr>
              <a:t>Всеки нормативен акт трябва да </a:t>
            </a:r>
            <a:r>
              <a:rPr lang="bg-BG" dirty="0" err="1" smtClean="0">
                <a:solidFill>
                  <a:schemeClr val="tx2"/>
                </a:solidFill>
                <a:latin typeface="Arial Narrow" panose="020B0606020202030204" pitchFamily="34" charset="0"/>
              </a:rPr>
              <a:t>съответствя</a:t>
            </a:r>
            <a:r>
              <a:rPr lang="bg-BG" dirty="0" smtClean="0">
                <a:solidFill>
                  <a:schemeClr val="tx2"/>
                </a:solidFill>
                <a:latin typeface="Arial Narrow" panose="020B0606020202030204" pitchFamily="34" charset="0"/>
              </a:rPr>
              <a:t> на Конституцията и на другите нормативни актове от по-висока степен.</a:t>
            </a:r>
            <a:endParaRPr lang="bg-BG" dirty="0">
              <a:solidFill>
                <a:srgbClr val="C00000"/>
              </a:solidFill>
              <a:latin typeface="Arial Narrow" panose="020B0606020202030204" pitchFamily="34" charset="0"/>
            </a:endParaRPr>
          </a:p>
        </p:txBody>
      </p:sp>
      <p:pic>
        <p:nvPicPr>
          <p:cNvPr id="4" name="Картина 3"/>
          <p:cNvPicPr>
            <a:picLocks noChangeAspect="1"/>
          </p:cNvPicPr>
          <p:nvPr/>
        </p:nvPicPr>
        <p:blipFill>
          <a:blip r:embed="rId2"/>
          <a:stretch>
            <a:fillRect/>
          </a:stretch>
        </p:blipFill>
        <p:spPr>
          <a:xfrm>
            <a:off x="4249271" y="174812"/>
            <a:ext cx="7772400" cy="6468036"/>
          </a:xfrm>
          <a:prstGeom prst="rect">
            <a:avLst/>
          </a:prstGeom>
        </p:spPr>
      </p:pic>
    </p:spTree>
    <p:extLst>
      <p:ext uri="{BB962C8B-B14F-4D97-AF65-F5344CB8AC3E}">
        <p14:creationId xmlns:p14="http://schemas.microsoft.com/office/powerpoint/2010/main" val="338009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21023" y="1505635"/>
            <a:ext cx="7449672" cy="4893647"/>
          </a:xfrm>
          <a:prstGeom prst="rect">
            <a:avLst/>
          </a:prstGeom>
        </p:spPr>
        <p:txBody>
          <a:bodyPr wrap="square">
            <a:spAutoFit/>
          </a:bodyPr>
          <a:lstStyle/>
          <a:p>
            <a:endParaRPr lang="bg-BG" sz="2400" dirty="0" smtClean="0">
              <a:solidFill>
                <a:schemeClr val="tx2"/>
              </a:solidFill>
              <a:latin typeface="Arial Narrow" panose="020B0606020202030204" pitchFamily="34" charset="0"/>
            </a:endParaRPr>
          </a:p>
          <a:p>
            <a:pPr marL="457200" indent="-457200">
              <a:buAutoNum type="arabicPeriod"/>
            </a:pPr>
            <a:r>
              <a:rPr lang="bg-BG" sz="2400" dirty="0" smtClean="0">
                <a:solidFill>
                  <a:schemeClr val="bg2">
                    <a:lumMod val="25000"/>
                  </a:schemeClr>
                </a:solidFill>
                <a:latin typeface="Arial Narrow" panose="020B0606020202030204" pitchFamily="34" charset="0"/>
              </a:rPr>
              <a:t>ЛЕЧЕБНИ ЗАВЕДЕНИЯ ЗА </a:t>
            </a:r>
            <a:r>
              <a:rPr lang="bg-BG" sz="2400" b="1" dirty="0" smtClean="0">
                <a:solidFill>
                  <a:schemeClr val="bg2">
                    <a:lumMod val="25000"/>
                  </a:schemeClr>
                </a:solidFill>
                <a:latin typeface="Arial Narrow" panose="020B0606020202030204" pitchFamily="34" charset="0"/>
              </a:rPr>
              <a:t>ПЪРВИЧНА </a:t>
            </a:r>
            <a:r>
              <a:rPr lang="bg-BG" sz="2400" dirty="0" smtClean="0">
                <a:solidFill>
                  <a:schemeClr val="bg2">
                    <a:lumMod val="25000"/>
                  </a:schemeClr>
                </a:solidFill>
                <a:latin typeface="Arial Narrow" panose="020B0606020202030204" pitchFamily="34" charset="0"/>
              </a:rPr>
              <a:t>ИЗВЪНБОЛНИЧНА МЕДИЦИНСКА/ДЕНТАЛНА ПОМОЩ:</a:t>
            </a:r>
          </a:p>
          <a:p>
            <a:pPr marL="457200" indent="-457200">
              <a:buAutoNum type="arabicPeriod"/>
            </a:pPr>
            <a:endParaRPr lang="bg-BG" sz="2400" dirty="0" smtClean="0">
              <a:solidFill>
                <a:schemeClr val="bg2">
                  <a:lumMod val="25000"/>
                </a:schemeClr>
              </a:solidFill>
              <a:latin typeface="Arial Narrow" panose="020B0606020202030204" pitchFamily="34" charset="0"/>
            </a:endParaRPr>
          </a:p>
          <a:p>
            <a:r>
              <a:rPr lang="bg-BG" sz="2400" dirty="0" smtClean="0">
                <a:solidFill>
                  <a:schemeClr val="bg2">
                    <a:lumMod val="25000"/>
                  </a:schemeClr>
                </a:solidFill>
                <a:latin typeface="Arial Narrow" panose="020B0606020202030204" pitchFamily="34" charset="0"/>
              </a:rPr>
              <a:t>1.1 </a:t>
            </a:r>
            <a:r>
              <a:rPr lang="bg-BG" sz="2400" b="1" dirty="0" smtClean="0">
                <a:solidFill>
                  <a:schemeClr val="bg2">
                    <a:lumMod val="25000"/>
                  </a:schemeClr>
                </a:solidFill>
                <a:latin typeface="Arial Narrow" panose="020B0606020202030204" pitchFamily="34" charset="0"/>
              </a:rPr>
              <a:t>индивидуални практики </a:t>
            </a:r>
            <a:r>
              <a:rPr lang="bg-BG" sz="2400" dirty="0" smtClean="0">
                <a:solidFill>
                  <a:schemeClr val="bg2">
                    <a:lumMod val="25000"/>
                  </a:schemeClr>
                </a:solidFill>
                <a:latin typeface="Arial Narrow" panose="020B0606020202030204" pitchFamily="34" charset="0"/>
              </a:rPr>
              <a:t>за ПМ/ДП - </a:t>
            </a:r>
            <a:r>
              <a:rPr lang="ru-RU" sz="2400" dirty="0" err="1">
                <a:solidFill>
                  <a:schemeClr val="tx2"/>
                </a:solidFill>
                <a:latin typeface="Arial Narrow" panose="020B0606020202030204" pitchFamily="34" charset="0"/>
              </a:rPr>
              <a:t>Индивидуална</a:t>
            </a:r>
            <a:r>
              <a:rPr lang="ru-RU" sz="2400" dirty="0">
                <a:solidFill>
                  <a:schemeClr val="tx2"/>
                </a:solidFill>
                <a:latin typeface="Arial Narrow" panose="020B0606020202030204" pitchFamily="34" charset="0"/>
              </a:rPr>
              <a:t> практика за </a:t>
            </a:r>
            <a:r>
              <a:rPr lang="ru-RU" sz="2400" dirty="0" err="1">
                <a:solidFill>
                  <a:schemeClr val="tx2"/>
                </a:solidFill>
                <a:latin typeface="Arial Narrow" panose="020B0606020202030204" pitchFamily="34" charset="0"/>
              </a:rPr>
              <a:t>първична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медицинска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помощ</a:t>
            </a:r>
            <a:r>
              <a:rPr lang="ru-RU" sz="2400" dirty="0">
                <a:solidFill>
                  <a:schemeClr val="tx2"/>
                </a:solidFill>
                <a:latin typeface="Arial Narrow" panose="020B0606020202030204" pitchFamily="34" charset="0"/>
              </a:rPr>
              <a:t> се </a:t>
            </a:r>
            <a:r>
              <a:rPr lang="ru-RU" sz="2400" dirty="0" err="1">
                <a:solidFill>
                  <a:schemeClr val="tx2"/>
                </a:solidFill>
                <a:latin typeface="Arial Narrow" panose="020B0606020202030204" pitchFamily="34" charset="0"/>
              </a:rPr>
              <a:t>организира</a:t>
            </a:r>
            <a:r>
              <a:rPr lang="ru-RU" sz="2400" dirty="0">
                <a:solidFill>
                  <a:schemeClr val="tx2"/>
                </a:solidFill>
                <a:latin typeface="Arial Narrow" panose="020B0606020202030204" pitchFamily="34" charset="0"/>
              </a:rPr>
              <a:t> и </a:t>
            </a:r>
            <a:r>
              <a:rPr lang="ru-RU" sz="2400" dirty="0" err="1">
                <a:solidFill>
                  <a:schemeClr val="tx2"/>
                </a:solidFill>
                <a:latin typeface="Arial Narrow" panose="020B0606020202030204" pitchFamily="34" charset="0"/>
              </a:rPr>
              <a:t>осъществява</a:t>
            </a:r>
            <a:r>
              <a:rPr lang="ru-RU" sz="2400" dirty="0">
                <a:solidFill>
                  <a:schemeClr val="tx2"/>
                </a:solidFill>
                <a:latin typeface="Arial Narrow" panose="020B0606020202030204" pitchFamily="34" charset="0"/>
              </a:rPr>
              <a:t> от </a:t>
            </a:r>
            <a:r>
              <a:rPr lang="ru-RU" sz="2400" dirty="0" err="1">
                <a:solidFill>
                  <a:schemeClr val="tx2"/>
                </a:solidFill>
                <a:latin typeface="Arial Narrow" panose="020B0606020202030204" pitchFamily="34" charset="0"/>
              </a:rPr>
              <a:t>лекар</a:t>
            </a:r>
            <a:r>
              <a:rPr lang="ru-RU" sz="2400" dirty="0">
                <a:solidFill>
                  <a:schemeClr val="tx2"/>
                </a:solidFill>
                <a:latin typeface="Arial Narrow" panose="020B0606020202030204" pitchFamily="34" charset="0"/>
              </a:rPr>
              <a:t> с </a:t>
            </a:r>
            <a:r>
              <a:rPr lang="ru-RU" sz="2400" dirty="0" err="1">
                <a:solidFill>
                  <a:schemeClr val="tx2"/>
                </a:solidFill>
                <a:latin typeface="Arial Narrow" panose="020B0606020202030204" pitchFamily="34" charset="0"/>
              </a:rPr>
              <a:t>призната</a:t>
            </a:r>
            <a:r>
              <a:rPr lang="ru-RU" sz="2400" dirty="0">
                <a:solidFill>
                  <a:schemeClr val="tx2"/>
                </a:solidFill>
                <a:latin typeface="Arial Narrow" panose="020B0606020202030204" pitchFamily="34" charset="0"/>
              </a:rPr>
              <a:t> </a:t>
            </a:r>
            <a:r>
              <a:rPr lang="ru-RU" sz="2400" dirty="0" err="1">
                <a:solidFill>
                  <a:schemeClr val="tx2"/>
                </a:solidFill>
                <a:latin typeface="Arial Narrow" panose="020B0606020202030204" pitchFamily="34" charset="0"/>
              </a:rPr>
              <a:t>специалност</a:t>
            </a:r>
            <a:r>
              <a:rPr lang="ru-RU" sz="2400" dirty="0">
                <a:solidFill>
                  <a:schemeClr val="tx2"/>
                </a:solidFill>
                <a:latin typeface="Arial Narrow" panose="020B0606020202030204" pitchFamily="34" charset="0"/>
              </a:rPr>
              <a:t> по обща медицина, </a:t>
            </a:r>
            <a:r>
              <a:rPr lang="ru-RU" sz="2400" dirty="0" err="1">
                <a:solidFill>
                  <a:schemeClr val="tx2"/>
                </a:solidFill>
                <a:latin typeface="Arial Narrow" panose="020B0606020202030204" pitchFamily="34" charset="0"/>
              </a:rPr>
              <a:t>съответно</a:t>
            </a:r>
            <a:r>
              <a:rPr lang="ru-RU" sz="2400" dirty="0">
                <a:solidFill>
                  <a:schemeClr val="tx2"/>
                </a:solidFill>
                <a:latin typeface="Arial Narrow" panose="020B0606020202030204" pitchFamily="34" charset="0"/>
              </a:rPr>
              <a:t> от </a:t>
            </a:r>
            <a:r>
              <a:rPr lang="ru-RU" sz="2400" dirty="0" err="1">
                <a:solidFill>
                  <a:schemeClr val="tx2"/>
                </a:solidFill>
                <a:latin typeface="Arial Narrow" panose="020B0606020202030204" pitchFamily="34" charset="0"/>
              </a:rPr>
              <a:t>лекар</a:t>
            </a:r>
            <a:r>
              <a:rPr lang="ru-RU" sz="2400" dirty="0">
                <a:solidFill>
                  <a:schemeClr val="tx2"/>
                </a:solidFill>
                <a:latin typeface="Arial Narrow" panose="020B0606020202030204" pitchFamily="34" charset="0"/>
              </a:rPr>
              <a:t> по </a:t>
            </a:r>
            <a:r>
              <a:rPr lang="ru-RU" sz="2400" dirty="0" err="1">
                <a:solidFill>
                  <a:schemeClr val="tx2"/>
                </a:solidFill>
                <a:latin typeface="Arial Narrow" panose="020B0606020202030204" pitchFamily="34" charset="0"/>
              </a:rPr>
              <a:t>дентална</a:t>
            </a:r>
            <a:r>
              <a:rPr lang="ru-RU" sz="2400" dirty="0">
                <a:solidFill>
                  <a:schemeClr val="tx2"/>
                </a:solidFill>
                <a:latin typeface="Arial Narrow" panose="020B0606020202030204" pitchFamily="34" charset="0"/>
              </a:rPr>
              <a:t> </a:t>
            </a:r>
            <a:r>
              <a:rPr lang="ru-RU" sz="2400" dirty="0" smtClean="0">
                <a:solidFill>
                  <a:schemeClr val="tx2"/>
                </a:solidFill>
                <a:latin typeface="Arial Narrow" panose="020B0606020202030204" pitchFamily="34" charset="0"/>
              </a:rPr>
              <a:t>медицина. </a:t>
            </a:r>
          </a:p>
          <a:p>
            <a:endParaRPr lang="ru-RU" sz="2400" dirty="0" smtClean="0">
              <a:solidFill>
                <a:schemeClr val="tx2"/>
              </a:solidFill>
              <a:latin typeface="Arial Narrow" panose="020B0606020202030204" pitchFamily="34" charset="0"/>
            </a:endParaRPr>
          </a:p>
          <a:p>
            <a:r>
              <a:rPr lang="ru-RU" sz="2400" dirty="0" smtClean="0">
                <a:solidFill>
                  <a:schemeClr val="bg2">
                    <a:lumMod val="25000"/>
                  </a:schemeClr>
                </a:solidFill>
                <a:latin typeface="Arial Narrow" panose="020B0606020202030204" pitchFamily="34" charset="0"/>
              </a:rPr>
              <a:t>1.2 </a:t>
            </a:r>
            <a:r>
              <a:rPr lang="ru-RU" sz="2400" b="1" dirty="0" err="1" smtClean="0">
                <a:solidFill>
                  <a:schemeClr val="bg2">
                    <a:lumMod val="25000"/>
                  </a:schemeClr>
                </a:solidFill>
                <a:latin typeface="Arial Narrow" panose="020B0606020202030204" pitchFamily="34" charset="0"/>
              </a:rPr>
              <a:t>групови</a:t>
            </a:r>
            <a:r>
              <a:rPr lang="ru-RU" sz="2400" b="1" dirty="0" smtClean="0">
                <a:solidFill>
                  <a:schemeClr val="bg2">
                    <a:lumMod val="25000"/>
                  </a:schemeClr>
                </a:solidFill>
                <a:latin typeface="Arial Narrow" panose="020B0606020202030204" pitchFamily="34" charset="0"/>
              </a:rPr>
              <a:t> практики </a:t>
            </a:r>
            <a:r>
              <a:rPr lang="ru-RU" sz="2400" dirty="0" smtClean="0">
                <a:solidFill>
                  <a:schemeClr val="bg2">
                    <a:lumMod val="25000"/>
                  </a:schemeClr>
                </a:solidFill>
                <a:latin typeface="Arial Narrow" panose="020B0606020202030204" pitchFamily="34" charset="0"/>
              </a:rPr>
              <a:t>за ПМ/ДП – </a:t>
            </a:r>
            <a:r>
              <a:rPr lang="ru-RU" sz="2400" dirty="0" err="1" smtClean="0">
                <a:solidFill>
                  <a:schemeClr val="tx2"/>
                </a:solidFill>
                <a:latin typeface="Arial Narrow" panose="020B0606020202030204" pitchFamily="34" charset="0"/>
              </a:rPr>
              <a:t>осъществява</a:t>
            </a:r>
            <a:r>
              <a:rPr lang="ru-RU" sz="2400" dirty="0" smtClean="0">
                <a:solidFill>
                  <a:schemeClr val="tx2"/>
                </a:solidFill>
                <a:latin typeface="Arial Narrow" panose="020B0606020202030204" pitchFamily="34" charset="0"/>
              </a:rPr>
              <a:t> се от </a:t>
            </a:r>
            <a:r>
              <a:rPr lang="ru-RU" sz="2400" dirty="0" err="1" smtClean="0">
                <a:solidFill>
                  <a:schemeClr val="tx2"/>
                </a:solidFill>
                <a:latin typeface="Arial Narrow" panose="020B0606020202030204" pitchFamily="34" charset="0"/>
              </a:rPr>
              <a:t>търговско</a:t>
            </a:r>
            <a:r>
              <a:rPr lang="ru-RU" sz="2400" dirty="0" smtClean="0">
                <a:solidFill>
                  <a:schemeClr val="tx2"/>
                </a:solidFill>
                <a:latin typeface="Arial Narrow" panose="020B0606020202030204" pitchFamily="34" charset="0"/>
              </a:rPr>
              <a:t> дружество или кооперация, </a:t>
            </a:r>
            <a:r>
              <a:rPr lang="ru-RU" sz="2400" dirty="0" err="1" smtClean="0">
                <a:solidFill>
                  <a:schemeClr val="tx2"/>
                </a:solidFill>
                <a:latin typeface="Arial Narrow" panose="020B0606020202030204" pitchFamily="34" charset="0"/>
              </a:rPr>
              <a:t>учередени</a:t>
            </a:r>
            <a:r>
              <a:rPr lang="ru-RU" sz="2400" dirty="0" smtClean="0">
                <a:solidFill>
                  <a:schemeClr val="tx2"/>
                </a:solidFill>
                <a:latin typeface="Arial Narrow" panose="020B0606020202030204" pitchFamily="34" charset="0"/>
              </a:rPr>
              <a:t> от </a:t>
            </a:r>
            <a:r>
              <a:rPr lang="ru-RU" sz="2400" dirty="0" err="1" smtClean="0">
                <a:solidFill>
                  <a:schemeClr val="tx2"/>
                </a:solidFill>
                <a:latin typeface="Arial Narrow" panose="020B0606020202030204" pitchFamily="34" charset="0"/>
              </a:rPr>
              <a:t>най-малко</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двама</a:t>
            </a:r>
            <a:r>
              <a:rPr lang="ru-RU" sz="2400" dirty="0" smtClean="0">
                <a:solidFill>
                  <a:schemeClr val="tx2"/>
                </a:solidFill>
                <a:latin typeface="Arial Narrow" panose="020B0606020202030204" pitchFamily="34" charset="0"/>
              </a:rPr>
              <a:t> лекари с </a:t>
            </a:r>
            <a:r>
              <a:rPr lang="ru-RU" sz="2400" dirty="0" err="1" smtClean="0">
                <a:solidFill>
                  <a:schemeClr val="tx2"/>
                </a:solidFill>
                <a:latin typeface="Arial Narrow" panose="020B0606020202030204" pitchFamily="34" charset="0"/>
              </a:rPr>
              <a:t>призната</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специалност</a:t>
            </a:r>
            <a:r>
              <a:rPr lang="ru-RU" sz="2400" dirty="0" smtClean="0">
                <a:solidFill>
                  <a:schemeClr val="tx2"/>
                </a:solidFill>
                <a:latin typeface="Arial Narrow" panose="020B0606020202030204" pitchFamily="34" charset="0"/>
              </a:rPr>
              <a:t> по обща медицина или лекари по </a:t>
            </a:r>
            <a:r>
              <a:rPr lang="ru-RU" sz="2400" dirty="0" err="1" smtClean="0">
                <a:solidFill>
                  <a:schemeClr val="tx2"/>
                </a:solidFill>
                <a:latin typeface="Arial Narrow" panose="020B0606020202030204" pitchFamily="34" charset="0"/>
              </a:rPr>
              <a:t>дентална</a:t>
            </a:r>
            <a:r>
              <a:rPr lang="ru-RU" sz="2400" dirty="0" smtClean="0">
                <a:solidFill>
                  <a:schemeClr val="tx2"/>
                </a:solidFill>
                <a:latin typeface="Arial Narrow" panose="020B0606020202030204" pitchFamily="34" charset="0"/>
              </a:rPr>
              <a:t> медицина</a:t>
            </a:r>
            <a:endParaRPr lang="bg-BG" sz="2400" dirty="0">
              <a:solidFill>
                <a:schemeClr val="bg2">
                  <a:lumMod val="25000"/>
                </a:schemeClr>
              </a:solidFill>
              <a:latin typeface="Arial Narrow" panose="020B0606020202030204" pitchFamily="34" charset="0"/>
            </a:endParaRPr>
          </a:p>
        </p:txBody>
      </p:sp>
      <p:pic>
        <p:nvPicPr>
          <p:cNvPr id="3" name="Картина 2"/>
          <p:cNvPicPr>
            <a:picLocks noChangeAspect="1"/>
          </p:cNvPicPr>
          <p:nvPr/>
        </p:nvPicPr>
        <p:blipFill>
          <a:blip r:embed="rId2"/>
          <a:stretch>
            <a:fillRect/>
          </a:stretch>
        </p:blipFill>
        <p:spPr>
          <a:xfrm>
            <a:off x="7732058" y="2661678"/>
            <a:ext cx="4182036" cy="3523970"/>
          </a:xfrm>
          <a:prstGeom prst="rect">
            <a:avLst/>
          </a:prstGeom>
        </p:spPr>
      </p:pic>
      <p:sp>
        <p:nvSpPr>
          <p:cNvPr id="4" name="Правоъгълник 3"/>
          <p:cNvSpPr/>
          <p:nvPr/>
        </p:nvSpPr>
        <p:spPr>
          <a:xfrm>
            <a:off x="174811" y="0"/>
            <a:ext cx="11873753" cy="1200329"/>
          </a:xfrm>
          <a:prstGeom prst="rect">
            <a:avLst/>
          </a:prstGeom>
        </p:spPr>
        <p:txBody>
          <a:bodyPr wrap="square">
            <a:spAutoFit/>
          </a:bodyPr>
          <a:lstStyle/>
          <a:p>
            <a:pPr lvl="0"/>
            <a:r>
              <a:rPr lang="bg-BG" sz="2400" dirty="0">
                <a:solidFill>
                  <a:srgbClr val="00B0F0"/>
                </a:solidFill>
                <a:latin typeface="Arial Narrow" panose="020B0606020202030204" pitchFamily="34" charset="0"/>
              </a:rPr>
              <a:t>Част втора. ЛЕЧЕБНИ ЗАВЕДЕНИЯ</a:t>
            </a:r>
          </a:p>
          <a:p>
            <a:pPr lvl="0"/>
            <a:r>
              <a:rPr lang="en-US" sz="2400" dirty="0">
                <a:solidFill>
                  <a:srgbClr val="C00000"/>
                </a:solidFill>
                <a:latin typeface="Arial Narrow" panose="020B0606020202030204" pitchFamily="34" charset="0"/>
              </a:rPr>
              <a:t>I. </a:t>
            </a:r>
            <a:r>
              <a:rPr lang="bg-BG" sz="2400" dirty="0">
                <a:solidFill>
                  <a:srgbClr val="C00000"/>
                </a:solidFill>
                <a:latin typeface="Arial Narrow" panose="020B0606020202030204" pitchFamily="34" charset="0"/>
              </a:rPr>
              <a:t>ЛЕЧЕБНИ ЗАВЕДЕНИЯ ЗА ИЗВЪНБОЛНИЧНА ПОМОЩ </a:t>
            </a:r>
          </a:p>
          <a:p>
            <a:pPr lvl="0"/>
            <a:r>
              <a:rPr lang="bg-BG" sz="2400" dirty="0">
                <a:solidFill>
                  <a:srgbClr val="000000"/>
                </a:solidFill>
                <a:latin typeface="Arial Narrow" panose="020B0606020202030204" pitchFamily="34" charset="0"/>
              </a:rPr>
              <a:t>Подлежат на </a:t>
            </a:r>
            <a:r>
              <a:rPr lang="bg-BG" sz="2400" b="1" dirty="0">
                <a:solidFill>
                  <a:srgbClr val="000000"/>
                </a:solidFill>
                <a:latin typeface="Arial Narrow" panose="020B0606020202030204" pitchFamily="34" charset="0"/>
              </a:rPr>
              <a:t>регистрационен режим </a:t>
            </a:r>
            <a:r>
              <a:rPr lang="bg-BG" sz="2400" dirty="0">
                <a:solidFill>
                  <a:srgbClr val="000000"/>
                </a:solidFill>
                <a:latin typeface="Arial Narrow" panose="020B0606020202030204" pitchFamily="34" charset="0"/>
              </a:rPr>
              <a:t>от Изпълнителна Агенция „Медицински надзор“</a:t>
            </a:r>
          </a:p>
        </p:txBody>
      </p:sp>
    </p:spTree>
    <p:extLst>
      <p:ext uri="{BB962C8B-B14F-4D97-AF65-F5344CB8AC3E}">
        <p14:creationId xmlns:p14="http://schemas.microsoft.com/office/powerpoint/2010/main" val="388979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авоъгълник 2"/>
          <p:cNvSpPr/>
          <p:nvPr/>
        </p:nvSpPr>
        <p:spPr>
          <a:xfrm>
            <a:off x="0" y="125977"/>
            <a:ext cx="12192000" cy="6524863"/>
          </a:xfrm>
          <a:prstGeom prst="rect">
            <a:avLst/>
          </a:prstGeom>
        </p:spPr>
        <p:txBody>
          <a:bodyPr wrap="square">
            <a:spAutoFit/>
          </a:bodyPr>
          <a:lstStyle/>
          <a:p>
            <a:pPr lvl="0" algn="just"/>
            <a:r>
              <a:rPr lang="bg-BG" sz="2200" dirty="0" smtClean="0">
                <a:solidFill>
                  <a:srgbClr val="FFFFF3">
                    <a:lumMod val="25000"/>
                  </a:srgbClr>
                </a:solidFill>
                <a:latin typeface="Arial Narrow" panose="020B0606020202030204" pitchFamily="34" charset="0"/>
              </a:rPr>
              <a:t>2. ЛЕЧЕБНИ </a:t>
            </a:r>
            <a:r>
              <a:rPr lang="bg-BG" sz="2200" dirty="0">
                <a:solidFill>
                  <a:srgbClr val="FFFFF3">
                    <a:lumMod val="25000"/>
                  </a:srgbClr>
                </a:solidFill>
                <a:latin typeface="Arial Narrow" panose="020B0606020202030204" pitchFamily="34" charset="0"/>
              </a:rPr>
              <a:t>ЗАВЕДЕНИЯ ЗА </a:t>
            </a:r>
            <a:r>
              <a:rPr lang="bg-BG" sz="2200" b="1" dirty="0" smtClean="0">
                <a:solidFill>
                  <a:srgbClr val="FFFFF3">
                    <a:lumMod val="25000"/>
                  </a:srgbClr>
                </a:solidFill>
                <a:latin typeface="Arial Narrow" panose="020B0606020202030204" pitchFamily="34" charset="0"/>
              </a:rPr>
              <a:t>СПЕЦИАЛИЗИРАНА</a:t>
            </a:r>
            <a:r>
              <a:rPr lang="bg-BG" sz="2200" dirty="0" smtClean="0">
                <a:solidFill>
                  <a:srgbClr val="FFFFF3">
                    <a:lumMod val="25000"/>
                  </a:srgbClr>
                </a:solidFill>
                <a:latin typeface="Arial Narrow" panose="020B0606020202030204" pitchFamily="34" charset="0"/>
              </a:rPr>
              <a:t> </a:t>
            </a:r>
            <a:r>
              <a:rPr lang="bg-BG" sz="2200" dirty="0">
                <a:solidFill>
                  <a:srgbClr val="FFFFF3">
                    <a:lumMod val="25000"/>
                  </a:srgbClr>
                </a:solidFill>
                <a:latin typeface="Arial Narrow" panose="020B0606020202030204" pitchFamily="34" charset="0"/>
              </a:rPr>
              <a:t>ИЗВЪНБОЛНИЧНА МЕДИЦИНСКА/ДЕНТАЛНА </a:t>
            </a:r>
            <a:r>
              <a:rPr lang="bg-BG" sz="2200" dirty="0" smtClean="0">
                <a:solidFill>
                  <a:srgbClr val="FFFFF3">
                    <a:lumMod val="25000"/>
                  </a:srgbClr>
                </a:solidFill>
                <a:latin typeface="Arial Narrow" panose="020B0606020202030204" pitchFamily="34" charset="0"/>
              </a:rPr>
              <a:t>ПОМОЩ (СИМП):</a:t>
            </a:r>
          </a:p>
          <a:p>
            <a:pPr lvl="0" algn="just"/>
            <a:r>
              <a:rPr lang="bg-BG" sz="2200" dirty="0" smtClean="0">
                <a:solidFill>
                  <a:srgbClr val="FFFFF3">
                    <a:lumMod val="25000"/>
                  </a:srgbClr>
                </a:solidFill>
                <a:latin typeface="Arial Narrow" panose="020B0606020202030204" pitchFamily="34" charset="0"/>
              </a:rPr>
              <a:t>2.1 </a:t>
            </a:r>
            <a:r>
              <a:rPr lang="bg-BG" sz="2200" b="1" dirty="0" smtClean="0">
                <a:solidFill>
                  <a:srgbClr val="FFFFF3">
                    <a:lumMod val="25000"/>
                  </a:srgbClr>
                </a:solidFill>
                <a:latin typeface="Arial Narrow" panose="020B0606020202030204" pitchFamily="34" charset="0"/>
              </a:rPr>
              <a:t>индивидуална практика </a:t>
            </a:r>
            <a:r>
              <a:rPr lang="bg-BG" sz="2200" dirty="0" smtClean="0">
                <a:solidFill>
                  <a:srgbClr val="FFFFF3">
                    <a:lumMod val="25000"/>
                  </a:srgbClr>
                </a:solidFill>
                <a:latin typeface="Arial Narrow" panose="020B0606020202030204" pitchFamily="34" charset="0"/>
              </a:rPr>
              <a:t>за СИМ/ДП – </a:t>
            </a:r>
            <a:r>
              <a:rPr lang="bg-BG" sz="2200" dirty="0" smtClean="0">
                <a:solidFill>
                  <a:schemeClr val="tx2"/>
                </a:solidFill>
                <a:latin typeface="Arial Narrow" panose="020B0606020202030204" pitchFamily="34" charset="0"/>
              </a:rPr>
              <a:t>се организира и осъществява от лекар с придобита клинична специалност, различна от общата медицина, съответно лекар по дентална медицина с придобита специалност. Може да се регистрира като свободна професия или като търговско дружество.</a:t>
            </a:r>
          </a:p>
          <a:p>
            <a:pPr lvl="0" algn="just"/>
            <a:r>
              <a:rPr lang="bg-BG" sz="2200" dirty="0" smtClean="0">
                <a:solidFill>
                  <a:schemeClr val="bg2">
                    <a:lumMod val="25000"/>
                  </a:schemeClr>
                </a:solidFill>
                <a:latin typeface="Arial Narrow" panose="020B0606020202030204" pitchFamily="34" charset="0"/>
              </a:rPr>
              <a:t>2.2 </a:t>
            </a:r>
            <a:r>
              <a:rPr lang="bg-BG" sz="2200" b="1" dirty="0" smtClean="0">
                <a:solidFill>
                  <a:schemeClr val="bg2">
                    <a:lumMod val="25000"/>
                  </a:schemeClr>
                </a:solidFill>
                <a:latin typeface="Arial Narrow" panose="020B0606020202030204" pitchFamily="34" charset="0"/>
              </a:rPr>
              <a:t>групова практика </a:t>
            </a:r>
            <a:r>
              <a:rPr lang="bg-BG" sz="2200" dirty="0" smtClean="0">
                <a:solidFill>
                  <a:schemeClr val="bg2">
                    <a:lumMod val="25000"/>
                  </a:schemeClr>
                </a:solidFill>
                <a:latin typeface="Arial Narrow" panose="020B0606020202030204" pitchFamily="34" charset="0"/>
              </a:rPr>
              <a:t>за СИМ/ДП </a:t>
            </a:r>
            <a:r>
              <a:rPr lang="bg-BG" sz="2200" dirty="0" smtClean="0">
                <a:solidFill>
                  <a:schemeClr val="tx2"/>
                </a:solidFill>
                <a:latin typeface="Arial Narrow" panose="020B0606020202030204" pitchFamily="34" charset="0"/>
              </a:rPr>
              <a:t>– се осъществява от търговско дружество или кооперация, и в него работят </a:t>
            </a:r>
            <a:r>
              <a:rPr lang="bg-BG" sz="2200" b="1" dirty="0" smtClean="0">
                <a:solidFill>
                  <a:schemeClr val="tx2"/>
                </a:solidFill>
                <a:latin typeface="Arial Narrow" panose="020B0606020202030204" pitchFamily="34" charset="0"/>
              </a:rPr>
              <a:t>най-малко двама лекари с една и съща клинична специалност</a:t>
            </a:r>
            <a:r>
              <a:rPr lang="bg-BG" sz="2200" dirty="0" smtClean="0">
                <a:solidFill>
                  <a:schemeClr val="tx2"/>
                </a:solidFill>
                <a:latin typeface="Arial Narrow" panose="020B0606020202030204" pitchFamily="34" charset="0"/>
              </a:rPr>
              <a:t>, различна от общата медицина.</a:t>
            </a:r>
          </a:p>
          <a:p>
            <a:pPr lvl="0" algn="just"/>
            <a:r>
              <a:rPr lang="bg-BG" sz="2200" dirty="0" smtClean="0">
                <a:solidFill>
                  <a:schemeClr val="bg2">
                    <a:lumMod val="25000"/>
                  </a:schemeClr>
                </a:solidFill>
                <a:latin typeface="Arial Narrow" panose="020B0606020202030204" pitchFamily="34" charset="0"/>
              </a:rPr>
              <a:t>2.3 </a:t>
            </a:r>
            <a:r>
              <a:rPr lang="bg-BG" sz="2200" b="1" dirty="0" smtClean="0">
                <a:solidFill>
                  <a:schemeClr val="bg2">
                    <a:lumMod val="25000"/>
                  </a:schemeClr>
                </a:solidFill>
                <a:latin typeface="Arial Narrow" panose="020B0606020202030204" pitchFamily="34" charset="0"/>
              </a:rPr>
              <a:t>Медицински център </a:t>
            </a:r>
            <a:r>
              <a:rPr lang="bg-BG" sz="2200" dirty="0" smtClean="0">
                <a:solidFill>
                  <a:schemeClr val="bg2">
                    <a:lumMod val="25000"/>
                  </a:schemeClr>
                </a:solidFill>
                <a:latin typeface="Arial Narrow" panose="020B0606020202030204" pitchFamily="34" charset="0"/>
              </a:rPr>
              <a:t>(МЦ) или Медико-дентален център (МДЦ)</a:t>
            </a:r>
            <a:r>
              <a:rPr lang="bg-BG" sz="2200" dirty="0" smtClean="0">
                <a:latin typeface="Arial Narrow" panose="020B0606020202030204" pitchFamily="34" charset="0"/>
              </a:rPr>
              <a:t>– Лечебно заведение за СИМП, в което работят </a:t>
            </a:r>
            <a:r>
              <a:rPr lang="bg-BG" sz="2200" b="1" dirty="0" smtClean="0">
                <a:latin typeface="Arial Narrow" panose="020B0606020202030204" pitchFamily="34" charset="0"/>
              </a:rPr>
              <a:t>най-малко трима лекари и/или трима лекари по дентална медицина с различни признати специалности</a:t>
            </a:r>
            <a:r>
              <a:rPr lang="bg-BG" sz="2200" dirty="0" smtClean="0">
                <a:latin typeface="Arial Narrow" panose="020B0606020202030204" pitchFamily="34" charset="0"/>
              </a:rPr>
              <a:t>, различни от обща медицина. Този вид лечебно заведение се управлява от лекар с призната специалност.</a:t>
            </a:r>
          </a:p>
          <a:p>
            <a:pPr lvl="0" algn="just"/>
            <a:r>
              <a:rPr lang="bg-BG" sz="2200" dirty="0" smtClean="0">
                <a:solidFill>
                  <a:schemeClr val="bg2">
                    <a:lumMod val="25000"/>
                  </a:schemeClr>
                </a:solidFill>
                <a:latin typeface="Arial Narrow" panose="020B0606020202030204" pitchFamily="34" charset="0"/>
              </a:rPr>
              <a:t>2.4 </a:t>
            </a:r>
            <a:r>
              <a:rPr lang="bg-BG" sz="2200" b="1" dirty="0" smtClean="0">
                <a:solidFill>
                  <a:schemeClr val="bg2">
                    <a:lumMod val="25000"/>
                  </a:schemeClr>
                </a:solidFill>
                <a:latin typeface="Arial Narrow" panose="020B0606020202030204" pitchFamily="34" charset="0"/>
              </a:rPr>
              <a:t>Диагностично-консултативен център </a:t>
            </a:r>
            <a:r>
              <a:rPr lang="bg-BG" sz="2200" dirty="0" smtClean="0">
                <a:solidFill>
                  <a:schemeClr val="bg2">
                    <a:lumMod val="25000"/>
                  </a:schemeClr>
                </a:solidFill>
                <a:latin typeface="Arial Narrow" panose="020B0606020202030204" pitchFamily="34" charset="0"/>
              </a:rPr>
              <a:t>(ДКЦ) – </a:t>
            </a:r>
            <a:r>
              <a:rPr lang="bg-BG" sz="2200" dirty="0" smtClean="0">
                <a:latin typeface="Arial Narrow" panose="020B0606020202030204" pitchFamily="34" charset="0"/>
              </a:rPr>
              <a:t>Лечебно заведение, в което осъществяват специализирана </a:t>
            </a:r>
            <a:r>
              <a:rPr lang="bg-BG" sz="2200" dirty="0" err="1" smtClean="0">
                <a:latin typeface="Arial Narrow" panose="020B0606020202030204" pitchFamily="34" charset="0"/>
              </a:rPr>
              <a:t>извънболнична</a:t>
            </a:r>
            <a:r>
              <a:rPr lang="bg-BG" sz="2200" dirty="0" smtClean="0">
                <a:latin typeface="Arial Narrow" panose="020B0606020202030204" pitchFamily="34" charset="0"/>
              </a:rPr>
              <a:t> помощ </a:t>
            </a:r>
            <a:r>
              <a:rPr lang="bg-BG" sz="2200" b="1" dirty="0" smtClean="0">
                <a:latin typeface="Arial Narrow" panose="020B0606020202030204" pitchFamily="34" charset="0"/>
              </a:rPr>
              <a:t>не по-малко от 10 лекари с призната специалност</a:t>
            </a:r>
            <a:r>
              <a:rPr lang="bg-BG" sz="2200" dirty="0" smtClean="0">
                <a:latin typeface="Arial Narrow" panose="020B0606020202030204" pitchFamily="34" charset="0"/>
              </a:rPr>
              <a:t>, различна от общата медицина и разполага </a:t>
            </a:r>
            <a:r>
              <a:rPr lang="bg-BG" sz="2200" b="1" dirty="0" smtClean="0">
                <a:latin typeface="Arial Narrow" panose="020B0606020202030204" pitchFamily="34" charset="0"/>
              </a:rPr>
              <a:t>поне с една медико-диагностична лаборатория и уредба по образна диагностика</a:t>
            </a:r>
            <a:r>
              <a:rPr lang="bg-BG" sz="2200" dirty="0" smtClean="0">
                <a:latin typeface="Arial Narrow" panose="020B0606020202030204" pitchFamily="34" charset="0"/>
              </a:rPr>
              <a:t>. Управлява се от лекар с призната специалност и квалификация по здравен мениджмънт или магистър по икономика и управление с придобита образователна и/или научна степен, специалност или преминато обучение за повишаване на квалификацията в областта на здравния мениджмънт.</a:t>
            </a:r>
          </a:p>
          <a:p>
            <a:pPr lvl="0" algn="just"/>
            <a:r>
              <a:rPr lang="bg-BG" sz="2200" dirty="0" smtClean="0">
                <a:solidFill>
                  <a:srgbClr val="FFFFF3">
                    <a:lumMod val="25000"/>
                  </a:srgbClr>
                </a:solidFill>
                <a:latin typeface="Arial Narrow" panose="020B0606020202030204" pitchFamily="34" charset="0"/>
              </a:rPr>
              <a:t>	Към МЦ и ДКЦ може да се разкриват до 10 легла за краткосрочно наблюдение и лечение и могат да се извършват клинични проучвания.</a:t>
            </a:r>
            <a:endParaRPr lang="bg-BG" sz="2200" dirty="0">
              <a:solidFill>
                <a:srgbClr val="FFFFF3">
                  <a:lumMod val="25000"/>
                </a:srgbClr>
              </a:solidFill>
              <a:latin typeface="Arial Narrow" panose="020B0606020202030204" pitchFamily="34" charset="0"/>
            </a:endParaRPr>
          </a:p>
        </p:txBody>
      </p:sp>
    </p:spTree>
    <p:extLst>
      <p:ext uri="{BB962C8B-B14F-4D97-AF65-F5344CB8AC3E}">
        <p14:creationId xmlns:p14="http://schemas.microsoft.com/office/powerpoint/2010/main" val="282566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255494" y="161075"/>
            <a:ext cx="11604812" cy="4893647"/>
          </a:xfrm>
          <a:prstGeom prst="rect">
            <a:avLst/>
          </a:prstGeom>
        </p:spPr>
        <p:txBody>
          <a:bodyPr wrap="square">
            <a:spAutoFit/>
          </a:bodyPr>
          <a:lstStyle/>
          <a:p>
            <a:pPr algn="just"/>
            <a:r>
              <a:rPr lang="bg-BG" sz="2400" dirty="0" smtClean="0">
                <a:solidFill>
                  <a:srgbClr val="FFFFF3">
                    <a:lumMod val="25000"/>
                  </a:srgbClr>
                </a:solidFill>
                <a:latin typeface="Arial Narrow" panose="020B0606020202030204" pitchFamily="34" charset="0"/>
              </a:rPr>
              <a:t>3. САМОСТОЯТЕЛНИ МЕДИКО – ДИАГНОСТИЧНИ ЛАБОРАТОРИИ </a:t>
            </a:r>
          </a:p>
          <a:p>
            <a:pPr algn="just"/>
            <a:r>
              <a:rPr lang="bg-BG" sz="2400" dirty="0" smtClean="0">
                <a:solidFill>
                  <a:srgbClr val="FFFFF3">
                    <a:lumMod val="25000"/>
                  </a:srgbClr>
                </a:solidFill>
                <a:latin typeface="Arial Narrow" panose="020B0606020202030204" pitchFamily="34" charset="0"/>
              </a:rPr>
              <a:t> 	</a:t>
            </a:r>
            <a:r>
              <a:rPr lang="ru-RU" sz="2400" dirty="0" err="1" smtClean="0">
                <a:solidFill>
                  <a:srgbClr val="000000"/>
                </a:solidFill>
                <a:latin typeface="Arial Narrow" panose="020B0606020202030204" pitchFamily="34" charset="0"/>
              </a:rPr>
              <a:t>Самостоятелната</a:t>
            </a:r>
            <a:r>
              <a:rPr lang="ru-RU" sz="2400" dirty="0" smtClean="0">
                <a:solidFill>
                  <a:srgbClr val="000000"/>
                </a:solidFill>
                <a:latin typeface="Arial Narrow" panose="020B0606020202030204" pitchFamily="34" charset="0"/>
              </a:rPr>
              <a:t> </a:t>
            </a:r>
            <a:r>
              <a:rPr lang="ru-RU" sz="2400" dirty="0">
                <a:solidFill>
                  <a:srgbClr val="000000"/>
                </a:solidFill>
                <a:latin typeface="Arial Narrow" panose="020B0606020202030204" pitchFamily="34" charset="0"/>
              </a:rPr>
              <a:t>медико-</a:t>
            </a:r>
            <a:r>
              <a:rPr lang="ru-RU" sz="2400" dirty="0" err="1">
                <a:solidFill>
                  <a:srgbClr val="000000"/>
                </a:solidFill>
                <a:latin typeface="Arial Narrow" panose="020B0606020202030204" pitchFamily="34" charset="0"/>
              </a:rPr>
              <a:t>диагностична</a:t>
            </a:r>
            <a:r>
              <a:rPr lang="ru-RU" sz="2400" dirty="0">
                <a:solidFill>
                  <a:srgbClr val="000000"/>
                </a:solidFill>
                <a:latin typeface="Arial Narrow" panose="020B0606020202030204" pitchFamily="34" charset="0"/>
              </a:rPr>
              <a:t> лаборатория е </a:t>
            </a:r>
            <a:r>
              <a:rPr lang="ru-RU" sz="2400" dirty="0" err="1">
                <a:solidFill>
                  <a:srgbClr val="000000"/>
                </a:solidFill>
                <a:latin typeface="Arial Narrow" panose="020B0606020202030204" pitchFamily="34" charset="0"/>
              </a:rPr>
              <a:t>лечебно</a:t>
            </a:r>
            <a:r>
              <a:rPr lang="ru-RU" sz="2400" dirty="0">
                <a:solidFill>
                  <a:srgbClr val="000000"/>
                </a:solidFill>
                <a:latin typeface="Arial Narrow" panose="020B0606020202030204" pitchFamily="34" charset="0"/>
              </a:rPr>
              <a:t> заведение, в </a:t>
            </a:r>
            <a:r>
              <a:rPr lang="ru-RU" sz="2400" dirty="0" err="1">
                <a:solidFill>
                  <a:srgbClr val="000000"/>
                </a:solidFill>
                <a:latin typeface="Arial Narrow" panose="020B0606020202030204" pitchFamily="34" charset="0"/>
              </a:rPr>
              <a:t>което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лекар</a:t>
            </a:r>
            <a:r>
              <a:rPr lang="ru-RU" sz="2400" dirty="0">
                <a:solidFill>
                  <a:srgbClr val="000000"/>
                </a:solidFill>
                <a:latin typeface="Arial Narrow" panose="020B0606020202030204" pitchFamily="34" charset="0"/>
              </a:rPr>
              <a:t>/лекари с </a:t>
            </a:r>
            <a:r>
              <a:rPr lang="ru-RU" sz="2400" dirty="0" err="1">
                <a:solidFill>
                  <a:srgbClr val="000000"/>
                </a:solidFill>
                <a:latin typeface="Arial Narrow" panose="020B0606020202030204" pitchFamily="34" charset="0"/>
              </a:rPr>
              <a:t>помощта</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други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специалисти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извършват</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предписани</a:t>
            </a:r>
            <a:r>
              <a:rPr lang="ru-RU" sz="2400" dirty="0">
                <a:solidFill>
                  <a:srgbClr val="000000"/>
                </a:solidFill>
                <a:latin typeface="Arial Narrow" panose="020B0606020202030204" pitchFamily="34" charset="0"/>
              </a:rPr>
              <a:t> от друг </a:t>
            </a:r>
            <a:r>
              <a:rPr lang="ru-RU" sz="2400" dirty="0" err="1">
                <a:solidFill>
                  <a:srgbClr val="000000"/>
                </a:solidFill>
                <a:latin typeface="Arial Narrow" panose="020B0606020202030204" pitchFamily="34" charset="0"/>
              </a:rPr>
              <a:t>лекар</a:t>
            </a:r>
            <a:r>
              <a:rPr lang="ru-RU" sz="2400" dirty="0">
                <a:solidFill>
                  <a:srgbClr val="000000"/>
                </a:solidFill>
                <a:latin typeface="Arial Narrow" panose="020B0606020202030204" pitchFamily="34" charset="0"/>
              </a:rPr>
              <a:t> или </a:t>
            </a:r>
            <a:r>
              <a:rPr lang="ru-RU" sz="2400" dirty="0" err="1">
                <a:solidFill>
                  <a:srgbClr val="000000"/>
                </a:solidFill>
                <a:latin typeface="Arial Narrow" panose="020B0606020202030204" pitchFamily="34" charset="0"/>
              </a:rPr>
              <a:t>лекар</a:t>
            </a:r>
            <a:r>
              <a:rPr lang="ru-RU" sz="2400" dirty="0">
                <a:solidFill>
                  <a:srgbClr val="000000"/>
                </a:solidFill>
                <a:latin typeface="Arial Narrow" panose="020B0606020202030204" pitchFamily="34" charset="0"/>
              </a:rPr>
              <a:t> по </a:t>
            </a:r>
            <a:r>
              <a:rPr lang="ru-RU" sz="2400" dirty="0" err="1">
                <a:solidFill>
                  <a:srgbClr val="000000"/>
                </a:solidFill>
                <a:latin typeface="Arial Narrow" panose="020B0606020202030204" pitchFamily="34" charset="0"/>
              </a:rPr>
              <a:t>дентална</a:t>
            </a:r>
            <a:r>
              <a:rPr lang="ru-RU" sz="2400" dirty="0">
                <a:solidFill>
                  <a:srgbClr val="000000"/>
                </a:solidFill>
                <a:latin typeface="Arial Narrow" panose="020B0606020202030204" pitchFamily="34" charset="0"/>
              </a:rPr>
              <a:t> медицина </a:t>
            </a:r>
            <a:r>
              <a:rPr lang="ru-RU" sz="2400" dirty="0" err="1">
                <a:solidFill>
                  <a:srgbClr val="000000"/>
                </a:solidFill>
                <a:latin typeface="Arial Narrow" panose="020B0606020202030204" pitchFamily="34" charset="0"/>
              </a:rPr>
              <a:t>специализирани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медицински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изследвания</a:t>
            </a:r>
            <a:r>
              <a:rPr lang="ru-RU" sz="2400" dirty="0">
                <a:solidFill>
                  <a:srgbClr val="000000"/>
                </a:solidFill>
                <a:latin typeface="Arial Narrow" panose="020B0606020202030204" pitchFamily="34" charset="0"/>
              </a:rPr>
              <a:t> по </a:t>
            </a:r>
            <a:r>
              <a:rPr lang="ru-RU" sz="2400" dirty="0" err="1">
                <a:solidFill>
                  <a:srgbClr val="000000"/>
                </a:solidFill>
                <a:latin typeface="Arial Narrow" panose="020B0606020202030204" pitchFamily="34" charset="0"/>
              </a:rPr>
              <a:t>една</a:t>
            </a:r>
            <a:r>
              <a:rPr lang="ru-RU" sz="2400" dirty="0">
                <a:solidFill>
                  <a:srgbClr val="000000"/>
                </a:solidFill>
                <a:latin typeface="Arial Narrow" panose="020B0606020202030204" pitchFamily="34" charset="0"/>
              </a:rPr>
              <a:t> или </a:t>
            </a:r>
            <a:r>
              <a:rPr lang="ru-RU" sz="2400" dirty="0" err="1">
                <a:solidFill>
                  <a:srgbClr val="000000"/>
                </a:solidFill>
                <a:latin typeface="Arial Narrow" panose="020B0606020202030204" pitchFamily="34" charset="0"/>
              </a:rPr>
              <a:t>повече</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медицински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специалности</a:t>
            </a:r>
            <a:r>
              <a:rPr lang="ru-RU" sz="2400" dirty="0">
                <a:solidFill>
                  <a:srgbClr val="000000"/>
                </a:solidFill>
                <a:latin typeface="Arial Narrow" panose="020B0606020202030204" pitchFamily="34" charset="0"/>
              </a:rPr>
              <a:t>. В </a:t>
            </a:r>
            <a:r>
              <a:rPr lang="ru-RU" sz="2400" dirty="0" err="1">
                <a:solidFill>
                  <a:srgbClr val="000000"/>
                </a:solidFill>
                <a:latin typeface="Arial Narrow" panose="020B0606020202030204" pitchFamily="34" charset="0"/>
              </a:rPr>
              <a:t>нея</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работи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най-малко</a:t>
            </a:r>
            <a:r>
              <a:rPr lang="ru-RU" sz="2400" dirty="0">
                <a:solidFill>
                  <a:srgbClr val="000000"/>
                </a:solidFill>
                <a:latin typeface="Arial Narrow" panose="020B0606020202030204" pitchFamily="34" charset="0"/>
              </a:rPr>
              <a:t> един </a:t>
            </a:r>
            <a:r>
              <a:rPr lang="ru-RU" sz="2400" dirty="0" err="1">
                <a:solidFill>
                  <a:srgbClr val="000000"/>
                </a:solidFill>
                <a:latin typeface="Arial Narrow" panose="020B0606020202030204" pitchFamily="34" charset="0"/>
              </a:rPr>
              <a:t>лекар</a:t>
            </a:r>
            <a:r>
              <a:rPr lang="ru-RU" sz="2400" dirty="0">
                <a:solidFill>
                  <a:srgbClr val="000000"/>
                </a:solidFill>
                <a:latin typeface="Arial Narrow" panose="020B0606020202030204" pitchFamily="34" charset="0"/>
              </a:rPr>
              <a:t> с </a:t>
            </a:r>
            <a:r>
              <a:rPr lang="ru-RU" sz="2400" dirty="0" err="1">
                <a:solidFill>
                  <a:srgbClr val="000000"/>
                </a:solidFill>
                <a:latin typeface="Arial Narrow" panose="020B0606020202030204" pitchFamily="34" charset="0"/>
              </a:rPr>
              <a:t>призната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специалност</a:t>
            </a:r>
            <a:r>
              <a:rPr lang="ru-RU" sz="2400" dirty="0">
                <a:solidFill>
                  <a:srgbClr val="000000"/>
                </a:solidFill>
                <a:latin typeface="Arial Narrow" panose="020B0606020202030204" pitchFamily="34" charset="0"/>
              </a:rPr>
              <a:t> по всяко </a:t>
            </a:r>
            <a:r>
              <a:rPr lang="ru-RU" sz="2400" dirty="0" err="1">
                <a:solidFill>
                  <a:srgbClr val="000000"/>
                </a:solidFill>
                <a:latin typeface="Arial Narrow" panose="020B0606020202030204" pitchFamily="34" charset="0"/>
              </a:rPr>
              <a:t>едно</a:t>
            </a:r>
            <a:r>
              <a:rPr lang="ru-RU" sz="2400" dirty="0">
                <a:solidFill>
                  <a:srgbClr val="000000"/>
                </a:solidFill>
                <a:latin typeface="Arial Narrow" panose="020B0606020202030204" pitchFamily="34" charset="0"/>
              </a:rPr>
              <a:t> от </a:t>
            </a:r>
            <a:r>
              <a:rPr lang="ru-RU" sz="2400" dirty="0" err="1">
                <a:solidFill>
                  <a:srgbClr val="000000"/>
                </a:solidFill>
                <a:latin typeface="Arial Narrow" panose="020B0606020202030204" pitchFamily="34" charset="0"/>
              </a:rPr>
              <a:t>направленията</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дейност</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лабораторията</a:t>
            </a:r>
            <a:r>
              <a:rPr lang="ru-RU" sz="2400" dirty="0" smtClean="0">
                <a:solidFill>
                  <a:srgbClr val="000000"/>
                </a:solidFill>
                <a:latin typeface="Arial Narrow" panose="020B0606020202030204" pitchFamily="34" charset="0"/>
              </a:rPr>
              <a:t>.</a:t>
            </a:r>
            <a:r>
              <a:rPr lang="ru-RU" sz="2400" dirty="0">
                <a:solidFill>
                  <a:srgbClr val="000000"/>
                </a:solidFill>
                <a:latin typeface="Arial Narrow" panose="020B0606020202030204" pitchFamily="34" charset="0"/>
              </a:rPr>
              <a:t> </a:t>
            </a:r>
            <a:r>
              <a:rPr lang="ru-RU" sz="2400" dirty="0" err="1" smtClean="0">
                <a:solidFill>
                  <a:srgbClr val="000000"/>
                </a:solidFill>
                <a:latin typeface="Arial Narrow" panose="020B0606020202030204" pitchFamily="34" charset="0"/>
              </a:rPr>
              <a:t>Управлява</a:t>
            </a:r>
            <a:r>
              <a:rPr lang="ru-RU" sz="2400" dirty="0" smtClean="0">
                <a:solidFill>
                  <a:srgbClr val="000000"/>
                </a:solidFill>
                <a:latin typeface="Arial Narrow" panose="020B0606020202030204" pitchFamily="34" charset="0"/>
              </a:rPr>
              <a:t> се от </a:t>
            </a:r>
            <a:r>
              <a:rPr lang="ru-RU" sz="2400" dirty="0" err="1">
                <a:solidFill>
                  <a:srgbClr val="000000"/>
                </a:solidFill>
                <a:latin typeface="Arial Narrow" panose="020B0606020202030204" pitchFamily="34" charset="0"/>
              </a:rPr>
              <a:t>лекар</a:t>
            </a:r>
            <a:r>
              <a:rPr lang="ru-RU" sz="2400" dirty="0">
                <a:solidFill>
                  <a:srgbClr val="000000"/>
                </a:solidFill>
                <a:latin typeface="Arial Narrow" panose="020B0606020202030204" pitchFamily="34" charset="0"/>
              </a:rPr>
              <a:t> с </a:t>
            </a:r>
            <a:r>
              <a:rPr lang="ru-RU" sz="2400" dirty="0" err="1">
                <a:solidFill>
                  <a:srgbClr val="000000"/>
                </a:solidFill>
                <a:latin typeface="Arial Narrow" panose="020B0606020202030204" pitchFamily="34" charset="0"/>
              </a:rPr>
              <a:t>призната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специалност</a:t>
            </a:r>
            <a:r>
              <a:rPr lang="ru-RU" sz="2400" dirty="0">
                <a:solidFill>
                  <a:srgbClr val="000000"/>
                </a:solidFill>
                <a:latin typeface="Arial Narrow" panose="020B0606020202030204" pitchFamily="34" charset="0"/>
              </a:rPr>
              <a:t> по </a:t>
            </a:r>
            <a:r>
              <a:rPr lang="ru-RU" sz="2400" dirty="0" err="1">
                <a:solidFill>
                  <a:srgbClr val="000000"/>
                </a:solidFill>
                <a:latin typeface="Arial Narrow" panose="020B0606020202030204" pitchFamily="34" charset="0"/>
              </a:rPr>
              <a:t>едно</a:t>
            </a:r>
            <a:r>
              <a:rPr lang="ru-RU" sz="2400" dirty="0">
                <a:solidFill>
                  <a:srgbClr val="000000"/>
                </a:solidFill>
                <a:latin typeface="Arial Narrow" panose="020B0606020202030204" pitchFamily="34" charset="0"/>
              </a:rPr>
              <a:t> от </a:t>
            </a:r>
            <a:r>
              <a:rPr lang="ru-RU" sz="2400" dirty="0" err="1">
                <a:solidFill>
                  <a:srgbClr val="000000"/>
                </a:solidFill>
                <a:latin typeface="Arial Narrow" panose="020B0606020202030204" pitchFamily="34" charset="0"/>
              </a:rPr>
              <a:t>направленията</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дейност</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лабораторията</a:t>
            </a:r>
            <a:r>
              <a:rPr lang="ru-RU" sz="2400" dirty="0">
                <a:solidFill>
                  <a:srgbClr val="000000"/>
                </a:solidFill>
                <a:latin typeface="Arial Narrow" panose="020B0606020202030204" pitchFamily="34" charset="0"/>
              </a:rPr>
              <a:t>.</a:t>
            </a:r>
            <a:endParaRPr lang="ru-RU" sz="2400" dirty="0" smtClean="0">
              <a:solidFill>
                <a:srgbClr val="000000"/>
              </a:solidFill>
              <a:latin typeface="Arial Narrow" panose="020B0606020202030204" pitchFamily="34" charset="0"/>
            </a:endParaRPr>
          </a:p>
          <a:p>
            <a:pPr algn="just"/>
            <a:endParaRPr lang="ru-RU" sz="2400" dirty="0">
              <a:solidFill>
                <a:srgbClr val="000000"/>
              </a:solidFill>
              <a:latin typeface="Arial Narrow" panose="020B0606020202030204" pitchFamily="34" charset="0"/>
            </a:endParaRPr>
          </a:p>
          <a:p>
            <a:pPr algn="just"/>
            <a:r>
              <a:rPr lang="ru-RU" sz="2400" dirty="0" smtClean="0">
                <a:solidFill>
                  <a:schemeClr val="bg2">
                    <a:lumMod val="25000"/>
                  </a:schemeClr>
                </a:solidFill>
                <a:latin typeface="Arial Narrow" panose="020B0606020202030204" pitchFamily="34" charset="0"/>
              </a:rPr>
              <a:t>4. САМОСТОЯТЕЛНА МЕДИКО-ТЕХНИЧЕСКА ЛАБОРАТОРИЯ -</a:t>
            </a:r>
            <a:r>
              <a:rPr lang="ru-RU" sz="2400" dirty="0" smtClean="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лечебно</a:t>
            </a:r>
            <a:r>
              <a:rPr lang="ru-RU" sz="2400" dirty="0">
                <a:solidFill>
                  <a:srgbClr val="000000"/>
                </a:solidFill>
                <a:latin typeface="Arial Narrow" panose="020B0606020202030204" pitchFamily="34" charset="0"/>
              </a:rPr>
              <a:t> заведение, в </a:t>
            </a:r>
            <a:r>
              <a:rPr lang="ru-RU" sz="2400" dirty="0" err="1">
                <a:solidFill>
                  <a:srgbClr val="000000"/>
                </a:solidFill>
                <a:latin typeface="Arial Narrow" panose="020B0606020202030204" pitchFamily="34" charset="0"/>
              </a:rPr>
              <a:t>което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специалисти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със</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съответното</a:t>
            </a:r>
            <a:r>
              <a:rPr lang="ru-RU" sz="2400" dirty="0">
                <a:solidFill>
                  <a:srgbClr val="000000"/>
                </a:solidFill>
                <a:latin typeface="Arial Narrow" panose="020B0606020202030204" pitchFamily="34" charset="0"/>
              </a:rPr>
              <a:t> образование </a:t>
            </a:r>
            <a:r>
              <a:rPr lang="ru-RU" sz="2400" dirty="0" err="1">
                <a:solidFill>
                  <a:srgbClr val="000000"/>
                </a:solidFill>
                <a:latin typeface="Arial Narrow" panose="020B0606020202030204" pitchFamily="34" charset="0"/>
              </a:rPr>
              <a:t>извършват</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предписани</a:t>
            </a:r>
            <a:r>
              <a:rPr lang="ru-RU" sz="2400" dirty="0">
                <a:solidFill>
                  <a:srgbClr val="000000"/>
                </a:solidFill>
                <a:latin typeface="Arial Narrow" panose="020B0606020202030204" pitchFamily="34" charset="0"/>
              </a:rPr>
              <a:t> от </a:t>
            </a:r>
            <a:r>
              <a:rPr lang="ru-RU" sz="2400" dirty="0" err="1">
                <a:solidFill>
                  <a:srgbClr val="000000"/>
                </a:solidFill>
                <a:latin typeface="Arial Narrow" panose="020B0606020202030204" pitchFamily="34" charset="0"/>
              </a:rPr>
              <a:t>лекар</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съответно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лекар</a:t>
            </a:r>
            <a:r>
              <a:rPr lang="ru-RU" sz="2400" dirty="0">
                <a:solidFill>
                  <a:srgbClr val="000000"/>
                </a:solidFill>
                <a:latin typeface="Arial Narrow" panose="020B0606020202030204" pitchFamily="34" charset="0"/>
              </a:rPr>
              <a:t> по </a:t>
            </a:r>
            <a:r>
              <a:rPr lang="ru-RU" sz="2400" dirty="0" err="1">
                <a:solidFill>
                  <a:srgbClr val="000000"/>
                </a:solidFill>
                <a:latin typeface="Arial Narrow" panose="020B0606020202030204" pitchFamily="34" charset="0"/>
              </a:rPr>
              <a:t>дентална</a:t>
            </a:r>
            <a:r>
              <a:rPr lang="ru-RU" sz="2400" dirty="0">
                <a:solidFill>
                  <a:srgbClr val="000000"/>
                </a:solidFill>
                <a:latin typeface="Arial Narrow" panose="020B0606020202030204" pitchFamily="34" charset="0"/>
              </a:rPr>
              <a:t> медицина, </a:t>
            </a:r>
            <a:r>
              <a:rPr lang="ru-RU" sz="2400" dirty="0" err="1">
                <a:solidFill>
                  <a:srgbClr val="000000"/>
                </a:solidFill>
                <a:latin typeface="Arial Narrow" panose="020B0606020202030204" pitchFamily="34" charset="0"/>
              </a:rPr>
              <a:t>специфични</a:t>
            </a:r>
            <a:r>
              <a:rPr lang="ru-RU" sz="2400" dirty="0">
                <a:solidFill>
                  <a:srgbClr val="000000"/>
                </a:solidFill>
                <a:latin typeface="Arial Narrow" panose="020B0606020202030204" pitchFamily="34" charset="0"/>
              </a:rPr>
              <a:t> технически </a:t>
            </a:r>
            <a:r>
              <a:rPr lang="ru-RU" sz="2400" dirty="0" err="1">
                <a:solidFill>
                  <a:srgbClr val="000000"/>
                </a:solidFill>
                <a:latin typeface="Arial Narrow" panose="020B0606020202030204" pitchFamily="34" charset="0"/>
              </a:rPr>
              <a:t>дейности</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произвеждат</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специализирани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медицински</a:t>
            </a:r>
            <a:r>
              <a:rPr lang="ru-RU" sz="2400" dirty="0">
                <a:solidFill>
                  <a:srgbClr val="000000"/>
                </a:solidFill>
                <a:latin typeface="Arial Narrow" panose="020B0606020202030204" pitchFamily="34" charset="0"/>
              </a:rPr>
              <a:t> изделия</a:t>
            </a:r>
            <a:r>
              <a:rPr lang="ru-RU" sz="2400" dirty="0" smtClean="0">
                <a:solidFill>
                  <a:srgbClr val="000000"/>
                </a:solidFill>
                <a:latin typeface="Arial Narrow" panose="020B0606020202030204" pitchFamily="34" charset="0"/>
              </a:rPr>
              <a:t>.</a:t>
            </a:r>
            <a:r>
              <a:rPr lang="ru-RU" sz="2400" dirty="0">
                <a:solidFill>
                  <a:srgbClr val="000000"/>
                </a:solidFill>
                <a:latin typeface="Arial Narrow" panose="020B0606020202030204" pitchFamily="34" charset="0"/>
              </a:rPr>
              <a:t> </a:t>
            </a:r>
            <a:r>
              <a:rPr lang="ru-RU" sz="2400" dirty="0" err="1" smtClean="0">
                <a:solidFill>
                  <a:srgbClr val="000000"/>
                </a:solidFill>
                <a:latin typeface="Arial Narrow" panose="020B0606020202030204" pitchFamily="34" charset="0"/>
              </a:rPr>
              <a:t>Управлява</a:t>
            </a:r>
            <a:r>
              <a:rPr lang="ru-RU" sz="2400" dirty="0" smtClean="0">
                <a:solidFill>
                  <a:srgbClr val="000000"/>
                </a:solidFill>
                <a:latin typeface="Arial Narrow" panose="020B0606020202030204" pitchFamily="34" charset="0"/>
              </a:rPr>
              <a:t> се от </a:t>
            </a:r>
            <a:r>
              <a:rPr lang="ru-RU" sz="2400" dirty="0" err="1">
                <a:solidFill>
                  <a:srgbClr val="000000"/>
                </a:solidFill>
                <a:latin typeface="Arial Narrow" panose="020B0606020202030204" pitchFamily="34" charset="0"/>
              </a:rPr>
              <a:t>лекар</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съответно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лекар</a:t>
            </a:r>
            <a:r>
              <a:rPr lang="ru-RU" sz="2400" dirty="0">
                <a:solidFill>
                  <a:srgbClr val="000000"/>
                </a:solidFill>
                <a:latin typeface="Arial Narrow" panose="020B0606020202030204" pitchFamily="34" charset="0"/>
              </a:rPr>
              <a:t> по </a:t>
            </a:r>
            <a:r>
              <a:rPr lang="ru-RU" sz="2400" dirty="0" err="1">
                <a:solidFill>
                  <a:srgbClr val="000000"/>
                </a:solidFill>
                <a:latin typeface="Arial Narrow" panose="020B0606020202030204" pitchFamily="34" charset="0"/>
              </a:rPr>
              <a:t>дентална</a:t>
            </a:r>
            <a:r>
              <a:rPr lang="ru-RU" sz="2400" dirty="0">
                <a:solidFill>
                  <a:srgbClr val="000000"/>
                </a:solidFill>
                <a:latin typeface="Arial Narrow" panose="020B0606020202030204" pitchFamily="34" charset="0"/>
              </a:rPr>
              <a:t> медицина или специалист по </a:t>
            </a:r>
            <a:r>
              <a:rPr lang="ru-RU" sz="2400" dirty="0" err="1">
                <a:solidFill>
                  <a:srgbClr val="000000"/>
                </a:solidFill>
                <a:latin typeface="Arial Narrow" panose="020B0606020202030204" pitchFamily="34" charset="0"/>
              </a:rPr>
              <a:t>профила</a:t>
            </a:r>
            <a:r>
              <a:rPr lang="ru-RU" sz="2400" dirty="0">
                <a:solidFill>
                  <a:srgbClr val="000000"/>
                </a:solidFill>
                <a:latin typeface="Arial Narrow" panose="020B0606020202030204" pitchFamily="34" charset="0"/>
              </a:rPr>
              <a:t> на </a:t>
            </a:r>
            <a:r>
              <a:rPr lang="ru-RU" sz="2400" dirty="0" err="1" smtClean="0">
                <a:solidFill>
                  <a:srgbClr val="000000"/>
                </a:solidFill>
                <a:latin typeface="Arial Narrow" panose="020B0606020202030204" pitchFamily="34" charset="0"/>
              </a:rPr>
              <a:t>лабораторията</a:t>
            </a:r>
            <a:r>
              <a:rPr lang="ru-RU" sz="2400" dirty="0" smtClean="0">
                <a:solidFill>
                  <a:srgbClr val="000000"/>
                </a:solidFill>
                <a:latin typeface="Arial Narrow" panose="020B0606020202030204" pitchFamily="34" charset="0"/>
              </a:rPr>
              <a:t>.</a:t>
            </a:r>
            <a:endParaRPr lang="bg-BG" sz="2400" dirty="0">
              <a:latin typeface="Arial Narrow" panose="020B0606020202030204" pitchFamily="34" charset="0"/>
            </a:endParaRPr>
          </a:p>
        </p:txBody>
      </p:sp>
    </p:spTree>
    <p:extLst>
      <p:ext uri="{BB962C8B-B14F-4D97-AF65-F5344CB8AC3E}">
        <p14:creationId xmlns:p14="http://schemas.microsoft.com/office/powerpoint/2010/main" val="38741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34470" y="105344"/>
            <a:ext cx="12057530" cy="6001643"/>
          </a:xfrm>
          <a:prstGeom prst="rect">
            <a:avLst/>
          </a:prstGeom>
        </p:spPr>
        <p:txBody>
          <a:bodyPr wrap="square">
            <a:spAutoFit/>
          </a:bodyPr>
          <a:lstStyle/>
          <a:p>
            <a:r>
              <a:rPr lang="bg-BG" sz="2400" b="1" dirty="0" smtClean="0">
                <a:solidFill>
                  <a:srgbClr val="C00000"/>
                </a:solidFill>
                <a:latin typeface="Arial Narrow" panose="020B0606020202030204" pitchFamily="34" charset="0"/>
              </a:rPr>
              <a:t>	</a:t>
            </a:r>
            <a:r>
              <a:rPr lang="en-US" sz="2400" b="1" dirty="0" smtClean="0">
                <a:solidFill>
                  <a:srgbClr val="C00000"/>
                </a:solidFill>
                <a:latin typeface="Arial Narrow" panose="020B0606020202030204" pitchFamily="34" charset="0"/>
              </a:rPr>
              <a:t>II. </a:t>
            </a:r>
            <a:r>
              <a:rPr lang="bg-BG" sz="2400" b="1" dirty="0" smtClean="0">
                <a:solidFill>
                  <a:srgbClr val="C00000"/>
                </a:solidFill>
                <a:latin typeface="Arial Narrow" panose="020B0606020202030204" pitchFamily="34" charset="0"/>
              </a:rPr>
              <a:t>ЛЕЧЕБНИ ЗАВЕДЕНИЯ</a:t>
            </a:r>
            <a:r>
              <a:rPr lang="en-US" sz="2400" b="1" dirty="0" smtClean="0">
                <a:solidFill>
                  <a:srgbClr val="C00000"/>
                </a:solidFill>
                <a:latin typeface="Arial Narrow" panose="020B0606020202030204" pitchFamily="34" charset="0"/>
              </a:rPr>
              <a:t> </a:t>
            </a:r>
            <a:r>
              <a:rPr lang="bg-BG" sz="2400" b="1" dirty="0" smtClean="0">
                <a:solidFill>
                  <a:srgbClr val="C00000"/>
                </a:solidFill>
                <a:latin typeface="Arial Narrow" panose="020B0606020202030204" pitchFamily="34" charset="0"/>
              </a:rPr>
              <a:t>ЗА БОЛНИЧНА ПОМОЩ</a:t>
            </a:r>
          </a:p>
          <a:p>
            <a:r>
              <a:rPr lang="bg-BG" sz="2400" b="1" dirty="0" smtClean="0">
                <a:solidFill>
                  <a:srgbClr val="C00000"/>
                </a:solidFill>
                <a:latin typeface="Arial Narrow" panose="020B0606020202030204" pitchFamily="34" charset="0"/>
              </a:rPr>
              <a:t> 	</a:t>
            </a:r>
            <a:r>
              <a:rPr lang="ru-RU" sz="2400" dirty="0" err="1" smtClean="0">
                <a:solidFill>
                  <a:srgbClr val="000000"/>
                </a:solidFill>
                <a:latin typeface="Arial Narrow" panose="020B0606020202030204" pitchFamily="34" charset="0"/>
              </a:rPr>
              <a:t>Лечебно</a:t>
            </a:r>
            <a:r>
              <a:rPr lang="ru-RU" sz="2400" dirty="0" smtClean="0">
                <a:solidFill>
                  <a:srgbClr val="000000"/>
                </a:solidFill>
                <a:latin typeface="Arial Narrow" panose="020B0606020202030204" pitchFamily="34" charset="0"/>
              </a:rPr>
              <a:t> </a:t>
            </a:r>
            <a:r>
              <a:rPr lang="ru-RU" sz="2400" dirty="0">
                <a:solidFill>
                  <a:srgbClr val="000000"/>
                </a:solidFill>
                <a:latin typeface="Arial Narrow" panose="020B0606020202030204" pitchFamily="34" charset="0"/>
              </a:rPr>
              <a:t>заведение за </a:t>
            </a:r>
            <a:r>
              <a:rPr lang="ru-RU" sz="2400" dirty="0" err="1">
                <a:solidFill>
                  <a:srgbClr val="000000"/>
                </a:solidFill>
                <a:latin typeface="Arial Narrow" panose="020B0606020202030204" pitchFamily="34" charset="0"/>
              </a:rPr>
              <a:t>болнична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помощ</a:t>
            </a:r>
            <a:r>
              <a:rPr lang="ru-RU" sz="2400" dirty="0">
                <a:solidFill>
                  <a:srgbClr val="000000"/>
                </a:solidFill>
                <a:latin typeface="Arial Narrow" panose="020B0606020202030204" pitchFamily="34" charset="0"/>
              </a:rPr>
              <a:t> е заведение, в </a:t>
            </a:r>
            <a:r>
              <a:rPr lang="ru-RU" sz="2400" dirty="0" err="1">
                <a:solidFill>
                  <a:srgbClr val="000000"/>
                </a:solidFill>
                <a:latin typeface="Arial Narrow" panose="020B0606020202030204" pitchFamily="34" charset="0"/>
              </a:rPr>
              <a:t>което</a:t>
            </a:r>
            <a:r>
              <a:rPr lang="ru-RU" sz="2400" dirty="0">
                <a:solidFill>
                  <a:srgbClr val="000000"/>
                </a:solidFill>
                <a:latin typeface="Arial Narrow" panose="020B0606020202030204" pitchFamily="34" charset="0"/>
              </a:rPr>
              <a:t> лекари с </a:t>
            </a:r>
            <a:r>
              <a:rPr lang="ru-RU" sz="2400" dirty="0" err="1">
                <a:solidFill>
                  <a:srgbClr val="000000"/>
                </a:solidFill>
                <a:latin typeface="Arial Narrow" panose="020B0606020202030204" pitchFamily="34" charset="0"/>
              </a:rPr>
              <a:t>помощта</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други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специалисти</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помощен</a:t>
            </a:r>
            <a:r>
              <a:rPr lang="ru-RU" sz="2400" dirty="0">
                <a:solidFill>
                  <a:srgbClr val="000000"/>
                </a:solidFill>
                <a:latin typeface="Arial Narrow" panose="020B0606020202030204" pitchFamily="34" charset="0"/>
              </a:rPr>
              <a:t> персонал </a:t>
            </a:r>
            <a:r>
              <a:rPr lang="ru-RU" sz="2400" dirty="0" err="1">
                <a:solidFill>
                  <a:srgbClr val="000000"/>
                </a:solidFill>
                <a:latin typeface="Arial Narrow" panose="020B0606020202030204" pitchFamily="34" charset="0"/>
              </a:rPr>
              <a:t>извършват</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всички</a:t>
            </a:r>
            <a:r>
              <a:rPr lang="ru-RU" sz="2400" dirty="0">
                <a:solidFill>
                  <a:srgbClr val="000000"/>
                </a:solidFill>
                <a:latin typeface="Arial Narrow" panose="020B0606020202030204" pitchFamily="34" charset="0"/>
              </a:rPr>
              <a:t> или </a:t>
            </a:r>
            <a:r>
              <a:rPr lang="ru-RU" sz="2400" dirty="0" err="1">
                <a:solidFill>
                  <a:srgbClr val="000000"/>
                </a:solidFill>
                <a:latin typeface="Arial Narrow" panose="020B0606020202030204" pitchFamily="34" charset="0"/>
              </a:rPr>
              <a:t>някои</a:t>
            </a:r>
            <a:r>
              <a:rPr lang="ru-RU" sz="2400" dirty="0">
                <a:solidFill>
                  <a:srgbClr val="000000"/>
                </a:solidFill>
                <a:latin typeface="Arial Narrow" panose="020B0606020202030204" pitchFamily="34" charset="0"/>
              </a:rPr>
              <a:t> от </a:t>
            </a:r>
            <a:r>
              <a:rPr lang="ru-RU" sz="2400" dirty="0" err="1">
                <a:solidFill>
                  <a:srgbClr val="000000"/>
                </a:solidFill>
                <a:latin typeface="Arial Narrow" panose="020B0606020202030204" pitchFamily="34" charset="0"/>
              </a:rPr>
              <a:t>следните</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дейности</a:t>
            </a:r>
            <a:r>
              <a:rPr lang="ru-RU" sz="2400" dirty="0">
                <a:solidFill>
                  <a:srgbClr val="000000"/>
                </a:solidFill>
                <a:latin typeface="Arial Narrow" panose="020B0606020202030204" pitchFamily="34" charset="0"/>
              </a:rPr>
              <a:t>:</a:t>
            </a:r>
          </a:p>
          <a:p>
            <a:r>
              <a:rPr lang="ru-RU" sz="2400" dirty="0">
                <a:solidFill>
                  <a:srgbClr val="000000"/>
                </a:solidFill>
                <a:latin typeface="Arial Narrow" panose="020B0606020202030204" pitchFamily="34" charset="0"/>
              </a:rPr>
              <a:t>1. диагностика и лечение на </a:t>
            </a:r>
            <a:r>
              <a:rPr lang="ru-RU" sz="2400" dirty="0" err="1">
                <a:solidFill>
                  <a:srgbClr val="000000"/>
                </a:solidFill>
                <a:latin typeface="Arial Narrow" panose="020B0606020202030204" pitchFamily="34" charset="0"/>
              </a:rPr>
              <a:t>заболявания</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когато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лечебната</a:t>
            </a:r>
            <a:r>
              <a:rPr lang="ru-RU" sz="2400" dirty="0">
                <a:solidFill>
                  <a:srgbClr val="000000"/>
                </a:solidFill>
                <a:latin typeface="Arial Narrow" panose="020B0606020202030204" pitchFamily="34" charset="0"/>
              </a:rPr>
              <a:t> цел не </a:t>
            </a:r>
            <a:r>
              <a:rPr lang="ru-RU" sz="2400" dirty="0" err="1">
                <a:solidFill>
                  <a:srgbClr val="000000"/>
                </a:solidFill>
                <a:latin typeface="Arial Narrow" panose="020B0606020202030204" pitchFamily="34" charset="0"/>
              </a:rPr>
              <a:t>може</a:t>
            </a:r>
            <a:r>
              <a:rPr lang="ru-RU" sz="2400" dirty="0">
                <a:solidFill>
                  <a:srgbClr val="000000"/>
                </a:solidFill>
                <a:latin typeface="Arial Narrow" panose="020B0606020202030204" pitchFamily="34" charset="0"/>
              </a:rPr>
              <a:t> да се </a:t>
            </a:r>
            <a:r>
              <a:rPr lang="ru-RU" sz="2400" dirty="0" err="1">
                <a:solidFill>
                  <a:srgbClr val="000000"/>
                </a:solidFill>
                <a:latin typeface="Arial Narrow" panose="020B0606020202030204" pitchFamily="34" charset="0"/>
              </a:rPr>
              <a:t>постигне</a:t>
            </a:r>
            <a:r>
              <a:rPr lang="ru-RU" sz="2400" dirty="0">
                <a:solidFill>
                  <a:srgbClr val="000000"/>
                </a:solidFill>
                <a:latin typeface="Arial Narrow" panose="020B0606020202030204" pitchFamily="34" charset="0"/>
              </a:rPr>
              <a:t> в </a:t>
            </a:r>
            <a:r>
              <a:rPr lang="ru-RU" sz="2400" dirty="0" err="1">
                <a:solidFill>
                  <a:srgbClr val="000000"/>
                </a:solidFill>
                <a:latin typeface="Arial Narrow" panose="020B0606020202030204" pitchFamily="34" charset="0"/>
              </a:rPr>
              <a:t>условията</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извънболнична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помощ</a:t>
            </a:r>
            <a:r>
              <a:rPr lang="ru-RU" sz="2400" dirty="0">
                <a:solidFill>
                  <a:srgbClr val="000000"/>
                </a:solidFill>
                <a:latin typeface="Arial Narrow" panose="020B0606020202030204" pitchFamily="34" charset="0"/>
              </a:rPr>
              <a:t>;</a:t>
            </a:r>
          </a:p>
          <a:p>
            <a:r>
              <a:rPr lang="ru-RU" sz="2400" dirty="0">
                <a:solidFill>
                  <a:srgbClr val="000000"/>
                </a:solidFill>
                <a:latin typeface="Arial Narrow" panose="020B0606020202030204" pitchFamily="34" charset="0"/>
              </a:rPr>
              <a:t>2. </a:t>
            </a:r>
            <a:r>
              <a:rPr lang="ru-RU" sz="2400" dirty="0" err="1">
                <a:solidFill>
                  <a:srgbClr val="000000"/>
                </a:solidFill>
                <a:latin typeface="Arial Narrow" panose="020B0606020202030204" pitchFamily="34" charset="0"/>
              </a:rPr>
              <a:t>родилна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помощ</a:t>
            </a:r>
            <a:r>
              <a:rPr lang="ru-RU" sz="2400" dirty="0">
                <a:solidFill>
                  <a:srgbClr val="000000"/>
                </a:solidFill>
                <a:latin typeface="Arial Narrow" panose="020B0606020202030204" pitchFamily="34" charset="0"/>
              </a:rPr>
              <a:t>;</a:t>
            </a:r>
          </a:p>
          <a:p>
            <a:r>
              <a:rPr lang="ru-RU" sz="2400" dirty="0">
                <a:solidFill>
                  <a:srgbClr val="000000"/>
                </a:solidFill>
                <a:latin typeface="Arial Narrow" panose="020B0606020202030204" pitchFamily="34" charset="0"/>
              </a:rPr>
              <a:t>3. </a:t>
            </a:r>
            <a:r>
              <a:rPr lang="ru-RU" sz="2400" dirty="0" err="1">
                <a:solidFill>
                  <a:srgbClr val="000000"/>
                </a:solidFill>
                <a:latin typeface="Arial Narrow" panose="020B0606020202030204" pitchFamily="34" charset="0"/>
              </a:rPr>
              <a:t>рехабилитация</a:t>
            </a:r>
            <a:r>
              <a:rPr lang="ru-RU" sz="2400" dirty="0">
                <a:solidFill>
                  <a:srgbClr val="000000"/>
                </a:solidFill>
                <a:latin typeface="Arial Narrow" panose="020B0606020202030204" pitchFamily="34" charset="0"/>
              </a:rPr>
              <a:t>;</a:t>
            </a:r>
          </a:p>
          <a:p>
            <a:r>
              <a:rPr lang="ru-RU" sz="2400" dirty="0">
                <a:solidFill>
                  <a:srgbClr val="000000"/>
                </a:solidFill>
                <a:latin typeface="Arial Narrow" panose="020B0606020202030204" pitchFamily="34" charset="0"/>
              </a:rPr>
              <a:t>4. </a:t>
            </a:r>
            <a:r>
              <a:rPr lang="ru-RU" sz="2400" dirty="0" smtClean="0">
                <a:solidFill>
                  <a:srgbClr val="000000"/>
                </a:solidFill>
                <a:latin typeface="Arial Narrow" panose="020B0606020202030204" pitchFamily="34" charset="0"/>
              </a:rPr>
              <a:t>диагностика </a:t>
            </a:r>
            <a:r>
              <a:rPr lang="ru-RU" sz="2400" dirty="0">
                <a:solidFill>
                  <a:srgbClr val="000000"/>
                </a:solidFill>
                <a:latin typeface="Arial Narrow" panose="020B0606020202030204" pitchFamily="34" charset="0"/>
              </a:rPr>
              <a:t>и </a:t>
            </a:r>
            <a:r>
              <a:rPr lang="ru-RU" sz="2400" dirty="0" err="1">
                <a:solidFill>
                  <a:srgbClr val="000000"/>
                </a:solidFill>
                <a:latin typeface="Arial Narrow" panose="020B0606020202030204" pitchFamily="34" charset="0"/>
              </a:rPr>
              <a:t>консултации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поискани</a:t>
            </a:r>
            <a:r>
              <a:rPr lang="ru-RU" sz="2400" dirty="0">
                <a:solidFill>
                  <a:srgbClr val="000000"/>
                </a:solidFill>
                <a:latin typeface="Arial Narrow" panose="020B0606020202030204" pitchFamily="34" charset="0"/>
              </a:rPr>
              <a:t> от </a:t>
            </a:r>
            <a:r>
              <a:rPr lang="ru-RU" sz="2400" dirty="0" err="1">
                <a:solidFill>
                  <a:srgbClr val="000000"/>
                </a:solidFill>
                <a:latin typeface="Arial Narrow" panose="020B0606020202030204" pitchFamily="34" charset="0"/>
              </a:rPr>
              <a:t>лекар</a:t>
            </a:r>
            <a:r>
              <a:rPr lang="ru-RU" sz="2400" dirty="0">
                <a:solidFill>
                  <a:srgbClr val="000000"/>
                </a:solidFill>
                <a:latin typeface="Arial Narrow" panose="020B0606020202030204" pitchFamily="34" charset="0"/>
              </a:rPr>
              <a:t> или </a:t>
            </a:r>
            <a:r>
              <a:rPr lang="ru-RU" sz="2400" dirty="0" err="1">
                <a:solidFill>
                  <a:srgbClr val="000000"/>
                </a:solidFill>
                <a:latin typeface="Arial Narrow" panose="020B0606020202030204" pitchFamily="34" charset="0"/>
              </a:rPr>
              <a:t>лекар</a:t>
            </a:r>
            <a:r>
              <a:rPr lang="ru-RU" sz="2400" dirty="0">
                <a:solidFill>
                  <a:srgbClr val="000000"/>
                </a:solidFill>
                <a:latin typeface="Arial Narrow" panose="020B0606020202030204" pitchFamily="34" charset="0"/>
              </a:rPr>
              <a:t> по </a:t>
            </a:r>
            <a:r>
              <a:rPr lang="ru-RU" sz="2400" dirty="0" err="1">
                <a:solidFill>
                  <a:srgbClr val="000000"/>
                </a:solidFill>
                <a:latin typeface="Arial Narrow" panose="020B0606020202030204" pitchFamily="34" charset="0"/>
              </a:rPr>
              <a:t>дентална</a:t>
            </a:r>
            <a:r>
              <a:rPr lang="ru-RU" sz="2400" dirty="0">
                <a:solidFill>
                  <a:srgbClr val="000000"/>
                </a:solidFill>
                <a:latin typeface="Arial Narrow" panose="020B0606020202030204" pitchFamily="34" charset="0"/>
              </a:rPr>
              <a:t> медицина от </a:t>
            </a:r>
            <a:r>
              <a:rPr lang="ru-RU" sz="2400" dirty="0" err="1">
                <a:solidFill>
                  <a:srgbClr val="000000"/>
                </a:solidFill>
                <a:latin typeface="Arial Narrow" panose="020B0606020202030204" pitchFamily="34" charset="0"/>
              </a:rPr>
              <a:t>други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лечебни</a:t>
            </a:r>
            <a:r>
              <a:rPr lang="ru-RU" sz="2400" dirty="0">
                <a:solidFill>
                  <a:srgbClr val="000000"/>
                </a:solidFill>
                <a:latin typeface="Arial Narrow" panose="020B0606020202030204" pitchFamily="34" charset="0"/>
              </a:rPr>
              <a:t> заведения;</a:t>
            </a:r>
          </a:p>
          <a:p>
            <a:r>
              <a:rPr lang="ru-RU" sz="2400" dirty="0" smtClean="0">
                <a:solidFill>
                  <a:srgbClr val="000000"/>
                </a:solidFill>
                <a:latin typeface="Arial Narrow" panose="020B0606020202030204" pitchFamily="34" charset="0"/>
              </a:rPr>
              <a:t>5. трансплантация </a:t>
            </a:r>
            <a:r>
              <a:rPr lang="ru-RU" sz="2400" dirty="0">
                <a:solidFill>
                  <a:srgbClr val="000000"/>
                </a:solidFill>
                <a:latin typeface="Arial Narrow" panose="020B0606020202030204" pitchFamily="34" charset="0"/>
              </a:rPr>
              <a:t>на </a:t>
            </a:r>
            <a:r>
              <a:rPr lang="ru-RU" sz="2400" dirty="0" err="1">
                <a:solidFill>
                  <a:srgbClr val="000000"/>
                </a:solidFill>
                <a:latin typeface="Arial Narrow" panose="020B0606020202030204" pitchFamily="34" charset="0"/>
              </a:rPr>
              <a:t>органи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тъкани</a:t>
            </a:r>
            <a:r>
              <a:rPr lang="ru-RU" sz="2400" dirty="0">
                <a:solidFill>
                  <a:srgbClr val="000000"/>
                </a:solidFill>
                <a:latin typeface="Arial Narrow" panose="020B0606020202030204" pitchFamily="34" charset="0"/>
              </a:rPr>
              <a:t> и клетки;</a:t>
            </a:r>
          </a:p>
          <a:p>
            <a:r>
              <a:rPr lang="ru-RU" sz="2400" dirty="0" smtClean="0">
                <a:solidFill>
                  <a:srgbClr val="000000"/>
                </a:solidFill>
                <a:latin typeface="Arial Narrow" panose="020B0606020202030204" pitchFamily="34" charset="0"/>
              </a:rPr>
              <a:t>6. </a:t>
            </a:r>
            <a:r>
              <a:rPr lang="ru-RU" sz="2400" dirty="0" err="1" smtClean="0">
                <a:solidFill>
                  <a:srgbClr val="000000"/>
                </a:solidFill>
                <a:latin typeface="Arial Narrow" panose="020B0606020202030204" pitchFamily="34" charset="0"/>
              </a:rPr>
              <a:t>вземане</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съхраняване</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снабдяване</a:t>
            </a:r>
            <a:r>
              <a:rPr lang="ru-RU" sz="2400" dirty="0">
                <a:solidFill>
                  <a:srgbClr val="000000"/>
                </a:solidFill>
                <a:latin typeface="Arial Narrow" panose="020B0606020202030204" pitchFamily="34" charset="0"/>
              </a:rPr>
              <a:t> с </a:t>
            </a:r>
            <a:r>
              <a:rPr lang="ru-RU" sz="2400" dirty="0" err="1">
                <a:solidFill>
                  <a:srgbClr val="000000"/>
                </a:solidFill>
                <a:latin typeface="Arial Narrow" panose="020B0606020202030204" pitchFamily="34" charset="0"/>
              </a:rPr>
              <a:t>кръв</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кръвни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съставки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трансфузионен</a:t>
            </a:r>
            <a:r>
              <a:rPr lang="ru-RU" sz="2400" dirty="0">
                <a:solidFill>
                  <a:srgbClr val="000000"/>
                </a:solidFill>
                <a:latin typeface="Arial Narrow" panose="020B0606020202030204" pitchFamily="34" charset="0"/>
              </a:rPr>
              <a:t> надзор;</a:t>
            </a:r>
          </a:p>
          <a:p>
            <a:r>
              <a:rPr lang="ru-RU" sz="2400" dirty="0" smtClean="0">
                <a:solidFill>
                  <a:srgbClr val="000000"/>
                </a:solidFill>
                <a:latin typeface="Arial Narrow" panose="020B0606020202030204" pitchFamily="34" charset="0"/>
              </a:rPr>
              <a:t>7. диспансеризация</a:t>
            </a:r>
            <a:r>
              <a:rPr lang="ru-RU" sz="2400" dirty="0">
                <a:solidFill>
                  <a:srgbClr val="000000"/>
                </a:solidFill>
                <a:latin typeface="Arial Narrow" panose="020B0606020202030204" pitchFamily="34" charset="0"/>
              </a:rPr>
              <a:t>;</a:t>
            </a:r>
          </a:p>
          <a:p>
            <a:r>
              <a:rPr lang="ru-RU" sz="2400" dirty="0" smtClean="0">
                <a:solidFill>
                  <a:srgbClr val="000000"/>
                </a:solidFill>
                <a:latin typeface="Arial Narrow" panose="020B0606020202030204" pitchFamily="34" charset="0"/>
              </a:rPr>
              <a:t>8. </a:t>
            </a:r>
            <a:r>
              <a:rPr lang="ru-RU" sz="2400" dirty="0" err="1" smtClean="0">
                <a:solidFill>
                  <a:srgbClr val="000000"/>
                </a:solidFill>
                <a:latin typeface="Arial Narrow" panose="020B0606020202030204" pitchFamily="34" charset="0"/>
              </a:rPr>
              <a:t>клинични</a:t>
            </a:r>
            <a:r>
              <a:rPr lang="ru-RU" sz="2400" dirty="0" smtClean="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изпитвания</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лекарствени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продукти</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медицински</a:t>
            </a:r>
            <a:r>
              <a:rPr lang="ru-RU" sz="2400" dirty="0">
                <a:solidFill>
                  <a:srgbClr val="000000"/>
                </a:solidFill>
                <a:latin typeface="Arial Narrow" panose="020B0606020202030204" pitchFamily="34" charset="0"/>
              </a:rPr>
              <a:t> изделия </a:t>
            </a:r>
            <a:r>
              <a:rPr lang="ru-RU" sz="2400" dirty="0" err="1">
                <a:solidFill>
                  <a:srgbClr val="000000"/>
                </a:solidFill>
                <a:latin typeface="Arial Narrow" panose="020B0606020202030204" pitchFamily="34" charset="0"/>
              </a:rPr>
              <a:t>съгласно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действащото</a:t>
            </a:r>
            <a:r>
              <a:rPr lang="ru-RU" sz="2400" dirty="0">
                <a:solidFill>
                  <a:srgbClr val="000000"/>
                </a:solidFill>
                <a:latin typeface="Arial Narrow" panose="020B0606020202030204" pitchFamily="34" charset="0"/>
              </a:rPr>
              <a:t> в </a:t>
            </a:r>
            <a:r>
              <a:rPr lang="ru-RU" sz="2400" dirty="0" err="1">
                <a:solidFill>
                  <a:srgbClr val="000000"/>
                </a:solidFill>
                <a:latin typeface="Arial Narrow" panose="020B0606020202030204" pitchFamily="34" charset="0"/>
              </a:rPr>
              <a:t>страната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законодателство</a:t>
            </a:r>
            <a:r>
              <a:rPr lang="ru-RU" sz="2400" dirty="0">
                <a:solidFill>
                  <a:srgbClr val="000000"/>
                </a:solidFill>
                <a:latin typeface="Arial Narrow" panose="020B0606020202030204" pitchFamily="34" charset="0"/>
              </a:rPr>
              <a:t>;</a:t>
            </a:r>
          </a:p>
          <a:p>
            <a:r>
              <a:rPr lang="ru-RU" sz="2400" dirty="0" smtClean="0">
                <a:solidFill>
                  <a:srgbClr val="000000"/>
                </a:solidFill>
                <a:latin typeface="Arial Narrow" panose="020B0606020202030204" pitchFamily="34" charset="0"/>
              </a:rPr>
              <a:t>9. </a:t>
            </a:r>
            <a:r>
              <a:rPr lang="ru-RU" sz="2400" dirty="0" err="1">
                <a:solidFill>
                  <a:srgbClr val="000000"/>
                </a:solidFill>
                <a:latin typeface="Arial Narrow" panose="020B0606020202030204" pitchFamily="34" charset="0"/>
              </a:rPr>
              <a:t>учебна</a:t>
            </a:r>
            <a:r>
              <a:rPr lang="ru-RU" sz="2400" dirty="0">
                <a:solidFill>
                  <a:srgbClr val="000000"/>
                </a:solidFill>
                <a:latin typeface="Arial Narrow" panose="020B0606020202030204" pitchFamily="34" charset="0"/>
              </a:rPr>
              <a:t> и научна </a:t>
            </a:r>
            <a:r>
              <a:rPr lang="ru-RU" sz="2400" dirty="0" err="1">
                <a:solidFill>
                  <a:srgbClr val="000000"/>
                </a:solidFill>
                <a:latin typeface="Arial Narrow" panose="020B0606020202030204" pitchFamily="34" charset="0"/>
              </a:rPr>
              <a:t>дейност</a:t>
            </a:r>
            <a:r>
              <a:rPr lang="ru-RU" sz="2400" dirty="0">
                <a:solidFill>
                  <a:srgbClr val="000000"/>
                </a:solidFill>
                <a:latin typeface="Arial Narrow" panose="020B0606020202030204" pitchFamily="34" charset="0"/>
              </a:rPr>
              <a:t>.</a:t>
            </a:r>
          </a:p>
          <a:p>
            <a:endParaRPr lang="bg-BG" sz="2400" b="1"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242650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47919" y="0"/>
            <a:ext cx="11793070" cy="5632311"/>
          </a:xfrm>
          <a:prstGeom prst="rect">
            <a:avLst/>
          </a:prstGeom>
        </p:spPr>
        <p:txBody>
          <a:bodyPr wrap="square">
            <a:spAutoFit/>
          </a:bodyPr>
          <a:lstStyle/>
          <a:p>
            <a:pPr algn="ctr"/>
            <a:r>
              <a:rPr lang="bg-BG" sz="2400" b="1" dirty="0" smtClean="0">
                <a:solidFill>
                  <a:srgbClr val="00B0F0"/>
                </a:solidFill>
                <a:latin typeface="Arial Narrow" panose="020B0606020202030204" pitchFamily="34" charset="0"/>
              </a:rPr>
              <a:t>ВИДОВЕ ЛЕЧЕБНИ </a:t>
            </a:r>
            <a:r>
              <a:rPr lang="bg-BG" sz="2400" b="1" dirty="0">
                <a:solidFill>
                  <a:srgbClr val="00B0F0"/>
                </a:solidFill>
                <a:latin typeface="Arial Narrow" panose="020B0606020202030204" pitchFamily="34" charset="0"/>
              </a:rPr>
              <a:t>ЗАВЕДЕНИЯ</a:t>
            </a:r>
            <a:r>
              <a:rPr lang="en-US" sz="2400" b="1" dirty="0">
                <a:solidFill>
                  <a:srgbClr val="00B0F0"/>
                </a:solidFill>
                <a:latin typeface="Arial Narrow" panose="020B0606020202030204" pitchFamily="34" charset="0"/>
              </a:rPr>
              <a:t> </a:t>
            </a:r>
            <a:r>
              <a:rPr lang="bg-BG" sz="2400" b="1" dirty="0">
                <a:solidFill>
                  <a:srgbClr val="00B0F0"/>
                </a:solidFill>
                <a:latin typeface="Arial Narrow" panose="020B0606020202030204" pitchFamily="34" charset="0"/>
              </a:rPr>
              <a:t>ЗА БОЛНИЧНА </a:t>
            </a:r>
            <a:r>
              <a:rPr lang="bg-BG" sz="2400" b="1" dirty="0" smtClean="0">
                <a:solidFill>
                  <a:srgbClr val="00B0F0"/>
                </a:solidFill>
                <a:latin typeface="Arial Narrow" panose="020B0606020202030204" pitchFamily="34" charset="0"/>
              </a:rPr>
              <a:t>ПОМОЩ</a:t>
            </a:r>
          </a:p>
          <a:p>
            <a:pPr algn="ctr"/>
            <a:endParaRPr lang="bg-BG" sz="2400" b="1" dirty="0" smtClean="0">
              <a:solidFill>
                <a:srgbClr val="00B0F0"/>
              </a:solidFill>
              <a:latin typeface="Arial Narrow" panose="020B0606020202030204" pitchFamily="34" charset="0"/>
            </a:endParaRPr>
          </a:p>
          <a:p>
            <a:pPr marL="457200" indent="-457200" algn="just">
              <a:buAutoNum type="arabicPeriod"/>
            </a:pPr>
            <a:r>
              <a:rPr lang="bg-BG" sz="2400" b="1" dirty="0" smtClean="0">
                <a:solidFill>
                  <a:srgbClr val="00B0F0"/>
                </a:solidFill>
                <a:latin typeface="Arial Narrow" panose="020B0606020202030204" pitchFamily="34" charset="0"/>
              </a:rPr>
              <a:t>Болници за активно лечение – </a:t>
            </a:r>
            <a:r>
              <a:rPr lang="bg-BG" sz="2400" dirty="0" smtClean="0">
                <a:latin typeface="Arial Narrow" panose="020B0606020202030204" pitchFamily="34" charset="0"/>
              </a:rPr>
              <a:t>В тях се </a:t>
            </a:r>
            <a:r>
              <a:rPr lang="ru-RU" sz="2400" dirty="0" err="1" smtClean="0">
                <a:latin typeface="Arial Narrow" panose="020B0606020202030204" pitchFamily="34" charset="0"/>
              </a:rPr>
              <a:t>лекуват</a:t>
            </a:r>
            <a:r>
              <a:rPr lang="ru-RU" sz="2400" dirty="0" smtClean="0">
                <a:latin typeface="Arial Narrow" panose="020B0606020202030204" pitchFamily="34" charset="0"/>
              </a:rPr>
              <a:t> </a:t>
            </a:r>
            <a:r>
              <a:rPr lang="ru-RU" sz="2400" dirty="0">
                <a:latin typeface="Arial Narrow" panose="020B0606020202030204" pitchFamily="34" charset="0"/>
              </a:rPr>
              <a:t>лица с остри </a:t>
            </a:r>
            <a:r>
              <a:rPr lang="ru-RU" sz="2400" dirty="0" err="1">
                <a:latin typeface="Arial Narrow" panose="020B0606020202030204" pitchFamily="34" charset="0"/>
              </a:rPr>
              <a:t>заболявания</a:t>
            </a:r>
            <a:r>
              <a:rPr lang="ru-RU" sz="2400" dirty="0">
                <a:latin typeface="Arial Narrow" panose="020B0606020202030204" pitchFamily="34" charset="0"/>
              </a:rPr>
              <a:t>, </a:t>
            </a:r>
            <a:r>
              <a:rPr lang="ru-RU" sz="2400" dirty="0" err="1">
                <a:latin typeface="Arial Narrow" panose="020B0606020202030204" pitchFamily="34" charset="0"/>
              </a:rPr>
              <a:t>травми</a:t>
            </a:r>
            <a:r>
              <a:rPr lang="ru-RU" sz="2400" dirty="0">
                <a:latin typeface="Arial Narrow" panose="020B0606020202030204" pitchFamily="34" charset="0"/>
              </a:rPr>
              <a:t>, </a:t>
            </a:r>
            <a:r>
              <a:rPr lang="ru-RU" sz="2400" dirty="0" err="1">
                <a:latin typeface="Arial Narrow" panose="020B0606020202030204" pitchFamily="34" charset="0"/>
              </a:rPr>
              <a:t>изострени</a:t>
            </a:r>
            <a:r>
              <a:rPr lang="ru-RU" sz="2400" dirty="0">
                <a:latin typeface="Arial Narrow" panose="020B0606020202030204" pitchFamily="34" charset="0"/>
              </a:rPr>
              <a:t> </a:t>
            </a:r>
            <a:r>
              <a:rPr lang="ru-RU" sz="2400" dirty="0" err="1">
                <a:latin typeface="Arial Narrow" panose="020B0606020202030204" pitchFamily="34" charset="0"/>
              </a:rPr>
              <a:t>хронични</a:t>
            </a:r>
            <a:r>
              <a:rPr lang="ru-RU" sz="2400" dirty="0">
                <a:latin typeface="Arial Narrow" panose="020B0606020202030204" pitchFamily="34" charset="0"/>
              </a:rPr>
              <a:t> </a:t>
            </a:r>
            <a:r>
              <a:rPr lang="ru-RU" sz="2400" dirty="0" err="1">
                <a:latin typeface="Arial Narrow" panose="020B0606020202030204" pitchFamily="34" charset="0"/>
              </a:rPr>
              <a:t>болести</a:t>
            </a:r>
            <a:r>
              <a:rPr lang="ru-RU" sz="2400" dirty="0">
                <a:latin typeface="Arial Narrow" panose="020B0606020202030204" pitchFamily="34" charset="0"/>
              </a:rPr>
              <a:t>, </a:t>
            </a:r>
            <a:r>
              <a:rPr lang="ru-RU" sz="2400" dirty="0" err="1">
                <a:latin typeface="Arial Narrow" panose="020B0606020202030204" pitchFamily="34" charset="0"/>
              </a:rPr>
              <a:t>състояния</a:t>
            </a:r>
            <a:r>
              <a:rPr lang="ru-RU" sz="2400" dirty="0">
                <a:latin typeface="Arial Narrow" panose="020B0606020202030204" pitchFamily="34" charset="0"/>
              </a:rPr>
              <a:t>, </a:t>
            </a:r>
            <a:r>
              <a:rPr lang="ru-RU" sz="2400" dirty="0" err="1">
                <a:latin typeface="Arial Narrow" panose="020B0606020202030204" pitchFamily="34" charset="0"/>
              </a:rPr>
              <a:t>изискващи</a:t>
            </a:r>
            <a:r>
              <a:rPr lang="ru-RU" sz="2400" dirty="0">
                <a:latin typeface="Arial Narrow" panose="020B0606020202030204" pitchFamily="34" charset="0"/>
              </a:rPr>
              <a:t> оперативно лечение в </a:t>
            </a:r>
            <a:r>
              <a:rPr lang="ru-RU" sz="2400" dirty="0" err="1">
                <a:latin typeface="Arial Narrow" panose="020B0606020202030204" pitchFamily="34" charset="0"/>
              </a:rPr>
              <a:t>болнични</a:t>
            </a:r>
            <a:r>
              <a:rPr lang="ru-RU" sz="2400" dirty="0">
                <a:latin typeface="Arial Narrow" panose="020B0606020202030204" pitchFamily="34" charset="0"/>
              </a:rPr>
              <a:t> условия, и се </a:t>
            </a:r>
            <a:r>
              <a:rPr lang="ru-RU" sz="2400" dirty="0" err="1">
                <a:latin typeface="Arial Narrow" panose="020B0606020202030204" pitchFamily="34" charset="0"/>
              </a:rPr>
              <a:t>оказва</a:t>
            </a:r>
            <a:r>
              <a:rPr lang="ru-RU" sz="2400" dirty="0">
                <a:latin typeface="Arial Narrow" panose="020B0606020202030204" pitchFamily="34" charset="0"/>
              </a:rPr>
              <a:t> </a:t>
            </a:r>
            <a:r>
              <a:rPr lang="ru-RU" sz="2400" dirty="0" err="1">
                <a:latin typeface="Arial Narrow" panose="020B0606020202030204" pitchFamily="34" charset="0"/>
              </a:rPr>
              <a:t>родилна</a:t>
            </a:r>
            <a:r>
              <a:rPr lang="ru-RU" sz="2400" dirty="0">
                <a:latin typeface="Arial Narrow" panose="020B0606020202030204" pitchFamily="34" charset="0"/>
              </a:rPr>
              <a:t> </a:t>
            </a:r>
            <a:r>
              <a:rPr lang="ru-RU" sz="2400" dirty="0" err="1">
                <a:latin typeface="Arial Narrow" panose="020B0606020202030204" pitchFamily="34" charset="0"/>
              </a:rPr>
              <a:t>помощ</a:t>
            </a:r>
            <a:r>
              <a:rPr lang="ru-RU" sz="2400" dirty="0" smtClean="0">
                <a:latin typeface="Arial Narrow" panose="020B0606020202030204" pitchFamily="34" charset="0"/>
              </a:rPr>
              <a:t>.</a:t>
            </a:r>
            <a:r>
              <a:rPr lang="ru-RU" sz="2400" dirty="0">
                <a:solidFill>
                  <a:srgbClr val="000000"/>
                </a:solidFill>
                <a:latin typeface="Arial Narrow" panose="020B0606020202030204" pitchFamily="34" charset="0"/>
              </a:rPr>
              <a:t> </a:t>
            </a:r>
            <a:r>
              <a:rPr lang="ru-RU" sz="2400" dirty="0" smtClean="0">
                <a:solidFill>
                  <a:srgbClr val="000000"/>
                </a:solidFill>
                <a:latin typeface="Arial Narrow" panose="020B0606020202030204" pitchFamily="34" charset="0"/>
              </a:rPr>
              <a:t>В </a:t>
            </a:r>
            <a:r>
              <a:rPr lang="ru-RU" sz="2400" dirty="0" err="1" smtClean="0">
                <a:solidFill>
                  <a:srgbClr val="000000"/>
                </a:solidFill>
                <a:latin typeface="Arial Narrow" panose="020B0606020202030204" pitchFamily="34" charset="0"/>
              </a:rPr>
              <a:t>тях</a:t>
            </a:r>
            <a:r>
              <a:rPr lang="ru-RU" sz="2400" dirty="0" smtClean="0">
                <a:solidFill>
                  <a:srgbClr val="000000"/>
                </a:solidFill>
                <a:latin typeface="Arial Narrow" panose="020B0606020202030204" pitchFamily="34" charset="0"/>
              </a:rPr>
              <a:t> </a:t>
            </a:r>
            <a:r>
              <a:rPr lang="ru-RU" sz="2400" dirty="0" err="1" smtClean="0">
                <a:solidFill>
                  <a:srgbClr val="000000"/>
                </a:solidFill>
                <a:latin typeface="Arial Narrow" panose="020B0606020202030204" pitchFamily="34" charset="0"/>
              </a:rPr>
              <a:t>могат</a:t>
            </a:r>
            <a:r>
              <a:rPr lang="ru-RU" sz="2400" dirty="0" smtClean="0">
                <a:solidFill>
                  <a:srgbClr val="000000"/>
                </a:solidFill>
                <a:latin typeface="Arial Narrow" panose="020B0606020202030204" pitchFamily="34" charset="0"/>
              </a:rPr>
              <a:t> </a:t>
            </a:r>
            <a:r>
              <a:rPr lang="ru-RU" sz="2400" dirty="0">
                <a:solidFill>
                  <a:srgbClr val="000000"/>
                </a:solidFill>
                <a:latin typeface="Arial Narrow" panose="020B0606020202030204" pitchFamily="34" charset="0"/>
              </a:rPr>
              <a:t>да се </a:t>
            </a:r>
            <a:r>
              <a:rPr lang="ru-RU" sz="2400" dirty="0" err="1">
                <a:solidFill>
                  <a:srgbClr val="000000"/>
                </a:solidFill>
                <a:latin typeface="Arial Narrow" panose="020B0606020202030204" pitchFamily="34" charset="0"/>
              </a:rPr>
              <a:t>откриват</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структури</a:t>
            </a:r>
            <a:r>
              <a:rPr lang="ru-RU" sz="2400" dirty="0">
                <a:solidFill>
                  <a:srgbClr val="000000"/>
                </a:solidFill>
                <a:latin typeface="Arial Narrow" panose="020B0606020202030204" pitchFamily="34" charset="0"/>
              </a:rPr>
              <a:t> за </a:t>
            </a:r>
            <a:r>
              <a:rPr lang="ru-RU" sz="2400" dirty="0" err="1">
                <a:solidFill>
                  <a:srgbClr val="000000"/>
                </a:solidFill>
                <a:latin typeface="Arial Narrow" panose="020B0606020202030204" pitchFamily="34" charset="0"/>
              </a:rPr>
              <a:t>продължително</a:t>
            </a:r>
            <a:r>
              <a:rPr lang="ru-RU" sz="2400" dirty="0">
                <a:solidFill>
                  <a:srgbClr val="000000"/>
                </a:solidFill>
                <a:latin typeface="Arial Narrow" panose="020B0606020202030204" pitchFamily="34" charset="0"/>
              </a:rPr>
              <a:t> лечение или </a:t>
            </a:r>
            <a:r>
              <a:rPr lang="ru-RU" sz="2400" dirty="0" err="1">
                <a:solidFill>
                  <a:srgbClr val="000000"/>
                </a:solidFill>
                <a:latin typeface="Arial Narrow" panose="020B0606020202030204" pitchFamily="34" charset="0"/>
              </a:rPr>
              <a:t>рехабилитация</a:t>
            </a:r>
            <a:r>
              <a:rPr lang="ru-RU" sz="2400" dirty="0" smtClean="0">
                <a:solidFill>
                  <a:srgbClr val="000000"/>
                </a:solidFill>
                <a:latin typeface="Arial Narrow" panose="020B0606020202030204" pitchFamily="34" charset="0"/>
              </a:rPr>
              <a:t>.</a:t>
            </a:r>
          </a:p>
          <a:p>
            <a:pPr marL="457200" indent="-457200" algn="just">
              <a:buAutoNum type="arabicPeriod"/>
            </a:pPr>
            <a:r>
              <a:rPr lang="ru-RU" sz="2400" b="1" dirty="0" err="1" smtClean="0">
                <a:solidFill>
                  <a:srgbClr val="00B0F0"/>
                </a:solidFill>
                <a:latin typeface="Arial Narrow" panose="020B0606020202030204" pitchFamily="34" charset="0"/>
              </a:rPr>
              <a:t>Болници</a:t>
            </a:r>
            <a:r>
              <a:rPr lang="ru-RU" sz="2400" b="1" dirty="0" smtClean="0">
                <a:solidFill>
                  <a:srgbClr val="00B0F0"/>
                </a:solidFill>
                <a:latin typeface="Arial Narrow" panose="020B0606020202030204" pitchFamily="34" charset="0"/>
              </a:rPr>
              <a:t> </a:t>
            </a:r>
            <a:r>
              <a:rPr lang="ru-RU" sz="2400" b="1" dirty="0">
                <a:solidFill>
                  <a:srgbClr val="00B0F0"/>
                </a:solidFill>
                <a:latin typeface="Arial Narrow" panose="020B0606020202030204" pitchFamily="34" charset="0"/>
              </a:rPr>
              <a:t>за </a:t>
            </a:r>
            <a:r>
              <a:rPr lang="ru-RU" sz="2400" b="1" dirty="0" err="1">
                <a:solidFill>
                  <a:srgbClr val="00B0F0"/>
                </a:solidFill>
                <a:latin typeface="Arial Narrow" panose="020B0606020202030204" pitchFamily="34" charset="0"/>
              </a:rPr>
              <a:t>продължително</a:t>
            </a:r>
            <a:r>
              <a:rPr lang="ru-RU" sz="2400" b="1" dirty="0">
                <a:solidFill>
                  <a:srgbClr val="00B0F0"/>
                </a:solidFill>
                <a:latin typeface="Arial Narrow" panose="020B0606020202030204" pitchFamily="34" charset="0"/>
              </a:rPr>
              <a:t> лечение </a:t>
            </a:r>
            <a:r>
              <a:rPr lang="ru-RU" sz="2400" dirty="0" smtClean="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приемат</a:t>
            </a:r>
            <a:r>
              <a:rPr lang="ru-RU" sz="2400" dirty="0">
                <a:solidFill>
                  <a:srgbClr val="000000"/>
                </a:solidFill>
                <a:latin typeface="Arial Narrow" panose="020B0606020202030204" pitchFamily="34" charset="0"/>
              </a:rPr>
              <a:t> </a:t>
            </a:r>
            <a:r>
              <a:rPr lang="ru-RU" sz="2400" dirty="0" smtClean="0">
                <a:solidFill>
                  <a:srgbClr val="000000"/>
                </a:solidFill>
                <a:latin typeface="Arial Narrow" panose="020B0606020202030204" pitchFamily="34" charset="0"/>
              </a:rPr>
              <a:t>се лица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нуждаещи</a:t>
            </a:r>
            <a:r>
              <a:rPr lang="ru-RU" sz="2400" dirty="0">
                <a:solidFill>
                  <a:srgbClr val="000000"/>
                </a:solidFill>
                <a:latin typeface="Arial Narrow" panose="020B0606020202030204" pitchFamily="34" charset="0"/>
              </a:rPr>
              <a:t> се от </a:t>
            </a:r>
            <a:r>
              <a:rPr lang="ru-RU" sz="2400" dirty="0" err="1">
                <a:solidFill>
                  <a:srgbClr val="000000"/>
                </a:solidFill>
                <a:latin typeface="Arial Narrow" panose="020B0606020202030204" pitchFamily="34" charset="0"/>
              </a:rPr>
              <a:t>продължително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възстановяване</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здравето</a:t>
            </a:r>
            <a:r>
              <a:rPr lang="ru-RU" sz="2400" dirty="0">
                <a:solidFill>
                  <a:srgbClr val="000000"/>
                </a:solidFill>
                <a:latin typeface="Arial Narrow" panose="020B0606020202030204" pitchFamily="34" charset="0"/>
              </a:rPr>
              <a:t>, и лица с </a:t>
            </a:r>
            <a:r>
              <a:rPr lang="ru-RU" sz="2400" dirty="0" err="1">
                <a:solidFill>
                  <a:srgbClr val="000000"/>
                </a:solidFill>
                <a:latin typeface="Arial Narrow" panose="020B0606020202030204" pitchFamily="34" charset="0"/>
              </a:rPr>
              <a:t>хронични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заболявания</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изискващи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грижи</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поддържане</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задоволително</a:t>
            </a:r>
            <a:r>
              <a:rPr lang="ru-RU" sz="2400" dirty="0">
                <a:solidFill>
                  <a:srgbClr val="000000"/>
                </a:solidFill>
                <a:latin typeface="Arial Narrow" panose="020B0606020202030204" pitchFamily="34" charset="0"/>
              </a:rPr>
              <a:t> телесно и </a:t>
            </a:r>
            <a:r>
              <a:rPr lang="ru-RU" sz="2400" dirty="0" err="1">
                <a:solidFill>
                  <a:srgbClr val="000000"/>
                </a:solidFill>
                <a:latin typeface="Arial Narrow" panose="020B0606020202030204" pitchFamily="34" charset="0"/>
              </a:rPr>
              <a:t>психическо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състояние</a:t>
            </a:r>
            <a:r>
              <a:rPr lang="ru-RU" sz="2400" dirty="0" smtClean="0">
                <a:solidFill>
                  <a:srgbClr val="000000"/>
                </a:solidFill>
                <a:latin typeface="Arial Narrow" panose="020B0606020202030204" pitchFamily="34" charset="0"/>
              </a:rPr>
              <a:t>.</a:t>
            </a:r>
          </a:p>
          <a:p>
            <a:pPr marL="457200" indent="-457200" algn="just">
              <a:buAutoNum type="arabicPeriod"/>
            </a:pPr>
            <a:r>
              <a:rPr lang="ru-RU" sz="2400" b="1" dirty="0" err="1" smtClean="0">
                <a:solidFill>
                  <a:srgbClr val="00B0F0"/>
                </a:solidFill>
                <a:latin typeface="Arial Narrow" panose="020B0606020202030204" pitchFamily="34" charset="0"/>
              </a:rPr>
              <a:t>Болници</a:t>
            </a:r>
            <a:r>
              <a:rPr lang="ru-RU" sz="2400" b="1" dirty="0" smtClean="0">
                <a:solidFill>
                  <a:srgbClr val="00B0F0"/>
                </a:solidFill>
                <a:latin typeface="Arial Narrow" panose="020B0606020202030204" pitchFamily="34" charset="0"/>
              </a:rPr>
              <a:t> </a:t>
            </a:r>
            <a:r>
              <a:rPr lang="ru-RU" sz="2400" b="1" dirty="0">
                <a:solidFill>
                  <a:srgbClr val="00B0F0"/>
                </a:solidFill>
                <a:latin typeface="Arial Narrow" panose="020B0606020202030204" pitchFamily="34" charset="0"/>
              </a:rPr>
              <a:t>за </a:t>
            </a:r>
            <a:r>
              <a:rPr lang="ru-RU" sz="2400" b="1" dirty="0" err="1">
                <a:solidFill>
                  <a:srgbClr val="00B0F0"/>
                </a:solidFill>
                <a:latin typeface="Arial Narrow" panose="020B0606020202030204" pitchFamily="34" charset="0"/>
              </a:rPr>
              <a:t>рехабилитация</a:t>
            </a:r>
            <a:r>
              <a:rPr lang="ru-RU" sz="2400" b="1" dirty="0">
                <a:solidFill>
                  <a:srgbClr val="00B0F0"/>
                </a:solidFill>
                <a:latin typeface="Arial Narrow" panose="020B0606020202030204" pitchFamily="34" charset="0"/>
              </a:rPr>
              <a:t> </a:t>
            </a:r>
            <a:r>
              <a:rPr lang="ru-RU" sz="2400" dirty="0" smtClean="0">
                <a:solidFill>
                  <a:srgbClr val="000000"/>
                </a:solidFill>
                <a:latin typeface="Arial Narrow" panose="020B0606020202030204" pitchFamily="34" charset="0"/>
              </a:rPr>
              <a:t>- </a:t>
            </a:r>
            <a:r>
              <a:rPr lang="ru-RU" sz="2400" dirty="0" err="1" smtClean="0">
                <a:solidFill>
                  <a:srgbClr val="000000"/>
                </a:solidFill>
                <a:latin typeface="Arial Narrow" panose="020B0606020202030204" pitchFamily="34" charset="0"/>
              </a:rPr>
              <a:t>приемат</a:t>
            </a:r>
            <a:r>
              <a:rPr lang="ru-RU" sz="2400" dirty="0" smtClean="0">
                <a:solidFill>
                  <a:srgbClr val="000000"/>
                </a:solidFill>
                <a:latin typeface="Arial Narrow" panose="020B0606020202030204" pitchFamily="34" charset="0"/>
              </a:rPr>
              <a:t> се лица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нуждаещи</a:t>
            </a:r>
            <a:r>
              <a:rPr lang="ru-RU" sz="2400" dirty="0">
                <a:solidFill>
                  <a:srgbClr val="000000"/>
                </a:solidFill>
                <a:latin typeface="Arial Narrow" panose="020B0606020202030204" pitchFamily="34" charset="0"/>
              </a:rPr>
              <a:t> се от </a:t>
            </a:r>
            <a:r>
              <a:rPr lang="ru-RU" sz="2400" dirty="0" err="1">
                <a:solidFill>
                  <a:srgbClr val="000000"/>
                </a:solidFill>
                <a:latin typeface="Arial Narrow" panose="020B0606020202030204" pitchFamily="34" charset="0"/>
              </a:rPr>
              <a:t>физикална</a:t>
            </a:r>
            <a:r>
              <a:rPr lang="ru-RU" sz="2400" dirty="0">
                <a:solidFill>
                  <a:srgbClr val="000000"/>
                </a:solidFill>
                <a:latin typeface="Arial Narrow" panose="020B0606020202030204" pitchFamily="34" charset="0"/>
              </a:rPr>
              <a:t> терапия, </a:t>
            </a:r>
            <a:r>
              <a:rPr lang="ru-RU" sz="2400" dirty="0" err="1">
                <a:solidFill>
                  <a:srgbClr val="000000"/>
                </a:solidFill>
                <a:latin typeface="Arial Narrow" panose="020B0606020202030204" pitchFamily="34" charset="0"/>
              </a:rPr>
              <a:t>моторна</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психична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рехабилитация</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балнео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климато</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таласолечение</a:t>
            </a:r>
            <a:r>
              <a:rPr lang="ru-RU" sz="2400" dirty="0" smtClean="0">
                <a:solidFill>
                  <a:srgbClr val="000000"/>
                </a:solidFill>
                <a:latin typeface="Arial Narrow" panose="020B0606020202030204" pitchFamily="34" charset="0"/>
              </a:rPr>
              <a:t>.</a:t>
            </a:r>
          </a:p>
          <a:p>
            <a:pPr marL="457200" lvl="0" indent="-457200" algn="just">
              <a:buFontTx/>
              <a:buAutoNum type="arabicPeriod"/>
            </a:pPr>
            <a:r>
              <a:rPr lang="ru-RU" sz="2400" b="1" dirty="0" err="1" smtClean="0">
                <a:solidFill>
                  <a:srgbClr val="00B0F0"/>
                </a:solidFill>
                <a:latin typeface="Arial Narrow" panose="020B0606020202030204" pitchFamily="34" charset="0"/>
              </a:rPr>
              <a:t>Болници</a:t>
            </a:r>
            <a:r>
              <a:rPr lang="ru-RU" sz="2400" b="1" dirty="0" smtClean="0">
                <a:solidFill>
                  <a:srgbClr val="00B0F0"/>
                </a:solidFill>
                <a:latin typeface="Arial Narrow" panose="020B0606020202030204" pitchFamily="34" charset="0"/>
              </a:rPr>
              <a:t> за </a:t>
            </a:r>
            <a:r>
              <a:rPr lang="ru-RU" sz="2400" b="1" dirty="0" err="1" smtClean="0">
                <a:solidFill>
                  <a:srgbClr val="00B0F0"/>
                </a:solidFill>
                <a:latin typeface="Arial Narrow" panose="020B0606020202030204" pitchFamily="34" charset="0"/>
              </a:rPr>
              <a:t>продължително</a:t>
            </a:r>
            <a:r>
              <a:rPr lang="ru-RU" sz="2400" b="1" dirty="0" smtClean="0">
                <a:solidFill>
                  <a:srgbClr val="00B0F0"/>
                </a:solidFill>
                <a:latin typeface="Arial Narrow" panose="020B0606020202030204" pitchFamily="34" charset="0"/>
              </a:rPr>
              <a:t> лечение и </a:t>
            </a:r>
            <a:r>
              <a:rPr lang="ru-RU" sz="2400" b="1" dirty="0" err="1" smtClean="0">
                <a:solidFill>
                  <a:srgbClr val="00B0F0"/>
                </a:solidFill>
                <a:latin typeface="Arial Narrow" panose="020B0606020202030204" pitchFamily="34" charset="0"/>
              </a:rPr>
              <a:t>рехабилитация</a:t>
            </a:r>
            <a:r>
              <a:rPr lang="ru-RU" sz="2400" b="1" dirty="0" smtClean="0">
                <a:solidFill>
                  <a:srgbClr val="00B0F0"/>
                </a:solidFill>
                <a:latin typeface="Arial Narrow" panose="020B0606020202030204" pitchFamily="34" charset="0"/>
              </a:rPr>
              <a:t> -</a:t>
            </a:r>
            <a:r>
              <a:rPr lang="ru-RU" sz="2400" dirty="0" smtClean="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приемат</a:t>
            </a:r>
            <a:r>
              <a:rPr lang="ru-RU" sz="2400" dirty="0">
                <a:solidFill>
                  <a:srgbClr val="000000"/>
                </a:solidFill>
                <a:latin typeface="Arial Narrow" panose="020B0606020202030204" pitchFamily="34" charset="0"/>
              </a:rPr>
              <a:t> се лица, </a:t>
            </a:r>
            <a:r>
              <a:rPr lang="ru-RU" sz="2400" dirty="0" err="1">
                <a:solidFill>
                  <a:srgbClr val="000000"/>
                </a:solidFill>
                <a:latin typeface="Arial Narrow" panose="020B0606020202030204" pitchFamily="34" charset="0"/>
              </a:rPr>
              <a:t>нуждаещи</a:t>
            </a:r>
            <a:r>
              <a:rPr lang="ru-RU" sz="2400" dirty="0">
                <a:solidFill>
                  <a:srgbClr val="000000"/>
                </a:solidFill>
                <a:latin typeface="Arial Narrow" panose="020B0606020202030204" pitchFamily="34" charset="0"/>
              </a:rPr>
              <a:t> се от </a:t>
            </a:r>
            <a:r>
              <a:rPr lang="ru-RU" sz="2400" dirty="0" err="1">
                <a:solidFill>
                  <a:srgbClr val="000000"/>
                </a:solidFill>
                <a:latin typeface="Arial Narrow" panose="020B0606020202030204" pitchFamily="34" charset="0"/>
              </a:rPr>
              <a:t>продължително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възстановяване</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здравето</a:t>
            </a:r>
            <a:r>
              <a:rPr lang="ru-RU" sz="2400" dirty="0">
                <a:solidFill>
                  <a:srgbClr val="000000"/>
                </a:solidFill>
                <a:latin typeface="Arial Narrow" panose="020B0606020202030204" pitchFamily="34" charset="0"/>
              </a:rPr>
              <a:t>, и лица с </a:t>
            </a:r>
            <a:r>
              <a:rPr lang="ru-RU" sz="2400" dirty="0" err="1">
                <a:solidFill>
                  <a:srgbClr val="000000"/>
                </a:solidFill>
                <a:latin typeface="Arial Narrow" panose="020B0606020202030204" pitchFamily="34" charset="0"/>
              </a:rPr>
              <a:t>хронични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заболявания</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изискващи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грижи</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поддържане</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задоволително</a:t>
            </a:r>
            <a:r>
              <a:rPr lang="ru-RU" sz="2400" dirty="0">
                <a:solidFill>
                  <a:srgbClr val="000000"/>
                </a:solidFill>
                <a:latin typeface="Arial Narrow" panose="020B0606020202030204" pitchFamily="34" charset="0"/>
              </a:rPr>
              <a:t> телесно и </a:t>
            </a:r>
            <a:r>
              <a:rPr lang="ru-RU" sz="2400" dirty="0" err="1">
                <a:solidFill>
                  <a:srgbClr val="000000"/>
                </a:solidFill>
                <a:latin typeface="Arial Narrow" panose="020B0606020202030204" pitchFamily="34" charset="0"/>
              </a:rPr>
              <a:t>психическо</a:t>
            </a:r>
            <a:r>
              <a:rPr lang="ru-RU" sz="2400" dirty="0">
                <a:solidFill>
                  <a:srgbClr val="000000"/>
                </a:solidFill>
                <a:latin typeface="Arial Narrow" panose="020B0606020202030204" pitchFamily="34" charset="0"/>
              </a:rPr>
              <a:t> </a:t>
            </a:r>
            <a:r>
              <a:rPr lang="ru-RU" sz="2400" dirty="0" err="1" smtClean="0">
                <a:solidFill>
                  <a:srgbClr val="000000"/>
                </a:solidFill>
                <a:latin typeface="Arial Narrow" panose="020B0606020202030204" pitchFamily="34" charset="0"/>
              </a:rPr>
              <a:t>състояние</a:t>
            </a:r>
            <a:r>
              <a:rPr lang="ru-RU" sz="2400" dirty="0" smtClean="0">
                <a:solidFill>
                  <a:srgbClr val="000000"/>
                </a:solidFill>
                <a:latin typeface="Arial Narrow" panose="020B0606020202030204" pitchFamily="34" charset="0"/>
              </a:rPr>
              <a:t> и </a:t>
            </a:r>
            <a:r>
              <a:rPr lang="ru-RU" sz="2400" dirty="0">
                <a:solidFill>
                  <a:srgbClr val="000000"/>
                </a:solidFill>
                <a:latin typeface="Arial Narrow" panose="020B0606020202030204" pitchFamily="34" charset="0"/>
              </a:rPr>
              <a:t>от </a:t>
            </a:r>
            <a:r>
              <a:rPr lang="ru-RU" sz="2400" dirty="0" err="1">
                <a:solidFill>
                  <a:srgbClr val="000000"/>
                </a:solidFill>
                <a:latin typeface="Arial Narrow" panose="020B0606020202030204" pitchFamily="34" charset="0"/>
              </a:rPr>
              <a:t>физикална</a:t>
            </a:r>
            <a:r>
              <a:rPr lang="ru-RU" sz="2400" dirty="0">
                <a:solidFill>
                  <a:srgbClr val="000000"/>
                </a:solidFill>
                <a:latin typeface="Arial Narrow" panose="020B0606020202030204" pitchFamily="34" charset="0"/>
              </a:rPr>
              <a:t> терапия, </a:t>
            </a:r>
            <a:r>
              <a:rPr lang="ru-RU" sz="2400" dirty="0" err="1">
                <a:solidFill>
                  <a:srgbClr val="000000"/>
                </a:solidFill>
                <a:latin typeface="Arial Narrow" panose="020B0606020202030204" pitchFamily="34" charset="0"/>
              </a:rPr>
              <a:t>моторна</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психична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рехабилитация</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балнео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климато</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таласолечение</a:t>
            </a:r>
            <a:r>
              <a:rPr lang="ru-RU" sz="2400" dirty="0" smtClean="0">
                <a:solidFill>
                  <a:srgbClr val="000000"/>
                </a:solidFill>
                <a:latin typeface="Arial Narrow" panose="020B0606020202030204" pitchFamily="34" charset="0"/>
              </a:rPr>
              <a:t>.</a:t>
            </a:r>
            <a:r>
              <a:rPr lang="ru-RU" sz="2400" dirty="0">
                <a:solidFill>
                  <a:srgbClr val="000000"/>
                </a:solidFill>
                <a:latin typeface="Arial Narrow" panose="020B0606020202030204" pitchFamily="34" charset="0"/>
              </a:rPr>
              <a:t> </a:t>
            </a:r>
            <a:endParaRPr lang="bg-BG" sz="2400" dirty="0">
              <a:latin typeface="Arial Narrow" panose="020B0606020202030204" pitchFamily="34" charset="0"/>
            </a:endParaRPr>
          </a:p>
        </p:txBody>
      </p:sp>
    </p:spTree>
    <p:extLst>
      <p:ext uri="{BB962C8B-B14F-4D97-AF65-F5344CB8AC3E}">
        <p14:creationId xmlns:p14="http://schemas.microsoft.com/office/powerpoint/2010/main" val="136954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403412" y="307050"/>
            <a:ext cx="11618259" cy="4154984"/>
          </a:xfrm>
          <a:prstGeom prst="rect">
            <a:avLst/>
          </a:prstGeom>
        </p:spPr>
        <p:txBody>
          <a:bodyPr wrap="square">
            <a:spAutoFit/>
          </a:bodyPr>
          <a:lstStyle/>
          <a:p>
            <a:pPr algn="just"/>
            <a:r>
              <a:rPr lang="ru-RU" sz="2400" b="1" dirty="0" smtClean="0">
                <a:solidFill>
                  <a:srgbClr val="00B0F0"/>
                </a:solidFill>
                <a:latin typeface="Arial Narrow" panose="020B0606020202030204" pitchFamily="34" charset="0"/>
              </a:rPr>
              <a:t>5. </a:t>
            </a:r>
            <a:r>
              <a:rPr lang="ru-RU" sz="2400" b="1" dirty="0" err="1" smtClean="0">
                <a:solidFill>
                  <a:srgbClr val="00B0F0"/>
                </a:solidFill>
                <a:latin typeface="Arial Narrow" panose="020B0606020202030204" pitchFamily="34" charset="0"/>
              </a:rPr>
              <a:t>Многопрофилни</a:t>
            </a:r>
            <a:r>
              <a:rPr lang="ru-RU" sz="2400" b="1" dirty="0" smtClean="0">
                <a:solidFill>
                  <a:srgbClr val="00B0F0"/>
                </a:solidFill>
                <a:latin typeface="Arial Narrow" panose="020B0606020202030204" pitchFamily="34" charset="0"/>
              </a:rPr>
              <a:t> </a:t>
            </a:r>
            <a:r>
              <a:rPr lang="ru-RU" sz="2400" b="1" dirty="0" err="1" smtClean="0">
                <a:solidFill>
                  <a:srgbClr val="00B0F0"/>
                </a:solidFill>
                <a:latin typeface="Arial Narrow" panose="020B0606020202030204" pitchFamily="34" charset="0"/>
              </a:rPr>
              <a:t>болници</a:t>
            </a:r>
            <a:r>
              <a:rPr lang="ru-RU" sz="2400" b="1" dirty="0" smtClean="0">
                <a:solidFill>
                  <a:srgbClr val="00B0F0"/>
                </a:solidFill>
                <a:latin typeface="Arial Narrow" panose="020B0606020202030204" pitchFamily="34" charset="0"/>
              </a:rPr>
              <a:t> -</a:t>
            </a:r>
            <a:r>
              <a:rPr lang="ru-RU" sz="2400" dirty="0">
                <a:latin typeface="Arial Narrow" panose="020B0606020202030204" pitchFamily="34" charset="0"/>
              </a:rPr>
              <a:t> </a:t>
            </a:r>
            <a:r>
              <a:rPr lang="ru-RU" sz="2400" dirty="0" err="1">
                <a:latin typeface="Arial Narrow" panose="020B0606020202030204" pitchFamily="34" charset="0"/>
              </a:rPr>
              <a:t>лечебно</a:t>
            </a:r>
            <a:r>
              <a:rPr lang="ru-RU" sz="2400" dirty="0">
                <a:latin typeface="Arial Narrow" panose="020B0606020202030204" pitchFamily="34" charset="0"/>
              </a:rPr>
              <a:t> заведение, </a:t>
            </a:r>
            <a:r>
              <a:rPr lang="ru-RU" sz="2400" dirty="0" err="1">
                <a:latin typeface="Arial Narrow" panose="020B0606020202030204" pitchFamily="34" charset="0"/>
              </a:rPr>
              <a:t>което</a:t>
            </a:r>
            <a:r>
              <a:rPr lang="ru-RU" sz="2400" dirty="0">
                <a:latin typeface="Arial Narrow" panose="020B0606020202030204" pitchFamily="34" charset="0"/>
              </a:rPr>
              <a:t> </a:t>
            </a:r>
            <a:r>
              <a:rPr lang="ru-RU" sz="2400" dirty="0" err="1">
                <a:latin typeface="Arial Narrow" panose="020B0606020202030204" pitchFamily="34" charset="0"/>
              </a:rPr>
              <a:t>има</a:t>
            </a:r>
            <a:r>
              <a:rPr lang="ru-RU" sz="2400" dirty="0">
                <a:latin typeface="Arial Narrow" panose="020B0606020202030204" pitchFamily="34" charset="0"/>
              </a:rPr>
              <a:t> отделения или клиники </a:t>
            </a:r>
            <a:r>
              <a:rPr lang="ru-RU" sz="2400" dirty="0" err="1">
                <a:latin typeface="Arial Narrow" panose="020B0606020202030204" pitchFamily="34" charset="0"/>
              </a:rPr>
              <a:t>най-малко</a:t>
            </a:r>
            <a:r>
              <a:rPr lang="ru-RU" sz="2400" dirty="0">
                <a:latin typeface="Arial Narrow" panose="020B0606020202030204" pitchFamily="34" charset="0"/>
              </a:rPr>
              <a:t> по две </a:t>
            </a:r>
            <a:r>
              <a:rPr lang="ru-RU" sz="2400" dirty="0" err="1">
                <a:latin typeface="Arial Narrow" panose="020B0606020202030204" pitchFamily="34" charset="0"/>
              </a:rPr>
              <a:t>медицински</a:t>
            </a:r>
            <a:r>
              <a:rPr lang="ru-RU" sz="2400" dirty="0">
                <a:latin typeface="Arial Narrow" panose="020B0606020202030204" pitchFamily="34" charset="0"/>
              </a:rPr>
              <a:t> </a:t>
            </a:r>
            <a:r>
              <a:rPr lang="ru-RU" sz="2400" dirty="0" err="1">
                <a:latin typeface="Arial Narrow" panose="020B0606020202030204" pitchFamily="34" charset="0"/>
              </a:rPr>
              <a:t>специалности</a:t>
            </a:r>
            <a:r>
              <a:rPr lang="ru-RU" sz="2400" dirty="0">
                <a:latin typeface="Arial Narrow" panose="020B0606020202030204" pitchFamily="34" charset="0"/>
              </a:rPr>
              <a:t>.</a:t>
            </a:r>
            <a:r>
              <a:rPr lang="ru-RU" sz="2400" b="1" dirty="0" smtClean="0">
                <a:solidFill>
                  <a:srgbClr val="00B0F0"/>
                </a:solidFill>
                <a:latin typeface="Arial Narrow" panose="020B0606020202030204" pitchFamily="34" charset="0"/>
              </a:rPr>
              <a:t> </a:t>
            </a:r>
          </a:p>
          <a:p>
            <a:pPr algn="just"/>
            <a:endParaRPr lang="ru-RU" sz="2400" b="1" dirty="0" smtClean="0">
              <a:solidFill>
                <a:srgbClr val="00B0F0"/>
              </a:solidFill>
              <a:latin typeface="Arial Narrow" panose="020B0606020202030204" pitchFamily="34" charset="0"/>
            </a:endParaRPr>
          </a:p>
          <a:p>
            <a:pPr algn="just"/>
            <a:r>
              <a:rPr lang="ru-RU" sz="2400" b="1" dirty="0" smtClean="0">
                <a:solidFill>
                  <a:srgbClr val="00B0F0"/>
                </a:solidFill>
                <a:latin typeface="Arial Narrow" panose="020B0606020202030204" pitchFamily="34" charset="0"/>
              </a:rPr>
              <a:t>6. </a:t>
            </a:r>
            <a:r>
              <a:rPr lang="ru-RU" sz="2400" b="1" dirty="0" err="1">
                <a:solidFill>
                  <a:srgbClr val="00B0F0"/>
                </a:solidFill>
                <a:latin typeface="Arial Narrow" panose="020B0606020202030204" pitchFamily="34" charset="0"/>
              </a:rPr>
              <a:t>Специализирана</a:t>
            </a:r>
            <a:r>
              <a:rPr lang="ru-RU" sz="2400" b="1" dirty="0">
                <a:solidFill>
                  <a:srgbClr val="00B0F0"/>
                </a:solidFill>
                <a:latin typeface="Arial Narrow" panose="020B0606020202030204" pitchFamily="34" charset="0"/>
              </a:rPr>
              <a:t> </a:t>
            </a:r>
            <a:r>
              <a:rPr lang="ru-RU" sz="2400" b="1" dirty="0" err="1">
                <a:solidFill>
                  <a:srgbClr val="00B0F0"/>
                </a:solidFill>
                <a:latin typeface="Arial Narrow" panose="020B0606020202030204" pitchFamily="34" charset="0"/>
              </a:rPr>
              <a:t>болница</a:t>
            </a:r>
            <a:r>
              <a:rPr lang="ru-RU" sz="2400" b="1" dirty="0">
                <a:solidFill>
                  <a:srgbClr val="00B0F0"/>
                </a:solidFill>
                <a:latin typeface="Arial Narrow" panose="020B0606020202030204" pitchFamily="34" charset="0"/>
              </a:rPr>
              <a:t> </a:t>
            </a:r>
            <a:r>
              <a:rPr lang="ru-RU" sz="2400" b="1" dirty="0" smtClean="0">
                <a:solidFill>
                  <a:srgbClr val="00B0F0"/>
                </a:solidFill>
                <a:latin typeface="Arial Narrow" panose="020B0606020202030204" pitchFamily="34" charset="0"/>
              </a:rPr>
              <a:t>-</a:t>
            </a:r>
            <a:r>
              <a:rPr lang="ru-RU" sz="2400" dirty="0" smtClean="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лечебно</a:t>
            </a:r>
            <a:r>
              <a:rPr lang="ru-RU" sz="2400" dirty="0">
                <a:solidFill>
                  <a:srgbClr val="000000"/>
                </a:solidFill>
                <a:latin typeface="Arial Narrow" panose="020B0606020202030204" pitchFamily="34" charset="0"/>
              </a:rPr>
              <a:t> заведение, </a:t>
            </a:r>
            <a:r>
              <a:rPr lang="ru-RU" sz="2400" dirty="0" err="1">
                <a:solidFill>
                  <a:srgbClr val="000000"/>
                </a:solidFill>
                <a:latin typeface="Arial Narrow" panose="020B0606020202030204" pitchFamily="34" charset="0"/>
              </a:rPr>
              <a:t>което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има</a:t>
            </a:r>
            <a:r>
              <a:rPr lang="ru-RU" sz="2400" dirty="0">
                <a:solidFill>
                  <a:srgbClr val="000000"/>
                </a:solidFill>
                <a:latin typeface="Arial Narrow" panose="020B0606020202030204" pitchFamily="34" charset="0"/>
              </a:rPr>
              <a:t> отделения или клиники по </a:t>
            </a:r>
            <a:r>
              <a:rPr lang="ru-RU" sz="2400" dirty="0" err="1">
                <a:solidFill>
                  <a:srgbClr val="000000"/>
                </a:solidFill>
                <a:latin typeface="Arial Narrow" panose="020B0606020202030204" pitchFamily="34" charset="0"/>
              </a:rPr>
              <a:t>една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медицинска</a:t>
            </a:r>
            <a:r>
              <a:rPr lang="ru-RU" sz="2400" dirty="0">
                <a:solidFill>
                  <a:srgbClr val="000000"/>
                </a:solidFill>
                <a:latin typeface="Arial Narrow" panose="020B0606020202030204" pitchFamily="34" charset="0"/>
              </a:rPr>
              <a:t> или </a:t>
            </a:r>
            <a:r>
              <a:rPr lang="ru-RU" sz="2400" dirty="0" err="1">
                <a:solidFill>
                  <a:srgbClr val="000000"/>
                </a:solidFill>
                <a:latin typeface="Arial Narrow" panose="020B0606020202030204" pitchFamily="34" charset="0"/>
              </a:rPr>
              <a:t>дентална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специалност</a:t>
            </a:r>
            <a:r>
              <a:rPr lang="ru-RU" sz="2400" dirty="0">
                <a:solidFill>
                  <a:srgbClr val="000000"/>
                </a:solidFill>
                <a:latin typeface="Arial Narrow" panose="020B0606020202030204" pitchFamily="34" charset="0"/>
              </a:rPr>
              <a:t>.</a:t>
            </a:r>
            <a:r>
              <a:rPr lang="ru-RU" sz="2400" b="1" dirty="0" smtClean="0">
                <a:solidFill>
                  <a:srgbClr val="00B0F0"/>
                </a:solidFill>
                <a:latin typeface="Arial Narrow" panose="020B0606020202030204" pitchFamily="34" charset="0"/>
              </a:rPr>
              <a:t> </a:t>
            </a:r>
          </a:p>
          <a:p>
            <a:pPr algn="just"/>
            <a:endParaRPr lang="ru-RU" sz="2400" b="1" dirty="0" smtClean="0">
              <a:solidFill>
                <a:srgbClr val="00B0F0"/>
              </a:solidFill>
              <a:latin typeface="Arial Narrow" panose="020B0606020202030204" pitchFamily="34" charset="0"/>
            </a:endParaRPr>
          </a:p>
          <a:p>
            <a:pPr algn="just"/>
            <a:r>
              <a:rPr lang="ru-RU" sz="2400" b="1" dirty="0" smtClean="0">
                <a:solidFill>
                  <a:srgbClr val="00B0F0"/>
                </a:solidFill>
                <a:latin typeface="Arial Narrow" panose="020B0606020202030204" pitchFamily="34" charset="0"/>
              </a:rPr>
              <a:t>7. </a:t>
            </a:r>
            <a:r>
              <a:rPr lang="ru-RU" sz="2400" b="1" dirty="0" err="1" smtClean="0">
                <a:solidFill>
                  <a:srgbClr val="00B0F0"/>
                </a:solidFill>
                <a:latin typeface="Arial Narrow" panose="020B0606020202030204" pitchFamily="34" charset="0"/>
              </a:rPr>
              <a:t>Университетски</a:t>
            </a:r>
            <a:r>
              <a:rPr lang="ru-RU" sz="2400" b="1" dirty="0" smtClean="0">
                <a:solidFill>
                  <a:srgbClr val="00B0F0"/>
                </a:solidFill>
                <a:latin typeface="Arial Narrow" panose="020B0606020202030204" pitchFamily="34" charset="0"/>
              </a:rPr>
              <a:t> </a:t>
            </a:r>
            <a:r>
              <a:rPr lang="ru-RU" sz="2400" b="1" dirty="0" err="1" smtClean="0">
                <a:solidFill>
                  <a:srgbClr val="00B0F0"/>
                </a:solidFill>
                <a:latin typeface="Arial Narrow" panose="020B0606020202030204" pitchFamily="34" charset="0"/>
              </a:rPr>
              <a:t>болници</a:t>
            </a:r>
            <a:r>
              <a:rPr lang="ru-RU" sz="2400" b="1" dirty="0" smtClean="0">
                <a:solidFill>
                  <a:srgbClr val="00B0F0"/>
                </a:solidFill>
                <a:latin typeface="Arial Narrow" panose="020B0606020202030204" pitchFamily="34" charset="0"/>
              </a:rPr>
              <a:t> – </a:t>
            </a:r>
            <a:r>
              <a:rPr lang="ru-RU" sz="2400" dirty="0" err="1" smtClean="0">
                <a:solidFill>
                  <a:schemeClr val="tx2"/>
                </a:solidFill>
                <a:latin typeface="Arial Narrow" panose="020B0606020202030204" pitchFamily="34" charset="0"/>
              </a:rPr>
              <a:t>многопрофилни</a:t>
            </a:r>
            <a:r>
              <a:rPr lang="ru-RU" sz="2400" dirty="0" smtClean="0">
                <a:solidFill>
                  <a:schemeClr val="tx2"/>
                </a:solidFill>
                <a:latin typeface="Arial Narrow" panose="020B0606020202030204" pitchFamily="34" charset="0"/>
              </a:rPr>
              <a:t> или </a:t>
            </a:r>
            <a:r>
              <a:rPr lang="ru-RU" sz="2400" dirty="0" err="1" smtClean="0">
                <a:solidFill>
                  <a:schemeClr val="tx2"/>
                </a:solidFill>
                <a:latin typeface="Arial Narrow" panose="020B0606020202030204" pitchFamily="34" charset="0"/>
              </a:rPr>
              <a:t>специализирани</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болници</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определени</a:t>
            </a:r>
            <a:r>
              <a:rPr lang="ru-RU" sz="2400" dirty="0" smtClean="0">
                <a:solidFill>
                  <a:schemeClr val="tx2"/>
                </a:solidFill>
                <a:latin typeface="Arial Narrow" panose="020B0606020202030204" pitchFamily="34" charset="0"/>
              </a:rPr>
              <a:t> от МС, в </a:t>
            </a:r>
            <a:r>
              <a:rPr lang="ru-RU" sz="2400" dirty="0" err="1" smtClean="0">
                <a:solidFill>
                  <a:schemeClr val="tx2"/>
                </a:solidFill>
                <a:latin typeface="Arial Narrow" panose="020B0606020202030204" pitchFamily="34" charset="0"/>
              </a:rPr>
              <a:t>които</a:t>
            </a:r>
            <a:r>
              <a:rPr lang="ru-RU" sz="2400" dirty="0" smtClean="0">
                <a:solidFill>
                  <a:schemeClr val="tx2"/>
                </a:solidFill>
                <a:latin typeface="Arial Narrow" panose="020B0606020202030204" pitchFamily="34" charset="0"/>
              </a:rPr>
              <a:t> се </a:t>
            </a:r>
            <a:r>
              <a:rPr lang="ru-RU" sz="2400" dirty="0" err="1" smtClean="0">
                <a:solidFill>
                  <a:schemeClr val="tx2"/>
                </a:solidFill>
                <a:latin typeface="Arial Narrow" panose="020B0606020202030204" pitchFamily="34" charset="0"/>
              </a:rPr>
              <a:t>осъществяват</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дейности</a:t>
            </a:r>
            <a:r>
              <a:rPr lang="ru-RU" sz="2400" dirty="0" smtClean="0">
                <a:solidFill>
                  <a:schemeClr val="tx2"/>
                </a:solidFill>
                <a:latin typeface="Arial Narrow" panose="020B0606020202030204" pitchFamily="34" charset="0"/>
              </a:rPr>
              <a:t> по: </a:t>
            </a:r>
            <a:r>
              <a:rPr lang="ru-RU" sz="2400" dirty="0" err="1" smtClean="0">
                <a:solidFill>
                  <a:schemeClr val="tx2"/>
                </a:solidFill>
                <a:latin typeface="Arial Narrow" panose="020B0606020202030204" pitchFamily="34" charset="0"/>
              </a:rPr>
              <a:t>клинично</a:t>
            </a:r>
            <a:r>
              <a:rPr lang="ru-RU" sz="2400" dirty="0" smtClean="0">
                <a:solidFill>
                  <a:schemeClr val="tx2"/>
                </a:solidFill>
                <a:latin typeface="Arial Narrow" panose="020B0606020202030204" pitchFamily="34" charset="0"/>
              </a:rPr>
              <a:t> обучение на </a:t>
            </a:r>
            <a:r>
              <a:rPr lang="ru-RU" sz="2400" dirty="0" err="1" smtClean="0">
                <a:solidFill>
                  <a:schemeClr val="tx2"/>
                </a:solidFill>
                <a:latin typeface="Arial Narrow" panose="020B0606020202030204" pitchFamily="34" charset="0"/>
              </a:rPr>
              <a:t>студенти</a:t>
            </a:r>
            <a:r>
              <a:rPr lang="ru-RU" sz="2400" dirty="0" smtClean="0">
                <a:solidFill>
                  <a:schemeClr val="tx2"/>
                </a:solidFill>
                <a:latin typeface="Arial Narrow" panose="020B0606020202030204" pitchFamily="34" charset="0"/>
              </a:rPr>
              <a:t> и </a:t>
            </a:r>
            <a:r>
              <a:rPr lang="ru-RU" sz="2400" dirty="0" err="1" smtClean="0">
                <a:solidFill>
                  <a:schemeClr val="tx2"/>
                </a:solidFill>
                <a:latin typeface="Arial Narrow" panose="020B0606020202030204" pitchFamily="34" charset="0"/>
              </a:rPr>
              <a:t>докторанти</a:t>
            </a:r>
            <a:r>
              <a:rPr lang="ru-RU" sz="2400" dirty="0" smtClean="0">
                <a:solidFill>
                  <a:schemeClr val="tx2"/>
                </a:solidFill>
                <a:latin typeface="Arial Narrow" panose="020B0606020202030204" pitchFamily="34" charset="0"/>
              </a:rPr>
              <a:t> по медицина, </a:t>
            </a:r>
            <a:r>
              <a:rPr lang="ru-RU" sz="2400" dirty="0" err="1" smtClean="0">
                <a:solidFill>
                  <a:schemeClr val="tx2"/>
                </a:solidFill>
                <a:latin typeface="Arial Narrow" panose="020B0606020202030204" pitchFamily="34" charset="0"/>
              </a:rPr>
              <a:t>дентална</a:t>
            </a:r>
            <a:r>
              <a:rPr lang="ru-RU" sz="2400" dirty="0" smtClean="0">
                <a:solidFill>
                  <a:schemeClr val="tx2"/>
                </a:solidFill>
                <a:latin typeface="Arial Narrow" panose="020B0606020202030204" pitchFamily="34" charset="0"/>
              </a:rPr>
              <a:t> медицина и фармация; </a:t>
            </a:r>
            <a:r>
              <a:rPr lang="ru-RU" sz="2400" dirty="0" err="1" smtClean="0">
                <a:solidFill>
                  <a:schemeClr val="tx2"/>
                </a:solidFill>
                <a:latin typeface="Arial Narrow" panose="020B0606020202030204" pitchFamily="34" charset="0"/>
              </a:rPr>
              <a:t>клинично</a:t>
            </a:r>
            <a:r>
              <a:rPr lang="ru-RU" sz="2400" dirty="0" smtClean="0">
                <a:solidFill>
                  <a:schemeClr val="tx2"/>
                </a:solidFill>
                <a:latin typeface="Arial Narrow" panose="020B0606020202030204" pitchFamily="34" charset="0"/>
              </a:rPr>
              <a:t> обучение по </a:t>
            </a:r>
            <a:r>
              <a:rPr lang="ru-RU" sz="2400" dirty="0" err="1" smtClean="0">
                <a:solidFill>
                  <a:schemeClr val="tx2"/>
                </a:solidFill>
                <a:latin typeface="Arial Narrow" panose="020B0606020202030204" pitchFamily="34" charset="0"/>
              </a:rPr>
              <a:t>здравни</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грижи</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както</a:t>
            </a:r>
            <a:r>
              <a:rPr lang="ru-RU" sz="2400" dirty="0" smtClean="0">
                <a:solidFill>
                  <a:schemeClr val="tx2"/>
                </a:solidFill>
                <a:latin typeface="Arial Narrow" panose="020B0606020202030204" pitchFamily="34" charset="0"/>
              </a:rPr>
              <a:t> и на </a:t>
            </a:r>
            <a:r>
              <a:rPr lang="ru-RU" sz="2400" dirty="0" err="1" smtClean="0">
                <a:solidFill>
                  <a:schemeClr val="tx2"/>
                </a:solidFill>
                <a:latin typeface="Arial Narrow" panose="020B0606020202030204" pitchFamily="34" charset="0"/>
              </a:rPr>
              <a:t>студенти</a:t>
            </a:r>
            <a:r>
              <a:rPr lang="ru-RU" sz="2400" dirty="0" smtClean="0">
                <a:solidFill>
                  <a:schemeClr val="tx2"/>
                </a:solidFill>
                <a:latin typeface="Arial Narrow" panose="020B0606020202030204" pitchFamily="34" charset="0"/>
              </a:rPr>
              <a:t> от </a:t>
            </a:r>
            <a:r>
              <a:rPr lang="ru-RU" sz="2400" dirty="0" err="1" smtClean="0">
                <a:solidFill>
                  <a:schemeClr val="tx2"/>
                </a:solidFill>
                <a:latin typeface="Arial Narrow" panose="020B0606020202030204" pitchFamily="34" charset="0"/>
              </a:rPr>
              <a:t>медицински</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колежи</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следдипломно</a:t>
            </a:r>
            <a:r>
              <a:rPr lang="ru-RU" sz="2400" dirty="0" smtClean="0">
                <a:solidFill>
                  <a:schemeClr val="tx2"/>
                </a:solidFill>
                <a:latin typeface="Arial Narrow" panose="020B0606020202030204" pitchFamily="34" charset="0"/>
              </a:rPr>
              <a:t> обучение на лекари, лекари по </a:t>
            </a:r>
            <a:r>
              <a:rPr lang="ru-RU" sz="2400" dirty="0" err="1" smtClean="0">
                <a:solidFill>
                  <a:schemeClr val="tx2"/>
                </a:solidFill>
                <a:latin typeface="Arial Narrow" panose="020B0606020202030204" pitchFamily="34" charset="0"/>
              </a:rPr>
              <a:t>дентална</a:t>
            </a:r>
            <a:r>
              <a:rPr lang="ru-RU" sz="2400" dirty="0" smtClean="0">
                <a:solidFill>
                  <a:schemeClr val="tx2"/>
                </a:solidFill>
                <a:latin typeface="Arial Narrow" panose="020B0606020202030204" pitchFamily="34" charset="0"/>
              </a:rPr>
              <a:t> медицина, </a:t>
            </a:r>
            <a:r>
              <a:rPr lang="ru-RU" sz="2400" dirty="0" err="1" smtClean="0">
                <a:solidFill>
                  <a:schemeClr val="tx2"/>
                </a:solidFill>
                <a:latin typeface="Arial Narrow" panose="020B0606020202030204" pitchFamily="34" charset="0"/>
              </a:rPr>
              <a:t>фармацевти</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специалисти</a:t>
            </a:r>
            <a:r>
              <a:rPr lang="ru-RU" sz="2400" dirty="0" smtClean="0">
                <a:solidFill>
                  <a:schemeClr val="tx2"/>
                </a:solidFill>
                <a:latin typeface="Arial Narrow" panose="020B0606020202030204" pitchFamily="34" charset="0"/>
              </a:rPr>
              <a:t> по </a:t>
            </a:r>
            <a:r>
              <a:rPr lang="ru-RU" sz="2400" dirty="0" err="1" smtClean="0">
                <a:solidFill>
                  <a:schemeClr val="tx2"/>
                </a:solidFill>
                <a:latin typeface="Arial Narrow" panose="020B0606020202030204" pitchFamily="34" charset="0"/>
              </a:rPr>
              <a:t>здравни</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грижи</a:t>
            </a:r>
            <a:r>
              <a:rPr lang="ru-RU" sz="2400" dirty="0" smtClean="0">
                <a:solidFill>
                  <a:schemeClr val="tx2"/>
                </a:solidFill>
                <a:latin typeface="Arial Narrow" panose="020B0606020202030204" pitchFamily="34" charset="0"/>
              </a:rPr>
              <a:t> и лица </a:t>
            </a:r>
            <a:r>
              <a:rPr lang="ru-RU" sz="2400" dirty="0" err="1" smtClean="0">
                <a:solidFill>
                  <a:schemeClr val="tx2"/>
                </a:solidFill>
                <a:latin typeface="Arial Narrow" panose="020B0606020202030204" pitchFamily="34" charset="0"/>
              </a:rPr>
              <a:t>завършили</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медицински</a:t>
            </a:r>
            <a:r>
              <a:rPr lang="ru-RU" sz="2400" dirty="0" smtClean="0">
                <a:solidFill>
                  <a:schemeClr val="tx2"/>
                </a:solidFill>
                <a:latin typeface="Arial Narrow" panose="020B0606020202030204" pitchFamily="34" charset="0"/>
              </a:rPr>
              <a:t> </a:t>
            </a:r>
            <a:r>
              <a:rPr lang="ru-RU" sz="2400" dirty="0" err="1" smtClean="0">
                <a:solidFill>
                  <a:schemeClr val="tx2"/>
                </a:solidFill>
                <a:latin typeface="Arial Narrow" panose="020B0606020202030204" pitchFamily="34" charset="0"/>
              </a:rPr>
              <a:t>колежи</a:t>
            </a:r>
            <a:r>
              <a:rPr lang="ru-RU" sz="2400" dirty="0" smtClean="0">
                <a:solidFill>
                  <a:schemeClr val="tx2"/>
                </a:solidFill>
                <a:latin typeface="Arial Narrow" panose="020B0606020202030204" pitchFamily="34" charset="0"/>
              </a:rPr>
              <a:t>.</a:t>
            </a:r>
            <a:endParaRPr lang="bg-BG"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180018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0"/>
            <a:ext cx="12192000" cy="6740307"/>
          </a:xfrm>
          <a:prstGeom prst="rect">
            <a:avLst/>
          </a:prstGeom>
        </p:spPr>
        <p:txBody>
          <a:bodyPr wrap="square">
            <a:spAutoFit/>
          </a:bodyPr>
          <a:lstStyle/>
          <a:p>
            <a:r>
              <a:rPr lang="en-US" sz="2400" b="1" dirty="0" smtClean="0">
                <a:solidFill>
                  <a:srgbClr val="C00000"/>
                </a:solidFill>
                <a:latin typeface="Arial Narrow" panose="020B0606020202030204" pitchFamily="34" charset="0"/>
              </a:rPr>
              <a:t>III. </a:t>
            </a:r>
            <a:r>
              <a:rPr lang="bg-BG" sz="2400" b="1" dirty="0" smtClean="0">
                <a:solidFill>
                  <a:srgbClr val="C00000"/>
                </a:solidFill>
                <a:latin typeface="Arial Narrow" panose="020B0606020202030204" pitchFamily="34" charset="0"/>
              </a:rPr>
              <a:t>ДРУГИ ЛЕЧЕБНИ ЗАВЕДЕНИЯ</a:t>
            </a:r>
          </a:p>
          <a:p>
            <a:pPr marL="457200" indent="-457200">
              <a:buAutoNum type="arabicPeriod"/>
            </a:pPr>
            <a:r>
              <a:rPr lang="ru-RU" sz="2400" dirty="0" err="1" smtClean="0">
                <a:solidFill>
                  <a:srgbClr val="7030A0"/>
                </a:solidFill>
                <a:latin typeface="Arial Narrow" panose="020B0606020202030204" pitchFamily="34" charset="0"/>
              </a:rPr>
              <a:t>Център</a:t>
            </a:r>
            <a:r>
              <a:rPr lang="ru-RU" sz="2400" dirty="0" smtClean="0">
                <a:solidFill>
                  <a:srgbClr val="7030A0"/>
                </a:solidFill>
                <a:latin typeface="Arial Narrow" panose="020B0606020202030204" pitchFamily="34" charset="0"/>
              </a:rPr>
              <a:t> </a:t>
            </a:r>
            <a:r>
              <a:rPr lang="ru-RU" sz="2400" dirty="0">
                <a:solidFill>
                  <a:srgbClr val="7030A0"/>
                </a:solidFill>
                <a:latin typeface="Arial Narrow" panose="020B0606020202030204" pitchFamily="34" charset="0"/>
              </a:rPr>
              <a:t>за спешна </a:t>
            </a:r>
            <a:r>
              <a:rPr lang="ru-RU" sz="2400" dirty="0" err="1">
                <a:solidFill>
                  <a:srgbClr val="7030A0"/>
                </a:solidFill>
                <a:latin typeface="Arial Narrow" panose="020B0606020202030204" pitchFamily="34" charset="0"/>
              </a:rPr>
              <a:t>медицинска</a:t>
            </a:r>
            <a:r>
              <a:rPr lang="ru-RU" sz="2400" dirty="0">
                <a:solidFill>
                  <a:srgbClr val="7030A0"/>
                </a:solidFill>
                <a:latin typeface="Arial Narrow" panose="020B0606020202030204" pitchFamily="34" charset="0"/>
              </a:rPr>
              <a:t> </a:t>
            </a:r>
            <a:r>
              <a:rPr lang="ru-RU" sz="2400" dirty="0" err="1">
                <a:solidFill>
                  <a:srgbClr val="7030A0"/>
                </a:solidFill>
                <a:latin typeface="Arial Narrow" panose="020B0606020202030204" pitchFamily="34" charset="0"/>
              </a:rPr>
              <a:t>помощ</a:t>
            </a:r>
            <a:r>
              <a:rPr lang="ru-RU" sz="2400" dirty="0">
                <a:solidFill>
                  <a:srgbClr val="7030A0"/>
                </a:solidFill>
                <a:latin typeface="Arial Narrow" panose="020B0606020202030204" pitchFamily="34" charset="0"/>
              </a:rPr>
              <a:t> </a:t>
            </a:r>
            <a:r>
              <a:rPr lang="ru-RU" sz="2400" dirty="0">
                <a:solidFill>
                  <a:srgbClr val="000000"/>
                </a:solidFill>
                <a:latin typeface="Arial Narrow" panose="020B0606020202030204" pitchFamily="34" charset="0"/>
              </a:rPr>
              <a:t>е </a:t>
            </a:r>
            <a:r>
              <a:rPr lang="ru-RU" sz="2400" dirty="0" err="1">
                <a:solidFill>
                  <a:srgbClr val="000000"/>
                </a:solidFill>
                <a:latin typeface="Arial Narrow" panose="020B0606020202030204" pitchFamily="34" charset="0"/>
              </a:rPr>
              <a:t>лечебно</a:t>
            </a:r>
            <a:r>
              <a:rPr lang="ru-RU" sz="2400" dirty="0">
                <a:solidFill>
                  <a:srgbClr val="000000"/>
                </a:solidFill>
                <a:latin typeface="Arial Narrow" panose="020B0606020202030204" pitchFamily="34" charset="0"/>
              </a:rPr>
              <a:t> заведение, в </a:t>
            </a:r>
            <a:r>
              <a:rPr lang="ru-RU" sz="2400" dirty="0" err="1">
                <a:solidFill>
                  <a:srgbClr val="000000"/>
                </a:solidFill>
                <a:latin typeface="Arial Narrow" panose="020B0606020202030204" pitchFamily="34" charset="0"/>
              </a:rPr>
              <a:t>което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медицински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специалисти</a:t>
            </a:r>
            <a:r>
              <a:rPr lang="ru-RU" sz="2400" dirty="0">
                <a:solidFill>
                  <a:srgbClr val="000000"/>
                </a:solidFill>
                <a:latin typeface="Arial Narrow" panose="020B0606020202030204" pitchFamily="34" charset="0"/>
              </a:rPr>
              <a:t> с </a:t>
            </a:r>
            <a:r>
              <a:rPr lang="ru-RU" sz="2400" dirty="0" err="1">
                <a:solidFill>
                  <a:srgbClr val="000000"/>
                </a:solidFill>
                <a:latin typeface="Arial Narrow" panose="020B0606020202030204" pitchFamily="34" charset="0"/>
              </a:rPr>
              <a:t>помощта</a:t>
            </a:r>
            <a:r>
              <a:rPr lang="ru-RU" sz="2400" dirty="0">
                <a:solidFill>
                  <a:srgbClr val="000000"/>
                </a:solidFill>
                <a:latin typeface="Arial Narrow" panose="020B0606020202030204" pitchFamily="34" charset="0"/>
              </a:rPr>
              <a:t> на друг персонал </a:t>
            </a:r>
            <a:r>
              <a:rPr lang="ru-RU" sz="2400" dirty="0" err="1">
                <a:solidFill>
                  <a:srgbClr val="000000"/>
                </a:solidFill>
                <a:latin typeface="Arial Narrow" panose="020B0606020202030204" pitchFamily="34" charset="0"/>
              </a:rPr>
              <a:t>оказват</a:t>
            </a:r>
            <a:r>
              <a:rPr lang="ru-RU" sz="2400" dirty="0">
                <a:solidFill>
                  <a:srgbClr val="000000"/>
                </a:solidFill>
                <a:latin typeface="Arial Narrow" panose="020B0606020202030204" pitchFamily="34" charset="0"/>
              </a:rPr>
              <a:t> спешна </a:t>
            </a:r>
            <a:r>
              <a:rPr lang="ru-RU" sz="2400" dirty="0" err="1">
                <a:solidFill>
                  <a:srgbClr val="000000"/>
                </a:solidFill>
                <a:latin typeface="Arial Narrow" panose="020B0606020202030204" pitchFamily="34" charset="0"/>
              </a:rPr>
              <a:t>помощ</a:t>
            </a:r>
            <a:r>
              <a:rPr lang="ru-RU" sz="2400" dirty="0">
                <a:solidFill>
                  <a:srgbClr val="000000"/>
                </a:solidFill>
                <a:latin typeface="Arial Narrow" panose="020B0606020202030204" pitchFamily="34" charset="0"/>
              </a:rPr>
              <a:t> на заболели и пострадали лица, </a:t>
            </a:r>
            <a:r>
              <a:rPr lang="ru-RU" sz="2400" dirty="0" err="1">
                <a:solidFill>
                  <a:srgbClr val="000000"/>
                </a:solidFill>
                <a:latin typeface="Arial Narrow" panose="020B0606020202030204" pitchFamily="34" charset="0"/>
              </a:rPr>
              <a:t>включително</a:t>
            </a:r>
            <a:r>
              <a:rPr lang="ru-RU" sz="2400" dirty="0">
                <a:solidFill>
                  <a:srgbClr val="000000"/>
                </a:solidFill>
                <a:latin typeface="Arial Narrow" panose="020B0606020202030204" pitchFamily="34" charset="0"/>
              </a:rPr>
              <a:t> в дома, на </a:t>
            </a:r>
            <a:r>
              <a:rPr lang="ru-RU" sz="2400" dirty="0" err="1">
                <a:solidFill>
                  <a:srgbClr val="000000"/>
                </a:solidFill>
                <a:latin typeface="Arial Narrow" panose="020B0606020202030204" pitchFamily="34" charset="0"/>
              </a:rPr>
              <a:t>местопроизшествието</a:t>
            </a:r>
            <a:r>
              <a:rPr lang="ru-RU" sz="2400" dirty="0">
                <a:solidFill>
                  <a:srgbClr val="000000"/>
                </a:solidFill>
                <a:latin typeface="Arial Narrow" panose="020B0606020202030204" pitchFamily="34" charset="0"/>
              </a:rPr>
              <a:t> и по </a:t>
            </a:r>
            <a:r>
              <a:rPr lang="ru-RU" sz="2400" dirty="0" err="1">
                <a:solidFill>
                  <a:srgbClr val="000000"/>
                </a:solidFill>
                <a:latin typeface="Arial Narrow" panose="020B0606020202030204" pitchFamily="34" charset="0"/>
              </a:rPr>
              <a:t>време</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транспортирането</a:t>
            </a:r>
            <a:r>
              <a:rPr lang="ru-RU" sz="2400" dirty="0">
                <a:solidFill>
                  <a:srgbClr val="000000"/>
                </a:solidFill>
                <a:latin typeface="Arial Narrow" panose="020B0606020202030204" pitchFamily="34" charset="0"/>
              </a:rPr>
              <a:t> до </a:t>
            </a:r>
            <a:r>
              <a:rPr lang="ru-RU" sz="2400" dirty="0" err="1">
                <a:solidFill>
                  <a:srgbClr val="000000"/>
                </a:solidFill>
                <a:latin typeface="Arial Narrow" panose="020B0606020202030204" pitchFamily="34" charset="0"/>
              </a:rPr>
              <a:t>евентуалната</a:t>
            </a:r>
            <a:r>
              <a:rPr lang="ru-RU" sz="2400" dirty="0">
                <a:solidFill>
                  <a:srgbClr val="000000"/>
                </a:solidFill>
                <a:latin typeface="Arial Narrow" panose="020B0606020202030204" pitchFamily="34" charset="0"/>
              </a:rPr>
              <a:t> им </a:t>
            </a:r>
            <a:r>
              <a:rPr lang="ru-RU" sz="2400" dirty="0" err="1">
                <a:solidFill>
                  <a:srgbClr val="000000"/>
                </a:solidFill>
                <a:latin typeface="Arial Narrow" panose="020B0606020202030204" pitchFamily="34" charset="0"/>
              </a:rPr>
              <a:t>хоспитализация</a:t>
            </a:r>
            <a:r>
              <a:rPr lang="ru-RU" sz="2400" dirty="0" smtClean="0">
                <a:solidFill>
                  <a:srgbClr val="000000"/>
                </a:solidFill>
                <a:latin typeface="Arial Narrow" panose="020B0606020202030204" pitchFamily="34" charset="0"/>
              </a:rPr>
              <a:t>.</a:t>
            </a:r>
          </a:p>
          <a:p>
            <a:pPr marL="342900" indent="-342900">
              <a:buFont typeface="+mj-lt"/>
              <a:buAutoNum type="arabicPeriod"/>
            </a:pPr>
            <a:r>
              <a:rPr lang="ru-RU" sz="2400" dirty="0" err="1">
                <a:solidFill>
                  <a:srgbClr val="7030A0"/>
                </a:solidFill>
                <a:latin typeface="Arial Narrow" panose="020B0606020202030204" pitchFamily="34" charset="0"/>
              </a:rPr>
              <a:t>Център</a:t>
            </a:r>
            <a:r>
              <a:rPr lang="ru-RU" sz="2400" dirty="0">
                <a:solidFill>
                  <a:srgbClr val="7030A0"/>
                </a:solidFill>
                <a:latin typeface="Arial Narrow" panose="020B0606020202030204" pitchFamily="34" charset="0"/>
              </a:rPr>
              <a:t> за </a:t>
            </a:r>
            <a:r>
              <a:rPr lang="ru-RU" sz="2400" dirty="0" err="1">
                <a:solidFill>
                  <a:srgbClr val="7030A0"/>
                </a:solidFill>
                <a:latin typeface="Arial Narrow" panose="020B0606020202030204" pitchFamily="34" charset="0"/>
              </a:rPr>
              <a:t>трансфузионна</a:t>
            </a:r>
            <a:r>
              <a:rPr lang="ru-RU" sz="2400" dirty="0">
                <a:solidFill>
                  <a:srgbClr val="7030A0"/>
                </a:solidFill>
                <a:latin typeface="Arial Narrow" panose="020B0606020202030204" pitchFamily="34" charset="0"/>
              </a:rPr>
              <a:t> </a:t>
            </a:r>
            <a:r>
              <a:rPr lang="ru-RU" sz="2400" dirty="0" err="1">
                <a:solidFill>
                  <a:srgbClr val="7030A0"/>
                </a:solidFill>
                <a:latin typeface="Arial Narrow" panose="020B0606020202030204" pitchFamily="34" charset="0"/>
              </a:rPr>
              <a:t>хематология</a:t>
            </a:r>
            <a:r>
              <a:rPr lang="ru-RU" sz="2400" dirty="0">
                <a:solidFill>
                  <a:srgbClr val="7030A0"/>
                </a:solidFill>
                <a:latin typeface="Arial Narrow" panose="020B0606020202030204" pitchFamily="34" charset="0"/>
              </a:rPr>
              <a:t> </a:t>
            </a:r>
            <a:r>
              <a:rPr lang="ru-RU" sz="2400" dirty="0">
                <a:solidFill>
                  <a:srgbClr val="000000"/>
                </a:solidFill>
                <a:latin typeface="Arial Narrow" panose="020B0606020202030204" pitchFamily="34" charset="0"/>
              </a:rPr>
              <a:t>е </a:t>
            </a:r>
            <a:r>
              <a:rPr lang="ru-RU" sz="2400" dirty="0" err="1">
                <a:solidFill>
                  <a:srgbClr val="000000"/>
                </a:solidFill>
                <a:latin typeface="Arial Narrow" panose="020B0606020202030204" pitchFamily="34" charset="0"/>
              </a:rPr>
              <a:t>лечебно</a:t>
            </a:r>
            <a:r>
              <a:rPr lang="ru-RU" sz="2400" dirty="0">
                <a:solidFill>
                  <a:srgbClr val="000000"/>
                </a:solidFill>
                <a:latin typeface="Arial Narrow" panose="020B0606020202030204" pitchFamily="34" charset="0"/>
              </a:rPr>
              <a:t> заведение, в </a:t>
            </a:r>
            <a:r>
              <a:rPr lang="ru-RU" sz="2400" dirty="0" err="1">
                <a:solidFill>
                  <a:srgbClr val="000000"/>
                </a:solidFill>
                <a:latin typeface="Arial Narrow" panose="020B0606020202030204" pitchFamily="34" charset="0"/>
              </a:rPr>
              <a:t>което</a:t>
            </a:r>
            <a:r>
              <a:rPr lang="ru-RU" sz="2400" dirty="0">
                <a:solidFill>
                  <a:srgbClr val="000000"/>
                </a:solidFill>
                <a:latin typeface="Arial Narrow" panose="020B0606020202030204" pitchFamily="34" charset="0"/>
              </a:rPr>
              <a:t> лекари с </a:t>
            </a:r>
            <a:r>
              <a:rPr lang="ru-RU" sz="2400" dirty="0" err="1">
                <a:solidFill>
                  <a:srgbClr val="000000"/>
                </a:solidFill>
                <a:latin typeface="Arial Narrow" panose="020B0606020202030204" pitchFamily="34" charset="0"/>
              </a:rPr>
              <a:t>помощта</a:t>
            </a:r>
            <a:r>
              <a:rPr lang="ru-RU" sz="2400" dirty="0">
                <a:solidFill>
                  <a:srgbClr val="000000"/>
                </a:solidFill>
                <a:latin typeface="Arial Narrow" panose="020B0606020202030204" pitchFamily="34" charset="0"/>
              </a:rPr>
              <a:t> на друг </a:t>
            </a:r>
            <a:r>
              <a:rPr lang="ru-RU" sz="2400" dirty="0" err="1" smtClean="0">
                <a:solidFill>
                  <a:srgbClr val="000000"/>
                </a:solidFill>
                <a:latin typeface="Arial Narrow" panose="020B0606020202030204" pitchFamily="34" charset="0"/>
              </a:rPr>
              <a:t>персонал:вземат</a:t>
            </a:r>
            <a:r>
              <a:rPr lang="ru-RU" sz="2400" dirty="0" smtClean="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кръв</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кръвни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съставки</a:t>
            </a:r>
            <a:r>
              <a:rPr lang="ru-RU" sz="2400" dirty="0" smtClean="0">
                <a:solidFill>
                  <a:srgbClr val="000000"/>
                </a:solidFill>
                <a:latin typeface="Arial Narrow" panose="020B0606020202030204" pitchFamily="34" charset="0"/>
              </a:rPr>
              <a:t>; </a:t>
            </a:r>
            <a:r>
              <a:rPr lang="ru-RU" sz="2400" dirty="0" err="1" smtClean="0">
                <a:solidFill>
                  <a:srgbClr val="000000"/>
                </a:solidFill>
                <a:latin typeface="Arial Narrow" panose="020B0606020202030204" pitchFamily="34" charset="0"/>
              </a:rPr>
              <a:t>диагностицират</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преработват</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съхраняват</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осигуряват</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кръв</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кръвни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съставки</a:t>
            </a:r>
            <a:r>
              <a:rPr lang="ru-RU" sz="2400" dirty="0" smtClean="0">
                <a:solidFill>
                  <a:srgbClr val="000000"/>
                </a:solidFill>
                <a:latin typeface="Arial Narrow" panose="020B0606020202030204" pitchFamily="34" charset="0"/>
              </a:rPr>
              <a:t>; </a:t>
            </a:r>
            <a:r>
              <a:rPr lang="ru-RU" sz="2400" dirty="0" err="1" smtClean="0">
                <a:solidFill>
                  <a:srgbClr val="000000"/>
                </a:solidFill>
                <a:latin typeface="Arial Narrow" panose="020B0606020202030204" pitchFamily="34" charset="0"/>
              </a:rPr>
              <a:t>произвеждат</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съхраняват</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осигуряват</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кръвни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биопрепарати</a:t>
            </a:r>
            <a:r>
              <a:rPr lang="ru-RU" sz="2400" dirty="0" smtClean="0">
                <a:solidFill>
                  <a:srgbClr val="000000"/>
                </a:solidFill>
                <a:latin typeface="Arial Narrow" panose="020B0606020202030204" pitchFamily="34" charset="0"/>
              </a:rPr>
              <a:t>; </a:t>
            </a:r>
            <a:r>
              <a:rPr lang="ru-RU" sz="2400" dirty="0" err="1" smtClean="0">
                <a:solidFill>
                  <a:srgbClr val="000000"/>
                </a:solidFill>
                <a:latin typeface="Arial Narrow" panose="020B0606020202030204" pitchFamily="34" charset="0"/>
              </a:rPr>
              <a:t>осъществяват</a:t>
            </a:r>
            <a:r>
              <a:rPr lang="ru-RU" sz="2400" dirty="0" smtClean="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дейности</a:t>
            </a:r>
            <a:r>
              <a:rPr lang="ru-RU" sz="2400" dirty="0">
                <a:solidFill>
                  <a:srgbClr val="000000"/>
                </a:solidFill>
                <a:latin typeface="Arial Narrow" panose="020B0606020202030204" pitchFamily="34" charset="0"/>
              </a:rPr>
              <a:t> по </a:t>
            </a:r>
            <a:r>
              <a:rPr lang="ru-RU" sz="2400" dirty="0" err="1">
                <a:solidFill>
                  <a:srgbClr val="000000"/>
                </a:solidFill>
                <a:latin typeface="Arial Narrow" panose="020B0606020202030204" pitchFamily="34" charset="0"/>
              </a:rPr>
              <a:t>трансфузионен</a:t>
            </a:r>
            <a:r>
              <a:rPr lang="ru-RU" sz="2400" dirty="0">
                <a:solidFill>
                  <a:srgbClr val="000000"/>
                </a:solidFill>
                <a:latin typeface="Arial Narrow" panose="020B0606020202030204" pitchFamily="34" charset="0"/>
              </a:rPr>
              <a:t> надзор.</a:t>
            </a:r>
          </a:p>
          <a:p>
            <a:pPr marL="457200" indent="-457200">
              <a:buFont typeface="+mj-lt"/>
              <a:buAutoNum type="arabicPeriod"/>
            </a:pPr>
            <a:r>
              <a:rPr lang="ru-RU" sz="2400" dirty="0" err="1">
                <a:solidFill>
                  <a:srgbClr val="7030A0"/>
                </a:solidFill>
                <a:latin typeface="Arial Narrow" panose="020B0606020202030204" pitchFamily="34" charset="0"/>
              </a:rPr>
              <a:t>Център</a:t>
            </a:r>
            <a:r>
              <a:rPr lang="ru-RU" sz="2400" dirty="0">
                <a:solidFill>
                  <a:srgbClr val="7030A0"/>
                </a:solidFill>
                <a:latin typeface="Arial Narrow" panose="020B0606020202030204" pitchFamily="34" charset="0"/>
              </a:rPr>
              <a:t> за </a:t>
            </a:r>
            <a:r>
              <a:rPr lang="ru-RU" sz="2400" dirty="0" err="1">
                <a:solidFill>
                  <a:srgbClr val="7030A0"/>
                </a:solidFill>
                <a:latin typeface="Arial Narrow" panose="020B0606020202030204" pitchFamily="34" charset="0"/>
              </a:rPr>
              <a:t>психично</a:t>
            </a:r>
            <a:r>
              <a:rPr lang="ru-RU" sz="2400" dirty="0">
                <a:solidFill>
                  <a:srgbClr val="7030A0"/>
                </a:solidFill>
                <a:latin typeface="Arial Narrow" panose="020B0606020202030204" pitchFamily="34" charset="0"/>
              </a:rPr>
              <a:t> </a:t>
            </a:r>
            <a:r>
              <a:rPr lang="ru-RU" sz="2400" dirty="0" err="1">
                <a:solidFill>
                  <a:srgbClr val="7030A0"/>
                </a:solidFill>
                <a:latin typeface="Arial Narrow" panose="020B0606020202030204" pitchFamily="34" charset="0"/>
              </a:rPr>
              <a:t>здраве</a:t>
            </a:r>
            <a:r>
              <a:rPr lang="ru-RU" sz="2400" dirty="0">
                <a:solidFill>
                  <a:srgbClr val="7030A0"/>
                </a:solidFill>
                <a:latin typeface="Arial Narrow" panose="020B0606020202030204" pitchFamily="34" charset="0"/>
              </a:rPr>
              <a:t> е </a:t>
            </a:r>
            <a:r>
              <a:rPr lang="ru-RU" sz="2400" dirty="0" err="1">
                <a:solidFill>
                  <a:srgbClr val="7030A0"/>
                </a:solidFill>
                <a:latin typeface="Arial Narrow" panose="020B0606020202030204" pitchFamily="34" charset="0"/>
              </a:rPr>
              <a:t>лечебно</a:t>
            </a:r>
            <a:r>
              <a:rPr lang="ru-RU" sz="2400" dirty="0">
                <a:solidFill>
                  <a:srgbClr val="7030A0"/>
                </a:solidFill>
                <a:latin typeface="Arial Narrow" panose="020B0606020202030204" pitchFamily="34" charset="0"/>
              </a:rPr>
              <a:t> заведение</a:t>
            </a:r>
            <a:r>
              <a:rPr lang="ru-RU" sz="2400" dirty="0">
                <a:solidFill>
                  <a:srgbClr val="000000"/>
                </a:solidFill>
                <a:latin typeface="Arial Narrow" panose="020B0606020202030204" pitchFamily="34" charset="0"/>
              </a:rPr>
              <a:t>, в </a:t>
            </a:r>
            <a:r>
              <a:rPr lang="ru-RU" sz="2400" dirty="0" err="1">
                <a:solidFill>
                  <a:srgbClr val="000000"/>
                </a:solidFill>
                <a:latin typeface="Arial Narrow" panose="020B0606020202030204" pitchFamily="34" charset="0"/>
              </a:rPr>
              <a:t>което</a:t>
            </a:r>
            <a:r>
              <a:rPr lang="ru-RU" sz="2400" dirty="0">
                <a:solidFill>
                  <a:srgbClr val="000000"/>
                </a:solidFill>
                <a:latin typeface="Arial Narrow" panose="020B0606020202030204" pitchFamily="34" charset="0"/>
              </a:rPr>
              <a:t> лекари с </a:t>
            </a:r>
            <a:r>
              <a:rPr lang="ru-RU" sz="2400" dirty="0" err="1">
                <a:solidFill>
                  <a:srgbClr val="000000"/>
                </a:solidFill>
                <a:latin typeface="Arial Narrow" panose="020B0606020202030204" pitchFamily="34" charset="0"/>
              </a:rPr>
              <a:t>помощта</a:t>
            </a:r>
            <a:r>
              <a:rPr lang="ru-RU" sz="2400" dirty="0">
                <a:solidFill>
                  <a:srgbClr val="000000"/>
                </a:solidFill>
                <a:latin typeface="Arial Narrow" panose="020B0606020202030204" pitchFamily="34" charset="0"/>
              </a:rPr>
              <a:t> на друг персонал </a:t>
            </a:r>
            <a:r>
              <a:rPr lang="ru-RU" sz="2400" dirty="0" err="1">
                <a:solidFill>
                  <a:srgbClr val="000000"/>
                </a:solidFill>
                <a:latin typeface="Arial Narrow" panose="020B0606020202030204" pitchFamily="34" charset="0"/>
              </a:rPr>
              <a:t>извършват</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следните</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дейности</a:t>
            </a:r>
            <a:r>
              <a:rPr lang="ru-RU" sz="2400" dirty="0" smtClean="0">
                <a:solidFill>
                  <a:srgbClr val="000000"/>
                </a:solidFill>
                <a:latin typeface="Arial Narrow" panose="020B0606020202030204" pitchFamily="34" charset="0"/>
              </a:rPr>
              <a:t>: спешна </a:t>
            </a:r>
            <a:r>
              <a:rPr lang="ru-RU" sz="2400" dirty="0" err="1">
                <a:solidFill>
                  <a:srgbClr val="000000"/>
                </a:solidFill>
                <a:latin typeface="Arial Narrow" panose="020B0606020202030204" pitchFamily="34" charset="0"/>
              </a:rPr>
              <a:t>психиатрична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помощ</a:t>
            </a:r>
            <a:r>
              <a:rPr lang="ru-RU" sz="2400" dirty="0" smtClean="0">
                <a:solidFill>
                  <a:srgbClr val="000000"/>
                </a:solidFill>
                <a:latin typeface="Arial Narrow" panose="020B0606020202030204" pitchFamily="34" charset="0"/>
              </a:rPr>
              <a:t>; диагностика </a:t>
            </a:r>
            <a:r>
              <a:rPr lang="ru-RU" sz="2400" dirty="0">
                <a:solidFill>
                  <a:srgbClr val="000000"/>
                </a:solidFill>
                <a:latin typeface="Arial Narrow" panose="020B0606020202030204" pitchFamily="34" charset="0"/>
              </a:rPr>
              <a:t>и лечение на лица с </a:t>
            </a:r>
            <a:r>
              <a:rPr lang="ru-RU" sz="2400" dirty="0" err="1">
                <a:solidFill>
                  <a:srgbClr val="000000"/>
                </a:solidFill>
                <a:latin typeface="Arial Narrow" panose="020B0606020202030204" pitchFamily="34" charset="0"/>
              </a:rPr>
              <a:t>психични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разстройства</a:t>
            </a:r>
            <a:r>
              <a:rPr lang="ru-RU" sz="2400" dirty="0" smtClean="0">
                <a:solidFill>
                  <a:srgbClr val="000000"/>
                </a:solidFill>
                <a:latin typeface="Arial Narrow" panose="020B0606020202030204" pitchFamily="34" charset="0"/>
              </a:rPr>
              <a:t>; периодично </a:t>
            </a:r>
            <a:r>
              <a:rPr lang="ru-RU" sz="2400" dirty="0">
                <a:solidFill>
                  <a:srgbClr val="000000"/>
                </a:solidFill>
                <a:latin typeface="Arial Narrow" panose="020B0606020202030204" pitchFamily="34" charset="0"/>
              </a:rPr>
              <a:t>наблюдение и </a:t>
            </a:r>
            <a:r>
              <a:rPr lang="ru-RU" sz="2400" dirty="0" err="1">
                <a:solidFill>
                  <a:srgbClr val="000000"/>
                </a:solidFill>
                <a:latin typeface="Arial Narrow" panose="020B0606020202030204" pitchFamily="34" charset="0"/>
              </a:rPr>
              <a:t>консултации</a:t>
            </a:r>
            <a:r>
              <a:rPr lang="ru-RU" sz="2400" dirty="0">
                <a:solidFill>
                  <a:srgbClr val="000000"/>
                </a:solidFill>
                <a:latin typeface="Arial Narrow" panose="020B0606020202030204" pitchFamily="34" charset="0"/>
              </a:rPr>
              <a:t> на лица с </a:t>
            </a:r>
            <a:r>
              <a:rPr lang="ru-RU" sz="2400" dirty="0" err="1">
                <a:solidFill>
                  <a:srgbClr val="000000"/>
                </a:solidFill>
                <a:latin typeface="Arial Narrow" panose="020B0606020202030204" pitchFamily="34" charset="0"/>
              </a:rPr>
              <a:t>психични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разстройства</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домашен</a:t>
            </a:r>
            <a:r>
              <a:rPr lang="ru-RU" sz="2400" dirty="0">
                <a:solidFill>
                  <a:srgbClr val="000000"/>
                </a:solidFill>
                <a:latin typeface="Arial Narrow" panose="020B0606020202030204" pitchFamily="34" charset="0"/>
              </a:rPr>
              <a:t> патронаж</a:t>
            </a:r>
            <a:r>
              <a:rPr lang="ru-RU" sz="2400" dirty="0" smtClean="0">
                <a:solidFill>
                  <a:srgbClr val="000000"/>
                </a:solidFill>
                <a:latin typeface="Arial Narrow" panose="020B0606020202030204" pitchFamily="34" charset="0"/>
              </a:rPr>
              <a:t>; психотерапия </a:t>
            </a:r>
            <a:r>
              <a:rPr lang="ru-RU" sz="2400" dirty="0">
                <a:solidFill>
                  <a:srgbClr val="000000"/>
                </a:solidFill>
                <a:latin typeface="Arial Narrow" panose="020B0606020202030204" pitchFamily="34" charset="0"/>
              </a:rPr>
              <a:t>и </a:t>
            </a:r>
            <a:r>
              <a:rPr lang="ru-RU" sz="2400" dirty="0" err="1">
                <a:solidFill>
                  <a:srgbClr val="000000"/>
                </a:solidFill>
                <a:latin typeface="Arial Narrow" panose="020B0606020202030204" pitchFamily="34" charset="0"/>
              </a:rPr>
              <a:t>психо-социална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рехабилитация</a:t>
            </a:r>
            <a:r>
              <a:rPr lang="ru-RU" sz="2400" dirty="0" smtClean="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психиатрична</a:t>
            </a:r>
            <a:r>
              <a:rPr lang="ru-RU" sz="2400" dirty="0">
                <a:solidFill>
                  <a:srgbClr val="000000"/>
                </a:solidFill>
                <a:latin typeface="Arial Narrow" panose="020B0606020202030204" pitchFamily="34" charset="0"/>
              </a:rPr>
              <a:t> и психологична </a:t>
            </a:r>
            <a:r>
              <a:rPr lang="ru-RU" sz="2400" dirty="0" err="1">
                <a:solidFill>
                  <a:srgbClr val="000000"/>
                </a:solidFill>
                <a:latin typeface="Arial Narrow" panose="020B0606020202030204" pitchFamily="34" charset="0"/>
              </a:rPr>
              <a:t>експертна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дейност</a:t>
            </a:r>
            <a:r>
              <a:rPr lang="ru-RU" sz="2400" dirty="0" smtClean="0">
                <a:solidFill>
                  <a:srgbClr val="000000"/>
                </a:solidFill>
                <a:latin typeface="Arial Narrow" panose="020B0606020202030204" pitchFamily="34" charset="0"/>
              </a:rPr>
              <a:t>; </a:t>
            </a:r>
            <a:r>
              <a:rPr lang="ru-RU" sz="2400" dirty="0" err="1" smtClean="0">
                <a:solidFill>
                  <a:srgbClr val="000000"/>
                </a:solidFill>
                <a:latin typeface="Arial Narrow" panose="020B0606020202030204" pitchFamily="34" charset="0"/>
              </a:rPr>
              <a:t>клинични</a:t>
            </a:r>
            <a:r>
              <a:rPr lang="ru-RU" sz="2400" dirty="0" smtClean="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изпитвания</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лекарствени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продукти</a:t>
            </a:r>
            <a:r>
              <a:rPr lang="ru-RU" sz="2400" dirty="0" smtClean="0">
                <a:solidFill>
                  <a:srgbClr val="000000"/>
                </a:solidFill>
                <a:latin typeface="Arial Narrow" panose="020B0606020202030204" pitchFamily="34" charset="0"/>
              </a:rPr>
              <a:t>; </a:t>
            </a:r>
            <a:r>
              <a:rPr lang="ru-RU" sz="2400" dirty="0" err="1" smtClean="0">
                <a:solidFill>
                  <a:srgbClr val="000000"/>
                </a:solidFill>
                <a:latin typeface="Arial Narrow" panose="020B0606020202030204" pitchFamily="34" charset="0"/>
              </a:rPr>
              <a:t>създаване</a:t>
            </a:r>
            <a:r>
              <a:rPr lang="ru-RU" sz="2400" dirty="0" smtClean="0">
                <a:solidFill>
                  <a:srgbClr val="000000"/>
                </a:solidFill>
                <a:latin typeface="Arial Narrow" panose="020B0606020202030204" pitchFamily="34" charset="0"/>
              </a:rPr>
              <a:t> </a:t>
            </a:r>
            <a:r>
              <a:rPr lang="ru-RU" sz="2400" dirty="0">
                <a:solidFill>
                  <a:srgbClr val="000000"/>
                </a:solidFill>
                <a:latin typeface="Arial Narrow" panose="020B0606020202030204" pitchFamily="34" charset="0"/>
              </a:rPr>
              <a:t>и </a:t>
            </a:r>
            <a:r>
              <a:rPr lang="ru-RU" sz="2400" dirty="0" err="1">
                <a:solidFill>
                  <a:srgbClr val="000000"/>
                </a:solidFill>
                <a:latin typeface="Arial Narrow" panose="020B0606020202030204" pitchFamily="34" charset="0"/>
              </a:rPr>
              <a:t>поддържане</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регионална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информационна</a:t>
            </a:r>
            <a:r>
              <a:rPr lang="ru-RU" sz="2400" dirty="0">
                <a:solidFill>
                  <a:srgbClr val="000000"/>
                </a:solidFill>
                <a:latin typeface="Arial Narrow" panose="020B0606020202030204" pitchFamily="34" charset="0"/>
              </a:rPr>
              <a:t> система на лица с </a:t>
            </a:r>
            <a:r>
              <a:rPr lang="ru-RU" sz="2400" dirty="0" err="1">
                <a:solidFill>
                  <a:srgbClr val="000000"/>
                </a:solidFill>
                <a:latin typeface="Arial Narrow" panose="020B0606020202030204" pitchFamily="34" charset="0"/>
              </a:rPr>
              <a:t>психични</a:t>
            </a:r>
            <a:r>
              <a:rPr lang="ru-RU" sz="2400" dirty="0">
                <a:solidFill>
                  <a:srgbClr val="000000"/>
                </a:solidFill>
                <a:latin typeface="Arial Narrow" panose="020B0606020202030204" pitchFamily="34" charset="0"/>
              </a:rPr>
              <a:t> </a:t>
            </a:r>
            <a:r>
              <a:rPr lang="ru-RU" sz="2400" dirty="0" err="1" smtClean="0">
                <a:solidFill>
                  <a:srgbClr val="000000"/>
                </a:solidFill>
                <a:latin typeface="Arial Narrow" panose="020B0606020202030204" pitchFamily="34" charset="0"/>
              </a:rPr>
              <a:t>разстройства</a:t>
            </a:r>
            <a:r>
              <a:rPr lang="ru-RU" sz="2400" dirty="0" smtClean="0">
                <a:solidFill>
                  <a:srgbClr val="000000"/>
                </a:solidFill>
                <a:latin typeface="Arial Narrow" panose="020B0606020202030204" pitchFamily="34" charset="0"/>
              </a:rPr>
              <a:t>; промоция</a:t>
            </a:r>
            <a:r>
              <a:rPr lang="ru-RU" sz="2400" dirty="0">
                <a:solidFill>
                  <a:srgbClr val="000000"/>
                </a:solidFill>
                <a:latin typeface="Arial Narrow" panose="020B0606020202030204" pitchFamily="34" charset="0"/>
              </a:rPr>
              <a:t>, превенция и </a:t>
            </a:r>
            <a:r>
              <a:rPr lang="ru-RU" sz="2400" dirty="0" err="1">
                <a:solidFill>
                  <a:srgbClr val="000000"/>
                </a:solidFill>
                <a:latin typeface="Arial Narrow" panose="020B0606020202030204" pitchFamily="34" charset="0"/>
              </a:rPr>
              <a:t>подобряване</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психичното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здраве</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населението</a:t>
            </a:r>
            <a:r>
              <a:rPr lang="ru-RU" sz="2400" dirty="0" smtClean="0">
                <a:solidFill>
                  <a:srgbClr val="000000"/>
                </a:solidFill>
                <a:latin typeface="Arial Narrow" panose="020B0606020202030204" pitchFamily="34" charset="0"/>
              </a:rPr>
              <a:t>; </a:t>
            </a:r>
            <a:r>
              <a:rPr lang="ru-RU" sz="2400" dirty="0" err="1" smtClean="0">
                <a:solidFill>
                  <a:srgbClr val="000000"/>
                </a:solidFill>
                <a:latin typeface="Arial Narrow" panose="020B0606020202030204" pitchFamily="34" charset="0"/>
              </a:rPr>
              <a:t>информиране</a:t>
            </a:r>
            <a:r>
              <a:rPr lang="ru-RU" sz="2400" dirty="0" smtClean="0">
                <a:solidFill>
                  <a:srgbClr val="000000"/>
                </a:solidFill>
                <a:latin typeface="Arial Narrow" panose="020B0606020202030204" pitchFamily="34" charset="0"/>
              </a:rPr>
              <a:t> </a:t>
            </a:r>
            <a:r>
              <a:rPr lang="ru-RU" sz="2400" dirty="0">
                <a:solidFill>
                  <a:srgbClr val="000000"/>
                </a:solidFill>
                <a:latin typeface="Arial Narrow" panose="020B0606020202030204" pitchFamily="34" charset="0"/>
              </a:rPr>
              <a:t>на </a:t>
            </a:r>
            <a:r>
              <a:rPr lang="ru-RU" sz="2400" dirty="0" err="1">
                <a:solidFill>
                  <a:srgbClr val="000000"/>
                </a:solidFill>
                <a:latin typeface="Arial Narrow" panose="020B0606020202030204" pitchFamily="34" charset="0"/>
              </a:rPr>
              <a:t>обществеността</a:t>
            </a:r>
            <a:r>
              <a:rPr lang="ru-RU" sz="2400" dirty="0">
                <a:solidFill>
                  <a:srgbClr val="000000"/>
                </a:solidFill>
                <a:latin typeface="Arial Narrow" panose="020B0606020202030204" pitchFamily="34" charset="0"/>
              </a:rPr>
              <a:t> по </a:t>
            </a:r>
            <a:r>
              <a:rPr lang="ru-RU" sz="2400" dirty="0" err="1">
                <a:solidFill>
                  <a:srgbClr val="000000"/>
                </a:solidFill>
                <a:latin typeface="Arial Narrow" panose="020B0606020202030204" pitchFamily="34" charset="0"/>
              </a:rPr>
              <a:t>проблемите</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психичното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здраве</a:t>
            </a:r>
            <a:r>
              <a:rPr lang="ru-RU" sz="2400" dirty="0" smtClean="0">
                <a:solidFill>
                  <a:srgbClr val="000000"/>
                </a:solidFill>
                <a:latin typeface="Arial Narrow" panose="020B0606020202030204" pitchFamily="34" charset="0"/>
              </a:rPr>
              <a:t>; </a:t>
            </a:r>
            <a:r>
              <a:rPr lang="ru-RU" sz="2400" dirty="0" err="1" smtClean="0">
                <a:solidFill>
                  <a:srgbClr val="000000"/>
                </a:solidFill>
                <a:latin typeface="Arial Narrow" panose="020B0606020202030204" pitchFamily="34" charset="0"/>
              </a:rPr>
              <a:t>научноизследователска</a:t>
            </a:r>
            <a:r>
              <a:rPr lang="ru-RU" sz="2400" dirty="0" smtClean="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дейност</a:t>
            </a:r>
            <a:r>
              <a:rPr lang="ru-RU" sz="2400" dirty="0">
                <a:solidFill>
                  <a:srgbClr val="000000"/>
                </a:solidFill>
                <a:latin typeface="Arial Narrow" panose="020B0606020202030204" pitchFamily="34" charset="0"/>
              </a:rPr>
              <a:t> в </a:t>
            </a:r>
            <a:r>
              <a:rPr lang="ru-RU" sz="2400" dirty="0" err="1">
                <a:solidFill>
                  <a:srgbClr val="000000"/>
                </a:solidFill>
                <a:latin typeface="Arial Narrow" panose="020B0606020202030204" pitchFamily="34" charset="0"/>
              </a:rPr>
              <a:t>областта</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психичното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здраве</a:t>
            </a:r>
            <a:r>
              <a:rPr lang="ru-RU" sz="2400" dirty="0" smtClean="0">
                <a:solidFill>
                  <a:srgbClr val="000000"/>
                </a:solidFill>
                <a:latin typeface="Arial Narrow" panose="020B0606020202030204" pitchFamily="34" charset="0"/>
              </a:rPr>
              <a:t>.</a:t>
            </a:r>
            <a:endParaRPr lang="bg-BG" sz="2400" dirty="0">
              <a:latin typeface="Arial Narrow" panose="020B0606020202030204" pitchFamily="34" charset="0"/>
            </a:endParaRPr>
          </a:p>
        </p:txBody>
      </p:sp>
    </p:spTree>
    <p:extLst>
      <p:ext uri="{BB962C8B-B14F-4D97-AF65-F5344CB8AC3E}">
        <p14:creationId xmlns:p14="http://schemas.microsoft.com/office/powerpoint/2010/main" val="398473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215152" y="0"/>
            <a:ext cx="11672047" cy="5262979"/>
          </a:xfrm>
          <a:prstGeom prst="rect">
            <a:avLst/>
          </a:prstGeom>
        </p:spPr>
        <p:txBody>
          <a:bodyPr wrap="square">
            <a:spAutoFit/>
          </a:bodyPr>
          <a:lstStyle/>
          <a:p>
            <a:pPr algn="just"/>
            <a:r>
              <a:rPr lang="ru-RU" sz="2400" dirty="0" smtClean="0">
                <a:solidFill>
                  <a:srgbClr val="7030A0"/>
                </a:solidFill>
                <a:latin typeface="Arial Narrow" panose="020B0606020202030204" pitchFamily="34" charset="0"/>
              </a:rPr>
              <a:t>4. </a:t>
            </a:r>
            <a:r>
              <a:rPr lang="ru-RU" sz="2400" dirty="0" err="1">
                <a:solidFill>
                  <a:srgbClr val="7030A0"/>
                </a:solidFill>
                <a:latin typeface="Arial Narrow" panose="020B0606020202030204" pitchFamily="34" charset="0"/>
              </a:rPr>
              <a:t>Център</a:t>
            </a:r>
            <a:r>
              <a:rPr lang="ru-RU" sz="2400" dirty="0">
                <a:solidFill>
                  <a:srgbClr val="7030A0"/>
                </a:solidFill>
                <a:latin typeface="Arial Narrow" panose="020B0606020202030204" pitchFamily="34" charset="0"/>
              </a:rPr>
              <a:t> за кожно-венерически </a:t>
            </a:r>
            <a:r>
              <a:rPr lang="ru-RU" sz="2400" dirty="0" err="1">
                <a:solidFill>
                  <a:srgbClr val="7030A0"/>
                </a:solidFill>
                <a:latin typeface="Arial Narrow" panose="020B0606020202030204" pitchFamily="34" charset="0"/>
              </a:rPr>
              <a:t>заболявания</a:t>
            </a:r>
            <a:r>
              <a:rPr lang="ru-RU" sz="2400" dirty="0">
                <a:solidFill>
                  <a:srgbClr val="7030A0"/>
                </a:solidFill>
                <a:latin typeface="Arial Narrow" panose="020B0606020202030204" pitchFamily="34" charset="0"/>
              </a:rPr>
              <a:t> </a:t>
            </a:r>
            <a:r>
              <a:rPr lang="ru-RU" sz="2400" dirty="0">
                <a:latin typeface="Arial Narrow" panose="020B0606020202030204" pitchFamily="34" charset="0"/>
              </a:rPr>
              <a:t>е </a:t>
            </a:r>
            <a:r>
              <a:rPr lang="ru-RU" sz="2400" dirty="0" err="1">
                <a:latin typeface="Arial Narrow" panose="020B0606020202030204" pitchFamily="34" charset="0"/>
              </a:rPr>
              <a:t>лечебно</a:t>
            </a:r>
            <a:r>
              <a:rPr lang="ru-RU" sz="2400" dirty="0">
                <a:latin typeface="Arial Narrow" panose="020B0606020202030204" pitchFamily="34" charset="0"/>
              </a:rPr>
              <a:t> заведение, в </a:t>
            </a:r>
            <a:r>
              <a:rPr lang="ru-RU" sz="2400" dirty="0" err="1">
                <a:latin typeface="Arial Narrow" panose="020B0606020202030204" pitchFamily="34" charset="0"/>
              </a:rPr>
              <a:t>което</a:t>
            </a:r>
            <a:r>
              <a:rPr lang="ru-RU" sz="2400" dirty="0">
                <a:latin typeface="Arial Narrow" panose="020B0606020202030204" pitchFamily="34" charset="0"/>
              </a:rPr>
              <a:t> лекари с </a:t>
            </a:r>
            <a:r>
              <a:rPr lang="ru-RU" sz="2400" dirty="0" err="1">
                <a:latin typeface="Arial Narrow" panose="020B0606020202030204" pitchFamily="34" charset="0"/>
              </a:rPr>
              <a:t>помощта</a:t>
            </a:r>
            <a:r>
              <a:rPr lang="ru-RU" sz="2400" dirty="0">
                <a:latin typeface="Arial Narrow" panose="020B0606020202030204" pitchFamily="34" charset="0"/>
              </a:rPr>
              <a:t> на друг персонал </a:t>
            </a:r>
            <a:r>
              <a:rPr lang="ru-RU" sz="2400" dirty="0" err="1">
                <a:latin typeface="Arial Narrow" panose="020B0606020202030204" pitchFamily="34" charset="0"/>
              </a:rPr>
              <a:t>извършват</a:t>
            </a:r>
            <a:r>
              <a:rPr lang="ru-RU" sz="2400" dirty="0">
                <a:latin typeface="Arial Narrow" panose="020B0606020202030204" pitchFamily="34" charset="0"/>
              </a:rPr>
              <a:t> </a:t>
            </a:r>
            <a:r>
              <a:rPr lang="ru-RU" sz="2400" dirty="0" err="1">
                <a:latin typeface="Arial Narrow" panose="020B0606020202030204" pitchFamily="34" charset="0"/>
              </a:rPr>
              <a:t>следните</a:t>
            </a:r>
            <a:r>
              <a:rPr lang="ru-RU" sz="2400" dirty="0">
                <a:latin typeface="Arial Narrow" panose="020B0606020202030204" pitchFamily="34" charset="0"/>
              </a:rPr>
              <a:t> </a:t>
            </a:r>
            <a:r>
              <a:rPr lang="ru-RU" sz="2400" dirty="0" err="1">
                <a:latin typeface="Arial Narrow" panose="020B0606020202030204" pitchFamily="34" charset="0"/>
              </a:rPr>
              <a:t>дейности</a:t>
            </a:r>
            <a:r>
              <a:rPr lang="ru-RU" sz="2400" dirty="0" smtClean="0">
                <a:latin typeface="Arial Narrow" panose="020B0606020202030204" pitchFamily="34" charset="0"/>
              </a:rPr>
              <a:t>: диагностика</a:t>
            </a:r>
            <a:r>
              <a:rPr lang="ru-RU" sz="2400" dirty="0">
                <a:latin typeface="Arial Narrow" panose="020B0606020202030204" pitchFamily="34" charset="0"/>
              </a:rPr>
              <a:t>, лечение и </a:t>
            </a:r>
            <a:r>
              <a:rPr lang="ru-RU" sz="2400" dirty="0" err="1">
                <a:latin typeface="Arial Narrow" panose="020B0606020202030204" pitchFamily="34" charset="0"/>
              </a:rPr>
              <a:t>рехабилитация</a:t>
            </a:r>
            <a:r>
              <a:rPr lang="ru-RU" sz="2400" dirty="0">
                <a:latin typeface="Arial Narrow" panose="020B0606020202030204" pitchFamily="34" charset="0"/>
              </a:rPr>
              <a:t> на лица с остри и </a:t>
            </a:r>
            <a:r>
              <a:rPr lang="ru-RU" sz="2400" dirty="0" err="1">
                <a:latin typeface="Arial Narrow" panose="020B0606020202030204" pitchFamily="34" charset="0"/>
              </a:rPr>
              <a:t>хронични</a:t>
            </a:r>
            <a:r>
              <a:rPr lang="ru-RU" sz="2400" dirty="0">
                <a:latin typeface="Arial Narrow" panose="020B0606020202030204" pitchFamily="34" charset="0"/>
              </a:rPr>
              <a:t> </a:t>
            </a:r>
            <a:r>
              <a:rPr lang="ru-RU" sz="2400" dirty="0" err="1">
                <a:latin typeface="Arial Narrow" panose="020B0606020202030204" pitchFamily="34" charset="0"/>
              </a:rPr>
              <a:t>дерматологични</a:t>
            </a:r>
            <a:r>
              <a:rPr lang="ru-RU" sz="2400" dirty="0">
                <a:latin typeface="Arial Narrow" panose="020B0606020202030204" pitchFamily="34" charset="0"/>
              </a:rPr>
              <a:t> </a:t>
            </a:r>
            <a:r>
              <a:rPr lang="ru-RU" sz="2400" dirty="0" err="1">
                <a:latin typeface="Arial Narrow" panose="020B0606020202030204" pitchFamily="34" charset="0"/>
              </a:rPr>
              <a:t>заболявания</a:t>
            </a:r>
            <a:r>
              <a:rPr lang="ru-RU" sz="2400" dirty="0" smtClean="0">
                <a:latin typeface="Arial Narrow" panose="020B0606020202030204" pitchFamily="34" charset="0"/>
              </a:rPr>
              <a:t>; периодично </a:t>
            </a:r>
            <a:r>
              <a:rPr lang="ru-RU" sz="2400" dirty="0">
                <a:latin typeface="Arial Narrow" panose="020B0606020202030204" pitchFamily="34" charset="0"/>
              </a:rPr>
              <a:t>наблюдение на лица с </a:t>
            </a:r>
            <a:r>
              <a:rPr lang="ru-RU" sz="2400" dirty="0" err="1">
                <a:latin typeface="Arial Narrow" panose="020B0606020202030204" pitchFamily="34" charset="0"/>
              </a:rPr>
              <a:t>кожни</a:t>
            </a:r>
            <a:r>
              <a:rPr lang="ru-RU" sz="2400" dirty="0">
                <a:latin typeface="Arial Narrow" panose="020B0606020202030204" pitchFamily="34" charset="0"/>
              </a:rPr>
              <a:t> и венерически </a:t>
            </a:r>
            <a:r>
              <a:rPr lang="ru-RU" sz="2400" dirty="0" err="1">
                <a:latin typeface="Arial Narrow" panose="020B0606020202030204" pitchFamily="34" charset="0"/>
              </a:rPr>
              <a:t>заболявания</a:t>
            </a:r>
            <a:r>
              <a:rPr lang="ru-RU" sz="2400" dirty="0">
                <a:latin typeface="Arial Narrow" panose="020B0606020202030204" pitchFamily="34" charset="0"/>
              </a:rPr>
              <a:t>, </a:t>
            </a:r>
            <a:r>
              <a:rPr lang="ru-RU" sz="2400" dirty="0" err="1">
                <a:latin typeface="Arial Narrow" panose="020B0606020202030204" pitchFamily="34" charset="0"/>
              </a:rPr>
              <a:t>включително</a:t>
            </a:r>
            <a:r>
              <a:rPr lang="ru-RU" sz="2400" dirty="0">
                <a:latin typeface="Arial Narrow" panose="020B0606020202030204" pitchFamily="34" charset="0"/>
              </a:rPr>
              <a:t> </a:t>
            </a:r>
            <a:r>
              <a:rPr lang="ru-RU" sz="2400" dirty="0" err="1">
                <a:latin typeface="Arial Narrow" panose="020B0606020202030204" pitchFamily="34" charset="0"/>
              </a:rPr>
              <a:t>животозастрашаващи</a:t>
            </a:r>
            <a:r>
              <a:rPr lang="ru-RU" sz="2400" dirty="0">
                <a:latin typeface="Arial Narrow" panose="020B0606020202030204" pitchFamily="34" charset="0"/>
              </a:rPr>
              <a:t> </a:t>
            </a:r>
            <a:r>
              <a:rPr lang="ru-RU" sz="2400" dirty="0" err="1">
                <a:latin typeface="Arial Narrow" panose="020B0606020202030204" pitchFamily="34" charset="0"/>
              </a:rPr>
              <a:t>булозни</a:t>
            </a:r>
            <a:r>
              <a:rPr lang="ru-RU" sz="2400" dirty="0">
                <a:latin typeface="Arial Narrow" panose="020B0606020202030204" pitchFamily="34" charset="0"/>
              </a:rPr>
              <a:t> </a:t>
            </a:r>
            <a:r>
              <a:rPr lang="ru-RU" sz="2400" dirty="0" err="1">
                <a:latin typeface="Arial Narrow" panose="020B0606020202030204" pitchFamily="34" charset="0"/>
              </a:rPr>
              <a:t>дерматологични</a:t>
            </a:r>
            <a:r>
              <a:rPr lang="ru-RU" sz="2400" dirty="0">
                <a:latin typeface="Arial Narrow" panose="020B0606020202030204" pitchFamily="34" charset="0"/>
              </a:rPr>
              <a:t> </a:t>
            </a:r>
            <a:r>
              <a:rPr lang="ru-RU" sz="2400" dirty="0" err="1">
                <a:latin typeface="Arial Narrow" panose="020B0606020202030204" pitchFamily="34" charset="0"/>
              </a:rPr>
              <a:t>заболявания</a:t>
            </a:r>
            <a:r>
              <a:rPr lang="ru-RU" sz="2400" dirty="0">
                <a:latin typeface="Arial Narrow" panose="020B0606020202030204" pitchFamily="34" charset="0"/>
              </a:rPr>
              <a:t> (</a:t>
            </a:r>
            <a:r>
              <a:rPr lang="ru-RU" sz="2400" dirty="0" err="1">
                <a:latin typeface="Arial Narrow" panose="020B0606020202030204" pitchFamily="34" charset="0"/>
              </a:rPr>
              <a:t>форми</a:t>
            </a:r>
            <a:r>
              <a:rPr lang="ru-RU" sz="2400" dirty="0">
                <a:latin typeface="Arial Narrow" panose="020B0606020202030204" pitchFamily="34" charset="0"/>
              </a:rPr>
              <a:t> на пемфигус</a:t>
            </a:r>
            <a:r>
              <a:rPr lang="ru-RU" sz="2400" dirty="0" smtClean="0">
                <a:latin typeface="Arial Narrow" panose="020B0606020202030204" pitchFamily="34" charset="0"/>
              </a:rPr>
              <a:t>); диагностика</a:t>
            </a:r>
            <a:r>
              <a:rPr lang="ru-RU" sz="2400" dirty="0">
                <a:latin typeface="Arial Narrow" panose="020B0606020202030204" pitchFamily="34" charset="0"/>
              </a:rPr>
              <a:t>, лечение и профилактика на лица </a:t>
            </a:r>
            <a:r>
              <a:rPr lang="ru-RU" sz="2400" dirty="0" err="1">
                <a:latin typeface="Arial Narrow" panose="020B0606020202030204" pitchFamily="34" charset="0"/>
              </a:rPr>
              <a:t>със</a:t>
            </a:r>
            <a:r>
              <a:rPr lang="ru-RU" sz="2400" dirty="0">
                <a:latin typeface="Arial Narrow" panose="020B0606020202030204" pitchFamily="34" charset="0"/>
              </a:rPr>
              <a:t> </a:t>
            </a:r>
            <a:r>
              <a:rPr lang="ru-RU" sz="2400" dirty="0" err="1">
                <a:latin typeface="Arial Narrow" panose="020B0606020202030204" pitchFamily="34" charset="0"/>
              </a:rPr>
              <a:t>сексуално</a:t>
            </a:r>
            <a:r>
              <a:rPr lang="ru-RU" sz="2400" dirty="0">
                <a:latin typeface="Arial Narrow" panose="020B0606020202030204" pitchFamily="34" charset="0"/>
              </a:rPr>
              <a:t> </a:t>
            </a:r>
            <a:r>
              <a:rPr lang="ru-RU" sz="2400" dirty="0" err="1">
                <a:latin typeface="Arial Narrow" panose="020B0606020202030204" pitchFamily="34" charset="0"/>
              </a:rPr>
              <a:t>предавани</a:t>
            </a:r>
            <a:r>
              <a:rPr lang="ru-RU" sz="2400" dirty="0">
                <a:latin typeface="Arial Narrow" panose="020B0606020202030204" pitchFamily="34" charset="0"/>
              </a:rPr>
              <a:t> инфекции</a:t>
            </a:r>
            <a:r>
              <a:rPr lang="ru-RU" sz="2400" dirty="0" smtClean="0">
                <a:latin typeface="Arial Narrow" panose="020B0606020202030204" pitchFamily="34" charset="0"/>
              </a:rPr>
              <a:t>; </a:t>
            </a:r>
            <a:r>
              <a:rPr lang="ru-RU" sz="2400" dirty="0" err="1" smtClean="0">
                <a:latin typeface="Arial Narrow" panose="020B0606020202030204" pitchFamily="34" charset="0"/>
              </a:rPr>
              <a:t>клинични</a:t>
            </a:r>
            <a:r>
              <a:rPr lang="ru-RU" sz="2400" dirty="0" smtClean="0">
                <a:latin typeface="Arial Narrow" panose="020B0606020202030204" pitchFamily="34" charset="0"/>
              </a:rPr>
              <a:t> </a:t>
            </a:r>
            <a:r>
              <a:rPr lang="ru-RU" sz="2400" dirty="0" err="1">
                <a:latin typeface="Arial Narrow" panose="020B0606020202030204" pitchFamily="34" charset="0"/>
              </a:rPr>
              <a:t>изпитвания</a:t>
            </a:r>
            <a:r>
              <a:rPr lang="ru-RU" sz="2400" dirty="0">
                <a:latin typeface="Arial Narrow" panose="020B0606020202030204" pitchFamily="34" charset="0"/>
              </a:rPr>
              <a:t> на </a:t>
            </a:r>
            <a:r>
              <a:rPr lang="ru-RU" sz="2400" dirty="0" err="1">
                <a:latin typeface="Arial Narrow" panose="020B0606020202030204" pitchFamily="34" charset="0"/>
              </a:rPr>
              <a:t>лекарствени</a:t>
            </a:r>
            <a:r>
              <a:rPr lang="ru-RU" sz="2400" dirty="0">
                <a:latin typeface="Arial Narrow" panose="020B0606020202030204" pitchFamily="34" charset="0"/>
              </a:rPr>
              <a:t> </a:t>
            </a:r>
            <a:r>
              <a:rPr lang="ru-RU" sz="2400" dirty="0" err="1">
                <a:latin typeface="Arial Narrow" panose="020B0606020202030204" pitchFamily="34" charset="0"/>
              </a:rPr>
              <a:t>продукти</a:t>
            </a:r>
            <a:r>
              <a:rPr lang="ru-RU" sz="2400" dirty="0" smtClean="0">
                <a:latin typeface="Arial Narrow" panose="020B0606020202030204" pitchFamily="34" charset="0"/>
              </a:rPr>
              <a:t>; периодично </a:t>
            </a:r>
            <a:r>
              <a:rPr lang="ru-RU" sz="2400" dirty="0" err="1">
                <a:latin typeface="Arial Narrow" panose="020B0606020202030204" pitchFamily="34" charset="0"/>
              </a:rPr>
              <a:t>изготвяне</a:t>
            </a:r>
            <a:r>
              <a:rPr lang="ru-RU" sz="2400" dirty="0">
                <a:latin typeface="Arial Narrow" panose="020B0606020202030204" pitchFamily="34" charset="0"/>
              </a:rPr>
              <a:t> на анализ на </a:t>
            </a:r>
            <a:r>
              <a:rPr lang="ru-RU" sz="2400" dirty="0" err="1">
                <a:latin typeface="Arial Narrow" panose="020B0606020202030204" pitchFamily="34" charset="0"/>
              </a:rPr>
              <a:t>епидемиологичните</a:t>
            </a:r>
            <a:r>
              <a:rPr lang="ru-RU" sz="2400" dirty="0">
                <a:latin typeface="Arial Narrow" panose="020B0606020202030204" pitchFamily="34" charset="0"/>
              </a:rPr>
              <a:t> показатели за </a:t>
            </a:r>
            <a:r>
              <a:rPr lang="ru-RU" sz="2400" dirty="0" err="1">
                <a:latin typeface="Arial Narrow" panose="020B0606020202030204" pitchFamily="34" charset="0"/>
              </a:rPr>
              <a:t>сексуално</a:t>
            </a:r>
            <a:r>
              <a:rPr lang="ru-RU" sz="2400" dirty="0">
                <a:latin typeface="Arial Narrow" panose="020B0606020202030204" pitchFamily="34" charset="0"/>
              </a:rPr>
              <a:t> </a:t>
            </a:r>
            <a:r>
              <a:rPr lang="ru-RU" sz="2400" dirty="0" err="1">
                <a:latin typeface="Arial Narrow" panose="020B0606020202030204" pitchFamily="34" charset="0"/>
              </a:rPr>
              <a:t>предаваните</a:t>
            </a:r>
            <a:r>
              <a:rPr lang="ru-RU" sz="2400" dirty="0">
                <a:latin typeface="Arial Narrow" panose="020B0606020202030204" pitchFamily="34" charset="0"/>
              </a:rPr>
              <a:t> инфекции и оценка на </a:t>
            </a:r>
            <a:r>
              <a:rPr lang="ru-RU" sz="2400" dirty="0" err="1">
                <a:latin typeface="Arial Narrow" panose="020B0606020202030204" pitchFamily="34" charset="0"/>
              </a:rPr>
              <a:t>качеството</a:t>
            </a:r>
            <a:r>
              <a:rPr lang="ru-RU" sz="2400" dirty="0">
                <a:latin typeface="Arial Narrow" panose="020B0606020202030204" pitchFamily="34" charset="0"/>
              </a:rPr>
              <a:t> и </a:t>
            </a:r>
            <a:r>
              <a:rPr lang="ru-RU" sz="2400" dirty="0" err="1">
                <a:latin typeface="Arial Narrow" panose="020B0606020202030204" pitchFamily="34" charset="0"/>
              </a:rPr>
              <a:t>ефективността</a:t>
            </a:r>
            <a:r>
              <a:rPr lang="ru-RU" sz="2400" dirty="0">
                <a:latin typeface="Arial Narrow" panose="020B0606020202030204" pitchFamily="34" charset="0"/>
              </a:rPr>
              <a:t> на </a:t>
            </a:r>
            <a:r>
              <a:rPr lang="ru-RU" sz="2400" dirty="0" err="1">
                <a:latin typeface="Arial Narrow" panose="020B0606020202030204" pitchFamily="34" charset="0"/>
              </a:rPr>
              <a:t>провежданите</a:t>
            </a:r>
            <a:r>
              <a:rPr lang="ru-RU" sz="2400" dirty="0">
                <a:latin typeface="Arial Narrow" panose="020B0606020202030204" pitchFamily="34" charset="0"/>
              </a:rPr>
              <a:t> </a:t>
            </a:r>
            <a:r>
              <a:rPr lang="ru-RU" sz="2400" dirty="0" err="1">
                <a:latin typeface="Arial Narrow" panose="020B0606020202030204" pitchFamily="34" charset="0"/>
              </a:rPr>
              <a:t>диагностични</a:t>
            </a:r>
            <a:r>
              <a:rPr lang="ru-RU" sz="2400" dirty="0">
                <a:latin typeface="Arial Narrow" panose="020B0606020202030204" pitchFamily="34" charset="0"/>
              </a:rPr>
              <a:t>, </a:t>
            </a:r>
            <a:r>
              <a:rPr lang="ru-RU" sz="2400" dirty="0" err="1">
                <a:latin typeface="Arial Narrow" panose="020B0606020202030204" pitchFamily="34" charset="0"/>
              </a:rPr>
              <a:t>лечебни</a:t>
            </a:r>
            <a:r>
              <a:rPr lang="ru-RU" sz="2400" dirty="0">
                <a:latin typeface="Arial Narrow" panose="020B0606020202030204" pitchFamily="34" charset="0"/>
              </a:rPr>
              <a:t>, </a:t>
            </a:r>
            <a:r>
              <a:rPr lang="ru-RU" sz="2400" dirty="0" err="1">
                <a:latin typeface="Arial Narrow" panose="020B0606020202030204" pitchFamily="34" charset="0"/>
              </a:rPr>
              <a:t>профилактични</a:t>
            </a:r>
            <a:r>
              <a:rPr lang="ru-RU" sz="2400" dirty="0">
                <a:latin typeface="Arial Narrow" panose="020B0606020202030204" pitchFamily="34" charset="0"/>
              </a:rPr>
              <a:t> и </a:t>
            </a:r>
            <a:r>
              <a:rPr lang="ru-RU" sz="2400" dirty="0" err="1">
                <a:latin typeface="Arial Narrow" panose="020B0606020202030204" pitchFamily="34" charset="0"/>
              </a:rPr>
              <a:t>рехабилитационни</a:t>
            </a:r>
            <a:r>
              <a:rPr lang="ru-RU" sz="2400" dirty="0">
                <a:latin typeface="Arial Narrow" panose="020B0606020202030204" pitchFamily="34" charset="0"/>
              </a:rPr>
              <a:t> </a:t>
            </a:r>
            <a:r>
              <a:rPr lang="ru-RU" sz="2400" dirty="0" err="1">
                <a:latin typeface="Arial Narrow" panose="020B0606020202030204" pitchFamily="34" charset="0"/>
              </a:rPr>
              <a:t>дейности</a:t>
            </a:r>
            <a:r>
              <a:rPr lang="ru-RU" sz="2400" dirty="0" smtClean="0">
                <a:latin typeface="Arial Narrow" panose="020B0606020202030204" pitchFamily="34" charset="0"/>
              </a:rPr>
              <a:t>; </a:t>
            </a:r>
            <a:r>
              <a:rPr lang="ru-RU" sz="2400" dirty="0" err="1" smtClean="0">
                <a:latin typeface="Arial Narrow" panose="020B0606020202030204" pitchFamily="34" charset="0"/>
              </a:rPr>
              <a:t>експертна</a:t>
            </a:r>
            <a:r>
              <a:rPr lang="ru-RU" sz="2400" dirty="0" smtClean="0">
                <a:latin typeface="Arial Narrow" panose="020B0606020202030204" pitchFamily="34" charset="0"/>
              </a:rPr>
              <a:t> </a:t>
            </a:r>
            <a:r>
              <a:rPr lang="ru-RU" sz="2400" dirty="0" err="1">
                <a:latin typeface="Arial Narrow" panose="020B0606020202030204" pitchFamily="34" charset="0"/>
              </a:rPr>
              <a:t>дейност</a:t>
            </a:r>
            <a:r>
              <a:rPr lang="ru-RU" sz="2400" dirty="0">
                <a:latin typeface="Arial Narrow" panose="020B0606020202030204" pitchFamily="34" charset="0"/>
              </a:rPr>
              <a:t> в </a:t>
            </a:r>
            <a:r>
              <a:rPr lang="ru-RU" sz="2400" dirty="0" err="1">
                <a:latin typeface="Arial Narrow" panose="020B0606020202030204" pitchFamily="34" charset="0"/>
              </a:rPr>
              <a:t>областта</a:t>
            </a:r>
            <a:r>
              <a:rPr lang="ru-RU" sz="2400" dirty="0">
                <a:latin typeface="Arial Narrow" panose="020B0606020202030204" pitchFamily="34" charset="0"/>
              </a:rPr>
              <a:t> на </a:t>
            </a:r>
            <a:r>
              <a:rPr lang="ru-RU" sz="2400" dirty="0" err="1">
                <a:latin typeface="Arial Narrow" panose="020B0606020202030204" pitchFamily="34" charset="0"/>
              </a:rPr>
              <a:t>сексуалното</a:t>
            </a:r>
            <a:r>
              <a:rPr lang="ru-RU" sz="2400" dirty="0">
                <a:latin typeface="Arial Narrow" panose="020B0606020202030204" pitchFamily="34" charset="0"/>
              </a:rPr>
              <a:t> </a:t>
            </a:r>
            <a:r>
              <a:rPr lang="ru-RU" sz="2400" dirty="0" err="1">
                <a:latin typeface="Arial Narrow" panose="020B0606020202030204" pitchFamily="34" charset="0"/>
              </a:rPr>
              <a:t>здраве</a:t>
            </a:r>
            <a:r>
              <a:rPr lang="ru-RU" sz="2400" dirty="0">
                <a:latin typeface="Arial Narrow" panose="020B0606020202030204" pitchFamily="34" charset="0"/>
              </a:rPr>
              <a:t> и на кожно-</a:t>
            </a:r>
            <a:r>
              <a:rPr lang="ru-RU" sz="2400" dirty="0" err="1">
                <a:latin typeface="Arial Narrow" panose="020B0606020202030204" pitchFamily="34" charset="0"/>
              </a:rPr>
              <a:t>венерическите</a:t>
            </a:r>
            <a:r>
              <a:rPr lang="ru-RU" sz="2400" dirty="0">
                <a:latin typeface="Arial Narrow" panose="020B0606020202030204" pitchFamily="34" charset="0"/>
              </a:rPr>
              <a:t> </a:t>
            </a:r>
            <a:r>
              <a:rPr lang="ru-RU" sz="2400" dirty="0" err="1">
                <a:latin typeface="Arial Narrow" panose="020B0606020202030204" pitchFamily="34" charset="0"/>
              </a:rPr>
              <a:t>заболявания</a:t>
            </a:r>
            <a:r>
              <a:rPr lang="ru-RU" sz="2400" dirty="0" smtClean="0">
                <a:latin typeface="Arial Narrow" panose="020B0606020202030204" pitchFamily="34" charset="0"/>
              </a:rPr>
              <a:t>; промоция</a:t>
            </a:r>
            <a:r>
              <a:rPr lang="ru-RU" sz="2400" dirty="0">
                <a:latin typeface="Arial Narrow" panose="020B0606020202030204" pitchFamily="34" charset="0"/>
              </a:rPr>
              <a:t>, превенция и </a:t>
            </a:r>
            <a:r>
              <a:rPr lang="ru-RU" sz="2400" dirty="0" err="1">
                <a:latin typeface="Arial Narrow" panose="020B0606020202030204" pitchFamily="34" charset="0"/>
              </a:rPr>
              <a:t>подобряване</a:t>
            </a:r>
            <a:r>
              <a:rPr lang="ru-RU" sz="2400" dirty="0">
                <a:latin typeface="Arial Narrow" panose="020B0606020202030204" pitchFamily="34" charset="0"/>
              </a:rPr>
              <a:t> на </a:t>
            </a:r>
            <a:r>
              <a:rPr lang="ru-RU" sz="2400" dirty="0" err="1">
                <a:latin typeface="Arial Narrow" panose="020B0606020202030204" pitchFamily="34" charset="0"/>
              </a:rPr>
              <a:t>сексуалното</a:t>
            </a:r>
            <a:r>
              <a:rPr lang="ru-RU" sz="2400" dirty="0">
                <a:latin typeface="Arial Narrow" panose="020B0606020202030204" pitchFamily="34" charset="0"/>
              </a:rPr>
              <a:t> </a:t>
            </a:r>
            <a:r>
              <a:rPr lang="ru-RU" sz="2400" dirty="0" err="1">
                <a:latin typeface="Arial Narrow" panose="020B0606020202030204" pitchFamily="34" charset="0"/>
              </a:rPr>
              <a:t>здраве</a:t>
            </a:r>
            <a:r>
              <a:rPr lang="ru-RU" sz="2400" dirty="0">
                <a:latin typeface="Arial Narrow" panose="020B0606020202030204" pitchFamily="34" charset="0"/>
              </a:rPr>
              <a:t> на </a:t>
            </a:r>
            <a:r>
              <a:rPr lang="ru-RU" sz="2400" dirty="0" err="1">
                <a:latin typeface="Arial Narrow" panose="020B0606020202030204" pitchFamily="34" charset="0"/>
              </a:rPr>
              <a:t>населението</a:t>
            </a:r>
            <a:r>
              <a:rPr lang="ru-RU" sz="2400" dirty="0">
                <a:latin typeface="Arial Narrow" panose="020B0606020202030204" pitchFamily="34" charset="0"/>
              </a:rPr>
              <a:t> и на кожно-</a:t>
            </a:r>
            <a:r>
              <a:rPr lang="ru-RU" sz="2400" dirty="0" err="1">
                <a:latin typeface="Arial Narrow" panose="020B0606020202030204" pitchFamily="34" charset="0"/>
              </a:rPr>
              <a:t>венерическите</a:t>
            </a:r>
            <a:r>
              <a:rPr lang="ru-RU" sz="2400" dirty="0">
                <a:latin typeface="Arial Narrow" panose="020B0606020202030204" pitchFamily="34" charset="0"/>
              </a:rPr>
              <a:t> </a:t>
            </a:r>
            <a:r>
              <a:rPr lang="ru-RU" sz="2400" dirty="0" err="1">
                <a:latin typeface="Arial Narrow" panose="020B0606020202030204" pitchFamily="34" charset="0"/>
              </a:rPr>
              <a:t>заболявания</a:t>
            </a:r>
            <a:r>
              <a:rPr lang="ru-RU" sz="2400" dirty="0" smtClean="0">
                <a:latin typeface="Arial Narrow" panose="020B0606020202030204" pitchFamily="34" charset="0"/>
              </a:rPr>
              <a:t>; </a:t>
            </a:r>
            <a:r>
              <a:rPr lang="ru-RU" sz="2400" dirty="0" err="1" smtClean="0">
                <a:latin typeface="Arial Narrow" panose="020B0606020202030204" pitchFamily="34" charset="0"/>
              </a:rPr>
              <a:t>информиране</a:t>
            </a:r>
            <a:r>
              <a:rPr lang="ru-RU" sz="2400" dirty="0" smtClean="0">
                <a:latin typeface="Arial Narrow" panose="020B0606020202030204" pitchFamily="34" charset="0"/>
              </a:rPr>
              <a:t> </a:t>
            </a:r>
            <a:r>
              <a:rPr lang="ru-RU" sz="2400" dirty="0">
                <a:latin typeface="Arial Narrow" panose="020B0606020202030204" pitchFamily="34" charset="0"/>
              </a:rPr>
              <a:t>на </a:t>
            </a:r>
            <a:r>
              <a:rPr lang="ru-RU" sz="2400" dirty="0" err="1">
                <a:latin typeface="Arial Narrow" panose="020B0606020202030204" pitchFamily="34" charset="0"/>
              </a:rPr>
              <a:t>обществеността</a:t>
            </a:r>
            <a:r>
              <a:rPr lang="ru-RU" sz="2400" dirty="0">
                <a:latin typeface="Arial Narrow" panose="020B0606020202030204" pitchFamily="34" charset="0"/>
              </a:rPr>
              <a:t> по </a:t>
            </a:r>
            <a:r>
              <a:rPr lang="ru-RU" sz="2400" dirty="0" err="1">
                <a:latin typeface="Arial Narrow" panose="020B0606020202030204" pitchFamily="34" charset="0"/>
              </a:rPr>
              <a:t>проблемите</a:t>
            </a:r>
            <a:r>
              <a:rPr lang="ru-RU" sz="2400" dirty="0">
                <a:latin typeface="Arial Narrow" panose="020B0606020202030204" pitchFamily="34" charset="0"/>
              </a:rPr>
              <a:t> на </a:t>
            </a:r>
            <a:r>
              <a:rPr lang="ru-RU" sz="2400" dirty="0" err="1">
                <a:latin typeface="Arial Narrow" panose="020B0606020202030204" pitchFamily="34" charset="0"/>
              </a:rPr>
              <a:t>сексуалното</a:t>
            </a:r>
            <a:r>
              <a:rPr lang="ru-RU" sz="2400" dirty="0">
                <a:latin typeface="Arial Narrow" panose="020B0606020202030204" pitchFamily="34" charset="0"/>
              </a:rPr>
              <a:t> </a:t>
            </a:r>
            <a:r>
              <a:rPr lang="ru-RU" sz="2400" dirty="0" err="1">
                <a:latin typeface="Arial Narrow" panose="020B0606020202030204" pitchFamily="34" charset="0"/>
              </a:rPr>
              <a:t>здраве</a:t>
            </a:r>
            <a:r>
              <a:rPr lang="ru-RU" sz="2400" dirty="0">
                <a:latin typeface="Arial Narrow" panose="020B0606020202030204" pitchFamily="34" charset="0"/>
              </a:rPr>
              <a:t> и на кожно-</a:t>
            </a:r>
            <a:r>
              <a:rPr lang="ru-RU" sz="2400" dirty="0" err="1">
                <a:latin typeface="Arial Narrow" panose="020B0606020202030204" pitchFamily="34" charset="0"/>
              </a:rPr>
              <a:t>венерическите</a:t>
            </a:r>
            <a:r>
              <a:rPr lang="ru-RU" sz="2400" dirty="0">
                <a:latin typeface="Arial Narrow" panose="020B0606020202030204" pitchFamily="34" charset="0"/>
              </a:rPr>
              <a:t> </a:t>
            </a:r>
            <a:r>
              <a:rPr lang="ru-RU" sz="2400" dirty="0" err="1">
                <a:latin typeface="Arial Narrow" panose="020B0606020202030204" pitchFamily="34" charset="0"/>
              </a:rPr>
              <a:t>заболявания</a:t>
            </a:r>
            <a:r>
              <a:rPr lang="ru-RU" sz="2400" dirty="0" smtClean="0">
                <a:latin typeface="Arial Narrow" panose="020B0606020202030204" pitchFamily="34" charset="0"/>
              </a:rPr>
              <a:t>; научно-</a:t>
            </a:r>
            <a:r>
              <a:rPr lang="ru-RU" sz="2400" dirty="0" err="1" smtClean="0">
                <a:latin typeface="Arial Narrow" panose="020B0606020202030204" pitchFamily="34" charset="0"/>
              </a:rPr>
              <a:t>изследователска</a:t>
            </a:r>
            <a:r>
              <a:rPr lang="ru-RU" sz="2400" dirty="0" smtClean="0">
                <a:latin typeface="Arial Narrow" panose="020B0606020202030204" pitchFamily="34" charset="0"/>
              </a:rPr>
              <a:t> </a:t>
            </a:r>
            <a:r>
              <a:rPr lang="ru-RU" sz="2400" dirty="0" err="1">
                <a:latin typeface="Arial Narrow" panose="020B0606020202030204" pitchFamily="34" charset="0"/>
              </a:rPr>
              <a:t>дейност</a:t>
            </a:r>
            <a:r>
              <a:rPr lang="ru-RU" sz="2400" dirty="0">
                <a:latin typeface="Arial Narrow" panose="020B0606020202030204" pitchFamily="34" charset="0"/>
              </a:rPr>
              <a:t> в </a:t>
            </a:r>
            <a:r>
              <a:rPr lang="ru-RU" sz="2400" dirty="0" err="1">
                <a:latin typeface="Arial Narrow" panose="020B0606020202030204" pitchFamily="34" charset="0"/>
              </a:rPr>
              <a:t>областта</a:t>
            </a:r>
            <a:r>
              <a:rPr lang="ru-RU" sz="2400" dirty="0">
                <a:latin typeface="Arial Narrow" panose="020B0606020202030204" pitchFamily="34" charset="0"/>
              </a:rPr>
              <a:t> на </a:t>
            </a:r>
            <a:r>
              <a:rPr lang="ru-RU" sz="2400" dirty="0" err="1">
                <a:latin typeface="Arial Narrow" panose="020B0606020202030204" pitchFamily="34" charset="0"/>
              </a:rPr>
              <a:t>сексуалното</a:t>
            </a:r>
            <a:r>
              <a:rPr lang="ru-RU" sz="2400" dirty="0">
                <a:latin typeface="Arial Narrow" panose="020B0606020202030204" pitchFamily="34" charset="0"/>
              </a:rPr>
              <a:t> </a:t>
            </a:r>
            <a:r>
              <a:rPr lang="ru-RU" sz="2400" dirty="0" err="1">
                <a:latin typeface="Arial Narrow" panose="020B0606020202030204" pitchFamily="34" charset="0"/>
              </a:rPr>
              <a:t>здраве</a:t>
            </a:r>
            <a:r>
              <a:rPr lang="ru-RU" sz="2400" dirty="0">
                <a:latin typeface="Arial Narrow" panose="020B0606020202030204" pitchFamily="34" charset="0"/>
              </a:rPr>
              <a:t> и на кожно-</a:t>
            </a:r>
            <a:r>
              <a:rPr lang="ru-RU" sz="2400" dirty="0" err="1">
                <a:latin typeface="Arial Narrow" panose="020B0606020202030204" pitchFamily="34" charset="0"/>
              </a:rPr>
              <a:t>венерическите</a:t>
            </a:r>
            <a:r>
              <a:rPr lang="ru-RU" sz="2400" dirty="0">
                <a:latin typeface="Arial Narrow" panose="020B0606020202030204" pitchFamily="34" charset="0"/>
              </a:rPr>
              <a:t> </a:t>
            </a:r>
            <a:r>
              <a:rPr lang="ru-RU" sz="2400" dirty="0" err="1">
                <a:latin typeface="Arial Narrow" panose="020B0606020202030204" pitchFamily="34" charset="0"/>
              </a:rPr>
              <a:t>заболявания</a:t>
            </a:r>
            <a:r>
              <a:rPr lang="ru-RU" sz="2400" dirty="0">
                <a:latin typeface="Arial Narrow" panose="020B0606020202030204" pitchFamily="34" charset="0"/>
              </a:rPr>
              <a:t>.</a:t>
            </a:r>
          </a:p>
        </p:txBody>
      </p:sp>
    </p:spTree>
    <p:extLst>
      <p:ext uri="{BB962C8B-B14F-4D97-AF65-F5344CB8AC3E}">
        <p14:creationId xmlns:p14="http://schemas.microsoft.com/office/powerpoint/2010/main" val="114880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21023" y="174812"/>
            <a:ext cx="11967883" cy="6186309"/>
          </a:xfrm>
          <a:prstGeom prst="rect">
            <a:avLst/>
          </a:prstGeom>
        </p:spPr>
        <p:txBody>
          <a:bodyPr wrap="square">
            <a:spAutoFit/>
          </a:bodyPr>
          <a:lstStyle/>
          <a:p>
            <a:r>
              <a:rPr lang="ru-RU" sz="2200" b="1" dirty="0" smtClean="0">
                <a:solidFill>
                  <a:srgbClr val="7030A0"/>
                </a:solidFill>
                <a:latin typeface="Arial Narrow" panose="020B0606020202030204" pitchFamily="34" charset="0"/>
              </a:rPr>
              <a:t>5. Комплексен </a:t>
            </a:r>
            <a:r>
              <a:rPr lang="ru-RU" sz="2200" b="1" dirty="0" err="1" smtClean="0">
                <a:solidFill>
                  <a:srgbClr val="7030A0"/>
                </a:solidFill>
                <a:latin typeface="Arial Narrow" panose="020B0606020202030204" pitchFamily="34" charset="0"/>
              </a:rPr>
              <a:t>онкологичен</a:t>
            </a:r>
            <a:r>
              <a:rPr lang="ru-RU" sz="2200" b="1" dirty="0" smtClean="0">
                <a:solidFill>
                  <a:srgbClr val="7030A0"/>
                </a:solidFill>
                <a:latin typeface="Arial Narrow" panose="020B0606020202030204" pitchFamily="34" charset="0"/>
              </a:rPr>
              <a:t> </a:t>
            </a:r>
            <a:r>
              <a:rPr lang="ru-RU" sz="2200" b="1" dirty="0" err="1">
                <a:solidFill>
                  <a:srgbClr val="7030A0"/>
                </a:solidFill>
                <a:latin typeface="Arial Narrow" panose="020B0606020202030204" pitchFamily="34" charset="0"/>
              </a:rPr>
              <a:t>център</a:t>
            </a:r>
            <a:r>
              <a:rPr lang="ru-RU" sz="2200" b="1" dirty="0">
                <a:solidFill>
                  <a:srgbClr val="7030A0"/>
                </a:solidFill>
                <a:latin typeface="Arial Narrow" panose="020B0606020202030204" pitchFamily="34" charset="0"/>
              </a:rPr>
              <a:t> </a:t>
            </a:r>
            <a:r>
              <a:rPr lang="ru-RU" sz="2200" dirty="0">
                <a:solidFill>
                  <a:srgbClr val="000000"/>
                </a:solidFill>
                <a:latin typeface="Arial Narrow" panose="020B0606020202030204" pitchFamily="34" charset="0"/>
              </a:rPr>
              <a:t>е </a:t>
            </a:r>
            <a:r>
              <a:rPr lang="ru-RU" sz="2200" dirty="0" err="1">
                <a:solidFill>
                  <a:srgbClr val="000000"/>
                </a:solidFill>
                <a:latin typeface="Arial Narrow" panose="020B0606020202030204" pitchFamily="34" charset="0"/>
              </a:rPr>
              <a:t>лечебно</a:t>
            </a:r>
            <a:r>
              <a:rPr lang="ru-RU" sz="2200" dirty="0">
                <a:solidFill>
                  <a:srgbClr val="000000"/>
                </a:solidFill>
                <a:latin typeface="Arial Narrow" panose="020B0606020202030204" pitchFamily="34" charset="0"/>
              </a:rPr>
              <a:t> заведение, в </a:t>
            </a:r>
            <a:r>
              <a:rPr lang="ru-RU" sz="2200" dirty="0" err="1">
                <a:solidFill>
                  <a:srgbClr val="000000"/>
                </a:solidFill>
                <a:latin typeface="Arial Narrow" panose="020B0606020202030204" pitchFamily="34" charset="0"/>
              </a:rPr>
              <a:t>което</a:t>
            </a:r>
            <a:r>
              <a:rPr lang="ru-RU" sz="2200" dirty="0">
                <a:solidFill>
                  <a:srgbClr val="000000"/>
                </a:solidFill>
                <a:latin typeface="Arial Narrow" panose="020B0606020202030204" pitchFamily="34" charset="0"/>
              </a:rPr>
              <a:t> лекари с </a:t>
            </a:r>
            <a:r>
              <a:rPr lang="ru-RU" sz="2200" dirty="0" err="1">
                <a:solidFill>
                  <a:srgbClr val="000000"/>
                </a:solidFill>
                <a:latin typeface="Arial Narrow" panose="020B0606020202030204" pitchFamily="34" charset="0"/>
              </a:rPr>
              <a:t>помощта</a:t>
            </a:r>
            <a:r>
              <a:rPr lang="ru-RU" sz="2200" dirty="0">
                <a:solidFill>
                  <a:srgbClr val="000000"/>
                </a:solidFill>
                <a:latin typeface="Arial Narrow" panose="020B0606020202030204" pitchFamily="34" charset="0"/>
              </a:rPr>
              <a:t> на друг персонал </a:t>
            </a:r>
            <a:r>
              <a:rPr lang="ru-RU" sz="2200" dirty="0" err="1">
                <a:solidFill>
                  <a:srgbClr val="000000"/>
                </a:solidFill>
                <a:latin typeface="Arial Narrow" panose="020B0606020202030204" pitchFamily="34" charset="0"/>
              </a:rPr>
              <a:t>извършват</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следните</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дейности</a:t>
            </a:r>
            <a:r>
              <a:rPr lang="ru-RU" sz="2200" dirty="0">
                <a:solidFill>
                  <a:srgbClr val="000000"/>
                </a:solidFill>
                <a:latin typeface="Arial Narrow" panose="020B0606020202030204" pitchFamily="34" charset="0"/>
              </a:rPr>
              <a:t>:</a:t>
            </a:r>
          </a:p>
          <a:p>
            <a:r>
              <a:rPr lang="ru-RU" sz="2200" dirty="0">
                <a:solidFill>
                  <a:srgbClr val="000000"/>
                </a:solidFill>
                <a:latin typeface="Arial Narrow" panose="020B0606020202030204" pitchFamily="34" charset="0"/>
              </a:rPr>
              <a:t>1. активно </a:t>
            </a:r>
            <a:r>
              <a:rPr lang="ru-RU" sz="2200" dirty="0" err="1">
                <a:solidFill>
                  <a:srgbClr val="000000"/>
                </a:solidFill>
                <a:latin typeface="Arial Narrow" panose="020B0606020202030204" pitchFamily="34" charset="0"/>
              </a:rPr>
              <a:t>издирване</a:t>
            </a:r>
            <a:r>
              <a:rPr lang="ru-RU" sz="2200" dirty="0">
                <a:solidFill>
                  <a:srgbClr val="000000"/>
                </a:solidFill>
                <a:latin typeface="Arial Narrow" panose="020B0606020202030204" pitchFamily="34" charset="0"/>
              </a:rPr>
              <a:t>, диагностика и лечение на лица с </a:t>
            </a:r>
            <a:r>
              <a:rPr lang="ru-RU" sz="2200" dirty="0" err="1">
                <a:solidFill>
                  <a:srgbClr val="000000"/>
                </a:solidFill>
                <a:latin typeface="Arial Narrow" panose="020B0606020202030204" pitchFamily="34" charset="0"/>
              </a:rPr>
              <a:t>онкологични</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заболявания</a:t>
            </a:r>
            <a:r>
              <a:rPr lang="ru-RU" sz="2200" dirty="0">
                <a:solidFill>
                  <a:srgbClr val="000000"/>
                </a:solidFill>
                <a:latin typeface="Arial Narrow" panose="020B0606020202030204" pitchFamily="34" charset="0"/>
              </a:rPr>
              <a:t>;</a:t>
            </a:r>
          </a:p>
          <a:p>
            <a:r>
              <a:rPr lang="ru-RU" sz="2200" dirty="0">
                <a:solidFill>
                  <a:srgbClr val="000000"/>
                </a:solidFill>
                <a:latin typeface="Arial Narrow" panose="020B0606020202030204" pitchFamily="34" charset="0"/>
              </a:rPr>
              <a:t>2. периодично наблюдение, </a:t>
            </a:r>
            <a:r>
              <a:rPr lang="ru-RU" sz="2200" dirty="0" err="1">
                <a:solidFill>
                  <a:srgbClr val="000000"/>
                </a:solidFill>
                <a:latin typeface="Arial Narrow" panose="020B0606020202030204" pitchFamily="34" charset="0"/>
              </a:rPr>
              <a:t>консултации</a:t>
            </a:r>
            <a:r>
              <a:rPr lang="ru-RU" sz="2200" dirty="0">
                <a:solidFill>
                  <a:srgbClr val="000000"/>
                </a:solidFill>
                <a:latin typeface="Arial Narrow" panose="020B0606020202030204" pitchFamily="34" charset="0"/>
              </a:rPr>
              <a:t> и </a:t>
            </a:r>
            <a:r>
              <a:rPr lang="ru-RU" sz="2200" dirty="0" err="1">
                <a:solidFill>
                  <a:srgbClr val="000000"/>
                </a:solidFill>
                <a:latin typeface="Arial Narrow" panose="020B0606020202030204" pitchFamily="34" charset="0"/>
              </a:rPr>
              <a:t>проследяване</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болните</a:t>
            </a:r>
            <a:r>
              <a:rPr lang="ru-RU" sz="2200" dirty="0">
                <a:solidFill>
                  <a:srgbClr val="000000"/>
                </a:solidFill>
                <a:latin typeface="Arial Narrow" panose="020B0606020202030204" pitchFamily="34" charset="0"/>
              </a:rPr>
              <a:t> с </a:t>
            </a:r>
            <a:r>
              <a:rPr lang="ru-RU" sz="2200" dirty="0" err="1">
                <a:solidFill>
                  <a:srgbClr val="000000"/>
                </a:solidFill>
                <a:latin typeface="Arial Narrow" panose="020B0606020202030204" pitchFamily="34" charset="0"/>
              </a:rPr>
              <a:t>онкологични</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заболявания</a:t>
            </a:r>
            <a:r>
              <a:rPr lang="ru-RU" sz="2200" dirty="0">
                <a:solidFill>
                  <a:srgbClr val="000000"/>
                </a:solidFill>
                <a:latin typeface="Arial Narrow" panose="020B0606020202030204" pitchFamily="34" charset="0"/>
              </a:rPr>
              <a:t> и </a:t>
            </a:r>
            <a:r>
              <a:rPr lang="ru-RU" sz="2200" dirty="0" err="1">
                <a:solidFill>
                  <a:srgbClr val="000000"/>
                </a:solidFill>
                <a:latin typeface="Arial Narrow" panose="020B0606020202030204" pitchFamily="34" charset="0"/>
              </a:rPr>
              <a:t>преканцерози</a:t>
            </a:r>
            <a:r>
              <a:rPr lang="ru-RU" sz="2200" dirty="0">
                <a:solidFill>
                  <a:srgbClr val="000000"/>
                </a:solidFill>
                <a:latin typeface="Arial Narrow" panose="020B0606020202030204" pitchFamily="34" charset="0"/>
              </a:rPr>
              <a:t>;</a:t>
            </a:r>
          </a:p>
          <a:p>
            <a:r>
              <a:rPr lang="ru-RU" sz="2200" dirty="0">
                <a:solidFill>
                  <a:srgbClr val="000000"/>
                </a:solidFill>
                <a:latin typeface="Arial Narrow" panose="020B0606020202030204" pitchFamily="34" charset="0"/>
              </a:rPr>
              <a:t>3. регистрация и диспансеризация на </a:t>
            </a:r>
            <a:r>
              <a:rPr lang="ru-RU" sz="2200" dirty="0" err="1">
                <a:solidFill>
                  <a:srgbClr val="000000"/>
                </a:solidFill>
                <a:latin typeface="Arial Narrow" panose="020B0606020202030204" pitchFamily="34" charset="0"/>
              </a:rPr>
              <a:t>болни</a:t>
            </a:r>
            <a:r>
              <a:rPr lang="ru-RU" sz="2200" dirty="0">
                <a:solidFill>
                  <a:srgbClr val="000000"/>
                </a:solidFill>
                <a:latin typeface="Arial Narrow" panose="020B0606020202030204" pitchFamily="34" charset="0"/>
              </a:rPr>
              <a:t> с </a:t>
            </a:r>
            <a:r>
              <a:rPr lang="ru-RU" sz="2200" dirty="0" err="1">
                <a:solidFill>
                  <a:srgbClr val="000000"/>
                </a:solidFill>
                <a:latin typeface="Arial Narrow" panose="020B0606020202030204" pitchFamily="34" charset="0"/>
              </a:rPr>
              <a:t>онкологични</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заболявания</a:t>
            </a:r>
            <a:r>
              <a:rPr lang="ru-RU" sz="2200" dirty="0">
                <a:solidFill>
                  <a:srgbClr val="000000"/>
                </a:solidFill>
                <a:latin typeface="Arial Narrow" panose="020B0606020202030204" pitchFamily="34" charset="0"/>
              </a:rPr>
              <a:t> и </a:t>
            </a:r>
            <a:r>
              <a:rPr lang="ru-RU" sz="2200" dirty="0" err="1">
                <a:solidFill>
                  <a:srgbClr val="000000"/>
                </a:solidFill>
                <a:latin typeface="Arial Narrow" panose="020B0606020202030204" pitchFamily="34" charset="0"/>
              </a:rPr>
              <a:t>преканцерози</a:t>
            </a:r>
            <a:r>
              <a:rPr lang="ru-RU" sz="2200" dirty="0">
                <a:solidFill>
                  <a:srgbClr val="000000"/>
                </a:solidFill>
                <a:latin typeface="Arial Narrow" panose="020B0606020202030204" pitchFamily="34" charset="0"/>
              </a:rPr>
              <a:t>;</a:t>
            </a:r>
          </a:p>
          <a:p>
            <a:r>
              <a:rPr lang="ru-RU" sz="2200" dirty="0">
                <a:solidFill>
                  <a:srgbClr val="000000"/>
                </a:solidFill>
                <a:latin typeface="Arial Narrow" panose="020B0606020202030204" pitchFamily="34" charset="0"/>
              </a:rPr>
              <a:t>4. </a:t>
            </a:r>
            <a:r>
              <a:rPr lang="ru-RU" sz="2200" dirty="0" err="1" smtClean="0">
                <a:solidFill>
                  <a:srgbClr val="000000"/>
                </a:solidFill>
                <a:latin typeface="Arial Narrow" panose="020B0606020202030204" pitchFamily="34" charset="0"/>
              </a:rPr>
              <a:t>създаване</a:t>
            </a:r>
            <a:r>
              <a:rPr lang="ru-RU" sz="2200" dirty="0" smtClean="0">
                <a:solidFill>
                  <a:srgbClr val="000000"/>
                </a:solidFill>
                <a:latin typeface="Arial Narrow" panose="020B0606020202030204" pitchFamily="34" charset="0"/>
              </a:rPr>
              <a:t> </a:t>
            </a:r>
            <a:r>
              <a:rPr lang="ru-RU" sz="2200" dirty="0">
                <a:solidFill>
                  <a:srgbClr val="000000"/>
                </a:solidFill>
                <a:latin typeface="Arial Narrow" panose="020B0606020202030204" pitchFamily="34" charset="0"/>
              </a:rPr>
              <a:t>и </a:t>
            </a:r>
            <a:r>
              <a:rPr lang="ru-RU" sz="2200" dirty="0" err="1">
                <a:solidFill>
                  <a:srgbClr val="000000"/>
                </a:solidFill>
                <a:latin typeface="Arial Narrow" panose="020B0606020202030204" pitchFamily="34" charset="0"/>
              </a:rPr>
              <a:t>поддържане</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информационна</a:t>
            </a:r>
            <a:r>
              <a:rPr lang="ru-RU" sz="2200" dirty="0">
                <a:solidFill>
                  <a:srgbClr val="000000"/>
                </a:solidFill>
                <a:latin typeface="Arial Narrow" panose="020B0606020202030204" pitchFamily="34" charset="0"/>
              </a:rPr>
              <a:t> база </a:t>
            </a:r>
            <a:r>
              <a:rPr lang="ru-RU" sz="2200" dirty="0" err="1">
                <a:solidFill>
                  <a:srgbClr val="000000"/>
                </a:solidFill>
                <a:latin typeface="Arial Narrow" panose="020B0606020202030204" pitchFamily="34" charset="0"/>
              </a:rPr>
              <a:t>данни</a:t>
            </a:r>
            <a:r>
              <a:rPr lang="ru-RU" sz="2200" dirty="0">
                <a:solidFill>
                  <a:srgbClr val="000000"/>
                </a:solidFill>
                <a:latin typeface="Arial Narrow" panose="020B0606020202030204" pitchFamily="34" charset="0"/>
              </a:rPr>
              <a:t> за </a:t>
            </a:r>
            <a:r>
              <a:rPr lang="ru-RU" sz="2200" dirty="0" err="1">
                <a:solidFill>
                  <a:srgbClr val="000000"/>
                </a:solidFill>
                <a:latin typeface="Arial Narrow" panose="020B0606020202030204" pitchFamily="34" charset="0"/>
              </a:rPr>
              <a:t>преминалите</a:t>
            </a:r>
            <a:r>
              <a:rPr lang="ru-RU" sz="2200" dirty="0">
                <a:solidFill>
                  <a:srgbClr val="000000"/>
                </a:solidFill>
                <a:latin typeface="Arial Narrow" panose="020B0606020202030204" pitchFamily="34" charset="0"/>
              </a:rPr>
              <a:t> лица с </a:t>
            </a:r>
            <a:r>
              <a:rPr lang="ru-RU" sz="2200" dirty="0" err="1">
                <a:solidFill>
                  <a:srgbClr val="000000"/>
                </a:solidFill>
                <a:latin typeface="Arial Narrow" panose="020B0606020202030204" pitchFamily="34" charset="0"/>
              </a:rPr>
              <a:t>онкологични</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заболявания</a:t>
            </a:r>
            <a:r>
              <a:rPr lang="ru-RU" sz="2200" dirty="0">
                <a:solidFill>
                  <a:srgbClr val="000000"/>
                </a:solidFill>
                <a:latin typeface="Arial Narrow" panose="020B0606020202030204" pitchFamily="34" charset="0"/>
              </a:rPr>
              <a:t> за </a:t>
            </a:r>
            <a:r>
              <a:rPr lang="ru-RU" sz="2200" dirty="0" err="1">
                <a:solidFill>
                  <a:srgbClr val="000000"/>
                </a:solidFill>
                <a:latin typeface="Arial Narrow" panose="020B0606020202030204" pitchFamily="34" charset="0"/>
              </a:rPr>
              <a:t>нуждите</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Националния</a:t>
            </a:r>
            <a:r>
              <a:rPr lang="ru-RU" sz="2200" dirty="0">
                <a:solidFill>
                  <a:srgbClr val="000000"/>
                </a:solidFill>
                <a:latin typeface="Arial Narrow" panose="020B0606020202030204" pitchFamily="34" charset="0"/>
              </a:rPr>
              <a:t> раков </a:t>
            </a:r>
            <a:r>
              <a:rPr lang="ru-RU" sz="2200" dirty="0" err="1">
                <a:solidFill>
                  <a:srgbClr val="000000"/>
                </a:solidFill>
                <a:latin typeface="Arial Narrow" panose="020B0606020202030204" pitchFamily="34" charset="0"/>
              </a:rPr>
              <a:t>регистър</a:t>
            </a:r>
            <a:r>
              <a:rPr lang="ru-RU" sz="2200" dirty="0">
                <a:solidFill>
                  <a:srgbClr val="000000"/>
                </a:solidFill>
                <a:latin typeface="Arial Narrow" panose="020B0606020202030204" pitchFamily="34" charset="0"/>
              </a:rPr>
              <a:t> и </a:t>
            </a:r>
            <a:r>
              <a:rPr lang="ru-RU" sz="2200" dirty="0" err="1">
                <a:solidFill>
                  <a:srgbClr val="000000"/>
                </a:solidFill>
                <a:latin typeface="Arial Narrow" panose="020B0606020202030204" pitchFamily="34" charset="0"/>
              </a:rPr>
              <a:t>националните</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медицински</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регистри</a:t>
            </a:r>
            <a:r>
              <a:rPr lang="ru-RU" sz="2200" dirty="0">
                <a:solidFill>
                  <a:srgbClr val="000000"/>
                </a:solidFill>
                <a:latin typeface="Arial Narrow" panose="020B0606020202030204" pitchFamily="34" charset="0"/>
              </a:rPr>
              <a:t>;</a:t>
            </a:r>
          </a:p>
          <a:p>
            <a:r>
              <a:rPr lang="ru-RU" sz="2200" dirty="0">
                <a:solidFill>
                  <a:srgbClr val="000000"/>
                </a:solidFill>
                <a:latin typeface="Arial Narrow" panose="020B0606020202030204" pitchFamily="34" charset="0"/>
              </a:rPr>
              <a:t>5. промоция и превенция на </a:t>
            </a:r>
            <a:r>
              <a:rPr lang="ru-RU" sz="2200" dirty="0" err="1">
                <a:solidFill>
                  <a:srgbClr val="000000"/>
                </a:solidFill>
                <a:latin typeface="Arial Narrow" panose="020B0606020202030204" pitchFamily="34" charset="0"/>
              </a:rPr>
              <a:t>онкологичните</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заболявания</a:t>
            </a:r>
            <a:r>
              <a:rPr lang="ru-RU" sz="2200" dirty="0">
                <a:solidFill>
                  <a:srgbClr val="000000"/>
                </a:solidFill>
                <a:latin typeface="Arial Narrow" panose="020B0606020202030204" pitchFamily="34" charset="0"/>
              </a:rPr>
              <a:t>;</a:t>
            </a:r>
          </a:p>
          <a:p>
            <a:r>
              <a:rPr lang="ru-RU" sz="2200" dirty="0">
                <a:solidFill>
                  <a:srgbClr val="000000"/>
                </a:solidFill>
                <a:latin typeface="Arial Narrow" panose="020B0606020202030204" pitchFamily="34" charset="0"/>
              </a:rPr>
              <a:t>6. </a:t>
            </a:r>
            <a:r>
              <a:rPr lang="ru-RU" sz="2200" dirty="0" err="1">
                <a:solidFill>
                  <a:srgbClr val="000000"/>
                </a:solidFill>
                <a:latin typeface="Arial Narrow" panose="020B0606020202030204" pitchFamily="34" charset="0"/>
              </a:rPr>
              <a:t>информиране</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обществеността</a:t>
            </a:r>
            <a:r>
              <a:rPr lang="ru-RU" sz="2200" dirty="0">
                <a:solidFill>
                  <a:srgbClr val="000000"/>
                </a:solidFill>
                <a:latin typeface="Arial Narrow" panose="020B0606020202030204" pitchFamily="34" charset="0"/>
              </a:rPr>
              <a:t> по </a:t>
            </a:r>
            <a:r>
              <a:rPr lang="ru-RU" sz="2200" dirty="0" err="1">
                <a:solidFill>
                  <a:srgbClr val="000000"/>
                </a:solidFill>
                <a:latin typeface="Arial Narrow" panose="020B0606020202030204" pitchFamily="34" charset="0"/>
              </a:rPr>
              <a:t>проблемите</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онкологичните</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заболявания</a:t>
            </a:r>
            <a:r>
              <a:rPr lang="ru-RU" sz="2200" dirty="0">
                <a:solidFill>
                  <a:srgbClr val="000000"/>
                </a:solidFill>
                <a:latin typeface="Arial Narrow" panose="020B0606020202030204" pitchFamily="34" charset="0"/>
              </a:rPr>
              <a:t>;</a:t>
            </a:r>
          </a:p>
          <a:p>
            <a:r>
              <a:rPr lang="ru-RU" sz="2200" dirty="0">
                <a:solidFill>
                  <a:srgbClr val="000000"/>
                </a:solidFill>
                <a:latin typeface="Arial Narrow" panose="020B0606020202030204" pitchFamily="34" charset="0"/>
              </a:rPr>
              <a:t>7. </a:t>
            </a:r>
            <a:r>
              <a:rPr lang="ru-RU" sz="2200" dirty="0" err="1">
                <a:solidFill>
                  <a:srgbClr val="000000"/>
                </a:solidFill>
                <a:latin typeface="Arial Narrow" panose="020B0606020202030204" pitchFamily="34" charset="0"/>
              </a:rPr>
              <a:t>експертна</a:t>
            </a:r>
            <a:r>
              <a:rPr lang="ru-RU" sz="2200" dirty="0">
                <a:solidFill>
                  <a:srgbClr val="000000"/>
                </a:solidFill>
                <a:latin typeface="Arial Narrow" panose="020B0606020202030204" pitchFamily="34" charset="0"/>
              </a:rPr>
              <a:t> и </a:t>
            </a:r>
            <a:r>
              <a:rPr lang="ru-RU" sz="2200" dirty="0" err="1">
                <a:solidFill>
                  <a:srgbClr val="000000"/>
                </a:solidFill>
                <a:latin typeface="Arial Narrow" panose="020B0606020202030204" pitchFamily="34" charset="0"/>
              </a:rPr>
              <a:t>консултативна</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дейност</a:t>
            </a:r>
            <a:r>
              <a:rPr lang="ru-RU" sz="2200" dirty="0">
                <a:solidFill>
                  <a:srgbClr val="000000"/>
                </a:solidFill>
                <a:latin typeface="Arial Narrow" panose="020B0606020202030204" pitchFamily="34" charset="0"/>
              </a:rPr>
              <a:t> в </a:t>
            </a:r>
            <a:r>
              <a:rPr lang="ru-RU" sz="2200" dirty="0" err="1">
                <a:solidFill>
                  <a:srgbClr val="000000"/>
                </a:solidFill>
                <a:latin typeface="Arial Narrow" panose="020B0606020202030204" pitchFamily="34" charset="0"/>
              </a:rPr>
              <a:t>областта</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онкологията</a:t>
            </a:r>
            <a:r>
              <a:rPr lang="ru-RU" sz="2200" dirty="0">
                <a:solidFill>
                  <a:srgbClr val="000000"/>
                </a:solidFill>
                <a:latin typeface="Arial Narrow" panose="020B0606020202030204" pitchFamily="34" charset="0"/>
              </a:rPr>
              <a:t> и </a:t>
            </a:r>
            <a:r>
              <a:rPr lang="ru-RU" sz="2200" dirty="0" err="1">
                <a:solidFill>
                  <a:srgbClr val="000000"/>
                </a:solidFill>
                <a:latin typeface="Arial Narrow" panose="020B0606020202030204" pitchFamily="34" charset="0"/>
              </a:rPr>
              <a:t>медицинската</a:t>
            </a:r>
            <a:r>
              <a:rPr lang="ru-RU" sz="2200" dirty="0">
                <a:solidFill>
                  <a:srgbClr val="000000"/>
                </a:solidFill>
                <a:latin typeface="Arial Narrow" panose="020B0606020202030204" pitchFamily="34" charset="0"/>
              </a:rPr>
              <a:t> онкология;</a:t>
            </a:r>
          </a:p>
          <a:p>
            <a:r>
              <a:rPr lang="ru-RU" sz="2200" dirty="0">
                <a:solidFill>
                  <a:srgbClr val="000000"/>
                </a:solidFill>
                <a:latin typeface="Arial Narrow" panose="020B0606020202030204" pitchFamily="34" charset="0"/>
              </a:rPr>
              <a:t>8. </a:t>
            </a:r>
            <a:r>
              <a:rPr lang="ru-RU" sz="2200" dirty="0" err="1">
                <a:solidFill>
                  <a:srgbClr val="000000"/>
                </a:solidFill>
                <a:latin typeface="Arial Narrow" panose="020B0606020202030204" pitchFamily="34" charset="0"/>
              </a:rPr>
              <a:t>научноизследователска</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дейност</a:t>
            </a:r>
            <a:r>
              <a:rPr lang="ru-RU" sz="2200" dirty="0">
                <a:solidFill>
                  <a:srgbClr val="000000"/>
                </a:solidFill>
                <a:latin typeface="Arial Narrow" panose="020B0606020202030204" pitchFamily="34" charset="0"/>
              </a:rPr>
              <a:t> в </a:t>
            </a:r>
            <a:r>
              <a:rPr lang="ru-RU" sz="2200" dirty="0" err="1">
                <a:solidFill>
                  <a:srgbClr val="000000"/>
                </a:solidFill>
                <a:latin typeface="Arial Narrow" panose="020B0606020202030204" pitchFamily="34" charset="0"/>
              </a:rPr>
              <a:t>областта</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онкологията</a:t>
            </a:r>
            <a:r>
              <a:rPr lang="ru-RU" sz="2200" dirty="0">
                <a:solidFill>
                  <a:srgbClr val="000000"/>
                </a:solidFill>
                <a:latin typeface="Arial Narrow" panose="020B0606020202030204" pitchFamily="34" charset="0"/>
              </a:rPr>
              <a:t>;</a:t>
            </a:r>
          </a:p>
          <a:p>
            <a:r>
              <a:rPr lang="ru-RU" sz="2200" dirty="0">
                <a:solidFill>
                  <a:srgbClr val="000000"/>
                </a:solidFill>
                <a:latin typeface="Arial Narrow" panose="020B0606020202030204" pitchFamily="34" charset="0"/>
              </a:rPr>
              <a:t>9. </a:t>
            </a:r>
            <a:r>
              <a:rPr lang="ru-RU" sz="2200" dirty="0" err="1">
                <a:solidFill>
                  <a:srgbClr val="000000"/>
                </a:solidFill>
                <a:latin typeface="Arial Narrow" panose="020B0606020202030204" pitchFamily="34" charset="0"/>
              </a:rPr>
              <a:t>провеждане</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клинични</a:t>
            </a:r>
            <a:r>
              <a:rPr lang="ru-RU" sz="2200" dirty="0">
                <a:solidFill>
                  <a:srgbClr val="000000"/>
                </a:solidFill>
                <a:latin typeface="Arial Narrow" panose="020B0606020202030204" pitchFamily="34" charset="0"/>
              </a:rPr>
              <a:t> и </a:t>
            </a:r>
            <a:r>
              <a:rPr lang="ru-RU" sz="2200" dirty="0" err="1">
                <a:solidFill>
                  <a:srgbClr val="000000"/>
                </a:solidFill>
                <a:latin typeface="Arial Narrow" panose="020B0606020202030204" pitchFamily="34" charset="0"/>
              </a:rPr>
              <a:t>терапевтични</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изпитвания</a:t>
            </a:r>
            <a:r>
              <a:rPr lang="ru-RU" sz="2200" dirty="0">
                <a:solidFill>
                  <a:srgbClr val="000000"/>
                </a:solidFill>
                <a:latin typeface="Arial Narrow" panose="020B0606020202030204" pitchFamily="34" charset="0"/>
              </a:rPr>
              <a:t> в </a:t>
            </a:r>
            <a:r>
              <a:rPr lang="ru-RU" sz="2200" dirty="0" err="1">
                <a:solidFill>
                  <a:srgbClr val="000000"/>
                </a:solidFill>
                <a:latin typeface="Arial Narrow" panose="020B0606020202030204" pitchFamily="34" charset="0"/>
              </a:rPr>
              <a:t>областта</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медицинската</a:t>
            </a:r>
            <a:r>
              <a:rPr lang="ru-RU" sz="2200" dirty="0">
                <a:solidFill>
                  <a:srgbClr val="000000"/>
                </a:solidFill>
                <a:latin typeface="Arial Narrow" panose="020B0606020202030204" pitchFamily="34" charset="0"/>
              </a:rPr>
              <a:t> онкология;</a:t>
            </a:r>
          </a:p>
          <a:p>
            <a:r>
              <a:rPr lang="ru-RU" sz="2200" dirty="0">
                <a:solidFill>
                  <a:srgbClr val="000000"/>
                </a:solidFill>
                <a:latin typeface="Arial Narrow" panose="020B0606020202030204" pitchFamily="34" charset="0"/>
              </a:rPr>
              <a:t>10. </a:t>
            </a:r>
            <a:r>
              <a:rPr lang="ru-RU" sz="2200" dirty="0" err="1" smtClean="0">
                <a:solidFill>
                  <a:srgbClr val="000000"/>
                </a:solidFill>
                <a:latin typeface="Arial Narrow" panose="020B0606020202030204" pitchFamily="34" charset="0"/>
              </a:rPr>
              <a:t>клинични</a:t>
            </a:r>
            <a:r>
              <a:rPr lang="ru-RU" sz="2200" dirty="0" smtClean="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изпитвания</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лекарствени</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продукти</a:t>
            </a:r>
            <a:r>
              <a:rPr lang="ru-RU" sz="2200" dirty="0">
                <a:solidFill>
                  <a:srgbClr val="000000"/>
                </a:solidFill>
                <a:latin typeface="Arial Narrow" panose="020B0606020202030204" pitchFamily="34" charset="0"/>
              </a:rPr>
              <a:t>;</a:t>
            </a:r>
          </a:p>
          <a:p>
            <a:r>
              <a:rPr lang="ru-RU" sz="2200" dirty="0">
                <a:solidFill>
                  <a:srgbClr val="000000"/>
                </a:solidFill>
                <a:latin typeface="Arial Narrow" panose="020B0606020202030204" pitchFamily="34" charset="0"/>
              </a:rPr>
              <a:t>11. </a:t>
            </a:r>
            <a:r>
              <a:rPr lang="ru-RU" sz="2200" dirty="0" err="1" smtClean="0">
                <a:solidFill>
                  <a:srgbClr val="000000"/>
                </a:solidFill>
                <a:latin typeface="Arial Narrow" panose="020B0606020202030204" pitchFamily="34" charset="0"/>
              </a:rPr>
              <a:t>реализиране</a:t>
            </a:r>
            <a:r>
              <a:rPr lang="ru-RU" sz="2200" dirty="0" smtClean="0">
                <a:solidFill>
                  <a:srgbClr val="000000"/>
                </a:solidFill>
                <a:latin typeface="Arial Narrow" panose="020B0606020202030204" pitchFamily="34" charset="0"/>
              </a:rPr>
              <a:t> </a:t>
            </a:r>
            <a:r>
              <a:rPr lang="ru-RU" sz="2200" dirty="0">
                <a:solidFill>
                  <a:srgbClr val="000000"/>
                </a:solidFill>
                <a:latin typeface="Arial Narrow" panose="020B0606020202030204" pitchFamily="34" charset="0"/>
              </a:rPr>
              <a:t>на </a:t>
            </a:r>
            <a:r>
              <a:rPr lang="ru-RU" sz="2200" dirty="0" err="1">
                <a:solidFill>
                  <a:srgbClr val="000000"/>
                </a:solidFill>
                <a:latin typeface="Arial Narrow" panose="020B0606020202030204" pitchFamily="34" charset="0"/>
              </a:rPr>
              <a:t>комплексни</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програми</a:t>
            </a:r>
            <a:r>
              <a:rPr lang="ru-RU" sz="2200" dirty="0">
                <a:solidFill>
                  <a:srgbClr val="000000"/>
                </a:solidFill>
                <a:latin typeface="Arial Narrow" panose="020B0606020202030204" pitchFamily="34" charset="0"/>
              </a:rPr>
              <a:t> за обучение и специализация по онкология, </a:t>
            </a:r>
            <a:r>
              <a:rPr lang="ru-RU" sz="2200" dirty="0" err="1">
                <a:solidFill>
                  <a:srgbClr val="000000"/>
                </a:solidFill>
                <a:latin typeface="Arial Narrow" panose="020B0606020202030204" pitchFamily="34" charset="0"/>
              </a:rPr>
              <a:t>медицинска</a:t>
            </a:r>
            <a:r>
              <a:rPr lang="ru-RU" sz="2200" dirty="0">
                <a:solidFill>
                  <a:srgbClr val="000000"/>
                </a:solidFill>
                <a:latin typeface="Arial Narrow" panose="020B0606020202030204" pitchFamily="34" charset="0"/>
              </a:rPr>
              <a:t> онкология и </a:t>
            </a:r>
            <a:r>
              <a:rPr lang="ru-RU" sz="2200" dirty="0" err="1">
                <a:solidFill>
                  <a:srgbClr val="000000"/>
                </a:solidFill>
                <a:latin typeface="Arial Narrow" panose="020B0606020202030204" pitchFamily="34" charset="0"/>
              </a:rPr>
              <a:t>лъчелечение</a:t>
            </a:r>
            <a:r>
              <a:rPr lang="ru-RU" sz="2200" dirty="0">
                <a:solidFill>
                  <a:srgbClr val="000000"/>
                </a:solidFill>
                <a:latin typeface="Arial Narrow" panose="020B0606020202030204" pitchFamily="34" charset="0"/>
              </a:rPr>
              <a:t> и </a:t>
            </a:r>
            <a:r>
              <a:rPr lang="ru-RU" sz="2200" dirty="0" err="1">
                <a:solidFill>
                  <a:srgbClr val="000000"/>
                </a:solidFill>
                <a:latin typeface="Arial Narrow" panose="020B0606020202030204" pitchFamily="34" charset="0"/>
              </a:rPr>
              <a:t>здравни</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грижи</a:t>
            </a:r>
            <a:r>
              <a:rPr lang="ru-RU" sz="2200" dirty="0">
                <a:solidFill>
                  <a:srgbClr val="000000"/>
                </a:solidFill>
                <a:latin typeface="Arial Narrow" panose="020B0606020202030204" pitchFamily="34" charset="0"/>
              </a:rPr>
              <a:t>;</a:t>
            </a:r>
          </a:p>
          <a:p>
            <a:r>
              <a:rPr lang="ru-RU" sz="2200" dirty="0">
                <a:solidFill>
                  <a:srgbClr val="000000"/>
                </a:solidFill>
                <a:latin typeface="Arial Narrow" panose="020B0606020202030204" pitchFamily="34" charset="0"/>
              </a:rPr>
              <a:t>12. </a:t>
            </a:r>
            <a:r>
              <a:rPr lang="ru-RU" sz="2200" dirty="0" err="1" smtClean="0">
                <a:solidFill>
                  <a:srgbClr val="000000"/>
                </a:solidFill>
                <a:latin typeface="Arial Narrow" panose="020B0606020202030204" pitchFamily="34" charset="0"/>
              </a:rPr>
              <a:t>осъществяване</a:t>
            </a:r>
            <a:r>
              <a:rPr lang="ru-RU" sz="2200" dirty="0" smtClean="0">
                <a:solidFill>
                  <a:srgbClr val="000000"/>
                </a:solidFill>
                <a:latin typeface="Arial Narrow" panose="020B0606020202030204" pitchFamily="34" charset="0"/>
              </a:rPr>
              <a:t> </a:t>
            </a:r>
            <a:r>
              <a:rPr lang="ru-RU" sz="2200" dirty="0">
                <a:solidFill>
                  <a:srgbClr val="000000"/>
                </a:solidFill>
                <a:latin typeface="Arial Narrow" panose="020B0606020202030204" pitchFamily="34" charset="0"/>
              </a:rPr>
              <a:t>на </a:t>
            </a:r>
            <a:r>
              <a:rPr lang="ru-RU" sz="2200" dirty="0" err="1">
                <a:solidFill>
                  <a:srgbClr val="000000"/>
                </a:solidFill>
                <a:latin typeface="Arial Narrow" panose="020B0606020202030204" pitchFamily="34" charset="0"/>
              </a:rPr>
              <a:t>консултации</a:t>
            </a:r>
            <a:r>
              <a:rPr lang="ru-RU" sz="2200" dirty="0">
                <a:solidFill>
                  <a:srgbClr val="000000"/>
                </a:solidFill>
                <a:latin typeface="Arial Narrow" panose="020B0606020202030204" pitchFamily="34" charset="0"/>
              </a:rPr>
              <a:t> по </a:t>
            </a:r>
            <a:r>
              <a:rPr lang="ru-RU" sz="2200" dirty="0" err="1">
                <a:solidFill>
                  <a:srgbClr val="000000"/>
                </a:solidFill>
                <a:latin typeface="Arial Narrow" panose="020B0606020202030204" pitchFamily="34" charset="0"/>
              </a:rPr>
              <a:t>проблемите</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онкологичните</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заболявания</a:t>
            </a:r>
            <a:r>
              <a:rPr lang="ru-RU" sz="2200" dirty="0">
                <a:solidFill>
                  <a:srgbClr val="000000"/>
                </a:solidFill>
                <a:latin typeface="Arial Narrow" panose="020B0606020202030204" pitchFamily="34" charset="0"/>
              </a:rPr>
              <a:t> в </a:t>
            </a:r>
            <a:r>
              <a:rPr lang="ru-RU" sz="2200" dirty="0" err="1">
                <a:solidFill>
                  <a:srgbClr val="000000"/>
                </a:solidFill>
                <a:latin typeface="Arial Narrow" panose="020B0606020202030204" pitchFamily="34" charset="0"/>
              </a:rPr>
              <a:t>обслужвания</a:t>
            </a:r>
            <a:r>
              <a:rPr lang="ru-RU" sz="2200" dirty="0">
                <a:solidFill>
                  <a:srgbClr val="000000"/>
                </a:solidFill>
                <a:latin typeface="Arial Narrow" panose="020B0606020202030204" pitchFamily="34" charset="0"/>
              </a:rPr>
              <a:t> район;</a:t>
            </a:r>
          </a:p>
          <a:p>
            <a:r>
              <a:rPr lang="ru-RU" sz="2200" dirty="0">
                <a:solidFill>
                  <a:srgbClr val="000000"/>
                </a:solidFill>
                <a:latin typeface="Arial Narrow" panose="020B0606020202030204" pitchFamily="34" charset="0"/>
              </a:rPr>
              <a:t>13. </a:t>
            </a:r>
            <a:r>
              <a:rPr lang="ru-RU" sz="2200" dirty="0" err="1" smtClean="0">
                <a:solidFill>
                  <a:srgbClr val="000000"/>
                </a:solidFill>
                <a:latin typeface="Arial Narrow" panose="020B0606020202030204" pitchFamily="34" charset="0"/>
              </a:rPr>
              <a:t>извършване</a:t>
            </a:r>
            <a:r>
              <a:rPr lang="ru-RU" sz="2200" dirty="0" smtClean="0">
                <a:solidFill>
                  <a:srgbClr val="000000"/>
                </a:solidFill>
                <a:latin typeface="Arial Narrow" panose="020B0606020202030204" pitchFamily="34" charset="0"/>
              </a:rPr>
              <a:t> </a:t>
            </a:r>
            <a:r>
              <a:rPr lang="ru-RU" sz="2200" dirty="0">
                <a:solidFill>
                  <a:srgbClr val="000000"/>
                </a:solidFill>
                <a:latin typeface="Arial Narrow" panose="020B0606020202030204" pitchFamily="34" charset="0"/>
              </a:rPr>
              <a:t>на профилактика и </a:t>
            </a:r>
            <a:r>
              <a:rPr lang="ru-RU" sz="2200" dirty="0" err="1">
                <a:solidFill>
                  <a:srgbClr val="000000"/>
                </a:solidFill>
                <a:latin typeface="Arial Narrow" panose="020B0606020202030204" pitchFamily="34" charset="0"/>
              </a:rPr>
              <a:t>скринингови</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програми</a:t>
            </a:r>
            <a:r>
              <a:rPr lang="ru-RU" sz="2200" dirty="0">
                <a:solidFill>
                  <a:srgbClr val="000000"/>
                </a:solidFill>
                <a:latin typeface="Arial Narrow" panose="020B0606020202030204" pitchFamily="34" charset="0"/>
              </a:rPr>
              <a:t> за </a:t>
            </a:r>
            <a:r>
              <a:rPr lang="ru-RU" sz="2200" dirty="0" err="1">
                <a:solidFill>
                  <a:srgbClr val="000000"/>
                </a:solidFill>
                <a:latin typeface="Arial Narrow" panose="020B0606020202030204" pitchFamily="34" charset="0"/>
              </a:rPr>
              <a:t>онкологичните</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заболявания</a:t>
            </a:r>
            <a:r>
              <a:rPr lang="ru-RU" sz="2200" dirty="0">
                <a:solidFill>
                  <a:srgbClr val="000000"/>
                </a:solidFill>
                <a:latin typeface="Arial Narrow" panose="020B0606020202030204" pitchFamily="34" charset="0"/>
              </a:rPr>
              <a:t>.</a:t>
            </a:r>
            <a:endParaRPr lang="ru-RU" sz="2200" b="0" i="0" dirty="0">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283503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101803"/>
            <a:ext cx="12191999" cy="6370975"/>
          </a:xfrm>
          <a:prstGeom prst="rect">
            <a:avLst/>
          </a:prstGeom>
        </p:spPr>
        <p:txBody>
          <a:bodyPr wrap="square">
            <a:spAutoFit/>
          </a:bodyPr>
          <a:lstStyle/>
          <a:p>
            <a:pPr algn="just"/>
            <a:r>
              <a:rPr lang="ru-RU" sz="2400" b="1" dirty="0" smtClean="0">
                <a:solidFill>
                  <a:srgbClr val="7030A0"/>
                </a:solidFill>
                <a:latin typeface="Arial Narrow" panose="020B0606020202030204" pitchFamily="34" charset="0"/>
              </a:rPr>
              <a:t>6. Дом </a:t>
            </a:r>
            <a:r>
              <a:rPr lang="ru-RU" sz="2400" b="1" dirty="0">
                <a:solidFill>
                  <a:srgbClr val="7030A0"/>
                </a:solidFill>
                <a:latin typeface="Arial Narrow" panose="020B0606020202030204" pitchFamily="34" charset="0"/>
              </a:rPr>
              <a:t>за медико-</a:t>
            </a:r>
            <a:r>
              <a:rPr lang="ru-RU" sz="2400" b="1" dirty="0" err="1">
                <a:solidFill>
                  <a:srgbClr val="7030A0"/>
                </a:solidFill>
                <a:latin typeface="Arial Narrow" panose="020B0606020202030204" pitchFamily="34" charset="0"/>
              </a:rPr>
              <a:t>социални</a:t>
            </a:r>
            <a:r>
              <a:rPr lang="ru-RU" sz="2400" b="1" dirty="0">
                <a:solidFill>
                  <a:srgbClr val="7030A0"/>
                </a:solidFill>
                <a:latin typeface="Arial Narrow" panose="020B0606020202030204" pitchFamily="34" charset="0"/>
              </a:rPr>
              <a:t> </a:t>
            </a:r>
            <a:r>
              <a:rPr lang="ru-RU" sz="2400" b="1" dirty="0" err="1">
                <a:solidFill>
                  <a:srgbClr val="7030A0"/>
                </a:solidFill>
                <a:latin typeface="Arial Narrow" panose="020B0606020202030204" pitchFamily="34" charset="0"/>
              </a:rPr>
              <a:t>грижи</a:t>
            </a:r>
            <a:r>
              <a:rPr lang="ru-RU" sz="2400" b="1" dirty="0">
                <a:solidFill>
                  <a:srgbClr val="7030A0"/>
                </a:solidFill>
                <a:latin typeface="Arial Narrow" panose="020B0606020202030204" pitchFamily="34" charset="0"/>
              </a:rPr>
              <a:t> за </a:t>
            </a:r>
            <a:r>
              <a:rPr lang="ru-RU" sz="2400" b="1" dirty="0" err="1">
                <a:solidFill>
                  <a:srgbClr val="7030A0"/>
                </a:solidFill>
                <a:latin typeface="Arial Narrow" panose="020B0606020202030204" pitchFamily="34" charset="0"/>
              </a:rPr>
              <a:t>пълнолетни</a:t>
            </a:r>
            <a:r>
              <a:rPr lang="ru-RU" sz="2400" b="1" dirty="0">
                <a:solidFill>
                  <a:srgbClr val="7030A0"/>
                </a:solidFill>
                <a:latin typeface="Arial Narrow" panose="020B0606020202030204" pitchFamily="34" charset="0"/>
              </a:rPr>
              <a:t> лица </a:t>
            </a:r>
            <a:r>
              <a:rPr lang="ru-RU" sz="2400" dirty="0">
                <a:solidFill>
                  <a:srgbClr val="000000"/>
                </a:solidFill>
                <a:latin typeface="Arial Narrow" panose="020B0606020202030204" pitchFamily="34" charset="0"/>
              </a:rPr>
              <a:t>е </a:t>
            </a:r>
            <a:r>
              <a:rPr lang="ru-RU" sz="2400" dirty="0" err="1">
                <a:solidFill>
                  <a:srgbClr val="000000"/>
                </a:solidFill>
                <a:latin typeface="Arial Narrow" panose="020B0606020202030204" pitchFamily="34" charset="0"/>
              </a:rPr>
              <a:t>лечебно</a:t>
            </a:r>
            <a:r>
              <a:rPr lang="ru-RU" sz="2400" dirty="0">
                <a:solidFill>
                  <a:srgbClr val="000000"/>
                </a:solidFill>
                <a:latin typeface="Arial Narrow" panose="020B0606020202030204" pitchFamily="34" charset="0"/>
              </a:rPr>
              <a:t> заведение, в </a:t>
            </a:r>
            <a:r>
              <a:rPr lang="ru-RU" sz="2400" dirty="0" err="1">
                <a:solidFill>
                  <a:srgbClr val="000000"/>
                </a:solidFill>
                <a:latin typeface="Arial Narrow" panose="020B0606020202030204" pitchFamily="34" charset="0"/>
              </a:rPr>
              <a:t>което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медицински</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други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специалисти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осъществяват</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продължително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медицинско</a:t>
            </a:r>
            <a:r>
              <a:rPr lang="ru-RU" sz="2400" dirty="0">
                <a:solidFill>
                  <a:srgbClr val="000000"/>
                </a:solidFill>
                <a:latin typeface="Arial Narrow" panose="020B0606020202030204" pitchFamily="34" charset="0"/>
              </a:rPr>
              <a:t> наблюдение и </a:t>
            </a:r>
            <a:r>
              <a:rPr lang="ru-RU" sz="2400" dirty="0" err="1">
                <a:solidFill>
                  <a:srgbClr val="000000"/>
                </a:solidFill>
                <a:latin typeface="Arial Narrow" panose="020B0606020202030204" pitchFamily="34" charset="0"/>
              </a:rPr>
              <a:t>специфични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грижи</a:t>
            </a:r>
            <a:r>
              <a:rPr lang="ru-RU" sz="2400" dirty="0">
                <a:solidFill>
                  <a:srgbClr val="000000"/>
                </a:solidFill>
                <a:latin typeface="Arial Narrow" panose="020B0606020202030204" pitchFamily="34" charset="0"/>
              </a:rPr>
              <a:t> за лица над 18-годишна </a:t>
            </a:r>
            <a:r>
              <a:rPr lang="ru-RU" sz="2400" dirty="0" err="1">
                <a:solidFill>
                  <a:srgbClr val="000000"/>
                </a:solidFill>
                <a:latin typeface="Arial Narrow" panose="020B0606020202030204" pitchFamily="34" charset="0"/>
              </a:rPr>
              <a:t>възраст</a:t>
            </a:r>
            <a:r>
              <a:rPr lang="ru-RU" sz="2400" dirty="0">
                <a:solidFill>
                  <a:srgbClr val="000000"/>
                </a:solidFill>
                <a:latin typeface="Arial Narrow" panose="020B0606020202030204" pitchFamily="34" charset="0"/>
              </a:rPr>
              <a:t> от </a:t>
            </a:r>
            <a:r>
              <a:rPr lang="ru-RU" sz="2400" dirty="0" err="1">
                <a:solidFill>
                  <a:srgbClr val="000000"/>
                </a:solidFill>
                <a:latin typeface="Arial Narrow" panose="020B0606020202030204" pitchFamily="34" charset="0"/>
              </a:rPr>
              <a:t>различни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възрастови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групи</a:t>
            </a:r>
            <a:r>
              <a:rPr lang="ru-RU" sz="2400" dirty="0">
                <a:solidFill>
                  <a:srgbClr val="000000"/>
                </a:solidFill>
                <a:latin typeface="Arial Narrow" panose="020B0606020202030204" pitchFamily="34" charset="0"/>
              </a:rPr>
              <a:t> с </a:t>
            </a:r>
            <a:r>
              <a:rPr lang="ru-RU" sz="2400" dirty="0" err="1">
                <a:solidFill>
                  <a:srgbClr val="000000"/>
                </a:solidFill>
                <a:latin typeface="Arial Narrow" panose="020B0606020202030204" pitchFamily="34" charset="0"/>
              </a:rPr>
              <a:t>хронични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заболявания</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специфични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грижи</a:t>
            </a:r>
            <a:r>
              <a:rPr lang="ru-RU" sz="2400" dirty="0">
                <a:solidFill>
                  <a:srgbClr val="000000"/>
                </a:solidFill>
                <a:latin typeface="Arial Narrow" panose="020B0606020202030204" pitchFamily="34" charset="0"/>
              </a:rPr>
              <a:t> по </a:t>
            </a:r>
            <a:r>
              <a:rPr lang="ru-RU" sz="2400" dirty="0" err="1">
                <a:solidFill>
                  <a:srgbClr val="000000"/>
                </a:solidFill>
                <a:latin typeface="Arial Narrow" panose="020B0606020202030204" pitchFamily="34" charset="0"/>
              </a:rPr>
              <a:t>домовете</a:t>
            </a:r>
            <a:r>
              <a:rPr lang="ru-RU" sz="2400" dirty="0">
                <a:solidFill>
                  <a:srgbClr val="000000"/>
                </a:solidFill>
                <a:latin typeface="Arial Narrow" panose="020B0606020202030204" pitchFamily="34" charset="0"/>
              </a:rPr>
              <a:t> на лица </a:t>
            </a:r>
            <a:r>
              <a:rPr lang="ru-RU" sz="2400" dirty="0" smtClean="0">
                <a:solidFill>
                  <a:srgbClr val="000000"/>
                </a:solidFill>
                <a:latin typeface="Arial Narrow" panose="020B0606020202030204" pitchFamily="34" charset="0"/>
              </a:rPr>
              <a:t>с </a:t>
            </a:r>
            <a:r>
              <a:rPr lang="ru-RU" sz="2400" dirty="0" err="1">
                <a:solidFill>
                  <a:srgbClr val="000000"/>
                </a:solidFill>
                <a:latin typeface="Arial Narrow" panose="020B0606020202030204" pitchFamily="34" charset="0"/>
              </a:rPr>
              <a:t>хронични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инвалидизиращи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заболявания</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медикосоциални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проблеми</a:t>
            </a:r>
            <a:r>
              <a:rPr lang="ru-RU" sz="2400" dirty="0" smtClean="0">
                <a:solidFill>
                  <a:srgbClr val="000000"/>
                </a:solidFill>
                <a:latin typeface="Arial Narrow" panose="020B0606020202030204" pitchFamily="34" charset="0"/>
              </a:rPr>
              <a:t>.</a:t>
            </a:r>
          </a:p>
          <a:p>
            <a:pPr algn="just"/>
            <a:r>
              <a:rPr lang="bg-BG" sz="2400" dirty="0" smtClean="0">
                <a:latin typeface="Arial Narrow" panose="020B0606020202030204" pitchFamily="34" charset="0"/>
              </a:rPr>
              <a:t>7</a:t>
            </a:r>
            <a:r>
              <a:rPr lang="bg-BG" sz="2400" b="1" dirty="0" smtClean="0">
                <a:solidFill>
                  <a:srgbClr val="7030A0"/>
                </a:solidFill>
                <a:latin typeface="Arial Narrow" panose="020B0606020202030204" pitchFamily="34" charset="0"/>
              </a:rPr>
              <a:t>. </a:t>
            </a:r>
            <a:r>
              <a:rPr lang="ru-RU" sz="2400" b="1" dirty="0" err="1">
                <a:solidFill>
                  <a:srgbClr val="7030A0"/>
                </a:solidFill>
                <a:latin typeface="Arial Narrow" panose="020B0606020202030204" pitchFamily="34" charset="0"/>
              </a:rPr>
              <a:t>Център</a:t>
            </a:r>
            <a:r>
              <a:rPr lang="ru-RU" sz="2400" b="1" dirty="0">
                <a:solidFill>
                  <a:srgbClr val="7030A0"/>
                </a:solidFill>
                <a:latin typeface="Arial Narrow" panose="020B0606020202030204" pitchFamily="34" charset="0"/>
              </a:rPr>
              <a:t> за комплексно </a:t>
            </a:r>
            <a:r>
              <a:rPr lang="ru-RU" sz="2400" b="1" dirty="0" err="1">
                <a:solidFill>
                  <a:srgbClr val="7030A0"/>
                </a:solidFill>
                <a:latin typeface="Arial Narrow" panose="020B0606020202030204" pitchFamily="34" charset="0"/>
              </a:rPr>
              <a:t>обслужване</a:t>
            </a:r>
            <a:r>
              <a:rPr lang="ru-RU" sz="2400" b="1" dirty="0">
                <a:solidFill>
                  <a:srgbClr val="7030A0"/>
                </a:solidFill>
                <a:latin typeface="Arial Narrow" panose="020B0606020202030204" pitchFamily="34" charset="0"/>
              </a:rPr>
              <a:t> на </a:t>
            </a:r>
            <a:r>
              <a:rPr lang="ru-RU" sz="2400" b="1" dirty="0" err="1">
                <a:solidFill>
                  <a:srgbClr val="7030A0"/>
                </a:solidFill>
                <a:latin typeface="Arial Narrow" panose="020B0606020202030204" pitchFamily="34" charset="0"/>
              </a:rPr>
              <a:t>деца</a:t>
            </a:r>
            <a:r>
              <a:rPr lang="ru-RU" sz="2400" b="1" dirty="0">
                <a:solidFill>
                  <a:srgbClr val="7030A0"/>
                </a:solidFill>
                <a:latin typeface="Arial Narrow" panose="020B0606020202030204" pitchFamily="34" charset="0"/>
              </a:rPr>
              <a:t> с </a:t>
            </a:r>
            <a:r>
              <a:rPr lang="ru-RU" sz="2400" b="1" dirty="0" err="1">
                <a:solidFill>
                  <a:srgbClr val="7030A0"/>
                </a:solidFill>
                <a:latin typeface="Arial Narrow" panose="020B0606020202030204" pitchFamily="34" charset="0"/>
              </a:rPr>
              <a:t>увреждания</a:t>
            </a:r>
            <a:r>
              <a:rPr lang="ru-RU" sz="2400" b="1" dirty="0">
                <a:solidFill>
                  <a:srgbClr val="7030A0"/>
                </a:solidFill>
                <a:latin typeface="Arial Narrow" panose="020B0606020202030204" pitchFamily="34" charset="0"/>
              </a:rPr>
              <a:t> и </a:t>
            </a:r>
            <a:r>
              <a:rPr lang="ru-RU" sz="2400" b="1" dirty="0" err="1">
                <a:solidFill>
                  <a:srgbClr val="7030A0"/>
                </a:solidFill>
                <a:latin typeface="Arial Narrow" panose="020B0606020202030204" pitchFamily="34" charset="0"/>
              </a:rPr>
              <a:t>хронични</a:t>
            </a:r>
            <a:r>
              <a:rPr lang="ru-RU" sz="2400" b="1" dirty="0">
                <a:solidFill>
                  <a:srgbClr val="7030A0"/>
                </a:solidFill>
                <a:latin typeface="Arial Narrow" panose="020B0606020202030204" pitchFamily="34" charset="0"/>
              </a:rPr>
              <a:t> </a:t>
            </a:r>
            <a:r>
              <a:rPr lang="ru-RU" sz="2400" b="1" dirty="0" err="1">
                <a:solidFill>
                  <a:srgbClr val="7030A0"/>
                </a:solidFill>
                <a:latin typeface="Arial Narrow" panose="020B0606020202030204" pitchFamily="34" charset="0"/>
              </a:rPr>
              <a:t>заболявания</a:t>
            </a:r>
            <a:r>
              <a:rPr lang="ru-RU" sz="2400" b="1" dirty="0">
                <a:solidFill>
                  <a:srgbClr val="7030A0"/>
                </a:solidFill>
                <a:latin typeface="Arial Narrow" panose="020B0606020202030204" pitchFamily="34" charset="0"/>
              </a:rPr>
              <a:t> </a:t>
            </a:r>
            <a:r>
              <a:rPr lang="ru-RU" sz="2400" dirty="0">
                <a:solidFill>
                  <a:srgbClr val="000000"/>
                </a:solidFill>
                <a:latin typeface="Arial Narrow" panose="020B0606020202030204" pitchFamily="34" charset="0"/>
              </a:rPr>
              <a:t>е </a:t>
            </a:r>
            <a:r>
              <a:rPr lang="ru-RU" sz="2400" dirty="0" err="1">
                <a:solidFill>
                  <a:srgbClr val="000000"/>
                </a:solidFill>
                <a:latin typeface="Arial Narrow" panose="020B0606020202030204" pitchFamily="34" charset="0"/>
              </a:rPr>
              <a:t>лечебно</a:t>
            </a:r>
            <a:r>
              <a:rPr lang="ru-RU" sz="2400" dirty="0">
                <a:solidFill>
                  <a:srgbClr val="000000"/>
                </a:solidFill>
                <a:latin typeface="Arial Narrow" panose="020B0606020202030204" pitchFamily="34" charset="0"/>
              </a:rPr>
              <a:t> заведение, в </a:t>
            </a:r>
            <a:r>
              <a:rPr lang="ru-RU" sz="2400" dirty="0" err="1">
                <a:solidFill>
                  <a:srgbClr val="000000"/>
                </a:solidFill>
                <a:latin typeface="Arial Narrow" panose="020B0606020202030204" pitchFamily="34" charset="0"/>
              </a:rPr>
              <a:t>което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медицински</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други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специалисти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осъществяват</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най-малко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една</a:t>
            </a:r>
            <a:r>
              <a:rPr lang="ru-RU" sz="2400" dirty="0">
                <a:solidFill>
                  <a:srgbClr val="000000"/>
                </a:solidFill>
                <a:latin typeface="Arial Narrow" panose="020B0606020202030204" pitchFamily="34" charset="0"/>
              </a:rPr>
              <a:t> от </a:t>
            </a:r>
            <a:r>
              <a:rPr lang="ru-RU" sz="2400" dirty="0" err="1">
                <a:solidFill>
                  <a:srgbClr val="000000"/>
                </a:solidFill>
                <a:latin typeface="Arial Narrow" panose="020B0606020202030204" pitchFamily="34" charset="0"/>
              </a:rPr>
              <a:t>следните</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дейности</a:t>
            </a:r>
            <a:r>
              <a:rPr lang="ru-RU" sz="2400" dirty="0">
                <a:solidFill>
                  <a:srgbClr val="000000"/>
                </a:solidFill>
                <a:latin typeface="Arial Narrow" panose="020B0606020202030204" pitchFamily="34" charset="0"/>
              </a:rPr>
              <a:t>:</a:t>
            </a:r>
          </a:p>
          <a:p>
            <a:pPr algn="just"/>
            <a:r>
              <a:rPr lang="ru-RU" sz="2400" dirty="0">
                <a:solidFill>
                  <a:srgbClr val="000000"/>
                </a:solidFill>
                <a:latin typeface="Arial Narrow" panose="020B0606020202030204" pitchFamily="34" charset="0"/>
              </a:rPr>
              <a:t>1. </a:t>
            </a:r>
            <a:r>
              <a:rPr lang="ru-RU" sz="2400" dirty="0" err="1">
                <a:solidFill>
                  <a:srgbClr val="000000"/>
                </a:solidFill>
                <a:latin typeface="Arial Narrow" panose="020B0606020202030204" pitchFamily="34" charset="0"/>
              </a:rPr>
              <a:t>подкрепа</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семействата</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деца</a:t>
            </a:r>
            <a:r>
              <a:rPr lang="ru-RU" sz="2400" dirty="0">
                <a:solidFill>
                  <a:srgbClr val="000000"/>
                </a:solidFill>
                <a:latin typeface="Arial Narrow" panose="020B0606020202030204" pitchFamily="34" charset="0"/>
              </a:rPr>
              <a:t> с </a:t>
            </a:r>
            <a:r>
              <a:rPr lang="ru-RU" sz="2400" dirty="0" err="1">
                <a:solidFill>
                  <a:srgbClr val="000000"/>
                </a:solidFill>
                <a:latin typeface="Arial Narrow" panose="020B0606020202030204" pitchFamily="34" charset="0"/>
              </a:rPr>
              <a:t>увреждания</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хронични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заболявания</a:t>
            </a:r>
            <a:r>
              <a:rPr lang="ru-RU" sz="2400" dirty="0">
                <a:solidFill>
                  <a:srgbClr val="000000"/>
                </a:solidFill>
                <a:latin typeface="Arial Narrow" panose="020B0606020202030204" pitchFamily="34" charset="0"/>
              </a:rPr>
              <a:t> за </a:t>
            </a:r>
            <a:r>
              <a:rPr lang="ru-RU" sz="2400" dirty="0" err="1">
                <a:solidFill>
                  <a:srgbClr val="000000"/>
                </a:solidFill>
                <a:latin typeface="Arial Narrow" panose="020B0606020202030204" pitchFamily="34" charset="0"/>
              </a:rPr>
              <a:t>назначаване</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провеждане</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ранна</a:t>
            </a:r>
            <a:r>
              <a:rPr lang="ru-RU" sz="2400" dirty="0">
                <a:solidFill>
                  <a:srgbClr val="000000"/>
                </a:solidFill>
                <a:latin typeface="Arial Narrow" panose="020B0606020202030204" pitchFamily="34" charset="0"/>
              </a:rPr>
              <a:t> диагностика, диагностика, лечение и </a:t>
            </a:r>
            <a:r>
              <a:rPr lang="ru-RU" sz="2400" dirty="0" err="1">
                <a:solidFill>
                  <a:srgbClr val="000000"/>
                </a:solidFill>
                <a:latin typeface="Arial Narrow" panose="020B0606020202030204" pitchFamily="34" charset="0"/>
              </a:rPr>
              <a:t>медицинска</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психосоциална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рехабилитация</a:t>
            </a:r>
            <a:r>
              <a:rPr lang="ru-RU" sz="2400" dirty="0">
                <a:solidFill>
                  <a:srgbClr val="000000"/>
                </a:solidFill>
                <a:latin typeface="Arial Narrow" panose="020B0606020202030204" pitchFamily="34" charset="0"/>
              </a:rPr>
              <a:t>;</a:t>
            </a:r>
          </a:p>
          <a:p>
            <a:pPr algn="just"/>
            <a:r>
              <a:rPr lang="ru-RU" sz="2400" dirty="0">
                <a:solidFill>
                  <a:srgbClr val="000000"/>
                </a:solidFill>
                <a:latin typeface="Arial Narrow" panose="020B0606020202030204" pitchFamily="34" charset="0"/>
              </a:rPr>
              <a:t>2. </a:t>
            </a:r>
            <a:r>
              <a:rPr lang="ru-RU" sz="2400" dirty="0" err="1">
                <a:solidFill>
                  <a:srgbClr val="000000"/>
                </a:solidFill>
                <a:latin typeface="Arial Narrow" panose="020B0606020202030204" pitchFamily="34" charset="0"/>
              </a:rPr>
              <a:t>продължително</a:t>
            </a:r>
            <a:r>
              <a:rPr lang="ru-RU" sz="2400" dirty="0">
                <a:solidFill>
                  <a:srgbClr val="000000"/>
                </a:solidFill>
                <a:latin typeface="Arial Narrow" panose="020B0606020202030204" pitchFamily="34" charset="0"/>
              </a:rPr>
              <a:t> лечение и </a:t>
            </a:r>
            <a:r>
              <a:rPr lang="ru-RU" sz="2400" dirty="0" err="1">
                <a:solidFill>
                  <a:srgbClr val="000000"/>
                </a:solidFill>
                <a:latin typeface="Arial Narrow" panose="020B0606020202030204" pitchFamily="34" charset="0"/>
              </a:rPr>
              <a:t>рехабилитация</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деца</a:t>
            </a:r>
            <a:r>
              <a:rPr lang="ru-RU" sz="2400" dirty="0">
                <a:solidFill>
                  <a:srgbClr val="000000"/>
                </a:solidFill>
                <a:latin typeface="Arial Narrow" panose="020B0606020202030204" pitchFamily="34" charset="0"/>
              </a:rPr>
              <a:t> с </a:t>
            </a:r>
            <a:r>
              <a:rPr lang="ru-RU" sz="2400" dirty="0" err="1">
                <a:solidFill>
                  <a:srgbClr val="000000"/>
                </a:solidFill>
                <a:latin typeface="Arial Narrow" panose="020B0606020202030204" pitchFamily="34" charset="0"/>
              </a:rPr>
              <a:t>увреждания</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тежки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хронични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заболявания</a:t>
            </a:r>
            <a:r>
              <a:rPr lang="ru-RU" sz="2400" dirty="0">
                <a:solidFill>
                  <a:srgbClr val="000000"/>
                </a:solidFill>
                <a:latin typeface="Arial Narrow" panose="020B0606020202030204" pitchFamily="34" charset="0"/>
              </a:rPr>
              <a:t> и обучение на </a:t>
            </a:r>
            <a:r>
              <a:rPr lang="ru-RU" sz="2400" dirty="0" err="1">
                <a:solidFill>
                  <a:srgbClr val="000000"/>
                </a:solidFill>
                <a:latin typeface="Arial Narrow" panose="020B0606020202030204" pitchFamily="34" charset="0"/>
              </a:rPr>
              <a:t>родителите</a:t>
            </a:r>
            <a:r>
              <a:rPr lang="ru-RU" sz="2400" dirty="0">
                <a:solidFill>
                  <a:srgbClr val="000000"/>
                </a:solidFill>
                <a:latin typeface="Arial Narrow" panose="020B0606020202030204" pitchFamily="34" charset="0"/>
              </a:rPr>
              <a:t> им за </a:t>
            </a:r>
            <a:r>
              <a:rPr lang="ru-RU" sz="2400" dirty="0" err="1">
                <a:solidFill>
                  <a:srgbClr val="000000"/>
                </a:solidFill>
                <a:latin typeface="Arial Narrow" panose="020B0606020202030204" pitchFamily="34" charset="0"/>
              </a:rPr>
              <a:t>поемане</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грижата</a:t>
            </a:r>
            <a:r>
              <a:rPr lang="ru-RU" sz="2400" dirty="0">
                <a:solidFill>
                  <a:srgbClr val="000000"/>
                </a:solidFill>
                <a:latin typeface="Arial Narrow" panose="020B0606020202030204" pitchFamily="34" charset="0"/>
              </a:rPr>
              <a:t> в </a:t>
            </a:r>
            <a:r>
              <a:rPr lang="ru-RU" sz="2400" dirty="0" err="1">
                <a:solidFill>
                  <a:srgbClr val="000000"/>
                </a:solidFill>
                <a:latin typeface="Arial Narrow" panose="020B0606020202030204" pitchFamily="34" charset="0"/>
              </a:rPr>
              <a:t>семейна</a:t>
            </a:r>
            <a:r>
              <a:rPr lang="ru-RU" sz="2400" dirty="0">
                <a:solidFill>
                  <a:srgbClr val="000000"/>
                </a:solidFill>
                <a:latin typeface="Arial Narrow" panose="020B0606020202030204" pitchFamily="34" charset="0"/>
              </a:rPr>
              <a:t> среда;</a:t>
            </a:r>
          </a:p>
          <a:p>
            <a:pPr algn="just"/>
            <a:r>
              <a:rPr lang="ru-RU" sz="2400" dirty="0">
                <a:solidFill>
                  <a:srgbClr val="000000"/>
                </a:solidFill>
                <a:latin typeface="Arial Narrow" panose="020B0606020202030204" pitchFamily="34" charset="0"/>
              </a:rPr>
              <a:t>3. </a:t>
            </a:r>
            <a:r>
              <a:rPr lang="ru-RU" sz="2400" dirty="0" err="1" smtClean="0">
                <a:solidFill>
                  <a:srgbClr val="000000"/>
                </a:solidFill>
                <a:latin typeface="Arial Narrow" panose="020B0606020202030204" pitchFamily="34" charset="0"/>
              </a:rPr>
              <a:t>осигуряване</a:t>
            </a:r>
            <a:r>
              <a:rPr lang="ru-RU" sz="2400" dirty="0" smtClean="0">
                <a:solidFill>
                  <a:srgbClr val="000000"/>
                </a:solidFill>
                <a:latin typeface="Arial Narrow" panose="020B0606020202030204" pitchFamily="34" charset="0"/>
              </a:rPr>
              <a:t> </a:t>
            </a:r>
            <a:r>
              <a:rPr lang="ru-RU" sz="2400" dirty="0">
                <a:solidFill>
                  <a:srgbClr val="000000"/>
                </a:solidFill>
                <a:latin typeface="Arial Narrow" panose="020B0606020202030204" pitchFamily="34" charset="0"/>
              </a:rPr>
              <a:t>на посещения от </a:t>
            </a:r>
            <a:r>
              <a:rPr lang="ru-RU" sz="2400" dirty="0" err="1">
                <a:solidFill>
                  <a:srgbClr val="000000"/>
                </a:solidFill>
                <a:latin typeface="Arial Narrow" panose="020B0606020202030204" pitchFamily="34" charset="0"/>
              </a:rPr>
              <a:t>медицински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специалисти</a:t>
            </a:r>
            <a:r>
              <a:rPr lang="ru-RU" sz="2400" dirty="0">
                <a:solidFill>
                  <a:srgbClr val="000000"/>
                </a:solidFill>
                <a:latin typeface="Arial Narrow" panose="020B0606020202030204" pitchFamily="34" charset="0"/>
              </a:rPr>
              <a:t> за </a:t>
            </a:r>
            <a:r>
              <a:rPr lang="ru-RU" sz="2400" dirty="0" err="1">
                <a:solidFill>
                  <a:srgbClr val="000000"/>
                </a:solidFill>
                <a:latin typeface="Arial Narrow" panose="020B0606020202030204" pitchFamily="34" charset="0"/>
              </a:rPr>
              <a:t>оказване</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специфични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грижи</a:t>
            </a:r>
            <a:r>
              <a:rPr lang="ru-RU" sz="2400" dirty="0">
                <a:solidFill>
                  <a:srgbClr val="000000"/>
                </a:solidFill>
                <a:latin typeface="Arial Narrow" panose="020B0606020202030204" pitchFamily="34" charset="0"/>
              </a:rPr>
              <a:t> за </a:t>
            </a:r>
            <a:r>
              <a:rPr lang="ru-RU" sz="2400" dirty="0" err="1">
                <a:solidFill>
                  <a:srgbClr val="000000"/>
                </a:solidFill>
                <a:latin typeface="Arial Narrow" panose="020B0606020202030204" pitchFamily="34" charset="0"/>
              </a:rPr>
              <a:t>деца</a:t>
            </a:r>
            <a:r>
              <a:rPr lang="ru-RU" sz="2400" dirty="0">
                <a:solidFill>
                  <a:srgbClr val="000000"/>
                </a:solidFill>
                <a:latin typeface="Arial Narrow" panose="020B0606020202030204" pitchFamily="34" charset="0"/>
              </a:rPr>
              <a:t> с </a:t>
            </a:r>
            <a:r>
              <a:rPr lang="ru-RU" sz="2400" dirty="0" err="1">
                <a:solidFill>
                  <a:srgbClr val="000000"/>
                </a:solidFill>
                <a:latin typeface="Arial Narrow" panose="020B0606020202030204" pitchFamily="34" charset="0"/>
              </a:rPr>
              <a:t>увреждания</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тежки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хронични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заболявания</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отглеждани</a:t>
            </a:r>
            <a:r>
              <a:rPr lang="ru-RU" sz="2400" dirty="0">
                <a:solidFill>
                  <a:srgbClr val="000000"/>
                </a:solidFill>
                <a:latin typeface="Arial Narrow" panose="020B0606020202030204" pitchFamily="34" charset="0"/>
              </a:rPr>
              <a:t> в </a:t>
            </a:r>
            <a:r>
              <a:rPr lang="ru-RU" sz="2400" dirty="0" err="1">
                <a:solidFill>
                  <a:srgbClr val="000000"/>
                </a:solidFill>
                <a:latin typeface="Arial Narrow" panose="020B0606020202030204" pitchFamily="34" charset="0"/>
              </a:rPr>
              <a:t>семейна</a:t>
            </a:r>
            <a:r>
              <a:rPr lang="ru-RU" sz="2400" dirty="0">
                <a:solidFill>
                  <a:srgbClr val="000000"/>
                </a:solidFill>
                <a:latin typeface="Arial Narrow" panose="020B0606020202030204" pitchFamily="34" charset="0"/>
              </a:rPr>
              <a:t> среда и в </a:t>
            </a:r>
            <a:r>
              <a:rPr lang="ru-RU" sz="2400" dirty="0" err="1">
                <a:solidFill>
                  <a:srgbClr val="000000"/>
                </a:solidFill>
                <a:latin typeface="Arial Narrow" panose="020B0606020202030204" pitchFamily="34" charset="0"/>
              </a:rPr>
              <a:t>социална</a:t>
            </a:r>
            <a:r>
              <a:rPr lang="ru-RU" sz="2400" dirty="0">
                <a:solidFill>
                  <a:srgbClr val="000000"/>
                </a:solidFill>
                <a:latin typeface="Arial Narrow" panose="020B0606020202030204" pitchFamily="34" charset="0"/>
              </a:rPr>
              <a:t> или </a:t>
            </a:r>
            <a:r>
              <a:rPr lang="ru-RU" sz="2400" dirty="0" err="1">
                <a:solidFill>
                  <a:srgbClr val="000000"/>
                </a:solidFill>
                <a:latin typeface="Arial Narrow" panose="020B0606020202030204" pitchFamily="34" charset="0"/>
              </a:rPr>
              <a:t>интегрирана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здравно-социална</a:t>
            </a:r>
            <a:r>
              <a:rPr lang="ru-RU" sz="2400" dirty="0">
                <a:solidFill>
                  <a:srgbClr val="000000"/>
                </a:solidFill>
                <a:latin typeface="Arial Narrow" panose="020B0606020202030204" pitchFamily="34" charset="0"/>
              </a:rPr>
              <a:t> услуга за </a:t>
            </a:r>
            <a:r>
              <a:rPr lang="ru-RU" sz="2400" dirty="0" err="1">
                <a:solidFill>
                  <a:srgbClr val="000000"/>
                </a:solidFill>
                <a:latin typeface="Arial Narrow" panose="020B0606020202030204" pitchFamily="34" charset="0"/>
              </a:rPr>
              <a:t>резидентна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грижа</a:t>
            </a:r>
            <a:r>
              <a:rPr lang="ru-RU" sz="2400" dirty="0">
                <a:solidFill>
                  <a:srgbClr val="000000"/>
                </a:solidFill>
                <a:latin typeface="Arial Narrow" panose="020B0606020202030204" pitchFamily="34" charset="0"/>
              </a:rPr>
              <a:t>;</a:t>
            </a:r>
          </a:p>
          <a:p>
            <a:pPr algn="just"/>
            <a:r>
              <a:rPr lang="ru-RU" sz="2400" dirty="0">
                <a:solidFill>
                  <a:srgbClr val="000000"/>
                </a:solidFill>
                <a:latin typeface="Arial Narrow" panose="020B0606020202030204" pitchFamily="34" charset="0"/>
              </a:rPr>
              <a:t>4. </a:t>
            </a:r>
            <a:r>
              <a:rPr lang="ru-RU" sz="2400" dirty="0" err="1">
                <a:solidFill>
                  <a:srgbClr val="000000"/>
                </a:solidFill>
                <a:latin typeface="Arial Narrow" panose="020B0606020202030204" pitchFamily="34" charset="0"/>
              </a:rPr>
              <a:t>осигуряване</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специализирани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палиативни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грижи</a:t>
            </a:r>
            <a:r>
              <a:rPr lang="ru-RU" sz="2400" dirty="0">
                <a:solidFill>
                  <a:srgbClr val="000000"/>
                </a:solidFill>
                <a:latin typeface="Arial Narrow" panose="020B0606020202030204" pitchFamily="34" charset="0"/>
              </a:rPr>
              <a:t> за </a:t>
            </a:r>
            <a:r>
              <a:rPr lang="ru-RU" sz="2400" dirty="0" err="1">
                <a:solidFill>
                  <a:srgbClr val="000000"/>
                </a:solidFill>
                <a:latin typeface="Arial Narrow" panose="020B0606020202030204" pitchFamily="34" charset="0"/>
              </a:rPr>
              <a:t>деца</a:t>
            </a:r>
            <a:r>
              <a:rPr lang="ru-RU" sz="2400" dirty="0">
                <a:solidFill>
                  <a:srgbClr val="000000"/>
                </a:solidFill>
                <a:latin typeface="Arial Narrow" panose="020B0606020202030204" pitchFamily="34" charset="0"/>
              </a:rPr>
              <a:t>.</a:t>
            </a:r>
          </a:p>
          <a:p>
            <a:pPr algn="just"/>
            <a:endParaRPr lang="bg-BG" sz="2400" dirty="0">
              <a:latin typeface="Arial Narrow" panose="020B0606020202030204" pitchFamily="34" charset="0"/>
            </a:endParaRPr>
          </a:p>
        </p:txBody>
      </p:sp>
    </p:spTree>
    <p:extLst>
      <p:ext uri="{BB962C8B-B14F-4D97-AF65-F5344CB8AC3E}">
        <p14:creationId xmlns:p14="http://schemas.microsoft.com/office/powerpoint/2010/main" val="72812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242941" y="218746"/>
            <a:ext cx="11738387" cy="5262979"/>
          </a:xfrm>
          <a:prstGeom prst="rect">
            <a:avLst/>
          </a:prstGeom>
        </p:spPr>
        <p:txBody>
          <a:bodyPr wrap="square">
            <a:spAutoFit/>
          </a:bodyPr>
          <a:lstStyle/>
          <a:p>
            <a:pPr lvl="0" algn="just"/>
            <a:r>
              <a:rPr lang="bg-BG" sz="2400" dirty="0" smtClean="0">
                <a:solidFill>
                  <a:srgbClr val="C00000"/>
                </a:solidFill>
                <a:latin typeface="Arial Narrow" panose="020B0606020202030204" pitchFamily="34" charset="0"/>
              </a:rPr>
              <a:t>РЕФОРМИ В ЗДРАВНОТО ЗАКОНОДАТЕЛСТВО</a:t>
            </a:r>
          </a:p>
          <a:p>
            <a:pPr lvl="0" algn="just"/>
            <a:endParaRPr lang="bg-BG" sz="2400" dirty="0">
              <a:solidFill>
                <a:srgbClr val="C00000"/>
              </a:solidFill>
              <a:latin typeface="Arial Narrow" panose="020B0606020202030204" pitchFamily="34" charset="0"/>
            </a:endParaRPr>
          </a:p>
          <a:p>
            <a:pPr lvl="0" algn="just"/>
            <a:r>
              <a:rPr lang="bg-BG" sz="2400" dirty="0" smtClean="0">
                <a:solidFill>
                  <a:schemeClr val="tx2"/>
                </a:solidFill>
                <a:latin typeface="Arial Narrow" panose="020B0606020202030204" pitchFamily="34" charset="0"/>
              </a:rPr>
              <a:t>	Провеждането на реформи в здравеопазването е пряко свързано с промени в здравното законодателство. След 1990 год. както в България, така и в други страни (бившите социалистически страни) настъпват дълбоки политически и икономически промени, насочени към пазарно-ориентирани икономики, намаляване на участието на държавата в националните икономики, по-малък контрол на държавата и повече децентрализация. Здравната система в България не е изолирана от тези промени. За да бъде променен моделът на здравеопазване – от държавен монополизъм към модел на ограничения </a:t>
            </a:r>
            <a:r>
              <a:rPr lang="bg-BG" sz="2400" dirty="0" err="1" smtClean="0">
                <a:solidFill>
                  <a:schemeClr val="tx2"/>
                </a:solidFill>
                <a:latin typeface="Arial Narrow" panose="020B0606020202030204" pitchFamily="34" charset="0"/>
              </a:rPr>
              <a:t>етатизъм</a:t>
            </a:r>
            <a:r>
              <a:rPr lang="bg-BG" sz="2400" dirty="0" smtClean="0">
                <a:solidFill>
                  <a:schemeClr val="tx2"/>
                </a:solidFill>
                <a:latin typeface="Arial Narrow" panose="020B0606020202030204" pitchFamily="34" charset="0"/>
              </a:rPr>
              <a:t> (здравноосигурителен), са приети нови основни нормативни актове, касаещи взаимоотношенията и организацията на здравеопазването в нашата страна, каквито са: Закона за здравето, Закона за лечебните заведения, Закона за здравното осигуряване, Закона за лекарствата и аптеките в хуманната медицина и други, както и подзаконови нормативни актове.</a:t>
            </a:r>
          </a:p>
          <a:p>
            <a:pPr lvl="0" algn="just"/>
            <a:endParaRPr lang="bg-BG" sz="240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22804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88258" y="247001"/>
            <a:ext cx="11806518" cy="4524315"/>
          </a:xfrm>
          <a:prstGeom prst="rect">
            <a:avLst/>
          </a:prstGeom>
        </p:spPr>
        <p:txBody>
          <a:bodyPr wrap="square">
            <a:spAutoFit/>
          </a:bodyPr>
          <a:lstStyle/>
          <a:p>
            <a:r>
              <a:rPr lang="ru-RU" sz="2400" b="1" dirty="0" smtClean="0">
                <a:solidFill>
                  <a:srgbClr val="7030A0"/>
                </a:solidFill>
                <a:latin typeface="Arial Narrow" panose="020B0606020202030204" pitchFamily="34" charset="0"/>
              </a:rPr>
              <a:t>8. </a:t>
            </a:r>
            <a:r>
              <a:rPr lang="ru-RU" sz="2400" b="1" dirty="0" err="1" smtClean="0">
                <a:solidFill>
                  <a:srgbClr val="7030A0"/>
                </a:solidFill>
                <a:latin typeface="Arial Narrow" panose="020B0606020202030204" pitchFamily="34" charset="0"/>
              </a:rPr>
              <a:t>Хосписът</a:t>
            </a:r>
            <a:r>
              <a:rPr lang="ru-RU" sz="2400" b="1" dirty="0" smtClean="0">
                <a:solidFill>
                  <a:srgbClr val="7030A0"/>
                </a:solidFill>
                <a:latin typeface="Arial Narrow" panose="020B0606020202030204" pitchFamily="34" charset="0"/>
              </a:rPr>
              <a:t> </a:t>
            </a:r>
            <a:r>
              <a:rPr lang="ru-RU" sz="2400" dirty="0">
                <a:solidFill>
                  <a:srgbClr val="000000"/>
                </a:solidFill>
                <a:latin typeface="Arial Narrow" panose="020B0606020202030204" pitchFamily="34" charset="0"/>
              </a:rPr>
              <a:t>е </a:t>
            </a:r>
            <a:r>
              <a:rPr lang="ru-RU" sz="2400" dirty="0" err="1">
                <a:solidFill>
                  <a:srgbClr val="000000"/>
                </a:solidFill>
                <a:latin typeface="Arial Narrow" panose="020B0606020202030204" pitchFamily="34" charset="0"/>
              </a:rPr>
              <a:t>лечебно</a:t>
            </a:r>
            <a:r>
              <a:rPr lang="ru-RU" sz="2400" dirty="0">
                <a:solidFill>
                  <a:srgbClr val="000000"/>
                </a:solidFill>
                <a:latin typeface="Arial Narrow" panose="020B0606020202030204" pitchFamily="34" charset="0"/>
              </a:rPr>
              <a:t> заведение, </a:t>
            </a:r>
            <a:r>
              <a:rPr lang="ru-RU" sz="2400" dirty="0" err="1">
                <a:solidFill>
                  <a:srgbClr val="000000"/>
                </a:solidFill>
                <a:latin typeface="Arial Narrow" panose="020B0606020202030204" pitchFamily="34" charset="0"/>
              </a:rPr>
              <a:t>когато</a:t>
            </a:r>
            <a:r>
              <a:rPr lang="ru-RU" sz="2400" dirty="0">
                <a:solidFill>
                  <a:srgbClr val="000000"/>
                </a:solidFill>
                <a:latin typeface="Arial Narrow" panose="020B0606020202030204" pitchFamily="34" charset="0"/>
              </a:rPr>
              <a:t> в него </a:t>
            </a:r>
            <a:r>
              <a:rPr lang="ru-RU" sz="2400" dirty="0" err="1">
                <a:solidFill>
                  <a:srgbClr val="000000"/>
                </a:solidFill>
                <a:latin typeface="Arial Narrow" panose="020B0606020202030204" pitchFamily="34" charset="0"/>
              </a:rPr>
              <a:t>медицински</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други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специалисти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осъществяват</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палиативни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грижи</a:t>
            </a:r>
            <a:r>
              <a:rPr lang="ru-RU" sz="2400" dirty="0">
                <a:solidFill>
                  <a:srgbClr val="000000"/>
                </a:solidFill>
                <a:latin typeface="Arial Narrow" panose="020B0606020202030204" pitchFamily="34" charset="0"/>
              </a:rPr>
              <a:t> за </a:t>
            </a:r>
            <a:r>
              <a:rPr lang="ru-RU" sz="2400" dirty="0" err="1">
                <a:solidFill>
                  <a:srgbClr val="000000"/>
                </a:solidFill>
                <a:latin typeface="Arial Narrow" panose="020B0606020202030204" pitchFamily="34" charset="0"/>
              </a:rPr>
              <a:t>терминално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болни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пациенти</a:t>
            </a:r>
            <a:r>
              <a:rPr lang="ru-RU" sz="2400" dirty="0" smtClean="0">
                <a:solidFill>
                  <a:srgbClr val="000000"/>
                </a:solidFill>
                <a:latin typeface="Arial Narrow" panose="020B0606020202030204" pitchFamily="34" charset="0"/>
              </a:rPr>
              <a:t>. </a:t>
            </a:r>
            <a:r>
              <a:rPr lang="ru-RU" sz="2400" dirty="0" err="1" smtClean="0">
                <a:solidFill>
                  <a:srgbClr val="000000"/>
                </a:solidFill>
                <a:latin typeface="Arial Narrow" panose="020B0606020202030204" pitchFamily="34" charset="0"/>
              </a:rPr>
              <a:t>Лечебната</a:t>
            </a:r>
            <a:r>
              <a:rPr lang="ru-RU" sz="2400" dirty="0" smtClean="0">
                <a:solidFill>
                  <a:srgbClr val="000000"/>
                </a:solidFill>
                <a:latin typeface="Arial Narrow" panose="020B0606020202030204" pitchFamily="34" charset="0"/>
              </a:rPr>
              <a:t> </a:t>
            </a:r>
            <a:r>
              <a:rPr lang="ru-RU" sz="2400" dirty="0" err="1" smtClean="0">
                <a:solidFill>
                  <a:srgbClr val="000000"/>
                </a:solidFill>
                <a:latin typeface="Arial Narrow" panose="020B0606020202030204" pitchFamily="34" charset="0"/>
              </a:rPr>
              <a:t>дейност</a:t>
            </a:r>
            <a:r>
              <a:rPr lang="ru-RU" sz="2400" dirty="0" smtClean="0">
                <a:solidFill>
                  <a:srgbClr val="000000"/>
                </a:solidFill>
                <a:latin typeface="Arial Narrow" panose="020B0606020202030204" pitchFamily="34" charset="0"/>
              </a:rPr>
              <a:t> в хосписа се </a:t>
            </a:r>
            <a:r>
              <a:rPr lang="ru-RU" sz="2400" dirty="0" err="1" smtClean="0">
                <a:solidFill>
                  <a:srgbClr val="000000"/>
                </a:solidFill>
                <a:latin typeface="Arial Narrow" panose="020B0606020202030204" pitchFamily="34" charset="0"/>
              </a:rPr>
              <a:t>ръководи</a:t>
            </a:r>
            <a:r>
              <a:rPr lang="ru-RU" sz="2400" dirty="0" smtClean="0">
                <a:solidFill>
                  <a:srgbClr val="000000"/>
                </a:solidFill>
                <a:latin typeface="Arial Narrow" panose="020B0606020202030204" pitchFamily="34" charset="0"/>
              </a:rPr>
              <a:t> от </a:t>
            </a:r>
            <a:r>
              <a:rPr lang="ru-RU" sz="2400" dirty="0" err="1" smtClean="0">
                <a:solidFill>
                  <a:srgbClr val="000000"/>
                </a:solidFill>
                <a:latin typeface="Arial Narrow" panose="020B0606020202030204" pitchFamily="34" charset="0"/>
              </a:rPr>
              <a:t>медицински</a:t>
            </a:r>
            <a:r>
              <a:rPr lang="ru-RU" sz="2400" dirty="0" smtClean="0">
                <a:solidFill>
                  <a:srgbClr val="000000"/>
                </a:solidFill>
                <a:latin typeface="Arial Narrow" panose="020B0606020202030204" pitchFamily="34" charset="0"/>
              </a:rPr>
              <a:t> специалист.</a:t>
            </a:r>
          </a:p>
          <a:p>
            <a:endParaRPr lang="ru-RU" sz="2400" dirty="0" smtClean="0">
              <a:solidFill>
                <a:srgbClr val="000000"/>
              </a:solidFill>
              <a:latin typeface="Arial Narrow" panose="020B0606020202030204" pitchFamily="34" charset="0"/>
            </a:endParaRPr>
          </a:p>
          <a:p>
            <a:r>
              <a:rPr lang="ru-RU" sz="2400" b="1" dirty="0" smtClean="0">
                <a:solidFill>
                  <a:srgbClr val="7030A0"/>
                </a:solidFill>
                <a:latin typeface="Arial Narrow" panose="020B0606020202030204" pitchFamily="34" charset="0"/>
              </a:rPr>
              <a:t>9. Диализен </a:t>
            </a:r>
            <a:r>
              <a:rPr lang="ru-RU" sz="2400" b="1" dirty="0" err="1">
                <a:solidFill>
                  <a:srgbClr val="7030A0"/>
                </a:solidFill>
                <a:latin typeface="Arial Narrow" panose="020B0606020202030204" pitchFamily="34" charset="0"/>
              </a:rPr>
              <a:t>център</a:t>
            </a:r>
            <a:r>
              <a:rPr lang="ru-RU" sz="2400" b="1" dirty="0">
                <a:solidFill>
                  <a:srgbClr val="7030A0"/>
                </a:solidFill>
                <a:latin typeface="Arial Narrow" panose="020B0606020202030204" pitchFamily="34" charset="0"/>
              </a:rPr>
              <a:t> </a:t>
            </a:r>
            <a:r>
              <a:rPr lang="ru-RU" sz="2400" dirty="0">
                <a:solidFill>
                  <a:srgbClr val="000000"/>
                </a:solidFill>
                <a:latin typeface="Arial Narrow" panose="020B0606020202030204" pitchFamily="34" charset="0"/>
              </a:rPr>
              <a:t>е </a:t>
            </a:r>
            <a:r>
              <a:rPr lang="ru-RU" sz="2400" dirty="0" err="1">
                <a:solidFill>
                  <a:srgbClr val="000000"/>
                </a:solidFill>
                <a:latin typeface="Arial Narrow" panose="020B0606020202030204" pitchFamily="34" charset="0"/>
              </a:rPr>
              <a:t>лечебно</a:t>
            </a:r>
            <a:r>
              <a:rPr lang="ru-RU" sz="2400" dirty="0">
                <a:solidFill>
                  <a:srgbClr val="000000"/>
                </a:solidFill>
                <a:latin typeface="Arial Narrow" panose="020B0606020202030204" pitchFamily="34" charset="0"/>
              </a:rPr>
              <a:t> заведение, в </a:t>
            </a:r>
            <a:r>
              <a:rPr lang="ru-RU" sz="2400" dirty="0" err="1">
                <a:solidFill>
                  <a:srgbClr val="000000"/>
                </a:solidFill>
                <a:latin typeface="Arial Narrow" panose="020B0606020202030204" pitchFamily="34" charset="0"/>
              </a:rPr>
              <a:t>което</a:t>
            </a:r>
            <a:r>
              <a:rPr lang="ru-RU" sz="2400" dirty="0">
                <a:solidFill>
                  <a:srgbClr val="000000"/>
                </a:solidFill>
                <a:latin typeface="Arial Narrow" panose="020B0606020202030204" pitchFamily="34" charset="0"/>
              </a:rPr>
              <a:t> лекари с </a:t>
            </a:r>
            <a:r>
              <a:rPr lang="ru-RU" sz="2400" dirty="0" err="1">
                <a:solidFill>
                  <a:srgbClr val="000000"/>
                </a:solidFill>
                <a:latin typeface="Arial Narrow" panose="020B0606020202030204" pitchFamily="34" charset="0"/>
              </a:rPr>
              <a:t>помощта</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други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специалисти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осъществяват</a:t>
            </a:r>
            <a:r>
              <a:rPr lang="ru-RU" sz="2400" dirty="0">
                <a:solidFill>
                  <a:srgbClr val="000000"/>
                </a:solidFill>
                <a:latin typeface="Arial Narrow" panose="020B0606020202030204" pitchFamily="34" charset="0"/>
              </a:rPr>
              <a:t> лечение, </a:t>
            </a:r>
            <a:r>
              <a:rPr lang="ru-RU" sz="2400" dirty="0" err="1">
                <a:solidFill>
                  <a:srgbClr val="000000"/>
                </a:solidFill>
                <a:latin typeface="Arial Narrow" panose="020B0606020202030204" pitchFamily="34" charset="0"/>
              </a:rPr>
              <a:t>рехабилитация</a:t>
            </a:r>
            <a:r>
              <a:rPr lang="ru-RU" sz="2400" dirty="0">
                <a:solidFill>
                  <a:srgbClr val="000000"/>
                </a:solidFill>
                <a:latin typeface="Arial Narrow" panose="020B0606020202030204" pitchFamily="34" charset="0"/>
              </a:rPr>
              <a:t> и наблюдения на </a:t>
            </a:r>
            <a:r>
              <a:rPr lang="ru-RU" sz="2400" dirty="0" err="1">
                <a:solidFill>
                  <a:srgbClr val="000000"/>
                </a:solidFill>
                <a:latin typeface="Arial Narrow" panose="020B0606020202030204" pitchFamily="34" charset="0"/>
              </a:rPr>
              <a:t>болни</a:t>
            </a:r>
            <a:r>
              <a:rPr lang="ru-RU" sz="2400" dirty="0">
                <a:solidFill>
                  <a:srgbClr val="000000"/>
                </a:solidFill>
                <a:latin typeface="Arial Narrow" panose="020B0606020202030204" pitchFamily="34" charset="0"/>
              </a:rPr>
              <a:t> с </a:t>
            </a:r>
            <a:r>
              <a:rPr lang="ru-RU" sz="2400" dirty="0" err="1">
                <a:solidFill>
                  <a:srgbClr val="000000"/>
                </a:solidFill>
                <a:latin typeface="Arial Narrow" panose="020B0606020202030204" pitchFamily="34" charset="0"/>
              </a:rPr>
              <a:t>хронична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бъбречна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недостатъчност</a:t>
            </a:r>
            <a:r>
              <a:rPr lang="ru-RU" sz="2400" dirty="0" smtClean="0">
                <a:solidFill>
                  <a:srgbClr val="000000"/>
                </a:solidFill>
                <a:latin typeface="Arial Narrow" panose="020B0606020202030204" pitchFamily="34" charset="0"/>
              </a:rPr>
              <a:t>.</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Диализният</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център</a:t>
            </a:r>
            <a:r>
              <a:rPr lang="ru-RU" sz="2400" dirty="0">
                <a:solidFill>
                  <a:srgbClr val="000000"/>
                </a:solidFill>
                <a:latin typeface="Arial Narrow" panose="020B0606020202030204" pitchFamily="34" charset="0"/>
              </a:rPr>
              <a:t> се </a:t>
            </a:r>
            <a:r>
              <a:rPr lang="ru-RU" sz="2400" dirty="0" err="1">
                <a:solidFill>
                  <a:srgbClr val="000000"/>
                </a:solidFill>
                <a:latin typeface="Arial Narrow" panose="020B0606020202030204" pitchFamily="34" charset="0"/>
              </a:rPr>
              <a:t>управлява</a:t>
            </a:r>
            <a:r>
              <a:rPr lang="ru-RU" sz="2400" dirty="0">
                <a:solidFill>
                  <a:srgbClr val="000000"/>
                </a:solidFill>
                <a:latin typeface="Arial Narrow" panose="020B0606020202030204" pitchFamily="34" charset="0"/>
              </a:rPr>
              <a:t> от </a:t>
            </a:r>
            <a:r>
              <a:rPr lang="ru-RU" sz="2400" dirty="0" err="1">
                <a:solidFill>
                  <a:srgbClr val="000000"/>
                </a:solidFill>
                <a:latin typeface="Arial Narrow" panose="020B0606020202030204" pitchFamily="34" charset="0"/>
              </a:rPr>
              <a:t>лекар</a:t>
            </a:r>
            <a:r>
              <a:rPr lang="ru-RU" sz="2400" dirty="0">
                <a:solidFill>
                  <a:srgbClr val="000000"/>
                </a:solidFill>
                <a:latin typeface="Arial Narrow" panose="020B0606020202030204" pitchFamily="34" charset="0"/>
              </a:rPr>
              <a:t> с </a:t>
            </a:r>
            <a:r>
              <a:rPr lang="ru-RU" sz="2400" dirty="0" err="1">
                <a:solidFill>
                  <a:srgbClr val="000000"/>
                </a:solidFill>
                <a:latin typeface="Arial Narrow" panose="020B0606020202030204" pitchFamily="34" charset="0"/>
              </a:rPr>
              <a:t>призната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медицинска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специалност</a:t>
            </a:r>
            <a:r>
              <a:rPr lang="ru-RU" sz="2400" dirty="0">
                <a:solidFill>
                  <a:srgbClr val="000000"/>
                </a:solidFill>
                <a:latin typeface="Arial Narrow" panose="020B0606020202030204" pitchFamily="34" charset="0"/>
              </a:rPr>
              <a:t> и с </a:t>
            </a:r>
            <a:r>
              <a:rPr lang="ru-RU" sz="2400" dirty="0" err="1">
                <a:solidFill>
                  <a:srgbClr val="000000"/>
                </a:solidFill>
                <a:latin typeface="Arial Narrow" panose="020B0606020202030204" pitchFamily="34" charset="0"/>
              </a:rPr>
              <a:t>най-малко</a:t>
            </a:r>
            <a:r>
              <a:rPr lang="ru-RU" sz="2400" dirty="0">
                <a:solidFill>
                  <a:srgbClr val="000000"/>
                </a:solidFill>
                <a:latin typeface="Arial Narrow" panose="020B0606020202030204" pitchFamily="34" charset="0"/>
              </a:rPr>
              <a:t> две </a:t>
            </a:r>
            <a:r>
              <a:rPr lang="ru-RU" sz="2400" dirty="0" err="1">
                <a:solidFill>
                  <a:srgbClr val="000000"/>
                </a:solidFill>
                <a:latin typeface="Arial Narrow" panose="020B0606020202030204" pitchFamily="34" charset="0"/>
              </a:rPr>
              <a:t>години</a:t>
            </a:r>
            <a:r>
              <a:rPr lang="ru-RU" sz="2400" dirty="0">
                <a:solidFill>
                  <a:srgbClr val="000000"/>
                </a:solidFill>
                <a:latin typeface="Arial Narrow" panose="020B0606020202030204" pitchFamily="34" charset="0"/>
              </a:rPr>
              <a:t> трудов стаж в </a:t>
            </a:r>
            <a:r>
              <a:rPr lang="ru-RU" sz="2400" dirty="0" err="1">
                <a:solidFill>
                  <a:srgbClr val="000000"/>
                </a:solidFill>
                <a:latin typeface="Arial Narrow" panose="020B0606020202030204" pitchFamily="34" charset="0"/>
              </a:rPr>
              <a:t>център</a:t>
            </a:r>
            <a:r>
              <a:rPr lang="ru-RU" sz="2400" dirty="0">
                <a:solidFill>
                  <a:srgbClr val="000000"/>
                </a:solidFill>
                <a:latin typeface="Arial Narrow" panose="020B0606020202030204" pitchFamily="34" charset="0"/>
              </a:rPr>
              <a:t>, отделение или клиника по </a:t>
            </a:r>
            <a:r>
              <a:rPr lang="ru-RU" sz="2400" dirty="0" err="1">
                <a:solidFill>
                  <a:srgbClr val="000000"/>
                </a:solidFill>
                <a:latin typeface="Arial Narrow" panose="020B0606020202030204" pitchFamily="34" charset="0"/>
              </a:rPr>
              <a:t>хемодиализа</a:t>
            </a:r>
            <a:r>
              <a:rPr lang="ru-RU" sz="2400" dirty="0" smtClean="0">
                <a:solidFill>
                  <a:srgbClr val="000000"/>
                </a:solidFill>
                <a:latin typeface="Arial Narrow" panose="020B0606020202030204" pitchFamily="34" charset="0"/>
              </a:rPr>
              <a:t>.</a:t>
            </a:r>
          </a:p>
          <a:p>
            <a:endParaRPr lang="ru-RU" sz="2400" dirty="0" smtClean="0">
              <a:solidFill>
                <a:srgbClr val="000000"/>
              </a:solidFill>
              <a:latin typeface="Arial Narrow" panose="020B0606020202030204" pitchFamily="34" charset="0"/>
            </a:endParaRPr>
          </a:p>
          <a:p>
            <a:r>
              <a:rPr lang="ru-RU" sz="2400" b="1" dirty="0" smtClean="0">
                <a:solidFill>
                  <a:srgbClr val="7030A0"/>
                </a:solidFill>
                <a:latin typeface="Arial Narrow" panose="020B0606020202030204" pitchFamily="34" charset="0"/>
              </a:rPr>
              <a:t>10. </a:t>
            </a:r>
            <a:r>
              <a:rPr lang="ru-RU" sz="2400" b="1" dirty="0" err="1">
                <a:solidFill>
                  <a:srgbClr val="7030A0"/>
                </a:solidFill>
                <a:latin typeface="Arial Narrow" panose="020B0606020202030204" pitchFamily="34" charset="0"/>
              </a:rPr>
              <a:t>Тъканната</a:t>
            </a:r>
            <a:r>
              <a:rPr lang="ru-RU" sz="2400" b="1" dirty="0">
                <a:solidFill>
                  <a:srgbClr val="7030A0"/>
                </a:solidFill>
                <a:latin typeface="Arial Narrow" panose="020B0606020202030204" pitchFamily="34" charset="0"/>
              </a:rPr>
              <a:t> банка </a:t>
            </a:r>
            <a:r>
              <a:rPr lang="ru-RU" sz="2400" dirty="0">
                <a:solidFill>
                  <a:srgbClr val="000000"/>
                </a:solidFill>
                <a:latin typeface="Arial Narrow" panose="020B0606020202030204" pitchFamily="34" charset="0"/>
              </a:rPr>
              <a:t>е </a:t>
            </a:r>
            <a:r>
              <a:rPr lang="ru-RU" sz="2400" dirty="0" err="1">
                <a:solidFill>
                  <a:srgbClr val="000000"/>
                </a:solidFill>
                <a:latin typeface="Arial Narrow" panose="020B0606020202030204" pitchFamily="34" charset="0"/>
              </a:rPr>
              <a:t>лечебно</a:t>
            </a:r>
            <a:r>
              <a:rPr lang="ru-RU" sz="2400" dirty="0">
                <a:solidFill>
                  <a:srgbClr val="000000"/>
                </a:solidFill>
                <a:latin typeface="Arial Narrow" panose="020B0606020202030204" pitchFamily="34" charset="0"/>
              </a:rPr>
              <a:t> заведение, в </a:t>
            </a:r>
            <a:r>
              <a:rPr lang="ru-RU" sz="2400" dirty="0" err="1">
                <a:solidFill>
                  <a:srgbClr val="000000"/>
                </a:solidFill>
                <a:latin typeface="Arial Narrow" panose="020B0606020202030204" pitchFamily="34" charset="0"/>
              </a:rPr>
              <a:t>което</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лекар</a:t>
            </a:r>
            <a:r>
              <a:rPr lang="ru-RU" sz="2400" dirty="0">
                <a:solidFill>
                  <a:srgbClr val="000000"/>
                </a:solidFill>
                <a:latin typeface="Arial Narrow" panose="020B0606020202030204" pitchFamily="34" charset="0"/>
              </a:rPr>
              <a:t> с </a:t>
            </a:r>
            <a:r>
              <a:rPr lang="ru-RU" sz="2400" dirty="0" err="1">
                <a:solidFill>
                  <a:srgbClr val="000000"/>
                </a:solidFill>
                <a:latin typeface="Arial Narrow" panose="020B0606020202030204" pitchFamily="34" charset="0"/>
              </a:rPr>
              <a:t>помощта</a:t>
            </a:r>
            <a:r>
              <a:rPr lang="ru-RU" sz="2400" dirty="0">
                <a:solidFill>
                  <a:srgbClr val="000000"/>
                </a:solidFill>
                <a:latin typeface="Arial Narrow" panose="020B0606020202030204" pitchFamily="34" charset="0"/>
              </a:rPr>
              <a:t> на </a:t>
            </a:r>
            <a:r>
              <a:rPr lang="ru-RU" sz="2400" dirty="0" err="1">
                <a:solidFill>
                  <a:srgbClr val="000000"/>
                </a:solidFill>
                <a:latin typeface="Arial Narrow" panose="020B0606020202030204" pitchFamily="34" charset="0"/>
              </a:rPr>
              <a:t>други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специалисти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взема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изследва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етикетира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обработва</a:t>
            </a:r>
            <a:r>
              <a:rPr lang="ru-RU" sz="2400" dirty="0">
                <a:solidFill>
                  <a:srgbClr val="000000"/>
                </a:solidFill>
                <a:latin typeface="Arial Narrow" panose="020B0606020202030204" pitchFamily="34" charset="0"/>
              </a:rPr>
              <a:t>, транспортира, </a:t>
            </a:r>
            <a:r>
              <a:rPr lang="ru-RU" sz="2400" dirty="0" err="1">
                <a:solidFill>
                  <a:srgbClr val="000000"/>
                </a:solidFill>
                <a:latin typeface="Arial Narrow" panose="020B0606020202030204" pitchFamily="34" charset="0"/>
              </a:rPr>
              <a:t>съхранява</a:t>
            </a:r>
            <a:r>
              <a:rPr lang="ru-RU" sz="2400" dirty="0">
                <a:solidFill>
                  <a:srgbClr val="000000"/>
                </a:solidFill>
                <a:latin typeface="Arial Narrow" panose="020B0606020202030204" pitchFamily="34" charset="0"/>
              </a:rPr>
              <a:t> и </a:t>
            </a:r>
            <a:r>
              <a:rPr lang="ru-RU" sz="2400" dirty="0" err="1">
                <a:solidFill>
                  <a:srgbClr val="000000"/>
                </a:solidFill>
                <a:latin typeface="Arial Narrow" panose="020B0606020202030204" pitchFamily="34" charset="0"/>
              </a:rPr>
              <a:t>преработва</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органи</a:t>
            </a:r>
            <a:r>
              <a:rPr lang="ru-RU" sz="2400" dirty="0">
                <a:solidFill>
                  <a:srgbClr val="000000"/>
                </a:solidFill>
                <a:latin typeface="Arial Narrow" panose="020B0606020202030204" pitchFamily="34" charset="0"/>
              </a:rPr>
              <a:t>, </a:t>
            </a:r>
            <a:r>
              <a:rPr lang="ru-RU" sz="2400" dirty="0" err="1">
                <a:solidFill>
                  <a:srgbClr val="000000"/>
                </a:solidFill>
                <a:latin typeface="Arial Narrow" panose="020B0606020202030204" pitchFamily="34" charset="0"/>
              </a:rPr>
              <a:t>тъкани</a:t>
            </a:r>
            <a:r>
              <a:rPr lang="ru-RU" sz="2400" dirty="0">
                <a:solidFill>
                  <a:srgbClr val="000000"/>
                </a:solidFill>
                <a:latin typeface="Arial Narrow" panose="020B0606020202030204" pitchFamily="34" charset="0"/>
              </a:rPr>
              <a:t> и клетки с </a:t>
            </a:r>
            <a:r>
              <a:rPr lang="ru-RU" sz="2400" dirty="0" err="1">
                <a:solidFill>
                  <a:srgbClr val="000000"/>
                </a:solidFill>
                <a:latin typeface="Arial Narrow" panose="020B0606020202030204" pitchFamily="34" charset="0"/>
              </a:rPr>
              <a:t>медицински</a:t>
            </a:r>
            <a:r>
              <a:rPr lang="ru-RU" sz="2400" dirty="0">
                <a:solidFill>
                  <a:srgbClr val="000000"/>
                </a:solidFill>
                <a:latin typeface="Arial Narrow" panose="020B0606020202030204" pitchFamily="34" charset="0"/>
              </a:rPr>
              <a:t> цели.</a:t>
            </a:r>
            <a:endParaRPr lang="bg-BG" sz="2400" dirty="0">
              <a:latin typeface="Arial Narrow" panose="020B0606020202030204" pitchFamily="34" charset="0"/>
            </a:endParaRPr>
          </a:p>
        </p:txBody>
      </p:sp>
    </p:spTree>
    <p:extLst>
      <p:ext uri="{BB962C8B-B14F-4D97-AF65-F5344CB8AC3E}">
        <p14:creationId xmlns:p14="http://schemas.microsoft.com/office/powerpoint/2010/main" val="22945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659" y="187975"/>
            <a:ext cx="11918023" cy="5632311"/>
          </a:xfrm>
          <a:prstGeom prst="rect">
            <a:avLst/>
          </a:prstGeom>
        </p:spPr>
        <p:txBody>
          <a:bodyPr wrap="square">
            <a:spAutoFit/>
          </a:bodyPr>
          <a:lstStyle/>
          <a:p>
            <a:pPr algn="just"/>
            <a:r>
              <a:rPr lang="ru-RU" sz="2400" b="1" dirty="0" smtClean="0">
                <a:solidFill>
                  <a:srgbClr val="00B0F0"/>
                </a:solidFill>
                <a:latin typeface="Arial Narrow" panose="020B0606020202030204" pitchFamily="34" charset="0"/>
              </a:rPr>
              <a:t>	Част </a:t>
            </a:r>
            <a:r>
              <a:rPr lang="ru-RU" sz="2400" b="1" dirty="0">
                <a:solidFill>
                  <a:srgbClr val="00B0F0"/>
                </a:solidFill>
                <a:latin typeface="Arial Narrow" panose="020B0606020202030204" pitchFamily="34" charset="0"/>
              </a:rPr>
              <a:t>трета</a:t>
            </a:r>
            <a:r>
              <a:rPr lang="ru-RU" sz="2400" b="1" dirty="0" smtClean="0">
                <a:solidFill>
                  <a:srgbClr val="00B0F0"/>
                </a:solidFill>
                <a:latin typeface="Arial Narrow" panose="020B0606020202030204" pitchFamily="34" charset="0"/>
              </a:rPr>
              <a:t>. СЪЗДАВАНЕ </a:t>
            </a:r>
            <a:r>
              <a:rPr lang="ru-RU" sz="2400" b="1" dirty="0">
                <a:solidFill>
                  <a:srgbClr val="00B0F0"/>
                </a:solidFill>
                <a:latin typeface="Arial Narrow" panose="020B0606020202030204" pitchFamily="34" charset="0"/>
              </a:rPr>
              <a:t>И ЗАКРИВАНЕ НА ЛЕЧЕБНИ </a:t>
            </a:r>
            <a:r>
              <a:rPr lang="ru-RU" sz="2400" b="1" dirty="0" smtClean="0">
                <a:solidFill>
                  <a:srgbClr val="00B0F0"/>
                </a:solidFill>
                <a:latin typeface="Arial Narrow" panose="020B0606020202030204" pitchFamily="34" charset="0"/>
              </a:rPr>
              <a:t>ЗАВЕДЕНИЯ</a:t>
            </a:r>
          </a:p>
          <a:p>
            <a:pPr algn="just"/>
            <a:r>
              <a:rPr lang="ru-RU" sz="2400" b="1" dirty="0" smtClean="0">
                <a:solidFill>
                  <a:srgbClr val="C00000"/>
                </a:solidFill>
                <a:latin typeface="Arial Narrow" panose="020B0606020202030204" pitchFamily="34" charset="0"/>
              </a:rPr>
              <a:t>	НАЦИОНАЛНА </a:t>
            </a:r>
            <a:r>
              <a:rPr lang="ru-RU" sz="2400" b="1" dirty="0">
                <a:solidFill>
                  <a:srgbClr val="C00000"/>
                </a:solidFill>
                <a:latin typeface="Arial Narrow" panose="020B0606020202030204" pitchFamily="34" charset="0"/>
              </a:rPr>
              <a:t>ЗДРАВНА КАРТА. ОБЛАСТНИ ЗДРАВНИ </a:t>
            </a:r>
            <a:r>
              <a:rPr lang="ru-RU" sz="2400" b="1" dirty="0" smtClean="0">
                <a:solidFill>
                  <a:srgbClr val="C00000"/>
                </a:solidFill>
                <a:latin typeface="Arial Narrow" panose="020B0606020202030204" pitchFamily="34" charset="0"/>
              </a:rPr>
              <a:t>КАРТИ</a:t>
            </a:r>
          </a:p>
          <a:p>
            <a:pPr algn="just"/>
            <a:r>
              <a:rPr lang="ru-RU" sz="2400" b="1" dirty="0" smtClean="0">
                <a:solidFill>
                  <a:schemeClr val="tx2"/>
                </a:solidFill>
                <a:latin typeface="Arial Narrow" panose="020B0606020202030204" pitchFamily="34" charset="0"/>
              </a:rPr>
              <a:t>	</a:t>
            </a:r>
            <a:r>
              <a:rPr lang="ru-RU" sz="2400" dirty="0" smtClean="0">
                <a:solidFill>
                  <a:schemeClr val="tx2"/>
                </a:solidFill>
                <a:latin typeface="Arial Narrow" panose="020B0606020202030204" pitchFamily="34" charset="0"/>
              </a:rPr>
              <a:t>Потребностите </a:t>
            </a:r>
            <a:r>
              <a:rPr lang="ru-RU" sz="2400" dirty="0">
                <a:solidFill>
                  <a:schemeClr val="tx2"/>
                </a:solidFill>
                <a:latin typeface="Arial Narrow" panose="020B0606020202030204" pitchFamily="34" charset="0"/>
              </a:rPr>
              <a:t>на населението от достъпна извънболнична и болнична медицинска помощ се определят и планират на териториален принцип чрез Национална здравна карта, посредством която се осъществява националната здравна политика. </a:t>
            </a:r>
            <a:r>
              <a:rPr lang="ru-RU" sz="2400" i="1" dirty="0">
                <a:solidFill>
                  <a:schemeClr val="tx2"/>
                </a:solidFill>
                <a:latin typeface="Arial Narrow" panose="020B0606020202030204" pitchFamily="34" charset="0"/>
              </a:rPr>
              <a:t>Националната здравна карта се изработва въз основа на областни здравни карти</a:t>
            </a:r>
            <a:r>
              <a:rPr lang="ru-RU" sz="2400" i="1" dirty="0" smtClean="0">
                <a:solidFill>
                  <a:schemeClr val="tx2"/>
                </a:solidFill>
                <a:latin typeface="Arial Narrow" panose="020B0606020202030204" pitchFamily="34" charset="0"/>
              </a:rPr>
              <a:t>.</a:t>
            </a:r>
          </a:p>
          <a:p>
            <a:pPr algn="just"/>
            <a:r>
              <a:rPr lang="ru-RU" sz="2400" dirty="0" smtClean="0">
                <a:solidFill>
                  <a:schemeClr val="tx2"/>
                </a:solidFill>
                <a:latin typeface="Arial Narrow" panose="020B0606020202030204" pitchFamily="34" charset="0"/>
              </a:rPr>
              <a:t>	За </a:t>
            </a:r>
            <a:r>
              <a:rPr lang="ru-RU" sz="2400" dirty="0">
                <a:solidFill>
                  <a:schemeClr val="tx2"/>
                </a:solidFill>
                <a:latin typeface="Arial Narrow" panose="020B0606020202030204" pitchFamily="34" charset="0"/>
              </a:rPr>
              <a:t>изработване на </a:t>
            </a:r>
            <a:r>
              <a:rPr lang="ru-RU" sz="2400" i="1" dirty="0">
                <a:solidFill>
                  <a:schemeClr val="tx2"/>
                </a:solidFill>
                <a:latin typeface="Arial Narrow" panose="020B0606020202030204" pitchFamily="34" charset="0"/>
              </a:rPr>
              <a:t>областната здравна </a:t>
            </a:r>
            <a:r>
              <a:rPr lang="ru-RU" sz="2400" dirty="0">
                <a:solidFill>
                  <a:schemeClr val="tx2"/>
                </a:solidFill>
                <a:latin typeface="Arial Narrow" panose="020B0606020202030204" pitchFamily="34" charset="0"/>
              </a:rPr>
              <a:t>карта министърът на здравеопазването назначава комисия за всяка област, която включва областния управител, двама представители на регионалната здравна инспекция, двама представители на районната здравноосигурителна каса, двама представители на районната колегия на Българския лекарски съюз, един представител на районната колегия на Българския зъболекарски съюз, един представител на регионалната колегия на Българската асоциация на професионалистите по здравни грижи, един представител на представителните организации за защита на правата на пациентите, признати по реда на чл. 86в от Закона за здравето, и по един представител на всяка община в съответната област. Областният управител е председател на комисията.</a:t>
            </a:r>
            <a:endParaRPr lang="en-US"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7604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93" y="117693"/>
            <a:ext cx="11969393" cy="6740307"/>
          </a:xfrm>
          <a:prstGeom prst="rect">
            <a:avLst/>
          </a:prstGeom>
        </p:spPr>
        <p:txBody>
          <a:bodyPr wrap="square">
            <a:spAutoFit/>
          </a:bodyPr>
          <a:lstStyle/>
          <a:p>
            <a:r>
              <a:rPr lang="ru-RU" b="1" dirty="0">
                <a:solidFill>
                  <a:schemeClr val="tx2"/>
                </a:solidFill>
                <a:latin typeface="Arial Narrow" panose="020B0606020202030204" pitchFamily="34" charset="0"/>
              </a:rPr>
              <a:t>Областната здравна карта съдържа:</a:t>
            </a:r>
          </a:p>
          <a:p>
            <a:endParaRPr lang="ru-RU" dirty="0">
              <a:latin typeface="Arial Narrow" panose="020B0606020202030204" pitchFamily="34" charset="0"/>
            </a:endParaRPr>
          </a:p>
          <a:p>
            <a:r>
              <a:rPr lang="ru-RU" dirty="0">
                <a:latin typeface="Arial Narrow" panose="020B0606020202030204" pitchFamily="34" charset="0"/>
              </a:rPr>
              <a:t>1. данни за демографската структура, заболеваемостта по групи заболявания и по възраст и хоспитализираната заболеваемост на населението на територията на областта;</a:t>
            </a:r>
          </a:p>
          <a:p>
            <a:r>
              <a:rPr lang="ru-RU" dirty="0" smtClean="0">
                <a:latin typeface="Arial Narrow" panose="020B0606020202030204" pitchFamily="34" charset="0"/>
              </a:rPr>
              <a:t>2</a:t>
            </a:r>
            <a:r>
              <a:rPr lang="ru-RU" dirty="0">
                <a:latin typeface="Arial Narrow" panose="020B0606020202030204" pitchFamily="34" charset="0"/>
              </a:rPr>
              <a:t>. вида, броя, дейността и разпределението на съществуващите в областта лечебни заведения;</a:t>
            </a:r>
          </a:p>
          <a:p>
            <a:r>
              <a:rPr lang="ru-RU" dirty="0" smtClean="0">
                <a:latin typeface="Arial Narrow" panose="020B0606020202030204" pitchFamily="34" charset="0"/>
              </a:rPr>
              <a:t>3</a:t>
            </a:r>
            <a:r>
              <a:rPr lang="ru-RU" dirty="0">
                <a:latin typeface="Arial Narrow" panose="020B0606020202030204" pitchFamily="34" charset="0"/>
              </a:rPr>
              <a:t>. необходимия минимален брой на лекарите, лекарите по дентална медицина и на специалистите от професионално направление "Здравни грижи" в извънболничната помощ по специалности;</a:t>
            </a:r>
          </a:p>
          <a:p>
            <a:r>
              <a:rPr lang="ru-RU" dirty="0" smtClean="0">
                <a:latin typeface="Arial Narrow" panose="020B0606020202030204" pitchFamily="34" charset="0"/>
              </a:rPr>
              <a:t>4</a:t>
            </a:r>
            <a:r>
              <a:rPr lang="ru-RU" dirty="0">
                <a:latin typeface="Arial Narrow" panose="020B0606020202030204" pitchFamily="34" charset="0"/>
              </a:rPr>
              <a:t>. броя на практикуващите лекари, лекари по дентална медицина по специалности и броя на специалистите от професионално направление "Здравни грижи" в извънболничната медицинска помощ в областта;</a:t>
            </a:r>
          </a:p>
          <a:p>
            <a:r>
              <a:rPr lang="ru-RU" dirty="0" smtClean="0">
                <a:latin typeface="Arial Narrow" panose="020B0606020202030204" pitchFamily="34" charset="0"/>
              </a:rPr>
              <a:t>5</a:t>
            </a:r>
            <a:r>
              <a:rPr lang="ru-RU" dirty="0">
                <a:latin typeface="Arial Narrow" panose="020B0606020202030204" pitchFamily="34" charset="0"/>
              </a:rPr>
              <a:t>. броя на съществуващите легла за болнично лечение и осъществяваните медицински дейности по видове и разпределението им по лечебни заведения и по нива на компетентност на съответните структури;</a:t>
            </a:r>
          </a:p>
          <a:p>
            <a:r>
              <a:rPr lang="ru-RU" dirty="0" smtClean="0">
                <a:latin typeface="Arial Narrow" panose="020B0606020202030204" pitchFamily="34" charset="0"/>
              </a:rPr>
              <a:t>6</a:t>
            </a:r>
            <a:r>
              <a:rPr lang="ru-RU" dirty="0">
                <a:latin typeface="Arial Narrow" panose="020B0606020202030204" pitchFamily="34" charset="0"/>
              </a:rPr>
              <a:t>. данни за вида, броя и разпределението на извършваните в областта високотехнологични методи за диагностика и лечение и наличната за тяхното прилагане високотехнологична медицинска апаратура.</a:t>
            </a:r>
          </a:p>
          <a:p>
            <a:endParaRPr lang="ru-RU" dirty="0">
              <a:latin typeface="Arial Narrow" panose="020B0606020202030204" pitchFamily="34" charset="0"/>
            </a:endParaRPr>
          </a:p>
          <a:p>
            <a:r>
              <a:rPr lang="ru-RU" dirty="0" smtClean="0">
                <a:latin typeface="Arial Narrow" panose="020B0606020202030204" pitchFamily="34" charset="0"/>
              </a:rPr>
              <a:t>	Към </a:t>
            </a:r>
            <a:r>
              <a:rPr lang="ru-RU" dirty="0">
                <a:latin typeface="Arial Narrow" panose="020B0606020202030204" pitchFamily="34" charset="0"/>
              </a:rPr>
              <a:t>областната здравна карта </a:t>
            </a:r>
            <a:r>
              <a:rPr lang="ru-RU" dirty="0" smtClean="0">
                <a:latin typeface="Arial Narrow" panose="020B0606020202030204" pitchFamily="34" charset="0"/>
              </a:rPr>
              <a:t>се </a:t>
            </a:r>
            <a:r>
              <a:rPr lang="ru-RU" dirty="0">
                <a:latin typeface="Arial Narrow" panose="020B0606020202030204" pitchFamily="34" charset="0"/>
              </a:rPr>
              <a:t>прилага предложение за разпределението на броя на леглата и медицинските дейности по видове </a:t>
            </a:r>
            <a:r>
              <a:rPr lang="ru-RU" dirty="0" smtClean="0">
                <a:latin typeface="Arial Narrow" panose="020B0606020202030204" pitchFamily="34" charset="0"/>
              </a:rPr>
              <a:t>за болнична помощ и </a:t>
            </a:r>
            <a:r>
              <a:rPr lang="ru-RU" dirty="0">
                <a:latin typeface="Arial Narrow" panose="020B0606020202030204" pitchFamily="34" charset="0"/>
              </a:rPr>
              <a:t>на броя на лекарите и специалистите по </a:t>
            </a:r>
            <a:r>
              <a:rPr lang="ru-RU" dirty="0" smtClean="0">
                <a:latin typeface="Arial Narrow" panose="020B0606020202030204" pitchFamily="34" charset="0"/>
              </a:rPr>
              <a:t>т</a:t>
            </a:r>
            <a:r>
              <a:rPr lang="ru-RU" dirty="0">
                <a:latin typeface="Arial Narrow" panose="020B0606020202030204" pitchFamily="34" charset="0"/>
              </a:rPr>
              <a:t>. 3, определени съобразно потребностите на населението в съответната област по ред, определен с </a:t>
            </a:r>
            <a:r>
              <a:rPr lang="ru-RU" dirty="0" smtClean="0">
                <a:latin typeface="Arial Narrow" panose="020B0606020202030204" pitchFamily="34" charset="0"/>
              </a:rPr>
              <a:t>методика на министъра на здравеопазването. При </a:t>
            </a:r>
            <a:r>
              <a:rPr lang="ru-RU" dirty="0">
                <a:latin typeface="Arial Narrow" panose="020B0606020202030204" pitchFamily="34" charset="0"/>
              </a:rPr>
              <a:t>изработването на </a:t>
            </a:r>
            <a:r>
              <a:rPr lang="ru-RU" dirty="0" smtClean="0">
                <a:latin typeface="Arial Narrow" panose="020B0606020202030204" pitchFamily="34" charset="0"/>
              </a:rPr>
              <a:t>методиката, министърът </a:t>
            </a:r>
            <a:r>
              <a:rPr lang="ru-RU" dirty="0">
                <a:latin typeface="Arial Narrow" panose="020B0606020202030204" pitchFamily="34" charset="0"/>
              </a:rPr>
              <a:t>на здравеопазването е длъжен да съобрази достъпа до медицинско обслужване на населението</a:t>
            </a:r>
            <a:r>
              <a:rPr lang="ru-RU" dirty="0" smtClean="0">
                <a:latin typeface="Arial Narrow" panose="020B0606020202030204" pitchFamily="34" charset="0"/>
              </a:rPr>
              <a:t>.</a:t>
            </a:r>
          </a:p>
          <a:p>
            <a:r>
              <a:rPr lang="ru-RU" dirty="0">
                <a:latin typeface="Arial Narrow" panose="020B0606020202030204" pitchFamily="34" charset="0"/>
              </a:rPr>
              <a:t>	</a:t>
            </a:r>
            <a:r>
              <a:rPr lang="ru-RU" dirty="0" smtClean="0">
                <a:latin typeface="Arial Narrow" panose="020B0606020202030204" pitchFamily="34" charset="0"/>
              </a:rPr>
              <a:t>Въз основа на данните от областните здравни карти се изготвя </a:t>
            </a:r>
            <a:r>
              <a:rPr lang="ru-RU" b="1" dirty="0" smtClean="0">
                <a:latin typeface="Arial Narrow" panose="020B0606020202030204" pitchFamily="34" charset="0"/>
              </a:rPr>
              <a:t>Национална здравна карта</a:t>
            </a:r>
            <a:r>
              <a:rPr lang="ru-RU" dirty="0" smtClean="0">
                <a:latin typeface="Arial Narrow" panose="020B0606020202030204" pitchFamily="34" charset="0"/>
              </a:rPr>
              <a:t>, която съдържа географските граници на здравните райоони по области; вида, броя, дейността и разпределението на лечебните заведения по области; броя на лекарите и лекарите по дентална медицина в извънболнична помощ по специалности; оценка на здравните приоритети; минималния брой лечебни заведения за болнична и извънболнична помощ, с които НЗОК задължжително сключва ежегодно договори по смисъла на ЗЗО. </a:t>
            </a:r>
            <a:r>
              <a:rPr lang="ru-RU" b="1" dirty="0" smtClean="0">
                <a:latin typeface="Arial Narrow" panose="020B0606020202030204" pitchFamily="34" charset="0"/>
              </a:rPr>
              <a:t>Националната здравна карта се приема с решение на МС по предложение на Министъра на здравеопазването и се актуализира на всеки три години</a:t>
            </a:r>
            <a:r>
              <a:rPr lang="ru-RU" dirty="0" smtClean="0">
                <a:latin typeface="Arial Narrow" panose="020B0606020202030204" pitchFamily="34" charset="0"/>
              </a:rPr>
              <a:t>.</a:t>
            </a:r>
            <a:endParaRPr lang="en-US" dirty="0">
              <a:latin typeface="Arial Narrow" panose="020B0606020202030204" pitchFamily="34" charset="0"/>
            </a:endParaRPr>
          </a:p>
        </p:txBody>
      </p:sp>
    </p:spTree>
    <p:extLst>
      <p:ext uri="{BB962C8B-B14F-4D97-AF65-F5344CB8AC3E}">
        <p14:creationId xmlns:p14="http://schemas.microsoft.com/office/powerpoint/2010/main" val="138605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564" y="152216"/>
            <a:ext cx="11743361" cy="3785652"/>
          </a:xfrm>
          <a:prstGeom prst="rect">
            <a:avLst/>
          </a:prstGeom>
        </p:spPr>
        <p:txBody>
          <a:bodyPr wrap="square">
            <a:spAutoFit/>
          </a:bodyPr>
          <a:lstStyle/>
          <a:p>
            <a:pPr algn="just"/>
            <a:r>
              <a:rPr lang="ru-RU" sz="2400" b="1" dirty="0" smtClean="0">
                <a:solidFill>
                  <a:srgbClr val="FF0000"/>
                </a:solidFill>
                <a:latin typeface="Arial Narrow" panose="020B0606020202030204" pitchFamily="34" charset="0"/>
              </a:rPr>
              <a:t>	СЪЗДАВАНЕ</a:t>
            </a:r>
            <a:r>
              <a:rPr lang="ru-RU" sz="2400" b="1" dirty="0">
                <a:solidFill>
                  <a:srgbClr val="FF0000"/>
                </a:solidFill>
                <a:latin typeface="Arial Narrow" panose="020B0606020202030204" pitchFamily="34" charset="0"/>
              </a:rPr>
              <a:t>, РЕГИСТРАЦИЯ И РАЗРЕШЕНИЕ НА ЛЕЧЕБНИТЕ </a:t>
            </a:r>
            <a:r>
              <a:rPr lang="ru-RU" sz="2400" b="1" dirty="0" smtClean="0">
                <a:solidFill>
                  <a:srgbClr val="FF0000"/>
                </a:solidFill>
                <a:latin typeface="Arial Narrow" panose="020B0606020202030204" pitchFamily="34" charset="0"/>
              </a:rPr>
              <a:t>ЗАВЕДЕНИЯ</a:t>
            </a:r>
          </a:p>
          <a:p>
            <a:pPr algn="just"/>
            <a:r>
              <a:rPr lang="ru-RU" sz="2400" dirty="0" smtClean="0">
                <a:solidFill>
                  <a:schemeClr val="tx2"/>
                </a:solidFill>
                <a:latin typeface="Arial Narrow" panose="020B0606020202030204" pitchFamily="34" charset="0"/>
              </a:rPr>
              <a:t>	Лечебните </a:t>
            </a:r>
            <a:r>
              <a:rPr lang="ru-RU" sz="2400" dirty="0">
                <a:solidFill>
                  <a:schemeClr val="tx2"/>
                </a:solidFill>
                <a:latin typeface="Arial Narrow" panose="020B0606020202030204" pitchFamily="34" charset="0"/>
              </a:rPr>
              <a:t>заведения по чл. 5, ал. 1 (Центровете за спешна медицинска помощ, центровете за трансфузионна хематология, лечебните заведения за стационарна психиатрична помощ, центровете за комплексно обслужване на деца с увреждания и хронични заболявания, както и лечебните заведения към Министерския съвет, Министерството на здравеопазването, Министерството на отбраната, Министерството на вътрешните работи, Министерството на правосъдието и Министерството на транспорта, информационните технологии и </a:t>
            </a:r>
            <a:r>
              <a:rPr lang="ru-RU" sz="2400" dirty="0" smtClean="0">
                <a:solidFill>
                  <a:schemeClr val="tx2"/>
                </a:solidFill>
                <a:latin typeface="Arial Narrow" panose="020B0606020202030204" pitchFamily="34" charset="0"/>
              </a:rPr>
              <a:t>съобщенията) </a:t>
            </a:r>
            <a:r>
              <a:rPr lang="ru-RU" sz="2400" dirty="0">
                <a:solidFill>
                  <a:schemeClr val="tx2"/>
                </a:solidFill>
                <a:latin typeface="Arial Narrow" panose="020B0606020202030204" pitchFamily="34" charset="0"/>
              </a:rPr>
              <a:t>се създават и преобразуват от Министерския съвет по предложение на министъра на здравеопазването. Предложението на министъра на здравеопазването се съгласува със съответния министър, когато лечебното заведение е към </a:t>
            </a:r>
            <a:r>
              <a:rPr lang="ru-RU" sz="2400" dirty="0" smtClean="0">
                <a:solidFill>
                  <a:schemeClr val="tx2"/>
                </a:solidFill>
                <a:latin typeface="Arial Narrow" panose="020B0606020202030204" pitchFamily="34" charset="0"/>
              </a:rPr>
              <a:t>ведомствата.</a:t>
            </a:r>
            <a:endParaRPr lang="en-US"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72215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7155805"/>
          </a:xfrm>
          <a:prstGeom prst="rect">
            <a:avLst/>
          </a:prstGeom>
        </p:spPr>
        <p:txBody>
          <a:bodyPr wrap="square">
            <a:spAutoFit/>
          </a:bodyPr>
          <a:lstStyle/>
          <a:p>
            <a:pPr algn="just"/>
            <a:r>
              <a:rPr lang="ru-RU" sz="1700" dirty="0" smtClean="0">
                <a:latin typeface="Arial Narrow" panose="020B0606020202030204" pitchFamily="34" charset="0"/>
              </a:rPr>
              <a:t>	</a:t>
            </a:r>
            <a:r>
              <a:rPr lang="ru-RU" sz="1700" dirty="0" smtClean="0">
                <a:solidFill>
                  <a:srgbClr val="FF0000"/>
                </a:solidFill>
                <a:latin typeface="Arial Narrow" panose="020B0606020202030204" pitchFamily="34" charset="0"/>
              </a:rPr>
              <a:t>ново(от април 2019 г.)! </a:t>
            </a:r>
            <a:r>
              <a:rPr lang="ru-RU" sz="1700" b="1" dirty="0" smtClean="0">
                <a:solidFill>
                  <a:schemeClr val="tx2"/>
                </a:solidFill>
                <a:latin typeface="Arial Narrow" panose="020B0606020202030204" pitchFamily="34" charset="0"/>
              </a:rPr>
              <a:t>Лечебните </a:t>
            </a:r>
            <a:r>
              <a:rPr lang="ru-RU" sz="1700" b="1" dirty="0">
                <a:solidFill>
                  <a:schemeClr val="tx2"/>
                </a:solidFill>
                <a:latin typeface="Arial Narrow" panose="020B0606020202030204" pitchFamily="34" charset="0"/>
              </a:rPr>
              <a:t>заведения за болнична помощ се създават след одобрение на Министерския съвет въз основа на комплексна оценка на</a:t>
            </a:r>
            <a:r>
              <a:rPr lang="ru-RU" sz="1700" b="1" dirty="0" smtClean="0">
                <a:solidFill>
                  <a:schemeClr val="tx2"/>
                </a:solidFill>
                <a:latin typeface="Arial Narrow" panose="020B0606020202030204" pitchFamily="34" charset="0"/>
              </a:rPr>
              <a:t>: </a:t>
            </a:r>
            <a:r>
              <a:rPr lang="ru-RU" sz="1700" dirty="0" smtClean="0">
                <a:latin typeface="Arial Narrow" panose="020B0606020202030204" pitchFamily="34" charset="0"/>
              </a:rPr>
              <a:t>потребностите </a:t>
            </a:r>
            <a:r>
              <a:rPr lang="ru-RU" sz="1700" dirty="0">
                <a:latin typeface="Arial Narrow" panose="020B0606020202030204" pitchFamily="34" charset="0"/>
              </a:rPr>
              <a:t>на населението от медицинска помощ съгласно Националната здравна </a:t>
            </a:r>
            <a:r>
              <a:rPr lang="ru-RU" sz="1700" dirty="0" smtClean="0">
                <a:latin typeface="Arial Narrow" panose="020B0606020202030204" pitchFamily="34" charset="0"/>
              </a:rPr>
              <a:t>карта</a:t>
            </a:r>
            <a:r>
              <a:rPr lang="ru-RU" sz="1700" dirty="0">
                <a:latin typeface="Arial Narrow" panose="020B0606020202030204" pitchFamily="34" charset="0"/>
              </a:rPr>
              <a:t> </a:t>
            </a:r>
            <a:r>
              <a:rPr lang="ru-RU" sz="1700" dirty="0" smtClean="0">
                <a:latin typeface="Arial Narrow" panose="020B0606020202030204" pitchFamily="34" charset="0"/>
              </a:rPr>
              <a:t>и представяне на необхидимите документи, посочени в закона. За </a:t>
            </a:r>
            <a:r>
              <a:rPr lang="ru-RU" sz="1700" dirty="0">
                <a:latin typeface="Arial Narrow" panose="020B0606020202030204" pitchFamily="34" charset="0"/>
              </a:rPr>
              <a:t>извършване на оценката </a:t>
            </a:r>
            <a:r>
              <a:rPr lang="ru-RU" sz="1700" dirty="0" smtClean="0">
                <a:latin typeface="Arial Narrow" panose="020B0606020202030204" pitchFamily="34" charset="0"/>
              </a:rPr>
              <a:t>се </a:t>
            </a:r>
            <a:r>
              <a:rPr lang="ru-RU" sz="1700" dirty="0">
                <a:latin typeface="Arial Narrow" panose="020B0606020202030204" pitchFamily="34" charset="0"/>
              </a:rPr>
              <a:t>подава заявление до министъра на здравеопазването, към което се прилагат:</a:t>
            </a:r>
          </a:p>
          <a:p>
            <a:pPr algn="just"/>
            <a:r>
              <a:rPr lang="ru-RU" sz="1700" dirty="0" smtClean="0">
                <a:latin typeface="Arial Narrow" panose="020B0606020202030204" pitchFamily="34" charset="0"/>
              </a:rPr>
              <a:t>1</a:t>
            </a:r>
            <a:r>
              <a:rPr lang="ru-RU" sz="1700" dirty="0">
                <a:latin typeface="Arial Narrow" panose="020B0606020202030204" pitchFamily="34" charset="0"/>
              </a:rPr>
              <a:t>. проект, включващ информация за вида на лечебното заведение, структурата и предвиждания брой легла за болнично лечение и медицински дейности по видове и нива на компетентност на съответните структури, етапи и срок за реализация на проекта;</a:t>
            </a:r>
          </a:p>
          <a:p>
            <a:pPr algn="just"/>
            <a:r>
              <a:rPr lang="ru-RU" sz="1700" dirty="0" smtClean="0">
                <a:latin typeface="Arial Narrow" panose="020B0606020202030204" pitchFamily="34" charset="0"/>
              </a:rPr>
              <a:t>2</a:t>
            </a:r>
            <a:r>
              <a:rPr lang="ru-RU" sz="1700" dirty="0">
                <a:latin typeface="Arial Narrow" panose="020B0606020202030204" pitchFamily="34" charset="0"/>
              </a:rPr>
              <a:t>. тригодишен бизнес план за развитие на лечебното заведение, включително финансова обосновка и източници за финансиране на дейността на лечебното заведение;</a:t>
            </a:r>
          </a:p>
          <a:p>
            <a:pPr algn="just"/>
            <a:r>
              <a:rPr lang="ru-RU" sz="1700" dirty="0" smtClean="0">
                <a:latin typeface="Arial Narrow" panose="020B0606020202030204" pitchFamily="34" charset="0"/>
              </a:rPr>
              <a:t>3</a:t>
            </a:r>
            <a:r>
              <a:rPr lang="ru-RU" sz="1700" dirty="0">
                <a:latin typeface="Arial Narrow" panose="020B0606020202030204" pitchFamily="34" charset="0"/>
              </a:rPr>
              <a:t>. декларация за произход на паричните средства за реализиране на </a:t>
            </a:r>
            <a:r>
              <a:rPr lang="ru-RU" sz="1700" dirty="0" smtClean="0">
                <a:latin typeface="Arial Narrow" panose="020B0606020202030204" pitchFamily="34" charset="0"/>
              </a:rPr>
              <a:t>проекта;</a:t>
            </a:r>
            <a:endParaRPr lang="ru-RU" sz="1700" dirty="0">
              <a:latin typeface="Arial Narrow" panose="020B0606020202030204" pitchFamily="34" charset="0"/>
            </a:endParaRPr>
          </a:p>
          <a:p>
            <a:pPr algn="just"/>
            <a:r>
              <a:rPr lang="ru-RU" sz="1700" dirty="0" smtClean="0">
                <a:latin typeface="Arial Narrow" panose="020B0606020202030204" pitchFamily="34" charset="0"/>
              </a:rPr>
              <a:t>4</a:t>
            </a:r>
            <a:r>
              <a:rPr lang="ru-RU" sz="1700" dirty="0">
                <a:latin typeface="Arial Narrow" panose="020B0606020202030204" pitchFamily="34" charset="0"/>
              </a:rPr>
              <a:t>. становище от съответната районна колегия на </a:t>
            </a:r>
            <a:r>
              <a:rPr lang="ru-RU" sz="1700" dirty="0" smtClean="0">
                <a:latin typeface="Arial Narrow" panose="020B0606020202030204" pitchFamily="34" charset="0"/>
              </a:rPr>
              <a:t>БЛС или </a:t>
            </a:r>
            <a:r>
              <a:rPr lang="ru-RU" sz="1700" dirty="0">
                <a:latin typeface="Arial Narrow" panose="020B0606020202030204" pitchFamily="34" charset="0"/>
              </a:rPr>
              <a:t>на </a:t>
            </a:r>
            <a:r>
              <a:rPr lang="ru-RU" sz="1700" dirty="0" smtClean="0">
                <a:latin typeface="Arial Narrow" panose="020B0606020202030204" pitchFamily="34" charset="0"/>
              </a:rPr>
              <a:t>БЗС </a:t>
            </a:r>
            <a:r>
              <a:rPr lang="ru-RU" sz="1700" dirty="0">
                <a:latin typeface="Arial Narrow" panose="020B0606020202030204" pitchFamily="34" charset="0"/>
              </a:rPr>
              <a:t>на територията на областта, в която се създава или преобразува лечебното заведение.</a:t>
            </a:r>
          </a:p>
          <a:p>
            <a:pPr algn="just"/>
            <a:r>
              <a:rPr lang="ru-RU" sz="1700" dirty="0" smtClean="0">
                <a:latin typeface="Arial Narrow" panose="020B0606020202030204" pitchFamily="34" charset="0"/>
              </a:rPr>
              <a:t>	Когато </a:t>
            </a:r>
            <a:r>
              <a:rPr lang="ru-RU" sz="1700" dirty="0">
                <a:latin typeface="Arial Narrow" panose="020B0606020202030204" pitchFamily="34" charset="0"/>
              </a:rPr>
              <a:t>в документите </a:t>
            </a:r>
            <a:r>
              <a:rPr lang="ru-RU" sz="1700" dirty="0" smtClean="0">
                <a:latin typeface="Arial Narrow" panose="020B0606020202030204" pitchFamily="34" charset="0"/>
              </a:rPr>
              <a:t>е </a:t>
            </a:r>
            <a:r>
              <a:rPr lang="ru-RU" sz="1700" dirty="0">
                <a:latin typeface="Arial Narrow" panose="020B0606020202030204" pitchFamily="34" charset="0"/>
              </a:rPr>
              <a:t>посочено, че лечебното заведение ще се финансира със средства от бюджета на </a:t>
            </a:r>
            <a:r>
              <a:rPr lang="ru-RU" sz="1700" dirty="0" smtClean="0">
                <a:latin typeface="Arial Narrow" panose="020B0606020202030204" pitchFamily="34" charset="0"/>
              </a:rPr>
              <a:t>НЗОК, </a:t>
            </a:r>
            <a:r>
              <a:rPr lang="ru-RU" sz="1700" dirty="0">
                <a:latin typeface="Arial Narrow" panose="020B0606020202030204" pitchFamily="34" charset="0"/>
              </a:rPr>
              <a:t>министърът на здравеопазването или оправомощено от него длъжностно лице служебно изисква становище от </a:t>
            </a:r>
            <a:r>
              <a:rPr lang="ru-RU" sz="1700" dirty="0" smtClean="0">
                <a:latin typeface="Arial Narrow" panose="020B0606020202030204" pitchFamily="34" charset="0"/>
              </a:rPr>
              <a:t>НЗОК, </a:t>
            </a:r>
            <a:r>
              <a:rPr lang="ru-RU" sz="1700" dirty="0">
                <a:latin typeface="Arial Narrow" panose="020B0606020202030204" pitchFamily="34" charset="0"/>
              </a:rPr>
              <a:t>в т. ч. за възможностите за финансиране от </a:t>
            </a:r>
            <a:r>
              <a:rPr lang="ru-RU" sz="1700" dirty="0" smtClean="0">
                <a:latin typeface="Arial Narrow" panose="020B0606020202030204" pitchFamily="34" charset="0"/>
              </a:rPr>
              <a:t>НЗОК на </a:t>
            </a:r>
            <a:r>
              <a:rPr lang="ru-RU" sz="1700" dirty="0">
                <a:latin typeface="Arial Narrow" panose="020B0606020202030204" pitchFamily="34" charset="0"/>
              </a:rPr>
              <a:t>съответните дейности, като становището се предоставя в срок до един месец от искането.</a:t>
            </a:r>
          </a:p>
          <a:p>
            <a:pPr algn="just"/>
            <a:r>
              <a:rPr lang="ru-RU" sz="1700" dirty="0" smtClean="0">
                <a:latin typeface="Arial Narrow" panose="020B0606020202030204" pitchFamily="34" charset="0"/>
              </a:rPr>
              <a:t>	Оценката се </a:t>
            </a:r>
            <a:r>
              <a:rPr lang="ru-RU" sz="1700" dirty="0">
                <a:latin typeface="Arial Narrow" panose="020B0606020202030204" pitchFamily="34" charset="0"/>
              </a:rPr>
              <a:t>извършва от Изпълнителна агенция "Медицински надзор" в срок до 45 дни от подаване на </a:t>
            </a:r>
            <a:r>
              <a:rPr lang="ru-RU" sz="1700" dirty="0" smtClean="0">
                <a:latin typeface="Arial Narrow" panose="020B0606020202030204" pitchFamily="34" charset="0"/>
              </a:rPr>
              <a:t>заявлението.</a:t>
            </a:r>
            <a:endParaRPr lang="ru-RU" sz="1700" dirty="0">
              <a:latin typeface="Arial Narrow" panose="020B0606020202030204" pitchFamily="34" charset="0"/>
            </a:endParaRPr>
          </a:p>
          <a:p>
            <a:pPr algn="just"/>
            <a:r>
              <a:rPr lang="ru-RU" sz="1700" dirty="0" smtClean="0">
                <a:latin typeface="Arial Narrow" panose="020B0606020202030204" pitchFamily="34" charset="0"/>
              </a:rPr>
              <a:t>	В </a:t>
            </a:r>
            <a:r>
              <a:rPr lang="ru-RU" sz="1700" dirty="0">
                <a:latin typeface="Arial Narrow" panose="020B0606020202030204" pitchFamily="34" charset="0"/>
              </a:rPr>
              <a:t>двумесечен срок от получаване на заявлението </a:t>
            </a:r>
            <a:r>
              <a:rPr lang="ru-RU" sz="1700" dirty="0" smtClean="0">
                <a:latin typeface="Arial Narrow" panose="020B0606020202030204" pitchFamily="34" charset="0"/>
              </a:rPr>
              <a:t>и/или </a:t>
            </a:r>
            <a:r>
              <a:rPr lang="ru-RU" sz="1700" dirty="0">
                <a:latin typeface="Arial Narrow" panose="020B0606020202030204" pitchFamily="34" charset="0"/>
              </a:rPr>
              <a:t>допълнителната информация, и/или документите </a:t>
            </a:r>
            <a:r>
              <a:rPr lang="ru-RU" sz="1700" dirty="0" smtClean="0">
                <a:latin typeface="Arial Narrow" panose="020B0606020202030204" pitchFamily="34" charset="0"/>
              </a:rPr>
              <a:t>по </a:t>
            </a:r>
            <a:r>
              <a:rPr lang="ru-RU" sz="1700" b="1" dirty="0">
                <a:latin typeface="Arial Narrow" panose="020B0606020202030204" pitchFamily="34" charset="0"/>
              </a:rPr>
              <a:t>предложение на министъра на здравеопазването Министерският съвет приема решение, с което одобрява създаването или отказва да одобри създаването на лечебно заведение за болнична помощ.</a:t>
            </a:r>
          </a:p>
          <a:p>
            <a:pPr algn="just"/>
            <a:r>
              <a:rPr lang="ru-RU" sz="1700" dirty="0" smtClean="0">
                <a:latin typeface="Arial Narrow" panose="020B0606020202030204" pitchFamily="34" charset="0"/>
              </a:rPr>
              <a:t>	С </a:t>
            </a:r>
            <a:r>
              <a:rPr lang="ru-RU" sz="1700" dirty="0">
                <a:latin typeface="Arial Narrow" panose="020B0606020202030204" pitchFamily="34" charset="0"/>
              </a:rPr>
              <a:t>решението на Министерския </a:t>
            </a:r>
            <a:r>
              <a:rPr lang="ru-RU" sz="1700" dirty="0" smtClean="0">
                <a:latin typeface="Arial Narrow" panose="020B0606020202030204" pitchFamily="34" charset="0"/>
              </a:rPr>
              <a:t>съвет, </a:t>
            </a:r>
            <a:r>
              <a:rPr lang="ru-RU" sz="1700" dirty="0">
                <a:latin typeface="Arial Narrow" panose="020B0606020202030204" pitchFamily="34" charset="0"/>
              </a:rPr>
              <a:t>с което се одобрява създаването на лечебно заведение за болнична помощ, се определят</a:t>
            </a:r>
            <a:r>
              <a:rPr lang="ru-RU" sz="1700" dirty="0" smtClean="0">
                <a:latin typeface="Arial Narrow" panose="020B0606020202030204" pitchFamily="34" charset="0"/>
              </a:rPr>
              <a:t>: видът </a:t>
            </a:r>
            <a:r>
              <a:rPr lang="ru-RU" sz="1700" dirty="0">
                <a:latin typeface="Arial Narrow" panose="020B0606020202030204" pitchFamily="34" charset="0"/>
              </a:rPr>
              <a:t>на лечебното заведение за болнична помощ</a:t>
            </a:r>
            <a:r>
              <a:rPr lang="ru-RU" sz="1700" dirty="0" smtClean="0">
                <a:latin typeface="Arial Narrow" panose="020B0606020202030204" pitchFamily="34" charset="0"/>
              </a:rPr>
              <a:t>; структурата </a:t>
            </a:r>
            <a:r>
              <a:rPr lang="ru-RU" sz="1700" dirty="0">
                <a:latin typeface="Arial Narrow" panose="020B0606020202030204" pitchFamily="34" charset="0"/>
              </a:rPr>
              <a:t>и предвижданият брой легла за болнично лечение и медицински дейности по видове и нива на компетентност на съответните структури</a:t>
            </a:r>
            <a:r>
              <a:rPr lang="ru-RU" sz="1700" dirty="0" smtClean="0">
                <a:latin typeface="Arial Narrow" panose="020B0606020202030204" pitchFamily="34" charset="0"/>
              </a:rPr>
              <a:t>; срокът </a:t>
            </a:r>
            <a:r>
              <a:rPr lang="ru-RU" sz="1700" dirty="0">
                <a:latin typeface="Arial Narrow" panose="020B0606020202030204" pitchFamily="34" charset="0"/>
              </a:rPr>
              <a:t>за реализиране на проекта, до който може да се подаде заявление за издаване на </a:t>
            </a:r>
            <a:r>
              <a:rPr lang="ru-RU" sz="1700" dirty="0" smtClean="0">
                <a:latin typeface="Arial Narrow" panose="020B0606020202030204" pitchFamily="34" charset="0"/>
              </a:rPr>
              <a:t>разрешение. Отказът подлежи </a:t>
            </a:r>
            <a:r>
              <a:rPr lang="ru-RU" sz="1700" dirty="0">
                <a:latin typeface="Arial Narrow" panose="020B0606020202030204" pitchFamily="34" charset="0"/>
              </a:rPr>
              <a:t>на обжалване пред съответния административен съд по реда на Административнопроцесуалния кодекс. </a:t>
            </a:r>
            <a:endParaRPr lang="ru-RU" sz="1700" dirty="0" smtClean="0">
              <a:latin typeface="Arial Narrow" panose="020B0606020202030204" pitchFamily="34" charset="0"/>
            </a:endParaRPr>
          </a:p>
          <a:p>
            <a:pPr algn="just"/>
            <a:r>
              <a:rPr lang="ru-RU" sz="1700" dirty="0">
                <a:latin typeface="Arial Narrow" panose="020B0606020202030204" pitchFamily="34" charset="0"/>
              </a:rPr>
              <a:t>	</a:t>
            </a:r>
            <a:r>
              <a:rPr lang="ru-RU" sz="1700" b="1" dirty="0" smtClean="0">
                <a:latin typeface="Arial Narrow" panose="020B0606020202030204" pitchFamily="34" charset="0"/>
              </a:rPr>
              <a:t>Извършването </a:t>
            </a:r>
            <a:r>
              <a:rPr lang="ru-RU" sz="1700" b="1" dirty="0">
                <a:latin typeface="Arial Narrow" panose="020B0606020202030204" pitchFamily="34" charset="0"/>
              </a:rPr>
              <a:t>на нови медицински дейности от лечебни заведения за болнична помощ се разрешава със заповед на министъра на здравеопазването </a:t>
            </a:r>
            <a:r>
              <a:rPr lang="ru-RU" sz="1700" dirty="0">
                <a:latin typeface="Arial Narrow" panose="020B0606020202030204" pitchFamily="34" charset="0"/>
              </a:rPr>
              <a:t>въз основа на комплексна оценка на</a:t>
            </a:r>
            <a:r>
              <a:rPr lang="ru-RU" sz="1700" dirty="0" smtClean="0">
                <a:latin typeface="Arial Narrow" panose="020B0606020202030204" pitchFamily="34" charset="0"/>
              </a:rPr>
              <a:t>: потребностите </a:t>
            </a:r>
            <a:r>
              <a:rPr lang="ru-RU" sz="1700" dirty="0">
                <a:latin typeface="Arial Narrow" panose="020B0606020202030204" pitchFamily="34" charset="0"/>
              </a:rPr>
              <a:t>на населението от медицинска помощ съгласно Националната здравна </a:t>
            </a:r>
            <a:r>
              <a:rPr lang="ru-RU" sz="1700" dirty="0" smtClean="0">
                <a:latin typeface="Arial Narrow" panose="020B0606020202030204" pitchFamily="34" charset="0"/>
              </a:rPr>
              <a:t>карта</a:t>
            </a:r>
            <a:r>
              <a:rPr lang="ru-RU" sz="1700" dirty="0">
                <a:latin typeface="Arial Narrow" panose="020B0606020202030204" pitchFamily="34" charset="0"/>
              </a:rPr>
              <a:t> </a:t>
            </a:r>
            <a:r>
              <a:rPr lang="ru-RU" sz="1700" dirty="0" smtClean="0">
                <a:latin typeface="Arial Narrow" panose="020B0606020202030204" pitchFamily="34" charset="0"/>
              </a:rPr>
              <a:t>и представена документация, съответствяща на посочената при разкриване на ново ЛЗ за БП.</a:t>
            </a:r>
            <a:endParaRPr lang="ru-RU" sz="1700" dirty="0">
              <a:latin typeface="Arial Narrow" panose="020B0606020202030204" pitchFamily="34" charset="0"/>
            </a:endParaRPr>
          </a:p>
        </p:txBody>
      </p:sp>
    </p:spTree>
    <p:extLst>
      <p:ext uri="{BB962C8B-B14F-4D97-AF65-F5344CB8AC3E}">
        <p14:creationId xmlns:p14="http://schemas.microsoft.com/office/powerpoint/2010/main" val="359212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758" y="290716"/>
            <a:ext cx="11671443" cy="5262979"/>
          </a:xfrm>
          <a:prstGeom prst="rect">
            <a:avLst/>
          </a:prstGeom>
        </p:spPr>
        <p:txBody>
          <a:bodyPr wrap="square">
            <a:spAutoFit/>
          </a:bodyPr>
          <a:lstStyle/>
          <a:p>
            <a:pPr algn="just"/>
            <a:r>
              <a:rPr lang="bg-BG" sz="2400" dirty="0" smtClean="0">
                <a:solidFill>
                  <a:srgbClr val="FF0000"/>
                </a:solidFill>
                <a:latin typeface="Arial Narrow" panose="020B0606020202030204" pitchFamily="34" charset="0"/>
              </a:rPr>
              <a:t>	Ново! </a:t>
            </a:r>
            <a:r>
              <a:rPr lang="bg-BG" sz="2400" b="1" dirty="0" smtClean="0">
                <a:latin typeface="Arial Narrow" panose="020B0606020202030204" pitchFamily="34" charset="0"/>
              </a:rPr>
              <a:t>Л</a:t>
            </a:r>
            <a:r>
              <a:rPr lang="ru-RU" sz="2400" b="1" dirty="0" smtClean="0">
                <a:latin typeface="Arial Narrow" panose="020B0606020202030204" pitchFamily="34" charset="0"/>
              </a:rPr>
              <a:t>ечебните </a:t>
            </a:r>
            <a:r>
              <a:rPr lang="ru-RU" sz="2400" b="1" dirty="0">
                <a:latin typeface="Arial Narrow" panose="020B0606020202030204" pitchFamily="34" charset="0"/>
              </a:rPr>
              <a:t>заведения за извънболнична помощ и </a:t>
            </a:r>
            <a:r>
              <a:rPr lang="ru-RU" sz="2400" b="1" dirty="0" smtClean="0">
                <a:latin typeface="Arial Narrow" panose="020B0606020202030204" pitchFamily="34" charset="0"/>
              </a:rPr>
              <a:t>хосписите подлежат на </a:t>
            </a:r>
            <a:r>
              <a:rPr lang="ru-RU" sz="2400" b="1" u="sng" dirty="0" smtClean="0">
                <a:latin typeface="Arial Narrow" panose="020B0606020202030204" pitchFamily="34" charset="0"/>
              </a:rPr>
              <a:t>регистрационен режим</a:t>
            </a:r>
            <a:r>
              <a:rPr lang="ru-RU" sz="2400" dirty="0">
                <a:latin typeface="Arial Narrow" panose="020B0606020202030204" pitchFamily="34" charset="0"/>
              </a:rPr>
              <a:t>. Регистрацията се извършва от изпълнителния директор на </a:t>
            </a:r>
            <a:r>
              <a:rPr lang="ru-RU" sz="2400" b="1" i="1" dirty="0">
                <a:latin typeface="Arial Narrow" panose="020B0606020202030204" pitchFamily="34" charset="0"/>
              </a:rPr>
              <a:t>Изпълнителна агенция "Медицински надзор" </a:t>
            </a:r>
            <a:r>
              <a:rPr lang="ru-RU" sz="2400" dirty="0">
                <a:latin typeface="Arial Narrow" panose="020B0606020202030204" pitchFamily="34" charset="0"/>
              </a:rPr>
              <a:t>въз основа на заявление</a:t>
            </a:r>
            <a:r>
              <a:rPr lang="ru-RU" sz="2400" dirty="0" smtClean="0">
                <a:latin typeface="Arial Narrow" panose="020B0606020202030204" pitchFamily="34" charset="0"/>
              </a:rPr>
              <a:t>, с приложени към него документи, визирани в закона.</a:t>
            </a:r>
          </a:p>
          <a:p>
            <a:pPr algn="just"/>
            <a:endParaRPr lang="ru-RU" sz="2400" dirty="0" smtClean="0">
              <a:latin typeface="Arial Narrow" panose="020B0606020202030204" pitchFamily="34" charset="0"/>
            </a:endParaRPr>
          </a:p>
          <a:p>
            <a:pPr algn="just"/>
            <a:r>
              <a:rPr lang="ru-RU" sz="2400" dirty="0" smtClean="0">
                <a:latin typeface="Arial Narrow" panose="020B0606020202030204" pitchFamily="34" charset="0"/>
              </a:rPr>
              <a:t>	На </a:t>
            </a:r>
            <a:r>
              <a:rPr lang="ru-RU" sz="2400" b="1" u="sng" dirty="0" smtClean="0">
                <a:latin typeface="Arial Narrow" panose="020B0606020202030204" pitchFamily="34" charset="0"/>
              </a:rPr>
              <a:t>разрешение(разрешителен режим)</a:t>
            </a:r>
            <a:r>
              <a:rPr lang="ru-RU" sz="2400" dirty="0" smtClean="0">
                <a:latin typeface="Arial Narrow" panose="020B0606020202030204" pitchFamily="34" charset="0"/>
              </a:rPr>
              <a:t> </a:t>
            </a:r>
            <a:r>
              <a:rPr lang="ru-RU" sz="2400" dirty="0">
                <a:latin typeface="Arial Narrow" panose="020B0606020202030204" pitchFamily="34" charset="0"/>
              </a:rPr>
              <a:t>подлежи осъществяването на дейността на </a:t>
            </a:r>
            <a:r>
              <a:rPr lang="ru-RU" sz="2400" b="1" dirty="0">
                <a:latin typeface="Arial Narrow" panose="020B0606020202030204" pitchFamily="34" charset="0"/>
              </a:rPr>
              <a:t>лечебните заведения за болнична помощ, центровете за психично здраве, центровете за кожно-венерически заболявания, комплексните онкологични центрове, домовете за медико-социални грижи диализните центрове и тъканните банки. </a:t>
            </a:r>
            <a:endParaRPr lang="ru-RU" sz="2400" b="1" dirty="0" smtClean="0">
              <a:latin typeface="Arial Narrow" panose="020B0606020202030204" pitchFamily="34" charset="0"/>
            </a:endParaRPr>
          </a:p>
          <a:p>
            <a:pPr algn="just"/>
            <a:r>
              <a:rPr lang="ru-RU" sz="2400" b="1" dirty="0">
                <a:latin typeface="Arial Narrow" panose="020B0606020202030204" pitchFamily="34" charset="0"/>
              </a:rPr>
              <a:t>	</a:t>
            </a:r>
            <a:r>
              <a:rPr lang="ru-RU" sz="2400" b="1" dirty="0" smtClean="0">
                <a:latin typeface="Arial Narrow" panose="020B0606020202030204" pitchFamily="34" charset="0"/>
              </a:rPr>
              <a:t>Разрешение </a:t>
            </a:r>
            <a:r>
              <a:rPr lang="ru-RU" sz="2400" b="1" dirty="0">
                <a:latin typeface="Arial Narrow" panose="020B0606020202030204" pitchFamily="34" charset="0"/>
              </a:rPr>
              <a:t>за осъществяване на лечебна дейност на </a:t>
            </a:r>
            <a:r>
              <a:rPr lang="ru-RU" sz="2400" b="1" dirty="0" smtClean="0">
                <a:latin typeface="Arial Narrow" panose="020B0606020202030204" pitchFamily="34" charset="0"/>
              </a:rPr>
              <a:t>тези лечебни </a:t>
            </a:r>
            <a:r>
              <a:rPr lang="ru-RU" sz="2400" b="1" dirty="0">
                <a:latin typeface="Arial Narrow" panose="020B0606020202030204" pitchFamily="34" charset="0"/>
              </a:rPr>
              <a:t>заведения </a:t>
            </a:r>
            <a:r>
              <a:rPr lang="ru-RU" sz="2400" b="1" dirty="0" smtClean="0">
                <a:latin typeface="Arial Narrow" panose="020B0606020202030204" pitchFamily="34" charset="0"/>
              </a:rPr>
              <a:t>се </a:t>
            </a:r>
            <a:r>
              <a:rPr lang="ru-RU" sz="2400" b="1" dirty="0">
                <a:latin typeface="Arial Narrow" panose="020B0606020202030204" pitchFamily="34" charset="0"/>
              </a:rPr>
              <a:t>издава от министъра на здравеопазването, по предложение на изпълнителния директор на Изпълнителна агенция "Медицински надзор</a:t>
            </a:r>
            <a:r>
              <a:rPr lang="ru-RU" sz="2400" b="1" dirty="0" smtClean="0">
                <a:latin typeface="Arial Narrow" panose="020B0606020202030204" pitchFamily="34" charset="0"/>
              </a:rPr>
              <a:t>".</a:t>
            </a:r>
          </a:p>
          <a:p>
            <a:pPr algn="just"/>
            <a:r>
              <a:rPr lang="ru-RU" sz="2400" b="1" dirty="0" smtClean="0">
                <a:latin typeface="Arial Narrow" panose="020B0606020202030204" pitchFamily="34" charset="0"/>
              </a:rPr>
              <a:t>	Разрешение </a:t>
            </a:r>
            <a:r>
              <a:rPr lang="ru-RU" sz="2400" b="1" dirty="0">
                <a:latin typeface="Arial Narrow" panose="020B0606020202030204" pitchFamily="34" charset="0"/>
              </a:rPr>
              <a:t>за осъществяване на лечебна дейност на лечебни заведения за болнична помощ се дава </a:t>
            </a:r>
            <a:r>
              <a:rPr lang="ru-RU" sz="2400" b="1" u="sng" dirty="0">
                <a:latin typeface="Arial Narrow" panose="020B0606020202030204" pitchFamily="34" charset="0"/>
              </a:rPr>
              <a:t>след решение на Министерския съвет </a:t>
            </a:r>
            <a:r>
              <a:rPr lang="ru-RU" sz="2400" b="1" dirty="0">
                <a:latin typeface="Arial Narrow" panose="020B0606020202030204" pitchFamily="34" charset="0"/>
              </a:rPr>
              <a:t>по </a:t>
            </a:r>
            <a:r>
              <a:rPr lang="ru-RU" sz="2400" b="1" dirty="0" smtClean="0">
                <a:latin typeface="Arial Narrow" panose="020B0606020202030204" pitchFamily="34" charset="0"/>
              </a:rPr>
              <a:t>горепосочения ред.</a:t>
            </a:r>
            <a:endParaRPr lang="en-US" sz="2400" b="1" dirty="0">
              <a:latin typeface="Arial Narrow" panose="020B0606020202030204" pitchFamily="34" charset="0"/>
            </a:endParaRPr>
          </a:p>
        </p:txBody>
      </p:sp>
    </p:spTree>
    <p:extLst>
      <p:ext uri="{BB962C8B-B14F-4D97-AF65-F5344CB8AC3E}">
        <p14:creationId xmlns:p14="http://schemas.microsoft.com/office/powerpoint/2010/main" val="328618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2490"/>
            <a:ext cx="12191999" cy="6370975"/>
          </a:xfrm>
          <a:prstGeom prst="rect">
            <a:avLst/>
          </a:prstGeom>
        </p:spPr>
        <p:txBody>
          <a:bodyPr wrap="square">
            <a:spAutoFit/>
          </a:bodyPr>
          <a:lstStyle/>
          <a:p>
            <a:pPr algn="just"/>
            <a:r>
              <a:rPr lang="ru-RU" sz="2400" b="1" dirty="0" smtClean="0">
                <a:solidFill>
                  <a:srgbClr val="FF0000"/>
                </a:solidFill>
                <a:latin typeface="Arial Narrow" panose="020B0606020202030204" pitchFamily="34" charset="0"/>
              </a:rPr>
              <a:t>	СТРУКТУРА НА ЛЕЧЕБНИТЕ ЗАВЕДЕНИЯ ЗА БОЛНИЧНА ПОМОЩ</a:t>
            </a:r>
          </a:p>
          <a:p>
            <a:pPr algn="just"/>
            <a:endParaRPr lang="ru-RU" sz="2400" b="1" dirty="0">
              <a:solidFill>
                <a:srgbClr val="FF0000"/>
              </a:solidFill>
              <a:latin typeface="Arial Narrow" panose="020B0606020202030204" pitchFamily="34" charset="0"/>
            </a:endParaRPr>
          </a:p>
          <a:p>
            <a:pPr algn="just"/>
            <a:r>
              <a:rPr lang="ru-RU" sz="2400" b="1" dirty="0" smtClean="0">
                <a:solidFill>
                  <a:schemeClr val="tx2"/>
                </a:solidFill>
                <a:latin typeface="Arial Narrow" panose="020B0606020202030204" pitchFamily="34" charset="0"/>
              </a:rPr>
              <a:t>	</a:t>
            </a:r>
            <a:r>
              <a:rPr lang="ru-RU" sz="2400" dirty="0" smtClean="0">
                <a:solidFill>
                  <a:schemeClr val="tx2"/>
                </a:solidFill>
                <a:latin typeface="Arial Narrow" panose="020B0606020202030204" pitchFamily="34" charset="0"/>
              </a:rPr>
              <a:t>Лечебното </a:t>
            </a:r>
            <a:r>
              <a:rPr lang="ru-RU" sz="2400" dirty="0">
                <a:solidFill>
                  <a:schemeClr val="tx2"/>
                </a:solidFill>
                <a:latin typeface="Arial Narrow" panose="020B0606020202030204" pitchFamily="34" charset="0"/>
              </a:rPr>
              <a:t>заведение за болнична помощ се състои от: клиники и/или отделения с легла, медико-диагностични и медико-технически лаборатории, отделения без легла, болнична аптека, консултативни кабинети, звена за административни, стопански и обслужващи дейности.</a:t>
            </a:r>
          </a:p>
          <a:p>
            <a:pPr algn="just"/>
            <a:r>
              <a:rPr lang="ru-RU" sz="2400" dirty="0">
                <a:solidFill>
                  <a:schemeClr val="tx2"/>
                </a:solidFill>
                <a:latin typeface="Arial Narrow" panose="020B0606020202030204" pitchFamily="34" charset="0"/>
              </a:rPr>
              <a:t>	</a:t>
            </a:r>
            <a:r>
              <a:rPr lang="ru-RU" sz="2400" dirty="0" smtClean="0">
                <a:solidFill>
                  <a:schemeClr val="tx2"/>
                </a:solidFill>
                <a:latin typeface="Arial Narrow" panose="020B0606020202030204" pitchFamily="34" charset="0"/>
              </a:rPr>
              <a:t>Клиниките</a:t>
            </a:r>
            <a:r>
              <a:rPr lang="ru-RU" sz="2400" dirty="0">
                <a:solidFill>
                  <a:schemeClr val="tx2"/>
                </a:solidFill>
                <a:latin typeface="Arial Narrow" panose="020B0606020202030204" pitchFamily="34" charset="0"/>
              </a:rPr>
              <a:t>, отделенията и медико-диагностичните лаборатории имат </a:t>
            </a:r>
            <a:r>
              <a:rPr lang="ru-RU" sz="2400" b="1" dirty="0">
                <a:solidFill>
                  <a:schemeClr val="tx2"/>
                </a:solidFill>
                <a:latin typeface="Arial Narrow" panose="020B0606020202030204" pitchFamily="34" charset="0"/>
              </a:rPr>
              <a:t>ниво на компетентност</a:t>
            </a:r>
            <a:r>
              <a:rPr lang="ru-RU" sz="2400" dirty="0">
                <a:solidFill>
                  <a:schemeClr val="tx2"/>
                </a:solidFill>
                <a:latin typeface="Arial Narrow" panose="020B0606020202030204" pitchFamily="34" charset="0"/>
              </a:rPr>
              <a:t>, определено в съответствие с утвърдените медицински </a:t>
            </a:r>
            <a:r>
              <a:rPr lang="ru-RU" sz="2400" dirty="0" smtClean="0">
                <a:solidFill>
                  <a:schemeClr val="tx2"/>
                </a:solidFill>
                <a:latin typeface="Arial Narrow" panose="020B0606020202030204" pitchFamily="34" charset="0"/>
              </a:rPr>
              <a:t>стандарти.</a:t>
            </a:r>
          </a:p>
          <a:p>
            <a:pPr algn="just"/>
            <a:r>
              <a:rPr lang="ru-RU" sz="2400" dirty="0" smtClean="0">
                <a:solidFill>
                  <a:schemeClr val="tx2"/>
                </a:solidFill>
                <a:latin typeface="Arial Narrow" panose="020B0606020202030204" pitchFamily="34" charset="0"/>
              </a:rPr>
              <a:t>	</a:t>
            </a:r>
            <a:r>
              <a:rPr lang="ru-RU" sz="2400" b="1" dirty="0" smtClean="0">
                <a:solidFill>
                  <a:schemeClr val="tx2"/>
                </a:solidFill>
                <a:latin typeface="Arial Narrow" panose="020B0606020202030204" pitchFamily="34" charset="0"/>
              </a:rPr>
              <a:t>Клиниката</a:t>
            </a:r>
            <a:r>
              <a:rPr lang="ru-RU" sz="2400" dirty="0" smtClean="0">
                <a:solidFill>
                  <a:schemeClr val="tx2"/>
                </a:solidFill>
                <a:latin typeface="Arial Narrow" panose="020B0606020202030204" pitchFamily="34" charset="0"/>
              </a:rPr>
              <a:t> </a:t>
            </a:r>
            <a:r>
              <a:rPr lang="ru-RU" sz="2400" dirty="0">
                <a:solidFill>
                  <a:schemeClr val="tx2"/>
                </a:solidFill>
                <a:latin typeface="Arial Narrow" panose="020B0606020202030204" pitchFamily="34" charset="0"/>
              </a:rPr>
              <a:t>е болнично звено по определена медицинска или дентална специалност, ръководено от хабилитирано лице - лекар, съответно лекар по дентална медицина, в която се извършва диагностично-лечебна дейност и се провежда обучение на студенти и/или обучение на специализанти и/или продължителна квалификация</a:t>
            </a:r>
            <a:r>
              <a:rPr lang="ru-RU" sz="2400" dirty="0" smtClean="0">
                <a:solidFill>
                  <a:schemeClr val="tx2"/>
                </a:solidFill>
                <a:latin typeface="Arial Narrow" panose="020B0606020202030204" pitchFamily="34" charset="0"/>
              </a:rPr>
              <a:t>. В </a:t>
            </a:r>
            <a:r>
              <a:rPr lang="ru-RU" sz="2400" dirty="0">
                <a:solidFill>
                  <a:schemeClr val="tx2"/>
                </a:solidFill>
                <a:latin typeface="Arial Narrow" panose="020B0606020202030204" pitchFamily="34" charset="0"/>
              </a:rPr>
              <a:t>клиниката могат да се откриват отделения, когато това е предвидено в правилника за устройството, дейността и вътрешния ред на лечебното заведение</a:t>
            </a:r>
            <a:r>
              <a:rPr lang="ru-RU" sz="2400" dirty="0" smtClean="0">
                <a:solidFill>
                  <a:schemeClr val="tx2"/>
                </a:solidFill>
                <a:latin typeface="Arial Narrow" panose="020B0606020202030204" pitchFamily="34" charset="0"/>
              </a:rPr>
              <a:t>.</a:t>
            </a:r>
          </a:p>
          <a:p>
            <a:pPr algn="just"/>
            <a:r>
              <a:rPr lang="ru-RU" sz="2400" dirty="0" smtClean="0">
                <a:solidFill>
                  <a:schemeClr val="tx2"/>
                </a:solidFill>
                <a:latin typeface="Arial Narrow" panose="020B0606020202030204" pitchFamily="34" charset="0"/>
              </a:rPr>
              <a:t>	</a:t>
            </a:r>
            <a:r>
              <a:rPr lang="ru-RU" sz="2400" b="1" dirty="0" smtClean="0">
                <a:solidFill>
                  <a:schemeClr val="tx2"/>
                </a:solidFill>
                <a:latin typeface="Arial Narrow" panose="020B0606020202030204" pitchFamily="34" charset="0"/>
              </a:rPr>
              <a:t>Отделението</a:t>
            </a:r>
            <a:r>
              <a:rPr lang="ru-RU" sz="2400" dirty="0" smtClean="0">
                <a:solidFill>
                  <a:schemeClr val="tx2"/>
                </a:solidFill>
                <a:latin typeface="Arial Narrow" panose="020B0606020202030204" pitchFamily="34" charset="0"/>
              </a:rPr>
              <a:t> </a:t>
            </a:r>
            <a:r>
              <a:rPr lang="ru-RU" sz="2400" dirty="0">
                <a:solidFill>
                  <a:schemeClr val="tx2"/>
                </a:solidFill>
                <a:latin typeface="Arial Narrow" panose="020B0606020202030204" pitchFamily="34" charset="0"/>
              </a:rPr>
              <a:t>е болнично звено по определена медицинска или дентална специалност, ръководено от лекар, съответно лекар по дентална медицина, с призната медицинска специалност, в която се извършва диагностично-лечебна дейност. В отделението може да се провежда следдипломно обучение на специализанти или продължителна квалификация</a:t>
            </a:r>
            <a:r>
              <a:rPr lang="ru-RU" sz="2400" dirty="0" smtClean="0">
                <a:solidFill>
                  <a:schemeClr val="tx2"/>
                </a:solidFill>
                <a:latin typeface="Arial Narrow" panose="020B0606020202030204" pitchFamily="34" charset="0"/>
              </a:rPr>
              <a:t>.</a:t>
            </a:r>
            <a:endParaRPr lang="en-US"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268335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9807" cy="6740307"/>
          </a:xfrm>
          <a:prstGeom prst="rect">
            <a:avLst/>
          </a:prstGeom>
        </p:spPr>
        <p:txBody>
          <a:bodyPr wrap="square">
            <a:spAutoFit/>
          </a:bodyPr>
          <a:lstStyle/>
          <a:p>
            <a:r>
              <a:rPr lang="ru-RU" b="1" dirty="0" smtClean="0">
                <a:solidFill>
                  <a:srgbClr val="FF0000"/>
                </a:solidFill>
                <a:latin typeface="Arial Narrow" panose="020B0606020202030204" pitchFamily="34" charset="0"/>
              </a:rPr>
              <a:t>	Управление </a:t>
            </a:r>
            <a:r>
              <a:rPr lang="ru-RU" b="1" dirty="0">
                <a:solidFill>
                  <a:srgbClr val="FF0000"/>
                </a:solidFill>
                <a:latin typeface="Arial Narrow" panose="020B0606020202030204" pitchFamily="34" charset="0"/>
              </a:rPr>
              <a:t>и контрол на лечебните </a:t>
            </a:r>
            <a:r>
              <a:rPr lang="ru-RU" b="1" dirty="0" smtClean="0">
                <a:solidFill>
                  <a:srgbClr val="FF0000"/>
                </a:solidFill>
                <a:latin typeface="Arial Narrow" panose="020B0606020202030204" pitchFamily="34" charset="0"/>
              </a:rPr>
              <a:t>заведения</a:t>
            </a:r>
          </a:p>
          <a:p>
            <a:r>
              <a:rPr lang="ru-RU" dirty="0" smtClean="0">
                <a:solidFill>
                  <a:schemeClr val="tx2"/>
                </a:solidFill>
                <a:latin typeface="Arial Narrow" panose="020B0606020202030204" pitchFamily="34" charset="0"/>
              </a:rPr>
              <a:t>	Органите </a:t>
            </a:r>
            <a:r>
              <a:rPr lang="ru-RU" dirty="0">
                <a:solidFill>
                  <a:schemeClr val="tx2"/>
                </a:solidFill>
                <a:latin typeface="Arial Narrow" panose="020B0606020202030204" pitchFamily="34" charset="0"/>
              </a:rPr>
              <a:t>на управление и контрол на лечебните заведения, извън тези по чл. 5, ал. 1, се определят от юридическата форма, в която е образувано лечебното заведение</a:t>
            </a:r>
            <a:r>
              <a:rPr lang="ru-RU" dirty="0" smtClean="0">
                <a:solidFill>
                  <a:schemeClr val="tx2"/>
                </a:solidFill>
                <a:latin typeface="Arial Narrow" panose="020B0606020202030204" pitchFamily="34" charset="0"/>
              </a:rPr>
              <a:t>.</a:t>
            </a:r>
          </a:p>
          <a:p>
            <a:pPr algn="just"/>
            <a:r>
              <a:rPr lang="ru-RU" dirty="0" smtClean="0">
                <a:solidFill>
                  <a:schemeClr val="tx2"/>
                </a:solidFill>
                <a:latin typeface="Arial Narrow" panose="020B0606020202030204" pitchFamily="34" charset="0"/>
              </a:rPr>
              <a:t>	Управител</a:t>
            </a:r>
            <a:r>
              <a:rPr lang="ru-RU" dirty="0">
                <a:solidFill>
                  <a:schemeClr val="tx2"/>
                </a:solidFill>
                <a:latin typeface="Arial Narrow" panose="020B0606020202030204" pitchFamily="34" charset="0"/>
              </a:rPr>
              <a:t>, съответно изпълнителен директор, на лечебното заведение може да бъде само лице с образователно-квалификационна степен "магистър" по медицина, съответно дентална медицина, и с квалификация по здравен мениджмънт или лице с образователно-квалификационна степен "магистър" по икономика и управление и с придобита образователна и/или научна степен, специалност или преминато обучение за повишаване на квалификацията по чл. 43 от Закона за висшето образование в областта на здравния мениджмънт</a:t>
            </a:r>
            <a:r>
              <a:rPr lang="ru-RU" dirty="0" smtClean="0">
                <a:solidFill>
                  <a:schemeClr val="tx2"/>
                </a:solidFill>
                <a:latin typeface="Arial Narrow" panose="020B0606020202030204" pitchFamily="34" charset="0"/>
              </a:rPr>
              <a:t>.</a:t>
            </a:r>
          </a:p>
          <a:p>
            <a:r>
              <a:rPr lang="ru-RU" dirty="0">
                <a:solidFill>
                  <a:schemeClr val="tx2"/>
                </a:solidFill>
                <a:latin typeface="Arial Narrow" panose="020B0606020202030204" pitchFamily="34" charset="0"/>
              </a:rPr>
              <a:t>	</a:t>
            </a:r>
            <a:r>
              <a:rPr lang="ru-RU" b="1" dirty="0" smtClean="0">
                <a:solidFill>
                  <a:schemeClr val="tx2"/>
                </a:solidFill>
                <a:latin typeface="Arial Narrow" panose="020B0606020202030204" pitchFamily="34" charset="0"/>
              </a:rPr>
              <a:t>Главна медицинска сестра </a:t>
            </a:r>
            <a:r>
              <a:rPr lang="ru-RU" dirty="0" smtClean="0">
                <a:solidFill>
                  <a:schemeClr val="tx2"/>
                </a:solidFill>
                <a:latin typeface="Arial Narrow" panose="020B0606020202030204" pitchFamily="34" charset="0"/>
              </a:rPr>
              <a:t>(акушерка, рехабилитатор) е с образователно-квалификационна степен «бакалавър» или «магистър» по специалността «Управление на здравните грижи».</a:t>
            </a:r>
          </a:p>
          <a:p>
            <a:r>
              <a:rPr lang="ru-RU" dirty="0">
                <a:solidFill>
                  <a:schemeClr val="tx2"/>
                </a:solidFill>
                <a:latin typeface="Arial Narrow" panose="020B0606020202030204" pitchFamily="34" charset="0"/>
              </a:rPr>
              <a:t>	</a:t>
            </a:r>
            <a:r>
              <a:rPr lang="ru-RU" dirty="0" smtClean="0">
                <a:solidFill>
                  <a:schemeClr val="tx2"/>
                </a:solidFill>
                <a:latin typeface="Arial Narrow" panose="020B0606020202030204" pitchFamily="34" charset="0"/>
              </a:rPr>
              <a:t>Със Заповед на ръководителя на болничното заведение се създават </a:t>
            </a:r>
            <a:r>
              <a:rPr lang="ru-RU" b="1" dirty="0" smtClean="0">
                <a:solidFill>
                  <a:schemeClr val="tx2"/>
                </a:solidFill>
                <a:latin typeface="Arial Narrow" panose="020B0606020202030204" pitchFamily="34" charset="0"/>
              </a:rPr>
              <a:t>консултативни органи</a:t>
            </a:r>
            <a:r>
              <a:rPr lang="ru-RU" dirty="0" smtClean="0">
                <a:solidFill>
                  <a:schemeClr val="tx2"/>
                </a:solidFill>
                <a:latin typeface="Arial Narrow" panose="020B0606020202030204" pitchFamily="34" charset="0"/>
              </a:rPr>
              <a:t>:</a:t>
            </a:r>
          </a:p>
          <a:p>
            <a:pPr lvl="2"/>
            <a:r>
              <a:rPr lang="ru-RU" dirty="0">
                <a:solidFill>
                  <a:schemeClr val="tx2"/>
                </a:solidFill>
                <a:latin typeface="Arial Narrow" panose="020B0606020202030204" pitchFamily="34" charset="0"/>
              </a:rPr>
              <a:t>1. медицински съвет;</a:t>
            </a:r>
          </a:p>
          <a:p>
            <a:pPr lvl="2"/>
            <a:r>
              <a:rPr lang="ru-RU" dirty="0" smtClean="0">
                <a:solidFill>
                  <a:schemeClr val="tx2"/>
                </a:solidFill>
                <a:latin typeface="Arial Narrow" panose="020B0606020202030204" pitchFamily="34" charset="0"/>
              </a:rPr>
              <a:t>2</a:t>
            </a:r>
            <a:r>
              <a:rPr lang="ru-RU" dirty="0">
                <a:solidFill>
                  <a:schemeClr val="tx2"/>
                </a:solidFill>
                <a:latin typeface="Arial Narrow" panose="020B0606020202030204" pitchFamily="34" charset="0"/>
              </a:rPr>
              <a:t>. лечебно-контролна комисия;</a:t>
            </a:r>
          </a:p>
          <a:p>
            <a:pPr lvl="2"/>
            <a:r>
              <a:rPr lang="ru-RU" dirty="0" smtClean="0">
                <a:solidFill>
                  <a:schemeClr val="tx2"/>
                </a:solidFill>
                <a:latin typeface="Arial Narrow" panose="020B0606020202030204" pitchFamily="34" charset="0"/>
              </a:rPr>
              <a:t>3</a:t>
            </a:r>
            <a:r>
              <a:rPr lang="ru-RU" dirty="0">
                <a:solidFill>
                  <a:schemeClr val="tx2"/>
                </a:solidFill>
                <a:latin typeface="Arial Narrow" panose="020B0606020202030204" pitchFamily="34" charset="0"/>
              </a:rPr>
              <a:t>. комисия по вътреболнични инфекции;</a:t>
            </a:r>
          </a:p>
          <a:p>
            <a:pPr lvl="2"/>
            <a:r>
              <a:rPr lang="ru-RU" dirty="0" smtClean="0">
                <a:solidFill>
                  <a:schemeClr val="tx2"/>
                </a:solidFill>
                <a:latin typeface="Arial Narrow" panose="020B0606020202030204" pitchFamily="34" charset="0"/>
              </a:rPr>
              <a:t>4</a:t>
            </a:r>
            <a:r>
              <a:rPr lang="ru-RU" dirty="0">
                <a:solidFill>
                  <a:schemeClr val="tx2"/>
                </a:solidFill>
                <a:latin typeface="Arial Narrow" panose="020B0606020202030204" pitchFamily="34" charset="0"/>
              </a:rPr>
              <a:t>. съвет по здравни грижи</a:t>
            </a:r>
            <a:r>
              <a:rPr lang="ru-RU" dirty="0" smtClean="0">
                <a:solidFill>
                  <a:schemeClr val="tx2"/>
                </a:solidFill>
                <a:latin typeface="Arial Narrow" panose="020B0606020202030204" pitchFamily="34" charset="0"/>
              </a:rPr>
              <a:t>.</a:t>
            </a:r>
          </a:p>
          <a:p>
            <a:r>
              <a:rPr lang="ru-RU" dirty="0" smtClean="0">
                <a:solidFill>
                  <a:schemeClr val="tx2"/>
                </a:solidFill>
                <a:latin typeface="Arial Narrow" panose="020B0606020202030204" pitchFamily="34" charset="0"/>
              </a:rPr>
              <a:t>	</a:t>
            </a:r>
            <a:r>
              <a:rPr lang="ru-RU" b="1" dirty="0" smtClean="0">
                <a:solidFill>
                  <a:schemeClr val="tx2"/>
                </a:solidFill>
                <a:latin typeface="Arial Narrow" panose="020B0606020202030204" pitchFamily="34" charset="0"/>
              </a:rPr>
              <a:t>Медицинският </a:t>
            </a:r>
            <a:r>
              <a:rPr lang="ru-RU" b="1" dirty="0">
                <a:solidFill>
                  <a:schemeClr val="tx2"/>
                </a:solidFill>
                <a:latin typeface="Arial Narrow" panose="020B0606020202030204" pitchFamily="34" charset="0"/>
              </a:rPr>
              <a:t>съвет </a:t>
            </a:r>
            <a:r>
              <a:rPr lang="ru-RU" dirty="0">
                <a:solidFill>
                  <a:schemeClr val="tx2"/>
                </a:solidFill>
                <a:latin typeface="Arial Narrow" panose="020B0606020202030204" pitchFamily="34" charset="0"/>
              </a:rPr>
              <a:t>е консултативен орган при осъществяване управлението на лечебното заведение и се </a:t>
            </a:r>
            <a:r>
              <a:rPr lang="ru-RU" dirty="0" smtClean="0">
                <a:solidFill>
                  <a:schemeClr val="tx2"/>
                </a:solidFill>
                <a:latin typeface="Arial Narrow" panose="020B0606020202030204" pitchFamily="34" charset="0"/>
              </a:rPr>
              <a:t>състои </a:t>
            </a:r>
            <a:r>
              <a:rPr lang="ru-RU" dirty="0">
                <a:solidFill>
                  <a:schemeClr val="tx2"/>
                </a:solidFill>
                <a:latin typeface="Arial Narrow" panose="020B0606020202030204" pitchFamily="34" charset="0"/>
              </a:rPr>
              <a:t>от началниците на клиники, отделения и медико-диагностични лаборатории, управителя на болничната аптека, председателя на дружеството на съсловната организация на </a:t>
            </a:r>
            <a:r>
              <a:rPr lang="ru-RU" dirty="0" smtClean="0">
                <a:solidFill>
                  <a:schemeClr val="tx2"/>
                </a:solidFill>
                <a:latin typeface="Arial Narrow" panose="020B0606020202030204" pitchFamily="34" charset="0"/>
              </a:rPr>
              <a:t>БЛС, БЗС, </a:t>
            </a:r>
            <a:r>
              <a:rPr lang="ru-RU" dirty="0">
                <a:solidFill>
                  <a:schemeClr val="tx2"/>
                </a:solidFill>
                <a:latin typeface="Arial Narrow" panose="020B0606020202030204" pitchFamily="34" charset="0"/>
              </a:rPr>
              <a:t>Българската асоциация на професионалистите по здравни грижи и главната медицинска </a:t>
            </a:r>
            <a:r>
              <a:rPr lang="ru-RU" dirty="0" smtClean="0">
                <a:solidFill>
                  <a:schemeClr val="tx2"/>
                </a:solidFill>
                <a:latin typeface="Arial Narrow" panose="020B0606020202030204" pitchFamily="34" charset="0"/>
              </a:rPr>
              <a:t>сестра, като се председателства от управителя/изпълнителния директор, който има право на съвещателен глас.</a:t>
            </a:r>
          </a:p>
          <a:p>
            <a:r>
              <a:rPr lang="ru-RU" dirty="0" smtClean="0">
                <a:solidFill>
                  <a:schemeClr val="tx2"/>
                </a:solidFill>
                <a:latin typeface="Arial Narrow" panose="020B0606020202030204" pitchFamily="34" charset="0"/>
              </a:rPr>
              <a:t>	</a:t>
            </a:r>
            <a:r>
              <a:rPr lang="ru-RU" b="1" dirty="0" smtClean="0">
                <a:solidFill>
                  <a:schemeClr val="tx2"/>
                </a:solidFill>
                <a:latin typeface="Arial Narrow" panose="020B0606020202030204" pitchFamily="34" charset="0"/>
              </a:rPr>
              <a:t>Съветът </a:t>
            </a:r>
            <a:r>
              <a:rPr lang="ru-RU" b="1" dirty="0">
                <a:solidFill>
                  <a:schemeClr val="tx2"/>
                </a:solidFill>
                <a:latin typeface="Arial Narrow" panose="020B0606020202030204" pitchFamily="34" charset="0"/>
              </a:rPr>
              <a:t>по здравни грижи </a:t>
            </a:r>
            <a:r>
              <a:rPr lang="ru-RU" dirty="0">
                <a:solidFill>
                  <a:schemeClr val="tx2"/>
                </a:solidFill>
                <a:latin typeface="Arial Narrow" panose="020B0606020202030204" pitchFamily="34" charset="0"/>
              </a:rPr>
              <a:t>е консултативен орган на главната медицинска сестра (акушерка, рехабилитатор) по:</a:t>
            </a:r>
          </a:p>
          <a:p>
            <a:r>
              <a:rPr lang="ru-RU" dirty="0" smtClean="0">
                <a:solidFill>
                  <a:schemeClr val="tx2"/>
                </a:solidFill>
                <a:latin typeface="Arial Narrow" panose="020B0606020202030204" pitchFamily="34" charset="0"/>
              </a:rPr>
              <a:t>организацията</a:t>
            </a:r>
            <a:r>
              <a:rPr lang="ru-RU" dirty="0">
                <a:solidFill>
                  <a:schemeClr val="tx2"/>
                </a:solidFill>
                <a:latin typeface="Arial Narrow" panose="020B0606020202030204" pitchFamily="34" charset="0"/>
              </a:rPr>
              <a:t>, координацията, икономическата ефективност и качеството на сестринските грижи</a:t>
            </a:r>
            <a:r>
              <a:rPr lang="ru-RU" dirty="0" smtClean="0">
                <a:solidFill>
                  <a:schemeClr val="tx2"/>
                </a:solidFill>
                <a:latin typeface="Arial Narrow" panose="020B0606020202030204" pitchFamily="34" charset="0"/>
              </a:rPr>
              <a:t>; планирането </a:t>
            </a:r>
            <a:r>
              <a:rPr lang="ru-RU" dirty="0">
                <a:solidFill>
                  <a:schemeClr val="tx2"/>
                </a:solidFill>
                <a:latin typeface="Arial Narrow" panose="020B0606020202030204" pitchFamily="34" charset="0"/>
              </a:rPr>
              <a:t>и провеждането на следдипломното обучение на медицинските специалисти в лечебното заведение с образователно-квалификационна степен "бакалавър" и "професионален бакалавър". </a:t>
            </a:r>
            <a:r>
              <a:rPr lang="ru-RU" dirty="0" smtClean="0">
                <a:solidFill>
                  <a:schemeClr val="tx2"/>
                </a:solidFill>
                <a:latin typeface="Arial Narrow" panose="020B0606020202030204" pitchFamily="34" charset="0"/>
              </a:rPr>
              <a:t>В него участват </a:t>
            </a:r>
            <a:r>
              <a:rPr lang="ru-RU" dirty="0">
                <a:solidFill>
                  <a:schemeClr val="tx2"/>
                </a:solidFill>
                <a:latin typeface="Arial Narrow" panose="020B0606020202030204" pitchFamily="34" charset="0"/>
              </a:rPr>
              <a:t>старшите сестри (акушерки, лаборанти, рехабилитатори) </a:t>
            </a:r>
            <a:r>
              <a:rPr lang="ru-RU" dirty="0" smtClean="0">
                <a:solidFill>
                  <a:schemeClr val="tx2"/>
                </a:solidFill>
                <a:latin typeface="Arial Narrow" panose="020B0606020202030204" pitchFamily="34" charset="0"/>
              </a:rPr>
              <a:t>и се председателства от главната сестра.</a:t>
            </a:r>
            <a:endParaRPr lang="en-US"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205240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208" y="234006"/>
            <a:ext cx="11996792" cy="6001643"/>
          </a:xfrm>
          <a:prstGeom prst="rect">
            <a:avLst/>
          </a:prstGeom>
        </p:spPr>
        <p:txBody>
          <a:bodyPr wrap="square">
            <a:spAutoFit/>
          </a:bodyPr>
          <a:lstStyle/>
          <a:p>
            <a:r>
              <a:rPr lang="bg-BG" sz="2400" dirty="0">
                <a:solidFill>
                  <a:srgbClr val="FF0000"/>
                </a:solidFill>
                <a:latin typeface="Arial Narrow" panose="020B0606020202030204" pitchFamily="34" charset="0"/>
              </a:rPr>
              <a:t>ФИНАНСИРАНЕ НА ЛЕЧЕБНИТЕ </a:t>
            </a:r>
            <a:r>
              <a:rPr lang="bg-BG" sz="2400" dirty="0" smtClean="0">
                <a:solidFill>
                  <a:srgbClr val="FF0000"/>
                </a:solidFill>
                <a:latin typeface="Arial Narrow" panose="020B0606020202030204" pitchFamily="34" charset="0"/>
              </a:rPr>
              <a:t>ЗАВЕДЕНИЯ</a:t>
            </a:r>
          </a:p>
          <a:p>
            <a:r>
              <a:rPr lang="ru-RU" sz="2400" b="1" dirty="0">
                <a:solidFill>
                  <a:schemeClr val="tx2"/>
                </a:solidFill>
                <a:latin typeface="Arial Narrow" panose="020B0606020202030204" pitchFamily="34" charset="0"/>
              </a:rPr>
              <a:t>Източници за финансиране на лечебните заведения могат да бъдат:</a:t>
            </a:r>
          </a:p>
          <a:p>
            <a:r>
              <a:rPr lang="ru-RU" sz="2400" dirty="0" smtClean="0">
                <a:solidFill>
                  <a:schemeClr val="tx2"/>
                </a:solidFill>
                <a:latin typeface="Arial Narrow" panose="020B0606020202030204" pitchFamily="34" charset="0"/>
              </a:rPr>
              <a:t>1</a:t>
            </a:r>
            <a:r>
              <a:rPr lang="ru-RU" sz="2400" dirty="0">
                <a:solidFill>
                  <a:schemeClr val="tx2"/>
                </a:solidFill>
                <a:latin typeface="Arial Narrow" panose="020B0606020202030204" pitchFamily="34" charset="0"/>
              </a:rPr>
              <a:t>. Националната здравноосигурителна каса;</a:t>
            </a:r>
          </a:p>
          <a:p>
            <a:r>
              <a:rPr lang="ru-RU" sz="2400" dirty="0" smtClean="0">
                <a:solidFill>
                  <a:schemeClr val="tx2"/>
                </a:solidFill>
                <a:latin typeface="Arial Narrow" panose="020B0606020202030204" pitchFamily="34" charset="0"/>
              </a:rPr>
              <a:t>2</a:t>
            </a:r>
            <a:r>
              <a:rPr lang="ru-RU" sz="2400" dirty="0">
                <a:solidFill>
                  <a:schemeClr val="tx2"/>
                </a:solidFill>
                <a:latin typeface="Arial Narrow" panose="020B0606020202030204" pitchFamily="34" charset="0"/>
              </a:rPr>
              <a:t>. </a:t>
            </a:r>
            <a:r>
              <a:rPr lang="ru-RU" sz="2400" dirty="0" smtClean="0">
                <a:solidFill>
                  <a:schemeClr val="tx2"/>
                </a:solidFill>
                <a:latin typeface="Arial Narrow" panose="020B0606020202030204" pitchFamily="34" charset="0"/>
              </a:rPr>
              <a:t>държавният </a:t>
            </a:r>
            <a:r>
              <a:rPr lang="ru-RU" sz="2400" dirty="0">
                <a:solidFill>
                  <a:schemeClr val="tx2"/>
                </a:solidFill>
                <a:latin typeface="Arial Narrow" panose="020B0606020202030204" pitchFamily="34" charset="0"/>
              </a:rPr>
              <a:t>и общинските бюджети;</a:t>
            </a:r>
          </a:p>
          <a:p>
            <a:r>
              <a:rPr lang="ru-RU" sz="2400" dirty="0" smtClean="0">
                <a:solidFill>
                  <a:schemeClr val="tx2"/>
                </a:solidFill>
                <a:latin typeface="Arial Narrow" panose="020B0606020202030204" pitchFamily="34" charset="0"/>
              </a:rPr>
              <a:t>3</a:t>
            </a:r>
            <a:r>
              <a:rPr lang="ru-RU" sz="2400" dirty="0">
                <a:solidFill>
                  <a:schemeClr val="tx2"/>
                </a:solidFill>
                <a:latin typeface="Arial Narrow" panose="020B0606020202030204" pitchFamily="34" charset="0"/>
              </a:rPr>
              <a:t>. </a:t>
            </a:r>
            <a:r>
              <a:rPr lang="ru-RU" sz="2400" dirty="0" smtClean="0">
                <a:solidFill>
                  <a:schemeClr val="tx2"/>
                </a:solidFill>
                <a:latin typeface="Arial Narrow" panose="020B0606020202030204" pitchFamily="34" charset="0"/>
              </a:rPr>
              <a:t>застрахователи;</a:t>
            </a:r>
            <a:endParaRPr lang="ru-RU" sz="2400" dirty="0">
              <a:solidFill>
                <a:schemeClr val="tx2"/>
              </a:solidFill>
              <a:latin typeface="Arial Narrow" panose="020B0606020202030204" pitchFamily="34" charset="0"/>
            </a:endParaRPr>
          </a:p>
          <a:p>
            <a:r>
              <a:rPr lang="ru-RU" sz="2400" dirty="0" smtClean="0">
                <a:solidFill>
                  <a:schemeClr val="tx2"/>
                </a:solidFill>
                <a:latin typeface="Arial Narrow" panose="020B0606020202030204" pitchFamily="34" charset="0"/>
              </a:rPr>
              <a:t>4</a:t>
            </a:r>
            <a:r>
              <a:rPr lang="ru-RU" sz="2400" dirty="0">
                <a:solidFill>
                  <a:schemeClr val="tx2"/>
                </a:solidFill>
                <a:latin typeface="Arial Narrow" panose="020B0606020202030204" pitchFamily="34" charset="0"/>
              </a:rPr>
              <a:t>. местни и чуждестранни юридически и физически лица</a:t>
            </a:r>
            <a:r>
              <a:rPr lang="ru-RU" sz="2400" dirty="0" smtClean="0">
                <a:solidFill>
                  <a:schemeClr val="tx2"/>
                </a:solidFill>
                <a:latin typeface="Arial Narrow" panose="020B0606020202030204" pitchFamily="34" charset="0"/>
              </a:rPr>
              <a:t>.</a:t>
            </a:r>
          </a:p>
          <a:p>
            <a:endParaRPr lang="ru-RU" sz="2400" dirty="0" smtClean="0">
              <a:solidFill>
                <a:schemeClr val="tx2"/>
              </a:solidFill>
              <a:latin typeface="Arial Narrow" panose="020B0606020202030204" pitchFamily="34" charset="0"/>
            </a:endParaRPr>
          </a:p>
          <a:p>
            <a:r>
              <a:rPr lang="ru-RU" sz="2400" b="1" dirty="0">
                <a:solidFill>
                  <a:schemeClr val="tx2"/>
                </a:solidFill>
                <a:latin typeface="Arial Narrow" panose="020B0606020202030204" pitchFamily="34" charset="0"/>
              </a:rPr>
              <a:t>Приходите на лечебното заведение се формират чрез постъпления от:</a:t>
            </a:r>
          </a:p>
          <a:p>
            <a:r>
              <a:rPr lang="ru-RU" sz="2400" dirty="0" smtClean="0">
                <a:solidFill>
                  <a:schemeClr val="tx2"/>
                </a:solidFill>
                <a:latin typeface="Arial Narrow" panose="020B0606020202030204" pitchFamily="34" charset="0"/>
              </a:rPr>
              <a:t>1</a:t>
            </a:r>
            <a:r>
              <a:rPr lang="ru-RU" sz="2400" dirty="0">
                <a:solidFill>
                  <a:schemeClr val="tx2"/>
                </a:solidFill>
                <a:latin typeface="Arial Narrow" panose="020B0606020202030204" pitchFamily="34" charset="0"/>
              </a:rPr>
              <a:t>. договори за оказана медицинска помощ;</a:t>
            </a:r>
          </a:p>
          <a:p>
            <a:r>
              <a:rPr lang="ru-RU" sz="2400" dirty="0" smtClean="0">
                <a:solidFill>
                  <a:schemeClr val="tx2"/>
                </a:solidFill>
                <a:latin typeface="Arial Narrow" panose="020B0606020202030204" pitchFamily="34" charset="0"/>
              </a:rPr>
              <a:t>2</a:t>
            </a:r>
            <a:r>
              <a:rPr lang="ru-RU" sz="2400" dirty="0">
                <a:solidFill>
                  <a:schemeClr val="tx2"/>
                </a:solidFill>
                <a:latin typeface="Arial Narrow" panose="020B0606020202030204" pitchFamily="34" charset="0"/>
              </a:rPr>
              <a:t>. директни плащания от физически и юридически лица, както и </a:t>
            </a:r>
            <a:r>
              <a:rPr lang="ru-RU" sz="2400" dirty="0" smtClean="0">
                <a:solidFill>
                  <a:schemeClr val="tx2"/>
                </a:solidFill>
                <a:latin typeface="Arial Narrow" panose="020B0606020202030204" pitchFamily="34" charset="0"/>
              </a:rPr>
              <a:t>потребителски такси;</a:t>
            </a:r>
            <a:endParaRPr lang="ru-RU" sz="2400" dirty="0">
              <a:solidFill>
                <a:schemeClr val="tx2"/>
              </a:solidFill>
              <a:latin typeface="Arial Narrow" panose="020B0606020202030204" pitchFamily="34" charset="0"/>
            </a:endParaRPr>
          </a:p>
          <a:p>
            <a:r>
              <a:rPr lang="ru-RU" sz="2400" dirty="0" smtClean="0">
                <a:solidFill>
                  <a:schemeClr val="tx2"/>
                </a:solidFill>
                <a:latin typeface="Arial Narrow" panose="020B0606020202030204" pitchFamily="34" charset="0"/>
              </a:rPr>
              <a:t>3</a:t>
            </a:r>
            <a:r>
              <a:rPr lang="ru-RU" sz="2400" dirty="0">
                <a:solidFill>
                  <a:schemeClr val="tx2"/>
                </a:solidFill>
                <a:latin typeface="Arial Narrow" panose="020B0606020202030204" pitchFamily="34" charset="0"/>
              </a:rPr>
              <a:t>. възстановяване на направени разходи от трета страна;</a:t>
            </a:r>
          </a:p>
          <a:p>
            <a:r>
              <a:rPr lang="ru-RU" sz="2400" dirty="0" smtClean="0">
                <a:solidFill>
                  <a:schemeClr val="tx2"/>
                </a:solidFill>
                <a:latin typeface="Arial Narrow" panose="020B0606020202030204" pitchFamily="34" charset="0"/>
              </a:rPr>
              <a:t>4</a:t>
            </a:r>
            <a:r>
              <a:rPr lang="ru-RU" sz="2400" dirty="0">
                <a:solidFill>
                  <a:schemeClr val="tx2"/>
                </a:solidFill>
                <a:latin typeface="Arial Narrow" panose="020B0606020202030204" pitchFamily="34" charset="0"/>
              </a:rPr>
              <a:t>. </a:t>
            </a:r>
            <a:r>
              <a:rPr lang="ru-RU" sz="2400" dirty="0" smtClean="0">
                <a:solidFill>
                  <a:schemeClr val="tx2"/>
                </a:solidFill>
                <a:latin typeface="Arial Narrow" panose="020B0606020202030204" pitchFamily="34" charset="0"/>
              </a:rPr>
              <a:t>целеви </a:t>
            </a:r>
            <a:r>
              <a:rPr lang="ru-RU" sz="2400" dirty="0">
                <a:solidFill>
                  <a:schemeClr val="tx2"/>
                </a:solidFill>
                <a:latin typeface="Arial Narrow" panose="020B0606020202030204" pitchFamily="34" charset="0"/>
              </a:rPr>
              <a:t>субсидии от държавния бюджет, когато това е предвидено със Закона за държавния бюджет;</a:t>
            </a:r>
          </a:p>
          <a:p>
            <a:r>
              <a:rPr lang="ru-RU" sz="2400" dirty="0" smtClean="0">
                <a:solidFill>
                  <a:schemeClr val="tx2"/>
                </a:solidFill>
                <a:latin typeface="Arial Narrow" panose="020B0606020202030204" pitchFamily="34" charset="0"/>
              </a:rPr>
              <a:t>5</a:t>
            </a:r>
            <a:r>
              <a:rPr lang="ru-RU" sz="2400" dirty="0">
                <a:solidFill>
                  <a:schemeClr val="tx2"/>
                </a:solidFill>
                <a:latin typeface="Arial Narrow" panose="020B0606020202030204" pitchFamily="34" charset="0"/>
              </a:rPr>
              <a:t>. целеви субсидии от общинските бюджети, когато това е предвидено в тях;</a:t>
            </a:r>
          </a:p>
          <a:p>
            <a:r>
              <a:rPr lang="ru-RU" sz="2400" dirty="0" smtClean="0">
                <a:solidFill>
                  <a:schemeClr val="tx2"/>
                </a:solidFill>
                <a:latin typeface="Arial Narrow" panose="020B0606020202030204" pitchFamily="34" charset="0"/>
              </a:rPr>
              <a:t>6</a:t>
            </a:r>
            <a:r>
              <a:rPr lang="ru-RU" sz="2400" dirty="0">
                <a:solidFill>
                  <a:schemeClr val="tx2"/>
                </a:solidFill>
                <a:latin typeface="Arial Narrow" panose="020B0606020202030204" pitchFamily="34" charset="0"/>
              </a:rPr>
              <a:t>. отдаване под наем на оборудване, помещения и площи съгласно действащото </a:t>
            </a:r>
            <a:r>
              <a:rPr lang="ru-RU" sz="2400" dirty="0" smtClean="0">
                <a:solidFill>
                  <a:schemeClr val="tx2"/>
                </a:solidFill>
                <a:latin typeface="Arial Narrow" panose="020B0606020202030204" pitchFamily="34" charset="0"/>
              </a:rPr>
              <a:t>законодателство</a:t>
            </a:r>
            <a:r>
              <a:rPr lang="ru-RU" sz="2400" dirty="0">
                <a:solidFill>
                  <a:schemeClr val="tx2"/>
                </a:solidFill>
                <a:latin typeface="Arial Narrow" panose="020B0606020202030204" pitchFamily="34" charset="0"/>
              </a:rPr>
              <a:t>;</a:t>
            </a:r>
          </a:p>
          <a:p>
            <a:r>
              <a:rPr lang="ru-RU" sz="2400" dirty="0" smtClean="0">
                <a:solidFill>
                  <a:schemeClr val="tx2"/>
                </a:solidFill>
                <a:latin typeface="Arial Narrow" panose="020B0606020202030204" pitchFamily="34" charset="0"/>
              </a:rPr>
              <a:t>7</a:t>
            </a:r>
            <a:r>
              <a:rPr lang="ru-RU" sz="2400" dirty="0">
                <a:solidFill>
                  <a:schemeClr val="tx2"/>
                </a:solidFill>
                <a:latin typeface="Arial Narrow" panose="020B0606020202030204" pitchFamily="34" charset="0"/>
              </a:rPr>
              <a:t>. дарения, завещания, помощи и други източници.</a:t>
            </a:r>
            <a:endParaRPr lang="en-US" sz="2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145687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51222" y="1832225"/>
            <a:ext cx="7600950" cy="3810000"/>
          </a:xfrm>
          <a:prstGeom prst="rect">
            <a:avLst/>
          </a:prstGeom>
        </p:spPr>
      </p:pic>
      <p:sp>
        <p:nvSpPr>
          <p:cNvPr id="4" name="Rectangle 3"/>
          <p:cNvSpPr/>
          <p:nvPr/>
        </p:nvSpPr>
        <p:spPr>
          <a:xfrm>
            <a:off x="2751222" y="5925234"/>
            <a:ext cx="7492113" cy="646331"/>
          </a:xfrm>
          <a:prstGeom prst="rect">
            <a:avLst/>
          </a:prstGeom>
        </p:spPr>
        <p:txBody>
          <a:bodyPr wrap="square">
            <a:spAutoFit/>
          </a:bodyPr>
          <a:lstStyle/>
          <a:p>
            <a:pPr algn="ctr"/>
            <a:r>
              <a:rPr lang="bg-BG" b="1" i="1" dirty="0" smtClean="0">
                <a:solidFill>
                  <a:schemeClr val="tx2"/>
                </a:solidFill>
              </a:rPr>
              <a:t>„Там където няма закони, няма и свобода“</a:t>
            </a:r>
          </a:p>
          <a:p>
            <a:pPr algn="ctr"/>
            <a:r>
              <a:rPr lang="bg-BG" dirty="0" smtClean="0"/>
              <a:t>Джон Лок (1632 – 1704 г.)</a:t>
            </a:r>
            <a:endParaRPr lang="en-US" dirty="0"/>
          </a:p>
        </p:txBody>
      </p:sp>
      <p:sp>
        <p:nvSpPr>
          <p:cNvPr id="6" name="Rectangle 5"/>
          <p:cNvSpPr/>
          <p:nvPr/>
        </p:nvSpPr>
        <p:spPr>
          <a:xfrm>
            <a:off x="436480" y="764385"/>
            <a:ext cx="4177747" cy="461665"/>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spAutoFit/>
          </a:bodyPr>
          <a:lstStyle/>
          <a:p>
            <a:r>
              <a:rPr lang="bg-BG" sz="2400" b="1" dirty="0" smtClean="0">
                <a:solidFill>
                  <a:srgbClr val="FF0000"/>
                </a:solidFill>
                <a:latin typeface="Arial Narrow" panose="020B0606020202030204" pitchFamily="34" charset="0"/>
              </a:rPr>
              <a:t>БЛАГОДАРЯ ЗА ВНИМАНИЕТО!</a:t>
            </a:r>
            <a:endParaRPr lang="en-US" b="1" dirty="0"/>
          </a:p>
        </p:txBody>
      </p:sp>
    </p:spTree>
    <p:extLst>
      <p:ext uri="{BB962C8B-B14F-4D97-AF65-F5344CB8AC3E}">
        <p14:creationId xmlns:p14="http://schemas.microsoft.com/office/powerpoint/2010/main" val="128715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26894"/>
            <a:ext cx="12191999" cy="6863417"/>
          </a:xfrm>
          <a:prstGeom prst="rect">
            <a:avLst/>
          </a:prstGeom>
        </p:spPr>
        <p:txBody>
          <a:bodyPr wrap="square">
            <a:spAutoFit/>
          </a:bodyPr>
          <a:lstStyle/>
          <a:p>
            <a:pPr algn="ctr"/>
            <a:r>
              <a:rPr lang="bg-BG" sz="2200" b="1" dirty="0" smtClean="0">
                <a:solidFill>
                  <a:srgbClr val="C00000"/>
                </a:solidFill>
                <a:latin typeface="Arial Narrow" panose="020B0606020202030204" pitchFamily="34" charset="0"/>
              </a:rPr>
              <a:t>ЗАКОН ЗА ЗДРАВЕТО</a:t>
            </a:r>
          </a:p>
          <a:p>
            <a:pPr algn="ctr"/>
            <a:r>
              <a:rPr lang="bg-BG" sz="2200" b="1" dirty="0" smtClean="0">
                <a:solidFill>
                  <a:schemeClr val="tx2"/>
                </a:solidFill>
                <a:latin typeface="Arial Narrow" panose="020B0606020202030204" pitchFamily="34" charset="0"/>
              </a:rPr>
              <a:t>(Приет 2004 год., в сила от 01.01.2005 год.)</a:t>
            </a:r>
          </a:p>
          <a:p>
            <a:pPr algn="ctr"/>
            <a:endParaRPr lang="bg-BG" sz="2200" b="1" dirty="0">
              <a:solidFill>
                <a:schemeClr val="tx2"/>
              </a:solidFill>
              <a:latin typeface="Arial Narrow" panose="020B0606020202030204" pitchFamily="34" charset="0"/>
            </a:endParaRPr>
          </a:p>
          <a:p>
            <a:pPr algn="just"/>
            <a:r>
              <a:rPr lang="bg-BG" sz="2200" b="1" dirty="0" smtClean="0">
                <a:solidFill>
                  <a:schemeClr val="tx2"/>
                </a:solidFill>
                <a:latin typeface="Arial Narrow" panose="020B0606020202030204" pitchFamily="34" charset="0"/>
              </a:rPr>
              <a:t>	</a:t>
            </a:r>
            <a:r>
              <a:rPr lang="bg-BG" sz="2200" dirty="0" smtClean="0">
                <a:solidFill>
                  <a:schemeClr val="tx2"/>
                </a:solidFill>
                <a:latin typeface="Arial Narrow" panose="020B0606020202030204" pitchFamily="34" charset="0"/>
              </a:rPr>
              <a:t>Законът за здравето е единственият устройствен закон, регламентиращ широк кръг обществени взаимоотношения в здравеопазването. На базата на този закон се разработват специфични закони и подзаконови актове за регулиране на конкретни дейности в областта на здравеопазването. Има 8 глави:</a:t>
            </a:r>
          </a:p>
          <a:p>
            <a:pPr algn="just"/>
            <a:r>
              <a:rPr lang="bg-BG" sz="2200" dirty="0">
                <a:solidFill>
                  <a:schemeClr val="tx2"/>
                </a:solidFill>
                <a:latin typeface="Arial Narrow" panose="020B0606020202030204" pitchFamily="34" charset="0"/>
              </a:rPr>
              <a:t>	</a:t>
            </a:r>
            <a:r>
              <a:rPr lang="bg-BG" sz="2200" dirty="0" smtClean="0">
                <a:solidFill>
                  <a:srgbClr val="002060"/>
                </a:solidFill>
                <a:latin typeface="Arial Narrow" panose="020B0606020202030204" pitchFamily="34" charset="0"/>
              </a:rPr>
              <a:t>ГЛАВА ПЪРВА. НАЦИОНАЛНА СИСТЕМА ЗА ЗДРАВЕОПАЗВАНЕ</a:t>
            </a:r>
          </a:p>
          <a:p>
            <a:pPr algn="just"/>
            <a:r>
              <a:rPr lang="bg-BG" sz="2200" dirty="0" smtClean="0">
                <a:solidFill>
                  <a:srgbClr val="00B0F0"/>
                </a:solidFill>
                <a:latin typeface="Arial Narrow" panose="020B0606020202030204" pitchFamily="34" charset="0"/>
              </a:rPr>
              <a:t>	Раздел </a:t>
            </a:r>
            <a:r>
              <a:rPr lang="en-US" sz="2200" dirty="0">
                <a:solidFill>
                  <a:srgbClr val="00B0F0"/>
                </a:solidFill>
                <a:latin typeface="Arial Narrow" panose="020B0606020202030204" pitchFamily="34" charset="0"/>
              </a:rPr>
              <a:t>I</a:t>
            </a:r>
            <a:r>
              <a:rPr lang="en-US" sz="2200" dirty="0" smtClean="0">
                <a:solidFill>
                  <a:srgbClr val="00B0F0"/>
                </a:solidFill>
                <a:latin typeface="Arial Narrow" panose="020B0606020202030204" pitchFamily="34" charset="0"/>
              </a:rPr>
              <a:t>.</a:t>
            </a:r>
            <a:r>
              <a:rPr lang="bg-BG" sz="2200" dirty="0" smtClean="0">
                <a:solidFill>
                  <a:srgbClr val="00B0F0"/>
                </a:solidFill>
                <a:latin typeface="Arial Narrow" panose="020B0606020202030204" pitchFamily="34" charset="0"/>
              </a:rPr>
              <a:t> Общи положения</a:t>
            </a:r>
          </a:p>
          <a:p>
            <a:r>
              <a:rPr lang="ru-RU" sz="2200" dirty="0" smtClean="0">
                <a:solidFill>
                  <a:srgbClr val="000000"/>
                </a:solidFill>
                <a:latin typeface="Arial Narrow" panose="020B0606020202030204" pitchFamily="34" charset="0"/>
              </a:rPr>
              <a:t>	</a:t>
            </a:r>
            <a:r>
              <a:rPr lang="ru-RU" sz="2200" dirty="0" err="1" smtClean="0">
                <a:solidFill>
                  <a:srgbClr val="000000"/>
                </a:solidFill>
                <a:latin typeface="Arial Narrow" panose="020B0606020202030204" pitchFamily="34" charset="0"/>
              </a:rPr>
              <a:t>Опазването</a:t>
            </a:r>
            <a:r>
              <a:rPr lang="ru-RU" sz="2200" dirty="0" smtClean="0">
                <a:solidFill>
                  <a:srgbClr val="000000"/>
                </a:solidFill>
                <a:latin typeface="Arial Narrow" panose="020B0606020202030204" pitchFamily="34" charset="0"/>
              </a:rPr>
              <a:t> </a:t>
            </a:r>
            <a:r>
              <a:rPr lang="ru-RU" sz="2200" dirty="0">
                <a:solidFill>
                  <a:srgbClr val="000000"/>
                </a:solidFill>
                <a:latin typeface="Arial Narrow" panose="020B0606020202030204" pitchFamily="34" charset="0"/>
              </a:rPr>
              <a:t>на </a:t>
            </a:r>
            <a:r>
              <a:rPr lang="ru-RU" sz="2200" dirty="0" err="1">
                <a:solidFill>
                  <a:srgbClr val="000000"/>
                </a:solidFill>
                <a:latin typeface="Arial Narrow" panose="020B0606020202030204" pitchFamily="34" charset="0"/>
              </a:rPr>
              <a:t>здравето</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гражданите</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като</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състояние</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пълно</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физическо</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психическо</a:t>
            </a:r>
            <a:r>
              <a:rPr lang="ru-RU" sz="2200" dirty="0">
                <a:solidFill>
                  <a:srgbClr val="000000"/>
                </a:solidFill>
                <a:latin typeface="Arial Narrow" panose="020B0606020202030204" pitchFamily="34" charset="0"/>
              </a:rPr>
              <a:t> и </a:t>
            </a:r>
            <a:r>
              <a:rPr lang="ru-RU" sz="2200" dirty="0" err="1">
                <a:solidFill>
                  <a:srgbClr val="000000"/>
                </a:solidFill>
                <a:latin typeface="Arial Narrow" panose="020B0606020202030204" pitchFamily="34" charset="0"/>
              </a:rPr>
              <a:t>социално</a:t>
            </a:r>
            <a:r>
              <a:rPr lang="ru-RU" sz="2200" dirty="0">
                <a:solidFill>
                  <a:srgbClr val="000000"/>
                </a:solidFill>
                <a:latin typeface="Arial Narrow" panose="020B0606020202030204" pitchFamily="34" charset="0"/>
              </a:rPr>
              <a:t> благополучие е национален приоритет и се </a:t>
            </a:r>
            <a:r>
              <a:rPr lang="ru-RU" sz="2200" dirty="0" err="1">
                <a:solidFill>
                  <a:srgbClr val="000000"/>
                </a:solidFill>
                <a:latin typeface="Arial Narrow" panose="020B0606020202030204" pitchFamily="34" charset="0"/>
              </a:rPr>
              <a:t>гарантира</a:t>
            </a:r>
            <a:r>
              <a:rPr lang="ru-RU" sz="2200" dirty="0">
                <a:solidFill>
                  <a:srgbClr val="000000"/>
                </a:solidFill>
                <a:latin typeface="Arial Narrow" panose="020B0606020202030204" pitchFamily="34" charset="0"/>
              </a:rPr>
              <a:t> от </a:t>
            </a:r>
            <a:r>
              <a:rPr lang="ru-RU" sz="2200" dirty="0" err="1">
                <a:solidFill>
                  <a:srgbClr val="000000"/>
                </a:solidFill>
                <a:latin typeface="Arial Narrow" panose="020B0606020202030204" pitchFamily="34" charset="0"/>
              </a:rPr>
              <a:t>държавата</a:t>
            </a:r>
            <a:r>
              <a:rPr lang="ru-RU" sz="2200" dirty="0">
                <a:solidFill>
                  <a:srgbClr val="000000"/>
                </a:solidFill>
                <a:latin typeface="Arial Narrow" panose="020B0606020202030204" pitchFamily="34" charset="0"/>
              </a:rPr>
              <a:t> чрез </a:t>
            </a:r>
            <a:r>
              <a:rPr lang="ru-RU" sz="2200" dirty="0" err="1">
                <a:solidFill>
                  <a:srgbClr val="000000"/>
                </a:solidFill>
                <a:latin typeface="Arial Narrow" panose="020B0606020202030204" pitchFamily="34" charset="0"/>
              </a:rPr>
              <a:t>прилагане</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следните</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принципи</a:t>
            </a:r>
            <a:r>
              <a:rPr lang="ru-RU" sz="2200" dirty="0">
                <a:solidFill>
                  <a:srgbClr val="000000"/>
                </a:solidFill>
                <a:latin typeface="Arial Narrow" panose="020B0606020202030204" pitchFamily="34" charset="0"/>
              </a:rPr>
              <a:t>:</a:t>
            </a:r>
          </a:p>
          <a:p>
            <a:r>
              <a:rPr lang="ru-RU" sz="2200" dirty="0">
                <a:solidFill>
                  <a:srgbClr val="000000"/>
                </a:solidFill>
                <a:latin typeface="Arial Narrow" panose="020B0606020202030204" pitchFamily="34" charset="0"/>
              </a:rPr>
              <a:t>1. </a:t>
            </a:r>
            <a:r>
              <a:rPr lang="ru-RU" sz="2200" dirty="0" err="1">
                <a:solidFill>
                  <a:srgbClr val="000000"/>
                </a:solidFill>
                <a:latin typeface="Arial Narrow" panose="020B0606020202030204" pitchFamily="34" charset="0"/>
              </a:rPr>
              <a:t>равнопоставеност</a:t>
            </a:r>
            <a:r>
              <a:rPr lang="ru-RU" sz="2200" dirty="0">
                <a:solidFill>
                  <a:srgbClr val="000000"/>
                </a:solidFill>
                <a:latin typeface="Arial Narrow" panose="020B0606020202030204" pitchFamily="34" charset="0"/>
              </a:rPr>
              <a:t> при </a:t>
            </a:r>
            <a:r>
              <a:rPr lang="ru-RU" sz="2200" dirty="0" err="1">
                <a:solidFill>
                  <a:srgbClr val="000000"/>
                </a:solidFill>
                <a:latin typeface="Arial Narrow" panose="020B0606020202030204" pitchFamily="34" charset="0"/>
              </a:rPr>
              <a:t>ползване</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здравни</a:t>
            </a:r>
            <a:r>
              <a:rPr lang="ru-RU" sz="2200" dirty="0">
                <a:solidFill>
                  <a:srgbClr val="000000"/>
                </a:solidFill>
                <a:latin typeface="Arial Narrow" panose="020B0606020202030204" pitchFamily="34" charset="0"/>
              </a:rPr>
              <a:t> услуги;</a:t>
            </a:r>
          </a:p>
          <a:p>
            <a:r>
              <a:rPr lang="ru-RU" sz="2200" dirty="0">
                <a:solidFill>
                  <a:srgbClr val="000000"/>
                </a:solidFill>
                <a:latin typeface="Arial Narrow" panose="020B0606020202030204" pitchFamily="34" charset="0"/>
              </a:rPr>
              <a:t>2. </a:t>
            </a:r>
            <a:r>
              <a:rPr lang="ru-RU" sz="2200" dirty="0" err="1">
                <a:solidFill>
                  <a:srgbClr val="000000"/>
                </a:solidFill>
                <a:latin typeface="Arial Narrow" panose="020B0606020202030204" pitchFamily="34" charset="0"/>
              </a:rPr>
              <a:t>осигуряване</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достъпна</a:t>
            </a:r>
            <a:r>
              <a:rPr lang="ru-RU" sz="2200" dirty="0">
                <a:solidFill>
                  <a:srgbClr val="000000"/>
                </a:solidFill>
                <a:latin typeface="Arial Narrow" panose="020B0606020202030204" pitchFamily="34" charset="0"/>
              </a:rPr>
              <a:t> и </a:t>
            </a:r>
            <a:r>
              <a:rPr lang="ru-RU" sz="2200" dirty="0" err="1">
                <a:solidFill>
                  <a:srgbClr val="000000"/>
                </a:solidFill>
                <a:latin typeface="Arial Narrow" panose="020B0606020202030204" pitchFamily="34" charset="0"/>
              </a:rPr>
              <a:t>качествена</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здравна</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помощ</a:t>
            </a:r>
            <a:r>
              <a:rPr lang="ru-RU" sz="2200" dirty="0">
                <a:solidFill>
                  <a:srgbClr val="000000"/>
                </a:solidFill>
                <a:latin typeface="Arial Narrow" panose="020B0606020202030204" pitchFamily="34" charset="0"/>
              </a:rPr>
              <a:t>, с приоритет за </a:t>
            </a:r>
            <a:r>
              <a:rPr lang="ru-RU" sz="2200" dirty="0" err="1">
                <a:solidFill>
                  <a:srgbClr val="000000"/>
                </a:solidFill>
                <a:latin typeface="Arial Narrow" panose="020B0606020202030204" pitchFamily="34" charset="0"/>
              </a:rPr>
              <a:t>деца</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бременни</a:t>
            </a:r>
            <a:r>
              <a:rPr lang="ru-RU" sz="2200" dirty="0">
                <a:solidFill>
                  <a:srgbClr val="000000"/>
                </a:solidFill>
                <a:latin typeface="Arial Narrow" panose="020B0606020202030204" pitchFamily="34" charset="0"/>
              </a:rPr>
              <a:t> и майки на </a:t>
            </a:r>
            <a:r>
              <a:rPr lang="ru-RU" sz="2200" dirty="0" err="1">
                <a:solidFill>
                  <a:srgbClr val="000000"/>
                </a:solidFill>
                <a:latin typeface="Arial Narrow" panose="020B0606020202030204" pitchFamily="34" charset="0"/>
              </a:rPr>
              <a:t>деца</a:t>
            </a:r>
            <a:r>
              <a:rPr lang="ru-RU" sz="2200" dirty="0">
                <a:solidFill>
                  <a:srgbClr val="000000"/>
                </a:solidFill>
                <a:latin typeface="Arial Narrow" panose="020B0606020202030204" pitchFamily="34" charset="0"/>
              </a:rPr>
              <a:t> до </a:t>
            </a:r>
            <a:r>
              <a:rPr lang="ru-RU" sz="2200" dirty="0" err="1">
                <a:solidFill>
                  <a:srgbClr val="000000"/>
                </a:solidFill>
                <a:latin typeface="Arial Narrow" panose="020B0606020202030204" pitchFamily="34" charset="0"/>
              </a:rPr>
              <a:t>една</a:t>
            </a:r>
            <a:r>
              <a:rPr lang="ru-RU" sz="2200" dirty="0">
                <a:solidFill>
                  <a:srgbClr val="000000"/>
                </a:solidFill>
                <a:latin typeface="Arial Narrow" panose="020B0606020202030204" pitchFamily="34" charset="0"/>
              </a:rPr>
              <a:t> година;</a:t>
            </a:r>
          </a:p>
          <a:p>
            <a:r>
              <a:rPr lang="ru-RU" sz="2200" dirty="0">
                <a:solidFill>
                  <a:srgbClr val="000000"/>
                </a:solidFill>
                <a:latin typeface="Arial Narrow" panose="020B0606020202030204" pitchFamily="34" charset="0"/>
              </a:rPr>
              <a:t>3. приоритет на </a:t>
            </a:r>
            <a:r>
              <a:rPr lang="ru-RU" sz="2200" dirty="0" err="1">
                <a:solidFill>
                  <a:srgbClr val="000000"/>
                </a:solidFill>
                <a:latin typeface="Arial Narrow" panose="020B0606020202030204" pitchFamily="34" charset="0"/>
              </a:rPr>
              <a:t>промоцията</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здраве</a:t>
            </a:r>
            <a:r>
              <a:rPr lang="ru-RU" sz="2200" dirty="0">
                <a:solidFill>
                  <a:srgbClr val="000000"/>
                </a:solidFill>
                <a:latin typeface="Arial Narrow" panose="020B0606020202030204" pitchFamily="34" charset="0"/>
              </a:rPr>
              <a:t> и </a:t>
            </a:r>
            <a:r>
              <a:rPr lang="ru-RU" sz="2200" dirty="0" err="1">
                <a:solidFill>
                  <a:srgbClr val="000000"/>
                </a:solidFill>
                <a:latin typeface="Arial Narrow" panose="020B0606020202030204" pitchFamily="34" charset="0"/>
              </a:rPr>
              <a:t>интегрираната</a:t>
            </a:r>
            <a:r>
              <a:rPr lang="ru-RU" sz="2200" dirty="0">
                <a:solidFill>
                  <a:srgbClr val="000000"/>
                </a:solidFill>
                <a:latin typeface="Arial Narrow" panose="020B0606020202030204" pitchFamily="34" charset="0"/>
              </a:rPr>
              <a:t> профилактика на </a:t>
            </a:r>
            <a:r>
              <a:rPr lang="ru-RU" sz="2200" dirty="0" err="1">
                <a:solidFill>
                  <a:srgbClr val="000000"/>
                </a:solidFill>
                <a:latin typeface="Arial Narrow" panose="020B0606020202030204" pitchFamily="34" charset="0"/>
              </a:rPr>
              <a:t>болестите</a:t>
            </a:r>
            <a:r>
              <a:rPr lang="ru-RU" sz="2200" dirty="0">
                <a:solidFill>
                  <a:srgbClr val="000000"/>
                </a:solidFill>
                <a:latin typeface="Arial Narrow" panose="020B0606020202030204" pitchFamily="34" charset="0"/>
              </a:rPr>
              <a:t>;</a:t>
            </a:r>
          </a:p>
          <a:p>
            <a:r>
              <a:rPr lang="ru-RU" sz="2200" dirty="0">
                <a:solidFill>
                  <a:srgbClr val="000000"/>
                </a:solidFill>
                <a:latin typeface="Arial Narrow" panose="020B0606020202030204" pitchFamily="34" charset="0"/>
              </a:rPr>
              <a:t>4. </a:t>
            </a:r>
            <a:r>
              <a:rPr lang="ru-RU" sz="2200" dirty="0" err="1">
                <a:solidFill>
                  <a:srgbClr val="000000"/>
                </a:solidFill>
                <a:latin typeface="Arial Narrow" panose="020B0606020202030204" pitchFamily="34" charset="0"/>
              </a:rPr>
              <a:t>предотвратяване</a:t>
            </a:r>
            <a:r>
              <a:rPr lang="ru-RU" sz="2200" dirty="0">
                <a:solidFill>
                  <a:srgbClr val="000000"/>
                </a:solidFill>
                <a:latin typeface="Arial Narrow" panose="020B0606020202030204" pitchFamily="34" charset="0"/>
              </a:rPr>
              <a:t> и </a:t>
            </a:r>
            <a:r>
              <a:rPr lang="ru-RU" sz="2200" dirty="0" err="1">
                <a:solidFill>
                  <a:srgbClr val="000000"/>
                </a:solidFill>
                <a:latin typeface="Arial Narrow" panose="020B0606020202030204" pitchFamily="34" charset="0"/>
              </a:rPr>
              <a:t>намаляване</a:t>
            </a:r>
            <a:r>
              <a:rPr lang="ru-RU" sz="2200" dirty="0">
                <a:solidFill>
                  <a:srgbClr val="000000"/>
                </a:solidFill>
                <a:latin typeface="Arial Narrow" panose="020B0606020202030204" pitchFamily="34" charset="0"/>
              </a:rPr>
              <a:t> на риска за </a:t>
            </a:r>
            <a:r>
              <a:rPr lang="ru-RU" sz="2200" dirty="0" err="1">
                <a:solidFill>
                  <a:srgbClr val="000000"/>
                </a:solidFill>
                <a:latin typeface="Arial Narrow" panose="020B0606020202030204" pitchFamily="34" charset="0"/>
              </a:rPr>
              <a:t>здравето</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гражданите</a:t>
            </a:r>
            <a:r>
              <a:rPr lang="ru-RU" sz="2200" dirty="0">
                <a:solidFill>
                  <a:srgbClr val="000000"/>
                </a:solidFill>
                <a:latin typeface="Arial Narrow" panose="020B0606020202030204" pitchFamily="34" charset="0"/>
              </a:rPr>
              <a:t> от </a:t>
            </a:r>
            <a:r>
              <a:rPr lang="ru-RU" sz="2200" dirty="0" err="1">
                <a:solidFill>
                  <a:srgbClr val="000000"/>
                </a:solidFill>
                <a:latin typeface="Arial Narrow" panose="020B0606020202030204" pitchFamily="34" charset="0"/>
              </a:rPr>
              <a:t>неблагоприятното</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въздействие</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факторите</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жизнената</a:t>
            </a:r>
            <a:r>
              <a:rPr lang="ru-RU" sz="2200" dirty="0">
                <a:solidFill>
                  <a:srgbClr val="000000"/>
                </a:solidFill>
                <a:latin typeface="Arial Narrow" panose="020B0606020202030204" pitchFamily="34" charset="0"/>
              </a:rPr>
              <a:t> среда;</a:t>
            </a:r>
          </a:p>
          <a:p>
            <a:r>
              <a:rPr lang="ru-RU" sz="2200" dirty="0">
                <a:solidFill>
                  <a:srgbClr val="000000"/>
                </a:solidFill>
                <a:latin typeface="Arial Narrow" panose="020B0606020202030204" pitchFamily="34" charset="0"/>
              </a:rPr>
              <a:t>5. </a:t>
            </a:r>
            <a:r>
              <a:rPr lang="ru-RU" sz="2200" dirty="0" err="1">
                <a:solidFill>
                  <a:srgbClr val="000000"/>
                </a:solidFill>
                <a:latin typeface="Arial Narrow" panose="020B0606020202030204" pitchFamily="34" charset="0"/>
              </a:rPr>
              <a:t>особена</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здравна</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закрила</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деца</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бременни</a:t>
            </a:r>
            <a:r>
              <a:rPr lang="ru-RU" sz="2200" dirty="0">
                <a:solidFill>
                  <a:srgbClr val="000000"/>
                </a:solidFill>
                <a:latin typeface="Arial Narrow" panose="020B0606020202030204" pitchFamily="34" charset="0"/>
              </a:rPr>
              <a:t>, майки на </a:t>
            </a:r>
            <a:r>
              <a:rPr lang="ru-RU" sz="2200" dirty="0" err="1">
                <a:solidFill>
                  <a:srgbClr val="000000"/>
                </a:solidFill>
                <a:latin typeface="Arial Narrow" panose="020B0606020202030204" pitchFamily="34" charset="0"/>
              </a:rPr>
              <a:t>деца</a:t>
            </a:r>
            <a:r>
              <a:rPr lang="ru-RU" sz="2200" dirty="0">
                <a:solidFill>
                  <a:srgbClr val="000000"/>
                </a:solidFill>
                <a:latin typeface="Arial Narrow" panose="020B0606020202030204" pitchFamily="34" charset="0"/>
              </a:rPr>
              <a:t> до </a:t>
            </a:r>
            <a:r>
              <a:rPr lang="ru-RU" sz="2200" dirty="0" err="1">
                <a:solidFill>
                  <a:srgbClr val="000000"/>
                </a:solidFill>
                <a:latin typeface="Arial Narrow" panose="020B0606020202030204" pitchFamily="34" charset="0"/>
              </a:rPr>
              <a:t>една</a:t>
            </a:r>
            <a:r>
              <a:rPr lang="ru-RU" sz="2200" dirty="0">
                <a:solidFill>
                  <a:srgbClr val="000000"/>
                </a:solidFill>
                <a:latin typeface="Arial Narrow" panose="020B0606020202030204" pitchFamily="34" charset="0"/>
              </a:rPr>
              <a:t> година и лица с физически </a:t>
            </a:r>
            <a:r>
              <a:rPr lang="ru-RU" sz="2200" dirty="0" err="1">
                <a:solidFill>
                  <a:srgbClr val="000000"/>
                </a:solidFill>
                <a:latin typeface="Arial Narrow" panose="020B0606020202030204" pitchFamily="34" charset="0"/>
              </a:rPr>
              <a:t>увреждания</a:t>
            </a:r>
            <a:r>
              <a:rPr lang="ru-RU" sz="2200" dirty="0">
                <a:solidFill>
                  <a:srgbClr val="000000"/>
                </a:solidFill>
                <a:latin typeface="Arial Narrow" panose="020B0606020202030204" pitchFamily="34" charset="0"/>
              </a:rPr>
              <a:t> и психически </a:t>
            </a:r>
            <a:r>
              <a:rPr lang="ru-RU" sz="2200" dirty="0" err="1">
                <a:solidFill>
                  <a:srgbClr val="000000"/>
                </a:solidFill>
                <a:latin typeface="Arial Narrow" panose="020B0606020202030204" pitchFamily="34" charset="0"/>
              </a:rPr>
              <a:t>разстройства</a:t>
            </a:r>
            <a:r>
              <a:rPr lang="ru-RU" sz="2200" dirty="0">
                <a:solidFill>
                  <a:srgbClr val="000000"/>
                </a:solidFill>
                <a:latin typeface="Arial Narrow" panose="020B0606020202030204" pitchFamily="34" charset="0"/>
              </a:rPr>
              <a:t>;</a:t>
            </a:r>
          </a:p>
          <a:p>
            <a:r>
              <a:rPr lang="ru-RU" sz="2200" dirty="0">
                <a:solidFill>
                  <a:srgbClr val="000000"/>
                </a:solidFill>
                <a:latin typeface="Arial Narrow" panose="020B0606020202030204" pitchFamily="34" charset="0"/>
              </a:rPr>
              <a:t>6. </a:t>
            </a:r>
            <a:r>
              <a:rPr lang="ru-RU" sz="2200" dirty="0" err="1">
                <a:solidFill>
                  <a:srgbClr val="000000"/>
                </a:solidFill>
                <a:latin typeface="Arial Narrow" panose="020B0606020202030204" pitchFamily="34" charset="0"/>
              </a:rPr>
              <a:t>държавно</a:t>
            </a:r>
            <a:r>
              <a:rPr lang="ru-RU" sz="2200" dirty="0">
                <a:solidFill>
                  <a:srgbClr val="000000"/>
                </a:solidFill>
                <a:latin typeface="Arial Narrow" panose="020B0606020202030204" pitchFamily="34" charset="0"/>
              </a:rPr>
              <a:t> участие при </a:t>
            </a:r>
            <a:r>
              <a:rPr lang="ru-RU" sz="2200" dirty="0" err="1">
                <a:solidFill>
                  <a:srgbClr val="000000"/>
                </a:solidFill>
                <a:latin typeface="Arial Narrow" panose="020B0606020202030204" pitchFamily="34" charset="0"/>
              </a:rPr>
              <a:t>финансиране</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дейности</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насочени</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към</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опазване</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здравето</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гражданите</a:t>
            </a:r>
            <a:r>
              <a:rPr lang="ru-RU" sz="2200" dirty="0">
                <a:solidFill>
                  <a:srgbClr val="000000"/>
                </a:solidFill>
                <a:latin typeface="Arial Narrow" panose="020B0606020202030204" pitchFamily="34" charset="0"/>
              </a:rPr>
              <a:t>.</a:t>
            </a:r>
          </a:p>
          <a:p>
            <a:pPr algn="ctr"/>
            <a:endParaRPr lang="bg-BG" sz="2200" b="1"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213921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0" y="122053"/>
            <a:ext cx="12192000" cy="6524863"/>
          </a:xfrm>
          <a:prstGeom prst="rect">
            <a:avLst/>
          </a:prstGeom>
        </p:spPr>
        <p:txBody>
          <a:bodyPr wrap="square">
            <a:spAutoFit/>
          </a:bodyPr>
          <a:lstStyle/>
          <a:p>
            <a:pPr algn="just"/>
            <a:r>
              <a:rPr lang="ru-RU" sz="2200" dirty="0" smtClean="0">
                <a:solidFill>
                  <a:srgbClr val="000000"/>
                </a:solidFill>
                <a:latin typeface="Arial Narrow" panose="020B0606020202030204" pitchFamily="34" charset="0"/>
              </a:rPr>
              <a:t>	</a:t>
            </a:r>
            <a:r>
              <a:rPr lang="ru-RU" sz="2200" b="1" dirty="0" err="1" smtClean="0">
                <a:solidFill>
                  <a:srgbClr val="000000"/>
                </a:solidFill>
                <a:latin typeface="Arial Narrow" panose="020B0606020202030204" pitchFamily="34" charset="0"/>
              </a:rPr>
              <a:t>Държавната</a:t>
            </a:r>
            <a:r>
              <a:rPr lang="ru-RU" sz="2200" b="1" dirty="0" smtClean="0">
                <a:solidFill>
                  <a:srgbClr val="000000"/>
                </a:solidFill>
                <a:latin typeface="Arial Narrow" panose="020B0606020202030204" pitchFamily="34" charset="0"/>
              </a:rPr>
              <a:t> </a:t>
            </a:r>
            <a:r>
              <a:rPr lang="ru-RU" sz="2200" b="1" dirty="0" err="1">
                <a:solidFill>
                  <a:srgbClr val="000000"/>
                </a:solidFill>
                <a:latin typeface="Arial Narrow" panose="020B0606020202030204" pitchFamily="34" charset="0"/>
              </a:rPr>
              <a:t>здравна</a:t>
            </a:r>
            <a:r>
              <a:rPr lang="ru-RU" sz="2200" b="1" dirty="0">
                <a:solidFill>
                  <a:srgbClr val="000000"/>
                </a:solidFill>
                <a:latin typeface="Arial Narrow" panose="020B0606020202030204" pitchFamily="34" charset="0"/>
              </a:rPr>
              <a:t> политика се </a:t>
            </a:r>
            <a:r>
              <a:rPr lang="ru-RU" sz="2200" b="1" dirty="0" err="1">
                <a:solidFill>
                  <a:srgbClr val="000000"/>
                </a:solidFill>
                <a:latin typeface="Arial Narrow" panose="020B0606020202030204" pitchFamily="34" charset="0"/>
              </a:rPr>
              <a:t>ръководи</a:t>
            </a:r>
            <a:r>
              <a:rPr lang="ru-RU" sz="2200" b="1" dirty="0">
                <a:solidFill>
                  <a:srgbClr val="000000"/>
                </a:solidFill>
                <a:latin typeface="Arial Narrow" panose="020B0606020202030204" pitchFamily="34" charset="0"/>
              </a:rPr>
              <a:t> и </a:t>
            </a:r>
            <a:r>
              <a:rPr lang="ru-RU" sz="2200" b="1" dirty="0" err="1">
                <a:solidFill>
                  <a:srgbClr val="000000"/>
                </a:solidFill>
                <a:latin typeface="Arial Narrow" panose="020B0606020202030204" pitchFamily="34" charset="0"/>
              </a:rPr>
              <a:t>осъществява</a:t>
            </a:r>
            <a:r>
              <a:rPr lang="ru-RU" sz="2200" b="1" dirty="0">
                <a:solidFill>
                  <a:srgbClr val="000000"/>
                </a:solidFill>
                <a:latin typeface="Arial Narrow" panose="020B0606020202030204" pitchFamily="34" charset="0"/>
              </a:rPr>
              <a:t> от </a:t>
            </a:r>
            <a:r>
              <a:rPr lang="ru-RU" sz="2200" b="1" dirty="0" err="1">
                <a:solidFill>
                  <a:srgbClr val="000000"/>
                </a:solidFill>
                <a:latin typeface="Arial Narrow" panose="020B0606020202030204" pitchFamily="34" charset="0"/>
              </a:rPr>
              <a:t>Министерския</a:t>
            </a:r>
            <a:r>
              <a:rPr lang="ru-RU" sz="2200" b="1" dirty="0">
                <a:solidFill>
                  <a:srgbClr val="000000"/>
                </a:solidFill>
                <a:latin typeface="Arial Narrow" panose="020B0606020202030204" pitchFamily="34" charset="0"/>
              </a:rPr>
              <a:t> </a:t>
            </a:r>
            <a:r>
              <a:rPr lang="ru-RU" sz="2200" b="1" dirty="0" err="1">
                <a:solidFill>
                  <a:srgbClr val="000000"/>
                </a:solidFill>
                <a:latin typeface="Arial Narrow" panose="020B0606020202030204" pitchFamily="34" charset="0"/>
              </a:rPr>
              <a:t>съвет</a:t>
            </a:r>
            <a:r>
              <a:rPr lang="ru-RU" sz="2200" dirty="0" smtClean="0">
                <a:solidFill>
                  <a:srgbClr val="000000"/>
                </a:solidFill>
                <a:latin typeface="Arial Narrow" panose="020B0606020202030204" pitchFamily="34" charset="0"/>
              </a:rPr>
              <a:t>. 	</a:t>
            </a:r>
            <a:r>
              <a:rPr lang="ru-RU" sz="2200" dirty="0" err="1" smtClean="0">
                <a:solidFill>
                  <a:srgbClr val="000000"/>
                </a:solidFill>
                <a:latin typeface="Arial Narrow" panose="020B0606020202030204" pitchFamily="34" charset="0"/>
              </a:rPr>
              <a:t>Министерският</a:t>
            </a:r>
            <a:r>
              <a:rPr lang="ru-RU" sz="2200" dirty="0" smtClean="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съвет</a:t>
            </a:r>
            <a:r>
              <a:rPr lang="ru-RU" sz="2200" dirty="0">
                <a:solidFill>
                  <a:srgbClr val="000000"/>
                </a:solidFill>
                <a:latin typeface="Arial Narrow" panose="020B0606020202030204" pitchFamily="34" charset="0"/>
              </a:rPr>
              <a:t> по предложение на </a:t>
            </a:r>
            <a:r>
              <a:rPr lang="ru-RU" sz="2200" dirty="0" err="1">
                <a:solidFill>
                  <a:srgbClr val="000000"/>
                </a:solidFill>
                <a:latin typeface="Arial Narrow" panose="020B0606020202030204" pitchFamily="34" charset="0"/>
              </a:rPr>
              <a:t>министъра</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здравеопазването</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одобрява</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Национална</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здравна</a:t>
            </a:r>
            <a:r>
              <a:rPr lang="ru-RU" sz="2200" dirty="0">
                <a:solidFill>
                  <a:srgbClr val="000000"/>
                </a:solidFill>
                <a:latin typeface="Arial Narrow" panose="020B0606020202030204" pitchFamily="34" charset="0"/>
              </a:rPr>
              <a:t> </a:t>
            </a:r>
            <a:r>
              <a:rPr lang="ru-RU" sz="2200" dirty="0" smtClean="0">
                <a:solidFill>
                  <a:srgbClr val="000000"/>
                </a:solidFill>
                <a:latin typeface="Arial Narrow" panose="020B0606020202030204" pitchFamily="34" charset="0"/>
              </a:rPr>
              <a:t>стратегия (</a:t>
            </a:r>
            <a:r>
              <a:rPr lang="ru-RU" sz="2200" dirty="0" err="1" smtClean="0">
                <a:solidFill>
                  <a:srgbClr val="000000"/>
                </a:solidFill>
                <a:latin typeface="Arial Narrow" panose="020B0606020202030204" pitchFamily="34" charset="0"/>
              </a:rPr>
              <a:t>която</a:t>
            </a:r>
            <a:r>
              <a:rPr lang="ru-RU" sz="2200" dirty="0" smtClean="0">
                <a:solidFill>
                  <a:srgbClr val="000000"/>
                </a:solidFill>
                <a:latin typeface="Arial Narrow" panose="020B0606020202030204" pitchFamily="34" charset="0"/>
              </a:rPr>
              <a:t> </a:t>
            </a:r>
            <a:r>
              <a:rPr lang="ru-RU" sz="2200" dirty="0">
                <a:solidFill>
                  <a:srgbClr val="000000"/>
                </a:solidFill>
                <a:latin typeface="Arial Narrow" panose="020B0606020202030204" pitchFamily="34" charset="0"/>
              </a:rPr>
              <a:t>се приема от </a:t>
            </a:r>
            <a:r>
              <a:rPr lang="ru-RU" sz="2200" dirty="0" err="1">
                <a:solidFill>
                  <a:srgbClr val="000000"/>
                </a:solidFill>
                <a:latin typeface="Arial Narrow" panose="020B0606020202030204" pitchFamily="34" charset="0"/>
              </a:rPr>
              <a:t>Народното</a:t>
            </a:r>
            <a:r>
              <a:rPr lang="ru-RU" sz="2200" dirty="0">
                <a:solidFill>
                  <a:srgbClr val="000000"/>
                </a:solidFill>
                <a:latin typeface="Arial Narrow" panose="020B0606020202030204" pitchFamily="34" charset="0"/>
              </a:rPr>
              <a:t> </a:t>
            </a:r>
            <a:r>
              <a:rPr lang="ru-RU" sz="2200" dirty="0" err="1" smtClean="0">
                <a:solidFill>
                  <a:srgbClr val="000000"/>
                </a:solidFill>
                <a:latin typeface="Arial Narrow" panose="020B0606020202030204" pitchFamily="34" charset="0"/>
              </a:rPr>
              <a:t>събрание</a:t>
            </a:r>
            <a:r>
              <a:rPr lang="ru-RU" sz="2200" dirty="0" smtClean="0">
                <a:solidFill>
                  <a:srgbClr val="000000"/>
                </a:solidFill>
                <a:latin typeface="Arial Narrow" panose="020B0606020202030204" pitchFamily="34" charset="0"/>
              </a:rPr>
              <a:t>) и </a:t>
            </a:r>
            <a:r>
              <a:rPr lang="ru-RU" sz="2200" dirty="0" err="1" smtClean="0">
                <a:solidFill>
                  <a:srgbClr val="000000"/>
                </a:solidFill>
                <a:latin typeface="Arial Narrow" panose="020B0606020202030204" pitchFamily="34" charset="0"/>
              </a:rPr>
              <a:t>национални</a:t>
            </a:r>
            <a:r>
              <a:rPr lang="ru-RU" sz="2200" dirty="0" smtClean="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здравни</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програми</a:t>
            </a:r>
            <a:r>
              <a:rPr lang="ru-RU" sz="2200" dirty="0" smtClean="0">
                <a:solidFill>
                  <a:srgbClr val="000000"/>
                </a:solidFill>
                <a:latin typeface="Arial Narrow" panose="020B0606020202030204" pitchFamily="34" charset="0"/>
              </a:rPr>
              <a:t>.</a:t>
            </a:r>
          </a:p>
          <a:p>
            <a:pPr algn="just"/>
            <a:r>
              <a:rPr lang="ru-RU" sz="2200" dirty="0" smtClean="0">
                <a:solidFill>
                  <a:srgbClr val="00B0F0"/>
                </a:solidFill>
                <a:latin typeface="Arial Narrow" panose="020B0606020202030204" pitchFamily="34" charset="0"/>
              </a:rPr>
              <a:t>	Раздел </a:t>
            </a:r>
            <a:r>
              <a:rPr lang="ru-RU" sz="2200" dirty="0">
                <a:solidFill>
                  <a:srgbClr val="00B0F0"/>
                </a:solidFill>
                <a:latin typeface="Arial Narrow" panose="020B0606020202030204" pitchFamily="34" charset="0"/>
              </a:rPr>
              <a:t>II</a:t>
            </a:r>
            <a:r>
              <a:rPr lang="ru-RU" sz="2200" dirty="0" smtClean="0">
                <a:solidFill>
                  <a:srgbClr val="00B0F0"/>
                </a:solidFill>
                <a:latin typeface="Arial Narrow" panose="020B0606020202030204" pitchFamily="34" charset="0"/>
              </a:rPr>
              <a:t>. </a:t>
            </a:r>
            <a:r>
              <a:rPr lang="ru-RU" sz="2200" dirty="0" err="1" smtClean="0">
                <a:solidFill>
                  <a:srgbClr val="00B0F0"/>
                </a:solidFill>
                <a:latin typeface="Arial Narrow" panose="020B0606020202030204" pitchFamily="34" charset="0"/>
              </a:rPr>
              <a:t>Органи</a:t>
            </a:r>
            <a:r>
              <a:rPr lang="ru-RU" sz="2200" dirty="0" smtClean="0">
                <a:solidFill>
                  <a:srgbClr val="00B0F0"/>
                </a:solidFill>
                <a:latin typeface="Arial Narrow" panose="020B0606020202030204" pitchFamily="34" charset="0"/>
              </a:rPr>
              <a:t> </a:t>
            </a:r>
            <a:r>
              <a:rPr lang="ru-RU" sz="2200" dirty="0">
                <a:solidFill>
                  <a:srgbClr val="00B0F0"/>
                </a:solidFill>
                <a:latin typeface="Arial Narrow" panose="020B0606020202030204" pitchFamily="34" charset="0"/>
              </a:rPr>
              <a:t>на управление на </a:t>
            </a:r>
            <a:r>
              <a:rPr lang="ru-RU" sz="2200" dirty="0" err="1">
                <a:solidFill>
                  <a:srgbClr val="00B0F0"/>
                </a:solidFill>
                <a:latin typeface="Arial Narrow" panose="020B0606020202030204" pitchFamily="34" charset="0"/>
              </a:rPr>
              <a:t>националната</a:t>
            </a:r>
            <a:r>
              <a:rPr lang="ru-RU" sz="2200" dirty="0">
                <a:solidFill>
                  <a:srgbClr val="00B0F0"/>
                </a:solidFill>
                <a:latin typeface="Arial Narrow" panose="020B0606020202030204" pitchFamily="34" charset="0"/>
              </a:rPr>
              <a:t> система за </a:t>
            </a:r>
            <a:r>
              <a:rPr lang="ru-RU" sz="2200" dirty="0" err="1">
                <a:solidFill>
                  <a:srgbClr val="00B0F0"/>
                </a:solidFill>
                <a:latin typeface="Arial Narrow" panose="020B0606020202030204" pitchFamily="34" charset="0"/>
              </a:rPr>
              <a:t>здравеопазване</a:t>
            </a:r>
            <a:endParaRPr lang="ru-RU" sz="2200" dirty="0">
              <a:solidFill>
                <a:srgbClr val="00B0F0"/>
              </a:solidFill>
              <a:latin typeface="Arial Narrow" panose="020B0606020202030204" pitchFamily="34" charset="0"/>
            </a:endParaRPr>
          </a:p>
          <a:p>
            <a:r>
              <a:rPr lang="ru-RU" sz="2200" dirty="0" smtClean="0">
                <a:solidFill>
                  <a:srgbClr val="000000"/>
                </a:solidFill>
                <a:latin typeface="Arial Narrow" panose="020B0606020202030204" pitchFamily="34" charset="0"/>
              </a:rPr>
              <a:t>	</a:t>
            </a:r>
            <a:r>
              <a:rPr lang="ru-RU" sz="2200" b="1" dirty="0" err="1" smtClean="0">
                <a:solidFill>
                  <a:srgbClr val="000000"/>
                </a:solidFill>
                <a:latin typeface="Arial Narrow" panose="020B0606020202030204" pitchFamily="34" charset="0"/>
              </a:rPr>
              <a:t>Министърът</a:t>
            </a:r>
            <a:r>
              <a:rPr lang="ru-RU" sz="2200" b="1" dirty="0" smtClean="0">
                <a:solidFill>
                  <a:srgbClr val="000000"/>
                </a:solidFill>
                <a:latin typeface="Arial Narrow" panose="020B0606020202030204" pitchFamily="34" charset="0"/>
              </a:rPr>
              <a:t> </a:t>
            </a:r>
            <a:r>
              <a:rPr lang="ru-RU" sz="2200" b="1" dirty="0">
                <a:solidFill>
                  <a:srgbClr val="000000"/>
                </a:solidFill>
                <a:latin typeface="Arial Narrow" panose="020B0606020202030204" pitchFamily="34" charset="0"/>
              </a:rPr>
              <a:t>на </a:t>
            </a:r>
            <a:r>
              <a:rPr lang="ru-RU" sz="2200" b="1" dirty="0" err="1">
                <a:solidFill>
                  <a:srgbClr val="000000"/>
                </a:solidFill>
                <a:latin typeface="Arial Narrow" panose="020B0606020202030204" pitchFamily="34" charset="0"/>
              </a:rPr>
              <a:t>здравеопазването</a:t>
            </a:r>
            <a:r>
              <a:rPr lang="ru-RU" sz="2200" b="1" dirty="0">
                <a:solidFill>
                  <a:srgbClr val="000000"/>
                </a:solidFill>
                <a:latin typeface="Arial Narrow" panose="020B0606020202030204" pitchFamily="34" charset="0"/>
              </a:rPr>
              <a:t> </a:t>
            </a:r>
            <a:r>
              <a:rPr lang="ru-RU" sz="2200" b="1" dirty="0" err="1">
                <a:solidFill>
                  <a:srgbClr val="000000"/>
                </a:solidFill>
                <a:latin typeface="Arial Narrow" panose="020B0606020202030204" pitchFamily="34" charset="0"/>
              </a:rPr>
              <a:t>ръководи</a:t>
            </a:r>
            <a:r>
              <a:rPr lang="ru-RU" sz="2200" b="1" dirty="0">
                <a:solidFill>
                  <a:srgbClr val="000000"/>
                </a:solidFill>
                <a:latin typeface="Arial Narrow" panose="020B0606020202030204" pitchFamily="34" charset="0"/>
              </a:rPr>
              <a:t> </a:t>
            </a:r>
            <a:r>
              <a:rPr lang="ru-RU" sz="2200" b="1" dirty="0" err="1">
                <a:solidFill>
                  <a:srgbClr val="000000"/>
                </a:solidFill>
                <a:latin typeface="Arial Narrow" panose="020B0606020202030204" pitchFamily="34" charset="0"/>
              </a:rPr>
              <a:t>националната</a:t>
            </a:r>
            <a:r>
              <a:rPr lang="ru-RU" sz="2200" b="1" dirty="0">
                <a:solidFill>
                  <a:srgbClr val="000000"/>
                </a:solidFill>
                <a:latin typeface="Arial Narrow" panose="020B0606020202030204" pitchFamily="34" charset="0"/>
              </a:rPr>
              <a:t> система за </a:t>
            </a:r>
            <a:r>
              <a:rPr lang="ru-RU" sz="2200" b="1" dirty="0" err="1">
                <a:solidFill>
                  <a:srgbClr val="000000"/>
                </a:solidFill>
                <a:latin typeface="Arial Narrow" panose="020B0606020202030204" pitchFamily="34" charset="0"/>
              </a:rPr>
              <a:t>здравеопазване</a:t>
            </a:r>
            <a:r>
              <a:rPr lang="ru-RU" sz="2200" b="1" dirty="0">
                <a:solidFill>
                  <a:srgbClr val="000000"/>
                </a:solidFill>
                <a:latin typeface="Arial Narrow" panose="020B0606020202030204" pitchFamily="34" charset="0"/>
              </a:rPr>
              <a:t> </a:t>
            </a:r>
            <a:r>
              <a:rPr lang="ru-RU" sz="2200" dirty="0">
                <a:solidFill>
                  <a:srgbClr val="000000"/>
                </a:solidFill>
                <a:latin typeface="Arial Narrow" panose="020B0606020202030204" pitchFamily="34" charset="0"/>
              </a:rPr>
              <a:t>и </a:t>
            </a:r>
            <a:r>
              <a:rPr lang="ru-RU" sz="2200" dirty="0" err="1" smtClean="0">
                <a:solidFill>
                  <a:srgbClr val="000000"/>
                </a:solidFill>
                <a:latin typeface="Arial Narrow" panose="020B0606020202030204" pitchFamily="34" charset="0"/>
              </a:rPr>
              <a:t>осъществява</a:t>
            </a:r>
            <a:r>
              <a:rPr lang="ru-RU" sz="2200" dirty="0" smtClean="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контрол</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върху</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дейностите</a:t>
            </a:r>
            <a:r>
              <a:rPr lang="ru-RU" sz="2200" dirty="0">
                <a:solidFill>
                  <a:srgbClr val="000000"/>
                </a:solidFill>
                <a:latin typeface="Arial Narrow" panose="020B0606020202030204" pitchFamily="34" charset="0"/>
              </a:rPr>
              <a:t> по:</a:t>
            </a:r>
          </a:p>
          <a:p>
            <a:r>
              <a:rPr lang="ru-RU" sz="2200" dirty="0">
                <a:solidFill>
                  <a:srgbClr val="000000"/>
                </a:solidFill>
                <a:latin typeface="Arial Narrow" panose="020B0606020202030204" pitchFamily="34" charset="0"/>
              </a:rPr>
              <a:t>1. </a:t>
            </a:r>
            <a:r>
              <a:rPr lang="ru-RU" sz="2200" dirty="0" err="1">
                <a:solidFill>
                  <a:srgbClr val="000000"/>
                </a:solidFill>
                <a:latin typeface="Arial Narrow" panose="020B0606020202030204" pitchFamily="34" charset="0"/>
              </a:rPr>
              <a:t>опазване</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здравето</a:t>
            </a:r>
            <a:r>
              <a:rPr lang="ru-RU" sz="2200" dirty="0">
                <a:solidFill>
                  <a:srgbClr val="000000"/>
                </a:solidFill>
                <a:latin typeface="Arial Narrow" panose="020B0606020202030204" pitchFamily="34" charset="0"/>
              </a:rPr>
              <a:t> на </a:t>
            </a:r>
            <a:r>
              <a:rPr lang="ru-RU" sz="2200" dirty="0" err="1">
                <a:solidFill>
                  <a:srgbClr val="000000"/>
                </a:solidFill>
                <a:latin typeface="Arial Narrow" panose="020B0606020202030204" pitchFamily="34" charset="0"/>
              </a:rPr>
              <a:t>гражданите</a:t>
            </a:r>
            <a:r>
              <a:rPr lang="ru-RU" sz="2200" dirty="0">
                <a:solidFill>
                  <a:srgbClr val="000000"/>
                </a:solidFill>
                <a:latin typeface="Arial Narrow" panose="020B0606020202030204" pitchFamily="34" charset="0"/>
              </a:rPr>
              <a:t> и </a:t>
            </a:r>
            <a:r>
              <a:rPr lang="ru-RU" sz="2200" dirty="0" err="1">
                <a:solidFill>
                  <a:srgbClr val="000000"/>
                </a:solidFill>
                <a:latin typeface="Arial Narrow" panose="020B0606020202030204" pitchFamily="34" charset="0"/>
              </a:rPr>
              <a:t>държавен</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здравен</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контрол</a:t>
            </a:r>
            <a:r>
              <a:rPr lang="ru-RU" sz="2200" dirty="0">
                <a:solidFill>
                  <a:srgbClr val="000000"/>
                </a:solidFill>
                <a:latin typeface="Arial Narrow" panose="020B0606020202030204" pitchFamily="34" charset="0"/>
              </a:rPr>
              <a:t>;</a:t>
            </a:r>
          </a:p>
          <a:p>
            <a:r>
              <a:rPr lang="ru-RU" sz="2200" dirty="0">
                <a:solidFill>
                  <a:srgbClr val="000000"/>
                </a:solidFill>
                <a:latin typeface="Arial Narrow" panose="020B0606020202030204" pitchFamily="34" charset="0"/>
              </a:rPr>
              <a:t>2. </a:t>
            </a:r>
            <a:r>
              <a:rPr lang="ru-RU" sz="2200" dirty="0" err="1">
                <a:solidFill>
                  <a:srgbClr val="000000"/>
                </a:solidFill>
                <a:latin typeface="Arial Narrow" panose="020B0606020202030204" pitchFamily="34" charset="0"/>
              </a:rPr>
              <a:t>осъществяване</a:t>
            </a:r>
            <a:r>
              <a:rPr lang="ru-RU" sz="2200" dirty="0">
                <a:solidFill>
                  <a:srgbClr val="000000"/>
                </a:solidFill>
                <a:latin typeface="Arial Narrow" panose="020B0606020202030204" pitchFamily="34" charset="0"/>
              </a:rPr>
              <a:t> на спешна </a:t>
            </a:r>
            <a:r>
              <a:rPr lang="ru-RU" sz="2200" dirty="0" err="1">
                <a:solidFill>
                  <a:srgbClr val="000000"/>
                </a:solidFill>
                <a:latin typeface="Arial Narrow" panose="020B0606020202030204" pitchFamily="34" charset="0"/>
              </a:rPr>
              <a:t>медицинска</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помощ</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трансфузионна</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хематология</a:t>
            </a:r>
            <a:r>
              <a:rPr lang="ru-RU" sz="2200" dirty="0">
                <a:solidFill>
                  <a:srgbClr val="000000"/>
                </a:solidFill>
                <a:latin typeface="Arial Narrow" panose="020B0606020202030204" pitchFamily="34" charset="0"/>
              </a:rPr>
              <a:t>, стационарна </a:t>
            </a:r>
            <a:r>
              <a:rPr lang="ru-RU" sz="2200" dirty="0" err="1">
                <a:solidFill>
                  <a:srgbClr val="000000"/>
                </a:solidFill>
                <a:latin typeface="Arial Narrow" panose="020B0606020202030204" pitchFamily="34" charset="0"/>
              </a:rPr>
              <a:t>психиатрична</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помощ</a:t>
            </a:r>
            <a:r>
              <a:rPr lang="ru-RU" sz="2200" dirty="0">
                <a:solidFill>
                  <a:srgbClr val="000000"/>
                </a:solidFill>
                <a:latin typeface="Arial Narrow" panose="020B0606020202030204" pitchFamily="34" charset="0"/>
              </a:rPr>
              <a:t>, медико-</a:t>
            </a:r>
            <a:r>
              <a:rPr lang="ru-RU" sz="2200" dirty="0" err="1">
                <a:solidFill>
                  <a:srgbClr val="000000"/>
                </a:solidFill>
                <a:latin typeface="Arial Narrow" panose="020B0606020202030204" pitchFamily="34" charset="0"/>
              </a:rPr>
              <a:t>социални</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грижи</a:t>
            </a:r>
            <a:r>
              <a:rPr lang="ru-RU" sz="2200" dirty="0">
                <a:solidFill>
                  <a:srgbClr val="000000"/>
                </a:solidFill>
                <a:latin typeface="Arial Narrow" panose="020B0606020202030204" pitchFamily="34" charset="0"/>
              </a:rPr>
              <a:t> за </a:t>
            </a:r>
            <a:r>
              <a:rPr lang="ru-RU" sz="2200" dirty="0" err="1">
                <a:solidFill>
                  <a:srgbClr val="000000"/>
                </a:solidFill>
                <a:latin typeface="Arial Narrow" panose="020B0606020202030204" pitchFamily="34" charset="0"/>
              </a:rPr>
              <a:t>деца</a:t>
            </a:r>
            <a:r>
              <a:rPr lang="ru-RU" sz="2200" dirty="0">
                <a:solidFill>
                  <a:srgbClr val="000000"/>
                </a:solidFill>
                <a:latin typeface="Arial Narrow" panose="020B0606020202030204" pitchFamily="34" charset="0"/>
              </a:rPr>
              <a:t> до </a:t>
            </a:r>
            <a:r>
              <a:rPr lang="ru-RU" sz="2200" dirty="0" err="1">
                <a:solidFill>
                  <a:srgbClr val="000000"/>
                </a:solidFill>
                <a:latin typeface="Arial Narrow" panose="020B0606020202030204" pitchFamily="34" charset="0"/>
              </a:rPr>
              <a:t>тригодишна</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възраст</a:t>
            </a:r>
            <a:r>
              <a:rPr lang="ru-RU" sz="2200" dirty="0">
                <a:solidFill>
                  <a:srgbClr val="000000"/>
                </a:solidFill>
                <a:latin typeface="Arial Narrow" panose="020B0606020202030204" pitchFamily="34" charset="0"/>
              </a:rPr>
              <a:t>, трансплантация и </a:t>
            </a:r>
            <a:r>
              <a:rPr lang="ru-RU" sz="2200" dirty="0" err="1">
                <a:solidFill>
                  <a:srgbClr val="000000"/>
                </a:solidFill>
                <a:latin typeface="Arial Narrow" panose="020B0606020202030204" pitchFamily="34" charset="0"/>
              </a:rPr>
              <a:t>здравна</a:t>
            </a:r>
            <a:r>
              <a:rPr lang="ru-RU" sz="2200" dirty="0">
                <a:solidFill>
                  <a:srgbClr val="000000"/>
                </a:solidFill>
                <a:latin typeface="Arial Narrow" panose="020B0606020202030204" pitchFamily="34" charset="0"/>
              </a:rPr>
              <a:t> информация;</a:t>
            </a:r>
          </a:p>
          <a:p>
            <a:r>
              <a:rPr lang="ru-RU" sz="2200" dirty="0">
                <a:solidFill>
                  <a:srgbClr val="000000"/>
                </a:solidFill>
                <a:latin typeface="Arial Narrow" panose="020B0606020202030204" pitchFamily="34" charset="0"/>
              </a:rPr>
              <a:t>3. </a:t>
            </a:r>
            <a:r>
              <a:rPr lang="ru-RU" sz="2200" dirty="0" err="1">
                <a:solidFill>
                  <a:srgbClr val="000000"/>
                </a:solidFill>
                <a:latin typeface="Arial Narrow" panose="020B0606020202030204" pitchFamily="34" charset="0"/>
              </a:rPr>
              <a:t>осигуряване</a:t>
            </a:r>
            <a:r>
              <a:rPr lang="ru-RU" sz="2200" dirty="0">
                <a:solidFill>
                  <a:srgbClr val="000000"/>
                </a:solidFill>
                <a:latin typeface="Arial Narrow" panose="020B0606020202030204" pitchFamily="34" charset="0"/>
              </a:rPr>
              <a:t> и устойчиво развитие на </a:t>
            </a:r>
            <a:r>
              <a:rPr lang="ru-RU" sz="2200" dirty="0" err="1">
                <a:solidFill>
                  <a:srgbClr val="000000"/>
                </a:solidFill>
                <a:latin typeface="Arial Narrow" panose="020B0606020202030204" pitchFamily="34" charset="0"/>
              </a:rPr>
              <a:t>здравните</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дейности</a:t>
            </a:r>
            <a:r>
              <a:rPr lang="ru-RU" sz="2200" dirty="0">
                <a:solidFill>
                  <a:srgbClr val="000000"/>
                </a:solidFill>
                <a:latin typeface="Arial Narrow" panose="020B0606020202030204" pitchFamily="34" charset="0"/>
              </a:rPr>
              <a:t> в </a:t>
            </a:r>
            <a:r>
              <a:rPr lang="ru-RU" sz="2200" dirty="0" err="1">
                <a:solidFill>
                  <a:srgbClr val="000000"/>
                </a:solidFill>
                <a:latin typeface="Arial Narrow" panose="020B0606020202030204" pitchFamily="34" charset="0"/>
              </a:rPr>
              <a:t>лечебните</a:t>
            </a:r>
            <a:r>
              <a:rPr lang="ru-RU" sz="2200" dirty="0">
                <a:solidFill>
                  <a:srgbClr val="000000"/>
                </a:solidFill>
                <a:latin typeface="Arial Narrow" panose="020B0606020202030204" pitchFamily="34" charset="0"/>
              </a:rPr>
              <a:t> и </a:t>
            </a:r>
            <a:r>
              <a:rPr lang="ru-RU" sz="2200" dirty="0" err="1">
                <a:solidFill>
                  <a:srgbClr val="000000"/>
                </a:solidFill>
                <a:latin typeface="Arial Narrow" panose="020B0606020202030204" pitchFamily="34" charset="0"/>
              </a:rPr>
              <a:t>здравните</a:t>
            </a:r>
            <a:r>
              <a:rPr lang="ru-RU" sz="2200" dirty="0">
                <a:solidFill>
                  <a:srgbClr val="000000"/>
                </a:solidFill>
                <a:latin typeface="Arial Narrow" panose="020B0606020202030204" pitchFamily="34" charset="0"/>
              </a:rPr>
              <a:t> заведения;</a:t>
            </a:r>
          </a:p>
          <a:p>
            <a:r>
              <a:rPr lang="ru-RU" sz="2200" dirty="0">
                <a:solidFill>
                  <a:srgbClr val="000000"/>
                </a:solidFill>
                <a:latin typeface="Arial Narrow" panose="020B0606020202030204" pitchFamily="34" charset="0"/>
              </a:rPr>
              <a:t>4. </a:t>
            </a:r>
            <a:r>
              <a:rPr lang="ru-RU" sz="2200" dirty="0" err="1">
                <a:solidFill>
                  <a:srgbClr val="000000"/>
                </a:solidFill>
                <a:latin typeface="Arial Narrow" panose="020B0606020202030204" pitchFamily="34" charset="0"/>
              </a:rPr>
              <a:t>медицинска</a:t>
            </a:r>
            <a:r>
              <a:rPr lang="ru-RU" sz="2200" dirty="0">
                <a:solidFill>
                  <a:srgbClr val="000000"/>
                </a:solidFill>
                <a:latin typeface="Arial Narrow" panose="020B0606020202030204" pitchFamily="34" charset="0"/>
              </a:rPr>
              <a:t> </a:t>
            </a:r>
            <a:r>
              <a:rPr lang="ru-RU" sz="2200" dirty="0" err="1">
                <a:solidFill>
                  <a:srgbClr val="000000"/>
                </a:solidFill>
                <a:latin typeface="Arial Narrow" panose="020B0606020202030204" pitchFamily="34" charset="0"/>
              </a:rPr>
              <a:t>експертиза</a:t>
            </a:r>
            <a:r>
              <a:rPr lang="ru-RU" sz="2200" dirty="0" smtClean="0">
                <a:solidFill>
                  <a:srgbClr val="000000"/>
                </a:solidFill>
                <a:latin typeface="Arial Narrow" panose="020B0606020202030204" pitchFamily="34" charset="0"/>
              </a:rPr>
              <a:t>.</a:t>
            </a:r>
          </a:p>
          <a:p>
            <a:r>
              <a:rPr lang="ru-RU" sz="2200" dirty="0">
                <a:solidFill>
                  <a:srgbClr val="000000"/>
                </a:solidFill>
                <a:latin typeface="Arial Narrow" panose="020B0606020202030204" pitchFamily="34" charset="0"/>
              </a:rPr>
              <a:t>	</a:t>
            </a:r>
            <a:r>
              <a:rPr lang="ru-RU" sz="2200" dirty="0" err="1" smtClean="0">
                <a:solidFill>
                  <a:srgbClr val="000000"/>
                </a:solidFill>
                <a:latin typeface="Arial Narrow" panose="020B0606020202030204" pitchFamily="34" charset="0"/>
              </a:rPr>
              <a:t>Консултативен</a:t>
            </a:r>
            <a:r>
              <a:rPr lang="ru-RU" sz="2200" dirty="0" smtClean="0">
                <a:solidFill>
                  <a:srgbClr val="000000"/>
                </a:solidFill>
                <a:latin typeface="Arial Narrow" panose="020B0606020202030204" pitchFamily="34" charset="0"/>
              </a:rPr>
              <a:t> орган на </a:t>
            </a:r>
            <a:r>
              <a:rPr lang="ru-RU" sz="2200" dirty="0" err="1" smtClean="0">
                <a:solidFill>
                  <a:srgbClr val="000000"/>
                </a:solidFill>
                <a:latin typeface="Arial Narrow" panose="020B0606020202030204" pitchFamily="34" charset="0"/>
              </a:rPr>
              <a:t>министъра</a:t>
            </a:r>
            <a:r>
              <a:rPr lang="ru-RU" sz="2200" dirty="0" smtClean="0">
                <a:solidFill>
                  <a:srgbClr val="000000"/>
                </a:solidFill>
                <a:latin typeface="Arial Narrow" panose="020B0606020202030204" pitchFamily="34" charset="0"/>
              </a:rPr>
              <a:t> на </a:t>
            </a:r>
            <a:r>
              <a:rPr lang="ru-RU" sz="2200" dirty="0" err="1" smtClean="0">
                <a:solidFill>
                  <a:srgbClr val="000000"/>
                </a:solidFill>
                <a:latin typeface="Arial Narrow" panose="020B0606020202030204" pitchFamily="34" charset="0"/>
              </a:rPr>
              <a:t>здравеопазването</a:t>
            </a:r>
            <a:r>
              <a:rPr lang="ru-RU" sz="2200" dirty="0" smtClean="0">
                <a:solidFill>
                  <a:srgbClr val="000000"/>
                </a:solidFill>
                <a:latin typeface="Arial Narrow" panose="020B0606020202030204" pitchFamily="34" charset="0"/>
              </a:rPr>
              <a:t> е </a:t>
            </a:r>
            <a:r>
              <a:rPr lang="bg-BG" sz="2200" b="1" dirty="0" smtClean="0">
                <a:latin typeface="Arial Narrow" panose="020B0606020202030204" pitchFamily="34" charset="0"/>
              </a:rPr>
              <a:t>Висшия </a:t>
            </a:r>
            <a:r>
              <a:rPr lang="bg-BG" sz="2200" b="1" dirty="0">
                <a:latin typeface="Arial Narrow" panose="020B0606020202030204" pitchFamily="34" charset="0"/>
              </a:rPr>
              <a:t>медицински </a:t>
            </a:r>
            <a:r>
              <a:rPr lang="bg-BG" sz="2200" b="1" dirty="0" smtClean="0">
                <a:latin typeface="Arial Narrow" panose="020B0606020202030204" pitchFamily="34" charset="0"/>
              </a:rPr>
              <a:t>съвет, </a:t>
            </a:r>
            <a:r>
              <a:rPr lang="bg-BG" sz="2200" dirty="0" smtClean="0">
                <a:latin typeface="Arial Narrow" panose="020B0606020202030204" pitchFamily="34" charset="0"/>
              </a:rPr>
              <a:t>който дава становища и обсъжда: </a:t>
            </a:r>
            <a:r>
              <a:rPr lang="ru-RU" sz="2200" dirty="0" err="1">
                <a:latin typeface="Arial Narrow" panose="020B0606020202030204" pitchFamily="34" charset="0"/>
              </a:rPr>
              <a:t>приоритетите</a:t>
            </a:r>
            <a:r>
              <a:rPr lang="ru-RU" sz="2200" dirty="0">
                <a:latin typeface="Arial Narrow" panose="020B0606020202030204" pitchFamily="34" charset="0"/>
              </a:rPr>
              <a:t> на </a:t>
            </a:r>
            <a:r>
              <a:rPr lang="ru-RU" sz="2200" dirty="0" err="1">
                <a:latin typeface="Arial Narrow" panose="020B0606020202030204" pitchFamily="34" charset="0"/>
              </a:rPr>
              <a:t>Националната</a:t>
            </a:r>
            <a:r>
              <a:rPr lang="ru-RU" sz="2200" dirty="0">
                <a:latin typeface="Arial Narrow" panose="020B0606020202030204" pitchFamily="34" charset="0"/>
              </a:rPr>
              <a:t> </a:t>
            </a:r>
            <a:r>
              <a:rPr lang="ru-RU" sz="2200" dirty="0" err="1">
                <a:latin typeface="Arial Narrow" panose="020B0606020202030204" pitchFamily="34" charset="0"/>
              </a:rPr>
              <a:t>здравна</a:t>
            </a:r>
            <a:r>
              <a:rPr lang="ru-RU" sz="2200" dirty="0">
                <a:latin typeface="Arial Narrow" panose="020B0606020202030204" pitchFamily="34" charset="0"/>
              </a:rPr>
              <a:t> стратегия</a:t>
            </a:r>
            <a:r>
              <a:rPr lang="ru-RU" sz="2200" dirty="0" smtClean="0">
                <a:latin typeface="Arial Narrow" panose="020B0606020202030204" pitchFamily="34" charset="0"/>
              </a:rPr>
              <a:t>; </a:t>
            </a:r>
            <a:r>
              <a:rPr lang="ru-RU" sz="2200" dirty="0" err="1" smtClean="0">
                <a:latin typeface="Arial Narrow" panose="020B0606020202030204" pitchFamily="34" charset="0"/>
              </a:rPr>
              <a:t>етични</a:t>
            </a:r>
            <a:r>
              <a:rPr lang="ru-RU" sz="2200" dirty="0" smtClean="0">
                <a:latin typeface="Arial Narrow" panose="020B0606020202030204" pitchFamily="34" charset="0"/>
              </a:rPr>
              <a:t> </a:t>
            </a:r>
            <a:r>
              <a:rPr lang="ru-RU" sz="2200" dirty="0" err="1">
                <a:latin typeface="Arial Narrow" panose="020B0606020202030204" pitchFamily="34" charset="0"/>
              </a:rPr>
              <a:t>проблеми</a:t>
            </a:r>
            <a:r>
              <a:rPr lang="ru-RU" sz="2200" dirty="0">
                <a:latin typeface="Arial Narrow" panose="020B0606020202030204" pitchFamily="34" charset="0"/>
              </a:rPr>
              <a:t> на </a:t>
            </a:r>
            <a:r>
              <a:rPr lang="ru-RU" sz="2200" dirty="0" err="1">
                <a:latin typeface="Arial Narrow" panose="020B0606020202030204" pitchFamily="34" charset="0"/>
              </a:rPr>
              <a:t>медицината</a:t>
            </a:r>
            <a:r>
              <a:rPr lang="ru-RU" sz="2200" dirty="0">
                <a:latin typeface="Arial Narrow" panose="020B0606020202030204" pitchFamily="34" charset="0"/>
              </a:rPr>
              <a:t> и </a:t>
            </a:r>
            <a:r>
              <a:rPr lang="ru-RU" sz="2200" dirty="0" err="1">
                <a:latin typeface="Arial Narrow" panose="020B0606020202030204" pitchFamily="34" charset="0"/>
              </a:rPr>
              <a:t>биомедицината</a:t>
            </a:r>
            <a:r>
              <a:rPr lang="ru-RU" sz="2200" dirty="0" smtClean="0">
                <a:latin typeface="Arial Narrow" panose="020B0606020202030204" pitchFamily="34" charset="0"/>
              </a:rPr>
              <a:t>; </a:t>
            </a:r>
            <a:r>
              <a:rPr lang="ru-RU" sz="2200" dirty="0" err="1" smtClean="0">
                <a:latin typeface="Arial Narrow" panose="020B0606020202030204" pitchFamily="34" charset="0"/>
              </a:rPr>
              <a:t>законопроекти</a:t>
            </a:r>
            <a:r>
              <a:rPr lang="ru-RU" sz="2200" dirty="0" smtClean="0">
                <a:latin typeface="Arial Narrow" panose="020B0606020202030204" pitchFamily="34" charset="0"/>
              </a:rPr>
              <a:t> </a:t>
            </a:r>
            <a:r>
              <a:rPr lang="ru-RU" sz="2200" dirty="0">
                <a:latin typeface="Arial Narrow" panose="020B0606020202030204" pitchFamily="34" charset="0"/>
              </a:rPr>
              <a:t>и </a:t>
            </a:r>
            <a:r>
              <a:rPr lang="ru-RU" sz="2200" dirty="0" err="1">
                <a:latin typeface="Arial Narrow" panose="020B0606020202030204" pitchFamily="34" charset="0"/>
              </a:rPr>
              <a:t>проекти</a:t>
            </a:r>
            <a:r>
              <a:rPr lang="ru-RU" sz="2200" dirty="0">
                <a:latin typeface="Arial Narrow" panose="020B0606020202030204" pitchFamily="34" charset="0"/>
              </a:rPr>
              <a:t> на </a:t>
            </a:r>
            <a:r>
              <a:rPr lang="ru-RU" sz="2200" dirty="0" err="1">
                <a:latin typeface="Arial Narrow" panose="020B0606020202030204" pitchFamily="34" charset="0"/>
              </a:rPr>
              <a:t>нормативни</a:t>
            </a:r>
            <a:r>
              <a:rPr lang="ru-RU" sz="2200" dirty="0">
                <a:latin typeface="Arial Narrow" panose="020B0606020202030204" pitchFamily="34" charset="0"/>
              </a:rPr>
              <a:t> </a:t>
            </a:r>
            <a:r>
              <a:rPr lang="ru-RU" sz="2200" dirty="0" err="1">
                <a:latin typeface="Arial Narrow" panose="020B0606020202030204" pitchFamily="34" charset="0"/>
              </a:rPr>
              <a:t>актове</a:t>
            </a:r>
            <a:r>
              <a:rPr lang="ru-RU" sz="2200" dirty="0">
                <a:latin typeface="Arial Narrow" panose="020B0606020202030204" pitchFamily="34" charset="0"/>
              </a:rPr>
              <a:t> на </a:t>
            </a:r>
            <a:r>
              <a:rPr lang="ru-RU" sz="2200" dirty="0" err="1">
                <a:latin typeface="Arial Narrow" panose="020B0606020202030204" pitchFamily="34" charset="0"/>
              </a:rPr>
              <a:t>Министерския</a:t>
            </a:r>
            <a:r>
              <a:rPr lang="ru-RU" sz="2200" dirty="0">
                <a:latin typeface="Arial Narrow" panose="020B0606020202030204" pitchFamily="34" charset="0"/>
              </a:rPr>
              <a:t> </a:t>
            </a:r>
            <a:r>
              <a:rPr lang="ru-RU" sz="2200" dirty="0" err="1">
                <a:latin typeface="Arial Narrow" panose="020B0606020202030204" pitchFamily="34" charset="0"/>
              </a:rPr>
              <a:t>съвет</a:t>
            </a:r>
            <a:r>
              <a:rPr lang="ru-RU" sz="2200" dirty="0">
                <a:latin typeface="Arial Narrow" panose="020B0606020202030204" pitchFamily="34" charset="0"/>
              </a:rPr>
              <a:t> в </a:t>
            </a:r>
            <a:r>
              <a:rPr lang="ru-RU" sz="2200" dirty="0" err="1">
                <a:latin typeface="Arial Narrow" panose="020B0606020202030204" pitchFamily="34" charset="0"/>
              </a:rPr>
              <a:t>областта</a:t>
            </a:r>
            <a:r>
              <a:rPr lang="ru-RU" sz="2200" dirty="0">
                <a:latin typeface="Arial Narrow" panose="020B0606020202030204" pitchFamily="34" charset="0"/>
              </a:rPr>
              <a:t> на </a:t>
            </a:r>
            <a:r>
              <a:rPr lang="ru-RU" sz="2200" dirty="0" err="1">
                <a:latin typeface="Arial Narrow" panose="020B0606020202030204" pitchFamily="34" charset="0"/>
              </a:rPr>
              <a:t>здравеопазването</a:t>
            </a:r>
            <a:r>
              <a:rPr lang="ru-RU" sz="2200" dirty="0">
                <a:latin typeface="Arial Narrow" panose="020B0606020202030204" pitchFamily="34" charset="0"/>
              </a:rPr>
              <a:t> и от </a:t>
            </a:r>
            <a:r>
              <a:rPr lang="ru-RU" sz="2200" dirty="0" err="1">
                <a:latin typeface="Arial Narrow" panose="020B0606020202030204" pitchFamily="34" charset="0"/>
              </a:rPr>
              <a:t>компетентността</a:t>
            </a:r>
            <a:r>
              <a:rPr lang="ru-RU" sz="2200" dirty="0">
                <a:latin typeface="Arial Narrow" panose="020B0606020202030204" pitchFamily="34" charset="0"/>
              </a:rPr>
              <a:t> на </a:t>
            </a:r>
            <a:r>
              <a:rPr lang="ru-RU" sz="2200" dirty="0" err="1">
                <a:latin typeface="Arial Narrow" panose="020B0606020202030204" pitchFamily="34" charset="0"/>
              </a:rPr>
              <a:t>министъра</a:t>
            </a:r>
            <a:r>
              <a:rPr lang="ru-RU" sz="2200" dirty="0">
                <a:latin typeface="Arial Narrow" panose="020B0606020202030204" pitchFamily="34" charset="0"/>
              </a:rPr>
              <a:t> на </a:t>
            </a:r>
            <a:r>
              <a:rPr lang="ru-RU" sz="2200" dirty="0" err="1">
                <a:latin typeface="Arial Narrow" panose="020B0606020202030204" pitchFamily="34" charset="0"/>
              </a:rPr>
              <a:t>здравеопазването</a:t>
            </a:r>
            <a:r>
              <a:rPr lang="ru-RU" sz="2200" dirty="0" smtClean="0">
                <a:latin typeface="Arial Narrow" panose="020B0606020202030204" pitchFamily="34" charset="0"/>
              </a:rPr>
              <a:t>; </a:t>
            </a:r>
            <a:r>
              <a:rPr lang="ru-RU" sz="2200" dirty="0" err="1" smtClean="0">
                <a:latin typeface="Arial Narrow" panose="020B0606020202030204" pitchFamily="34" charset="0"/>
              </a:rPr>
              <a:t>годишния</a:t>
            </a:r>
            <a:r>
              <a:rPr lang="ru-RU" sz="2200" dirty="0" smtClean="0">
                <a:latin typeface="Arial Narrow" panose="020B0606020202030204" pitchFamily="34" charset="0"/>
              </a:rPr>
              <a:t> </a:t>
            </a:r>
            <a:r>
              <a:rPr lang="ru-RU" sz="2200" dirty="0" err="1">
                <a:latin typeface="Arial Narrow" panose="020B0606020202030204" pitchFamily="34" charset="0"/>
              </a:rPr>
              <a:t>проектобюджет</a:t>
            </a:r>
            <a:r>
              <a:rPr lang="ru-RU" sz="2200" dirty="0">
                <a:latin typeface="Arial Narrow" panose="020B0606020202030204" pitchFamily="34" charset="0"/>
              </a:rPr>
              <a:t> на </a:t>
            </a:r>
            <a:r>
              <a:rPr lang="ru-RU" sz="2200" dirty="0" err="1">
                <a:latin typeface="Arial Narrow" panose="020B0606020202030204" pitchFamily="34" charset="0"/>
              </a:rPr>
              <a:t>здравеопазването</a:t>
            </a:r>
            <a:r>
              <a:rPr lang="ru-RU" sz="2200" dirty="0" smtClean="0">
                <a:latin typeface="Arial Narrow" panose="020B0606020202030204" pitchFamily="34" charset="0"/>
              </a:rPr>
              <a:t>; </a:t>
            </a:r>
            <a:r>
              <a:rPr lang="ru-RU" sz="2200" dirty="0" err="1" smtClean="0">
                <a:latin typeface="Arial Narrow" panose="020B0606020202030204" pitchFamily="34" charset="0"/>
              </a:rPr>
              <a:t>научните</a:t>
            </a:r>
            <a:r>
              <a:rPr lang="ru-RU" sz="2200" dirty="0" smtClean="0">
                <a:latin typeface="Arial Narrow" panose="020B0606020202030204" pitchFamily="34" charset="0"/>
              </a:rPr>
              <a:t> </a:t>
            </a:r>
            <a:r>
              <a:rPr lang="ru-RU" sz="2200" dirty="0" err="1">
                <a:latin typeface="Arial Narrow" panose="020B0606020202030204" pitchFamily="34" charset="0"/>
              </a:rPr>
              <a:t>приоритети</a:t>
            </a:r>
            <a:r>
              <a:rPr lang="ru-RU" sz="2200" dirty="0">
                <a:latin typeface="Arial Narrow" panose="020B0606020202030204" pitchFamily="34" charset="0"/>
              </a:rPr>
              <a:t> в </a:t>
            </a:r>
            <a:r>
              <a:rPr lang="ru-RU" sz="2200" dirty="0" err="1">
                <a:latin typeface="Arial Narrow" panose="020B0606020202030204" pitchFamily="34" charset="0"/>
              </a:rPr>
              <a:t>областта</a:t>
            </a:r>
            <a:r>
              <a:rPr lang="ru-RU" sz="2200" dirty="0">
                <a:latin typeface="Arial Narrow" panose="020B0606020202030204" pitchFamily="34" charset="0"/>
              </a:rPr>
              <a:t> на </a:t>
            </a:r>
            <a:r>
              <a:rPr lang="ru-RU" sz="2200" dirty="0" err="1">
                <a:latin typeface="Arial Narrow" panose="020B0606020202030204" pitchFamily="34" charset="0"/>
              </a:rPr>
              <a:t>медицината</a:t>
            </a:r>
            <a:r>
              <a:rPr lang="ru-RU" sz="2200" dirty="0">
                <a:latin typeface="Arial Narrow" panose="020B0606020202030204" pitchFamily="34" charset="0"/>
              </a:rPr>
              <a:t> и </a:t>
            </a:r>
            <a:r>
              <a:rPr lang="ru-RU" sz="2200" dirty="0" err="1">
                <a:latin typeface="Arial Narrow" panose="020B0606020202030204" pitchFamily="34" charset="0"/>
              </a:rPr>
              <a:t>денталната</a:t>
            </a:r>
            <a:r>
              <a:rPr lang="ru-RU" sz="2200" dirty="0">
                <a:latin typeface="Arial Narrow" panose="020B0606020202030204" pitchFamily="34" charset="0"/>
              </a:rPr>
              <a:t> медицина</a:t>
            </a:r>
            <a:r>
              <a:rPr lang="ru-RU" sz="2200" dirty="0" smtClean="0">
                <a:latin typeface="Arial Narrow" panose="020B0606020202030204" pitchFamily="34" charset="0"/>
              </a:rPr>
              <a:t>; </a:t>
            </a:r>
            <a:r>
              <a:rPr lang="ru-RU" sz="2200" dirty="0" err="1" smtClean="0">
                <a:latin typeface="Arial Narrow" panose="020B0606020202030204" pitchFamily="34" charset="0"/>
              </a:rPr>
              <a:t>годишния</a:t>
            </a:r>
            <a:r>
              <a:rPr lang="ru-RU" sz="2200" dirty="0" smtClean="0">
                <a:latin typeface="Arial Narrow" panose="020B0606020202030204" pitchFamily="34" charset="0"/>
              </a:rPr>
              <a:t> </a:t>
            </a:r>
            <a:r>
              <a:rPr lang="ru-RU" sz="2200" dirty="0">
                <a:latin typeface="Arial Narrow" panose="020B0606020202030204" pitchFamily="34" charset="0"/>
              </a:rPr>
              <a:t>прием на </a:t>
            </a:r>
            <a:r>
              <a:rPr lang="ru-RU" sz="2200" dirty="0" err="1">
                <a:latin typeface="Arial Narrow" panose="020B0606020202030204" pitchFamily="34" charset="0"/>
              </a:rPr>
              <a:t>студенти</a:t>
            </a:r>
            <a:r>
              <a:rPr lang="ru-RU" sz="2200" dirty="0">
                <a:latin typeface="Arial Narrow" panose="020B0606020202030204" pitchFamily="34" charset="0"/>
              </a:rPr>
              <a:t> и </a:t>
            </a:r>
            <a:r>
              <a:rPr lang="ru-RU" sz="2200" dirty="0" err="1">
                <a:latin typeface="Arial Narrow" panose="020B0606020202030204" pitchFamily="34" charset="0"/>
              </a:rPr>
              <a:t>специализанти</a:t>
            </a:r>
            <a:r>
              <a:rPr lang="ru-RU" sz="2200" dirty="0">
                <a:latin typeface="Arial Narrow" panose="020B0606020202030204" pitchFamily="34" charset="0"/>
              </a:rPr>
              <a:t> от </a:t>
            </a:r>
            <a:r>
              <a:rPr lang="ru-RU" sz="2200" dirty="0" err="1">
                <a:latin typeface="Arial Narrow" panose="020B0606020202030204" pitchFamily="34" charset="0"/>
              </a:rPr>
              <a:t>професионална</a:t>
            </a:r>
            <a:r>
              <a:rPr lang="ru-RU" sz="2200" dirty="0">
                <a:latin typeface="Arial Narrow" panose="020B0606020202030204" pitchFamily="34" charset="0"/>
              </a:rPr>
              <a:t> </a:t>
            </a:r>
            <a:r>
              <a:rPr lang="ru-RU" sz="2200" dirty="0" err="1">
                <a:latin typeface="Arial Narrow" panose="020B0606020202030204" pitchFamily="34" charset="0"/>
              </a:rPr>
              <a:t>област</a:t>
            </a:r>
            <a:r>
              <a:rPr lang="ru-RU" sz="2200" dirty="0">
                <a:latin typeface="Arial Narrow" panose="020B0606020202030204" pitchFamily="34" charset="0"/>
              </a:rPr>
              <a:t> "</a:t>
            </a:r>
            <a:r>
              <a:rPr lang="ru-RU" sz="2200" dirty="0" err="1">
                <a:latin typeface="Arial Narrow" panose="020B0606020202030204" pitchFamily="34" charset="0"/>
              </a:rPr>
              <a:t>здравеопазване</a:t>
            </a:r>
            <a:r>
              <a:rPr lang="ru-RU" sz="2200" dirty="0">
                <a:latin typeface="Arial Narrow" panose="020B0606020202030204" pitchFamily="34" charset="0"/>
              </a:rPr>
              <a:t>" и </a:t>
            </a:r>
            <a:r>
              <a:rPr lang="ru-RU" sz="2200" dirty="0" err="1">
                <a:latin typeface="Arial Narrow" panose="020B0606020202030204" pitchFamily="34" charset="0"/>
              </a:rPr>
              <a:t>критериите</a:t>
            </a:r>
            <a:r>
              <a:rPr lang="ru-RU" sz="2200" dirty="0">
                <a:latin typeface="Arial Narrow" panose="020B0606020202030204" pitchFamily="34" charset="0"/>
              </a:rPr>
              <a:t> за </a:t>
            </a:r>
            <a:r>
              <a:rPr lang="ru-RU" sz="2200" dirty="0" err="1">
                <a:latin typeface="Arial Narrow" panose="020B0606020202030204" pitchFamily="34" charset="0"/>
              </a:rPr>
              <a:t>определяне</a:t>
            </a:r>
            <a:r>
              <a:rPr lang="ru-RU" sz="2200" dirty="0">
                <a:latin typeface="Arial Narrow" panose="020B0606020202030204" pitchFamily="34" charset="0"/>
              </a:rPr>
              <a:t> на </a:t>
            </a:r>
            <a:r>
              <a:rPr lang="ru-RU" sz="2200" dirty="0" err="1">
                <a:latin typeface="Arial Narrow" panose="020B0606020202030204" pitchFamily="34" charset="0"/>
              </a:rPr>
              <a:t>учебните</a:t>
            </a:r>
            <a:r>
              <a:rPr lang="ru-RU" sz="2200" dirty="0">
                <a:latin typeface="Arial Narrow" panose="020B0606020202030204" pitchFamily="34" charset="0"/>
              </a:rPr>
              <a:t> </a:t>
            </a:r>
            <a:r>
              <a:rPr lang="ru-RU" sz="2200" dirty="0" err="1">
                <a:latin typeface="Arial Narrow" panose="020B0606020202030204" pitchFamily="34" charset="0"/>
              </a:rPr>
              <a:t>бази</a:t>
            </a:r>
            <a:r>
              <a:rPr lang="ru-RU" sz="2200" dirty="0">
                <a:latin typeface="Arial Narrow" panose="020B0606020202030204" pitchFamily="34" charset="0"/>
              </a:rPr>
              <a:t> за </a:t>
            </a:r>
            <a:r>
              <a:rPr lang="ru-RU" sz="2200" dirty="0" err="1">
                <a:latin typeface="Arial Narrow" panose="020B0606020202030204" pitchFamily="34" charset="0"/>
              </a:rPr>
              <a:t>провеждане</a:t>
            </a:r>
            <a:r>
              <a:rPr lang="ru-RU" sz="2200" dirty="0">
                <a:latin typeface="Arial Narrow" panose="020B0606020202030204" pitchFamily="34" charset="0"/>
              </a:rPr>
              <a:t> на </a:t>
            </a:r>
            <a:r>
              <a:rPr lang="ru-RU" sz="2200" dirty="0" err="1">
                <a:latin typeface="Arial Narrow" panose="020B0606020202030204" pitchFamily="34" charset="0"/>
              </a:rPr>
              <a:t>студентско</a:t>
            </a:r>
            <a:r>
              <a:rPr lang="ru-RU" sz="2200" dirty="0">
                <a:latin typeface="Arial Narrow" panose="020B0606020202030204" pitchFamily="34" charset="0"/>
              </a:rPr>
              <a:t> и </a:t>
            </a:r>
            <a:r>
              <a:rPr lang="ru-RU" sz="2200" dirty="0" err="1">
                <a:latin typeface="Arial Narrow" panose="020B0606020202030204" pitchFamily="34" charset="0"/>
              </a:rPr>
              <a:t>следдипломно</a:t>
            </a:r>
            <a:r>
              <a:rPr lang="ru-RU" sz="2200" dirty="0">
                <a:latin typeface="Arial Narrow" panose="020B0606020202030204" pitchFamily="34" charset="0"/>
              </a:rPr>
              <a:t> </a:t>
            </a:r>
            <a:r>
              <a:rPr lang="ru-RU" sz="2200" dirty="0" smtClean="0">
                <a:latin typeface="Arial Narrow" panose="020B0606020202030204" pitchFamily="34" charset="0"/>
              </a:rPr>
              <a:t>обучение; </a:t>
            </a:r>
            <a:r>
              <a:rPr lang="ru-RU" sz="2200" dirty="0" err="1" smtClean="0">
                <a:latin typeface="Arial Narrow" panose="020B0606020202030204" pitchFamily="34" charset="0"/>
              </a:rPr>
              <a:t>видовете</a:t>
            </a:r>
            <a:r>
              <a:rPr lang="ru-RU" sz="2200" dirty="0" smtClean="0">
                <a:latin typeface="Arial Narrow" panose="020B0606020202030204" pitchFamily="34" charset="0"/>
              </a:rPr>
              <a:t> </a:t>
            </a:r>
            <a:r>
              <a:rPr lang="ru-RU" sz="2200" dirty="0" err="1">
                <a:latin typeface="Arial Narrow" panose="020B0606020202030204" pitchFamily="34" charset="0"/>
              </a:rPr>
              <a:t>специалности</a:t>
            </a:r>
            <a:r>
              <a:rPr lang="ru-RU" sz="2200" dirty="0">
                <a:latin typeface="Arial Narrow" panose="020B0606020202030204" pitchFamily="34" charset="0"/>
              </a:rPr>
              <a:t> от </a:t>
            </a:r>
            <a:r>
              <a:rPr lang="ru-RU" sz="2200" dirty="0" err="1">
                <a:latin typeface="Arial Narrow" panose="020B0606020202030204" pitchFamily="34" charset="0"/>
              </a:rPr>
              <a:t>професионална</a:t>
            </a:r>
            <a:r>
              <a:rPr lang="ru-RU" sz="2200" dirty="0">
                <a:latin typeface="Arial Narrow" panose="020B0606020202030204" pitchFamily="34" charset="0"/>
              </a:rPr>
              <a:t> </a:t>
            </a:r>
            <a:r>
              <a:rPr lang="ru-RU" sz="2200" dirty="0" err="1">
                <a:latin typeface="Arial Narrow" panose="020B0606020202030204" pitchFamily="34" charset="0"/>
              </a:rPr>
              <a:t>област</a:t>
            </a:r>
            <a:r>
              <a:rPr lang="ru-RU" sz="2200" dirty="0">
                <a:latin typeface="Arial Narrow" panose="020B0606020202030204" pitchFamily="34" charset="0"/>
              </a:rPr>
              <a:t> "</a:t>
            </a:r>
            <a:r>
              <a:rPr lang="ru-RU" sz="2200" dirty="0" err="1">
                <a:latin typeface="Arial Narrow" panose="020B0606020202030204" pitchFamily="34" charset="0"/>
              </a:rPr>
              <a:t>здравеопазване</a:t>
            </a:r>
            <a:r>
              <a:rPr lang="ru-RU" sz="2200" dirty="0" smtClean="0">
                <a:latin typeface="Arial Narrow" panose="020B0606020202030204" pitchFamily="34" charset="0"/>
              </a:rPr>
              <a:t>".</a:t>
            </a:r>
            <a:endParaRPr lang="bg-BG" sz="2200" dirty="0">
              <a:latin typeface="Arial Narrow" panose="020B0606020202030204" pitchFamily="34" charset="0"/>
            </a:endParaRPr>
          </a:p>
        </p:txBody>
      </p:sp>
    </p:spTree>
    <p:extLst>
      <p:ext uri="{BB962C8B-B14F-4D97-AF65-F5344CB8AC3E}">
        <p14:creationId xmlns:p14="http://schemas.microsoft.com/office/powerpoint/2010/main" val="94041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Академична литература 16 x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 id="{7E64EE74-6425-4B32-9DC4-43C164D0B1B4}" vid="{F56D38C4-66C5-466B-9BEB-827164206D17}"/>
    </a:ext>
  </a:extLst>
</a:theme>
</file>

<file path=ppt/theme/theme2.xml><?xml version="1.0" encoding="utf-8"?>
<a:theme xmlns:a="http://schemas.openxmlformats.org/drawingml/2006/main" name="Тема н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н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dcmitype/"/>
    <ds:schemaRef ds:uri="4873beb7-5857-4685-be1f-d57550cc96cc"/>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Академична презентация, дизайн с райе и панделка (широк екран)</Template>
  <TotalTime>0</TotalTime>
  <Words>3528</Words>
  <Application>Microsoft Office PowerPoint</Application>
  <PresentationFormat>Widescreen</PresentationFormat>
  <Paragraphs>613</Paragraphs>
  <Slides>79</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79</vt:i4>
      </vt:variant>
    </vt:vector>
  </HeadingPairs>
  <TitlesOfParts>
    <vt:vector size="87" baseType="lpstr">
      <vt:lpstr>Arial</vt:lpstr>
      <vt:lpstr>Arial Black</vt:lpstr>
      <vt:lpstr>Arial Narrow</vt:lpstr>
      <vt:lpstr>Euphemia</vt:lpstr>
      <vt:lpstr>Plantagenet Cherokee</vt:lpstr>
      <vt:lpstr>Times New Roman</vt:lpstr>
      <vt:lpstr>Wingdings</vt:lpstr>
      <vt:lpstr>Академична литература 16 x 9</vt:lpstr>
      <vt:lpstr>ЛЕКЦИЯ №4 ЗДРАВНО ЗАКОНОДАТЕЛСТВО Доц. д-р Пенка Стефанова Катедра „Общественоздравни науки“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2020-04-20T07:56:23Z</dcterms:created>
  <dcterms:modified xsi:type="dcterms:W3CDTF">2020-04-28T12:15:21Z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