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4" r:id="rId7"/>
    <p:sldId id="263" r:id="rId8"/>
    <p:sldId id="261" r:id="rId9"/>
    <p:sldId id="26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6" d="100"/>
          <a:sy n="66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5E384-991B-4590-A04B-D090E06A77CD}" type="datetimeFigureOut">
              <a:rPr lang="bg-BG" smtClean="0"/>
              <a:t>28.4.2020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4B197-3BD7-4BA9-8B1E-D4769F17CD6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8BC08BA-6DD9-4F96-A790-8A51D4045F46}" type="datetime1">
              <a:rPr lang="bg-BG" smtClean="0"/>
              <a:t>28.4.2020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88069-D473-454B-9BA0-4777B6C970B7}" type="datetime1">
              <a:rPr lang="bg-BG" smtClean="0"/>
              <a:t>28.4.2020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5D27-32D7-4BD0-9A99-4E0C8ACF318B}" type="datetime1">
              <a:rPr lang="bg-BG" smtClean="0"/>
              <a:t>28.4.2020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09B6-8997-4923-B0A5-A23D2C3403B7}" type="datetime1">
              <a:rPr lang="bg-BG" smtClean="0"/>
              <a:t>28.4.2020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7D5C-8202-4D9F-8838-4AB87A6BDD99}" type="datetime1">
              <a:rPr lang="bg-BG" smtClean="0"/>
              <a:t>28.4.2020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0A7F-BE6B-4D51-8AD7-399C029F7B13}" type="datetime1">
              <a:rPr lang="bg-BG" smtClean="0"/>
              <a:t>28.4.2020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9085C9-0D22-418D-8B96-3B1AC3E98794}" type="datetime1">
              <a:rPr lang="bg-BG" smtClean="0"/>
              <a:t>28.4.2020 г.</a:t>
            </a:fld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394360-416B-4313-974A-ED14348ED3DC}" type="datetime1">
              <a:rPr lang="bg-BG" smtClean="0"/>
              <a:t>28.4.2020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43C-4010-4705-9492-DD64F194F1FD}" type="datetime1">
              <a:rPr lang="bg-BG" smtClean="0"/>
              <a:t>28.4.2020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3A69-DF45-49E5-91B2-05EB68DD5A86}" type="datetime1">
              <a:rPr lang="bg-BG" smtClean="0"/>
              <a:t>28.4.2020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924A-3BBB-4202-AD9B-F871C101D948}" type="datetime1">
              <a:rPr lang="bg-BG" smtClean="0"/>
              <a:t>28.4.2020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E8CFC8-39E1-4C03-9C5D-39D137B371DC}" type="datetime1">
              <a:rPr lang="bg-BG" smtClean="0"/>
              <a:t>28.4.2020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A23437C-AFFF-46F1-AD77-3E04F45F7BB3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cap="all" dirty="0" smtClean="0"/>
              <a:t>Медицинска </a:t>
            </a:r>
            <a:r>
              <a:rPr lang="bg-BG" b="1" cap="all" dirty="0"/>
              <a:t>експертиза на работоспособността</a:t>
            </a:r>
            <a:r>
              <a:rPr lang="bg-BG" b="1" dirty="0"/>
              <a:t/>
            </a:r>
            <a:br>
              <a:rPr lang="bg-BG" b="1" dirty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5214950"/>
            <a:ext cx="6972320" cy="651902"/>
          </a:xfrm>
        </p:spPr>
        <p:txBody>
          <a:bodyPr/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Изготвил: гл. ас. д-р Дима Цанова, дм</a:t>
            </a:r>
          </a:p>
          <a:p>
            <a:endParaRPr lang="bg-B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42910" y="357166"/>
            <a:ext cx="750099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00034" y="500042"/>
          <a:ext cx="850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4785480" imgH="4894560" progId="">
                  <p:embed/>
                </p:oleObj>
              </mc:Choice>
              <mc:Fallback>
                <p:oleObj r:id="rId3" imgW="4785480" imgH="48945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00042"/>
                        <a:ext cx="8509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928694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Временна нетрудоспособност при злополука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лекуващият лекар/лекарят по дентална медицина определя вида й - трудова или не, според данните от анамнезата и неговите лични констатации, като задължително вписва в ЛАК часа, мястото и обстоятелствата на злополуката. 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 съмнение за трудова злополука в болничния лист се вписва: "За доказване с разпореждане на Териториалното поделение на НОИ", а за професионална болест - "За доказване с експертно решение на ТЕЛК".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Трайна намалена работоспособност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Експертизата на трайно намалената работоспособност на лицата в трудоспособна възраст и на лицата, придобили право на пенсия се осъществява от ТЕЛК и НЕЛК</a:t>
            </a:r>
            <a:endParaRPr lang="bg-BG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bg-BG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Оценява се:</a:t>
            </a:r>
          </a:p>
          <a:p>
            <a:pPr lvl="1">
              <a:buFont typeface="Wingdings" pitchFamily="2" charset="2"/>
              <a:buChar char="Ø"/>
            </a:pPr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степента на увреждане в проценти спрямо здравия човек;</a:t>
            </a:r>
          </a:p>
          <a:p>
            <a:pPr lvl="1">
              <a:buFont typeface="Wingdings" pitchFamily="2" charset="2"/>
              <a:buChar char="Ø"/>
            </a:pPr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потребността от чужда помощ и срока;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срока на инвалидността и датата, на която изтича определеният срок на инвалидност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11</a:t>
            </a:fld>
            <a:endParaRPr lang="bg-B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145800"/>
          </a:xfrm>
        </p:spPr>
        <p:txBody>
          <a:bodyPr anchor="ctr"/>
          <a:lstStyle/>
          <a:p>
            <a:pPr lvl="1"/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</a:rPr>
              <a:t>Лекуващият лекар трудоустроява за срок до един месец в една календарна година. </a:t>
            </a:r>
            <a:endParaRPr lang="bg-BG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</a:rPr>
              <a:t>ЛКК - до две години, но за не повече от 6 месеца еднократно. На всеки 6 месеца се прави контролен преглед и се издава нов болничен лист. </a:t>
            </a:r>
            <a:endParaRPr lang="bg-BG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</a:rPr>
              <a:t>След изтичане на двете години осигуреният се насочва за освидетелстване от ТЕЛК.</a:t>
            </a:r>
            <a:endParaRPr lang="bg-BG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bg-B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12</a:t>
            </a:fld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Степени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До 50%</a:t>
            </a:r>
          </a:p>
          <a:p>
            <a:pPr lvl="0"/>
            <a:r>
              <a:rPr lang="bg-BG" dirty="0" smtClean="0"/>
              <a:t>От 50 до 70%</a:t>
            </a:r>
          </a:p>
          <a:p>
            <a:pPr lvl="0"/>
            <a:r>
              <a:rPr lang="bg-BG" dirty="0" smtClean="0"/>
              <a:t>От 70 до 90%</a:t>
            </a:r>
          </a:p>
          <a:p>
            <a:pPr lvl="0"/>
            <a:r>
              <a:rPr lang="bg-BG" smtClean="0"/>
              <a:t>Над 90% - с и без право на придружител</a:t>
            </a:r>
          </a:p>
          <a:p>
            <a:pPr>
              <a:buNone/>
            </a:pP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13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/>
          </a:bodyPr>
          <a:lstStyle/>
          <a:p>
            <a:pPr algn="ctr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Експертизата на работоспособността  включва: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експертиза на временната неработоспособност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експертиза на трайно намалената работоспособност</a:t>
            </a:r>
          </a:p>
          <a:p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Регламентирана е в: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Закона за здравето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Наредба за медицинската експертиза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Правилник за устройството и организацията на работа на органите на медицинската експертиза и на регионалните картотеки на медицинските експертизи</a:t>
            </a:r>
          </a:p>
          <a:p>
            <a:pPr>
              <a:buNone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2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ОРГАНИ НА МЕДИЦИНСКАТА ЕКСПЕРТИЗА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лекуващите лекари/лекари по дентална медицина; </a:t>
            </a:r>
          </a:p>
          <a:p>
            <a:r>
              <a:rPr lang="ru-RU" dirty="0" smtClean="0"/>
              <a:t>лекарските консултативни комисии – ЛКК – 2 или 3 лекари с призната специалност; </a:t>
            </a:r>
          </a:p>
          <a:p>
            <a:r>
              <a:rPr lang="ru-RU" dirty="0" smtClean="0"/>
              <a:t>териториалните експертни лекарски комисии – ТЕЛК - с призната специалност и с не по-малко от 5 год. трудов стаж; </a:t>
            </a:r>
          </a:p>
          <a:p>
            <a:r>
              <a:rPr lang="ru-RU" dirty="0" smtClean="0"/>
              <a:t>националната експертна лекарска комисия – НЕЛК.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3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Временна нетрудоспособност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928802"/>
            <a:ext cx="8229600" cy="432511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лекуващите лекари - еднолично болничен лист за ВН за срок до 14 дни непрекъснато, 40 дни с прекъсване в една календарна година;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ЛКК – еднократно 30 дни и общо не повече от 180 календарни дни;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ТЕЛК - 3 пъти по 2 месеца в рамките на една календарна година;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НЕЛК – консултативни функции.</a:t>
            </a:r>
          </a:p>
          <a:p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4</a:t>
            </a:fld>
            <a:endParaRPr lang="bg-B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Общи правила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първия ден на настъпване на ВН до нейното възстановяване, само ако работният ден е приключил – от следващия</a:t>
            </a:r>
          </a:p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Болничен лист за минало време - най-много до два дни, когато при прегледа обективната находка, доказва, че лицето е било болно</a:t>
            </a:r>
          </a:p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Вписват се календарни дни, вкл. събота и неделя</a:t>
            </a:r>
          </a:p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Отбелязване на Първичен или Продължение</a:t>
            </a:r>
          </a:p>
          <a:p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5</a:t>
            </a:fld>
            <a:endParaRPr lang="bg-B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Видове режими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1. болничен;</a:t>
            </a:r>
          </a:p>
          <a:p>
            <a:pPr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2. санаторно-курортен;</a:t>
            </a:r>
          </a:p>
          <a:p>
            <a:pPr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3. домашен: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легло;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стаен;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амбулаторен;</a:t>
            </a:r>
          </a:p>
          <a:p>
            <a:pPr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4. свободен: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само в района на населеното място;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 право да отиде в друго населено място в границите на България.</a:t>
            </a:r>
          </a:p>
          <a:p>
            <a:pPr>
              <a:buNone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Болничен лист се издава и при следните случаи: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умишлено увреждане на здравето с цел получаване на отпуск или обезщетение;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нарушаване на режима, определен от здравните органи;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ВН поради употреба на алкохол, приемане на силно упойващо средство без лечебна цел или поради прояви, извършвани под въздействието на такива средства; 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ВН поради хулигански и други противообществени прояви, установени по съответния ред;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ВН поради неспазване на правила за безопасна работа, установено по съответния ред;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неявяване своевременно без уважителни причини на контролен преглед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7</a:t>
            </a:fld>
            <a:endParaRPr lang="bg-B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Отпуск поради бременност и раждане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135 календарни дни в 3 болнични листа, както следва: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45 календарни дни преди раждането - лекаря, който осъществява наблюдението на бременната; 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42 календарни дни непосредствено от раждането - от лекаря, който е водил раждането;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48 календарни дни (продължение на предходния болничен лист): от личния лекар на детето или от личния лекар на родилката;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При раждане преди или след термин – корекция в третия болничен.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Осиновяване, смърт, мъртвораждане</a:t>
            </a:r>
          </a:p>
          <a:p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571488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Отпуск поради болнично лечение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pPr lvl="0"/>
            <a:r>
              <a:rPr lang="bg-BG" dirty="0" smtClean="0"/>
              <a:t>цялото време на болничното лечение независимо от продължителността- лекуващия лекар.</a:t>
            </a:r>
          </a:p>
          <a:p>
            <a:pPr lvl="0"/>
            <a:r>
              <a:rPr lang="bg-BG" dirty="0" smtClean="0"/>
              <a:t>домашно лечение след болничния престой- един болничен лист от ЛКК, включващ дните за болничното лечение и до 30 дни за домашно лечение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3437C-AFFF-46F1-AD77-3E04F45F7BB3}" type="slidenum">
              <a:rPr lang="bg-BG" smtClean="0"/>
              <a:t>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</TotalTime>
  <Words>716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Arial Unicode MS</vt:lpstr>
      <vt:lpstr>Calibri</vt:lpstr>
      <vt:lpstr>Georgia</vt:lpstr>
      <vt:lpstr>Times New Roman</vt:lpstr>
      <vt:lpstr>Trebuchet MS</vt:lpstr>
      <vt:lpstr>Wingdings</vt:lpstr>
      <vt:lpstr>Wingdings 2</vt:lpstr>
      <vt:lpstr>Urban</vt:lpstr>
      <vt:lpstr>Медицинска експертиза на работоспособността </vt:lpstr>
      <vt:lpstr> </vt:lpstr>
      <vt:lpstr>ОРГАНИ НА МЕДИЦИНСКАТА ЕКСПЕРТИЗА</vt:lpstr>
      <vt:lpstr>Временна нетрудоспособност</vt:lpstr>
      <vt:lpstr>Общи правила</vt:lpstr>
      <vt:lpstr>Видове режими</vt:lpstr>
      <vt:lpstr>Болничен лист се издава и при следните случаи:</vt:lpstr>
      <vt:lpstr>Отпуск поради бременност и раждане</vt:lpstr>
      <vt:lpstr>Отпуск поради болнично лечение</vt:lpstr>
      <vt:lpstr>Временна нетрудоспособност при злополука</vt:lpstr>
      <vt:lpstr>Трайна намалена работоспособност</vt:lpstr>
      <vt:lpstr>PowerPoint Presentation</vt:lpstr>
      <vt:lpstr>Степени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Медицинска експертиза на работоспособността </dc:title>
  <dc:creator>Mama</dc:creator>
  <cp:lastModifiedBy>Silviya Aleksandrova</cp:lastModifiedBy>
  <cp:revision>13</cp:revision>
  <dcterms:created xsi:type="dcterms:W3CDTF">2020-04-28T13:39:13Z</dcterms:created>
  <dcterms:modified xsi:type="dcterms:W3CDTF">2020-04-28T14:59:41Z</dcterms:modified>
</cp:coreProperties>
</file>