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93"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883" autoAdjust="0"/>
  </p:normalViewPr>
  <p:slideViewPr>
    <p:cSldViewPr>
      <p:cViewPr varScale="1">
        <p:scale>
          <a:sx n="75" d="100"/>
          <a:sy n="75" d="100"/>
        </p:scale>
        <p:origin x="1109"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Контейнер за горния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g-BG"/>
          </a:p>
        </p:txBody>
      </p:sp>
      <p:sp>
        <p:nvSpPr>
          <p:cNvPr id="3" name="Контейнер за 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4136D4-701A-4FEE-9D48-6B82A8CE867F}" type="datetimeFigureOut">
              <a:rPr lang="bg-BG" smtClean="0"/>
              <a:t>22.3.2020 г.</a:t>
            </a:fld>
            <a:endParaRPr lang="bg-BG"/>
          </a:p>
        </p:txBody>
      </p:sp>
      <p:sp>
        <p:nvSpPr>
          <p:cNvPr id="4" name="Контейнер за изображение на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bg-BG"/>
          </a:p>
        </p:txBody>
      </p:sp>
      <p:sp>
        <p:nvSpPr>
          <p:cNvPr id="5" name="Контейнер за бележ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6" name="Контейнер за долния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bg-BG"/>
          </a:p>
        </p:txBody>
      </p:sp>
      <p:sp>
        <p:nvSpPr>
          <p:cNvPr id="7" name="Контейнер за номер на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66FBB1-819C-4C7F-99B6-055B991118E7}" type="slidenum">
              <a:rPr lang="bg-BG" smtClean="0"/>
              <a:t>‹#›</a:t>
            </a:fld>
            <a:endParaRPr lang="bg-BG"/>
          </a:p>
        </p:txBody>
      </p:sp>
    </p:spTree>
    <p:extLst>
      <p:ext uri="{BB962C8B-B14F-4D97-AF65-F5344CB8AC3E}">
        <p14:creationId xmlns:p14="http://schemas.microsoft.com/office/powerpoint/2010/main" val="978448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endParaRPr lang="bg-BG" dirty="0"/>
          </a:p>
        </p:txBody>
      </p:sp>
      <p:sp>
        <p:nvSpPr>
          <p:cNvPr id="4" name="Контейнер за номер на слайда 3"/>
          <p:cNvSpPr>
            <a:spLocks noGrp="1"/>
          </p:cNvSpPr>
          <p:nvPr>
            <p:ph type="sldNum" sz="quarter" idx="10"/>
          </p:nvPr>
        </p:nvSpPr>
        <p:spPr/>
        <p:txBody>
          <a:bodyPr/>
          <a:lstStyle/>
          <a:p>
            <a:fld id="{FD66FBB1-819C-4C7F-99B6-055B991118E7}" type="slidenum">
              <a:rPr lang="bg-BG" smtClean="0"/>
              <a:t>4</a:t>
            </a:fld>
            <a:endParaRPr lang="bg-BG"/>
          </a:p>
        </p:txBody>
      </p:sp>
    </p:spTree>
    <p:extLst>
      <p:ext uri="{BB962C8B-B14F-4D97-AF65-F5344CB8AC3E}">
        <p14:creationId xmlns:p14="http://schemas.microsoft.com/office/powerpoint/2010/main" val="2983587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r>
              <a:rPr lang="en-US" dirty="0"/>
              <a:t>People having the so called repressive coping style when put under stress will report little or no emotional distress but show strong physiological responses.</a:t>
            </a:r>
            <a:endParaRPr lang="bg-BG" dirty="0"/>
          </a:p>
        </p:txBody>
      </p:sp>
      <p:sp>
        <p:nvSpPr>
          <p:cNvPr id="4" name="Контейнер за номер на слайда 3"/>
          <p:cNvSpPr>
            <a:spLocks noGrp="1"/>
          </p:cNvSpPr>
          <p:nvPr>
            <p:ph type="sldNum" sz="quarter" idx="10"/>
          </p:nvPr>
        </p:nvSpPr>
        <p:spPr/>
        <p:txBody>
          <a:bodyPr/>
          <a:lstStyle/>
          <a:p>
            <a:fld id="{FD66FBB1-819C-4C7F-99B6-055B991118E7}" type="slidenum">
              <a:rPr lang="bg-BG" smtClean="0"/>
              <a:t>5</a:t>
            </a:fld>
            <a:endParaRPr lang="bg-BG"/>
          </a:p>
        </p:txBody>
      </p:sp>
    </p:spTree>
    <p:extLst>
      <p:ext uri="{BB962C8B-B14F-4D97-AF65-F5344CB8AC3E}">
        <p14:creationId xmlns:p14="http://schemas.microsoft.com/office/powerpoint/2010/main" val="2915295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r>
              <a:rPr lang="en-US" dirty="0"/>
              <a:t>It has importan</a:t>
            </a:r>
            <a:r>
              <a:rPr lang="en-US" baseline="0" dirty="0"/>
              <a:t>t implications for uncontrollable situations in healthcare, such as births that involve obstetric complications women cannot predict or control</a:t>
            </a:r>
            <a:endParaRPr lang="bg-BG" dirty="0"/>
          </a:p>
        </p:txBody>
      </p:sp>
      <p:sp>
        <p:nvSpPr>
          <p:cNvPr id="4" name="Контейнер за номер на слайда 3"/>
          <p:cNvSpPr>
            <a:spLocks noGrp="1"/>
          </p:cNvSpPr>
          <p:nvPr>
            <p:ph type="sldNum" sz="quarter" idx="10"/>
          </p:nvPr>
        </p:nvSpPr>
        <p:spPr/>
        <p:txBody>
          <a:bodyPr/>
          <a:lstStyle/>
          <a:p>
            <a:fld id="{FD66FBB1-819C-4C7F-99B6-055B991118E7}" type="slidenum">
              <a:rPr lang="bg-BG" smtClean="0"/>
              <a:t>9</a:t>
            </a:fld>
            <a:endParaRPr lang="bg-BG"/>
          </a:p>
        </p:txBody>
      </p:sp>
    </p:spTree>
    <p:extLst>
      <p:ext uri="{BB962C8B-B14F-4D97-AF65-F5344CB8AC3E}">
        <p14:creationId xmlns:p14="http://schemas.microsoft.com/office/powerpoint/2010/main" val="1698938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r>
              <a:rPr lang="en-US" dirty="0"/>
              <a:t>If male animals are injected with oxytocin and then put in a</a:t>
            </a:r>
            <a:r>
              <a:rPr lang="en-US" baseline="0" dirty="0"/>
              <a:t> </a:t>
            </a:r>
            <a:r>
              <a:rPr lang="en-US" dirty="0"/>
              <a:t>stressful situation they are more likely to nurture any young animals present (Taylor et al. 2000)</a:t>
            </a:r>
            <a:endParaRPr lang="bg-BG" dirty="0"/>
          </a:p>
        </p:txBody>
      </p:sp>
      <p:sp>
        <p:nvSpPr>
          <p:cNvPr id="4" name="Контейнер за номер на слайда 3"/>
          <p:cNvSpPr>
            <a:spLocks noGrp="1"/>
          </p:cNvSpPr>
          <p:nvPr>
            <p:ph type="sldNum" sz="quarter" idx="10"/>
          </p:nvPr>
        </p:nvSpPr>
        <p:spPr/>
        <p:txBody>
          <a:bodyPr/>
          <a:lstStyle/>
          <a:p>
            <a:fld id="{FD66FBB1-819C-4C7F-99B6-055B991118E7}" type="slidenum">
              <a:rPr lang="bg-BG" smtClean="0"/>
              <a:t>12</a:t>
            </a:fld>
            <a:endParaRPr lang="bg-BG"/>
          </a:p>
        </p:txBody>
      </p:sp>
    </p:spTree>
    <p:extLst>
      <p:ext uri="{BB962C8B-B14F-4D97-AF65-F5344CB8AC3E}">
        <p14:creationId xmlns:p14="http://schemas.microsoft.com/office/powerpoint/2010/main" val="1767219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r>
              <a:rPr lang="en-US" dirty="0"/>
              <a:t>This</a:t>
            </a:r>
            <a:r>
              <a:rPr lang="en-US" baseline="0" dirty="0"/>
              <a:t> might explain why students often get sick after exams – because during the stressful revision period they have increased immunity against infections which largely disappears when exams are over.</a:t>
            </a:r>
            <a:endParaRPr lang="bg-BG" dirty="0"/>
          </a:p>
        </p:txBody>
      </p:sp>
      <p:sp>
        <p:nvSpPr>
          <p:cNvPr id="4" name="Контейнер за номер на слайда 3"/>
          <p:cNvSpPr>
            <a:spLocks noGrp="1"/>
          </p:cNvSpPr>
          <p:nvPr>
            <p:ph type="sldNum" sz="quarter" idx="10"/>
          </p:nvPr>
        </p:nvSpPr>
        <p:spPr/>
        <p:txBody>
          <a:bodyPr/>
          <a:lstStyle/>
          <a:p>
            <a:fld id="{FD66FBB1-819C-4C7F-99B6-055B991118E7}" type="slidenum">
              <a:rPr lang="bg-BG" smtClean="0"/>
              <a:t>14</a:t>
            </a:fld>
            <a:endParaRPr lang="bg-BG"/>
          </a:p>
        </p:txBody>
      </p:sp>
    </p:spTree>
    <p:extLst>
      <p:ext uri="{BB962C8B-B14F-4D97-AF65-F5344CB8AC3E}">
        <p14:creationId xmlns:p14="http://schemas.microsoft.com/office/powerpoint/2010/main" val="1806331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r>
              <a:rPr lang="en-US" dirty="0"/>
              <a:t>*</a:t>
            </a:r>
            <a:r>
              <a:rPr lang="en-US" baseline="0" dirty="0"/>
              <a:t>.</a:t>
            </a:r>
          </a:p>
          <a:p>
            <a:r>
              <a:rPr lang="en-US" dirty="0"/>
              <a:t>**. Therefore, they are more likely to recall stressful events than people who are healthy.</a:t>
            </a:r>
          </a:p>
          <a:p>
            <a:endParaRPr lang="bg-BG" dirty="0"/>
          </a:p>
          <a:p>
            <a:endParaRPr lang="bg-BG" dirty="0"/>
          </a:p>
        </p:txBody>
      </p:sp>
      <p:sp>
        <p:nvSpPr>
          <p:cNvPr id="4" name="Контейнер за номер на слайда 3"/>
          <p:cNvSpPr>
            <a:spLocks noGrp="1"/>
          </p:cNvSpPr>
          <p:nvPr>
            <p:ph type="sldNum" sz="quarter" idx="10"/>
          </p:nvPr>
        </p:nvSpPr>
        <p:spPr/>
        <p:txBody>
          <a:bodyPr/>
          <a:lstStyle/>
          <a:p>
            <a:fld id="{FD66FBB1-819C-4C7F-99B6-055B991118E7}" type="slidenum">
              <a:rPr lang="bg-BG" smtClean="0"/>
              <a:t>15</a:t>
            </a:fld>
            <a:endParaRPr lang="bg-BG"/>
          </a:p>
        </p:txBody>
      </p:sp>
    </p:spTree>
    <p:extLst>
      <p:ext uri="{BB962C8B-B14F-4D97-AF65-F5344CB8AC3E}">
        <p14:creationId xmlns:p14="http://schemas.microsoft.com/office/powerpoint/2010/main" val="3434412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endParaRPr lang="bg-BG" dirty="0"/>
          </a:p>
        </p:txBody>
      </p:sp>
      <p:sp>
        <p:nvSpPr>
          <p:cNvPr id="4" name="Контейнер за номер на слайда 3"/>
          <p:cNvSpPr>
            <a:spLocks noGrp="1"/>
          </p:cNvSpPr>
          <p:nvPr>
            <p:ph type="sldNum" sz="quarter" idx="10"/>
          </p:nvPr>
        </p:nvSpPr>
        <p:spPr/>
        <p:txBody>
          <a:bodyPr/>
          <a:lstStyle/>
          <a:p>
            <a:fld id="{FD66FBB1-819C-4C7F-99B6-055B991118E7}" type="slidenum">
              <a:rPr lang="bg-BG" smtClean="0"/>
              <a:t>16</a:t>
            </a:fld>
            <a:endParaRPr lang="bg-BG"/>
          </a:p>
        </p:txBody>
      </p:sp>
    </p:spTree>
    <p:extLst>
      <p:ext uri="{BB962C8B-B14F-4D97-AF65-F5344CB8AC3E}">
        <p14:creationId xmlns:p14="http://schemas.microsoft.com/office/powerpoint/2010/main" val="21401845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endParaRPr lang="bg-BG" dirty="0"/>
          </a:p>
        </p:txBody>
      </p:sp>
      <p:sp>
        <p:nvSpPr>
          <p:cNvPr id="4" name="Контейнер за номер на слайда 3"/>
          <p:cNvSpPr>
            <a:spLocks noGrp="1"/>
          </p:cNvSpPr>
          <p:nvPr>
            <p:ph type="sldNum" sz="quarter" idx="10"/>
          </p:nvPr>
        </p:nvSpPr>
        <p:spPr/>
        <p:txBody>
          <a:bodyPr/>
          <a:lstStyle/>
          <a:p>
            <a:fld id="{FD66FBB1-819C-4C7F-99B6-055B991118E7}" type="slidenum">
              <a:rPr lang="bg-BG" smtClean="0"/>
              <a:t>17</a:t>
            </a:fld>
            <a:endParaRPr lang="bg-BG"/>
          </a:p>
        </p:txBody>
      </p:sp>
    </p:spTree>
    <p:extLst>
      <p:ext uri="{BB962C8B-B14F-4D97-AF65-F5344CB8AC3E}">
        <p14:creationId xmlns:p14="http://schemas.microsoft.com/office/powerpoint/2010/main" val="1656485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2" name="Заглавие 1"/>
          <p:cNvSpPr>
            <a:spLocks noGrp="1"/>
          </p:cNvSpPr>
          <p:nvPr>
            <p:ph type="ctrTitle"/>
          </p:nvPr>
        </p:nvSpPr>
        <p:spPr>
          <a:xfrm>
            <a:off x="685800" y="2130425"/>
            <a:ext cx="7772400" cy="1470025"/>
          </a:xfrm>
        </p:spPr>
        <p:txBody>
          <a:bodyPr/>
          <a:lstStyle/>
          <a:p>
            <a:r>
              <a:rPr lang="bg-BG"/>
              <a:t>Щракнете, за да редактирате стила на заглавието в образеца</a:t>
            </a:r>
          </a:p>
        </p:txBody>
      </p:sp>
      <p:sp>
        <p:nvSpPr>
          <p:cNvPr id="3" name="Подзаглавие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bg-BG"/>
              <a:t>Щракнете, за да редактирате стила на подзаглавията в образеца</a:t>
            </a:r>
          </a:p>
        </p:txBody>
      </p:sp>
      <p:sp>
        <p:nvSpPr>
          <p:cNvPr id="4" name="Контейнер за дата 3"/>
          <p:cNvSpPr>
            <a:spLocks noGrp="1"/>
          </p:cNvSpPr>
          <p:nvPr>
            <p:ph type="dt" sz="half" idx="10"/>
          </p:nvPr>
        </p:nvSpPr>
        <p:spPr/>
        <p:txBody>
          <a:bodyPr/>
          <a:lstStyle/>
          <a:p>
            <a:fld id="{273CC536-4F3D-4E22-A9F1-A3C6D40310AC}" type="datetimeFigureOut">
              <a:rPr lang="bg-BG" smtClean="0"/>
              <a:t>22.3.2020 г.</a:t>
            </a:fld>
            <a:endParaRPr lang="bg-BG"/>
          </a:p>
        </p:txBody>
      </p:sp>
      <p:sp>
        <p:nvSpPr>
          <p:cNvPr id="5" name="Контейнер за долния колонтитул 4"/>
          <p:cNvSpPr>
            <a:spLocks noGrp="1"/>
          </p:cNvSpPr>
          <p:nvPr>
            <p:ph type="ftr" sz="quarter" idx="11"/>
          </p:nvPr>
        </p:nvSpPr>
        <p:spPr/>
        <p:txBody>
          <a:bodyPr/>
          <a:lstStyle/>
          <a:p>
            <a:endParaRPr lang="bg-BG"/>
          </a:p>
        </p:txBody>
      </p:sp>
      <p:sp>
        <p:nvSpPr>
          <p:cNvPr id="6" name="Контейнер за номер на слайда 5"/>
          <p:cNvSpPr>
            <a:spLocks noGrp="1"/>
          </p:cNvSpPr>
          <p:nvPr>
            <p:ph type="sldNum" sz="quarter" idx="12"/>
          </p:nvPr>
        </p:nvSpPr>
        <p:spPr/>
        <p:txBody>
          <a:bodyPr/>
          <a:lstStyle/>
          <a:p>
            <a:fld id="{353F3F3C-A60D-426C-8F94-912700854F7B}" type="slidenum">
              <a:rPr lang="bg-BG" smtClean="0"/>
              <a:t>‹#›</a:t>
            </a:fld>
            <a:endParaRPr lang="bg-B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bg-BG"/>
              <a:t>Щракнете, за да редактирате стила на заглавието в образеца</a:t>
            </a:r>
          </a:p>
        </p:txBody>
      </p:sp>
      <p:sp>
        <p:nvSpPr>
          <p:cNvPr id="3" name="Контейнер за вертикален текст 2"/>
          <p:cNvSpPr>
            <a:spLocks noGrp="1"/>
          </p:cNvSpPr>
          <p:nvPr>
            <p:ph type="body" orient="vert" idx="1"/>
          </p:nvPr>
        </p:nvSpPr>
        <p:spPr/>
        <p:txBody>
          <a:bodyPr vert="eaVert"/>
          <a:lstStyle/>
          <a:p>
            <a:pPr lvl="0"/>
            <a:r>
              <a:rPr lang="bg-BG"/>
              <a:t>Щракн., за да ред. стил на загл. в обр.</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4" name="Контейнер за дата 3"/>
          <p:cNvSpPr>
            <a:spLocks noGrp="1"/>
          </p:cNvSpPr>
          <p:nvPr>
            <p:ph type="dt" sz="half" idx="10"/>
          </p:nvPr>
        </p:nvSpPr>
        <p:spPr/>
        <p:txBody>
          <a:bodyPr/>
          <a:lstStyle/>
          <a:p>
            <a:fld id="{273CC536-4F3D-4E22-A9F1-A3C6D40310AC}" type="datetimeFigureOut">
              <a:rPr lang="bg-BG" smtClean="0"/>
              <a:t>22.3.2020 г.</a:t>
            </a:fld>
            <a:endParaRPr lang="bg-BG"/>
          </a:p>
        </p:txBody>
      </p:sp>
      <p:sp>
        <p:nvSpPr>
          <p:cNvPr id="5" name="Контейнер за долния колонтитул 4"/>
          <p:cNvSpPr>
            <a:spLocks noGrp="1"/>
          </p:cNvSpPr>
          <p:nvPr>
            <p:ph type="ftr" sz="quarter" idx="11"/>
          </p:nvPr>
        </p:nvSpPr>
        <p:spPr/>
        <p:txBody>
          <a:bodyPr/>
          <a:lstStyle/>
          <a:p>
            <a:endParaRPr lang="bg-BG"/>
          </a:p>
        </p:txBody>
      </p:sp>
      <p:sp>
        <p:nvSpPr>
          <p:cNvPr id="6" name="Контейнер за номер на слайда 5"/>
          <p:cNvSpPr>
            <a:spLocks noGrp="1"/>
          </p:cNvSpPr>
          <p:nvPr>
            <p:ph type="sldNum" sz="quarter" idx="12"/>
          </p:nvPr>
        </p:nvSpPr>
        <p:spPr/>
        <p:txBody>
          <a:bodyPr/>
          <a:lstStyle/>
          <a:p>
            <a:fld id="{353F3F3C-A60D-426C-8F94-912700854F7B}" type="slidenum">
              <a:rPr lang="bg-BG" smtClean="0"/>
              <a:t>‹#›</a:t>
            </a:fld>
            <a:endParaRPr lang="bg-B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Вертикално заглавие 1"/>
          <p:cNvSpPr>
            <a:spLocks noGrp="1"/>
          </p:cNvSpPr>
          <p:nvPr>
            <p:ph type="title" orient="vert"/>
          </p:nvPr>
        </p:nvSpPr>
        <p:spPr>
          <a:xfrm>
            <a:off x="6629400" y="274638"/>
            <a:ext cx="2057400" cy="5851525"/>
          </a:xfrm>
        </p:spPr>
        <p:txBody>
          <a:bodyPr vert="eaVert"/>
          <a:lstStyle/>
          <a:p>
            <a:r>
              <a:rPr lang="bg-BG"/>
              <a:t>Щракнете, за да редактирате стила на заглавието в образеца</a:t>
            </a:r>
          </a:p>
        </p:txBody>
      </p:sp>
      <p:sp>
        <p:nvSpPr>
          <p:cNvPr id="3" name="Контейнер за вертикален текст 2"/>
          <p:cNvSpPr>
            <a:spLocks noGrp="1"/>
          </p:cNvSpPr>
          <p:nvPr>
            <p:ph type="body" orient="vert" idx="1"/>
          </p:nvPr>
        </p:nvSpPr>
        <p:spPr>
          <a:xfrm>
            <a:off x="457200" y="274638"/>
            <a:ext cx="6019800" cy="5851525"/>
          </a:xfrm>
        </p:spPr>
        <p:txBody>
          <a:bodyPr vert="eaVert"/>
          <a:lstStyle/>
          <a:p>
            <a:pPr lvl="0"/>
            <a:r>
              <a:rPr lang="bg-BG"/>
              <a:t>Щракн., за да ред. стил на загл. в обр.</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4" name="Контейнер за дата 3"/>
          <p:cNvSpPr>
            <a:spLocks noGrp="1"/>
          </p:cNvSpPr>
          <p:nvPr>
            <p:ph type="dt" sz="half" idx="10"/>
          </p:nvPr>
        </p:nvSpPr>
        <p:spPr/>
        <p:txBody>
          <a:bodyPr/>
          <a:lstStyle/>
          <a:p>
            <a:fld id="{273CC536-4F3D-4E22-A9F1-A3C6D40310AC}" type="datetimeFigureOut">
              <a:rPr lang="bg-BG" smtClean="0"/>
              <a:t>22.3.2020 г.</a:t>
            </a:fld>
            <a:endParaRPr lang="bg-BG"/>
          </a:p>
        </p:txBody>
      </p:sp>
      <p:sp>
        <p:nvSpPr>
          <p:cNvPr id="5" name="Контейнер за долния колонтитул 4"/>
          <p:cNvSpPr>
            <a:spLocks noGrp="1"/>
          </p:cNvSpPr>
          <p:nvPr>
            <p:ph type="ftr" sz="quarter" idx="11"/>
          </p:nvPr>
        </p:nvSpPr>
        <p:spPr/>
        <p:txBody>
          <a:bodyPr/>
          <a:lstStyle/>
          <a:p>
            <a:endParaRPr lang="bg-BG"/>
          </a:p>
        </p:txBody>
      </p:sp>
      <p:sp>
        <p:nvSpPr>
          <p:cNvPr id="6" name="Контейнер за номер на слайда 5"/>
          <p:cNvSpPr>
            <a:spLocks noGrp="1"/>
          </p:cNvSpPr>
          <p:nvPr>
            <p:ph type="sldNum" sz="quarter" idx="12"/>
          </p:nvPr>
        </p:nvSpPr>
        <p:spPr/>
        <p:txBody>
          <a:bodyPr/>
          <a:lstStyle/>
          <a:p>
            <a:fld id="{353F3F3C-A60D-426C-8F94-912700854F7B}" type="slidenum">
              <a:rPr lang="bg-BG" smtClean="0"/>
              <a:t>‹#›</a:t>
            </a:fld>
            <a:endParaRPr lang="bg-B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bg-BG"/>
              <a:t>Щракнете, за да редактирате стила на заглавието в образеца</a:t>
            </a:r>
          </a:p>
        </p:txBody>
      </p:sp>
      <p:sp>
        <p:nvSpPr>
          <p:cNvPr id="3" name="Контейнер за съдържание 2"/>
          <p:cNvSpPr>
            <a:spLocks noGrp="1"/>
          </p:cNvSpPr>
          <p:nvPr>
            <p:ph idx="1"/>
          </p:nvPr>
        </p:nvSpPr>
        <p:spPr/>
        <p:txBody>
          <a:bodyPr/>
          <a:lstStyle/>
          <a:p>
            <a:pPr lvl="0"/>
            <a:r>
              <a:rPr lang="bg-BG"/>
              <a:t>Щракн., за да ред. стил на загл. в обр.</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4" name="Контейнер за дата 3"/>
          <p:cNvSpPr>
            <a:spLocks noGrp="1"/>
          </p:cNvSpPr>
          <p:nvPr>
            <p:ph type="dt" sz="half" idx="10"/>
          </p:nvPr>
        </p:nvSpPr>
        <p:spPr/>
        <p:txBody>
          <a:bodyPr/>
          <a:lstStyle/>
          <a:p>
            <a:fld id="{273CC536-4F3D-4E22-A9F1-A3C6D40310AC}" type="datetimeFigureOut">
              <a:rPr lang="bg-BG" smtClean="0"/>
              <a:t>22.3.2020 г.</a:t>
            </a:fld>
            <a:endParaRPr lang="bg-BG"/>
          </a:p>
        </p:txBody>
      </p:sp>
      <p:sp>
        <p:nvSpPr>
          <p:cNvPr id="5" name="Контейнер за долния колонтитул 4"/>
          <p:cNvSpPr>
            <a:spLocks noGrp="1"/>
          </p:cNvSpPr>
          <p:nvPr>
            <p:ph type="ftr" sz="quarter" idx="11"/>
          </p:nvPr>
        </p:nvSpPr>
        <p:spPr/>
        <p:txBody>
          <a:bodyPr/>
          <a:lstStyle/>
          <a:p>
            <a:endParaRPr lang="bg-BG"/>
          </a:p>
        </p:txBody>
      </p:sp>
      <p:sp>
        <p:nvSpPr>
          <p:cNvPr id="6" name="Контейнер за номер на слайда 5"/>
          <p:cNvSpPr>
            <a:spLocks noGrp="1"/>
          </p:cNvSpPr>
          <p:nvPr>
            <p:ph type="sldNum" sz="quarter" idx="12"/>
          </p:nvPr>
        </p:nvSpPr>
        <p:spPr/>
        <p:txBody>
          <a:bodyPr/>
          <a:lstStyle/>
          <a:p>
            <a:fld id="{353F3F3C-A60D-426C-8F94-912700854F7B}" type="slidenum">
              <a:rPr lang="bg-BG" smtClean="0"/>
              <a:t>‹#›</a:t>
            </a:fld>
            <a:endParaRPr lang="bg-B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Заглавие 1"/>
          <p:cNvSpPr>
            <a:spLocks noGrp="1"/>
          </p:cNvSpPr>
          <p:nvPr>
            <p:ph type="title"/>
          </p:nvPr>
        </p:nvSpPr>
        <p:spPr>
          <a:xfrm>
            <a:off x="722313" y="4406900"/>
            <a:ext cx="7772400" cy="1362075"/>
          </a:xfrm>
        </p:spPr>
        <p:txBody>
          <a:bodyPr anchor="t"/>
          <a:lstStyle>
            <a:lvl1pPr algn="l">
              <a:defRPr sz="4000" b="1" cap="all"/>
            </a:lvl1pPr>
          </a:lstStyle>
          <a:p>
            <a:r>
              <a:rPr lang="bg-BG"/>
              <a:t>Щракнете, за да редактирате стила на заглавието в образеца</a:t>
            </a:r>
          </a:p>
        </p:txBody>
      </p:sp>
      <p:sp>
        <p:nvSpPr>
          <p:cNvPr id="3" name="Текстов контейне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a:t>Щракн., за да ред. стил на загл. в обр.</a:t>
            </a:r>
          </a:p>
        </p:txBody>
      </p:sp>
      <p:sp>
        <p:nvSpPr>
          <p:cNvPr id="4" name="Контейнер за дата 3"/>
          <p:cNvSpPr>
            <a:spLocks noGrp="1"/>
          </p:cNvSpPr>
          <p:nvPr>
            <p:ph type="dt" sz="half" idx="10"/>
          </p:nvPr>
        </p:nvSpPr>
        <p:spPr/>
        <p:txBody>
          <a:bodyPr/>
          <a:lstStyle/>
          <a:p>
            <a:fld id="{273CC536-4F3D-4E22-A9F1-A3C6D40310AC}" type="datetimeFigureOut">
              <a:rPr lang="bg-BG" smtClean="0"/>
              <a:t>22.3.2020 г.</a:t>
            </a:fld>
            <a:endParaRPr lang="bg-BG"/>
          </a:p>
        </p:txBody>
      </p:sp>
      <p:sp>
        <p:nvSpPr>
          <p:cNvPr id="5" name="Контейнер за долния колонтитул 4"/>
          <p:cNvSpPr>
            <a:spLocks noGrp="1"/>
          </p:cNvSpPr>
          <p:nvPr>
            <p:ph type="ftr" sz="quarter" idx="11"/>
          </p:nvPr>
        </p:nvSpPr>
        <p:spPr/>
        <p:txBody>
          <a:bodyPr/>
          <a:lstStyle/>
          <a:p>
            <a:endParaRPr lang="bg-BG"/>
          </a:p>
        </p:txBody>
      </p:sp>
      <p:sp>
        <p:nvSpPr>
          <p:cNvPr id="6" name="Контейнер за номер на слайда 5"/>
          <p:cNvSpPr>
            <a:spLocks noGrp="1"/>
          </p:cNvSpPr>
          <p:nvPr>
            <p:ph type="sldNum" sz="quarter" idx="12"/>
          </p:nvPr>
        </p:nvSpPr>
        <p:spPr/>
        <p:txBody>
          <a:bodyPr/>
          <a:lstStyle/>
          <a:p>
            <a:fld id="{353F3F3C-A60D-426C-8F94-912700854F7B}" type="slidenum">
              <a:rPr lang="bg-BG" smtClean="0"/>
              <a:t>‹#›</a:t>
            </a:fld>
            <a:endParaRPr lang="bg-B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bg-BG"/>
              <a:t>Щракнете, за да редактирате стила на заглавието в образеца</a:t>
            </a:r>
          </a:p>
        </p:txBody>
      </p:sp>
      <p:sp>
        <p:nvSpPr>
          <p:cNvPr id="3" name="Контейнер за съдържани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bg-BG"/>
              <a:t>Щракн., за да ред. стил на загл. в обр.</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4" name="Контейнер за съдържани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bg-BG"/>
              <a:t>Щракн., за да ред. стил на загл. в обр.</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5" name="Контейнер за дата 4"/>
          <p:cNvSpPr>
            <a:spLocks noGrp="1"/>
          </p:cNvSpPr>
          <p:nvPr>
            <p:ph type="dt" sz="half" idx="10"/>
          </p:nvPr>
        </p:nvSpPr>
        <p:spPr/>
        <p:txBody>
          <a:bodyPr/>
          <a:lstStyle/>
          <a:p>
            <a:fld id="{273CC536-4F3D-4E22-A9F1-A3C6D40310AC}" type="datetimeFigureOut">
              <a:rPr lang="bg-BG" smtClean="0"/>
              <a:t>22.3.2020 г.</a:t>
            </a:fld>
            <a:endParaRPr lang="bg-BG"/>
          </a:p>
        </p:txBody>
      </p:sp>
      <p:sp>
        <p:nvSpPr>
          <p:cNvPr id="6" name="Контейнер за долния колонтитул 5"/>
          <p:cNvSpPr>
            <a:spLocks noGrp="1"/>
          </p:cNvSpPr>
          <p:nvPr>
            <p:ph type="ftr" sz="quarter" idx="11"/>
          </p:nvPr>
        </p:nvSpPr>
        <p:spPr/>
        <p:txBody>
          <a:bodyPr/>
          <a:lstStyle/>
          <a:p>
            <a:endParaRPr lang="bg-BG"/>
          </a:p>
        </p:txBody>
      </p:sp>
      <p:sp>
        <p:nvSpPr>
          <p:cNvPr id="7" name="Контейнер за номер на слайда 6"/>
          <p:cNvSpPr>
            <a:spLocks noGrp="1"/>
          </p:cNvSpPr>
          <p:nvPr>
            <p:ph type="sldNum" sz="quarter" idx="12"/>
          </p:nvPr>
        </p:nvSpPr>
        <p:spPr/>
        <p:txBody>
          <a:bodyPr/>
          <a:lstStyle/>
          <a:p>
            <a:fld id="{353F3F3C-A60D-426C-8F94-912700854F7B}" type="slidenum">
              <a:rPr lang="bg-BG" smtClean="0"/>
              <a:t>‹#›</a:t>
            </a:fld>
            <a:endParaRPr lang="bg-B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lvl1pPr>
              <a:defRPr/>
            </a:lvl1pPr>
          </a:lstStyle>
          <a:p>
            <a:r>
              <a:rPr lang="bg-BG"/>
              <a:t>Щракнете, за да редактирате стила на заглавието в образеца</a:t>
            </a:r>
          </a:p>
        </p:txBody>
      </p:sp>
      <p:sp>
        <p:nvSpPr>
          <p:cNvPr id="3" name="Текстов контейне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 за да ред. стил на загл. в обр.</a:t>
            </a:r>
          </a:p>
        </p:txBody>
      </p:sp>
      <p:sp>
        <p:nvSpPr>
          <p:cNvPr id="4" name="Контейнер за съдържани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 за да ред. стил на загл. в обр.</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5" name="Текстов контейне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 за да ред. стил на загл. в обр.</a:t>
            </a:r>
          </a:p>
        </p:txBody>
      </p:sp>
      <p:sp>
        <p:nvSpPr>
          <p:cNvPr id="6" name="Контейнер за съдържани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 за да ред. стил на загл. в обр.</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7" name="Контейнер за дата 6"/>
          <p:cNvSpPr>
            <a:spLocks noGrp="1"/>
          </p:cNvSpPr>
          <p:nvPr>
            <p:ph type="dt" sz="half" idx="10"/>
          </p:nvPr>
        </p:nvSpPr>
        <p:spPr/>
        <p:txBody>
          <a:bodyPr/>
          <a:lstStyle/>
          <a:p>
            <a:fld id="{273CC536-4F3D-4E22-A9F1-A3C6D40310AC}" type="datetimeFigureOut">
              <a:rPr lang="bg-BG" smtClean="0"/>
              <a:t>22.3.2020 г.</a:t>
            </a:fld>
            <a:endParaRPr lang="bg-BG"/>
          </a:p>
        </p:txBody>
      </p:sp>
      <p:sp>
        <p:nvSpPr>
          <p:cNvPr id="8" name="Контейнер за долния колонтитул 7"/>
          <p:cNvSpPr>
            <a:spLocks noGrp="1"/>
          </p:cNvSpPr>
          <p:nvPr>
            <p:ph type="ftr" sz="quarter" idx="11"/>
          </p:nvPr>
        </p:nvSpPr>
        <p:spPr/>
        <p:txBody>
          <a:bodyPr/>
          <a:lstStyle/>
          <a:p>
            <a:endParaRPr lang="bg-BG"/>
          </a:p>
        </p:txBody>
      </p:sp>
      <p:sp>
        <p:nvSpPr>
          <p:cNvPr id="9" name="Контейнер за номер на слайда 8"/>
          <p:cNvSpPr>
            <a:spLocks noGrp="1"/>
          </p:cNvSpPr>
          <p:nvPr>
            <p:ph type="sldNum" sz="quarter" idx="12"/>
          </p:nvPr>
        </p:nvSpPr>
        <p:spPr/>
        <p:txBody>
          <a:bodyPr/>
          <a:lstStyle/>
          <a:p>
            <a:fld id="{353F3F3C-A60D-426C-8F94-912700854F7B}" type="slidenum">
              <a:rPr lang="bg-BG" smtClean="0"/>
              <a:t>‹#›</a:t>
            </a:fld>
            <a:endParaRPr lang="bg-B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bg-BG"/>
              <a:t>Щракнете, за да редактирате стила на заглавието в образеца</a:t>
            </a:r>
          </a:p>
        </p:txBody>
      </p:sp>
      <p:sp>
        <p:nvSpPr>
          <p:cNvPr id="3" name="Контейнер за дата 2"/>
          <p:cNvSpPr>
            <a:spLocks noGrp="1"/>
          </p:cNvSpPr>
          <p:nvPr>
            <p:ph type="dt" sz="half" idx="10"/>
          </p:nvPr>
        </p:nvSpPr>
        <p:spPr/>
        <p:txBody>
          <a:bodyPr/>
          <a:lstStyle/>
          <a:p>
            <a:fld id="{273CC536-4F3D-4E22-A9F1-A3C6D40310AC}" type="datetimeFigureOut">
              <a:rPr lang="bg-BG" smtClean="0"/>
              <a:t>22.3.2020 г.</a:t>
            </a:fld>
            <a:endParaRPr lang="bg-BG"/>
          </a:p>
        </p:txBody>
      </p:sp>
      <p:sp>
        <p:nvSpPr>
          <p:cNvPr id="4" name="Контейнер за долния колонтитул 3"/>
          <p:cNvSpPr>
            <a:spLocks noGrp="1"/>
          </p:cNvSpPr>
          <p:nvPr>
            <p:ph type="ftr" sz="quarter" idx="11"/>
          </p:nvPr>
        </p:nvSpPr>
        <p:spPr/>
        <p:txBody>
          <a:bodyPr/>
          <a:lstStyle/>
          <a:p>
            <a:endParaRPr lang="bg-BG"/>
          </a:p>
        </p:txBody>
      </p:sp>
      <p:sp>
        <p:nvSpPr>
          <p:cNvPr id="5" name="Контейнер за номер на слайда 4"/>
          <p:cNvSpPr>
            <a:spLocks noGrp="1"/>
          </p:cNvSpPr>
          <p:nvPr>
            <p:ph type="sldNum" sz="quarter" idx="12"/>
          </p:nvPr>
        </p:nvSpPr>
        <p:spPr/>
        <p:txBody>
          <a:bodyPr/>
          <a:lstStyle/>
          <a:p>
            <a:fld id="{353F3F3C-A60D-426C-8F94-912700854F7B}" type="slidenum">
              <a:rPr lang="bg-BG" smtClean="0"/>
              <a:t>‹#›</a:t>
            </a:fld>
            <a:endParaRPr lang="bg-B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Контейнер за дата 1"/>
          <p:cNvSpPr>
            <a:spLocks noGrp="1"/>
          </p:cNvSpPr>
          <p:nvPr>
            <p:ph type="dt" sz="half" idx="10"/>
          </p:nvPr>
        </p:nvSpPr>
        <p:spPr/>
        <p:txBody>
          <a:bodyPr/>
          <a:lstStyle/>
          <a:p>
            <a:fld id="{273CC536-4F3D-4E22-A9F1-A3C6D40310AC}" type="datetimeFigureOut">
              <a:rPr lang="bg-BG" smtClean="0"/>
              <a:t>22.3.2020 г.</a:t>
            </a:fld>
            <a:endParaRPr lang="bg-BG"/>
          </a:p>
        </p:txBody>
      </p:sp>
      <p:sp>
        <p:nvSpPr>
          <p:cNvPr id="3" name="Контейнер за долния колонтитул 2"/>
          <p:cNvSpPr>
            <a:spLocks noGrp="1"/>
          </p:cNvSpPr>
          <p:nvPr>
            <p:ph type="ftr" sz="quarter" idx="11"/>
          </p:nvPr>
        </p:nvSpPr>
        <p:spPr/>
        <p:txBody>
          <a:bodyPr/>
          <a:lstStyle/>
          <a:p>
            <a:endParaRPr lang="bg-BG"/>
          </a:p>
        </p:txBody>
      </p:sp>
      <p:sp>
        <p:nvSpPr>
          <p:cNvPr id="4" name="Контейнер за номер на слайда 3"/>
          <p:cNvSpPr>
            <a:spLocks noGrp="1"/>
          </p:cNvSpPr>
          <p:nvPr>
            <p:ph type="sldNum" sz="quarter" idx="12"/>
          </p:nvPr>
        </p:nvSpPr>
        <p:spPr/>
        <p:txBody>
          <a:bodyPr/>
          <a:lstStyle/>
          <a:p>
            <a:fld id="{353F3F3C-A60D-426C-8F94-912700854F7B}" type="slidenum">
              <a:rPr lang="bg-BG" smtClean="0"/>
              <a:t>‹#›</a:t>
            </a:fld>
            <a:endParaRPr lang="bg-B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57200" y="273050"/>
            <a:ext cx="3008313" cy="1162050"/>
          </a:xfrm>
        </p:spPr>
        <p:txBody>
          <a:bodyPr anchor="b"/>
          <a:lstStyle>
            <a:lvl1pPr algn="l">
              <a:defRPr sz="2000" b="1"/>
            </a:lvl1pPr>
          </a:lstStyle>
          <a:p>
            <a:r>
              <a:rPr lang="bg-BG"/>
              <a:t>Щракнете, за да редактирате стила на заглавието в образеца</a:t>
            </a:r>
          </a:p>
        </p:txBody>
      </p:sp>
      <p:sp>
        <p:nvSpPr>
          <p:cNvPr id="3" name="Контейнер за съдържани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a:t>Щракн., за да ред. стил на загл. в обр.</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4" name="Текстов контейне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 за да ред. стил на загл. в обр.</a:t>
            </a:r>
          </a:p>
        </p:txBody>
      </p:sp>
      <p:sp>
        <p:nvSpPr>
          <p:cNvPr id="5" name="Контейнер за дата 4"/>
          <p:cNvSpPr>
            <a:spLocks noGrp="1"/>
          </p:cNvSpPr>
          <p:nvPr>
            <p:ph type="dt" sz="half" idx="10"/>
          </p:nvPr>
        </p:nvSpPr>
        <p:spPr/>
        <p:txBody>
          <a:bodyPr/>
          <a:lstStyle/>
          <a:p>
            <a:fld id="{273CC536-4F3D-4E22-A9F1-A3C6D40310AC}" type="datetimeFigureOut">
              <a:rPr lang="bg-BG" smtClean="0"/>
              <a:t>22.3.2020 г.</a:t>
            </a:fld>
            <a:endParaRPr lang="bg-BG"/>
          </a:p>
        </p:txBody>
      </p:sp>
      <p:sp>
        <p:nvSpPr>
          <p:cNvPr id="6" name="Контейнер за долния колонтитул 5"/>
          <p:cNvSpPr>
            <a:spLocks noGrp="1"/>
          </p:cNvSpPr>
          <p:nvPr>
            <p:ph type="ftr" sz="quarter" idx="11"/>
          </p:nvPr>
        </p:nvSpPr>
        <p:spPr/>
        <p:txBody>
          <a:bodyPr/>
          <a:lstStyle/>
          <a:p>
            <a:endParaRPr lang="bg-BG"/>
          </a:p>
        </p:txBody>
      </p:sp>
      <p:sp>
        <p:nvSpPr>
          <p:cNvPr id="7" name="Контейнер за номер на слайда 6"/>
          <p:cNvSpPr>
            <a:spLocks noGrp="1"/>
          </p:cNvSpPr>
          <p:nvPr>
            <p:ph type="sldNum" sz="quarter" idx="12"/>
          </p:nvPr>
        </p:nvSpPr>
        <p:spPr/>
        <p:txBody>
          <a:bodyPr/>
          <a:lstStyle/>
          <a:p>
            <a:fld id="{353F3F3C-A60D-426C-8F94-912700854F7B}" type="slidenum">
              <a:rPr lang="bg-BG" smtClean="0"/>
              <a:t>‹#›</a:t>
            </a:fld>
            <a:endParaRPr lang="bg-B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792288" y="4800600"/>
            <a:ext cx="5486400" cy="566738"/>
          </a:xfrm>
        </p:spPr>
        <p:txBody>
          <a:bodyPr anchor="b"/>
          <a:lstStyle>
            <a:lvl1pPr algn="l">
              <a:defRPr sz="2000" b="1"/>
            </a:lvl1pPr>
          </a:lstStyle>
          <a:p>
            <a:r>
              <a:rPr lang="bg-BG"/>
              <a:t>Щракнете, за да редактирате стила на заглавието в образеца</a:t>
            </a:r>
          </a:p>
        </p:txBody>
      </p:sp>
      <p:sp>
        <p:nvSpPr>
          <p:cNvPr id="3" name="Контейнер за картина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a:p>
        </p:txBody>
      </p:sp>
      <p:sp>
        <p:nvSpPr>
          <p:cNvPr id="4" name="Текстов контейне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 за да ред. стил на загл. в обр.</a:t>
            </a:r>
          </a:p>
        </p:txBody>
      </p:sp>
      <p:sp>
        <p:nvSpPr>
          <p:cNvPr id="5" name="Контейнер за дата 4"/>
          <p:cNvSpPr>
            <a:spLocks noGrp="1"/>
          </p:cNvSpPr>
          <p:nvPr>
            <p:ph type="dt" sz="half" idx="10"/>
          </p:nvPr>
        </p:nvSpPr>
        <p:spPr/>
        <p:txBody>
          <a:bodyPr/>
          <a:lstStyle/>
          <a:p>
            <a:fld id="{273CC536-4F3D-4E22-A9F1-A3C6D40310AC}" type="datetimeFigureOut">
              <a:rPr lang="bg-BG" smtClean="0"/>
              <a:t>22.3.2020 г.</a:t>
            </a:fld>
            <a:endParaRPr lang="bg-BG"/>
          </a:p>
        </p:txBody>
      </p:sp>
      <p:sp>
        <p:nvSpPr>
          <p:cNvPr id="6" name="Контейнер за долния колонтитул 5"/>
          <p:cNvSpPr>
            <a:spLocks noGrp="1"/>
          </p:cNvSpPr>
          <p:nvPr>
            <p:ph type="ftr" sz="quarter" idx="11"/>
          </p:nvPr>
        </p:nvSpPr>
        <p:spPr/>
        <p:txBody>
          <a:bodyPr/>
          <a:lstStyle/>
          <a:p>
            <a:endParaRPr lang="bg-BG"/>
          </a:p>
        </p:txBody>
      </p:sp>
      <p:sp>
        <p:nvSpPr>
          <p:cNvPr id="7" name="Контейнер за номер на слайда 6"/>
          <p:cNvSpPr>
            <a:spLocks noGrp="1"/>
          </p:cNvSpPr>
          <p:nvPr>
            <p:ph type="sldNum" sz="quarter" idx="12"/>
          </p:nvPr>
        </p:nvSpPr>
        <p:spPr/>
        <p:txBody>
          <a:bodyPr/>
          <a:lstStyle/>
          <a:p>
            <a:fld id="{353F3F3C-A60D-426C-8F94-912700854F7B}" type="slidenum">
              <a:rPr lang="bg-BG" smtClean="0"/>
              <a:t>‹#›</a:t>
            </a:fld>
            <a:endParaRPr lang="bg-B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Контейнер за заглавие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bg-BG"/>
              <a:t>Щракнете, за да редактирате стила на заглавието в образеца</a:t>
            </a:r>
          </a:p>
        </p:txBody>
      </p:sp>
      <p:sp>
        <p:nvSpPr>
          <p:cNvPr id="3" name="Текстов контейне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bg-BG"/>
              <a:t>Щракн., за да ред. стил на загл. в обр.</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4" name="Контейнер за 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3CC536-4F3D-4E22-A9F1-A3C6D40310AC}" type="datetimeFigureOut">
              <a:rPr lang="bg-BG" smtClean="0"/>
              <a:t>22.3.2020 г.</a:t>
            </a:fld>
            <a:endParaRPr lang="bg-BG"/>
          </a:p>
        </p:txBody>
      </p:sp>
      <p:sp>
        <p:nvSpPr>
          <p:cNvPr id="5" name="Контейнер за долния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g-BG"/>
          </a:p>
        </p:txBody>
      </p:sp>
      <p:sp>
        <p:nvSpPr>
          <p:cNvPr id="6" name="Контейнер за номер на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3F3F3C-A60D-426C-8F94-912700854F7B}" type="slidenum">
              <a:rPr lang="bg-BG" smtClean="0"/>
              <a:t>‹#›</a:t>
            </a:fld>
            <a:endParaRPr lang="bg-B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ctrTitle"/>
          </p:nvPr>
        </p:nvSpPr>
        <p:spPr>
          <a:xfrm>
            <a:off x="685800" y="247650"/>
            <a:ext cx="7772400" cy="3960440"/>
          </a:xfrm>
        </p:spPr>
        <p:txBody>
          <a:bodyPr>
            <a:normAutofit fontScale="90000"/>
          </a:bodyPr>
          <a:lstStyle/>
          <a:p>
            <a:r>
              <a:rPr lang="en-US" b="1" dirty="0" smtClean="0"/>
              <a:t>STRESS AND HEALTH</a:t>
            </a:r>
            <a:br>
              <a:rPr lang="en-US" b="1" dirty="0" smtClean="0"/>
            </a:br>
            <a:r>
              <a:rPr lang="en-US" b="1" dirty="0" smtClean="0"/>
              <a:t>Lecture:4</a:t>
            </a:r>
            <a:r>
              <a:rPr lang="en-US" b="1" dirty="0"/>
              <a:t/>
            </a:r>
            <a:br>
              <a:rPr lang="en-US" b="1" dirty="0"/>
            </a:br>
            <a:r>
              <a:rPr lang="en-US" b="1" dirty="0" smtClean="0"/>
              <a:t/>
            </a:r>
            <a:br>
              <a:rPr lang="en-US" b="1" dirty="0" smtClean="0"/>
            </a:br>
            <a:r>
              <a:rPr lang="en-GB" sz="3100" dirty="0"/>
              <a:t>Stress – definitions and terms. Physical responses to stress. Stress and the immune system. Life events and stress. Stress as a person-environment interaction. Stress and health. Stress in medicine. Managing stress. </a:t>
            </a:r>
            <a:endParaRPr lang="bg-BG" sz="3100" b="1" dirty="0"/>
          </a:p>
        </p:txBody>
      </p:sp>
      <p:sp>
        <p:nvSpPr>
          <p:cNvPr id="3" name="Подзаглавие 2"/>
          <p:cNvSpPr>
            <a:spLocks noGrp="1"/>
          </p:cNvSpPr>
          <p:nvPr>
            <p:ph type="subTitle" idx="1"/>
          </p:nvPr>
        </p:nvSpPr>
        <p:spPr>
          <a:xfrm>
            <a:off x="1371600" y="4797152"/>
            <a:ext cx="6400800" cy="1752600"/>
          </a:xfrm>
        </p:spPr>
        <p:txBody>
          <a:bodyPr>
            <a:normAutofit fontScale="70000" lnSpcReduction="20000"/>
          </a:bodyPr>
          <a:lstStyle/>
          <a:p>
            <a:r>
              <a:rPr lang="en-US" dirty="0"/>
              <a:t>Assoc. Prof. </a:t>
            </a:r>
            <a:r>
              <a:rPr lang="en-US" dirty="0" err="1" smtClean="0"/>
              <a:t>Petranka</a:t>
            </a:r>
            <a:r>
              <a:rPr lang="en-US" dirty="0" smtClean="0"/>
              <a:t> </a:t>
            </a:r>
            <a:r>
              <a:rPr lang="en-US" dirty="0" err="1" smtClean="0"/>
              <a:t>Chumpalova</a:t>
            </a:r>
            <a:r>
              <a:rPr lang="en-US" dirty="0" smtClean="0"/>
              <a:t>,</a:t>
            </a:r>
            <a:endParaRPr lang="en-US" dirty="0"/>
          </a:p>
          <a:p>
            <a:r>
              <a:rPr lang="en-US" dirty="0"/>
              <a:t>Dept. of Psychiatry and </a:t>
            </a:r>
            <a:r>
              <a:rPr lang="en-US" dirty="0" smtClean="0"/>
              <a:t>Medical </a:t>
            </a:r>
            <a:r>
              <a:rPr lang="en-US" dirty="0"/>
              <a:t>psychology, Pleven Medical </a:t>
            </a:r>
            <a:r>
              <a:rPr lang="en-US" dirty="0" smtClean="0"/>
              <a:t>University</a:t>
            </a:r>
          </a:p>
          <a:p>
            <a:endParaRPr lang="en-US" dirty="0"/>
          </a:p>
          <a:p>
            <a:r>
              <a:rPr lang="en-US" dirty="0" smtClean="0"/>
              <a:t>chumpalova@abv.bg</a:t>
            </a:r>
            <a:endParaRPr lang="bg-BG" dirty="0"/>
          </a:p>
        </p:txBody>
      </p:sp>
      <p:graphicFrame>
        <p:nvGraphicFramePr>
          <p:cNvPr id="6" name="Object 6"/>
          <p:cNvGraphicFramePr>
            <a:graphicFrameLocks noChangeAspect="1"/>
          </p:cNvGraphicFramePr>
          <p:nvPr>
            <p:extLst>
              <p:ext uri="{D42A27DB-BD31-4B8C-83A1-F6EECF244321}">
                <p14:modId xmlns:p14="http://schemas.microsoft.com/office/powerpoint/2010/main" val="1314697662"/>
              </p:ext>
            </p:extLst>
          </p:nvPr>
        </p:nvGraphicFramePr>
        <p:xfrm>
          <a:off x="1187624" y="548680"/>
          <a:ext cx="1069975" cy="1093788"/>
        </p:xfrm>
        <a:graphic>
          <a:graphicData uri="http://schemas.openxmlformats.org/presentationml/2006/ole">
            <mc:AlternateContent xmlns:mc="http://schemas.openxmlformats.org/markup-compatibility/2006">
              <mc:Choice xmlns:v="urn:schemas-microsoft-com:vml" Requires="v">
                <p:oleObj spid="_x0000_s1026" r:id="rId3" imgW="1069784" imgH="1094166" progId="">
                  <p:embed/>
                </p:oleObj>
              </mc:Choice>
              <mc:Fallback>
                <p:oleObj r:id="rId3" imgW="1069784" imgH="1094166" progId="">
                  <p:embed/>
                  <p:pic>
                    <p:nvPicPr>
                      <p:cNvPr id="2052"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624" y="548680"/>
                        <a:ext cx="1069975" cy="109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976798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95536" y="1340768"/>
            <a:ext cx="8229600" cy="4349080"/>
          </a:xfrm>
        </p:spPr>
        <p:txBody>
          <a:bodyPr>
            <a:normAutofit fontScale="92500" lnSpcReduction="10000"/>
          </a:bodyPr>
          <a:lstStyle/>
          <a:p>
            <a:r>
              <a:rPr lang="en-US" dirty="0"/>
              <a:t>Individual stress response variations exist and some individuals will be more physiologically responsive than others. According to twin studies, </a:t>
            </a:r>
            <a:r>
              <a:rPr lang="en-US" b="1" i="1" dirty="0"/>
              <a:t>stress responsivity </a:t>
            </a:r>
            <a:r>
              <a:rPr lang="en-US" dirty="0"/>
              <a:t>may be at least partly genetically determined*</a:t>
            </a:r>
          </a:p>
          <a:p>
            <a:r>
              <a:rPr lang="en-US" dirty="0"/>
              <a:t>Individuals also vary in their pattern of physical responses to stress. One person may have high blood pressure responses to stress and another person may show a stronger inflammatory response.</a:t>
            </a:r>
          </a:p>
          <a:p>
            <a:endParaRPr lang="en-US" dirty="0"/>
          </a:p>
        </p:txBody>
      </p:sp>
      <p:sp>
        <p:nvSpPr>
          <p:cNvPr id="4" name="Заглавие 1"/>
          <p:cNvSpPr>
            <a:spLocks noGrp="1"/>
          </p:cNvSpPr>
          <p:nvPr>
            <p:ph type="title"/>
          </p:nvPr>
        </p:nvSpPr>
        <p:spPr>
          <a:xfrm>
            <a:off x="395536" y="404664"/>
            <a:ext cx="8229600" cy="706090"/>
          </a:xfrm>
        </p:spPr>
        <p:txBody>
          <a:bodyPr>
            <a:normAutofit/>
          </a:bodyPr>
          <a:lstStyle/>
          <a:p>
            <a:r>
              <a:rPr lang="en-US" sz="4000" b="1" dirty="0"/>
              <a:t>Physiological responses to stress</a:t>
            </a:r>
            <a:endParaRPr lang="bg-BG" sz="4000" b="1" dirty="0"/>
          </a:p>
        </p:txBody>
      </p:sp>
      <p:sp>
        <p:nvSpPr>
          <p:cNvPr id="5" name="Текстово поле 4"/>
          <p:cNvSpPr txBox="1"/>
          <p:nvPr/>
        </p:nvSpPr>
        <p:spPr>
          <a:xfrm>
            <a:off x="179512" y="5704760"/>
            <a:ext cx="9147929" cy="553998"/>
          </a:xfrm>
          <a:prstGeom prst="rect">
            <a:avLst/>
          </a:prstGeom>
          <a:noFill/>
        </p:spPr>
        <p:txBody>
          <a:bodyPr wrap="square" rtlCol="0">
            <a:spAutoFit/>
          </a:bodyPr>
          <a:lstStyle/>
          <a:p>
            <a:r>
              <a:rPr lang="en-US" sz="1500" dirty="0"/>
              <a:t>*Hewitt, J.K &amp; Turner, J.R. (1995) Behavior genetic studies of cardiovascular responses to stress, in J.R. Turner et al.(</a:t>
            </a:r>
            <a:r>
              <a:rPr lang="en-US" sz="1500" dirty="0" err="1"/>
              <a:t>eds</a:t>
            </a:r>
            <a:r>
              <a:rPr lang="en-US" sz="1500" dirty="0"/>
              <a:t>) </a:t>
            </a:r>
            <a:r>
              <a:rPr lang="en-US" sz="1500" i="1" dirty="0"/>
              <a:t>Behavior Genetic Approaches in Behavioral Medicine</a:t>
            </a:r>
            <a:r>
              <a:rPr lang="en-US" sz="1500" dirty="0"/>
              <a:t>. New York: Plenum. pp 87-103</a:t>
            </a:r>
          </a:p>
        </p:txBody>
      </p:sp>
    </p:spTree>
    <p:extLst>
      <p:ext uri="{BB962C8B-B14F-4D97-AF65-F5344CB8AC3E}">
        <p14:creationId xmlns:p14="http://schemas.microsoft.com/office/powerpoint/2010/main" val="3314351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457200" y="1124744"/>
            <a:ext cx="8229600" cy="4824537"/>
          </a:xfrm>
        </p:spPr>
        <p:txBody>
          <a:bodyPr>
            <a:normAutofit fontScale="92500" lnSpcReduction="20000"/>
          </a:bodyPr>
          <a:lstStyle/>
          <a:p>
            <a:r>
              <a:rPr lang="en-US" dirty="0"/>
              <a:t>Babies of mothers with high levels of stress and anxiety during pregnancy are more responsive to stress, show more anxiety and fearfulness and are more likely to have cognitive and attentional problems.*</a:t>
            </a:r>
          </a:p>
          <a:p>
            <a:r>
              <a:rPr lang="en-US" dirty="0"/>
              <a:t>The environment is also important in shaping responses to stress. Animal studies show that offspring of more nurturing mothers have reduced HPA axis responses through less CRF and enhanced negative feedback.** </a:t>
            </a:r>
          </a:p>
          <a:p>
            <a:r>
              <a:rPr lang="en-US" dirty="0"/>
              <a:t>Thus, individual differences in stress responsivity is determined by </a:t>
            </a:r>
            <a:r>
              <a:rPr lang="en-US" i="1" dirty="0"/>
              <a:t>nature</a:t>
            </a:r>
            <a:r>
              <a:rPr lang="en-US" dirty="0"/>
              <a:t> and </a:t>
            </a:r>
            <a:r>
              <a:rPr lang="en-US" i="1" dirty="0"/>
              <a:t>nurture.</a:t>
            </a:r>
          </a:p>
          <a:p>
            <a:endParaRPr lang="bg-BG" dirty="0"/>
          </a:p>
        </p:txBody>
      </p:sp>
      <p:sp>
        <p:nvSpPr>
          <p:cNvPr id="4" name="Текстово поле 3"/>
          <p:cNvSpPr txBox="1"/>
          <p:nvPr/>
        </p:nvSpPr>
        <p:spPr>
          <a:xfrm>
            <a:off x="683568" y="5805264"/>
            <a:ext cx="8316416" cy="1231106"/>
          </a:xfrm>
          <a:prstGeom prst="rect">
            <a:avLst/>
          </a:prstGeom>
          <a:noFill/>
        </p:spPr>
        <p:txBody>
          <a:bodyPr wrap="square" rtlCol="0">
            <a:spAutoFit/>
          </a:bodyPr>
          <a:lstStyle/>
          <a:p>
            <a:r>
              <a:rPr lang="en-US" sz="1400" dirty="0"/>
              <a:t>*</a:t>
            </a:r>
            <a:r>
              <a:rPr lang="en-US" sz="1400" dirty="0" err="1"/>
              <a:t>Talge</a:t>
            </a:r>
            <a:r>
              <a:rPr lang="en-US" sz="1400" dirty="0"/>
              <a:t>, N.M. et al. (2007) Antenatal maternal stress and long-term effects on child neurodevelopment: How and why?, Journal of Child Psychology and Psychiatry, 48: 245-261</a:t>
            </a:r>
            <a:endParaRPr lang="bg-BG" sz="1400" dirty="0"/>
          </a:p>
          <a:p>
            <a:r>
              <a:rPr lang="en-US" sz="1400" dirty="0"/>
              <a:t>**Champagne, F &amp; </a:t>
            </a:r>
            <a:r>
              <a:rPr lang="en-US" sz="1400" dirty="0" err="1"/>
              <a:t>Meaney</a:t>
            </a:r>
            <a:r>
              <a:rPr lang="en-US" sz="1400" dirty="0"/>
              <a:t>, M.J. (2001) Like mother, like daughter: Evidence for non-genomic transmission of parental behavior and stress responsivity, Progress in Brain Research, 133: 287-302</a:t>
            </a:r>
          </a:p>
          <a:p>
            <a:endParaRPr lang="bg-BG" dirty="0"/>
          </a:p>
        </p:txBody>
      </p:sp>
      <p:sp>
        <p:nvSpPr>
          <p:cNvPr id="5" name="Заглавие 1"/>
          <p:cNvSpPr>
            <a:spLocks noGrp="1"/>
          </p:cNvSpPr>
          <p:nvPr>
            <p:ph type="title"/>
          </p:nvPr>
        </p:nvSpPr>
        <p:spPr>
          <a:xfrm>
            <a:off x="395536" y="404664"/>
            <a:ext cx="8229600" cy="576064"/>
          </a:xfrm>
        </p:spPr>
        <p:txBody>
          <a:bodyPr>
            <a:normAutofit fontScale="90000"/>
          </a:bodyPr>
          <a:lstStyle/>
          <a:p>
            <a:r>
              <a:rPr lang="en-US" sz="4000" b="1" dirty="0"/>
              <a:t>Physical responses to stress</a:t>
            </a:r>
            <a:endParaRPr lang="bg-BG" sz="4000" b="1" dirty="0"/>
          </a:p>
        </p:txBody>
      </p:sp>
    </p:spTree>
    <p:extLst>
      <p:ext uri="{BB962C8B-B14F-4D97-AF65-F5344CB8AC3E}">
        <p14:creationId xmlns:p14="http://schemas.microsoft.com/office/powerpoint/2010/main" val="2382894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457200" y="1268760"/>
            <a:ext cx="8229600" cy="4857403"/>
          </a:xfrm>
        </p:spPr>
        <p:txBody>
          <a:bodyPr>
            <a:normAutofit fontScale="85000" lnSpcReduction="10000"/>
          </a:bodyPr>
          <a:lstStyle/>
          <a:p>
            <a:r>
              <a:rPr lang="en-US" dirty="0"/>
              <a:t>Emerging evidence suggests that the </a:t>
            </a:r>
            <a:r>
              <a:rPr lang="en-US" b="1" i="1" dirty="0"/>
              <a:t>fight-flight</a:t>
            </a:r>
            <a:r>
              <a:rPr lang="en-US" dirty="0"/>
              <a:t> response may be more relevant to males, while females may be more likely to show </a:t>
            </a:r>
            <a:r>
              <a:rPr lang="en-US" b="1" i="1" dirty="0"/>
              <a:t>tend-befriend</a:t>
            </a:r>
            <a:r>
              <a:rPr lang="en-US" dirty="0"/>
              <a:t> responses, where they will turn to the group for safety and to protect their young.* Data from studies show that the biological mechanism involved in this difference might be hormonal - </a:t>
            </a:r>
            <a:r>
              <a:rPr lang="en-US" i="1" dirty="0"/>
              <a:t>oxytocin</a:t>
            </a:r>
            <a:r>
              <a:rPr lang="en-US" dirty="0"/>
              <a:t>. </a:t>
            </a:r>
          </a:p>
          <a:p>
            <a:r>
              <a:rPr lang="en-US" dirty="0"/>
              <a:t>In summary physiological responses to stress will differ according to:</a:t>
            </a:r>
          </a:p>
          <a:p>
            <a:pPr lvl="1"/>
            <a:r>
              <a:rPr lang="en-US" i="1" dirty="0"/>
              <a:t>Circumstances</a:t>
            </a:r>
            <a:endParaRPr lang="en-US" dirty="0"/>
          </a:p>
          <a:p>
            <a:pPr lvl="1"/>
            <a:r>
              <a:rPr lang="en-US" i="1" dirty="0"/>
              <a:t>Individual differences</a:t>
            </a:r>
          </a:p>
          <a:p>
            <a:pPr lvl="1"/>
            <a:r>
              <a:rPr lang="en-US" dirty="0"/>
              <a:t>The </a:t>
            </a:r>
            <a:r>
              <a:rPr lang="en-US" i="1" dirty="0"/>
              <a:t>group </a:t>
            </a:r>
            <a:r>
              <a:rPr lang="en-US" dirty="0"/>
              <a:t>involved </a:t>
            </a:r>
            <a:endParaRPr lang="bg-BG" dirty="0"/>
          </a:p>
        </p:txBody>
      </p:sp>
      <p:sp>
        <p:nvSpPr>
          <p:cNvPr id="4" name="Заглавие 1"/>
          <p:cNvSpPr>
            <a:spLocks noGrp="1"/>
          </p:cNvSpPr>
          <p:nvPr>
            <p:ph type="title"/>
          </p:nvPr>
        </p:nvSpPr>
        <p:spPr>
          <a:xfrm>
            <a:off x="395536" y="404664"/>
            <a:ext cx="8229600" cy="706090"/>
          </a:xfrm>
        </p:spPr>
        <p:txBody>
          <a:bodyPr>
            <a:normAutofit/>
          </a:bodyPr>
          <a:lstStyle/>
          <a:p>
            <a:r>
              <a:rPr lang="en-US" sz="4000" b="1" dirty="0"/>
              <a:t>Physiological responses to stress</a:t>
            </a:r>
            <a:endParaRPr lang="bg-BG" sz="4000" b="1" dirty="0"/>
          </a:p>
        </p:txBody>
      </p:sp>
      <p:sp>
        <p:nvSpPr>
          <p:cNvPr id="5" name="Текстово поле 4"/>
          <p:cNvSpPr txBox="1"/>
          <p:nvPr/>
        </p:nvSpPr>
        <p:spPr>
          <a:xfrm>
            <a:off x="539552" y="6093295"/>
            <a:ext cx="8352928" cy="646331"/>
          </a:xfrm>
          <a:prstGeom prst="rect">
            <a:avLst/>
          </a:prstGeom>
          <a:noFill/>
        </p:spPr>
        <p:txBody>
          <a:bodyPr wrap="square" rtlCol="0">
            <a:spAutoFit/>
          </a:bodyPr>
          <a:lstStyle/>
          <a:p>
            <a:r>
              <a:rPr lang="en-US" dirty="0"/>
              <a:t>Taylor, S.E. et al. (2000) Behavioral responses to stress in females: tend-and-befriend, not fight or flight, Psychological Review, 107: 411-429 </a:t>
            </a:r>
            <a:endParaRPr lang="bg-BG" dirty="0"/>
          </a:p>
        </p:txBody>
      </p:sp>
    </p:spTree>
    <p:extLst>
      <p:ext uri="{BB962C8B-B14F-4D97-AF65-F5344CB8AC3E}">
        <p14:creationId xmlns:p14="http://schemas.microsoft.com/office/powerpoint/2010/main" val="76560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normAutofit/>
          </a:bodyPr>
          <a:lstStyle/>
          <a:p>
            <a:r>
              <a:rPr lang="en-US" sz="3600" b="1" dirty="0"/>
              <a:t>Stress and the immune system</a:t>
            </a:r>
            <a:endParaRPr lang="bg-BG" sz="3600" b="1" dirty="0"/>
          </a:p>
        </p:txBody>
      </p:sp>
      <p:sp>
        <p:nvSpPr>
          <p:cNvPr id="3" name="Контейнер за съдържание 2"/>
          <p:cNvSpPr>
            <a:spLocks noGrp="1"/>
          </p:cNvSpPr>
          <p:nvPr>
            <p:ph idx="1"/>
          </p:nvPr>
        </p:nvSpPr>
        <p:spPr>
          <a:xfrm>
            <a:off x="457200" y="1268760"/>
            <a:ext cx="8229600" cy="4857403"/>
          </a:xfrm>
        </p:spPr>
        <p:txBody>
          <a:bodyPr>
            <a:normAutofit fontScale="92500" lnSpcReduction="20000"/>
          </a:bodyPr>
          <a:lstStyle/>
          <a:p>
            <a:r>
              <a:rPr lang="en-US" dirty="0"/>
              <a:t>Stress will have various effects on the immune system, depending on the demands of the situation. </a:t>
            </a:r>
          </a:p>
          <a:p>
            <a:r>
              <a:rPr lang="en-US" dirty="0"/>
              <a:t>The </a:t>
            </a:r>
            <a:r>
              <a:rPr lang="en-US" i="1" dirty="0"/>
              <a:t>sympathetic nervous system </a:t>
            </a:r>
            <a:r>
              <a:rPr lang="en-US" dirty="0"/>
              <a:t>increases immune system activity, particularly large granular lymphocyte activity such as NK-cells (natural killers cells).</a:t>
            </a:r>
          </a:p>
          <a:p>
            <a:r>
              <a:rPr lang="en-US" dirty="0"/>
              <a:t>However, the HPA axis suppresses some immune activity through the production of </a:t>
            </a:r>
            <a:r>
              <a:rPr lang="en-US" i="1" dirty="0"/>
              <a:t>cortisol</a:t>
            </a:r>
            <a:r>
              <a:rPr lang="en-US" dirty="0"/>
              <a:t>, which has an </a:t>
            </a:r>
            <a:r>
              <a:rPr lang="en-US" i="1" dirty="0"/>
              <a:t>anti-inflammatory effect </a:t>
            </a:r>
            <a:r>
              <a:rPr lang="en-US" dirty="0"/>
              <a:t>and reduces both the number of white blood cells (WBC) and the release of cytokines.</a:t>
            </a:r>
          </a:p>
        </p:txBody>
      </p:sp>
    </p:spTree>
    <p:extLst>
      <p:ext uri="{BB962C8B-B14F-4D97-AF65-F5344CB8AC3E}">
        <p14:creationId xmlns:p14="http://schemas.microsoft.com/office/powerpoint/2010/main" val="62030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467544" y="908720"/>
            <a:ext cx="8229600" cy="4525963"/>
          </a:xfrm>
        </p:spPr>
        <p:txBody>
          <a:bodyPr>
            <a:noAutofit/>
          </a:bodyPr>
          <a:lstStyle/>
          <a:p>
            <a:r>
              <a:rPr lang="en-US" sz="2300" dirty="0"/>
              <a:t>Different type of stressful events invoke different immune responses. Short stressors</a:t>
            </a:r>
            <a:r>
              <a:rPr lang="bg-BG" sz="2300" dirty="0"/>
              <a:t> </a:t>
            </a:r>
            <a:r>
              <a:rPr lang="en-US" sz="2300" dirty="0"/>
              <a:t>lead to an acute immune response such as the one described above to provide an immediate defense against injuries and the broad risk of infection. This response is rapid and the immune system will quickly return to baseline levels.</a:t>
            </a:r>
          </a:p>
          <a:p>
            <a:r>
              <a:rPr lang="en-US" sz="2300" dirty="0"/>
              <a:t>Stressors lasting several days lead to increase in cytokine production and thus the body is more able to co-ordinate responses against infections.*</a:t>
            </a:r>
          </a:p>
          <a:p>
            <a:r>
              <a:rPr lang="en-US" sz="2300" dirty="0"/>
              <a:t>Chronically stressful events will have a negative impact on almost all aspects of immune functioning, with poorer immune function overall. This makes a person more likely to get ill, particularly if they are already vulnerable (e.g. older people) or have a pre-existing disease. </a:t>
            </a:r>
          </a:p>
        </p:txBody>
      </p:sp>
      <p:sp>
        <p:nvSpPr>
          <p:cNvPr id="4" name="Заглавие 1"/>
          <p:cNvSpPr>
            <a:spLocks noGrp="1"/>
          </p:cNvSpPr>
          <p:nvPr>
            <p:ph type="title"/>
          </p:nvPr>
        </p:nvSpPr>
        <p:spPr>
          <a:xfrm>
            <a:off x="457200" y="274638"/>
            <a:ext cx="8229600" cy="706090"/>
          </a:xfrm>
        </p:spPr>
        <p:txBody>
          <a:bodyPr>
            <a:normAutofit/>
          </a:bodyPr>
          <a:lstStyle/>
          <a:p>
            <a:r>
              <a:rPr lang="en-US" sz="3600" b="1" dirty="0"/>
              <a:t>Stress and the immune system</a:t>
            </a:r>
            <a:endParaRPr lang="bg-BG" sz="3600" b="1" dirty="0"/>
          </a:p>
        </p:txBody>
      </p:sp>
    </p:spTree>
    <p:extLst>
      <p:ext uri="{BB962C8B-B14F-4D97-AF65-F5344CB8AC3E}">
        <p14:creationId xmlns:p14="http://schemas.microsoft.com/office/powerpoint/2010/main" val="3473552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57200" y="274638"/>
            <a:ext cx="8229600" cy="778098"/>
          </a:xfrm>
        </p:spPr>
        <p:txBody>
          <a:bodyPr>
            <a:normAutofit/>
          </a:bodyPr>
          <a:lstStyle/>
          <a:p>
            <a:r>
              <a:rPr lang="en-US" sz="3600" b="1" dirty="0"/>
              <a:t>The role of life events</a:t>
            </a:r>
            <a:endParaRPr lang="bg-BG" sz="3600" b="1" dirty="0"/>
          </a:p>
        </p:txBody>
      </p:sp>
      <p:sp>
        <p:nvSpPr>
          <p:cNvPr id="3" name="Контейнер за съдържание 2"/>
          <p:cNvSpPr>
            <a:spLocks noGrp="1"/>
          </p:cNvSpPr>
          <p:nvPr>
            <p:ph idx="1"/>
          </p:nvPr>
        </p:nvSpPr>
        <p:spPr>
          <a:xfrm>
            <a:off x="457200" y="908720"/>
            <a:ext cx="8229600" cy="5217443"/>
          </a:xfrm>
        </p:spPr>
        <p:txBody>
          <a:bodyPr>
            <a:normAutofit fontScale="85000" lnSpcReduction="20000"/>
          </a:bodyPr>
          <a:lstStyle/>
          <a:p>
            <a:r>
              <a:rPr lang="en-US" dirty="0"/>
              <a:t>Life events are usually measured with a checklist of different types of stressful events (e.g. divorce, bereavement, marriage, or financial problems). Advantages of this approach are:</a:t>
            </a:r>
          </a:p>
          <a:p>
            <a:pPr lvl="1"/>
            <a:r>
              <a:rPr lang="en-US" dirty="0"/>
              <a:t>Distinguishes the stressor from the stress</a:t>
            </a:r>
          </a:p>
          <a:p>
            <a:pPr lvl="1"/>
            <a:r>
              <a:rPr lang="en-US" dirty="0"/>
              <a:t>Provides an objective measure of stress response. </a:t>
            </a:r>
          </a:p>
          <a:p>
            <a:r>
              <a:rPr lang="en-US" dirty="0"/>
              <a:t>Disadvantages:</a:t>
            </a:r>
          </a:p>
          <a:p>
            <a:pPr lvl="1"/>
            <a:r>
              <a:rPr lang="en-US" dirty="0"/>
              <a:t>Fails to account for individual differences in events that are perceived as stressful - for example a muscle injury will potentially be much more stressful for a professional athlete than for an office worker. </a:t>
            </a:r>
          </a:p>
          <a:p>
            <a:pPr lvl="1"/>
            <a:r>
              <a:rPr lang="en-US" dirty="0"/>
              <a:t>Measurement of stress by checklists is likely to be affected by recall biases - people who are ill are much more likely to search for a cause of their illness and attribute it to stress in comparison to those that are healthy.</a:t>
            </a:r>
            <a:endParaRPr lang="bg-BG" dirty="0"/>
          </a:p>
        </p:txBody>
      </p:sp>
    </p:spTree>
    <p:extLst>
      <p:ext uri="{BB962C8B-B14F-4D97-AF65-F5344CB8AC3E}">
        <p14:creationId xmlns:p14="http://schemas.microsoft.com/office/powerpoint/2010/main" val="32137661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82" y="988861"/>
            <a:ext cx="4657725" cy="5057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2026" y="980728"/>
            <a:ext cx="4117423" cy="100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Текстово поле 3"/>
          <p:cNvSpPr txBox="1"/>
          <p:nvPr/>
        </p:nvSpPr>
        <p:spPr>
          <a:xfrm>
            <a:off x="4872026" y="2049478"/>
            <a:ext cx="4117423" cy="3785652"/>
          </a:xfrm>
          <a:prstGeom prst="rect">
            <a:avLst/>
          </a:prstGeom>
          <a:noFill/>
        </p:spPr>
        <p:txBody>
          <a:bodyPr wrap="square" rtlCol="0">
            <a:spAutoFit/>
          </a:bodyPr>
          <a:lstStyle/>
          <a:p>
            <a:pPr marL="285750" indent="-285750">
              <a:buFont typeface="Arial" panose="020B0604020202020204" pitchFamily="34" charset="0"/>
              <a:buChar char="•"/>
            </a:pPr>
            <a:r>
              <a:rPr lang="en-US" sz="2000" dirty="0"/>
              <a:t>Alternative measures of stress such as PERCEIVED STRESS SCALE* focus on </a:t>
            </a:r>
            <a:r>
              <a:rPr lang="en-US" sz="2000" i="1" dirty="0"/>
              <a:t>appraisal</a:t>
            </a:r>
            <a:r>
              <a:rPr lang="en-US" sz="2000" dirty="0"/>
              <a:t> and </a:t>
            </a:r>
            <a:r>
              <a:rPr lang="en-US" sz="2000" i="1" dirty="0"/>
              <a:t>stress responses</a:t>
            </a:r>
            <a:r>
              <a:rPr lang="en-US" sz="2000" dirty="0"/>
              <a:t>. This approach detects significant life events more accurately but mixes together </a:t>
            </a:r>
            <a:r>
              <a:rPr lang="en-US" sz="2000" i="1" dirty="0"/>
              <a:t>stressors</a:t>
            </a:r>
            <a:r>
              <a:rPr lang="en-US" sz="2000" dirty="0"/>
              <a:t>, </a:t>
            </a:r>
            <a:r>
              <a:rPr lang="en-US" sz="2000" i="1" dirty="0"/>
              <a:t>stress responses</a:t>
            </a:r>
            <a:r>
              <a:rPr lang="en-US" sz="2000" dirty="0"/>
              <a:t>, and </a:t>
            </a:r>
            <a:r>
              <a:rPr lang="en-US" sz="2000" i="1" dirty="0"/>
              <a:t>coping responses</a:t>
            </a:r>
          </a:p>
          <a:p>
            <a:pPr marL="285750" indent="-285750">
              <a:buFont typeface="Arial" panose="020B0604020202020204" pitchFamily="34" charset="0"/>
              <a:buChar char="•"/>
            </a:pPr>
            <a:r>
              <a:rPr lang="en-US" sz="2000" dirty="0"/>
              <a:t>There is plenty of evidence to show that more life events are associated with various illnesses and even death**</a:t>
            </a:r>
            <a:endParaRPr lang="bg-BG" sz="2000" dirty="0"/>
          </a:p>
        </p:txBody>
      </p:sp>
      <p:sp>
        <p:nvSpPr>
          <p:cNvPr id="7" name="Заглавие 1"/>
          <p:cNvSpPr>
            <a:spLocks noGrp="1"/>
          </p:cNvSpPr>
          <p:nvPr>
            <p:ph type="title"/>
          </p:nvPr>
        </p:nvSpPr>
        <p:spPr>
          <a:xfrm>
            <a:off x="457200" y="274638"/>
            <a:ext cx="8229600" cy="778098"/>
          </a:xfrm>
        </p:spPr>
        <p:txBody>
          <a:bodyPr>
            <a:normAutofit/>
          </a:bodyPr>
          <a:lstStyle/>
          <a:p>
            <a:r>
              <a:rPr lang="en-US" sz="3600" b="1" dirty="0"/>
              <a:t>The role of life events</a:t>
            </a:r>
            <a:endParaRPr lang="bg-BG" sz="3600" b="1" dirty="0"/>
          </a:p>
        </p:txBody>
      </p:sp>
      <p:sp>
        <p:nvSpPr>
          <p:cNvPr id="5" name="Текстово поле 4"/>
          <p:cNvSpPr txBox="1"/>
          <p:nvPr/>
        </p:nvSpPr>
        <p:spPr>
          <a:xfrm>
            <a:off x="34482" y="6046636"/>
            <a:ext cx="9013766" cy="738664"/>
          </a:xfrm>
          <a:prstGeom prst="rect">
            <a:avLst/>
          </a:prstGeom>
          <a:noFill/>
        </p:spPr>
        <p:txBody>
          <a:bodyPr wrap="square" rtlCol="0">
            <a:spAutoFit/>
          </a:bodyPr>
          <a:lstStyle/>
          <a:p>
            <a:r>
              <a:rPr lang="en-US" sz="1400" dirty="0"/>
              <a:t>*Cohen, S. et al. (1983) A global measure of perceived stress. </a:t>
            </a:r>
            <a:r>
              <a:rPr lang="en-US" sz="1400" i="1" dirty="0"/>
              <a:t>Journal of Health and Social Behavior</a:t>
            </a:r>
            <a:r>
              <a:rPr lang="en-US" sz="1400" dirty="0"/>
              <a:t>, 24: 385-396</a:t>
            </a:r>
          </a:p>
          <a:p>
            <a:r>
              <a:rPr lang="en-US" sz="1400" dirty="0"/>
              <a:t>**Subramanian, S.W. et al. (2008) Widowhood and mortality among the elderly: the modifying role of neighborhood concentration of widowed individuals. Social Science and Medicine, 66: 873-884 </a:t>
            </a:r>
            <a:endParaRPr lang="bg-BG" sz="1400" dirty="0"/>
          </a:p>
        </p:txBody>
      </p:sp>
    </p:spTree>
    <p:extLst>
      <p:ext uri="{BB962C8B-B14F-4D97-AF65-F5344CB8AC3E}">
        <p14:creationId xmlns:p14="http://schemas.microsoft.com/office/powerpoint/2010/main" val="2283120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67544" y="188640"/>
            <a:ext cx="8229600" cy="634082"/>
          </a:xfrm>
        </p:spPr>
        <p:txBody>
          <a:bodyPr>
            <a:noAutofit/>
          </a:bodyPr>
          <a:lstStyle/>
          <a:p>
            <a:r>
              <a:rPr lang="en-US" sz="3300" b="1" dirty="0"/>
              <a:t>Stress as a person-environment interaction</a:t>
            </a:r>
            <a:endParaRPr lang="bg-BG" sz="3300" b="1" dirty="0"/>
          </a:p>
        </p:txBody>
      </p:sp>
      <p:sp>
        <p:nvSpPr>
          <p:cNvPr id="3" name="Контейнер за съдържание 2"/>
          <p:cNvSpPr>
            <a:spLocks noGrp="1"/>
          </p:cNvSpPr>
          <p:nvPr>
            <p:ph idx="1"/>
          </p:nvPr>
        </p:nvSpPr>
        <p:spPr>
          <a:xfrm>
            <a:off x="467544" y="836712"/>
            <a:ext cx="8229600" cy="5537426"/>
          </a:xfrm>
        </p:spPr>
        <p:txBody>
          <a:bodyPr>
            <a:normAutofit fontScale="47500" lnSpcReduction="20000"/>
          </a:bodyPr>
          <a:lstStyle/>
          <a:p>
            <a:r>
              <a:rPr lang="en-US" sz="5100" b="1" i="1" dirty="0"/>
              <a:t>Interactional explanations</a:t>
            </a:r>
            <a:r>
              <a:rPr lang="en-US" sz="5100" dirty="0"/>
              <a:t> of stress posit that the response to stress depends on the interaction between a person and his/her environment - stress occurs when a person appraises the demands of a situation as being greater than their ability to cope with them.*</a:t>
            </a:r>
          </a:p>
          <a:p>
            <a:r>
              <a:rPr lang="en-US" sz="5100" i="1" dirty="0"/>
              <a:t>Appraisal processes </a:t>
            </a:r>
            <a:r>
              <a:rPr lang="en-US" sz="5100" dirty="0"/>
              <a:t>are central and explain the great variation in how people respond to stressful circumstances. Those who apprise an event as </a:t>
            </a:r>
            <a:r>
              <a:rPr lang="en-US" sz="5100" i="1" dirty="0"/>
              <a:t>challenging</a:t>
            </a:r>
            <a:r>
              <a:rPr lang="en-US" sz="5100" dirty="0"/>
              <a:t> will have smaller cortisol responses than those who apprise it as </a:t>
            </a:r>
            <a:r>
              <a:rPr lang="en-US" sz="5100" i="1" dirty="0"/>
              <a:t>stressful</a:t>
            </a:r>
            <a:r>
              <a:rPr lang="en-US" sz="5100" dirty="0"/>
              <a:t>.</a:t>
            </a:r>
            <a:endParaRPr lang="bg-BG" sz="5100" dirty="0"/>
          </a:p>
          <a:p>
            <a:r>
              <a:rPr lang="en-US" sz="5100" dirty="0"/>
              <a:t>Three processes of appraisal are outlined:</a:t>
            </a:r>
          </a:p>
          <a:p>
            <a:pPr lvl="1"/>
            <a:r>
              <a:rPr lang="en-US" sz="4200" b="1" dirty="0"/>
              <a:t>Primary appraisal:</a:t>
            </a:r>
            <a:r>
              <a:rPr lang="en-US" sz="4200" dirty="0"/>
              <a:t> the demands of the situation are evaluated as benign, challenging, or stressful/threatening.</a:t>
            </a:r>
          </a:p>
          <a:p>
            <a:pPr lvl="1"/>
            <a:r>
              <a:rPr lang="en-US" sz="4200" b="1" dirty="0"/>
              <a:t>Secondary appraisal:</a:t>
            </a:r>
            <a:r>
              <a:rPr lang="en-US" sz="4200" dirty="0"/>
              <a:t> a person evaluates their resources and the ability to cope.</a:t>
            </a:r>
          </a:p>
          <a:p>
            <a:pPr lvl="1"/>
            <a:r>
              <a:rPr lang="en-US" sz="4200" b="1" dirty="0"/>
              <a:t>Reappraisal:</a:t>
            </a:r>
            <a:r>
              <a:rPr lang="en-US" sz="4200" dirty="0"/>
              <a:t> a person reconsiders the situation once they have tried to cope with it. It may be seen as less or more stressful than originally thought, depending on the effect of their coping responses.</a:t>
            </a:r>
          </a:p>
        </p:txBody>
      </p:sp>
      <p:sp>
        <p:nvSpPr>
          <p:cNvPr id="4" name="Текстово поле 3"/>
          <p:cNvSpPr txBox="1"/>
          <p:nvPr/>
        </p:nvSpPr>
        <p:spPr>
          <a:xfrm>
            <a:off x="912675" y="6346002"/>
            <a:ext cx="8712968" cy="369332"/>
          </a:xfrm>
          <a:prstGeom prst="rect">
            <a:avLst/>
          </a:prstGeom>
          <a:noFill/>
        </p:spPr>
        <p:txBody>
          <a:bodyPr wrap="square" rtlCol="0">
            <a:spAutoFit/>
          </a:bodyPr>
          <a:lstStyle/>
          <a:p>
            <a:r>
              <a:rPr lang="en-US" dirty="0"/>
              <a:t>*Lazarus, R.S &amp; Folkman, S (1984) </a:t>
            </a:r>
            <a:r>
              <a:rPr lang="en-US" i="1" dirty="0"/>
              <a:t>Stress, Appraisal and Coping</a:t>
            </a:r>
            <a:r>
              <a:rPr lang="en-US" dirty="0"/>
              <a:t>. New York: Springer</a:t>
            </a:r>
            <a:endParaRPr lang="bg-BG" dirty="0"/>
          </a:p>
        </p:txBody>
      </p:sp>
    </p:spTree>
    <p:extLst>
      <p:ext uri="{BB962C8B-B14F-4D97-AF65-F5344CB8AC3E}">
        <p14:creationId xmlns:p14="http://schemas.microsoft.com/office/powerpoint/2010/main" val="1385784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Medical_psychology_AEO_Lectures\Stress_as_person_environment_interactio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885" y="908720"/>
            <a:ext cx="6111528" cy="3744000"/>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лавие 1"/>
          <p:cNvSpPr>
            <a:spLocks noGrp="1"/>
          </p:cNvSpPr>
          <p:nvPr>
            <p:ph type="title"/>
          </p:nvPr>
        </p:nvSpPr>
        <p:spPr>
          <a:xfrm>
            <a:off x="467544" y="188640"/>
            <a:ext cx="8229600" cy="634082"/>
          </a:xfrm>
        </p:spPr>
        <p:txBody>
          <a:bodyPr>
            <a:noAutofit/>
          </a:bodyPr>
          <a:lstStyle/>
          <a:p>
            <a:r>
              <a:rPr lang="en-US" sz="3300" b="1" dirty="0"/>
              <a:t>Stress as a person-environment interaction</a:t>
            </a:r>
            <a:endParaRPr lang="bg-BG" sz="3300" b="1" dirty="0"/>
          </a:p>
        </p:txBody>
      </p:sp>
      <p:sp>
        <p:nvSpPr>
          <p:cNvPr id="4" name="Текстово поле 3"/>
          <p:cNvSpPr txBox="1"/>
          <p:nvPr/>
        </p:nvSpPr>
        <p:spPr>
          <a:xfrm>
            <a:off x="189856" y="4941168"/>
            <a:ext cx="8784976" cy="1261884"/>
          </a:xfrm>
          <a:prstGeom prst="rect">
            <a:avLst/>
          </a:prstGeom>
          <a:noFill/>
        </p:spPr>
        <p:txBody>
          <a:bodyPr wrap="square" rtlCol="0">
            <a:spAutoFit/>
          </a:bodyPr>
          <a:lstStyle/>
          <a:p>
            <a:pPr marL="285750" indent="-285750">
              <a:buFont typeface="Arial" panose="020B0604020202020204" pitchFamily="34" charset="0"/>
              <a:buChar char="•"/>
            </a:pPr>
            <a:r>
              <a:rPr lang="en-US" sz="1900" dirty="0"/>
              <a:t>Appraisal processes are central and explain the variation in people’s responses to stress. </a:t>
            </a:r>
          </a:p>
          <a:p>
            <a:pPr marL="285750" indent="-285750">
              <a:buFont typeface="Arial" panose="020B0604020202020204" pitchFamily="34" charset="0"/>
              <a:buChar char="•"/>
            </a:pPr>
            <a:r>
              <a:rPr lang="en-US" sz="1900" dirty="0"/>
              <a:t>Stress can be conceptualized as a dynamic process with constant interplay between appraisal, coping and </a:t>
            </a:r>
            <a:r>
              <a:rPr lang="en-US" sz="1900"/>
              <a:t>reappraisal.</a:t>
            </a:r>
            <a:endParaRPr lang="bg-BG" sz="1900" dirty="0"/>
          </a:p>
        </p:txBody>
      </p:sp>
    </p:spTree>
    <p:extLst>
      <p:ext uri="{BB962C8B-B14F-4D97-AF65-F5344CB8AC3E}">
        <p14:creationId xmlns:p14="http://schemas.microsoft.com/office/powerpoint/2010/main" val="2988440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57200" y="274638"/>
            <a:ext cx="8229600" cy="706090"/>
          </a:xfrm>
        </p:spPr>
        <p:txBody>
          <a:bodyPr>
            <a:normAutofit fontScale="90000"/>
          </a:bodyPr>
          <a:lstStyle/>
          <a:p>
            <a:r>
              <a:rPr lang="en-US" b="1" dirty="0"/>
              <a:t>Stress and health</a:t>
            </a:r>
            <a:endParaRPr lang="bg-BG" b="1" dirty="0"/>
          </a:p>
        </p:txBody>
      </p:sp>
      <p:sp>
        <p:nvSpPr>
          <p:cNvPr id="3" name="Контейнер за съдържание 2"/>
          <p:cNvSpPr>
            <a:spLocks noGrp="1"/>
          </p:cNvSpPr>
          <p:nvPr>
            <p:ph idx="1"/>
          </p:nvPr>
        </p:nvSpPr>
        <p:spPr>
          <a:xfrm>
            <a:off x="457200" y="1124744"/>
            <a:ext cx="8229600" cy="5328592"/>
          </a:xfrm>
        </p:spPr>
        <p:txBody>
          <a:bodyPr>
            <a:normAutofit fontScale="70000" lnSpcReduction="20000"/>
          </a:bodyPr>
          <a:lstStyle/>
          <a:p>
            <a:r>
              <a:rPr lang="en-US" dirty="0"/>
              <a:t>The impact of stress on physical health varies between illnesses. Evidence show that stress increases the morbidity of:</a:t>
            </a:r>
          </a:p>
          <a:p>
            <a:pPr lvl="1"/>
            <a:r>
              <a:rPr lang="en-US" dirty="0"/>
              <a:t>Episodes of infectious illnesses (like colds)</a:t>
            </a:r>
          </a:p>
          <a:p>
            <a:pPr lvl="1"/>
            <a:r>
              <a:rPr lang="en-US" dirty="0"/>
              <a:t>Cardiovascular disease </a:t>
            </a:r>
          </a:p>
          <a:p>
            <a:pPr lvl="1"/>
            <a:r>
              <a:rPr lang="en-US" dirty="0"/>
              <a:t>Wound healing (slower it)</a:t>
            </a:r>
          </a:p>
          <a:p>
            <a:r>
              <a:rPr lang="en-US" dirty="0"/>
              <a:t>Additionally, stress worsens auto-immune conditions such as: </a:t>
            </a:r>
          </a:p>
          <a:p>
            <a:pPr lvl="1"/>
            <a:r>
              <a:rPr lang="en-US" dirty="0"/>
              <a:t>Asthma</a:t>
            </a:r>
          </a:p>
          <a:p>
            <a:pPr lvl="1"/>
            <a:r>
              <a:rPr lang="en-US" dirty="0"/>
              <a:t>Rheumatoid arthritis</a:t>
            </a:r>
          </a:p>
          <a:p>
            <a:pPr lvl="1"/>
            <a:r>
              <a:rPr lang="en-US" dirty="0"/>
              <a:t>Inflammatory bowel disease</a:t>
            </a:r>
          </a:p>
          <a:p>
            <a:pPr lvl="1"/>
            <a:r>
              <a:rPr lang="en-US" dirty="0"/>
              <a:t>HIV/AIDS</a:t>
            </a:r>
          </a:p>
          <a:p>
            <a:r>
              <a:rPr lang="en-US" dirty="0"/>
              <a:t>It is well known that chronic or severe stress can lead to a number of mental health problems including:</a:t>
            </a:r>
          </a:p>
          <a:p>
            <a:pPr lvl="1"/>
            <a:r>
              <a:rPr lang="en-US" dirty="0"/>
              <a:t>Anxiety</a:t>
            </a:r>
          </a:p>
          <a:p>
            <a:pPr lvl="1"/>
            <a:r>
              <a:rPr lang="en-US" dirty="0"/>
              <a:t>Depression</a:t>
            </a:r>
          </a:p>
          <a:p>
            <a:pPr lvl="1"/>
            <a:r>
              <a:rPr lang="en-US" dirty="0"/>
              <a:t>Stress burnout</a:t>
            </a:r>
          </a:p>
          <a:p>
            <a:pPr lvl="1"/>
            <a:r>
              <a:rPr lang="en-US" dirty="0"/>
              <a:t>Post-traumatic brain disorder (PTSD) </a:t>
            </a:r>
            <a:endParaRPr lang="bg-BG" dirty="0"/>
          </a:p>
        </p:txBody>
      </p:sp>
    </p:spTree>
    <p:extLst>
      <p:ext uri="{BB962C8B-B14F-4D97-AF65-F5344CB8AC3E}">
        <p14:creationId xmlns:p14="http://schemas.microsoft.com/office/powerpoint/2010/main" val="1401168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normAutofit/>
          </a:bodyPr>
          <a:lstStyle/>
          <a:p>
            <a:r>
              <a:rPr lang="en-US" sz="6000" b="1" dirty="0"/>
              <a:t>AGENDA</a:t>
            </a:r>
            <a:endParaRPr lang="bg-BG" sz="6000" b="1" dirty="0"/>
          </a:p>
        </p:txBody>
      </p:sp>
      <p:sp>
        <p:nvSpPr>
          <p:cNvPr id="3" name="Контейнер за съдържание 2"/>
          <p:cNvSpPr>
            <a:spLocks noGrp="1"/>
          </p:cNvSpPr>
          <p:nvPr>
            <p:ph idx="1"/>
          </p:nvPr>
        </p:nvSpPr>
        <p:spPr/>
        <p:txBody>
          <a:bodyPr>
            <a:normAutofit/>
          </a:bodyPr>
          <a:lstStyle/>
          <a:p>
            <a:r>
              <a:rPr lang="en-US" sz="4800" dirty="0"/>
              <a:t>What is stress: definitions, theories etc.</a:t>
            </a:r>
          </a:p>
          <a:p>
            <a:r>
              <a:rPr lang="en-US" sz="4800" dirty="0"/>
              <a:t>Stress and health</a:t>
            </a:r>
          </a:p>
          <a:p>
            <a:r>
              <a:rPr lang="en-US" sz="4800" dirty="0"/>
              <a:t>Stress in medicine</a:t>
            </a:r>
          </a:p>
          <a:p>
            <a:r>
              <a:rPr lang="en-US" sz="4800" dirty="0"/>
              <a:t>Managing stress</a:t>
            </a:r>
            <a:endParaRPr lang="bg-BG" sz="4800" dirty="0"/>
          </a:p>
        </p:txBody>
      </p:sp>
    </p:spTree>
    <p:extLst>
      <p:ext uri="{BB962C8B-B14F-4D97-AF65-F5344CB8AC3E}">
        <p14:creationId xmlns:p14="http://schemas.microsoft.com/office/powerpoint/2010/main" val="36362985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457200" y="1052736"/>
            <a:ext cx="8229600" cy="5073427"/>
          </a:xfrm>
        </p:spPr>
        <p:txBody>
          <a:bodyPr>
            <a:normAutofit fontScale="92500" lnSpcReduction="20000"/>
          </a:bodyPr>
          <a:lstStyle/>
          <a:p>
            <a:r>
              <a:rPr lang="en-US" dirty="0"/>
              <a:t>It is difficult to establish the definitive pathways between stress and health. </a:t>
            </a:r>
          </a:p>
          <a:p>
            <a:r>
              <a:rPr lang="en-US" dirty="0"/>
              <a:t>The first issue here is </a:t>
            </a:r>
            <a:r>
              <a:rPr lang="en-US" i="1" dirty="0"/>
              <a:t>why is that if we put two people in the same circumstances, one person becomes stressed and the other not? Or that one person develops heart disease and another remains healthy?</a:t>
            </a:r>
            <a:r>
              <a:rPr lang="en-US" dirty="0"/>
              <a:t> </a:t>
            </a:r>
          </a:p>
          <a:p>
            <a:r>
              <a:rPr lang="en-US" dirty="0"/>
              <a:t>It is believed that differences between individuals are explained by differences in appraisal, but the effects of stress are also moderated by other factors, such as </a:t>
            </a:r>
            <a:r>
              <a:rPr lang="en-US" i="1" dirty="0"/>
              <a:t>situational characteristics</a:t>
            </a:r>
            <a:r>
              <a:rPr lang="en-US" dirty="0"/>
              <a:t>, </a:t>
            </a:r>
            <a:r>
              <a:rPr lang="en-US" i="1" dirty="0"/>
              <a:t>coping responses</a:t>
            </a:r>
            <a:r>
              <a:rPr lang="en-US" dirty="0"/>
              <a:t>, and </a:t>
            </a:r>
            <a:r>
              <a:rPr lang="en-US" i="1" dirty="0"/>
              <a:t>social support</a:t>
            </a:r>
            <a:r>
              <a:rPr lang="en-US" dirty="0"/>
              <a:t>.</a:t>
            </a:r>
            <a:endParaRPr lang="bg-BG" dirty="0"/>
          </a:p>
        </p:txBody>
      </p:sp>
      <p:sp>
        <p:nvSpPr>
          <p:cNvPr id="4" name="Заглавие 1"/>
          <p:cNvSpPr>
            <a:spLocks noGrp="1"/>
          </p:cNvSpPr>
          <p:nvPr>
            <p:ph type="title"/>
          </p:nvPr>
        </p:nvSpPr>
        <p:spPr>
          <a:xfrm>
            <a:off x="457200" y="274638"/>
            <a:ext cx="8229600" cy="706090"/>
          </a:xfrm>
        </p:spPr>
        <p:txBody>
          <a:bodyPr>
            <a:normAutofit fontScale="90000"/>
          </a:bodyPr>
          <a:lstStyle/>
          <a:p>
            <a:r>
              <a:rPr lang="en-US" b="1" dirty="0"/>
              <a:t>Stress and health</a:t>
            </a:r>
            <a:endParaRPr lang="bg-BG" b="1" dirty="0"/>
          </a:p>
        </p:txBody>
      </p:sp>
    </p:spTree>
    <p:extLst>
      <p:ext uri="{BB962C8B-B14F-4D97-AF65-F5344CB8AC3E}">
        <p14:creationId xmlns:p14="http://schemas.microsoft.com/office/powerpoint/2010/main" val="2230916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457200" y="1268760"/>
            <a:ext cx="8229600" cy="4857403"/>
          </a:xfrm>
        </p:spPr>
        <p:txBody>
          <a:bodyPr>
            <a:normAutofit fontScale="92500" lnSpcReduction="20000"/>
          </a:bodyPr>
          <a:lstStyle/>
          <a:p>
            <a:pPr marL="342900" lvl="1" indent="-342900">
              <a:buFont typeface="Arial" pitchFamily="34" charset="0"/>
              <a:buChar char="•"/>
            </a:pPr>
            <a:r>
              <a:rPr lang="en-US" dirty="0"/>
              <a:t>The second issue is that it is usually not possible to say whether an illness is:</a:t>
            </a:r>
          </a:p>
          <a:p>
            <a:pPr marL="742950" lvl="2" indent="-342900"/>
            <a:r>
              <a:rPr lang="en-US" dirty="0"/>
              <a:t>Entirely due to stress</a:t>
            </a:r>
          </a:p>
          <a:p>
            <a:pPr marL="742950" lvl="2" indent="-342900"/>
            <a:r>
              <a:rPr lang="en-US" dirty="0"/>
              <a:t>Entirely to to other factors </a:t>
            </a:r>
          </a:p>
          <a:p>
            <a:pPr marL="342900" lvl="1" indent="-342900">
              <a:buFont typeface="Arial" pitchFamily="34" charset="0"/>
              <a:buChar char="•"/>
            </a:pPr>
            <a:r>
              <a:rPr lang="en-US" dirty="0"/>
              <a:t>Illnesses usually have multiple causes, ranging from the genetic and biological to the environmental. The role of stress will vary widely in different illnesses depending as well on the particular individual, circumstances etc.</a:t>
            </a:r>
          </a:p>
          <a:p>
            <a:pPr marL="342900" lvl="1" indent="-342900">
              <a:buFont typeface="Arial" pitchFamily="34" charset="0"/>
              <a:buChar char="•"/>
            </a:pPr>
            <a:r>
              <a:rPr lang="en-US" dirty="0"/>
              <a:t>A third issue is that the effect of stress on health can be due to behavioral, emotional, or physiological responses. For example people who are stressed besides having physiological symptoms are also more likely to smoke, drink alcohol, and have a poorer diet.*</a:t>
            </a:r>
          </a:p>
        </p:txBody>
      </p:sp>
      <p:sp>
        <p:nvSpPr>
          <p:cNvPr id="4" name="Текстово поле 3"/>
          <p:cNvSpPr txBox="1"/>
          <p:nvPr/>
        </p:nvSpPr>
        <p:spPr>
          <a:xfrm>
            <a:off x="827584" y="6035671"/>
            <a:ext cx="8064896" cy="646331"/>
          </a:xfrm>
          <a:prstGeom prst="rect">
            <a:avLst/>
          </a:prstGeom>
          <a:noFill/>
        </p:spPr>
        <p:txBody>
          <a:bodyPr wrap="square" rtlCol="0">
            <a:spAutoFit/>
          </a:bodyPr>
          <a:lstStyle/>
          <a:p>
            <a:r>
              <a:rPr lang="en-US" dirty="0"/>
              <a:t>Wardle, J et al. (2000), Stress, dietary restraint and food intake, </a:t>
            </a:r>
            <a:r>
              <a:rPr lang="en-US" i="1" dirty="0"/>
              <a:t>Journal of Psychosomatic Research</a:t>
            </a:r>
            <a:r>
              <a:rPr lang="en-US" dirty="0"/>
              <a:t>, 48: 195-202</a:t>
            </a:r>
            <a:endParaRPr lang="bg-BG" dirty="0"/>
          </a:p>
        </p:txBody>
      </p:sp>
      <p:sp>
        <p:nvSpPr>
          <p:cNvPr id="5" name="Заглавие 1"/>
          <p:cNvSpPr>
            <a:spLocks noGrp="1"/>
          </p:cNvSpPr>
          <p:nvPr>
            <p:ph type="title"/>
          </p:nvPr>
        </p:nvSpPr>
        <p:spPr>
          <a:xfrm>
            <a:off x="457200" y="359876"/>
            <a:ext cx="8229600" cy="706090"/>
          </a:xfrm>
        </p:spPr>
        <p:txBody>
          <a:bodyPr>
            <a:normAutofit fontScale="90000"/>
          </a:bodyPr>
          <a:lstStyle/>
          <a:p>
            <a:r>
              <a:rPr lang="en-US" b="1" dirty="0"/>
              <a:t>Stress and health</a:t>
            </a:r>
            <a:endParaRPr lang="bg-BG" b="1" dirty="0"/>
          </a:p>
        </p:txBody>
      </p:sp>
    </p:spTree>
    <p:extLst>
      <p:ext uri="{BB962C8B-B14F-4D97-AF65-F5344CB8AC3E}">
        <p14:creationId xmlns:p14="http://schemas.microsoft.com/office/powerpoint/2010/main" val="874237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628800"/>
            <a:ext cx="7980439" cy="27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Текстово поле 3"/>
          <p:cNvSpPr txBox="1"/>
          <p:nvPr/>
        </p:nvSpPr>
        <p:spPr>
          <a:xfrm>
            <a:off x="747693" y="4581128"/>
            <a:ext cx="7920880" cy="2092881"/>
          </a:xfrm>
          <a:prstGeom prst="rect">
            <a:avLst/>
          </a:prstGeom>
          <a:noFill/>
        </p:spPr>
        <p:txBody>
          <a:bodyPr wrap="square" rtlCol="0">
            <a:spAutoFit/>
          </a:bodyPr>
          <a:lstStyle/>
          <a:p>
            <a:r>
              <a:rPr lang="en-US" sz="2600" dirty="0"/>
              <a:t>According to</a:t>
            </a:r>
            <a:r>
              <a:rPr lang="en-US" sz="2600" b="1" dirty="0"/>
              <a:t> vulnerability-stress model</a:t>
            </a:r>
            <a:r>
              <a:rPr lang="en-US" sz="2600" dirty="0"/>
              <a:t> stress will contribute to the development of disease thought an interaction with person’s physical vulnerability, psychosocial vulnerability, environment, coping responses, etc. </a:t>
            </a:r>
            <a:endParaRPr lang="bg-BG" sz="2600" dirty="0"/>
          </a:p>
        </p:txBody>
      </p:sp>
      <p:sp>
        <p:nvSpPr>
          <p:cNvPr id="7" name="Заглавие 1"/>
          <p:cNvSpPr>
            <a:spLocks noGrp="1"/>
          </p:cNvSpPr>
          <p:nvPr>
            <p:ph type="title"/>
          </p:nvPr>
        </p:nvSpPr>
        <p:spPr>
          <a:xfrm>
            <a:off x="457200" y="274638"/>
            <a:ext cx="8229600" cy="706090"/>
          </a:xfrm>
        </p:spPr>
        <p:txBody>
          <a:bodyPr>
            <a:normAutofit fontScale="90000"/>
          </a:bodyPr>
          <a:lstStyle/>
          <a:p>
            <a:r>
              <a:rPr lang="en-US" b="1" dirty="0"/>
              <a:t>Stress and health</a:t>
            </a:r>
            <a:endParaRPr lang="bg-BG" b="1" dirty="0"/>
          </a:p>
        </p:txBody>
      </p:sp>
    </p:spTree>
    <p:extLst>
      <p:ext uri="{BB962C8B-B14F-4D97-AF65-F5344CB8AC3E}">
        <p14:creationId xmlns:p14="http://schemas.microsoft.com/office/powerpoint/2010/main" val="11750649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57200" y="274638"/>
            <a:ext cx="8229600" cy="850106"/>
          </a:xfrm>
        </p:spPr>
        <p:txBody>
          <a:bodyPr>
            <a:normAutofit fontScale="90000"/>
          </a:bodyPr>
          <a:lstStyle/>
          <a:p>
            <a:r>
              <a:rPr lang="en-US" sz="4000" b="1" dirty="0"/>
              <a:t>Factors that modify the effects of stress</a:t>
            </a:r>
            <a:endParaRPr lang="bg-BG" sz="4000" b="1" dirty="0"/>
          </a:p>
        </p:txBody>
      </p:sp>
      <p:sp>
        <p:nvSpPr>
          <p:cNvPr id="3" name="Контейнер за съдържание 2"/>
          <p:cNvSpPr>
            <a:spLocks noGrp="1"/>
          </p:cNvSpPr>
          <p:nvPr>
            <p:ph idx="1"/>
          </p:nvPr>
        </p:nvSpPr>
        <p:spPr>
          <a:xfrm>
            <a:off x="457200" y="1124744"/>
            <a:ext cx="8229600" cy="5256584"/>
          </a:xfrm>
        </p:spPr>
        <p:txBody>
          <a:bodyPr>
            <a:normAutofit fontScale="92500" lnSpcReduction="20000"/>
          </a:bodyPr>
          <a:lstStyle/>
          <a:p>
            <a:r>
              <a:rPr lang="en-US" dirty="0"/>
              <a:t>Moderators of the effect of stress on health include:</a:t>
            </a:r>
          </a:p>
          <a:p>
            <a:pPr lvl="1"/>
            <a:r>
              <a:rPr lang="en-US" dirty="0"/>
              <a:t>Personality</a:t>
            </a:r>
          </a:p>
          <a:p>
            <a:pPr lvl="1"/>
            <a:r>
              <a:rPr lang="en-US" dirty="0"/>
              <a:t>Coping methods used by the particular individual</a:t>
            </a:r>
          </a:p>
          <a:p>
            <a:pPr lvl="1"/>
            <a:r>
              <a:rPr lang="en-US" dirty="0"/>
              <a:t>Available social support</a:t>
            </a:r>
          </a:p>
          <a:p>
            <a:pPr lvl="1"/>
            <a:r>
              <a:rPr lang="en-US" dirty="0"/>
              <a:t>Practicing of physical exercise</a:t>
            </a:r>
          </a:p>
          <a:p>
            <a:r>
              <a:rPr lang="en-US" b="1" i="1" u="sng" dirty="0"/>
              <a:t>Personality</a:t>
            </a:r>
            <a:r>
              <a:rPr lang="en-US" dirty="0"/>
              <a:t> – the dimensions of personality that have most effect on the response to stress are those involving </a:t>
            </a:r>
            <a:r>
              <a:rPr lang="en-US" i="1" u="sng" dirty="0"/>
              <a:t>negative emotions </a:t>
            </a:r>
            <a:r>
              <a:rPr lang="en-US" dirty="0"/>
              <a:t>such as </a:t>
            </a:r>
            <a:r>
              <a:rPr lang="en-US" i="1" u="sng" dirty="0"/>
              <a:t>neuroticism.</a:t>
            </a:r>
          </a:p>
          <a:p>
            <a:r>
              <a:rPr lang="en-US" i="1" u="sng" dirty="0"/>
              <a:t>Neuroticism</a:t>
            </a:r>
            <a:r>
              <a:rPr lang="en-US" dirty="0"/>
              <a:t> is a personality trait involving high symptoms of </a:t>
            </a:r>
            <a:r>
              <a:rPr lang="en-US" i="1" dirty="0"/>
              <a:t>anxiety, depression</a:t>
            </a:r>
            <a:r>
              <a:rPr lang="en-US" dirty="0"/>
              <a:t>, </a:t>
            </a:r>
            <a:r>
              <a:rPr lang="en-US" i="1" dirty="0"/>
              <a:t>hostility</a:t>
            </a:r>
            <a:r>
              <a:rPr lang="en-US" dirty="0"/>
              <a:t>, and </a:t>
            </a:r>
            <a:r>
              <a:rPr lang="en-US" i="1" dirty="0"/>
              <a:t>emotional instability</a:t>
            </a:r>
            <a:r>
              <a:rPr lang="en-US" dirty="0"/>
              <a:t>. </a:t>
            </a:r>
          </a:p>
          <a:p>
            <a:pPr marL="0" indent="0">
              <a:buNone/>
            </a:pPr>
            <a:endParaRPr lang="en-US" i="1" dirty="0"/>
          </a:p>
          <a:p>
            <a:endParaRPr lang="en-US" dirty="0"/>
          </a:p>
        </p:txBody>
      </p:sp>
    </p:spTree>
    <p:extLst>
      <p:ext uri="{BB962C8B-B14F-4D97-AF65-F5344CB8AC3E}">
        <p14:creationId xmlns:p14="http://schemas.microsoft.com/office/powerpoint/2010/main" val="31177904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2065" y="1124744"/>
            <a:ext cx="8229600" cy="4525963"/>
          </a:xfrm>
        </p:spPr>
        <p:txBody>
          <a:bodyPr>
            <a:normAutofit fontScale="77500" lnSpcReduction="20000"/>
          </a:bodyPr>
          <a:lstStyle/>
          <a:p>
            <a:r>
              <a:rPr lang="en-US" dirty="0"/>
              <a:t>People high in </a:t>
            </a:r>
            <a:r>
              <a:rPr lang="en-US" i="1" u="sng" dirty="0"/>
              <a:t>neuroticism</a:t>
            </a:r>
            <a:r>
              <a:rPr lang="en-US" dirty="0"/>
              <a:t> will generally report more pain and symptoms. There is also a consistent association between </a:t>
            </a:r>
            <a:r>
              <a:rPr lang="en-US" i="1" u="sng" dirty="0"/>
              <a:t>neuroticism</a:t>
            </a:r>
            <a:r>
              <a:rPr lang="en-US" dirty="0"/>
              <a:t> and a range of health problems*:</a:t>
            </a:r>
          </a:p>
          <a:p>
            <a:pPr lvl="1"/>
            <a:r>
              <a:rPr lang="en-US" dirty="0"/>
              <a:t>Arthritis and musculoskeletal pain</a:t>
            </a:r>
          </a:p>
          <a:p>
            <a:pPr lvl="1"/>
            <a:r>
              <a:rPr lang="en-US" dirty="0"/>
              <a:t>Diabetes</a:t>
            </a:r>
          </a:p>
          <a:p>
            <a:pPr lvl="1"/>
            <a:r>
              <a:rPr lang="en-US" dirty="0"/>
              <a:t>Asthma</a:t>
            </a:r>
          </a:p>
          <a:p>
            <a:pPr lvl="1"/>
            <a:r>
              <a:rPr lang="en-US" dirty="0"/>
              <a:t>Coronary artery disease and other CVDs</a:t>
            </a:r>
          </a:p>
          <a:p>
            <a:pPr lvl="1"/>
            <a:r>
              <a:rPr lang="en-US" dirty="0"/>
              <a:t>Headaches (including migraine)</a:t>
            </a:r>
          </a:p>
          <a:p>
            <a:pPr lvl="1"/>
            <a:r>
              <a:rPr lang="en-US" dirty="0"/>
              <a:t>Kidney or liver disease</a:t>
            </a:r>
          </a:p>
          <a:p>
            <a:pPr lvl="1"/>
            <a:r>
              <a:rPr lang="en-US" dirty="0"/>
              <a:t>Ulcers</a:t>
            </a:r>
          </a:p>
          <a:p>
            <a:pPr lvl="1"/>
            <a:r>
              <a:rPr lang="en-US" dirty="0"/>
              <a:t>Chronic fatigue</a:t>
            </a:r>
          </a:p>
          <a:p>
            <a:pPr lvl="1"/>
            <a:r>
              <a:rPr lang="en-US" dirty="0"/>
              <a:t>Gastrointestinal diseases (colitis, irritable bowel syndrome, gastroesophageal reflux disease) </a:t>
            </a:r>
            <a:endParaRPr lang="bg-BG" dirty="0"/>
          </a:p>
        </p:txBody>
      </p:sp>
      <p:sp>
        <p:nvSpPr>
          <p:cNvPr id="5" name="Текстово поле 4"/>
          <p:cNvSpPr txBox="1"/>
          <p:nvPr/>
        </p:nvSpPr>
        <p:spPr>
          <a:xfrm>
            <a:off x="308720" y="5473005"/>
            <a:ext cx="8727776" cy="1384995"/>
          </a:xfrm>
          <a:prstGeom prst="rect">
            <a:avLst/>
          </a:prstGeom>
          <a:noFill/>
        </p:spPr>
        <p:txBody>
          <a:bodyPr wrap="square" rtlCol="0">
            <a:spAutoFit/>
          </a:bodyPr>
          <a:lstStyle/>
          <a:p>
            <a:r>
              <a:rPr lang="en-US" sz="1400" dirty="0"/>
              <a:t>*Friedman, H.S. &amp; Booth-</a:t>
            </a:r>
            <a:r>
              <a:rPr lang="en-US" sz="1400" dirty="0" err="1"/>
              <a:t>Kewley</a:t>
            </a:r>
            <a:r>
              <a:rPr lang="en-US" sz="1400" dirty="0"/>
              <a:t>, S. (1987) The “disease-prone” personality: A meta-analytic view of the construct, </a:t>
            </a:r>
            <a:r>
              <a:rPr lang="en-US" sz="1400" i="1" dirty="0"/>
              <a:t>American Psychologist</a:t>
            </a:r>
            <a:r>
              <a:rPr lang="en-US" sz="1400" dirty="0"/>
              <a:t>, 43: 539-555</a:t>
            </a:r>
          </a:p>
          <a:p>
            <a:r>
              <a:rPr lang="en-US" sz="1400" dirty="0"/>
              <a:t>*Goodwin, R.D. et al. (2006) Neuroticism and physical disorders among adults in the community: Results from the national comorbidity survey, </a:t>
            </a:r>
            <a:r>
              <a:rPr lang="en-US" sz="1400" i="1" dirty="0"/>
              <a:t>Journal of Behavioral Medicine</a:t>
            </a:r>
            <a:r>
              <a:rPr lang="en-US" sz="1400" dirty="0"/>
              <a:t>, 29: 229-238</a:t>
            </a:r>
          </a:p>
          <a:p>
            <a:r>
              <a:rPr lang="en-US" sz="1400" dirty="0"/>
              <a:t>*Turk Charles, S. et al. (2008) Physical health 25 years later: The predictive ability of neuroticism, </a:t>
            </a:r>
            <a:r>
              <a:rPr lang="en-US" sz="1400" i="1" dirty="0"/>
              <a:t>Health Psychology</a:t>
            </a:r>
            <a:r>
              <a:rPr lang="en-US" sz="1400" dirty="0"/>
              <a:t>, 27: 369-378</a:t>
            </a:r>
            <a:endParaRPr lang="bg-BG" sz="1400" dirty="0"/>
          </a:p>
        </p:txBody>
      </p:sp>
      <p:sp>
        <p:nvSpPr>
          <p:cNvPr id="7" name="Заглавие 1"/>
          <p:cNvSpPr>
            <a:spLocks noGrp="1"/>
          </p:cNvSpPr>
          <p:nvPr>
            <p:ph type="title"/>
          </p:nvPr>
        </p:nvSpPr>
        <p:spPr>
          <a:xfrm>
            <a:off x="457200" y="274638"/>
            <a:ext cx="8229600" cy="850106"/>
          </a:xfrm>
        </p:spPr>
        <p:txBody>
          <a:bodyPr>
            <a:normAutofit fontScale="90000"/>
          </a:bodyPr>
          <a:lstStyle/>
          <a:p>
            <a:r>
              <a:rPr lang="en-US" sz="4000" b="1" dirty="0"/>
              <a:t>Factors that modify the effects of stress</a:t>
            </a:r>
            <a:endParaRPr lang="bg-BG" sz="4000" b="1" dirty="0"/>
          </a:p>
        </p:txBody>
      </p:sp>
    </p:spTree>
    <p:extLst>
      <p:ext uri="{BB962C8B-B14F-4D97-AF65-F5344CB8AC3E}">
        <p14:creationId xmlns:p14="http://schemas.microsoft.com/office/powerpoint/2010/main" val="27637529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457200" y="1124744"/>
            <a:ext cx="8229600" cy="5001419"/>
          </a:xfrm>
        </p:spPr>
        <p:txBody>
          <a:bodyPr>
            <a:normAutofit fontScale="92500" lnSpcReduction="10000"/>
          </a:bodyPr>
          <a:lstStyle/>
          <a:p>
            <a:r>
              <a:rPr lang="en-US" b="1" dirty="0"/>
              <a:t>Coping</a:t>
            </a:r>
            <a:r>
              <a:rPr lang="en-US" dirty="0"/>
              <a:t> – defined as any attempt to cope with a stressor irrespective of whether it is successful or not, it partially determines our physiological and emotional responses to stress. </a:t>
            </a:r>
          </a:p>
          <a:p>
            <a:r>
              <a:rPr lang="en-US" dirty="0"/>
              <a:t>The various coping strategies may be best conceptualized as falling into two big categories:</a:t>
            </a:r>
          </a:p>
          <a:p>
            <a:pPr lvl="1"/>
            <a:r>
              <a:rPr lang="en-US" i="1" u="sng" dirty="0"/>
              <a:t>Emotion-focused strategies: </a:t>
            </a:r>
            <a:r>
              <a:rPr lang="en-US" dirty="0"/>
              <a:t>they concentrate on reducing distress (e.g. not thinking about it; eliciting emotional support).</a:t>
            </a:r>
          </a:p>
          <a:p>
            <a:pPr lvl="1"/>
            <a:r>
              <a:rPr lang="en-US" i="1" u="sng" dirty="0"/>
              <a:t>Problem-focused strategies:</a:t>
            </a:r>
            <a:r>
              <a:rPr lang="en-US" i="1" dirty="0"/>
              <a:t> </a:t>
            </a:r>
            <a:r>
              <a:rPr lang="en-US" dirty="0"/>
              <a:t>concentrate on dealing with the problem (e.g. information seeking; problem solving).</a:t>
            </a:r>
          </a:p>
        </p:txBody>
      </p:sp>
      <p:sp>
        <p:nvSpPr>
          <p:cNvPr id="4" name="Заглавие 1"/>
          <p:cNvSpPr>
            <a:spLocks noGrp="1"/>
          </p:cNvSpPr>
          <p:nvPr>
            <p:ph type="title"/>
          </p:nvPr>
        </p:nvSpPr>
        <p:spPr>
          <a:xfrm>
            <a:off x="457200" y="274638"/>
            <a:ext cx="8229600" cy="850106"/>
          </a:xfrm>
        </p:spPr>
        <p:txBody>
          <a:bodyPr>
            <a:normAutofit fontScale="90000"/>
          </a:bodyPr>
          <a:lstStyle/>
          <a:p>
            <a:r>
              <a:rPr lang="en-US" sz="4000" b="1" dirty="0"/>
              <a:t>Factors that modify the effects of stress</a:t>
            </a:r>
            <a:endParaRPr lang="bg-BG" sz="4000" b="1" dirty="0"/>
          </a:p>
        </p:txBody>
      </p:sp>
    </p:spTree>
    <p:extLst>
      <p:ext uri="{BB962C8B-B14F-4D97-AF65-F5344CB8AC3E}">
        <p14:creationId xmlns:p14="http://schemas.microsoft.com/office/powerpoint/2010/main" val="3636102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457200" y="1268760"/>
            <a:ext cx="8229600" cy="4857403"/>
          </a:xfrm>
        </p:spPr>
        <p:txBody>
          <a:bodyPr>
            <a:normAutofit fontScale="85000" lnSpcReduction="20000"/>
          </a:bodyPr>
          <a:lstStyle/>
          <a:p>
            <a:r>
              <a:rPr lang="en-US" dirty="0"/>
              <a:t>A useful approach for medical practice is between:</a:t>
            </a:r>
          </a:p>
          <a:p>
            <a:pPr lvl="1"/>
            <a:r>
              <a:rPr lang="en-US" b="1" dirty="0"/>
              <a:t>Approach coping strategies</a:t>
            </a:r>
            <a:r>
              <a:rPr lang="en-US" dirty="0"/>
              <a:t>: try to deal with situations pro-actively (shares some overlap with problem-focused strategies)</a:t>
            </a:r>
          </a:p>
          <a:p>
            <a:pPr lvl="1"/>
            <a:r>
              <a:rPr lang="en-US" b="1" dirty="0"/>
              <a:t>Avoidant coping strategies</a:t>
            </a:r>
            <a:r>
              <a:rPr lang="en-US" dirty="0"/>
              <a:t>: try to avoid the problem (e.g. </a:t>
            </a:r>
            <a:r>
              <a:rPr lang="en-US" i="1" dirty="0"/>
              <a:t>denial</a:t>
            </a:r>
            <a:r>
              <a:rPr lang="en-US" dirty="0"/>
              <a:t>; not wanting to talk about it – </a:t>
            </a:r>
            <a:r>
              <a:rPr lang="en-US" i="1" dirty="0"/>
              <a:t>repression</a:t>
            </a:r>
            <a:r>
              <a:rPr lang="en-US" dirty="0"/>
              <a:t>)</a:t>
            </a:r>
          </a:p>
          <a:p>
            <a:r>
              <a:rPr lang="en-US" dirty="0"/>
              <a:t>A person who is predominantly and </a:t>
            </a:r>
            <a:r>
              <a:rPr lang="en-US" b="1" dirty="0"/>
              <a:t>avoidant coper </a:t>
            </a:r>
            <a:r>
              <a:rPr lang="en-US" dirty="0"/>
              <a:t>may find it very difficult to discuss their illness, the side effects of treatment, or any potential complications. </a:t>
            </a:r>
            <a:endParaRPr lang="bg-BG" dirty="0"/>
          </a:p>
          <a:p>
            <a:r>
              <a:rPr lang="en-US" dirty="0"/>
              <a:t>On the contrary, an </a:t>
            </a:r>
            <a:r>
              <a:rPr lang="en-US" b="1" dirty="0"/>
              <a:t>approach coper</a:t>
            </a:r>
            <a:r>
              <a:rPr lang="en-US" dirty="0"/>
              <a:t> will want to know everything about his/her disease and treatment (may come to consultations with extensive information gathered from internet or elsewhere).</a:t>
            </a:r>
          </a:p>
        </p:txBody>
      </p:sp>
      <p:sp>
        <p:nvSpPr>
          <p:cNvPr id="4" name="Заглавие 1"/>
          <p:cNvSpPr>
            <a:spLocks noGrp="1"/>
          </p:cNvSpPr>
          <p:nvPr>
            <p:ph type="title"/>
          </p:nvPr>
        </p:nvSpPr>
        <p:spPr>
          <a:xfrm>
            <a:off x="457200" y="274638"/>
            <a:ext cx="8229600" cy="850106"/>
          </a:xfrm>
        </p:spPr>
        <p:txBody>
          <a:bodyPr>
            <a:normAutofit fontScale="90000"/>
          </a:bodyPr>
          <a:lstStyle/>
          <a:p>
            <a:r>
              <a:rPr lang="en-US" sz="4000" b="1" dirty="0"/>
              <a:t>Factors that modify the effects of stress</a:t>
            </a:r>
            <a:endParaRPr lang="bg-BG" sz="4000" b="1" dirty="0"/>
          </a:p>
        </p:txBody>
      </p:sp>
    </p:spTree>
    <p:extLst>
      <p:ext uri="{BB962C8B-B14F-4D97-AF65-F5344CB8AC3E}">
        <p14:creationId xmlns:p14="http://schemas.microsoft.com/office/powerpoint/2010/main" val="30616538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23528" y="620688"/>
            <a:ext cx="8568952" cy="5832648"/>
          </a:xfrm>
        </p:spPr>
        <p:txBody>
          <a:bodyPr>
            <a:noAutofit/>
          </a:bodyPr>
          <a:lstStyle/>
          <a:p>
            <a:r>
              <a:rPr lang="en-US" sz="2300" dirty="0"/>
              <a:t>Coping strategies associated with reduced mortality in healthy people and better outcomes in people with chronic illness are those which: </a:t>
            </a:r>
          </a:p>
          <a:p>
            <a:pPr lvl="1"/>
            <a:r>
              <a:rPr lang="en-US" sz="2200" i="1" dirty="0"/>
              <a:t>Enable person to feel more in control</a:t>
            </a:r>
          </a:p>
          <a:p>
            <a:pPr lvl="1"/>
            <a:r>
              <a:rPr lang="en-US" sz="2200" i="1" dirty="0"/>
              <a:t>Increase positive affective states </a:t>
            </a:r>
            <a:r>
              <a:rPr lang="en-US" sz="2200" dirty="0"/>
              <a:t>(e.g. emotional well-being, positive mood, joy and happiness)</a:t>
            </a:r>
          </a:p>
          <a:p>
            <a:pPr lvl="1"/>
            <a:r>
              <a:rPr lang="en-US" sz="2200" i="1" dirty="0"/>
              <a:t>Increase positive personality dispositions</a:t>
            </a:r>
            <a:r>
              <a:rPr lang="en-US" sz="2200" dirty="0"/>
              <a:t> (hopefulness, optimism and humor)</a:t>
            </a:r>
          </a:p>
          <a:p>
            <a:pPr lvl="1"/>
            <a:r>
              <a:rPr lang="en-US" sz="2200" i="1" dirty="0"/>
              <a:t>Decrease negative mood </a:t>
            </a:r>
            <a:endParaRPr lang="en-US" sz="2200" dirty="0"/>
          </a:p>
          <a:p>
            <a:r>
              <a:rPr lang="en-US" sz="2300" dirty="0"/>
              <a:t>It is simplification to say that one coping style is better than other. Avoidant coping strategies are very good for reducing anxiety and distress in the short term. Before an operation this can be helpful because it keeps anxiety levels down and once the operation is over the  stress of this is gone. For someone with a chronic illness however, avoidance can lead to a lack of adherence to treatment regimens and thus increase illness problems.</a:t>
            </a:r>
            <a:endParaRPr lang="bg-BG" sz="2300" dirty="0"/>
          </a:p>
        </p:txBody>
      </p:sp>
      <p:sp>
        <p:nvSpPr>
          <p:cNvPr id="4" name="Заглавие 1"/>
          <p:cNvSpPr>
            <a:spLocks noGrp="1"/>
          </p:cNvSpPr>
          <p:nvPr>
            <p:ph type="title"/>
          </p:nvPr>
        </p:nvSpPr>
        <p:spPr>
          <a:xfrm>
            <a:off x="467544" y="116632"/>
            <a:ext cx="8229600" cy="562074"/>
          </a:xfrm>
        </p:spPr>
        <p:txBody>
          <a:bodyPr>
            <a:normAutofit fontScale="90000"/>
          </a:bodyPr>
          <a:lstStyle/>
          <a:p>
            <a:r>
              <a:rPr lang="en-US" sz="4000" b="1" dirty="0"/>
              <a:t>Factors that modify the effects of stress</a:t>
            </a:r>
            <a:endParaRPr lang="bg-BG" sz="4000" b="1" dirty="0"/>
          </a:p>
        </p:txBody>
      </p:sp>
    </p:spTree>
    <p:extLst>
      <p:ext uri="{BB962C8B-B14F-4D97-AF65-F5344CB8AC3E}">
        <p14:creationId xmlns:p14="http://schemas.microsoft.com/office/powerpoint/2010/main" val="7473737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0" y="548680"/>
            <a:ext cx="9036496" cy="6192688"/>
          </a:xfrm>
        </p:spPr>
        <p:txBody>
          <a:bodyPr>
            <a:noAutofit/>
          </a:bodyPr>
          <a:lstStyle/>
          <a:p>
            <a:r>
              <a:rPr lang="en-US" sz="2250" b="1" dirty="0"/>
              <a:t>Social relationships </a:t>
            </a:r>
            <a:r>
              <a:rPr lang="en-US" sz="2250" dirty="0"/>
              <a:t>are vital to our quality of life and health. Negative relationships involving abuse or conflict are among most potent stressors. Traumatic events that involve personal harm from others (e.g. rape, assault, torture) are more likely to cause post-traumatic stress disorder (PTSD) than a natural disaster for example.</a:t>
            </a:r>
          </a:p>
          <a:p>
            <a:r>
              <a:rPr lang="en-US" sz="2250" b="1" dirty="0"/>
              <a:t>Social relationships</a:t>
            </a:r>
            <a:r>
              <a:rPr lang="en-US" sz="2250" dirty="0"/>
              <a:t> also shape the way we respond to stress. </a:t>
            </a:r>
            <a:r>
              <a:rPr lang="en-US" sz="2250" i="1" dirty="0"/>
              <a:t>Attachment theory </a:t>
            </a:r>
            <a:r>
              <a:rPr lang="en-US" sz="2250" dirty="0"/>
              <a:t>proposes that babies are born with an instinct to turn to their parents or caregivers when they are stressed or feel in danger. Children with disturbed attachment (e.g. abandoned or abused) are more likely to develop insecure and chaotic responses to stress.</a:t>
            </a:r>
          </a:p>
          <a:p>
            <a:r>
              <a:rPr lang="en-US" sz="2250" dirty="0"/>
              <a:t>Parents constantly continue to shape children's responses to stress. Parents and children exposed to the same stressor show very similar responses. Increasing evidence shows that anxious parents raise anxious children through having controlling parenting styles</a:t>
            </a:r>
            <a:r>
              <a:rPr lang="bg-BG" sz="2250" dirty="0"/>
              <a:t>. </a:t>
            </a:r>
            <a:r>
              <a:rPr lang="en-US" sz="2250" dirty="0"/>
              <a:t>Conversely, children who feel supported by their parents cope better with stressful events by using more active coping and positive reappraisal.</a:t>
            </a:r>
            <a:endParaRPr lang="bg-BG" sz="2250" dirty="0"/>
          </a:p>
        </p:txBody>
      </p:sp>
      <p:sp>
        <p:nvSpPr>
          <p:cNvPr id="4" name="Заглавие 1"/>
          <p:cNvSpPr>
            <a:spLocks noGrp="1"/>
          </p:cNvSpPr>
          <p:nvPr>
            <p:ph type="title"/>
          </p:nvPr>
        </p:nvSpPr>
        <p:spPr>
          <a:xfrm>
            <a:off x="0" y="0"/>
            <a:ext cx="8892480" cy="504056"/>
          </a:xfrm>
        </p:spPr>
        <p:txBody>
          <a:bodyPr>
            <a:noAutofit/>
          </a:bodyPr>
          <a:lstStyle/>
          <a:p>
            <a:r>
              <a:rPr lang="en-US" sz="2800" b="1" dirty="0"/>
              <a:t>Factors that modify the effects of stress – social support</a:t>
            </a:r>
            <a:endParaRPr lang="bg-BG" sz="2800" b="1" dirty="0"/>
          </a:p>
        </p:txBody>
      </p:sp>
    </p:spTree>
    <p:extLst>
      <p:ext uri="{BB962C8B-B14F-4D97-AF65-F5344CB8AC3E}">
        <p14:creationId xmlns:p14="http://schemas.microsoft.com/office/powerpoint/2010/main" val="25255371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457200" y="1412776"/>
            <a:ext cx="8229600" cy="5040560"/>
          </a:xfrm>
        </p:spPr>
        <p:txBody>
          <a:bodyPr>
            <a:normAutofit fontScale="85000" lnSpcReduction="20000"/>
          </a:bodyPr>
          <a:lstStyle/>
          <a:p>
            <a:r>
              <a:rPr lang="en-US" dirty="0"/>
              <a:t>For adults, </a:t>
            </a:r>
            <a:r>
              <a:rPr lang="en-US" b="1" dirty="0"/>
              <a:t>social support </a:t>
            </a:r>
            <a:r>
              <a:rPr lang="en-US" dirty="0"/>
              <a:t>can dramatically reduce the impact of stress. People who have a lot of social support are less likely to get stressed, and if this happens, they are more likely to cope with it successfully.</a:t>
            </a:r>
          </a:p>
          <a:p>
            <a:r>
              <a:rPr lang="en-US" b="1" dirty="0"/>
              <a:t>Social support </a:t>
            </a:r>
            <a:r>
              <a:rPr lang="en-US" dirty="0"/>
              <a:t>also has a direct effect on health. Many studies have reported a relationship between:</a:t>
            </a:r>
          </a:p>
          <a:p>
            <a:pPr lvl="1"/>
            <a:r>
              <a:rPr lang="en-US" dirty="0"/>
              <a:t>Social support and disease progression (negative correlation)</a:t>
            </a:r>
          </a:p>
          <a:p>
            <a:pPr lvl="1"/>
            <a:r>
              <a:rPr lang="en-US" dirty="0"/>
              <a:t>Social support and recovery from illness (positive correlation)</a:t>
            </a:r>
          </a:p>
          <a:p>
            <a:pPr lvl="1"/>
            <a:r>
              <a:rPr lang="en-US" dirty="0"/>
              <a:t>Social support and mortality (negative correlation). </a:t>
            </a:r>
          </a:p>
          <a:p>
            <a:r>
              <a:rPr lang="en-US" b="1" dirty="0"/>
              <a:t>Social support </a:t>
            </a:r>
            <a:r>
              <a:rPr lang="en-US" u="sng" dirty="0"/>
              <a:t>is therefore a critical factor in both stress and health</a:t>
            </a:r>
            <a:r>
              <a:rPr lang="en-US" dirty="0"/>
              <a:t>. </a:t>
            </a:r>
            <a:endParaRPr lang="bg-BG" dirty="0"/>
          </a:p>
        </p:txBody>
      </p:sp>
      <p:sp>
        <p:nvSpPr>
          <p:cNvPr id="4" name="Заглавие 1"/>
          <p:cNvSpPr>
            <a:spLocks noGrp="1"/>
          </p:cNvSpPr>
          <p:nvPr>
            <p:ph type="title"/>
          </p:nvPr>
        </p:nvSpPr>
        <p:spPr>
          <a:xfrm>
            <a:off x="-32215" y="476672"/>
            <a:ext cx="8892480" cy="504056"/>
          </a:xfrm>
        </p:spPr>
        <p:txBody>
          <a:bodyPr>
            <a:noAutofit/>
          </a:bodyPr>
          <a:lstStyle/>
          <a:p>
            <a:r>
              <a:rPr lang="en-US" sz="3500" b="1" dirty="0"/>
              <a:t>Factors that modify the effects of stress – social support</a:t>
            </a:r>
            <a:endParaRPr lang="bg-BG" sz="3500" b="1" dirty="0"/>
          </a:p>
        </p:txBody>
      </p:sp>
    </p:spTree>
    <p:extLst>
      <p:ext uri="{BB962C8B-B14F-4D97-AF65-F5344CB8AC3E}">
        <p14:creationId xmlns:p14="http://schemas.microsoft.com/office/powerpoint/2010/main" val="597600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en-US" b="1" dirty="0"/>
              <a:t>Introduction and definitions</a:t>
            </a:r>
            <a:endParaRPr lang="bg-BG" b="1" dirty="0"/>
          </a:p>
        </p:txBody>
      </p:sp>
      <p:sp>
        <p:nvSpPr>
          <p:cNvPr id="3" name="Контейнер за съдържание 2"/>
          <p:cNvSpPr>
            <a:spLocks noGrp="1"/>
          </p:cNvSpPr>
          <p:nvPr>
            <p:ph idx="1"/>
          </p:nvPr>
        </p:nvSpPr>
        <p:spPr/>
        <p:txBody>
          <a:bodyPr>
            <a:normAutofit fontScale="85000" lnSpcReduction="20000"/>
          </a:bodyPr>
          <a:lstStyle/>
          <a:p>
            <a:r>
              <a:rPr lang="en-US" dirty="0"/>
              <a:t>Originating from mechanics, the word </a:t>
            </a:r>
            <a:r>
              <a:rPr lang="en-US" b="1" i="1" u="sng" dirty="0"/>
              <a:t>stress</a:t>
            </a:r>
            <a:r>
              <a:rPr lang="en-US" dirty="0"/>
              <a:t> has become widely used to express:</a:t>
            </a:r>
          </a:p>
          <a:p>
            <a:pPr lvl="1"/>
            <a:r>
              <a:rPr lang="en-US" dirty="0"/>
              <a:t>Unfavorable/negative situation </a:t>
            </a:r>
          </a:p>
          <a:p>
            <a:pPr lvl="1"/>
            <a:r>
              <a:rPr lang="en-US" dirty="0"/>
              <a:t>A feeling of pressure/tension</a:t>
            </a:r>
          </a:p>
          <a:p>
            <a:pPr lvl="1"/>
            <a:r>
              <a:rPr lang="en-US" dirty="0"/>
              <a:t>Negative emotion</a:t>
            </a:r>
          </a:p>
          <a:p>
            <a:r>
              <a:rPr lang="en-US" dirty="0"/>
              <a:t>Current psychological concepts consider </a:t>
            </a:r>
            <a:r>
              <a:rPr lang="en-US" b="1" i="1" u="sng" dirty="0"/>
              <a:t>stress</a:t>
            </a:r>
            <a:r>
              <a:rPr lang="en-US" dirty="0"/>
              <a:t> as </a:t>
            </a:r>
            <a:r>
              <a:rPr lang="en-US" i="1" dirty="0"/>
              <a:t>occurring when demands are appraised as exceeding a person’s resources to cope.</a:t>
            </a:r>
          </a:p>
          <a:p>
            <a:r>
              <a:rPr lang="en-US" dirty="0"/>
              <a:t>Stress has many components but the most important distinction is between:</a:t>
            </a:r>
          </a:p>
          <a:p>
            <a:pPr lvl="1"/>
            <a:r>
              <a:rPr lang="en-US" b="1" i="1" u="sng" dirty="0"/>
              <a:t>Stressor</a:t>
            </a:r>
            <a:endParaRPr lang="en-US" dirty="0"/>
          </a:p>
          <a:p>
            <a:pPr lvl="1"/>
            <a:r>
              <a:rPr lang="en-US" b="1" i="1" u="sng" dirty="0"/>
              <a:t>Stress responses</a:t>
            </a:r>
          </a:p>
          <a:p>
            <a:endParaRPr lang="bg-BG" dirty="0"/>
          </a:p>
        </p:txBody>
      </p:sp>
    </p:spTree>
    <p:extLst>
      <p:ext uri="{BB962C8B-B14F-4D97-AF65-F5344CB8AC3E}">
        <p14:creationId xmlns:p14="http://schemas.microsoft.com/office/powerpoint/2010/main" val="17579228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4713387"/>
          </a:xfrm>
        </p:spPr>
        <p:txBody>
          <a:bodyPr>
            <a:normAutofit fontScale="85000" lnSpcReduction="20000"/>
          </a:bodyPr>
          <a:lstStyle/>
          <a:p>
            <a:r>
              <a:rPr lang="en-US" dirty="0"/>
              <a:t>Physically active people are at lower risk of obesity, CVD, breast cancer, and diabetes and live longer.</a:t>
            </a:r>
          </a:p>
          <a:p>
            <a:r>
              <a:rPr lang="en-US" dirty="0"/>
              <a:t>Besides, physically active people are less likely to smoke, more likely to have a healthy diet and more likely to have social support.</a:t>
            </a:r>
          </a:p>
          <a:p>
            <a:r>
              <a:rPr lang="en-US" dirty="0"/>
              <a:t>Using exercise as a method of coping with stress has positive effect on health. Evidence shows that exercise reduce anxiety, depression, and is associated with increased self-esteem and self-confidence.</a:t>
            </a:r>
          </a:p>
          <a:p>
            <a:r>
              <a:rPr lang="en-US" dirty="0"/>
              <a:t>Exercise intervention programs have been used in a wide range of conditions including </a:t>
            </a:r>
            <a:r>
              <a:rPr lang="en-US" i="1" dirty="0"/>
              <a:t>CVDs</a:t>
            </a:r>
            <a:r>
              <a:rPr lang="en-US" dirty="0"/>
              <a:t>, </a:t>
            </a:r>
            <a:r>
              <a:rPr lang="en-US" i="1" dirty="0"/>
              <a:t>depression, learning disabilities, dementia, arthritis, back pain, Parkinson’s disease</a:t>
            </a:r>
            <a:r>
              <a:rPr lang="en-US" dirty="0"/>
              <a:t>, </a:t>
            </a:r>
            <a:r>
              <a:rPr lang="en-US" i="1" dirty="0"/>
              <a:t>cancer</a:t>
            </a:r>
            <a:r>
              <a:rPr lang="en-US" dirty="0"/>
              <a:t>, and </a:t>
            </a:r>
            <a:r>
              <a:rPr lang="en-US" i="1" dirty="0"/>
              <a:t>schizophrenia.</a:t>
            </a:r>
            <a:endParaRPr lang="bg-BG" i="1" dirty="0"/>
          </a:p>
        </p:txBody>
      </p:sp>
      <p:sp>
        <p:nvSpPr>
          <p:cNvPr id="4" name="Заглавие 1"/>
          <p:cNvSpPr>
            <a:spLocks noGrp="1"/>
          </p:cNvSpPr>
          <p:nvPr>
            <p:ph type="title"/>
          </p:nvPr>
        </p:nvSpPr>
        <p:spPr>
          <a:xfrm>
            <a:off x="-32215" y="476672"/>
            <a:ext cx="8892480" cy="504056"/>
          </a:xfrm>
        </p:spPr>
        <p:txBody>
          <a:bodyPr>
            <a:noAutofit/>
          </a:bodyPr>
          <a:lstStyle/>
          <a:p>
            <a:r>
              <a:rPr lang="en-US" sz="3500" b="1" dirty="0"/>
              <a:t>Factors that modify the effects of stress – physical activity</a:t>
            </a:r>
            <a:endParaRPr lang="bg-BG" sz="3500" b="1" dirty="0"/>
          </a:p>
        </p:txBody>
      </p:sp>
    </p:spTree>
    <p:extLst>
      <p:ext uri="{BB962C8B-B14F-4D97-AF65-F5344CB8AC3E}">
        <p14:creationId xmlns:p14="http://schemas.microsoft.com/office/powerpoint/2010/main" val="17797758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US" sz="3800" b="1" dirty="0"/>
              <a:t>Stress in medicine</a:t>
            </a:r>
            <a:endParaRPr lang="bg-BG" sz="3800" b="1" dirty="0"/>
          </a:p>
        </p:txBody>
      </p:sp>
      <p:sp>
        <p:nvSpPr>
          <p:cNvPr id="3" name="Content Placeholder 2"/>
          <p:cNvSpPr>
            <a:spLocks noGrp="1"/>
          </p:cNvSpPr>
          <p:nvPr>
            <p:ph idx="1"/>
          </p:nvPr>
        </p:nvSpPr>
        <p:spPr>
          <a:xfrm>
            <a:off x="457200" y="1268760"/>
            <a:ext cx="8229600" cy="5256584"/>
          </a:xfrm>
        </p:spPr>
        <p:txBody>
          <a:bodyPr>
            <a:normAutofit fontScale="62500" lnSpcReduction="20000"/>
          </a:bodyPr>
          <a:lstStyle/>
          <a:p>
            <a:r>
              <a:rPr lang="en-US" sz="3700" dirty="0"/>
              <a:t>Medicine is an inherently stressful profession: it involves dealing with health crises and making life and death decisions. As already mentioned, stress is associated with a range of negative psychological states including anxiety, depression, PTSD and burnout.</a:t>
            </a:r>
          </a:p>
          <a:p>
            <a:r>
              <a:rPr lang="en-US" sz="3700" b="1" dirty="0"/>
              <a:t>Stress burnout </a:t>
            </a:r>
            <a:r>
              <a:rPr lang="en-US" sz="3700" dirty="0"/>
              <a:t>is experienced by approximately 20% of adults and has three main symptoms:</a:t>
            </a:r>
          </a:p>
          <a:p>
            <a:pPr lvl="1"/>
            <a:r>
              <a:rPr lang="en-US" i="1" dirty="0"/>
              <a:t>Emotional exhaustion: </a:t>
            </a:r>
            <a:r>
              <a:rPr lang="en-US" dirty="0"/>
              <a:t>feelings of physical exhaustion, being depleted, worn out.</a:t>
            </a:r>
          </a:p>
          <a:p>
            <a:pPr lvl="1"/>
            <a:r>
              <a:rPr lang="en-US" i="1" dirty="0"/>
              <a:t>Depersonalization:</a:t>
            </a:r>
            <a:r>
              <a:rPr lang="en-US" dirty="0"/>
              <a:t> having an unfeeling, impersonal approach to co-workers or patients, cynicism, and a lack of engagement with the job or people.</a:t>
            </a:r>
          </a:p>
          <a:p>
            <a:pPr lvl="1"/>
            <a:r>
              <a:rPr lang="en-US" i="1" dirty="0"/>
              <a:t>Reduced personal accomplishment:</a:t>
            </a:r>
            <a:r>
              <a:rPr lang="en-US" dirty="0"/>
              <a:t> poor sense of effectiveness, involvement, commitment and engagement and a poor belief in one’s ability to change or improve work patterns or environments.</a:t>
            </a:r>
          </a:p>
          <a:p>
            <a:r>
              <a:rPr lang="en-US" sz="3700" b="1" dirty="0"/>
              <a:t>Burnout</a:t>
            </a:r>
            <a:r>
              <a:rPr lang="en-US" sz="3700" dirty="0"/>
              <a:t> leads to high job dissatisfaction, absenteeism, and staff turnover. Symptoms of exhaustion are associated with other physical symptoms (headaches, gastrointestinal disorders, hypertension, colds or flu, sleep disturbances etc.)</a:t>
            </a:r>
          </a:p>
        </p:txBody>
      </p:sp>
    </p:spTree>
    <p:extLst>
      <p:ext uri="{BB962C8B-B14F-4D97-AF65-F5344CB8AC3E}">
        <p14:creationId xmlns:p14="http://schemas.microsoft.com/office/powerpoint/2010/main" val="8618140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7638"/>
            <a:ext cx="8229600" cy="4708525"/>
          </a:xfrm>
        </p:spPr>
        <p:txBody>
          <a:bodyPr>
            <a:normAutofit fontScale="55000" lnSpcReduction="20000"/>
          </a:bodyPr>
          <a:lstStyle/>
          <a:p>
            <a:r>
              <a:rPr lang="en-US" sz="3600" dirty="0"/>
              <a:t>The workplace is critical to whether people develop burnout and this is particularly relevant for healthcare professionals. Nearly 30 % of hospital consultants in the UK report burnout and psychological problems (feeling overloaded, poorly managed, poorly resourced, and having problems outside work). Burnout is more common in consultants who feel poorly trained in their communication and management skills.</a:t>
            </a:r>
          </a:p>
          <a:p>
            <a:r>
              <a:rPr lang="en-US" sz="3600" dirty="0"/>
              <a:t>Areas such as intensive or palliative care (e.g. oncology) tend to have higher rates of burnout.</a:t>
            </a:r>
          </a:p>
          <a:p>
            <a:r>
              <a:rPr lang="en-US" sz="3600" dirty="0"/>
              <a:t>Medical students also face many stressors: constant evaluation by exams, staf</a:t>
            </a:r>
            <a:r>
              <a:rPr lang="en-US" dirty="0"/>
              <a:t>f and patients; dealing with death, suffering, and difficult ethical issues etc.</a:t>
            </a:r>
          </a:p>
          <a:p>
            <a:r>
              <a:rPr lang="en-US" dirty="0"/>
              <a:t>Students who are likely to report more stress and burnout are those who are: </a:t>
            </a:r>
          </a:p>
          <a:p>
            <a:pPr lvl="1"/>
            <a:r>
              <a:rPr lang="en-US" dirty="0"/>
              <a:t>Disorganized/</a:t>
            </a:r>
            <a:r>
              <a:rPr lang="en-US" dirty="0" err="1"/>
              <a:t>havr</a:t>
            </a:r>
            <a:r>
              <a:rPr lang="en-US" dirty="0"/>
              <a:t> poor time </a:t>
            </a:r>
            <a:r>
              <a:rPr lang="en-US" dirty="0" err="1"/>
              <a:t>managemen</a:t>
            </a:r>
            <a:endParaRPr lang="en-US" dirty="0"/>
          </a:p>
          <a:p>
            <a:pPr lvl="1"/>
            <a:r>
              <a:rPr lang="en-US" dirty="0"/>
              <a:t>feel overwhelmed</a:t>
            </a:r>
          </a:p>
          <a:p>
            <a:pPr lvl="1"/>
            <a:r>
              <a:rPr lang="en-US" dirty="0"/>
              <a:t>who are unsure of the demands of different tasks So are students who are self-critical,</a:t>
            </a:r>
          </a:p>
          <a:p>
            <a:pPr lvl="1"/>
            <a:r>
              <a:rPr lang="en-US" dirty="0"/>
              <a:t>Neurotic and perfectionists.</a:t>
            </a:r>
          </a:p>
          <a:p>
            <a:r>
              <a:rPr lang="en-US" sz="3600" dirty="0"/>
              <a:t>Learning positive ways to manage stress is therefore extremely important for healthcare professionals.</a:t>
            </a:r>
            <a:endParaRPr lang="bg-BG" sz="3600" dirty="0"/>
          </a:p>
        </p:txBody>
      </p:sp>
      <p:sp>
        <p:nvSpPr>
          <p:cNvPr id="4" name="Title 1"/>
          <p:cNvSpPr>
            <a:spLocks noGrp="1"/>
          </p:cNvSpPr>
          <p:nvPr>
            <p:ph type="title"/>
          </p:nvPr>
        </p:nvSpPr>
        <p:spPr>
          <a:xfrm>
            <a:off x="457200" y="274638"/>
            <a:ext cx="8229600" cy="1143000"/>
          </a:xfrm>
        </p:spPr>
        <p:txBody>
          <a:bodyPr/>
          <a:lstStyle/>
          <a:p>
            <a:r>
              <a:rPr lang="en-US" b="1" dirty="0"/>
              <a:t>Stress in medicine</a:t>
            </a:r>
            <a:endParaRPr lang="bg-BG" b="1" dirty="0"/>
          </a:p>
        </p:txBody>
      </p:sp>
    </p:spTree>
    <p:extLst>
      <p:ext uri="{BB962C8B-B14F-4D97-AF65-F5344CB8AC3E}">
        <p14:creationId xmlns:p14="http://schemas.microsoft.com/office/powerpoint/2010/main" val="11480730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700" b="1" dirty="0"/>
              <a:t>Managing stress</a:t>
            </a:r>
            <a:endParaRPr lang="bg-BG" sz="3700" b="1" dirty="0"/>
          </a:p>
        </p:txBody>
      </p:sp>
      <p:sp>
        <p:nvSpPr>
          <p:cNvPr id="3" name="Content Placeholder 2"/>
          <p:cNvSpPr>
            <a:spLocks noGrp="1"/>
          </p:cNvSpPr>
          <p:nvPr>
            <p:ph idx="1"/>
          </p:nvPr>
        </p:nvSpPr>
        <p:spPr>
          <a:xfrm>
            <a:off x="457200" y="1417638"/>
            <a:ext cx="8229600" cy="5107706"/>
          </a:xfrm>
        </p:spPr>
        <p:txBody>
          <a:bodyPr>
            <a:normAutofit fontScale="85000" lnSpcReduction="10000"/>
          </a:bodyPr>
          <a:lstStyle/>
          <a:p>
            <a:r>
              <a:rPr lang="en-US" dirty="0"/>
              <a:t>There are six main approaches to stress management:</a:t>
            </a:r>
          </a:p>
          <a:p>
            <a:pPr lvl="1"/>
            <a:r>
              <a:rPr lang="en-US" dirty="0"/>
              <a:t>Relaxation</a:t>
            </a:r>
          </a:p>
          <a:p>
            <a:pPr lvl="1"/>
            <a:r>
              <a:rPr lang="en-US" dirty="0"/>
              <a:t>Physical fitness</a:t>
            </a:r>
          </a:p>
          <a:p>
            <a:pPr lvl="1"/>
            <a:r>
              <a:rPr lang="en-US" dirty="0"/>
              <a:t>Cognitive restructuring</a:t>
            </a:r>
          </a:p>
          <a:p>
            <a:pPr lvl="1"/>
            <a:r>
              <a:rPr lang="en-US" dirty="0"/>
              <a:t>Meditation</a:t>
            </a:r>
          </a:p>
          <a:p>
            <a:pPr lvl="1"/>
            <a:r>
              <a:rPr lang="en-US" dirty="0"/>
              <a:t>Assertiveness training</a:t>
            </a:r>
          </a:p>
          <a:p>
            <a:pPr lvl="1"/>
            <a:r>
              <a:rPr lang="en-US" dirty="0"/>
              <a:t>Stress inoculation</a:t>
            </a:r>
          </a:p>
          <a:p>
            <a:r>
              <a:rPr lang="en-US" i="1" dirty="0"/>
              <a:t>Stress inoculation </a:t>
            </a:r>
            <a:r>
              <a:rPr lang="en-US" dirty="0"/>
              <a:t>interventions are based on exposing people to potentially stressful situations so they become inoculated against them (e.g. - paramedic training with rehearsals/”mock ups” of major traffic accidents).</a:t>
            </a:r>
          </a:p>
        </p:txBody>
      </p:sp>
    </p:spTree>
    <p:extLst>
      <p:ext uri="{BB962C8B-B14F-4D97-AF65-F5344CB8AC3E}">
        <p14:creationId xmlns:p14="http://schemas.microsoft.com/office/powerpoint/2010/main" val="31810852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i="1" dirty="0"/>
              <a:t>Cognitive-behavioral techniques</a:t>
            </a:r>
            <a:r>
              <a:rPr lang="en-US" dirty="0"/>
              <a:t>, such as </a:t>
            </a:r>
            <a:r>
              <a:rPr lang="en-US" i="1" dirty="0"/>
              <a:t>cognitive restructuring</a:t>
            </a:r>
            <a:r>
              <a:rPr lang="en-US" dirty="0"/>
              <a:t>, have the largest and most enduring effect on reducing stress, better communication skills with patients and greater satisfaction of the latter with the medical service provided to them. </a:t>
            </a:r>
          </a:p>
          <a:p>
            <a:r>
              <a:rPr lang="en-US" i="1" dirty="0"/>
              <a:t>Cognitive-behavioral stress management </a:t>
            </a:r>
            <a:r>
              <a:rPr lang="en-US" dirty="0"/>
              <a:t>programs focus on appraisals and coping responses to help people manage their stress better. These can be very useful to assist people coping with illness. </a:t>
            </a:r>
          </a:p>
          <a:p>
            <a:r>
              <a:rPr lang="en-US" dirty="0"/>
              <a:t>However, evidence suggests that the results of cognitive stress management in patients with CVD, cancer and chronic headache are mixed (reduction od depression and improvement of self-esteem, but mixed effect on morbidity and mortality).  </a:t>
            </a:r>
            <a:endParaRPr lang="bg-BG" dirty="0"/>
          </a:p>
        </p:txBody>
      </p:sp>
      <p:sp>
        <p:nvSpPr>
          <p:cNvPr id="4" name="Title 1"/>
          <p:cNvSpPr>
            <a:spLocks noGrp="1"/>
          </p:cNvSpPr>
          <p:nvPr>
            <p:ph type="title"/>
          </p:nvPr>
        </p:nvSpPr>
        <p:spPr>
          <a:xfrm>
            <a:off x="457200" y="274638"/>
            <a:ext cx="8229600" cy="1143000"/>
          </a:xfrm>
        </p:spPr>
        <p:txBody>
          <a:bodyPr/>
          <a:lstStyle/>
          <a:p>
            <a:r>
              <a:rPr lang="en-US" b="1" dirty="0"/>
              <a:t>Managing stress</a:t>
            </a:r>
            <a:endParaRPr lang="bg-BG" b="1" dirty="0"/>
          </a:p>
        </p:txBody>
      </p:sp>
    </p:spTree>
    <p:extLst>
      <p:ext uri="{BB962C8B-B14F-4D97-AF65-F5344CB8AC3E}">
        <p14:creationId xmlns:p14="http://schemas.microsoft.com/office/powerpoint/2010/main" val="15532064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08473"/>
            <a:ext cx="8229600" cy="5544616"/>
          </a:xfrm>
        </p:spPr>
        <p:txBody>
          <a:bodyPr>
            <a:normAutofit fontScale="77500" lnSpcReduction="20000"/>
          </a:bodyPr>
          <a:lstStyle/>
          <a:p>
            <a:r>
              <a:rPr lang="en-US" dirty="0"/>
              <a:t>Cognitive behavioral therapy (CBT) is founded on </a:t>
            </a:r>
            <a:r>
              <a:rPr lang="en-US" i="1" dirty="0"/>
              <a:t>behaviorism</a:t>
            </a:r>
            <a:r>
              <a:rPr lang="en-US" dirty="0"/>
              <a:t> and </a:t>
            </a:r>
            <a:r>
              <a:rPr lang="en-US" i="1" dirty="0"/>
              <a:t>cognitivism</a:t>
            </a:r>
            <a:r>
              <a:rPr lang="en-US" dirty="0"/>
              <a:t>. Behaviorism (the first wave in CBT) focuses on people behavior and how it is learned and shaped by events. </a:t>
            </a:r>
            <a:r>
              <a:rPr lang="en-US" i="1" dirty="0"/>
              <a:t>Behaviorism</a:t>
            </a:r>
            <a:r>
              <a:rPr lang="en-US" dirty="0"/>
              <a:t> describes the processes through which people behavior is shaped, including </a:t>
            </a:r>
            <a:r>
              <a:rPr lang="en-US" i="1" dirty="0"/>
              <a:t>classical conditioning</a:t>
            </a:r>
            <a:r>
              <a:rPr lang="en-US" dirty="0"/>
              <a:t>, </a:t>
            </a:r>
            <a:r>
              <a:rPr lang="en-US" i="1" dirty="0"/>
              <a:t>operant conditioning </a:t>
            </a:r>
            <a:r>
              <a:rPr lang="en-US" dirty="0"/>
              <a:t>(shaping behavior by rewards or punishments) and </a:t>
            </a:r>
            <a:r>
              <a:rPr lang="en-US" i="1" dirty="0"/>
              <a:t>modelling</a:t>
            </a:r>
            <a:r>
              <a:rPr lang="en-US" dirty="0"/>
              <a:t>.</a:t>
            </a:r>
          </a:p>
          <a:p>
            <a:r>
              <a:rPr lang="en-US" dirty="0"/>
              <a:t>Behavioral therapy involves </a:t>
            </a:r>
            <a:r>
              <a:rPr lang="en-US" i="1" dirty="0"/>
              <a:t>changing maladaptive behavioral responses</a:t>
            </a:r>
            <a:r>
              <a:rPr lang="en-US" dirty="0"/>
              <a:t> and substituting these with new responses.</a:t>
            </a:r>
          </a:p>
          <a:p>
            <a:r>
              <a:rPr lang="en-US" i="1" dirty="0"/>
              <a:t>Cognitivism</a:t>
            </a:r>
            <a:r>
              <a:rPr lang="en-US" dirty="0"/>
              <a:t> (the second and currently dominant wave of CBT) views </a:t>
            </a:r>
            <a:r>
              <a:rPr lang="en-US" i="1" dirty="0"/>
              <a:t>thought as being central to how we feel and behave</a:t>
            </a:r>
            <a:r>
              <a:rPr lang="en-US" dirty="0"/>
              <a:t>. According to </a:t>
            </a:r>
            <a:r>
              <a:rPr lang="en-US" i="1" dirty="0"/>
              <a:t>cognitivism</a:t>
            </a:r>
            <a:r>
              <a:rPr lang="en-US" dirty="0"/>
              <a:t> </a:t>
            </a:r>
            <a:r>
              <a:rPr lang="en-US" i="1" dirty="0"/>
              <a:t>appraisal </a:t>
            </a:r>
            <a:r>
              <a:rPr lang="en-US" dirty="0"/>
              <a:t>and </a:t>
            </a:r>
            <a:r>
              <a:rPr lang="en-US" i="1" dirty="0"/>
              <a:t>personal meaning of events </a:t>
            </a:r>
            <a:r>
              <a:rPr lang="en-US" dirty="0"/>
              <a:t>are central in the development and maintenance of psychopathology, including the stress related one.</a:t>
            </a:r>
            <a:endParaRPr lang="bg-BG" dirty="0"/>
          </a:p>
        </p:txBody>
      </p:sp>
      <p:sp>
        <p:nvSpPr>
          <p:cNvPr id="4" name="Title 1"/>
          <p:cNvSpPr>
            <a:spLocks noGrp="1"/>
          </p:cNvSpPr>
          <p:nvPr>
            <p:ph type="title"/>
          </p:nvPr>
        </p:nvSpPr>
        <p:spPr>
          <a:xfrm>
            <a:off x="457200" y="274638"/>
            <a:ext cx="8229600" cy="850106"/>
          </a:xfrm>
        </p:spPr>
        <p:txBody>
          <a:bodyPr/>
          <a:lstStyle/>
          <a:p>
            <a:r>
              <a:rPr lang="en-US" dirty="0"/>
              <a:t>Managing stress</a:t>
            </a:r>
            <a:endParaRPr lang="bg-BG" dirty="0"/>
          </a:p>
        </p:txBody>
      </p:sp>
    </p:spTree>
    <p:extLst>
      <p:ext uri="{BB962C8B-B14F-4D97-AF65-F5344CB8AC3E}">
        <p14:creationId xmlns:p14="http://schemas.microsoft.com/office/powerpoint/2010/main" val="38615863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915816" y="1340768"/>
            <a:ext cx="3037128" cy="5184000"/>
          </a:xfrm>
          <a:prstGeom prst="rect">
            <a:avLst/>
          </a:prstGeom>
        </p:spPr>
      </p:pic>
      <p:sp>
        <p:nvSpPr>
          <p:cNvPr id="5" name="Title 1"/>
          <p:cNvSpPr>
            <a:spLocks noGrp="1"/>
          </p:cNvSpPr>
          <p:nvPr>
            <p:ph type="title"/>
          </p:nvPr>
        </p:nvSpPr>
        <p:spPr>
          <a:xfrm>
            <a:off x="457200" y="274638"/>
            <a:ext cx="8229600" cy="850106"/>
          </a:xfrm>
        </p:spPr>
        <p:txBody>
          <a:bodyPr/>
          <a:lstStyle/>
          <a:p>
            <a:r>
              <a:rPr lang="en-US" dirty="0"/>
              <a:t>Managing stress</a:t>
            </a:r>
            <a:endParaRPr lang="bg-BG" dirty="0"/>
          </a:p>
        </p:txBody>
      </p:sp>
    </p:spTree>
    <p:extLst>
      <p:ext uri="{BB962C8B-B14F-4D97-AF65-F5344CB8AC3E}">
        <p14:creationId xmlns:p14="http://schemas.microsoft.com/office/powerpoint/2010/main" val="35259269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2132856"/>
            <a:ext cx="8229600" cy="1143000"/>
          </a:xfrm>
        </p:spPr>
        <p:txBody>
          <a:bodyPr/>
          <a:lstStyle/>
          <a:p>
            <a:r>
              <a:rPr lang="en-US" dirty="0"/>
              <a:t>THANKS</a:t>
            </a:r>
            <a:r>
              <a:rPr lang="en-US" dirty="0">
                <a:sym typeface="Wingdings" panose="05000000000000000000" pitchFamily="2" charset="2"/>
              </a:rPr>
              <a:t></a:t>
            </a:r>
            <a:endParaRPr lang="bg-BG" dirty="0"/>
          </a:p>
        </p:txBody>
      </p:sp>
    </p:spTree>
    <p:extLst>
      <p:ext uri="{BB962C8B-B14F-4D97-AF65-F5344CB8AC3E}">
        <p14:creationId xmlns:p14="http://schemas.microsoft.com/office/powerpoint/2010/main" val="1798163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p:txBody>
          <a:bodyPr>
            <a:normAutofit fontScale="92500" lnSpcReduction="20000"/>
          </a:bodyPr>
          <a:lstStyle/>
          <a:p>
            <a:r>
              <a:rPr lang="en-US" sz="2900" b="1" i="1" u="sng" dirty="0"/>
              <a:t>Stressor:</a:t>
            </a:r>
            <a:r>
              <a:rPr lang="en-US" sz="2900" dirty="0"/>
              <a:t> event that triggers a </a:t>
            </a:r>
            <a:r>
              <a:rPr lang="en-US" sz="2900" b="1" i="1" u="sng" dirty="0"/>
              <a:t>stress response</a:t>
            </a:r>
            <a:r>
              <a:rPr lang="en-US" sz="2900" dirty="0"/>
              <a:t>. </a:t>
            </a:r>
          </a:p>
          <a:p>
            <a:pPr marL="342900" lvl="1" indent="-342900">
              <a:buFont typeface="Arial" pitchFamily="34" charset="0"/>
              <a:buChar char="•"/>
            </a:pPr>
            <a:r>
              <a:rPr lang="en-US" sz="2900" b="1" i="1" u="sng" dirty="0"/>
              <a:t>Based on their origin stressors</a:t>
            </a:r>
            <a:r>
              <a:rPr lang="en-US" sz="2900" dirty="0"/>
              <a:t> are subdivided to:</a:t>
            </a:r>
          </a:p>
          <a:p>
            <a:pPr marL="742950" lvl="2" indent="-342900"/>
            <a:r>
              <a:rPr lang="en-US" dirty="0"/>
              <a:t>External (e.g. feeling stressed while studying for an exam)</a:t>
            </a:r>
          </a:p>
          <a:p>
            <a:pPr marL="742950" lvl="2" indent="-342900"/>
            <a:r>
              <a:rPr lang="en-US" dirty="0"/>
              <a:t>Internal (e.g. conflicting desires - to study for exam or to help a good friend who needs you at the same time) </a:t>
            </a:r>
          </a:p>
          <a:p>
            <a:pPr marL="342900" lvl="1" indent="-342900">
              <a:buFont typeface="Arial" pitchFamily="34" charset="0"/>
              <a:buChar char="•"/>
            </a:pPr>
            <a:r>
              <a:rPr lang="en-US" sz="2900" b="1" i="1" u="sng" dirty="0"/>
              <a:t>Based on their type and duration</a:t>
            </a:r>
            <a:r>
              <a:rPr lang="en-US" sz="2900" u="sng" dirty="0"/>
              <a:t> </a:t>
            </a:r>
            <a:r>
              <a:rPr lang="en-US" sz="2900" b="1" i="1" u="sng" dirty="0"/>
              <a:t>stressors</a:t>
            </a:r>
            <a:r>
              <a:rPr lang="en-US" sz="2900" b="1" i="1" dirty="0"/>
              <a:t> </a:t>
            </a:r>
            <a:r>
              <a:rPr lang="en-US" sz="2900" i="1" dirty="0"/>
              <a:t>are sub</a:t>
            </a:r>
            <a:r>
              <a:rPr lang="bg-BG" sz="2900" i="1" dirty="0"/>
              <a:t>-</a:t>
            </a:r>
            <a:r>
              <a:rPr lang="en-US" sz="2900" i="1" dirty="0"/>
              <a:t> classified to:</a:t>
            </a:r>
          </a:p>
          <a:p>
            <a:pPr marL="742950" lvl="2" indent="-342900"/>
            <a:r>
              <a:rPr lang="en-US" dirty="0"/>
              <a:t>Acute (e.g. death of a close friend)</a:t>
            </a:r>
          </a:p>
          <a:p>
            <a:pPr marL="742950" lvl="2" indent="-342900"/>
            <a:r>
              <a:rPr lang="en-US" dirty="0"/>
              <a:t>Chronic (e.g. caring for a sick relative)</a:t>
            </a:r>
          </a:p>
          <a:p>
            <a:pPr marL="742950" lvl="2" indent="-342900"/>
            <a:r>
              <a:rPr lang="en-US" dirty="0"/>
              <a:t>Daily hassles (e.g. problems during work)</a:t>
            </a:r>
          </a:p>
          <a:p>
            <a:pPr marL="742950" lvl="2" indent="-342900"/>
            <a:r>
              <a:rPr lang="en-US" dirty="0"/>
              <a:t>Traumatic stressors (e.g. an assault)</a:t>
            </a:r>
          </a:p>
          <a:p>
            <a:pPr marL="742950" lvl="2" indent="-342900"/>
            <a:r>
              <a:rPr lang="en-US" dirty="0"/>
              <a:t>Role strain (e.g. balancing home and work roles)</a:t>
            </a:r>
          </a:p>
        </p:txBody>
      </p:sp>
      <p:sp>
        <p:nvSpPr>
          <p:cNvPr id="4" name="Заглавие 1"/>
          <p:cNvSpPr>
            <a:spLocks noGrp="1"/>
          </p:cNvSpPr>
          <p:nvPr>
            <p:ph type="title"/>
          </p:nvPr>
        </p:nvSpPr>
        <p:spPr>
          <a:xfrm>
            <a:off x="457200" y="274638"/>
            <a:ext cx="8229600" cy="1143000"/>
          </a:xfrm>
        </p:spPr>
        <p:txBody>
          <a:bodyPr/>
          <a:lstStyle/>
          <a:p>
            <a:r>
              <a:rPr lang="en-US" b="1" dirty="0"/>
              <a:t>Introduction and definitions</a:t>
            </a:r>
            <a:endParaRPr lang="bg-BG" b="1" dirty="0"/>
          </a:p>
        </p:txBody>
      </p:sp>
    </p:spTree>
    <p:extLst>
      <p:ext uri="{BB962C8B-B14F-4D97-AF65-F5344CB8AC3E}">
        <p14:creationId xmlns:p14="http://schemas.microsoft.com/office/powerpoint/2010/main" val="3143657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457200" y="1412776"/>
            <a:ext cx="8229600" cy="4713387"/>
          </a:xfrm>
        </p:spPr>
        <p:txBody>
          <a:bodyPr>
            <a:normAutofit fontScale="92500" lnSpcReduction="20000"/>
          </a:bodyPr>
          <a:lstStyle/>
          <a:p>
            <a:r>
              <a:rPr lang="en-US" b="1" dirty="0"/>
              <a:t>Stress responses: </a:t>
            </a:r>
            <a:r>
              <a:rPr lang="en-US" dirty="0"/>
              <a:t>the various ways to respond to a stressor. They are subdivided into:</a:t>
            </a:r>
          </a:p>
          <a:p>
            <a:pPr lvl="1"/>
            <a:r>
              <a:rPr lang="en-US" dirty="0"/>
              <a:t>Cognitive</a:t>
            </a:r>
          </a:p>
          <a:p>
            <a:pPr lvl="1"/>
            <a:r>
              <a:rPr lang="en-US" dirty="0"/>
              <a:t>Affective</a:t>
            </a:r>
          </a:p>
          <a:p>
            <a:pPr lvl="1"/>
            <a:r>
              <a:rPr lang="en-US" dirty="0"/>
              <a:t>Behavioral</a:t>
            </a:r>
          </a:p>
          <a:p>
            <a:pPr lvl="1"/>
            <a:r>
              <a:rPr lang="en-US" dirty="0"/>
              <a:t>Physiological</a:t>
            </a:r>
          </a:p>
          <a:p>
            <a:r>
              <a:rPr lang="en-US" dirty="0"/>
              <a:t>The association between these responses</a:t>
            </a:r>
            <a:r>
              <a:rPr lang="bg-BG" dirty="0"/>
              <a:t> </a:t>
            </a:r>
            <a:r>
              <a:rPr lang="en-US" dirty="0"/>
              <a:t>is not obligatory. It is possible for a person to have a strong physiological response with little or no emotional one (the so called </a:t>
            </a:r>
            <a:r>
              <a:rPr lang="en-US" i="1" dirty="0"/>
              <a:t>repressive coping style </a:t>
            </a:r>
            <a:r>
              <a:rPr lang="en-US" dirty="0"/>
              <a:t>seen in some people*).</a:t>
            </a:r>
          </a:p>
          <a:p>
            <a:pPr marL="0" indent="0">
              <a:buNone/>
            </a:pPr>
            <a:endParaRPr lang="en-US" dirty="0"/>
          </a:p>
        </p:txBody>
      </p:sp>
      <p:sp>
        <p:nvSpPr>
          <p:cNvPr id="4" name="Заглавие 1"/>
          <p:cNvSpPr>
            <a:spLocks noGrp="1"/>
          </p:cNvSpPr>
          <p:nvPr>
            <p:ph type="title"/>
          </p:nvPr>
        </p:nvSpPr>
        <p:spPr>
          <a:xfrm>
            <a:off x="457200" y="274638"/>
            <a:ext cx="8229600" cy="1143000"/>
          </a:xfrm>
        </p:spPr>
        <p:txBody>
          <a:bodyPr/>
          <a:lstStyle/>
          <a:p>
            <a:r>
              <a:rPr lang="en-US" b="1" dirty="0"/>
              <a:t>Introduction and definitions</a:t>
            </a:r>
            <a:endParaRPr lang="bg-BG" b="1" dirty="0"/>
          </a:p>
        </p:txBody>
      </p:sp>
      <p:sp>
        <p:nvSpPr>
          <p:cNvPr id="6" name="Текстово поле 5"/>
          <p:cNvSpPr txBox="1"/>
          <p:nvPr/>
        </p:nvSpPr>
        <p:spPr>
          <a:xfrm>
            <a:off x="1835696" y="6093296"/>
            <a:ext cx="6768752" cy="646331"/>
          </a:xfrm>
          <a:prstGeom prst="rect">
            <a:avLst/>
          </a:prstGeom>
          <a:noFill/>
        </p:spPr>
        <p:txBody>
          <a:bodyPr wrap="square" rtlCol="0">
            <a:spAutoFit/>
          </a:bodyPr>
          <a:lstStyle/>
          <a:p>
            <a:r>
              <a:rPr lang="en-US" dirty="0" err="1"/>
              <a:t>Furnham</a:t>
            </a:r>
            <a:r>
              <a:rPr lang="en-US" dirty="0"/>
              <a:t>, A. et al. (2003) Repressive coping style and positive self-presentation, </a:t>
            </a:r>
            <a:r>
              <a:rPr lang="en-US" i="1" dirty="0"/>
              <a:t>British Journal of Heath Psychology</a:t>
            </a:r>
            <a:r>
              <a:rPr lang="en-US" dirty="0"/>
              <a:t>, 8: 223-249</a:t>
            </a:r>
            <a:endParaRPr lang="bg-BG" dirty="0"/>
          </a:p>
        </p:txBody>
      </p:sp>
    </p:spTree>
    <p:extLst>
      <p:ext uri="{BB962C8B-B14F-4D97-AF65-F5344CB8AC3E}">
        <p14:creationId xmlns:p14="http://schemas.microsoft.com/office/powerpoint/2010/main" val="1773972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57200" y="274638"/>
            <a:ext cx="8229600" cy="706090"/>
          </a:xfrm>
        </p:spPr>
        <p:txBody>
          <a:bodyPr>
            <a:normAutofit/>
          </a:bodyPr>
          <a:lstStyle/>
          <a:p>
            <a:r>
              <a:rPr lang="en-US" sz="4000" b="1" dirty="0"/>
              <a:t>Physiological responses to stress</a:t>
            </a:r>
            <a:endParaRPr lang="bg-BG" sz="4000" b="1" dirty="0"/>
          </a:p>
        </p:txBody>
      </p:sp>
      <p:sp>
        <p:nvSpPr>
          <p:cNvPr id="3" name="Контейнер за съдържание 2"/>
          <p:cNvSpPr>
            <a:spLocks noGrp="1"/>
          </p:cNvSpPr>
          <p:nvPr>
            <p:ph idx="1"/>
          </p:nvPr>
        </p:nvSpPr>
        <p:spPr>
          <a:xfrm>
            <a:off x="-775" y="908720"/>
            <a:ext cx="2915817" cy="5256584"/>
          </a:xfrm>
        </p:spPr>
        <p:txBody>
          <a:bodyPr>
            <a:noAutofit/>
          </a:bodyPr>
          <a:lstStyle/>
          <a:p>
            <a:r>
              <a:rPr lang="en-US" sz="1900" dirty="0"/>
              <a:t>They are critical in explaining the link between stress and disease. Initial research (1950s) focused on </a:t>
            </a:r>
            <a:r>
              <a:rPr lang="en-US" sz="1900" b="1" i="1" dirty="0"/>
              <a:t>fight-flight</a:t>
            </a:r>
            <a:r>
              <a:rPr lang="en-US" sz="1900" dirty="0"/>
              <a:t> response which involves: </a:t>
            </a:r>
          </a:p>
          <a:p>
            <a:pPr lvl="1"/>
            <a:r>
              <a:rPr lang="en-US" sz="1700" dirty="0"/>
              <a:t>the sympathetic branch of the autonomic nervous system as a fast, first wave response.</a:t>
            </a:r>
          </a:p>
          <a:p>
            <a:pPr lvl="1"/>
            <a:r>
              <a:rPr lang="en-US" sz="1700" dirty="0"/>
              <a:t>the endocrine pathways of the </a:t>
            </a:r>
            <a:r>
              <a:rPr lang="en-US" sz="1700" b="1" dirty="0"/>
              <a:t>hypothalamic-pituitary-adrenal</a:t>
            </a:r>
            <a:r>
              <a:rPr lang="en-US" sz="1700" dirty="0"/>
              <a:t> (HPA) </a:t>
            </a:r>
            <a:r>
              <a:rPr lang="en-US" sz="1700" b="1" dirty="0"/>
              <a:t>axis</a:t>
            </a:r>
            <a:r>
              <a:rPr lang="en-US" sz="1700" dirty="0"/>
              <a:t> as a slower, second wave response.</a:t>
            </a:r>
            <a:endParaRPr lang="bg-BG" sz="1700" dirty="0"/>
          </a:p>
        </p:txBody>
      </p:sp>
      <p:pic>
        <p:nvPicPr>
          <p:cNvPr id="1026" name="Picture 2" descr="D:\Medical_psychology_AEO_Lectures\Autonomic_nrvous_syste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0681" y="1340768"/>
            <a:ext cx="3567113" cy="40386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Medical_psychology_AEO_Lectures\hpa_axi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216" y="2271712"/>
            <a:ext cx="2400006" cy="2916000"/>
          </a:xfrm>
          <a:prstGeom prst="rect">
            <a:avLst/>
          </a:prstGeom>
          <a:noFill/>
          <a:extLst>
            <a:ext uri="{909E8E84-426E-40DD-AFC4-6F175D3DCCD1}">
              <a14:hiddenFill xmlns:a14="http://schemas.microsoft.com/office/drawing/2010/main">
                <a:solidFill>
                  <a:srgbClr val="FFFFFF"/>
                </a:solidFill>
              </a14:hiddenFill>
            </a:ext>
          </a:extLst>
        </p:spPr>
      </p:pic>
      <p:sp>
        <p:nvSpPr>
          <p:cNvPr id="4" name="Текстово поле 3"/>
          <p:cNvSpPr txBox="1"/>
          <p:nvPr/>
        </p:nvSpPr>
        <p:spPr>
          <a:xfrm>
            <a:off x="8172400" y="5015428"/>
            <a:ext cx="1115616" cy="400110"/>
          </a:xfrm>
          <a:prstGeom prst="rect">
            <a:avLst/>
          </a:prstGeom>
          <a:noFill/>
        </p:spPr>
        <p:txBody>
          <a:bodyPr wrap="square" rtlCol="0">
            <a:spAutoFit/>
          </a:bodyPr>
          <a:lstStyle/>
          <a:p>
            <a:r>
              <a:rPr lang="en-US" sz="1000" i="1" dirty="0"/>
              <a:t>Epinephrine</a:t>
            </a:r>
          </a:p>
          <a:p>
            <a:r>
              <a:rPr lang="en-US" sz="1000" i="1" dirty="0"/>
              <a:t>Norepinephrine</a:t>
            </a:r>
            <a:endParaRPr lang="bg-BG" sz="1000" i="1" dirty="0"/>
          </a:p>
        </p:txBody>
      </p:sp>
      <p:sp>
        <p:nvSpPr>
          <p:cNvPr id="5" name="Текстово поле 4"/>
          <p:cNvSpPr txBox="1"/>
          <p:nvPr/>
        </p:nvSpPr>
        <p:spPr>
          <a:xfrm>
            <a:off x="2812174" y="5626695"/>
            <a:ext cx="6369831" cy="1077218"/>
          </a:xfrm>
          <a:prstGeom prst="rect">
            <a:avLst/>
          </a:prstGeom>
          <a:noFill/>
        </p:spPr>
        <p:txBody>
          <a:bodyPr wrap="square" rtlCol="0">
            <a:spAutoFit/>
          </a:bodyPr>
          <a:lstStyle/>
          <a:p>
            <a:r>
              <a:rPr lang="en-US" sz="1600" dirty="0"/>
              <a:t>The adrenal medulla produces stress hormones such as </a:t>
            </a:r>
            <a:r>
              <a:rPr lang="en-US" sz="1600" i="1" dirty="0"/>
              <a:t>adrenaline</a:t>
            </a:r>
            <a:r>
              <a:rPr lang="en-US" sz="1600" dirty="0"/>
              <a:t> (epinephrine) and </a:t>
            </a:r>
            <a:r>
              <a:rPr lang="en-US" sz="1600" i="1" dirty="0"/>
              <a:t>noradrenaline</a:t>
            </a:r>
            <a:r>
              <a:rPr lang="en-US" sz="1600" dirty="0"/>
              <a:t> (norepinephrine). They cause stimulation of the heart and lungs and the diversion of energy away from unnecessary functions such as saliva production, digestion and reproduction.</a:t>
            </a:r>
            <a:endParaRPr lang="bg-BG" sz="1600" dirty="0"/>
          </a:p>
        </p:txBody>
      </p:sp>
    </p:spTree>
    <p:extLst>
      <p:ext uri="{BB962C8B-B14F-4D97-AF65-F5344CB8AC3E}">
        <p14:creationId xmlns:p14="http://schemas.microsoft.com/office/powerpoint/2010/main" val="3841616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457200" y="980728"/>
            <a:ext cx="8229600" cy="5400600"/>
          </a:xfrm>
        </p:spPr>
        <p:txBody>
          <a:bodyPr>
            <a:normAutofit fontScale="85000" lnSpcReduction="20000"/>
          </a:bodyPr>
          <a:lstStyle/>
          <a:p>
            <a:r>
              <a:rPr lang="en-US" dirty="0"/>
              <a:t>Upon HPA activation, </a:t>
            </a:r>
            <a:r>
              <a:rPr lang="en-US" b="1" i="1" u="sng" dirty="0"/>
              <a:t>cortisol</a:t>
            </a:r>
            <a:r>
              <a:rPr lang="en-US" dirty="0"/>
              <a:t> secretion starts from the adrenal cortex</a:t>
            </a:r>
            <a:r>
              <a:rPr lang="bg-BG" dirty="0"/>
              <a:t>. </a:t>
            </a:r>
            <a:r>
              <a:rPr lang="en-US" b="1" i="1" u="sng" dirty="0"/>
              <a:t>Cortisol</a:t>
            </a:r>
            <a:r>
              <a:rPr lang="en-US" dirty="0"/>
              <a:t> is a critical stress hormone with physiological activities such as:</a:t>
            </a:r>
          </a:p>
          <a:p>
            <a:pPr lvl="1"/>
            <a:r>
              <a:rPr lang="en-US" dirty="0"/>
              <a:t>Increase in blood sugar levels and metabolic rate</a:t>
            </a:r>
          </a:p>
          <a:p>
            <a:pPr lvl="1"/>
            <a:r>
              <a:rPr lang="en-US" dirty="0"/>
              <a:t>Influencing regulation of blood pressure</a:t>
            </a:r>
          </a:p>
          <a:p>
            <a:pPr lvl="1"/>
            <a:r>
              <a:rPr lang="en-US" dirty="0"/>
              <a:t>Influencing immune system and inflammatory response</a:t>
            </a:r>
          </a:p>
          <a:p>
            <a:r>
              <a:rPr lang="en-US" dirty="0"/>
              <a:t>The HPA axis works as a negative feedback loop so the presence of </a:t>
            </a:r>
            <a:r>
              <a:rPr lang="en-US" i="1" dirty="0"/>
              <a:t>cortisol</a:t>
            </a:r>
            <a:r>
              <a:rPr lang="en-US" dirty="0"/>
              <a:t> in the blood stream triggers the hypothalamus to stop producing CRF and its levels in blood return to normal in 40-60 min. </a:t>
            </a:r>
          </a:p>
          <a:p>
            <a:r>
              <a:rPr lang="en-US" dirty="0"/>
              <a:t>In prolonged periods of stress the HPA axis can become dysregulated resulting in chronically elevated levels of cortisol. In the long term this will have negative effect such as accumulation of abdominal fat and wasting of bone and muscle tissue. </a:t>
            </a:r>
          </a:p>
        </p:txBody>
      </p:sp>
      <p:sp>
        <p:nvSpPr>
          <p:cNvPr id="4" name="Заглавие 1"/>
          <p:cNvSpPr>
            <a:spLocks noGrp="1"/>
          </p:cNvSpPr>
          <p:nvPr>
            <p:ph type="title"/>
          </p:nvPr>
        </p:nvSpPr>
        <p:spPr>
          <a:xfrm>
            <a:off x="457200" y="274638"/>
            <a:ext cx="8229600" cy="706090"/>
          </a:xfrm>
        </p:spPr>
        <p:txBody>
          <a:bodyPr>
            <a:normAutofit/>
          </a:bodyPr>
          <a:lstStyle/>
          <a:p>
            <a:r>
              <a:rPr lang="en-US" sz="4000" b="1" dirty="0"/>
              <a:t>Physiological responses to stress</a:t>
            </a:r>
            <a:endParaRPr lang="bg-BG" sz="4000" b="1" dirty="0"/>
          </a:p>
        </p:txBody>
      </p:sp>
    </p:spTree>
    <p:extLst>
      <p:ext uri="{BB962C8B-B14F-4D97-AF65-F5344CB8AC3E}">
        <p14:creationId xmlns:p14="http://schemas.microsoft.com/office/powerpoint/2010/main" val="1329814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457200" y="1268760"/>
            <a:ext cx="8229600" cy="4857403"/>
          </a:xfrm>
        </p:spPr>
        <p:txBody>
          <a:bodyPr>
            <a:normAutofit fontScale="77500" lnSpcReduction="20000"/>
          </a:bodyPr>
          <a:lstStyle/>
          <a:p>
            <a:r>
              <a:rPr lang="en-US" sz="3400" i="1" dirty="0"/>
              <a:t>H. </a:t>
            </a:r>
            <a:r>
              <a:rPr lang="en-US" sz="3400" i="1" dirty="0" err="1"/>
              <a:t>Selye</a:t>
            </a:r>
            <a:r>
              <a:rPr lang="en-US" sz="3400" dirty="0"/>
              <a:t> (1956) proposed that physical responses to stress can be understood as a </a:t>
            </a:r>
            <a:r>
              <a:rPr lang="en-US" sz="3400" b="1" i="1" u="sng" dirty="0"/>
              <a:t>general adaptation syndrome </a:t>
            </a:r>
            <a:r>
              <a:rPr lang="en-US" sz="3400" dirty="0"/>
              <a:t>with three stages</a:t>
            </a:r>
            <a:r>
              <a:rPr lang="en-US" dirty="0"/>
              <a:t>:</a:t>
            </a:r>
          </a:p>
          <a:p>
            <a:pPr marL="971550" lvl="1" indent="-514350">
              <a:buFont typeface="+mj-lt"/>
              <a:buAutoNum type="arabicPeriod"/>
            </a:pPr>
            <a:r>
              <a:rPr lang="en-US" sz="3000" b="1" i="1" dirty="0"/>
              <a:t>Alarm</a:t>
            </a:r>
            <a:r>
              <a:rPr lang="en-US" sz="3000" i="1" dirty="0"/>
              <a:t>:</a:t>
            </a:r>
            <a:r>
              <a:rPr lang="en-US" sz="3000" dirty="0"/>
              <a:t> an immediate physical response to stress that prepares us for </a:t>
            </a:r>
            <a:r>
              <a:rPr lang="en-US" sz="3000" i="1" dirty="0"/>
              <a:t>fight-flight.</a:t>
            </a:r>
          </a:p>
          <a:p>
            <a:pPr marL="971550" lvl="1" indent="-514350">
              <a:buFont typeface="+mj-lt"/>
              <a:buAutoNum type="arabicPeriod"/>
            </a:pPr>
            <a:r>
              <a:rPr lang="en-US" sz="3000" b="1" i="1" dirty="0"/>
              <a:t>Resistance: </a:t>
            </a:r>
            <a:r>
              <a:rPr lang="en-US" sz="3000" dirty="0"/>
              <a:t>our body attempts to resolve the stress and return to normal, but if the stressor continues, we will remain in a physiologically active state.</a:t>
            </a:r>
          </a:p>
          <a:p>
            <a:pPr marL="971550" lvl="1" indent="-514350">
              <a:buFont typeface="+mj-lt"/>
              <a:buAutoNum type="arabicPeriod"/>
            </a:pPr>
            <a:r>
              <a:rPr lang="en-US" sz="3000" b="1" i="1" dirty="0"/>
              <a:t>Exhaustion:</a:t>
            </a:r>
            <a:r>
              <a:rPr lang="en-US" sz="3000" dirty="0"/>
              <a:t> if the stressor continues indefinitely, the physical strain on our body will lead to exhaustion, illness, or death.</a:t>
            </a:r>
          </a:p>
          <a:p>
            <a:r>
              <a:rPr lang="en-US" sz="3400" dirty="0"/>
              <a:t>Research supports to some extent the </a:t>
            </a:r>
            <a:r>
              <a:rPr lang="en-US" sz="3400" i="1" dirty="0"/>
              <a:t>general adaptation syndrome</a:t>
            </a:r>
            <a:r>
              <a:rPr lang="en-US" sz="3400" dirty="0"/>
              <a:t> but our understanding of the physiological responses to stress has developed substantially since the time of </a:t>
            </a:r>
            <a:r>
              <a:rPr lang="en-US" sz="3400" i="1" dirty="0" err="1"/>
              <a:t>Selye</a:t>
            </a:r>
            <a:r>
              <a:rPr lang="en-US" sz="3400" i="1" dirty="0"/>
              <a:t>. </a:t>
            </a:r>
          </a:p>
        </p:txBody>
      </p:sp>
      <p:sp>
        <p:nvSpPr>
          <p:cNvPr id="4" name="Текстово поле 3"/>
          <p:cNvSpPr txBox="1"/>
          <p:nvPr/>
        </p:nvSpPr>
        <p:spPr>
          <a:xfrm>
            <a:off x="3973519" y="5949280"/>
            <a:ext cx="4320480" cy="646331"/>
          </a:xfrm>
          <a:prstGeom prst="rect">
            <a:avLst/>
          </a:prstGeom>
          <a:noFill/>
        </p:spPr>
        <p:txBody>
          <a:bodyPr wrap="square" rtlCol="0">
            <a:spAutoFit/>
          </a:bodyPr>
          <a:lstStyle/>
          <a:p>
            <a:r>
              <a:rPr lang="en-US" dirty="0" err="1"/>
              <a:t>Selye</a:t>
            </a:r>
            <a:r>
              <a:rPr lang="en-US" dirty="0"/>
              <a:t>, H. (1956) </a:t>
            </a:r>
            <a:r>
              <a:rPr lang="en-US" i="1" dirty="0"/>
              <a:t>The Stress of Life</a:t>
            </a:r>
            <a:r>
              <a:rPr lang="en-US" dirty="0"/>
              <a:t>. New York: McGraw-Hill</a:t>
            </a:r>
            <a:endParaRPr lang="bg-BG" dirty="0"/>
          </a:p>
        </p:txBody>
      </p:sp>
      <p:sp>
        <p:nvSpPr>
          <p:cNvPr id="5" name="Заглавие 1"/>
          <p:cNvSpPr>
            <a:spLocks noGrp="1"/>
          </p:cNvSpPr>
          <p:nvPr>
            <p:ph type="title"/>
          </p:nvPr>
        </p:nvSpPr>
        <p:spPr>
          <a:xfrm>
            <a:off x="395536" y="548680"/>
            <a:ext cx="8229600" cy="706090"/>
          </a:xfrm>
        </p:spPr>
        <p:txBody>
          <a:bodyPr>
            <a:normAutofit/>
          </a:bodyPr>
          <a:lstStyle/>
          <a:p>
            <a:r>
              <a:rPr lang="en-US" sz="4000" b="1" dirty="0"/>
              <a:t>Physiological responses to stress</a:t>
            </a:r>
            <a:endParaRPr lang="bg-BG" sz="4000" b="1" dirty="0"/>
          </a:p>
        </p:txBody>
      </p:sp>
    </p:spTree>
    <p:extLst>
      <p:ext uri="{BB962C8B-B14F-4D97-AF65-F5344CB8AC3E}">
        <p14:creationId xmlns:p14="http://schemas.microsoft.com/office/powerpoint/2010/main" val="2385287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95536" y="764704"/>
            <a:ext cx="8229600" cy="5145435"/>
          </a:xfrm>
        </p:spPr>
        <p:txBody>
          <a:bodyPr>
            <a:normAutofit fontScale="85000" lnSpcReduction="10000"/>
          </a:bodyPr>
          <a:lstStyle/>
          <a:p>
            <a:r>
              <a:rPr lang="en-US" sz="2900" dirty="0"/>
              <a:t>We now know that physiological responses to stress will vary according the characteristics of the situation such as:</a:t>
            </a:r>
          </a:p>
          <a:p>
            <a:pPr lvl="1"/>
            <a:r>
              <a:rPr lang="en-US" sz="2700" i="1" u="sng" dirty="0"/>
              <a:t>If it is new</a:t>
            </a:r>
            <a:r>
              <a:rPr lang="en-US" sz="2700" i="1" dirty="0"/>
              <a:t>: </a:t>
            </a:r>
            <a:r>
              <a:rPr lang="en-US" sz="2700" dirty="0"/>
              <a:t>stronger physiological stress responses will occur in situations that are novel*</a:t>
            </a:r>
          </a:p>
          <a:p>
            <a:pPr lvl="1"/>
            <a:r>
              <a:rPr lang="en-US" sz="2700" i="1" u="sng" dirty="0"/>
              <a:t>If it is predictable</a:t>
            </a:r>
            <a:r>
              <a:rPr lang="en-US" sz="2700" dirty="0"/>
              <a:t>: unpredictable events can lead to greater physiological stress**</a:t>
            </a:r>
          </a:p>
          <a:p>
            <a:pPr lvl="1"/>
            <a:r>
              <a:rPr lang="en-US" sz="2700" i="1" u="sng" dirty="0"/>
              <a:t>If it is controllable</a:t>
            </a:r>
            <a:r>
              <a:rPr lang="en-US" sz="2700" dirty="0"/>
              <a:t>: lack of control is associated with greater stress and a more negative impact on health***</a:t>
            </a:r>
            <a:endParaRPr lang="en-US" sz="2900" dirty="0"/>
          </a:p>
          <a:p>
            <a:r>
              <a:rPr lang="en-US" sz="2900" dirty="0"/>
              <a:t>The latter has lead to the view that it is important to empower patients and encourage them to have as much control as possible. Though this is usually true, in situations which are essentially incontrollable encouraging someone to strive for control might result in more strain on the person.</a:t>
            </a:r>
          </a:p>
        </p:txBody>
      </p:sp>
      <p:sp>
        <p:nvSpPr>
          <p:cNvPr id="4" name="Заглавие 1"/>
          <p:cNvSpPr>
            <a:spLocks noGrp="1"/>
          </p:cNvSpPr>
          <p:nvPr>
            <p:ph type="title"/>
          </p:nvPr>
        </p:nvSpPr>
        <p:spPr>
          <a:xfrm>
            <a:off x="395536" y="116632"/>
            <a:ext cx="8229600" cy="706090"/>
          </a:xfrm>
        </p:spPr>
        <p:txBody>
          <a:bodyPr>
            <a:normAutofit/>
          </a:bodyPr>
          <a:lstStyle/>
          <a:p>
            <a:r>
              <a:rPr lang="en-US" sz="4000" b="1" dirty="0"/>
              <a:t>Physiological responses to stress</a:t>
            </a:r>
            <a:endParaRPr lang="bg-BG" sz="4000" b="1" dirty="0"/>
          </a:p>
        </p:txBody>
      </p:sp>
      <p:sp>
        <p:nvSpPr>
          <p:cNvPr id="5" name="Текстово поле 4"/>
          <p:cNvSpPr txBox="1"/>
          <p:nvPr/>
        </p:nvSpPr>
        <p:spPr>
          <a:xfrm>
            <a:off x="825740" y="5661248"/>
            <a:ext cx="8496944" cy="1446550"/>
          </a:xfrm>
          <a:prstGeom prst="rect">
            <a:avLst/>
          </a:prstGeom>
          <a:noFill/>
        </p:spPr>
        <p:txBody>
          <a:bodyPr wrap="square" rtlCol="0">
            <a:spAutoFit/>
          </a:bodyPr>
          <a:lstStyle/>
          <a:p>
            <a:r>
              <a:rPr lang="en-US" sz="1400" dirty="0"/>
              <a:t>*</a:t>
            </a:r>
            <a:r>
              <a:rPr lang="en-US" sz="1400" dirty="0" err="1"/>
              <a:t>Schedlowski</a:t>
            </a:r>
            <a:r>
              <a:rPr lang="en-US" sz="1400" dirty="0"/>
              <a:t>, M. &amp; </a:t>
            </a:r>
            <a:r>
              <a:rPr lang="en-US" sz="1400" dirty="0" err="1"/>
              <a:t>Tewes</a:t>
            </a:r>
            <a:r>
              <a:rPr lang="en-US" sz="1400" dirty="0"/>
              <a:t>, U. (1992) Physiological arousal and perception of bodily state during parachute jumping, </a:t>
            </a:r>
            <a:r>
              <a:rPr lang="en-US" sz="1400" i="1" dirty="0"/>
              <a:t>Psychophysiology</a:t>
            </a:r>
            <a:r>
              <a:rPr lang="en-US" sz="1400" dirty="0"/>
              <a:t>, 29: 95-103</a:t>
            </a:r>
          </a:p>
          <a:p>
            <a:r>
              <a:rPr lang="en-US" sz="1400" dirty="0"/>
              <a:t>Evans, G.W. et al. (2002) The morning rush hour: Predictability and commuter stress, </a:t>
            </a:r>
            <a:r>
              <a:rPr lang="en-US" sz="1400" i="1" dirty="0"/>
              <a:t>Environment and Behavior</a:t>
            </a:r>
            <a:r>
              <a:rPr lang="en-US" sz="1400" dirty="0"/>
              <a:t>, 34: 521-530</a:t>
            </a:r>
          </a:p>
          <a:p>
            <a:r>
              <a:rPr lang="en-US" sz="1400" dirty="0"/>
              <a:t>Walker, J. (2001) </a:t>
            </a:r>
            <a:r>
              <a:rPr lang="en-US" sz="1400" i="1" dirty="0"/>
              <a:t>Control and the psychology of health</a:t>
            </a:r>
            <a:r>
              <a:rPr lang="en-US" sz="1400" dirty="0"/>
              <a:t>. Buckingham: Open University Press</a:t>
            </a:r>
          </a:p>
          <a:p>
            <a:endParaRPr lang="bg-BG" dirty="0"/>
          </a:p>
        </p:txBody>
      </p:sp>
    </p:spTree>
    <p:extLst>
      <p:ext uri="{BB962C8B-B14F-4D97-AF65-F5344CB8AC3E}">
        <p14:creationId xmlns:p14="http://schemas.microsoft.com/office/powerpoint/2010/main" val="2583247530"/>
      </p:ext>
    </p:extLst>
  </p:cSld>
  <p:clrMapOvr>
    <a:masterClrMapping/>
  </p:clrMapOvr>
</p:sld>
</file>

<file path=ppt/theme/theme1.xml><?xml version="1.0" encoding="utf-8"?>
<a:theme xmlns:a="http://schemas.openxmlformats.org/drawingml/2006/main" name="Office тема">
  <a:themeElements>
    <a:clrScheme name="О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О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О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тема">
  <a:themeElements>
    <a:clrScheme name="О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О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2354</TotalTime>
  <Words>4096</Words>
  <Application>Microsoft Office PowerPoint</Application>
  <PresentationFormat>On-screen Show (4:3)</PresentationFormat>
  <Paragraphs>250</Paragraphs>
  <Slides>37</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0</vt:i4>
      </vt:variant>
      <vt:variant>
        <vt:lpstr>Slide Titles</vt:lpstr>
      </vt:variant>
      <vt:variant>
        <vt:i4>37</vt:i4>
      </vt:variant>
    </vt:vector>
  </HeadingPairs>
  <TitlesOfParts>
    <vt:vector size="41" baseType="lpstr">
      <vt:lpstr>Arial</vt:lpstr>
      <vt:lpstr>Calibri</vt:lpstr>
      <vt:lpstr>Wingdings</vt:lpstr>
      <vt:lpstr>Office тема</vt:lpstr>
      <vt:lpstr>STRESS AND HEALTH Lecture:4  Stress – definitions and terms. Physical responses to stress. Stress and the immune system. Life events and stress. Stress as a person-environment interaction. Stress and health. Stress in medicine. Managing stress. </vt:lpstr>
      <vt:lpstr>AGENDA</vt:lpstr>
      <vt:lpstr>Introduction and definitions</vt:lpstr>
      <vt:lpstr>Introduction and definitions</vt:lpstr>
      <vt:lpstr>Introduction and definitions</vt:lpstr>
      <vt:lpstr>Physiological responses to stress</vt:lpstr>
      <vt:lpstr>Physiological responses to stress</vt:lpstr>
      <vt:lpstr>Physiological responses to stress</vt:lpstr>
      <vt:lpstr>Physiological responses to stress</vt:lpstr>
      <vt:lpstr>Physiological responses to stress</vt:lpstr>
      <vt:lpstr>Physical responses to stress</vt:lpstr>
      <vt:lpstr>Physiological responses to stress</vt:lpstr>
      <vt:lpstr>Stress and the immune system</vt:lpstr>
      <vt:lpstr>Stress and the immune system</vt:lpstr>
      <vt:lpstr>The role of life events</vt:lpstr>
      <vt:lpstr>The role of life events</vt:lpstr>
      <vt:lpstr>Stress as a person-environment interaction</vt:lpstr>
      <vt:lpstr>Stress as a person-environment interaction</vt:lpstr>
      <vt:lpstr>Stress and health</vt:lpstr>
      <vt:lpstr>Stress and health</vt:lpstr>
      <vt:lpstr>Stress and health</vt:lpstr>
      <vt:lpstr>Stress and health</vt:lpstr>
      <vt:lpstr>Factors that modify the effects of stress</vt:lpstr>
      <vt:lpstr>Factors that modify the effects of stress</vt:lpstr>
      <vt:lpstr>Factors that modify the effects of stress</vt:lpstr>
      <vt:lpstr>Factors that modify the effects of stress</vt:lpstr>
      <vt:lpstr>Factors that modify the effects of stress</vt:lpstr>
      <vt:lpstr>Factors that modify the effects of stress – social support</vt:lpstr>
      <vt:lpstr>Factors that modify the effects of stress – social support</vt:lpstr>
      <vt:lpstr>Factors that modify the effects of stress – physical activity</vt:lpstr>
      <vt:lpstr>Stress in medicine</vt:lpstr>
      <vt:lpstr>Stress in medicine</vt:lpstr>
      <vt:lpstr>Managing stress</vt:lpstr>
      <vt:lpstr>Managing stress</vt:lpstr>
      <vt:lpstr>Managing stress</vt:lpstr>
      <vt:lpstr>Managing stress</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 and health</dc:title>
  <dc:creator>Lenovo</dc:creator>
  <cp:lastModifiedBy>Windows User</cp:lastModifiedBy>
  <cp:revision>123</cp:revision>
  <dcterms:created xsi:type="dcterms:W3CDTF">2016-03-04T15:52:01Z</dcterms:created>
  <dcterms:modified xsi:type="dcterms:W3CDTF">2020-03-22T18:14:33Z</dcterms:modified>
</cp:coreProperties>
</file>