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15"/>
  </p:notesMasterIdLst>
  <p:handoutMasterIdLst>
    <p:handoutMasterId r:id="rId16"/>
  </p:handoutMasterIdLst>
  <p:sldIdLst>
    <p:sldId id="419" r:id="rId3"/>
    <p:sldId id="289" r:id="rId4"/>
    <p:sldId id="290" r:id="rId5"/>
    <p:sldId id="291" r:id="rId6"/>
    <p:sldId id="292" r:id="rId7"/>
    <p:sldId id="293" r:id="rId8"/>
    <p:sldId id="295" r:id="rId9"/>
    <p:sldId id="296" r:id="rId10"/>
    <p:sldId id="297" r:id="rId11"/>
    <p:sldId id="298" r:id="rId12"/>
    <p:sldId id="300" r:id="rId13"/>
    <p:sldId id="301" r:id="rId14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=""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12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912400" y="3451227"/>
            <a:ext cx="7582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Елементи от механиката на флуидите. Закон на Хаген-Поазьой. Хидродинамично съпротивление. Ламинарно и турболентно движение.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ОБЩЕСТВЕНО ЗДРАВЕ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35696" y="742603"/>
            <a:ext cx="4824536" cy="1122300"/>
            <a:chOff x="1835696" y="802027"/>
            <a:chExt cx="4824536" cy="1122300"/>
          </a:xfrm>
        </p:grpSpPr>
        <p:grpSp>
          <p:nvGrpSpPr>
            <p:cNvPr id="8" name="Group 7"/>
            <p:cNvGrpSpPr/>
            <p:nvPr/>
          </p:nvGrpSpPr>
          <p:grpSpPr>
            <a:xfrm>
              <a:off x="1835696" y="841263"/>
              <a:ext cx="4420108" cy="1083064"/>
              <a:chOff x="1865934" y="537596"/>
              <a:chExt cx="4420108" cy="108306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37482" r="62462" b="57510"/>
              <a:stretch/>
            </p:blipFill>
            <p:spPr>
              <a:xfrm>
                <a:off x="1865934" y="537596"/>
                <a:ext cx="4420108" cy="49567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36927" t="37397" r="48025" b="56896"/>
              <a:stretch/>
            </p:blipFill>
            <p:spPr>
              <a:xfrm>
                <a:off x="3270090" y="851811"/>
                <a:ext cx="2412268" cy="768849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1979712" y="802027"/>
              <a:ext cx="4680520" cy="9309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899671"/>
            <a:ext cx="9144000" cy="413548"/>
            <a:chOff x="0" y="1899671"/>
            <a:chExt cx="9144000" cy="4135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4326" t="42637" r="17320" b="53146"/>
            <a:stretch/>
          </p:blipFill>
          <p:spPr>
            <a:xfrm>
              <a:off x="0" y="1899671"/>
              <a:ext cx="9144000" cy="41354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0" y="1932605"/>
              <a:ext cx="9144000" cy="30826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2451015"/>
            <a:ext cx="9144583" cy="540103"/>
            <a:chOff x="0" y="2451015"/>
            <a:chExt cx="9144583" cy="5401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/>
            <a:srcRect t="47625" b="45816"/>
            <a:stretch/>
          </p:blipFill>
          <p:spPr>
            <a:xfrm>
              <a:off x="583" y="2487063"/>
              <a:ext cx="9144000" cy="50405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451015"/>
              <a:ext cx="9144000" cy="54010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3089673"/>
            <a:ext cx="7308012" cy="2992036"/>
            <a:chOff x="611560" y="3089673"/>
            <a:chExt cx="7308012" cy="29920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/>
            <a:srcRect t="53881" r="30746" b="29252"/>
            <a:stretch/>
          </p:blipFill>
          <p:spPr>
            <a:xfrm>
              <a:off x="719572" y="3089673"/>
              <a:ext cx="7200000" cy="14736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/>
            <a:srcRect l="68506" t="53881" b="29252"/>
            <a:stretch/>
          </p:blipFill>
          <p:spPr>
            <a:xfrm>
              <a:off x="2735796" y="4281509"/>
              <a:ext cx="3999739" cy="18002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11560" y="3120737"/>
              <a:ext cx="7308012" cy="296097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9654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88232" y="726449"/>
            <a:ext cx="4212468" cy="2854111"/>
            <a:chOff x="1907704" y="93135"/>
            <a:chExt cx="4212468" cy="28541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24536" t="20797" r="30971" b="22203"/>
            <a:stretch/>
          </p:blipFill>
          <p:spPr>
            <a:xfrm>
              <a:off x="1907704" y="188639"/>
              <a:ext cx="4212468" cy="275860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76525" y="93135"/>
              <a:ext cx="1624612" cy="30777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g-BG" sz="1400" dirty="0"/>
                <a:t>Ламинарен поток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19614" y="93135"/>
              <a:ext cx="1800558" cy="30777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g-BG" sz="1400" dirty="0">
                  <a:solidFill>
                    <a:srgbClr val="0070C0"/>
                  </a:solidFill>
                </a:rPr>
                <a:t>Турбулентен поток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6621" y="1700808"/>
              <a:ext cx="721480" cy="30777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g-BG" sz="1400" b="1" dirty="0">
                  <a:solidFill>
                    <a:srgbClr val="002060"/>
                  </a:solidFill>
                </a:rPr>
                <a:t>Дебит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40397" y="2639469"/>
              <a:ext cx="1015021" cy="30777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g-BG" sz="1400" b="1" dirty="0">
                  <a:solidFill>
                    <a:srgbClr val="002060"/>
                  </a:solidFill>
                </a:rPr>
                <a:t>Налягане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3919136"/>
            <a:ext cx="9144508" cy="2329263"/>
            <a:chOff x="-508" y="3853055"/>
            <a:chExt cx="9144508" cy="2329263"/>
          </a:xfrm>
        </p:grpSpPr>
        <p:grpSp>
          <p:nvGrpSpPr>
            <p:cNvPr id="17" name="Group 16"/>
            <p:cNvGrpSpPr/>
            <p:nvPr/>
          </p:nvGrpSpPr>
          <p:grpSpPr>
            <a:xfrm>
              <a:off x="-508" y="3853056"/>
              <a:ext cx="9144000" cy="1866409"/>
              <a:chOff x="-508" y="3816491"/>
              <a:chExt cx="9144000" cy="186640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/>
              <a:srcRect b="79270"/>
              <a:stretch/>
            </p:blipFill>
            <p:spPr>
              <a:xfrm>
                <a:off x="-508" y="3816491"/>
                <a:ext cx="9144000" cy="96895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69995" t="13634" r="16618" b="79268"/>
              <a:stretch/>
            </p:blipFill>
            <p:spPr>
              <a:xfrm>
                <a:off x="3201772" y="5043912"/>
                <a:ext cx="2357753" cy="638988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405421" y="4473116"/>
                <a:ext cx="1214579" cy="2484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0" y="3853055"/>
              <a:ext cx="9144000" cy="232926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6356" y="4567539"/>
            <a:ext cx="1251012" cy="165759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671900" y="2600908"/>
            <a:ext cx="0" cy="671875"/>
          </a:xfrm>
          <a:prstGeom prst="straightConnector1">
            <a:avLst/>
          </a:prstGeom>
          <a:ln w="158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3272431" y="2288428"/>
            <a:ext cx="0" cy="713232"/>
          </a:xfrm>
          <a:prstGeom prst="straightConnector1">
            <a:avLst/>
          </a:prstGeom>
          <a:ln w="158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59932" y="2414125"/>
            <a:ext cx="0" cy="822960"/>
          </a:xfrm>
          <a:prstGeom prst="straightConnector1">
            <a:avLst/>
          </a:prstGeom>
          <a:ln w="158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3461588" y="1911205"/>
            <a:ext cx="0" cy="1005840"/>
          </a:xfrm>
          <a:prstGeom prst="straightConnector1">
            <a:avLst/>
          </a:prstGeom>
          <a:ln w="1587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52020" y="2060848"/>
            <a:ext cx="1148615" cy="273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TextBox 24"/>
          <p:cNvSpPr txBox="1"/>
          <p:nvPr/>
        </p:nvSpPr>
        <p:spPr>
          <a:xfrm>
            <a:off x="4695892" y="2058008"/>
            <a:ext cx="1653401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1400" dirty="0">
                <a:solidFill>
                  <a:srgbClr val="FF0000"/>
                </a:solidFill>
              </a:rPr>
              <a:t>Критична скорост</a:t>
            </a:r>
          </a:p>
        </p:txBody>
      </p:sp>
    </p:spTree>
    <p:extLst>
      <p:ext uri="{BB962C8B-B14F-4D97-AF65-F5344CB8AC3E}">
        <p14:creationId xmlns="" xmlns:p14="http://schemas.microsoft.com/office/powerpoint/2010/main" val="23157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4275" y="494992"/>
            <a:ext cx="7884876" cy="324036"/>
            <a:chOff x="827584" y="5248210"/>
            <a:chExt cx="7884876" cy="3240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6029" t="79258" r="32670" b="15997"/>
            <a:stretch/>
          </p:blipFill>
          <p:spPr>
            <a:xfrm>
              <a:off x="827584" y="5248210"/>
              <a:ext cx="7884876" cy="3128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27584" y="5248210"/>
              <a:ext cx="7884876" cy="32403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1" name="AutoShape 3" descr="{\mathit  {Re}}={\rho v_{{s}}L \over \mu }"/>
          <p:cNvSpPr>
            <a:spLocks noChangeAspect="1" noChangeArrowheads="1"/>
          </p:cNvSpPr>
          <p:nvPr/>
        </p:nvSpPr>
        <p:spPr bwMode="auto">
          <a:xfrm>
            <a:off x="288925" y="-101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AutoShape 4" descr="{\mathit  {Re}}={v_{{s}}L \over \nu }\;."/>
          <p:cNvSpPr>
            <a:spLocks noChangeAspect="1" noChangeArrowheads="1"/>
          </p:cNvSpPr>
          <p:nvPr/>
        </p:nvSpPr>
        <p:spPr bwMode="auto">
          <a:xfrm>
            <a:off x="288925" y="-708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41026" y="1179676"/>
            <a:ext cx="7811994" cy="2971952"/>
            <a:chOff x="179511" y="1843608"/>
            <a:chExt cx="8878541" cy="2971952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Rectangle 2"/>
                <p:cNvSpPr>
                  <a:spLocks noChangeArrowheads="1"/>
                </p:cNvSpPr>
                <p:nvPr/>
              </p:nvSpPr>
              <p:spPr bwMode="auto">
                <a:xfrm>
                  <a:off x="179511" y="1843608"/>
                  <a:ext cx="8878541" cy="29719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53920" tIns="4761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bg-BG" altLang="bg-BG" sz="1900" b="0" i="0" u="none" strike="noStrike" cap="none" normalizeH="0" baseline="0" dirty="0">
                      <a:ln>
                        <a:noFill/>
                      </a:ln>
                      <a:solidFill>
                        <a:srgbClr val="222222"/>
                      </a:solidFill>
                      <a:effectLst/>
                      <a:cs typeface="Arial" panose="020B0604020202020204" pitchFamily="34" charset="0"/>
                    </a:rPr>
                    <a:t>Числото на Рейнолдс се пресмята по някоя от следната формула:</a:t>
                  </a:r>
                  <a:endParaRPr kumimoji="0" lang="bg-BG" altLang="bg-BG" sz="1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marL="457200" marR="0" lvl="1" indent="-45720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bg-BG" altLang="bg-BG" sz="1900" b="0" i="0" u="none" strike="noStrike" cap="none" normalizeH="0" baseline="0" dirty="0">
                      <a:ln>
                        <a:noFill/>
                      </a:ln>
                      <a:solidFill>
                        <a:srgbClr val="222222"/>
                      </a:solidFill>
                      <a:effectLst/>
                      <a:cs typeface="Arial" panose="020B0604020202020204" pitchFamily="34" charset="0"/>
                    </a:rPr>
                    <a:t>  </a:t>
                  </a:r>
                </a:p>
                <a:p>
                  <a:pPr marL="457200" marR="0" lvl="1" indent="-45720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bg-BG" altLang="bg-BG" sz="1900" b="0" i="0" u="none" strike="noStrike" cap="none" normalizeH="0" baseline="0" dirty="0">
                      <a:ln>
                        <a:noFill/>
                      </a:ln>
                      <a:solidFill>
                        <a:srgbClr val="222222"/>
                      </a:solidFill>
                      <a:effectLst/>
                      <a:cs typeface="Arial" panose="020B0604020202020204" pitchFamily="34" charset="0"/>
                    </a:rPr>
                    <a:t> 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bg-BG" altLang="bg-BG" sz="1900" b="0" i="0" u="none" strike="noStrike" cap="none" normalizeH="0" baseline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bg-BG" altLang="bg-BG" sz="1900" b="0" i="0" u="none" strike="noStrike" cap="none" normalizeH="0" baseline="0" dirty="0">
                      <a:ln>
                        <a:noFill/>
                      </a:ln>
                      <a:solidFill>
                        <a:srgbClr val="222222"/>
                      </a:solidFill>
                      <a:effectLst/>
                      <a:cs typeface="Arial" panose="020B0604020202020204" pitchFamily="34" charset="0"/>
                    </a:rPr>
                    <a:t>Където:</a:t>
                  </a:r>
                  <a:endParaRPr kumimoji="0" lang="bg-BG" altLang="bg-BG" sz="1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  <a:p>
                  <a:pPr lvl="0">
                    <a:buFontTx/>
                    <a:buChar char="•"/>
                  </a:pPr>
                  <a:r>
                    <a:rPr kumimoji="0" lang="en-US" altLang="bg-BG" sz="1900" b="0" i="0" u="none" strike="noStrike" cap="none" normalizeH="0" baseline="0" dirty="0">
                      <a:ln>
                        <a:noFill/>
                      </a:ln>
                      <a:solidFill>
                        <a:srgbClr val="222222"/>
                      </a:solidFill>
                      <a:effectLst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kumimoji="0" lang="bg-BG" altLang="bg-BG" sz="1900" b="0" i="0" u="none" strike="noStrike" cap="none" normalizeH="0" baseline="0" dirty="0">
                      <a:ln>
                        <a:noFill/>
                      </a:ln>
                      <a:solidFill>
                        <a:srgbClr val="222222"/>
                      </a:solidFill>
                      <a:effectLst/>
                      <a:cs typeface="Arial" panose="020B0604020202020204" pitchFamily="34" charset="0"/>
                    </a:rPr>
                    <a:t>- скорост на флуида,</a:t>
                  </a:r>
                </a:p>
                <a:p>
                  <a:pPr lvl="0">
                    <a:buFontTx/>
                    <a:buChar char="•"/>
                  </a:pPr>
                  <a:r>
                    <a:rPr lang="bg-BG" sz="19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bg-BG" altLang="bg-BG" sz="1900" dirty="0">
                      <a:solidFill>
                        <a:srgbClr val="222222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kumimoji="0" lang="bg-BG" altLang="bg-BG" sz="1900" b="0" i="0" u="none" strike="noStrike" cap="none" normalizeH="0" baseline="0" dirty="0">
                      <a:ln>
                        <a:noFill/>
                      </a:ln>
                      <a:solidFill>
                        <a:srgbClr val="222222"/>
                      </a:solidFill>
                      <a:effectLst/>
                      <a:cs typeface="Arial" panose="020B0604020202020204" pitchFamily="34" charset="0"/>
                    </a:rPr>
                    <a:t>размер (диаметър на тръба),</a:t>
                  </a:r>
                </a:p>
                <a:p>
                  <a:pPr lvl="0">
                    <a:buFontTx/>
                    <a:buChar char="•"/>
                  </a:pPr>
                  <a14:m>
                    <m:oMath xmlns:m="http://schemas.openxmlformats.org/officeDocument/2006/math">
                      <m:r>
                        <a:rPr lang="bg-BG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kumimoji="0" lang="bg-BG" altLang="bg-BG" sz="1900" b="0" i="0" u="none" strike="noStrike" cap="none" normalizeH="0" baseline="0" dirty="0">
                      <a:ln>
                        <a:noFill/>
                      </a:ln>
                      <a:solidFill>
                        <a:srgbClr val="222222"/>
                      </a:solidFill>
                      <a:effectLst/>
                      <a:cs typeface="Arial" panose="020B0604020202020204" pitchFamily="34" charset="0"/>
                    </a:rPr>
                    <a:t> – (абсолютен) динамичен вискозитет на флуида,</a:t>
                  </a:r>
                </a:p>
                <a:p>
                  <a:pPr lvl="0">
                    <a:buFontTx/>
                    <a:buChar char="•"/>
                  </a:pP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kumimoji="0" lang="bg-BG" altLang="bg-BG" sz="1900" b="0" i="0" u="none" strike="noStrike" cap="none" normalizeH="0" baseline="0" dirty="0">
                      <a:ln>
                        <a:noFill/>
                      </a:ln>
                      <a:solidFill>
                        <a:srgbClr val="222222"/>
                      </a:solidFill>
                      <a:effectLst/>
                      <a:cs typeface="Arial" panose="020B0604020202020204" pitchFamily="34" charset="0"/>
                    </a:rPr>
                    <a:t> – плътност на флуида.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bg-BG" altLang="bg-BG" sz="1900" b="0" i="0" u="none" strike="noStrike" cap="none" normalizeH="0" baseline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511" y="1843608"/>
                  <a:ext cx="8878541" cy="2971952"/>
                </a:xfrm>
                <a:prstGeom prst="rect">
                  <a:avLst/>
                </a:prstGeom>
                <a:blipFill>
                  <a:blip r:embed="rId3" cstate="print"/>
                  <a:stretch>
                    <a:fillRect t="-821" r="-78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17217" y="2240868"/>
                  <a:ext cx="1707582" cy="874150"/>
                </a:xfrm>
                <a:prstGeom prst="rect">
                  <a:avLst/>
                </a:prstGeom>
                <a:solidFill>
                  <a:schemeClr val="accent3">
                    <a:lumMod val="95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oMath>
                    </m:oMathPara>
                  </a14:m>
                  <a:endParaRPr lang="bg-BG" sz="28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217" y="2240868"/>
                  <a:ext cx="1707582" cy="874150"/>
                </a:xfrm>
                <a:prstGeom prst="rect">
                  <a:avLst/>
                </a:prstGeom>
                <a:blipFill>
                  <a:blip r:embed="rId4" cstate="print"/>
                  <a:stretch>
                    <a:fillRect r="-6073"/>
                  </a:stretch>
                </a:blipFill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593725" y="4162814"/>
            <a:ext cx="411597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Потокът в тръби с кръгло сечение е: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ламинарен </a:t>
            </a:r>
            <a:r>
              <a:rPr lang="ru-RU" sz="1800" dirty="0"/>
              <a:t>ако Re &lt; 2300</a:t>
            </a:r>
          </a:p>
          <a:p>
            <a:r>
              <a:rPr lang="ru-RU" sz="1800" i="1" dirty="0">
                <a:solidFill>
                  <a:srgbClr val="00B050"/>
                </a:solidFill>
              </a:rPr>
              <a:t>преходен </a:t>
            </a:r>
            <a:r>
              <a:rPr lang="ru-RU" sz="1800" dirty="0"/>
              <a:t>ако 2300 &lt; Re &lt; 2600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турбулентен</a:t>
            </a:r>
            <a:r>
              <a:rPr lang="ru-RU" sz="1800" dirty="0"/>
              <a:t> ако Re &gt; 2600</a:t>
            </a:r>
            <a:endParaRPr lang="bg-BG" sz="1800" dirty="0"/>
          </a:p>
        </p:txBody>
      </p:sp>
      <p:sp>
        <p:nvSpPr>
          <p:cNvPr id="19" name="Rectangle 18"/>
          <p:cNvSpPr/>
          <p:nvPr/>
        </p:nvSpPr>
        <p:spPr>
          <a:xfrm>
            <a:off x="14275" y="5437967"/>
            <a:ext cx="914501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Ако има стеснения или грапавини по стените то числото на Рейнолдс има по-ниска стойност. </a:t>
            </a:r>
            <a:r>
              <a:rPr lang="ru-RU" sz="1800" i="1" dirty="0">
                <a:solidFill>
                  <a:srgbClr val="FF0000"/>
                </a:solidFill>
              </a:rPr>
              <a:t>За потока на кръвта </a:t>
            </a:r>
            <a:r>
              <a:rPr lang="ru-RU" sz="1800" dirty="0"/>
              <a:t>стойността на  Re = 2000</a:t>
            </a:r>
          </a:p>
        </p:txBody>
      </p:sp>
    </p:spTree>
    <p:extLst>
      <p:ext uri="{BB962C8B-B14F-4D97-AF65-F5344CB8AC3E}">
        <p14:creationId xmlns="" xmlns:p14="http://schemas.microsoft.com/office/powerpoint/2010/main" val="30518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123728" y="879184"/>
            <a:ext cx="468052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altLang="en-US" sz="2200" dirty="0">
                <a:latin typeface="Times New Roman" panose="02020603050405020304" pitchFamily="18" charset="0"/>
              </a:rPr>
              <a:t>Стационарно движение на флуидите. 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848" y="2420888"/>
            <a:ext cx="9144000" cy="2613911"/>
            <a:chOff x="0" y="2168860"/>
            <a:chExt cx="9144000" cy="26139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68860"/>
              <a:ext cx="9144000" cy="261391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3573017"/>
              <a:ext cx="9108504" cy="12097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62658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83526"/>
            <a:ext cx="9144000" cy="995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500" y="1628800"/>
            <a:ext cx="4131146" cy="21997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169846"/>
            <a:ext cx="9108504" cy="100900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69708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1856160" y="976230"/>
            <a:ext cx="46805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altLang="en-US" sz="2000" dirty="0">
                <a:latin typeface="Times New Roman" panose="02020603050405020304" pitchFamily="18" charset="0"/>
              </a:rPr>
              <a:t>Условие за непрекъснатост на потока. 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808820"/>
            <a:ext cx="9144000" cy="2484052"/>
            <a:chOff x="0" y="1808820"/>
            <a:chExt cx="9144000" cy="24840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b="26593"/>
            <a:stretch/>
          </p:blipFill>
          <p:spPr>
            <a:xfrm>
              <a:off x="0" y="1808820"/>
              <a:ext cx="9144000" cy="248405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008" y="1808820"/>
              <a:ext cx="9036496" cy="24840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5420196"/>
            <a:ext cx="9108504" cy="692459"/>
            <a:chOff x="36004" y="5256821"/>
            <a:chExt cx="9108504" cy="692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1170" t="79537" r="788"/>
            <a:stretch/>
          </p:blipFill>
          <p:spPr>
            <a:xfrm>
              <a:off x="89502" y="5256821"/>
              <a:ext cx="8964996" cy="69245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6004" y="5256821"/>
              <a:ext cx="9108504" cy="69245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6004" y="4537576"/>
            <a:ext cx="9144508" cy="746875"/>
            <a:chOff x="-36004" y="4537576"/>
            <a:chExt cx="9144508" cy="7468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/>
            <a:srcRect l="5906" t="72380" r="11801" b="20172"/>
            <a:stretch/>
          </p:blipFill>
          <p:spPr>
            <a:xfrm>
              <a:off x="-36004" y="4550276"/>
              <a:ext cx="9144000" cy="3062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/>
            <a:srcRect l="88452" t="73148" r="1827" b="20069"/>
            <a:stretch/>
          </p:blipFill>
          <p:spPr>
            <a:xfrm>
              <a:off x="3635896" y="4906664"/>
              <a:ext cx="1463040" cy="377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0" y="4537576"/>
              <a:ext cx="9108504" cy="69245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8697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879812" y="398644"/>
            <a:ext cx="2764272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altLang="en-US" sz="2200" dirty="0">
                <a:latin typeface="Times New Roman" panose="02020603050405020304" pitchFamily="18" charset="0"/>
              </a:rPr>
              <a:t>Закон на Бернули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088740"/>
            <a:ext cx="9144000" cy="5023915"/>
            <a:chOff x="0" y="1088740"/>
            <a:chExt cx="9144000" cy="5023915"/>
          </a:xfrm>
        </p:grpSpPr>
        <p:grpSp>
          <p:nvGrpSpPr>
            <p:cNvPr id="8" name="Group 7"/>
            <p:cNvGrpSpPr/>
            <p:nvPr/>
          </p:nvGrpSpPr>
          <p:grpSpPr>
            <a:xfrm>
              <a:off x="1799692" y="1088740"/>
              <a:ext cx="5321928" cy="3528847"/>
              <a:chOff x="2015716" y="1186654"/>
              <a:chExt cx="5033896" cy="330746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15716" y="1186654"/>
                <a:ext cx="5033896" cy="330746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 rot="4258404">
                <a:off x="1807096" y="2429152"/>
                <a:ext cx="94609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g-BG" sz="1200" b="1" dirty="0">
                    <a:solidFill>
                      <a:srgbClr val="0070C0"/>
                    </a:solidFill>
                  </a:rPr>
                  <a:t>Статично </a:t>
                </a:r>
              </a:p>
              <a:p>
                <a:pPr algn="ctr"/>
                <a:r>
                  <a:rPr lang="bg-BG" sz="1200" b="1" dirty="0">
                    <a:solidFill>
                      <a:srgbClr val="0070C0"/>
                    </a:solidFill>
                  </a:rPr>
                  <a:t>налягане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4258404">
                <a:off x="2770893" y="2154316"/>
                <a:ext cx="87716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g-BG" sz="1200" b="1" dirty="0" err="1">
                    <a:solidFill>
                      <a:srgbClr val="00B050"/>
                    </a:solidFill>
                  </a:rPr>
                  <a:t>Хидро</a:t>
                </a:r>
                <a:r>
                  <a:rPr lang="bg-BG" sz="1200" b="1" dirty="0">
                    <a:solidFill>
                      <a:srgbClr val="00B050"/>
                    </a:solidFill>
                  </a:rPr>
                  <a:t>-</a:t>
                </a:r>
              </a:p>
              <a:p>
                <a:pPr algn="ctr"/>
                <a:r>
                  <a:rPr lang="bg-BG" sz="1200" b="1" dirty="0">
                    <a:solidFill>
                      <a:srgbClr val="00B050"/>
                    </a:solidFill>
                  </a:rPr>
                  <a:t>статично</a:t>
                </a:r>
              </a:p>
              <a:p>
                <a:pPr algn="ctr"/>
                <a:r>
                  <a:rPr lang="bg-BG" sz="1200" b="1" dirty="0">
                    <a:solidFill>
                      <a:srgbClr val="00B050"/>
                    </a:solidFill>
                  </a:rPr>
                  <a:t>налягане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4258404">
                <a:off x="2178499" y="2433350"/>
                <a:ext cx="109517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g-BG" sz="1200" b="1" dirty="0">
                    <a:solidFill>
                      <a:srgbClr val="FF0000"/>
                    </a:solidFill>
                  </a:rPr>
                  <a:t>Динамично </a:t>
                </a:r>
              </a:p>
              <a:p>
                <a:pPr algn="ctr"/>
                <a:r>
                  <a:rPr lang="bg-BG" sz="1200" b="1" dirty="0">
                    <a:solidFill>
                      <a:srgbClr val="FF0000"/>
                    </a:solidFill>
                  </a:rPr>
                  <a:t>налягане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0" y="4851246"/>
              <a:ext cx="9144000" cy="1261409"/>
              <a:chOff x="0" y="4851246"/>
              <a:chExt cx="9144000" cy="126140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4851247"/>
                <a:ext cx="9144000" cy="1248946"/>
                <a:chOff x="0" y="4851247"/>
                <a:chExt cx="9144000" cy="1248946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 cstate="print"/>
                <a:srcRect b="84259"/>
                <a:stretch/>
              </p:blipFill>
              <p:spPr>
                <a:xfrm>
                  <a:off x="0" y="4851247"/>
                  <a:ext cx="9144000" cy="737994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 cstate="print"/>
                <a:srcRect l="3840" t="16535" r="71748" b="75991"/>
                <a:stretch/>
              </p:blipFill>
              <p:spPr>
                <a:xfrm>
                  <a:off x="2875868" y="5589241"/>
                  <a:ext cx="3254847" cy="510952"/>
                </a:xfrm>
                <a:prstGeom prst="rect">
                  <a:avLst/>
                </a:prstGeom>
              </p:spPr>
            </p:pic>
          </p:grpSp>
          <p:sp>
            <p:nvSpPr>
              <p:cNvPr id="13" name="Rectangle 12"/>
              <p:cNvSpPr/>
              <p:nvPr/>
            </p:nvSpPr>
            <p:spPr>
              <a:xfrm>
                <a:off x="0" y="4851246"/>
                <a:ext cx="9144000" cy="1261409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146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203848" y="376507"/>
            <a:ext cx="2064128" cy="1949495"/>
            <a:chOff x="2015715" y="1369973"/>
            <a:chExt cx="2064128" cy="1949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/>
            <a:srcRect t="12280" r="72107" b="70303"/>
            <a:stretch/>
          </p:blipFill>
          <p:spPr>
            <a:xfrm>
              <a:off x="2015715" y="1369973"/>
              <a:ext cx="1947283" cy="79888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4258404">
              <a:off x="1920297" y="2488148"/>
              <a:ext cx="94609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1200" b="1" dirty="0">
                  <a:solidFill>
                    <a:srgbClr val="0070C0"/>
                  </a:solidFill>
                </a:rPr>
                <a:t>Статично </a:t>
              </a:r>
            </a:p>
            <a:p>
              <a:pPr algn="ctr"/>
              <a:r>
                <a:rPr lang="bg-BG" sz="1200" b="1" dirty="0">
                  <a:solidFill>
                    <a:srgbClr val="0070C0"/>
                  </a:solidFill>
                </a:rPr>
                <a:t>налягане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4258404">
              <a:off x="3318096" y="2344751"/>
              <a:ext cx="87716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1200" b="1" dirty="0" err="1">
                  <a:solidFill>
                    <a:srgbClr val="00B050"/>
                  </a:solidFill>
                </a:rPr>
                <a:t>Хидро</a:t>
              </a:r>
              <a:r>
                <a:rPr lang="bg-BG" sz="1200" b="1" dirty="0">
                  <a:solidFill>
                    <a:srgbClr val="00B050"/>
                  </a:solidFill>
                </a:rPr>
                <a:t>-</a:t>
              </a:r>
            </a:p>
            <a:p>
              <a:pPr algn="ctr"/>
              <a:r>
                <a:rPr lang="bg-BG" sz="1200" b="1" dirty="0">
                  <a:solidFill>
                    <a:srgbClr val="00B050"/>
                  </a:solidFill>
                </a:rPr>
                <a:t>статично</a:t>
              </a:r>
            </a:p>
            <a:p>
              <a:pPr algn="ctr"/>
              <a:r>
                <a:rPr lang="bg-BG" sz="1200" b="1" dirty="0">
                  <a:solidFill>
                    <a:srgbClr val="00B050"/>
                  </a:solidFill>
                </a:rPr>
                <a:t>налягане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4258404">
              <a:off x="2511232" y="2541049"/>
              <a:ext cx="10951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bg-BG" sz="1200" b="1" dirty="0">
                  <a:solidFill>
                    <a:srgbClr val="FF0000"/>
                  </a:solidFill>
                </a:rPr>
                <a:t>Динамично </a:t>
              </a:r>
            </a:p>
            <a:p>
              <a:pPr algn="ctr"/>
              <a:r>
                <a:rPr lang="bg-BG" sz="1200" b="1" dirty="0">
                  <a:solidFill>
                    <a:srgbClr val="FF0000"/>
                  </a:solidFill>
                </a:rPr>
                <a:t>налягане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7257" y="229840"/>
            <a:ext cx="9144000" cy="3173177"/>
            <a:chOff x="-7257" y="229840"/>
            <a:chExt cx="9144000" cy="31731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t="23471" b="55027"/>
            <a:stretch/>
          </p:blipFill>
          <p:spPr>
            <a:xfrm>
              <a:off x="-7257" y="2394905"/>
              <a:ext cx="9144000" cy="100811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 rot="21091215">
              <a:off x="3254810" y="229840"/>
              <a:ext cx="576064" cy="2134257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7257" y="253407"/>
            <a:ext cx="9144000" cy="5911897"/>
            <a:chOff x="-7257" y="253407"/>
            <a:chExt cx="9144000" cy="59118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t="72441" b="-87"/>
            <a:stretch/>
          </p:blipFill>
          <p:spPr>
            <a:xfrm>
              <a:off x="-7257" y="4869160"/>
              <a:ext cx="9144000" cy="1296144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21091215">
              <a:off x="3889457" y="253407"/>
              <a:ext cx="576064" cy="21342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7257" y="267523"/>
            <a:ext cx="9144000" cy="4518541"/>
            <a:chOff x="-7257" y="267523"/>
            <a:chExt cx="9144000" cy="45185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t="45740" b="28150"/>
            <a:stretch/>
          </p:blipFill>
          <p:spPr>
            <a:xfrm>
              <a:off x="-7257" y="3561928"/>
              <a:ext cx="9144000" cy="1224136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 rot="21091215">
              <a:off x="4560434" y="267523"/>
              <a:ext cx="679222" cy="2134257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5162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-68" t="49452" r="40150" b="-111"/>
          <a:stretch/>
        </p:blipFill>
        <p:spPr>
          <a:xfrm>
            <a:off x="0" y="3356992"/>
            <a:ext cx="9144000" cy="2523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60243" t="56031"/>
          <a:stretch/>
        </p:blipFill>
        <p:spPr>
          <a:xfrm>
            <a:off x="683568" y="573733"/>
            <a:ext cx="7200000" cy="25994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501008"/>
            <a:ext cx="9144000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32483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720" t="7142" b="86475"/>
          <a:stretch/>
        </p:blipFill>
        <p:spPr>
          <a:xfrm>
            <a:off x="0" y="1749182"/>
            <a:ext cx="9144000" cy="2645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496" y="954513"/>
            <a:ext cx="442849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ru-RU" altLang="en-US" sz="2000" dirty="0">
                <a:latin typeface="Times New Roman" panose="02020603050405020304" pitchFamily="18" charset="0"/>
              </a:rPr>
              <a:t>Ламинарно и турболентно движение 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6258" y="2217713"/>
            <a:ext cx="9216516" cy="1995787"/>
            <a:chOff x="-36258" y="2217713"/>
            <a:chExt cx="9216516" cy="1995787"/>
          </a:xfrm>
        </p:grpSpPr>
        <p:grpSp>
          <p:nvGrpSpPr>
            <p:cNvPr id="16" name="Group 15"/>
            <p:cNvGrpSpPr/>
            <p:nvPr/>
          </p:nvGrpSpPr>
          <p:grpSpPr>
            <a:xfrm>
              <a:off x="-36258" y="2217713"/>
              <a:ext cx="9216516" cy="1995787"/>
              <a:chOff x="-72516" y="2175892"/>
              <a:chExt cx="9216516" cy="199578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72516" y="2175892"/>
                <a:ext cx="9216516" cy="936104"/>
                <a:chOff x="-72516" y="2240868"/>
                <a:chExt cx="9216516" cy="936104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 cstate="print"/>
                <a:srcRect l="-792" t="13527" b="62766"/>
                <a:stretch/>
              </p:blipFill>
              <p:spPr>
                <a:xfrm>
                  <a:off x="-72516" y="2240868"/>
                  <a:ext cx="9216516" cy="936104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2123728" y="2924944"/>
                  <a:ext cx="7020272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g-BG"/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31882" t="73463" r="33075" b="1006"/>
              <a:stretch/>
            </p:blipFill>
            <p:spPr>
              <a:xfrm>
                <a:off x="2585559" y="3095724"/>
                <a:ext cx="3420000" cy="1075955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0" y="2217713"/>
              <a:ext cx="9144000" cy="1995787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3288" y="4417521"/>
            <a:ext cx="9147796" cy="1603768"/>
            <a:chOff x="-21290" y="4417521"/>
            <a:chExt cx="9147796" cy="1603768"/>
          </a:xfrm>
        </p:grpSpPr>
        <p:grpSp>
          <p:nvGrpSpPr>
            <p:cNvPr id="15" name="Group 14"/>
            <p:cNvGrpSpPr/>
            <p:nvPr/>
          </p:nvGrpSpPr>
          <p:grpSpPr>
            <a:xfrm>
              <a:off x="17494" y="4449206"/>
              <a:ext cx="9109012" cy="1527322"/>
              <a:chOff x="38383" y="4293096"/>
              <a:chExt cx="9109012" cy="152732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8383" y="4293096"/>
                <a:ext cx="9109012" cy="437267"/>
                <a:chOff x="-508" y="3465004"/>
                <a:chExt cx="9109012" cy="437267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 cstate="print"/>
                <a:srcRect l="383" t="31121" r="1" b="57804"/>
                <a:stretch/>
              </p:blipFill>
              <p:spPr>
                <a:xfrm>
                  <a:off x="-508" y="3465004"/>
                  <a:ext cx="9109012" cy="437267"/>
                </a:xfrm>
                <a:prstGeom prst="rect">
                  <a:avLst/>
                </a:prstGeom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-508" y="3465004"/>
                  <a:ext cx="205222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g-BG"/>
                </a:p>
              </p:txBody>
            </p:sp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31633" t="45279" r="33324" b="29190"/>
              <a:stretch/>
            </p:blipFill>
            <p:spPr>
              <a:xfrm>
                <a:off x="2585559" y="4744463"/>
                <a:ext cx="3420000" cy="1075955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-21290" y="4417521"/>
              <a:ext cx="9144000" cy="1603768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5582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223628" y="699668"/>
            <a:ext cx="628244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ru-RU" altLang="en-US" sz="2200" dirty="0">
                <a:latin typeface="Times New Roman" panose="02020603050405020304" pitchFamily="18" charset="0"/>
              </a:rPr>
              <a:t>Движение на вискозна течност по тръба (закон на Хаген-Поазьой). 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017821"/>
            <a:ext cx="9160768" cy="516755"/>
            <a:chOff x="0" y="2017821"/>
            <a:chExt cx="9160768" cy="5167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5623" b="88286"/>
            <a:stretch/>
          </p:blipFill>
          <p:spPr>
            <a:xfrm>
              <a:off x="16768" y="2066524"/>
              <a:ext cx="9144000" cy="46805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2017821"/>
              <a:ext cx="9144000" cy="5167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2921373"/>
            <a:ext cx="9160768" cy="1280593"/>
            <a:chOff x="0" y="2921373"/>
            <a:chExt cx="9160768" cy="1280593"/>
          </a:xfrm>
        </p:grpSpPr>
        <p:grpSp>
          <p:nvGrpSpPr>
            <p:cNvPr id="9" name="Group 8"/>
            <p:cNvGrpSpPr/>
            <p:nvPr/>
          </p:nvGrpSpPr>
          <p:grpSpPr>
            <a:xfrm>
              <a:off x="16768" y="2921373"/>
              <a:ext cx="9144000" cy="1280593"/>
              <a:chOff x="16768" y="2828284"/>
              <a:chExt cx="9144000" cy="128059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12418" b="77422"/>
              <a:stretch/>
            </p:blipFill>
            <p:spPr>
              <a:xfrm>
                <a:off x="16768" y="2828284"/>
                <a:ext cx="9144000" cy="78073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22690" r="71052" b="73093"/>
              <a:stretch/>
            </p:blipFill>
            <p:spPr>
              <a:xfrm>
                <a:off x="1907704" y="3560061"/>
                <a:ext cx="4483225" cy="548816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0" y="2940717"/>
              <a:ext cx="9144000" cy="126124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4588764"/>
            <a:ext cx="9144000" cy="756084"/>
            <a:chOff x="0" y="4588764"/>
            <a:chExt cx="9144000" cy="7560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t="27644" b="62517"/>
            <a:stretch/>
          </p:blipFill>
          <p:spPr>
            <a:xfrm>
              <a:off x="0" y="4588764"/>
              <a:ext cx="9144000" cy="75608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0" y="4617132"/>
              <a:ext cx="9144000" cy="72771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1653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9212</TotalTime>
  <Words>151</Words>
  <Application>Microsoft Office PowerPoint</Application>
  <PresentationFormat>On-screen Show (4:3)</PresentationFormat>
  <Paragraphs>61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482</cp:revision>
  <dcterms:created xsi:type="dcterms:W3CDTF">2003-03-08T12:58:53Z</dcterms:created>
  <dcterms:modified xsi:type="dcterms:W3CDTF">2020-04-24T19:19:16Z</dcterms:modified>
</cp:coreProperties>
</file>