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 id="2147484023" r:id="rId2"/>
  </p:sldMasterIdLst>
  <p:notesMasterIdLst>
    <p:notesMasterId r:id="rId34"/>
  </p:notesMasterIdLst>
  <p:handoutMasterIdLst>
    <p:handoutMasterId r:id="rId35"/>
  </p:handoutMasterIdLst>
  <p:sldIdLst>
    <p:sldId id="420" r:id="rId3"/>
    <p:sldId id="258" r:id="rId4"/>
    <p:sldId id="259" r:id="rId5"/>
    <p:sldId id="284" r:id="rId6"/>
    <p:sldId id="260" r:id="rId7"/>
    <p:sldId id="281" r:id="rId8"/>
    <p:sldId id="261" r:id="rId9"/>
    <p:sldId id="262" r:id="rId10"/>
    <p:sldId id="263" r:id="rId11"/>
    <p:sldId id="264" r:id="rId12"/>
    <p:sldId id="265" r:id="rId13"/>
    <p:sldId id="266" r:id="rId14"/>
    <p:sldId id="267" r:id="rId15"/>
    <p:sldId id="285" r:id="rId16"/>
    <p:sldId id="268" r:id="rId17"/>
    <p:sldId id="269" r:id="rId18"/>
    <p:sldId id="270" r:id="rId19"/>
    <p:sldId id="286" r:id="rId20"/>
    <p:sldId id="287" r:id="rId21"/>
    <p:sldId id="271" r:id="rId22"/>
    <p:sldId id="275" r:id="rId23"/>
    <p:sldId id="288" r:id="rId24"/>
    <p:sldId id="272" r:id="rId25"/>
    <p:sldId id="273" r:id="rId26"/>
    <p:sldId id="274" r:id="rId27"/>
    <p:sldId id="276" r:id="rId28"/>
    <p:sldId id="282" r:id="rId29"/>
    <p:sldId id="277" r:id="rId30"/>
    <p:sldId id="283" r:id="rId31"/>
    <p:sldId id="280" r:id="rId32"/>
    <p:sldId id="278" r:id="rId33"/>
  </p:sldIdLst>
  <p:sldSz cx="9144000" cy="6858000" type="screen4x3"/>
  <p:notesSz cx="7099300" cy="10234613"/>
  <p:defaultTextStyle>
    <a:defPPr>
      <a:defRPr lang="bg-BG"/>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FFC70"/>
    <a:srgbClr val="99FF66"/>
    <a:srgbClr val="FF5050"/>
    <a:srgbClr val="FAE2EC"/>
    <a:srgbClr val="CCFFCC"/>
    <a:srgbClr val="FF0000"/>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4708" autoAdjust="0"/>
  </p:normalViewPr>
  <p:slideViewPr>
    <p:cSldViewPr snapToGrid="0">
      <p:cViewPr varScale="1">
        <p:scale>
          <a:sx n="47" d="100"/>
          <a:sy n="47" d="100"/>
        </p:scale>
        <p:origin x="-4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4032" y="-114"/>
      </p:cViewPr>
      <p:guideLst>
        <p:guide orient="horz" pos="3224"/>
        <p:guide pos="2236"/>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14131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FA99C722-40CE-4F8A-8266-6F14B1AB6F6E}"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3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4234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bg-BG" altLang="bg-BG" noProof="0"/>
              <a:t>Click to edit Master text styles</a:t>
            </a:r>
          </a:p>
          <a:p>
            <a:pPr lvl="1"/>
            <a:r>
              <a:rPr lang="bg-BG" altLang="bg-BG" noProof="0"/>
              <a:t>Second level</a:t>
            </a:r>
          </a:p>
          <a:p>
            <a:pPr lvl="2"/>
            <a:r>
              <a:rPr lang="bg-BG" altLang="bg-BG" noProof="0"/>
              <a:t>Third level</a:t>
            </a:r>
          </a:p>
          <a:p>
            <a:pPr lvl="3"/>
            <a:r>
              <a:rPr lang="bg-BG" altLang="bg-BG" noProof="0"/>
              <a:t>Fourth level</a:t>
            </a:r>
          </a:p>
          <a:p>
            <a:pPr lvl="4"/>
            <a:r>
              <a:rPr lang="bg-BG" altLang="bg-BG" noProof="0"/>
              <a:t>Fifth level</a:t>
            </a:r>
          </a:p>
        </p:txBody>
      </p:sp>
      <p:sp>
        <p:nvSpPr>
          <p:cNvPr id="14234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4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8E410D28-5B60-4FE7-BAE5-C4ADB6AB32B3}"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021138"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Arial Black" panose="020B0A04020102020204" pitchFamily="34" charset="0"/>
                <a:cs typeface="Arial" panose="020B0604020202020204" pitchFamily="34" charset="0"/>
              </a:defRPr>
            </a:lvl1pPr>
            <a:lvl2pPr marL="742950" indent="-285750" defTabSz="990600">
              <a:defRPr>
                <a:solidFill>
                  <a:schemeClr val="tx1"/>
                </a:solidFill>
                <a:latin typeface="Arial Black" panose="020B0A04020102020204" pitchFamily="34" charset="0"/>
                <a:cs typeface="Arial" panose="020B0604020202020204" pitchFamily="34" charset="0"/>
              </a:defRPr>
            </a:lvl2pPr>
            <a:lvl3pPr marL="1143000" indent="-228600" defTabSz="990600">
              <a:defRPr>
                <a:solidFill>
                  <a:schemeClr val="tx1"/>
                </a:solidFill>
                <a:latin typeface="Arial Black" panose="020B0A04020102020204" pitchFamily="34" charset="0"/>
                <a:cs typeface="Arial" panose="020B0604020202020204" pitchFamily="34" charset="0"/>
              </a:defRPr>
            </a:lvl3pPr>
            <a:lvl4pPr marL="1600200" indent="-228600" defTabSz="990600">
              <a:defRPr>
                <a:solidFill>
                  <a:schemeClr val="tx1"/>
                </a:solidFill>
                <a:latin typeface="Arial Black" panose="020B0A04020102020204" pitchFamily="34" charset="0"/>
                <a:cs typeface="Arial" panose="020B0604020202020204" pitchFamily="34" charset="0"/>
              </a:defRPr>
            </a:lvl4pPr>
            <a:lvl5pPr marL="2057400" indent="-228600" defTabSz="990600">
              <a:defRPr>
                <a:solidFill>
                  <a:schemeClr val="tx1"/>
                </a:solidFill>
                <a:latin typeface="Arial Black" panose="020B0A040201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gn="r" eaLnBrk="1" hangingPunct="1"/>
            <a:fld id="{9D97A1E8-CF6E-4D65-84FB-05332DF6D4A5}" type="slidenum">
              <a:rPr lang="bg-BG" altLang="bg-BG" sz="1300">
                <a:latin typeface="Arial" panose="020B0604020202020204" pitchFamily="34" charset="0"/>
              </a:rPr>
              <a:pPr algn="r" eaLnBrk="1" hangingPunct="1"/>
              <a:t>1</a:t>
            </a:fld>
            <a:endParaRPr lang="bg-BG" altLang="bg-BG" sz="1300">
              <a:latin typeface="Arial" panose="020B0604020202020204" pitchFamily="34" charset="0"/>
            </a:endParaRPr>
          </a:p>
        </p:txBody>
      </p:sp>
      <p:sp>
        <p:nvSpPr>
          <p:cNvPr id="7171" name="Rectangle 2"/>
          <p:cNvSpPr>
            <a:spLocks noGrp="1" noRot="1" noChangeAspect="1" noChangeArrowheads="1" noTextEdit="1"/>
          </p:cNvSpPr>
          <p:nvPr>
            <p:ph type="sldImg"/>
          </p:nvPr>
        </p:nvSpPr>
        <p:spPr>
          <a:xfrm>
            <a:off x="992188" y="768350"/>
            <a:ext cx="5114925" cy="3836988"/>
          </a:xfrm>
          <a:ln/>
        </p:spPr>
      </p:sp>
      <p:sp>
        <p:nvSpPr>
          <p:cNvPr id="7172" name="Rectangle 3"/>
          <p:cNvSpPr>
            <a:spLocks noGrp="1" noChangeArrowheads="1"/>
          </p:cNvSpPr>
          <p:nvPr>
            <p:ph type="body" idx="1"/>
          </p:nvPr>
        </p:nvSpPr>
        <p:spPr>
          <a:noFill/>
        </p:spPr>
        <p:txBody>
          <a:bodyPr/>
          <a:lstStyle/>
          <a:p>
            <a:pPr eaLnBrk="1" hangingPunct="1"/>
            <a:endParaRPr lang="bg-BG" altLang="bg-BG">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191FD70-AC6E-4613-BBDB-AC047553FEE2}"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D85AAE-8EEF-4C9F-934B-EAB865FBD428}" type="slidenum">
              <a:rPr lang="en-US" altLang="en-US"/>
              <a:pPr>
                <a:defRPr/>
              </a:pPr>
              <a:t>‹#›</a:t>
            </a:fld>
            <a:endParaRPr lang="en-US" altLang="en-US"/>
          </a:p>
        </p:txBody>
      </p:sp>
    </p:spTree>
    <p:extLst>
      <p:ext uri="{BB962C8B-B14F-4D97-AF65-F5344CB8AC3E}">
        <p14:creationId xmlns:p14="http://schemas.microsoft.com/office/powerpoint/2010/main" xmlns="" val="200253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76B05BF-9558-4E4E-AB3A-C694E89691FA}"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1CADD3F-BFBC-43DC-9FDB-73AE6D2E8E86}" type="slidenum">
              <a:rPr lang="en-US" altLang="en-US"/>
              <a:pPr>
                <a:defRPr/>
              </a:pPr>
              <a:t>‹#›</a:t>
            </a:fld>
            <a:endParaRPr lang="en-US" altLang="en-US"/>
          </a:p>
        </p:txBody>
      </p:sp>
    </p:spTree>
    <p:extLst>
      <p:ext uri="{BB962C8B-B14F-4D97-AF65-F5344CB8AC3E}">
        <p14:creationId xmlns:p14="http://schemas.microsoft.com/office/powerpoint/2010/main" xmlns="" val="378678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13AA10C-F615-487B-8268-AD8756675251}"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DD0FAD-1C47-413B-BC85-82B6C52E24CF}" type="slidenum">
              <a:rPr lang="en-US" altLang="en-US"/>
              <a:pPr>
                <a:defRPr/>
              </a:pPr>
              <a:t>‹#›</a:t>
            </a:fld>
            <a:endParaRPr lang="en-US" altLang="en-US"/>
          </a:p>
        </p:txBody>
      </p:sp>
    </p:spTree>
    <p:extLst>
      <p:ext uri="{BB962C8B-B14F-4D97-AF65-F5344CB8AC3E}">
        <p14:creationId xmlns:p14="http://schemas.microsoft.com/office/powerpoint/2010/main" xmlns="" val="362483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bg-BG"/>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bg-BG"/>
          </a:p>
        </p:txBody>
      </p:sp>
      <p:sp>
        <p:nvSpPr>
          <p:cNvPr id="113666" name="Rectangle 2"/>
          <p:cNvSpPr>
            <a:spLocks noGrp="1" noChangeArrowheads="1"/>
          </p:cNvSpPr>
          <p:nvPr>
            <p:ph type="ctrTitle"/>
          </p:nvPr>
        </p:nvSpPr>
        <p:spPr>
          <a:xfrm>
            <a:off x="914400" y="1524000"/>
            <a:ext cx="7623175" cy="1752600"/>
          </a:xfrm>
        </p:spPr>
        <p:txBody>
          <a:bodyPr/>
          <a:lstStyle>
            <a:lvl1pPr>
              <a:defRPr sz="5000"/>
            </a:lvl1pPr>
          </a:lstStyle>
          <a:p>
            <a:pPr lvl="0"/>
            <a:r>
              <a:rPr lang="bg-BG" altLang="en-US" noProof="0"/>
              <a:t>Click to edit Master title style</a:t>
            </a:r>
          </a:p>
        </p:txBody>
      </p:sp>
      <p:sp>
        <p:nvSpPr>
          <p:cNvPr id="1136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bg-BG" alt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bg-BG" altLang="en-US"/>
          </a:p>
        </p:txBody>
      </p:sp>
      <p:sp>
        <p:nvSpPr>
          <p:cNvPr id="7" name="Rectangle 5"/>
          <p:cNvSpPr>
            <a:spLocks noGrp="1" noChangeArrowheads="1"/>
          </p:cNvSpPr>
          <p:nvPr>
            <p:ph type="ftr" sz="quarter" idx="11"/>
          </p:nvPr>
        </p:nvSpPr>
        <p:spPr/>
        <p:txBody>
          <a:bodyPr/>
          <a:lstStyle>
            <a:lvl1pPr>
              <a:defRPr/>
            </a:lvl1pPr>
          </a:lstStyle>
          <a:p>
            <a:pPr>
              <a:defRPr/>
            </a:pPr>
            <a:endParaRPr lang="bg-BG" altLang="en-US"/>
          </a:p>
        </p:txBody>
      </p:sp>
      <p:sp>
        <p:nvSpPr>
          <p:cNvPr id="8" name="Rectangle 6"/>
          <p:cNvSpPr>
            <a:spLocks noGrp="1" noChangeArrowheads="1"/>
          </p:cNvSpPr>
          <p:nvPr>
            <p:ph type="sldNum" sz="quarter" idx="12"/>
          </p:nvPr>
        </p:nvSpPr>
        <p:spPr/>
        <p:txBody>
          <a:bodyPr/>
          <a:lstStyle>
            <a:lvl1pPr>
              <a:defRPr/>
            </a:lvl1pPr>
          </a:lstStyle>
          <a:p>
            <a:pPr>
              <a:defRPr/>
            </a:pPr>
            <a:fld id="{D16B4CBD-D7E6-4BEB-9DF2-639065E7A3F8}" type="slidenum">
              <a:rPr lang="bg-BG" altLang="en-US"/>
              <a:pPr>
                <a:defRPr/>
              </a:pPr>
              <a:t>‹#›</a:t>
            </a:fld>
            <a:endParaRPr lang="bg-BG" altLang="en-US"/>
          </a:p>
        </p:txBody>
      </p:sp>
    </p:spTree>
    <p:extLst>
      <p:ext uri="{BB962C8B-B14F-4D97-AF65-F5344CB8AC3E}">
        <p14:creationId xmlns:p14="http://schemas.microsoft.com/office/powerpoint/2010/main" xmlns="" val="428883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1F4CFB7-5897-420E-8359-2B3AD50997D9}"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ADFB53-1AD7-4F0A-A761-57801D23F7E3}" type="slidenum">
              <a:rPr lang="en-US" altLang="en-US"/>
              <a:pPr>
                <a:defRPr/>
              </a:pPr>
              <a:t>‹#›</a:t>
            </a:fld>
            <a:endParaRPr lang="en-US" altLang="en-US"/>
          </a:p>
        </p:txBody>
      </p:sp>
    </p:spTree>
    <p:extLst>
      <p:ext uri="{BB962C8B-B14F-4D97-AF65-F5344CB8AC3E}">
        <p14:creationId xmlns:p14="http://schemas.microsoft.com/office/powerpoint/2010/main" xmlns="" val="9382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A71C3A0-9BB9-4758-AC70-E5AAA7567E94}"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010C58-8371-49C3-91F1-DB9BA8FE14AC}" type="slidenum">
              <a:rPr lang="en-US" altLang="en-US"/>
              <a:pPr>
                <a:defRPr/>
              </a:pPr>
              <a:t>‹#›</a:t>
            </a:fld>
            <a:endParaRPr lang="en-US" altLang="en-US"/>
          </a:p>
        </p:txBody>
      </p:sp>
    </p:spTree>
    <p:extLst>
      <p:ext uri="{BB962C8B-B14F-4D97-AF65-F5344CB8AC3E}">
        <p14:creationId xmlns:p14="http://schemas.microsoft.com/office/powerpoint/2010/main" xmlns="" val="246144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5BCD252-1D31-4832-A3C2-B906504740FC}"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205E62-D273-4A15-9590-1EA0ABA2128D}" type="slidenum">
              <a:rPr lang="en-US" altLang="en-US"/>
              <a:pPr>
                <a:defRPr/>
              </a:pPr>
              <a:t>‹#›</a:t>
            </a:fld>
            <a:endParaRPr lang="en-US" altLang="en-US"/>
          </a:p>
        </p:txBody>
      </p:sp>
    </p:spTree>
    <p:extLst>
      <p:ext uri="{BB962C8B-B14F-4D97-AF65-F5344CB8AC3E}">
        <p14:creationId xmlns:p14="http://schemas.microsoft.com/office/powerpoint/2010/main" xmlns="" val="15136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696E96B-FF83-4676-B61D-C191E3D16AD6}" type="datetimeFigureOut">
              <a:rPr lang="en-US" altLang="en-US"/>
              <a:pPr>
                <a:defRPr/>
              </a:pPr>
              <a:t>4/24/2020</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58AD0FC-DBA9-44DF-8B33-8A5E3BF184F7}" type="slidenum">
              <a:rPr lang="en-US" altLang="en-US"/>
              <a:pPr>
                <a:defRPr/>
              </a:pPr>
              <a:t>‹#›</a:t>
            </a:fld>
            <a:endParaRPr lang="en-US" altLang="en-US"/>
          </a:p>
        </p:txBody>
      </p:sp>
    </p:spTree>
    <p:extLst>
      <p:ext uri="{BB962C8B-B14F-4D97-AF65-F5344CB8AC3E}">
        <p14:creationId xmlns:p14="http://schemas.microsoft.com/office/powerpoint/2010/main" xmlns="" val="4000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F1D0B4F-E378-4072-AB38-8BA26406DE6B}" type="datetimeFigureOut">
              <a:rPr lang="en-US" altLang="en-US"/>
              <a:pPr>
                <a:defRPr/>
              </a:pPr>
              <a:t>4/24/2020</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368F6A3-DEEC-42D7-823C-5CD3C5F6478E}" type="slidenum">
              <a:rPr lang="en-US" altLang="en-US"/>
              <a:pPr>
                <a:defRPr/>
              </a:pPr>
              <a:t>‹#›</a:t>
            </a:fld>
            <a:endParaRPr lang="en-US" altLang="en-US"/>
          </a:p>
        </p:txBody>
      </p:sp>
    </p:spTree>
    <p:extLst>
      <p:ext uri="{BB962C8B-B14F-4D97-AF65-F5344CB8AC3E}">
        <p14:creationId xmlns:p14="http://schemas.microsoft.com/office/powerpoint/2010/main" xmlns="" val="295768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A86AF2-C6FF-4794-B4D4-39F754F2C729}" type="datetimeFigureOut">
              <a:rPr lang="en-US" altLang="en-US"/>
              <a:pPr>
                <a:defRPr/>
              </a:pPr>
              <a:t>4/24/2020</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4E39D05-1CAB-41C0-918B-86758F29A236}" type="slidenum">
              <a:rPr lang="en-US" altLang="en-US"/>
              <a:pPr>
                <a:defRPr/>
              </a:pPr>
              <a:t>‹#›</a:t>
            </a:fld>
            <a:endParaRPr lang="en-US" altLang="en-US"/>
          </a:p>
        </p:txBody>
      </p:sp>
    </p:spTree>
    <p:extLst>
      <p:ext uri="{BB962C8B-B14F-4D97-AF65-F5344CB8AC3E}">
        <p14:creationId xmlns:p14="http://schemas.microsoft.com/office/powerpoint/2010/main" xmlns="" val="414038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F86938-A73A-4E10-89E9-41ACFB9B29B8}"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16D48C-1354-467C-B88B-03FC20C8C23D}" type="slidenum">
              <a:rPr lang="en-US" altLang="en-US"/>
              <a:pPr>
                <a:defRPr/>
              </a:pPr>
              <a:t>‹#›</a:t>
            </a:fld>
            <a:endParaRPr lang="en-US" altLang="en-US"/>
          </a:p>
        </p:txBody>
      </p:sp>
    </p:spTree>
    <p:extLst>
      <p:ext uri="{BB962C8B-B14F-4D97-AF65-F5344CB8AC3E}">
        <p14:creationId xmlns:p14="http://schemas.microsoft.com/office/powerpoint/2010/main" xmlns="" val="301154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A0E475-5367-4FE6-B966-17D18F501EF0}"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E1486C1-207B-4900-8635-A3A4C2962D81}" type="slidenum">
              <a:rPr lang="en-US" altLang="en-US"/>
              <a:pPr>
                <a:defRPr/>
              </a:pPr>
              <a:t>‹#›</a:t>
            </a:fld>
            <a:endParaRPr lang="en-US" altLang="en-US"/>
          </a:p>
        </p:txBody>
      </p:sp>
    </p:spTree>
    <p:extLst>
      <p:ext uri="{BB962C8B-B14F-4D97-AF65-F5344CB8AC3E}">
        <p14:creationId xmlns:p14="http://schemas.microsoft.com/office/powerpoint/2010/main" xmlns="" val="334014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fld id="{E3A021D8-ADD9-47FB-AA37-584BF956E908}" type="datetimeFigureOut">
              <a:rPr lang="en-US" altLang="en-US"/>
              <a:pPr>
                <a:defRPr/>
              </a:pPr>
              <a:t>4/24/2020</a:t>
            </a:fld>
            <a:endParaRPr lang="en-US" altLang="en-US"/>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A927DE59-0333-42F7-91BA-CDA51B9043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a:t>Click to edit Master text styles</a:t>
            </a:r>
          </a:p>
          <a:p>
            <a:pPr lvl="1"/>
            <a:r>
              <a:rPr lang="bg-BG" altLang="en-US"/>
              <a:t>Second level</a:t>
            </a:r>
          </a:p>
          <a:p>
            <a:pPr lvl="2"/>
            <a:r>
              <a:rPr lang="bg-BG" altLang="en-US"/>
              <a:t>Third level</a:t>
            </a:r>
          </a:p>
          <a:p>
            <a:pPr lvl="3"/>
            <a:r>
              <a:rPr lang="bg-BG" altLang="en-US"/>
              <a:t>Fourth level</a:t>
            </a:r>
          </a:p>
          <a:p>
            <a:pPr lvl="4"/>
            <a:r>
              <a:rPr lang="bg-BG" alt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cs typeface="+mn-cs"/>
              </a:defRPr>
            </a:lvl1pPr>
          </a:lstStyle>
          <a:p>
            <a:pPr>
              <a:defRPr/>
            </a:pPr>
            <a:endParaRPr lang="bg-BG" altLang="en-US"/>
          </a:p>
        </p:txBody>
      </p:sp>
      <p:sp>
        <p:nvSpPr>
          <p:cNvPr id="12" name="Rectangle 5"/>
          <p:cNvSpPr>
            <a:spLocks noGrp="1" noChangeArrowheads="1"/>
          </p:cNvSpPr>
          <p:nvPr>
            <p:ph type="ftr" sz="quarter" idx="3"/>
          </p:nvPr>
        </p:nvSpPr>
        <p:spPr bwMode="auto">
          <a:xfrm>
            <a:off x="3124200" y="6243638"/>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cs typeface="+mn-cs"/>
              </a:defRPr>
            </a:lvl1pPr>
          </a:lstStyle>
          <a:p>
            <a:pPr>
              <a:defRPr/>
            </a:pPr>
            <a:endParaRPr lang="bg-BG" altLang="en-US"/>
          </a:p>
        </p:txBody>
      </p:sp>
      <p:sp>
        <p:nvSpPr>
          <p:cNvPr id="13" name="Rectangle 6"/>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cs typeface="+mn-cs"/>
              </a:defRPr>
            </a:lvl1pPr>
          </a:lstStyle>
          <a:p>
            <a:pPr>
              <a:defRPr/>
            </a:pPr>
            <a:fld id="{417D9679-1AFE-4839-AE6B-975E7CEDD4B0}" type="slidenum">
              <a:rPr lang="bg-BG" altLang="en-US"/>
              <a:pPr>
                <a:defRPr/>
              </a:pPr>
              <a:t>‹#›</a:t>
            </a:fld>
            <a:endParaRPr lang="bg-BG" altLang="en-US"/>
          </a:p>
        </p:txBody>
      </p:sp>
    </p:spTree>
  </p:cSld>
  <p:clrMap bg1="lt1" tx1="dk1" bg2="lt2" tx2="dk2" accent1="accent1" accent2="accent2" accent3="accent3" accent4="accent4" accent5="accent5" accent6="accent6" hlink="hlink" folHlink="folHlink"/>
  <p:sldLayoutIdLst>
    <p:sldLayoutId id="2147484100" r:id="rId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5"/>
          <p:cNvSpPr>
            <a:spLocks noChangeShapeType="1"/>
          </p:cNvSpPr>
          <p:nvPr/>
        </p:nvSpPr>
        <p:spPr bwMode="auto">
          <a:xfrm>
            <a:off x="2581275" y="901700"/>
            <a:ext cx="4813300" cy="0"/>
          </a:xfrm>
          <a:prstGeom prst="line">
            <a:avLst/>
          </a:prstGeom>
          <a:noFill/>
          <a:ln w="15875" cmpd="thickThin">
            <a:solidFill>
              <a:srgbClr val="000000"/>
            </a:solidFill>
            <a:round/>
            <a:headEnd/>
            <a:tailEnd/>
          </a:ln>
          <a:extLst>
            <a:ext uri="{909E8E84-426E-40DD-AFC4-6F175D3DCCD1}">
              <a14:hiddenFill xmlns="" xmlns:a14="http://schemas.microsoft.com/office/drawing/2010/main">
                <a:noFill/>
              </a14:hiddenFill>
            </a:ext>
          </a:extLst>
        </p:spPr>
        <p:txBody>
          <a:bodyPr/>
          <a:lstStyle/>
          <a:p>
            <a:endParaRPr lang="bg-BG"/>
          </a:p>
        </p:txBody>
      </p:sp>
      <p:graphicFrame>
        <p:nvGraphicFramePr>
          <p:cNvPr id="6147" name="Object 6"/>
          <p:cNvGraphicFramePr>
            <a:graphicFrameLocks noChangeAspect="1"/>
          </p:cNvGraphicFramePr>
          <p:nvPr>
            <p:extLst>
              <p:ext uri="{D42A27DB-BD31-4B8C-83A1-F6EECF244321}">
                <p14:modId xmlns="" xmlns:p14="http://schemas.microsoft.com/office/powerpoint/2010/main" val="4154887624"/>
              </p:ext>
            </p:extLst>
          </p:nvPr>
        </p:nvGraphicFramePr>
        <p:xfrm>
          <a:off x="428624" y="285068"/>
          <a:ext cx="862013" cy="882650"/>
        </p:xfrm>
        <a:graphic>
          <a:graphicData uri="http://schemas.openxmlformats.org/presentationml/2006/ole">
            <p:oleObj spid="_x0000_s22530" r:id="rId4" imgW="4785480" imgH="4894560" progId="">
              <p:embed/>
            </p:oleObj>
          </a:graphicData>
        </a:graphic>
      </p:graphicFrame>
      <p:sp>
        <p:nvSpPr>
          <p:cNvPr id="6148" name="Rectangle 7"/>
          <p:cNvSpPr>
            <a:spLocks noChangeArrowheads="1"/>
          </p:cNvSpPr>
          <p:nvPr/>
        </p:nvSpPr>
        <p:spPr bwMode="auto">
          <a:xfrm>
            <a:off x="71438" y="2833688"/>
            <a:ext cx="9144000" cy="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wrap="none"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6149" name="Rectangle 8"/>
          <p:cNvSpPr>
            <a:spLocks noChangeArrowheads="1"/>
          </p:cNvSpPr>
          <p:nvPr/>
        </p:nvSpPr>
        <p:spPr bwMode="auto">
          <a:xfrm>
            <a:off x="71438" y="2833688"/>
            <a:ext cx="9144000" cy="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11270" name="Rectangle 9"/>
          <p:cNvSpPr>
            <a:spLocks noChangeArrowheads="1"/>
          </p:cNvSpPr>
          <p:nvPr/>
        </p:nvSpPr>
        <p:spPr bwMode="auto">
          <a:xfrm>
            <a:off x="-64008" y="192881"/>
            <a:ext cx="9144000" cy="14176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nchor="ct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a:defRPr/>
            </a:pPr>
            <a:r>
              <a:rPr lang="bg-BG" altLang="en-US" sz="2400" b="1" dirty="0">
                <a:solidFill>
                  <a:schemeClr val="accent4">
                    <a:lumMod val="85000"/>
                    <a:lumOff val="15000"/>
                  </a:schemeClr>
                </a:solidFill>
                <a:latin typeface="Times New Roman" panose="02020603050405020304" pitchFamily="18" charset="0"/>
                <a:cs typeface="Times New Roman" panose="02020603050405020304" pitchFamily="18" charset="0"/>
              </a:rPr>
              <a:t>	МЕДИЦИНСКИ УНИВЕРСИТЕТ </a:t>
            </a:r>
            <a:r>
              <a:rPr lang="bg-BG" altLang="en-US" sz="2400" b="1" dirty="0">
                <a:solidFill>
                  <a:schemeClr val="accent4">
                    <a:lumMod val="85000"/>
                    <a:lumOff val="15000"/>
                  </a:schemeClr>
                </a:solidFill>
                <a:cs typeface="Times New Roman" panose="02020603050405020304" pitchFamily="18" charset="0"/>
              </a:rPr>
              <a:t>–</a:t>
            </a:r>
            <a:r>
              <a:rPr lang="bg-BG" altLang="en-US" sz="2400" b="1" dirty="0">
                <a:solidFill>
                  <a:schemeClr val="accent4">
                    <a:lumMod val="85000"/>
                    <a:lumOff val="15000"/>
                  </a:schemeClr>
                </a:solidFill>
                <a:latin typeface="Times New Roman" panose="02020603050405020304" pitchFamily="18" charset="0"/>
                <a:cs typeface="Times New Roman" panose="02020603050405020304" pitchFamily="18" charset="0"/>
              </a:rPr>
              <a:t> ПЛЕВЕН</a:t>
            </a:r>
            <a:endParaRPr lang="bg-BG" altLang="en-US" sz="2400" b="1" dirty="0">
              <a:solidFill>
                <a:schemeClr val="accent4">
                  <a:lumMod val="85000"/>
                  <a:lumOff val="15000"/>
                </a:schemeClr>
              </a:solidFill>
              <a:cs typeface="+mn-cs"/>
            </a:endParaRPr>
          </a:p>
          <a:p>
            <a:pPr algn="ctr">
              <a:defRPr/>
            </a:pPr>
            <a:r>
              <a:rPr lang="bg-BG" altLang="en-US" sz="2000" b="1" dirty="0">
                <a:solidFill>
                  <a:schemeClr val="accent4">
                    <a:lumMod val="85000"/>
                    <a:lumOff val="15000"/>
                  </a:schemeClr>
                </a:solidFill>
                <a:latin typeface="+mn-lt"/>
                <a:cs typeface="Times New Roman" panose="02020603050405020304" pitchFamily="18" charset="0"/>
              </a:rPr>
              <a:t>	ФАКУЛТЕТ </a:t>
            </a:r>
            <a:r>
              <a:rPr lang="bg-BG" altLang="en-US" sz="2000" b="1" dirty="0" smtClean="0">
                <a:solidFill>
                  <a:schemeClr val="accent4">
                    <a:lumMod val="85000"/>
                    <a:lumOff val="15000"/>
                  </a:schemeClr>
                </a:solidFill>
                <a:latin typeface="+mn-lt"/>
                <a:cs typeface="Times New Roman" panose="02020603050405020304" pitchFamily="18" charset="0"/>
              </a:rPr>
              <a:t>„</a:t>
            </a:r>
            <a:r>
              <a:rPr lang="en-US" altLang="en-US" sz="2000" b="1" dirty="0" smtClean="0">
                <a:solidFill>
                  <a:schemeClr val="accent4">
                    <a:lumMod val="85000"/>
                    <a:lumOff val="15000"/>
                  </a:schemeClr>
                </a:solidFill>
                <a:latin typeface="+mn-lt"/>
                <a:cs typeface="Times New Roman" panose="02020603050405020304" pitchFamily="18" charset="0"/>
              </a:rPr>
              <a:t>O</a:t>
            </a:r>
            <a:r>
              <a:rPr lang="bg-BG" altLang="en-US" sz="2000" b="1" dirty="0" smtClean="0">
                <a:solidFill>
                  <a:schemeClr val="accent4">
                    <a:lumMod val="85000"/>
                    <a:lumOff val="15000"/>
                  </a:schemeClr>
                </a:solidFill>
                <a:latin typeface="+mn-lt"/>
                <a:cs typeface="Times New Roman" panose="02020603050405020304" pitchFamily="18" charset="0"/>
              </a:rPr>
              <a:t>БЩЕСТВЕНО ЗДРАВЕ“</a:t>
            </a:r>
            <a:endParaRPr lang="en-US" altLang="en-US" sz="2000" b="1" dirty="0">
              <a:solidFill>
                <a:schemeClr val="accent4">
                  <a:lumMod val="85000"/>
                  <a:lumOff val="15000"/>
                </a:schemeClr>
              </a:solidFill>
              <a:latin typeface="+mn-lt"/>
              <a:cs typeface="Times New Roman" panose="02020603050405020304" pitchFamily="18" charset="0"/>
            </a:endParaRPr>
          </a:p>
          <a:p>
            <a:pPr algn="ctr">
              <a:spcBef>
                <a:spcPts val="600"/>
              </a:spcBef>
              <a:defRPr/>
            </a:pPr>
            <a:r>
              <a:rPr lang="bg-BG" altLang="en-US" b="1" dirty="0">
                <a:solidFill>
                  <a:schemeClr val="accent4">
                    <a:lumMod val="85000"/>
                    <a:lumOff val="15000"/>
                  </a:schemeClr>
                </a:solidFill>
                <a:latin typeface="Times New Roman" panose="02020603050405020304" pitchFamily="18" charset="0"/>
                <a:cs typeface="Times New Roman" panose="02020603050405020304" pitchFamily="18" charset="0"/>
              </a:rPr>
              <a:t>	ЦЕНТЪР ЗА ДИСТАНЦИОННО ОБУЧЕНИЕ</a:t>
            </a:r>
            <a:endParaRPr lang="bg-BG" altLang="en-US" b="1" dirty="0">
              <a:solidFill>
                <a:schemeClr val="accent4">
                  <a:lumMod val="85000"/>
                  <a:lumOff val="15000"/>
                </a:schemeClr>
              </a:solidFill>
              <a:cs typeface="+mn-cs"/>
            </a:endParaRPr>
          </a:p>
          <a:p>
            <a:pPr algn="ctr">
              <a:defRPr/>
            </a:pPr>
            <a:endParaRPr lang="bg-BG" altLang="en-US" sz="2000" b="1" dirty="0">
              <a:solidFill>
                <a:schemeClr val="accent4">
                  <a:lumMod val="85000"/>
                  <a:lumOff val="15000"/>
                </a:schemeClr>
              </a:solidFill>
              <a:latin typeface="Arial Unicode MS" panose="020B0604020202020204" pitchFamily="34" charset="-128"/>
              <a:cs typeface="Times New Roman" panose="02020603050405020304" pitchFamily="18" charset="0"/>
            </a:endParaRPr>
          </a:p>
        </p:txBody>
      </p:sp>
      <p:sp>
        <p:nvSpPr>
          <p:cNvPr id="41994" name="Text Box 4"/>
          <p:cNvSpPr txBox="1">
            <a:spLocks noChangeArrowheads="1"/>
          </p:cNvSpPr>
          <p:nvPr/>
        </p:nvSpPr>
        <p:spPr bwMode="auto">
          <a:xfrm>
            <a:off x="265113" y="1644650"/>
            <a:ext cx="1968500" cy="3683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a:solidFill>
                  <a:schemeClr val="accent4">
                    <a:lumMod val="85000"/>
                    <a:lumOff val="15000"/>
                  </a:schemeClr>
                </a:solidFill>
                <a:cs typeface="+mn-cs"/>
              </a:rPr>
              <a:t>Лекция </a:t>
            </a:r>
            <a:r>
              <a:rPr lang="bg-BG" altLang="bg-BG" dirty="0" smtClean="0">
                <a:solidFill>
                  <a:schemeClr val="accent4">
                    <a:lumMod val="85000"/>
                    <a:lumOff val="15000"/>
                  </a:schemeClr>
                </a:solidFill>
                <a:cs typeface="+mn-cs"/>
              </a:rPr>
              <a:t>№</a:t>
            </a:r>
            <a:r>
              <a:rPr lang="en-US" altLang="bg-BG" dirty="0" smtClean="0">
                <a:solidFill>
                  <a:schemeClr val="accent4">
                    <a:lumMod val="85000"/>
                    <a:lumOff val="15000"/>
                  </a:schemeClr>
                </a:solidFill>
                <a:cs typeface="+mn-cs"/>
              </a:rPr>
              <a:t>2</a:t>
            </a:r>
            <a:endParaRPr lang="bg-BG" altLang="bg-BG" dirty="0">
              <a:solidFill>
                <a:schemeClr val="accent4">
                  <a:lumMod val="85000"/>
                  <a:lumOff val="15000"/>
                </a:schemeClr>
              </a:solidFill>
              <a:cs typeface="+mn-cs"/>
            </a:endParaRPr>
          </a:p>
        </p:txBody>
      </p:sp>
      <p:sp>
        <p:nvSpPr>
          <p:cNvPr id="41997" name="Text Box 4"/>
          <p:cNvSpPr txBox="1">
            <a:spLocks noChangeArrowheads="1"/>
          </p:cNvSpPr>
          <p:nvPr/>
        </p:nvSpPr>
        <p:spPr bwMode="auto">
          <a:xfrm>
            <a:off x="4233863" y="6038850"/>
            <a:ext cx="4706937" cy="369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a:solidFill>
                  <a:schemeClr val="accent4">
                    <a:lumMod val="85000"/>
                    <a:lumOff val="15000"/>
                  </a:schemeClr>
                </a:solidFill>
                <a:cs typeface="+mn-cs"/>
              </a:rPr>
              <a:t>Проф. Константин Балашев, дхн</a:t>
            </a:r>
          </a:p>
        </p:txBody>
      </p:sp>
      <p:sp>
        <p:nvSpPr>
          <p:cNvPr id="6153" name="TextBox 1"/>
          <p:cNvSpPr txBox="1">
            <a:spLocks noChangeArrowheads="1"/>
          </p:cNvSpPr>
          <p:nvPr/>
        </p:nvSpPr>
        <p:spPr bwMode="auto">
          <a:xfrm>
            <a:off x="912400" y="3451227"/>
            <a:ext cx="758209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ru-RU" altLang="bg-BG" sz="1600" b="1" dirty="0" smtClean="0"/>
              <a:t>Видове механични движения в зависимост от начина на протичането им в пространството (постъпателни, въртеливи, възвратно-постъпателни и възвратно-въртеливи) и във времето (равномерни, неравномерни, равнопроменливи, неравнопроменливи, ускорителни и закъснителни). Степени на свобода на движение на телата. Динамика на транслационните движения. Сила и маса. Момент на тяло и импулс на сила. Закон за запазване момента на система от тела. Основни закони в динамиката при транслационните движения - за ускорението и инерцията, действието и противодействието.</a:t>
            </a:r>
          </a:p>
        </p:txBody>
      </p:sp>
      <p:sp>
        <p:nvSpPr>
          <p:cNvPr id="2" name="Rectangle 1">
            <a:extLst>
              <a:ext uri="{FF2B5EF4-FFF2-40B4-BE49-F238E27FC236}">
                <a16:creationId xmlns="" xmlns:a16="http://schemas.microsoft.com/office/drawing/2014/main" id="{4954D481-32E0-4DCE-B232-087B7121532C}"/>
              </a:ext>
            </a:extLst>
          </p:cNvPr>
          <p:cNvSpPr/>
          <p:nvPr/>
        </p:nvSpPr>
        <p:spPr>
          <a:xfrm>
            <a:off x="2286000" y="2541300"/>
            <a:ext cx="4572000" cy="584775"/>
          </a:xfrm>
          <a:prstGeom prst="rect">
            <a:avLst/>
          </a:prstGeom>
        </p:spPr>
        <p:txBody>
          <a:bodyPr>
            <a:spAutoFit/>
          </a:bodyPr>
          <a:lstStyle/>
          <a:p>
            <a:pPr algn="ctr"/>
            <a:r>
              <a:rPr lang="bg-BG" altLang="en-US" sz="3200" dirty="0" smtClean="0"/>
              <a:t>БИОМЕХАНИКА </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10</a:t>
            </a:fld>
            <a:endParaRPr lang="en-US" altLang="en-US" dirty="0"/>
          </a:p>
        </p:txBody>
      </p:sp>
      <p:sp>
        <p:nvSpPr>
          <p:cNvPr id="14" name="Rectangle 13"/>
          <p:cNvSpPr/>
          <p:nvPr/>
        </p:nvSpPr>
        <p:spPr>
          <a:xfrm>
            <a:off x="969005" y="1853879"/>
            <a:ext cx="7308812" cy="3954929"/>
          </a:xfrm>
          <a:prstGeom prst="rect">
            <a:avLst/>
          </a:prstGeom>
          <a:solidFill>
            <a:schemeClr val="bg1"/>
          </a:solidFill>
          <a:ln>
            <a:solidFill>
              <a:schemeClr val="accent1">
                <a:shade val="50000"/>
              </a:schemeClr>
            </a:solidFill>
          </a:ln>
        </p:spPr>
        <p:txBody>
          <a:bodyPr wrap="square">
            <a:spAutoFit/>
          </a:bodyPr>
          <a:lstStyle/>
          <a:p>
            <a:pPr indent="393700" algn="just">
              <a:spcBef>
                <a:spcPts val="900"/>
              </a:spcBef>
              <a:spcAft>
                <a:spcPts val="1200"/>
              </a:spcAft>
            </a:pPr>
            <a:r>
              <a:rPr lang="bg-BG" sz="1800" b="1" dirty="0">
                <a:solidFill>
                  <a:srgbClr val="0070C0"/>
                </a:solidFill>
                <a:latin typeface="Segoe UI" panose="020B0502040204020203" pitchFamily="34" charset="0"/>
                <a:ea typeface="Segoe UI" panose="020B0502040204020203" pitchFamily="34" charset="0"/>
                <a:cs typeface="Segoe UI" panose="020B0502040204020203" pitchFamily="34" charset="0"/>
              </a:rPr>
              <a:t>Динамиката изучава причините за движението на телата, </a:t>
            </a:r>
            <a:r>
              <a:rPr lang="bg-BG" sz="1800" dirty="0">
                <a:solidFill>
                  <a:srgbClr val="0070C0"/>
                </a:solidFill>
                <a:latin typeface="Segoe UI" panose="020B0502040204020203" pitchFamily="34" charset="0"/>
                <a:ea typeface="Segoe UI" panose="020B0502040204020203" pitchFamily="34" charset="0"/>
              </a:rPr>
              <a:t>т.е. тя се занимава с взаимодействията между телата (силите), които предизвикват или повлияват техните движения. В допълнение на кинематиката, която отговаря на въпроса </a:t>
            </a:r>
            <a:r>
              <a:rPr lang="bg-BG" sz="1800" b="1" dirty="0">
                <a:solidFill>
                  <a:srgbClr val="0070C0"/>
                </a:solidFill>
                <a:latin typeface="Segoe UI" panose="020B0502040204020203" pitchFamily="34" charset="0"/>
                <a:ea typeface="Segoe UI" panose="020B0502040204020203" pitchFamily="34" charset="0"/>
                <a:cs typeface="Segoe UI" panose="020B0502040204020203" pitchFamily="34" charset="0"/>
              </a:rPr>
              <a:t>как </a:t>
            </a:r>
            <a:r>
              <a:rPr lang="bg-BG" sz="1800" dirty="0">
                <a:solidFill>
                  <a:srgbClr val="0070C0"/>
                </a:solidFill>
                <a:latin typeface="Segoe UI" panose="020B0502040204020203" pitchFamily="34" charset="0"/>
                <a:ea typeface="Segoe UI" panose="020B0502040204020203" pitchFamily="34" charset="0"/>
              </a:rPr>
              <a:t>се извършва движението, динамиката изяснява </a:t>
            </a:r>
            <a:r>
              <a:rPr lang="bg-BG" sz="1800" b="1" dirty="0">
                <a:solidFill>
                  <a:srgbClr val="0070C0"/>
                </a:solidFill>
                <a:latin typeface="Segoe UI" panose="020B0502040204020203" pitchFamily="34" charset="0"/>
                <a:ea typeface="Segoe UI" panose="020B0502040204020203" pitchFamily="34" charset="0"/>
                <a:cs typeface="Segoe UI" panose="020B0502040204020203" pitchFamily="34" charset="0"/>
              </a:rPr>
              <a:t>защо </a:t>
            </a:r>
            <a:r>
              <a:rPr lang="bg-BG" sz="1800" dirty="0">
                <a:solidFill>
                  <a:srgbClr val="0070C0"/>
                </a:solidFill>
                <a:latin typeface="Segoe UI" panose="020B0502040204020203" pitchFamily="34" charset="0"/>
                <a:ea typeface="Segoe UI" panose="020B0502040204020203" pitchFamily="34" charset="0"/>
              </a:rPr>
              <a:t>става това.</a:t>
            </a:r>
            <a:endParaRPr lang="en-US" sz="1800" dirty="0">
              <a:solidFill>
                <a:srgbClr val="0070C0"/>
              </a:solidFill>
              <a:latin typeface="Segoe UI" panose="020B0502040204020203" pitchFamily="34" charset="0"/>
              <a:ea typeface="Segoe UI" panose="020B0502040204020203" pitchFamily="34" charset="0"/>
            </a:endParaRPr>
          </a:p>
          <a:p>
            <a:pPr indent="393700" algn="just">
              <a:spcBef>
                <a:spcPts val="900"/>
              </a:spcBef>
              <a:spcAft>
                <a:spcPts val="1200"/>
              </a:spcAft>
            </a:pPr>
            <a:r>
              <a:rPr lang="bg-BG" sz="1800" dirty="0">
                <a:solidFill>
                  <a:srgbClr val="002060"/>
                </a:solidFill>
                <a:latin typeface="Segoe UI" panose="020B0502040204020203" pitchFamily="34" charset="0"/>
                <a:ea typeface="Segoe UI" panose="020B0502040204020203" pitchFamily="34" charset="0"/>
              </a:rPr>
              <a:t>Динамиката е изградена върху три основни принципа, известни още като </a:t>
            </a:r>
            <a:r>
              <a:rPr lang="bg-BG" sz="1800" b="1" dirty="0">
                <a:solidFill>
                  <a:srgbClr val="002060"/>
                </a:solidFill>
                <a:latin typeface="Segoe UI" panose="020B0502040204020203" pitchFamily="34" charset="0"/>
                <a:ea typeface="Segoe UI" panose="020B0502040204020203" pitchFamily="34" charset="0"/>
                <a:cs typeface="Segoe UI" panose="020B0502040204020203" pitchFamily="34" charset="0"/>
              </a:rPr>
              <a:t>закони на Нютон в механиката. </a:t>
            </a:r>
            <a:r>
              <a:rPr lang="bg-BG" sz="1800" dirty="0">
                <a:solidFill>
                  <a:srgbClr val="002060"/>
                </a:solidFill>
                <a:latin typeface="Segoe UI" panose="020B0502040204020203" pitchFamily="34" charset="0"/>
                <a:ea typeface="Segoe UI" panose="020B0502040204020203" pitchFamily="34" charset="0"/>
              </a:rPr>
              <a:t>Те дефинират причините, които пораждат, прекратяват или изменят движението на телата.</a:t>
            </a:r>
            <a:endParaRPr lang="en-US" sz="1800" dirty="0">
              <a:solidFill>
                <a:srgbClr val="002060"/>
              </a:solidFill>
              <a:latin typeface="Segoe UI" panose="020B0502040204020203" pitchFamily="34" charset="0"/>
              <a:ea typeface="Segoe UI" panose="020B0502040204020203" pitchFamily="34" charset="0"/>
            </a:endParaRPr>
          </a:p>
          <a:p>
            <a:pPr indent="393700" algn="just">
              <a:spcBef>
                <a:spcPts val="900"/>
              </a:spcBef>
              <a:spcAft>
                <a:spcPts val="2345"/>
              </a:spcAft>
            </a:pPr>
            <a:r>
              <a:rPr lang="bg-BG" sz="1800" dirty="0">
                <a:latin typeface="Segoe UI" panose="020B0502040204020203" pitchFamily="34" charset="0"/>
                <a:ea typeface="Segoe UI" panose="020B0502040204020203" pitchFamily="34" charset="0"/>
              </a:rPr>
              <a:t>Всички взаимодействия между телата, които водят до изменения на тяхното положение или състояние на движение, са свързани с две динамични характеристики: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сила </a:t>
            </a:r>
            <a:r>
              <a:rPr lang="bg-BG" sz="1800" dirty="0">
                <a:latin typeface="Segoe UI" panose="020B0502040204020203" pitchFamily="34" charset="0"/>
                <a:ea typeface="Segoe UI" panose="020B0502040204020203" pitchFamily="34" charset="0"/>
              </a:rPr>
              <a:t>и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маса.</a:t>
            </a:r>
            <a:endParaRPr lang="en-US" sz="1800" dirty="0">
              <a:latin typeface="Segoe UI" panose="020B0502040204020203" pitchFamily="34" charset="0"/>
              <a:ea typeface="Segoe UI" panose="020B0502040204020203" pitchFamily="34" charset="0"/>
            </a:endParaRPr>
          </a:p>
        </p:txBody>
      </p:sp>
      <p:sp>
        <p:nvSpPr>
          <p:cNvPr id="15" name="Rectangle 14"/>
          <p:cNvSpPr/>
          <p:nvPr/>
        </p:nvSpPr>
        <p:spPr>
          <a:xfrm>
            <a:off x="971600" y="919703"/>
            <a:ext cx="6155275" cy="461665"/>
          </a:xfrm>
          <a:prstGeom prst="rect">
            <a:avLst/>
          </a:prstGeom>
        </p:spPr>
        <p:txBody>
          <a:bodyPr wrap="none">
            <a:spAutoFit/>
          </a:bodyPr>
          <a:lstStyle/>
          <a:p>
            <a:pPr indent="393700" algn="just">
              <a:spcBef>
                <a:spcPts val="2100"/>
              </a:spcBef>
              <a:spcAft>
                <a:spcPts val="445"/>
              </a:spcAft>
            </a:pPr>
            <a:r>
              <a:rPr lang="bg-BG" sz="2400" b="1" cap="small" dirty="0">
                <a:solidFill>
                  <a:srgbClr val="000000"/>
                </a:solidFill>
                <a:latin typeface="+mj-lt"/>
                <a:ea typeface="Segoe UI" panose="020B0502040204020203" pitchFamily="34" charset="0"/>
                <a:cs typeface="Segoe UI" panose="020B0502040204020203" pitchFamily="34" charset="0"/>
              </a:rPr>
              <a:t>Динамични параметри на движението</a:t>
            </a:r>
            <a:endParaRPr lang="en-US" sz="2400" b="1" dirty="0">
              <a:latin typeface="+mj-lt"/>
              <a:ea typeface="Segoe UI" panose="020B0502040204020203" pitchFamily="34" charset="0"/>
            </a:endParaRPr>
          </a:p>
        </p:txBody>
      </p:sp>
    </p:spTree>
    <p:extLst>
      <p:ext uri="{BB962C8B-B14F-4D97-AF65-F5344CB8AC3E}">
        <p14:creationId xmlns:p14="http://schemas.microsoft.com/office/powerpoint/2010/main" xmlns="" val="207396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11</a:t>
            </a:fld>
            <a:endParaRPr lang="en-US" altLang="en-US" dirty="0"/>
          </a:p>
        </p:txBody>
      </p:sp>
      <p:sp>
        <p:nvSpPr>
          <p:cNvPr id="14" name="Rectangle 13"/>
          <p:cNvSpPr/>
          <p:nvPr/>
        </p:nvSpPr>
        <p:spPr>
          <a:xfrm>
            <a:off x="287524" y="1808820"/>
            <a:ext cx="8604956" cy="4324261"/>
          </a:xfrm>
          <a:prstGeom prst="rect">
            <a:avLst/>
          </a:prstGeom>
          <a:solidFill>
            <a:schemeClr val="bg1"/>
          </a:solidFill>
          <a:ln>
            <a:solidFill>
              <a:schemeClr val="accent1">
                <a:shade val="50000"/>
              </a:schemeClr>
            </a:solidFill>
          </a:ln>
        </p:spPr>
        <p:txBody>
          <a:bodyPr wrap="square">
            <a:spAutoFit/>
          </a:bodyPr>
          <a:lstStyle/>
          <a:p>
            <a:pPr indent="393700" algn="just">
              <a:spcBef>
                <a:spcPts val="900"/>
              </a:spcBef>
              <a:spcAft>
                <a:spcPts val="1200"/>
              </a:spcAft>
            </a:pPr>
            <a:r>
              <a:rPr lang="bg-BG" sz="1600" dirty="0">
                <a:solidFill>
                  <a:srgbClr val="0070C0"/>
                </a:solidFill>
                <a:latin typeface="Segoe UI" panose="020B0502040204020203" pitchFamily="34" charset="0"/>
                <a:ea typeface="Segoe UI" panose="020B0502040204020203" pitchFamily="34" charset="0"/>
              </a:rPr>
              <a:t>За да се характеризира количествено действието на едно тяло върху друго, се въвежда величината </a:t>
            </a:r>
            <a:r>
              <a:rPr lang="bg-BG" sz="1600" b="1" dirty="0">
                <a:solidFill>
                  <a:srgbClr val="0070C0"/>
                </a:solidFill>
                <a:latin typeface="Segoe UI" panose="020B0502040204020203" pitchFamily="34" charset="0"/>
                <a:ea typeface="Segoe UI" panose="020B0502040204020203" pitchFamily="34" charset="0"/>
                <a:cs typeface="Segoe UI" panose="020B0502040204020203" pitchFamily="34" charset="0"/>
              </a:rPr>
              <a:t>сила.</a:t>
            </a:r>
            <a:endParaRPr lang="en-US" sz="1600" dirty="0">
              <a:solidFill>
                <a:srgbClr val="0070C0"/>
              </a:solidFill>
              <a:latin typeface="Segoe UI" panose="020B0502040204020203" pitchFamily="34" charset="0"/>
              <a:ea typeface="Segoe UI" panose="020B0502040204020203" pitchFamily="34" charset="0"/>
            </a:endParaRPr>
          </a:p>
          <a:p>
            <a:pPr indent="393700" algn="just">
              <a:spcBef>
                <a:spcPts val="900"/>
              </a:spcBef>
              <a:spcAft>
                <a:spcPts val="1200"/>
              </a:spcAft>
            </a:pPr>
            <a:r>
              <a:rPr lang="bg-BG"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Силата е проява на въздействието на едно тяло върху друго. </a:t>
            </a:r>
            <a:r>
              <a:rPr lang="bg-BG" sz="1600" dirty="0">
                <a:solidFill>
                  <a:srgbClr val="002060"/>
                </a:solidFill>
                <a:latin typeface="Segoe UI" panose="020B0502040204020203" pitchFamily="34" charset="0"/>
                <a:ea typeface="Segoe UI" panose="020B0502040204020203" pitchFamily="34" charset="0"/>
              </a:rPr>
              <a:t>Вместо да се каже, че едно тяло въздейства върху друго тяло, казваме, че едно тяло действа с някаква сила върху другото тяло. Величината сила характеризира количествено действието на едно тяло върху друго тяло. Силите не съществуват отделно от телата. Те са само проява на действието на телата едно върху друго.</a:t>
            </a:r>
            <a:endParaRPr lang="en-US" sz="1600" dirty="0">
              <a:solidFill>
                <a:srgbClr val="002060"/>
              </a:solidFill>
              <a:latin typeface="Segoe UI" panose="020B0502040204020203" pitchFamily="34" charset="0"/>
              <a:ea typeface="Segoe UI" panose="020B0502040204020203" pitchFamily="34" charset="0"/>
            </a:endParaRPr>
          </a:p>
          <a:p>
            <a:pPr indent="393700" algn="just">
              <a:spcBef>
                <a:spcPts val="900"/>
              </a:spcBef>
              <a:spcAft>
                <a:spcPts val="315"/>
              </a:spcAft>
            </a:pPr>
            <a:r>
              <a:rPr lang="bg-BG" sz="1600" dirty="0">
                <a:latin typeface="Segoe UI" panose="020B0502040204020203" pitchFamily="34" charset="0"/>
                <a:ea typeface="Segoe UI" panose="020B0502040204020203" pitchFamily="34" charset="0"/>
              </a:rPr>
              <a:t>Човек има интуитивна представа за силите и техния ефект. Ние постоянно използваме своите мускули за да въздействаме със сила: да изпием например чаша кафе, да преместим тялото си ходейки или тичайки, да хванем летяща срещу нас топка и т.н. Силата е нещото, което причинява промяна в състоянието на движение. Тя може да увеличи или да намали скоростта на даден обект в зависимост от обстоятелствата.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Силата причинява промяна в състоянието на движение </a:t>
            </a:r>
            <a:r>
              <a:rPr lang="bg-BG" sz="1600" dirty="0">
                <a:latin typeface="Segoe UI" panose="020B0502040204020203" pitchFamily="34" charset="0"/>
                <a:ea typeface="Segoe UI" panose="020B0502040204020203" pitchFamily="34" charset="0"/>
              </a:rPr>
              <a:t>- тя може да увеличи или намали скоростта на даден обект в зависимост от обстоятелствата. Тя причинява ускорение.</a:t>
            </a:r>
            <a:endParaRPr lang="en-US" sz="1600" dirty="0">
              <a:latin typeface="Segoe UI" panose="020B0502040204020203" pitchFamily="34" charset="0"/>
              <a:ea typeface="Segoe UI" panose="020B0502040204020203" pitchFamily="34" charset="0"/>
            </a:endParaRPr>
          </a:p>
        </p:txBody>
      </p:sp>
      <p:sp>
        <p:nvSpPr>
          <p:cNvPr id="15" name="Rectangle 14"/>
          <p:cNvSpPr/>
          <p:nvPr/>
        </p:nvSpPr>
        <p:spPr>
          <a:xfrm>
            <a:off x="3635896" y="944724"/>
            <a:ext cx="1491114" cy="523220"/>
          </a:xfrm>
          <a:prstGeom prst="rect">
            <a:avLst/>
          </a:prstGeom>
          <a:solidFill>
            <a:schemeClr val="bg1"/>
          </a:solidFill>
        </p:spPr>
        <p:txBody>
          <a:bodyPr wrap="none">
            <a:spAutoFit/>
          </a:bodyPr>
          <a:lstStyle/>
          <a:p>
            <a:pPr indent="393700" algn="ctr">
              <a:spcBef>
                <a:spcPts val="300"/>
              </a:spcBef>
              <a:spcAft>
                <a:spcPts val="685"/>
              </a:spcAft>
            </a:pPr>
            <a:r>
              <a:rPr lang="bg-BG" sz="2800" b="1" dirty="0">
                <a:latin typeface="+mj-lt"/>
                <a:ea typeface="Segoe UI" panose="020B0502040204020203" pitchFamily="34" charset="0"/>
              </a:rPr>
              <a:t>Сила</a:t>
            </a:r>
            <a:endParaRPr lang="en-US" sz="2800" b="1" dirty="0">
              <a:latin typeface="+mj-lt"/>
              <a:ea typeface="Segoe UI" panose="020B0502040204020203" pitchFamily="34" charset="0"/>
            </a:endParaRPr>
          </a:p>
        </p:txBody>
      </p:sp>
    </p:spTree>
    <p:extLst>
      <p:ext uri="{BB962C8B-B14F-4D97-AF65-F5344CB8AC3E}">
        <p14:creationId xmlns:p14="http://schemas.microsoft.com/office/powerpoint/2010/main" xmlns="" val="269813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12</a:t>
            </a:fld>
            <a:endParaRPr lang="en-US" altLang="en-US" dirty="0"/>
          </a:p>
        </p:txBody>
      </p:sp>
      <p:sp>
        <p:nvSpPr>
          <p:cNvPr id="12" name="Rectangle 11"/>
          <p:cNvSpPr/>
          <p:nvPr/>
        </p:nvSpPr>
        <p:spPr>
          <a:xfrm>
            <a:off x="197514" y="1131305"/>
            <a:ext cx="7668852" cy="2854628"/>
          </a:xfrm>
          <a:prstGeom prst="rect">
            <a:avLst/>
          </a:prstGeom>
          <a:solidFill>
            <a:schemeClr val="bg1"/>
          </a:solidFill>
          <a:ln>
            <a:solidFill>
              <a:schemeClr val="accent1">
                <a:shade val="50000"/>
              </a:schemeClr>
            </a:solidFill>
          </a:ln>
        </p:spPr>
        <p:txBody>
          <a:bodyPr wrap="square">
            <a:spAutoFit/>
          </a:bodyPr>
          <a:lstStyle/>
          <a:p>
            <a:pPr indent="393700" algn="just">
              <a:spcBef>
                <a:spcPts val="900"/>
              </a:spcBef>
              <a:spcAft>
                <a:spcPts val="1200"/>
              </a:spcAft>
            </a:pP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Силата може да причини и деформация на телата, </a:t>
            </a:r>
            <a:r>
              <a:rPr lang="bg-BG" sz="1800" dirty="0">
                <a:latin typeface="Segoe UI" panose="020B0502040204020203" pitchFamily="34" charset="0"/>
                <a:ea typeface="Segoe UI" panose="020B0502040204020203" pitchFamily="34" charset="0"/>
              </a:rPr>
              <a:t>което в крайна сметка пак е движение, но не на цялото тяло, а на негови части една спрямо друга.</a:t>
            </a:r>
            <a:endParaRPr lang="en-US" sz="1800" dirty="0">
              <a:latin typeface="Segoe UI" panose="020B0502040204020203" pitchFamily="34" charset="0"/>
              <a:ea typeface="Segoe UI" panose="020B0502040204020203" pitchFamily="34" charset="0"/>
            </a:endParaRPr>
          </a:p>
          <a:p>
            <a:pPr indent="393700" algn="just">
              <a:spcBef>
                <a:spcPts val="900"/>
              </a:spcBef>
              <a:spcAft>
                <a:spcPts val="300"/>
              </a:spcAft>
            </a:pPr>
            <a:r>
              <a:rPr lang="bg-BG" sz="1800" dirty="0">
                <a:latin typeface="Segoe UI" panose="020B0502040204020203" pitchFamily="34" charset="0"/>
                <a:ea typeface="Segoe UI" panose="020B0502040204020203" pitchFamily="34" charset="0"/>
              </a:rPr>
              <a:t>Когато действаща сила променя положението или състоянието на движение на дадено тяло, или го деформира, казваме, че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силата действа динамично. </a:t>
            </a:r>
            <a:r>
              <a:rPr lang="bg-BG" sz="1800" dirty="0">
                <a:latin typeface="Segoe UI" panose="020B0502040204020203" pitchFamily="34" charset="0"/>
                <a:ea typeface="Segoe UI" panose="020B0502040204020203" pitchFamily="34" charset="0"/>
              </a:rPr>
              <a:t>Ако приложените сили се уравновесяват, тялото не променя своето положение, тогава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силите действат статично. </a:t>
            </a:r>
            <a:r>
              <a:rPr lang="bg-BG" sz="1800" dirty="0">
                <a:latin typeface="Segoe UI" panose="020B0502040204020203" pitchFamily="34" charset="0"/>
                <a:ea typeface="Segoe UI" panose="020B0502040204020203" pitchFamily="34" charset="0"/>
              </a:rPr>
              <a:t>Уравновесяването на силите дава възможност и за тяхното сравняване.</a:t>
            </a:r>
          </a:p>
        </p:txBody>
      </p:sp>
      <p:sp>
        <p:nvSpPr>
          <p:cNvPr id="13" name="Rectangle 12"/>
          <p:cNvSpPr/>
          <p:nvPr/>
        </p:nvSpPr>
        <p:spPr>
          <a:xfrm>
            <a:off x="197514" y="4257092"/>
            <a:ext cx="8748972" cy="1477328"/>
          </a:xfrm>
          <a:prstGeom prst="rect">
            <a:avLst/>
          </a:prstGeom>
          <a:solidFill>
            <a:schemeClr val="bg1"/>
          </a:solidFill>
          <a:ln>
            <a:solidFill>
              <a:schemeClr val="accent1">
                <a:shade val="50000"/>
              </a:schemeClr>
            </a:solidFill>
          </a:ln>
        </p:spPr>
        <p:txBody>
          <a:bodyPr wrap="square">
            <a:spAutoFit/>
          </a:bodyPr>
          <a:lstStyle/>
          <a:p>
            <a:pPr indent="393700" algn="just">
              <a:spcBef>
                <a:spcPts val="900"/>
              </a:spcBef>
              <a:spcAft>
                <a:spcPts val="0"/>
              </a:spcAft>
            </a:pPr>
            <a:r>
              <a:rPr lang="bg-BG" sz="1800" dirty="0">
                <a:latin typeface="Segoe UI" panose="020B0502040204020203" pitchFamily="34" charset="0"/>
                <a:ea typeface="Segoe UI" panose="020B0502040204020203" pitchFamily="34" charset="0"/>
              </a:rPr>
              <a:t>Силата е векторна величина. Тя има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големина, посока</a:t>
            </a:r>
            <a:r>
              <a:rPr lang="bg-BG" sz="1800" dirty="0">
                <a:latin typeface="Segoe UI" panose="020B0502040204020203" pitchFamily="34" charset="0"/>
                <a:ea typeface="Segoe UI" panose="020B0502040204020203" pitchFamily="34" charset="0"/>
              </a:rPr>
              <a:t> и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приложна точка.</a:t>
            </a:r>
            <a:r>
              <a:rPr lang="bg-BG" sz="1800" dirty="0">
                <a:latin typeface="Segoe UI" panose="020B0502040204020203" pitchFamily="34" charset="0"/>
                <a:ea typeface="Segoe UI" panose="020B0502040204020203" pitchFamily="34" charset="0"/>
              </a:rPr>
              <a:t> Точката от тялото, в която е приложена силата, се нарича приложна точка на силата. Големината на силата определя колко ефективно силата причинява желаното движение, а нейната посока и приложна точка определят посоката на произтичащата промяна в движението (ако има такава).</a:t>
            </a:r>
            <a:endParaRPr lang="en-US" sz="1800"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232623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13</a:t>
            </a:fld>
            <a:endParaRPr lang="en-US" altLang="en-US" dirty="0"/>
          </a:p>
        </p:txBody>
      </p:sp>
      <p:sp>
        <p:nvSpPr>
          <p:cNvPr id="16" name="Rectangle 15"/>
          <p:cNvSpPr/>
          <p:nvPr/>
        </p:nvSpPr>
        <p:spPr>
          <a:xfrm>
            <a:off x="532384" y="1031359"/>
            <a:ext cx="7175140" cy="646331"/>
          </a:xfrm>
          <a:prstGeom prst="rect">
            <a:avLst/>
          </a:prstGeom>
          <a:solidFill>
            <a:schemeClr val="bg1"/>
          </a:solidFill>
          <a:ln>
            <a:solidFill>
              <a:srgbClr val="FFC000"/>
            </a:solidFill>
          </a:ln>
        </p:spPr>
        <p:txBody>
          <a:bodyPr wrap="square">
            <a:spAutoFit/>
          </a:bodyPr>
          <a:lstStyle/>
          <a:p>
            <a:pPr indent="431800">
              <a:spcBef>
                <a:spcPts val="900"/>
              </a:spcBef>
              <a:spcAft>
                <a:spcPts val="380"/>
              </a:spcAft>
            </a:pPr>
            <a:r>
              <a:rPr lang="bg-BG" sz="1800" dirty="0">
                <a:latin typeface="Segoe UI" panose="020B0502040204020203" pitchFamily="34" charset="0"/>
                <a:ea typeface="Segoe UI" panose="020B0502040204020203" pitchFamily="34" charset="0"/>
              </a:rPr>
              <a:t>Силата се означава най-често с буквата </a:t>
            </a: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F. </a:t>
            </a:r>
            <a:r>
              <a:rPr lang="bg-BG" sz="1800" dirty="0">
                <a:latin typeface="Segoe UI" panose="020B0502040204020203" pitchFamily="34" charset="0"/>
                <a:ea typeface="Segoe UI" panose="020B0502040204020203" pitchFamily="34" charset="0"/>
              </a:rPr>
              <a:t>Единицата за сила е Нютон </a:t>
            </a:r>
            <a:r>
              <a:rPr lang="en-US" sz="1800" dirty="0">
                <a:latin typeface="Segoe UI" panose="020B0502040204020203" pitchFamily="34" charset="0"/>
                <a:ea typeface="Segoe UI" panose="020B0502040204020203" pitchFamily="34" charset="0"/>
              </a:rPr>
              <a:t>(N).</a:t>
            </a:r>
          </a:p>
        </p:txBody>
      </p:sp>
      <p:grpSp>
        <p:nvGrpSpPr>
          <p:cNvPr id="4" name="Group 3"/>
          <p:cNvGrpSpPr/>
          <p:nvPr/>
        </p:nvGrpSpPr>
        <p:grpSpPr>
          <a:xfrm>
            <a:off x="16514" y="2175273"/>
            <a:ext cx="4267454" cy="2590404"/>
            <a:chOff x="16514" y="2361308"/>
            <a:chExt cx="4267454" cy="2590404"/>
          </a:xfrm>
        </p:grpSpPr>
        <p:pic>
          <p:nvPicPr>
            <p:cNvPr id="7" name="Picture 6"/>
            <p:cNvPicPr>
              <a:picLocks noChangeAspect="1"/>
            </p:cNvPicPr>
            <p:nvPr/>
          </p:nvPicPr>
          <p:blipFill rotWithShape="1">
            <a:blip r:embed="rId2" cstate="print"/>
            <a:srcRect l="24029" t="30176" r="53527" b="6414"/>
            <a:stretch/>
          </p:blipFill>
          <p:spPr>
            <a:xfrm>
              <a:off x="2110439" y="2361308"/>
              <a:ext cx="2052228" cy="2052228"/>
            </a:xfrm>
            <a:prstGeom prst="rect">
              <a:avLst/>
            </a:prstGeom>
          </p:spPr>
        </p:pic>
        <p:pic>
          <p:nvPicPr>
            <p:cNvPr id="6" name="Picture 5"/>
            <p:cNvPicPr>
              <a:picLocks noChangeAspect="1"/>
            </p:cNvPicPr>
            <p:nvPr/>
          </p:nvPicPr>
          <p:blipFill rotWithShape="1">
            <a:blip r:embed="rId2" cstate="print"/>
            <a:srcRect t="30176" r="77168" b="6414"/>
            <a:stretch/>
          </p:blipFill>
          <p:spPr>
            <a:xfrm>
              <a:off x="16514" y="2361308"/>
              <a:ext cx="2087724" cy="2052228"/>
            </a:xfrm>
            <a:prstGeom prst="rect">
              <a:avLst/>
            </a:prstGeom>
          </p:spPr>
        </p:pic>
        <p:sp>
          <p:nvSpPr>
            <p:cNvPr id="18" name="Rectangle 17"/>
            <p:cNvSpPr/>
            <p:nvPr/>
          </p:nvSpPr>
          <p:spPr>
            <a:xfrm>
              <a:off x="475928" y="2368266"/>
              <a:ext cx="3808040" cy="2583446"/>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ЦЖ</a:t>
              </a:r>
            </a:p>
          </p:txBody>
        </p:sp>
      </p:grpSp>
      <p:grpSp>
        <p:nvGrpSpPr>
          <p:cNvPr id="5" name="Group 4"/>
          <p:cNvGrpSpPr/>
          <p:nvPr/>
        </p:nvGrpSpPr>
        <p:grpSpPr>
          <a:xfrm>
            <a:off x="4590982" y="2163303"/>
            <a:ext cx="3808040" cy="2583446"/>
            <a:chOff x="4590982" y="2349338"/>
            <a:chExt cx="3808040" cy="2583446"/>
          </a:xfrm>
        </p:grpSpPr>
        <p:pic>
          <p:nvPicPr>
            <p:cNvPr id="13" name="Picture 12"/>
            <p:cNvPicPr>
              <a:picLocks noChangeAspect="1"/>
            </p:cNvPicPr>
            <p:nvPr/>
          </p:nvPicPr>
          <p:blipFill rotWithShape="1">
            <a:blip r:embed="rId2" cstate="print"/>
            <a:srcRect l="74812" t="30176" r="8650" b="6414"/>
            <a:stretch/>
          </p:blipFill>
          <p:spPr>
            <a:xfrm>
              <a:off x="6797080" y="2361308"/>
              <a:ext cx="1512168" cy="2052228"/>
            </a:xfrm>
            <a:prstGeom prst="rect">
              <a:avLst/>
            </a:prstGeom>
          </p:spPr>
        </p:pic>
        <p:pic>
          <p:nvPicPr>
            <p:cNvPr id="12" name="Picture 11"/>
            <p:cNvPicPr>
              <a:picLocks noChangeAspect="1"/>
            </p:cNvPicPr>
            <p:nvPr/>
          </p:nvPicPr>
          <p:blipFill rotWithShape="1">
            <a:blip r:embed="rId2" cstate="print"/>
            <a:srcRect l="52763" t="30176" r="28380" b="6414"/>
            <a:stretch/>
          </p:blipFill>
          <p:spPr>
            <a:xfrm>
              <a:off x="4873239" y="2384514"/>
              <a:ext cx="1724266" cy="2052228"/>
            </a:xfrm>
            <a:prstGeom prst="rect">
              <a:avLst/>
            </a:prstGeom>
          </p:spPr>
        </p:pic>
        <p:sp>
          <p:nvSpPr>
            <p:cNvPr id="19" name="Rectangle 18"/>
            <p:cNvSpPr/>
            <p:nvPr/>
          </p:nvSpPr>
          <p:spPr>
            <a:xfrm>
              <a:off x="4590982" y="2349338"/>
              <a:ext cx="3808040" cy="2583446"/>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ЦЖ</a:t>
              </a:r>
            </a:p>
          </p:txBody>
        </p:sp>
      </p:grpSp>
      <p:grpSp>
        <p:nvGrpSpPr>
          <p:cNvPr id="8" name="Group 7"/>
          <p:cNvGrpSpPr/>
          <p:nvPr/>
        </p:nvGrpSpPr>
        <p:grpSpPr>
          <a:xfrm>
            <a:off x="323528" y="1982825"/>
            <a:ext cx="8363272" cy="3960440"/>
            <a:chOff x="323528" y="2168860"/>
            <a:chExt cx="8363272" cy="3960440"/>
          </a:xfrm>
        </p:grpSpPr>
        <p:sp>
          <p:nvSpPr>
            <p:cNvPr id="17" name="Rectangle 16"/>
            <p:cNvSpPr/>
            <p:nvPr/>
          </p:nvSpPr>
          <p:spPr>
            <a:xfrm>
              <a:off x="457201" y="5085184"/>
              <a:ext cx="7941822" cy="923330"/>
            </a:xfrm>
            <a:prstGeom prst="rect">
              <a:avLst/>
            </a:prstGeom>
            <a:solidFill>
              <a:schemeClr val="bg1"/>
            </a:solidFill>
            <a:ln>
              <a:solidFill>
                <a:srgbClr val="FFC000"/>
              </a:solidFill>
            </a:ln>
          </p:spPr>
          <p:txBody>
            <a:bodyPr wrap="square">
              <a:spAutoFit/>
            </a:bodyPr>
            <a:lstStyle/>
            <a:p>
              <a:pPr algn="just">
                <a:spcBef>
                  <a:spcPts val="900"/>
                </a:spcBef>
                <a:spcAft>
                  <a:spcPts val="0"/>
                </a:spcAft>
              </a:pPr>
              <a:r>
                <a:rPr lang="bg-BG" sz="1800" dirty="0">
                  <a:latin typeface="Segoe UI" panose="020B0502040204020203" pitchFamily="34" charset="0"/>
                  <a:ea typeface="Segoe UI" panose="020B0502040204020203" pitchFamily="34" charset="0"/>
                </a:rPr>
                <a:t>Силите действат независимо една от друга. Всяка сила може да се разложи на няколко слагаеми и обратно - няколко сили могат да се сумират.</a:t>
              </a:r>
              <a:endParaRPr lang="en-US" sz="1800" dirty="0">
                <a:latin typeface="Segoe UI" panose="020B0502040204020203" pitchFamily="34" charset="0"/>
                <a:ea typeface="Segoe UI" panose="020B0502040204020203" pitchFamily="34" charset="0"/>
              </a:endParaRPr>
            </a:p>
          </p:txBody>
        </p:sp>
        <p:sp>
          <p:nvSpPr>
            <p:cNvPr id="20" name="Rectangle 19"/>
            <p:cNvSpPr/>
            <p:nvPr/>
          </p:nvSpPr>
          <p:spPr>
            <a:xfrm>
              <a:off x="323528" y="2168860"/>
              <a:ext cx="8363272" cy="39604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ЦЖ</a:t>
              </a:r>
            </a:p>
          </p:txBody>
        </p:sp>
      </p:grpSp>
    </p:spTree>
    <p:extLst>
      <p:ext uri="{BB962C8B-B14F-4D97-AF65-F5344CB8AC3E}">
        <p14:creationId xmlns:p14="http://schemas.microsoft.com/office/powerpoint/2010/main" xmlns="" val="100770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14</a:t>
            </a:fld>
            <a:endParaRPr lang="en-US" altLang="en-US" dirty="0"/>
          </a:p>
        </p:txBody>
      </p:sp>
      <p:sp>
        <p:nvSpPr>
          <p:cNvPr id="4" name="Rectangle 3"/>
          <p:cNvSpPr/>
          <p:nvPr/>
        </p:nvSpPr>
        <p:spPr>
          <a:xfrm>
            <a:off x="323528" y="3137509"/>
            <a:ext cx="8471284" cy="2862322"/>
          </a:xfrm>
          <a:prstGeom prst="rect">
            <a:avLst/>
          </a:prstGeom>
          <a:ln>
            <a:solidFill>
              <a:srgbClr val="FFC000"/>
            </a:solidFill>
          </a:ln>
        </p:spPr>
        <p:txBody>
          <a:bodyPr wrap="square">
            <a:spAutoFit/>
          </a:bodyPr>
          <a:lstStyle/>
          <a:p>
            <a:pPr indent="393700" algn="just">
              <a:spcBef>
                <a:spcPts val="900"/>
              </a:spcBef>
              <a:spcAft>
                <a:spcPts val="2345"/>
              </a:spcAft>
            </a:pPr>
            <a:r>
              <a:rPr lang="bg-BG" sz="1800" dirty="0">
                <a:latin typeface="Segoe UI" panose="020B0502040204020203" pitchFamily="34" charset="0"/>
                <a:ea typeface="Segoe UI" panose="020B0502040204020203" pitchFamily="34" charset="0"/>
              </a:rPr>
              <a:t>Ако при разглеждане движенията на телата отчитаме техните реални размери и форма, то въпросът, къде са приложени действащите върху тях сили, става много важен. Оказва се, че една и съща сила, приложена в различни точки, причинява различни движения. Така че не само големината и посоката на силата определят нейния ефект, но и нейната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приложна точка. </a:t>
            </a:r>
            <a:r>
              <a:rPr lang="bg-BG" sz="1800" dirty="0">
                <a:latin typeface="Segoe UI" panose="020B0502040204020203" pitchFamily="34" charset="0"/>
                <a:ea typeface="Segoe UI" panose="020B0502040204020203" pitchFamily="34" charset="0"/>
              </a:rPr>
              <a:t>Например, под действие на силата </a:t>
            </a:r>
            <a:r>
              <a:rPr lang="en-US"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F,</a:t>
            </a:r>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приложена в една точка, тялото може да се завърти по посока на часовниковата стрелка; под действие на същата по големина и посока сила, приложена в друга точка, тялото ще се завърти в обратната посока. Има и такива точки от тялото, в които, ако се приложи дадената сила, движението ще е само постъпателно (тялото няма да се върти).</a:t>
            </a:r>
            <a:endParaRPr lang="en-US" sz="1800" dirty="0">
              <a:latin typeface="Segoe UI" panose="020B0502040204020203" pitchFamily="34" charset="0"/>
              <a:ea typeface="Segoe UI" panose="020B0502040204020203" pitchFamily="34" charset="0"/>
            </a:endParaRPr>
          </a:p>
        </p:txBody>
      </p:sp>
      <p:pic>
        <p:nvPicPr>
          <p:cNvPr id="5" name="Picture 4"/>
          <p:cNvPicPr>
            <a:picLocks noChangeAspect="1"/>
          </p:cNvPicPr>
          <p:nvPr/>
        </p:nvPicPr>
        <p:blipFill>
          <a:blip r:embed="rId2" cstate="print"/>
          <a:stretch>
            <a:fillRect/>
          </a:stretch>
        </p:blipFill>
        <p:spPr>
          <a:xfrm>
            <a:off x="2241336" y="260647"/>
            <a:ext cx="3933669" cy="2876862"/>
          </a:xfrm>
          <a:prstGeom prst="rect">
            <a:avLst/>
          </a:prstGeom>
        </p:spPr>
      </p:pic>
    </p:spTree>
    <p:extLst>
      <p:ext uri="{BB962C8B-B14F-4D97-AF65-F5344CB8AC3E}">
        <p14:creationId xmlns:p14="http://schemas.microsoft.com/office/powerpoint/2010/main" xmlns="" val="122586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15</a:t>
            </a:fld>
            <a:endParaRPr lang="en-US" altLang="en-US" dirty="0"/>
          </a:p>
        </p:txBody>
      </p:sp>
      <p:grpSp>
        <p:nvGrpSpPr>
          <p:cNvPr id="10" name="Group 9"/>
          <p:cNvGrpSpPr/>
          <p:nvPr/>
        </p:nvGrpSpPr>
        <p:grpSpPr>
          <a:xfrm>
            <a:off x="260684" y="442024"/>
            <a:ext cx="8568952" cy="5608303"/>
            <a:chOff x="251520" y="556886"/>
            <a:chExt cx="8568952" cy="5608303"/>
          </a:xfrm>
        </p:grpSpPr>
        <p:pic>
          <p:nvPicPr>
            <p:cNvPr id="6" name="Picture 5"/>
            <p:cNvPicPr>
              <a:picLocks noChangeAspect="1"/>
            </p:cNvPicPr>
            <p:nvPr/>
          </p:nvPicPr>
          <p:blipFill rotWithShape="1">
            <a:blip r:embed="rId2" cstate="print"/>
            <a:srcRect l="70808" t="21147" b="2722"/>
            <a:stretch/>
          </p:blipFill>
          <p:spPr>
            <a:xfrm>
              <a:off x="2581636" y="556886"/>
              <a:ext cx="3817404" cy="2824907"/>
            </a:xfrm>
            <a:prstGeom prst="rect">
              <a:avLst/>
            </a:prstGeom>
          </p:spPr>
        </p:pic>
        <p:sp>
          <p:nvSpPr>
            <p:cNvPr id="9" name="Rectangle 8"/>
            <p:cNvSpPr/>
            <p:nvPr/>
          </p:nvSpPr>
          <p:spPr>
            <a:xfrm>
              <a:off x="251520" y="3579866"/>
              <a:ext cx="8568952" cy="2585323"/>
            </a:xfrm>
            <a:prstGeom prst="rect">
              <a:avLst/>
            </a:prstGeom>
            <a:solidFill>
              <a:schemeClr val="bg1"/>
            </a:solidFill>
            <a:ln>
              <a:solidFill>
                <a:srgbClr val="FFC000"/>
              </a:solidFill>
            </a:ln>
          </p:spPr>
          <p:txBody>
            <a:bodyPr wrap="square">
              <a:spAutoFit/>
            </a:bodyPr>
            <a:lstStyle/>
            <a:p>
              <a:pPr indent="393700" algn="just">
                <a:spcBef>
                  <a:spcPts val="900"/>
                </a:spcBef>
                <a:spcAft>
                  <a:spcPts val="0"/>
                </a:spcAft>
              </a:pPr>
              <a:r>
                <a:rPr lang="bg-BG" sz="1800" dirty="0">
                  <a:latin typeface="Segoe UI" panose="020B0502040204020203" pitchFamily="34" charset="0"/>
                  <a:ea typeface="Segoe UI" panose="020B0502040204020203" pitchFamily="34" charset="0"/>
                </a:rPr>
                <a:t>Когато една и съща сила </a:t>
              </a:r>
              <a:r>
                <a:rPr lang="en-US"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F</a:t>
              </a:r>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действа върху различни тела, те получават различни ускорения </a:t>
              </a:r>
              <a:r>
                <a:rPr lang="bg-BG" sz="1800" i="1" dirty="0" err="1">
                  <a:solidFill>
                    <a:srgbClr val="000000"/>
                  </a:solidFill>
                  <a:latin typeface="Segoe UI" panose="020B0502040204020203" pitchFamily="34" charset="0"/>
                  <a:ea typeface="Segoe UI" panose="020B0502040204020203" pitchFamily="34" charset="0"/>
                  <a:cs typeface="Segoe UI" panose="020B0502040204020203" pitchFamily="34" charset="0"/>
                </a:rPr>
                <a:t>а</a:t>
              </a:r>
              <a:r>
                <a:rPr lang="bg-BG" sz="1800" i="1" baseline="-25000" dirty="0" err="1">
                  <a:solidFill>
                    <a:srgbClr val="000000"/>
                  </a:solidFill>
                  <a:latin typeface="Segoe UI" panose="020B0502040204020203" pitchFamily="34" charset="0"/>
                  <a:ea typeface="Segoe UI" panose="020B0502040204020203" pitchFamily="34" charset="0"/>
                  <a:cs typeface="Segoe UI" panose="020B0502040204020203" pitchFamily="34" charset="0"/>
                </a:rPr>
                <a:t>г</a:t>
              </a:r>
              <a:r>
                <a:rPr lang="bg-BG" sz="1800" dirty="0">
                  <a:latin typeface="Segoe UI" panose="020B0502040204020203" pitchFamily="34" charset="0"/>
                  <a:ea typeface="Segoe UI" panose="020B0502040204020203" pitchFamily="34" charset="0"/>
                </a:rPr>
                <a:t> и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а</a:t>
              </a:r>
              <a:r>
                <a:rPr lang="bg-BG" sz="1800" i="1" baseline="-25000" dirty="0">
                  <a:solidFill>
                    <a:srgbClr val="000000"/>
                  </a:solidFill>
                  <a:latin typeface="Segoe UI" panose="020B0502040204020203" pitchFamily="34" charset="0"/>
                  <a:ea typeface="Segoe UI" panose="020B0502040204020203" pitchFamily="34" charset="0"/>
                  <a:cs typeface="Segoe UI" panose="020B0502040204020203" pitchFamily="34" charset="0"/>
                </a:rPr>
                <a:t>2</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bg-BG" sz="1800" dirty="0">
                  <a:latin typeface="Segoe UI" panose="020B0502040204020203" pitchFamily="34" charset="0"/>
                  <a:ea typeface="Segoe UI" panose="020B0502040204020203" pitchFamily="34" charset="0"/>
                </a:rPr>
                <a:t> Това свойство на телата да получават по-малко или по-голямо ускорение под действието на дадена сила се нарича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инертност </a:t>
              </a:r>
              <a:r>
                <a:rPr lang="bg-BG" sz="1800" dirty="0">
                  <a:latin typeface="Segoe UI" panose="020B0502040204020203" pitchFamily="34" charset="0"/>
                  <a:ea typeface="Segoe UI" panose="020B0502040204020203" pitchFamily="34" charset="0"/>
                </a:rPr>
                <a:t>и е характерно за всяко тяло. За тела, които получават по-малко ускорение, казваме, че са по-инертни. За да се характеризира количествено инертността на телата, е въведена физичната величина маса.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Масата е мярка за инертността на телата. </a:t>
              </a:r>
              <a:r>
                <a:rPr lang="bg-BG" sz="1800" dirty="0">
                  <a:latin typeface="Segoe UI" panose="020B0502040204020203" pitchFamily="34" charset="0"/>
                  <a:ea typeface="Segoe UI" panose="020B0502040204020203" pitchFamily="34" charset="0"/>
                </a:rPr>
                <a:t>Най-често се означава с буквата </a:t>
              </a:r>
              <a:r>
                <a:rPr lang="en-US" sz="1800" dirty="0">
                  <a:latin typeface="Segoe UI" panose="020B0502040204020203" pitchFamily="34" charset="0"/>
                  <a:ea typeface="Segoe UI" panose="020B0502040204020203" pitchFamily="34" charset="0"/>
                </a:rPr>
                <a:t>m</a:t>
              </a:r>
              <a:r>
                <a:rPr lang="bg-BG" sz="1800" dirty="0">
                  <a:latin typeface="Segoe UI" panose="020B0502040204020203" pitchFamily="34" charset="0"/>
                  <a:ea typeface="Segoe UI" panose="020B0502040204020203" pitchFamily="34" charset="0"/>
                </a:rPr>
                <a:t>.</a:t>
              </a:r>
              <a:r>
                <a:rPr lang="en-US" sz="1800" dirty="0">
                  <a:latin typeface="Segoe UI" panose="020B0502040204020203" pitchFamily="34" charset="0"/>
                  <a:ea typeface="Segoe UI" panose="020B0502040204020203" pitchFamily="34" charset="0"/>
                </a:rPr>
                <a:t> </a:t>
              </a:r>
              <a:r>
                <a:rPr lang="ru-RU" sz="1800" dirty="0">
                  <a:latin typeface="Segoe UI" panose="020B0502040204020203" pitchFamily="34" charset="0"/>
                  <a:ea typeface="Segoe UI" panose="020B0502040204020203" pitchFamily="34" charset="0"/>
                </a:rPr>
                <a:t>Единицата за маса е килограм (</a:t>
              </a:r>
              <a:r>
                <a:rPr lang="en-US" sz="1800" dirty="0">
                  <a:latin typeface="Segoe UI" panose="020B0502040204020203" pitchFamily="34" charset="0"/>
                  <a:ea typeface="Segoe UI" panose="020B0502040204020203" pitchFamily="34" charset="0"/>
                </a:rPr>
                <a:t>k</a:t>
              </a:r>
              <a:r>
                <a:rPr lang="ru-RU" sz="1800" dirty="0">
                  <a:latin typeface="Segoe UI" panose="020B0502040204020203" pitchFamily="34" charset="0"/>
                  <a:ea typeface="Segoe UI" panose="020B0502040204020203" pitchFamily="34" charset="0"/>
                </a:rPr>
                <a:t>g). Масата </a:t>
              </a:r>
              <a:r>
                <a:rPr lang="ru-RU" sz="1800" i="1" dirty="0">
                  <a:latin typeface="Segoe UI" panose="020B0502040204020203" pitchFamily="34" charset="0"/>
                  <a:ea typeface="Segoe UI" panose="020B0502040204020203" pitchFamily="34" charset="0"/>
                </a:rPr>
                <a:t>е скаларна величина</a:t>
              </a:r>
              <a:r>
                <a:rPr lang="ru-RU" sz="1800" dirty="0">
                  <a:latin typeface="Segoe UI" panose="020B0502040204020203" pitchFamily="34" charset="0"/>
                  <a:ea typeface="Segoe UI" panose="020B0502040204020203" pitchFamily="34" charset="0"/>
                </a:rPr>
                <a:t>. Тя винаги </a:t>
              </a:r>
              <a:r>
                <a:rPr lang="ru-RU" sz="1800" i="1" dirty="0">
                  <a:latin typeface="Segoe UI" panose="020B0502040204020203" pitchFamily="34" charset="0"/>
                  <a:ea typeface="Segoe UI" panose="020B0502040204020203" pitchFamily="34" charset="0"/>
                </a:rPr>
                <a:t>има положителни стойности</a:t>
              </a:r>
              <a:r>
                <a:rPr lang="ru-RU" sz="1800" dirty="0">
                  <a:latin typeface="Segoe UI" panose="020B0502040204020203" pitchFamily="34" charset="0"/>
                  <a:ea typeface="Segoe UI" panose="020B0502040204020203" pitchFamily="34" charset="0"/>
                </a:rPr>
                <a:t>.</a:t>
              </a:r>
              <a:endParaRPr lang="en-US" sz="1800" dirty="0">
                <a:latin typeface="Segoe UI" panose="020B0502040204020203" pitchFamily="34" charset="0"/>
                <a:ea typeface="Segoe UI" panose="020B0502040204020203" pitchFamily="34" charset="0"/>
              </a:endParaRPr>
            </a:p>
          </p:txBody>
        </p:sp>
      </p:grpSp>
    </p:spTree>
    <p:extLst>
      <p:ext uri="{BB962C8B-B14F-4D97-AF65-F5344CB8AC3E}">
        <p14:creationId xmlns:p14="http://schemas.microsoft.com/office/powerpoint/2010/main" xmlns="" val="1793598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16</a:t>
            </a:fld>
            <a:endParaRPr lang="en-US" altLang="en-US" dirty="0"/>
          </a:p>
        </p:txBody>
      </p:sp>
      <mc:AlternateContent xmlns:mc="http://schemas.openxmlformats.org/markup-compatibility/2006">
        <mc:Choice xmlns:a14="http://schemas.microsoft.com/office/drawing/2010/main" xmlns="" Requires="a14">
          <p:sp>
            <p:nvSpPr>
              <p:cNvPr id="10" name="Rectangle 9"/>
              <p:cNvSpPr/>
              <p:nvPr/>
            </p:nvSpPr>
            <p:spPr>
              <a:xfrm>
                <a:off x="439305" y="1736812"/>
                <a:ext cx="7452828" cy="4080925"/>
              </a:xfrm>
              <a:prstGeom prst="rect">
                <a:avLst/>
              </a:prstGeom>
              <a:solidFill>
                <a:schemeClr val="bg1"/>
              </a:solidFill>
              <a:ln>
                <a:solidFill>
                  <a:schemeClr val="accent1">
                    <a:shade val="50000"/>
                  </a:schemeClr>
                </a:solidFill>
              </a:ln>
            </p:spPr>
            <p:txBody>
              <a:bodyPr wrap="square">
                <a:spAutoFit/>
              </a:bodyPr>
              <a:lstStyle/>
              <a:p>
                <a:pPr indent="393700" algn="just">
                  <a:spcBef>
                    <a:spcPts val="900"/>
                  </a:spcBef>
                  <a:spcAft>
                    <a:spcPts val="285"/>
                  </a:spcAft>
                </a:pPr>
                <a:r>
                  <a:rPr lang="bg-BG" sz="1800" dirty="0">
                    <a:solidFill>
                      <a:srgbClr val="0070C0"/>
                    </a:solidFill>
                    <a:latin typeface="Segoe UI" panose="020B0502040204020203" pitchFamily="34" charset="0"/>
                    <a:ea typeface="Segoe UI" panose="020B0502040204020203" pitchFamily="34" charset="0"/>
                  </a:rPr>
                  <a:t>Ако съединим в едно две тела с маси </a:t>
                </a:r>
                <a14:m>
                  <m:oMath xmlns:m="http://schemas.openxmlformats.org/officeDocument/2006/math">
                    <m:sSub>
                      <m:sSubPr>
                        <m:ctrlPr>
                          <a:rPr lang="en-US" sz="2000" i="1" dirty="0" smtClean="0">
                            <a:solidFill>
                              <a:srgbClr val="0070C0"/>
                            </a:solidFill>
                            <a:latin typeface="Cambria Math" panose="02040503050406030204" pitchFamily="18" charset="0"/>
                          </a:rPr>
                        </m:ctrlPr>
                      </m:sSubPr>
                      <m:e>
                        <m:r>
                          <a:rPr lang="en-US" sz="2000" b="0" i="1" dirty="0" smtClean="0">
                            <a:solidFill>
                              <a:srgbClr val="0070C0"/>
                            </a:solidFill>
                            <a:latin typeface="Cambria Math" panose="02040503050406030204" pitchFamily="18" charset="0"/>
                          </a:rPr>
                          <m:t>𝑚</m:t>
                        </m:r>
                      </m:e>
                      <m:sub>
                        <m:r>
                          <a:rPr lang="en-US" sz="2000" b="0" i="1" dirty="0" smtClean="0">
                            <a:solidFill>
                              <a:srgbClr val="0070C0"/>
                            </a:solidFill>
                            <a:latin typeface="Cambria Math" panose="02040503050406030204" pitchFamily="18" charset="0"/>
                          </a:rPr>
                          <m:t>1</m:t>
                        </m:r>
                      </m:sub>
                    </m:sSub>
                    <m:r>
                      <a:rPr lang="en-US" sz="2000" i="1" dirty="0">
                        <a:solidFill>
                          <a:srgbClr val="0070C0"/>
                        </a:solidFill>
                        <a:latin typeface="Cambria Math" panose="02040503050406030204" pitchFamily="18" charset="0"/>
                        <a:ea typeface="Segoe UI" panose="020B0502040204020203" pitchFamily="34" charset="0"/>
                      </a:rPr>
                      <m:t> </m:t>
                    </m:r>
                  </m:oMath>
                </a14:m>
                <a:r>
                  <a:rPr lang="bg-BG" sz="1800" dirty="0">
                    <a:solidFill>
                      <a:srgbClr val="0070C0"/>
                    </a:solidFill>
                    <a:latin typeface="Segoe UI" panose="020B0502040204020203" pitchFamily="34" charset="0"/>
                    <a:ea typeface="Segoe UI" panose="020B0502040204020203" pitchFamily="34" charset="0"/>
                  </a:rPr>
                  <a:t>и </a:t>
                </a:r>
                <a14:m>
                  <m:oMath xmlns:m="http://schemas.openxmlformats.org/officeDocument/2006/math">
                    <m:sSub>
                      <m:sSubPr>
                        <m:ctrlPr>
                          <a:rPr lang="en-US" sz="2000" i="1" dirty="0">
                            <a:solidFill>
                              <a:srgbClr val="0070C0"/>
                            </a:solidFill>
                            <a:latin typeface="Cambria Math" panose="02040503050406030204" pitchFamily="18" charset="0"/>
                          </a:rPr>
                        </m:ctrlPr>
                      </m:sSubPr>
                      <m:e>
                        <m:r>
                          <a:rPr lang="en-US" sz="2000" i="1" dirty="0">
                            <a:solidFill>
                              <a:srgbClr val="0070C0"/>
                            </a:solidFill>
                            <a:latin typeface="Cambria Math" panose="02040503050406030204" pitchFamily="18" charset="0"/>
                          </a:rPr>
                          <m:t>𝑚</m:t>
                        </m:r>
                      </m:e>
                      <m:sub>
                        <m:r>
                          <a:rPr lang="en-US" sz="2000" b="0" i="1" dirty="0" smtClean="0">
                            <a:solidFill>
                              <a:srgbClr val="0070C0"/>
                            </a:solidFill>
                            <a:latin typeface="Cambria Math" panose="02040503050406030204" pitchFamily="18" charset="0"/>
                          </a:rPr>
                          <m:t>2</m:t>
                        </m:r>
                      </m:sub>
                    </m:sSub>
                  </m:oMath>
                </a14:m>
                <a:r>
                  <a:rPr lang="bg-BG" sz="1800" dirty="0">
                    <a:solidFill>
                      <a:srgbClr val="0070C0"/>
                    </a:solidFill>
                    <a:latin typeface="Segoe UI" panose="020B0502040204020203" pitchFamily="34" charset="0"/>
                    <a:ea typeface="Segoe UI" panose="020B0502040204020203" pitchFamily="34" charset="0"/>
                  </a:rPr>
                  <a:t> се получава тяло с маса </a:t>
                </a:r>
                <a14:m>
                  <m:oMath xmlns:m="http://schemas.openxmlformats.org/officeDocument/2006/math">
                    <m:r>
                      <a:rPr lang="en-US" sz="2000" i="1" dirty="0">
                        <a:solidFill>
                          <a:srgbClr val="0070C0"/>
                        </a:solidFill>
                        <a:latin typeface="Cambria Math" panose="02040503050406030204" pitchFamily="18" charset="0"/>
                      </a:rPr>
                      <m:t>𝑚</m:t>
                    </m:r>
                  </m:oMath>
                </a14:m>
                <a:r>
                  <a:rPr lang="bg-BG" sz="1800" dirty="0">
                    <a:solidFill>
                      <a:srgbClr val="0070C0"/>
                    </a:solidFill>
                    <a:latin typeface="Segoe UI" panose="020B0502040204020203" pitchFamily="34" charset="0"/>
                    <a:ea typeface="Segoe UI" panose="020B0502040204020203" pitchFamily="34" charset="0"/>
                  </a:rPr>
                  <a:t> равна на сумата от масите на двете тела: </a:t>
                </a:r>
                <a14:m>
                  <m:oMath xmlns:m="http://schemas.openxmlformats.org/officeDocument/2006/math">
                    <m:sSub>
                      <m:sSubPr>
                        <m:ctrlPr>
                          <a:rPr lang="en-US" sz="2000" i="1" dirty="0">
                            <a:solidFill>
                              <a:srgbClr val="0070C0"/>
                            </a:solidFill>
                            <a:latin typeface="Cambria Math" panose="02040503050406030204" pitchFamily="18" charset="0"/>
                          </a:rPr>
                        </m:ctrlPr>
                      </m:sSubPr>
                      <m:e>
                        <m:r>
                          <a:rPr lang="en-US" sz="2000" b="0" i="1" dirty="0" smtClean="0">
                            <a:solidFill>
                              <a:srgbClr val="0070C0"/>
                            </a:solidFill>
                            <a:latin typeface="Cambria Math" panose="02040503050406030204" pitchFamily="18" charset="0"/>
                          </a:rPr>
                          <m:t>𝑚</m:t>
                        </m:r>
                        <m:r>
                          <a:rPr lang="en-US" sz="2000" b="0" i="1" dirty="0" smtClean="0">
                            <a:solidFill>
                              <a:srgbClr val="0070C0"/>
                            </a:solidFill>
                            <a:latin typeface="Cambria Math" panose="02040503050406030204" pitchFamily="18" charset="0"/>
                          </a:rPr>
                          <m:t>=</m:t>
                        </m:r>
                        <m:sSub>
                          <m:sSubPr>
                            <m:ctrlPr>
                              <a:rPr lang="en-US" sz="2000" i="1" dirty="0">
                                <a:solidFill>
                                  <a:srgbClr val="0070C0"/>
                                </a:solidFill>
                                <a:latin typeface="Cambria Math" panose="02040503050406030204" pitchFamily="18" charset="0"/>
                              </a:rPr>
                            </m:ctrlPr>
                          </m:sSubPr>
                          <m:e>
                            <m:r>
                              <a:rPr lang="en-US" sz="2000" i="1" dirty="0">
                                <a:solidFill>
                                  <a:srgbClr val="0070C0"/>
                                </a:solidFill>
                                <a:latin typeface="Cambria Math" panose="02040503050406030204" pitchFamily="18" charset="0"/>
                              </a:rPr>
                              <m:t>𝑚</m:t>
                            </m:r>
                          </m:e>
                          <m:sub>
                            <m:r>
                              <a:rPr lang="en-US" sz="2000" i="1" dirty="0">
                                <a:solidFill>
                                  <a:srgbClr val="0070C0"/>
                                </a:solidFill>
                                <a:latin typeface="Cambria Math" panose="02040503050406030204" pitchFamily="18" charset="0"/>
                              </a:rPr>
                              <m:t>1</m:t>
                            </m:r>
                          </m:sub>
                        </m:sSub>
                        <m:r>
                          <a:rPr lang="en-US" sz="2000" b="0" i="1" dirty="0" smtClean="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𝑚</m:t>
                        </m:r>
                      </m:e>
                      <m:sub>
                        <m:r>
                          <a:rPr lang="en-US" sz="2000" b="0" i="1" dirty="0" smtClean="0">
                            <a:solidFill>
                              <a:srgbClr val="0070C0"/>
                            </a:solidFill>
                            <a:latin typeface="Cambria Math" panose="02040503050406030204" pitchFamily="18" charset="0"/>
                          </a:rPr>
                          <m:t>2</m:t>
                        </m:r>
                      </m:sub>
                    </m:sSub>
                  </m:oMath>
                </a14:m>
                <a:r>
                  <a:rPr lang="en-US" sz="1800" dirty="0">
                    <a:solidFill>
                      <a:srgbClr val="0070C0"/>
                    </a:solidFill>
                    <a:latin typeface="Segoe UI" panose="020B0502040204020203" pitchFamily="34" charset="0"/>
                    <a:ea typeface="Segoe UI" panose="020B0502040204020203" pitchFamily="34" charset="0"/>
                  </a:rPr>
                  <a:t>. </a:t>
                </a:r>
                <a:r>
                  <a:rPr lang="bg-BG" sz="1800" dirty="0">
                    <a:solidFill>
                      <a:srgbClr val="0070C0"/>
                    </a:solidFill>
                    <a:latin typeface="Segoe UI" panose="020B0502040204020203" pitchFamily="34" charset="0"/>
                    <a:ea typeface="Segoe UI" panose="020B0502040204020203" pitchFamily="34" charset="0"/>
                  </a:rPr>
                  <a:t>Това свойство на масата се нарича </a:t>
                </a:r>
                <a:r>
                  <a:rPr lang="bg-BG" sz="1800" b="1" dirty="0">
                    <a:solidFill>
                      <a:srgbClr val="0070C0"/>
                    </a:solidFill>
                    <a:latin typeface="Segoe UI" panose="020B0502040204020203" pitchFamily="34" charset="0"/>
                    <a:ea typeface="Segoe UI" panose="020B0502040204020203" pitchFamily="34" charset="0"/>
                    <a:cs typeface="Segoe UI" panose="020B0502040204020203" pitchFamily="34" charset="0"/>
                  </a:rPr>
                  <a:t>адитивност.</a:t>
                </a:r>
                <a:endParaRPr lang="en-US" sz="1800" dirty="0">
                  <a:solidFill>
                    <a:srgbClr val="0070C0"/>
                  </a:solidFill>
                  <a:latin typeface="Segoe UI" panose="020B0502040204020203" pitchFamily="34" charset="0"/>
                  <a:ea typeface="Segoe UI" panose="020B0502040204020203" pitchFamily="34" charset="0"/>
                </a:endParaRPr>
              </a:p>
              <a:p>
                <a:pPr indent="393700" algn="just">
                  <a:spcBef>
                    <a:spcPts val="900"/>
                  </a:spcBef>
                  <a:spcAft>
                    <a:spcPts val="300"/>
                  </a:spcAft>
                </a:pPr>
                <a:r>
                  <a:rPr lang="bg-BG" sz="1800" dirty="0">
                    <a:latin typeface="Segoe UI" panose="020B0502040204020203" pitchFamily="34" charset="0"/>
                    <a:ea typeface="Segoe UI" panose="020B0502040204020203" pitchFamily="34" charset="0"/>
                  </a:rPr>
                  <a:t>Когато едно тяло се движи със скорост, малка спрямо скоростта на светлината, неговата маса на практика не зависи от скоростта. Но ако се движи със скорост, близка до тази на светлината, масата му се изменя по формулата на Айнщайн:</a:t>
                </a:r>
                <a:r>
                  <a:rPr lang="en-US" sz="1800" dirty="0">
                    <a:latin typeface="Segoe UI" panose="020B0502040204020203" pitchFamily="34" charset="0"/>
                    <a:ea typeface="Segoe UI" panose="020B0502040204020203" pitchFamily="34" charset="0"/>
                  </a:rPr>
                  <a:t> </a:t>
                </a:r>
                <a14:m>
                  <m:oMath xmlns:m="http://schemas.openxmlformats.org/officeDocument/2006/math">
                    <m:sSub>
                      <m:sSubPr>
                        <m:ctrlPr>
                          <a:rPr lang="en-US" sz="2000" i="1" dirty="0">
                            <a:solidFill>
                              <a:srgbClr val="FF0000"/>
                            </a:solidFill>
                            <a:latin typeface="Cambria Math" panose="02040503050406030204" pitchFamily="18" charset="0"/>
                          </a:rPr>
                        </m:ctrlPr>
                      </m:sSubPr>
                      <m:e>
                        <m:r>
                          <a:rPr lang="en-US" sz="2000" i="1" dirty="0">
                            <a:solidFill>
                              <a:srgbClr val="FF0000"/>
                            </a:solidFill>
                            <a:latin typeface="Cambria Math" panose="02040503050406030204" pitchFamily="18" charset="0"/>
                          </a:rPr>
                          <m:t>𝑚</m:t>
                        </m:r>
                        <m:r>
                          <a:rPr lang="en-US" sz="2000" i="1" dirty="0">
                            <a:solidFill>
                              <a:srgbClr val="FF0000"/>
                            </a:solidFill>
                            <a:latin typeface="Cambria Math" panose="02040503050406030204" pitchFamily="18" charset="0"/>
                          </a:rPr>
                          <m:t>=</m:t>
                        </m:r>
                        <m:f>
                          <m:fPr>
                            <m:ctrlPr>
                              <a:rPr lang="en-US" sz="2000" i="1" dirty="0" smtClean="0">
                                <a:solidFill>
                                  <a:srgbClr val="FF0000"/>
                                </a:solidFill>
                                <a:latin typeface="Cambria Math" panose="02040503050406030204" pitchFamily="18" charset="0"/>
                              </a:rPr>
                            </m:ctrlPr>
                          </m:fPr>
                          <m:num>
                            <m:sSub>
                              <m:sSubPr>
                                <m:ctrlPr>
                                  <a:rPr lang="en-US" sz="2000" i="1" dirty="0">
                                    <a:solidFill>
                                      <a:srgbClr val="FF0000"/>
                                    </a:solidFill>
                                    <a:latin typeface="Cambria Math" panose="02040503050406030204" pitchFamily="18" charset="0"/>
                                  </a:rPr>
                                </m:ctrlPr>
                              </m:sSubPr>
                              <m:e>
                                <m:r>
                                  <a:rPr lang="en-US" sz="2000" i="1" dirty="0">
                                    <a:solidFill>
                                      <a:srgbClr val="FF0000"/>
                                    </a:solidFill>
                                    <a:latin typeface="Cambria Math" panose="02040503050406030204" pitchFamily="18" charset="0"/>
                                  </a:rPr>
                                  <m:t>𝑚</m:t>
                                </m:r>
                              </m:e>
                              <m:sub>
                                <m:r>
                                  <a:rPr lang="en-US" sz="2000" i="1" dirty="0">
                                    <a:solidFill>
                                      <a:srgbClr val="FF0000"/>
                                    </a:solidFill>
                                    <a:latin typeface="Cambria Math" panose="02040503050406030204" pitchFamily="18" charset="0"/>
                                  </a:rPr>
                                  <m:t>0</m:t>
                                </m:r>
                              </m:sub>
                            </m:sSub>
                          </m:num>
                          <m:den>
                            <m:rad>
                              <m:radPr>
                                <m:degHide m:val="on"/>
                                <m:ctrlPr>
                                  <a:rPr lang="en-US" sz="2000" i="1" dirty="0">
                                    <a:solidFill>
                                      <a:srgbClr val="FF0000"/>
                                    </a:solidFill>
                                    <a:latin typeface="Cambria Math" panose="02040503050406030204" pitchFamily="18" charset="0"/>
                                  </a:rPr>
                                </m:ctrlPr>
                              </m:radPr>
                              <m:deg/>
                              <m:e>
                                <m:d>
                                  <m:dPr>
                                    <m:ctrlPr>
                                      <a:rPr lang="en-US" sz="2000" i="1" dirty="0">
                                        <a:solidFill>
                                          <a:srgbClr val="FF0000"/>
                                        </a:solidFill>
                                        <a:latin typeface="Cambria Math" panose="02040503050406030204" pitchFamily="18" charset="0"/>
                                      </a:rPr>
                                    </m:ctrlPr>
                                  </m:dPr>
                                  <m:e>
                                    <m:r>
                                      <a:rPr lang="en-US" sz="2000" i="1" dirty="0">
                                        <a:solidFill>
                                          <a:srgbClr val="FF0000"/>
                                        </a:solidFill>
                                        <a:latin typeface="Cambria Math" panose="02040503050406030204" pitchFamily="18" charset="0"/>
                                      </a:rPr>
                                      <m:t>1−</m:t>
                                    </m:r>
                                    <m:f>
                                      <m:fPr>
                                        <m:ctrlPr>
                                          <a:rPr lang="en-US" sz="2000" i="1" dirty="0">
                                            <a:solidFill>
                                              <a:srgbClr val="FF0000"/>
                                            </a:solidFill>
                                            <a:latin typeface="Cambria Math" panose="02040503050406030204" pitchFamily="18" charset="0"/>
                                          </a:rPr>
                                        </m:ctrlPr>
                                      </m:fPr>
                                      <m:num>
                                        <m:sSup>
                                          <m:sSupPr>
                                            <m:ctrlPr>
                                              <a:rPr lang="en-US" sz="2000" i="1" dirty="0">
                                                <a:solidFill>
                                                  <a:srgbClr val="FF0000"/>
                                                </a:solidFill>
                                                <a:latin typeface="Cambria Math" panose="02040503050406030204" pitchFamily="18" charset="0"/>
                                              </a:rPr>
                                            </m:ctrlPr>
                                          </m:sSupPr>
                                          <m:e>
                                            <m:r>
                                              <a:rPr lang="en-US" sz="2000" i="1" dirty="0">
                                                <a:solidFill>
                                                  <a:srgbClr val="FF0000"/>
                                                </a:solidFill>
                                                <a:latin typeface="Cambria Math" panose="02040503050406030204" pitchFamily="18" charset="0"/>
                                              </a:rPr>
                                              <m:t>𝑣</m:t>
                                            </m:r>
                                          </m:e>
                                          <m:sup>
                                            <m:r>
                                              <a:rPr lang="en-US" sz="2000" i="1" dirty="0">
                                                <a:solidFill>
                                                  <a:srgbClr val="FF0000"/>
                                                </a:solidFill>
                                                <a:latin typeface="Cambria Math" panose="02040503050406030204" pitchFamily="18" charset="0"/>
                                              </a:rPr>
                                              <m:t>2</m:t>
                                            </m:r>
                                          </m:sup>
                                        </m:sSup>
                                      </m:num>
                                      <m:den>
                                        <m:sSup>
                                          <m:sSupPr>
                                            <m:ctrlPr>
                                              <a:rPr lang="en-US" sz="2000" i="1" dirty="0">
                                                <a:solidFill>
                                                  <a:srgbClr val="FF0000"/>
                                                </a:solidFill>
                                                <a:latin typeface="Cambria Math" panose="02040503050406030204" pitchFamily="18" charset="0"/>
                                              </a:rPr>
                                            </m:ctrlPr>
                                          </m:sSupPr>
                                          <m:e>
                                            <m:r>
                                              <a:rPr lang="en-US" sz="2000" i="1" dirty="0">
                                                <a:solidFill>
                                                  <a:srgbClr val="FF0000"/>
                                                </a:solidFill>
                                                <a:latin typeface="Cambria Math" panose="02040503050406030204" pitchFamily="18" charset="0"/>
                                              </a:rPr>
                                              <m:t>𝑐</m:t>
                                            </m:r>
                                          </m:e>
                                          <m:sup>
                                            <m:r>
                                              <a:rPr lang="en-US" sz="2000" i="1" dirty="0">
                                                <a:solidFill>
                                                  <a:srgbClr val="FF0000"/>
                                                </a:solidFill>
                                                <a:latin typeface="Cambria Math" panose="02040503050406030204" pitchFamily="18" charset="0"/>
                                              </a:rPr>
                                              <m:t>2</m:t>
                                            </m:r>
                                          </m:sup>
                                        </m:sSup>
                                      </m:den>
                                    </m:f>
                                  </m:e>
                                </m:d>
                              </m:e>
                            </m:rad>
                          </m:den>
                        </m:f>
                      </m:e>
                      <m:sub>
                        <m:r>
                          <a:rPr lang="en-US" sz="2000" i="1" dirty="0">
                            <a:solidFill>
                              <a:srgbClr val="FF0000"/>
                            </a:solidFill>
                            <a:latin typeface="Cambria Math" panose="02040503050406030204" pitchFamily="18" charset="0"/>
                          </a:rPr>
                          <m:t>2</m:t>
                        </m:r>
                      </m:sub>
                    </m:sSub>
                  </m:oMath>
                </a14:m>
                <a:r>
                  <a:rPr lang="bg-BG" sz="1800" dirty="0">
                    <a:latin typeface="Segoe UI" panose="020B0502040204020203" pitchFamily="34" charset="0"/>
                    <a:ea typeface="Segoe UI" panose="020B0502040204020203" pitchFamily="34" charset="0"/>
                  </a:rPr>
                  <a:t>, където </a:t>
                </a:r>
                <a14:m>
                  <m:oMath xmlns:m="http://schemas.openxmlformats.org/officeDocument/2006/math">
                    <m:r>
                      <a:rPr lang="en-US" sz="1800" i="1" dirty="0">
                        <a:solidFill>
                          <a:srgbClr val="FF0000"/>
                        </a:solidFill>
                        <a:latin typeface="Cambria Math" panose="02040503050406030204" pitchFamily="18" charset="0"/>
                      </a:rPr>
                      <m:t>𝑚</m:t>
                    </m:r>
                  </m:oMath>
                </a14:m>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е масата на тялото, движещо се със скорост </a:t>
                </a:r>
                <a14:m>
                  <m:oMath xmlns:m="http://schemas.openxmlformats.org/officeDocument/2006/math">
                    <m:r>
                      <a:rPr lang="en-US" sz="1800" i="1" dirty="0">
                        <a:solidFill>
                          <a:srgbClr val="FF0000"/>
                        </a:solidFill>
                        <a:latin typeface="Cambria Math" panose="02040503050406030204" pitchFamily="18" charset="0"/>
                      </a:rPr>
                      <m:t>𝑣</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14:m>
                  <m:oMath xmlns:m="http://schemas.openxmlformats.org/officeDocument/2006/math">
                    <m:sSub>
                      <m:sSubPr>
                        <m:ctrlPr>
                          <a:rPr lang="en-US" sz="1800" i="1" dirty="0">
                            <a:solidFill>
                              <a:srgbClr val="FF0000"/>
                            </a:solidFill>
                            <a:latin typeface="Cambria Math" panose="02040503050406030204" pitchFamily="18" charset="0"/>
                          </a:rPr>
                        </m:ctrlPr>
                      </m:sSubPr>
                      <m:e>
                        <m:r>
                          <a:rPr lang="en-US" sz="1800" i="1" dirty="0">
                            <a:solidFill>
                              <a:srgbClr val="FF0000"/>
                            </a:solidFill>
                            <a:latin typeface="Cambria Math" panose="02040503050406030204" pitchFamily="18" charset="0"/>
                          </a:rPr>
                          <m:t>𝑚</m:t>
                        </m:r>
                      </m:e>
                      <m:sub>
                        <m:r>
                          <a:rPr lang="en-US" sz="1800" i="1" dirty="0">
                            <a:solidFill>
                              <a:srgbClr val="FF0000"/>
                            </a:solidFill>
                            <a:latin typeface="Cambria Math" panose="02040503050406030204" pitchFamily="18" charset="0"/>
                          </a:rPr>
                          <m:t>0</m:t>
                        </m:r>
                      </m:sub>
                    </m:sSub>
                  </m:oMath>
                </a14:m>
                <a:r>
                  <a:rPr lang="bg-BG" sz="1800" dirty="0">
                    <a:latin typeface="Segoe UI" panose="020B0502040204020203" pitchFamily="34" charset="0"/>
                    <a:ea typeface="Segoe UI" panose="020B0502040204020203" pitchFamily="34" charset="0"/>
                  </a:rPr>
                  <a:t> е масата на същото тяло в покой, а </a:t>
                </a:r>
                <a14:m>
                  <m:oMath xmlns:m="http://schemas.openxmlformats.org/officeDocument/2006/math">
                    <m:r>
                      <a:rPr lang="en-US" sz="1800" i="1" dirty="0">
                        <a:solidFill>
                          <a:srgbClr val="FF0000"/>
                        </a:solidFill>
                        <a:latin typeface="Cambria Math" panose="02040503050406030204" pitchFamily="18" charset="0"/>
                      </a:rPr>
                      <m:t>𝑐</m:t>
                    </m:r>
                    <m:r>
                      <a:rPr lang="en-US" sz="1800" i="1" dirty="0">
                        <a:solidFill>
                          <a:srgbClr val="FF0000"/>
                        </a:solidFill>
                        <a:latin typeface="Cambria Math" panose="02040503050406030204" pitchFamily="18" charset="0"/>
                      </a:rPr>
                      <m:t> </m:t>
                    </m:r>
                  </m:oMath>
                </a14:m>
                <a:r>
                  <a:rPr lang="bg-BG" sz="1800" dirty="0">
                    <a:latin typeface="Segoe UI" panose="020B0502040204020203" pitchFamily="34" charset="0"/>
                    <a:ea typeface="Segoe UI" panose="020B0502040204020203" pitchFamily="34" charset="0"/>
                  </a:rPr>
                  <a:t>- скоростта на светлината. Нютоновата механика изучава движения на тела със скорости, много по-малки от скоростта на светлината. Затова в нея се приема, че масата на телата е постоянна величина.</a:t>
                </a:r>
                <a:endParaRPr lang="en-US" sz="1800" dirty="0">
                  <a:latin typeface="Segoe UI" panose="020B0502040204020203" pitchFamily="34" charset="0"/>
                  <a:ea typeface="Segoe UI" panose="020B0502040204020203"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439305" y="1736812"/>
                <a:ext cx="7452828" cy="4080925"/>
              </a:xfrm>
              <a:prstGeom prst="rect">
                <a:avLst/>
              </a:prstGeom>
              <a:blipFill rotWithShape="0">
                <a:blip r:embed="rId2" cstate="print"/>
                <a:stretch>
                  <a:fillRect l="-571" t="-149" r="-571" b="-447"/>
                </a:stretch>
              </a:blipFill>
              <a:ln>
                <a:solidFill>
                  <a:schemeClr val="accent1">
                    <a:shade val="50000"/>
                  </a:schemeClr>
                </a:solidFill>
              </a:ln>
            </p:spPr>
            <p:txBody>
              <a:bodyPr/>
              <a:lstStyle/>
              <a:p>
                <a:r>
                  <a:rPr lang="bg-BG">
                    <a:noFill/>
                  </a:rPr>
                  <a:t> </a:t>
                </a:r>
              </a:p>
            </p:txBody>
          </p:sp>
        </mc:Fallback>
      </mc:AlternateContent>
    </p:spTree>
    <p:extLst>
      <p:ext uri="{BB962C8B-B14F-4D97-AF65-F5344CB8AC3E}">
        <p14:creationId xmlns:p14="http://schemas.microsoft.com/office/powerpoint/2010/main" xmlns="" val="70696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17</a:t>
            </a:fld>
            <a:endParaRPr lang="en-US" altLang="en-US" dirty="0"/>
          </a:p>
        </p:txBody>
      </p:sp>
      <p:sp>
        <p:nvSpPr>
          <p:cNvPr id="13" name="Rectangle 12"/>
          <p:cNvSpPr/>
          <p:nvPr/>
        </p:nvSpPr>
        <p:spPr>
          <a:xfrm>
            <a:off x="464953" y="534975"/>
            <a:ext cx="7067128" cy="2308324"/>
          </a:xfrm>
          <a:prstGeom prst="rect">
            <a:avLst/>
          </a:prstGeom>
          <a:solidFill>
            <a:schemeClr val="bg1"/>
          </a:solidFill>
          <a:ln>
            <a:solidFill>
              <a:srgbClr val="FFC000"/>
            </a:solidFill>
          </a:ln>
        </p:spPr>
        <p:txBody>
          <a:bodyPr wrap="square">
            <a:spAutoFit/>
          </a:bodyPr>
          <a:lstStyle/>
          <a:p>
            <a:pPr indent="393700" algn="just">
              <a:spcBef>
                <a:spcPts val="900"/>
              </a:spcBef>
              <a:spcAft>
                <a:spcPts val="2100"/>
              </a:spcAft>
            </a:pPr>
            <a:r>
              <a:rPr lang="bg-BG" sz="1800" dirty="0">
                <a:solidFill>
                  <a:srgbClr val="0070C0"/>
                </a:solidFill>
                <a:latin typeface="Segoe UI" panose="020B0502040204020203" pitchFamily="34" charset="0"/>
                <a:ea typeface="Segoe UI" panose="020B0502040204020203" pitchFamily="34" charset="0"/>
              </a:rPr>
              <a:t>При въздействие на външна сила върху материално тяло винаги може да се намери геометрична точка, която да представя движението на цялото тяло като движение на материална точка (както ако в нея би била съсредоточена цялата маса на тялото). Тази точка се нарича </a:t>
            </a:r>
            <a:r>
              <a:rPr lang="bg-BG" sz="1800" b="1" dirty="0">
                <a:solidFill>
                  <a:srgbClr val="0070C0"/>
                </a:solidFill>
                <a:latin typeface="Segoe UI" panose="020B0502040204020203" pitchFamily="34" charset="0"/>
                <a:ea typeface="Segoe UI" panose="020B0502040204020203" pitchFamily="34" charset="0"/>
                <a:cs typeface="Segoe UI" panose="020B0502040204020203" pitchFamily="34" charset="0"/>
              </a:rPr>
              <a:t>център на масите </a:t>
            </a:r>
            <a:r>
              <a:rPr lang="bg-BG" sz="1800" dirty="0">
                <a:solidFill>
                  <a:srgbClr val="0070C0"/>
                </a:solidFill>
                <a:latin typeface="Segoe UI" panose="020B0502040204020203" pitchFamily="34" charset="0"/>
                <a:ea typeface="Segoe UI" panose="020B0502040204020203" pitchFamily="34" charset="0"/>
              </a:rPr>
              <a:t>на тялото (още и център на инерцията или център на тежестта). Понятието център на масите има значение при изучаване на движението и равновесието на твърдите тела.</a:t>
            </a:r>
            <a:endParaRPr lang="en-US" sz="1800" dirty="0">
              <a:solidFill>
                <a:srgbClr val="0070C0"/>
              </a:solidFill>
              <a:latin typeface="Segoe UI" panose="020B0502040204020203" pitchFamily="34" charset="0"/>
              <a:ea typeface="Segoe UI" panose="020B0502040204020203" pitchFamily="34" charset="0"/>
            </a:endParaRPr>
          </a:p>
        </p:txBody>
      </p:sp>
      <p:grpSp>
        <p:nvGrpSpPr>
          <p:cNvPr id="19" name="Group 18"/>
          <p:cNvGrpSpPr/>
          <p:nvPr/>
        </p:nvGrpSpPr>
        <p:grpSpPr>
          <a:xfrm>
            <a:off x="418896" y="3144210"/>
            <a:ext cx="8401576" cy="2877078"/>
            <a:chOff x="418896" y="3144210"/>
            <a:chExt cx="8401576" cy="2877078"/>
          </a:xfrm>
        </p:grpSpPr>
        <p:sp>
          <p:nvSpPr>
            <p:cNvPr id="16" name="Rectangle 15"/>
            <p:cNvSpPr/>
            <p:nvPr/>
          </p:nvSpPr>
          <p:spPr>
            <a:xfrm>
              <a:off x="4114800" y="3270794"/>
              <a:ext cx="4572000" cy="2585323"/>
            </a:xfrm>
            <a:prstGeom prst="rect">
              <a:avLst/>
            </a:prstGeom>
            <a:solidFill>
              <a:schemeClr val="bg1"/>
            </a:solidFill>
            <a:ln>
              <a:solidFill>
                <a:srgbClr val="FFC000"/>
              </a:solidFill>
            </a:ln>
          </p:spPr>
          <p:txBody>
            <a:bodyPr>
              <a:spAutoFit/>
            </a:bodyPr>
            <a:lstStyle/>
            <a:p>
              <a:pPr indent="393700" algn="just">
                <a:spcBef>
                  <a:spcPts val="900"/>
                </a:spcBef>
                <a:spcAft>
                  <a:spcPts val="0"/>
                </a:spcAft>
              </a:pPr>
              <a:r>
                <a:rPr lang="bg-BG" sz="1800" dirty="0">
                  <a:latin typeface="Segoe UI" panose="020B0502040204020203" pitchFamily="34" charset="0"/>
                  <a:ea typeface="Segoe UI" panose="020B0502040204020203" pitchFamily="34" charset="0"/>
                </a:rPr>
                <a:t>Нека върху едно твърдо тяло действат няколко </a:t>
              </a:r>
              <a:r>
                <a:rPr lang="bg-BG" sz="1800" i="1" dirty="0">
                  <a:solidFill>
                    <a:srgbClr val="FF0000"/>
                  </a:solidFill>
                  <a:latin typeface="Segoe UI" panose="020B0502040204020203" pitchFamily="34" charset="0"/>
                  <a:ea typeface="Segoe UI" panose="020B0502040204020203" pitchFamily="34" charset="0"/>
                </a:rPr>
                <a:t>сили </a:t>
              </a:r>
              <a:r>
                <a:rPr lang="en-US" sz="1800" i="1" dirty="0">
                  <a:solidFill>
                    <a:srgbClr val="FF0000"/>
                  </a:solidFill>
                  <a:latin typeface="Segoe UI" panose="020B0502040204020203" pitchFamily="34" charset="0"/>
                  <a:ea typeface="Segoe UI" panose="020B0502040204020203" pitchFamily="34" charset="0"/>
                  <a:cs typeface="Segoe UI" panose="020B0502040204020203" pitchFamily="34" charset="0"/>
                </a:rPr>
                <a:t>F</a:t>
              </a:r>
              <a:r>
                <a:rPr lang="en-US" sz="1800" i="1" baseline="-25000" dirty="0">
                  <a:solidFill>
                    <a:srgbClr val="FF0000"/>
                  </a:solidFill>
                  <a:latin typeface="Segoe UI" panose="020B0502040204020203" pitchFamily="34" charset="0"/>
                  <a:ea typeface="Segoe UI" panose="020B0502040204020203" pitchFamily="34" charset="0"/>
                  <a:cs typeface="Segoe UI" panose="020B0502040204020203" pitchFamily="34" charset="0"/>
                </a:rPr>
                <a:t>1</a:t>
              </a:r>
              <a:r>
                <a:rPr lang="en-US" sz="1800" i="1" dirty="0">
                  <a:solidFill>
                    <a:srgbClr val="FF0000"/>
                  </a:solidFill>
                  <a:latin typeface="Segoe UI" panose="020B0502040204020203" pitchFamily="34" charset="0"/>
                  <a:ea typeface="Segoe UI" panose="020B0502040204020203" pitchFamily="34" charset="0"/>
                  <a:cs typeface="Segoe UI" panose="020B0502040204020203" pitchFamily="34" charset="0"/>
                </a:rPr>
                <a:t> F</a:t>
              </a:r>
              <a:r>
                <a:rPr lang="en-US" sz="1800" i="1" baseline="-25000" dirty="0">
                  <a:solidFill>
                    <a:srgbClr val="FF0000"/>
                  </a:solidFill>
                  <a:latin typeface="Segoe UI" panose="020B0502040204020203" pitchFamily="34" charset="0"/>
                  <a:ea typeface="Segoe UI" panose="020B0502040204020203" pitchFamily="34" charset="0"/>
                  <a:cs typeface="Segoe UI" panose="020B0502040204020203" pitchFamily="34" charset="0"/>
                </a:rPr>
                <a:t>2</a:t>
              </a:r>
              <a:r>
                <a:rPr lang="en-US" sz="1800" i="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bg-BG" sz="1800" i="1" dirty="0">
                  <a:solidFill>
                    <a:srgbClr val="FF0000"/>
                  </a:solidFill>
                  <a:latin typeface="Segoe UI" panose="020B0502040204020203" pitchFamily="34" charset="0"/>
                  <a:ea typeface="Segoe UI" panose="020B0502040204020203" pitchFamily="34" charset="0"/>
                  <a:cs typeface="Segoe UI" panose="020B0502040204020203" pitchFamily="34" charset="0"/>
                </a:rPr>
                <a:t>и </a:t>
              </a:r>
              <a:r>
                <a:rPr lang="en-US" sz="1800" i="1" dirty="0">
                  <a:solidFill>
                    <a:srgbClr val="FF0000"/>
                  </a:solidFill>
                  <a:latin typeface="Segoe UI" panose="020B0502040204020203" pitchFamily="34" charset="0"/>
                  <a:ea typeface="Segoe UI" panose="020B0502040204020203" pitchFamily="34" charset="0"/>
                  <a:cs typeface="Segoe UI" panose="020B0502040204020203" pitchFamily="34" charset="0"/>
                </a:rPr>
                <a:t>F</a:t>
              </a:r>
              <a:r>
                <a:rPr lang="en-US" sz="1800" i="1" baseline="-25000" dirty="0">
                  <a:solidFill>
                    <a:srgbClr val="FF0000"/>
                  </a:solidFill>
                  <a:latin typeface="Segoe UI" panose="020B0502040204020203" pitchFamily="34" charset="0"/>
                  <a:ea typeface="Segoe UI" panose="020B0502040204020203" pitchFamily="34" charset="0"/>
                  <a:cs typeface="Segoe UI" panose="020B0502040204020203" pitchFamily="34" charset="0"/>
                </a:rPr>
                <a:t>3</a:t>
              </a:r>
              <a:r>
                <a:rPr lang="en-US" sz="1800" i="1" dirty="0">
                  <a:solidFill>
                    <a:srgbClr val="FF0000"/>
                  </a:solidFill>
                  <a:latin typeface="Segoe UI" panose="020B0502040204020203" pitchFamily="34" charset="0"/>
                  <a:ea typeface="Segoe UI" panose="020B0502040204020203" pitchFamily="34" charset="0"/>
                  <a:cs typeface="Segoe UI" panose="020B0502040204020203" pitchFamily="34" charset="0"/>
                </a:rPr>
                <a:t>.</a:t>
              </a:r>
              <a:r>
                <a:rPr lang="en-US" sz="1800" i="1" dirty="0">
                  <a:solidFill>
                    <a:srgbClr val="FF0000"/>
                  </a:solidFill>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Те са </a:t>
              </a:r>
              <a:r>
                <a:rPr lang="bg-BG" sz="1800" dirty="0">
                  <a:latin typeface="Segoe UI" panose="020B0502040204020203" pitchFamily="34" charset="0"/>
                  <a:ea typeface="Segoe UI" panose="020B0502040204020203" pitchFamily="34" charset="0"/>
                  <a:cs typeface="Segoe UI" panose="020B0502040204020203" pitchFamily="34" charset="0"/>
                </a:rPr>
                <a:t>приложени в различни точки от тялото, но така, че всяка от тях причинява само постъпателно движение на това тяло. Ако се прекарат правите, върху които лежат тези сили, те винаги ще се пресичат в </a:t>
              </a:r>
              <a:r>
                <a:rPr lang="bg-BG" sz="1800" dirty="0">
                  <a:solidFill>
                    <a:srgbClr val="FF0000"/>
                  </a:solidFill>
                  <a:latin typeface="Segoe UI" panose="020B0502040204020203" pitchFamily="34" charset="0"/>
                  <a:ea typeface="Segoe UI" panose="020B0502040204020203" pitchFamily="34" charset="0"/>
                  <a:cs typeface="Segoe UI" panose="020B0502040204020203" pitchFamily="34" charset="0"/>
                </a:rPr>
                <a:t>една точка О</a:t>
              </a:r>
              <a:r>
                <a:rPr lang="bg-BG" sz="1800" dirty="0">
                  <a:latin typeface="Segoe UI" panose="020B0502040204020203" pitchFamily="34" charset="0"/>
                  <a:ea typeface="Segoe UI" panose="020B0502040204020203" pitchFamily="34" charset="0"/>
                  <a:cs typeface="Segoe UI" panose="020B0502040204020203" pitchFamily="34" charset="0"/>
                </a:rPr>
                <a:t>. Това е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общия център на масите</a:t>
              </a:r>
              <a:r>
                <a:rPr lang="en-US" sz="1800" dirty="0">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на тялото.</a:t>
              </a:r>
              <a:endParaRPr lang="bg-BG" sz="1800" dirty="0">
                <a:latin typeface="Segoe UI" panose="020B0502040204020203" pitchFamily="34" charset="0"/>
                <a:cs typeface="Segoe UI" panose="020B0502040204020203" pitchFamily="34" charset="0"/>
              </a:endParaRPr>
            </a:p>
          </p:txBody>
        </p:sp>
        <p:pic>
          <p:nvPicPr>
            <p:cNvPr id="17" name="Picture 16"/>
            <p:cNvPicPr>
              <a:picLocks noChangeAspect="1"/>
            </p:cNvPicPr>
            <p:nvPr/>
          </p:nvPicPr>
          <p:blipFill rotWithShape="1">
            <a:blip r:embed="rId2" cstate="print"/>
            <a:srcRect l="80089" b="15955"/>
            <a:stretch/>
          </p:blipFill>
          <p:spPr>
            <a:xfrm>
              <a:off x="661098" y="3465585"/>
              <a:ext cx="3448208" cy="2103992"/>
            </a:xfrm>
            <a:prstGeom prst="rect">
              <a:avLst/>
            </a:prstGeom>
          </p:spPr>
        </p:pic>
        <p:sp>
          <p:nvSpPr>
            <p:cNvPr id="18" name="Rectangle 17"/>
            <p:cNvSpPr/>
            <p:nvPr/>
          </p:nvSpPr>
          <p:spPr>
            <a:xfrm>
              <a:off x="418896" y="3144210"/>
              <a:ext cx="8401576" cy="2877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grpSp>
    </p:spTree>
    <p:extLst>
      <p:ext uri="{BB962C8B-B14F-4D97-AF65-F5344CB8AC3E}">
        <p14:creationId xmlns:p14="http://schemas.microsoft.com/office/powerpoint/2010/main" xmlns="" val="98983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18</a:t>
            </a:fld>
            <a:endParaRPr lang="en-US" altLang="en-US" dirty="0"/>
          </a:p>
        </p:txBody>
      </p:sp>
      <p:grpSp>
        <p:nvGrpSpPr>
          <p:cNvPr id="19" name="Group 18"/>
          <p:cNvGrpSpPr/>
          <p:nvPr/>
        </p:nvGrpSpPr>
        <p:grpSpPr>
          <a:xfrm>
            <a:off x="335242" y="1772816"/>
            <a:ext cx="8341214" cy="4378702"/>
            <a:chOff x="286222" y="1678590"/>
            <a:chExt cx="8341214" cy="4378702"/>
          </a:xfrm>
        </p:grpSpPr>
        <p:sp>
          <p:nvSpPr>
            <p:cNvPr id="16" name="Rectangle 15"/>
            <p:cNvSpPr/>
            <p:nvPr/>
          </p:nvSpPr>
          <p:spPr>
            <a:xfrm>
              <a:off x="3923928" y="1772816"/>
              <a:ext cx="4572000" cy="4162678"/>
            </a:xfrm>
            <a:prstGeom prst="rect">
              <a:avLst/>
            </a:prstGeom>
            <a:solidFill>
              <a:schemeClr val="bg1"/>
            </a:solidFill>
            <a:ln>
              <a:solidFill>
                <a:srgbClr val="FFC000"/>
              </a:solidFill>
            </a:ln>
          </p:spPr>
          <p:txBody>
            <a:bodyPr>
              <a:spAutoFit/>
            </a:bodyPr>
            <a:lstStyle/>
            <a:p>
              <a:pPr indent="393700" algn="just">
                <a:spcBef>
                  <a:spcPts val="900"/>
                </a:spcBef>
                <a:spcAft>
                  <a:spcPts val="600"/>
                </a:spcAft>
              </a:pPr>
              <a:r>
                <a:rPr lang="bg-BG" sz="1800" dirty="0">
                  <a:solidFill>
                    <a:srgbClr val="0070C0"/>
                  </a:solidFill>
                  <a:latin typeface="Segoe UI" panose="020B0502040204020203" pitchFamily="34" charset="0"/>
                  <a:ea typeface="Segoe UI" panose="020B0502040204020203" pitchFamily="34" charset="0"/>
                </a:rPr>
                <a:t>Центърът на масите не е материална точка. Той е геометрична точка, която може да лежи в тялото или извън него. За тела с правилна форма и равномерно разпределение на масите центърът на масите съвпада с геометричния център на тялото.</a:t>
              </a:r>
              <a:endParaRPr lang="en-US" sz="1800" dirty="0">
                <a:solidFill>
                  <a:srgbClr val="0070C0"/>
                </a:solidFill>
                <a:latin typeface="Segoe UI" panose="020B0502040204020203" pitchFamily="34" charset="0"/>
                <a:ea typeface="Segoe UI" panose="020B0502040204020203" pitchFamily="34" charset="0"/>
              </a:endParaRPr>
            </a:p>
            <a:p>
              <a:pPr indent="393700" algn="just">
                <a:spcBef>
                  <a:spcPts val="900"/>
                </a:spcBef>
                <a:spcAft>
                  <a:spcPts val="2045"/>
                </a:spcAft>
              </a:pPr>
              <a:r>
                <a:rPr lang="bg-BG" sz="1800" dirty="0">
                  <a:latin typeface="Segoe UI" panose="020B0502040204020203" pitchFamily="34" charset="0"/>
                  <a:ea typeface="Segoe UI" panose="020B0502040204020203" pitchFamily="34" charset="0"/>
                </a:rPr>
                <a:t>Сила, чието направление преминава през центъра на масите на едно тяло, предизвиква само транслация на това тяло. Сила, чиято посока не преминава през центъра на масите, се нарича ексцентрична и, освен транслация, може да предизвика и ротация на тялото.</a:t>
              </a:r>
              <a:endParaRPr lang="en-US" sz="1800" dirty="0">
                <a:latin typeface="Segoe UI" panose="020B0502040204020203" pitchFamily="34" charset="0"/>
                <a:ea typeface="Segoe UI" panose="020B0502040204020203" pitchFamily="34" charset="0"/>
              </a:endParaRPr>
            </a:p>
          </p:txBody>
        </p:sp>
        <p:pic>
          <p:nvPicPr>
            <p:cNvPr id="17" name="Picture 16"/>
            <p:cNvPicPr>
              <a:picLocks noChangeAspect="1"/>
            </p:cNvPicPr>
            <p:nvPr/>
          </p:nvPicPr>
          <p:blipFill>
            <a:blip r:embed="rId2" cstate="print"/>
            <a:stretch>
              <a:fillRect/>
            </a:stretch>
          </p:blipFill>
          <p:spPr>
            <a:xfrm>
              <a:off x="286222" y="2103794"/>
              <a:ext cx="3637706" cy="3500722"/>
            </a:xfrm>
            <a:prstGeom prst="rect">
              <a:avLst/>
            </a:prstGeom>
          </p:spPr>
        </p:pic>
        <p:sp>
          <p:nvSpPr>
            <p:cNvPr id="18" name="Rectangle 17"/>
            <p:cNvSpPr/>
            <p:nvPr/>
          </p:nvSpPr>
          <p:spPr>
            <a:xfrm>
              <a:off x="359532" y="1678590"/>
              <a:ext cx="8267904" cy="4378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grpSp>
    </p:spTree>
    <p:extLst>
      <p:ext uri="{BB962C8B-B14F-4D97-AF65-F5344CB8AC3E}">
        <p14:creationId xmlns:p14="http://schemas.microsoft.com/office/powerpoint/2010/main" xmlns="" val="305662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19</a:t>
            </a:fld>
            <a:endParaRPr lang="en-US" altLang="en-US" dirty="0"/>
          </a:p>
        </p:txBody>
      </p:sp>
      <mc:AlternateContent xmlns:mc="http://schemas.openxmlformats.org/markup-compatibility/2006">
        <mc:Choice xmlns:a14="http://schemas.microsoft.com/office/drawing/2010/main" xmlns="" Requires="a14">
          <p:sp>
            <p:nvSpPr>
              <p:cNvPr id="17" name="Rectangle 16"/>
              <p:cNvSpPr/>
              <p:nvPr/>
            </p:nvSpPr>
            <p:spPr>
              <a:xfrm>
                <a:off x="513760" y="2242794"/>
                <a:ext cx="8173040" cy="3241208"/>
              </a:xfrm>
              <a:prstGeom prst="rect">
                <a:avLst/>
              </a:prstGeom>
              <a:solidFill>
                <a:schemeClr val="bg1"/>
              </a:solidFill>
              <a:ln>
                <a:solidFill>
                  <a:srgbClr val="FFC000"/>
                </a:solidFill>
              </a:ln>
            </p:spPr>
            <p:txBody>
              <a:bodyPr wrap="square">
                <a:spAutoFit/>
              </a:bodyPr>
              <a:lstStyle/>
              <a:p>
                <a:pPr indent="393700" algn="just">
                  <a:spcBef>
                    <a:spcPts val="900"/>
                  </a:spcBef>
                  <a:spcAft>
                    <a:spcPts val="585"/>
                  </a:spcAft>
                </a:pPr>
                <a:r>
                  <a:rPr lang="bg-BG" sz="1800" dirty="0">
                    <a:latin typeface="Segoe UI" panose="020B0502040204020203" pitchFamily="34" charset="0"/>
                    <a:ea typeface="Segoe UI" panose="020B0502040204020203" pitchFamily="34" charset="0"/>
                  </a:rPr>
                  <a:t>Произведението от масата </a:t>
                </a:r>
                <a:r>
                  <a:rPr lang="en-US" sz="1800" dirty="0">
                    <a:latin typeface="Segoe UI" panose="020B0502040204020203" pitchFamily="34" charset="0"/>
                    <a:ea typeface="Segoe UI" panose="020B0502040204020203" pitchFamily="34" charset="0"/>
                  </a:rPr>
                  <a:t>m </a:t>
                </a:r>
                <a:r>
                  <a:rPr lang="bg-BG" sz="1800" dirty="0">
                    <a:latin typeface="Segoe UI" panose="020B0502040204020203" pitchFamily="34" charset="0"/>
                    <a:ea typeface="Segoe UI" panose="020B0502040204020203" pitchFamily="34" charset="0"/>
                  </a:rPr>
                  <a:t>на едно тяло и неговата линейна скорост </a:t>
                </a:r>
                <a14:m>
                  <m:oMath xmlns:m="http://schemas.openxmlformats.org/officeDocument/2006/math">
                    <m:r>
                      <a:rPr lang="en-US" sz="1800" i="1" dirty="0" smtClean="0">
                        <a:latin typeface="Cambria Math" panose="02040503050406030204" pitchFamily="18" charset="0"/>
                        <a:ea typeface="Segoe UI" panose="020B0502040204020203" pitchFamily="34" charset="0"/>
                      </a:rPr>
                      <m:t>𝑣</m:t>
                    </m:r>
                  </m:oMath>
                </a14:m>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се нарича </a:t>
                </a:r>
                <a:r>
                  <a:rPr lang="bg-BG" sz="1800" b="1" dirty="0">
                    <a:solidFill>
                      <a:srgbClr val="FF0000"/>
                    </a:solidFill>
                    <a:latin typeface="Segoe UI" panose="020B0502040204020203" pitchFamily="34" charset="0"/>
                    <a:ea typeface="Segoe UI" panose="020B0502040204020203" pitchFamily="34" charset="0"/>
                    <a:cs typeface="Segoe UI" panose="020B0502040204020203" pitchFamily="34" charset="0"/>
                  </a:rPr>
                  <a:t>линеен момент на тялото </a:t>
                </a:r>
                <a:r>
                  <a:rPr lang="bg-BG" sz="1800" dirty="0">
                    <a:latin typeface="Segoe UI" panose="020B0502040204020203" pitchFamily="34" charset="0"/>
                    <a:ea typeface="Segoe UI" panose="020B0502040204020203" pitchFamily="34" charset="0"/>
                  </a:rPr>
                  <a:t>(или </a:t>
                </a:r>
                <a:r>
                  <a:rPr lang="bg-BG" sz="1800" b="1" dirty="0">
                    <a:solidFill>
                      <a:srgbClr val="FF0000"/>
                    </a:solidFill>
                    <a:latin typeface="Segoe UI" panose="020B0502040204020203" pitchFamily="34" charset="0"/>
                    <a:ea typeface="Segoe UI" panose="020B0502040204020203" pitchFamily="34" charset="0"/>
                    <a:cs typeface="Segoe UI" panose="020B0502040204020203" pitchFamily="34" charset="0"/>
                  </a:rPr>
                  <a:t>количество на движение</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14:m>
                  <m:oMath xmlns:m="http://schemas.openxmlformats.org/officeDocument/2006/math">
                    <m:r>
                      <a:rPr lang="en-US" sz="20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𝑝</m:t>
                    </m:r>
                    <m:r>
                      <a:rPr lang="en-US" sz="20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20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𝑚𝑣</m:t>
                    </m:r>
                    <m:r>
                      <a:rPr lang="en-US" sz="2000" b="0" i="1" dirty="0" smtClean="0">
                        <a:solidFill>
                          <a:srgbClr val="FF0000"/>
                        </a:solidFill>
                        <a:latin typeface="Cambria Math" panose="02040503050406030204" pitchFamily="18" charset="0"/>
                        <a:ea typeface="Segoe UI" panose="020B0502040204020203" pitchFamily="34" charset="0"/>
                      </a:rPr>
                      <m:t> </m:t>
                    </m:r>
                    <m:r>
                      <a:rPr lang="en-US" sz="2000" b="0" i="1" dirty="0" smtClean="0">
                        <a:latin typeface="Cambria Math" panose="02040503050406030204" pitchFamily="18" charset="0"/>
                        <a:ea typeface="Segoe UI" panose="020B0502040204020203" pitchFamily="34" charset="0"/>
                      </a:rPr>
                      <m:t>.</m:t>
                    </m:r>
                  </m:oMath>
                </a14:m>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Моментът на едно тяло е векторна величина, има посока на неговата скорост и се обозначава най-често с </a:t>
                </a:r>
                <a14:m>
                  <m:oMath xmlns:m="http://schemas.openxmlformats.org/officeDocument/2006/math">
                    <m:r>
                      <a:rPr lang="en-US" sz="20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𝑝</m:t>
                    </m:r>
                  </m:oMath>
                </a14:m>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Единицата за импулс е килограм по метър в секунда </a:t>
                </a:r>
                <a:r>
                  <a:rPr lang="en-US" sz="1800" dirty="0">
                    <a:latin typeface="Segoe UI" panose="020B0502040204020203" pitchFamily="34" charset="0"/>
                    <a:ea typeface="Segoe UI" panose="020B0502040204020203" pitchFamily="34" charset="0"/>
                  </a:rPr>
                  <a:t>(</a:t>
                </a:r>
                <a14:m>
                  <m:oMath xmlns:m="http://schemas.openxmlformats.org/officeDocument/2006/math">
                    <m:f>
                      <m:fPr>
                        <m:ctrlPr>
                          <a:rPr lang="en-US" sz="2000" i="1" dirty="0" smtClean="0">
                            <a:solidFill>
                              <a:srgbClr val="FF0000"/>
                            </a:solidFill>
                            <a:latin typeface="Cambria Math" panose="02040503050406030204" pitchFamily="18" charset="0"/>
                            <a:cs typeface="Segoe UI" panose="020B0502040204020203" pitchFamily="34" charset="0"/>
                          </a:rPr>
                        </m:ctrlPr>
                      </m:fPr>
                      <m:num>
                        <m:r>
                          <a:rPr lang="en-US" sz="2000" b="0" i="1" dirty="0" smtClean="0">
                            <a:solidFill>
                              <a:srgbClr val="FF0000"/>
                            </a:solidFill>
                            <a:latin typeface="Cambria Math" panose="02040503050406030204" pitchFamily="18" charset="0"/>
                            <a:cs typeface="Segoe UI" panose="020B0502040204020203" pitchFamily="34" charset="0"/>
                          </a:rPr>
                          <m:t>𝑘𝑔</m:t>
                        </m:r>
                        <m:r>
                          <a:rPr lang="en-US" sz="20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𝑚</m:t>
                        </m:r>
                      </m:num>
                      <m:den>
                        <m:r>
                          <a:rPr lang="en-US" sz="2000" b="0" i="1" dirty="0" smtClean="0">
                            <a:solidFill>
                              <a:srgbClr val="FF0000"/>
                            </a:solidFill>
                            <a:latin typeface="Cambria Math" panose="02040503050406030204" pitchFamily="18" charset="0"/>
                            <a:cs typeface="Segoe UI" panose="020B0502040204020203" pitchFamily="34" charset="0"/>
                          </a:rPr>
                          <m:t>𝑠</m:t>
                        </m:r>
                      </m:den>
                    </m:f>
                  </m:oMath>
                </a14:m>
                <a:r>
                  <a:rPr lang="en-US" sz="1800" dirty="0">
                    <a:latin typeface="Segoe UI" panose="020B0502040204020203" pitchFamily="34" charset="0"/>
                    <a:ea typeface="Segoe UI" panose="020B0502040204020203" pitchFamily="34" charset="0"/>
                  </a:rPr>
                  <a:t>).</a:t>
                </a:r>
              </a:p>
              <a:p>
                <a:pPr indent="393700" algn="just">
                  <a:spcBef>
                    <a:spcPts val="900"/>
                  </a:spcBef>
                  <a:spcAft>
                    <a:spcPts val="570"/>
                  </a:spcAft>
                </a:pPr>
                <a:r>
                  <a:rPr lang="bg-BG" sz="1800" i="1" dirty="0">
                    <a:solidFill>
                      <a:srgbClr val="002060"/>
                    </a:solidFill>
                    <a:latin typeface="Segoe UI" panose="020B0502040204020203" pitchFamily="34" charset="0"/>
                    <a:ea typeface="Segoe UI" panose="020B0502040204020203" pitchFamily="34" charset="0"/>
                  </a:rPr>
                  <a:t>При една и съща скорост моментите на две тела са пропорционални на техните маси</a:t>
                </a:r>
                <a:r>
                  <a:rPr lang="bg-BG" sz="1800" dirty="0">
                    <a:solidFill>
                      <a:srgbClr val="002060"/>
                    </a:solidFill>
                    <a:latin typeface="Segoe UI" panose="020B0502040204020203" pitchFamily="34" charset="0"/>
                    <a:ea typeface="Segoe UI" panose="020B0502040204020203" pitchFamily="34" charset="0"/>
                  </a:rPr>
                  <a:t>. Това обуславя и пропорционален ефект при взаимодействие на тези тела с трето. Да сравним например моментите на футболна топка и лека кола, движещи се с еднаква скорост и оценим резултата от сблъсъка им с неподвижен човек.</a:t>
                </a:r>
                <a:endParaRPr lang="en-US" sz="1800" dirty="0">
                  <a:solidFill>
                    <a:srgbClr val="002060"/>
                  </a:solidFill>
                  <a:latin typeface="Segoe UI" panose="020B0502040204020203" pitchFamily="34" charset="0"/>
                  <a:ea typeface="Segoe UI" panose="020B0502040204020203"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513760" y="2242794"/>
                <a:ext cx="8173040" cy="3241208"/>
              </a:xfrm>
              <a:prstGeom prst="rect">
                <a:avLst/>
              </a:prstGeom>
              <a:blipFill rotWithShape="0">
                <a:blip r:embed="rId2" cstate="print"/>
                <a:stretch>
                  <a:fillRect l="-521" t="-749" r="-596" b="-2622"/>
                </a:stretch>
              </a:blipFill>
              <a:ln>
                <a:solidFill>
                  <a:srgbClr val="FFC000"/>
                </a:solidFill>
              </a:ln>
            </p:spPr>
            <p:txBody>
              <a:bodyPr/>
              <a:lstStyle/>
              <a:p>
                <a:r>
                  <a:rPr lang="bg-BG">
                    <a:noFill/>
                  </a:rPr>
                  <a:t> </a:t>
                </a:r>
              </a:p>
            </p:txBody>
          </p:sp>
        </mc:Fallback>
      </mc:AlternateContent>
      <p:sp>
        <p:nvSpPr>
          <p:cNvPr id="18" name="Rectangle 17"/>
          <p:cNvSpPr/>
          <p:nvPr/>
        </p:nvSpPr>
        <p:spPr>
          <a:xfrm>
            <a:off x="1079612" y="1016732"/>
            <a:ext cx="5742149" cy="461665"/>
          </a:xfrm>
          <a:prstGeom prst="rect">
            <a:avLst/>
          </a:prstGeom>
        </p:spPr>
        <p:txBody>
          <a:bodyPr wrap="none">
            <a:spAutoFit/>
          </a:bodyPr>
          <a:lstStyle/>
          <a:p>
            <a:pPr indent="393700" algn="just">
              <a:spcBef>
                <a:spcPts val="300"/>
              </a:spcBef>
              <a:spcAft>
                <a:spcPts val="420"/>
              </a:spcAft>
            </a:pPr>
            <a:r>
              <a:rPr lang="bg-BG" sz="2400" b="1" dirty="0">
                <a:latin typeface="+mj-lt"/>
                <a:ea typeface="Segoe UI" panose="020B0502040204020203" pitchFamily="34" charset="0"/>
              </a:rPr>
              <a:t>Момент на тяло и импулс на сила</a:t>
            </a:r>
            <a:endParaRPr lang="en-US" sz="2400" b="1" dirty="0">
              <a:latin typeface="+mj-lt"/>
              <a:ea typeface="Segoe UI" panose="020B0502040204020203" pitchFamily="34" charset="0"/>
            </a:endParaRPr>
          </a:p>
        </p:txBody>
      </p:sp>
    </p:spTree>
    <p:extLst>
      <p:ext uri="{BB962C8B-B14F-4D97-AF65-F5344CB8AC3E}">
        <p14:creationId xmlns:p14="http://schemas.microsoft.com/office/powerpoint/2010/main" xmlns="" val="148864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a:t>
            </a:fld>
            <a:endParaRPr lang="en-US" altLang="en-US" dirty="0"/>
          </a:p>
        </p:txBody>
      </p:sp>
      <p:sp>
        <p:nvSpPr>
          <p:cNvPr id="16" name="Rectangle 15"/>
          <p:cNvSpPr/>
          <p:nvPr/>
        </p:nvSpPr>
        <p:spPr>
          <a:xfrm>
            <a:off x="1807459" y="520767"/>
            <a:ext cx="4745741" cy="461665"/>
          </a:xfrm>
          <a:prstGeom prst="rect">
            <a:avLst/>
          </a:prstGeom>
        </p:spPr>
        <p:txBody>
          <a:bodyPr wrap="square">
            <a:spAutoFit/>
          </a:bodyPr>
          <a:lstStyle/>
          <a:p>
            <a:pPr indent="406400" algn="just">
              <a:spcBef>
                <a:spcPts val="2100"/>
              </a:spcBef>
              <a:spcAft>
                <a:spcPts val="440"/>
              </a:spcAft>
            </a:pPr>
            <a:r>
              <a:rPr lang="bg-BG" sz="2400" b="1" cap="small" dirty="0">
                <a:solidFill>
                  <a:srgbClr val="000000"/>
                </a:solidFill>
                <a:latin typeface="Bahnschrift" panose="020B0502040204020203" pitchFamily="34" charset="0"/>
                <a:ea typeface="Segoe UI" panose="020B0502040204020203" pitchFamily="34" charset="0"/>
                <a:cs typeface="Segoe UI" panose="020B0502040204020203" pitchFamily="34" charset="0"/>
              </a:rPr>
              <a:t>Видове механични движения</a:t>
            </a:r>
            <a:endParaRPr lang="en-US" sz="2400" b="1" dirty="0">
              <a:effectLst/>
              <a:latin typeface="Bahnschrift" panose="020B0502040204020203" pitchFamily="34" charset="0"/>
              <a:ea typeface="Segoe UI" panose="020B0502040204020203" pitchFamily="34" charset="0"/>
            </a:endParaRPr>
          </a:p>
        </p:txBody>
      </p:sp>
      <p:sp>
        <p:nvSpPr>
          <p:cNvPr id="18" name="Rectangle 17"/>
          <p:cNvSpPr/>
          <p:nvPr/>
        </p:nvSpPr>
        <p:spPr>
          <a:xfrm>
            <a:off x="87261" y="1376772"/>
            <a:ext cx="7694637" cy="923330"/>
          </a:xfrm>
          <a:prstGeom prst="rect">
            <a:avLst/>
          </a:prstGeom>
          <a:solidFill>
            <a:schemeClr val="bg1">
              <a:lumMod val="95000"/>
            </a:schemeClr>
          </a:solidFill>
        </p:spPr>
        <p:txBody>
          <a:bodyPr wrap="square">
            <a:spAutoFit/>
          </a:bodyPr>
          <a:lstStyle/>
          <a:p>
            <a:pPr indent="406400" algn="just">
              <a:spcAft>
                <a:spcPts val="300"/>
              </a:spcAft>
            </a:pP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В зависимост от протичането им в пространството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се различават </a:t>
            </a:r>
            <a:r>
              <a:rPr lang="bg-BG" sz="1800" i="1" dirty="0">
                <a:latin typeface="Segoe UI" panose="020B0502040204020203" pitchFamily="34" charset="0"/>
                <a:ea typeface="Segoe UI" panose="020B0502040204020203" pitchFamily="34" charset="0"/>
              </a:rPr>
              <a:t>постъпателни</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 и </a:t>
            </a:r>
            <a:r>
              <a:rPr lang="bg-BG" sz="1800" i="1" dirty="0">
                <a:latin typeface="Segoe UI" panose="020B0502040204020203" pitchFamily="34" charset="0"/>
                <a:ea typeface="Segoe UI" panose="020B0502040204020203" pitchFamily="34" charset="0"/>
              </a:rPr>
              <a:t>въртеливи, възвратно-постъпателни</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 и </a:t>
            </a:r>
            <a:r>
              <a:rPr lang="bg-BG" sz="1800" i="1" dirty="0">
                <a:latin typeface="Segoe UI" panose="020B0502040204020203" pitchFamily="34" charset="0"/>
                <a:ea typeface="Segoe UI" panose="020B0502040204020203" pitchFamily="34" charset="0"/>
              </a:rPr>
              <a:t>възвратно-въртеливи</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 движения.</a:t>
            </a:r>
            <a:endParaRPr lang="en-US" sz="1800" i="1" dirty="0">
              <a:latin typeface="Segoe UI" panose="020B0502040204020203" pitchFamily="34" charset="0"/>
              <a:ea typeface="Segoe UI" panose="020B0502040204020203" pitchFamily="34" charset="0"/>
            </a:endParaRPr>
          </a:p>
        </p:txBody>
      </p:sp>
      <p:sp>
        <p:nvSpPr>
          <p:cNvPr id="19" name="Rectangle 18"/>
          <p:cNvSpPr/>
          <p:nvPr/>
        </p:nvSpPr>
        <p:spPr>
          <a:xfrm>
            <a:off x="312252" y="2535631"/>
            <a:ext cx="8844396" cy="646331"/>
          </a:xfrm>
          <a:prstGeom prst="rect">
            <a:avLst/>
          </a:prstGeom>
          <a:solidFill>
            <a:schemeClr val="bg1">
              <a:lumMod val="95000"/>
            </a:schemeClr>
          </a:solidFill>
        </p:spPr>
        <p:txBody>
          <a:bodyPr wrap="square">
            <a:spAutoFit/>
          </a:bodyPr>
          <a:lstStyle/>
          <a:p>
            <a:pPr indent="406400" algn="just">
              <a:spcBef>
                <a:spcPts val="900"/>
              </a:spcBef>
              <a:spcAft>
                <a:spcPts val="300"/>
              </a:spcAft>
            </a:pPr>
            <a:r>
              <a:rPr lang="bg-BG" sz="1800" dirty="0">
                <a:latin typeface="Segoe UI" panose="020B0502040204020203" pitchFamily="34" charset="0"/>
                <a:ea typeface="Segoe UI" panose="020B0502040204020203" pitchFamily="34" charset="0"/>
              </a:rPr>
              <a:t>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в зависимост от протичането им във времето </a:t>
            </a:r>
            <a:r>
              <a:rPr lang="bg-BG" sz="1800" dirty="0">
                <a:latin typeface="Segoe UI" panose="020B0502040204020203" pitchFamily="34" charset="0"/>
                <a:ea typeface="Segoe UI" panose="020B0502040204020203" pitchFamily="34" charset="0"/>
              </a:rPr>
              <a:t>движенията могат да бъдат класифицирани в други две големи групи: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равномерни</a:t>
            </a:r>
            <a:r>
              <a:rPr lang="bg-BG" sz="1800" dirty="0">
                <a:latin typeface="Segoe UI" panose="020B0502040204020203" pitchFamily="34" charset="0"/>
                <a:ea typeface="Segoe UI" panose="020B0502040204020203" pitchFamily="34" charset="0"/>
              </a:rPr>
              <a:t> и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неравномерни.</a:t>
            </a:r>
            <a:endParaRPr lang="en-US" sz="1800" dirty="0">
              <a:latin typeface="Segoe UI" panose="020B0502040204020203" pitchFamily="34" charset="0"/>
              <a:ea typeface="Segoe UI" panose="020B0502040204020203" pitchFamily="34" charset="0"/>
            </a:endParaRPr>
          </a:p>
        </p:txBody>
      </p:sp>
      <p:grpSp>
        <p:nvGrpSpPr>
          <p:cNvPr id="6" name="Group 5"/>
          <p:cNvGrpSpPr/>
          <p:nvPr/>
        </p:nvGrpSpPr>
        <p:grpSpPr>
          <a:xfrm>
            <a:off x="312252" y="3508977"/>
            <a:ext cx="8657778" cy="2592288"/>
            <a:chOff x="234702" y="3176973"/>
            <a:chExt cx="8657778" cy="2592288"/>
          </a:xfrm>
        </p:grpSpPr>
        <p:pic>
          <p:nvPicPr>
            <p:cNvPr id="9" name="Picture 8"/>
            <p:cNvPicPr>
              <a:picLocks noChangeAspect="1"/>
            </p:cNvPicPr>
            <p:nvPr/>
          </p:nvPicPr>
          <p:blipFill rotWithShape="1">
            <a:blip r:embed="rId2" cstate="print"/>
            <a:srcRect l="17786" t="42670" r="11790" b="6772"/>
            <a:stretch/>
          </p:blipFill>
          <p:spPr>
            <a:xfrm>
              <a:off x="240781" y="3457439"/>
              <a:ext cx="5138353" cy="2032755"/>
            </a:xfrm>
            <a:prstGeom prst="rect">
              <a:avLst/>
            </a:prstGeom>
          </p:spPr>
        </p:pic>
        <p:sp>
          <p:nvSpPr>
            <p:cNvPr id="5" name="Rectangle 4"/>
            <p:cNvSpPr/>
            <p:nvPr/>
          </p:nvSpPr>
          <p:spPr>
            <a:xfrm>
              <a:off x="5590719" y="3319655"/>
              <a:ext cx="3096081" cy="2308324"/>
            </a:xfrm>
            <a:prstGeom prst="rect">
              <a:avLst/>
            </a:prstGeom>
            <a:solidFill>
              <a:schemeClr val="bg1"/>
            </a:solidFill>
            <a:ln>
              <a:solidFill>
                <a:srgbClr val="FFC000"/>
              </a:solidFill>
            </a:ln>
          </p:spPr>
          <p:txBody>
            <a:bodyPr wrap="square">
              <a:spAutoFit/>
            </a:bodyPr>
            <a:lstStyle/>
            <a:p>
              <a:r>
                <a:rPr lang="bg-BG" sz="1600" dirty="0">
                  <a:solidFill>
                    <a:srgbClr val="000000"/>
                  </a:solidFill>
                  <a:latin typeface="Segoe UI" panose="020B0502040204020203" pitchFamily="34" charset="0"/>
                  <a:cs typeface="Segoe UI" panose="020B0502040204020203" pitchFamily="34" charset="0"/>
                </a:rPr>
                <a:t>За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постъпателните </a:t>
              </a:r>
              <a:r>
                <a:rPr lang="bg-BG" sz="1600" dirty="0">
                  <a:solidFill>
                    <a:srgbClr val="000000"/>
                  </a:solidFill>
                  <a:latin typeface="Segoe UI" panose="020B0502040204020203" pitchFamily="34" charset="0"/>
                  <a:cs typeface="Segoe UI" panose="020B0502040204020203" pitchFamily="34" charset="0"/>
                </a:rPr>
                <a:t>(или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транслационни) </a:t>
              </a:r>
              <a:r>
                <a:rPr lang="bg-BG" sz="1600" dirty="0">
                  <a:solidFill>
                    <a:srgbClr val="000000"/>
                  </a:solidFill>
                  <a:latin typeface="Segoe UI" panose="020B0502040204020203" pitchFamily="34" charset="0"/>
                  <a:cs typeface="Segoe UI" panose="020B0502040204020203" pitchFamily="34" charset="0"/>
                </a:rPr>
                <a:t>движения е характерно, че всички точки на тялото се движат по успоредни траектории и отсечка, съединяваща две произволни точки от тялото, се премества успоредно сама на себе си.</a:t>
              </a:r>
              <a:endParaRPr lang="bg-BG" sz="1600" dirty="0">
                <a:latin typeface="Segoe UI" panose="020B0502040204020203" pitchFamily="34" charset="0"/>
                <a:cs typeface="Segoe UI" panose="020B0502040204020203" pitchFamily="34" charset="0"/>
              </a:endParaRPr>
            </a:p>
          </p:txBody>
        </p:sp>
        <p:sp>
          <p:nvSpPr>
            <p:cNvPr id="17" name="Rectangle 16"/>
            <p:cNvSpPr/>
            <p:nvPr/>
          </p:nvSpPr>
          <p:spPr>
            <a:xfrm>
              <a:off x="234702" y="3176973"/>
              <a:ext cx="8657778"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grpSp>
    </p:spTree>
    <p:extLst>
      <p:ext uri="{BB962C8B-B14F-4D97-AF65-F5344CB8AC3E}">
        <p14:creationId xmlns:p14="http://schemas.microsoft.com/office/powerpoint/2010/main" xmlns="" val="1336427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20</a:t>
            </a:fld>
            <a:endParaRPr lang="en-US" altLang="en-US" dirty="0"/>
          </a:p>
        </p:txBody>
      </p:sp>
      <mc:AlternateContent xmlns:mc="http://schemas.openxmlformats.org/markup-compatibility/2006">
        <mc:Choice xmlns:a14="http://schemas.microsoft.com/office/drawing/2010/main" xmlns="" Requires="a14">
          <p:sp>
            <p:nvSpPr>
              <p:cNvPr id="17" name="Rectangle 16"/>
              <p:cNvSpPr/>
              <p:nvPr/>
            </p:nvSpPr>
            <p:spPr>
              <a:xfrm>
                <a:off x="158280" y="1844824"/>
                <a:ext cx="7992888" cy="2208874"/>
              </a:xfrm>
              <a:prstGeom prst="rect">
                <a:avLst/>
              </a:prstGeom>
              <a:solidFill>
                <a:schemeClr val="bg1"/>
              </a:solidFill>
              <a:ln>
                <a:solidFill>
                  <a:srgbClr val="FFC000"/>
                </a:solidFill>
              </a:ln>
            </p:spPr>
            <p:txBody>
              <a:bodyPr wrap="square">
                <a:spAutoFit/>
              </a:bodyPr>
              <a:lstStyle/>
              <a:p>
                <a:pPr indent="393700" algn="just">
                  <a:spcBef>
                    <a:spcPts val="900"/>
                  </a:spcBef>
                  <a:spcAft>
                    <a:spcPts val="585"/>
                  </a:spcAft>
                </a:pPr>
                <a:r>
                  <a:rPr lang="bg-BG" sz="1800" dirty="0">
                    <a:latin typeface="Segoe UI" panose="020B0502040204020203" pitchFamily="34" charset="0"/>
                    <a:ea typeface="Segoe UI" panose="020B0502040204020203" pitchFamily="34" charset="0"/>
                  </a:rPr>
                  <a:t>Промяна в количеството на движение на едно тяло </a:t>
                </a:r>
                <a14:m>
                  <m:oMath xmlns:m="http://schemas.openxmlformats.org/officeDocument/2006/math">
                    <m:r>
                      <a:rPr lang="en-US" sz="200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𝑝</m:t>
                    </m:r>
                  </m:oMath>
                </a14:m>
                <a:r>
                  <a:rPr lang="bg-BG"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може да се получи при въздействие върху него със сила </a:t>
                </a:r>
                <a14:m>
                  <m:oMath xmlns:m="http://schemas.openxmlformats.org/officeDocument/2006/math">
                    <m:r>
                      <a:rPr lang="en-US" sz="20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𝐹</m:t>
                    </m:r>
                    <m:r>
                      <a:rPr lang="en-US" sz="20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rPr>
                  <a:t>за определен интервал от време </a:t>
                </a:r>
                <a14:m>
                  <m:oMath xmlns:m="http://schemas.openxmlformats.org/officeDocument/2006/math">
                    <m:r>
                      <a:rPr lang="en-US" sz="2000"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𝑡</m:t>
                    </m:r>
                  </m:oMath>
                </a14:m>
                <a:r>
                  <a:rPr lang="bg-BG"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Количествено това въздействие се характеризира чрез величина, наречена импулс на силата. </a:t>
                </a:r>
                <a:r>
                  <a:rPr lang="bg-BG" sz="1800" b="1" dirty="0">
                    <a:solidFill>
                      <a:srgbClr val="FF0000"/>
                    </a:solidFill>
                    <a:latin typeface="Segoe UI" panose="020B0502040204020203" pitchFamily="34" charset="0"/>
                    <a:ea typeface="Segoe UI" panose="020B0502040204020203" pitchFamily="34" charset="0"/>
                    <a:cs typeface="Segoe UI" panose="020B0502040204020203" pitchFamily="34" charset="0"/>
                  </a:rPr>
                  <a:t>Импулс на сила </a:t>
                </a:r>
                <a:r>
                  <a:rPr lang="bg-BG" sz="1800" dirty="0">
                    <a:latin typeface="Segoe UI" panose="020B0502040204020203" pitchFamily="34" charset="0"/>
                    <a:ea typeface="Segoe UI" panose="020B0502040204020203" pitchFamily="34" charset="0"/>
                  </a:rPr>
                  <a:t>е произведението на силата </a:t>
                </a:r>
                <a14:m>
                  <m:oMath xmlns:m="http://schemas.openxmlformats.org/officeDocument/2006/math">
                    <m:r>
                      <a:rPr lang="en-US" sz="200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𝐹</m:t>
                    </m:r>
                    <m:r>
                      <a:rPr lang="en-US" sz="20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rPr>
                  <a:t>и интервала от време</a:t>
                </a:r>
                <a:r>
                  <a:rPr lang="bg-BG" sz="2000" dirty="0">
                    <a:latin typeface="Segoe UI" panose="020B0502040204020203" pitchFamily="34" charset="0"/>
                    <a:ea typeface="Segoe UI" panose="020B0502040204020203" pitchFamily="34" charset="0"/>
                  </a:rPr>
                  <a:t> </a:t>
                </a:r>
                <a14:m>
                  <m:oMath xmlns:m="http://schemas.openxmlformats.org/officeDocument/2006/math">
                    <m:r>
                      <a:rPr lang="en-US" sz="2000"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𝑡</m:t>
                    </m:r>
                  </m:oMath>
                </a14:m>
                <a:r>
                  <a:rPr lang="bg-BG"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през който тя действа: </a:t>
                </a:r>
                <a14:m>
                  <m:oMath xmlns:m="http://schemas.openxmlformats.org/officeDocument/2006/math">
                    <m:r>
                      <a:rPr lang="en-US" sz="20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𝐹</m:t>
                    </m:r>
                    <m:r>
                      <a:rPr lang="en-US" sz="2000"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𝑡</m:t>
                    </m:r>
                  </m:oMath>
                </a14:m>
                <a:r>
                  <a:rPr lang="bg-BG"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Измерителна единица за импулс на сила е Нютон по секунда </a:t>
                </a:r>
                <a:r>
                  <a:rPr lang="en-US" sz="1800" dirty="0">
                    <a:latin typeface="Segoe UI" panose="020B0502040204020203" pitchFamily="34" charset="0"/>
                    <a:ea typeface="Segoe UI" panose="020B0502040204020203" pitchFamily="34" charset="0"/>
                  </a:rPr>
                  <a:t>(</a:t>
                </a:r>
                <a14:m>
                  <m:oMath xmlns:m="http://schemas.openxmlformats.org/officeDocument/2006/math">
                    <m:r>
                      <a:rPr lang="en-US" sz="20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𝑁</m:t>
                    </m:r>
                    <m:r>
                      <a:rPr lang="en-US" sz="20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𝑠</m:t>
                    </m:r>
                  </m:oMath>
                </a14:m>
                <a:r>
                  <a:rPr lang="bg-BG"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1800" dirty="0">
                    <a:latin typeface="Segoe UI" panose="020B0502040204020203" pitchFamily="34" charset="0"/>
                    <a:ea typeface="Segoe UI" panose="020B0502040204020203" pitchFamily="34" charset="0"/>
                  </a:rPr>
                  <a:t>).</a:t>
                </a:r>
              </a:p>
            </p:txBody>
          </p:sp>
        </mc:Choice>
        <mc:Fallback>
          <p:sp>
            <p:nvSpPr>
              <p:cNvPr id="17" name="Rectangle 16"/>
              <p:cNvSpPr>
                <a:spLocks noRot="1" noChangeAspect="1" noMove="1" noResize="1" noEditPoints="1" noAdjustHandles="1" noChangeArrowheads="1" noChangeShapeType="1" noTextEdit="1"/>
              </p:cNvSpPr>
              <p:nvPr/>
            </p:nvSpPr>
            <p:spPr>
              <a:xfrm>
                <a:off x="158280" y="1844824"/>
                <a:ext cx="7992888" cy="2208874"/>
              </a:xfrm>
              <a:prstGeom prst="rect">
                <a:avLst/>
              </a:prstGeom>
              <a:blipFill rotWithShape="0">
                <a:blip r:embed="rId2" cstate="print"/>
                <a:stretch>
                  <a:fillRect l="-609" r="-533" b="-3022"/>
                </a:stretch>
              </a:blipFill>
              <a:ln>
                <a:solidFill>
                  <a:srgbClr val="FFC000"/>
                </a:solidFill>
              </a:ln>
            </p:spPr>
            <p:txBody>
              <a:bodyPr/>
              <a:lstStyle/>
              <a:p>
                <a:r>
                  <a:rPr lang="bg-BG">
                    <a:noFill/>
                  </a:rPr>
                  <a:t> </a:t>
                </a:r>
              </a:p>
            </p:txBody>
          </p:sp>
        </mc:Fallback>
      </mc:AlternateContent>
      <mc:AlternateContent xmlns:mc="http://schemas.openxmlformats.org/markup-compatibility/2006">
        <mc:Choice xmlns:a14="http://schemas.microsoft.com/office/drawing/2010/main" xmlns="" Requires="a14">
          <p:sp>
            <p:nvSpPr>
              <p:cNvPr id="19" name="Rectangle 18"/>
              <p:cNvSpPr/>
              <p:nvPr/>
            </p:nvSpPr>
            <p:spPr>
              <a:xfrm>
                <a:off x="661809" y="4257092"/>
                <a:ext cx="8007660" cy="1420902"/>
              </a:xfrm>
              <a:prstGeom prst="rect">
                <a:avLst/>
              </a:prstGeom>
              <a:solidFill>
                <a:schemeClr val="bg1"/>
              </a:solidFill>
              <a:ln>
                <a:solidFill>
                  <a:srgbClr val="FFC000"/>
                </a:solidFill>
              </a:ln>
            </p:spPr>
            <p:txBody>
              <a:bodyPr wrap="square">
                <a:spAutoFit/>
              </a:bodyPr>
              <a:lstStyle/>
              <a:p>
                <a:pPr indent="393700" algn="just">
                  <a:spcBef>
                    <a:spcPts val="300"/>
                  </a:spcBef>
                  <a:spcAft>
                    <a:spcPts val="660"/>
                  </a:spcAft>
                </a:pPr>
                <a:r>
                  <a:rPr lang="bg-BG" sz="1800" b="1" dirty="0">
                    <a:solidFill>
                      <a:srgbClr val="002060"/>
                    </a:solidFill>
                    <a:latin typeface="Segoe UI" panose="020B0502040204020203" pitchFamily="34" charset="0"/>
                    <a:ea typeface="Segoe UI" panose="020B0502040204020203" pitchFamily="34" charset="0"/>
                  </a:rPr>
                  <a:t>Импулсът на силата, която действа върху дадено тяло, предизвиква промяна в момента на това тяло и определя неговата големина:</a:t>
                </a:r>
                <a:endParaRPr lang="en-US" sz="1800" b="1" dirty="0">
                  <a:solidFill>
                    <a:srgbClr val="002060"/>
                  </a:solidFill>
                  <a:latin typeface="Segoe UI" panose="020B0502040204020203" pitchFamily="34" charset="0"/>
                  <a:ea typeface="Segoe UI" panose="020B0502040204020203" pitchFamily="34" charset="0"/>
                </a:endParaRPr>
              </a:p>
              <a:p>
                <a:pPr indent="393700" algn="just">
                  <a:spcBef>
                    <a:spcPts val="300"/>
                  </a:spcBef>
                  <a:spcAft>
                    <a:spcPts val="660"/>
                  </a:spcAft>
                </a:pPr>
                <a:r>
                  <a:rPr lang="en-US" sz="1800" b="1" dirty="0">
                    <a:solidFill>
                      <a:srgbClr val="002060"/>
                    </a:solidFill>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 </a:t>
                </a:r>
                <a14:m>
                  <m:oMath xmlns:m="http://schemas.openxmlformats.org/officeDocument/2006/math">
                    <m:r>
                      <a:rPr lang="en-US" sz="2400"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𝐹</m:t>
                    </m:r>
                    <m:r>
                      <a:rPr lang="en-US" sz="2400"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4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𝑡</m:t>
                    </m:r>
                    <m:r>
                      <a:rPr lang="en-US" sz="24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2400"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4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𝑝</m:t>
                    </m:r>
                  </m:oMath>
                </a14:m>
                <a:endParaRPr lang="en-US" sz="2400" dirty="0">
                  <a:latin typeface="Segoe UI" panose="020B0502040204020203" pitchFamily="34" charset="0"/>
                  <a:ea typeface="Segoe UI" panose="020B0502040204020203"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661809" y="4257092"/>
                <a:ext cx="8007660" cy="1420902"/>
              </a:xfrm>
              <a:prstGeom prst="rect">
                <a:avLst/>
              </a:prstGeom>
              <a:blipFill rotWithShape="0">
                <a:blip r:embed="rId3" cstate="print"/>
                <a:stretch>
                  <a:fillRect l="-608" t="-1277" r="-532" b="-3404"/>
                </a:stretch>
              </a:blipFill>
              <a:ln>
                <a:solidFill>
                  <a:srgbClr val="FFC000"/>
                </a:solidFill>
              </a:ln>
            </p:spPr>
            <p:txBody>
              <a:bodyPr/>
              <a:lstStyle/>
              <a:p>
                <a:r>
                  <a:rPr lang="bg-BG">
                    <a:noFill/>
                  </a:rPr>
                  <a:t> </a:t>
                </a:r>
              </a:p>
            </p:txBody>
          </p:sp>
        </mc:Fallback>
      </mc:AlternateContent>
    </p:spTree>
    <p:extLst>
      <p:ext uri="{BB962C8B-B14F-4D97-AF65-F5344CB8AC3E}">
        <p14:creationId xmlns:p14="http://schemas.microsoft.com/office/powerpoint/2010/main" xmlns="" val="414972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21</a:t>
            </a:fld>
            <a:endParaRPr lang="en-US" altLang="en-US" dirty="0"/>
          </a:p>
        </p:txBody>
      </p:sp>
      <mc:AlternateContent xmlns:mc="http://schemas.openxmlformats.org/markup-compatibility/2006">
        <mc:Choice xmlns:a14="http://schemas.microsoft.com/office/drawing/2010/main" xmlns="" Requires="a14">
          <p:sp>
            <p:nvSpPr>
              <p:cNvPr id="7" name="Rectangle 6"/>
              <p:cNvSpPr/>
              <p:nvPr/>
            </p:nvSpPr>
            <p:spPr>
              <a:xfrm>
                <a:off x="755576" y="2240868"/>
                <a:ext cx="7764524" cy="3331681"/>
              </a:xfrm>
              <a:prstGeom prst="rect">
                <a:avLst/>
              </a:prstGeom>
              <a:solidFill>
                <a:schemeClr val="bg1"/>
              </a:solidFill>
              <a:ln>
                <a:solidFill>
                  <a:srgbClr val="FFC000"/>
                </a:solidFill>
              </a:ln>
            </p:spPr>
            <p:txBody>
              <a:bodyPr wrap="square">
                <a:spAutoFit/>
              </a:bodyPr>
              <a:lstStyle/>
              <a:p>
                <a:pPr indent="393700" algn="just">
                  <a:spcBef>
                    <a:spcPts val="900"/>
                  </a:spcBef>
                  <a:spcAft>
                    <a:spcPts val="585"/>
                  </a:spcAft>
                </a:pPr>
                <a:r>
                  <a:rPr lang="bg-BG" sz="1800" dirty="0">
                    <a:latin typeface="Segoe UI" panose="020B0502040204020203" pitchFamily="34" charset="0"/>
                    <a:ea typeface="Segoe UI" panose="020B0502040204020203" pitchFamily="34" charset="0"/>
                  </a:rPr>
                  <a:t>Група от тела, която може условно да бъде отделена по някакъв начин от околната среда, се нарича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механична система. </a:t>
                </a:r>
                <a:r>
                  <a:rPr lang="bg-BG" sz="1800" dirty="0">
                    <a:latin typeface="Segoe UI" panose="020B0502040204020203" pitchFamily="34" charset="0"/>
                    <a:ea typeface="Segoe UI" panose="020B0502040204020203" pitchFamily="34" charset="0"/>
                  </a:rPr>
                  <a:t>Телата от системата си взаимодействат с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вътрешни сили, </a:t>
                </a:r>
                <a:r>
                  <a:rPr lang="bg-BG" sz="1800" dirty="0">
                    <a:latin typeface="Segoe UI" panose="020B0502040204020203" pitchFamily="34" charset="0"/>
                    <a:ea typeface="Segoe UI" panose="020B0502040204020203" pitchFamily="34" charset="0"/>
                  </a:rPr>
                  <a:t>а силите, с които други тела, които не принадлежат на системата, действат върху нейните тела, са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външни. </a:t>
                </a:r>
                <a:r>
                  <a:rPr lang="bg-BG" sz="1800" dirty="0">
                    <a:latin typeface="Segoe UI" panose="020B0502040204020203" pitchFamily="34" charset="0"/>
                    <a:ea typeface="Segoe UI" panose="020B0502040204020203" pitchFamily="34" charset="0"/>
                  </a:rPr>
                  <a:t>Когато в системата действат само вътрешни сили, тя е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затворена. </a:t>
                </a:r>
                <a:r>
                  <a:rPr lang="bg-BG" sz="1800" dirty="0">
                    <a:latin typeface="Segoe UI" panose="020B0502040204020203" pitchFamily="34" charset="0"/>
                    <a:ea typeface="Segoe UI" panose="020B0502040204020203" pitchFamily="34" charset="0"/>
                  </a:rPr>
                  <a:t>Ако върху телата от системата действат и външни сили, системата е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отворена. </a:t>
                </a:r>
                <a:r>
                  <a:rPr lang="bg-BG" sz="1800" dirty="0">
                    <a:latin typeface="Segoe UI" panose="020B0502040204020203" pitchFamily="34" charset="0"/>
                    <a:ea typeface="Segoe UI" panose="020B0502040204020203" pitchFamily="34" charset="0"/>
                  </a:rPr>
                  <a:t>В природата реално не съществуват затворени системи. Има само системи, които с известно приближение могат да се разглеждат като затворени.</a:t>
                </a:r>
                <a:endParaRPr lang="en-US" sz="1800" dirty="0">
                  <a:latin typeface="Segoe UI" panose="020B0502040204020203" pitchFamily="34" charset="0"/>
                  <a:ea typeface="Segoe UI" panose="020B0502040204020203" pitchFamily="34" charset="0"/>
                </a:endParaRPr>
              </a:p>
              <a:p>
                <a:pPr indent="393700" algn="just">
                  <a:spcBef>
                    <a:spcPts val="900"/>
                  </a:spcBef>
                  <a:spcAft>
                    <a:spcPts val="600"/>
                  </a:spcAft>
                </a:pPr>
                <a:r>
                  <a:rPr lang="bg-BG" sz="1800" dirty="0">
                    <a:solidFill>
                      <a:srgbClr val="002060"/>
                    </a:solidFill>
                    <a:latin typeface="Segoe UI" panose="020B0502040204020203" pitchFamily="34" charset="0"/>
                    <a:ea typeface="Segoe UI" panose="020B0502040204020203" pitchFamily="34" charset="0"/>
                  </a:rPr>
                  <a:t>Векторната сума от моментите на всички тела в една механична система </a:t>
                </a:r>
                <a:r>
                  <a:rPr lang="bg-BG" sz="1800" b="1" dirty="0">
                    <a:solidFill>
                      <a:srgbClr val="002060"/>
                    </a:solidFill>
                    <a:latin typeface="Segoe UI" panose="020B0502040204020203" pitchFamily="34" charset="0"/>
                    <a:ea typeface="Segoe UI" panose="020B0502040204020203" pitchFamily="34" charset="0"/>
                    <a:cs typeface="Segoe UI" panose="020B0502040204020203" pitchFamily="34" charset="0"/>
                  </a:rPr>
                  <a:t>(</a:t>
                </a:r>
                <a14:m>
                  <m:oMath xmlns:m="http://schemas.openxmlformats.org/officeDocument/2006/math">
                    <m:acc>
                      <m:accPr>
                        <m:chr m:val="⃗"/>
                        <m:ctrlPr>
                          <a:rPr lang="bg-BG" sz="1800" b="1" i="1" dirty="0" smtClean="0">
                            <a:solidFill>
                              <a:srgbClr val="002060"/>
                            </a:solidFill>
                            <a:latin typeface="Cambria Math" panose="02040503050406030204" pitchFamily="18" charset="0"/>
                            <a:cs typeface="Segoe UI" panose="020B0502040204020203" pitchFamily="34" charset="0"/>
                          </a:rPr>
                        </m:ctrlPr>
                      </m:accPr>
                      <m:e>
                        <m:r>
                          <a:rPr lang="en-US" sz="1800" b="1" i="1" dirty="0" smtClean="0">
                            <a:solidFill>
                              <a:srgbClr val="002060"/>
                            </a:solidFill>
                            <a:latin typeface="Cambria Math" panose="02040503050406030204" pitchFamily="18" charset="0"/>
                            <a:cs typeface="Segoe UI" panose="020B0502040204020203" pitchFamily="34" charset="0"/>
                          </a:rPr>
                          <m:t>𝒑</m:t>
                        </m:r>
                      </m:e>
                    </m:acc>
                    <m:r>
                      <a:rPr lang="bg-BG" sz="1800" b="1" i="1" dirty="0" smtClean="0">
                        <a:solidFill>
                          <a:srgbClr val="002060"/>
                        </a:solidFill>
                        <a:latin typeface="Cambria Math" panose="02040503050406030204" pitchFamily="18" charset="0"/>
                        <a:ea typeface="Segoe UI" panose="020B0502040204020203" pitchFamily="34" charset="0"/>
                        <a:cs typeface="Segoe UI" panose="020B0502040204020203" pitchFamily="34" charset="0"/>
                      </a:rPr>
                      <m:t> </m:t>
                    </m:r>
                    <m:r>
                      <a:rPr lang="bg-BG" sz="1800" i="1" dirty="0">
                        <a:solidFill>
                          <a:srgbClr val="002060"/>
                        </a:solidFill>
                        <a:latin typeface="Cambria Math" panose="02040503050406030204" pitchFamily="18" charset="0"/>
                        <a:ea typeface="Segoe UI" panose="020B0502040204020203" pitchFamily="34" charset="0"/>
                      </a:rPr>
                      <m:t>=</m:t>
                    </m:r>
                    <m:sSub>
                      <m:sSubPr>
                        <m:ctrlPr>
                          <a:rPr lang="bg-BG" sz="1800" b="1" i="1" dirty="0">
                            <a:solidFill>
                              <a:srgbClr val="002060"/>
                            </a:solidFill>
                            <a:latin typeface="Cambria Math" panose="02040503050406030204" pitchFamily="18" charset="0"/>
                            <a:cs typeface="Segoe UI" panose="020B0502040204020203" pitchFamily="34" charset="0"/>
                          </a:rPr>
                        </m:ctrlPr>
                      </m:sSubPr>
                      <m:e>
                        <m:acc>
                          <m:accPr>
                            <m:chr m:val="⃗"/>
                            <m:ctrlPr>
                              <a:rPr lang="bg-BG" sz="1800" b="1" i="1" dirty="0">
                                <a:solidFill>
                                  <a:srgbClr val="002060"/>
                                </a:solidFill>
                                <a:latin typeface="Cambria Math" panose="02040503050406030204" pitchFamily="18" charset="0"/>
                                <a:cs typeface="Segoe UI" panose="020B0502040204020203" pitchFamily="34" charset="0"/>
                              </a:rPr>
                            </m:ctrlPr>
                          </m:accPr>
                          <m:e>
                            <m:r>
                              <a:rPr lang="en-US" sz="1800" b="1" i="1" dirty="0">
                                <a:solidFill>
                                  <a:srgbClr val="002060"/>
                                </a:solidFill>
                                <a:latin typeface="Cambria Math" panose="02040503050406030204" pitchFamily="18" charset="0"/>
                                <a:cs typeface="Segoe UI" panose="020B0502040204020203" pitchFamily="34" charset="0"/>
                              </a:rPr>
                              <m:t>𝒑</m:t>
                            </m:r>
                          </m:e>
                        </m:acc>
                      </m:e>
                      <m:sub>
                        <m:r>
                          <a:rPr lang="en-US" sz="1800" b="1" i="1" dirty="0">
                            <a:solidFill>
                              <a:srgbClr val="002060"/>
                            </a:solidFill>
                            <a:latin typeface="Cambria Math" panose="02040503050406030204" pitchFamily="18" charset="0"/>
                            <a:cs typeface="Segoe UI" panose="020B0502040204020203" pitchFamily="34" charset="0"/>
                          </a:rPr>
                          <m:t>𝟏</m:t>
                        </m:r>
                      </m:sub>
                    </m:sSub>
                    <m:r>
                      <a:rPr lang="en-US" sz="1800" b="1" i="1" dirty="0" smtClean="0">
                        <a:solidFill>
                          <a:srgbClr val="002060"/>
                        </a:solidFill>
                        <a:latin typeface="Cambria Math" panose="02040503050406030204" pitchFamily="18" charset="0"/>
                        <a:cs typeface="Segoe UI" panose="020B0502040204020203" pitchFamily="34" charset="0"/>
                      </a:rPr>
                      <m:t>+</m:t>
                    </m:r>
                    <m:sSub>
                      <m:sSubPr>
                        <m:ctrlPr>
                          <a:rPr lang="bg-BG" sz="1800" b="1" i="1" dirty="0">
                            <a:solidFill>
                              <a:srgbClr val="002060"/>
                            </a:solidFill>
                            <a:latin typeface="Cambria Math" panose="02040503050406030204" pitchFamily="18" charset="0"/>
                            <a:cs typeface="Segoe UI" panose="020B0502040204020203" pitchFamily="34" charset="0"/>
                          </a:rPr>
                        </m:ctrlPr>
                      </m:sSubPr>
                      <m:e>
                        <m:acc>
                          <m:accPr>
                            <m:chr m:val="⃗"/>
                            <m:ctrlPr>
                              <a:rPr lang="bg-BG" sz="1800" b="1" i="1" dirty="0" smtClean="0">
                                <a:solidFill>
                                  <a:srgbClr val="002060"/>
                                </a:solidFill>
                                <a:latin typeface="Cambria Math" panose="02040503050406030204" pitchFamily="18" charset="0"/>
                                <a:cs typeface="Segoe UI" panose="020B0502040204020203" pitchFamily="34" charset="0"/>
                              </a:rPr>
                            </m:ctrlPr>
                          </m:accPr>
                          <m:e>
                            <m:r>
                              <a:rPr lang="en-US" sz="1800" b="1" i="1" dirty="0" smtClean="0">
                                <a:solidFill>
                                  <a:srgbClr val="002060"/>
                                </a:solidFill>
                                <a:latin typeface="Cambria Math" panose="02040503050406030204" pitchFamily="18" charset="0"/>
                                <a:cs typeface="Segoe UI" panose="020B0502040204020203" pitchFamily="34" charset="0"/>
                              </a:rPr>
                              <m:t>𝒑</m:t>
                            </m:r>
                          </m:e>
                        </m:acc>
                      </m:e>
                      <m:sub>
                        <m:r>
                          <a:rPr lang="en-US" sz="1800" b="1" i="1" dirty="0" smtClean="0">
                            <a:solidFill>
                              <a:srgbClr val="002060"/>
                            </a:solidFill>
                            <a:latin typeface="Cambria Math" panose="02040503050406030204" pitchFamily="18" charset="0"/>
                            <a:cs typeface="Segoe UI" panose="020B0502040204020203" pitchFamily="34" charset="0"/>
                          </a:rPr>
                          <m:t>𝟐</m:t>
                        </m:r>
                      </m:sub>
                    </m:sSub>
                    <m:r>
                      <a:rPr lang="bg-BG" sz="1800" i="1" dirty="0">
                        <a:solidFill>
                          <a:srgbClr val="002060"/>
                        </a:solidFill>
                        <a:latin typeface="Cambria Math" panose="02040503050406030204" pitchFamily="18" charset="0"/>
                        <a:ea typeface="Segoe UI" panose="020B0502040204020203" pitchFamily="34" charset="0"/>
                      </a:rPr>
                      <m:t>+ </m:t>
                    </m:r>
                    <m:r>
                      <a:rPr lang="bg-BG" sz="1800" b="1" i="1" dirty="0">
                        <a:solidFill>
                          <a:srgbClr val="002060"/>
                        </a:solidFill>
                        <a:latin typeface="Cambria Math" panose="02040503050406030204" pitchFamily="18" charset="0"/>
                        <a:ea typeface="Segoe UI" panose="020B0502040204020203" pitchFamily="34" charset="0"/>
                        <a:cs typeface="Segoe UI" panose="020B0502040204020203" pitchFamily="34" charset="0"/>
                      </a:rPr>
                      <m:t>… </m:t>
                    </m:r>
                    <m:r>
                      <a:rPr lang="bg-BG" sz="1800" i="1" dirty="0">
                        <a:solidFill>
                          <a:srgbClr val="002060"/>
                        </a:solidFill>
                        <a:latin typeface="Cambria Math" panose="02040503050406030204" pitchFamily="18" charset="0"/>
                        <a:ea typeface="Segoe UI" panose="020B0502040204020203" pitchFamily="34" charset="0"/>
                      </a:rPr>
                      <m:t>+</m:t>
                    </m:r>
                    <m:sSub>
                      <m:sSubPr>
                        <m:ctrlPr>
                          <a:rPr lang="bg-BG" sz="1800" b="1" i="1" dirty="0">
                            <a:solidFill>
                              <a:srgbClr val="002060"/>
                            </a:solidFill>
                            <a:latin typeface="Cambria Math" panose="02040503050406030204" pitchFamily="18" charset="0"/>
                            <a:cs typeface="Segoe UI" panose="020B0502040204020203" pitchFamily="34" charset="0"/>
                          </a:rPr>
                        </m:ctrlPr>
                      </m:sSubPr>
                      <m:e>
                        <m:acc>
                          <m:accPr>
                            <m:chr m:val="⃗"/>
                            <m:ctrlPr>
                              <a:rPr lang="bg-BG" sz="1800" b="1" i="1" dirty="0">
                                <a:solidFill>
                                  <a:srgbClr val="002060"/>
                                </a:solidFill>
                                <a:latin typeface="Cambria Math" panose="02040503050406030204" pitchFamily="18" charset="0"/>
                                <a:cs typeface="Segoe UI" panose="020B0502040204020203" pitchFamily="34" charset="0"/>
                              </a:rPr>
                            </m:ctrlPr>
                          </m:accPr>
                          <m:e>
                            <m:r>
                              <a:rPr lang="en-US" sz="1800" b="1" i="1" dirty="0">
                                <a:solidFill>
                                  <a:srgbClr val="002060"/>
                                </a:solidFill>
                                <a:latin typeface="Cambria Math" panose="02040503050406030204" pitchFamily="18" charset="0"/>
                                <a:cs typeface="Segoe UI" panose="020B0502040204020203" pitchFamily="34" charset="0"/>
                              </a:rPr>
                              <m:t>𝒑</m:t>
                            </m:r>
                          </m:e>
                        </m:acc>
                      </m:e>
                      <m:sub>
                        <m:r>
                          <a:rPr lang="en-US" sz="1800" b="1" i="1" dirty="0" smtClean="0">
                            <a:solidFill>
                              <a:srgbClr val="002060"/>
                            </a:solidFill>
                            <a:latin typeface="Cambria Math" panose="02040503050406030204" pitchFamily="18" charset="0"/>
                            <a:cs typeface="Segoe UI" panose="020B0502040204020203" pitchFamily="34" charset="0"/>
                          </a:rPr>
                          <m:t>𝒏</m:t>
                        </m:r>
                      </m:sub>
                    </m:sSub>
                  </m:oMath>
                </a14:m>
                <a:r>
                  <a:rPr lang="bg-BG" sz="1800" b="1"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2060"/>
                    </a:solidFill>
                    <a:latin typeface="Segoe UI" panose="020B0502040204020203" pitchFamily="34" charset="0"/>
                    <a:ea typeface="Segoe UI" panose="020B0502040204020203" pitchFamily="34" charset="0"/>
                  </a:rPr>
                  <a:t>се нарича общ </a:t>
                </a:r>
                <a:r>
                  <a:rPr lang="bg-BG" sz="1800" b="1" dirty="0">
                    <a:solidFill>
                      <a:srgbClr val="002060"/>
                    </a:solidFill>
                    <a:latin typeface="Segoe UI" panose="020B0502040204020203" pitchFamily="34" charset="0"/>
                    <a:ea typeface="Segoe UI" panose="020B0502040204020203" pitchFamily="34" charset="0"/>
                    <a:cs typeface="Segoe UI" panose="020B0502040204020203" pitchFamily="34" charset="0"/>
                  </a:rPr>
                  <a:t>момент на системата.</a:t>
                </a:r>
                <a:endParaRPr lang="en-US" sz="1800" dirty="0">
                  <a:solidFill>
                    <a:srgbClr val="002060"/>
                  </a:solidFill>
                  <a:latin typeface="Segoe UI" panose="020B0502040204020203" pitchFamily="34" charset="0"/>
                  <a:ea typeface="Segoe UI" panose="020B0502040204020203"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755576" y="2240868"/>
                <a:ext cx="7764524" cy="3331681"/>
              </a:xfrm>
              <a:prstGeom prst="rect">
                <a:avLst/>
              </a:prstGeom>
              <a:blipFill rotWithShape="0">
                <a:blip r:embed="rId2" cstate="print"/>
                <a:stretch>
                  <a:fillRect l="-627" t="-730" r="-470" b="-2007"/>
                </a:stretch>
              </a:blipFill>
              <a:ln>
                <a:solidFill>
                  <a:srgbClr val="FFC000"/>
                </a:solidFill>
              </a:ln>
            </p:spPr>
            <p:txBody>
              <a:bodyPr/>
              <a:lstStyle/>
              <a:p>
                <a:r>
                  <a:rPr lang="bg-BG">
                    <a:noFill/>
                  </a:rPr>
                  <a:t> </a:t>
                </a:r>
              </a:p>
            </p:txBody>
          </p:sp>
        </mc:Fallback>
      </mc:AlternateContent>
      <p:sp>
        <p:nvSpPr>
          <p:cNvPr id="12" name="Rectangle 11"/>
          <p:cNvSpPr/>
          <p:nvPr/>
        </p:nvSpPr>
        <p:spPr>
          <a:xfrm>
            <a:off x="0" y="891193"/>
            <a:ext cx="7868501" cy="461665"/>
          </a:xfrm>
          <a:prstGeom prst="rect">
            <a:avLst/>
          </a:prstGeom>
        </p:spPr>
        <p:txBody>
          <a:bodyPr wrap="none">
            <a:spAutoFit/>
          </a:bodyPr>
          <a:lstStyle/>
          <a:p>
            <a:pPr indent="393700" algn="just">
              <a:spcBef>
                <a:spcPts val="300"/>
              </a:spcBef>
              <a:spcAft>
                <a:spcPts val="455"/>
              </a:spcAft>
            </a:pPr>
            <a:r>
              <a:rPr lang="bg-BG" sz="2400" b="1" dirty="0">
                <a:latin typeface="+mj-lt"/>
                <a:ea typeface="Segoe UI" panose="020B0502040204020203" pitchFamily="34" charset="0"/>
              </a:rPr>
              <a:t>Закон за запазване момента на система от тела</a:t>
            </a:r>
            <a:endParaRPr lang="en-US" sz="2400" b="1" dirty="0">
              <a:latin typeface="+mj-lt"/>
              <a:ea typeface="Segoe UI" panose="020B0502040204020203" pitchFamily="34" charset="0"/>
            </a:endParaRPr>
          </a:p>
        </p:txBody>
      </p:sp>
    </p:spTree>
    <p:extLst>
      <p:ext uri="{BB962C8B-B14F-4D97-AF65-F5344CB8AC3E}">
        <p14:creationId xmlns:p14="http://schemas.microsoft.com/office/powerpoint/2010/main" xmlns="" val="257926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22</a:t>
            </a:fld>
            <a:endParaRPr lang="en-US" altLang="en-US" dirty="0"/>
          </a:p>
        </p:txBody>
      </p:sp>
      <p:sp>
        <p:nvSpPr>
          <p:cNvPr id="4" name="Rectangle 3"/>
          <p:cNvSpPr/>
          <p:nvPr/>
        </p:nvSpPr>
        <p:spPr>
          <a:xfrm>
            <a:off x="457200" y="3825044"/>
            <a:ext cx="7596844" cy="2031325"/>
          </a:xfrm>
          <a:prstGeom prst="rect">
            <a:avLst/>
          </a:prstGeom>
          <a:solidFill>
            <a:schemeClr val="bg1"/>
          </a:solidFill>
          <a:ln>
            <a:solidFill>
              <a:srgbClr val="FFC000"/>
            </a:solidFill>
          </a:ln>
        </p:spPr>
        <p:txBody>
          <a:bodyPr wrap="square">
            <a:spAutoFit/>
          </a:bodyPr>
          <a:lstStyle/>
          <a:p>
            <a:pPr algn="just"/>
            <a:r>
              <a:rPr lang="bg-BG" sz="1800" i="1" dirty="0">
                <a:solidFill>
                  <a:srgbClr val="0070C0"/>
                </a:solidFill>
                <a:latin typeface="Segoe UI" panose="020B0502040204020203" pitchFamily="34" charset="0"/>
                <a:ea typeface="Segoe UI" panose="020B0502040204020203" pitchFamily="34" charset="0"/>
                <a:cs typeface="Segoe UI" panose="020B0502040204020203" pitchFamily="34" charset="0"/>
              </a:rPr>
              <a:t>Общият момент на затворена механична система не се променя с времето.</a:t>
            </a:r>
            <a:r>
              <a:rPr lang="en-US" sz="1800" i="1"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Това</a:t>
            </a:r>
            <a:r>
              <a:rPr lang="bg-BG" sz="1800" dirty="0">
                <a:solidFill>
                  <a:srgbClr val="000000"/>
                </a:solidFill>
                <a:latin typeface="Segoe UI" panose="020B0502040204020203" pitchFamily="34" charset="0"/>
                <a:cs typeface="Segoe UI" panose="020B0502040204020203" pitchFamily="34" charset="0"/>
              </a:rPr>
              <a:t> гласи </a:t>
            </a:r>
            <a:r>
              <a:rPr lang="bg-BG" sz="1800" b="1" dirty="0">
                <a:solidFill>
                  <a:srgbClr val="FF0000"/>
                </a:solidFill>
                <a:latin typeface="Segoe UI" panose="020B0502040204020203" pitchFamily="34" charset="0"/>
                <a:cs typeface="Segoe UI" panose="020B0502040204020203" pitchFamily="34" charset="0"/>
              </a:rPr>
              <a:t>законът за запазване на момента</a:t>
            </a:r>
            <a:r>
              <a:rPr lang="bg-BG" sz="1800" dirty="0">
                <a:solidFill>
                  <a:srgbClr val="000000"/>
                </a:solidFill>
                <a:latin typeface="Segoe UI" panose="020B0502040204020203" pitchFamily="34" charset="0"/>
                <a:cs typeface="Segoe UI" panose="020B0502040204020203" pitchFamily="34" charset="0"/>
              </a:rPr>
              <a:t>. Под въздействие на вътрешните сили може да се извършва само преразпределение на моментите между телата вътре в системата, но общата сума от тези промени е нула. Например, затворена система от две топки с еднакви маси запазва един и същ момент преди и след сблъсък</a:t>
            </a:r>
            <a:endParaRPr lang="bg-BG" sz="1800"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cstate="print"/>
          <a:stretch>
            <a:fillRect/>
          </a:stretch>
        </p:blipFill>
        <p:spPr>
          <a:xfrm>
            <a:off x="928973" y="440327"/>
            <a:ext cx="6688015" cy="3384717"/>
          </a:xfrm>
          <a:prstGeom prst="rect">
            <a:avLst/>
          </a:prstGeom>
        </p:spPr>
      </p:pic>
    </p:spTree>
    <p:extLst>
      <p:ext uri="{BB962C8B-B14F-4D97-AF65-F5344CB8AC3E}">
        <p14:creationId xmlns:p14="http://schemas.microsoft.com/office/powerpoint/2010/main" xmlns="" val="512760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23</a:t>
            </a:fld>
            <a:endParaRPr lang="en-US" altLang="en-US" dirty="0"/>
          </a:p>
        </p:txBody>
      </p:sp>
      <p:pic>
        <p:nvPicPr>
          <p:cNvPr id="4" name="Picture 3"/>
          <p:cNvPicPr>
            <a:picLocks noChangeAspect="1"/>
          </p:cNvPicPr>
          <p:nvPr/>
        </p:nvPicPr>
        <p:blipFill rotWithShape="1">
          <a:blip r:embed="rId2" cstate="print"/>
          <a:srcRect l="8211" t="19294" r="8314"/>
          <a:stretch/>
        </p:blipFill>
        <p:spPr>
          <a:xfrm>
            <a:off x="251520" y="224644"/>
            <a:ext cx="7452828" cy="3313381"/>
          </a:xfrm>
          <a:prstGeom prst="rect">
            <a:avLst/>
          </a:prstGeom>
        </p:spPr>
      </p:pic>
      <p:sp>
        <p:nvSpPr>
          <p:cNvPr id="7" name="Rectangle 6"/>
          <p:cNvSpPr/>
          <p:nvPr/>
        </p:nvSpPr>
        <p:spPr>
          <a:xfrm>
            <a:off x="260684" y="3659057"/>
            <a:ext cx="8435280" cy="2462213"/>
          </a:xfrm>
          <a:prstGeom prst="rect">
            <a:avLst/>
          </a:prstGeom>
          <a:solidFill>
            <a:schemeClr val="bg1"/>
          </a:solidFill>
          <a:ln>
            <a:solidFill>
              <a:srgbClr val="FFC000"/>
            </a:solidFill>
          </a:ln>
        </p:spPr>
        <p:txBody>
          <a:bodyPr wrap="square">
            <a:spAutoFit/>
          </a:bodyPr>
          <a:lstStyle/>
          <a:p>
            <a:pPr indent="406400" algn="just">
              <a:spcBef>
                <a:spcPts val="900"/>
              </a:spcBef>
              <a:spcAft>
                <a:spcPts val="315"/>
              </a:spcAft>
            </a:pPr>
            <a:r>
              <a:rPr lang="bg-BG" sz="1800" dirty="0">
                <a:latin typeface="Segoe UI" panose="020B0502040204020203" pitchFamily="34" charset="0"/>
                <a:ea typeface="Segoe UI" panose="020B0502040204020203" pitchFamily="34" charset="0"/>
              </a:rPr>
              <a:t>При отворена система обаче, сумата от измененията през даден интервал от време може и да не е равна на нула, защото зависи от импулсите на външните сили за този интервал от време.</a:t>
            </a:r>
            <a:endParaRPr lang="en-US" sz="1800" dirty="0">
              <a:latin typeface="Segoe UI" panose="020B0502040204020203" pitchFamily="34" charset="0"/>
              <a:ea typeface="Segoe UI" panose="020B0502040204020203" pitchFamily="34" charset="0"/>
            </a:endParaRPr>
          </a:p>
          <a:p>
            <a:pPr indent="406400" algn="just">
              <a:spcBef>
                <a:spcPts val="900"/>
              </a:spcBef>
              <a:spcAft>
                <a:spcPts val="985"/>
              </a:spcAft>
            </a:pPr>
            <a:r>
              <a:rPr lang="bg-BG" sz="1800" dirty="0">
                <a:solidFill>
                  <a:srgbClr val="002060"/>
                </a:solidFill>
                <a:latin typeface="Segoe UI" panose="020B0502040204020203" pitchFamily="34" charset="0"/>
                <a:ea typeface="Segoe UI" panose="020B0502040204020203" pitchFamily="34" charset="0"/>
              </a:rPr>
              <a:t>Фигурата, показана по-горе, също илюстрира закона за запазване на момента в затворена система. За разлика от горния пример, в който тела с равни маси си обменят скорост, системата от пистолет и куршум показва друго разпределение на скоростите след изстрела- обратно пропорционално на техните маси.</a:t>
            </a:r>
            <a:endParaRPr lang="en-US" sz="1800" dirty="0">
              <a:solidFill>
                <a:srgbClr val="00206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1575649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24</a:t>
            </a:fld>
            <a:endParaRPr lang="en-US" altLang="en-US" dirty="0"/>
          </a:p>
        </p:txBody>
      </p:sp>
      <p:sp>
        <p:nvSpPr>
          <p:cNvPr id="14" name="Rectangle 13"/>
          <p:cNvSpPr/>
          <p:nvPr/>
        </p:nvSpPr>
        <p:spPr>
          <a:xfrm>
            <a:off x="287524" y="2336995"/>
            <a:ext cx="8579296" cy="3472746"/>
          </a:xfrm>
          <a:prstGeom prst="rect">
            <a:avLst/>
          </a:prstGeom>
          <a:solidFill>
            <a:schemeClr val="bg1"/>
          </a:solidFill>
          <a:ln>
            <a:solidFill>
              <a:srgbClr val="FFC000"/>
            </a:solidFill>
          </a:ln>
        </p:spPr>
        <p:txBody>
          <a:bodyPr wrap="square">
            <a:spAutoFit/>
          </a:bodyPr>
          <a:lstStyle/>
          <a:p>
            <a:pPr indent="406400" algn="just">
              <a:spcBef>
                <a:spcPts val="900"/>
              </a:spcBef>
              <a:spcAft>
                <a:spcPts val="315"/>
              </a:spcAft>
            </a:pP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Първият основен закон (принцип) на динамиката е открит от Галилей, но Нютон го формулира по нов начин: </a:t>
            </a:r>
            <a:r>
              <a:rPr lang="bg-BG" sz="1800" b="1" dirty="0">
                <a:latin typeface="Segoe UI" panose="020B0502040204020203" pitchFamily="34" charset="0"/>
                <a:ea typeface="Segoe UI" panose="020B0502040204020203" pitchFamily="34" charset="0"/>
              </a:rPr>
              <a:t>Всяко тяло запазва състоянието си на покой или равномерно праволинейно движение, ако върху него не действат други тела.</a:t>
            </a:r>
            <a:endParaRPr lang="en-US" sz="1800" b="1" dirty="0">
              <a:latin typeface="Segoe UI" panose="020B0502040204020203" pitchFamily="34" charset="0"/>
              <a:ea typeface="Segoe UI" panose="020B0502040204020203" pitchFamily="34" charset="0"/>
            </a:endParaRPr>
          </a:p>
          <a:p>
            <a:pPr indent="406400" algn="just">
              <a:spcBef>
                <a:spcPts val="900"/>
              </a:spcBef>
              <a:spcAft>
                <a:spcPts val="545"/>
              </a:spcAft>
            </a:pPr>
            <a:r>
              <a:rPr lang="bg-BG" sz="1800" dirty="0">
                <a:latin typeface="Segoe UI" panose="020B0502040204020203" pitchFamily="34" charset="0"/>
                <a:ea typeface="Segoe UI" panose="020B0502040204020203" pitchFamily="34" charset="0"/>
              </a:rPr>
              <a:t>Когато тяло е в покой или се движи равномерно праволинейно скоростта му е постоянна по големина и посока. Следователно, ако върху тялото не действат други тела, то запазва скоростта си. Явлението, при което тяло запазва скоростта си постоянна по големина и посока, ако върху него не действат други тела, се нарича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инерция. </a:t>
            </a:r>
            <a:r>
              <a:rPr lang="bg-BG" sz="1800" dirty="0">
                <a:latin typeface="Segoe UI" panose="020B0502040204020203" pitchFamily="34" charset="0"/>
                <a:ea typeface="Segoe UI" panose="020B0502040204020203" pitchFamily="34" charset="0"/>
              </a:rPr>
              <a:t>Инерцията е причина нещата трудно да спират, както и трудно да се задвижват.</a:t>
            </a:r>
            <a:endParaRPr lang="en-US" sz="1800" dirty="0">
              <a:latin typeface="Segoe UI" panose="020B0502040204020203" pitchFamily="34" charset="0"/>
              <a:ea typeface="Segoe UI" panose="020B0502040204020203" pitchFamily="34" charset="0"/>
            </a:endParaRPr>
          </a:p>
          <a:p>
            <a:pPr indent="406400" algn="just">
              <a:spcBef>
                <a:spcPts val="900"/>
              </a:spcBef>
              <a:spcAft>
                <a:spcPts val="420"/>
              </a:spcAft>
            </a:pPr>
            <a:r>
              <a:rPr lang="bg-BG" sz="1800" dirty="0">
                <a:latin typeface="Segoe UI" panose="020B0502040204020203" pitchFamily="34" charset="0"/>
                <a:ea typeface="Segoe UI" panose="020B0502040204020203" pitchFamily="34" charset="0"/>
              </a:rPr>
              <a:t>Първият принцип на динамиката се нарича още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принцип за инерцията.</a:t>
            </a:r>
            <a:endParaRPr lang="en-US" sz="1800" dirty="0">
              <a:latin typeface="Segoe UI" panose="020B0502040204020203" pitchFamily="34" charset="0"/>
              <a:ea typeface="Segoe UI" panose="020B0502040204020203" pitchFamily="34" charset="0"/>
            </a:endParaRPr>
          </a:p>
        </p:txBody>
      </p:sp>
      <p:sp>
        <p:nvSpPr>
          <p:cNvPr id="15" name="Rectangle 14"/>
          <p:cNvSpPr/>
          <p:nvPr/>
        </p:nvSpPr>
        <p:spPr>
          <a:xfrm>
            <a:off x="9545" y="601432"/>
            <a:ext cx="8028544" cy="430887"/>
          </a:xfrm>
          <a:prstGeom prst="rect">
            <a:avLst/>
          </a:prstGeom>
        </p:spPr>
        <p:txBody>
          <a:bodyPr wrap="none">
            <a:spAutoFit/>
          </a:bodyPr>
          <a:lstStyle/>
          <a:p>
            <a:pPr indent="406400" algn="just">
              <a:spcBef>
                <a:spcPts val="2100"/>
              </a:spcBef>
              <a:spcAft>
                <a:spcPts val="2470"/>
              </a:spcAft>
            </a:pPr>
            <a:r>
              <a:rPr lang="bg-BG" sz="2200" b="1" cap="small" dirty="0">
                <a:latin typeface="+mj-lt"/>
                <a:ea typeface="Segoe UI" panose="020B0502040204020203" pitchFamily="34" charset="0"/>
                <a:cs typeface="Segoe UI" panose="020B0502040204020203" pitchFamily="34" charset="0"/>
              </a:rPr>
              <a:t>Закони на динамиката при транслационните движения</a:t>
            </a:r>
            <a:endParaRPr lang="en-US" sz="2200" b="1" dirty="0">
              <a:latin typeface="+mj-lt"/>
              <a:ea typeface="Segoe UI" panose="020B0502040204020203" pitchFamily="34" charset="0"/>
            </a:endParaRPr>
          </a:p>
        </p:txBody>
      </p:sp>
      <p:sp>
        <p:nvSpPr>
          <p:cNvPr id="16" name="Rectangle 15"/>
          <p:cNvSpPr/>
          <p:nvPr/>
        </p:nvSpPr>
        <p:spPr>
          <a:xfrm>
            <a:off x="2298343" y="1698281"/>
            <a:ext cx="4557658" cy="400110"/>
          </a:xfrm>
          <a:prstGeom prst="rect">
            <a:avLst/>
          </a:prstGeom>
        </p:spPr>
        <p:txBody>
          <a:bodyPr wrap="none">
            <a:spAutoFit/>
          </a:bodyPr>
          <a:lstStyle/>
          <a:p>
            <a:pPr indent="406400" algn="just">
              <a:spcBef>
                <a:spcPts val="300"/>
              </a:spcBef>
              <a:spcAft>
                <a:spcPts val="440"/>
              </a:spcAft>
            </a:pPr>
            <a:r>
              <a:rPr lang="bg-BG" sz="2000" b="1" dirty="0">
                <a:latin typeface="Segoe UI" panose="020B0502040204020203" pitchFamily="34" charset="0"/>
                <a:ea typeface="Segoe UI" panose="020B0502040204020203" pitchFamily="34" charset="0"/>
              </a:rPr>
              <a:t>Първи принцип на динамиката</a:t>
            </a:r>
            <a:endParaRPr lang="en-US" sz="200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136000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25</a:t>
            </a:fld>
            <a:endParaRPr lang="en-US" altLang="en-US" dirty="0"/>
          </a:p>
        </p:txBody>
      </p:sp>
      <p:pic>
        <p:nvPicPr>
          <p:cNvPr id="4" name="Picture 3"/>
          <p:cNvPicPr>
            <a:picLocks noChangeAspect="1"/>
          </p:cNvPicPr>
          <p:nvPr/>
        </p:nvPicPr>
        <p:blipFill rotWithShape="1">
          <a:blip r:embed="rId2" cstate="print"/>
          <a:srcRect r="58662" b="87230"/>
          <a:stretch/>
        </p:blipFill>
        <p:spPr>
          <a:xfrm>
            <a:off x="899592" y="1287024"/>
            <a:ext cx="6498752" cy="377839"/>
          </a:xfrm>
          <a:prstGeom prst="rect">
            <a:avLst/>
          </a:prstGeom>
        </p:spPr>
      </p:pic>
      <p:sp>
        <p:nvSpPr>
          <p:cNvPr id="14" name="Rectangle 13"/>
          <p:cNvSpPr/>
          <p:nvPr/>
        </p:nvSpPr>
        <p:spPr>
          <a:xfrm>
            <a:off x="107504" y="998351"/>
            <a:ext cx="7787208" cy="2862322"/>
          </a:xfrm>
          <a:prstGeom prst="rect">
            <a:avLst/>
          </a:prstGeom>
          <a:solidFill>
            <a:schemeClr val="bg1"/>
          </a:solidFill>
          <a:ln>
            <a:solidFill>
              <a:srgbClr val="FFC000"/>
            </a:solidFill>
          </a:ln>
        </p:spPr>
        <p:txBody>
          <a:bodyPr wrap="square">
            <a:spAutoFit/>
          </a:bodyPr>
          <a:lstStyle/>
          <a:p>
            <a:pPr indent="381000" algn="just">
              <a:spcBef>
                <a:spcPts val="900"/>
              </a:spcBef>
              <a:spcAft>
                <a:spcPts val="285"/>
              </a:spcAft>
            </a:pPr>
            <a:r>
              <a:rPr lang="bg-BG" sz="1800" dirty="0">
                <a:solidFill>
                  <a:srgbClr val="002060"/>
                </a:solidFill>
                <a:latin typeface="Segoe UI" panose="020B0502040204020203" pitchFamily="34" charset="0"/>
                <a:ea typeface="Segoe UI" panose="020B0502040204020203" pitchFamily="34" charset="0"/>
              </a:rPr>
              <a:t>От първия основен закон на динамиката следва, </a:t>
            </a:r>
            <a:r>
              <a:rPr lang="bg-BG" sz="1800" i="1" dirty="0">
                <a:solidFill>
                  <a:srgbClr val="002060"/>
                </a:solidFill>
                <a:latin typeface="Segoe UI" panose="020B0502040204020203" pitchFamily="34" charset="0"/>
                <a:ea typeface="Segoe UI" panose="020B0502040204020203" pitchFamily="34" charset="0"/>
              </a:rPr>
              <a:t>че когато върху едно тяло не действа друго тяло, то се движи равномерно праволинейно с постоянна скорост и нулево ускорение</a:t>
            </a:r>
            <a:r>
              <a:rPr lang="bg-BG" sz="1800" dirty="0">
                <a:solidFill>
                  <a:srgbClr val="002060"/>
                </a:solidFill>
                <a:latin typeface="Segoe UI" panose="020B0502040204020203" pitchFamily="34" charset="0"/>
                <a:ea typeface="Segoe UI" panose="020B0502040204020203" pitchFamily="34" charset="0"/>
              </a:rPr>
              <a:t>. Тялото получава различно от нула ускорение, само ако върху него действа друго тяло. Това ускорение може да е различно по големина и посока в зависимост от действието. С други думи, първият принцип на Нютон постановява, че ускорението се дължи на наличието на сили. Той обаче не дава никаква информация за количествената връзка, която вероятно съществува между силите и предизвиканите от тях промени в скоростта.</a:t>
            </a:r>
            <a:endParaRPr lang="en-US" sz="1800" dirty="0">
              <a:solidFill>
                <a:srgbClr val="002060"/>
              </a:solidFill>
              <a:latin typeface="Segoe UI" panose="020B0502040204020203" pitchFamily="34" charset="0"/>
              <a:ea typeface="Segoe UI" panose="020B0502040204020203" pitchFamily="34" charset="0"/>
            </a:endParaRPr>
          </a:p>
        </p:txBody>
      </p:sp>
      <p:sp>
        <p:nvSpPr>
          <p:cNvPr id="15" name="Rectangle 14"/>
          <p:cNvSpPr/>
          <p:nvPr/>
        </p:nvSpPr>
        <p:spPr>
          <a:xfrm>
            <a:off x="1325388" y="313945"/>
            <a:ext cx="4853445" cy="430887"/>
          </a:xfrm>
          <a:prstGeom prst="rect">
            <a:avLst/>
          </a:prstGeom>
        </p:spPr>
        <p:txBody>
          <a:bodyPr wrap="none">
            <a:spAutoFit/>
          </a:bodyPr>
          <a:lstStyle/>
          <a:p>
            <a:pPr indent="381000" algn="just">
              <a:spcBef>
                <a:spcPts val="300"/>
              </a:spcBef>
              <a:spcAft>
                <a:spcPts val="440"/>
              </a:spcAft>
            </a:pPr>
            <a:r>
              <a:rPr lang="bg-BG" sz="2200" b="1" dirty="0">
                <a:latin typeface="Segoe UI" panose="020B0502040204020203" pitchFamily="34" charset="0"/>
                <a:ea typeface="Segoe UI" panose="020B0502040204020203" pitchFamily="34" charset="0"/>
              </a:rPr>
              <a:t>Втори принцип на динамиката</a:t>
            </a:r>
            <a:endParaRPr lang="en-US" sz="2200" b="1" dirty="0">
              <a:latin typeface="Segoe UI" panose="020B0502040204020203" pitchFamily="34" charset="0"/>
              <a:ea typeface="Segoe UI" panose="020B0502040204020203" pitchFamily="34" charset="0"/>
            </a:endParaRPr>
          </a:p>
        </p:txBody>
      </p:sp>
      <mc:AlternateContent xmlns:mc="http://schemas.openxmlformats.org/markup-compatibility/2006">
        <mc:Choice xmlns:a14="http://schemas.microsoft.com/office/drawing/2010/main" xmlns="" Requires="a14">
          <p:sp>
            <p:nvSpPr>
              <p:cNvPr id="16" name="Rectangle 15"/>
              <p:cNvSpPr/>
              <p:nvPr/>
            </p:nvSpPr>
            <p:spPr>
              <a:xfrm>
                <a:off x="251520" y="4046158"/>
                <a:ext cx="8673120" cy="1940147"/>
              </a:xfrm>
              <a:prstGeom prst="rect">
                <a:avLst/>
              </a:prstGeom>
              <a:solidFill>
                <a:schemeClr val="bg1"/>
              </a:solidFill>
              <a:ln>
                <a:solidFill>
                  <a:srgbClr val="FFC000"/>
                </a:solidFill>
              </a:ln>
            </p:spPr>
            <p:txBody>
              <a:bodyPr wrap="square">
                <a:spAutoFit/>
              </a:bodyPr>
              <a:lstStyle/>
              <a:p>
                <a:pPr indent="381000" algn="just">
                  <a:spcBef>
                    <a:spcPts val="900"/>
                  </a:spcBef>
                  <a:spcAft>
                    <a:spcPts val="315"/>
                  </a:spcAft>
                </a:pPr>
                <a:r>
                  <a:rPr lang="bg-BG" sz="1800" dirty="0">
                    <a:latin typeface="Segoe UI" panose="020B0502040204020203" pitchFamily="34" charset="0"/>
                    <a:ea typeface="Segoe UI" panose="020B0502040204020203" pitchFamily="34" charset="0"/>
                  </a:rPr>
                  <a:t>Вторият закон на Нютон описва количествената релация между сила, маса и ускорение. Във формулировката, дадена му от Нютон, този закон гласи, че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скоростта на промяна на момента на тяло </a:t>
                </a: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14:m>
                  <m:oMath xmlns:m="http://schemas.openxmlformats.org/officeDocument/2006/math">
                    <m:r>
                      <a:rPr lang="en-US"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𝒑</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𝒕</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е равна на силата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действаща върху това тяло: </a:t>
                </a:r>
                <a14:m>
                  <m:oMath xmlns:m="http://schemas.openxmlformats.org/officeDocument/2006/math">
                    <m:r>
                      <a:rPr lang="en-US"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𝒑</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𝒕</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 </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US" sz="1800" dirty="0">
                  <a:latin typeface="Segoe UI" panose="020B0502040204020203" pitchFamily="34" charset="0"/>
                  <a:ea typeface="Segoe UI" panose="020B0502040204020203" pitchFamily="34" charset="0"/>
                </a:endParaRPr>
              </a:p>
              <a:p>
                <a:pPr indent="381000" algn="just">
                  <a:spcBef>
                    <a:spcPts val="300"/>
                  </a:spcBef>
                  <a:spcAft>
                    <a:spcPts val="330"/>
                  </a:spcAft>
                </a:pP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Или, казано по друг начин, </a:t>
                </a:r>
                <a:r>
                  <a:rPr lang="bg-BG" sz="1800" b="1" dirty="0">
                    <a:latin typeface="Segoe UI" panose="020B0502040204020203" pitchFamily="34" charset="0"/>
                    <a:ea typeface="Segoe UI" panose="020B0502040204020203" pitchFamily="34" charset="0"/>
                  </a:rPr>
                  <a:t>изменението на момента на едно тяло</a:t>
                </a:r>
                <a14:m>
                  <m:oMath xmlns:m="http://schemas.openxmlformats.org/officeDocument/2006/math">
                    <m:r>
                      <a:rPr lang="en-US" sz="2000" b="1" i="0" dirty="0" smtClean="0">
                        <a:solidFill>
                          <a:srgbClr val="FF0000"/>
                        </a:solidFill>
                        <a:latin typeface="Cambria Math" panose="02040503050406030204" pitchFamily="18" charset="0"/>
                        <a:ea typeface="Cambria Math" panose="02040503050406030204" pitchFamily="18" charset="0"/>
                      </a:rPr>
                      <m:t> </m:t>
                    </m:r>
                    <m:r>
                      <a:rPr lang="en-US" sz="2000" b="1" i="1" dirty="0">
                        <a:solidFill>
                          <a:srgbClr val="FF0000"/>
                        </a:solidFill>
                        <a:latin typeface="Cambria Math" panose="02040503050406030204" pitchFamily="18" charset="0"/>
                        <a:ea typeface="Cambria Math" panose="02040503050406030204" pitchFamily="18" charset="0"/>
                      </a:rPr>
                      <m:t>∆</m:t>
                    </m:r>
                    <m:r>
                      <a:rPr lang="en-US" sz="2000" b="1" i="1" dirty="0">
                        <a:solidFill>
                          <a:srgbClr val="FF0000"/>
                        </a:solidFill>
                        <a:latin typeface="Cambria Math" panose="02040503050406030204" pitchFamily="18" charset="0"/>
                        <a:ea typeface="Segoe UI" panose="020B0502040204020203" pitchFamily="34" charset="0"/>
                      </a:rPr>
                      <m:t>(</m:t>
                    </m:r>
                    <m:r>
                      <a:rPr lang="en-US" sz="2000" b="1" i="1" dirty="0">
                        <a:solidFill>
                          <a:srgbClr val="FF0000"/>
                        </a:solidFill>
                        <a:latin typeface="Cambria Math" panose="02040503050406030204" pitchFamily="18" charset="0"/>
                        <a:ea typeface="Segoe UI" panose="020B0502040204020203" pitchFamily="34" charset="0"/>
                      </a:rPr>
                      <m:t>𝒎𝒗</m:t>
                    </m:r>
                    <m:r>
                      <a:rPr lang="en-US" sz="2000" b="1" i="1" dirty="0">
                        <a:solidFill>
                          <a:srgbClr val="FF0000"/>
                        </a:solidFill>
                        <a:latin typeface="Cambria Math" panose="02040503050406030204" pitchFamily="18" charset="0"/>
                        <a:ea typeface="Segoe UI" panose="020B0502040204020203" pitchFamily="34" charset="0"/>
                      </a:rPr>
                      <m:t>)</m:t>
                    </m:r>
                  </m:oMath>
                </a14:m>
                <a:r>
                  <a:rPr lang="en-US" sz="2000" b="1" dirty="0">
                    <a:latin typeface="Segoe UI" panose="020B0502040204020203" pitchFamily="34" charset="0"/>
                    <a:ea typeface="Segoe UI" panose="020B0502040204020203" pitchFamily="34" charset="0"/>
                  </a:rPr>
                  <a:t> </a:t>
                </a:r>
                <a:r>
                  <a:rPr lang="bg-BG" sz="1800" b="1" dirty="0">
                    <a:latin typeface="Segoe UI" panose="020B0502040204020203" pitchFamily="34" charset="0"/>
                    <a:ea typeface="Segoe UI" panose="020B0502040204020203" pitchFamily="34" charset="0"/>
                  </a:rPr>
                  <a:t>е равно на импулса на действащата върху него сила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rPr>
                      <m:t>𝑭</m:t>
                    </m:r>
                    <m:r>
                      <a:rPr lang="en-US" sz="2000" b="1" i="1" dirty="0" smtClean="0">
                        <a:solidFill>
                          <a:srgbClr val="FF0000"/>
                        </a:solidFill>
                        <a:latin typeface="Cambria Math" panose="02040503050406030204" pitchFamily="18" charset="0"/>
                        <a:ea typeface="Cambria Math" panose="02040503050406030204" pitchFamily="18" charset="0"/>
                      </a:rPr>
                      <m:t>∆</m:t>
                    </m:r>
                    <m:r>
                      <a:rPr lang="en-US" sz="2000" b="1" i="1" dirty="0" smtClean="0">
                        <a:solidFill>
                          <a:srgbClr val="FF0000"/>
                        </a:solidFill>
                        <a:latin typeface="Cambria Math" panose="02040503050406030204" pitchFamily="18" charset="0"/>
                        <a:ea typeface="Segoe UI" panose="020B0502040204020203" pitchFamily="34" charset="0"/>
                      </a:rPr>
                      <m:t>𝒕</m:t>
                    </m:r>
                  </m:oMath>
                </a14:m>
                <a:r>
                  <a:rPr lang="en-US" sz="2000" b="1" dirty="0">
                    <a:solidFill>
                      <a:srgbClr val="FF0000"/>
                    </a:solidFill>
                    <a:latin typeface="Segoe UI" panose="020B0502040204020203" pitchFamily="34" charset="0"/>
                    <a:ea typeface="Segoe UI" panose="020B0502040204020203" pitchFamily="34" charset="0"/>
                  </a:rPr>
                  <a:t>: </a:t>
                </a:r>
                <a14:m>
                  <m:oMath xmlns:m="http://schemas.openxmlformats.org/officeDocument/2006/math">
                    <m:r>
                      <a:rPr lang="en-US" sz="2000" b="1" i="1" dirty="0" smtClean="0">
                        <a:solidFill>
                          <a:srgbClr val="FF0000"/>
                        </a:solidFill>
                        <a:latin typeface="Cambria Math" panose="02040503050406030204" pitchFamily="18" charset="0"/>
                        <a:ea typeface="Cambria Math" panose="02040503050406030204" pitchFamily="18" charset="0"/>
                      </a:rPr>
                      <m:t>∆</m:t>
                    </m:r>
                    <m:r>
                      <a:rPr lang="en-US" sz="2000" b="1" i="1" dirty="0" smtClean="0">
                        <a:solidFill>
                          <a:srgbClr val="FF0000"/>
                        </a:solidFill>
                        <a:latin typeface="Cambria Math" panose="02040503050406030204" pitchFamily="18" charset="0"/>
                        <a:ea typeface="Segoe UI" panose="020B0502040204020203" pitchFamily="34" charset="0"/>
                      </a:rPr>
                      <m:t>(</m:t>
                    </m:r>
                    <m:r>
                      <a:rPr lang="en-US" sz="2000" b="1" i="1" dirty="0" smtClean="0">
                        <a:solidFill>
                          <a:srgbClr val="FF0000"/>
                        </a:solidFill>
                        <a:latin typeface="Cambria Math" panose="02040503050406030204" pitchFamily="18" charset="0"/>
                        <a:ea typeface="Segoe UI" panose="020B0502040204020203" pitchFamily="34" charset="0"/>
                      </a:rPr>
                      <m:t>𝒎𝒗</m:t>
                    </m:r>
                    <m:r>
                      <a:rPr lang="en-US" sz="2000" b="1" i="1" dirty="0" smtClean="0">
                        <a:solidFill>
                          <a:srgbClr val="FF0000"/>
                        </a:solidFill>
                        <a:latin typeface="Cambria Math" panose="02040503050406030204" pitchFamily="18" charset="0"/>
                        <a:ea typeface="Segoe UI" panose="020B0502040204020203" pitchFamily="34" charset="0"/>
                      </a:rPr>
                      <m:t>)= </m:t>
                    </m:r>
                    <m:r>
                      <a:rPr lang="en-US" sz="2000" b="1" i="1" dirty="0" smtClean="0">
                        <a:solidFill>
                          <a:srgbClr val="FF0000"/>
                        </a:solidFill>
                        <a:latin typeface="Cambria Math" panose="02040503050406030204" pitchFamily="18" charset="0"/>
                        <a:ea typeface="Segoe UI" panose="020B0502040204020203" pitchFamily="34" charset="0"/>
                      </a:rPr>
                      <m:t>𝑭</m:t>
                    </m:r>
                    <m:r>
                      <a:rPr lang="en-US" sz="2000" b="1" i="1" dirty="0" smtClean="0">
                        <a:solidFill>
                          <a:srgbClr val="FF0000"/>
                        </a:solidFill>
                        <a:latin typeface="Cambria Math" panose="02040503050406030204" pitchFamily="18" charset="0"/>
                        <a:ea typeface="Cambria Math" panose="02040503050406030204" pitchFamily="18" charset="0"/>
                      </a:rPr>
                      <m:t>∆</m:t>
                    </m:r>
                    <m:r>
                      <a:rPr lang="en-US" sz="2000" b="1" i="1" dirty="0" err="1">
                        <a:solidFill>
                          <a:srgbClr val="FF0000"/>
                        </a:solidFill>
                        <a:latin typeface="Cambria Math" panose="02040503050406030204" pitchFamily="18" charset="0"/>
                        <a:ea typeface="Segoe UI" panose="020B0502040204020203" pitchFamily="34" charset="0"/>
                      </a:rPr>
                      <m:t>𝒕</m:t>
                    </m:r>
                  </m:oMath>
                </a14:m>
                <a:r>
                  <a:rPr lang="en-US" sz="2000" b="1" dirty="0">
                    <a:solidFill>
                      <a:srgbClr val="FF0000"/>
                    </a:solidFill>
                    <a:latin typeface="Segoe UI" panose="020B0502040204020203" pitchFamily="34" charset="0"/>
                    <a:ea typeface="Segoe UI" panose="020B0502040204020203" pitchFamily="34" charset="0"/>
                  </a:rPr>
                  <a:t>.</a:t>
                </a:r>
              </a:p>
            </p:txBody>
          </p:sp>
        </mc:Choice>
        <mc:Fallback>
          <p:sp>
            <p:nvSpPr>
              <p:cNvPr id="16" name="Rectangle 15"/>
              <p:cNvSpPr>
                <a:spLocks noRot="1" noChangeAspect="1" noMove="1" noResize="1" noEditPoints="1" noAdjustHandles="1" noChangeArrowheads="1" noChangeShapeType="1" noTextEdit="1"/>
              </p:cNvSpPr>
              <p:nvPr/>
            </p:nvSpPr>
            <p:spPr>
              <a:xfrm>
                <a:off x="251520" y="4046158"/>
                <a:ext cx="8673120" cy="1940147"/>
              </a:xfrm>
              <a:prstGeom prst="rect">
                <a:avLst/>
              </a:prstGeom>
              <a:blipFill rotWithShape="0">
                <a:blip r:embed="rId3" cstate="print"/>
                <a:stretch>
                  <a:fillRect l="-491" t="-1250" r="-561" b="-4688"/>
                </a:stretch>
              </a:blipFill>
              <a:ln>
                <a:solidFill>
                  <a:srgbClr val="FFC000"/>
                </a:solidFill>
              </a:ln>
            </p:spPr>
            <p:txBody>
              <a:bodyPr/>
              <a:lstStyle/>
              <a:p>
                <a:r>
                  <a:rPr lang="bg-BG">
                    <a:noFill/>
                  </a:rPr>
                  <a:t> </a:t>
                </a:r>
              </a:p>
            </p:txBody>
          </p:sp>
        </mc:Fallback>
      </mc:AlternateContent>
    </p:spTree>
    <p:extLst>
      <p:ext uri="{BB962C8B-B14F-4D97-AF65-F5344CB8AC3E}">
        <p14:creationId xmlns:p14="http://schemas.microsoft.com/office/powerpoint/2010/main" xmlns="" val="2429809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26</a:t>
            </a:fld>
            <a:endParaRPr lang="en-US" altLang="en-US" dirty="0"/>
          </a:p>
        </p:txBody>
      </p:sp>
      <mc:AlternateContent xmlns:mc="http://schemas.openxmlformats.org/markup-compatibility/2006">
        <mc:Choice xmlns:a14="http://schemas.microsoft.com/office/drawing/2010/main" xmlns="" Requires="a14">
          <p:sp>
            <p:nvSpPr>
              <p:cNvPr id="5" name="Rectangle 4"/>
              <p:cNvSpPr/>
              <p:nvPr/>
            </p:nvSpPr>
            <p:spPr>
              <a:xfrm>
                <a:off x="827584" y="1952836"/>
                <a:ext cx="7236804" cy="3587072"/>
              </a:xfrm>
              <a:prstGeom prst="rect">
                <a:avLst/>
              </a:prstGeom>
              <a:solidFill>
                <a:schemeClr val="bg1"/>
              </a:solidFill>
              <a:ln>
                <a:solidFill>
                  <a:srgbClr val="FFC000"/>
                </a:solidFill>
              </a:ln>
            </p:spPr>
            <p:txBody>
              <a:bodyPr wrap="square">
                <a:spAutoFit/>
              </a:bodyPr>
              <a:lstStyle/>
              <a:p>
                <a:pPr indent="381000" algn="just">
                  <a:spcBef>
                    <a:spcPts val="900"/>
                  </a:spcBef>
                  <a:spcAft>
                    <a:spcPts val="315"/>
                  </a:spcAft>
                </a:pPr>
                <a:r>
                  <a:rPr lang="bg-BG" sz="1800" dirty="0">
                    <a:latin typeface="Segoe UI" panose="020B0502040204020203" pitchFamily="34" charset="0"/>
                    <a:ea typeface="Segoe UI" panose="020B0502040204020203" pitchFamily="34" charset="0"/>
                  </a:rPr>
                  <a:t>Най-често обаче масата на телата не се променя с времето и вторият закон на Нютон може да бъде записан в по-популярната му опростена форма: </a:t>
                </a:r>
                <a14:m>
                  <m:oMath xmlns:m="http://schemas.openxmlformats.org/officeDocument/2006/math">
                    <m:r>
                      <a:rPr lang="en-US" sz="24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4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 </m:t>
                    </m:r>
                    <m:f>
                      <m:fPr>
                        <m:ctrlPr>
                          <a:rPr lang="bg-BG" sz="2400" b="1" i="1" dirty="0" smtClean="0">
                            <a:solidFill>
                              <a:srgbClr val="FF0000"/>
                            </a:solidFill>
                            <a:latin typeface="Cambria Math" panose="02040503050406030204" pitchFamily="18" charset="0"/>
                            <a:cs typeface="Segoe UI" panose="020B0502040204020203" pitchFamily="34" charset="0"/>
                          </a:rPr>
                        </m:ctrlPr>
                      </m:fPr>
                      <m:num>
                        <m:r>
                          <a:rPr lang="en-US" sz="2400" b="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𝑚</m:t>
                        </m:r>
                        <m:r>
                          <a:rPr lang="en-US" sz="24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4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𝒗</m:t>
                        </m:r>
                      </m:num>
                      <m:den>
                        <m:r>
                          <a:rPr lang="bg-BG" sz="24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4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𝑡</m:t>
                        </m:r>
                      </m:den>
                    </m:f>
                    <m:r>
                      <a:rPr lang="en-US" sz="2400" b="1" i="1" dirty="0" smtClean="0">
                        <a:solidFill>
                          <a:srgbClr val="000000"/>
                        </a:solidFill>
                        <a:latin typeface="Cambria Math" panose="02040503050406030204" pitchFamily="18"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rPr>
                  <a:t>или </a:t>
                </a:r>
                <a14:m>
                  <m:oMath xmlns:m="http://schemas.openxmlformats.org/officeDocument/2006/math">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𝒎𝒂</m:t>
                    </m:r>
                  </m:oMath>
                </a14:m>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където</a:t>
                </a:r>
                <a:r>
                  <a:rPr lang="en-US" sz="1800" dirty="0">
                    <a:latin typeface="Segoe UI" panose="020B0502040204020203" pitchFamily="34" charset="0"/>
                    <a:ea typeface="Segoe UI" panose="020B0502040204020203" pitchFamily="34" charset="0"/>
                  </a:rPr>
                  <a:t> </a:t>
                </a:r>
                <a14:m>
                  <m:oMath xmlns:m="http://schemas.openxmlformats.org/officeDocument/2006/math">
                    <m:r>
                      <a:rPr lang="en-US" sz="2000" b="1" i="1" dirty="0">
                        <a:solidFill>
                          <a:srgbClr val="FF0000"/>
                        </a:solidFill>
                        <a:latin typeface="Cambria Math" panose="02040503050406030204" pitchFamily="18" charset="0"/>
                        <a:cs typeface="Segoe UI" panose="020B0502040204020203" pitchFamily="34" charset="0"/>
                      </a:rPr>
                      <m:t>𝒂</m:t>
                    </m:r>
                    <m:r>
                      <a:rPr lang="en-US" sz="2000" b="0" i="0" dirty="0" smtClean="0">
                        <a:solidFill>
                          <a:srgbClr val="FF0000"/>
                        </a:solidFill>
                        <a:latin typeface="Cambria Math" panose="02040503050406030204" pitchFamily="18" charset="0"/>
                        <a:cs typeface="Segoe UI" panose="020B0502040204020203" pitchFamily="34" charset="0"/>
                      </a:rPr>
                      <m:t>=</m:t>
                    </m:r>
                    <m:f>
                      <m:fPr>
                        <m:ctrlPr>
                          <a:rPr lang="bg-BG" sz="2000" b="1" i="1" dirty="0">
                            <a:solidFill>
                              <a:srgbClr val="FF0000"/>
                            </a:solidFill>
                            <a:latin typeface="Cambria Math" panose="02040503050406030204" pitchFamily="18" charset="0"/>
                            <a:cs typeface="Segoe UI" panose="020B0502040204020203" pitchFamily="34" charset="0"/>
                          </a:rPr>
                        </m:ctrlPr>
                      </m:fPr>
                      <m:num>
                        <m:r>
                          <a:rPr lang="en-US"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𝒗</m:t>
                        </m:r>
                      </m:num>
                      <m:den>
                        <m:r>
                          <a:rPr lang="bg-BG"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2000" b="0"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𝑡</m:t>
                        </m:r>
                      </m:den>
                    </m:f>
                  </m:oMath>
                </a14:m>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е ускорението. Той показва какво се случва със скоростта на движение на материално тяло с маса </a:t>
                </a:r>
                <a14:m>
                  <m:oMath xmlns:m="http://schemas.openxmlformats.org/officeDocument/2006/math">
                    <m:r>
                      <a:rPr lang="en-US" sz="2000" b="0" i="1" dirty="0" smtClean="0">
                        <a:solidFill>
                          <a:srgbClr val="FF0000"/>
                        </a:solidFill>
                        <a:latin typeface="Cambria Math" panose="02040503050406030204" pitchFamily="18" charset="0"/>
                        <a:cs typeface="Segoe UI" panose="020B0502040204020203" pitchFamily="34" charset="0"/>
                      </a:rPr>
                      <m:t>𝑚</m:t>
                    </m:r>
                  </m:oMath>
                </a14:m>
                <a:r>
                  <a:rPr lang="bg-BG" sz="1800" dirty="0">
                    <a:latin typeface="Segoe UI" panose="020B0502040204020203" pitchFamily="34" charset="0"/>
                    <a:ea typeface="Segoe UI" panose="020B0502040204020203" pitchFamily="34" charset="0"/>
                  </a:rPr>
                  <a:t>, когато върху него действа сила </a:t>
                </a:r>
                <a14:m>
                  <m:oMath xmlns:m="http://schemas.openxmlformats.org/officeDocument/2006/math">
                    <m:r>
                      <a:rPr lang="en-US" sz="2000" b="1" i="1" dirty="0" smtClean="0">
                        <a:solidFill>
                          <a:srgbClr val="FF0000"/>
                        </a:solidFill>
                        <a:latin typeface="Cambria Math" panose="02040503050406030204" pitchFamily="18" charset="0"/>
                        <a:cs typeface="Segoe UI" panose="020B0502040204020203" pitchFamily="34" charset="0"/>
                      </a:rPr>
                      <m:t>𝑭</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p>
              <a:p>
                <a:pPr indent="381000" algn="just">
                  <a:spcBef>
                    <a:spcPts val="900"/>
                  </a:spcBef>
                  <a:spcAft>
                    <a:spcPts val="315"/>
                  </a:spcAft>
                </a:pPr>
                <a:endParaRPr lang="en-US" sz="1800" dirty="0">
                  <a:latin typeface="Segoe UI" panose="020B0502040204020203" pitchFamily="34" charset="0"/>
                  <a:ea typeface="Segoe UI" panose="020B0502040204020203" pitchFamily="34" charset="0"/>
                </a:endParaRPr>
              </a:p>
              <a:p>
                <a:pPr indent="381000" algn="just">
                  <a:spcBef>
                    <a:spcPts val="300"/>
                  </a:spcBef>
                  <a:spcAft>
                    <a:spcPts val="300"/>
                  </a:spcAft>
                </a:pPr>
                <a:r>
                  <a:rPr lang="bg-BG" sz="1800" b="1" dirty="0">
                    <a:latin typeface="Segoe UI" panose="020B0502040204020203" pitchFamily="34" charset="0"/>
                    <a:ea typeface="Segoe UI" panose="020B0502040204020203" pitchFamily="34" charset="0"/>
                  </a:rPr>
                  <a:t>Ускорението, което получава тяло с маса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т, </a:t>
                </a:r>
                <a:r>
                  <a:rPr lang="bg-BG" sz="1800" b="1" dirty="0">
                    <a:latin typeface="Segoe UI" panose="020B0502040204020203" pitchFamily="34" charset="0"/>
                    <a:ea typeface="Segoe UI" panose="020B0502040204020203" pitchFamily="34" charset="0"/>
                  </a:rPr>
                  <a:t>когато върху него действа сила </a:t>
                </a:r>
                <a14:m>
                  <m:oMath xmlns:m="http://schemas.openxmlformats.org/officeDocument/2006/math">
                    <m:r>
                      <a:rPr lang="en-US" sz="2000" b="1" i="1" dirty="0">
                        <a:solidFill>
                          <a:srgbClr val="FF0000"/>
                        </a:solidFill>
                        <a:latin typeface="Cambria Math" panose="02040503050406030204" pitchFamily="18" charset="0"/>
                        <a:cs typeface="Segoe UI" panose="020B0502040204020203" pitchFamily="34" charset="0"/>
                      </a:rPr>
                      <m:t>𝑭</m:t>
                    </m:r>
                  </m:oMath>
                </a14:m>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b="1" dirty="0">
                    <a:latin typeface="Segoe UI" panose="020B0502040204020203" pitchFamily="34" charset="0"/>
                    <a:ea typeface="Segoe UI" panose="020B0502040204020203" pitchFamily="34" charset="0"/>
                  </a:rPr>
                  <a:t>е право пропорционално на силата и обратно пропорционално на неговата маса: </a:t>
                </a:r>
                <a14:m>
                  <m:oMath xmlns:m="http://schemas.openxmlformats.org/officeDocument/2006/math">
                    <m:r>
                      <a:rPr lang="en-US" sz="2000" b="1" i="1" dirty="0">
                        <a:solidFill>
                          <a:srgbClr val="FF0000"/>
                        </a:solidFill>
                        <a:latin typeface="Cambria Math" panose="02040503050406030204" pitchFamily="18" charset="0"/>
                        <a:cs typeface="Segoe UI" panose="020B0502040204020203" pitchFamily="34" charset="0"/>
                      </a:rPr>
                      <m:t>𝒂</m:t>
                    </m:r>
                    <m:r>
                      <a:rPr lang="en-US" sz="2000" dirty="0">
                        <a:solidFill>
                          <a:srgbClr val="FF0000"/>
                        </a:solidFill>
                        <a:latin typeface="Cambria Math" panose="02040503050406030204" pitchFamily="18" charset="0"/>
                        <a:cs typeface="Segoe UI" panose="020B0502040204020203" pitchFamily="34" charset="0"/>
                      </a:rPr>
                      <m:t>=</m:t>
                    </m:r>
                    <m:f>
                      <m:fPr>
                        <m:ctrlPr>
                          <a:rPr lang="bg-BG" sz="2000" b="1" i="1" dirty="0">
                            <a:solidFill>
                              <a:srgbClr val="FF0000"/>
                            </a:solidFill>
                            <a:latin typeface="Cambria Math" panose="02040503050406030204" pitchFamily="18" charset="0"/>
                            <a:cs typeface="Segoe UI" panose="020B0502040204020203" pitchFamily="34" charset="0"/>
                          </a:rPr>
                        </m:ctrlPr>
                      </m:fPr>
                      <m:num>
                        <m:r>
                          <a:rPr lang="en-US"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𝑭</m:t>
                        </m:r>
                      </m:num>
                      <m:den>
                        <m:r>
                          <a:rPr lang="en-US" sz="20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𝑚</m:t>
                        </m:r>
                      </m:den>
                    </m:f>
                  </m:oMath>
                </a14:m>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US" sz="1800" b="1" dirty="0">
                  <a:latin typeface="Segoe UI" panose="020B0502040204020203" pitchFamily="34" charset="0"/>
                  <a:ea typeface="Segoe UI" panose="020B0502040204020203"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827584" y="1952836"/>
                <a:ext cx="7236804" cy="3587072"/>
              </a:xfrm>
              <a:prstGeom prst="rect">
                <a:avLst/>
              </a:prstGeom>
              <a:blipFill rotWithShape="0">
                <a:blip r:embed="rId2" cstate="print"/>
                <a:stretch>
                  <a:fillRect l="-673" t="-508" r="-589"/>
                </a:stretch>
              </a:blipFill>
              <a:ln>
                <a:solidFill>
                  <a:srgbClr val="FFC000"/>
                </a:solidFill>
              </a:ln>
            </p:spPr>
            <p:txBody>
              <a:bodyPr/>
              <a:lstStyle/>
              <a:p>
                <a:r>
                  <a:rPr lang="bg-BG">
                    <a:noFill/>
                  </a:rPr>
                  <a:t> </a:t>
                </a:r>
              </a:p>
            </p:txBody>
          </p:sp>
        </mc:Fallback>
      </mc:AlternateContent>
    </p:spTree>
    <p:extLst>
      <p:ext uri="{BB962C8B-B14F-4D97-AF65-F5344CB8AC3E}">
        <p14:creationId xmlns:p14="http://schemas.microsoft.com/office/powerpoint/2010/main" xmlns="" val="3827675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27</a:t>
            </a:fld>
            <a:endParaRPr lang="en-US" altLang="en-US" dirty="0"/>
          </a:p>
        </p:txBody>
      </p:sp>
      <mc:AlternateContent xmlns:mc="http://schemas.openxmlformats.org/markup-compatibility/2006">
        <mc:Choice xmlns:a14="http://schemas.microsoft.com/office/drawing/2010/main" xmlns="" Requires="a14">
          <p:sp>
            <p:nvSpPr>
              <p:cNvPr id="14" name="Rectangle 13"/>
              <p:cNvSpPr/>
              <p:nvPr/>
            </p:nvSpPr>
            <p:spPr>
              <a:xfrm>
                <a:off x="306742" y="2617815"/>
                <a:ext cx="7992888" cy="3255828"/>
              </a:xfrm>
              <a:prstGeom prst="rect">
                <a:avLst/>
              </a:prstGeom>
              <a:solidFill>
                <a:schemeClr val="bg1"/>
              </a:solidFill>
              <a:ln>
                <a:solidFill>
                  <a:srgbClr val="FFC000"/>
                </a:solidFill>
              </a:ln>
            </p:spPr>
            <p:txBody>
              <a:bodyPr wrap="square">
                <a:spAutoFit/>
              </a:bodyPr>
              <a:lstStyle/>
              <a:p>
                <a:pPr indent="381000" algn="just">
                  <a:spcBef>
                    <a:spcPts val="900"/>
                  </a:spcBef>
                  <a:spcAft>
                    <a:spcPts val="600"/>
                  </a:spcAft>
                </a:pPr>
                <a:r>
                  <a:rPr lang="bg-BG" sz="1800" dirty="0">
                    <a:solidFill>
                      <a:srgbClr val="002060"/>
                    </a:solidFill>
                    <a:latin typeface="Segoe UI" panose="020B0502040204020203" pitchFamily="34" charset="0"/>
                    <a:ea typeface="Segoe UI" panose="020B0502040204020203" pitchFamily="34" charset="0"/>
                  </a:rPr>
                  <a:t>От втория основен закон на динамиката се вижда, че единицата за измерване на сила трябва да е </a:t>
                </a:r>
                <a14:m>
                  <m:oMath xmlns:m="http://schemas.openxmlformats.org/officeDocument/2006/math">
                    <m:f>
                      <m:fPr>
                        <m:ctrlPr>
                          <a:rPr lang="en-US" sz="2000" i="1" dirty="0" smtClean="0">
                            <a:solidFill>
                              <a:srgbClr val="FF0000"/>
                            </a:solidFill>
                            <a:latin typeface="Cambria Math" panose="02040503050406030204" pitchFamily="18" charset="0"/>
                          </a:rPr>
                        </m:ctrlPr>
                      </m:fPr>
                      <m:num>
                        <m:r>
                          <a:rPr lang="en-US" sz="2000" b="0" i="1" dirty="0" smtClean="0">
                            <a:solidFill>
                              <a:srgbClr val="FF0000"/>
                            </a:solidFill>
                            <a:latin typeface="Cambria Math" panose="02040503050406030204" pitchFamily="18" charset="0"/>
                          </a:rPr>
                          <m:t>𝑘𝑔</m:t>
                        </m:r>
                        <m:r>
                          <a:rPr lang="en-US" sz="2000" b="0" i="1" dirty="0" smtClean="0">
                            <a:solidFill>
                              <a:srgbClr val="FF0000"/>
                            </a:solidFill>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𝑚</m:t>
                        </m:r>
                      </m:num>
                      <m:den>
                        <m:sSup>
                          <m:sSupPr>
                            <m:ctrlPr>
                              <a:rPr lang="en-US" sz="2000" i="1" dirty="0" smtClean="0">
                                <a:solidFill>
                                  <a:srgbClr val="FF0000"/>
                                </a:solidFill>
                                <a:latin typeface="Cambria Math" panose="02040503050406030204" pitchFamily="18" charset="0"/>
                              </a:rPr>
                            </m:ctrlPr>
                          </m:sSupPr>
                          <m:e>
                            <m:r>
                              <a:rPr lang="en-US" sz="2000" b="0" i="1" dirty="0" smtClean="0">
                                <a:solidFill>
                                  <a:srgbClr val="FF0000"/>
                                </a:solidFill>
                                <a:latin typeface="Cambria Math" panose="02040503050406030204" pitchFamily="18" charset="0"/>
                              </a:rPr>
                              <m:t>𝑠</m:t>
                            </m:r>
                          </m:e>
                          <m:sup>
                            <m:r>
                              <a:rPr lang="en-US" sz="2000" b="0" i="1" dirty="0" smtClean="0">
                                <a:solidFill>
                                  <a:srgbClr val="FF0000"/>
                                </a:solidFill>
                                <a:latin typeface="Cambria Math" panose="02040503050406030204" pitchFamily="18" charset="0"/>
                              </a:rPr>
                              <m:t>2</m:t>
                            </m:r>
                          </m:sup>
                        </m:sSup>
                      </m:den>
                    </m:f>
                  </m:oMath>
                </a14:m>
                <a:r>
                  <a:rPr lang="bg-BG" sz="1800" dirty="0">
                    <a:solidFill>
                      <a:srgbClr val="002060"/>
                    </a:solidFill>
                    <a:latin typeface="Segoe UI" panose="020B0502040204020203" pitchFamily="34" charset="0"/>
                    <a:ea typeface="Segoe UI" panose="020B0502040204020203" pitchFamily="34" charset="0"/>
                  </a:rPr>
                  <a:t>. Дадено й е специалното име </a:t>
                </a:r>
                <a:r>
                  <a:rPr lang="bg-BG" sz="1800" i="1" dirty="0">
                    <a:solidFill>
                      <a:srgbClr val="FF0000"/>
                    </a:solidFill>
                    <a:latin typeface="Segoe UI" panose="020B0502040204020203" pitchFamily="34" charset="0"/>
                    <a:ea typeface="Segoe UI" panose="020B0502040204020203" pitchFamily="34" charset="0"/>
                  </a:rPr>
                  <a:t>Нютон</a:t>
                </a:r>
                <a:r>
                  <a:rPr lang="bg-BG" sz="1800" dirty="0">
                    <a:solidFill>
                      <a:srgbClr val="002060"/>
                    </a:solidFill>
                    <a:latin typeface="Segoe UI" panose="020B0502040204020203" pitchFamily="34" charset="0"/>
                    <a:ea typeface="Segoe UI" panose="020B0502040204020203" pitchFamily="34" charset="0"/>
                  </a:rPr>
                  <a:t> </a:t>
                </a:r>
                <a:r>
                  <a:rPr lang="en-US" sz="1800" dirty="0">
                    <a:solidFill>
                      <a:srgbClr val="002060"/>
                    </a:solidFill>
                    <a:latin typeface="Segoe UI" panose="020B0502040204020203" pitchFamily="34" charset="0"/>
                    <a:ea typeface="Segoe UI" panose="020B0502040204020203" pitchFamily="34" charset="0"/>
                  </a:rPr>
                  <a:t>(</a:t>
                </a:r>
                <a14:m>
                  <m:oMath xmlns:m="http://schemas.openxmlformats.org/officeDocument/2006/math">
                    <m:r>
                      <a:rPr lang="en-US" sz="2000" i="1" dirty="0" smtClean="0">
                        <a:solidFill>
                          <a:srgbClr val="FF0000"/>
                        </a:solidFill>
                        <a:latin typeface="Cambria Math" panose="02040503050406030204" pitchFamily="18" charset="0"/>
                        <a:ea typeface="Segoe UI" panose="020B0502040204020203" pitchFamily="34" charset="0"/>
                      </a:rPr>
                      <m:t>𝑁</m:t>
                    </m:r>
                  </m:oMath>
                </a14:m>
                <a:r>
                  <a:rPr lang="en-US" sz="1800" dirty="0">
                    <a:solidFill>
                      <a:srgbClr val="002060"/>
                    </a:solidFill>
                    <a:latin typeface="Segoe UI" panose="020B0502040204020203" pitchFamily="34" charset="0"/>
                    <a:ea typeface="Segoe UI" panose="020B0502040204020203" pitchFamily="34" charset="0"/>
                  </a:rPr>
                  <a:t>).</a:t>
                </a:r>
                <a14:m>
                  <m:oMath xmlns:m="http://schemas.openxmlformats.org/officeDocument/2006/math">
                    <m:r>
                      <a:rPr lang="en-US" sz="2000" i="1" dirty="0">
                        <a:solidFill>
                          <a:srgbClr val="FF0000"/>
                        </a:solidFill>
                        <a:latin typeface="Cambria Math" panose="02040503050406030204" pitchFamily="18" charset="0"/>
                      </a:rPr>
                      <m:t>1 </m:t>
                    </m:r>
                    <m:r>
                      <a:rPr lang="en-US" sz="2000" i="1" dirty="0">
                        <a:solidFill>
                          <a:srgbClr val="FF0000"/>
                        </a:solidFill>
                        <a:latin typeface="Cambria Math" panose="02040503050406030204" pitchFamily="18" charset="0"/>
                      </a:rPr>
                      <m:t>𝑁</m:t>
                    </m:r>
                    <m:r>
                      <a:rPr lang="en-US" sz="2000" b="0" i="1" dirty="0" smtClean="0">
                        <a:solidFill>
                          <a:srgbClr val="FF0000"/>
                        </a:solidFill>
                        <a:latin typeface="Cambria Math" panose="02040503050406030204" pitchFamily="18" charset="0"/>
                      </a:rPr>
                      <m:t>=1 </m:t>
                    </m:r>
                    <m:f>
                      <m:fPr>
                        <m:ctrlPr>
                          <a:rPr lang="en-US" sz="2000" i="1" dirty="0">
                            <a:solidFill>
                              <a:srgbClr val="FF0000"/>
                            </a:solidFill>
                            <a:latin typeface="Cambria Math" panose="02040503050406030204" pitchFamily="18" charset="0"/>
                          </a:rPr>
                        </m:ctrlPr>
                      </m:fPr>
                      <m:num>
                        <m:r>
                          <a:rPr lang="en-US" sz="2000" i="1" dirty="0">
                            <a:solidFill>
                              <a:srgbClr val="FF0000"/>
                            </a:solidFill>
                            <a:latin typeface="Cambria Math" panose="02040503050406030204" pitchFamily="18" charset="0"/>
                          </a:rPr>
                          <m:t>𝑘𝑔</m:t>
                        </m:r>
                        <m:r>
                          <a:rPr lang="en-US" sz="2000" i="1" dirty="0">
                            <a:solidFill>
                              <a:srgbClr val="FF0000"/>
                            </a:solidFill>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𝑚</m:t>
                        </m:r>
                      </m:num>
                      <m:den>
                        <m:sSup>
                          <m:sSupPr>
                            <m:ctrlPr>
                              <a:rPr lang="en-US" sz="2000" i="1" dirty="0">
                                <a:solidFill>
                                  <a:srgbClr val="FF0000"/>
                                </a:solidFill>
                                <a:latin typeface="Cambria Math" panose="02040503050406030204" pitchFamily="18" charset="0"/>
                              </a:rPr>
                            </m:ctrlPr>
                          </m:sSupPr>
                          <m:e>
                            <m:r>
                              <a:rPr lang="en-US" sz="2000" i="1" dirty="0">
                                <a:solidFill>
                                  <a:srgbClr val="FF0000"/>
                                </a:solidFill>
                                <a:latin typeface="Cambria Math" panose="02040503050406030204" pitchFamily="18" charset="0"/>
                              </a:rPr>
                              <m:t>𝑠</m:t>
                            </m:r>
                          </m:e>
                          <m:sup>
                            <m:r>
                              <a:rPr lang="en-US" sz="2000" i="1" dirty="0">
                                <a:solidFill>
                                  <a:srgbClr val="FF0000"/>
                                </a:solidFill>
                                <a:latin typeface="Cambria Math" panose="02040503050406030204" pitchFamily="18" charset="0"/>
                              </a:rPr>
                              <m:t>2</m:t>
                            </m:r>
                          </m:sup>
                        </m:sSup>
                      </m:den>
                    </m:f>
                  </m:oMath>
                </a14:m>
                <a:r>
                  <a:rPr lang="en-US" sz="1800" dirty="0">
                    <a:solidFill>
                      <a:srgbClr val="002060"/>
                    </a:solidFill>
                    <a:latin typeface="Segoe UI" panose="020B0502040204020203" pitchFamily="34" charset="0"/>
                    <a:ea typeface="Segoe UI" panose="020B0502040204020203" pitchFamily="34" charset="0"/>
                  </a:rPr>
                  <a:t> </a:t>
                </a:r>
                <a:r>
                  <a:rPr lang="bg-BG" sz="1800" dirty="0">
                    <a:solidFill>
                      <a:srgbClr val="002060"/>
                    </a:solidFill>
                    <a:latin typeface="Segoe UI" panose="020B0502040204020203" pitchFamily="34" charset="0"/>
                    <a:ea typeface="Segoe UI" panose="020B0502040204020203" pitchFamily="34" charset="0"/>
                  </a:rPr>
                  <a:t>е силата, необходима за ускоряване на тяло с маса </a:t>
                </a:r>
                <a14:m>
                  <m:oMath xmlns:m="http://schemas.openxmlformats.org/officeDocument/2006/math">
                    <m:r>
                      <a:rPr lang="bg-BG" sz="2000" i="1" dirty="0" smtClean="0">
                        <a:solidFill>
                          <a:srgbClr val="FF0000"/>
                        </a:solidFill>
                        <a:latin typeface="Cambria Math" panose="02040503050406030204" pitchFamily="18" charset="0"/>
                        <a:ea typeface="Segoe UI" panose="020B0502040204020203" pitchFamily="34" charset="0"/>
                      </a:rPr>
                      <m:t>1 </m:t>
                    </m:r>
                    <m:r>
                      <a:rPr lang="en-US" sz="2000" i="1" dirty="0">
                        <a:solidFill>
                          <a:srgbClr val="FF0000"/>
                        </a:solidFill>
                        <a:latin typeface="Cambria Math" panose="02040503050406030204" pitchFamily="18" charset="0"/>
                        <a:ea typeface="Segoe UI" panose="020B0502040204020203" pitchFamily="34" charset="0"/>
                      </a:rPr>
                      <m:t>𝑘𝑔</m:t>
                    </m:r>
                    <m:r>
                      <a:rPr lang="en-US" sz="2000" i="1" dirty="0">
                        <a:solidFill>
                          <a:srgbClr val="FF0000"/>
                        </a:solidFill>
                        <a:latin typeface="Cambria Math" panose="02040503050406030204" pitchFamily="18" charset="0"/>
                        <a:ea typeface="Segoe UI" panose="020B0502040204020203" pitchFamily="34" charset="0"/>
                      </a:rPr>
                      <m:t> </m:t>
                    </m:r>
                  </m:oMath>
                </a14:m>
                <a:r>
                  <a:rPr lang="bg-BG" sz="1800" dirty="0">
                    <a:solidFill>
                      <a:srgbClr val="002060"/>
                    </a:solidFill>
                    <a:latin typeface="Segoe UI" panose="020B0502040204020203" pitchFamily="34" charset="0"/>
                    <a:ea typeface="Segoe UI" panose="020B0502040204020203" pitchFamily="34" charset="0"/>
                  </a:rPr>
                  <a:t>до скорост </a:t>
                </a:r>
                <a14:m>
                  <m:oMath xmlns:m="http://schemas.openxmlformats.org/officeDocument/2006/math">
                    <m:r>
                      <a:rPr lang="bg-BG" sz="2000" i="1" dirty="0" smtClean="0">
                        <a:solidFill>
                          <a:srgbClr val="FF0000"/>
                        </a:solidFill>
                        <a:latin typeface="Cambria Math" panose="02040503050406030204" pitchFamily="18" charset="0"/>
                        <a:ea typeface="Segoe UI" panose="020B0502040204020203" pitchFamily="34" charset="0"/>
                      </a:rPr>
                      <m:t>1 </m:t>
                    </m:r>
                    <m:r>
                      <a:rPr lang="en-US" sz="2000" i="1" dirty="0">
                        <a:solidFill>
                          <a:srgbClr val="FF0000"/>
                        </a:solidFill>
                        <a:latin typeface="Cambria Math" panose="02040503050406030204" pitchFamily="18" charset="0"/>
                        <a:ea typeface="Segoe UI" panose="020B0502040204020203" pitchFamily="34" charset="0"/>
                      </a:rPr>
                      <m:t>𝑚</m:t>
                    </m:r>
                    <m:r>
                      <a:rPr lang="en-US" sz="2000" i="1" dirty="0">
                        <a:solidFill>
                          <a:srgbClr val="FF0000"/>
                        </a:solidFill>
                        <a:latin typeface="Cambria Math" panose="02040503050406030204" pitchFamily="18" charset="0"/>
                        <a:ea typeface="Segoe UI" panose="020B0502040204020203" pitchFamily="34" charset="0"/>
                      </a:rPr>
                      <m:t>/</m:t>
                    </m:r>
                    <m:r>
                      <a:rPr lang="en-US" sz="2000" i="1" dirty="0">
                        <a:solidFill>
                          <a:srgbClr val="FF0000"/>
                        </a:solidFill>
                        <a:latin typeface="Cambria Math" panose="02040503050406030204" pitchFamily="18" charset="0"/>
                        <a:ea typeface="Segoe UI" panose="020B0502040204020203" pitchFamily="34" charset="0"/>
                      </a:rPr>
                      <m:t>𝑠</m:t>
                    </m:r>
                    <m:r>
                      <a:rPr lang="en-US" sz="2000" i="1" baseline="30000" dirty="0">
                        <a:solidFill>
                          <a:srgbClr val="FF0000"/>
                        </a:solidFill>
                        <a:latin typeface="Cambria Math" panose="02040503050406030204" pitchFamily="18" charset="0"/>
                        <a:ea typeface="Segoe UI" panose="020B0502040204020203" pitchFamily="34" charset="0"/>
                      </a:rPr>
                      <m:t>2</m:t>
                    </m:r>
                  </m:oMath>
                </a14:m>
                <a:r>
                  <a:rPr lang="en-US" sz="1800" dirty="0">
                    <a:solidFill>
                      <a:srgbClr val="002060"/>
                    </a:solidFill>
                    <a:latin typeface="Segoe UI" panose="020B0502040204020203" pitchFamily="34" charset="0"/>
                    <a:ea typeface="Segoe UI" panose="020B0502040204020203" pitchFamily="34" charset="0"/>
                  </a:rPr>
                  <a:t>.</a:t>
                </a:r>
              </a:p>
              <a:p>
                <a:pPr indent="381000" algn="just">
                  <a:spcBef>
                    <a:spcPts val="900"/>
                  </a:spcBef>
                  <a:spcAft>
                    <a:spcPts val="600"/>
                  </a:spcAft>
                </a:pPr>
                <a:r>
                  <a:rPr lang="bg-BG" sz="1800" dirty="0">
                    <a:latin typeface="Segoe UI" panose="020B0502040204020203" pitchFamily="34" charset="0"/>
                    <a:ea typeface="Segoe UI" panose="020B0502040204020203" pitchFamily="34" charset="0"/>
                  </a:rPr>
                  <a:t>Съгласно втория закон, когато силата, действаща върху едно тяло е нула, то и ускорението е нула. Тъй като </a:t>
                </a:r>
                <a14:m>
                  <m:oMath xmlns:m="http://schemas.openxmlformats.org/officeDocument/2006/math">
                    <m:r>
                      <a:rPr lang="en-US" sz="1800" b="1" i="1" dirty="0">
                        <a:solidFill>
                          <a:srgbClr val="FF0000"/>
                        </a:solidFill>
                        <a:latin typeface="Cambria Math" panose="02040503050406030204" pitchFamily="18" charset="0"/>
                        <a:cs typeface="Segoe UI" panose="020B0502040204020203" pitchFamily="34" charset="0"/>
                      </a:rPr>
                      <m:t>𝒂</m:t>
                    </m:r>
                    <m:r>
                      <a:rPr lang="en-US" sz="1800" dirty="0">
                        <a:solidFill>
                          <a:srgbClr val="FF0000"/>
                        </a:solidFill>
                        <a:latin typeface="Cambria Math" panose="02040503050406030204" pitchFamily="18" charset="0"/>
                        <a:cs typeface="Segoe UI" panose="020B0502040204020203" pitchFamily="34" charset="0"/>
                      </a:rPr>
                      <m:t>=</m:t>
                    </m:r>
                    <m:f>
                      <m:fPr>
                        <m:ctrlPr>
                          <a:rPr lang="bg-BG" sz="1800" b="1" i="1" dirty="0">
                            <a:solidFill>
                              <a:srgbClr val="FF0000"/>
                            </a:solidFill>
                            <a:latin typeface="Cambria Math" panose="02040503050406030204" pitchFamily="18" charset="0"/>
                            <a:cs typeface="Segoe UI" panose="020B0502040204020203" pitchFamily="34" charset="0"/>
                          </a:rPr>
                        </m:ctrlPr>
                      </m:fPr>
                      <m:num>
                        <m: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𝑭</m:t>
                        </m:r>
                      </m:num>
                      <m:den>
                        <m:r>
                          <a:rPr lang="en-US" sz="1800"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𝑚</m:t>
                        </m:r>
                      </m:den>
                    </m:f>
                  </m:oMath>
                </a14:m>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ако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rPr>
                      <m:t>𝑭</m:t>
                    </m:r>
                    <m:r>
                      <a:rPr lang="en-US" sz="2000" b="1" i="1" dirty="0" smtClean="0">
                        <a:solidFill>
                          <a:srgbClr val="FF0000"/>
                        </a:solidFill>
                        <a:latin typeface="Cambria Math" panose="02040503050406030204" pitchFamily="18" charset="0"/>
                        <a:ea typeface="Segoe UI" panose="020B0502040204020203" pitchFamily="34" charset="0"/>
                      </a:rPr>
                      <m:t> </m:t>
                    </m:r>
                    <m:r>
                      <a:rPr lang="bg-BG" sz="2000" i="1" dirty="0">
                        <a:solidFill>
                          <a:srgbClr val="FF0000"/>
                        </a:solidFill>
                        <a:latin typeface="Cambria Math" panose="02040503050406030204" pitchFamily="18" charset="0"/>
                        <a:ea typeface="Segoe UI" panose="020B0502040204020203" pitchFamily="34" charset="0"/>
                      </a:rPr>
                      <m:t>= 0</m:t>
                    </m:r>
                  </m:oMath>
                </a14:m>
                <a:r>
                  <a:rPr lang="bg-BG" sz="1800" dirty="0">
                    <a:latin typeface="Segoe UI" panose="020B0502040204020203" pitchFamily="34" charset="0"/>
                    <a:ea typeface="Segoe UI" panose="020B0502040204020203" pitchFamily="34" charset="0"/>
                  </a:rPr>
                  <a:t>, то и </a:t>
                </a:r>
                <a14:m>
                  <m:oMath xmlns:m="http://schemas.openxmlformats.org/officeDocument/2006/math">
                    <m:r>
                      <a:rPr lang="en-US" sz="1800" b="1" i="1" dirty="0" smtClean="0">
                        <a:solidFill>
                          <a:srgbClr val="FF0000"/>
                        </a:solidFill>
                        <a:latin typeface="Cambria Math" panose="02040503050406030204" pitchFamily="18" charset="0"/>
                        <a:ea typeface="Segoe UI" panose="020B0502040204020203" pitchFamily="34" charset="0"/>
                      </a:rPr>
                      <m:t>𝒂</m:t>
                    </m:r>
                    <m:r>
                      <a:rPr lang="en-US" sz="1800" b="1" i="1" dirty="0">
                        <a:solidFill>
                          <a:srgbClr val="FF0000"/>
                        </a:solidFill>
                        <a:latin typeface="Cambria Math" panose="02040503050406030204" pitchFamily="18" charset="0"/>
                        <a:ea typeface="Segoe UI" panose="020B0502040204020203" pitchFamily="34" charset="0"/>
                      </a:rPr>
                      <m:t> </m:t>
                    </m:r>
                    <m:r>
                      <a:rPr lang="bg-BG" sz="1800" i="1" dirty="0">
                        <a:solidFill>
                          <a:srgbClr val="FF0000"/>
                        </a:solidFill>
                        <a:latin typeface="Cambria Math" panose="02040503050406030204" pitchFamily="18" charset="0"/>
                        <a:ea typeface="Segoe UI" panose="020B0502040204020203" pitchFamily="34" charset="0"/>
                      </a:rPr>
                      <m:t>= 0</m:t>
                    </m:r>
                  </m:oMath>
                </a14:m>
                <a:r>
                  <a:rPr lang="bg-BG" sz="1800" dirty="0">
                    <a:latin typeface="Segoe UI" panose="020B0502040204020203" pitchFamily="34" charset="0"/>
                    <a:ea typeface="Segoe UI" panose="020B0502040204020203" pitchFamily="34" charset="0"/>
                  </a:rPr>
                  <a:t>. Това означава, че скоростта му не се променя, което всъщност твърди първият закон. Следователно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първият закон на Нютон е частен случай на втория </a:t>
                </a:r>
                <a:r>
                  <a:rPr lang="bg-BG" sz="1800" dirty="0">
                    <a:latin typeface="Segoe UI" panose="020B0502040204020203" pitchFamily="34" charset="0"/>
                    <a:ea typeface="Segoe UI" panose="020B0502040204020203" pitchFamily="34" charset="0"/>
                  </a:rPr>
                  <a:t>!</a:t>
                </a:r>
                <a:endParaRPr lang="en-US" sz="1800" dirty="0">
                  <a:latin typeface="Segoe UI" panose="020B0502040204020203" pitchFamily="34" charset="0"/>
                  <a:ea typeface="Segoe UI" panose="020B0502040204020203"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06742" y="2617815"/>
                <a:ext cx="7992888" cy="3255828"/>
              </a:xfrm>
              <a:prstGeom prst="rect">
                <a:avLst/>
              </a:prstGeom>
              <a:blipFill rotWithShape="0">
                <a:blip r:embed="rId2" cstate="print"/>
                <a:stretch>
                  <a:fillRect l="-533" t="-559" r="-609" b="-1676"/>
                </a:stretch>
              </a:blipFill>
              <a:ln>
                <a:solidFill>
                  <a:srgbClr val="FFC000"/>
                </a:solidFill>
              </a:ln>
            </p:spPr>
            <p:txBody>
              <a:bodyPr/>
              <a:lstStyle/>
              <a:p>
                <a:r>
                  <a:rPr lang="bg-BG">
                    <a:noFill/>
                  </a:rPr>
                  <a:t> </a:t>
                </a:r>
              </a:p>
            </p:txBody>
          </p:sp>
        </mc:Fallback>
      </mc:AlternateContent>
      <p:sp>
        <p:nvSpPr>
          <p:cNvPr id="15" name="Rectangle 14"/>
          <p:cNvSpPr/>
          <p:nvPr/>
        </p:nvSpPr>
        <p:spPr>
          <a:xfrm>
            <a:off x="306742" y="953109"/>
            <a:ext cx="7397606" cy="1477328"/>
          </a:xfrm>
          <a:prstGeom prst="rect">
            <a:avLst/>
          </a:prstGeom>
          <a:solidFill>
            <a:schemeClr val="bg1"/>
          </a:solidFill>
          <a:ln>
            <a:solidFill>
              <a:srgbClr val="FFC000"/>
            </a:solidFill>
          </a:ln>
        </p:spPr>
        <p:txBody>
          <a:bodyPr wrap="square">
            <a:spAutoFit/>
          </a:bodyPr>
          <a:lstStyle/>
          <a:p>
            <a:pPr indent="381000" algn="just">
              <a:spcBef>
                <a:spcPts val="900"/>
              </a:spcBef>
              <a:spcAft>
                <a:spcPts val="315"/>
              </a:spcAft>
            </a:pPr>
            <a:r>
              <a:rPr lang="bg-BG" sz="1800" dirty="0">
                <a:solidFill>
                  <a:srgbClr val="0070C0"/>
                </a:solidFill>
                <a:latin typeface="Segoe UI" panose="020B0502040204020203" pitchFamily="34" charset="0"/>
                <a:ea typeface="Segoe UI" panose="020B0502040204020203" pitchFamily="34" charset="0"/>
              </a:rPr>
              <a:t>Тъй като ускорението е векторна величина, неговата посока съвпада с посоката на силата. Масата на тялото (наричана още </a:t>
            </a:r>
            <a:r>
              <a:rPr lang="bg-BG" sz="1800" i="1" dirty="0">
                <a:solidFill>
                  <a:srgbClr val="0070C0"/>
                </a:solidFill>
                <a:latin typeface="Segoe UI" panose="020B0502040204020203" pitchFamily="34" charset="0"/>
                <a:ea typeface="Segoe UI" panose="020B0502040204020203" pitchFamily="34" charset="0"/>
                <a:cs typeface="Segoe UI" panose="020B0502040204020203" pitchFamily="34" charset="0"/>
              </a:rPr>
              <a:t>инерциална маса)</a:t>
            </a:r>
            <a:r>
              <a:rPr lang="bg-BG" sz="1800" dirty="0">
                <a:solidFill>
                  <a:srgbClr val="0070C0"/>
                </a:solidFill>
                <a:latin typeface="Segoe UI" panose="020B0502040204020203" pitchFamily="34" charset="0"/>
                <a:ea typeface="Segoe UI" panose="020B0502040204020203" pitchFamily="34" charset="0"/>
              </a:rPr>
              <a:t> определя ефекта на силата върху това тяло. Колкото по-голяма е масата, толкова по-трудно може да бъде ускорено тялото.</a:t>
            </a:r>
            <a:endParaRPr lang="en-US" sz="1800" dirty="0">
              <a:solidFill>
                <a:srgbClr val="0070C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3979509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28</a:t>
            </a:fld>
            <a:endParaRPr lang="en-US" altLang="en-US" dirty="0"/>
          </a:p>
        </p:txBody>
      </p:sp>
      <mc:AlternateContent xmlns:mc="http://schemas.openxmlformats.org/markup-compatibility/2006">
        <mc:Choice xmlns:a14="http://schemas.microsoft.com/office/drawing/2010/main" xmlns="" Requires="a14">
          <p:sp>
            <p:nvSpPr>
              <p:cNvPr id="6" name="Rectangle 5"/>
              <p:cNvSpPr/>
              <p:nvPr/>
            </p:nvSpPr>
            <p:spPr>
              <a:xfrm>
                <a:off x="190037" y="954246"/>
                <a:ext cx="7524836" cy="2909643"/>
              </a:xfrm>
              <a:prstGeom prst="rect">
                <a:avLst/>
              </a:prstGeom>
              <a:solidFill>
                <a:schemeClr val="bg1"/>
              </a:solidFill>
              <a:ln>
                <a:solidFill>
                  <a:srgbClr val="FFC000"/>
                </a:solidFill>
              </a:ln>
            </p:spPr>
            <p:txBody>
              <a:bodyPr wrap="square">
                <a:spAutoFit/>
              </a:bodyPr>
              <a:lstStyle/>
              <a:p>
                <a:pPr indent="381000" algn="just">
                  <a:spcBef>
                    <a:spcPts val="900"/>
                  </a:spcBef>
                  <a:spcAft>
                    <a:spcPts val="285"/>
                  </a:spcAft>
                </a:pPr>
                <a:r>
                  <a:rPr lang="bg-BG" sz="1800" dirty="0">
                    <a:solidFill>
                      <a:srgbClr val="002060"/>
                    </a:solidFill>
                    <a:latin typeface="Segoe UI" panose="020B0502040204020203" pitchFamily="34" charset="0"/>
                    <a:ea typeface="Segoe UI" panose="020B0502040204020203" pitchFamily="34" charset="0"/>
                  </a:rPr>
                  <a:t>От втория закон се извежда т.нар. </a:t>
                </a:r>
                <a:r>
                  <a:rPr lang="bg-BG" sz="1800" b="1" dirty="0">
                    <a:solidFill>
                      <a:srgbClr val="002060"/>
                    </a:solidFill>
                    <a:latin typeface="Segoe UI" panose="020B0502040204020203" pitchFamily="34" charset="0"/>
                    <a:ea typeface="Segoe UI" panose="020B0502040204020203" pitchFamily="34" charset="0"/>
                    <a:cs typeface="Segoe UI" panose="020B0502040204020203" pitchFamily="34" charset="0"/>
                  </a:rPr>
                  <a:t>принцип за независимо действие на силите. </a:t>
                </a:r>
                <a:r>
                  <a:rPr lang="bg-BG" sz="1800" dirty="0">
                    <a:solidFill>
                      <a:srgbClr val="002060"/>
                    </a:solidFill>
                    <a:latin typeface="Segoe UI" panose="020B0502040204020203" pitchFamily="34" charset="0"/>
                    <a:ea typeface="Segoe UI" panose="020B0502040204020203" pitchFamily="34" charset="0"/>
                  </a:rPr>
                  <a:t>Той може да се формулира в следния вид: </a:t>
                </a:r>
                <a:r>
                  <a:rPr lang="bg-BG" sz="1800" i="1" dirty="0">
                    <a:solidFill>
                      <a:srgbClr val="002060"/>
                    </a:solidFill>
                    <a:latin typeface="Segoe UI" panose="020B0502040204020203" pitchFamily="34" charset="0"/>
                    <a:ea typeface="Segoe UI" panose="020B0502040204020203" pitchFamily="34" charset="0"/>
                    <a:cs typeface="Segoe UI" panose="020B0502040204020203" pitchFamily="34" charset="0"/>
                  </a:rPr>
                  <a:t>Ано на едно тяло действат едновременно няколко сили, всяка от тях създава независещо от другите ускорение, което има нейната посока и е пропорционално на големината й. </a:t>
                </a:r>
                <a:r>
                  <a:rPr lang="bg-BG" sz="1800" dirty="0">
                    <a:solidFill>
                      <a:srgbClr val="002060"/>
                    </a:solidFill>
                    <a:latin typeface="Segoe UI" panose="020B0502040204020203" pitchFamily="34" charset="0"/>
                    <a:ea typeface="Segoe UI" panose="020B0502040204020203" pitchFamily="34" charset="0"/>
                  </a:rPr>
                  <a:t>Резултантното движение може да се разгледа като векторна сума от движенията, причинени от всяка сила поотделно. Нека например върху тяло с маса </a:t>
                </a:r>
                <a:r>
                  <a:rPr lang="en-US" sz="1800" dirty="0">
                    <a:solidFill>
                      <a:srgbClr val="002060"/>
                    </a:solidFill>
                    <a:latin typeface="Segoe UI" panose="020B0502040204020203" pitchFamily="34" charset="0"/>
                    <a:ea typeface="Segoe UI" panose="020B0502040204020203" pitchFamily="34" charset="0"/>
                  </a:rPr>
                  <a:t>m </a:t>
                </a:r>
                <a:r>
                  <a:rPr lang="bg-BG" sz="1800" dirty="0">
                    <a:solidFill>
                      <a:srgbClr val="002060"/>
                    </a:solidFill>
                    <a:latin typeface="Segoe UI" panose="020B0502040204020203" pitchFamily="34" charset="0"/>
                    <a:ea typeface="Segoe UI" panose="020B0502040204020203" pitchFamily="34" charset="0"/>
                  </a:rPr>
                  <a:t>действат едновременно няколко сили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1</m:t>
                    </m:r>
                    <m:r>
                      <a:rPr lang="en-US" sz="20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2</m:t>
                    </m:r>
                    <m:r>
                      <a:rPr lang="en-US" sz="20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2000" i="1" dirty="0" smtClean="0">
                        <a:solidFill>
                          <a:srgbClr val="FF0000"/>
                        </a:solidFill>
                        <a:latin typeface="Cambria Math" panose="02040503050406030204" pitchFamily="18" charset="0"/>
                        <a:ea typeface="Segoe UI" panose="020B0502040204020203" pitchFamily="34" charset="0"/>
                      </a:rPr>
                      <m:t> </m:t>
                    </m:r>
                    <m:r>
                      <a:rPr lang="en-US" sz="2000" b="1" i="1" dirty="0">
                        <a:solidFill>
                          <a:srgbClr val="FF0000"/>
                        </a:solidFill>
                        <a:latin typeface="Cambria Math" panose="02040503050406030204" pitchFamily="18" charset="0"/>
                        <a:ea typeface="Segoe UI" panose="020B0502040204020203" pitchFamily="34" charset="0"/>
                      </a:rPr>
                      <m:t>𝑭</m:t>
                    </m:r>
                    <m:r>
                      <a:rPr lang="en-US" sz="2000" i="1" baseline="-25000" dirty="0">
                        <a:solidFill>
                          <a:srgbClr val="FF0000"/>
                        </a:solidFill>
                        <a:latin typeface="Cambria Math" panose="02040503050406030204" pitchFamily="18" charset="0"/>
                        <a:ea typeface="Segoe UI" panose="020B0502040204020203" pitchFamily="34" charset="0"/>
                      </a:rPr>
                      <m:t>𝑛</m:t>
                    </m:r>
                  </m:oMath>
                </a14:m>
                <a:r>
                  <a:rPr lang="en-US" sz="1800" dirty="0">
                    <a:solidFill>
                      <a:srgbClr val="002060"/>
                    </a:solidFill>
                    <a:latin typeface="Segoe UI" panose="020B0502040204020203" pitchFamily="34" charset="0"/>
                    <a:ea typeface="Segoe UI" panose="020B0502040204020203" pitchFamily="34" charset="0"/>
                  </a:rPr>
                  <a:t>. </a:t>
                </a:r>
                <a:r>
                  <a:rPr lang="bg-BG" sz="1800" dirty="0">
                    <a:solidFill>
                      <a:srgbClr val="002060"/>
                    </a:solidFill>
                    <a:latin typeface="Segoe UI" panose="020B0502040204020203" pitchFamily="34" charset="0"/>
                    <a:ea typeface="Segoe UI" panose="020B0502040204020203" pitchFamily="34" charset="0"/>
                  </a:rPr>
                  <a:t>Всички опити показват, че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rPr>
                      <m:t>𝑭</m:t>
                    </m:r>
                    <m:r>
                      <a:rPr lang="en-US" sz="2000" b="0" i="1" baseline="-25000" dirty="0" smtClean="0">
                        <a:solidFill>
                          <a:srgbClr val="FF0000"/>
                        </a:solidFill>
                        <a:latin typeface="Cambria Math" panose="02040503050406030204" pitchFamily="18" charset="0"/>
                        <a:ea typeface="Segoe UI" panose="020B0502040204020203" pitchFamily="34" charset="0"/>
                      </a:rPr>
                      <m:t>1</m:t>
                    </m:r>
                    <m:r>
                      <a:rPr lang="en-US" sz="2000" i="1" dirty="0">
                        <a:solidFill>
                          <a:srgbClr val="FF0000"/>
                        </a:solidFill>
                        <a:latin typeface="Cambria Math" panose="02040503050406030204" pitchFamily="18" charset="0"/>
                        <a:ea typeface="Segoe UI" panose="020B0502040204020203" pitchFamily="34" charset="0"/>
                      </a:rPr>
                      <m:t>+ </m:t>
                    </m:r>
                    <m:r>
                      <a:rPr lang="en-US" sz="2000" b="1" i="1" dirty="0">
                        <a:solidFill>
                          <a:srgbClr val="FF0000"/>
                        </a:solidFill>
                        <a:latin typeface="Cambria Math" panose="02040503050406030204" pitchFamily="18" charset="0"/>
                        <a:ea typeface="Segoe UI" panose="020B0502040204020203" pitchFamily="34" charset="0"/>
                      </a:rPr>
                      <m:t>𝑭</m:t>
                    </m:r>
                    <m:r>
                      <a:rPr lang="en-US" sz="2000" i="1" baseline="-25000" dirty="0">
                        <a:solidFill>
                          <a:srgbClr val="FF0000"/>
                        </a:solidFill>
                        <a:latin typeface="Cambria Math" panose="02040503050406030204" pitchFamily="18" charset="0"/>
                        <a:ea typeface="Segoe UI" panose="020B0502040204020203" pitchFamily="34" charset="0"/>
                      </a:rPr>
                      <m:t>2</m:t>
                    </m:r>
                    <m:r>
                      <a:rPr lang="en-US" sz="2000" i="1" dirty="0">
                        <a:solidFill>
                          <a:srgbClr val="FF0000"/>
                        </a:solidFill>
                        <a:latin typeface="Cambria Math" panose="02040503050406030204" pitchFamily="18" charset="0"/>
                        <a:ea typeface="Segoe UI" panose="020B0502040204020203" pitchFamily="34" charset="0"/>
                      </a:rPr>
                      <m:t>+…+</m:t>
                    </m:r>
                    <m:r>
                      <a:rPr lang="en-US" sz="2000" b="1" i="1" dirty="0" smtClean="0">
                        <a:solidFill>
                          <a:srgbClr val="FF0000"/>
                        </a:solidFill>
                        <a:latin typeface="Cambria Math" panose="02040503050406030204" pitchFamily="18" charset="0"/>
                        <a:ea typeface="Segoe UI" panose="020B0502040204020203" pitchFamily="34" charset="0"/>
                      </a:rPr>
                      <m:t>𝑭</m:t>
                    </m:r>
                    <m:r>
                      <a:rPr lang="en-US" sz="2000" b="0" i="1" baseline="-25000" dirty="0" smtClean="0">
                        <a:solidFill>
                          <a:srgbClr val="FF0000"/>
                        </a:solidFill>
                        <a:latin typeface="Cambria Math" panose="02040503050406030204" pitchFamily="18" charset="0"/>
                        <a:ea typeface="Segoe UI" panose="020B0502040204020203" pitchFamily="34" charset="0"/>
                      </a:rPr>
                      <m:t>𝑛</m:t>
                    </m:r>
                    <m:r>
                      <a:rPr lang="en-US" sz="2000" i="1" dirty="0">
                        <a:solidFill>
                          <a:srgbClr val="FF0000"/>
                        </a:solidFill>
                        <a:latin typeface="Cambria Math" panose="02040503050406030204" pitchFamily="18" charset="0"/>
                        <a:ea typeface="Segoe UI" panose="020B0502040204020203" pitchFamily="34" charset="0"/>
                      </a:rPr>
                      <m:t>=</m:t>
                    </m:r>
                    <m:r>
                      <a:rPr lang="en-US" sz="2000" b="0" i="1" dirty="0" smtClean="0">
                        <a:solidFill>
                          <a:srgbClr val="FF0000"/>
                        </a:solidFill>
                        <a:latin typeface="Cambria Math" panose="02040503050406030204" pitchFamily="18" charset="0"/>
                        <a:ea typeface="Segoe UI" panose="020B0502040204020203" pitchFamily="34" charset="0"/>
                      </a:rPr>
                      <m:t>𝑚</m:t>
                    </m:r>
                    <m:r>
                      <a:rPr lang="en-US" sz="2000" b="1" i="1" dirty="0" smtClean="0">
                        <a:solidFill>
                          <a:srgbClr val="FF0000"/>
                        </a:solidFill>
                        <a:latin typeface="Cambria Math" panose="02040503050406030204" pitchFamily="18" charset="0"/>
                        <a:ea typeface="Segoe UI" panose="020B0502040204020203" pitchFamily="34" charset="0"/>
                      </a:rPr>
                      <m:t>𝒂</m:t>
                    </m:r>
                  </m:oMath>
                </a14:m>
                <a:r>
                  <a:rPr lang="bg-BG" sz="1800" b="1"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2060"/>
                    </a:solidFill>
                    <a:latin typeface="Segoe UI" panose="020B0502040204020203" pitchFamily="34" charset="0"/>
                    <a:ea typeface="Segoe UI" panose="020B0502040204020203" pitchFamily="34" charset="0"/>
                  </a:rPr>
                  <a:t>Това равенство се нарича основно уравнение на класическата динамика.</a:t>
                </a:r>
                <a:endParaRPr lang="en-US" sz="1800" dirty="0">
                  <a:solidFill>
                    <a:srgbClr val="002060"/>
                  </a:solidFill>
                  <a:latin typeface="Segoe UI" panose="020B0502040204020203" pitchFamily="34" charset="0"/>
                  <a:ea typeface="Segoe UI" panose="020B0502040204020203"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90037" y="954246"/>
                <a:ext cx="7524836" cy="2909643"/>
              </a:xfrm>
              <a:prstGeom prst="rect">
                <a:avLst/>
              </a:prstGeom>
              <a:blipFill rotWithShape="0">
                <a:blip r:embed="rId2" cstate="print"/>
                <a:stretch>
                  <a:fillRect l="-566" t="-835" r="-566" b="-2296"/>
                </a:stretch>
              </a:blipFill>
              <a:ln>
                <a:solidFill>
                  <a:srgbClr val="FFC000"/>
                </a:solidFill>
              </a:ln>
            </p:spPr>
            <p:txBody>
              <a:bodyPr/>
              <a:lstStyle/>
              <a:p>
                <a:r>
                  <a:rPr lang="bg-BG">
                    <a:noFill/>
                  </a:rPr>
                  <a:t> </a:t>
                </a:r>
              </a:p>
            </p:txBody>
          </p:sp>
        </mc:Fallback>
      </mc:AlternateContent>
      <mc:AlternateContent xmlns:mc="http://schemas.openxmlformats.org/markup-compatibility/2006">
        <mc:Choice xmlns:a14="http://schemas.microsoft.com/office/drawing/2010/main" xmlns="" Requires="a14">
          <p:sp>
            <p:nvSpPr>
              <p:cNvPr id="13" name="Rectangle 12"/>
              <p:cNvSpPr/>
              <p:nvPr/>
            </p:nvSpPr>
            <p:spPr>
              <a:xfrm>
                <a:off x="190037" y="4053432"/>
                <a:ext cx="8756376" cy="1815882"/>
              </a:xfrm>
              <a:prstGeom prst="rect">
                <a:avLst/>
              </a:prstGeom>
              <a:solidFill>
                <a:schemeClr val="bg1"/>
              </a:solidFill>
              <a:ln>
                <a:solidFill>
                  <a:srgbClr val="FFC000"/>
                </a:solidFill>
              </a:ln>
            </p:spPr>
            <p:txBody>
              <a:bodyPr wrap="square">
                <a:spAutoFit/>
              </a:bodyPr>
              <a:lstStyle/>
              <a:p>
                <a:pPr indent="381000" algn="just">
                  <a:spcBef>
                    <a:spcPts val="900"/>
                  </a:spcBef>
                  <a:spcAft>
                    <a:spcPts val="285"/>
                  </a:spcAft>
                </a:pPr>
                <a:r>
                  <a:rPr lang="bg-BG" sz="1800" dirty="0">
                    <a:latin typeface="Segoe UI" panose="020B0502040204020203" pitchFamily="34" charset="0"/>
                    <a:ea typeface="Segoe UI" panose="020B0502040204020203" pitchFamily="34" charset="0"/>
                  </a:rPr>
                  <a:t>Вторият принцип на динамиката не е достатъчен за да се опише самостоятелно движението на едно тяло. Необходимо е допълнително да се конкретизират силите, дължащи се на взаимодействия на това тяло с други обекти. Например, нека на едно тяло едновременно действат силата на гравитацията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rPr>
                      <m:t>𝑮</m:t>
                    </m:r>
                  </m:oMath>
                </a14:m>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и сила на съпротивление</a:t>
                </a:r>
                <a14:m>
                  <m:oMath xmlns:m="http://schemas.openxmlformats.org/officeDocument/2006/math">
                    <m:r>
                      <a:rPr lang="en-US" sz="2000" b="0" i="0" dirty="0" smtClean="0">
                        <a:solidFill>
                          <a:srgbClr val="FF0000"/>
                        </a:solidFill>
                        <a:latin typeface="Cambria Math" panose="02040503050406030204" pitchFamily="18" charset="0"/>
                        <a:ea typeface="Segoe UI" panose="020B0502040204020203" pitchFamily="34" charset="0"/>
                      </a:rPr>
                      <m:t> </m:t>
                    </m:r>
                    <m:r>
                      <a:rPr lang="en-US" sz="2000" b="1" i="1" dirty="0">
                        <a:solidFill>
                          <a:srgbClr val="FF0000"/>
                        </a:solidFill>
                        <a:latin typeface="Cambria Math" panose="02040503050406030204" pitchFamily="18" charset="0"/>
                        <a:ea typeface="Segoe UI" panose="020B0502040204020203" pitchFamily="34" charset="0"/>
                      </a:rPr>
                      <m:t>𝑭</m:t>
                    </m:r>
                    <m:r>
                      <a:rPr lang="en-US" sz="2000" i="1" dirty="0">
                        <a:solidFill>
                          <a:srgbClr val="FF0000"/>
                        </a:solidFill>
                        <a:latin typeface="Cambria Math" panose="02040503050406030204" pitchFamily="18" charset="0"/>
                        <a:ea typeface="Segoe UI" panose="020B0502040204020203" pitchFamily="34" charset="0"/>
                      </a:rPr>
                      <m:t>=</m:t>
                    </m:r>
                    <m:r>
                      <a:rPr lang="en-US" sz="2000" b="0" i="1" dirty="0" smtClean="0">
                        <a:solidFill>
                          <a:srgbClr val="FF0000"/>
                        </a:solidFill>
                        <a:latin typeface="Cambria Math" panose="02040503050406030204" pitchFamily="18" charset="0"/>
                        <a:ea typeface="Segoe UI" panose="020B0502040204020203" pitchFamily="34" charset="0"/>
                      </a:rPr>
                      <m:t>−</m:t>
                    </m:r>
                    <m:r>
                      <a:rPr lang="en-US" sz="2000" b="0" i="1" dirty="0" smtClean="0">
                        <a:solidFill>
                          <a:srgbClr val="FF0000"/>
                        </a:solidFill>
                        <a:latin typeface="Cambria Math" panose="02040503050406030204" pitchFamily="18" charset="0"/>
                        <a:ea typeface="Cambria Math" panose="02040503050406030204" pitchFamily="18" charset="0"/>
                      </a:rPr>
                      <m:t>𝜆</m:t>
                    </m:r>
                    <m:r>
                      <a:rPr lang="en-US" sz="2000" b="1" i="1" dirty="0" smtClean="0">
                        <a:solidFill>
                          <a:srgbClr val="FF0000"/>
                        </a:solidFill>
                        <a:latin typeface="Cambria Math" panose="02040503050406030204" pitchFamily="18" charset="0"/>
                        <a:ea typeface="Segoe UI" panose="020B0502040204020203" pitchFamily="34" charset="0"/>
                      </a:rPr>
                      <m:t>𝒗</m:t>
                    </m:r>
                  </m:oMath>
                </a14:m>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bg-BG" sz="1800" dirty="0">
                    <a:latin typeface="Segoe UI" panose="020B0502040204020203" pitchFamily="34" charset="0"/>
                    <a:ea typeface="Segoe UI" panose="020B0502040204020203" pitchFamily="34" charset="0"/>
                  </a:rPr>
                  <a:t> където </a:t>
                </a:r>
                <a14:m>
                  <m:oMath xmlns:m="http://schemas.openxmlformats.org/officeDocument/2006/math">
                    <m:r>
                      <a:rPr lang="en-US" sz="2000" i="1" dirty="0">
                        <a:solidFill>
                          <a:srgbClr val="FF0000"/>
                        </a:solidFill>
                        <a:latin typeface="Cambria Math" panose="02040503050406030204" pitchFamily="18" charset="0"/>
                        <a:ea typeface="Cambria Math" panose="02040503050406030204" pitchFamily="18" charset="0"/>
                      </a:rPr>
                      <m:t>𝜆</m:t>
                    </m:r>
                  </m:oMath>
                </a14:m>
                <a:r>
                  <a:rPr lang="bg-BG" sz="20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е положителна константа, </a:t>
                </a:r>
                <a:r>
                  <a:rPr lang="en-US" sz="1800" dirty="0">
                    <a:latin typeface="Segoe UI" panose="020B0502040204020203" pitchFamily="34" charset="0"/>
                    <a:ea typeface="Segoe UI" panose="020B0502040204020203" pitchFamily="34" charset="0"/>
                  </a:rPr>
                  <a:t>a</a:t>
                </a:r>
                <a:r>
                  <a:rPr lang="en-US" sz="2000" dirty="0">
                    <a:latin typeface="Segoe UI" panose="020B0502040204020203" pitchFamily="34" charset="0"/>
                    <a:ea typeface="Segoe UI" panose="020B0502040204020203" pitchFamily="34" charset="0"/>
                  </a:rPr>
                  <a:t>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rPr>
                      <m:t>𝒗</m:t>
                    </m:r>
                    <m:r>
                      <a:rPr lang="en-US" sz="2000" b="1" i="1" dirty="0">
                        <a:solidFill>
                          <a:srgbClr val="FF0000"/>
                        </a:solidFill>
                        <a:latin typeface="Cambria Math" panose="02040503050406030204" pitchFamily="18" charset="0"/>
                        <a:ea typeface="Segoe UI" panose="020B0502040204020203" pitchFamily="34" charset="0"/>
                      </a:rPr>
                      <m:t> </m:t>
                    </m:r>
                  </m:oMath>
                </a14:m>
                <a:r>
                  <a:rPr lang="bg-BG" sz="1800" dirty="0">
                    <a:latin typeface="Segoe UI" panose="020B0502040204020203" pitchFamily="34" charset="0"/>
                    <a:ea typeface="Segoe UI" panose="020B0502040204020203" pitchFamily="34" charset="0"/>
                  </a:rPr>
                  <a:t>- скоростта на тялото.</a:t>
                </a:r>
                <a:endParaRPr lang="en-US" sz="1800" dirty="0">
                  <a:latin typeface="Segoe UI" panose="020B0502040204020203" pitchFamily="34" charset="0"/>
                  <a:ea typeface="Segoe UI" panose="020B0502040204020203"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190037" y="4053432"/>
                <a:ext cx="8756376" cy="1815882"/>
              </a:xfrm>
              <a:prstGeom prst="rect">
                <a:avLst/>
              </a:prstGeom>
              <a:blipFill rotWithShape="0">
                <a:blip r:embed="rId3" cstate="print"/>
                <a:stretch>
                  <a:fillRect l="-486" t="-1333" r="-486" b="-4000"/>
                </a:stretch>
              </a:blipFill>
              <a:ln>
                <a:solidFill>
                  <a:srgbClr val="FFC000"/>
                </a:solidFill>
              </a:ln>
            </p:spPr>
            <p:txBody>
              <a:bodyPr/>
              <a:lstStyle/>
              <a:p>
                <a:r>
                  <a:rPr lang="bg-BG">
                    <a:noFill/>
                  </a:rPr>
                  <a:t> </a:t>
                </a:r>
              </a:p>
            </p:txBody>
          </p:sp>
        </mc:Fallback>
      </mc:AlternateContent>
    </p:spTree>
    <p:extLst>
      <p:ext uri="{BB962C8B-B14F-4D97-AF65-F5344CB8AC3E}">
        <p14:creationId xmlns:p14="http://schemas.microsoft.com/office/powerpoint/2010/main" xmlns="" val="1422270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29</a:t>
            </a:fld>
            <a:endParaRPr lang="en-US" altLang="en-US" dirty="0"/>
          </a:p>
        </p:txBody>
      </p:sp>
      <mc:AlternateContent xmlns:mc="http://schemas.openxmlformats.org/markup-compatibility/2006">
        <mc:Choice xmlns:a14="http://schemas.microsoft.com/office/drawing/2010/main" xmlns="" Requires="a14">
          <p:sp>
            <p:nvSpPr>
              <p:cNvPr id="4" name="Rectangle 3"/>
              <p:cNvSpPr/>
              <p:nvPr/>
            </p:nvSpPr>
            <p:spPr>
              <a:xfrm>
                <a:off x="215516" y="980728"/>
                <a:ext cx="7704857" cy="5010859"/>
              </a:xfrm>
              <a:prstGeom prst="rect">
                <a:avLst/>
              </a:prstGeom>
              <a:ln>
                <a:solidFill>
                  <a:srgbClr val="FFC000"/>
                </a:solidFill>
              </a:ln>
            </p:spPr>
            <p:txBody>
              <a:bodyPr wrap="square">
                <a:spAutoFit/>
              </a:bodyPr>
              <a:lstStyle/>
              <a:p>
                <a:pPr indent="381000" algn="just">
                  <a:spcBef>
                    <a:spcPts val="600"/>
                  </a:spcBef>
                  <a:spcAft>
                    <a:spcPts val="600"/>
                  </a:spcAft>
                </a:pPr>
                <a:r>
                  <a:rPr lang="bg-BG" sz="1800" dirty="0">
                    <a:latin typeface="Segoe UI" panose="020B0502040204020203" pitchFamily="34" charset="0"/>
                    <a:ea typeface="Segoe UI" panose="020B0502040204020203" pitchFamily="34" charset="0"/>
                  </a:rPr>
                  <a:t>След като имаме независими изрази за всяка от силите, действащи върху тялото, можем да заместим във втория закон векторната им сума, при което се получава диференциално уравнение, което се нарича</a:t>
                </a:r>
                <a:r>
                  <a:rPr lang="en-US" sz="1800" dirty="0">
                    <a:latin typeface="Segoe UI" panose="020B0502040204020203" pitchFamily="34" charset="0"/>
                    <a:ea typeface="Segoe UI" panose="020B0502040204020203" pitchFamily="34" charset="0"/>
                  </a:rPr>
                  <a:t>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уравнение на движението на тялото. </a:t>
                </a: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В нашия пример то е </a:t>
                </a: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G</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indent="381000" algn="just">
                  <a:spcBef>
                    <a:spcPts val="600"/>
                  </a:spcBef>
                  <a:spcAft>
                    <a:spcPts val="600"/>
                  </a:spcAft>
                </a:pPr>
                <a14:m>
                  <m:oMathPara xmlns:m="http://schemas.openxmlformats.org/officeDocument/2006/math">
                    <m:oMathParaPr>
                      <m:jc m:val="centerGroup"/>
                    </m:oMathParaPr>
                    <m:oMath xmlns:m="http://schemas.openxmlformats.org/officeDocument/2006/math">
                      <m:r>
                        <a:rPr lang="en-US" sz="2000" i="1" dirty="0">
                          <a:solidFill>
                            <a:srgbClr val="FF0000"/>
                          </a:solidFill>
                          <a:latin typeface="Cambria Math" panose="02040503050406030204" pitchFamily="18" charset="0"/>
                          <a:ea typeface="Segoe UI" panose="020B0502040204020203" pitchFamily="34" charset="0"/>
                        </a:rPr>
                        <m:t>−</m:t>
                      </m:r>
                      <m:r>
                        <a:rPr lang="en-US" sz="2000" i="1" dirty="0">
                          <a:solidFill>
                            <a:srgbClr val="FF0000"/>
                          </a:solidFill>
                          <a:latin typeface="Cambria Math" panose="02040503050406030204" pitchFamily="18" charset="0"/>
                          <a:ea typeface="Cambria Math" panose="02040503050406030204" pitchFamily="18" charset="0"/>
                        </a:rPr>
                        <m:t>𝜆</m:t>
                      </m:r>
                      <m:r>
                        <a:rPr lang="en-US" sz="2000" b="1" i="1" dirty="0">
                          <a:solidFill>
                            <a:srgbClr val="FF0000"/>
                          </a:solidFill>
                          <a:latin typeface="Cambria Math" panose="02040503050406030204" pitchFamily="18" charset="0"/>
                          <a:ea typeface="Segoe UI" panose="020B0502040204020203" pitchFamily="34" charset="0"/>
                        </a:rPr>
                        <m:t>𝒗</m:t>
                      </m:r>
                      <m:r>
                        <a:rPr lang="bg-BG" sz="2000" b="1" i="1" dirty="0" smtClean="0">
                          <a:solidFill>
                            <a:srgbClr val="FF0000"/>
                          </a:solidFill>
                          <a:latin typeface="Cambria Math" panose="02040503050406030204" pitchFamily="18" charset="0"/>
                          <a:ea typeface="Segoe UI" panose="020B0502040204020203" pitchFamily="34" charset="0"/>
                        </a:rPr>
                        <m:t>=</m:t>
                      </m:r>
                      <m:r>
                        <a:rPr lang="en-US" sz="2000" b="0" i="1" dirty="0" smtClean="0">
                          <a:solidFill>
                            <a:srgbClr val="FF0000"/>
                          </a:solidFill>
                          <a:latin typeface="Cambria Math" panose="02040503050406030204" pitchFamily="18" charset="0"/>
                          <a:ea typeface="Segoe UI" panose="020B0502040204020203" pitchFamily="34" charset="0"/>
                        </a:rPr>
                        <m:t>𝑚</m:t>
                      </m:r>
                      <m:r>
                        <a:rPr lang="en-US" sz="2000" b="1" i="1" dirty="0" smtClean="0">
                          <a:solidFill>
                            <a:srgbClr val="FF0000"/>
                          </a:solidFill>
                          <a:latin typeface="Cambria Math" panose="02040503050406030204" pitchFamily="18" charset="0"/>
                          <a:ea typeface="Segoe UI" panose="020B0502040204020203" pitchFamily="34" charset="0"/>
                        </a:rPr>
                        <m:t>𝒂</m:t>
                      </m:r>
                      <m:r>
                        <a:rPr lang="en-US" sz="2000" b="1" i="1" dirty="0" smtClean="0">
                          <a:solidFill>
                            <a:srgbClr val="FF0000"/>
                          </a:solidFill>
                          <a:latin typeface="Cambria Math" panose="02040503050406030204" pitchFamily="18" charset="0"/>
                          <a:ea typeface="Segoe UI" panose="020B0502040204020203" pitchFamily="34" charset="0"/>
                        </a:rPr>
                        <m:t>=</m:t>
                      </m:r>
                      <m:r>
                        <a:rPr lang="en-US" sz="2000" b="0" i="1" dirty="0" smtClean="0">
                          <a:solidFill>
                            <a:srgbClr val="FF0000"/>
                          </a:solidFill>
                          <a:latin typeface="Cambria Math" panose="02040503050406030204" pitchFamily="18" charset="0"/>
                          <a:ea typeface="Segoe UI" panose="020B0502040204020203" pitchFamily="34" charset="0"/>
                        </a:rPr>
                        <m:t>𝑚</m:t>
                      </m:r>
                      <m:f>
                        <m:fPr>
                          <m:ctrlPr>
                            <a:rPr lang="en-US" sz="2000" b="1" i="1" dirty="0" smtClean="0">
                              <a:solidFill>
                                <a:srgbClr val="FF0000"/>
                              </a:solidFill>
                              <a:latin typeface="Cambria Math" panose="02040503050406030204" pitchFamily="18" charset="0"/>
                              <a:ea typeface="Segoe UI" panose="020B0502040204020203" pitchFamily="34" charset="0"/>
                            </a:rPr>
                          </m:ctrlPr>
                        </m:fPr>
                        <m:num>
                          <m:r>
                            <a:rPr lang="en-US" sz="2000" b="0" i="1" dirty="0" smtClean="0">
                              <a:solidFill>
                                <a:srgbClr val="FF0000"/>
                              </a:solidFill>
                              <a:latin typeface="Cambria Math" panose="02040503050406030204" pitchFamily="18" charset="0"/>
                              <a:ea typeface="Segoe UI" panose="020B0502040204020203" pitchFamily="34" charset="0"/>
                            </a:rPr>
                            <m:t>𝑑</m:t>
                          </m:r>
                          <m:r>
                            <a:rPr lang="en-US" sz="2000" b="1" i="1" dirty="0" smtClean="0">
                              <a:solidFill>
                                <a:srgbClr val="FF0000"/>
                              </a:solidFill>
                              <a:latin typeface="Cambria Math" panose="02040503050406030204" pitchFamily="18" charset="0"/>
                              <a:ea typeface="Segoe UI" panose="020B0502040204020203" pitchFamily="34" charset="0"/>
                            </a:rPr>
                            <m:t>𝒗</m:t>
                          </m:r>
                        </m:num>
                        <m:den>
                          <m:r>
                            <a:rPr lang="en-US" sz="2000" b="0" i="1" dirty="0" smtClean="0">
                              <a:solidFill>
                                <a:srgbClr val="FF0000"/>
                              </a:solidFill>
                              <a:latin typeface="Cambria Math" panose="02040503050406030204" pitchFamily="18" charset="0"/>
                              <a:ea typeface="Segoe UI" panose="020B0502040204020203" pitchFamily="34" charset="0"/>
                            </a:rPr>
                            <m:t>𝑑𝑡</m:t>
                          </m:r>
                        </m:den>
                      </m:f>
                      <m:r>
                        <a:rPr lang="en-US" sz="2000" b="1" i="1" dirty="0">
                          <a:solidFill>
                            <a:srgbClr val="FF0000"/>
                          </a:solidFill>
                          <a:latin typeface="Cambria Math" panose="02040503050406030204" pitchFamily="18" charset="0"/>
                          <a:ea typeface="Segoe UI" panose="020B0502040204020203" pitchFamily="34" charset="0"/>
                        </a:rPr>
                        <m:t> </m:t>
                      </m:r>
                    </m:oMath>
                  </m:oMathPara>
                </a14:m>
                <a:endParaRPr lang="bg-BG" sz="2000" dirty="0">
                  <a:latin typeface="Segoe UI" panose="020B0502040204020203" pitchFamily="34" charset="0"/>
                  <a:ea typeface="Segoe UI" panose="020B0502040204020203" pitchFamily="34" charset="0"/>
                </a:endParaRPr>
              </a:p>
              <a:p>
                <a:pPr indent="381000" algn="just">
                  <a:spcBef>
                    <a:spcPts val="600"/>
                  </a:spcBef>
                  <a:spcAft>
                    <a:spcPts val="600"/>
                  </a:spcAft>
                </a:pPr>
                <a:r>
                  <a:rPr lang="bg-BG" sz="1800" dirty="0">
                    <a:latin typeface="Segoe UI" panose="020B0502040204020203" pitchFamily="34" charset="0"/>
                    <a:ea typeface="Segoe UI" panose="020B0502040204020203" pitchFamily="34" charset="0"/>
                  </a:rPr>
                  <a:t>Това уравнение може да бъде интегрирано, след което се получава</a:t>
                </a:r>
                <a:r>
                  <a:rPr lang="en-US" sz="1800" dirty="0">
                    <a:latin typeface="Segoe UI" panose="020B0502040204020203" pitchFamily="34" charset="0"/>
                    <a:ea typeface="Segoe UI" panose="020B0502040204020203" pitchFamily="34" charset="0"/>
                  </a:rPr>
                  <a:t>:</a:t>
                </a:r>
              </a:p>
              <a:p>
                <a:pPr indent="381000" algn="just">
                  <a:spcBef>
                    <a:spcPts val="600"/>
                  </a:spcBef>
                  <a:spcAft>
                    <a:spcPts val="600"/>
                  </a:spcAft>
                </a:pPr>
                <a14:m>
                  <m:oMathPara xmlns:m="http://schemas.openxmlformats.org/officeDocument/2006/math">
                    <m:oMathParaPr>
                      <m:jc m:val="centerGroup"/>
                    </m:oMathParaPr>
                    <m:oMath xmlns:m="http://schemas.openxmlformats.org/officeDocument/2006/math">
                      <m:r>
                        <a:rPr lang="en-US" sz="2200" b="0" i="1" dirty="0" smtClean="0">
                          <a:solidFill>
                            <a:srgbClr val="FF0000"/>
                          </a:solidFill>
                          <a:latin typeface="Cambria Math" panose="02040503050406030204" pitchFamily="18" charset="0"/>
                          <a:ea typeface="Segoe UI" panose="020B0502040204020203" pitchFamily="34" charset="0"/>
                        </a:rPr>
                        <m:t>𝑣</m:t>
                      </m:r>
                      <m:r>
                        <a:rPr lang="bg-BG" sz="2200" b="1" i="1" dirty="0">
                          <a:solidFill>
                            <a:srgbClr val="FF0000"/>
                          </a:solidFill>
                          <a:latin typeface="Cambria Math" panose="02040503050406030204" pitchFamily="18" charset="0"/>
                          <a:ea typeface="Segoe UI" panose="020B0502040204020203" pitchFamily="34" charset="0"/>
                        </a:rPr>
                        <m:t>=</m:t>
                      </m:r>
                      <m:sSub>
                        <m:sSubPr>
                          <m:ctrlPr>
                            <a:rPr lang="bg-BG" sz="2200" i="1" dirty="0" smtClean="0">
                              <a:solidFill>
                                <a:srgbClr val="FF0000"/>
                              </a:solidFill>
                              <a:latin typeface="Cambria Math" panose="02040503050406030204" pitchFamily="18" charset="0"/>
                            </a:rPr>
                          </m:ctrlPr>
                        </m:sSubPr>
                        <m:e>
                          <m:r>
                            <a:rPr lang="en-US" sz="2200" b="0" i="1" dirty="0" smtClean="0">
                              <a:solidFill>
                                <a:srgbClr val="FF0000"/>
                              </a:solidFill>
                              <a:latin typeface="Cambria Math" panose="02040503050406030204" pitchFamily="18" charset="0"/>
                            </a:rPr>
                            <m:t>𝑣</m:t>
                          </m:r>
                        </m:e>
                        <m:sub>
                          <m:r>
                            <a:rPr lang="en-US" sz="2200" b="0" i="1" dirty="0" smtClean="0">
                              <a:solidFill>
                                <a:srgbClr val="FF0000"/>
                              </a:solidFill>
                              <a:latin typeface="Cambria Math" panose="02040503050406030204" pitchFamily="18" charset="0"/>
                            </a:rPr>
                            <m:t>0</m:t>
                          </m:r>
                        </m:sub>
                      </m:sSub>
                      <m:sSup>
                        <m:sSupPr>
                          <m:ctrlPr>
                            <a:rPr lang="en-US" sz="2200" b="1" i="1" dirty="0" smtClean="0">
                              <a:solidFill>
                                <a:srgbClr val="FF0000"/>
                              </a:solidFill>
                              <a:latin typeface="Cambria Math" panose="02040503050406030204" pitchFamily="18" charset="0"/>
                            </a:rPr>
                          </m:ctrlPr>
                        </m:sSupPr>
                        <m:e>
                          <m:r>
                            <a:rPr lang="en-US" sz="2200" b="0" i="1" dirty="0" smtClean="0">
                              <a:solidFill>
                                <a:srgbClr val="FF0000"/>
                              </a:solidFill>
                              <a:latin typeface="Cambria Math" panose="02040503050406030204" pitchFamily="18" charset="0"/>
                            </a:rPr>
                            <m:t>𝑒</m:t>
                          </m:r>
                        </m:e>
                        <m:sup>
                          <m:r>
                            <a:rPr lang="en-US" sz="2200" b="1" i="1" dirty="0" smtClean="0">
                              <a:solidFill>
                                <a:srgbClr val="FF0000"/>
                              </a:solidFill>
                              <a:latin typeface="Cambria Math" panose="02040503050406030204" pitchFamily="18" charset="0"/>
                            </a:rPr>
                            <m:t>−</m:t>
                          </m:r>
                          <m:f>
                            <m:fPr>
                              <m:ctrlPr>
                                <a:rPr lang="en-US" sz="2200" i="1" dirty="0" smtClean="0">
                                  <a:solidFill>
                                    <a:srgbClr val="FF0000"/>
                                  </a:solidFill>
                                  <a:latin typeface="Cambria Math" panose="02040503050406030204" pitchFamily="18" charset="0"/>
                                </a:rPr>
                              </m:ctrlPr>
                            </m:fPr>
                            <m:num>
                              <m:r>
                                <a:rPr lang="en-US" sz="2200" b="0" i="1" dirty="0">
                                  <a:solidFill>
                                    <a:srgbClr val="FF0000"/>
                                  </a:solidFill>
                                  <a:latin typeface="Cambria Math" panose="02040503050406030204" pitchFamily="18" charset="0"/>
                                  <a:ea typeface="Cambria Math" panose="02040503050406030204" pitchFamily="18" charset="0"/>
                                </a:rPr>
                                <m:t>𝜆</m:t>
                              </m:r>
                              <m:r>
                                <a:rPr lang="en-US" sz="2200" b="0" i="1" dirty="0" smtClean="0">
                                  <a:solidFill>
                                    <a:srgbClr val="FF0000"/>
                                  </a:solidFill>
                                  <a:latin typeface="Cambria Math" panose="02040503050406030204" pitchFamily="18" charset="0"/>
                                  <a:ea typeface="Cambria Math" panose="02040503050406030204" pitchFamily="18" charset="0"/>
                                </a:rPr>
                                <m:t>𝑡</m:t>
                              </m:r>
                            </m:num>
                            <m:den>
                              <m:r>
                                <a:rPr lang="en-US" sz="2200" b="0" i="1" dirty="0" smtClean="0">
                                  <a:solidFill>
                                    <a:srgbClr val="FF0000"/>
                                  </a:solidFill>
                                  <a:latin typeface="Cambria Math" panose="02040503050406030204" pitchFamily="18" charset="0"/>
                                </a:rPr>
                                <m:t>𝑚</m:t>
                              </m:r>
                            </m:den>
                          </m:f>
                        </m:sup>
                      </m:sSup>
                    </m:oMath>
                  </m:oMathPara>
                </a14:m>
                <a:endParaRPr lang="en-US" sz="2200" dirty="0">
                  <a:latin typeface="Segoe UI" panose="020B0502040204020203" pitchFamily="34" charset="0"/>
                  <a:ea typeface="Segoe UI" panose="020B0502040204020203" pitchFamily="34" charset="0"/>
                </a:endParaRPr>
              </a:p>
              <a:p>
                <a:pPr algn="just">
                  <a:spcBef>
                    <a:spcPts val="900"/>
                  </a:spcBef>
                  <a:spcAft>
                    <a:spcPts val="2375"/>
                  </a:spcAft>
                </a:pPr>
                <a:r>
                  <a:rPr lang="bg-BG" sz="1800" dirty="0">
                    <a:latin typeface="Segoe UI" panose="020B0502040204020203" pitchFamily="34" charset="0"/>
                    <a:ea typeface="Segoe UI" panose="020B0502040204020203" pitchFamily="34" charset="0"/>
                  </a:rPr>
                  <a:t>където </a:t>
                </a:r>
                <a:r>
                  <a:rPr lang="en-US" sz="1800" dirty="0">
                    <a:latin typeface="Segoe UI" panose="020B0502040204020203" pitchFamily="34" charset="0"/>
                    <a:ea typeface="Segoe UI" panose="020B0502040204020203" pitchFamily="34" charset="0"/>
                  </a:rPr>
                  <a:t>v</a:t>
                </a:r>
                <a:r>
                  <a:rPr lang="en-US" sz="1800" baseline="-25000" dirty="0">
                    <a:latin typeface="Segoe UI" panose="020B0502040204020203" pitchFamily="34" charset="0"/>
                    <a:ea typeface="Segoe UI" panose="020B0502040204020203" pitchFamily="34" charset="0"/>
                  </a:rPr>
                  <a:t>0</a:t>
                </a:r>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е началната скорост на тялото. Това означава, че скоростта намалява до нула експоненциално във времето. Този израз може да бъде интегриран още веднъж, в резултат на което ще се получи ново уравнение, което дава местоположението на тялото като функция на времето.</a:t>
                </a:r>
                <a:endParaRPr lang="en-US" sz="1800" dirty="0">
                  <a:latin typeface="Segoe UI" panose="020B0502040204020203" pitchFamily="34" charset="0"/>
                  <a:ea typeface="Segoe UI" panose="020B0502040204020203"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215516" y="980728"/>
                <a:ext cx="7704857" cy="5010859"/>
              </a:xfrm>
              <a:prstGeom prst="rect">
                <a:avLst/>
              </a:prstGeom>
              <a:blipFill rotWithShape="0">
                <a:blip r:embed="rId2" cstate="print"/>
                <a:stretch>
                  <a:fillRect l="-553" t="-485" r="-632" b="-971"/>
                </a:stretch>
              </a:blipFill>
              <a:ln>
                <a:solidFill>
                  <a:srgbClr val="FFC000"/>
                </a:solidFill>
              </a:ln>
            </p:spPr>
            <p:txBody>
              <a:bodyPr/>
              <a:lstStyle/>
              <a:p>
                <a:r>
                  <a:rPr lang="bg-BG">
                    <a:noFill/>
                  </a:rPr>
                  <a:t> </a:t>
                </a:r>
              </a:p>
            </p:txBody>
          </p:sp>
        </mc:Fallback>
      </mc:AlternateContent>
    </p:spTree>
    <p:extLst>
      <p:ext uri="{BB962C8B-B14F-4D97-AF65-F5344CB8AC3E}">
        <p14:creationId xmlns:p14="http://schemas.microsoft.com/office/powerpoint/2010/main" xmlns="" val="43282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a:t>
            </a:fld>
            <a:endParaRPr lang="en-US" altLang="en-US" dirty="0"/>
          </a:p>
        </p:txBody>
      </p:sp>
      <p:grpSp>
        <p:nvGrpSpPr>
          <p:cNvPr id="16" name="Group 15"/>
          <p:cNvGrpSpPr/>
          <p:nvPr/>
        </p:nvGrpSpPr>
        <p:grpSpPr>
          <a:xfrm>
            <a:off x="441557" y="422966"/>
            <a:ext cx="7406808" cy="2429970"/>
            <a:chOff x="441557" y="422966"/>
            <a:chExt cx="7406808" cy="2429970"/>
          </a:xfrm>
        </p:grpSpPr>
        <p:pic>
          <p:nvPicPr>
            <p:cNvPr id="5" name="Picture 4"/>
            <p:cNvPicPr>
              <a:picLocks noChangeAspect="1"/>
            </p:cNvPicPr>
            <p:nvPr/>
          </p:nvPicPr>
          <p:blipFill>
            <a:blip r:embed="rId2" cstate="print"/>
            <a:stretch>
              <a:fillRect/>
            </a:stretch>
          </p:blipFill>
          <p:spPr>
            <a:xfrm>
              <a:off x="441557" y="484042"/>
              <a:ext cx="3122475" cy="2229867"/>
            </a:xfrm>
            <a:prstGeom prst="rect">
              <a:avLst/>
            </a:prstGeom>
          </p:spPr>
        </p:pic>
        <p:sp>
          <p:nvSpPr>
            <p:cNvPr id="9" name="Rectangle 8"/>
            <p:cNvSpPr/>
            <p:nvPr/>
          </p:nvSpPr>
          <p:spPr>
            <a:xfrm>
              <a:off x="441557" y="422966"/>
              <a:ext cx="7406808" cy="2429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5" name="Rectangle 14"/>
            <p:cNvSpPr/>
            <p:nvPr/>
          </p:nvSpPr>
          <p:spPr>
            <a:xfrm>
              <a:off x="3635896" y="620688"/>
              <a:ext cx="4068452" cy="1323439"/>
            </a:xfrm>
            <a:prstGeom prst="rect">
              <a:avLst/>
            </a:prstGeom>
            <a:solidFill>
              <a:schemeClr val="bg1"/>
            </a:solidFill>
            <a:ln>
              <a:solidFill>
                <a:srgbClr val="FFC000"/>
              </a:solidFill>
            </a:ln>
          </p:spPr>
          <p:txBody>
            <a:bodyPr wrap="square">
              <a:spAutoFit/>
            </a:bodyPr>
            <a:lstStyle/>
            <a:p>
              <a:pPr indent="381000">
                <a:spcBef>
                  <a:spcPts val="900"/>
                </a:spcBef>
                <a:spcAft>
                  <a:spcPts val="0"/>
                </a:spcAft>
              </a:pPr>
              <a:r>
                <a:rPr lang="bg-BG" sz="1600" dirty="0">
                  <a:latin typeface="Segoe UI" panose="020B0502040204020203" pitchFamily="34" charset="0"/>
                  <a:ea typeface="Segoe UI" panose="020B0502040204020203" pitchFamily="34" charset="0"/>
                </a:rPr>
                <a:t>За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въртеливите </a:t>
              </a:r>
              <a:r>
                <a:rPr lang="bg-BG" sz="1600" dirty="0">
                  <a:latin typeface="Segoe UI" panose="020B0502040204020203" pitchFamily="34" charset="0"/>
                  <a:ea typeface="Segoe UI" panose="020B0502040204020203" pitchFamily="34" charset="0"/>
                </a:rPr>
                <a:t>(или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ротационни) </a:t>
              </a:r>
              <a:r>
                <a:rPr lang="bg-BG" sz="1600" dirty="0">
                  <a:latin typeface="Segoe UI" panose="020B0502040204020203" pitchFamily="34" charset="0"/>
                  <a:ea typeface="Segoe UI" panose="020B0502040204020203" pitchFamily="34" charset="0"/>
                </a:rPr>
                <a:t>движения е характерно, че всички точки на тялото се движат по </a:t>
              </a:r>
              <a:r>
                <a:rPr lang="bg-BG" sz="1600" i="1" dirty="0">
                  <a:solidFill>
                    <a:srgbClr val="000000"/>
                  </a:solidFill>
                  <a:latin typeface="Segoe UI" panose="020B0502040204020203" pitchFamily="34" charset="0"/>
                  <a:ea typeface="Segoe UI" panose="020B0502040204020203" pitchFamily="34" charset="0"/>
                  <a:cs typeface="Segoe UI" panose="020B0502040204020203" pitchFamily="34" charset="0"/>
                </a:rPr>
                <a:t>коаксиални траектории,</a:t>
              </a:r>
              <a:r>
                <a:rPr lang="bg-BG" sz="1600" dirty="0">
                  <a:latin typeface="Segoe UI" panose="020B0502040204020203" pitchFamily="34" charset="0"/>
                  <a:ea typeface="Segoe UI" panose="020B0502040204020203" pitchFamily="34" charset="0"/>
                </a:rPr>
                <a:t> т.е. тялото и всички негови точки се въртят около някаква ос.</a:t>
              </a:r>
              <a:endParaRPr lang="en-US" sz="1600" dirty="0">
                <a:latin typeface="Segoe UI" panose="020B0502040204020203" pitchFamily="34" charset="0"/>
                <a:ea typeface="Segoe UI" panose="020B0502040204020203" pitchFamily="34" charset="0"/>
              </a:endParaRPr>
            </a:p>
          </p:txBody>
        </p:sp>
      </p:grpSp>
      <p:pic>
        <p:nvPicPr>
          <p:cNvPr id="1026" name="Picture 2" descr="Преобразуване на двупосочно (възвратно-постъпателно) в еднопосочно ..."/>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565" t="9482" r="18299" b="46104"/>
          <a:stretch/>
        </p:blipFill>
        <p:spPr bwMode="auto">
          <a:xfrm>
            <a:off x="647564" y="3609020"/>
            <a:ext cx="3779443" cy="1869829"/>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4525616" y="3329286"/>
            <a:ext cx="3178732" cy="2554545"/>
          </a:xfrm>
          <a:prstGeom prst="rect">
            <a:avLst/>
          </a:prstGeom>
          <a:solidFill>
            <a:schemeClr val="bg1"/>
          </a:solidFill>
          <a:ln>
            <a:solidFill>
              <a:srgbClr val="FFC000"/>
            </a:solidFill>
          </a:ln>
        </p:spPr>
        <p:txBody>
          <a:bodyPr wrap="square">
            <a:spAutoFit/>
          </a:bodyPr>
          <a:lstStyle/>
          <a:p>
            <a:pPr indent="419100">
              <a:spcBef>
                <a:spcPts val="900"/>
              </a:spcBef>
              <a:spcAft>
                <a:spcPts val="300"/>
              </a:spcAft>
            </a:pPr>
            <a:r>
              <a:rPr lang="bg-BG" sz="1600" dirty="0">
                <a:latin typeface="Segoe UI" panose="020B0502040204020203" pitchFamily="34" charset="0"/>
                <a:ea typeface="Segoe UI" panose="020B0502040204020203" pitchFamily="34" charset="0"/>
              </a:rPr>
              <a:t>Сложните пространствени движения са комбинация от постъпателни и въртеливи движения. Има и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възвратно-постъпателни </a:t>
            </a:r>
            <a:r>
              <a:rPr lang="bg-BG" sz="1600" dirty="0">
                <a:latin typeface="Segoe UI" panose="020B0502040204020203" pitchFamily="34" charset="0"/>
                <a:ea typeface="Segoe UI" panose="020B0502040204020203" pitchFamily="34" charset="0"/>
              </a:rPr>
              <a:t>и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възвратно-въртеливи </a:t>
            </a:r>
            <a:r>
              <a:rPr lang="bg-BG" sz="1600" dirty="0">
                <a:latin typeface="Segoe UI" panose="020B0502040204020203" pitchFamily="34" charset="0"/>
                <a:ea typeface="Segoe UI" panose="020B0502040204020203" pitchFamily="34" charset="0"/>
              </a:rPr>
              <a:t>движения. Те са по-сложни пространствени комбинации от постъпателни и въртеливи движения, които сменят посоката си.</a:t>
            </a:r>
            <a:endParaRPr lang="en-US" sz="1600" dirty="0">
              <a:latin typeface="Segoe UI" panose="020B0502040204020203" pitchFamily="34" charset="0"/>
              <a:ea typeface="Segoe UI" panose="020B0502040204020203" pitchFamily="34" charset="0"/>
            </a:endParaRPr>
          </a:p>
        </p:txBody>
      </p:sp>
      <p:sp>
        <p:nvSpPr>
          <p:cNvPr id="19" name="Rectangle 18"/>
          <p:cNvSpPr/>
          <p:nvPr/>
        </p:nvSpPr>
        <p:spPr>
          <a:xfrm>
            <a:off x="431122" y="3199775"/>
            <a:ext cx="7406808" cy="282151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Tree>
    <p:extLst>
      <p:ext uri="{BB962C8B-B14F-4D97-AF65-F5344CB8AC3E}">
        <p14:creationId xmlns:p14="http://schemas.microsoft.com/office/powerpoint/2010/main" xmlns="" val="3930154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30</a:t>
            </a:fld>
            <a:endParaRPr lang="en-US" altLang="en-US" dirty="0"/>
          </a:p>
        </p:txBody>
      </p:sp>
      <mc:AlternateContent xmlns:mc="http://schemas.openxmlformats.org/markup-compatibility/2006">
        <mc:Choice xmlns:a14="http://schemas.microsoft.com/office/drawing/2010/main" xmlns="" Requires="a14">
          <p:sp>
            <p:nvSpPr>
              <p:cNvPr id="11" name="Rectangle 10"/>
              <p:cNvSpPr/>
              <p:nvPr/>
            </p:nvSpPr>
            <p:spPr>
              <a:xfrm>
                <a:off x="719572" y="1772816"/>
                <a:ext cx="7812868" cy="4447371"/>
              </a:xfrm>
              <a:prstGeom prst="rect">
                <a:avLst/>
              </a:prstGeom>
              <a:solidFill>
                <a:schemeClr val="bg1"/>
              </a:solidFill>
              <a:ln>
                <a:solidFill>
                  <a:srgbClr val="FFC000"/>
                </a:solidFill>
              </a:ln>
            </p:spPr>
            <p:txBody>
              <a:bodyPr wrap="square">
                <a:spAutoFit/>
              </a:bodyPr>
              <a:lstStyle/>
              <a:p>
                <a:pPr indent="406400" algn="just">
                  <a:spcBef>
                    <a:spcPts val="600"/>
                  </a:spcBef>
                  <a:spcAft>
                    <a:spcPts val="600"/>
                  </a:spcAft>
                </a:pPr>
                <a:r>
                  <a:rPr lang="bg-BG" sz="1800" dirty="0">
                    <a:solidFill>
                      <a:srgbClr val="0070C0"/>
                    </a:solidFill>
                    <a:latin typeface="Segoe UI" panose="020B0502040204020203" pitchFamily="34" charset="0"/>
                    <a:ea typeface="Segoe UI" panose="020B0502040204020203" pitchFamily="34" charset="0"/>
                    <a:cs typeface="Segoe UI" panose="020B0502040204020203" pitchFamily="34" charset="0"/>
                  </a:rPr>
                  <a:t>Третият закон на Нютон за движението уточнява какво се случва на тяло, което въздейства със сила върху друго тяло. В дадената му от Нютон формулировка той гласи: </a:t>
                </a:r>
                <a:r>
                  <a:rPr lang="bg-BG" sz="1800" b="1" dirty="0">
                    <a:solidFill>
                      <a:srgbClr val="0070C0"/>
                    </a:solidFill>
                    <a:latin typeface="Segoe UI" panose="020B0502040204020203" pitchFamily="34" charset="0"/>
                    <a:ea typeface="Segoe UI" panose="020B0502040204020203" pitchFamily="34" charset="0"/>
                    <a:cs typeface="Segoe UI" panose="020B0502040204020203" pitchFamily="34" charset="0"/>
                  </a:rPr>
                  <a:t>На всяко действие винаги има равно по големина и противоположно по посока противодействие.</a:t>
                </a:r>
                <a:endParaRPr lang="en-US" sz="18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pPr indent="406400" algn="just">
                  <a:spcBef>
                    <a:spcPts val="600"/>
                  </a:spcBef>
                  <a:spcAft>
                    <a:spcPts val="600"/>
                  </a:spcAft>
                </a:pPr>
                <a:r>
                  <a:rPr lang="bg-BG" sz="1800" b="1"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2060"/>
                    </a:solidFill>
                    <a:latin typeface="Segoe UI" panose="020B0502040204020203" pitchFamily="34" charset="0"/>
                    <a:ea typeface="Segoe UI" panose="020B0502040204020203" pitchFamily="34" charset="0"/>
                    <a:cs typeface="Segoe UI" panose="020B0502040204020203" pitchFamily="34" charset="0"/>
                  </a:rPr>
                  <a:t>С други думи, действията на две тела едно върху друго винаги са равни по големина и имат противоположни посоки. Опитът показва, че въздействието на телата едно върху друго е взаимно. Затова се казва, че телата си </a:t>
                </a:r>
                <a:r>
                  <a:rPr lang="bg-BG" sz="1800" b="1" i="1" dirty="0">
                    <a:solidFill>
                      <a:srgbClr val="002060"/>
                    </a:solidFill>
                    <a:latin typeface="Segoe UI" panose="020B0502040204020203" pitchFamily="34" charset="0"/>
                    <a:ea typeface="Segoe UI" panose="020B0502040204020203" pitchFamily="34" charset="0"/>
                    <a:cs typeface="Segoe UI" panose="020B0502040204020203" pitchFamily="34" charset="0"/>
                  </a:rPr>
                  <a:t>взаимодействат</a:t>
                </a:r>
                <a:r>
                  <a:rPr lang="bg-BG" sz="1800" b="1" dirty="0">
                    <a:solidFill>
                      <a:srgbClr val="002060"/>
                    </a:solidFill>
                    <a:latin typeface="Segoe UI" panose="020B0502040204020203" pitchFamily="34" charset="0"/>
                    <a:ea typeface="Segoe UI" panose="020B0502040204020203" pitchFamily="34" charset="0"/>
                    <a:cs typeface="Segoe UI" panose="020B0502040204020203" pitchFamily="34" charset="0"/>
                  </a:rPr>
                  <a:t>.</a:t>
                </a:r>
                <a:endParaRPr lang="en-US" sz="1800"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a:p>
                <a:pPr indent="406400" algn="just">
                  <a:spcBef>
                    <a:spcPts val="600"/>
                  </a:spcBef>
                  <a:spcAft>
                    <a:spcPts val="600"/>
                  </a:spcAft>
                </a:pPr>
                <a:r>
                  <a:rPr lang="bg-BG" sz="1800" dirty="0">
                    <a:solidFill>
                      <a:srgbClr val="000000"/>
                    </a:solidFill>
                    <a:latin typeface="Segoe UI" panose="020B0502040204020203" pitchFamily="34" charset="0"/>
                    <a:cs typeface="Segoe UI" panose="020B0502040204020203" pitchFamily="34" charset="0"/>
                  </a:rPr>
                  <a:t>Третият принцип на динамиката утвърждава, че ако едно тяло действа върху второ със сила </a:t>
                </a:r>
                <a14:m>
                  <m:oMath xmlns:m="http://schemas.openxmlformats.org/officeDocument/2006/math">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oMath>
                </a14:m>
                <a:r>
                  <a:rPr lang="en-US" sz="2000" dirty="0">
                    <a:solidFill>
                      <a:srgbClr val="000000"/>
                    </a:solidFill>
                    <a:latin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то и второто тяло действа на първото със същата по големина сила </a:t>
                </a:r>
                <a14:m>
                  <m:oMath xmlns:m="http://schemas.openxmlformats.org/officeDocument/2006/math">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но в противоположна посока</a:t>
                </a:r>
                <a:r>
                  <a:rPr lang="bg-BG" sz="2000" dirty="0">
                    <a:solidFill>
                      <a:srgbClr val="000000"/>
                    </a:solidFill>
                    <a:latin typeface="Segoe UI" panose="020B0502040204020203" pitchFamily="34" charset="0"/>
                    <a:cs typeface="Segoe UI" panose="020B0502040204020203" pitchFamily="34" charset="0"/>
                  </a:rPr>
                  <a:t>:</a:t>
                </a:r>
                <a:endParaRPr lang="en-US" sz="2000" dirty="0">
                  <a:solidFill>
                    <a:srgbClr val="000000"/>
                  </a:solidFill>
                  <a:latin typeface="Segoe UI" panose="020B0502040204020203" pitchFamily="34" charset="0"/>
                  <a:cs typeface="Segoe UI" panose="020B0502040204020203" pitchFamily="34" charset="0"/>
                </a:endParaRPr>
              </a:p>
              <a:p>
                <a:r>
                  <a:rPr lang="bg-BG" sz="2000" dirty="0">
                    <a:solidFill>
                      <a:srgbClr val="000000"/>
                    </a:solidFill>
                    <a:latin typeface="Segoe UI" panose="020B0502040204020203" pitchFamily="34" charset="0"/>
                    <a:cs typeface="Segoe UI" panose="020B0502040204020203" pitchFamily="34" charset="0"/>
                  </a:rPr>
                  <a:t>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2000" i="1" dirty="0">
                        <a:solidFill>
                          <a:srgbClr val="FF0000"/>
                        </a:solidFill>
                        <a:latin typeface="Cambria Math" panose="02040503050406030204" pitchFamily="18" charset="0"/>
                        <a:cs typeface="Segoe UI" panose="020B0502040204020203" pitchFamily="34" charset="0"/>
                      </a:rPr>
                      <m:t>= − </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Двете сили </a:t>
                </a:r>
                <a14:m>
                  <m:oMath xmlns:m="http://schemas.openxmlformats.org/officeDocument/2006/math">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oMath>
                </a14:m>
                <a:r>
                  <a:rPr lang="en-US"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и </a:t>
                </a:r>
                <a14:m>
                  <m:oMath xmlns:m="http://schemas.openxmlformats.org/officeDocument/2006/math">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са приложени в различни тела. Едната сила (независимо коя) се нарича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действие</a:t>
                </a:r>
                <a:r>
                  <a:rPr lang="bg-BG" sz="1800" dirty="0">
                    <a:solidFill>
                      <a:srgbClr val="000000"/>
                    </a:solidFill>
                    <a:latin typeface="Segoe UI" panose="020B0502040204020203" pitchFamily="34" charset="0"/>
                    <a:cs typeface="Segoe UI" panose="020B0502040204020203" pitchFamily="34" charset="0"/>
                  </a:rPr>
                  <a:t>, а другата -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противодействие</a:t>
                </a:r>
                <a:endParaRPr lang="bg-BG" sz="1800" dirty="0">
                  <a:latin typeface="Segoe UI" panose="020B0502040204020203" pitchFamily="34" charset="0"/>
                  <a:cs typeface="Segoe UI" panose="020B0502040204020203"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719572" y="1772816"/>
                <a:ext cx="7812868" cy="4447371"/>
              </a:xfrm>
              <a:prstGeom prst="rect">
                <a:avLst/>
              </a:prstGeom>
              <a:blipFill rotWithShape="0">
                <a:blip r:embed="rId2" cstate="print"/>
                <a:stretch>
                  <a:fillRect l="-545" t="-547" r="-857" b="-1231"/>
                </a:stretch>
              </a:blipFill>
              <a:ln>
                <a:solidFill>
                  <a:srgbClr val="FFC000"/>
                </a:solidFill>
              </a:ln>
            </p:spPr>
            <p:txBody>
              <a:bodyPr/>
              <a:lstStyle/>
              <a:p>
                <a:r>
                  <a:rPr lang="bg-BG">
                    <a:noFill/>
                  </a:rPr>
                  <a:t> </a:t>
                </a:r>
              </a:p>
            </p:txBody>
          </p:sp>
        </mc:Fallback>
      </mc:AlternateContent>
      <p:sp>
        <p:nvSpPr>
          <p:cNvPr id="12" name="Rectangle 11"/>
          <p:cNvSpPr/>
          <p:nvPr/>
        </p:nvSpPr>
        <p:spPr>
          <a:xfrm>
            <a:off x="1799692" y="944724"/>
            <a:ext cx="5197513" cy="461665"/>
          </a:xfrm>
          <a:prstGeom prst="rect">
            <a:avLst/>
          </a:prstGeom>
          <a:solidFill>
            <a:schemeClr val="bg1"/>
          </a:solidFill>
        </p:spPr>
        <p:txBody>
          <a:bodyPr wrap="none">
            <a:spAutoFit/>
          </a:bodyPr>
          <a:lstStyle/>
          <a:p>
            <a:pPr indent="406400" algn="just">
              <a:spcBef>
                <a:spcPts val="300"/>
              </a:spcBef>
              <a:spcAft>
                <a:spcPts val="440"/>
              </a:spcAft>
            </a:pPr>
            <a:r>
              <a:rPr lang="bg-BG" sz="2400" b="1" dirty="0">
                <a:latin typeface="+mj-lt"/>
                <a:ea typeface="Segoe UI" panose="020B0502040204020203" pitchFamily="34" charset="0"/>
                <a:cs typeface="Segoe UI" panose="020B0502040204020203" pitchFamily="34" charset="0"/>
              </a:rPr>
              <a:t>Трети принцип на динамиката</a:t>
            </a:r>
            <a:endParaRPr lang="en-US" sz="2400" b="1" dirty="0">
              <a:latin typeface="+mj-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1383103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31</a:t>
            </a:fld>
            <a:endParaRPr lang="en-US" altLang="en-US" dirty="0"/>
          </a:p>
        </p:txBody>
      </p:sp>
      <mc:AlternateContent xmlns:mc="http://schemas.openxmlformats.org/markup-compatibility/2006">
        <mc:Choice xmlns:a14="http://schemas.microsoft.com/office/drawing/2010/main" xmlns="" Requires="a14">
          <p:sp>
            <p:nvSpPr>
              <p:cNvPr id="8" name="Rectangle 7"/>
              <p:cNvSpPr/>
              <p:nvPr/>
            </p:nvSpPr>
            <p:spPr>
              <a:xfrm>
                <a:off x="4301298" y="2557686"/>
                <a:ext cx="4376410" cy="3332259"/>
              </a:xfrm>
              <a:prstGeom prst="rect">
                <a:avLst/>
              </a:prstGeom>
              <a:solidFill>
                <a:schemeClr val="bg1"/>
              </a:solidFill>
              <a:ln>
                <a:solidFill>
                  <a:srgbClr val="FFC000"/>
                </a:solidFill>
              </a:ln>
            </p:spPr>
            <p:txBody>
              <a:bodyPr wrap="square">
                <a:spAutoFit/>
              </a:bodyPr>
              <a:lstStyle/>
              <a:p>
                <a:pPr indent="406400" algn="just">
                  <a:spcBef>
                    <a:spcPts val="600"/>
                  </a:spcBef>
                  <a:spcAft>
                    <a:spcPts val="600"/>
                  </a:spcAft>
                </a:pPr>
                <a:r>
                  <a:rPr lang="bg-BG" sz="1800" dirty="0">
                    <a:solidFill>
                      <a:srgbClr val="000000"/>
                    </a:solidFill>
                    <a:latin typeface="Segoe UI" panose="020B0502040204020203" pitchFamily="34" charset="0"/>
                    <a:cs typeface="Segoe UI" panose="020B0502040204020203" pitchFamily="34" charset="0"/>
                  </a:rPr>
                  <a:t>Третият принцип на динамиката утвърждава, че ако едно тяло действа върху второ със сила </a:t>
                </a:r>
                <a14:m>
                  <m:oMath xmlns:m="http://schemas.openxmlformats.org/officeDocument/2006/math">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oMath>
                </a14:m>
                <a:r>
                  <a:rPr lang="en-US" sz="2000" dirty="0">
                    <a:solidFill>
                      <a:srgbClr val="000000"/>
                    </a:solidFill>
                    <a:latin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то и второто тяло действа на първото със същата по големина сила </a:t>
                </a:r>
                <a14:m>
                  <m:oMath xmlns:m="http://schemas.openxmlformats.org/officeDocument/2006/math">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но в противоположна посока</a:t>
                </a:r>
                <a:r>
                  <a:rPr lang="bg-BG" sz="2000" dirty="0">
                    <a:solidFill>
                      <a:srgbClr val="000000"/>
                    </a:solidFill>
                    <a:latin typeface="Segoe UI" panose="020B0502040204020203" pitchFamily="34" charset="0"/>
                    <a:cs typeface="Segoe UI" panose="020B0502040204020203" pitchFamily="34" charset="0"/>
                  </a:rPr>
                  <a:t>:</a:t>
                </a:r>
                <a:endParaRPr lang="en-US" sz="2000" dirty="0">
                  <a:solidFill>
                    <a:srgbClr val="000000"/>
                  </a:solidFill>
                  <a:latin typeface="Segoe UI" panose="020B0502040204020203" pitchFamily="34" charset="0"/>
                  <a:cs typeface="Segoe UI" panose="020B0502040204020203" pitchFamily="34" charset="0"/>
                </a:endParaRPr>
              </a:p>
              <a:p>
                <a:r>
                  <a:rPr lang="bg-BG" sz="2000" dirty="0">
                    <a:solidFill>
                      <a:srgbClr val="000000"/>
                    </a:solidFill>
                    <a:latin typeface="Segoe UI" panose="020B0502040204020203" pitchFamily="34" charset="0"/>
                    <a:cs typeface="Segoe UI" panose="020B0502040204020203" pitchFamily="34" charset="0"/>
                  </a:rPr>
                  <a:t>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2000" i="1" dirty="0">
                        <a:solidFill>
                          <a:srgbClr val="FF0000"/>
                        </a:solidFill>
                        <a:latin typeface="Cambria Math" panose="02040503050406030204" pitchFamily="18" charset="0"/>
                        <a:cs typeface="Segoe UI" panose="020B0502040204020203" pitchFamily="34" charset="0"/>
                      </a:rPr>
                      <m:t>= − </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Двете сили </a:t>
                </a:r>
                <a14:m>
                  <m:oMath xmlns:m="http://schemas.openxmlformats.org/officeDocument/2006/math">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oMath>
                </a14:m>
                <a:r>
                  <a:rPr lang="en-US"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и </a:t>
                </a:r>
                <a14:m>
                  <m:oMath xmlns:m="http://schemas.openxmlformats.org/officeDocument/2006/math">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са приложени в различни тела. Едната сила (независимо коя) се нарича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действие</a:t>
                </a:r>
                <a:r>
                  <a:rPr lang="bg-BG" sz="1800" dirty="0">
                    <a:solidFill>
                      <a:srgbClr val="000000"/>
                    </a:solidFill>
                    <a:latin typeface="Segoe UI" panose="020B0502040204020203" pitchFamily="34" charset="0"/>
                    <a:cs typeface="Segoe UI" panose="020B0502040204020203" pitchFamily="34" charset="0"/>
                  </a:rPr>
                  <a:t>, а другата -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противодействие</a:t>
                </a:r>
                <a:endParaRPr lang="bg-BG" sz="1800" dirty="0">
                  <a:latin typeface="Segoe UI" panose="020B0502040204020203" pitchFamily="34" charset="0"/>
                  <a:cs typeface="Segoe UI" panose="020B0502040204020203"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4301298" y="2557686"/>
                <a:ext cx="4376410" cy="3332259"/>
              </a:xfrm>
              <a:prstGeom prst="rect">
                <a:avLst/>
              </a:prstGeom>
              <a:blipFill rotWithShape="0">
                <a:blip r:embed="rId2" cstate="print"/>
                <a:stretch>
                  <a:fillRect l="-1111" t="-730" r="-972" b="-2007"/>
                </a:stretch>
              </a:blipFill>
              <a:ln>
                <a:solidFill>
                  <a:srgbClr val="FFC000"/>
                </a:solidFill>
              </a:ln>
            </p:spPr>
            <p:txBody>
              <a:bodyPr/>
              <a:lstStyle/>
              <a:p>
                <a:r>
                  <a:rPr lang="bg-BG">
                    <a:noFill/>
                  </a:rPr>
                  <a:t> </a:t>
                </a:r>
              </a:p>
            </p:txBody>
          </p:sp>
        </mc:Fallback>
      </mc:AlternateContent>
      <p:grpSp>
        <p:nvGrpSpPr>
          <p:cNvPr id="11" name="Group 10"/>
          <p:cNvGrpSpPr/>
          <p:nvPr/>
        </p:nvGrpSpPr>
        <p:grpSpPr>
          <a:xfrm>
            <a:off x="647564" y="980728"/>
            <a:ext cx="3343182" cy="4909217"/>
            <a:chOff x="323528" y="980728"/>
            <a:chExt cx="3343182" cy="4909217"/>
          </a:xfrm>
        </p:grpSpPr>
        <p:pic>
          <p:nvPicPr>
            <p:cNvPr id="5" name="Picture 4"/>
            <p:cNvPicPr>
              <a:picLocks noChangeAspect="1"/>
            </p:cNvPicPr>
            <p:nvPr/>
          </p:nvPicPr>
          <p:blipFill rotWithShape="1">
            <a:blip r:embed="rId3" cstate="print"/>
            <a:srcRect l="83015" r="56"/>
            <a:stretch/>
          </p:blipFill>
          <p:spPr>
            <a:xfrm>
              <a:off x="323528" y="1088740"/>
              <a:ext cx="3343182" cy="4801205"/>
            </a:xfrm>
            <a:prstGeom prst="rect">
              <a:avLst/>
            </a:prstGeom>
          </p:spPr>
        </p:pic>
        <mc:AlternateContent xmlns:mc="http://schemas.openxmlformats.org/markup-compatibility/2006">
          <mc:Choice xmlns:a14="http://schemas.microsoft.com/office/drawing/2010/main" xmlns="" Requires="a14">
            <p:sp>
              <p:nvSpPr>
                <p:cNvPr id="9" name="Rectangle 8"/>
                <p:cNvSpPr/>
                <p:nvPr/>
              </p:nvSpPr>
              <p:spPr>
                <a:xfrm>
                  <a:off x="2807804" y="980728"/>
                  <a:ext cx="65594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8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oMath>
                    </m:oMathPara>
                  </a14:m>
                  <a:endParaRPr lang="bg-BG" sz="2800" dirty="0"/>
                </a:p>
              </p:txBody>
            </p:sp>
          </mc:Choice>
          <mc:Fallback>
            <p:sp>
              <p:nvSpPr>
                <p:cNvPr id="9" name="Rectangle 8"/>
                <p:cNvSpPr>
                  <a:spLocks noRot="1" noChangeAspect="1" noMove="1" noResize="1" noEditPoints="1" noAdjustHandles="1" noChangeArrowheads="1" noChangeShapeType="1" noTextEdit="1"/>
                </p:cNvSpPr>
                <p:nvPr/>
              </p:nvSpPr>
              <p:spPr>
                <a:xfrm>
                  <a:off x="2807804" y="980728"/>
                  <a:ext cx="655949" cy="523220"/>
                </a:xfrm>
                <a:prstGeom prst="rect">
                  <a:avLst/>
                </a:prstGeom>
                <a:blipFill rotWithShape="0">
                  <a:blip r:embed="rId4" cstate="print"/>
                  <a:stretch>
                    <a:fillRect/>
                  </a:stretch>
                </a:blipFill>
              </p:spPr>
              <p:txBody>
                <a:bodyPr/>
                <a:lstStyle/>
                <a:p>
                  <a:r>
                    <a:rPr lang="bg-BG">
                      <a:noFill/>
                    </a:rPr>
                    <a:t> </a:t>
                  </a:r>
                </a:p>
              </p:txBody>
            </p:sp>
          </mc:Fallback>
        </mc:AlternateContent>
        <mc:AlternateContent xmlns:mc="http://schemas.openxmlformats.org/markup-compatibility/2006">
          <mc:Choice xmlns:a14="http://schemas.microsoft.com/office/drawing/2010/main" xmlns="" Requires="a14">
            <p:sp>
              <p:nvSpPr>
                <p:cNvPr id="10" name="Rectangle 9"/>
                <p:cNvSpPr/>
                <p:nvPr/>
              </p:nvSpPr>
              <p:spPr>
                <a:xfrm>
                  <a:off x="1339170" y="1648726"/>
                  <a:ext cx="65594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8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oMath>
                    </m:oMathPara>
                  </a14:m>
                  <a:endParaRPr lang="bg-BG" sz="2800" dirty="0"/>
                </a:p>
              </p:txBody>
            </p:sp>
          </mc:Choice>
          <mc:Fallback>
            <p:sp>
              <p:nvSpPr>
                <p:cNvPr id="10" name="Rectangle 9"/>
                <p:cNvSpPr>
                  <a:spLocks noRot="1" noChangeAspect="1" noMove="1" noResize="1" noEditPoints="1" noAdjustHandles="1" noChangeArrowheads="1" noChangeShapeType="1" noTextEdit="1"/>
                </p:cNvSpPr>
                <p:nvPr/>
              </p:nvSpPr>
              <p:spPr>
                <a:xfrm>
                  <a:off x="1339170" y="1648726"/>
                  <a:ext cx="655949" cy="523220"/>
                </a:xfrm>
                <a:prstGeom prst="rect">
                  <a:avLst/>
                </a:prstGeom>
                <a:blipFill rotWithShape="0">
                  <a:blip r:embed="rId5" cstate="print"/>
                  <a:stretch>
                    <a:fillRect/>
                  </a:stretch>
                </a:blipFill>
              </p:spPr>
              <p:txBody>
                <a:bodyPr/>
                <a:lstStyle/>
                <a:p>
                  <a:r>
                    <a:rPr lang="bg-BG">
                      <a:noFill/>
                    </a:rPr>
                    <a:t> </a:t>
                  </a:r>
                </a:p>
              </p:txBody>
            </p:sp>
          </mc:Fallback>
        </mc:AlternateContent>
      </p:grpSp>
    </p:spTree>
    <p:extLst>
      <p:ext uri="{BB962C8B-B14F-4D97-AF65-F5344CB8AC3E}">
        <p14:creationId xmlns:p14="http://schemas.microsoft.com/office/powerpoint/2010/main" xmlns="" val="188982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4</a:t>
            </a:fld>
            <a:endParaRPr lang="en-US" altLang="en-US" dirty="0"/>
          </a:p>
        </p:txBody>
      </p:sp>
      <p:sp>
        <p:nvSpPr>
          <p:cNvPr id="10" name="Rectangle 9"/>
          <p:cNvSpPr/>
          <p:nvPr/>
        </p:nvSpPr>
        <p:spPr>
          <a:xfrm>
            <a:off x="162111" y="2024844"/>
            <a:ext cx="8981889" cy="363640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3" name="Rectangle 12"/>
          <p:cNvSpPr/>
          <p:nvPr/>
        </p:nvSpPr>
        <p:spPr>
          <a:xfrm>
            <a:off x="4249799" y="2132856"/>
            <a:ext cx="4841304" cy="3416320"/>
          </a:xfrm>
          <a:prstGeom prst="rect">
            <a:avLst/>
          </a:prstGeom>
          <a:ln>
            <a:solidFill>
              <a:srgbClr val="FFC000"/>
            </a:solidFill>
          </a:ln>
        </p:spPr>
        <p:txBody>
          <a:bodyPr wrap="square">
            <a:spAutoFit/>
          </a:bodyPr>
          <a:lstStyle/>
          <a:p>
            <a:pPr indent="419100">
              <a:spcBef>
                <a:spcPts val="900"/>
              </a:spcBef>
              <a:spcAft>
                <a:spcPts val="1610"/>
              </a:spcAft>
            </a:pPr>
            <a:r>
              <a:rPr lang="bg-BG" sz="1800" dirty="0">
                <a:latin typeface="Segoe UI" panose="020B0502040204020203" pitchFamily="34" charset="0"/>
                <a:ea typeface="Segoe UI" panose="020B0502040204020203" pitchFamily="34" charset="0"/>
              </a:rPr>
              <a:t>При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равномерните </a:t>
            </a:r>
            <a:r>
              <a:rPr lang="bg-BG" sz="1800" dirty="0">
                <a:latin typeface="Segoe UI" panose="020B0502040204020203" pitchFamily="34" charset="0"/>
                <a:ea typeface="Segoe UI" panose="020B0502040204020203" pitchFamily="34" charset="0"/>
              </a:rPr>
              <a:t>движения за равни интервали от време се изминават равни пътища, а при неравномерните - различни. От своя страна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неравномерните </a:t>
            </a:r>
            <a:r>
              <a:rPr lang="bg-BG" sz="1800" dirty="0">
                <a:latin typeface="Segoe UI" panose="020B0502040204020203" pitchFamily="34" charset="0"/>
                <a:ea typeface="Segoe UI" panose="020B0502040204020203" pitchFamily="34" charset="0"/>
              </a:rPr>
              <a:t>движения биват равнопроменливи и неравнопроменливи. При </a:t>
            </a:r>
            <a:r>
              <a:rPr lang="bg-BG" sz="1800" dirty="0" err="1">
                <a:latin typeface="Segoe UI" panose="020B0502040204020203" pitchFamily="34" charset="0"/>
                <a:ea typeface="Segoe UI" panose="020B0502040204020203" pitchFamily="34" charset="0"/>
              </a:rPr>
              <a:t>равнопроменливите</a:t>
            </a:r>
            <a:r>
              <a:rPr lang="bg-BG" sz="1800" dirty="0">
                <a:latin typeface="Segoe UI" panose="020B0502040204020203" pitchFamily="34" charset="0"/>
                <a:ea typeface="Segoe UI" panose="020B0502040204020203" pitchFamily="34" charset="0"/>
              </a:rPr>
              <a:t> за равни интервали от време изменението на скоростта е постоянно, а при </a:t>
            </a:r>
            <a:r>
              <a:rPr lang="bg-BG" sz="1800" dirty="0" err="1">
                <a:latin typeface="Segoe UI" panose="020B0502040204020203" pitchFamily="34" charset="0"/>
                <a:ea typeface="Segoe UI" panose="020B0502040204020203" pitchFamily="34" charset="0"/>
              </a:rPr>
              <a:t>неравнопроменливите</a:t>
            </a:r>
            <a:r>
              <a:rPr lang="bg-BG" sz="1800" dirty="0">
                <a:latin typeface="Segoe UI" panose="020B0502040204020203" pitchFamily="34" charset="0"/>
                <a:ea typeface="Segoe UI" panose="020B0502040204020203" pitchFamily="34" charset="0"/>
              </a:rPr>
              <a:t> - не. В зависимост от знака на ускорението неравномерните движения могат да бъдат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ускорителни</a:t>
            </a:r>
            <a:r>
              <a:rPr lang="bg-BG" sz="1800" dirty="0">
                <a:latin typeface="Segoe UI" panose="020B0502040204020203" pitchFamily="34" charset="0"/>
                <a:ea typeface="Segoe UI" panose="020B0502040204020203" pitchFamily="34" charset="0"/>
              </a:rPr>
              <a:t> или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закъснителни.</a:t>
            </a:r>
            <a:endParaRPr lang="en-US" sz="1800" dirty="0">
              <a:latin typeface="Segoe UI" panose="020B0502040204020203" pitchFamily="34" charset="0"/>
              <a:ea typeface="Segoe UI" panose="020B0502040204020203" pitchFamily="34" charset="0"/>
            </a:endParaRPr>
          </a:p>
        </p:txBody>
      </p:sp>
      <p:pic>
        <p:nvPicPr>
          <p:cNvPr id="1028" name="Picture 4" descr="An airplane releases a package. The airplane has a horizontal velocity of 500 kilometers per hour. The package’s trajectory is the right half of a downward-opening parabola, initially horizontal at the airplane and curving down until it hits the ground."/>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9755"/>
          <a:stretch/>
        </p:blipFill>
        <p:spPr bwMode="auto">
          <a:xfrm>
            <a:off x="252722" y="2130478"/>
            <a:ext cx="3997077" cy="2971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279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5</a:t>
            </a:fld>
            <a:endParaRPr lang="en-US" altLang="en-US" dirty="0"/>
          </a:p>
        </p:txBody>
      </p:sp>
      <p:sp>
        <p:nvSpPr>
          <p:cNvPr id="5" name="Rectangle 4"/>
          <p:cNvSpPr/>
          <p:nvPr/>
        </p:nvSpPr>
        <p:spPr>
          <a:xfrm>
            <a:off x="1331640" y="382209"/>
            <a:ext cx="5477846" cy="461665"/>
          </a:xfrm>
          <a:prstGeom prst="rect">
            <a:avLst/>
          </a:prstGeom>
        </p:spPr>
        <p:txBody>
          <a:bodyPr wrap="none">
            <a:spAutoFit/>
          </a:bodyPr>
          <a:lstStyle/>
          <a:p>
            <a:pPr indent="419100" algn="ctr">
              <a:spcBef>
                <a:spcPts val="2100"/>
              </a:spcBef>
              <a:spcAft>
                <a:spcPts val="0"/>
              </a:spcAft>
            </a:pPr>
            <a:r>
              <a:rPr lang="bg-BG" sz="2400" b="1" cap="small" dirty="0">
                <a:solidFill>
                  <a:srgbClr val="000000"/>
                </a:solidFill>
                <a:latin typeface="Segoe UI" panose="020B0502040204020203" pitchFamily="34" charset="0"/>
                <a:ea typeface="Segoe UI" panose="020B0502040204020203" pitchFamily="34" charset="0"/>
                <a:cs typeface="Segoe UI" panose="020B0502040204020203" pitchFamily="34" charset="0"/>
              </a:rPr>
              <a:t>Степени на свобода на движение</a:t>
            </a:r>
            <a:endParaRPr lang="en-US" sz="2400" b="1" dirty="0">
              <a:effectLst/>
              <a:latin typeface="Segoe UI" panose="020B0502040204020203" pitchFamily="34" charset="0"/>
              <a:ea typeface="Segoe UI" panose="020B0502040204020203" pitchFamily="34" charset="0"/>
            </a:endParaRPr>
          </a:p>
        </p:txBody>
      </p:sp>
      <p:sp>
        <p:nvSpPr>
          <p:cNvPr id="6" name="Rectangle 5"/>
          <p:cNvSpPr/>
          <p:nvPr/>
        </p:nvSpPr>
        <p:spPr>
          <a:xfrm>
            <a:off x="575556" y="1256730"/>
            <a:ext cx="7254552" cy="1700466"/>
          </a:xfrm>
          <a:prstGeom prst="rect">
            <a:avLst/>
          </a:prstGeom>
          <a:solidFill>
            <a:schemeClr val="bg1"/>
          </a:solidFill>
          <a:ln>
            <a:solidFill>
              <a:srgbClr val="FFC000"/>
            </a:solidFill>
          </a:ln>
        </p:spPr>
        <p:txBody>
          <a:bodyPr wrap="square">
            <a:spAutoFit/>
          </a:bodyPr>
          <a:lstStyle/>
          <a:p>
            <a:pPr indent="419100" algn="just">
              <a:spcBef>
                <a:spcPts val="1200"/>
              </a:spcBef>
              <a:spcAft>
                <a:spcPts val="1200"/>
              </a:spcAft>
            </a:pPr>
            <a:r>
              <a:rPr lang="bg-BG" sz="1800" dirty="0">
                <a:latin typeface="Segoe UI" panose="020B0502040204020203" pitchFamily="34" charset="0"/>
                <a:ea typeface="Segoe UI" panose="020B0502040204020203" pitchFamily="34" charset="0"/>
              </a:rPr>
              <a:t>Основни критерии, по които се оценяват възможностите за движение, са:</a:t>
            </a:r>
            <a:endParaRPr lang="en-US" sz="1800" dirty="0">
              <a:latin typeface="Segoe UI" panose="020B0502040204020203" pitchFamily="34" charset="0"/>
              <a:ea typeface="Segoe UI" panose="020B0502040204020203" pitchFamily="34" charset="0"/>
            </a:endParaRPr>
          </a:p>
          <a:p>
            <a:pPr marL="342900" lvl="0" indent="-342900" algn="just">
              <a:spcBef>
                <a:spcPts val="1200"/>
              </a:spcBef>
              <a:spcAft>
                <a:spcPts val="1200"/>
              </a:spcAft>
              <a:buClr>
                <a:srgbClr val="000000"/>
              </a:buClr>
              <a:buSzPts val="900"/>
              <a:buFont typeface="Arial" panose="020B0604020202020204" pitchFamily="34" charset="0"/>
              <a:buChar char="&gt;"/>
              <a:tabLst>
                <a:tab pos="948055" algn="l"/>
              </a:tabLst>
            </a:pPr>
            <a:r>
              <a:rPr lang="bg-BG" sz="1800" b="1" dirty="0">
                <a:latin typeface="Segoe UI" panose="020B0502040204020203" pitchFamily="34" charset="0"/>
                <a:ea typeface="Segoe UI" panose="020B0502040204020203" pitchFamily="34" charset="0"/>
                <a:cs typeface="Segoe UI" panose="020B0502040204020203" pitchFamily="34" charset="0"/>
              </a:rPr>
              <a:t>степените на свобода на движението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и</a:t>
            </a:r>
            <a:endParaRPr lang="en-US" sz="1800" b="1"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300"/>
              </a:spcBef>
              <a:spcAft>
                <a:spcPts val="0"/>
              </a:spcAft>
              <a:buClr>
                <a:srgbClr val="000000"/>
              </a:buClr>
              <a:buSzPts val="900"/>
              <a:buFont typeface="Arial" panose="020B0604020202020204" pitchFamily="34" charset="0"/>
              <a:buChar char="&gt;"/>
              <a:tabLst>
                <a:tab pos="948055" algn="l"/>
              </a:tabLst>
            </a:pPr>
            <a:r>
              <a:rPr lang="bg-BG" sz="1800" b="1" dirty="0">
                <a:latin typeface="Segoe UI" panose="020B0502040204020203" pitchFamily="34" charset="0"/>
                <a:ea typeface="Segoe UI" panose="020B0502040204020203" pitchFamily="34" charset="0"/>
                <a:cs typeface="Segoe UI" panose="020B0502040204020203" pitchFamily="34" charset="0"/>
              </a:rPr>
              <a:t>диапазона на движение по всяка степен на свобода.</a:t>
            </a:r>
            <a:endParaRPr lang="en-US" sz="1800" b="1" dirty="0">
              <a:latin typeface="Segoe UI" panose="020B0502040204020203" pitchFamily="34" charset="0"/>
              <a:ea typeface="Segoe UI" panose="020B0502040204020203" pitchFamily="34" charset="0"/>
              <a:cs typeface="Segoe UI" panose="020B0502040204020203" pitchFamily="34" charset="0"/>
            </a:endParaRPr>
          </a:p>
        </p:txBody>
      </p:sp>
      <p:grpSp>
        <p:nvGrpSpPr>
          <p:cNvPr id="17" name="Group 16"/>
          <p:cNvGrpSpPr/>
          <p:nvPr/>
        </p:nvGrpSpPr>
        <p:grpSpPr>
          <a:xfrm>
            <a:off x="827584" y="3326361"/>
            <a:ext cx="8052427" cy="2556284"/>
            <a:chOff x="935596" y="3140968"/>
            <a:chExt cx="8052427" cy="2556284"/>
          </a:xfrm>
        </p:grpSpPr>
        <p:sp>
          <p:nvSpPr>
            <p:cNvPr id="16" name="Rectangle 15"/>
            <p:cNvSpPr/>
            <p:nvPr/>
          </p:nvSpPr>
          <p:spPr>
            <a:xfrm>
              <a:off x="3671900" y="3332089"/>
              <a:ext cx="5112568" cy="2215991"/>
            </a:xfrm>
            <a:prstGeom prst="rect">
              <a:avLst/>
            </a:prstGeom>
            <a:solidFill>
              <a:schemeClr val="bg1"/>
            </a:solidFill>
            <a:ln>
              <a:solidFill>
                <a:srgbClr val="FFC000"/>
              </a:solidFill>
            </a:ln>
          </p:spPr>
          <p:txBody>
            <a:bodyPr wrap="square">
              <a:spAutoFit/>
            </a:bodyPr>
            <a:lstStyle/>
            <a:p>
              <a:pPr indent="419100" algn="just">
                <a:spcBef>
                  <a:spcPts val="900"/>
                </a:spcBef>
                <a:spcAft>
                  <a:spcPts val="300"/>
                </a:spcAft>
              </a:pPr>
              <a:r>
                <a:rPr lang="bg-BG" sz="1600" dirty="0">
                  <a:latin typeface="Segoe UI" panose="020B0502040204020203" pitchFamily="34" charset="0"/>
                  <a:ea typeface="Segoe UI" panose="020B0502040204020203" pitchFamily="34" charset="0"/>
                </a:rPr>
                <a:t>Степените на свобода на движение на дадено тяло представят броя независими променливи координати, които определят движението (изменението на позицията) на тялото в пространството.</a:t>
              </a:r>
              <a:endParaRPr lang="en-US" sz="1600" dirty="0">
                <a:latin typeface="Segoe UI" panose="020B0502040204020203" pitchFamily="34" charset="0"/>
                <a:ea typeface="Segoe UI" panose="020B0502040204020203" pitchFamily="34" charset="0"/>
              </a:endParaRPr>
            </a:p>
            <a:p>
              <a:pPr indent="419100" algn="just">
                <a:spcBef>
                  <a:spcPts val="900"/>
                </a:spcBef>
                <a:spcAft>
                  <a:spcPts val="300"/>
                </a:spcAft>
              </a:pPr>
              <a:r>
                <a:rPr lang="bg-BG" sz="1600" dirty="0">
                  <a:latin typeface="Segoe UI" panose="020B0502040204020203" pitchFamily="34" charset="0"/>
                  <a:ea typeface="Segoe UI" panose="020B0502040204020203" pitchFamily="34" charset="0"/>
                </a:rPr>
                <a:t>Диапазонът на движение по всяка степен на свобода определя възможната амплитуда на движение по тази степен.</a:t>
              </a:r>
              <a:endParaRPr lang="en-US" sz="1600" dirty="0">
                <a:latin typeface="Segoe UI" panose="020B0502040204020203" pitchFamily="34" charset="0"/>
                <a:ea typeface="Segoe UI" panose="020B0502040204020203" pitchFamily="34" charset="0"/>
              </a:endParaRPr>
            </a:p>
          </p:txBody>
        </p:sp>
        <p:pic>
          <p:nvPicPr>
            <p:cNvPr id="2050" name="Picture 2" descr="Six degrees of freedom - Wikiped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3343685"/>
              <a:ext cx="2286000" cy="2169795"/>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ctangle 17"/>
            <p:cNvSpPr/>
            <p:nvPr/>
          </p:nvSpPr>
          <p:spPr>
            <a:xfrm>
              <a:off x="935596" y="3140968"/>
              <a:ext cx="8052427" cy="255628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grpSp>
    </p:spTree>
    <p:extLst>
      <p:ext uri="{BB962C8B-B14F-4D97-AF65-F5344CB8AC3E}">
        <p14:creationId xmlns:p14="http://schemas.microsoft.com/office/powerpoint/2010/main" xmlns="" val="136516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6</a:t>
            </a:fld>
            <a:endParaRPr lang="en-US" altLang="en-US" dirty="0"/>
          </a:p>
        </p:txBody>
      </p:sp>
      <p:grpSp>
        <p:nvGrpSpPr>
          <p:cNvPr id="13" name="Group 12"/>
          <p:cNvGrpSpPr/>
          <p:nvPr/>
        </p:nvGrpSpPr>
        <p:grpSpPr>
          <a:xfrm>
            <a:off x="338844" y="1772303"/>
            <a:ext cx="8340570" cy="2664296"/>
            <a:chOff x="346230" y="1585821"/>
            <a:chExt cx="8340570" cy="2664296"/>
          </a:xfrm>
        </p:grpSpPr>
        <p:pic>
          <p:nvPicPr>
            <p:cNvPr id="6" name="Picture 5"/>
            <p:cNvPicPr>
              <a:picLocks noChangeAspect="1"/>
            </p:cNvPicPr>
            <p:nvPr/>
          </p:nvPicPr>
          <p:blipFill rotWithShape="1">
            <a:blip r:embed="rId2" cstate="print"/>
            <a:srcRect l="75718" t="57118" r="40" b="70"/>
            <a:stretch/>
          </p:blipFill>
          <p:spPr>
            <a:xfrm>
              <a:off x="346230" y="1585821"/>
              <a:ext cx="2916324" cy="2664296"/>
            </a:xfrm>
            <a:prstGeom prst="rect">
              <a:avLst/>
            </a:prstGeom>
          </p:spPr>
        </p:pic>
        <p:sp>
          <p:nvSpPr>
            <p:cNvPr id="7" name="Rectangle 6"/>
            <p:cNvSpPr/>
            <p:nvPr/>
          </p:nvSpPr>
          <p:spPr>
            <a:xfrm>
              <a:off x="346230" y="1585821"/>
              <a:ext cx="8340570" cy="256325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2" name="Rectangle 11"/>
            <p:cNvSpPr/>
            <p:nvPr/>
          </p:nvSpPr>
          <p:spPr>
            <a:xfrm>
              <a:off x="3383868" y="1884273"/>
              <a:ext cx="5148572" cy="2062103"/>
            </a:xfrm>
            <a:prstGeom prst="rect">
              <a:avLst/>
            </a:prstGeom>
            <a:solidFill>
              <a:schemeClr val="bg1"/>
            </a:solidFill>
            <a:ln>
              <a:solidFill>
                <a:srgbClr val="FFC000"/>
              </a:solidFill>
            </a:ln>
          </p:spPr>
          <p:txBody>
            <a:bodyPr wrap="square">
              <a:spAutoFit/>
            </a:bodyPr>
            <a:lstStyle/>
            <a:p>
              <a:r>
                <a:rPr lang="bg-BG" sz="1600" dirty="0">
                  <a:solidFill>
                    <a:srgbClr val="000000"/>
                  </a:solidFill>
                  <a:latin typeface="Segoe UI" panose="020B0502040204020203" pitchFamily="34" charset="0"/>
                  <a:cs typeface="Segoe UI" panose="020B0502040204020203" pitchFamily="34" charset="0"/>
                </a:rPr>
                <a:t>Положението на материална точка в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триизмерно пространство </a:t>
              </a:r>
              <a:r>
                <a:rPr lang="bg-BG" sz="1600" dirty="0">
                  <a:solidFill>
                    <a:srgbClr val="000000"/>
                  </a:solidFill>
                  <a:latin typeface="Segoe UI" panose="020B0502040204020203" pitchFamily="34" charset="0"/>
                  <a:cs typeface="Segoe UI" panose="020B0502040204020203" pitchFamily="34" charset="0"/>
                </a:rPr>
                <a:t>се описва с 3 независими координати </a:t>
              </a:r>
              <a:r>
                <a:rPr lang="en-US" sz="1600" dirty="0">
                  <a:solidFill>
                    <a:srgbClr val="000000"/>
                  </a:solidFill>
                  <a:latin typeface="Segoe UI" panose="020B0502040204020203" pitchFamily="34" charset="0"/>
                  <a:cs typeface="Segoe UI" panose="020B0502040204020203" pitchFamily="34" charset="0"/>
                </a:rPr>
                <a:t>(x, y, z). </a:t>
              </a:r>
              <a:r>
                <a:rPr lang="bg-BG" sz="1600" dirty="0">
                  <a:solidFill>
                    <a:srgbClr val="000000"/>
                  </a:solidFill>
                  <a:latin typeface="Segoe UI" panose="020B0502040204020203" pitchFamily="34" charset="0"/>
                  <a:cs typeface="Segoe UI" panose="020B0502040204020203" pitchFamily="34" charset="0"/>
                </a:rPr>
                <a:t>Следователно, нейното движение има 3 степени на свобода (по осите Ох, </a:t>
              </a:r>
              <a:r>
                <a:rPr lang="bg-BG" sz="1600" dirty="0" err="1">
                  <a:solidFill>
                    <a:srgbClr val="000000"/>
                  </a:solidFill>
                  <a:latin typeface="Segoe UI" panose="020B0502040204020203" pitchFamily="34" charset="0"/>
                  <a:cs typeface="Segoe UI" panose="020B0502040204020203" pitchFamily="34" charset="0"/>
                </a:rPr>
                <a:t>Оу</a:t>
              </a:r>
              <a:r>
                <a:rPr lang="bg-BG" sz="1600" dirty="0">
                  <a:solidFill>
                    <a:srgbClr val="000000"/>
                  </a:solidFill>
                  <a:latin typeface="Segoe UI" panose="020B0502040204020203" pitchFamily="34" charset="0"/>
                  <a:cs typeface="Segoe UI" panose="020B0502040204020203" pitchFamily="34" charset="0"/>
                </a:rPr>
                <a:t> и </a:t>
              </a:r>
              <a:r>
                <a:rPr lang="en-US" sz="1600" dirty="0">
                  <a:solidFill>
                    <a:srgbClr val="000000"/>
                  </a:solidFill>
                  <a:latin typeface="Segoe UI" panose="020B0502040204020203" pitchFamily="34" charset="0"/>
                  <a:cs typeface="Segoe UI" panose="020B0502040204020203" pitchFamily="34" charset="0"/>
                </a:rPr>
                <a:t>Oz). </a:t>
              </a:r>
              <a:r>
                <a:rPr lang="bg-BG" sz="1600" dirty="0">
                  <a:solidFill>
                    <a:srgbClr val="000000"/>
                  </a:solidFill>
                  <a:latin typeface="Segoe UI" panose="020B0502040204020203" pitchFamily="34" charset="0"/>
                  <a:cs typeface="Segoe UI" panose="020B0502040204020203" pitchFamily="34" charset="0"/>
                </a:rPr>
                <a:t>Система, съставена от </a:t>
              </a:r>
              <a:r>
                <a:rPr lang="en-US" sz="1600" dirty="0">
                  <a:solidFill>
                    <a:srgbClr val="000000"/>
                  </a:solidFill>
                  <a:latin typeface="Segoe UI" panose="020B0502040204020203" pitchFamily="34" charset="0"/>
                  <a:cs typeface="Segoe UI" panose="020B0502040204020203" pitchFamily="34" charset="0"/>
                </a:rPr>
                <a:t>N </a:t>
              </a:r>
              <a:r>
                <a:rPr lang="bg-BG" sz="1600" dirty="0">
                  <a:solidFill>
                    <a:srgbClr val="000000"/>
                  </a:solidFill>
                  <a:latin typeface="Segoe UI" panose="020B0502040204020203" pitchFamily="34" charset="0"/>
                  <a:cs typeface="Segoe UI" panose="020B0502040204020203" pitchFamily="34" charset="0"/>
                </a:rPr>
                <a:t>свободни материални точки има </a:t>
              </a:r>
              <a:r>
                <a:rPr lang="en-US" sz="1600" dirty="0">
                  <a:solidFill>
                    <a:srgbClr val="000000"/>
                  </a:solidFill>
                  <a:latin typeface="Segoe UI" panose="020B0502040204020203" pitchFamily="34" charset="0"/>
                  <a:cs typeface="Segoe UI" panose="020B0502040204020203" pitchFamily="34" charset="0"/>
                </a:rPr>
                <a:t>3N </a:t>
              </a:r>
              <a:r>
                <a:rPr lang="bg-BG" sz="1600" dirty="0">
                  <a:solidFill>
                    <a:srgbClr val="000000"/>
                  </a:solidFill>
                  <a:latin typeface="Segoe UI" panose="020B0502040204020203" pitchFamily="34" charset="0"/>
                  <a:cs typeface="Segoe UI" panose="020B0502040204020203" pitchFamily="34" charset="0"/>
                </a:rPr>
                <a:t>степени на свобода. Например система, съставена от две свободни материални точки, има шест степени на свобода</a:t>
              </a:r>
              <a:endParaRPr lang="bg-BG" sz="1600" dirty="0">
                <a:latin typeface="Segoe UI" panose="020B0502040204020203" pitchFamily="34" charset="0"/>
                <a:cs typeface="Segoe UI" panose="020B0502040204020203" pitchFamily="34" charset="0"/>
              </a:endParaRPr>
            </a:p>
          </p:txBody>
        </p:sp>
      </p:grpSp>
      <p:sp>
        <p:nvSpPr>
          <p:cNvPr id="14" name="Rectangle 13"/>
          <p:cNvSpPr/>
          <p:nvPr/>
        </p:nvSpPr>
        <p:spPr>
          <a:xfrm>
            <a:off x="356229" y="4732756"/>
            <a:ext cx="8340570" cy="923330"/>
          </a:xfrm>
          <a:prstGeom prst="rect">
            <a:avLst/>
          </a:prstGeom>
          <a:ln w="19050">
            <a:solidFill>
              <a:schemeClr val="accent1">
                <a:shade val="50000"/>
              </a:schemeClr>
            </a:solidFill>
          </a:ln>
        </p:spPr>
        <p:txBody>
          <a:bodyPr wrap="square">
            <a:spAutoFit/>
          </a:bodyPr>
          <a:lstStyle/>
          <a:p>
            <a:pPr indent="419100" algn="just">
              <a:spcBef>
                <a:spcPts val="900"/>
              </a:spcBef>
              <a:spcAft>
                <a:spcPts val="315"/>
              </a:spcAft>
            </a:pPr>
            <a:r>
              <a:rPr lang="bg-BG" sz="1800" dirty="0">
                <a:latin typeface="Segoe UI" panose="020B0502040204020203" pitchFamily="34" charset="0"/>
                <a:ea typeface="Segoe UI" panose="020B0502040204020203" pitchFamily="34" charset="0"/>
              </a:rPr>
              <a:t>Ако движението на материална точка е ограничено само в една повърхност, нейното положение в това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двуизмерно пространство </a:t>
            </a:r>
            <a:r>
              <a:rPr lang="bg-BG" sz="1800" dirty="0">
                <a:latin typeface="Segoe UI" panose="020B0502040204020203" pitchFamily="34" charset="0"/>
                <a:ea typeface="Segoe UI" panose="020B0502040204020203" pitchFamily="34" charset="0"/>
              </a:rPr>
              <a:t>се описва с две координати (</a:t>
            </a:r>
            <a:r>
              <a:rPr lang="bg-BG" sz="1800" dirty="0" err="1">
                <a:latin typeface="Segoe UI" panose="020B0502040204020203" pitchFamily="34" charset="0"/>
                <a:ea typeface="Segoe UI" panose="020B0502040204020203" pitchFamily="34" charset="0"/>
              </a:rPr>
              <a:t>х,у</a:t>
            </a:r>
            <a:r>
              <a:rPr lang="bg-BG" sz="1800" dirty="0">
                <a:latin typeface="Segoe UI" panose="020B0502040204020203" pitchFamily="34" charset="0"/>
                <a:ea typeface="Segoe UI" panose="020B0502040204020203" pitchFamily="34" charset="0"/>
              </a:rPr>
              <a:t>) и съответно ще има две степени на свобода.</a:t>
            </a:r>
            <a:endParaRPr lang="en-US" sz="1800"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9375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7</a:t>
            </a:fld>
            <a:endParaRPr lang="en-US" altLang="en-US" dirty="0"/>
          </a:p>
        </p:txBody>
      </p:sp>
      <p:sp>
        <p:nvSpPr>
          <p:cNvPr id="13" name="Rectangle 12"/>
          <p:cNvSpPr/>
          <p:nvPr/>
        </p:nvSpPr>
        <p:spPr>
          <a:xfrm>
            <a:off x="215516" y="1448780"/>
            <a:ext cx="7668852" cy="4555093"/>
          </a:xfrm>
          <a:prstGeom prst="rect">
            <a:avLst/>
          </a:prstGeom>
          <a:solidFill>
            <a:schemeClr val="bg1"/>
          </a:solidFill>
          <a:ln>
            <a:solidFill>
              <a:schemeClr val="accent1">
                <a:shade val="50000"/>
              </a:schemeClr>
            </a:solidFill>
          </a:ln>
        </p:spPr>
        <p:txBody>
          <a:bodyPr wrap="square">
            <a:spAutoFit/>
          </a:bodyPr>
          <a:lstStyle/>
          <a:p>
            <a:pPr indent="419100" algn="just">
              <a:spcBef>
                <a:spcPts val="900"/>
              </a:spcBef>
              <a:spcAft>
                <a:spcPts val="285"/>
              </a:spcAft>
            </a:pPr>
            <a:r>
              <a:rPr lang="bg-BG" sz="1800" dirty="0">
                <a:solidFill>
                  <a:srgbClr val="0070C0"/>
                </a:solidFill>
                <a:latin typeface="Segoe UI" panose="020B0502040204020203" pitchFamily="34" charset="0"/>
                <a:ea typeface="Segoe UI" panose="020B0502040204020203" pitchFamily="34" charset="0"/>
              </a:rPr>
              <a:t>Ако материална точка е ограничена в движението си само по линия в </a:t>
            </a:r>
            <a:r>
              <a:rPr lang="bg-BG" sz="1800" b="1" dirty="0">
                <a:solidFill>
                  <a:srgbClr val="0070C0"/>
                </a:solidFill>
                <a:latin typeface="Segoe UI" panose="020B0502040204020203" pitchFamily="34" charset="0"/>
                <a:ea typeface="Segoe UI" panose="020B0502040204020203" pitchFamily="34" charset="0"/>
                <a:cs typeface="Segoe UI" panose="020B0502040204020203" pitchFamily="34" charset="0"/>
              </a:rPr>
              <a:t>едномерно пространство, </a:t>
            </a:r>
            <a:r>
              <a:rPr lang="bg-BG" sz="1800" dirty="0">
                <a:solidFill>
                  <a:srgbClr val="0070C0"/>
                </a:solidFill>
                <a:latin typeface="Segoe UI" panose="020B0502040204020203" pitchFamily="34" charset="0"/>
                <a:ea typeface="Segoe UI" panose="020B0502040204020203" pitchFamily="34" charset="0"/>
              </a:rPr>
              <a:t>тя има само една степен на свобода на движение.</a:t>
            </a:r>
            <a:endParaRPr lang="en-US" sz="1800" dirty="0">
              <a:solidFill>
                <a:srgbClr val="0070C0"/>
              </a:solidFill>
              <a:latin typeface="Segoe UI" panose="020B0502040204020203" pitchFamily="34" charset="0"/>
              <a:ea typeface="Segoe UI" panose="020B0502040204020203" pitchFamily="34" charset="0"/>
            </a:endParaRPr>
          </a:p>
          <a:p>
            <a:pPr indent="419100" algn="just">
              <a:spcBef>
                <a:spcPts val="900"/>
              </a:spcBef>
              <a:spcAft>
                <a:spcPts val="300"/>
              </a:spcAft>
            </a:pPr>
            <a:r>
              <a:rPr lang="bg-BG" sz="1800" b="1" dirty="0">
                <a:solidFill>
                  <a:srgbClr val="002060"/>
                </a:solidFill>
                <a:latin typeface="Segoe UI" panose="020B0502040204020203" pitchFamily="34" charset="0"/>
                <a:ea typeface="Segoe UI" panose="020B0502040204020203" pitchFamily="34" charset="0"/>
                <a:cs typeface="Segoe UI" panose="020B0502040204020203" pitchFamily="34" charset="0"/>
              </a:rPr>
              <a:t>Всяко реално свободно тяло има 6 степени на свобода. </a:t>
            </a:r>
            <a:r>
              <a:rPr lang="bg-BG" sz="1800" dirty="0">
                <a:solidFill>
                  <a:srgbClr val="002060"/>
                </a:solidFill>
                <a:latin typeface="Segoe UI" panose="020B0502040204020203" pitchFamily="34" charset="0"/>
                <a:ea typeface="Segoe UI" panose="020B0502040204020203" pitchFamily="34" charset="0"/>
              </a:rPr>
              <a:t>Те се определят не само от трите възможни транслационни премествания по перпендикулярните оси (Ох, </a:t>
            </a:r>
            <a:r>
              <a:rPr lang="bg-BG" sz="1800" dirty="0" err="1">
                <a:solidFill>
                  <a:srgbClr val="002060"/>
                </a:solidFill>
                <a:latin typeface="Segoe UI" panose="020B0502040204020203" pitchFamily="34" charset="0"/>
                <a:ea typeface="Segoe UI" panose="020B0502040204020203" pitchFamily="34" charset="0"/>
              </a:rPr>
              <a:t>Оу</a:t>
            </a:r>
            <a:r>
              <a:rPr lang="bg-BG" sz="1800" dirty="0">
                <a:solidFill>
                  <a:srgbClr val="002060"/>
                </a:solidFill>
                <a:latin typeface="Segoe UI" panose="020B0502040204020203" pitchFamily="34" charset="0"/>
                <a:ea typeface="Segoe UI" panose="020B0502040204020203" pitchFamily="34" charset="0"/>
              </a:rPr>
              <a:t> и </a:t>
            </a:r>
            <a:r>
              <a:rPr lang="en-US" sz="1800" dirty="0">
                <a:solidFill>
                  <a:srgbClr val="002060"/>
                </a:solidFill>
                <a:latin typeface="Segoe UI" panose="020B0502040204020203" pitchFamily="34" charset="0"/>
                <a:ea typeface="Segoe UI" panose="020B0502040204020203" pitchFamily="34" charset="0"/>
              </a:rPr>
              <a:t>Oz) </a:t>
            </a:r>
            <a:r>
              <a:rPr lang="bg-BG" sz="1800" dirty="0">
                <a:solidFill>
                  <a:srgbClr val="002060"/>
                </a:solidFill>
                <a:latin typeface="Segoe UI" panose="020B0502040204020203" pitchFamily="34" charset="0"/>
                <a:ea typeface="Segoe UI" panose="020B0502040204020203" pitchFamily="34" charset="0"/>
              </a:rPr>
              <a:t>в тримерното физическо пространство, но и от трите възможни въртеливи движения около тези оси. Всяка степен включва движението по двете посоки на даденото направление.</a:t>
            </a:r>
            <a:endParaRPr lang="en-US" sz="1800" dirty="0">
              <a:solidFill>
                <a:srgbClr val="002060"/>
              </a:solidFill>
              <a:latin typeface="Segoe UI" panose="020B0502040204020203" pitchFamily="34" charset="0"/>
              <a:ea typeface="Segoe UI" panose="020B0502040204020203" pitchFamily="34" charset="0"/>
            </a:endParaRPr>
          </a:p>
          <a:p>
            <a:pPr indent="419100" algn="just">
              <a:spcBef>
                <a:spcPts val="900"/>
              </a:spcBef>
              <a:spcAft>
                <a:spcPts val="300"/>
              </a:spcAft>
            </a:pPr>
            <a:r>
              <a:rPr lang="bg-BG" sz="1800" dirty="0">
                <a:latin typeface="Segoe UI" panose="020B0502040204020203" pitchFamily="34" charset="0"/>
                <a:ea typeface="Segoe UI" panose="020B0502040204020203" pitchFamily="34" charset="0"/>
              </a:rPr>
              <a:t>От кинематична гледна точка всяко свободно разположено в пространството тяло има възможност за 6 свободни движения - три транслационни (по всяка от трите координатни оси) и три ротационни (по една около всяка от тях). Казва се, че то притежава б степени на свобода на движение. Всяка степен включва възможност за движение и в двете посоки на даденото направление.</a:t>
            </a:r>
            <a:endParaRPr lang="en-US" sz="1800"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97616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8</a:t>
            </a:fld>
            <a:endParaRPr lang="en-US" altLang="en-US" dirty="0"/>
          </a:p>
        </p:txBody>
      </p:sp>
      <p:pic>
        <p:nvPicPr>
          <p:cNvPr id="6" name="Picture 5"/>
          <p:cNvPicPr>
            <a:picLocks noChangeAspect="1"/>
          </p:cNvPicPr>
          <p:nvPr/>
        </p:nvPicPr>
        <p:blipFill rotWithShape="1">
          <a:blip r:embed="rId2" cstate="print"/>
          <a:srcRect t="4339"/>
          <a:stretch/>
        </p:blipFill>
        <p:spPr>
          <a:xfrm>
            <a:off x="2590800" y="354168"/>
            <a:ext cx="3677554" cy="3413360"/>
          </a:xfrm>
          <a:prstGeom prst="rect">
            <a:avLst/>
          </a:prstGeom>
        </p:spPr>
      </p:pic>
      <p:sp>
        <p:nvSpPr>
          <p:cNvPr id="8" name="Rectangle 7"/>
          <p:cNvSpPr/>
          <p:nvPr/>
        </p:nvSpPr>
        <p:spPr>
          <a:xfrm>
            <a:off x="143508" y="3825044"/>
            <a:ext cx="8748972" cy="2308324"/>
          </a:xfrm>
          <a:prstGeom prst="rect">
            <a:avLst/>
          </a:prstGeom>
          <a:solidFill>
            <a:schemeClr val="bg1"/>
          </a:solidFill>
          <a:ln>
            <a:solidFill>
              <a:srgbClr val="FFC000"/>
            </a:solidFill>
          </a:ln>
        </p:spPr>
        <p:txBody>
          <a:bodyPr wrap="square">
            <a:spAutoFit/>
          </a:bodyPr>
          <a:lstStyle/>
          <a:p>
            <a:pPr indent="419100" algn="just">
              <a:spcBef>
                <a:spcPts val="900"/>
              </a:spcBef>
              <a:spcAft>
                <a:spcPts val="0"/>
              </a:spcAft>
            </a:pPr>
            <a:r>
              <a:rPr lang="bg-BG" sz="1800" dirty="0">
                <a:latin typeface="Segoe UI" panose="020B0502040204020203" pitchFamily="34" charset="0"/>
                <a:ea typeface="Segoe UI" panose="020B0502040204020203" pitchFamily="34" charset="0"/>
              </a:rPr>
              <a:t>Пример за свободно тяло е летяща във въздуха топка (виж фигурата, позиция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А). </a:t>
            </a:r>
            <a:r>
              <a:rPr lang="bg-BG" sz="1800" dirty="0">
                <a:latin typeface="Segoe UI" panose="020B0502040204020203" pitchFamily="34" charset="0"/>
                <a:ea typeface="Segoe UI" panose="020B0502040204020203" pitchFamily="34" charset="0"/>
              </a:rPr>
              <a:t>Ако тялото се фиксира в една точка, то загубва възможността да се движи постъпателно, но запазва възможности за въртеливи движения около трите координатни оси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Б</a:t>
            </a:r>
            <a:r>
              <a:rPr lang="bg-BG" sz="1800" dirty="0">
                <a:latin typeface="Segoe UI" panose="020B0502040204020203" pitchFamily="34" charset="0"/>
                <a:ea typeface="Segoe UI" panose="020B0502040204020203" pitchFamily="34" charset="0"/>
              </a:rPr>
              <a:t>). Такова тяло притежава три степени на свобода на движение. Ако тялото е фиксирано в две точки, то запазва само една степен на свобода - въртене около ос, която преминава през двете точки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(В). </a:t>
            </a:r>
            <a:r>
              <a:rPr lang="bg-BG" sz="1800" dirty="0">
                <a:latin typeface="Segoe UI" panose="020B0502040204020203" pitchFamily="34" charset="0"/>
                <a:ea typeface="Segoe UI" panose="020B0502040204020203" pitchFamily="34" charset="0"/>
              </a:rPr>
              <a:t>При фиксиране на тялото в три точки, които не лежат на една права, то загубва всичките си 6 степени на свобода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(Г).</a:t>
            </a:r>
            <a:endParaRPr lang="en-US" sz="1800"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329910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9</a:t>
            </a:fld>
            <a:endParaRPr lang="en-US" altLang="en-US" dirty="0"/>
          </a:p>
        </p:txBody>
      </p:sp>
      <p:sp>
        <p:nvSpPr>
          <p:cNvPr id="10" name="Rectangle 9"/>
          <p:cNvSpPr/>
          <p:nvPr/>
        </p:nvSpPr>
        <p:spPr>
          <a:xfrm>
            <a:off x="445912" y="656692"/>
            <a:ext cx="7391164" cy="2031325"/>
          </a:xfrm>
          <a:prstGeom prst="rect">
            <a:avLst/>
          </a:prstGeom>
          <a:solidFill>
            <a:schemeClr val="bg1"/>
          </a:solidFill>
          <a:ln>
            <a:solidFill>
              <a:schemeClr val="accent1"/>
            </a:solidFill>
          </a:ln>
        </p:spPr>
        <p:txBody>
          <a:bodyPr wrap="square">
            <a:spAutoFit/>
          </a:bodyPr>
          <a:lstStyle/>
          <a:p>
            <a:pPr indent="393700" algn="just">
              <a:spcBef>
                <a:spcPts val="900"/>
              </a:spcBef>
              <a:spcAft>
                <a:spcPts val="285"/>
              </a:spcAft>
            </a:pPr>
            <a:r>
              <a:rPr lang="bg-BG" sz="1800" i="1" dirty="0">
                <a:latin typeface="Segoe UI" panose="020B0502040204020203" pitchFamily="34" charset="0"/>
                <a:ea typeface="Segoe UI" panose="020B0502040204020203" pitchFamily="34" charset="0"/>
              </a:rPr>
              <a:t>Броят на степените на свобода </a:t>
            </a:r>
            <a:r>
              <a:rPr lang="bg-BG" sz="1800" dirty="0">
                <a:latin typeface="Segoe UI" panose="020B0502040204020203" pitchFamily="34" charset="0"/>
                <a:ea typeface="Segoe UI" panose="020B0502040204020203" pitchFamily="34" charset="0"/>
              </a:rPr>
              <a:t>е свързан с гъвкавостта и адаптивността на движението. </a:t>
            </a:r>
            <a:r>
              <a:rPr lang="bg-BG" sz="1800" u="sng" dirty="0">
                <a:latin typeface="Segoe UI" panose="020B0502040204020203" pitchFamily="34" charset="0"/>
                <a:ea typeface="Segoe UI" panose="020B0502040204020203" pitchFamily="34" charset="0"/>
              </a:rPr>
              <a:t>Човешката ръка</a:t>
            </a:r>
            <a:r>
              <a:rPr lang="bg-BG" sz="1800" dirty="0">
                <a:latin typeface="Segoe UI" panose="020B0502040204020203" pitchFamily="34" charset="0"/>
                <a:ea typeface="Segoe UI" panose="020B0502040204020203" pitchFamily="34" charset="0"/>
              </a:rPr>
              <a:t>, която представлява кинематична верига от последователно разположени кости, свързани чрез стави, има </a:t>
            </a:r>
            <a:r>
              <a:rPr lang="bg-BG" sz="1800" u="sng" dirty="0">
                <a:latin typeface="Segoe UI" panose="020B0502040204020203" pitchFamily="34" charset="0"/>
                <a:ea typeface="Segoe UI" panose="020B0502040204020203" pitchFamily="34" charset="0"/>
              </a:rPr>
              <a:t>7 степени на свобода</a:t>
            </a:r>
            <a:r>
              <a:rPr lang="bg-BG" sz="1800" dirty="0">
                <a:latin typeface="Segoe UI" panose="020B0502040204020203" pitchFamily="34" charset="0"/>
                <a:ea typeface="Segoe UI" panose="020B0502040204020203" pitchFamily="34" charset="0"/>
              </a:rPr>
              <a:t>. Само 3 от тях са достатъчни за да се придвижи ръката до всяка точка от пространството, но чрез останалите тя получава възможността да хваща предмети от различни посоки и под различни ъгли.</a:t>
            </a:r>
            <a:endParaRPr lang="en-US" sz="1800" dirty="0">
              <a:latin typeface="Segoe UI" panose="020B0502040204020203" pitchFamily="34" charset="0"/>
              <a:ea typeface="Segoe UI" panose="020B0502040204020203" pitchFamily="34" charset="0"/>
            </a:endParaRPr>
          </a:p>
        </p:txBody>
      </p:sp>
      <p:grpSp>
        <p:nvGrpSpPr>
          <p:cNvPr id="14" name="Group 13"/>
          <p:cNvGrpSpPr/>
          <p:nvPr/>
        </p:nvGrpSpPr>
        <p:grpSpPr>
          <a:xfrm>
            <a:off x="445912" y="3032956"/>
            <a:ext cx="7814828" cy="3071428"/>
            <a:chOff x="357572" y="3032956"/>
            <a:chExt cx="7814828" cy="3071428"/>
          </a:xfrm>
        </p:grpSpPr>
        <p:pic>
          <p:nvPicPr>
            <p:cNvPr id="11" name="Picture 10"/>
            <p:cNvPicPr>
              <a:picLocks noChangeAspect="1"/>
            </p:cNvPicPr>
            <p:nvPr/>
          </p:nvPicPr>
          <p:blipFill>
            <a:blip r:embed="rId2" cstate="print"/>
            <a:stretch>
              <a:fillRect/>
            </a:stretch>
          </p:blipFill>
          <p:spPr>
            <a:xfrm>
              <a:off x="1835696" y="3176972"/>
              <a:ext cx="4829175" cy="1819275"/>
            </a:xfrm>
            <a:prstGeom prst="rect">
              <a:avLst/>
            </a:prstGeom>
          </p:spPr>
        </p:pic>
        <p:sp>
          <p:nvSpPr>
            <p:cNvPr id="12" name="Rectangle 11"/>
            <p:cNvSpPr/>
            <p:nvPr/>
          </p:nvSpPr>
          <p:spPr>
            <a:xfrm>
              <a:off x="472861" y="5146978"/>
              <a:ext cx="7614592" cy="830997"/>
            </a:xfrm>
            <a:prstGeom prst="rect">
              <a:avLst/>
            </a:prstGeom>
            <a:solidFill>
              <a:schemeClr val="bg1"/>
            </a:solidFill>
            <a:ln>
              <a:solidFill>
                <a:srgbClr val="FFC000"/>
              </a:solidFill>
            </a:ln>
          </p:spPr>
          <p:txBody>
            <a:bodyPr wrap="square">
              <a:spAutoFit/>
            </a:bodyPr>
            <a:lstStyle/>
            <a:p>
              <a:pPr indent="393700" algn="just">
                <a:spcBef>
                  <a:spcPts val="900"/>
                </a:spcBef>
                <a:spcAft>
                  <a:spcPts val="2440"/>
                </a:spcAft>
              </a:pPr>
              <a:r>
                <a:rPr lang="bg-BG" sz="1600" dirty="0">
                  <a:latin typeface="Segoe UI" panose="020B0502040204020203" pitchFamily="34" charset="0"/>
                  <a:ea typeface="Segoe UI" panose="020B0502040204020203" pitchFamily="34" charset="0"/>
                </a:rPr>
                <a:t>Механичните системи могат да притежават и повече степени на свобода. Например, водородната молекула има общо 12 степени на свобода - 6 транслационни, 4 ротационни и 2 вибрационни.</a:t>
              </a:r>
              <a:endParaRPr lang="en-US" sz="1600" dirty="0">
                <a:latin typeface="Segoe UI" panose="020B0502040204020203" pitchFamily="34" charset="0"/>
                <a:ea typeface="Segoe UI" panose="020B0502040204020203" pitchFamily="34" charset="0"/>
              </a:endParaRPr>
            </a:p>
          </p:txBody>
        </p:sp>
        <p:sp>
          <p:nvSpPr>
            <p:cNvPr id="13" name="Rectangle 12"/>
            <p:cNvSpPr/>
            <p:nvPr/>
          </p:nvSpPr>
          <p:spPr>
            <a:xfrm>
              <a:off x="357572" y="3032956"/>
              <a:ext cx="7814828" cy="307142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grpSp>
    </p:spTree>
    <p:extLst>
      <p:ext uri="{BB962C8B-B14F-4D97-AF65-F5344CB8AC3E}">
        <p14:creationId xmlns:p14="http://schemas.microsoft.com/office/powerpoint/2010/main" xmlns="" val="343611838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a14="http://schemas.microsoft.com/office/drawing/2010/main" xmlns="">
              <a:solidFill>
                <a:srgbClr val="FFFF99"/>
              </a:solidFill>
            </a14:hiddenFill>
          </a:ext>
          <a:ext uri="{AF507438-7753-43E0-B8FC-AC1667EBCBE1}">
            <a14:hiddenEffects xmlns:a14="http://schemas.microsoft.com/office/drawing/2010/main" xmlns="">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a14="http://schemas.microsoft.com/office/drawing/2010/main" xmlns="">
              <a:solidFill>
                <a:srgbClr val="FFFF99"/>
              </a:solidFill>
            </a14:hiddenFill>
          </a:ext>
          <a:ext uri="{AF507438-7753-43E0-B8FC-AC1667EBCBE1}">
            <a14:hiddenEffects xmlns:a14="http://schemas.microsoft.com/office/drawing/2010/main" xmlns="">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9194</TotalTime>
  <Words>2331</Words>
  <Application>Microsoft Office PowerPoint</Application>
  <PresentationFormat>On-screen Show (4:3)</PresentationFormat>
  <Paragraphs>140</Paragraphs>
  <Slides>31</Slides>
  <Notes>1</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31</vt:i4>
      </vt:variant>
    </vt:vector>
  </HeadingPairs>
  <TitlesOfParts>
    <vt:vector size="33" baseType="lpstr">
      <vt:lpstr>Default Design</vt:lpstr>
      <vt:lpstr>2_Edge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Ok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Canev</dc:creator>
  <cp:lastModifiedBy>Lazhovski</cp:lastModifiedBy>
  <cp:revision>474</cp:revision>
  <dcterms:created xsi:type="dcterms:W3CDTF">2003-03-08T12:58:53Z</dcterms:created>
  <dcterms:modified xsi:type="dcterms:W3CDTF">2020-04-24T19:11:52Z</dcterms:modified>
</cp:coreProperties>
</file>