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18"/>
  </p:notesMasterIdLst>
  <p:handoutMasterIdLst>
    <p:handoutMasterId r:id="rId19"/>
  </p:handoutMasterIdLst>
  <p:sldIdLst>
    <p:sldId id="419" r:id="rId3"/>
    <p:sldId id="258" r:id="rId4"/>
    <p:sldId id="297" r:id="rId5"/>
    <p:sldId id="298" r:id="rId6"/>
    <p:sldId id="281" r:id="rId7"/>
    <p:sldId id="282" r:id="rId8"/>
    <p:sldId id="283" r:id="rId9"/>
    <p:sldId id="299" r:id="rId10"/>
    <p:sldId id="284" r:id="rId11"/>
    <p:sldId id="285" r:id="rId12"/>
    <p:sldId id="294" r:id="rId13"/>
    <p:sldId id="286" r:id="rId14"/>
    <p:sldId id="300" r:id="rId15"/>
    <p:sldId id="287" r:id="rId16"/>
    <p:sldId id="301" r:id="rId17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=""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„</a:t>
            </a:r>
            <a:r>
              <a:rPr lang="en-US" altLang="en-US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O</a:t>
            </a:r>
            <a:r>
              <a:rPr lang="bg-BG" altLang="en-US" sz="2000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БЩЕСТВЕНО ЗДРАВЕ 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“</a:t>
            </a:r>
            <a:endParaRPr lang="en-US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</a:t>
            </a: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3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912400" y="3451227"/>
            <a:ext cx="75820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Фундаментални природни сили: ядрени (силни и слаби), електромагнитни и гравитационни. Сила на гравитацията, земно ускорение, тегло на телата. Сила на нормален натиск и реакция на опората. Сили на триене. Външно и вътрешно триене, триене при покой и движение, триене при плъзгане и търкаляне. Центростремителна и центробежна сили.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4D481-32E0-4DCE-B232-087B7121532C}"/>
              </a:ext>
            </a:extLst>
          </p:cNvPr>
          <p:cNvSpPr/>
          <p:nvPr/>
        </p:nvSpPr>
        <p:spPr>
          <a:xfrm>
            <a:off x="2286000" y="2541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altLang="en-US" sz="3200" dirty="0" smtClean="0"/>
              <a:t>БИОМЕХАНИКА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167556" y="800708"/>
            <a:ext cx="7679197" cy="2944751"/>
            <a:chOff x="359532" y="260648"/>
            <a:chExt cx="7679197" cy="2944751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3593678" y="428491"/>
                  <a:ext cx="4274131" cy="265630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indent="393700" algn="just">
                    <a:spcBef>
                      <a:spcPts val="900"/>
                    </a:spcBef>
                    <a:spcAft>
                      <a:spcPts val="0"/>
                    </a:spcAft>
                  </a:pPr>
                  <a:r>
                    <a:rPr lang="bg-BG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Ако тяло е в равновесие върху хоризонтална повърхност, върху него действа силата на тежестта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𝑮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 = 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𝒎𝒈</m:t>
                      </m:r>
                    </m:oMath>
                  </a14:m>
                  <a:r>
                    <a:rPr lang="en-US" sz="1800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. </a:t>
                  </a:r>
                  <a:r>
                    <a:rPr lang="bg-BG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То действа върху опората със сила на нормален натиск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𝑵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𝑮</m:t>
                      </m:r>
                    </m:oMath>
                  </a14:m>
                  <a:r>
                    <a:rPr lang="en-US" sz="1800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, </a:t>
                  </a:r>
                  <a:r>
                    <a:rPr lang="bg-BG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а опората упражнява върху тялото също във вертикално направление сила на реакция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𝑹</m:t>
                      </m:r>
                    </m:oMath>
                  </a14:m>
                  <a:r>
                    <a:rPr lang="en-US" sz="1800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, </a:t>
                  </a:r>
                  <a:r>
                    <a:rPr lang="bg-BG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равна и противоположна на гравитационната.</a:t>
                  </a:r>
                  <a:endParaRPr lang="en-US" sz="1800" dirty="0">
                    <a:latin typeface="Segoe UI" panose="020B0502040204020203" pitchFamily="34" charset="0"/>
                    <a:ea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678" y="428491"/>
                  <a:ext cx="4274131" cy="2656305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l="-996" t="-913" r="-1138" b="-2511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 descr="C:\Users\KBALAS~1\AppData\Local\Temp\FineReader12.00\media\image32.jpe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11" y="757127"/>
              <a:ext cx="2905743" cy="18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359532" y="260648"/>
              <a:ext cx="7679197" cy="294475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52257" y="3913302"/>
            <a:ext cx="7679197" cy="2335098"/>
            <a:chOff x="1052257" y="3913302"/>
            <a:chExt cx="7679197" cy="2335098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4767319" y="4318527"/>
                  <a:ext cx="3686100" cy="15246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indent="393700" algn="just">
                    <a:spcBef>
                      <a:spcPts val="250"/>
                    </a:spcBef>
                    <a:spcAft>
                      <a:spcPts val="600"/>
                    </a:spcAft>
                  </a:pPr>
                  <a:r>
                    <a:rPr lang="bg-BG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Ако имаме наклонената плоскост, големината на силата на триене ще е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𝐹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 =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𝑚𝑔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US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, </a:t>
                  </a:r>
                  <a:r>
                    <a:rPr lang="bg-BG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а на силата на нормална реакция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−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𝑅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=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</a:rPr>
                        <m:t>𝑚𝑔</m:t>
                      </m:r>
                      <m:func>
                        <m:funcPr>
                          <m:ctrlP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a14:m>
                  <a:r>
                    <a:rPr lang="en-US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319" y="4318527"/>
                  <a:ext cx="3686100" cy="1524648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l="-1153" t="-1186" r="-1153" b="-4348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 descr="Сила – Уикипедия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9369"/>
            <a:stretch/>
          </p:blipFill>
          <p:spPr bwMode="auto">
            <a:xfrm>
              <a:off x="1097698" y="3913302"/>
              <a:ext cx="3262505" cy="23350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1" name="Rectangle 10"/>
                <p:cNvSpPr/>
                <p:nvPr/>
              </p:nvSpPr>
              <p:spPr>
                <a:xfrm>
                  <a:off x="3347864" y="4041068"/>
                  <a:ext cx="48442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𝑹</m:t>
                        </m:r>
                      </m:oMath>
                    </m:oMathPara>
                  </a14:m>
                  <a:endParaRPr lang="bg-BG" sz="2400" dirty="0"/>
                </a:p>
              </p:txBody>
            </p:sp>
          </mc:Choice>
          <mc:Fallback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4041068"/>
                  <a:ext cx="484428" cy="461665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l="-2500"/>
                  </a:stretch>
                </a:blipFill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1052257" y="3913302"/>
              <a:ext cx="7679197" cy="221449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34845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688" t="78246" r="11020"/>
          <a:stretch/>
        </p:blipFill>
        <p:spPr>
          <a:xfrm>
            <a:off x="611560" y="2240868"/>
            <a:ext cx="7524836" cy="720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526" y="2960878"/>
            <a:ext cx="8136904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393700" algn="just">
              <a:spcBef>
                <a:spcPts val="90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При по-внимателно анализиране на движението се установява, че силата, необходима за поддържане на равномерно движение, зависи не само от скоростта, формата и естеството на движещото се тяло, но и от телата или средата, с които то е в контакт при движението си. Последните пораждат сили на триене или съпротивление на средата, които винаги намаляват скоростта на движение. Триенето е сила, противоположна на нашето движение, но ни предпазва от хлъзгане. Понякога се търси дори по-голямо триене в подходяща форма. Движението винаги е придружено от относително преместване на допиращи се тела или техни части една спрямо друга.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3628" y="148787"/>
            <a:ext cx="396094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393700" algn="just">
              <a:spcBef>
                <a:spcPts val="900"/>
              </a:spcBef>
              <a:spcAft>
                <a:spcPts val="140"/>
              </a:spcAft>
            </a:pPr>
            <a:r>
              <a:rPr lang="bg-BG" sz="2400" b="1" dirty="0">
                <a:latin typeface="Segoe UI" panose="020B0502040204020203" pitchFamily="34" charset="0"/>
                <a:ea typeface="Segoe UI" panose="020B0502040204020203" pitchFamily="34" charset="0"/>
              </a:rPr>
              <a:t>Сили на триене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37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51520" y="1016732"/>
            <a:ext cx="7512696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06400" algn="just">
              <a:spcBef>
                <a:spcPts val="900"/>
              </a:spcBef>
              <a:spcAft>
                <a:spcPts val="270"/>
              </a:spcAft>
            </a:pPr>
            <a:r>
              <a:rPr lang="bg-BG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Външно триене 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е триенето, придружаващо и противодействащо на относителното преместване на две тела, които се допират, например триенето при плъзгането на ските по снега. </a:t>
            </a:r>
            <a:r>
              <a:rPr lang="bg-BG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Вътрешно триене 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е триенето, придружаващо и противодействащо на относителното преместване на части от едно и също тяло, например на вътрешните органи на човека при вдишване и издишване.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38" y="2816932"/>
            <a:ext cx="8496944" cy="295465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06400" algn="just">
              <a:spcBef>
                <a:spcPts val="900"/>
              </a:spcBef>
              <a:spcAft>
                <a:spcPts val="300"/>
              </a:spcAft>
            </a:pPr>
            <a:r>
              <a:rPr lang="bg-BG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Общото и за двата вида триене е стремежът на всяко тяло или частица да придаде своето движение на друго тяло или частица, които се допират до него. По този начин в основата на триенето лежи тенденцията за изравняване на скоростите на движение на свързани тела. Силите на триене винаги се стремят да забавят движението на по-бързото тяло и да ускорят движението на по-бавното. Количеството на движение, загубено от едното тяло, е равно на количеството на движение, придобито от другото. Вследствие на триенето не само се обменя количество движение, но и част от механичната енергия се превръща в топлинна.</a:t>
            </a:r>
            <a:endParaRPr lang="en-US" sz="16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406400" algn="just">
              <a:spcBef>
                <a:spcPts val="900"/>
              </a:spcBef>
              <a:spcAft>
                <a:spcPts val="300"/>
              </a:spcAft>
            </a:pPr>
            <a:r>
              <a:rPr lang="bg-BG" sz="1600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При външното триене се различават </a:t>
            </a:r>
            <a:r>
              <a:rPr lang="bg-BG" sz="1600" b="1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триене при покой </a:t>
            </a:r>
            <a:r>
              <a:rPr lang="bg-BG" sz="1600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и </a:t>
            </a:r>
            <a:r>
              <a:rPr lang="bg-BG" sz="1600" b="1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триене при движение. </a:t>
            </a:r>
            <a:r>
              <a:rPr lang="bg-BG" sz="1600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В зависимост от геометричната форма на движещото се тяло и начина на движение триенето при движение може да бъде </a:t>
            </a:r>
            <a:r>
              <a:rPr lang="bg-BG" sz="1600" b="1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триене при плъзгане </a:t>
            </a:r>
            <a:r>
              <a:rPr lang="bg-BG" sz="1600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и </a:t>
            </a:r>
            <a:r>
              <a:rPr lang="bg-BG" sz="1600" b="1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триене при търкаляне.</a:t>
            </a:r>
            <a:endParaRPr lang="en-US" sz="1600" dirty="0">
              <a:solidFill>
                <a:srgbClr val="7030A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62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36848" y="728700"/>
            <a:ext cx="7283152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06400" algn="just">
              <a:spcBef>
                <a:spcPts val="900"/>
              </a:spcBef>
              <a:spcAft>
                <a:spcPts val="300"/>
              </a:spcAft>
            </a:pP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Общото и за двата вида триене е стремежът на всяко тяло или частица да придаде своето движение на друго тяло или частица, които се допират до него. По този начин в основата на триенето лежи тенденцията за изравняване на скоростите на движение на свързани тела. Силите на триене винаги се стремят да забавят движението на по-бързото тяло и да ускорят движението на по-бавното. Количеството на движение, загубено от едното тяло, е равно на количеството на движение, придобито от другото. Вследствие на триенето не само се обменя количество движение, но и част от механичната енергия се превръща в топлинна.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559" y="3480710"/>
            <a:ext cx="8229600" cy="221599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06400" algn="just">
              <a:spcBef>
                <a:spcPts val="900"/>
              </a:spcBef>
              <a:spcAft>
                <a:spcPts val="300"/>
              </a:spcAft>
            </a:pPr>
            <a:r>
              <a:rPr lang="bg-BG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При външното триене се различават </a:t>
            </a:r>
            <a:r>
              <a:rPr lang="bg-BG" sz="16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триене при покой </a:t>
            </a:r>
            <a:r>
              <a:rPr lang="bg-BG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и </a:t>
            </a:r>
            <a:r>
              <a:rPr lang="bg-BG" sz="16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триене при движение. </a:t>
            </a:r>
            <a:r>
              <a:rPr lang="bg-BG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В зависимост от геометричната форма на движещото се тяло и начина на движение триенето при движение може да бъде </a:t>
            </a:r>
            <a:r>
              <a:rPr lang="bg-BG" sz="16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триене при плъзгане </a:t>
            </a:r>
            <a:r>
              <a:rPr lang="bg-BG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и </a:t>
            </a:r>
            <a:r>
              <a:rPr lang="bg-BG" sz="16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триене при търкаляне.</a:t>
            </a:r>
            <a:endParaRPr lang="en-US" sz="16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406400" algn="just">
              <a:spcBef>
                <a:spcPts val="900"/>
              </a:spcBef>
              <a:spcAft>
                <a:spcPts val="1145"/>
              </a:spcAft>
            </a:pPr>
            <a:r>
              <a:rPr lang="bg-BG" sz="1600" i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плъзгане</a:t>
            </a:r>
            <a:r>
              <a:rPr lang="bg-BG" sz="16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на едно тяло спрямо друго в точките (повърхностите), в които се допират двете тела, възниква сила на триене. Тя има направление по допирателната към повърхностите, които се хлъзгат, а посоката й е противоположна на посоката на движение.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78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-60000">
            <a:off x="457200" y="6248400"/>
            <a:ext cx="2133600" cy="457200"/>
          </a:xfrm>
        </p:spPr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 rot="-60000">
            <a:off x="6553200" y="6248400"/>
            <a:ext cx="2133600" cy="457200"/>
          </a:xfrm>
        </p:spPr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19572" y="3743338"/>
                <a:ext cx="7596028" cy="22556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406400" algn="just">
                  <a:spcBef>
                    <a:spcPts val="900"/>
                  </a:spcBef>
                  <a:spcAft>
                    <a:spcPts val="0"/>
                  </a:spcAft>
                  <a:tabLst>
                    <a:tab pos="4572000" algn="l"/>
                  </a:tabLs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Френският учен Шарл Кулон опитно е установил, че големината на силата на триене между две повърхности е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𝑭</m:t>
                    </m:r>
                    <m:r>
                      <a:rPr lang="en-US" sz="20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𝑻𝒑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право пропорционална на силата на нормалния натиск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𝑵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: </m:t>
                    </m:r>
                  </m:oMath>
                </a14:m>
                <a:endParaRPr lang="en-US" sz="2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indent="406400" algn="just">
                  <a:spcBef>
                    <a:spcPts val="900"/>
                  </a:spcBef>
                  <a:spcAft>
                    <a:spcPts val="0"/>
                  </a:spcAft>
                  <a:tabLst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𝑭</m:t>
                      </m:r>
                      <m:r>
                        <a:rPr lang="en-US" sz="2000" b="1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𝑻𝒑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=−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𝜇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𝑵</m:t>
                      </m:r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406400" algn="just">
                  <a:spcBef>
                    <a:spcPts val="900"/>
                  </a:spcBef>
                  <a:spcAft>
                    <a:spcPts val="0"/>
                  </a:spcAft>
                  <a:tabLst>
                    <a:tab pos="4572000" algn="l"/>
                  </a:tabLs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Константата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𝜇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е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r>
                  <a:rPr lang="bg-BG" sz="1800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коефициент на триене</a:t>
                </a:r>
                <a:r>
                  <a:rPr lang="bg-BG" sz="18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между тези две повърхности. Стойността й зависи от веществата на плъзгащите се повърхности и от тяхното състояние.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3743338"/>
                <a:ext cx="7596028" cy="225561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61" t="-806" r="-641" b="-3226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79512" y="548679"/>
            <a:ext cx="7678851" cy="2963798"/>
            <a:chOff x="241521" y="620688"/>
            <a:chExt cx="7678851" cy="29637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9732" y="733640"/>
              <a:ext cx="3076215" cy="107518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42528" y="2003863"/>
              <a:ext cx="7469832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indent="406400" algn="just">
                <a:spcBef>
                  <a:spcPts val="900"/>
                </a:spcBef>
                <a:spcAft>
                  <a:spcPts val="1145"/>
                </a:spcAft>
              </a:pPr>
              <a:r>
                <a:rPr lang="bg-BG" sz="1800" i="1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При плъзгане</a:t>
              </a:r>
              <a:r>
                <a:rPr lang="bg-BG" sz="18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</a:rPr>
                <a:t> на едно тяло спрямо друго в точките (повърхностите), в които се допират двете тела, възниква сила на триене. Тя има направление по допирателната към повърхностите, които се хлъзгат, а посоката й е противоположна на посоката на движение.</a:t>
              </a:r>
              <a:endParaRPr lang="en-US" sz="18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1521" y="620688"/>
              <a:ext cx="7678851" cy="296379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="" xmlns:p14="http://schemas.microsoft.com/office/powerpoint/2010/main" val="424321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9512" y="656692"/>
                <a:ext cx="7596028" cy="23556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406400" algn="just">
                  <a:spcBef>
                    <a:spcPts val="900"/>
                  </a:spcBef>
                  <a:spcAft>
                    <a:spcPts val="30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Всъщност, има два коефициента на триене - </a:t>
                </a:r>
                <a:r>
                  <a:rPr lang="bg-BG" sz="1800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статичен</a:t>
                </a:r>
                <a:r>
                  <a:rPr lang="bg-BG" sz="18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bg-BG" sz="18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)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 </a:t>
                </a:r>
                <a:r>
                  <a:rPr lang="bg-BG" sz="1800" i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динамичен</a:t>
                </a:r>
                <a:r>
                  <a:rPr lang="bg-BG" sz="18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).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За две повърхности, които са в относителен покой една спрямо друга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𝑭</m:t>
                    </m:r>
                    <m:r>
                      <a:rPr lang="en-US" sz="20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𝑻𝒑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=−</m:t>
                    </m:r>
                    <m:sSub>
                      <m:sSub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𝒔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𝑵</m:t>
                    </m:r>
                    <m:r>
                      <a:rPr lang="en-US" sz="2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а когато се плъзгат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𝑭</m:t>
                    </m:r>
                    <m:r>
                      <a:rPr lang="en-US" sz="2000" b="1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𝑻𝒑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=−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𝑑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𝑵</m:t>
                    </m:r>
                    <m:r>
                      <a:rPr lang="en-US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.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За една и съща повърхност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𝒔</m:t>
                        </m:r>
                      </m:sub>
                    </m:sSub>
                    <m:r>
                      <a:rPr lang="en-US" sz="1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. </a:t>
                </a:r>
                <a:r>
                  <a:rPr lang="bg-BG" sz="18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При търкаляне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триенето се характеризира с подобен закон: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𝑀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= −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𝑘𝑁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  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𝑀</m:t>
                    </m:r>
                  </m:oMath>
                </a14:m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е въртящият момент на приложената сила спрямо точката, в която търкалящото се тяло се допира до повърхността. Той е необходим, за да се преодолее наличното триене при търкаляне.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56692"/>
                <a:ext cx="7596028" cy="235564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60" t="-1031" r="-560" b="-309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9512" y="3140968"/>
                <a:ext cx="8748972" cy="29404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406400" algn="just">
                  <a:spcBef>
                    <a:spcPts val="900"/>
                  </a:spcBef>
                  <a:spcAft>
                    <a:spcPts val="300"/>
                  </a:spcAft>
                </a:pPr>
                <a:r>
                  <a:rPr lang="bg-BG" sz="18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Вътрешното триене съпровожда всички движения на тела във флуидна среда (например въздушна или водна). Силата, действаща от околната среда върху тялото, се нарича </a:t>
                </a:r>
                <a:r>
                  <a:rPr lang="bg-BG" sz="18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съпротивление на флуидната среда. </a:t>
                </a:r>
                <a:r>
                  <a:rPr lang="bg-BG" sz="18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Съпротивителната сила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𝑭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е пропорционална на скоростта на обекта </a:t>
                </a:r>
                <a:r>
                  <a:rPr lang="en-US" sz="1800" b="1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v </a:t>
                </a:r>
                <a:r>
                  <a:rPr lang="bg-BG" sz="18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и има посока, обратна на посоката на движение</a:t>
                </a:r>
                <a14:m>
                  <m:oMath xmlns:m="http://schemas.openxmlformats.org/officeDocument/2006/math">
                    <m:r>
                      <a:rPr lang="bg-BG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: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𝑭</m:t>
                    </m:r>
                    <m:r>
                      <a:rPr lang="en-US" sz="2000" b="1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𝒄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bg-BG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= 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−</m:t>
                    </m:r>
                    <m:r>
                      <a:rPr lang="en-US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𝑘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𝒗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. </a:t>
                </a:r>
                <a:r>
                  <a:rPr lang="bg-BG" sz="18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Тази съпротивителна сила е нула при покой на тялото. Тя се появява само когато то започне движение във флуида и нараства с увеличаването на неговата скорост. При по-високи скорости зависимостта преминава от линейна в квадратична и даже кубична. Коефициентът на триене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bg-BG" sz="18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</a:rPr>
                  <a:t>зависи от размера и формата на обекта, плътността и вискозитета на средата.</a:t>
                </a:r>
                <a:endParaRPr lang="en-US" sz="1800" dirty="0">
                  <a:solidFill>
                    <a:srgbClr val="002060"/>
                  </a:solidFill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40968"/>
                <a:ext cx="8748972" cy="29404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87" t="-619" r="-487" b="-1856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2795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811459" y="2276872"/>
            <a:ext cx="7875341" cy="313162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06400" algn="just">
              <a:spcBef>
                <a:spcPts val="900"/>
              </a:spcBef>
              <a:spcAft>
                <a:spcPts val="0"/>
              </a:spcAft>
            </a:pPr>
            <a:r>
              <a:rPr lang="bg-BG" sz="2000" dirty="0">
                <a:latin typeface="Segoe UI" panose="020B0502040204020203" pitchFamily="34" charset="0"/>
                <a:ea typeface="Segoe UI" panose="020B0502040204020203" pitchFamily="34" charset="0"/>
              </a:rPr>
              <a:t>В природата съществуват четири фундаментални сили (взаимодействия):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&gt;"/>
              <a:tabLst>
                <a:tab pos="847725" algn="l"/>
              </a:tabLst>
            </a:pPr>
            <a:r>
              <a:rPr lang="bg-BG" sz="20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силни ядрени,</a:t>
            </a:r>
            <a:endParaRPr lang="en-US" sz="20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&gt;"/>
              <a:tabLst>
                <a:tab pos="847725" algn="l"/>
              </a:tabLst>
            </a:pPr>
            <a:r>
              <a:rPr lang="bg-BG" sz="20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електромагнитни,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&gt;"/>
              <a:tabLst>
                <a:tab pos="847725" algn="l"/>
              </a:tabLst>
            </a:pPr>
            <a:r>
              <a:rPr lang="bg-BG" sz="2000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слаби ядрени,</a:t>
            </a:r>
            <a:endParaRPr lang="en-US" sz="2000" dirty="0">
              <a:solidFill>
                <a:srgbClr val="7030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 pitchFamily="34" charset="0"/>
              <a:buChar char="&gt;"/>
              <a:tabLst>
                <a:tab pos="847725" algn="l"/>
              </a:tabLst>
            </a:pPr>
            <a:r>
              <a:rPr lang="bg-BG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гравитационни.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406400" algn="just">
              <a:spcBef>
                <a:spcPts val="900"/>
              </a:spcBef>
              <a:spcAft>
                <a:spcPts val="615"/>
              </a:spcAft>
            </a:pPr>
            <a:r>
              <a:rPr lang="bg-BG" sz="2000" dirty="0">
                <a:latin typeface="Segoe UI" panose="020B0502040204020203" pitchFamily="34" charset="0"/>
                <a:ea typeface="Segoe UI" panose="020B0502040204020203" pitchFamily="34" charset="0"/>
              </a:rPr>
              <a:t>В ежедневния живот човек изпитва пряко въздействието само на две от тях - на електромагнитните и гравитационните.</a:t>
            </a:r>
            <a:endParaRPr lang="en-US" sz="20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3768" y="594662"/>
            <a:ext cx="306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just">
              <a:spcBef>
                <a:spcPts val="2100"/>
              </a:spcBef>
              <a:spcAft>
                <a:spcPts val="0"/>
              </a:spcAft>
            </a:pPr>
            <a:r>
              <a:rPr lang="bg-BG" sz="2800" b="1" cap="small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Видове сили</a:t>
            </a:r>
            <a:endParaRPr lang="en-US" sz="2800" b="1" dirty="0">
              <a:latin typeface="+mj-lt"/>
              <a:ea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1466544"/>
            <a:ext cx="5740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just">
              <a:spcBef>
                <a:spcPts val="300"/>
              </a:spcBef>
              <a:spcAft>
                <a:spcPts val="0"/>
              </a:spcAft>
            </a:pPr>
            <a:r>
              <a:rPr lang="bg-BG" sz="2400" b="1" dirty="0">
                <a:latin typeface="Segoe UI" panose="020B0502040204020203" pitchFamily="34" charset="0"/>
                <a:ea typeface="Segoe UI" panose="020B0502040204020203" pitchFamily="34" charset="0"/>
              </a:rPr>
              <a:t>Фундаментални природни сили</a:t>
            </a:r>
            <a:endParaRPr lang="en-US" sz="2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42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457200" y="1124744"/>
            <a:ext cx="7067128" cy="198515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06400">
              <a:spcBef>
                <a:spcPts val="90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В зависимост от начина, по който се проявява действието на силите, те могат да бъдат: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marL="342900" lvl="0" indent="-3429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543560" algn="l"/>
              </a:tabLst>
            </a:pP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контактни - проявяват се при непосредствен контакт между телата и</a:t>
            </a:r>
            <a:endParaRPr lang="en-US" sz="1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Ø"/>
              <a:tabLst>
                <a:tab pos="543560" algn="l"/>
              </a:tabLs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дистанционни - действието им се проявява без да има пряк контакт.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269" y="3476565"/>
            <a:ext cx="8471284" cy="222368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06400" algn="just">
              <a:spcBef>
                <a:spcPts val="900"/>
              </a:spcBef>
              <a:spcAft>
                <a:spcPts val="56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Когато телата си взаимодействат от дистанция материалният носител на силите се нарича 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поле. В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зависимост от характера на силите се различават и съответен вид полета: електромагнитни, гравитационни, ядрени.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406400" algn="just">
              <a:spcBef>
                <a:spcPts val="900"/>
              </a:spcBef>
              <a:spcAft>
                <a:spcPts val="2345"/>
              </a:spcAft>
            </a:pP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За допълнително охарактеризиране на силите, без значение от какъв тип са, се използват следните определения, които вероятно нямат нужда от обяснение: външни и вътрешни, нормални и тангенциални, разтягащи, свиващи и усукващи, </a:t>
            </a:r>
            <a:r>
              <a:rPr lang="bg-BG" sz="1800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копланарни</a:t>
            </a: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и </a:t>
            </a:r>
            <a:r>
              <a:rPr lang="bg-BG" sz="1800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колинеарни</a:t>
            </a: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, </a:t>
            </a:r>
            <a:r>
              <a:rPr lang="bg-BG" sz="1800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конвергентни</a:t>
            </a: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 и </a:t>
            </a:r>
            <a:r>
              <a:rPr lang="bg-BG" sz="1800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дивергентни</a:t>
            </a:r>
            <a:r>
              <a:rPr lang="bg-BG" sz="1800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.</a:t>
            </a:r>
            <a:endParaRPr lang="en-US" sz="1800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76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311279" y="203143"/>
            <a:ext cx="40684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 algn="just">
              <a:spcBef>
                <a:spcPts val="300"/>
              </a:spcBef>
              <a:spcAft>
                <a:spcPts val="515"/>
              </a:spcAft>
            </a:pPr>
            <a:r>
              <a:rPr lang="bg-BG" sz="2200" b="1" dirty="0">
                <a:latin typeface="Segoe UI" panose="020B0502040204020203" pitchFamily="34" charset="0"/>
                <a:ea typeface="Segoe UI" panose="020B0502040204020203" pitchFamily="34" charset="0"/>
              </a:rPr>
              <a:t>Гравитационни сили</a:t>
            </a:r>
            <a:endParaRPr lang="en-US" sz="22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8127" y="783084"/>
            <a:ext cx="7560840" cy="3488443"/>
            <a:chOff x="304981" y="1194546"/>
            <a:chExt cx="7560840" cy="34884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32571" t="31746" r="33694" b="23161"/>
            <a:stretch/>
          </p:blipFill>
          <p:spPr>
            <a:xfrm>
              <a:off x="1835696" y="1236701"/>
              <a:ext cx="3815655" cy="185554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48997" y="3126117"/>
              <a:ext cx="7272808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indent="406400" algn="just">
                <a:spcBef>
                  <a:spcPts val="90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Един от най-важните природни закони, открит също от Исак Нютон, е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законът за всеобщото привличане.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 Той гласи, че </a:t>
              </a:r>
              <a:r>
                <a:rPr lang="bg-BG" sz="1800" b="1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между всеки две тела с различни от нула маси действат сили на взаимно привличане. </a:t>
              </a:r>
              <a:r>
                <a:rPr lang="bg-BG" sz="1800" dirty="0">
                  <a:latin typeface="Segoe UI" panose="020B0502040204020203" pitchFamily="34" charset="0"/>
                  <a:ea typeface="Segoe UI" panose="020B0502040204020203" pitchFamily="34" charset="0"/>
                </a:rPr>
                <a:t>Направлението на силите е по правата, съединяваща центровете на масите на двете тела.</a:t>
              </a:r>
              <a:endParaRPr lang="en-US" sz="18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981" y="1194546"/>
              <a:ext cx="7560840" cy="3488443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26667" y="4388305"/>
                <a:ext cx="8187971" cy="177067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indent="406400" algn="just">
                  <a:spcBef>
                    <a:spcPts val="390"/>
                  </a:spcBef>
                  <a:spcAft>
                    <a:spcPts val="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Ако телата се разглеждат като материални точки, големината на силата на взаимното им привличане 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𝑭</m:t>
                    </m:r>
                  </m:oMath>
                </a14:m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)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е право пропорционална на произведението на масите им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𝑚</m:t>
                    </m:r>
                    <m:r>
                      <a:rPr lang="en-US" sz="2000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𝑚</m:t>
                    </m:r>
                    <m:r>
                      <a:rPr lang="bg-BG" sz="20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2</m:t>
                    </m:r>
                    <m:r>
                      <a:rPr lang="bg-BG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 обратно пропорционална на квадрата на разстоянието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𝒓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между тях (</a:t>
                </a:r>
                <a14:m>
                  <m:oMath xmlns:m="http://schemas.openxmlformats.org/officeDocument/2006/math">
                    <m:r>
                      <a:rPr lang="el-GR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е гравитационна константа и има стойност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6,7</m:t>
                    </m:r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bg-BG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1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bg-BG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𝑚</m:t>
                        </m:r>
                      </m:e>
                      <m:sup>
                        <m:r>
                          <a:rPr lang="bg-BG" sz="1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 </m:t>
                    </m:r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bg-BG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𝑘𝑔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bg-BG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𝑭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 </m:t>
                    </m:r>
                    <m:r>
                      <a:rPr lang="bg-BG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=</m:t>
                    </m:r>
                    <m:r>
                      <a:rPr lang="el-GR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f>
                      <m:fPr>
                        <m:ctrlPr>
                          <a:rPr lang="bg-BG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𝑚</m:t>
                        </m:r>
                        <m:r>
                          <a:rPr lang="en-US" sz="2400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1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.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𝑚</m:t>
                        </m:r>
                        <m:r>
                          <a:rPr lang="en-US" sz="2400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𝒓</m:t>
                        </m:r>
                        <m:r>
                          <a:rPr lang="en-US" sz="2400" i="1" baseline="30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7" y="4388305"/>
                <a:ext cx="8187971" cy="177067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20" t="-1370" r="-595"/>
                </a:stretch>
              </a:blipFill>
              <a:ln w="127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1071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7200" y="2060848"/>
                <a:ext cx="8331944" cy="3293209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419100" algn="just">
                  <a:spcBef>
                    <a:spcPts val="900"/>
                  </a:spcBef>
                  <a:spcAft>
                    <a:spcPts val="285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Тези сили на взаимно привличане между материални тела са сили на гравитационно взаимодействие или просто </a:t>
                </a:r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гравитационни сили.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В пространството около всяко тяло действат гравитационни сили, независимо от това дали там има друго тяло или не. Техен материален носител е </a:t>
                </a:r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гравитационното поле.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  <a:p>
                <a:pPr indent="419100" algn="just">
                  <a:spcBef>
                    <a:spcPts val="900"/>
                  </a:spcBef>
                  <a:spcAft>
                    <a:spcPts val="30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Свободните тела падат надолу, защото Земята ги привлича. Гравитационната сила, с която Земята привлича всяко тяло, се нарича </a:t>
                </a:r>
                <a:r>
                  <a:rPr lang="bg-BG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сила на тежестта.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Най-често се бележи с буквата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𝑮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.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Гравитационната сила, с която Земята действа върху телата, е дистанционна. Тя действа не само върху свободни тела, но и когато те са окачени или се намират върху някаква опора.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60848"/>
                <a:ext cx="8331944" cy="329320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11" t="-554" r="-511" b="-258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6249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8661" t="41234" r="19137"/>
          <a:stretch/>
        </p:blipFill>
        <p:spPr>
          <a:xfrm rot="21540000">
            <a:off x="1392268" y="333061"/>
            <a:ext cx="5687767" cy="2871618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27673" y="3254093"/>
                <a:ext cx="8347419" cy="2855205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419100" algn="just">
                  <a:spcBef>
                    <a:spcPts val="900"/>
                  </a:spcBef>
                  <a:spcAft>
                    <a:spcPts val="0"/>
                  </a:spcAft>
                </a:pP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От втория принцип на динамиката следва, че силата на тежестта е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𝑮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bg-BG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𝑚𝑔</m:t>
                    </m:r>
                  </m:oMath>
                </a14:m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, 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където 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g 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се нарича </a:t>
                </a:r>
                <a:r>
                  <a:rPr lang="bg-BG" sz="16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земно ускорение. 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Под въздействието на земната гравитация тела с различни маси получават едно и също ускорение. То винаги е насочено към центъра на Земята и има една и съща стойност за всички тела, намиращи се в земното гравитационно поле. В зависимост от географската ширина големината на земното ускорение варира. На екватора, където земният радиус е най-голям, то е 9,78 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m/s</a:t>
                </a:r>
                <a:r>
                  <a:rPr lang="en-US" sz="1600" baseline="300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2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; на полюсите се увеличава до 9,83 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m/s</a:t>
                </a:r>
                <a:r>
                  <a:rPr lang="en-US" sz="1600" baseline="300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2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; за средните географски ширини е от порядъка на 9,8 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m/s</a:t>
                </a:r>
                <a:r>
                  <a:rPr lang="en-US" sz="1600" baseline="300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2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. 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В практиката се използват средни данни - 9,8 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m/s</a:t>
                </a:r>
                <a:r>
                  <a:rPr lang="en-US" sz="1600" baseline="300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2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 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или 9,8 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N/kg, 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или в грубо приближение -10 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N/kg. 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(Радиусът на Земята при полюсите е 6 357 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km, 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а при екватора - 6 378 </a:t>
                </a:r>
                <a:r>
                  <a:rPr lang="en-US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km. </a:t>
                </a:r>
                <a:r>
                  <a:rPr lang="bg-BG" sz="16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По тази причина гравитационната сила при екватора е с 0,2 % по-малка, отколкото на полюсите.</a:t>
                </a:r>
                <a:endParaRPr lang="en-US" sz="16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73" y="3254093"/>
                <a:ext cx="8347419" cy="285520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65" r="-292" b="-1489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5642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454696" y="2636912"/>
            <a:ext cx="8329772" cy="320087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19100" algn="just">
              <a:spcBef>
                <a:spcPts val="900"/>
              </a:spcBef>
              <a:spcAft>
                <a:spcPts val="300"/>
              </a:spcAft>
            </a:pPr>
            <a:r>
              <a:rPr lang="bg-BG" sz="1600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Повърхността на опората (съгласно третия закон на Нютон) упражнява върху тялото във вертикално направление сила, равна по големина и противоположна по посока на гравитационната </a:t>
            </a:r>
            <a:r>
              <a:rPr lang="en-US" sz="1600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G, </a:t>
            </a:r>
            <a:r>
              <a:rPr lang="bg-BG" sz="1600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която се нарича </a:t>
            </a:r>
            <a:r>
              <a:rPr lang="bg-BG" sz="1600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реакция на опората </a:t>
            </a:r>
            <a:r>
              <a:rPr lang="en-US" sz="1600" b="1" dirty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R.</a:t>
            </a:r>
            <a:endParaRPr lang="en-US" sz="1600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419100" algn="just">
              <a:spcBef>
                <a:spcPts val="900"/>
              </a:spcBef>
              <a:spcAft>
                <a:spcPts val="300"/>
              </a:spcAft>
            </a:pPr>
            <a:r>
              <a:rPr lang="bg-BG" sz="16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</a:rPr>
              <a:t>Теглото на тяло върху повърхността на Земята е равно на силата на привличане между Земята и това тяло. Аналогично определение може да бъде дадено за теглото на същия обект върху Луната или която и да било друга планета. Очевидно теглото на един и същ обект ще бъде различно на различни планети, тъй като силата на гравитация ще е различна. Тази сила зависи от масата на съответната планета и нейния радиус. Дори и на Земята нашето тегло ще се променя с надморската височина: колкото по-високо се изкачваме, толкова по- голямо става разстоянието между центъра на Земята и нашето тяло, толкова по-малка гравитационна сила упражнява Земята върху него и следователно теглото ни намалява.</a:t>
            </a:r>
            <a:endParaRPr lang="en-US" sz="16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4696" y="620688"/>
            <a:ext cx="7165304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19100" algn="just">
              <a:spcBef>
                <a:spcPts val="55"/>
              </a:spcBef>
              <a:spcAft>
                <a:spcPts val="300"/>
              </a:spcAft>
            </a:pP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Силата на тежестта действа дистанционно върху всяко тяло, разположено в близост до Земята. Ако това тяло е разположено върху опора или окачено, то на свой ред действа върху тази опора с контактна сила, която се нарича </a:t>
            </a:r>
            <a:r>
              <a:rPr lang="bg-BG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тегло на тялото </a:t>
            </a:r>
            <a:r>
              <a:rPr lang="en-US" sz="16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G. 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Теглото е равно на силата на тежестта. И двете силите се измерват в </a:t>
            </a:r>
            <a:r>
              <a:rPr lang="bg-BG" sz="1600" i="1" dirty="0">
                <a:latin typeface="Segoe UI" panose="020B0502040204020203" pitchFamily="34" charset="0"/>
                <a:ea typeface="Segoe UI" panose="020B0502040204020203" pitchFamily="34" charset="0"/>
              </a:rPr>
              <a:t>Нютони</a:t>
            </a:r>
            <a:r>
              <a:rPr lang="bg-BG" sz="1600" dirty="0">
                <a:latin typeface="Segoe UI" panose="020B0502040204020203" pitchFamily="34" charset="0"/>
                <a:ea typeface="Segoe UI" panose="020B0502040204020203" pitchFamily="34" charset="0"/>
              </a:rPr>
              <a:t>, но са приложени върху различни тела: гравитационната сила върху тялото, силата на теглото - върху опората.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55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3872" y="1808820"/>
                <a:ext cx="8352928" cy="42473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indent="419100" algn="just">
                  <a:spcBef>
                    <a:spcPts val="900"/>
                  </a:spcBef>
                  <a:spcAft>
                    <a:spcPts val="30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Често в ежедневието тегло и маса погрешно се използват като равнозначни величини. Например, казва се, че човек тежи 100 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kg.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От разгледаното по-горе обаче се вижда, че маса (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𝑚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) и тегло </a:t>
                </a:r>
                <a:r>
                  <a:rPr lang="en-US" sz="1800" b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𝑮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bg-BG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𝑚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egoe UI" panose="020B0502040204020203" pitchFamily="34" charset="0"/>
                      </a:rPr>
                      <m:t>𝒈</m:t>
                    </m:r>
                  </m:oMath>
                </a14:m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)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не са едно и също нещо. Масата характеризира количеството вещество в даден обект и съпротивата му за промяна в неговото състояние на движение, докато теглото е сила, равна на гравитационната сила на привличане на обекта от Земята. Маса и тегло имат и различни измерителни единици. Теглото (в Нютони) е равно на масата (в килограми) умножена по 9,8 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N/kg.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Следователно 1 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kg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от каквато и да е субстанция тежи 9,8 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N.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Можем да превръщаме между килограми и Нютони в права и обратна посока като използваме конверсионен фактор 9,8 </a:t>
                </a:r>
                <a:r>
                  <a:rPr lang="en-US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N/kg. </a:t>
                </a:r>
                <a:r>
                  <a:rPr lang="bg-BG" sz="1800" dirty="0">
                    <a:latin typeface="Segoe UI" panose="020B0502040204020203" pitchFamily="34" charset="0"/>
                    <a:ea typeface="Segoe UI" panose="020B0502040204020203" pitchFamily="34" charset="0"/>
                  </a:rPr>
                  <a:t>(Това обаче не трябва да се бърка с конверсията между кратни и дробни измерителни единици, например между сантиметри и километри. Тегло и маса са различни категории, докато сантиметър и километър са измерителни единици за една и съща величина - разстояние.)</a:t>
                </a:r>
                <a:endParaRPr lang="en-US" sz="1800" dirty="0">
                  <a:latin typeface="Segoe UI" panose="020B0502040204020203" pitchFamily="34" charset="0"/>
                  <a:ea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72" y="1808820"/>
                <a:ext cx="8352928" cy="424731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83" t="-573" r="-510" b="-186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2299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1" name="Rectangle 20"/>
          <p:cNvSpPr/>
          <p:nvPr/>
        </p:nvSpPr>
        <p:spPr>
          <a:xfrm>
            <a:off x="240060" y="335726"/>
            <a:ext cx="6948772" cy="147732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19100" algn="just">
              <a:spcBef>
                <a:spcPts val="90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Силата, с която тяло действа перпендикулярно (нормално) върху опората, върху която лежи или се движи, се нарича още </a:t>
            </a:r>
            <a:r>
              <a:rPr lang="bg-BG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сила на нормален натиск.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Тя е приложена в опората и се означава с </a:t>
            </a:r>
            <a:r>
              <a:rPr lang="en-US" sz="1800" b="1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N. </a:t>
            </a: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</a:rPr>
              <a:t>Когато опората е хоризонтална, силата на нормалния натиск е равна на теглото на тялото.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3508" y="1914536"/>
            <a:ext cx="8888152" cy="4271328"/>
            <a:chOff x="143508" y="1914536"/>
            <a:chExt cx="8888152" cy="4271328"/>
          </a:xfrm>
        </p:grpSpPr>
        <p:grpSp>
          <p:nvGrpSpPr>
            <p:cNvPr id="12" name="Group 11"/>
            <p:cNvGrpSpPr/>
            <p:nvPr/>
          </p:nvGrpSpPr>
          <p:grpSpPr>
            <a:xfrm>
              <a:off x="3203848" y="2312876"/>
              <a:ext cx="2736304" cy="1728192"/>
              <a:chOff x="3201752" y="2242411"/>
              <a:chExt cx="2736304" cy="172819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36199" t="13475" r="40360" b="5671"/>
              <a:stretch/>
            </p:blipFill>
            <p:spPr>
              <a:xfrm>
                <a:off x="3201752" y="2242411"/>
                <a:ext cx="2736304" cy="1728192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3995936" y="3200874"/>
                    <a:ext cx="503664" cy="461665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Segoe UI" panose="020B0502040204020203" pitchFamily="34" charset="0"/>
                            </a:rPr>
                            <m:t>𝑵</m:t>
                          </m:r>
                        </m:oMath>
                      </m:oMathPara>
                    </a14:m>
                    <a:endParaRPr lang="bg-BG" sz="2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5936" y="3200874"/>
                    <a:ext cx="503664" cy="461665"/>
                  </a:xfrm>
                  <a:prstGeom prst="rect">
                    <a:avLst/>
                  </a:prstGeom>
                  <a:blipFill rotWithShape="0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bg-B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0" name="Rectangle 19"/>
                <p:cNvSpPr/>
                <p:nvPr/>
              </p:nvSpPr>
              <p:spPr>
                <a:xfrm>
                  <a:off x="3998032" y="1914536"/>
                  <a:ext cx="503664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𝑹</m:t>
                        </m:r>
                      </m:oMath>
                    </m:oMathPara>
                  </a14:m>
                  <a:endParaRPr lang="bg-BG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8032" y="1914536"/>
                  <a:ext cx="503664" cy="461665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143508" y="1916832"/>
              <a:ext cx="8888152" cy="426903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240060" y="4064995"/>
                  <a:ext cx="8731696" cy="2017091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indent="393700" algn="just">
                    <a:spcBef>
                      <a:spcPts val="320"/>
                    </a:spcBef>
                    <a:spcAft>
                      <a:spcPts val="600"/>
                    </a:spcAft>
                  </a:pPr>
                  <a:r>
                    <a:rPr lang="bg-BG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От третия принцип на Нютон следва, че ако едно тяло действа върху опора със сила на нормален натиск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𝑵</m:t>
                      </m:r>
                    </m:oMath>
                  </a14:m>
                  <a:r>
                    <a:rPr lang="en-US" sz="1800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, </a:t>
                  </a:r>
                  <a:r>
                    <a:rPr lang="bg-BG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то и опората противодейства върху тялото с равна по големина и противоположна по посока сила. Силата, с която опората противодейства на силата на нормалния натиск, е 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реакцията на опората.</a:t>
                  </a:r>
                  <a:r>
                    <a:rPr lang="bg-BG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 Тя е приложена върху тялото, означава се с 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𝑹</m:t>
                      </m:r>
                    </m:oMath>
                  </a14:m>
                  <a:r>
                    <a:rPr lang="en-US" sz="1800" b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800" dirty="0">
                      <a:latin typeface="Segoe UI" panose="020B0502040204020203" pitchFamily="34" charset="0"/>
                      <a:ea typeface="Segoe UI" panose="020B0502040204020203" pitchFamily="34" charset="0"/>
                    </a:rPr>
                    <a:t>и за нея можем да напишем: </a:t>
                  </a:r>
                  <a:endParaRPr lang="en-US" sz="2000" b="1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indent="393700" algn="ctr">
                    <a:spcBef>
                      <a:spcPts val="32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𝑹</m:t>
                        </m:r>
                        <m:r>
                          <a:rPr lang="en-US" sz="2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 = − </m:t>
                        </m:r>
                        <m:r>
                          <a:rPr lang="en-US" sz="2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𝑵</m:t>
                        </m:r>
                      </m:oMath>
                    </m:oMathPara>
                  </a14:m>
                  <a:endParaRPr lang="en-US" sz="2200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060" y="4064995"/>
                  <a:ext cx="8731696" cy="2017091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l="-488" t="-1201" r="-488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bg-B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35943797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9197</TotalTime>
  <Words>1165</Words>
  <Application>Microsoft Office PowerPoint</Application>
  <PresentationFormat>On-screen Show (4:3)</PresentationFormat>
  <Paragraphs>77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474</cp:revision>
  <dcterms:created xsi:type="dcterms:W3CDTF">2003-03-08T12:58:53Z</dcterms:created>
  <dcterms:modified xsi:type="dcterms:W3CDTF">2020-04-24T19:12:54Z</dcterms:modified>
</cp:coreProperties>
</file>