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12"/>
  </p:notesMasterIdLst>
  <p:handoutMasterIdLst>
    <p:handoutMasterId r:id="rId13"/>
  </p:handoutMasterIdLst>
  <p:sldIdLst>
    <p:sldId id="419" r:id="rId3"/>
    <p:sldId id="297" r:id="rId4"/>
    <p:sldId id="298" r:id="rId5"/>
    <p:sldId id="290" r:id="rId6"/>
    <p:sldId id="299" r:id="rId7"/>
    <p:sldId id="300" r:id="rId8"/>
    <p:sldId id="301" r:id="rId9"/>
    <p:sldId id="303" r:id="rId10"/>
    <p:sldId id="302" r:id="rId11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47" d="100"/>
          <a:sy n="47" d="100"/>
        </p:scale>
        <p:origin x="-4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/>
              <a:t>Click to edit Master text styles</a:t>
            </a:r>
          </a:p>
          <a:p>
            <a:pPr lvl="1"/>
            <a:r>
              <a:rPr lang="bg-BG" altLang="bg-BG" noProof="0"/>
              <a:t>Second level</a:t>
            </a:r>
          </a:p>
          <a:p>
            <a:pPr lvl="2"/>
            <a:r>
              <a:rPr lang="bg-BG" altLang="bg-BG" noProof="0"/>
              <a:t>Third level</a:t>
            </a:r>
          </a:p>
          <a:p>
            <a:pPr lvl="3"/>
            <a:r>
              <a:rPr lang="bg-BG" altLang="bg-BG" noProof="0"/>
              <a:t>Fourth level</a:t>
            </a:r>
          </a:p>
          <a:p>
            <a:pPr lvl="4"/>
            <a:r>
              <a:rPr lang="bg-BG" altLang="bg-BG" noProof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=""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4887624"/>
              </p:ext>
            </p:extLst>
          </p:nvPr>
        </p:nvGraphicFramePr>
        <p:xfrm>
          <a:off x="428624" y="285068"/>
          <a:ext cx="862013" cy="882650"/>
        </p:xfrm>
        <a:graphic>
          <a:graphicData uri="http://schemas.openxmlformats.org/presentationml/2006/ole">
            <p:oleObj spid="_x0000_s22530" r:id="rId4" imgW="4785480" imgH="4894560" progId="">
              <p:embed/>
            </p:oleObj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-64008" y="192881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4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4">
                    <a:lumMod val="85000"/>
                    <a:lumOff val="15000"/>
                  </a:schemeClr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4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4">
                  <a:lumMod val="85000"/>
                  <a:lumOff val="15000"/>
                </a:schemeClr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sz="2000" b="1" smtClean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„</a:t>
            </a:r>
            <a:r>
              <a:rPr lang="bg-BG" altLang="en-US" sz="2000" b="1" smtClean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ОБЩЕСТВЕНО ЗДРАВЕ</a:t>
            </a:r>
            <a:r>
              <a:rPr lang="bg-BG" altLang="en-US" sz="2000" b="1" smtClean="0">
                <a:solidFill>
                  <a:schemeClr val="accent4">
                    <a:lumMod val="85000"/>
                    <a:lumOff val="1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2000" b="1" dirty="0" smtClean="0">
              <a:solidFill>
                <a:schemeClr val="accent4">
                  <a:lumMod val="85000"/>
                  <a:lumOff val="1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4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4">
                  <a:lumMod val="85000"/>
                  <a:lumOff val="15000"/>
                </a:schemeClr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>
              <a:solidFill>
                <a:schemeClr val="accent4">
                  <a:lumMod val="85000"/>
                  <a:lumOff val="15000"/>
                </a:schemeClr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44650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4">
                    <a:lumMod val="85000"/>
                    <a:lumOff val="15000"/>
                  </a:schemeClr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chemeClr val="accent4">
                    <a:lumMod val="85000"/>
                    <a:lumOff val="15000"/>
                  </a:schemeClr>
                </a:solidFill>
                <a:cs typeface="+mn-cs"/>
              </a:rPr>
              <a:t>4</a:t>
            </a:r>
            <a:endParaRPr lang="bg-BG" altLang="bg-BG" dirty="0">
              <a:solidFill>
                <a:schemeClr val="accent4">
                  <a:lumMod val="85000"/>
                  <a:lumOff val="15000"/>
                </a:schemeClr>
              </a:solidFill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>
                <a:solidFill>
                  <a:schemeClr val="accent4">
                    <a:lumMod val="85000"/>
                    <a:lumOff val="15000"/>
                  </a:schemeClr>
                </a:solidFill>
                <a:cs typeface="+mn-cs"/>
              </a:rPr>
              <a:t>Проф. Константин Балашев, дхн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912400" y="3451227"/>
            <a:ext cx="75820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bg-BG" sz="1600" b="1" dirty="0" smtClean="0"/>
              <a:t>Динамика на ротационните движения. Въртящ момент на сила и двойка сили. Инерчен момент.  Динамични параметри и закони при ротационните движения.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954D481-32E0-4DCE-B232-087B7121532C}"/>
              </a:ext>
            </a:extLst>
          </p:cNvPr>
          <p:cNvSpPr/>
          <p:nvPr/>
        </p:nvSpPr>
        <p:spPr>
          <a:xfrm>
            <a:off x="2286000" y="25413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bg-BG" altLang="en-US" sz="3200" dirty="0" smtClean="0"/>
              <a:t>БИОМЕХАНИКА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7A779D3-A3A8-4DFF-BFCD-1C443843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3FFFA5C-EE62-447F-8679-2B3F4FBF1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7BD3874-BB06-4FE3-A602-6FF132AA460F}"/>
              </a:ext>
            </a:extLst>
          </p:cNvPr>
          <p:cNvSpPr/>
          <p:nvPr/>
        </p:nvSpPr>
        <p:spPr>
          <a:xfrm>
            <a:off x="1043608" y="797047"/>
            <a:ext cx="6207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19100">
              <a:spcBef>
                <a:spcPts val="0"/>
              </a:spcBef>
              <a:spcAft>
                <a:spcPts val="375"/>
              </a:spcAft>
            </a:pPr>
            <a:r>
              <a:rPr lang="bg-BG" sz="2400" b="1" i="1" cap="small" dirty="0">
                <a:solidFill>
                  <a:srgbClr val="000000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Динамика на ротационните движения</a:t>
            </a:r>
            <a:endParaRPr lang="en-US" sz="2400" b="1" i="1" dirty="0">
              <a:latin typeface="+mj-lt"/>
              <a:ea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046975D-18FD-49F1-943D-69D4E89B059C}"/>
              </a:ext>
            </a:extLst>
          </p:cNvPr>
          <p:cNvSpPr/>
          <p:nvPr/>
        </p:nvSpPr>
        <p:spPr>
          <a:xfrm>
            <a:off x="221180" y="1659411"/>
            <a:ext cx="7276729" cy="6463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indent="419100">
              <a:spcBef>
                <a:spcPts val="0"/>
              </a:spcBef>
              <a:spcAft>
                <a:spcPts val="0"/>
              </a:spcAft>
            </a:pPr>
            <a:r>
              <a:rPr lang="bg-BG" sz="1800" dirty="0">
                <a:latin typeface="Segoe UI" panose="020B0502040204020203" pitchFamily="34" charset="0"/>
                <a:ea typeface="Segoe UI" panose="020B0502040204020203" pitchFamily="34" charset="0"/>
              </a:rPr>
              <a:t>При ротационните движения и равновесието на твърдите тела важно значение има т.нар. </a:t>
            </a:r>
            <a:r>
              <a:rPr lang="bg-BG" sz="18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въртящ момент на силата.</a:t>
            </a:r>
            <a:endParaRPr lang="en-US" sz="180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05A869DC-9E37-42B8-8520-F5D96D90BDCD}"/>
              </a:ext>
            </a:extLst>
          </p:cNvPr>
          <p:cNvGrpSpPr/>
          <p:nvPr/>
        </p:nvGrpSpPr>
        <p:grpSpPr>
          <a:xfrm>
            <a:off x="221180" y="2590056"/>
            <a:ext cx="8712968" cy="3158179"/>
            <a:chOff x="143508" y="2008316"/>
            <a:chExt cx="8712968" cy="3158179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DDA10182-C772-4F8B-A54E-D3ADA816024E}"/>
                    </a:ext>
                  </a:extLst>
                </p:cNvPr>
                <p:cNvSpPr/>
                <p:nvPr/>
              </p:nvSpPr>
              <p:spPr>
                <a:xfrm>
                  <a:off x="3181311" y="2284051"/>
                  <a:ext cx="5545894" cy="262379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00B05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marL="0" marR="0" indent="393700" algn="just">
                    <a:spcBef>
                      <a:spcPts val="0"/>
                    </a:spcBef>
                    <a:spcAft>
                      <a:spcPts val="315"/>
                    </a:spcAft>
                  </a:pP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Нека твърдо тяло се върти около ос </a:t>
                  </a:r>
                  <a:r>
                    <a:rPr lang="bg-BG" sz="1800" b="1" i="1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00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' под действие на сила </a:t>
                  </a:r>
                  <a:r>
                    <a:rPr lang="en-US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F</a:t>
                  </a:r>
                  <a:r>
                    <a:rPr lang="en-US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,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която лежи в равнина, перпендикулярна на оста на въртене. Силата е приложена в точка 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Р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, която описва окръжност с център 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0</a:t>
                  </a:r>
                  <a:r>
                    <a:rPr lang="en-US" sz="1800" b="1" i="1" baseline="-25000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1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лежащ върху оста </a:t>
                  </a:r>
                  <a:r>
                    <a:rPr lang="bg-BG" sz="1800" b="1" i="1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00'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. Означаваме с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bg-BG" sz="1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panose="020B0502040204020203" pitchFamily="34" charset="0"/>
                            </a:rPr>
                          </m:ctrlPr>
                        </m:accPr>
                        <m:e>
                          <m:r>
                            <a:rPr lang="en-US" sz="1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panose="020B0502040204020203" pitchFamily="34" charset="0"/>
                            </a:rPr>
                            <m:t>𝒓</m:t>
                          </m:r>
                        </m:e>
                      </m:acc>
                    </m:oMath>
                  </a14:m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 радиус-вектора на точка </a:t>
                  </a:r>
                  <a:r>
                    <a:rPr lang="bg-BG" sz="1800" b="1" i="1" dirty="0">
                      <a:solidFill>
                        <a:srgbClr val="00B0F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Р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спрямо точка 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0</a:t>
                  </a:r>
                  <a:r>
                    <a:rPr lang="en-US" sz="1800" b="1" i="1" baseline="-25000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1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. </a:t>
                  </a:r>
                  <a:endParaRPr lang="en-US" sz="1800" dirty="0">
                    <a:latin typeface="Segoe UI" panose="020B0502040204020203" pitchFamily="34" charset="0"/>
                    <a:ea typeface="Segoe UI" panose="020B0502040204020203" pitchFamily="34" charset="0"/>
                  </a:endParaRPr>
                </a:p>
                <a:p>
                  <a:pPr indent="393700" algn="just">
                    <a:spcBef>
                      <a:spcPts val="0"/>
                    </a:spcBef>
                    <a:spcAft>
                      <a:spcPts val="315"/>
                    </a:spcAft>
                  </a:pP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Въртящ момент 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М</a:t>
                  </a:r>
                  <a:r>
                    <a:rPr lang="bg-BG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на силата </a:t>
                  </a:r>
                  <a:r>
                    <a:rPr lang="en-US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F</a:t>
                  </a:r>
                  <a:r>
                    <a:rPr lang="en-US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се нарича векторното произведение на радиус-вектора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bg-BG" sz="1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panose="020B0502040204020203" pitchFamily="34" charset="0"/>
                            </a:rPr>
                          </m:ctrlPr>
                        </m:accPr>
                        <m:e>
                          <m:r>
                            <a:rPr lang="en-US" sz="18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Segoe UI" panose="020B0502040204020203" pitchFamily="34" charset="0"/>
                            </a:rPr>
                            <m:t>𝒓</m:t>
                          </m:r>
                        </m:e>
                      </m:acc>
                    </m:oMath>
                  </a14:m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 на точката </a:t>
                  </a:r>
                  <a:r>
                    <a:rPr lang="bg-BG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Р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 и силата </a:t>
                  </a:r>
                  <a:r>
                    <a:rPr lang="en-US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F</a:t>
                  </a:r>
                  <a:r>
                    <a:rPr lang="en-US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. </a:t>
                  </a:r>
                  <a:endParaRPr lang="en-US" sz="1800" dirty="0">
                    <a:latin typeface="Segoe UI" panose="020B0502040204020203" pitchFamily="34" charset="0"/>
                    <a:ea typeface="Segoe UI" panose="020B0502040204020203" pitchFamily="34" charset="0"/>
                  </a:endParaRPr>
                </a:p>
              </p:txBody>
            </p:sp>
          </mc:Choice>
          <mc:Fallback>
            <p:sp>
              <p:nvSpPr>
                <p:cNvPr id="21" name="Rectangle 20">
                  <a:extLst>
                    <a:ext uri="{FF2B5EF4-FFF2-40B4-BE49-F238E27FC236}">
                      <a16:creationId xmlns:a14="http://schemas.microsoft.com/office/drawing/2010/main" xmlns="" xmlns:a16="http://schemas.microsoft.com/office/drawing/2014/main" id="{DDA10182-C772-4F8B-A54E-D3ADA816024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1311" y="2284051"/>
                  <a:ext cx="5545894" cy="2623795"/>
                </a:xfrm>
                <a:prstGeom prst="rect">
                  <a:avLst/>
                </a:prstGeom>
                <a:blipFill>
                  <a:blip r:embed="rId2" cstate="print"/>
                  <a:stretch>
                    <a:fillRect l="-878" t="-693" r="-878" b="-2540"/>
                  </a:stretch>
                </a:blipFill>
                <a:ln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930F4DB1-81FA-4793-A72D-92E1DE8C00BB}"/>
                </a:ext>
              </a:extLst>
            </p:cNvPr>
            <p:cNvSpPr/>
            <p:nvPr/>
          </p:nvSpPr>
          <p:spPr>
            <a:xfrm>
              <a:off x="143508" y="2008316"/>
              <a:ext cx="8712968" cy="3158179"/>
            </a:xfrm>
            <a:prstGeom prst="rect">
              <a:avLst/>
            </a:prstGeom>
            <a:noFill/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A9A3A02D-3FFD-477C-A938-BDA1B75897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/>
            <a:srcRect l="6173" r="12654" b="4704"/>
            <a:stretch/>
          </p:blipFill>
          <p:spPr>
            <a:xfrm>
              <a:off x="272779" y="2025404"/>
              <a:ext cx="2809023" cy="31410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47190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0B55F4E-5682-4DFD-89A4-31A02D28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2564C1C-C862-446D-86E1-B04F6EAB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3</a:t>
            </a:fld>
            <a:endParaRPr lang="en-US" altLang="en-US"/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B2358F3C-0752-4A24-8A16-BAF760FB179A}"/>
              </a:ext>
            </a:extLst>
          </p:cNvPr>
          <p:cNvGrpSpPr/>
          <p:nvPr/>
        </p:nvGrpSpPr>
        <p:grpSpPr>
          <a:xfrm>
            <a:off x="179512" y="834753"/>
            <a:ext cx="7596844" cy="2045235"/>
            <a:chOff x="215516" y="699689"/>
            <a:chExt cx="7596844" cy="2045235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2C963CB5-B9D5-4A4C-A39B-584559EA7E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213" y="960669"/>
              <a:ext cx="3152775" cy="1704975"/>
            </a:xfrm>
            <a:prstGeom prst="rect">
              <a:avLst/>
            </a:prstGeom>
          </p:spPr>
        </p:pic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A6DA4DD4-4EE5-4374-9D2D-860870C8A4CE}"/>
                    </a:ext>
                  </a:extLst>
                </p:cNvPr>
                <p:cNvSpPr/>
                <p:nvPr/>
              </p:nvSpPr>
              <p:spPr>
                <a:xfrm>
                  <a:off x="3404295" y="833382"/>
                  <a:ext cx="4264049" cy="18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00B05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marL="0" marR="0" indent="393700" algn="just">
                    <a:spcBef>
                      <a:spcPts val="0"/>
                    </a:spcBef>
                    <a:spcAft>
                      <a:spcPts val="315"/>
                    </a:spcAft>
                  </a:pPr>
                  <a:r>
                    <a:rPr lang="bg-BG" sz="16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Доказва се, че големината на въртящия момент на силата е </a:t>
                  </a:r>
                  <a14:m>
                    <m:oMath xmlns:m="http://schemas.openxmlformats.org/officeDocument/2006/math">
                      <m:r>
                        <a:rPr lang="en-US" sz="1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𝑴</m:t>
                      </m:r>
                      <m:r>
                        <a:rPr lang="bg-BG" sz="1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=</m:t>
                      </m:r>
                      <m:r>
                        <a:rPr lang="en-US" sz="18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𝑭</m:t>
                      </m:r>
                      <m:r>
                        <a:rPr lang="en-US" sz="1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𝑑</m:t>
                      </m:r>
                    </m:oMath>
                  </a14:m>
                  <a:r>
                    <a:rPr lang="en-US" sz="16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, </a:t>
                  </a:r>
                  <a:r>
                    <a:rPr lang="bg-BG" sz="16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където </a:t>
                  </a:r>
                  <a14:m>
                    <m:oMath xmlns:m="http://schemas.openxmlformats.org/officeDocument/2006/math">
                      <m:r>
                        <a:rPr lang="en-US" sz="16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𝒅</m:t>
                      </m:r>
                    </m:oMath>
                  </a14:m>
                  <a:r>
                    <a:rPr lang="en-US" sz="16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 </a:t>
                  </a:r>
                  <a:r>
                    <a:rPr lang="bg-BG" sz="16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е дължината на перпендикуляра, спуснат от оста на въртене към правата, върху която лежи силата (в равнина, перпендикулярна на оста на въртене) и се нарича </a:t>
                  </a:r>
                  <a:r>
                    <a:rPr lang="bg-BG" sz="16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рамо на силата.</a:t>
                  </a:r>
                  <a:endParaRPr lang="en-US" sz="1600" dirty="0">
                    <a:latin typeface="Segoe UI" panose="020B0502040204020203" pitchFamily="34" charset="0"/>
                    <a:ea typeface="Segoe UI" panose="020B0502040204020203" pitchFamily="34" charset="0"/>
                  </a:endParaRPr>
                </a:p>
              </p:txBody>
            </p:sp>
          </mc:Choice>
          <mc:Fallback>
            <p:sp>
              <p:nvSpPr>
                <p:cNvPr id="7" name="Rectangle 6">
                  <a:extLst>
                    <a:ext uri="{FF2B5EF4-FFF2-40B4-BE49-F238E27FC236}">
                      <a16:creationId xmlns:a14="http://schemas.microsoft.com/office/drawing/2010/main" xmlns="" xmlns:a16="http://schemas.microsoft.com/office/drawing/2014/main" id="{A6DA4DD4-4EE5-4374-9D2D-860870C8A4C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04295" y="833382"/>
                  <a:ext cx="4264049" cy="1840312"/>
                </a:xfrm>
                <a:prstGeom prst="rect">
                  <a:avLst/>
                </a:prstGeom>
                <a:blipFill>
                  <a:blip r:embed="rId3" cstate="print"/>
                  <a:stretch>
                    <a:fillRect l="-713" t="-987" r="-571" b="-2632"/>
                  </a:stretch>
                </a:blipFill>
                <a:ln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072B8714-04EC-407F-AB8F-23671039C70A}"/>
                </a:ext>
              </a:extLst>
            </p:cNvPr>
            <p:cNvSpPr/>
            <p:nvPr/>
          </p:nvSpPr>
          <p:spPr>
            <a:xfrm>
              <a:off x="215516" y="699689"/>
              <a:ext cx="7596844" cy="2045235"/>
            </a:xfrm>
            <a:prstGeom prst="rect">
              <a:avLst/>
            </a:prstGeom>
            <a:noFill/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="" xmlns:a16="http://schemas.microsoft.com/office/drawing/2014/main" id="{43565539-5F35-4177-845F-98FBE20978A0}"/>
              </a:ext>
            </a:extLst>
          </p:cNvPr>
          <p:cNvGrpSpPr/>
          <p:nvPr/>
        </p:nvGrpSpPr>
        <p:grpSpPr>
          <a:xfrm>
            <a:off x="179512" y="3140968"/>
            <a:ext cx="8267700" cy="2949136"/>
            <a:chOff x="395536" y="2928136"/>
            <a:chExt cx="8267700" cy="2949136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9938D178-5834-4372-850F-2CD4B39A54A3}"/>
                </a:ext>
              </a:extLst>
            </p:cNvPr>
            <p:cNvSpPr/>
            <p:nvPr/>
          </p:nvSpPr>
          <p:spPr>
            <a:xfrm>
              <a:off x="2627485" y="2975521"/>
              <a:ext cx="5998712" cy="2839239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txBody>
            <a:bodyPr wrap="square">
              <a:spAutoFit/>
            </a:bodyPr>
            <a:lstStyle/>
            <a:p>
              <a:pPr marL="0" marR="0" indent="393700" algn="just">
                <a:spcBef>
                  <a:spcPts val="0"/>
                </a:spcBef>
                <a:spcAft>
                  <a:spcPts val="285"/>
                </a:spcAft>
              </a:pP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Ако силата </a:t>
              </a:r>
              <a:r>
                <a:rPr lang="en-US" sz="1600" b="1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lang="en-US" sz="1600" b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,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приложена към тялото, не лежи в равнина, перпендикулярна на оста на въртене, тя може да се представи като сума от две сили - </a:t>
              </a:r>
              <a:r>
                <a:rPr lang="en-US" sz="1600" b="1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lang="en-US" sz="1600" b="1" i="1" baseline="-250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</a:t>
              </a:r>
              <a:r>
                <a:rPr lang="en-US" sz="1600" i="1" baseline="-250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;</a:t>
              </a:r>
              <a:r>
                <a:rPr lang="en-US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успоредна на оста на въртене, и </a:t>
              </a:r>
              <a:r>
                <a:rPr lang="en-US" sz="1600" b="1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lang="en-US" sz="1600" b="1" i="1" baseline="-250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- перпендикулярна на нея. Тъй като силата </a:t>
              </a:r>
              <a:r>
                <a:rPr lang="en-US" sz="1600" b="1" i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lang="en-US" sz="1600" b="1" i="1" baseline="-250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</a:t>
              </a:r>
              <a:r>
                <a:rPr lang="en-US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не предизвиква въртене на тялото (нейният момент спрямо оста е нула), въртящият момент е равен на момента на силата </a:t>
              </a:r>
              <a:r>
                <a:rPr lang="en-US" sz="1600" b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lang="en-US" sz="1600" b="1" baseline="-250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2</a:t>
              </a:r>
              <a:r>
                <a:rPr lang="en-US" sz="1600" b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</a:endParaRPr>
            </a:p>
            <a:p>
              <a:pPr marL="0" marR="0" indent="393700" algn="just">
                <a:spcBef>
                  <a:spcPts val="0"/>
                </a:spcBef>
                <a:spcAft>
                  <a:spcPts val="300"/>
                </a:spcAft>
              </a:pP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Ако върху едно тяло действат няколко сили, то сумата от техните въртящи моменти се нарича </a:t>
              </a:r>
              <a:r>
                <a:rPr lang="bg-BG" sz="1600" b="1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пълен въртящ момент.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Знаците им се определят по следното правило: ако силата върти тялото по посоката на движение на часовниковата стрелка, въртящият</a:t>
              </a:r>
              <a:r>
                <a:rPr lang="en-US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 </a:t>
              </a:r>
              <a:r>
                <a:rPr lang="bg-BG" sz="1600" dirty="0">
                  <a:latin typeface="Segoe UI" panose="020B0502040204020203" pitchFamily="34" charset="0"/>
                  <a:ea typeface="Segoe UI" panose="020B0502040204020203" pitchFamily="34" charset="0"/>
                </a:rPr>
                <a:t>ѝ момент е отрицателен и обратно.</a:t>
              </a:r>
              <a:endParaRPr lang="en-US" sz="1600" dirty="0">
                <a:latin typeface="Segoe UI" panose="020B0502040204020203" pitchFamily="34" charset="0"/>
                <a:ea typeface="Segoe UI" panose="020B0502040204020203" pitchFamily="34" charset="0"/>
              </a:endParaRP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="" xmlns:a16="http://schemas.microsoft.com/office/drawing/2014/main" id="{D81F112A-1678-490D-81B8-93F77B595D95}"/>
                </a:ext>
              </a:extLst>
            </p:cNvPr>
            <p:cNvGrpSpPr/>
            <p:nvPr/>
          </p:nvGrpSpPr>
          <p:grpSpPr>
            <a:xfrm>
              <a:off x="457200" y="3024849"/>
              <a:ext cx="1733511" cy="2621343"/>
              <a:chOff x="418066" y="3162790"/>
              <a:chExt cx="1733511" cy="2621343"/>
            </a:xfrm>
          </p:grpSpPr>
          <p:sp>
            <p:nvSpPr>
              <p:cNvPr id="26" name="Cylinder 25">
                <a:extLst>
                  <a:ext uri="{FF2B5EF4-FFF2-40B4-BE49-F238E27FC236}">
                    <a16:creationId xmlns="" xmlns:a16="http://schemas.microsoft.com/office/drawing/2014/main" id="{C7D283A7-B22D-4EAB-86A7-DC11CEF0C294}"/>
                  </a:ext>
                </a:extLst>
              </p:cNvPr>
              <p:cNvSpPr/>
              <p:nvPr/>
            </p:nvSpPr>
            <p:spPr>
              <a:xfrm rot="1440659">
                <a:off x="828037" y="3560974"/>
                <a:ext cx="1323540" cy="1944216"/>
              </a:xfrm>
              <a:prstGeom prst="can">
                <a:avLst/>
              </a:prstGeom>
              <a:solidFill>
                <a:srgbClr val="00B0F0"/>
              </a:solidFill>
              <a:ln w="158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5A06491D-0AB9-43A5-B29E-C28B4C40B125}"/>
                  </a:ext>
                </a:extLst>
              </p:cNvPr>
              <p:cNvSpPr/>
              <p:nvPr/>
            </p:nvSpPr>
            <p:spPr>
              <a:xfrm rot="1515896">
                <a:off x="844194" y="4326464"/>
                <a:ext cx="1283883" cy="3825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="" xmlns:a16="http://schemas.microsoft.com/office/drawing/2014/main" id="{C8F9AE50-C645-4F9C-A8A3-F13694895C0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33095" y="3261295"/>
                <a:ext cx="293855" cy="58367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="" xmlns:a16="http://schemas.microsoft.com/office/drawing/2014/main" id="{998E8029-AA07-43BA-A927-DBAB83FCFB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486135" y="3844973"/>
                <a:ext cx="346960" cy="67274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="" xmlns:a16="http://schemas.microsoft.com/office/drawing/2014/main" id="{27725697-54C5-4840-A769-C4B6CE2891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28569" y="5396794"/>
                <a:ext cx="208525" cy="387339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52176524-F801-45D4-95FA-09DC341D14C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7094" y="4683071"/>
                <a:ext cx="368228" cy="737524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>
                <a:extLst>
                  <a:ext uri="{FF2B5EF4-FFF2-40B4-BE49-F238E27FC236}">
                    <a16:creationId xmlns="" xmlns:a16="http://schemas.microsoft.com/office/drawing/2014/main" id="{F7E39E05-C9B6-471F-A164-95AF551E70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69784" y="3456353"/>
                <a:ext cx="402289" cy="811913"/>
              </a:xfrm>
              <a:prstGeom prst="straightConnector1">
                <a:avLst/>
              </a:prstGeom>
              <a:ln w="15875">
                <a:solidFill>
                  <a:srgbClr val="FFC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>
                <a:extLst>
                  <a:ext uri="{FF2B5EF4-FFF2-40B4-BE49-F238E27FC236}">
                    <a16:creationId xmlns="" xmlns:a16="http://schemas.microsoft.com/office/drawing/2014/main" id="{8B100A83-7B80-47B3-973F-DC0C722D15D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5929" y="3967607"/>
                <a:ext cx="704589" cy="315620"/>
              </a:xfrm>
              <a:prstGeom prst="straightConnector1">
                <a:avLst/>
              </a:prstGeom>
              <a:ln w="15875">
                <a:solidFill>
                  <a:schemeClr val="accent1">
                    <a:lumMod val="50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>
                <a:extLst>
                  <a:ext uri="{FF2B5EF4-FFF2-40B4-BE49-F238E27FC236}">
                    <a16:creationId xmlns="" xmlns:a16="http://schemas.microsoft.com/office/drawing/2014/main" id="{35605AAE-D6A3-46D8-A755-4A878B93AC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81752" y="3747091"/>
                <a:ext cx="277863" cy="510150"/>
              </a:xfrm>
              <a:prstGeom prst="straightConnector1">
                <a:avLst/>
              </a:prstGeom>
              <a:ln w="15875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="" xmlns:a16="http://schemas.microsoft.com/office/drawing/2014/main" id="{C79F6787-92CA-469F-AA4C-FCC25BFE6D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9564" y="3455379"/>
                <a:ext cx="260220" cy="523917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="" xmlns:a16="http://schemas.microsoft.com/office/drawing/2014/main" id="{E52E0DAA-655F-481E-AA0C-204F1C531E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5874" y="3463356"/>
                <a:ext cx="636419" cy="316692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Rectangle 55">
                <a:extLst>
                  <a:ext uri="{FF2B5EF4-FFF2-40B4-BE49-F238E27FC236}">
                    <a16:creationId xmlns="" xmlns:a16="http://schemas.microsoft.com/office/drawing/2014/main" id="{A3668C48-1295-4625-A01C-46DD5AA10D68}"/>
                  </a:ext>
                </a:extLst>
              </p:cNvPr>
              <p:cNvSpPr/>
              <p:nvPr/>
            </p:nvSpPr>
            <p:spPr>
              <a:xfrm>
                <a:off x="810705" y="3162790"/>
                <a:ext cx="2920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>
                    <a:solidFill>
                      <a:srgbClr val="FFC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F</a:t>
                </a:r>
                <a:endParaRPr lang="en-US" sz="160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="" xmlns:a16="http://schemas.microsoft.com/office/drawing/2014/main" id="{F76BB325-929D-4292-BCB7-CCA6658459B8}"/>
                  </a:ext>
                </a:extLst>
              </p:cNvPr>
              <p:cNvSpPr/>
              <p:nvPr/>
            </p:nvSpPr>
            <p:spPr>
              <a:xfrm>
                <a:off x="418066" y="3967607"/>
                <a:ext cx="3706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>
                    <a:solidFill>
                      <a:schemeClr val="accent1">
                        <a:lumMod val="50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F</a:t>
                </a:r>
                <a:r>
                  <a:rPr lang="en-US" sz="1600" b="1" i="1" baseline="-25000" dirty="0">
                    <a:solidFill>
                      <a:schemeClr val="accent1">
                        <a:lumMod val="50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2</a:t>
                </a:r>
                <a:endParaRPr lang="en-US" sz="16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="" xmlns:a16="http://schemas.microsoft.com/office/drawing/2014/main" id="{0E399D07-5C36-4386-A781-4A0C57B40EC1}"/>
                  </a:ext>
                </a:extLst>
              </p:cNvPr>
              <p:cNvSpPr/>
              <p:nvPr/>
            </p:nvSpPr>
            <p:spPr>
              <a:xfrm>
                <a:off x="1470549" y="3412640"/>
                <a:ext cx="3706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b="1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F</a:t>
                </a:r>
                <a:r>
                  <a:rPr lang="bg-BG" sz="1600" b="1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3AC2E5EB-A262-432A-9F04-C5E04D22B913}"/>
                </a:ext>
              </a:extLst>
            </p:cNvPr>
            <p:cNvSpPr/>
            <p:nvPr/>
          </p:nvSpPr>
          <p:spPr>
            <a:xfrm>
              <a:off x="395536" y="2928136"/>
              <a:ext cx="8267700" cy="2949136"/>
            </a:xfrm>
            <a:prstGeom prst="rect">
              <a:avLst/>
            </a:prstGeom>
            <a:noFill/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13977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9261CB93-D09B-48BB-92D4-629C39BD85C3}"/>
              </a:ext>
            </a:extLst>
          </p:cNvPr>
          <p:cNvGrpSpPr/>
          <p:nvPr/>
        </p:nvGrpSpPr>
        <p:grpSpPr>
          <a:xfrm>
            <a:off x="192432" y="1952836"/>
            <a:ext cx="8494368" cy="3685223"/>
            <a:chOff x="434116" y="2012029"/>
            <a:chExt cx="8494368" cy="3685223"/>
          </a:xfrm>
        </p:grpSpPr>
        <mc:AlternateContent xmlns:mc="http://schemas.openxmlformats.org/markup-compatibility/2006">
          <mc:Choice xmlns=""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0F0616C5-30F0-41BE-81E8-9621B04C360C}"/>
                    </a:ext>
                  </a:extLst>
                </p:cNvPr>
                <p:cNvSpPr/>
                <p:nvPr/>
              </p:nvSpPr>
              <p:spPr>
                <a:xfrm>
                  <a:off x="3112284" y="2141726"/>
                  <a:ext cx="5672184" cy="3416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00B05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pPr marL="0" marR="0" indent="393700" algn="just">
                    <a:spcBef>
                      <a:spcPts val="0"/>
                    </a:spcBef>
                    <a:spcAft>
                      <a:spcPts val="285"/>
                    </a:spcAft>
                  </a:pP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По-особен случай е, когато към тяло са приложени две равни по големина и противоположни по посока сили </a:t>
                  </a:r>
                  <a:r>
                    <a:rPr lang="en-US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F</a:t>
                  </a:r>
                  <a:r>
                    <a:rPr lang="en-US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,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които не лежат на една права. Те се наричат </a:t>
                  </a:r>
                  <a:r>
                    <a:rPr lang="bg-BG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двойка сили.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Големината на пълния </a:t>
                  </a:r>
                  <a:r>
                    <a:rPr lang="bg-BG" sz="1800" b="1" dirty="0">
                      <a:solidFill>
                        <a:srgbClr val="00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  <a:cs typeface="Segoe UI" panose="020B0502040204020203" pitchFamily="34" charset="0"/>
                    </a:rPr>
                    <a:t>въртящ момент на двойката сили,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които се стремят да завъртят тялото в една и съща посока спрямо дадена ос 00' е </a:t>
                  </a:r>
                  <a14:m>
                    <m:oMath xmlns:m="http://schemas.openxmlformats.org/officeDocument/2006/math">
                      <m:r>
                        <a:rPr lang="en-US" sz="2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𝑴</m:t>
                      </m:r>
                      <m:r>
                        <a:rPr lang="bg-BG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=</m:t>
                      </m:r>
                      <m:r>
                        <a:rPr lang="en-US" sz="20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𝑭</m:t>
                      </m:r>
                      <m:r>
                        <a:rPr lang="en-US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𝑑</m:t>
                      </m:r>
                    </m:oMath>
                  </a14:m>
                  <a:r>
                    <a:rPr lang="en-US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,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независимо от това дали оста на въртене 00' е разположена или не между правите, върху които лежат силите. И в двата случая </a:t>
                  </a:r>
                  <a:r>
                    <a:rPr lang="en-US" sz="1800" b="1" i="1" dirty="0">
                      <a:solidFill>
                        <a:srgbClr val="FF0000"/>
                      </a:solidFill>
                      <a:latin typeface="Segoe UI" panose="020B0502040204020203" pitchFamily="34" charset="0"/>
                      <a:ea typeface="Segoe UI" panose="020B0502040204020203" pitchFamily="34" charset="0"/>
                    </a:rPr>
                    <a:t>d</a:t>
                  </a:r>
                  <a:r>
                    <a:rPr lang="en-US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 </a:t>
                  </a:r>
                  <a:r>
                    <a:rPr lang="bg-BG" sz="1800" dirty="0">
                      <a:latin typeface="Segoe UI" panose="020B0502040204020203" pitchFamily="34" charset="0"/>
                      <a:ea typeface="Segoe UI" panose="020B0502040204020203" pitchFamily="34" charset="0"/>
                    </a:rPr>
                    <a:t>е разстоянието между правите, върху които лежат силите.</a:t>
                  </a:r>
                  <a:endParaRPr lang="en-US" sz="1800" dirty="0">
                    <a:latin typeface="Segoe UI" panose="020B0502040204020203" pitchFamily="34" charset="0"/>
                    <a:ea typeface="Segoe UI" panose="020B0502040204020203" pitchFamily="34" charset="0"/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4="http://schemas.microsoft.com/office/drawing/2010/main" xmlns="" xmlns:a16="http://schemas.microsoft.com/office/drawing/2014/main" id="{0F0616C5-30F0-41BE-81E8-9621B04C360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2284" y="2141726"/>
                  <a:ext cx="5672184" cy="3416320"/>
                </a:xfrm>
                <a:prstGeom prst="rect">
                  <a:avLst/>
                </a:prstGeom>
                <a:blipFill>
                  <a:blip r:embed="rId2" cstate="print"/>
                  <a:stretch>
                    <a:fillRect l="-858" t="-712" r="-751" b="-2491"/>
                  </a:stretch>
                </a:blipFill>
                <a:ln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6" name="Group 15">
              <a:extLst>
                <a:ext uri="{FF2B5EF4-FFF2-40B4-BE49-F238E27FC236}">
                  <a16:creationId xmlns="" xmlns:a16="http://schemas.microsoft.com/office/drawing/2014/main" id="{C10E3CE4-745F-427E-AEB1-B7AA79BEC0DC}"/>
                </a:ext>
              </a:extLst>
            </p:cNvPr>
            <p:cNvGrpSpPr/>
            <p:nvPr/>
          </p:nvGrpSpPr>
          <p:grpSpPr>
            <a:xfrm>
              <a:off x="434116" y="2373722"/>
              <a:ext cx="2628292" cy="2718563"/>
              <a:chOff x="287524" y="1952836"/>
              <a:chExt cx="2628292" cy="2718563"/>
            </a:xfrm>
          </p:grpSpPr>
          <p:pic>
            <p:nvPicPr>
              <p:cNvPr id="10" name="Picture 9">
                <a:extLst>
                  <a:ext uri="{FF2B5EF4-FFF2-40B4-BE49-F238E27FC236}">
                    <a16:creationId xmlns="" xmlns:a16="http://schemas.microsoft.com/office/drawing/2014/main" id="{6ED6EB35-32A7-4A5F-A45B-16C980A87AD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/>
              <a:srcRect t="8762"/>
              <a:stretch/>
            </p:blipFill>
            <p:spPr>
              <a:xfrm>
                <a:off x="287524" y="2186601"/>
                <a:ext cx="2628292" cy="2484798"/>
              </a:xfrm>
              <a:prstGeom prst="rect">
                <a:avLst/>
              </a:prstGeom>
            </p:spPr>
          </p:pic>
          <p:sp>
            <p:nvSpPr>
              <p:cNvPr id="11" name="Rectangle 10">
                <a:extLst>
                  <a:ext uri="{FF2B5EF4-FFF2-40B4-BE49-F238E27FC236}">
                    <a16:creationId xmlns="" xmlns:a16="http://schemas.microsoft.com/office/drawing/2014/main" id="{C3BD4AB9-7AC4-4B8C-8ECB-CD04F3278DF4}"/>
                  </a:ext>
                </a:extLst>
              </p:cNvPr>
              <p:cNvSpPr/>
              <p:nvPr/>
            </p:nvSpPr>
            <p:spPr>
              <a:xfrm>
                <a:off x="1619596" y="1952836"/>
                <a:ext cx="30489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1800" b="1" i="1" dirty="0">
                    <a:solidFill>
                      <a:schemeClr val="accent1">
                        <a:lumMod val="50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F</a:t>
                </a:r>
                <a:endParaRPr lang="en-US" sz="18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="" xmlns:a16="http://schemas.microsoft.com/office/drawing/2014/main" id="{58746ABA-3DB6-43CA-A0A3-40FB67181381}"/>
                  </a:ext>
                </a:extLst>
              </p:cNvPr>
              <p:cNvSpPr/>
              <p:nvPr/>
            </p:nvSpPr>
            <p:spPr>
              <a:xfrm>
                <a:off x="1240066" y="4302067"/>
                <a:ext cx="30489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1800" b="1" i="1" dirty="0">
                    <a:solidFill>
                      <a:schemeClr val="accent1">
                        <a:lumMod val="50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F</a:t>
                </a:r>
                <a:endParaRPr lang="en-US" sz="18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="" xmlns:a16="http://schemas.microsoft.com/office/drawing/2014/main" id="{CD580AE6-F55D-4FF4-B59A-925E6CE473B0}"/>
                  </a:ext>
                </a:extLst>
              </p:cNvPr>
              <p:cNvSpPr/>
              <p:nvPr/>
            </p:nvSpPr>
            <p:spPr>
              <a:xfrm>
                <a:off x="1619596" y="2926002"/>
                <a:ext cx="35939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bg-BG" sz="1800" b="1" i="1" dirty="0">
                    <a:solidFill>
                      <a:schemeClr val="accent1">
                        <a:lumMod val="50000"/>
                      </a:schemeClr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О</a:t>
                </a:r>
                <a:endParaRPr lang="en-US" sz="18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="" xmlns:a16="http://schemas.microsoft.com/office/drawing/2014/main" id="{C1030F97-109E-4B26-8D7E-9E55BEA98835}"/>
                  </a:ext>
                </a:extLst>
              </p:cNvPr>
              <p:cNvSpPr/>
              <p:nvPr/>
            </p:nvSpPr>
            <p:spPr>
              <a:xfrm>
                <a:off x="1524000" y="3295334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3902448D-06A3-4273-96C4-80C7F522AF6B}"/>
                  </a:ext>
                </a:extLst>
              </p:cNvPr>
              <p:cNvSpPr/>
              <p:nvPr/>
            </p:nvSpPr>
            <p:spPr>
              <a:xfrm>
                <a:off x="1266516" y="3402467"/>
                <a:ext cx="2904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b="1" i="1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d</a:t>
                </a:r>
                <a:endParaRPr lang="en-US" sz="1400" b="1" i="1" dirty="0"/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B8D11773-6393-4CA8-9ABB-9FC9FDBA941F}"/>
                </a:ext>
              </a:extLst>
            </p:cNvPr>
            <p:cNvSpPr/>
            <p:nvPr/>
          </p:nvSpPr>
          <p:spPr>
            <a:xfrm>
              <a:off x="457200" y="2012029"/>
              <a:ext cx="8471284" cy="3685223"/>
            </a:xfrm>
            <a:prstGeom prst="rect">
              <a:avLst/>
            </a:prstGeom>
            <a:noFill/>
            <a:ln w="952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74220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5E3AFA4-8588-4D43-A9F6-2DD7A2844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9E02930-C5C2-45B4-B861-65ADE595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5</a:t>
            </a:fld>
            <a:endParaRPr lang="en-US" altLang="en-US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E1B8AE98-57E1-4A67-9A5C-C247B107E3C6}"/>
                  </a:ext>
                </a:extLst>
              </p:cNvPr>
              <p:cNvSpPr/>
              <p:nvPr/>
            </p:nvSpPr>
            <p:spPr>
              <a:xfrm>
                <a:off x="331304" y="261832"/>
                <a:ext cx="7288696" cy="30347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indent="393700" algn="just">
                  <a:spcBef>
                    <a:spcPts val="0"/>
                  </a:spcBef>
                  <a:spcAft>
                    <a:spcPts val="575"/>
                  </a:spcAft>
                </a:pP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Нека идеално твърдо тяло се върти около постоянна ос. Тялото може да се разглежда като система от точки с маси </a:t>
                </a:r>
                <a:r>
                  <a:rPr lang="en-US" sz="16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m</a:t>
                </a:r>
                <a:r>
                  <a:rPr lang="en-US" sz="1600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1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</a:t>
                </a:r>
                <a:r>
                  <a:rPr lang="en-US" sz="16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 m</a:t>
                </a:r>
                <a:r>
                  <a:rPr lang="en-US" sz="1600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2</a:t>
                </a:r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... , . Приемаме, че сумата от всички вътрешни сили на взаимодействие между </a:t>
                </a:r>
                <a:r>
                  <a:rPr lang="en-US" sz="16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m</a:t>
                </a:r>
                <a:r>
                  <a:rPr lang="en-US" sz="1600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n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точките е равна на нула. Всяка от тези точки се движи по окръжност под действието на сила. Окръжността на </a:t>
                </a:r>
                <a:r>
                  <a:rPr lang="en-US" sz="1600" i="1" dirty="0" err="1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i</a:t>
                </a:r>
                <a:r>
                  <a:rPr lang="en-US" sz="1600" i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-</a:t>
                </a:r>
                <a:r>
                  <a:rPr lang="bg-BG" sz="1600" i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та</a:t>
                </a:r>
                <a:r>
                  <a:rPr lang="en-US" sz="1600" i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точка с маса </a:t>
                </a:r>
                <a:r>
                  <a:rPr lang="en-US" sz="16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m</a:t>
                </a:r>
                <a:r>
                  <a:rPr lang="en-US" sz="1600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i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 има радиус </a:t>
                </a:r>
                <a:r>
                  <a:rPr lang="en-US" sz="16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R</a:t>
                </a:r>
                <a:r>
                  <a:rPr lang="en-US" sz="1600" i="1" baseline="-250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i</a:t>
                </a:r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.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Нека на точка действа външна сила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 </m:t>
                    </m:r>
                  </m:oMath>
                </a14:m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.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От втория принцип на динамиката можем да напишем, че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1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 </m:t>
                    </m:r>
                    <m:r>
                      <a:rPr lang="bg-BG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.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Но линейното ускорение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 </m:t>
                    </m:r>
                    <m:r>
                      <a:rPr lang="bg-BG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където</a:t>
                </a:r>
                <a14:m>
                  <m:oMath xmlns:m="http://schemas.openxmlformats.org/officeDocument/2006/math">
                    <m:r>
                      <a:rPr lang="en-US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е ъгловото ускорение, което е еднакво за всички точки от тялото. Като заместим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 </m:t>
                    </m:r>
                  </m:oMath>
                </a14:m>
                <a:r>
                  <a:rPr lang="bg-BG" sz="16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,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в израза за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получаваме</a:t>
                </a:r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: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16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 </m:t>
                    </m:r>
                    <m:r>
                      <a:rPr lang="bg-BG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. </a:t>
                </a:r>
              </a:p>
              <a:p>
                <a:pPr marL="0" marR="0" indent="393700" algn="just">
                  <a:spcBef>
                    <a:spcPts val="0"/>
                  </a:spcBef>
                  <a:spcAft>
                    <a:spcPts val="575"/>
                  </a:spcAft>
                </a:pP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Ако умножим и двете страни на равенството с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6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bg-BG" sz="16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получаваме, че</a:t>
                </a:r>
                <a:endParaRPr lang="en-US" sz="16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ctr">
                  <a:spcBef>
                    <a:spcPts val="0"/>
                  </a:spcBef>
                  <a:spcAft>
                    <a:spcPts val="575"/>
                  </a:spcAft>
                </a:pPr>
                <a:r>
                  <a:rPr lang="bg-BG" sz="20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sSub>
                      <m:sSubPr>
                        <m:ctrlP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bg-BG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sSub>
                      <m:sSubPr>
                        <m:ctrlP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sup>
                        <m: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endParaRPr lang="en-US" sz="20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E1B8AE98-57E1-4A67-9A5C-C247B107E3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4" y="261832"/>
                <a:ext cx="7288696" cy="3034742"/>
              </a:xfrm>
              <a:prstGeom prst="rect">
                <a:avLst/>
              </a:prstGeom>
              <a:blipFill>
                <a:blip r:embed="rId2" cstate="print"/>
                <a:stretch>
                  <a:fillRect l="-334" t="-600" r="-417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EAAAD70-4A11-4A83-ABF0-66E45B7CCEA0}"/>
                  </a:ext>
                </a:extLst>
              </p:cNvPr>
              <p:cNvSpPr/>
              <p:nvPr/>
            </p:nvSpPr>
            <p:spPr>
              <a:xfrm>
                <a:off x="326628" y="3548851"/>
                <a:ext cx="8360172" cy="2073132"/>
              </a:xfrm>
              <a:prstGeom prst="rect">
                <a:avLst/>
              </a:prstGeom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indent="393700" algn="just">
                  <a:spcBef>
                    <a:spcPts val="0"/>
                  </a:spcBef>
                  <a:spcAft>
                    <a:spcPts val="685"/>
                  </a:spcAft>
                </a:pPr>
                <a:r>
                  <a:rPr lang="bg-BG" sz="1800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От тук може да се дефинира </a:t>
                </a:r>
                <a:r>
                  <a:rPr lang="bg-BG" sz="1800" b="1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въртящ момент, приложен към материална точка </a:t>
                </a:r>
                <a:r>
                  <a:rPr lang="en-US" sz="1800" b="1" i="1" dirty="0" err="1">
                    <a:latin typeface="Segoe UI" panose="020B0502040204020203" pitchFamily="34" charset="0"/>
                    <a:ea typeface="Segoe UI" panose="020B0502040204020203" pitchFamily="34" charset="0"/>
                  </a:rPr>
                  <a:t>i</a:t>
                </a:r>
                <a:r>
                  <a:rPr lang="bg-BG" sz="1800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:</a:t>
                </a:r>
                <a:endParaRPr lang="en-US" sz="1800" b="1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bg-BG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sz="24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sSub>
                        <m:sSubPr>
                          <m:ctrlP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bg-BG" sz="1800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и </a:t>
                </a:r>
                <a:r>
                  <a:rPr lang="bg-BG" sz="1800" b="1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инерчен момент на материална точка</a:t>
                </a:r>
                <a:endParaRPr lang="en-US" sz="1800" b="1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1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bg-BG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Segoe UI" panose="020B0502040204020203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p>
                        <m:sSupPr>
                          <m:ctrlP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sup>
                          <m:r>
                            <a:rPr lang="en-US" sz="24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DEAAAD70-4A11-4A83-ABF0-66E45B7CCE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628" y="3548851"/>
                <a:ext cx="8360172" cy="2073132"/>
              </a:xfrm>
              <a:prstGeom prst="rect">
                <a:avLst/>
              </a:prstGeom>
              <a:blipFill>
                <a:blip r:embed="rId3" cstate="print"/>
                <a:stretch>
                  <a:fillRect l="-583" t="-877" r="-510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55391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B8CDCD9-B834-4AF2-A658-34B02B04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15538BE-8A60-43B3-8D99-1A6344F6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6</a:t>
            </a:fld>
            <a:endParaRPr lang="en-US" altLang="en-US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2089646-8D70-4E3E-92AC-EB9ADF9453D8}"/>
                  </a:ext>
                </a:extLst>
              </p:cNvPr>
              <p:cNvSpPr/>
              <p:nvPr/>
            </p:nvSpPr>
            <p:spPr>
              <a:xfrm>
                <a:off x="719572" y="2107805"/>
                <a:ext cx="7704856" cy="26423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indent="39370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При въртеливите движения инерчният момент е аналог на масата при транслационните.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R="52070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Такива уравнения могат да се напишат за всяка точка от тялото. Ако бъдат сумирани, се получава</a:t>
                </a:r>
                <a:r>
                  <a:rPr lang="en-US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: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R="520700" indent="457200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2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sSub>
                          <m:sSubPr>
                            <m:ctrlP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bg-BG" sz="2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bg-BG" sz="2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2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2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sz="22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  <m:r>
                          <a:rPr lang="en-US" sz="2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или 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bg-BG" sz="2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Segoe UI" panose="020B0502040204020203" pitchFamily="34" charset="0"/>
                      </a:rPr>
                      <m:t>=</m:t>
                    </m:r>
                    <m:r>
                      <a:rPr lang="en-US" sz="2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</a:t>
                </a:r>
              </a:p>
              <a:p>
                <a:pPr marL="0" marR="0" indent="393700" algn="just">
                  <a:spcBef>
                    <a:spcPts val="0"/>
                  </a:spcBef>
                  <a:spcAft>
                    <a:spcPts val="210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където </a:t>
                </a:r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sz="20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sz="20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000" b="1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en-US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е </a:t>
                </a:r>
                <a:r>
                  <a:rPr lang="bg-BG" sz="18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пълният въртящ момент, 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приложен към тялото, а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bg-BG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nary>
                    <m:nary>
                      <m:naryPr>
                        <m:chr m:val="∑"/>
                        <m:supHide m:val="on"/>
                        <m:ctrlPr>
                          <a:rPr lang="bg-BG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en-US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bg-BG" sz="18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- пълният инерчен момент на тялото 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спрямо оста на въртене.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2089646-8D70-4E3E-92AC-EB9ADF945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2107805"/>
                <a:ext cx="7704856" cy="2642390"/>
              </a:xfrm>
              <a:prstGeom prst="rect">
                <a:avLst/>
              </a:prstGeom>
              <a:blipFill>
                <a:blip r:embed="rId2" cstate="print"/>
                <a:stretch>
                  <a:fillRect l="-553" t="-920" r="-632" b="-16322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74003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635D314-76C7-4A1E-9FAC-4566ADD2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F94DA25-8AC2-4F2A-925E-E689CA2E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7</a:t>
            </a:fld>
            <a:endParaRPr lang="en-US" altLang="en-US"/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6C4EFE30-150B-4962-BFC5-126490793001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87624" y="296652"/>
              <a:ext cx="6552727" cy="5834272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1927573">
                      <a:extLst>
                        <a:ext uri="{9D8B030D-6E8A-4147-A177-3AD203B41FA5}">
                          <a16:colId xmlns:a16="http://schemas.microsoft.com/office/drawing/2014/main" val="2304175331"/>
                        </a:ext>
                      </a:extLst>
                    </a:gridCol>
                    <a:gridCol w="1543660">
                      <a:extLst>
                        <a:ext uri="{9D8B030D-6E8A-4147-A177-3AD203B41FA5}">
                          <a16:colId xmlns:a16="http://schemas.microsoft.com/office/drawing/2014/main" val="580842911"/>
                        </a:ext>
                      </a:extLst>
                    </a:gridCol>
                    <a:gridCol w="1311273">
                      <a:extLst>
                        <a:ext uri="{9D8B030D-6E8A-4147-A177-3AD203B41FA5}">
                          <a16:colId xmlns:a16="http://schemas.microsoft.com/office/drawing/2014/main" val="1146092803"/>
                        </a:ext>
                      </a:extLst>
                    </a:gridCol>
                    <a:gridCol w="1770221">
                      <a:extLst>
                        <a:ext uri="{9D8B030D-6E8A-4147-A177-3AD203B41FA5}">
                          <a16:colId xmlns:a16="http://schemas.microsoft.com/office/drawing/2014/main" val="107652863"/>
                        </a:ext>
                      </a:extLst>
                    </a:gridCol>
                  </a:tblGrid>
                  <a:tr h="454960">
                    <a:tc gridSpan="2">
                      <a:txBody>
                        <a:bodyPr/>
                        <a:lstStyle/>
                        <a:p>
                          <a:pPr marL="10604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Транслационно (линейно) движение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457200" marR="0" indent="-29337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Ротационно (въртеливо) движение</a:t>
                          </a:r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4630829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Позиция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Ъглова позиция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1237765563"/>
                      </a:ext>
                    </a:extLst>
                  </a:tr>
                  <a:tr h="31655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Скорост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Ъглова скорост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145262450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Ускорение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Ъглово ускорение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2682725245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Маса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Инерчен момент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4255524430"/>
                      </a:ext>
                    </a:extLst>
                  </a:tr>
                  <a:tr h="319394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Линеен момент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𝒗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𝑳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 момент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2554030725"/>
                      </a:ext>
                    </a:extLst>
                  </a:tr>
                  <a:tr h="322233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Работа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𝑭𝒙</m:t>
                                </m:r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Работа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376300843"/>
                      </a:ext>
                    </a:extLst>
                  </a:tr>
                  <a:tr h="58910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Кинетична енергия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bg-BG" sz="1200" spc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e>
                                      <m:sup>
                                        <m:r>
                                          <a:rPr lang="bg-BG" sz="1200" spc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20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p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Кинетична енергия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1608347300"/>
                      </a:ext>
                    </a:extLst>
                  </a:tr>
                  <a:tr h="322233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Мощност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𝑭𝒗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Мощност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316400310"/>
                      </a:ext>
                    </a:extLst>
                  </a:tr>
                  <a:tr h="454960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Втори закон на Нютон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bg-BG" sz="1200" spc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Втори закон на Нютон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3052291688"/>
                      </a:ext>
                    </a:extLst>
                  </a:tr>
                  <a:tr h="518840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Трети закон на Нютон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cap="small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= −</m:t>
                                </m:r>
                                <m:sSub>
                                  <m:sSubPr>
                                    <m:ctrlPr>
                                      <a:rPr lang="en-US" sz="1200" i="1" cap="small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cap="small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 −</m:t>
                                </m:r>
                                <m:sSub>
                                  <m:sSubPr>
                                    <m:ctrlPr>
                                      <a:rPr lang="en-US" sz="1200" i="1" cap="small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𝑴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Трети закон на Нютон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6="http://schemas.microsoft.com/office/drawing/2014/main" val="404010128"/>
                      </a:ext>
                    </a:extLst>
                  </a:tr>
                  <a:tr h="322233">
                    <a:tc rowSpan="4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Закони за скоростта и движението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bg-BG" sz="1200" spc="0" dirty="0">
                              <a:effectLst/>
                            </a:rPr>
                            <a:t> </a:t>
                          </a:r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06680" marR="0" indent="5715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rowSpan="4"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Закони за скоростта и движението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/>
                    </a:tc>
                    <a:extLst>
                      <a:ext uri="{0D108BD9-81ED-4DB2-BD59-A6C34878D82A}">
                        <a16:rowId xmlns:a16="http://schemas.microsoft.com/office/drawing/2014/main" val="2233252881"/>
                      </a:ext>
                    </a:extLst>
                  </a:tr>
                  <a:tr h="32223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bg-BG" sz="1200" spc="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bg-BG" sz="1200" spc="0">
                                  <a:effectLst/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bg-BG" sz="1200" spc="0">
                                  <a:effectLst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bg-BG" sz="1200" spc="0" dirty="0">
                              <a:effectLst/>
                            </a:rPr>
                            <a:t> </a:t>
                          </a:r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16383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97177358"/>
                      </a:ext>
                    </a:extLst>
                  </a:tr>
                  <a:tr h="4357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bg-BG" sz="1200" spc="0" smtClean="0"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bg-BG" sz="1200" spc="0">
                                  <a:effectLst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bg-BG" sz="1200" spc="0">
                                  <a:effectLst/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bg-BG" sz="1200" spc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bg-BG" sz="1200" spc="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bg-BG" sz="1200" spc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bg-BG" sz="1200" spc="0" dirty="0">
                              <a:effectLst/>
                            </a:rPr>
                            <a:t> </a:t>
                          </a:r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𝝋</m:t>
                                </m:r>
                                <m:r>
                                  <a:rPr lang="bg-BG" sz="1200" spc="0" smtClean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𝜶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p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3259016"/>
                      </a:ext>
                    </a:extLst>
                  </a:tr>
                  <a:tr h="51245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19558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  <m:sup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bg-BG" sz="1200" spc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e>
                                      <m:sub>
                                        <m:r>
                                          <a:rPr lang="bg-BG" sz="1200" spc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bg-BG" sz="1200" spc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bg-BG" sz="1200" spc="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pPr marL="49530" marR="0" indent="5715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20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𝝎</m:t>
                                    </m:r>
                                  </m:e>
                                  <m:sup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1200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sz="1200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𝝎</m:t>
                                        </m:r>
                                      </m:e>
                                      <m:sub>
                                        <m:r>
                                          <a:rPr lang="bg-BG" sz="1200" spc="0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bg-BG" sz="1200" spc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bg-BG" sz="1200" spc="0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𝜶𝝋</m:t>
                                </m:r>
                              </m:oMath>
                            </m:oMathPara>
                          </a14:m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57857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6C4EFE30-150B-4962-BFC5-1264907930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747068570"/>
                  </p:ext>
                </p:extLst>
              </p:nvPr>
            </p:nvGraphicFramePr>
            <p:xfrm>
              <a:off x="1187624" y="296652"/>
              <a:ext cx="6552727" cy="5834272"/>
            </p:xfrm>
            <a:graphic>
              <a:graphicData uri="http://schemas.openxmlformats.org/drawingml/2006/table">
                <a:tbl>
                  <a:tblPr firstRow="1" firstCol="1" bandRow="1">
                    <a:tableStyleId>{9D7B26C5-4107-4FEC-AEDC-1716B250A1EF}</a:tableStyleId>
                  </a:tblPr>
                  <a:tblGrid>
                    <a:gridCol w="192757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2304175331"/>
                        </a:ext>
                      </a:extLst>
                    </a:gridCol>
                    <a:gridCol w="1543660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580842911"/>
                        </a:ext>
                      </a:extLst>
                    </a:gridCol>
                    <a:gridCol w="1311273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146092803"/>
                        </a:ext>
                      </a:extLst>
                    </a:gridCol>
                    <a:gridCol w="1770221">
                      <a:extLst>
                        <a:ext uri="{9D8B030D-6E8A-4147-A177-3AD203B41FA5}">
                          <a16:colId xmlns:a14="http://schemas.microsoft.com/office/drawing/2010/main" xmlns="" xmlns:a16="http://schemas.microsoft.com/office/drawing/2014/main" val="107652863"/>
                        </a:ext>
                      </a:extLst>
                    </a:gridCol>
                  </a:tblGrid>
                  <a:tr h="454960">
                    <a:tc gridSpan="2">
                      <a:txBody>
                        <a:bodyPr/>
                        <a:lstStyle/>
                        <a:p>
                          <a:pPr marL="10604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Транслационно (линейно) движение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457200" marR="0" indent="-29337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Ротационно (въртеливо) движение</a:t>
                          </a:r>
                          <a:endParaRPr lang="en-US" sz="1200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554630829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Позиция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149020" r="-200395" b="-16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149020" r="-135814" b="-16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Ъглова позиция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237765563"/>
                      </a:ext>
                    </a:extLst>
                  </a:tr>
                  <a:tr h="31655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Скорост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244231" r="-200395" b="-15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244231" r="-135814" b="-15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Ъглова скорост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45262450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Ускорение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344231" r="-200395" b="-14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344231" r="-135814" b="-14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Ъглово ускорение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682725245"/>
                      </a:ext>
                    </a:extLst>
                  </a:tr>
                  <a:tr h="31442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Маса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444231" r="-200395" b="-13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444231" r="-135814" b="-13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Инерчен момент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4255524430"/>
                      </a:ext>
                    </a:extLst>
                  </a:tr>
                  <a:tr h="319394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Линеен момент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544231" r="-200395" b="-12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544231" r="-135814" b="-12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Ъглов момент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554030725"/>
                      </a:ext>
                    </a:extLst>
                  </a:tr>
                  <a:tr h="322233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Работа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632075" r="-200395" b="-1079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632075" r="-135814" b="-1079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Работа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76300843"/>
                      </a:ext>
                    </a:extLst>
                  </a:tr>
                  <a:tr h="589106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Кинетична енергия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400000" r="-200395" b="-489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400000" r="-135814" b="-4896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Кинетична енергия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608347300"/>
                      </a:ext>
                    </a:extLst>
                  </a:tr>
                  <a:tr h="322233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Мощност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915094" r="-200395" b="-7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915094" r="-135814" b="-7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Мощност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16400310"/>
                      </a:ext>
                    </a:extLst>
                  </a:tr>
                  <a:tr h="454960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Втори закон на Нютон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727027" r="-200395" b="-4702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727027" r="-135814" b="-4702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Втори закон на Нютон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3052291688"/>
                      </a:ext>
                    </a:extLst>
                  </a:tr>
                  <a:tr h="518840">
                    <a:tc>
                      <a:txBody>
                        <a:bodyPr/>
                        <a:lstStyle/>
                        <a:p>
                          <a:pPr marL="457200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Трети закон на Нютон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720000" r="-200395" b="-30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720000" r="-135814" b="-30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Трети закон на Нютон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 anchor="ctr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404010128"/>
                      </a:ext>
                    </a:extLst>
                  </a:tr>
                  <a:tr h="322233">
                    <a:tc rowSpan="4">
                      <a:txBody>
                        <a:bodyPr/>
                        <a:lstStyle/>
                        <a:p>
                          <a:pPr marL="0" marR="0" indent="0" algn="ctr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effectLst/>
                            </a:rPr>
                            <a:t>Закони за скоростта и движението</a:t>
                          </a:r>
                          <a:endParaRPr lang="en-US" sz="1200" b="1" dirty="0">
                            <a:solidFill>
                              <a:srgbClr val="0070C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1315094" r="-200395" b="-3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1315094" r="-135814" b="-396226"/>
                          </a:stretch>
                        </a:blipFill>
                      </a:tcPr>
                    </a:tc>
                    <a:tc rowSpan="4">
                      <a:txBody>
                        <a:bodyPr/>
                        <a:lstStyle/>
                        <a:p>
                          <a:pPr marL="107315" marR="0" indent="0" algn="l">
                            <a:lnSpc>
                              <a:spcPts val="1205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bg-BG" sz="1200" b="1" spc="0" dirty="0">
                              <a:solidFill>
                                <a:srgbClr val="FF0000"/>
                              </a:solidFill>
                              <a:effectLst/>
                            </a:rPr>
                            <a:t>Закони за скоростта и движението</a:t>
                          </a:r>
                          <a:endParaRPr lang="en-US" sz="1200" b="1" dirty="0">
                            <a:solidFill>
                              <a:srgbClr val="FF0000"/>
                            </a:solidFill>
                            <a:effectLst/>
                            <a:latin typeface="Segoe UI" panose="020B0502040204020203" pitchFamily="34" charset="0"/>
                            <a:ea typeface="Segoe UI" panose="020B0502040204020203" pitchFamily="34" charset="0"/>
                          </a:endParaRPr>
                        </a:p>
                      </a:txBody>
                      <a:tcPr marL="5367" marR="5367" marT="0" marB="0"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233252881"/>
                      </a:ext>
                    </a:extLst>
                  </a:tr>
                  <a:tr h="322233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1415094" r="-200395" b="-296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1415094" r="-135814" b="-296226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497177358"/>
                      </a:ext>
                    </a:extLst>
                  </a:tr>
                  <a:tr h="4357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1115278" r="-200395" b="-1180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1115278" r="-135814" b="-118056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1233259016"/>
                      </a:ext>
                    </a:extLst>
                  </a:tr>
                  <a:tr h="51245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125296" t="-1041667" r="-200395" b="-11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367" marR="5367" marT="0" marB="0" anchor="ctr">
                        <a:blipFill>
                          <a:blip r:embed="rId2"/>
                          <a:stretch>
                            <a:fillRect l="-265116" t="-1041667" r="-135814" b="-119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4="http://schemas.microsoft.com/office/drawing/2010/main" xmlns="" xmlns:a16="http://schemas.microsoft.com/office/drawing/2014/main" val="210578579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="" xmlns:p14="http://schemas.microsoft.com/office/powerpoint/2010/main" val="301762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EDC9939-0DED-47EA-B6D8-526A2907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8BF530D-F472-4068-916C-C1A308B4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8</a:t>
            </a:fld>
            <a:endParaRPr lang="en-US" altLang="en-US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447E7C-23D4-426A-8D7C-9C3CEC4993EC}"/>
                  </a:ext>
                </a:extLst>
              </p:cNvPr>
              <p:cNvSpPr/>
              <p:nvPr/>
            </p:nvSpPr>
            <p:spPr>
              <a:xfrm>
                <a:off x="323528" y="2312876"/>
                <a:ext cx="7535180" cy="293214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indent="393700" algn="just">
                  <a:spcBef>
                    <a:spcPts val="1800"/>
                  </a:spcBef>
                  <a:spcAft>
                    <a:spcPts val="120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Пълният въртящ момент на външните сили, действащи върху едно тяло, е произведение от инерчния момент на това тяло и полученото в резултат ъглово ускорение: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163830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bg-BG" sz="24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bg-BG" sz="24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bg-BG" sz="24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bg-BG" sz="24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indent="393700" algn="just">
                  <a:spcBef>
                    <a:spcPts val="0"/>
                  </a:spcBef>
                  <a:spcAft>
                    <a:spcPts val="285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Това уравнение е основно при ротационното движение на твърдо тяло около постоянна ос. То е аналог на основното уравнение при транслационното движение на твърдо тяло </a:t>
                </a:r>
                <a:r>
                  <a:rPr lang="en-US" sz="18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bg-BG" sz="2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bg-BG" sz="2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bg-BG" sz="2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bg-BG" sz="2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bg-BG" sz="1800" b="1" dirty="0">
                    <a:solidFill>
                      <a:srgbClr val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). 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Както е необходима сила за да промени линейната скорост, така е необходим въртящ момент за да промени ъгловата скорост.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3447E7C-23D4-426A-8D7C-9C3CEC4993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312876"/>
                <a:ext cx="7535180" cy="2932149"/>
              </a:xfrm>
              <a:prstGeom prst="rect">
                <a:avLst/>
              </a:prstGeom>
              <a:blipFill>
                <a:blip r:embed="rId2" cstate="print"/>
                <a:stretch>
                  <a:fillRect l="-565" t="-621" r="-646" b="-2277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64061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EDC9939-0DED-47EA-B6D8-526A2907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EB041-557A-4857-9333-B492002EEF16}" type="datetime1">
              <a:rPr lang="en-US" smtClean="0"/>
              <a:pPr>
                <a:defRPr/>
              </a:pPr>
              <a:t>4/24/2020</a:t>
            </a:fld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8BF530D-F472-4068-916C-C1A308B4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EF1E9-53E4-41E2-9500-ACB2624B5CD6}" type="slidenum">
              <a:rPr lang="en-US" altLang="en-US" smtClean="0"/>
              <a:pPr/>
              <a:t>9</a:t>
            </a:fld>
            <a:endParaRPr lang="en-US" altLang="en-US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3447E7C-23D4-426A-8D7C-9C3CEC4993EC}"/>
                  </a:ext>
                </a:extLst>
              </p:cNvPr>
              <p:cNvSpPr/>
              <p:nvPr/>
            </p:nvSpPr>
            <p:spPr>
              <a:xfrm>
                <a:off x="215516" y="1736812"/>
                <a:ext cx="7679196" cy="429790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FC000"/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indent="393700" algn="just">
                  <a:spcBef>
                    <a:spcPts val="0"/>
                  </a:spcBef>
                  <a:spcAft>
                    <a:spcPts val="345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Първият закон на Нютон описва движението на тяло, което се движи постъпателно. Неговата същност е валидна напълно и при въртеливо движение. Следователно инертността е общо свойство на телата, което се проявява в стремеж за запазване на тяхното състояние на движение при въздействие на сила.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285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Мярка за инертността при постъпателните движения е </a:t>
                </a:r>
                <a:r>
                  <a:rPr lang="bg-BG" sz="1800" i="1" dirty="0">
                    <a:solidFill>
                      <a:srgbClr val="0070C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масата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 а при въртеливите около дадена ос на въртене - </a:t>
                </a:r>
                <a:r>
                  <a:rPr lang="bg-BG" sz="1800" i="1" dirty="0">
                    <a:solidFill>
                      <a:srgbClr val="FF0000"/>
                    </a:solidFill>
                    <a:latin typeface="Segoe UI" panose="020B0502040204020203" pitchFamily="34" charset="0"/>
                    <a:ea typeface="Segoe UI" panose="020B0502040204020203" pitchFamily="34" charset="0"/>
                  </a:rPr>
                  <a:t>инерчния момент</a:t>
                </a: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 спрямо тази ос.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33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Дефинира се ротационна кинетична енергия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bg-BG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bg-BG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  <m:r>
                      <a:rPr lang="bg-BG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bg-BG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bg-BG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e>
                          <m:sup>
                            <m:r>
                              <a:rPr lang="bg-BG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bg-BG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, която е изоморфна на нейния линеен аналог. Всяко тяло по принцип може да има и транслационна, и ротационна кинетична енергия. Общата му кинетична енергия е сума от двете.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  <a:p>
                <a:pPr marL="0" marR="0" indent="393700" algn="just">
                  <a:spcBef>
                    <a:spcPts val="0"/>
                  </a:spcBef>
                  <a:spcAft>
                    <a:spcPts val="2680"/>
                  </a:spcAft>
                </a:pPr>
                <a:r>
                  <a:rPr lang="bg-BG" sz="1800" dirty="0">
                    <a:latin typeface="Segoe UI" panose="020B0502040204020203" pitchFamily="34" charset="0"/>
                    <a:ea typeface="Segoe UI" panose="020B0502040204020203" pitchFamily="34" charset="0"/>
                  </a:rPr>
                  <a:t>Подобен паралел може да се направи и между останалите величини за постъпателното и въртеливо движения.</a:t>
                </a:r>
                <a:endParaRPr lang="en-US" sz="1800" dirty="0">
                  <a:latin typeface="Segoe UI" panose="020B0502040204020203" pitchFamily="34" charset="0"/>
                  <a:ea typeface="Segoe UI" panose="020B0502040204020203" pitchFamily="34" charset="0"/>
                </a:endParaRPr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B3447E7C-23D4-426A-8D7C-9C3CEC4993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6" y="1736812"/>
                <a:ext cx="7679196" cy="4297908"/>
              </a:xfrm>
              <a:prstGeom prst="rect">
                <a:avLst/>
              </a:prstGeom>
              <a:blipFill>
                <a:blip r:embed="rId2" cstate="print"/>
                <a:stretch>
                  <a:fillRect l="-555" t="-566" r="-634" b="-1273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5436728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9196</TotalTime>
  <Words>261</Words>
  <Application>Microsoft Office PowerPoint</Application>
  <PresentationFormat>On-screen Show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2_Edge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Lazhovski</cp:lastModifiedBy>
  <cp:revision>473</cp:revision>
  <dcterms:created xsi:type="dcterms:W3CDTF">2003-03-08T12:58:53Z</dcterms:created>
  <dcterms:modified xsi:type="dcterms:W3CDTF">2020-04-24T19:13:22Z</dcterms:modified>
</cp:coreProperties>
</file>